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1" r:id="rId1"/>
  </p:sldMasterIdLst>
  <p:notesMasterIdLst>
    <p:notesMasterId r:id="rId8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Lst>
  <p:sldSz cx="9144000" cy="5143500" type="screen16x9"/>
  <p:notesSz cx="6858000" cy="9144000"/>
  <p:embeddedFontLst>
    <p:embeddedFont>
      <p:font typeface="Calibri" panose="020F0502020204030204" pitchFamily="34" charset="0"/>
      <p:regular r:id="rId85"/>
      <p:bold r:id="rId86"/>
      <p:italic r:id="rId87"/>
      <p:boldItalic r:id="rId88"/>
    </p:embeddedFont>
    <p:embeddedFont>
      <p:font typeface="Calibri Light" panose="020F0302020204030204" pitchFamily="34" charset="0"/>
      <p:regular r:id="rId89"/>
      <p:italic r:id="rId90"/>
    </p:embeddedFont>
    <p:embeddedFont>
      <p:font typeface="Roboto" panose="02000000000000000000" pitchFamily="2" charset="0"/>
      <p:regular r:id="rId91"/>
      <p:bold r:id="rId92"/>
      <p:italic r:id="rId93"/>
      <p:boldItalic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gibryQdrVYOPd9zAmdXnG6gO8/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6564" autoAdjust="0"/>
  </p:normalViewPr>
  <p:slideViewPr>
    <p:cSldViewPr snapToGrid="0">
      <p:cViewPr varScale="1">
        <p:scale>
          <a:sx n="149" d="100"/>
          <a:sy n="149" d="100"/>
        </p:scale>
        <p:origin x="504" y="120"/>
      </p:cViewPr>
      <p:guideLst>
        <p:guide orient="horz" pos="1620"/>
        <p:guide pos="2880"/>
      </p:guideLst>
    </p:cSldViewPr>
  </p:slideViewPr>
  <p:notesTextViewPr>
    <p:cViewPr>
      <p:scale>
        <a:sx n="1" d="1"/>
        <a:sy n="1" d="1"/>
      </p:scale>
      <p:origin x="0" y="0"/>
    </p:cViewPr>
  </p:notesTextViewPr>
  <p:notesViewPr>
    <p:cSldViewPr snapToGrid="0">
      <p:cViewPr varScale="1">
        <p:scale>
          <a:sx n="99" d="100"/>
          <a:sy n="99" d="100"/>
        </p:scale>
        <p:origin x="357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font" Target="fonts/font5.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6.fntdata"/><Relationship Id="rId95"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These studies demonstrate that geography plays a role in organism.  The Spanish series has a high rate of polymicrobial and some Pseudomonas. The Chinese study shows very high rates of Pseudomonas and in diabetic foot osteo there is high rate of Proteus. In the German series there was more Staph Epidermidis than Staph Aureus and very high rates of drug resistant organisms.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Kremers series on slide 15 shows that in this Midwest US based population the most common organism overall was still Staph aureus, which the Spanish and Chinese study also demonstrated. The point of these references is to illustrate that local microbiomes are variable, so consult your Infectious Disease team to determine the most likely local organisms when you are picking empiric antibiotics. This is especially important for residents and fellows who may go on to practice in a new location with a different microbiome and resistance biogram.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a:t>The referenced review article by Spellberg and Lipsky goes in detail on the pharmacokinetics and absorptions as well as reviews all of the relevant studies up to 2012 and is an excellent reference source.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400"/>
              <a:t>Antimicrob Agents Chemother. 1998 Dec;42(12):3086-91. </a:t>
            </a:r>
            <a:endParaRPr/>
          </a:p>
          <a:p>
            <a:pPr marL="914400" lvl="1" indent="-298450" algn="l" rtl="0">
              <a:lnSpc>
                <a:spcPct val="100000"/>
              </a:lnSpc>
              <a:spcBef>
                <a:spcPts val="0"/>
              </a:spcBef>
              <a:spcAft>
                <a:spcPts val="0"/>
              </a:spcAft>
              <a:buSzPts val="1100"/>
              <a:buChar char="○"/>
            </a:pPr>
            <a:r>
              <a:rPr lang="en" sz="1400"/>
              <a:t>6 months for infected fracture hardware and THA, 9 months for TKA</a:t>
            </a:r>
            <a:endParaRPr/>
          </a:p>
          <a:p>
            <a:pPr marL="914400" lvl="1" indent="-298450" algn="l" rtl="0">
              <a:lnSpc>
                <a:spcPct val="100000"/>
              </a:lnSpc>
              <a:spcBef>
                <a:spcPts val="0"/>
              </a:spcBef>
              <a:spcAft>
                <a:spcPts val="0"/>
              </a:spcAft>
              <a:buSzPts val="1100"/>
              <a:buChar char="○"/>
            </a:pPr>
            <a:r>
              <a:rPr lang="en" sz="1400"/>
              <a:t>Intention to treat success 66.7% (26/39) and per protocol success 86.7% (26/30)</a:t>
            </a:r>
            <a:endParaRPr sz="1400"/>
          </a:p>
          <a:p>
            <a:pPr marL="1371600" lvl="2" indent="-298450" algn="l" rtl="0">
              <a:lnSpc>
                <a:spcPct val="100000"/>
              </a:lnSpc>
              <a:spcBef>
                <a:spcPts val="0"/>
              </a:spcBef>
              <a:spcAft>
                <a:spcPts val="0"/>
              </a:spcAft>
              <a:buSzPts val="1100"/>
              <a:buChar char="■"/>
            </a:pPr>
            <a:r>
              <a:rPr lang="en" sz="1400"/>
              <a:t>71.4% (5/7 patients) for TKA, 75% (6/8 patients) for THA, and 100% (15/15 patients) for infected fracture hardware</a:t>
            </a:r>
            <a:endParaRPr/>
          </a:p>
          <a:p>
            <a:pPr marL="914400" lvl="1" indent="-298450" algn="l" rtl="0">
              <a:lnSpc>
                <a:spcPct val="100000"/>
              </a:lnSpc>
              <a:spcBef>
                <a:spcPts val="0"/>
              </a:spcBef>
              <a:spcAft>
                <a:spcPts val="0"/>
              </a:spcAft>
              <a:buSzPts val="1100"/>
              <a:buChar char="○"/>
            </a:pPr>
            <a:r>
              <a:rPr lang="en" sz="1400"/>
              <a:t>17/28 (60.7%) without implant removed were cured. 11 (36.6%) patients had implants removed and 9 (81.8%) were then completely cured. </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Bioglass:</a:t>
            </a:r>
            <a:endParaRPr/>
          </a:p>
          <a:p>
            <a:pPr marL="0" lvl="0" indent="0" algn="l" rtl="0">
              <a:lnSpc>
                <a:spcPct val="100000"/>
              </a:lnSpc>
              <a:spcBef>
                <a:spcPts val="0"/>
              </a:spcBef>
              <a:spcAft>
                <a:spcPts val="0"/>
              </a:spcAft>
              <a:buSzPts val="1100"/>
              <a:buNone/>
            </a:pPr>
            <a:r>
              <a:rPr lang="en"/>
              <a:t>J Funct Biomater. 2018 Mar; 9(1): 25. </a:t>
            </a:r>
            <a:endParaRPr/>
          </a:p>
          <a:p>
            <a:pPr marL="0" lvl="0" indent="0" algn="l" rtl="0">
              <a:lnSpc>
                <a:spcPct val="100000"/>
              </a:lnSpc>
              <a:spcBef>
                <a:spcPts val="0"/>
              </a:spcBef>
              <a:spcAft>
                <a:spcPts val="0"/>
              </a:spcAft>
              <a:buSzPts val="1100"/>
              <a:buNone/>
            </a:pPr>
            <a:r>
              <a:rPr lang="en"/>
              <a:t>Injury . 2015 Dec;46 Suppl 8:S3-7</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Bead pouch:</a:t>
            </a:r>
            <a:endParaRPr/>
          </a:p>
          <a:p>
            <a:pPr marL="0" lvl="0" indent="0" algn="l" rtl="0">
              <a:lnSpc>
                <a:spcPct val="100000"/>
              </a:lnSpc>
              <a:spcBef>
                <a:spcPts val="0"/>
              </a:spcBef>
              <a:spcAft>
                <a:spcPts val="0"/>
              </a:spcAft>
              <a:buSzPts val="1100"/>
              <a:buNone/>
            </a:pPr>
            <a:r>
              <a:rPr lang="en"/>
              <a:t>Clin Orthop Relat Res. 1993 Oct;(295):54-62.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a:t>Tobra and Vanco elution rates, synergy, cement strength profiles:  J Orthop Res. 2018 Apr;36(4):1078-1085</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
              <a:t>2g of vanco per 40g/cement with strong mechanical properties: J Orthop Surg (Hong Kong). May-Aug 2019;27(2)</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
              <a:t>Strength and elution profiles of Tobra/Gent/Vano. ***One author is a consultant for the maker of the PMMA, must interpret critically*** J Orthop. 2018 Sep 6;15(4):1004-1007.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Host type B – systemic factors include malnutrition, renal and liver failure, alcohol abuse, immunodeficiency, chronic hypoxia (COPD), malignancy, diabetes, extremes of age, steroid therapy, tobacco use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Type B Local factors include chronic lymphedema and venous stasis, major vessel compromise affecting the infected area, arteritis affecting the infected area, extensive scarring and radiation fibrosis. These all predispose the affected area to poor circulation which allow the establishment of infection and difficulty for the host to eradicate the bacteria.</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A type C host requires thoughtful clinical interpretation. These patients either are too sick to undergo the physiologic burden that the type of surgery required to eradicate the infection would impose, or the operation would cause more disability than simply living with the infection. </a:t>
            </a: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9" name="Google Shape;629;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https://otaonline.org/video-library/45036/procedures-and-techniques/multimedia/16723104/reverse-sural-artery-flap</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cortical window was small and left without any filler.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solidFill>
                  <a:srgbClr val="002060"/>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8" name="Rectangle 7"/>
          <p:cNvSpPr/>
          <p:nvPr/>
        </p:nvSpPr>
        <p:spPr>
          <a:xfrm>
            <a:off x="7465292" y="4774916"/>
            <a:ext cx="2366319" cy="369332"/>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406372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81D4724-D698-47D4-A663-A96C66F20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8" name="Rectangle 7">
            <a:extLst>
              <a:ext uri="{FF2B5EF4-FFF2-40B4-BE49-F238E27FC236}">
                <a16:creationId xmlns:a16="http://schemas.microsoft.com/office/drawing/2014/main" id="{8B77DA90-9C27-4E1F-99A1-E6516E2C4B56}"/>
              </a:ext>
            </a:extLst>
          </p:cNvPr>
          <p:cNvSpPr/>
          <p:nvPr/>
        </p:nvSpPr>
        <p:spPr>
          <a:xfrm>
            <a:off x="7465293" y="4774916"/>
            <a:ext cx="1609733" cy="646331"/>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48575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5D1BB07-7AF7-4B17-80BC-DC29DEF746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8" name="Rectangle 7">
            <a:extLst>
              <a:ext uri="{FF2B5EF4-FFF2-40B4-BE49-F238E27FC236}">
                <a16:creationId xmlns:a16="http://schemas.microsoft.com/office/drawing/2014/main" id="{088771CC-05B5-4990-99DC-910542E86C8C}"/>
              </a:ext>
            </a:extLst>
          </p:cNvPr>
          <p:cNvSpPr/>
          <p:nvPr/>
        </p:nvSpPr>
        <p:spPr>
          <a:xfrm>
            <a:off x="7465293" y="4774916"/>
            <a:ext cx="1609733" cy="646331"/>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511707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dk1"/>
              </a:buClr>
              <a:buSzPts val="1400"/>
              <a:buChar char="●"/>
              <a:defRPr/>
            </a:lvl4pPr>
            <a:lvl5pPr marL="2286000" lvl="4" indent="-317500" algn="l">
              <a:lnSpc>
                <a:spcPct val="90000"/>
              </a:lnSpc>
              <a:spcBef>
                <a:spcPts val="1600"/>
              </a:spcBef>
              <a:spcAft>
                <a:spcPts val="0"/>
              </a:spcAft>
              <a:buClr>
                <a:schemeClr val="dk1"/>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26" name="Google Shape;26;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1624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ADA92C2-499C-41F6-8959-9FA83F39D0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7" name="Rectangle 6">
            <a:extLst>
              <a:ext uri="{FF2B5EF4-FFF2-40B4-BE49-F238E27FC236}">
                <a16:creationId xmlns:a16="http://schemas.microsoft.com/office/drawing/2014/main" id="{23880537-A7BC-46E6-8E01-27E18D49CDA7}"/>
              </a:ext>
            </a:extLst>
          </p:cNvPr>
          <p:cNvSpPr/>
          <p:nvPr/>
        </p:nvSpPr>
        <p:spPr>
          <a:xfrm>
            <a:off x="7335507" y="4695668"/>
            <a:ext cx="1973674" cy="369332"/>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418494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solidFill>
                  <a:srgbClr val="00206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78B6D0E1-6F87-4CED-9DE4-F10059F6BE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8" name="Rectangle 7">
            <a:extLst>
              <a:ext uri="{FF2B5EF4-FFF2-40B4-BE49-F238E27FC236}">
                <a16:creationId xmlns:a16="http://schemas.microsoft.com/office/drawing/2014/main" id="{F71ACD1C-73DB-40EC-8DFA-F0DE99A9CD15}"/>
              </a:ext>
            </a:extLst>
          </p:cNvPr>
          <p:cNvSpPr/>
          <p:nvPr/>
        </p:nvSpPr>
        <p:spPr>
          <a:xfrm>
            <a:off x="7465293" y="4774916"/>
            <a:ext cx="1609733" cy="646331"/>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1361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88DE133-07EF-426D-9E9C-F759B01C0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9" name="Rectangle 8">
            <a:extLst>
              <a:ext uri="{FF2B5EF4-FFF2-40B4-BE49-F238E27FC236}">
                <a16:creationId xmlns:a16="http://schemas.microsoft.com/office/drawing/2014/main" id="{38279109-501F-4C8C-9679-AA0631E5AA94}"/>
              </a:ext>
            </a:extLst>
          </p:cNvPr>
          <p:cNvSpPr/>
          <p:nvPr/>
        </p:nvSpPr>
        <p:spPr>
          <a:xfrm>
            <a:off x="7465293" y="4774916"/>
            <a:ext cx="1609733" cy="646331"/>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319619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BB1BF96-39BE-4D5A-9FD2-10BE56E576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11" name="Rectangle 10">
            <a:extLst>
              <a:ext uri="{FF2B5EF4-FFF2-40B4-BE49-F238E27FC236}">
                <a16:creationId xmlns:a16="http://schemas.microsoft.com/office/drawing/2014/main" id="{3B4037B4-3CF5-4CC9-BDC2-61937E195D72}"/>
              </a:ext>
            </a:extLst>
          </p:cNvPr>
          <p:cNvSpPr/>
          <p:nvPr/>
        </p:nvSpPr>
        <p:spPr>
          <a:xfrm>
            <a:off x="7465293" y="4774916"/>
            <a:ext cx="1609733" cy="646331"/>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380443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A4D4BAD2-3FEA-4F32-9D1D-CB78B0BE3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7" name="Rectangle 6">
            <a:extLst>
              <a:ext uri="{FF2B5EF4-FFF2-40B4-BE49-F238E27FC236}">
                <a16:creationId xmlns:a16="http://schemas.microsoft.com/office/drawing/2014/main" id="{985807F5-0CBA-4789-8B7A-031740EE3228}"/>
              </a:ext>
            </a:extLst>
          </p:cNvPr>
          <p:cNvSpPr/>
          <p:nvPr/>
        </p:nvSpPr>
        <p:spPr>
          <a:xfrm>
            <a:off x="7465293" y="4774916"/>
            <a:ext cx="1609733" cy="646331"/>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365409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DC778-5876-463F-9576-996D6990BA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6" name="Rectangle 5">
            <a:extLst>
              <a:ext uri="{FF2B5EF4-FFF2-40B4-BE49-F238E27FC236}">
                <a16:creationId xmlns:a16="http://schemas.microsoft.com/office/drawing/2014/main" id="{34726AFF-2537-41C4-9F22-98B8928ED9A4}"/>
              </a:ext>
            </a:extLst>
          </p:cNvPr>
          <p:cNvSpPr/>
          <p:nvPr/>
        </p:nvSpPr>
        <p:spPr>
          <a:xfrm>
            <a:off x="7465293" y="4774916"/>
            <a:ext cx="1609733" cy="646331"/>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2560848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D92B9269-5DD5-4B15-89D6-537E8C963C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9" name="Rectangle 8">
            <a:extLst>
              <a:ext uri="{FF2B5EF4-FFF2-40B4-BE49-F238E27FC236}">
                <a16:creationId xmlns:a16="http://schemas.microsoft.com/office/drawing/2014/main" id="{CD6E1A62-C05B-4564-AD54-68F9FA12DCCB}"/>
              </a:ext>
            </a:extLst>
          </p:cNvPr>
          <p:cNvSpPr/>
          <p:nvPr/>
        </p:nvSpPr>
        <p:spPr>
          <a:xfrm>
            <a:off x="7465293" y="4774916"/>
            <a:ext cx="1609733" cy="646331"/>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620098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FC6AAA24-3D51-4CD0-BFBC-35135D6AA0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65" y="4621595"/>
            <a:ext cx="782654" cy="443405"/>
          </a:xfrm>
          <a:prstGeom prst="rect">
            <a:avLst/>
          </a:prstGeom>
        </p:spPr>
      </p:pic>
      <p:sp>
        <p:nvSpPr>
          <p:cNvPr id="9" name="Rectangle 8">
            <a:extLst>
              <a:ext uri="{FF2B5EF4-FFF2-40B4-BE49-F238E27FC236}">
                <a16:creationId xmlns:a16="http://schemas.microsoft.com/office/drawing/2014/main" id="{1640504B-FFCD-4257-A350-7AD35AC41F47}"/>
              </a:ext>
            </a:extLst>
          </p:cNvPr>
          <p:cNvSpPr/>
          <p:nvPr/>
        </p:nvSpPr>
        <p:spPr>
          <a:xfrm>
            <a:off x="7465293" y="4774916"/>
            <a:ext cx="1609733" cy="646331"/>
          </a:xfrm>
          <a:prstGeom prst="rect">
            <a:avLst/>
          </a:prstGeom>
        </p:spPr>
        <p:txBody>
          <a:bodyPr wrap="square">
            <a:spAutoFit/>
          </a:bodyPr>
          <a:lstStyle/>
          <a:p>
            <a:r>
              <a:rPr lang="en-US" sz="1800" b="1" dirty="0"/>
              <a:t>C</a:t>
            </a:r>
            <a:r>
              <a:rPr lang="en-US" sz="1200" b="1" dirty="0"/>
              <a:t>ore</a:t>
            </a:r>
            <a:r>
              <a:rPr lang="en-US" sz="1800" b="1" dirty="0"/>
              <a:t> C</a:t>
            </a:r>
            <a:r>
              <a:rPr lang="en-US" sz="1200" b="1" dirty="0"/>
              <a:t>urriculum</a:t>
            </a:r>
            <a:r>
              <a:rPr lang="en-US" sz="1800" b="1" dirty="0"/>
              <a:t> V5</a:t>
            </a:r>
          </a:p>
        </p:txBody>
      </p:sp>
    </p:spTree>
    <p:extLst>
      <p:ext uri="{BB962C8B-B14F-4D97-AF65-F5344CB8AC3E}">
        <p14:creationId xmlns:p14="http://schemas.microsoft.com/office/powerpoint/2010/main" val="81629343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825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a:t>Osteomyelitis</a:t>
            </a:r>
            <a:endParaRPr/>
          </a:p>
        </p:txBody>
      </p:sp>
      <p:sp>
        <p:nvSpPr>
          <p:cNvPr id="89" name="Google Shape;89;p1"/>
          <p:cNvSpPr txBox="1">
            <a:spLocks noGrp="1"/>
          </p:cNvSpPr>
          <p:nvPr>
            <p:ph type="subTitle" idx="1"/>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800"/>
              <a:buNone/>
            </a:pPr>
            <a:r>
              <a:rPr lang="en" dirty="0"/>
              <a:t>Michael Allen, DO</a:t>
            </a:r>
          </a:p>
          <a:p>
            <a:pPr marL="0" lvl="0" indent="0" algn="ctr" rtl="0">
              <a:lnSpc>
                <a:spcPct val="90000"/>
              </a:lnSpc>
              <a:spcBef>
                <a:spcPts val="0"/>
              </a:spcBef>
              <a:spcAft>
                <a:spcPts val="0"/>
              </a:spcAft>
              <a:buClr>
                <a:schemeClr val="dk1"/>
              </a:buClr>
              <a:buSzPts val="1800"/>
              <a:buNone/>
            </a:pPr>
            <a:r>
              <a:rPr lang="en" dirty="0"/>
              <a:t>Gerard Chang, MD</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
              <a:t>Hematogenous Pathophysiology</a:t>
            </a:r>
            <a:endParaRPr/>
          </a:p>
          <a:p>
            <a:pPr marL="0" lvl="0" indent="0" algn="ctr" rtl="0">
              <a:lnSpc>
                <a:spcPct val="90000"/>
              </a:lnSpc>
              <a:spcBef>
                <a:spcPts val="0"/>
              </a:spcBef>
              <a:spcAft>
                <a:spcPts val="0"/>
              </a:spcAft>
              <a:buClr>
                <a:schemeClr val="dk1"/>
              </a:buClr>
              <a:buSzPts val="2800"/>
              <a:buFont typeface="Calibri"/>
              <a:buNone/>
            </a:pPr>
            <a:endParaRPr/>
          </a:p>
        </p:txBody>
      </p:sp>
      <p:sp>
        <p:nvSpPr>
          <p:cNvPr id="150" name="Google Shape;150;p10"/>
          <p:cNvSpPr txBox="1">
            <a:spLocks noGrp="1"/>
          </p:cNvSpPr>
          <p:nvPr>
            <p:ph idx="1"/>
          </p:nvPr>
        </p:nvSpPr>
        <p:spPr>
          <a:xfrm>
            <a:off x="71871" y="1087865"/>
            <a:ext cx="4973315"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Bacteria bind to cell surface receptors and extracellular matrix</a:t>
            </a:r>
            <a:endParaRPr dirty="0"/>
          </a:p>
          <a:p>
            <a:pPr marL="914400" lvl="1" indent="-317500" algn="l" rtl="0">
              <a:lnSpc>
                <a:spcPct val="90000"/>
              </a:lnSpc>
              <a:spcBef>
                <a:spcPts val="0"/>
              </a:spcBef>
              <a:spcAft>
                <a:spcPts val="0"/>
              </a:spcAft>
              <a:buClr>
                <a:schemeClr val="dk1"/>
              </a:buClr>
              <a:buSzPts val="1400"/>
              <a:buChar char="○"/>
            </a:pPr>
            <a:r>
              <a:rPr lang="en" dirty="0"/>
              <a:t>Create local microcolonies and biofilm</a:t>
            </a:r>
            <a:endParaRPr dirty="0"/>
          </a:p>
          <a:p>
            <a:pPr marL="914400" lvl="1" indent="-317500" algn="l" rtl="0">
              <a:lnSpc>
                <a:spcPct val="90000"/>
              </a:lnSpc>
              <a:spcBef>
                <a:spcPts val="0"/>
              </a:spcBef>
              <a:spcAft>
                <a:spcPts val="0"/>
              </a:spcAft>
              <a:buClr>
                <a:schemeClr val="dk1"/>
              </a:buClr>
              <a:buSzPts val="1400"/>
              <a:buChar char="○"/>
            </a:pPr>
            <a:r>
              <a:rPr lang="en" i="1" dirty="0"/>
              <a:t>S. aureus</a:t>
            </a:r>
            <a:r>
              <a:rPr lang="en" dirty="0"/>
              <a:t> forms Staphylococcal abscess communities (SACs)</a:t>
            </a:r>
            <a:endParaRPr dirty="0"/>
          </a:p>
          <a:p>
            <a:pPr marL="457200" lvl="0" indent="-342900" algn="l" rtl="0">
              <a:lnSpc>
                <a:spcPct val="90000"/>
              </a:lnSpc>
              <a:spcBef>
                <a:spcPts val="0"/>
              </a:spcBef>
              <a:spcAft>
                <a:spcPts val="0"/>
              </a:spcAft>
              <a:buClr>
                <a:schemeClr val="dk1"/>
              </a:buClr>
              <a:buSzPts val="1800"/>
              <a:buChar char="●"/>
            </a:pPr>
            <a:r>
              <a:rPr lang="en" dirty="0"/>
              <a:t>Recruitment of phagocytes occurs creating metaphyseal abscess</a:t>
            </a:r>
            <a:endParaRPr dirty="0"/>
          </a:p>
          <a:p>
            <a:pPr marL="914400" lvl="1" indent="-317500" algn="l" rtl="0">
              <a:lnSpc>
                <a:spcPct val="90000"/>
              </a:lnSpc>
              <a:spcBef>
                <a:spcPts val="0"/>
              </a:spcBef>
              <a:spcAft>
                <a:spcPts val="0"/>
              </a:spcAft>
              <a:buClr>
                <a:schemeClr val="dk1"/>
              </a:buClr>
              <a:buSzPts val="1400"/>
              <a:buChar char="○"/>
            </a:pPr>
            <a:r>
              <a:rPr lang="en" dirty="0"/>
              <a:t>Proteolytic enzyme release from phagocytes</a:t>
            </a:r>
            <a:endParaRPr dirty="0"/>
          </a:p>
          <a:p>
            <a:pPr marL="914400" lvl="1" indent="-317500" algn="l" rtl="0">
              <a:lnSpc>
                <a:spcPct val="90000"/>
              </a:lnSpc>
              <a:spcBef>
                <a:spcPts val="0"/>
              </a:spcBef>
              <a:spcAft>
                <a:spcPts val="0"/>
              </a:spcAft>
              <a:buClr>
                <a:schemeClr val="dk1"/>
              </a:buClr>
              <a:buSzPts val="1400"/>
              <a:buChar char="○"/>
            </a:pPr>
            <a:r>
              <a:rPr lang="en" dirty="0"/>
              <a:t>Oxygen free radicals, cytokines</a:t>
            </a:r>
            <a:endParaRPr dirty="0"/>
          </a:p>
          <a:p>
            <a:pPr marL="914400" lvl="1" indent="-317500" algn="l" rtl="0">
              <a:lnSpc>
                <a:spcPct val="90000"/>
              </a:lnSpc>
              <a:spcBef>
                <a:spcPts val="0"/>
              </a:spcBef>
              <a:spcAft>
                <a:spcPts val="0"/>
              </a:spcAft>
              <a:buClr>
                <a:schemeClr val="dk1"/>
              </a:buClr>
              <a:buSzPts val="1400"/>
              <a:buChar char="○"/>
            </a:pPr>
            <a:r>
              <a:rPr lang="en" dirty="0"/>
              <a:t>Decreased O2 tension, pH</a:t>
            </a:r>
            <a:endParaRPr dirty="0"/>
          </a:p>
          <a:p>
            <a:pPr marL="457200" lvl="0" indent="-342900" algn="l" rtl="0">
              <a:lnSpc>
                <a:spcPct val="90000"/>
              </a:lnSpc>
              <a:spcBef>
                <a:spcPts val="0"/>
              </a:spcBef>
              <a:spcAft>
                <a:spcPts val="0"/>
              </a:spcAft>
              <a:buClr>
                <a:schemeClr val="dk1"/>
              </a:buClr>
              <a:buSzPts val="1800"/>
              <a:buChar char="●"/>
            </a:pPr>
            <a:r>
              <a:rPr lang="en" dirty="0"/>
              <a:t>Leads to osteolysis</a:t>
            </a:r>
            <a:endParaRPr dirty="0"/>
          </a:p>
        </p:txBody>
      </p:sp>
      <p:pic>
        <p:nvPicPr>
          <p:cNvPr id="151" name="Google Shape;151;p10"/>
          <p:cNvPicPr preferRelativeResize="0"/>
          <p:nvPr/>
        </p:nvPicPr>
        <p:blipFill rotWithShape="1">
          <a:blip r:embed="rId3">
            <a:alphaModFix/>
          </a:blip>
          <a:srcRect/>
          <a:stretch/>
        </p:blipFill>
        <p:spPr>
          <a:xfrm>
            <a:off x="5178608" y="1238500"/>
            <a:ext cx="3893521" cy="2724149"/>
          </a:xfrm>
          <a:prstGeom prst="rect">
            <a:avLst/>
          </a:prstGeom>
          <a:noFill/>
          <a:ln>
            <a:noFill/>
          </a:ln>
        </p:spPr>
      </p:pic>
      <p:sp>
        <p:nvSpPr>
          <p:cNvPr id="152" name="Google Shape;152;p10"/>
          <p:cNvSpPr txBox="1"/>
          <p:nvPr/>
        </p:nvSpPr>
        <p:spPr>
          <a:xfrm>
            <a:off x="5297875" y="4076900"/>
            <a:ext cx="3534300" cy="855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alibri"/>
              <a:buNone/>
            </a:pPr>
            <a:r>
              <a:rPr lang="en" sz="800" b="0" i="0" u="none" strike="noStrike" cap="none">
                <a:solidFill>
                  <a:schemeClr val="dk1"/>
                </a:solidFill>
                <a:latin typeface="Calibri"/>
                <a:ea typeface="Calibri"/>
                <a:cs typeface="Calibri"/>
                <a:sym typeface="Calibri"/>
              </a:rPr>
              <a:t>Paul Tornetta III, William M. Ricci, Margaret M. McQueen, Michael D. McKee, Charles M. Court-Brown. </a:t>
            </a:r>
            <a:r>
              <a:rPr lang="en" sz="800" b="0" i="1" u="none" strike="noStrike" cap="none">
                <a:solidFill>
                  <a:schemeClr val="dk1"/>
                </a:solidFill>
                <a:latin typeface="Calibri"/>
                <a:ea typeface="Calibri"/>
                <a:cs typeface="Calibri"/>
                <a:sym typeface="Calibri"/>
              </a:rPr>
              <a:t>Rockwood and Green's Fractures in Adults</a:t>
            </a:r>
            <a:r>
              <a:rPr lang="en" sz="800" b="0" i="0" u="none" strike="noStrike" cap="none">
                <a:solidFill>
                  <a:schemeClr val="dk1"/>
                </a:solidFill>
                <a:latin typeface="Calibri"/>
                <a:ea typeface="Calibri"/>
                <a:cs typeface="Calibri"/>
                <a:sym typeface="Calibri"/>
              </a:rPr>
              <a:t>. Wolters Kluwer Health, 2014</a:t>
            </a:r>
            <a:endParaRPr sz="8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
              <a:t>Hematogenous Pathophysiology</a:t>
            </a:r>
            <a:endParaRPr/>
          </a:p>
          <a:p>
            <a:pPr marL="0" lvl="0" indent="0" algn="ctr" rtl="0">
              <a:lnSpc>
                <a:spcPct val="90000"/>
              </a:lnSpc>
              <a:spcBef>
                <a:spcPts val="0"/>
              </a:spcBef>
              <a:spcAft>
                <a:spcPts val="0"/>
              </a:spcAft>
              <a:buClr>
                <a:schemeClr val="dk1"/>
              </a:buClr>
              <a:buSzPts val="1100"/>
              <a:buFont typeface="Arial"/>
              <a:buNone/>
            </a:pPr>
            <a:endParaRPr/>
          </a:p>
          <a:p>
            <a:pPr marL="0" lvl="0" indent="0" algn="ctr" rtl="0">
              <a:lnSpc>
                <a:spcPct val="90000"/>
              </a:lnSpc>
              <a:spcBef>
                <a:spcPts val="0"/>
              </a:spcBef>
              <a:spcAft>
                <a:spcPts val="0"/>
              </a:spcAft>
              <a:buClr>
                <a:schemeClr val="dk1"/>
              </a:buClr>
              <a:buSzPts val="2800"/>
              <a:buFont typeface="Calibri"/>
              <a:buNone/>
            </a:pPr>
            <a:endParaRPr/>
          </a:p>
        </p:txBody>
      </p:sp>
      <p:sp>
        <p:nvSpPr>
          <p:cNvPr id="158" name="Google Shape;158;p11"/>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SAC form in center of abscess surrounded by fibrin deposits</a:t>
            </a:r>
            <a:endParaRPr/>
          </a:p>
          <a:p>
            <a:pPr marL="457200" lvl="0" indent="-342900" algn="l" rtl="0">
              <a:lnSpc>
                <a:spcPct val="90000"/>
              </a:lnSpc>
              <a:spcBef>
                <a:spcPts val="0"/>
              </a:spcBef>
              <a:spcAft>
                <a:spcPts val="0"/>
              </a:spcAft>
              <a:buClr>
                <a:schemeClr val="dk1"/>
              </a:buClr>
              <a:buSzPts val="1800"/>
              <a:buChar char="●"/>
            </a:pPr>
            <a:r>
              <a:rPr lang="en"/>
              <a:t>S. aureus releases coagulase and von Willebrand factor-binding protein</a:t>
            </a:r>
            <a:endParaRPr/>
          </a:p>
          <a:p>
            <a:pPr marL="914400" lvl="1" indent="-317500" algn="l" rtl="0">
              <a:lnSpc>
                <a:spcPct val="90000"/>
              </a:lnSpc>
              <a:spcBef>
                <a:spcPts val="0"/>
              </a:spcBef>
              <a:spcAft>
                <a:spcPts val="0"/>
              </a:spcAft>
              <a:buClr>
                <a:schemeClr val="dk1"/>
              </a:buClr>
              <a:buSzPts val="1400"/>
              <a:buChar char="○"/>
            </a:pPr>
            <a:r>
              <a:rPr lang="en"/>
              <a:t>Activates prothrombin</a:t>
            </a:r>
            <a:endParaRPr/>
          </a:p>
          <a:p>
            <a:pPr marL="914400" lvl="1" indent="-317500" algn="l" rtl="0">
              <a:lnSpc>
                <a:spcPct val="90000"/>
              </a:lnSpc>
              <a:spcBef>
                <a:spcPts val="0"/>
              </a:spcBef>
              <a:spcAft>
                <a:spcPts val="0"/>
              </a:spcAft>
              <a:buClr>
                <a:schemeClr val="dk1"/>
              </a:buClr>
              <a:buSzPts val="1400"/>
              <a:buChar char="○"/>
            </a:pPr>
            <a:r>
              <a:rPr lang="en"/>
              <a:t>Polymerizes fibrin network around SAC</a:t>
            </a:r>
            <a:endParaRPr/>
          </a:p>
          <a:p>
            <a:pPr marL="914400" lvl="1" indent="-317500" algn="l" rtl="0">
              <a:lnSpc>
                <a:spcPct val="90000"/>
              </a:lnSpc>
              <a:spcBef>
                <a:spcPts val="0"/>
              </a:spcBef>
              <a:spcAft>
                <a:spcPts val="0"/>
              </a:spcAft>
              <a:buClr>
                <a:schemeClr val="dk1"/>
              </a:buClr>
              <a:buSzPts val="1400"/>
              <a:buChar char="○"/>
            </a:pPr>
            <a:r>
              <a:rPr lang="en"/>
              <a:t>Protects from immune clearance </a:t>
            </a:r>
            <a:endParaRPr/>
          </a:p>
          <a:p>
            <a:pPr marL="914400" lvl="1" indent="-317500" algn="l" rtl="0">
              <a:lnSpc>
                <a:spcPct val="90000"/>
              </a:lnSpc>
              <a:spcBef>
                <a:spcPts val="0"/>
              </a:spcBef>
              <a:spcAft>
                <a:spcPts val="0"/>
              </a:spcAft>
              <a:buClr>
                <a:schemeClr val="dk1"/>
              </a:buClr>
              <a:buSzPts val="1400"/>
              <a:buChar char="○"/>
            </a:pPr>
            <a:r>
              <a:rPr lang="en"/>
              <a:t>Immune cells unable to penetrate network</a:t>
            </a:r>
            <a:endParaRPr/>
          </a:p>
          <a:p>
            <a:pPr marL="457200" lvl="0" indent="-342900" algn="l" rtl="0">
              <a:lnSpc>
                <a:spcPct val="90000"/>
              </a:lnSpc>
              <a:spcBef>
                <a:spcPts val="0"/>
              </a:spcBef>
              <a:spcAft>
                <a:spcPts val="0"/>
              </a:spcAft>
              <a:buClr>
                <a:schemeClr val="dk1"/>
              </a:buClr>
              <a:buSzPts val="1800"/>
              <a:buChar char="●"/>
            </a:pPr>
            <a:r>
              <a:rPr lang="en"/>
              <a:t>Bacteria binding to sequestrum release extracellular polymeric substance matrix</a:t>
            </a:r>
            <a:endParaRPr/>
          </a:p>
          <a:p>
            <a:pPr marL="914400" lvl="1" indent="-317500" algn="l" rtl="0">
              <a:lnSpc>
                <a:spcPct val="90000"/>
              </a:lnSpc>
              <a:spcBef>
                <a:spcPts val="0"/>
              </a:spcBef>
              <a:spcAft>
                <a:spcPts val="0"/>
              </a:spcAft>
              <a:buClr>
                <a:schemeClr val="dk1"/>
              </a:buClr>
              <a:buSzPts val="1400"/>
              <a:buChar char="○"/>
            </a:pPr>
            <a:r>
              <a:rPr lang="en"/>
              <a:t>Forms biofilm glycocalyx</a:t>
            </a:r>
            <a:endParaRPr/>
          </a:p>
          <a:p>
            <a:pPr marL="914400" lvl="1" indent="-317500" algn="l" rtl="0">
              <a:lnSpc>
                <a:spcPct val="90000"/>
              </a:lnSpc>
              <a:spcBef>
                <a:spcPts val="0"/>
              </a:spcBef>
              <a:spcAft>
                <a:spcPts val="0"/>
              </a:spcAft>
              <a:buClr>
                <a:schemeClr val="dk1"/>
              </a:buClr>
              <a:buSzPts val="1400"/>
              <a:buChar char="○"/>
            </a:pPr>
            <a:r>
              <a:rPr lang="en"/>
              <a:t>Reduced O2 tension and metabolic activity of bacteria</a:t>
            </a:r>
            <a:endParaRPr/>
          </a:p>
          <a:p>
            <a:pPr marL="914400" lvl="1" indent="-317500" algn="l" rtl="0">
              <a:lnSpc>
                <a:spcPct val="90000"/>
              </a:lnSpc>
              <a:spcBef>
                <a:spcPts val="0"/>
              </a:spcBef>
              <a:spcAft>
                <a:spcPts val="0"/>
              </a:spcAft>
              <a:buClr>
                <a:schemeClr val="dk1"/>
              </a:buClr>
              <a:buSzPts val="1400"/>
              <a:buChar char="○"/>
            </a:pPr>
            <a:r>
              <a:rPr lang="en"/>
              <a:t>Barrier prevents immune clearance and penetration of antibiotics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Pathophysiology</a:t>
            </a:r>
            <a:endParaRPr/>
          </a:p>
        </p:txBody>
      </p:sp>
      <p:sp>
        <p:nvSpPr>
          <p:cNvPr id="164" name="Google Shape;164;p12"/>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i="1"/>
              <a:t>S. aureus </a:t>
            </a:r>
            <a:r>
              <a:rPr lang="en"/>
              <a:t>and </a:t>
            </a:r>
            <a:r>
              <a:rPr lang="en" i="1"/>
              <a:t>epidermidis </a:t>
            </a:r>
            <a:r>
              <a:rPr lang="en"/>
              <a:t>can become intracellular inside osteoblasts</a:t>
            </a:r>
            <a:endParaRPr/>
          </a:p>
          <a:p>
            <a:pPr marL="914400" lvl="1" indent="-317500" algn="l" rtl="0">
              <a:lnSpc>
                <a:spcPct val="90000"/>
              </a:lnSpc>
              <a:spcBef>
                <a:spcPts val="0"/>
              </a:spcBef>
              <a:spcAft>
                <a:spcPts val="0"/>
              </a:spcAft>
              <a:buClr>
                <a:schemeClr val="dk1"/>
              </a:buClr>
              <a:buSzPts val="1400"/>
              <a:buChar char="○"/>
            </a:pPr>
            <a:r>
              <a:rPr lang="en"/>
              <a:t>Further perpetuates chronic infection by limiting clearance by host immune system</a:t>
            </a:r>
            <a:endParaRPr/>
          </a:p>
          <a:p>
            <a:pPr marL="457200" lvl="0" indent="-342900" algn="l" rtl="0">
              <a:lnSpc>
                <a:spcPct val="90000"/>
              </a:lnSpc>
              <a:spcBef>
                <a:spcPts val="0"/>
              </a:spcBef>
              <a:spcAft>
                <a:spcPts val="0"/>
              </a:spcAft>
              <a:buClr>
                <a:schemeClr val="dk1"/>
              </a:buClr>
              <a:buSzPts val="1800"/>
              <a:buChar char="●"/>
            </a:pPr>
            <a:r>
              <a:rPr lang="en"/>
              <a:t>Staphylococcus surface-associated material (SAM) stimulates osteoclast activity</a:t>
            </a:r>
            <a:endParaRPr/>
          </a:p>
          <a:p>
            <a:pPr marL="914400" lvl="1" indent="-317500" algn="l" rtl="0">
              <a:lnSpc>
                <a:spcPct val="90000"/>
              </a:lnSpc>
              <a:spcBef>
                <a:spcPts val="0"/>
              </a:spcBef>
              <a:spcAft>
                <a:spcPts val="0"/>
              </a:spcAft>
              <a:buClr>
                <a:schemeClr val="dk1"/>
              </a:buClr>
              <a:buSzPts val="1400"/>
              <a:buChar char="○"/>
            </a:pPr>
            <a:r>
              <a:rPr lang="en"/>
              <a:t>release of IL-1, IL-6, TNF-α.</a:t>
            </a:r>
            <a:endParaRPr/>
          </a:p>
          <a:p>
            <a:pPr marL="457200" lvl="0" indent="-342900" algn="l" rtl="0">
              <a:lnSpc>
                <a:spcPct val="90000"/>
              </a:lnSpc>
              <a:spcBef>
                <a:spcPts val="0"/>
              </a:spcBef>
              <a:spcAft>
                <a:spcPts val="0"/>
              </a:spcAft>
              <a:buClr>
                <a:schemeClr val="dk1"/>
              </a:buClr>
              <a:buSzPts val="1800"/>
              <a:buChar char="●"/>
            </a:pPr>
            <a:r>
              <a:rPr lang="en"/>
              <a:t>S. aureus protein A (SpA) binds to osteoblasts affecting metabolic activity and proliferation. </a:t>
            </a:r>
            <a:endParaRPr/>
          </a:p>
          <a:p>
            <a:pPr marL="914400" lvl="1" indent="-317500" algn="l" rtl="0">
              <a:lnSpc>
                <a:spcPct val="90000"/>
              </a:lnSpc>
              <a:spcBef>
                <a:spcPts val="0"/>
              </a:spcBef>
              <a:spcAft>
                <a:spcPts val="0"/>
              </a:spcAft>
              <a:buClr>
                <a:schemeClr val="dk1"/>
              </a:buClr>
              <a:buSzPts val="1400"/>
              <a:buChar char="○"/>
            </a:pPr>
            <a:r>
              <a:rPr lang="en"/>
              <a:t>Induces RANKL secretion leading to osteolysis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Pathophysiology</a:t>
            </a:r>
            <a:endParaRPr/>
          </a:p>
        </p:txBody>
      </p:sp>
      <p:sp>
        <p:nvSpPr>
          <p:cNvPr id="170" name="Google Shape;170;p13"/>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Necrotic bone separates to form the Sequestrum</a:t>
            </a:r>
            <a:endParaRPr/>
          </a:p>
          <a:p>
            <a:pPr marL="914400" lvl="1" indent="-317500" algn="l" rtl="0">
              <a:lnSpc>
                <a:spcPct val="90000"/>
              </a:lnSpc>
              <a:spcBef>
                <a:spcPts val="0"/>
              </a:spcBef>
              <a:spcAft>
                <a:spcPts val="0"/>
              </a:spcAft>
              <a:buClr>
                <a:schemeClr val="dk1"/>
              </a:buClr>
              <a:buSzPts val="1400"/>
              <a:buChar char="○"/>
            </a:pPr>
            <a:r>
              <a:rPr lang="en"/>
              <a:t>Mixture of bone and purulence</a:t>
            </a:r>
            <a:br>
              <a:rPr lang="en"/>
            </a:br>
            <a:endParaRPr/>
          </a:p>
          <a:p>
            <a:pPr marL="457200" lvl="0" indent="-342900" algn="l" rtl="0">
              <a:lnSpc>
                <a:spcPct val="90000"/>
              </a:lnSpc>
              <a:spcBef>
                <a:spcPts val="0"/>
              </a:spcBef>
              <a:spcAft>
                <a:spcPts val="0"/>
              </a:spcAft>
              <a:buClr>
                <a:schemeClr val="dk1"/>
              </a:buClr>
              <a:buSzPts val="1800"/>
              <a:buChar char="●"/>
            </a:pPr>
            <a:r>
              <a:rPr lang="en"/>
              <a:t>Reactive bone may form around the sequestrum, termed Involucum</a:t>
            </a:r>
            <a:endParaRPr/>
          </a:p>
          <a:p>
            <a:pPr marL="914400" lvl="1" indent="-317500" algn="l" rtl="0">
              <a:lnSpc>
                <a:spcPct val="90000"/>
              </a:lnSpc>
              <a:spcBef>
                <a:spcPts val="0"/>
              </a:spcBef>
              <a:spcAft>
                <a:spcPts val="0"/>
              </a:spcAft>
              <a:buClr>
                <a:schemeClr val="dk1"/>
              </a:buClr>
              <a:buSzPts val="1400"/>
              <a:buChar char="○"/>
            </a:pPr>
            <a:r>
              <a:rPr lang="en"/>
              <a:t>May not completely surround sequestrum</a:t>
            </a:r>
            <a:endParaRPr/>
          </a:p>
          <a:p>
            <a:pPr marL="914400" lvl="1" indent="-317500" algn="l" rtl="0">
              <a:lnSpc>
                <a:spcPct val="90000"/>
              </a:lnSpc>
              <a:spcBef>
                <a:spcPts val="0"/>
              </a:spcBef>
              <a:spcAft>
                <a:spcPts val="0"/>
              </a:spcAft>
              <a:buClr>
                <a:schemeClr val="dk1"/>
              </a:buClr>
              <a:buSzPts val="1400"/>
              <a:buChar char="○"/>
            </a:pPr>
            <a:r>
              <a:rPr lang="en"/>
              <a:t>Drainage from sequestrum may still occur through incomplete involucrum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Vertebral Osteomyelitis</a:t>
            </a:r>
            <a:endParaRPr/>
          </a:p>
        </p:txBody>
      </p:sp>
      <p:sp>
        <p:nvSpPr>
          <p:cNvPr id="176" name="Google Shape;176;p14"/>
          <p:cNvSpPr txBox="1">
            <a:spLocks noGrp="1"/>
          </p:cNvSpPr>
          <p:nvPr>
            <p:ph idx="1"/>
          </p:nvPr>
        </p:nvSpPr>
        <p:spPr>
          <a:xfrm>
            <a:off x="129887" y="1054579"/>
            <a:ext cx="4442113" cy="3263504"/>
          </a:xfrm>
          <a:prstGeom prst="rect">
            <a:avLst/>
          </a:prstGeom>
          <a:noFill/>
          <a:ln>
            <a:noFill/>
          </a:ln>
        </p:spPr>
        <p:txBody>
          <a:bodyPr spcFirstLastPara="1" wrap="square" lIns="91425" tIns="91425" rIns="91425" bIns="91425" anchor="t" anchorCtr="0">
            <a:noAutofit/>
          </a:bodyPr>
          <a:lstStyle/>
          <a:p>
            <a:pPr marL="457200" lvl="0" indent="-336550" algn="l" rtl="0">
              <a:lnSpc>
                <a:spcPct val="90000"/>
              </a:lnSpc>
              <a:spcBef>
                <a:spcPts val="0"/>
              </a:spcBef>
              <a:spcAft>
                <a:spcPts val="0"/>
              </a:spcAft>
              <a:buClr>
                <a:schemeClr val="dk1"/>
              </a:buClr>
              <a:buSzPts val="1700"/>
              <a:buChar char="●"/>
            </a:pPr>
            <a:r>
              <a:rPr lang="en" sz="1700" dirty="0"/>
              <a:t>Bacteria seeded in metaphysis of vertebral bodies</a:t>
            </a:r>
            <a:br>
              <a:rPr lang="en" sz="1700" dirty="0"/>
            </a:br>
            <a:endParaRPr sz="1700" dirty="0"/>
          </a:p>
          <a:p>
            <a:pPr marL="457200" lvl="0" indent="-336550" algn="l" rtl="0">
              <a:lnSpc>
                <a:spcPct val="90000"/>
              </a:lnSpc>
              <a:spcBef>
                <a:spcPts val="0"/>
              </a:spcBef>
              <a:spcAft>
                <a:spcPts val="0"/>
              </a:spcAft>
              <a:buClr>
                <a:schemeClr val="dk1"/>
              </a:buClr>
              <a:buSzPts val="1700"/>
              <a:buChar char="●"/>
            </a:pPr>
            <a:r>
              <a:rPr lang="en" sz="1700" dirty="0"/>
              <a:t>Infection spreads through endplate into disc</a:t>
            </a:r>
            <a:br>
              <a:rPr lang="en" sz="1700" dirty="0"/>
            </a:br>
            <a:endParaRPr sz="1700" dirty="0"/>
          </a:p>
          <a:p>
            <a:pPr marL="457200" lvl="0" indent="-336550" algn="l" rtl="0">
              <a:lnSpc>
                <a:spcPct val="90000"/>
              </a:lnSpc>
              <a:spcBef>
                <a:spcPts val="0"/>
              </a:spcBef>
              <a:spcAft>
                <a:spcPts val="0"/>
              </a:spcAft>
              <a:buClr>
                <a:schemeClr val="dk1"/>
              </a:buClr>
              <a:buSzPts val="1700"/>
              <a:buChar char="●"/>
            </a:pPr>
            <a:r>
              <a:rPr lang="en" sz="1700" dirty="0"/>
              <a:t>Spread from disc space to adjacent vertebrae</a:t>
            </a:r>
            <a:br>
              <a:rPr lang="en" sz="1700" dirty="0"/>
            </a:br>
            <a:endParaRPr sz="1700" dirty="0"/>
          </a:p>
          <a:p>
            <a:pPr marL="457200" lvl="0" indent="-336550" algn="l" rtl="0">
              <a:lnSpc>
                <a:spcPct val="90000"/>
              </a:lnSpc>
              <a:spcBef>
                <a:spcPts val="0"/>
              </a:spcBef>
              <a:spcAft>
                <a:spcPts val="0"/>
              </a:spcAft>
              <a:buClr>
                <a:schemeClr val="dk1"/>
              </a:buClr>
              <a:buSzPts val="1700"/>
              <a:buChar char="●"/>
            </a:pPr>
            <a:r>
              <a:rPr lang="en" sz="1700" dirty="0"/>
              <a:t>Vascular structures between vertebrae allow communication with distant vertebral bodies </a:t>
            </a:r>
            <a:endParaRPr sz="1700" dirty="0"/>
          </a:p>
          <a:p>
            <a:pPr marL="914400" lvl="1" indent="-311150" algn="l" rtl="0">
              <a:lnSpc>
                <a:spcPct val="90000"/>
              </a:lnSpc>
              <a:spcBef>
                <a:spcPts val="0"/>
              </a:spcBef>
              <a:spcAft>
                <a:spcPts val="0"/>
              </a:spcAft>
              <a:buClr>
                <a:schemeClr val="dk1"/>
              </a:buClr>
              <a:buSzPts val="1300"/>
              <a:buChar char="○"/>
            </a:pPr>
            <a:r>
              <a:rPr lang="en" sz="1300" dirty="0"/>
              <a:t>Batson’s venous plexus</a:t>
            </a:r>
            <a:endParaRPr sz="1300" dirty="0"/>
          </a:p>
        </p:txBody>
      </p:sp>
      <p:pic>
        <p:nvPicPr>
          <p:cNvPr id="177" name="Google Shape;177;p14"/>
          <p:cNvPicPr preferRelativeResize="0"/>
          <p:nvPr/>
        </p:nvPicPr>
        <p:blipFill rotWithShape="1">
          <a:blip r:embed="rId3">
            <a:alphaModFix/>
          </a:blip>
          <a:srcRect/>
          <a:stretch/>
        </p:blipFill>
        <p:spPr>
          <a:xfrm>
            <a:off x="6980389" y="1312200"/>
            <a:ext cx="2033724" cy="3017325"/>
          </a:xfrm>
          <a:prstGeom prst="rect">
            <a:avLst/>
          </a:prstGeom>
          <a:noFill/>
          <a:ln>
            <a:noFill/>
          </a:ln>
        </p:spPr>
      </p:pic>
      <p:pic>
        <p:nvPicPr>
          <p:cNvPr id="178" name="Google Shape;178;p14"/>
          <p:cNvPicPr preferRelativeResize="0"/>
          <p:nvPr/>
        </p:nvPicPr>
        <p:blipFill rotWithShape="1">
          <a:blip r:embed="rId4">
            <a:alphaModFix/>
          </a:blip>
          <a:srcRect/>
          <a:stretch/>
        </p:blipFill>
        <p:spPr>
          <a:xfrm>
            <a:off x="4728789" y="1300758"/>
            <a:ext cx="2251600" cy="3017325"/>
          </a:xfrm>
          <a:prstGeom prst="rect">
            <a:avLst/>
          </a:prstGeom>
          <a:noFill/>
          <a:ln>
            <a:noFill/>
          </a:ln>
        </p:spPr>
      </p:pic>
      <p:sp>
        <p:nvSpPr>
          <p:cNvPr id="179" name="Google Shape;179;p14"/>
          <p:cNvSpPr txBox="1"/>
          <p:nvPr/>
        </p:nvSpPr>
        <p:spPr>
          <a:xfrm>
            <a:off x="6848650" y="4406700"/>
            <a:ext cx="1983600" cy="5262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9E9E9E"/>
              </a:buClr>
              <a:buSzPts val="800"/>
              <a:buFont typeface="Calibri"/>
              <a:buNone/>
            </a:pPr>
            <a:r>
              <a:rPr lang="en" sz="800" b="0" i="0" u="none" strike="noStrike" cap="none">
                <a:solidFill>
                  <a:srgbClr val="9E9E9E"/>
                </a:solidFill>
                <a:latin typeface="Calibri"/>
                <a:ea typeface="Calibri"/>
                <a:cs typeface="Calibri"/>
                <a:sym typeface="Calibri"/>
              </a:rPr>
              <a:t>Images courtesy of Michael Allen, DO</a:t>
            </a:r>
            <a:endParaRPr sz="800" b="0" i="0" u="none" strike="noStrike" cap="none">
              <a:solidFill>
                <a:srgbClr val="9E9E9E"/>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Microbiology</a:t>
            </a:r>
            <a:endParaRPr/>
          </a:p>
        </p:txBody>
      </p:sp>
      <p:sp>
        <p:nvSpPr>
          <p:cNvPr id="185" name="Google Shape;185;p15"/>
          <p:cNvSpPr txBox="1">
            <a:spLocks noGrp="1"/>
          </p:cNvSpPr>
          <p:nvPr>
            <p:ph idx="1"/>
          </p:nvPr>
        </p:nvSpPr>
        <p:spPr>
          <a:xfrm>
            <a:off x="628650" y="1075077"/>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Organisms vary based on age, type of osteomyelitis and location</a:t>
            </a:r>
            <a:endParaRPr dirty="0"/>
          </a:p>
          <a:p>
            <a:pPr marL="914400" lvl="1" indent="-317500" algn="l" rtl="0">
              <a:lnSpc>
                <a:spcPct val="90000"/>
              </a:lnSpc>
              <a:spcBef>
                <a:spcPts val="0"/>
              </a:spcBef>
              <a:spcAft>
                <a:spcPts val="0"/>
              </a:spcAft>
              <a:buClr>
                <a:schemeClr val="dk1"/>
              </a:buClr>
              <a:buSzPts val="1400"/>
              <a:buChar char="○"/>
            </a:pPr>
            <a:r>
              <a:rPr lang="en" dirty="0"/>
              <a:t>Hematogenous commonly monomicrobial</a:t>
            </a:r>
            <a:endParaRPr dirty="0"/>
          </a:p>
          <a:p>
            <a:pPr marL="914400" lvl="1" indent="-317500" algn="l" rtl="0">
              <a:lnSpc>
                <a:spcPct val="90000"/>
              </a:lnSpc>
              <a:spcBef>
                <a:spcPts val="0"/>
              </a:spcBef>
              <a:spcAft>
                <a:spcPts val="0"/>
              </a:spcAft>
              <a:buClr>
                <a:schemeClr val="dk1"/>
              </a:buClr>
              <a:buSzPts val="1400"/>
              <a:buChar char="○"/>
            </a:pPr>
            <a:r>
              <a:rPr lang="en" dirty="0"/>
              <a:t>Contiguous or direct inoculation can be monomicrobial or polymicrobial</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Children - </a:t>
            </a:r>
            <a:r>
              <a:rPr lang="en" i="1" dirty="0"/>
              <a:t>S. aureus</a:t>
            </a:r>
            <a:r>
              <a:rPr lang="en" dirty="0"/>
              <a:t> &gt; </a:t>
            </a:r>
            <a:r>
              <a:rPr lang="en" i="1" dirty="0"/>
              <a:t>S. pneumoniae </a:t>
            </a:r>
            <a:r>
              <a:rPr lang="en" dirty="0"/>
              <a:t>&gt; </a:t>
            </a:r>
            <a:r>
              <a:rPr lang="en" i="1" dirty="0"/>
              <a:t>K. kingae</a:t>
            </a:r>
            <a:endParaRPr dirty="0"/>
          </a:p>
          <a:p>
            <a:pPr marL="914400" lvl="1" indent="-317500" algn="l" rtl="0">
              <a:lnSpc>
                <a:spcPct val="90000"/>
              </a:lnSpc>
              <a:spcBef>
                <a:spcPts val="0"/>
              </a:spcBef>
              <a:spcAft>
                <a:spcPts val="0"/>
              </a:spcAft>
              <a:buClr>
                <a:schemeClr val="dk1"/>
              </a:buClr>
              <a:buSzPts val="1400"/>
              <a:buChar char="○"/>
            </a:pPr>
            <a:r>
              <a:rPr lang="en" dirty="0"/>
              <a:t>Sickle cell predisposes to </a:t>
            </a:r>
            <a:r>
              <a:rPr lang="en" i="1" dirty="0"/>
              <a:t>Salmonella </a:t>
            </a:r>
            <a:r>
              <a:rPr lang="en" dirty="0"/>
              <a:t> but </a:t>
            </a:r>
            <a:r>
              <a:rPr lang="en" i="1" dirty="0"/>
              <a:t>S. aureus</a:t>
            </a:r>
            <a:r>
              <a:rPr lang="en" dirty="0"/>
              <a:t> still more common</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Adults - </a:t>
            </a:r>
            <a:r>
              <a:rPr lang="en" i="1" dirty="0"/>
              <a:t>S. aureus, </a:t>
            </a:r>
            <a:r>
              <a:rPr lang="en" dirty="0"/>
              <a:t>coag-neg Staph</a:t>
            </a:r>
            <a:endParaRPr dirty="0"/>
          </a:p>
          <a:p>
            <a:pPr marL="914400" lvl="1" indent="-317500" algn="l" rtl="0">
              <a:lnSpc>
                <a:spcPct val="100000"/>
              </a:lnSpc>
              <a:spcBef>
                <a:spcPts val="0"/>
              </a:spcBef>
              <a:spcAft>
                <a:spcPts val="0"/>
              </a:spcAft>
              <a:buClr>
                <a:schemeClr val="dk1"/>
              </a:buClr>
              <a:buSzPts val="1400"/>
              <a:buChar char="○"/>
            </a:pPr>
            <a:r>
              <a:rPr lang="en" dirty="0"/>
              <a:t>Kremers et. Al, reviewed 41 years of osteomyelitis cases in Minnesota</a:t>
            </a:r>
            <a:endParaRPr dirty="0"/>
          </a:p>
          <a:p>
            <a:pPr marL="914400" lvl="1" indent="-317500" algn="l" rtl="0">
              <a:lnSpc>
                <a:spcPct val="100000"/>
              </a:lnSpc>
              <a:spcBef>
                <a:spcPts val="0"/>
              </a:spcBef>
              <a:spcAft>
                <a:spcPts val="0"/>
              </a:spcAft>
              <a:buClr>
                <a:schemeClr val="dk1"/>
              </a:buClr>
              <a:buSzPts val="1400"/>
              <a:buChar char="○"/>
            </a:pPr>
            <a:r>
              <a:rPr lang="en" i="1" dirty="0"/>
              <a:t>S. aureus </a:t>
            </a:r>
            <a:r>
              <a:rPr lang="en" dirty="0"/>
              <a:t>overall most common</a:t>
            </a:r>
            <a:endParaRPr dirty="0"/>
          </a:p>
          <a:p>
            <a:pPr marL="914400" lvl="1" indent="-317500" algn="l" rtl="0">
              <a:lnSpc>
                <a:spcPct val="100000"/>
              </a:lnSpc>
              <a:spcBef>
                <a:spcPts val="0"/>
              </a:spcBef>
              <a:spcAft>
                <a:spcPts val="0"/>
              </a:spcAft>
              <a:buClr>
                <a:schemeClr val="dk1"/>
              </a:buClr>
              <a:buSzPts val="1400"/>
              <a:buChar char="○"/>
            </a:pPr>
            <a:r>
              <a:rPr lang="en" dirty="0"/>
              <a:t>Incidence of osteo increased with incidence of diabetes in population</a:t>
            </a:r>
            <a:endParaRPr dirty="0"/>
          </a:p>
          <a:p>
            <a:pPr marL="914400" lvl="1" indent="-228600" algn="l" rtl="0">
              <a:lnSpc>
                <a:spcPct val="90000"/>
              </a:lnSpc>
              <a:spcBef>
                <a:spcPts val="0"/>
              </a:spcBef>
              <a:spcAft>
                <a:spcPts val="0"/>
              </a:spcAft>
              <a:buClr>
                <a:schemeClr val="dk1"/>
              </a:buClr>
              <a:buSzPts val="1800"/>
              <a:buNone/>
            </a:pPr>
            <a:endParaRPr dirty="0"/>
          </a:p>
        </p:txBody>
      </p:sp>
      <p:sp>
        <p:nvSpPr>
          <p:cNvPr id="186" name="Google Shape;186;p15"/>
          <p:cNvSpPr txBox="1"/>
          <p:nvPr/>
        </p:nvSpPr>
        <p:spPr>
          <a:xfrm>
            <a:off x="688970" y="4389832"/>
            <a:ext cx="5325708" cy="368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alibri"/>
              <a:buNone/>
            </a:pPr>
            <a:r>
              <a:rPr lang="en" sz="1800" b="0" i="0" u="none" strike="noStrike" cap="none" dirty="0">
                <a:solidFill>
                  <a:schemeClr val="dk1"/>
                </a:solidFill>
                <a:latin typeface="Calibri"/>
                <a:ea typeface="Calibri"/>
                <a:cs typeface="Calibri"/>
                <a:sym typeface="Calibri"/>
              </a:rPr>
              <a:t>J Bone Joint Surg Am. 2015 May 20; 97(10): 837–845.</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Local microbiomes</a:t>
            </a:r>
            <a:endParaRPr/>
          </a:p>
        </p:txBody>
      </p:sp>
      <p:sp>
        <p:nvSpPr>
          <p:cNvPr id="192" name="Google Shape;192;p16"/>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sz="1800"/>
              <a:t>Garcia del Pozo et. Al., Spanish series from 1994 - 2015, 344 cases </a:t>
            </a:r>
            <a:endParaRPr sz="1800"/>
          </a:p>
          <a:p>
            <a:pPr marL="914400" lvl="1" indent="-317500" algn="l" rtl="0">
              <a:lnSpc>
                <a:spcPct val="90000"/>
              </a:lnSpc>
              <a:spcBef>
                <a:spcPts val="0"/>
              </a:spcBef>
              <a:spcAft>
                <a:spcPts val="0"/>
              </a:spcAft>
              <a:buClr>
                <a:schemeClr val="dk1"/>
              </a:buClr>
              <a:buSzPts val="1400"/>
              <a:buChar char="○"/>
            </a:pPr>
            <a:r>
              <a:rPr lang="en" sz="1500" i="1">
                <a:solidFill>
                  <a:schemeClr val="dk1"/>
                </a:solidFill>
              </a:rPr>
              <a:t>S. aureus</a:t>
            </a:r>
            <a:r>
              <a:rPr lang="en" sz="1500">
                <a:solidFill>
                  <a:schemeClr val="dk1"/>
                </a:solidFill>
              </a:rPr>
              <a:t> 29.6%, </a:t>
            </a:r>
            <a:r>
              <a:rPr lang="en" sz="1500" b="1" i="1">
                <a:solidFill>
                  <a:schemeClr val="dk1"/>
                </a:solidFill>
              </a:rPr>
              <a:t>P. aeruginosa</a:t>
            </a:r>
            <a:r>
              <a:rPr lang="en" sz="1500" b="1">
                <a:solidFill>
                  <a:schemeClr val="dk1"/>
                </a:solidFill>
              </a:rPr>
              <a:t> 4.1%</a:t>
            </a:r>
            <a:r>
              <a:rPr lang="en" sz="1500">
                <a:solidFill>
                  <a:schemeClr val="dk1"/>
                </a:solidFill>
              </a:rPr>
              <a:t>, MRSA 4.1%</a:t>
            </a:r>
            <a:endParaRPr sz="1500">
              <a:solidFill>
                <a:schemeClr val="dk1"/>
              </a:solidFill>
            </a:endParaRPr>
          </a:p>
          <a:p>
            <a:pPr marL="914400" lvl="1" indent="-317500" algn="l" rtl="0">
              <a:lnSpc>
                <a:spcPct val="90000"/>
              </a:lnSpc>
              <a:spcBef>
                <a:spcPts val="0"/>
              </a:spcBef>
              <a:spcAft>
                <a:spcPts val="0"/>
              </a:spcAft>
              <a:buClr>
                <a:schemeClr val="dk1"/>
              </a:buClr>
              <a:buSzPts val="1400"/>
              <a:buChar char="○"/>
            </a:pPr>
            <a:r>
              <a:rPr lang="en" sz="1500">
                <a:solidFill>
                  <a:schemeClr val="dk1"/>
                </a:solidFill>
              </a:rPr>
              <a:t>Polymicrobial infection 35.4%. </a:t>
            </a:r>
            <a:br>
              <a:rPr lang="en" sz="1500">
                <a:solidFill>
                  <a:schemeClr val="dk1"/>
                </a:solidFill>
              </a:rPr>
            </a:br>
            <a:endParaRPr sz="1500">
              <a:solidFill>
                <a:schemeClr val="dk1"/>
              </a:solidFill>
            </a:endParaRPr>
          </a:p>
          <a:p>
            <a:pPr marL="457200" lvl="0" indent="-342900" algn="l" rtl="0">
              <a:lnSpc>
                <a:spcPct val="90000"/>
              </a:lnSpc>
              <a:spcBef>
                <a:spcPts val="0"/>
              </a:spcBef>
              <a:spcAft>
                <a:spcPts val="0"/>
              </a:spcAft>
              <a:buClr>
                <a:schemeClr val="dk1"/>
              </a:buClr>
              <a:buSzPts val="1800"/>
              <a:buChar char="●"/>
            </a:pPr>
            <a:r>
              <a:rPr lang="en" sz="1800">
                <a:solidFill>
                  <a:schemeClr val="dk1"/>
                </a:solidFill>
              </a:rPr>
              <a:t>Jiang et. Al., Chinese series 2010-2015, 394 cases</a:t>
            </a:r>
            <a:endParaRPr sz="1800">
              <a:solidFill>
                <a:schemeClr val="dk1"/>
              </a:solidFill>
            </a:endParaRPr>
          </a:p>
          <a:p>
            <a:pPr marL="914400" lvl="1" indent="-317500" algn="l" rtl="0">
              <a:lnSpc>
                <a:spcPct val="90000"/>
              </a:lnSpc>
              <a:spcBef>
                <a:spcPts val="0"/>
              </a:spcBef>
              <a:spcAft>
                <a:spcPts val="0"/>
              </a:spcAft>
              <a:buClr>
                <a:schemeClr val="dk1"/>
              </a:buClr>
              <a:buSzPts val="1400"/>
              <a:buChar char="○"/>
            </a:pPr>
            <a:r>
              <a:rPr lang="en" sz="1500" i="1">
                <a:solidFill>
                  <a:schemeClr val="dk1"/>
                </a:solidFill>
              </a:rPr>
              <a:t>S. aureus</a:t>
            </a:r>
            <a:r>
              <a:rPr lang="en" sz="1500">
                <a:solidFill>
                  <a:schemeClr val="dk1"/>
                </a:solidFill>
              </a:rPr>
              <a:t> 34.91%, </a:t>
            </a:r>
            <a:r>
              <a:rPr lang="en" sz="1500" b="1" i="1">
                <a:solidFill>
                  <a:schemeClr val="dk1"/>
                </a:solidFill>
              </a:rPr>
              <a:t>P. aeruginosa</a:t>
            </a:r>
            <a:r>
              <a:rPr lang="en" sz="1500" b="1">
                <a:solidFill>
                  <a:schemeClr val="dk1"/>
                </a:solidFill>
              </a:rPr>
              <a:t> 17.16%</a:t>
            </a:r>
            <a:r>
              <a:rPr lang="en" sz="1500">
                <a:solidFill>
                  <a:schemeClr val="dk1"/>
                </a:solidFill>
              </a:rPr>
              <a:t>, </a:t>
            </a:r>
            <a:r>
              <a:rPr lang="en" sz="1500" i="1">
                <a:solidFill>
                  <a:schemeClr val="dk1"/>
                </a:solidFill>
              </a:rPr>
              <a:t>E. coli</a:t>
            </a:r>
            <a:r>
              <a:rPr lang="en" sz="1500">
                <a:solidFill>
                  <a:schemeClr val="dk1"/>
                </a:solidFill>
              </a:rPr>
              <a:t> 6.51%</a:t>
            </a:r>
            <a:endParaRPr/>
          </a:p>
          <a:p>
            <a:pPr marL="914400" lvl="1" indent="-317500" algn="l" rtl="0">
              <a:lnSpc>
                <a:spcPct val="90000"/>
              </a:lnSpc>
              <a:spcBef>
                <a:spcPts val="0"/>
              </a:spcBef>
              <a:spcAft>
                <a:spcPts val="0"/>
              </a:spcAft>
              <a:buClr>
                <a:schemeClr val="dk1"/>
              </a:buClr>
              <a:buSzPts val="1400"/>
              <a:buChar char="○"/>
            </a:pPr>
            <a:r>
              <a:rPr lang="en" sz="1500">
                <a:solidFill>
                  <a:schemeClr val="dk1"/>
                </a:solidFill>
              </a:rPr>
              <a:t>Diabetic foot most common monomicrobial organism was </a:t>
            </a:r>
            <a:r>
              <a:rPr lang="en" sz="1500" b="1" i="1">
                <a:solidFill>
                  <a:schemeClr val="dk1"/>
                </a:solidFill>
              </a:rPr>
              <a:t>P. mirabilis 20%</a:t>
            </a:r>
            <a:br>
              <a:rPr lang="en" sz="1500" b="1" i="1">
                <a:solidFill>
                  <a:schemeClr val="dk1"/>
                </a:solidFill>
              </a:rPr>
            </a:br>
            <a:endParaRPr sz="1500" b="1" i="1">
              <a:solidFill>
                <a:schemeClr val="dk1"/>
              </a:solidFill>
            </a:endParaRPr>
          </a:p>
          <a:p>
            <a:pPr marL="457200" lvl="0" indent="-342900" algn="l" rtl="0">
              <a:lnSpc>
                <a:spcPct val="90000"/>
              </a:lnSpc>
              <a:spcBef>
                <a:spcPts val="0"/>
              </a:spcBef>
              <a:spcAft>
                <a:spcPts val="0"/>
              </a:spcAft>
              <a:buClr>
                <a:schemeClr val="dk1"/>
              </a:buClr>
              <a:buSzPts val="1800"/>
              <a:buChar char="●"/>
            </a:pPr>
            <a:r>
              <a:rPr lang="en" sz="1800">
                <a:solidFill>
                  <a:schemeClr val="dk1"/>
                </a:solidFill>
              </a:rPr>
              <a:t>Hogan et. Al, German series 2008-2014, 401 cases</a:t>
            </a:r>
            <a:endParaRPr/>
          </a:p>
          <a:p>
            <a:pPr marL="914400" lvl="1" indent="-317500" algn="l" rtl="0">
              <a:lnSpc>
                <a:spcPct val="100000"/>
              </a:lnSpc>
              <a:spcBef>
                <a:spcPts val="0"/>
              </a:spcBef>
              <a:spcAft>
                <a:spcPts val="0"/>
              </a:spcAft>
              <a:buClr>
                <a:schemeClr val="dk1"/>
              </a:buClr>
              <a:buSzPts val="1400"/>
              <a:buChar char="○"/>
            </a:pPr>
            <a:r>
              <a:rPr lang="en" sz="1500" i="1">
                <a:solidFill>
                  <a:schemeClr val="dk1"/>
                </a:solidFill>
              </a:rPr>
              <a:t>S. aureus </a:t>
            </a:r>
            <a:r>
              <a:rPr lang="en" sz="1500">
                <a:solidFill>
                  <a:schemeClr val="dk1"/>
                </a:solidFill>
              </a:rPr>
              <a:t>NOT the most common in this location</a:t>
            </a:r>
            <a:endParaRPr/>
          </a:p>
          <a:p>
            <a:pPr marL="1371600" lvl="2" indent="-317500" algn="l" rtl="0">
              <a:lnSpc>
                <a:spcPct val="90000"/>
              </a:lnSpc>
              <a:spcBef>
                <a:spcPts val="0"/>
              </a:spcBef>
              <a:spcAft>
                <a:spcPts val="0"/>
              </a:spcAft>
              <a:buClr>
                <a:schemeClr val="dk1"/>
              </a:buClr>
              <a:buSzPts val="1400"/>
              <a:buChar char="■"/>
            </a:pPr>
            <a:r>
              <a:rPr lang="en" sz="1200">
                <a:solidFill>
                  <a:schemeClr val="dk1"/>
                </a:solidFill>
              </a:rPr>
              <a:t>S. epi 30%</a:t>
            </a:r>
            <a:endParaRPr/>
          </a:p>
          <a:p>
            <a:pPr marL="1371600" lvl="2" indent="-317500" algn="l" rtl="0">
              <a:lnSpc>
                <a:spcPct val="90000"/>
              </a:lnSpc>
              <a:spcBef>
                <a:spcPts val="0"/>
              </a:spcBef>
              <a:spcAft>
                <a:spcPts val="0"/>
              </a:spcAft>
              <a:buClr>
                <a:schemeClr val="dk1"/>
              </a:buClr>
              <a:buSzPts val="1400"/>
              <a:buChar char="■"/>
            </a:pPr>
            <a:r>
              <a:rPr lang="en" sz="1200">
                <a:solidFill>
                  <a:schemeClr val="dk1"/>
                </a:solidFill>
              </a:rPr>
              <a:t>S. aureus 29%</a:t>
            </a:r>
            <a:endParaRPr/>
          </a:p>
          <a:p>
            <a:pPr marL="1371600" lvl="2" indent="-317500" algn="l" rtl="0">
              <a:lnSpc>
                <a:spcPct val="90000"/>
              </a:lnSpc>
              <a:spcBef>
                <a:spcPts val="0"/>
              </a:spcBef>
              <a:spcAft>
                <a:spcPts val="0"/>
              </a:spcAft>
              <a:buClr>
                <a:schemeClr val="dk1"/>
              </a:buClr>
              <a:buSzPts val="1400"/>
              <a:buChar char="■"/>
            </a:pPr>
            <a:r>
              <a:rPr lang="en" sz="1200">
                <a:solidFill>
                  <a:schemeClr val="dk1"/>
                </a:solidFill>
              </a:rPr>
              <a:t>MRSE 13%</a:t>
            </a:r>
            <a:endParaRPr/>
          </a:p>
          <a:p>
            <a:pPr marL="1371600" lvl="2" indent="-317500" algn="l" rtl="0">
              <a:lnSpc>
                <a:spcPct val="90000"/>
              </a:lnSpc>
              <a:spcBef>
                <a:spcPts val="0"/>
              </a:spcBef>
              <a:spcAft>
                <a:spcPts val="0"/>
              </a:spcAft>
              <a:buClr>
                <a:schemeClr val="dk1"/>
              </a:buClr>
              <a:buSzPts val="1400"/>
              <a:buChar char="■"/>
            </a:pPr>
            <a:r>
              <a:rPr lang="en" sz="1200">
                <a:solidFill>
                  <a:schemeClr val="dk1"/>
                </a:solidFill>
              </a:rPr>
              <a:t>MRSA 6%</a:t>
            </a:r>
            <a:endParaRPr/>
          </a:p>
        </p:txBody>
      </p:sp>
      <p:sp>
        <p:nvSpPr>
          <p:cNvPr id="193" name="Google Shape;193;p16"/>
          <p:cNvSpPr txBox="1"/>
          <p:nvPr/>
        </p:nvSpPr>
        <p:spPr>
          <a:xfrm>
            <a:off x="1111000" y="4336699"/>
            <a:ext cx="5340927" cy="921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100" b="0" i="0" u="none" strike="noStrike" cap="none" dirty="0">
                <a:solidFill>
                  <a:schemeClr val="dk1"/>
                </a:solidFill>
                <a:latin typeface="Calibri"/>
                <a:ea typeface="Calibri"/>
                <a:cs typeface="Calibri"/>
                <a:sym typeface="Calibri"/>
              </a:rPr>
              <a:t>Rev Esp Quimioter. 2018 Jun; 31(3): 217–225.</a:t>
            </a: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100" dirty="0">
                <a:solidFill>
                  <a:schemeClr val="dk1"/>
                </a:solidFill>
                <a:latin typeface="Calibri"/>
                <a:ea typeface="Calibri"/>
                <a:cs typeface="Calibri"/>
                <a:sym typeface="Calibri"/>
              </a:rPr>
              <a:t>Medicine (Baltimore). 2015 Oct; 94(42): e1874.</a:t>
            </a:r>
            <a:endParaRPr dirty="0"/>
          </a:p>
          <a:p>
            <a:pPr marL="0" marR="0" lvl="0" indent="0" algn="l" rtl="0">
              <a:spcBef>
                <a:spcPts val="0"/>
              </a:spcBef>
              <a:spcAft>
                <a:spcPts val="0"/>
              </a:spcAft>
              <a:buNone/>
            </a:pPr>
            <a:r>
              <a:rPr lang="en" sz="1100" dirty="0">
                <a:solidFill>
                  <a:schemeClr val="dk1"/>
                </a:solidFill>
                <a:latin typeface="Calibri"/>
                <a:ea typeface="Calibri"/>
                <a:cs typeface="Calibri"/>
                <a:sym typeface="Calibri"/>
              </a:rPr>
              <a:t>Arch Orthop Trauma Surg. 2013 Sep;133(9):1183-96</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Clinical Presentation</a:t>
            </a:r>
            <a:endParaRPr/>
          </a:p>
        </p:txBody>
      </p:sp>
      <p:sp>
        <p:nvSpPr>
          <p:cNvPr id="199" name="Google Shape;199;p17"/>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Acute</a:t>
            </a:r>
            <a:endParaRPr/>
          </a:p>
          <a:p>
            <a:pPr marL="914400" lvl="1" indent="-317500" algn="l" rtl="0">
              <a:lnSpc>
                <a:spcPct val="90000"/>
              </a:lnSpc>
              <a:spcBef>
                <a:spcPts val="0"/>
              </a:spcBef>
              <a:spcAft>
                <a:spcPts val="0"/>
              </a:spcAft>
              <a:buClr>
                <a:schemeClr val="dk1"/>
              </a:buClr>
              <a:buSzPts val="1400"/>
              <a:buChar char="○"/>
            </a:pPr>
            <a:r>
              <a:rPr lang="en"/>
              <a:t>Pain</a:t>
            </a:r>
            <a:endParaRPr/>
          </a:p>
          <a:p>
            <a:pPr marL="914400" lvl="1" indent="-317500" algn="l" rtl="0">
              <a:lnSpc>
                <a:spcPct val="90000"/>
              </a:lnSpc>
              <a:spcBef>
                <a:spcPts val="0"/>
              </a:spcBef>
              <a:spcAft>
                <a:spcPts val="0"/>
              </a:spcAft>
              <a:buClr>
                <a:schemeClr val="dk1"/>
              </a:buClr>
              <a:buSzPts val="1400"/>
              <a:buChar char="○"/>
            </a:pPr>
            <a:r>
              <a:rPr lang="en"/>
              <a:t>Erythema</a:t>
            </a:r>
            <a:endParaRPr/>
          </a:p>
          <a:p>
            <a:pPr marL="914400" lvl="1" indent="-317500" algn="l" rtl="0">
              <a:lnSpc>
                <a:spcPct val="90000"/>
              </a:lnSpc>
              <a:spcBef>
                <a:spcPts val="0"/>
              </a:spcBef>
              <a:spcAft>
                <a:spcPts val="0"/>
              </a:spcAft>
              <a:buClr>
                <a:schemeClr val="dk1"/>
              </a:buClr>
              <a:buSzPts val="1400"/>
              <a:buChar char="○"/>
            </a:pPr>
            <a:r>
              <a:rPr lang="en"/>
              <a:t>Edema</a:t>
            </a:r>
            <a:endParaRPr/>
          </a:p>
          <a:p>
            <a:pPr marL="914400" lvl="1" indent="-317500" algn="l" rtl="0">
              <a:lnSpc>
                <a:spcPct val="90000"/>
              </a:lnSpc>
              <a:spcBef>
                <a:spcPts val="0"/>
              </a:spcBef>
              <a:spcAft>
                <a:spcPts val="0"/>
              </a:spcAft>
              <a:buClr>
                <a:schemeClr val="dk1"/>
              </a:buClr>
              <a:buSzPts val="1400"/>
              <a:buChar char="○"/>
            </a:pPr>
            <a:r>
              <a:rPr lang="en"/>
              <a:t>+/- Fever (more common in pediatric)</a:t>
            </a:r>
            <a:endParaRPr/>
          </a:p>
          <a:p>
            <a:pPr marL="914400" lvl="1" indent="-317500" algn="l" rtl="0">
              <a:lnSpc>
                <a:spcPct val="90000"/>
              </a:lnSpc>
              <a:spcBef>
                <a:spcPts val="0"/>
              </a:spcBef>
              <a:spcAft>
                <a:spcPts val="0"/>
              </a:spcAft>
              <a:buClr>
                <a:schemeClr val="dk1"/>
              </a:buClr>
              <a:buSzPts val="1400"/>
              <a:buChar char="○"/>
            </a:pPr>
            <a:r>
              <a:rPr lang="en"/>
              <a:t>Associated wound or sinus tract if direct/contiguous source</a:t>
            </a:r>
            <a:br>
              <a:rPr lang="en"/>
            </a:br>
            <a:endParaRPr/>
          </a:p>
          <a:p>
            <a:pPr marL="457200" lvl="0" indent="-342900" algn="l" rtl="0">
              <a:lnSpc>
                <a:spcPct val="90000"/>
              </a:lnSpc>
              <a:spcBef>
                <a:spcPts val="0"/>
              </a:spcBef>
              <a:spcAft>
                <a:spcPts val="0"/>
              </a:spcAft>
              <a:buClr>
                <a:schemeClr val="dk1"/>
              </a:buClr>
              <a:buSzPts val="1800"/>
              <a:buChar char="●"/>
            </a:pPr>
            <a:r>
              <a:rPr lang="en"/>
              <a:t>Chronic</a:t>
            </a:r>
            <a:endParaRPr/>
          </a:p>
          <a:p>
            <a:pPr marL="914400" lvl="1" indent="-317500" algn="l" rtl="0">
              <a:lnSpc>
                <a:spcPct val="90000"/>
              </a:lnSpc>
              <a:spcBef>
                <a:spcPts val="0"/>
              </a:spcBef>
              <a:spcAft>
                <a:spcPts val="0"/>
              </a:spcAft>
              <a:buClr>
                <a:schemeClr val="dk1"/>
              </a:buClr>
              <a:buSzPts val="1400"/>
              <a:buChar char="○"/>
            </a:pPr>
            <a:r>
              <a:rPr lang="en"/>
              <a:t>Generalized/systemic signs less common</a:t>
            </a:r>
            <a:endParaRPr/>
          </a:p>
          <a:p>
            <a:pPr marL="914400" lvl="1" indent="-317500" algn="l" rtl="0">
              <a:lnSpc>
                <a:spcPct val="90000"/>
              </a:lnSpc>
              <a:spcBef>
                <a:spcPts val="0"/>
              </a:spcBef>
              <a:spcAft>
                <a:spcPts val="0"/>
              </a:spcAft>
              <a:buClr>
                <a:schemeClr val="dk1"/>
              </a:buClr>
              <a:buSzPts val="1400"/>
              <a:buChar char="○"/>
            </a:pPr>
            <a:r>
              <a:rPr lang="en"/>
              <a:t>Localized pain and edema</a:t>
            </a:r>
            <a:endParaRPr/>
          </a:p>
          <a:p>
            <a:pPr marL="914400" lvl="1" indent="-317500" algn="l" rtl="0">
              <a:lnSpc>
                <a:spcPct val="90000"/>
              </a:lnSpc>
              <a:spcBef>
                <a:spcPts val="0"/>
              </a:spcBef>
              <a:spcAft>
                <a:spcPts val="0"/>
              </a:spcAft>
              <a:buClr>
                <a:schemeClr val="dk1"/>
              </a:buClr>
              <a:buSzPts val="1400"/>
              <a:buChar char="○"/>
            </a:pPr>
            <a:r>
              <a:rPr lang="en"/>
              <a:t>Sinus tract, non-healing ulcerations in vasculopath</a:t>
            </a:r>
            <a:endParaRPr/>
          </a:p>
          <a:p>
            <a:pPr marL="914400" lvl="1" indent="-317500" algn="l" rtl="0">
              <a:lnSpc>
                <a:spcPct val="90000"/>
              </a:lnSpc>
              <a:spcBef>
                <a:spcPts val="0"/>
              </a:spcBef>
              <a:spcAft>
                <a:spcPts val="0"/>
              </a:spcAft>
              <a:buClr>
                <a:schemeClr val="dk1"/>
              </a:buClr>
              <a:buSzPts val="1400"/>
              <a:buChar char="○"/>
            </a:pPr>
            <a:r>
              <a:rPr lang="en"/>
              <a:t>Vertebral may present with neurological symptoms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Workup</a:t>
            </a:r>
            <a:endParaRPr/>
          </a:p>
        </p:txBody>
      </p:sp>
      <p:sp>
        <p:nvSpPr>
          <p:cNvPr id="2" name="Content Placeholder 1">
            <a:extLst>
              <a:ext uri="{FF2B5EF4-FFF2-40B4-BE49-F238E27FC236}">
                <a16:creationId xmlns:a16="http://schemas.microsoft.com/office/drawing/2014/main" id="{62DC51DD-1540-4B79-B5D7-4432C6410F2A}"/>
              </a:ext>
            </a:extLst>
          </p:cNvPr>
          <p:cNvSpPr>
            <a:spLocks noGrp="1"/>
          </p:cNvSpPr>
          <p:nvPr>
            <p:ph idx="1"/>
          </p:nvPr>
        </p:nvSpPr>
        <p:spPr/>
        <p:txBody>
          <a:bodyPr/>
          <a:lstStyle/>
          <a:p>
            <a:endParaRPr lang="en-US"/>
          </a:p>
        </p:txBody>
      </p:sp>
      <p:sp>
        <p:nvSpPr>
          <p:cNvPr id="206" name="Google Shape;206;p18"/>
          <p:cNvSpPr/>
          <p:nvPr/>
        </p:nvSpPr>
        <p:spPr>
          <a:xfrm>
            <a:off x="3802943" y="1450850"/>
            <a:ext cx="1538100" cy="4425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000"/>
              <a:buFont typeface="Roboto"/>
              <a:buNone/>
            </a:pPr>
            <a:r>
              <a:rPr lang="en" sz="1000">
                <a:solidFill>
                  <a:srgbClr val="FFFFFF"/>
                </a:solidFill>
                <a:latin typeface="Roboto"/>
                <a:ea typeface="Roboto"/>
                <a:cs typeface="Roboto"/>
                <a:sym typeface="Roboto"/>
              </a:rPr>
              <a:t>Clinical Exam</a:t>
            </a:r>
            <a:endParaRPr sz="1800">
              <a:solidFill>
                <a:srgbClr val="FFFFFF"/>
              </a:solidFill>
              <a:latin typeface="Calibri"/>
              <a:ea typeface="Calibri"/>
              <a:cs typeface="Calibri"/>
              <a:sym typeface="Calibri"/>
            </a:endParaRPr>
          </a:p>
        </p:txBody>
      </p:sp>
      <p:sp>
        <p:nvSpPr>
          <p:cNvPr id="207" name="Google Shape;207;p18"/>
          <p:cNvSpPr/>
          <p:nvPr/>
        </p:nvSpPr>
        <p:spPr>
          <a:xfrm>
            <a:off x="5573240" y="2350551"/>
            <a:ext cx="1538100" cy="4425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000"/>
              <a:buFont typeface="Roboto"/>
              <a:buNone/>
            </a:pPr>
            <a:r>
              <a:rPr lang="en" sz="1000">
                <a:solidFill>
                  <a:srgbClr val="FFFFFF"/>
                </a:solidFill>
                <a:latin typeface="Roboto"/>
                <a:ea typeface="Roboto"/>
                <a:cs typeface="Roboto"/>
                <a:sym typeface="Roboto"/>
              </a:rPr>
              <a:t>Imaging</a:t>
            </a:r>
            <a:endParaRPr sz="1800">
              <a:solidFill>
                <a:srgbClr val="FFFFFF"/>
              </a:solidFill>
              <a:latin typeface="Calibri"/>
              <a:ea typeface="Calibri"/>
              <a:cs typeface="Calibri"/>
              <a:sym typeface="Calibri"/>
            </a:endParaRPr>
          </a:p>
        </p:txBody>
      </p:sp>
      <p:sp>
        <p:nvSpPr>
          <p:cNvPr id="208" name="Google Shape;208;p18"/>
          <p:cNvSpPr/>
          <p:nvPr/>
        </p:nvSpPr>
        <p:spPr>
          <a:xfrm>
            <a:off x="2032647" y="2350551"/>
            <a:ext cx="1538100" cy="4425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000"/>
              <a:buFont typeface="Roboto"/>
              <a:buNone/>
            </a:pPr>
            <a:r>
              <a:rPr lang="en" sz="1000">
                <a:solidFill>
                  <a:srgbClr val="FFFFFF"/>
                </a:solidFill>
                <a:latin typeface="Roboto"/>
                <a:ea typeface="Roboto"/>
                <a:cs typeface="Roboto"/>
                <a:sym typeface="Roboto"/>
              </a:rPr>
              <a:t>Laboratory</a:t>
            </a:r>
            <a:endParaRPr sz="1800">
              <a:solidFill>
                <a:srgbClr val="FFFFFF"/>
              </a:solidFill>
              <a:latin typeface="Calibri"/>
              <a:ea typeface="Calibri"/>
              <a:cs typeface="Calibri"/>
              <a:sym typeface="Calibri"/>
            </a:endParaRPr>
          </a:p>
        </p:txBody>
      </p:sp>
      <p:sp>
        <p:nvSpPr>
          <p:cNvPr id="209" name="Google Shape;209;p18"/>
          <p:cNvSpPr/>
          <p:nvPr/>
        </p:nvSpPr>
        <p:spPr>
          <a:xfrm>
            <a:off x="1187400" y="3250253"/>
            <a:ext cx="1538100" cy="4425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000"/>
              <a:buFont typeface="Roboto"/>
              <a:buNone/>
            </a:pPr>
            <a:r>
              <a:rPr lang="en" sz="1000">
                <a:solidFill>
                  <a:srgbClr val="FFFFFF"/>
                </a:solidFill>
                <a:latin typeface="Roboto"/>
                <a:ea typeface="Roboto"/>
                <a:cs typeface="Roboto"/>
                <a:sym typeface="Roboto"/>
              </a:rPr>
              <a:t>CBC</a:t>
            </a:r>
            <a:endParaRPr sz="1800">
              <a:solidFill>
                <a:srgbClr val="FFFFFF"/>
              </a:solidFill>
              <a:latin typeface="Calibri"/>
              <a:ea typeface="Calibri"/>
              <a:cs typeface="Calibri"/>
              <a:sym typeface="Calibri"/>
            </a:endParaRPr>
          </a:p>
        </p:txBody>
      </p:sp>
      <p:sp>
        <p:nvSpPr>
          <p:cNvPr id="210" name="Google Shape;210;p18"/>
          <p:cNvSpPr/>
          <p:nvPr/>
        </p:nvSpPr>
        <p:spPr>
          <a:xfrm>
            <a:off x="2877893" y="3250253"/>
            <a:ext cx="1538100" cy="4425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000"/>
              <a:buFont typeface="Roboto"/>
              <a:buNone/>
            </a:pPr>
            <a:r>
              <a:rPr lang="en" sz="1000">
                <a:solidFill>
                  <a:srgbClr val="FFFFFF"/>
                </a:solidFill>
                <a:latin typeface="Roboto"/>
                <a:ea typeface="Roboto"/>
                <a:cs typeface="Roboto"/>
                <a:sym typeface="Roboto"/>
              </a:rPr>
              <a:t>CRP/ESR</a:t>
            </a:r>
            <a:endParaRPr sz="1800">
              <a:solidFill>
                <a:srgbClr val="FFFFFF"/>
              </a:solidFill>
              <a:latin typeface="Calibri"/>
              <a:ea typeface="Calibri"/>
              <a:cs typeface="Calibri"/>
              <a:sym typeface="Calibri"/>
            </a:endParaRPr>
          </a:p>
        </p:txBody>
      </p:sp>
      <p:sp>
        <p:nvSpPr>
          <p:cNvPr id="211" name="Google Shape;211;p18"/>
          <p:cNvSpPr/>
          <p:nvPr/>
        </p:nvSpPr>
        <p:spPr>
          <a:xfrm>
            <a:off x="4728000" y="3250253"/>
            <a:ext cx="1538100" cy="4425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000"/>
              <a:buFont typeface="Roboto"/>
              <a:buNone/>
            </a:pPr>
            <a:r>
              <a:rPr lang="en" sz="1000">
                <a:solidFill>
                  <a:srgbClr val="FFFFFF"/>
                </a:solidFill>
                <a:latin typeface="Roboto"/>
                <a:ea typeface="Roboto"/>
                <a:cs typeface="Roboto"/>
                <a:sym typeface="Roboto"/>
              </a:rPr>
              <a:t>Radiograph</a:t>
            </a:r>
            <a:endParaRPr sz="1800">
              <a:solidFill>
                <a:srgbClr val="FFFFFF"/>
              </a:solidFill>
              <a:latin typeface="Calibri"/>
              <a:ea typeface="Calibri"/>
              <a:cs typeface="Calibri"/>
              <a:sym typeface="Calibri"/>
            </a:endParaRPr>
          </a:p>
        </p:txBody>
      </p:sp>
      <p:sp>
        <p:nvSpPr>
          <p:cNvPr id="212" name="Google Shape;212;p18"/>
          <p:cNvSpPr/>
          <p:nvPr/>
        </p:nvSpPr>
        <p:spPr>
          <a:xfrm>
            <a:off x="6418493" y="3250253"/>
            <a:ext cx="1538100" cy="4425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000"/>
              <a:buFont typeface="Roboto"/>
              <a:buNone/>
            </a:pPr>
            <a:r>
              <a:rPr lang="en" sz="1000">
                <a:solidFill>
                  <a:srgbClr val="FFFFFF"/>
                </a:solidFill>
                <a:latin typeface="Roboto"/>
                <a:ea typeface="Roboto"/>
                <a:cs typeface="Roboto"/>
                <a:sym typeface="Roboto"/>
              </a:rPr>
              <a:t>Advanced (MR, PET, Bone scan)</a:t>
            </a:r>
            <a:endParaRPr sz="1800">
              <a:solidFill>
                <a:srgbClr val="FFFFFF"/>
              </a:solidFill>
              <a:latin typeface="Calibri"/>
              <a:ea typeface="Calibri"/>
              <a:cs typeface="Calibri"/>
              <a:sym typeface="Calibri"/>
            </a:endParaRPr>
          </a:p>
        </p:txBody>
      </p:sp>
      <p:cxnSp>
        <p:nvCxnSpPr>
          <p:cNvPr id="213" name="Google Shape;213;p18"/>
          <p:cNvCxnSpPr>
            <a:stCxn id="206" idx="2"/>
            <a:endCxn id="207" idx="0"/>
          </p:cNvCxnSpPr>
          <p:nvPr/>
        </p:nvCxnSpPr>
        <p:spPr>
          <a:xfrm rot="-5400000" flipH="1">
            <a:off x="5228543" y="1236800"/>
            <a:ext cx="457200" cy="17703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14" name="Google Shape;214;p18"/>
          <p:cNvCxnSpPr>
            <a:stCxn id="208" idx="0"/>
            <a:endCxn id="206" idx="2"/>
          </p:cNvCxnSpPr>
          <p:nvPr/>
        </p:nvCxnSpPr>
        <p:spPr>
          <a:xfrm rot="-5400000">
            <a:off x="3458247" y="1236801"/>
            <a:ext cx="457200" cy="17703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15" name="Google Shape;215;p18"/>
          <p:cNvCxnSpPr>
            <a:stCxn id="208" idx="2"/>
            <a:endCxn id="210" idx="0"/>
          </p:cNvCxnSpPr>
          <p:nvPr/>
        </p:nvCxnSpPr>
        <p:spPr>
          <a:xfrm rot="-5400000" flipH="1">
            <a:off x="2995647" y="2599101"/>
            <a:ext cx="457200" cy="8451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16" name="Google Shape;216;p18"/>
          <p:cNvCxnSpPr>
            <a:stCxn id="209" idx="0"/>
            <a:endCxn id="208" idx="2"/>
          </p:cNvCxnSpPr>
          <p:nvPr/>
        </p:nvCxnSpPr>
        <p:spPr>
          <a:xfrm rot="-5400000">
            <a:off x="2150400" y="2599103"/>
            <a:ext cx="457200" cy="8451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17" name="Google Shape;217;p18"/>
          <p:cNvCxnSpPr>
            <a:stCxn id="207" idx="2"/>
            <a:endCxn id="212" idx="0"/>
          </p:cNvCxnSpPr>
          <p:nvPr/>
        </p:nvCxnSpPr>
        <p:spPr>
          <a:xfrm rot="-5400000" flipH="1">
            <a:off x="6536390" y="2598951"/>
            <a:ext cx="457200" cy="8454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18" name="Google Shape;218;p18"/>
          <p:cNvCxnSpPr>
            <a:stCxn id="211" idx="0"/>
            <a:endCxn id="207" idx="2"/>
          </p:cNvCxnSpPr>
          <p:nvPr/>
        </p:nvCxnSpPr>
        <p:spPr>
          <a:xfrm rot="-5400000">
            <a:off x="5691000" y="2599103"/>
            <a:ext cx="457200" cy="8451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19" name="Google Shape;219;p18"/>
          <p:cNvCxnSpPr/>
          <p:nvPr/>
        </p:nvCxnSpPr>
        <p:spPr>
          <a:xfrm rot="10800000" flipH="1">
            <a:off x="4571993" y="3823751"/>
            <a:ext cx="1770300" cy="457200"/>
          </a:xfrm>
          <a:prstGeom prst="bentConnector3">
            <a:avLst>
              <a:gd name="adj1" fmla="val 0"/>
            </a:avLst>
          </a:prstGeom>
          <a:noFill/>
          <a:ln w="9525" cap="flat" cmpd="sng">
            <a:solidFill>
              <a:srgbClr val="C2C2C2"/>
            </a:solidFill>
            <a:prstDash val="solid"/>
            <a:round/>
            <a:headEnd type="none" w="sm" len="sm"/>
            <a:tailEnd type="none" w="sm" len="sm"/>
          </a:ln>
        </p:spPr>
      </p:cxnSp>
      <p:cxnSp>
        <p:nvCxnSpPr>
          <p:cNvPr id="220" name="Google Shape;220;p18"/>
          <p:cNvCxnSpPr/>
          <p:nvPr/>
        </p:nvCxnSpPr>
        <p:spPr>
          <a:xfrm>
            <a:off x="2801697" y="3823750"/>
            <a:ext cx="1770300" cy="457200"/>
          </a:xfrm>
          <a:prstGeom prst="bentConnector3">
            <a:avLst>
              <a:gd name="adj1" fmla="val 0"/>
            </a:avLst>
          </a:prstGeom>
          <a:noFill/>
          <a:ln w="9525" cap="flat" cmpd="sng">
            <a:solidFill>
              <a:srgbClr val="C2C2C2"/>
            </a:solidFill>
            <a:prstDash val="solid"/>
            <a:round/>
            <a:headEnd type="none" w="sm" len="sm"/>
            <a:tailEnd type="none" w="sm" len="sm"/>
          </a:ln>
        </p:spPr>
      </p:cxnSp>
      <p:sp>
        <p:nvSpPr>
          <p:cNvPr id="221" name="Google Shape;221;p18"/>
          <p:cNvSpPr/>
          <p:nvPr/>
        </p:nvSpPr>
        <p:spPr>
          <a:xfrm>
            <a:off x="3802943" y="4280953"/>
            <a:ext cx="1538100" cy="4425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000"/>
              <a:buFont typeface="Roboto"/>
              <a:buNone/>
            </a:pPr>
            <a:r>
              <a:rPr lang="en" sz="1000">
                <a:solidFill>
                  <a:srgbClr val="FFFFFF"/>
                </a:solidFill>
                <a:latin typeface="Roboto"/>
                <a:ea typeface="Roboto"/>
                <a:cs typeface="Roboto"/>
                <a:sym typeface="Roboto"/>
              </a:rPr>
              <a:t>Biopsy</a:t>
            </a:r>
            <a:endParaRPr sz="1800">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Imaging</a:t>
            </a:r>
            <a:endParaRPr/>
          </a:p>
        </p:txBody>
      </p:sp>
      <p:sp>
        <p:nvSpPr>
          <p:cNvPr id="227" name="Google Shape;227;p19"/>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First step is plane radiograph (sensitivity 28-75%)</a:t>
            </a:r>
            <a:endParaRPr/>
          </a:p>
          <a:p>
            <a:pPr marL="914400" lvl="1" indent="-317500" algn="l" rtl="0">
              <a:lnSpc>
                <a:spcPct val="90000"/>
              </a:lnSpc>
              <a:spcBef>
                <a:spcPts val="0"/>
              </a:spcBef>
              <a:spcAft>
                <a:spcPts val="0"/>
              </a:spcAft>
              <a:buClr>
                <a:schemeClr val="dk1"/>
              </a:buClr>
              <a:buSzPts val="1400"/>
              <a:buChar char="○"/>
            </a:pPr>
            <a:r>
              <a:rPr lang="en"/>
              <a:t>Soft tissue swelling after a few days of onset</a:t>
            </a:r>
            <a:endParaRPr/>
          </a:p>
          <a:p>
            <a:pPr marL="914400" lvl="1" indent="-317500" algn="l" rtl="0">
              <a:lnSpc>
                <a:spcPct val="90000"/>
              </a:lnSpc>
              <a:spcBef>
                <a:spcPts val="0"/>
              </a:spcBef>
              <a:spcAft>
                <a:spcPts val="0"/>
              </a:spcAft>
              <a:buClr>
                <a:schemeClr val="dk1"/>
              </a:buClr>
              <a:buSzPts val="1400"/>
              <a:buChar char="○"/>
            </a:pPr>
            <a:r>
              <a:rPr lang="en"/>
              <a:t>Look for ulceration and subcutaneous gas</a:t>
            </a:r>
            <a:endParaRPr/>
          </a:p>
          <a:p>
            <a:pPr marL="914400" lvl="1" indent="-317500" algn="l" rtl="0">
              <a:lnSpc>
                <a:spcPct val="90000"/>
              </a:lnSpc>
              <a:spcBef>
                <a:spcPts val="0"/>
              </a:spcBef>
              <a:spcAft>
                <a:spcPts val="0"/>
              </a:spcAft>
              <a:buClr>
                <a:schemeClr val="dk1"/>
              </a:buClr>
              <a:buSzPts val="1400"/>
              <a:buChar char="○"/>
            </a:pPr>
            <a:r>
              <a:rPr lang="en"/>
              <a:t>10-21 day lag before radiographic bony changes (osteopenia, periosteal reaction)</a:t>
            </a:r>
            <a:endParaRPr/>
          </a:p>
          <a:p>
            <a:pPr marL="914400" lvl="1" indent="-317500" algn="l" rtl="0">
              <a:lnSpc>
                <a:spcPct val="90000"/>
              </a:lnSpc>
              <a:spcBef>
                <a:spcPts val="0"/>
              </a:spcBef>
              <a:spcAft>
                <a:spcPts val="0"/>
              </a:spcAft>
              <a:buClr>
                <a:schemeClr val="dk1"/>
              </a:buClr>
              <a:buSzPts val="1400"/>
              <a:buChar char="○"/>
            </a:pPr>
            <a:r>
              <a:rPr lang="en"/>
              <a:t>Cortical destruction later on with medullary lucency</a:t>
            </a:r>
            <a:br>
              <a:rPr lang="en"/>
            </a:br>
            <a:endParaRPr/>
          </a:p>
          <a:p>
            <a:pPr marL="457200" lvl="0" indent="-342900" algn="l" rtl="0">
              <a:lnSpc>
                <a:spcPct val="90000"/>
              </a:lnSpc>
              <a:spcBef>
                <a:spcPts val="0"/>
              </a:spcBef>
              <a:spcAft>
                <a:spcPts val="0"/>
              </a:spcAft>
              <a:buClr>
                <a:schemeClr val="dk1"/>
              </a:buClr>
              <a:buSzPts val="1800"/>
              <a:buChar char="●"/>
            </a:pPr>
            <a:r>
              <a:rPr lang="en"/>
              <a:t>CT often obtained in ED</a:t>
            </a:r>
            <a:endParaRPr/>
          </a:p>
          <a:p>
            <a:pPr marL="914400" lvl="1" indent="-317500" algn="l" rtl="0">
              <a:lnSpc>
                <a:spcPct val="90000"/>
              </a:lnSpc>
              <a:spcBef>
                <a:spcPts val="0"/>
              </a:spcBef>
              <a:spcAft>
                <a:spcPts val="0"/>
              </a:spcAft>
              <a:buClr>
                <a:schemeClr val="dk1"/>
              </a:buClr>
              <a:buSzPts val="1400"/>
              <a:buChar char="○"/>
            </a:pPr>
            <a:r>
              <a:rPr lang="en"/>
              <a:t>Not as sensitive as preferred modalities acutely </a:t>
            </a:r>
            <a:endParaRPr/>
          </a:p>
          <a:p>
            <a:pPr marL="914400" lvl="1" indent="-317500" algn="l" rtl="0">
              <a:lnSpc>
                <a:spcPct val="90000"/>
              </a:lnSpc>
              <a:spcBef>
                <a:spcPts val="0"/>
              </a:spcBef>
              <a:spcAft>
                <a:spcPts val="0"/>
              </a:spcAft>
              <a:buClr>
                <a:schemeClr val="dk1"/>
              </a:buClr>
              <a:buSzPts val="1400"/>
              <a:buChar char="○"/>
            </a:pPr>
            <a:r>
              <a:rPr lang="en"/>
              <a:t>Can show cortical destruction and soft tissues well (with contrast)</a:t>
            </a:r>
            <a:endParaRPr/>
          </a:p>
          <a:p>
            <a:pPr marL="914400" lvl="1" indent="-317500" algn="l" rtl="0">
              <a:lnSpc>
                <a:spcPct val="90000"/>
              </a:lnSpc>
              <a:spcBef>
                <a:spcPts val="0"/>
              </a:spcBef>
              <a:spcAft>
                <a:spcPts val="0"/>
              </a:spcAft>
              <a:buClr>
                <a:schemeClr val="dk1"/>
              </a:buClr>
              <a:buSzPts val="1400"/>
              <a:buChar char="○"/>
            </a:pPr>
            <a:r>
              <a:rPr lang="en"/>
              <a:t>Useful in chronic cases to visualize involucrum and sequestrum</a:t>
            </a:r>
            <a:br>
              <a:rPr lang="en"/>
            </a:br>
            <a:endParaRPr/>
          </a:p>
          <a:p>
            <a:pPr marL="457200" lvl="0" indent="-342900" algn="l" rtl="0">
              <a:lnSpc>
                <a:spcPct val="90000"/>
              </a:lnSpc>
              <a:spcBef>
                <a:spcPts val="0"/>
              </a:spcBef>
              <a:spcAft>
                <a:spcPts val="0"/>
              </a:spcAft>
              <a:buClr>
                <a:schemeClr val="dk1"/>
              </a:buClr>
              <a:buSzPts val="1800"/>
              <a:buChar char="●"/>
            </a:pPr>
            <a:r>
              <a:rPr lang="en"/>
              <a:t>MR considered most useful when  readily available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a:t>Objectives</a:t>
            </a:r>
            <a:endParaRPr/>
          </a:p>
        </p:txBody>
      </p:sp>
      <p:sp>
        <p:nvSpPr>
          <p:cNvPr id="95" name="Google Shape;95;p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
              <a:t>Define osteomyelitis</a:t>
            </a:r>
            <a:endParaRPr/>
          </a:p>
          <a:p>
            <a:pPr marL="171450" lvl="0" indent="-171450" algn="l" rtl="0">
              <a:lnSpc>
                <a:spcPct val="90000"/>
              </a:lnSpc>
              <a:spcBef>
                <a:spcPts val="0"/>
              </a:spcBef>
              <a:spcAft>
                <a:spcPts val="0"/>
              </a:spcAft>
              <a:buClr>
                <a:schemeClr val="dk1"/>
              </a:buClr>
              <a:buSzPts val="2100"/>
              <a:buChar char="•"/>
            </a:pPr>
            <a:r>
              <a:rPr lang="en"/>
              <a:t>Review classification systems</a:t>
            </a:r>
            <a:endParaRPr/>
          </a:p>
          <a:p>
            <a:pPr marL="171450" lvl="0" indent="-171450" algn="l" rtl="0">
              <a:lnSpc>
                <a:spcPct val="90000"/>
              </a:lnSpc>
              <a:spcBef>
                <a:spcPts val="0"/>
              </a:spcBef>
              <a:spcAft>
                <a:spcPts val="0"/>
              </a:spcAft>
              <a:buClr>
                <a:schemeClr val="dk1"/>
              </a:buClr>
              <a:buSzPts val="2100"/>
              <a:buChar char="•"/>
            </a:pPr>
            <a:r>
              <a:rPr lang="en"/>
              <a:t>Review workup</a:t>
            </a:r>
            <a:endParaRPr/>
          </a:p>
          <a:p>
            <a:pPr marL="171450" lvl="0" indent="-171450" algn="l" rtl="0">
              <a:lnSpc>
                <a:spcPct val="90000"/>
              </a:lnSpc>
              <a:spcBef>
                <a:spcPts val="0"/>
              </a:spcBef>
              <a:spcAft>
                <a:spcPts val="0"/>
              </a:spcAft>
              <a:buClr>
                <a:schemeClr val="dk1"/>
              </a:buClr>
              <a:buSzPts val="2100"/>
              <a:buChar char="•"/>
            </a:pPr>
            <a:r>
              <a:rPr lang="en"/>
              <a:t>Discuss treatment options</a:t>
            </a:r>
            <a:endParaRPr/>
          </a:p>
          <a:p>
            <a:pPr marL="171450" lvl="0" indent="-171450" algn="l" rtl="0">
              <a:lnSpc>
                <a:spcPct val="90000"/>
              </a:lnSpc>
              <a:spcBef>
                <a:spcPts val="0"/>
              </a:spcBef>
              <a:spcAft>
                <a:spcPts val="0"/>
              </a:spcAft>
              <a:buClr>
                <a:schemeClr val="dk1"/>
              </a:buClr>
              <a:buSzPts val="2100"/>
              <a:buChar char="•"/>
            </a:pPr>
            <a:r>
              <a:rPr lang="en"/>
              <a:t>Clinical case examples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Magnetic Resonance</a:t>
            </a:r>
            <a:endParaRPr/>
          </a:p>
        </p:txBody>
      </p:sp>
      <p:sp>
        <p:nvSpPr>
          <p:cNvPr id="233" name="Google Shape;233;p20"/>
          <p:cNvSpPr txBox="1">
            <a:spLocks noGrp="1"/>
          </p:cNvSpPr>
          <p:nvPr>
            <p:ph idx="1"/>
          </p:nvPr>
        </p:nvSpPr>
        <p:spPr>
          <a:xfrm>
            <a:off x="692594" y="838483"/>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High sensitivity and specificity</a:t>
            </a:r>
            <a:endParaRPr dirty="0"/>
          </a:p>
          <a:p>
            <a:pPr marL="914400" lvl="1" indent="-317500" algn="l" rtl="0">
              <a:lnSpc>
                <a:spcPct val="90000"/>
              </a:lnSpc>
              <a:spcBef>
                <a:spcPts val="0"/>
              </a:spcBef>
              <a:spcAft>
                <a:spcPts val="0"/>
              </a:spcAft>
              <a:buClr>
                <a:schemeClr val="dk1"/>
              </a:buClr>
              <a:buSzPts val="1400"/>
              <a:buChar char="○"/>
            </a:pPr>
            <a:r>
              <a:rPr lang="en" dirty="0"/>
              <a:t>90% sens, 79% spec (Clin Infect Dis. 2008 Aug;47(4):519-27.)</a:t>
            </a:r>
            <a:endParaRPr dirty="0"/>
          </a:p>
          <a:p>
            <a:pPr marL="914400" lvl="1" indent="-317500" algn="l" rtl="0">
              <a:lnSpc>
                <a:spcPct val="90000"/>
              </a:lnSpc>
              <a:spcBef>
                <a:spcPts val="0"/>
              </a:spcBef>
              <a:spcAft>
                <a:spcPts val="0"/>
              </a:spcAft>
              <a:buClr>
                <a:schemeClr val="dk1"/>
              </a:buClr>
              <a:buSzPts val="1400"/>
              <a:buChar char="○"/>
            </a:pPr>
            <a:r>
              <a:rPr lang="en" dirty="0"/>
              <a:t>93% sens, 75% spec (Diabetes Care. 2017 Aug;40(8):1111-1120.)</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Contrast is beneficial → soft tissue abscess, non-enhancing bone necrosis)</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T2/PD fat suppressed/STIR will show enhancement</a:t>
            </a:r>
            <a:endParaRPr dirty="0"/>
          </a:p>
          <a:p>
            <a:pPr marL="914400" lvl="1" indent="-317500" algn="l" rtl="0">
              <a:lnSpc>
                <a:spcPct val="90000"/>
              </a:lnSpc>
              <a:spcBef>
                <a:spcPts val="0"/>
              </a:spcBef>
              <a:spcAft>
                <a:spcPts val="0"/>
              </a:spcAft>
              <a:buClr>
                <a:schemeClr val="dk1"/>
              </a:buClr>
              <a:buSzPts val="1400"/>
              <a:buChar char="○"/>
            </a:pPr>
            <a:r>
              <a:rPr lang="en" dirty="0"/>
              <a:t>Presence of edema is non-specific</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T1 decreased marrow intensity</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The combination of T2 enhancement and decreased T1 signal is suggestive of osteomyelitis in the right clinical context</a:t>
            </a:r>
            <a:endParaRPr dirty="0"/>
          </a:p>
          <a:p>
            <a:pPr marL="0" lvl="0" indent="0" algn="l" rtl="0">
              <a:lnSpc>
                <a:spcPct val="90000"/>
              </a:lnSpc>
              <a:spcBef>
                <a:spcPts val="1600"/>
              </a:spcBef>
              <a:spcAft>
                <a:spcPts val="1600"/>
              </a:spcAft>
              <a:buClr>
                <a:schemeClr val="dk1"/>
              </a:buClr>
              <a:buSzPts val="1800"/>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Magnetic Resonance</a:t>
            </a:r>
            <a:endParaRPr/>
          </a:p>
        </p:txBody>
      </p:sp>
      <p:sp>
        <p:nvSpPr>
          <p:cNvPr id="239" name="Google Shape;239;p21"/>
          <p:cNvSpPr txBox="1">
            <a:spLocks noGrp="1"/>
          </p:cNvSpPr>
          <p:nvPr>
            <p:ph idx="1"/>
          </p:nvPr>
        </p:nvSpPr>
        <p:spPr>
          <a:xfrm>
            <a:off x="705383" y="1000596"/>
            <a:ext cx="7886700" cy="326350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1600"/>
              </a:spcAft>
              <a:buClr>
                <a:schemeClr val="dk1"/>
              </a:buClr>
              <a:buSzPts val="1800"/>
              <a:buNone/>
            </a:pPr>
            <a:r>
              <a:rPr lang="en" dirty="0"/>
              <a:t>MR demonstrating T2 enhancement, sinus tract to anterior skin</a:t>
            </a:r>
            <a:endParaRPr dirty="0"/>
          </a:p>
        </p:txBody>
      </p:sp>
      <p:pic>
        <p:nvPicPr>
          <p:cNvPr id="240" name="Google Shape;240;p21"/>
          <p:cNvPicPr preferRelativeResize="0"/>
          <p:nvPr/>
        </p:nvPicPr>
        <p:blipFill rotWithShape="1">
          <a:blip r:embed="rId3">
            <a:alphaModFix/>
          </a:blip>
          <a:srcRect/>
          <a:stretch/>
        </p:blipFill>
        <p:spPr>
          <a:xfrm>
            <a:off x="1154775" y="1634975"/>
            <a:ext cx="6555200" cy="2629125"/>
          </a:xfrm>
          <a:prstGeom prst="rect">
            <a:avLst/>
          </a:prstGeom>
          <a:noFill/>
          <a:ln>
            <a:noFill/>
          </a:ln>
        </p:spPr>
      </p:pic>
      <p:sp>
        <p:nvSpPr>
          <p:cNvPr id="241" name="Google Shape;241;p21"/>
          <p:cNvSpPr txBox="1"/>
          <p:nvPr/>
        </p:nvSpPr>
        <p:spPr>
          <a:xfrm>
            <a:off x="1361300" y="4336525"/>
            <a:ext cx="5930400" cy="2155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Govaert GAM, Kuehl R, Atkins BL, Trampuz A, Morgenstern M, Obremskey WT, Verhofstad MHJ, McNally MA, Metsemakers WJ; Fracture-Related Infection (FRI) Consensus Group. Diagnosing Fracture-Related Infection: Current Concepts and Recommendations. J Orthop Trauma. 2020 Jan;34(1):8-17. Figure 1</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0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2"/>
          <p:cNvSpPr txBox="1">
            <a:spLocks noGrp="1"/>
          </p:cNvSpPr>
          <p:nvPr>
            <p:ph type="title"/>
          </p:nvPr>
        </p:nvSpPr>
        <p:spPr>
          <a:xfrm>
            <a:off x="628650" y="-34405"/>
            <a:ext cx="7886700" cy="994172"/>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Further  imaging</a:t>
            </a:r>
            <a:endParaRPr/>
          </a:p>
        </p:txBody>
      </p:sp>
      <p:sp>
        <p:nvSpPr>
          <p:cNvPr id="247" name="Google Shape;247;p22"/>
          <p:cNvSpPr txBox="1">
            <a:spLocks noGrp="1"/>
          </p:cNvSpPr>
          <p:nvPr>
            <p:ph idx="1"/>
          </p:nvPr>
        </p:nvSpPr>
        <p:spPr>
          <a:xfrm>
            <a:off x="159419" y="1017725"/>
            <a:ext cx="5448706" cy="3263504"/>
          </a:xfrm>
          <a:prstGeom prst="rect">
            <a:avLst/>
          </a:prstGeom>
          <a:noFill/>
          <a:ln>
            <a:noFill/>
          </a:ln>
        </p:spPr>
        <p:txBody>
          <a:bodyPr spcFirstLastPara="1" wrap="square" lIns="91425" tIns="91425" rIns="91425" bIns="91425" anchor="t" anchorCtr="0">
            <a:noAutofit/>
          </a:bodyPr>
          <a:lstStyle/>
          <a:p>
            <a:pPr marL="406400" lvl="0" indent="-285750" algn="l" rtl="0">
              <a:lnSpc>
                <a:spcPct val="90000"/>
              </a:lnSpc>
              <a:spcBef>
                <a:spcPts val="0"/>
              </a:spcBef>
              <a:spcAft>
                <a:spcPts val="0"/>
              </a:spcAft>
              <a:buClr>
                <a:schemeClr val="dk1"/>
              </a:buClr>
              <a:buSzPts val="1700"/>
              <a:buChar char="●"/>
            </a:pPr>
            <a:r>
              <a:rPr lang="en" sz="1700" dirty="0"/>
              <a:t>Technetium 99 phosphate bone scan</a:t>
            </a:r>
            <a:endParaRPr sz="1700" dirty="0"/>
          </a:p>
          <a:p>
            <a:pPr marL="889000" lvl="1" indent="-285750" algn="l" rtl="0">
              <a:lnSpc>
                <a:spcPct val="90000"/>
              </a:lnSpc>
              <a:spcBef>
                <a:spcPts val="0"/>
              </a:spcBef>
              <a:spcAft>
                <a:spcPts val="0"/>
              </a:spcAft>
              <a:buClr>
                <a:schemeClr val="dk1"/>
              </a:buClr>
              <a:buSzPts val="1300"/>
              <a:buChar char="○"/>
            </a:pPr>
            <a:r>
              <a:rPr lang="en" sz="1300" dirty="0"/>
              <a:t>81% sens, 28% spec (Clin Infect Dis. 2008 Aug 15;47(4):519-27.)</a:t>
            </a:r>
            <a:endParaRPr sz="1300" dirty="0"/>
          </a:p>
          <a:p>
            <a:pPr marL="889000" lvl="1" indent="-285750" algn="l" rtl="0">
              <a:lnSpc>
                <a:spcPct val="90000"/>
              </a:lnSpc>
              <a:spcBef>
                <a:spcPts val="0"/>
              </a:spcBef>
              <a:spcAft>
                <a:spcPts val="0"/>
              </a:spcAft>
              <a:buClr>
                <a:schemeClr val="dk1"/>
              </a:buClr>
              <a:buSzPts val="1300"/>
              <a:buChar char="○"/>
            </a:pPr>
            <a:r>
              <a:rPr lang="en" sz="1300" dirty="0"/>
              <a:t>91% sens, 92% spec (Diabetes Care. 2017 Aug;40(8):1111-1120.)</a:t>
            </a:r>
            <a:br>
              <a:rPr lang="en" sz="1300" dirty="0"/>
            </a:br>
            <a:endParaRPr sz="1300" dirty="0"/>
          </a:p>
          <a:p>
            <a:pPr marL="406400" lvl="0" indent="-285750" algn="l" rtl="0">
              <a:lnSpc>
                <a:spcPct val="90000"/>
              </a:lnSpc>
              <a:spcBef>
                <a:spcPts val="0"/>
              </a:spcBef>
              <a:spcAft>
                <a:spcPts val="0"/>
              </a:spcAft>
              <a:buClr>
                <a:schemeClr val="dk1"/>
              </a:buClr>
              <a:buSzPts val="1700"/>
              <a:buChar char="●"/>
            </a:pPr>
            <a:r>
              <a:rPr lang="en" sz="1700" dirty="0"/>
              <a:t>Indium 111 leukocyte scan</a:t>
            </a:r>
            <a:endParaRPr sz="1700" dirty="0"/>
          </a:p>
          <a:p>
            <a:pPr marL="889000" lvl="1" indent="-285750" algn="l" rtl="0">
              <a:lnSpc>
                <a:spcPct val="90000"/>
              </a:lnSpc>
              <a:spcBef>
                <a:spcPts val="0"/>
              </a:spcBef>
              <a:spcAft>
                <a:spcPts val="0"/>
              </a:spcAft>
              <a:buClr>
                <a:schemeClr val="dk1"/>
              </a:buClr>
              <a:buSzPts val="1300"/>
              <a:buChar char="○"/>
            </a:pPr>
            <a:r>
              <a:rPr lang="en" sz="1300" dirty="0"/>
              <a:t>74% sens, 68% spec (Clin Infect Dis. 2008 Aug 15;47(4):519-27.)</a:t>
            </a:r>
            <a:endParaRPr sz="1300" dirty="0"/>
          </a:p>
          <a:p>
            <a:pPr marL="889000" lvl="1" indent="-285750" algn="l" rtl="0">
              <a:lnSpc>
                <a:spcPct val="90000"/>
              </a:lnSpc>
              <a:spcBef>
                <a:spcPts val="0"/>
              </a:spcBef>
              <a:spcAft>
                <a:spcPts val="0"/>
              </a:spcAft>
              <a:buClr>
                <a:schemeClr val="dk1"/>
              </a:buClr>
              <a:buSzPts val="1300"/>
              <a:buChar char="○"/>
            </a:pPr>
            <a:r>
              <a:rPr lang="en" sz="1300" dirty="0"/>
              <a:t>92% sens, 75% spec (Diabetes Care. 2017 Aug;40(8):1111-1120.)</a:t>
            </a:r>
            <a:br>
              <a:rPr lang="en" sz="1300" dirty="0"/>
            </a:br>
            <a:endParaRPr sz="1300" dirty="0"/>
          </a:p>
          <a:p>
            <a:pPr marL="406400" lvl="0" indent="-285750" algn="l" rtl="0">
              <a:lnSpc>
                <a:spcPct val="90000"/>
              </a:lnSpc>
              <a:spcBef>
                <a:spcPts val="0"/>
              </a:spcBef>
              <a:spcAft>
                <a:spcPts val="0"/>
              </a:spcAft>
              <a:buClr>
                <a:schemeClr val="dk1"/>
              </a:buClr>
              <a:buSzPts val="1700"/>
              <a:buChar char="●"/>
            </a:pPr>
            <a:r>
              <a:rPr lang="en" sz="1700" dirty="0"/>
              <a:t>18-FDG PET scan</a:t>
            </a:r>
            <a:endParaRPr sz="1700" dirty="0"/>
          </a:p>
          <a:p>
            <a:pPr marL="889000" lvl="1" indent="-285750" algn="l" rtl="0">
              <a:lnSpc>
                <a:spcPct val="90000"/>
              </a:lnSpc>
              <a:spcBef>
                <a:spcPts val="0"/>
              </a:spcBef>
              <a:spcAft>
                <a:spcPts val="0"/>
              </a:spcAft>
              <a:buClr>
                <a:schemeClr val="dk1"/>
              </a:buClr>
              <a:buSzPts val="1300"/>
              <a:buChar char="○"/>
            </a:pPr>
            <a:r>
              <a:rPr lang="en" sz="1300" dirty="0"/>
              <a:t>89% sens, 92% spec (Diabetes Care. 2017 Aug;40(8):1111-1120.)</a:t>
            </a:r>
            <a:endParaRPr dirty="0"/>
          </a:p>
          <a:p>
            <a:pPr marL="889000" lvl="1" indent="-203200" algn="l" rtl="0">
              <a:lnSpc>
                <a:spcPct val="90000"/>
              </a:lnSpc>
              <a:spcBef>
                <a:spcPts val="0"/>
              </a:spcBef>
              <a:spcAft>
                <a:spcPts val="0"/>
              </a:spcAft>
              <a:buClr>
                <a:schemeClr val="dk1"/>
              </a:buClr>
              <a:buSzPts val="1300"/>
              <a:buNone/>
            </a:pPr>
            <a:endParaRPr sz="1300" dirty="0"/>
          </a:p>
          <a:p>
            <a:pPr marL="431800" lvl="0" indent="-285750" algn="l" rtl="0">
              <a:lnSpc>
                <a:spcPct val="90000"/>
              </a:lnSpc>
              <a:spcBef>
                <a:spcPts val="0"/>
              </a:spcBef>
              <a:spcAft>
                <a:spcPts val="0"/>
              </a:spcAft>
              <a:buClr>
                <a:schemeClr val="dk1"/>
              </a:buClr>
              <a:buSzPts val="1300"/>
              <a:buChar char="●"/>
            </a:pPr>
            <a:r>
              <a:rPr lang="en" sz="1700" dirty="0"/>
              <a:t>Overall, the sensitivity and specificity across studies is inferior to MRI and these are adjunctive modalities, not first line </a:t>
            </a:r>
            <a:endParaRPr dirty="0"/>
          </a:p>
          <a:p>
            <a:pPr marL="889000" lvl="1" indent="-285750" algn="l" rtl="0">
              <a:lnSpc>
                <a:spcPct val="90000"/>
              </a:lnSpc>
              <a:spcBef>
                <a:spcPts val="0"/>
              </a:spcBef>
              <a:spcAft>
                <a:spcPts val="0"/>
              </a:spcAft>
              <a:buClr>
                <a:schemeClr val="dk1"/>
              </a:buClr>
              <a:buSzPts val="1300"/>
              <a:buChar char="○"/>
            </a:pPr>
            <a:r>
              <a:rPr lang="en" sz="1300" dirty="0"/>
              <a:t>PET helpful in low grade spondylitis/discitis (Clin Radiol. 2016 Jul;71(7):632-46)</a:t>
            </a:r>
            <a:endParaRPr dirty="0"/>
          </a:p>
        </p:txBody>
      </p:sp>
      <p:pic>
        <p:nvPicPr>
          <p:cNvPr id="248" name="Google Shape;248;p22"/>
          <p:cNvPicPr preferRelativeResize="0"/>
          <p:nvPr/>
        </p:nvPicPr>
        <p:blipFill rotWithShape="1">
          <a:blip r:embed="rId3">
            <a:alphaModFix/>
          </a:blip>
          <a:srcRect/>
          <a:stretch/>
        </p:blipFill>
        <p:spPr>
          <a:xfrm>
            <a:off x="5780025" y="1017725"/>
            <a:ext cx="2846701" cy="3491044"/>
          </a:xfrm>
          <a:prstGeom prst="rect">
            <a:avLst/>
          </a:prstGeom>
          <a:noFill/>
          <a:ln>
            <a:noFill/>
          </a:ln>
        </p:spPr>
      </p:pic>
      <p:sp>
        <p:nvSpPr>
          <p:cNvPr id="249" name="Google Shape;249;p22"/>
          <p:cNvSpPr txBox="1"/>
          <p:nvPr/>
        </p:nvSpPr>
        <p:spPr>
          <a:xfrm>
            <a:off x="5436225" y="4508775"/>
            <a:ext cx="3534300" cy="533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9E9E9E"/>
              </a:buClr>
              <a:buSzPts val="800"/>
              <a:buFont typeface="Calibri"/>
              <a:buNone/>
            </a:pPr>
            <a:r>
              <a:rPr lang="en" sz="800">
                <a:solidFill>
                  <a:srgbClr val="9E9E9E"/>
                </a:solidFill>
                <a:latin typeface="Calibri"/>
                <a:ea typeface="Calibri"/>
                <a:cs typeface="Calibri"/>
                <a:sym typeface="Calibri"/>
              </a:rPr>
              <a:t>Paul Tornetta III, William M. Ricci, Margaret M. McQueen, Michael D. McKee, Charles M. Court-Brown. </a:t>
            </a:r>
            <a:r>
              <a:rPr lang="en" sz="800" i="1">
                <a:solidFill>
                  <a:srgbClr val="9E9E9E"/>
                </a:solidFill>
                <a:latin typeface="Calibri"/>
                <a:ea typeface="Calibri"/>
                <a:cs typeface="Calibri"/>
                <a:sym typeface="Calibri"/>
              </a:rPr>
              <a:t>Rockwood and Green's Fractures in Adults</a:t>
            </a:r>
            <a:r>
              <a:rPr lang="en" sz="800">
                <a:solidFill>
                  <a:srgbClr val="9E9E9E"/>
                </a:solidFill>
                <a:latin typeface="Calibri"/>
                <a:ea typeface="Calibri"/>
                <a:cs typeface="Calibri"/>
                <a:sym typeface="Calibri"/>
              </a:rPr>
              <a:t>. Wolters Kluwer Health, 2014</a:t>
            </a:r>
            <a:endParaRPr sz="800">
              <a:solidFill>
                <a:srgbClr val="9E9E9E"/>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Labs</a:t>
            </a:r>
            <a:endParaRPr/>
          </a:p>
        </p:txBody>
      </p:sp>
      <p:sp>
        <p:nvSpPr>
          <p:cNvPr id="255" name="Google Shape;255;p23"/>
          <p:cNvSpPr txBox="1">
            <a:spLocks noGrp="1"/>
          </p:cNvSpPr>
          <p:nvPr>
            <p:ph idx="1"/>
          </p:nvPr>
        </p:nvSpPr>
        <p:spPr>
          <a:xfrm>
            <a:off x="564706" y="1017527"/>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CRP and ESR </a:t>
            </a:r>
            <a:r>
              <a:rPr lang="en" sz="1400" dirty="0"/>
              <a:t>(Clin Orthop Relat Res. 2019 Jul; 477(7): 1594–1602)</a:t>
            </a:r>
            <a:endParaRPr sz="1400" dirty="0"/>
          </a:p>
          <a:p>
            <a:pPr marL="914400" lvl="1" indent="-317500" algn="l" rtl="0">
              <a:lnSpc>
                <a:spcPct val="90000"/>
              </a:lnSpc>
              <a:spcBef>
                <a:spcPts val="0"/>
              </a:spcBef>
              <a:spcAft>
                <a:spcPts val="0"/>
              </a:spcAft>
              <a:buClr>
                <a:schemeClr val="dk1"/>
              </a:buClr>
              <a:buSzPts val="1400"/>
              <a:buChar char="○"/>
            </a:pPr>
            <a:r>
              <a:rPr lang="en" dirty="0"/>
              <a:t>ESR&gt;60 mm/h (74% sens, 56% spec) and CRP &gt;7.9 mg/dL (49% sens, 80% spec) in predicting osteomyelitis of the diabetic foot</a:t>
            </a:r>
            <a:endParaRPr dirty="0"/>
          </a:p>
          <a:p>
            <a:pPr marL="914400" lvl="1" indent="-317500" algn="l" rtl="0">
              <a:lnSpc>
                <a:spcPct val="90000"/>
              </a:lnSpc>
              <a:spcBef>
                <a:spcPts val="0"/>
              </a:spcBef>
              <a:spcAft>
                <a:spcPts val="0"/>
              </a:spcAft>
              <a:buClr>
                <a:schemeClr val="dk1"/>
              </a:buClr>
              <a:buSzPts val="1400"/>
              <a:buChar char="○"/>
            </a:pPr>
            <a:r>
              <a:rPr lang="en" dirty="0"/>
              <a:t>ESR *AND* CRP above cutoff = 36% sens and 91% spec</a:t>
            </a:r>
            <a:endParaRPr dirty="0"/>
          </a:p>
          <a:p>
            <a:pPr marL="914400" lvl="1" indent="-317500" algn="l" rtl="0">
              <a:lnSpc>
                <a:spcPct val="90000"/>
              </a:lnSpc>
              <a:spcBef>
                <a:spcPts val="0"/>
              </a:spcBef>
              <a:spcAft>
                <a:spcPts val="0"/>
              </a:spcAft>
              <a:buClr>
                <a:schemeClr val="dk1"/>
              </a:buClr>
              <a:buSzPts val="1400"/>
              <a:buChar char="○"/>
            </a:pPr>
            <a:r>
              <a:rPr lang="en" dirty="0"/>
              <a:t>ESR *OR* CRP above cutoff = 87% sens and 45% spec</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CRP &gt;3.2 mg/dL or ESR &gt;60 mm/hr and associated ulcer depth &gt;3 mm had  100% sens for osteomyelitis in diabetic foot </a:t>
            </a:r>
            <a:r>
              <a:rPr lang="en" sz="1400" dirty="0"/>
              <a:t>(J Foot Ankle Surg. Jan-Feb 2009;48(1):39-46.)</a:t>
            </a:r>
            <a:endParaRPr sz="1400" dirty="0"/>
          </a:p>
          <a:p>
            <a:pPr marL="457200" lvl="0" indent="0" algn="l" rtl="0">
              <a:lnSpc>
                <a:spcPct val="90000"/>
              </a:lnSpc>
              <a:spcBef>
                <a:spcPts val="1600"/>
              </a:spcBef>
              <a:spcAft>
                <a:spcPts val="0"/>
              </a:spcAft>
              <a:buClr>
                <a:schemeClr val="dk1"/>
              </a:buClr>
              <a:buSzPts val="1800"/>
              <a:buNone/>
            </a:pPr>
            <a:endParaRPr dirty="0"/>
          </a:p>
          <a:p>
            <a:pPr marL="457200" lvl="0" indent="0" algn="l" rtl="0">
              <a:lnSpc>
                <a:spcPct val="90000"/>
              </a:lnSpc>
              <a:spcBef>
                <a:spcPts val="1600"/>
              </a:spcBef>
              <a:spcAft>
                <a:spcPts val="1600"/>
              </a:spcAft>
              <a:buClr>
                <a:schemeClr val="dk1"/>
              </a:buClr>
              <a:buSzPts val="1800"/>
              <a:buNone/>
            </a:pPr>
            <a:r>
              <a:rPr lang="en" dirty="0"/>
              <a:t>The key is recognizing elevated inflammatory markers and interpreting along with imaging and clinical presentation!</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Combined imaging and labs</a:t>
            </a:r>
            <a:endParaRPr/>
          </a:p>
        </p:txBody>
      </p:sp>
      <p:sp>
        <p:nvSpPr>
          <p:cNvPr id="261" name="Google Shape;261;p2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
              <a:t>Tornetta et. Al investigated labs and imaging to diagnose infections in nonunions</a:t>
            </a:r>
            <a:endParaRPr/>
          </a:p>
          <a:p>
            <a:pPr marL="514350" lvl="1" indent="-171450" algn="l" rtl="0">
              <a:lnSpc>
                <a:spcPct val="90000"/>
              </a:lnSpc>
              <a:spcBef>
                <a:spcPts val="0"/>
              </a:spcBef>
              <a:spcAft>
                <a:spcPts val="0"/>
              </a:spcAft>
              <a:buClr>
                <a:schemeClr val="dk1"/>
              </a:buClr>
              <a:buSzPts val="1800"/>
              <a:buChar char="•"/>
            </a:pPr>
            <a:r>
              <a:rPr lang="en"/>
              <a:t>Retrospective review of 95 nonunions who had preoperative serum WBC, CRP, ESR and nuclear med scan (In-111 WBC scan, Tc-99m scintigraphy, or combined)</a:t>
            </a:r>
            <a:endParaRPr/>
          </a:p>
          <a:p>
            <a:pPr marL="514350" lvl="1" indent="-171450" algn="l" rtl="0">
              <a:lnSpc>
                <a:spcPct val="90000"/>
              </a:lnSpc>
              <a:spcBef>
                <a:spcPts val="0"/>
              </a:spcBef>
              <a:spcAft>
                <a:spcPts val="0"/>
              </a:spcAft>
              <a:buClr>
                <a:schemeClr val="dk1"/>
              </a:buClr>
              <a:buSzPts val="1800"/>
              <a:buChar char="•"/>
            </a:pPr>
            <a:r>
              <a:rPr lang="en"/>
              <a:t>Infection confirmed by positive by gross purulence intraop, positive intraop culture, gross infection immediately postop</a:t>
            </a:r>
            <a:endParaRPr/>
          </a:p>
          <a:p>
            <a:pPr marL="857250" lvl="2" indent="-171450" algn="l" rtl="0">
              <a:lnSpc>
                <a:spcPct val="90000"/>
              </a:lnSpc>
              <a:spcBef>
                <a:spcPts val="0"/>
              </a:spcBef>
              <a:spcAft>
                <a:spcPts val="0"/>
              </a:spcAft>
              <a:buClr>
                <a:schemeClr val="dk1"/>
              </a:buClr>
              <a:buSzPts val="1500"/>
              <a:buChar char="•"/>
            </a:pPr>
            <a:r>
              <a:rPr lang="en"/>
              <a:t>Elevated CRP &gt;1 mg/dL (OR=4.2, p=0.002), ESR &gt;30 mm/hr (OR=5.2, p=0.0006) significant predictors of infection</a:t>
            </a:r>
            <a:endParaRPr/>
          </a:p>
          <a:p>
            <a:pPr marL="857250" lvl="2" indent="-171450" algn="l" rtl="0">
              <a:lnSpc>
                <a:spcPct val="90000"/>
              </a:lnSpc>
              <a:spcBef>
                <a:spcPts val="0"/>
              </a:spcBef>
              <a:spcAft>
                <a:spcPts val="0"/>
              </a:spcAft>
              <a:buClr>
                <a:schemeClr val="dk1"/>
              </a:buClr>
              <a:buSzPts val="1500"/>
              <a:buChar char="•"/>
            </a:pPr>
            <a:r>
              <a:rPr lang="en"/>
              <a:t>WBC count &gt;11k (OR=2.5, p=0.12) and In/Tc scanning (OR=2.5, p=0.29) not significant predictors</a:t>
            </a:r>
            <a:endParaRPr/>
          </a:p>
        </p:txBody>
      </p:sp>
      <p:sp>
        <p:nvSpPr>
          <p:cNvPr id="262" name="Google Shape;262;p24"/>
          <p:cNvSpPr/>
          <p:nvPr/>
        </p:nvSpPr>
        <p:spPr>
          <a:xfrm>
            <a:off x="628651" y="4463161"/>
            <a:ext cx="2886559"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350">
                <a:solidFill>
                  <a:schemeClr val="dk1"/>
                </a:solidFill>
                <a:latin typeface="Calibri"/>
                <a:ea typeface="Calibri"/>
                <a:cs typeface="Calibri"/>
                <a:sym typeface="Calibri"/>
              </a:rPr>
              <a:t>J Bone Joint Surg Am.2013;95:1409-12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Tornetta et. Al continued</a:t>
            </a:r>
            <a:endParaRPr/>
          </a:p>
        </p:txBody>
      </p:sp>
      <p:sp>
        <p:nvSpPr>
          <p:cNvPr id="268" name="Google Shape;268;p25"/>
          <p:cNvSpPr txBox="1">
            <a:spLocks noGrp="1"/>
          </p:cNvSpPr>
          <p:nvPr>
            <p:ph idx="1"/>
          </p:nvPr>
        </p:nvSpPr>
        <p:spPr>
          <a:prstGeom prst="rect">
            <a:avLst/>
          </a:prstGeom>
          <a:noFill/>
          <a:ln>
            <a:noFill/>
          </a:ln>
        </p:spPr>
        <p:txBody>
          <a:bodyPr spcFirstLastPara="1" wrap="square" lIns="91425" tIns="45700" rIns="91425" bIns="45700" anchor="t" anchorCtr="0">
            <a:normAutofit lnSpcReduction="10000"/>
          </a:bodyPr>
          <a:lstStyle/>
          <a:p>
            <a:pPr marL="171450" lvl="0" indent="-171450" algn="l" rtl="0">
              <a:lnSpc>
                <a:spcPct val="90000"/>
              </a:lnSpc>
              <a:spcBef>
                <a:spcPts val="0"/>
              </a:spcBef>
              <a:spcAft>
                <a:spcPts val="0"/>
              </a:spcAft>
              <a:buClr>
                <a:schemeClr val="dk1"/>
              </a:buClr>
              <a:buSzPts val="2100"/>
              <a:buChar char="•"/>
            </a:pPr>
            <a:r>
              <a:rPr lang="en"/>
              <a:t>When positives on these 4 tests, combined score predictive of infection:</a:t>
            </a:r>
            <a:endParaRPr/>
          </a:p>
          <a:p>
            <a:pPr marL="514350" lvl="1" indent="-171450" algn="l" rtl="0">
              <a:lnSpc>
                <a:spcPct val="90000"/>
              </a:lnSpc>
              <a:spcBef>
                <a:spcPts val="0"/>
              </a:spcBef>
              <a:spcAft>
                <a:spcPts val="0"/>
              </a:spcAft>
              <a:buClr>
                <a:schemeClr val="dk1"/>
              </a:buClr>
              <a:buSzPts val="1800"/>
              <a:buChar char="•"/>
            </a:pPr>
            <a:r>
              <a:rPr lang="en"/>
              <a:t>0 = 18.3%</a:t>
            </a:r>
            <a:endParaRPr/>
          </a:p>
          <a:p>
            <a:pPr marL="514350" lvl="1" indent="-171450" algn="l" rtl="0">
              <a:lnSpc>
                <a:spcPct val="90000"/>
              </a:lnSpc>
              <a:spcBef>
                <a:spcPts val="0"/>
              </a:spcBef>
              <a:spcAft>
                <a:spcPts val="0"/>
              </a:spcAft>
              <a:buClr>
                <a:schemeClr val="dk1"/>
              </a:buClr>
              <a:buSzPts val="1800"/>
              <a:buChar char="•"/>
            </a:pPr>
            <a:r>
              <a:rPr lang="en"/>
              <a:t>1 = 23.5%</a:t>
            </a:r>
            <a:endParaRPr/>
          </a:p>
          <a:p>
            <a:pPr marL="514350" lvl="1" indent="-171450" algn="l" rtl="0">
              <a:lnSpc>
                <a:spcPct val="90000"/>
              </a:lnSpc>
              <a:spcBef>
                <a:spcPts val="0"/>
              </a:spcBef>
              <a:spcAft>
                <a:spcPts val="0"/>
              </a:spcAft>
              <a:buClr>
                <a:schemeClr val="dk1"/>
              </a:buClr>
              <a:buSzPts val="1800"/>
              <a:buChar char="•"/>
            </a:pPr>
            <a:r>
              <a:rPr lang="en"/>
              <a:t>2 = 50.0%</a:t>
            </a:r>
            <a:endParaRPr/>
          </a:p>
          <a:p>
            <a:pPr marL="514350" lvl="1" indent="-171450" algn="l" rtl="0">
              <a:lnSpc>
                <a:spcPct val="90000"/>
              </a:lnSpc>
              <a:spcBef>
                <a:spcPts val="0"/>
              </a:spcBef>
              <a:spcAft>
                <a:spcPts val="0"/>
              </a:spcAft>
              <a:buClr>
                <a:schemeClr val="dk1"/>
              </a:buClr>
              <a:buSzPts val="1800"/>
              <a:buChar char="•"/>
            </a:pPr>
            <a:r>
              <a:rPr lang="en"/>
              <a:t>3 = 85.7%</a:t>
            </a:r>
            <a:endParaRPr/>
          </a:p>
          <a:p>
            <a:pPr marL="171450" lvl="0" indent="-171450" algn="l" rtl="0">
              <a:lnSpc>
                <a:spcPct val="90000"/>
              </a:lnSpc>
              <a:spcBef>
                <a:spcPts val="0"/>
              </a:spcBef>
              <a:spcAft>
                <a:spcPts val="0"/>
              </a:spcAft>
              <a:buClr>
                <a:schemeClr val="dk1"/>
              </a:buClr>
              <a:buSzPts val="2100"/>
              <a:buChar char="•"/>
            </a:pPr>
            <a:r>
              <a:rPr lang="en"/>
              <a:t>Nuclear scan had high specificity (92%) but low sensitivity (19%) and costly</a:t>
            </a:r>
            <a:endParaRPr/>
          </a:p>
          <a:p>
            <a:pPr marL="171450" lvl="0" indent="-171450" algn="l" rtl="0">
              <a:lnSpc>
                <a:spcPct val="90000"/>
              </a:lnSpc>
              <a:spcBef>
                <a:spcPts val="0"/>
              </a:spcBef>
              <a:spcAft>
                <a:spcPts val="0"/>
              </a:spcAft>
              <a:buClr>
                <a:schemeClr val="dk1"/>
              </a:buClr>
              <a:buSzPts val="2100"/>
              <a:buChar char="•"/>
            </a:pPr>
            <a:r>
              <a:rPr lang="en"/>
              <a:t>Just labs without nuclear scan:</a:t>
            </a:r>
            <a:endParaRPr/>
          </a:p>
          <a:p>
            <a:pPr marL="514350" lvl="1" indent="-171450" algn="l" rtl="0">
              <a:lnSpc>
                <a:spcPct val="90000"/>
              </a:lnSpc>
              <a:spcBef>
                <a:spcPts val="0"/>
              </a:spcBef>
              <a:spcAft>
                <a:spcPts val="0"/>
              </a:spcAft>
              <a:buClr>
                <a:schemeClr val="dk1"/>
              </a:buClr>
              <a:buSzPts val="1800"/>
              <a:buChar char="•"/>
            </a:pPr>
            <a:r>
              <a:rPr lang="en"/>
              <a:t>0 = 19.6%</a:t>
            </a:r>
            <a:endParaRPr/>
          </a:p>
          <a:p>
            <a:pPr marL="514350" lvl="1" indent="-171450" algn="l" rtl="0">
              <a:lnSpc>
                <a:spcPct val="90000"/>
              </a:lnSpc>
              <a:spcBef>
                <a:spcPts val="0"/>
              </a:spcBef>
              <a:spcAft>
                <a:spcPts val="0"/>
              </a:spcAft>
              <a:buClr>
                <a:schemeClr val="dk1"/>
              </a:buClr>
              <a:buSzPts val="1800"/>
              <a:buChar char="•"/>
            </a:pPr>
            <a:r>
              <a:rPr lang="en"/>
              <a:t>1 = 18.8%</a:t>
            </a:r>
            <a:endParaRPr/>
          </a:p>
          <a:p>
            <a:pPr marL="514350" lvl="1" indent="-171450" algn="l" rtl="0">
              <a:lnSpc>
                <a:spcPct val="90000"/>
              </a:lnSpc>
              <a:spcBef>
                <a:spcPts val="0"/>
              </a:spcBef>
              <a:spcAft>
                <a:spcPts val="0"/>
              </a:spcAft>
              <a:buClr>
                <a:schemeClr val="dk1"/>
              </a:buClr>
              <a:buSzPts val="1800"/>
              <a:buChar char="•"/>
            </a:pPr>
            <a:r>
              <a:rPr lang="en"/>
              <a:t>2 = 56.0%</a:t>
            </a:r>
            <a:endParaRPr/>
          </a:p>
          <a:p>
            <a:pPr marL="514350" lvl="1" indent="-171450" algn="l" rtl="0">
              <a:lnSpc>
                <a:spcPct val="90000"/>
              </a:lnSpc>
              <a:spcBef>
                <a:spcPts val="0"/>
              </a:spcBef>
              <a:spcAft>
                <a:spcPts val="0"/>
              </a:spcAft>
              <a:buClr>
                <a:schemeClr val="dk1"/>
              </a:buClr>
              <a:buSzPts val="1800"/>
              <a:buChar char="•"/>
            </a:pPr>
            <a:r>
              <a:rPr lang="en"/>
              <a:t>3 = 100.0%</a:t>
            </a:r>
            <a:endParaRPr/>
          </a:p>
          <a:p>
            <a:pPr marL="514350" lvl="1" indent="-57150" algn="l" rtl="0">
              <a:lnSpc>
                <a:spcPct val="90000"/>
              </a:lnSpc>
              <a:spcBef>
                <a:spcPts val="0"/>
              </a:spcBef>
              <a:spcAft>
                <a:spcPts val="0"/>
              </a:spcAft>
              <a:buClr>
                <a:schemeClr val="dk1"/>
              </a:buClr>
              <a:buSzPts val="1800"/>
              <a:buNone/>
            </a:pPr>
            <a:endParaRPr/>
          </a:p>
        </p:txBody>
      </p:sp>
      <p:sp>
        <p:nvSpPr>
          <p:cNvPr id="269" name="Google Shape;269;p25"/>
          <p:cNvSpPr/>
          <p:nvPr/>
        </p:nvSpPr>
        <p:spPr>
          <a:xfrm>
            <a:off x="878032" y="4569574"/>
            <a:ext cx="2886559"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350" dirty="0">
                <a:solidFill>
                  <a:schemeClr val="dk1"/>
                </a:solidFill>
                <a:latin typeface="Calibri"/>
                <a:ea typeface="Calibri"/>
                <a:cs typeface="Calibri"/>
                <a:sym typeface="Calibri"/>
              </a:rPr>
              <a:t>J Bone Joint Surg Am.2013;95:1409-12</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Biopsy and culture</a:t>
            </a:r>
            <a:endParaRPr/>
          </a:p>
        </p:txBody>
      </p:sp>
      <p:sp>
        <p:nvSpPr>
          <p:cNvPr id="275" name="Google Shape;275;p26"/>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Blood culture can isolate hematogenous seeding organism </a:t>
            </a:r>
            <a:endParaRPr/>
          </a:p>
          <a:p>
            <a:pPr marL="914400" lvl="1" indent="-317500" algn="l" rtl="0">
              <a:lnSpc>
                <a:spcPct val="90000"/>
              </a:lnSpc>
              <a:spcBef>
                <a:spcPts val="0"/>
              </a:spcBef>
              <a:spcAft>
                <a:spcPts val="0"/>
              </a:spcAft>
              <a:buClr>
                <a:schemeClr val="dk1"/>
              </a:buClr>
              <a:buSzPts val="1400"/>
              <a:buChar char="○"/>
            </a:pPr>
            <a:r>
              <a:rPr lang="en"/>
              <a:t>More common in pediatric, less useful in adult</a:t>
            </a:r>
            <a:br>
              <a:rPr lang="en"/>
            </a:br>
            <a:endParaRPr/>
          </a:p>
          <a:p>
            <a:pPr marL="457200" lvl="0" indent="-342900" algn="l" rtl="0">
              <a:lnSpc>
                <a:spcPct val="90000"/>
              </a:lnSpc>
              <a:spcBef>
                <a:spcPts val="0"/>
              </a:spcBef>
              <a:spcAft>
                <a:spcPts val="0"/>
              </a:spcAft>
              <a:buClr>
                <a:schemeClr val="dk1"/>
              </a:buClr>
              <a:buSzPts val="1800"/>
              <a:buChar char="●"/>
            </a:pPr>
            <a:r>
              <a:rPr lang="en"/>
              <a:t>Superficial wound swab not reliable → lack of concordance with bone culture</a:t>
            </a:r>
            <a:br>
              <a:rPr lang="en"/>
            </a:br>
            <a:endParaRPr/>
          </a:p>
          <a:p>
            <a:pPr marL="457200" lvl="0" indent="-342900" algn="l" rtl="0">
              <a:lnSpc>
                <a:spcPct val="90000"/>
              </a:lnSpc>
              <a:spcBef>
                <a:spcPts val="0"/>
              </a:spcBef>
              <a:spcAft>
                <a:spcPts val="0"/>
              </a:spcAft>
              <a:buClr>
                <a:schemeClr val="dk1"/>
              </a:buClr>
              <a:buSzPts val="1800"/>
              <a:buChar char="●"/>
            </a:pPr>
            <a:r>
              <a:rPr lang="en"/>
              <a:t>Bone biopsy considered diagnostic “gold standard”</a:t>
            </a:r>
            <a:br>
              <a:rPr lang="en"/>
            </a:br>
            <a:endParaRPr/>
          </a:p>
          <a:p>
            <a:pPr marL="457200" lvl="0" indent="-342900" algn="l" rtl="0">
              <a:lnSpc>
                <a:spcPct val="90000"/>
              </a:lnSpc>
              <a:spcBef>
                <a:spcPts val="0"/>
              </a:spcBef>
              <a:spcAft>
                <a:spcPts val="0"/>
              </a:spcAft>
              <a:buClr>
                <a:schemeClr val="dk1"/>
              </a:buClr>
              <a:buSzPts val="1800"/>
              <a:buChar char="●"/>
            </a:pPr>
            <a:r>
              <a:rPr lang="en"/>
              <a:t>Targeted biopsy can guide medical therapy</a:t>
            </a:r>
            <a:endParaRPr/>
          </a:p>
          <a:p>
            <a:pPr marL="914400" lvl="1" indent="-317500" algn="l" rtl="0">
              <a:lnSpc>
                <a:spcPct val="90000"/>
              </a:lnSpc>
              <a:spcBef>
                <a:spcPts val="0"/>
              </a:spcBef>
              <a:spcAft>
                <a:spcPts val="0"/>
              </a:spcAft>
              <a:buClr>
                <a:schemeClr val="dk1"/>
              </a:buClr>
              <a:buSzPts val="1400"/>
              <a:buChar char="○"/>
            </a:pPr>
            <a:r>
              <a:rPr lang="en"/>
              <a:t>Highest yield before antibiotics or after 14 day holiday.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Treatment strategies</a:t>
            </a:r>
            <a:endParaRPr/>
          </a:p>
        </p:txBody>
      </p:sp>
      <p:sp>
        <p:nvSpPr>
          <p:cNvPr id="281" name="Google Shape;281;p27"/>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Initial questions to guide therapy</a:t>
            </a:r>
            <a:endParaRPr/>
          </a:p>
          <a:p>
            <a:pPr marL="914400" lvl="1" indent="-317500" algn="l" rtl="0">
              <a:lnSpc>
                <a:spcPct val="90000"/>
              </a:lnSpc>
              <a:spcBef>
                <a:spcPts val="0"/>
              </a:spcBef>
              <a:spcAft>
                <a:spcPts val="0"/>
              </a:spcAft>
              <a:buClr>
                <a:schemeClr val="dk1"/>
              </a:buClr>
              <a:buSzPts val="1400"/>
              <a:buChar char="○"/>
            </a:pPr>
            <a:r>
              <a:rPr lang="en"/>
              <a:t>What is the host type? Have they been medically optimized?</a:t>
            </a:r>
            <a:br>
              <a:rPr lang="en"/>
            </a:br>
            <a:endParaRPr/>
          </a:p>
          <a:p>
            <a:pPr marL="914400" lvl="1" indent="-317500" algn="l" rtl="0">
              <a:lnSpc>
                <a:spcPct val="90000"/>
              </a:lnSpc>
              <a:spcBef>
                <a:spcPts val="0"/>
              </a:spcBef>
              <a:spcAft>
                <a:spcPts val="0"/>
              </a:spcAft>
              <a:buClr>
                <a:schemeClr val="dk1"/>
              </a:buClr>
              <a:buSzPts val="1400"/>
              <a:buChar char="○"/>
            </a:pPr>
            <a:r>
              <a:rPr lang="en"/>
              <a:t>Is there osteomyelitis around retained hardware?</a:t>
            </a:r>
            <a:br>
              <a:rPr lang="en"/>
            </a:br>
            <a:endParaRPr/>
          </a:p>
          <a:p>
            <a:pPr marL="914400" lvl="1" indent="-317500" algn="l" rtl="0">
              <a:lnSpc>
                <a:spcPct val="90000"/>
              </a:lnSpc>
              <a:spcBef>
                <a:spcPts val="0"/>
              </a:spcBef>
              <a:spcAft>
                <a:spcPts val="0"/>
              </a:spcAft>
              <a:buClr>
                <a:schemeClr val="dk1"/>
              </a:buClr>
              <a:buSzPts val="1400"/>
              <a:buChar char="○"/>
            </a:pPr>
            <a:r>
              <a:rPr lang="en"/>
              <a:t>If so, is the hardware critical to stability?</a:t>
            </a:r>
            <a:br>
              <a:rPr lang="en"/>
            </a:br>
            <a:endParaRPr/>
          </a:p>
          <a:p>
            <a:pPr marL="457200" lvl="0" indent="-342900" algn="l" rtl="0">
              <a:lnSpc>
                <a:spcPct val="90000"/>
              </a:lnSpc>
              <a:spcBef>
                <a:spcPts val="0"/>
              </a:spcBef>
              <a:spcAft>
                <a:spcPts val="0"/>
              </a:spcAft>
              <a:buClr>
                <a:schemeClr val="dk1"/>
              </a:buClr>
              <a:buSzPts val="1800"/>
              <a:buChar char="●"/>
            </a:pPr>
            <a:r>
              <a:rPr lang="en"/>
              <a:t>Treatment requires team approach with surgeon, ID, PCP, wound care AND PATIENT all on board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Treatment strategies</a:t>
            </a:r>
            <a:endParaRPr/>
          </a:p>
        </p:txBody>
      </p:sp>
      <p:sp>
        <p:nvSpPr>
          <p:cNvPr id="287" name="Google Shape;287;p28"/>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Cierny-Mader Host</a:t>
            </a:r>
            <a:endParaRPr/>
          </a:p>
          <a:p>
            <a:pPr marL="914400" lvl="1" indent="-317500" algn="l" rtl="0">
              <a:lnSpc>
                <a:spcPct val="90000"/>
              </a:lnSpc>
              <a:spcBef>
                <a:spcPts val="0"/>
              </a:spcBef>
              <a:spcAft>
                <a:spcPts val="0"/>
              </a:spcAft>
              <a:buClr>
                <a:schemeClr val="dk1"/>
              </a:buClr>
              <a:buSzPts val="1400"/>
              <a:buChar char="○"/>
            </a:pPr>
            <a:r>
              <a:rPr lang="en"/>
              <a:t>A → limb salvage, antibiotic therapy, surgery if indicated</a:t>
            </a:r>
            <a:endParaRPr/>
          </a:p>
          <a:p>
            <a:pPr marL="914400" lvl="1" indent="-317500" algn="l" rtl="0">
              <a:lnSpc>
                <a:spcPct val="90000"/>
              </a:lnSpc>
              <a:spcBef>
                <a:spcPts val="0"/>
              </a:spcBef>
              <a:spcAft>
                <a:spcPts val="0"/>
              </a:spcAft>
              <a:buClr>
                <a:schemeClr val="dk1"/>
              </a:buClr>
              <a:buSzPts val="1400"/>
              <a:buChar char="○"/>
            </a:pPr>
            <a:r>
              <a:rPr lang="en"/>
              <a:t>BL → limb salvage, antibiotic therapy, likely surgery adjunct</a:t>
            </a:r>
            <a:endParaRPr/>
          </a:p>
          <a:p>
            <a:pPr marL="914400" lvl="1" indent="-317500" algn="l" rtl="0">
              <a:lnSpc>
                <a:spcPct val="90000"/>
              </a:lnSpc>
              <a:spcBef>
                <a:spcPts val="0"/>
              </a:spcBef>
              <a:spcAft>
                <a:spcPts val="0"/>
              </a:spcAft>
              <a:buClr>
                <a:schemeClr val="dk1"/>
              </a:buClr>
              <a:buSzPts val="1400"/>
              <a:buChar char="○"/>
            </a:pPr>
            <a:r>
              <a:rPr lang="en"/>
              <a:t>BS → limb salvage, medical optimization first, address comorbid conditions, antibiotics and surgery</a:t>
            </a:r>
            <a:endParaRPr/>
          </a:p>
          <a:p>
            <a:pPr marL="914400" lvl="1" indent="-317500" algn="l" rtl="0">
              <a:lnSpc>
                <a:spcPct val="90000"/>
              </a:lnSpc>
              <a:spcBef>
                <a:spcPts val="0"/>
              </a:spcBef>
              <a:spcAft>
                <a:spcPts val="0"/>
              </a:spcAft>
              <a:buClr>
                <a:schemeClr val="dk1"/>
              </a:buClr>
              <a:buSzPts val="1400"/>
              <a:buChar char="○"/>
            </a:pPr>
            <a:r>
              <a:rPr lang="en"/>
              <a:t>C → palliative, suppressive antibiotics vs amputation</a:t>
            </a:r>
            <a:endParaRPr/>
          </a:p>
          <a:p>
            <a:pPr marL="457200" lvl="0" indent="-342900" algn="l" rtl="0">
              <a:lnSpc>
                <a:spcPct val="90000"/>
              </a:lnSpc>
              <a:spcBef>
                <a:spcPts val="0"/>
              </a:spcBef>
              <a:spcAft>
                <a:spcPts val="0"/>
              </a:spcAft>
              <a:buClr>
                <a:schemeClr val="dk1"/>
              </a:buClr>
              <a:buSzPts val="1800"/>
              <a:buChar char="●"/>
            </a:pPr>
            <a:r>
              <a:rPr lang="en"/>
              <a:t>Type</a:t>
            </a:r>
            <a:endParaRPr/>
          </a:p>
          <a:p>
            <a:pPr marL="914400" lvl="1" indent="-317500" algn="l" rtl="0">
              <a:lnSpc>
                <a:spcPct val="90000"/>
              </a:lnSpc>
              <a:spcBef>
                <a:spcPts val="0"/>
              </a:spcBef>
              <a:spcAft>
                <a:spcPts val="0"/>
              </a:spcAft>
              <a:buClr>
                <a:schemeClr val="dk1"/>
              </a:buClr>
              <a:buSzPts val="1400"/>
              <a:buChar char="○"/>
            </a:pPr>
            <a:r>
              <a:rPr lang="en"/>
              <a:t>I → intramedullary debridement (removal of hardware if present)</a:t>
            </a:r>
            <a:endParaRPr/>
          </a:p>
          <a:p>
            <a:pPr marL="914400" lvl="1" indent="-317500" algn="l" rtl="0">
              <a:lnSpc>
                <a:spcPct val="90000"/>
              </a:lnSpc>
              <a:spcBef>
                <a:spcPts val="0"/>
              </a:spcBef>
              <a:spcAft>
                <a:spcPts val="0"/>
              </a:spcAft>
              <a:buClr>
                <a:schemeClr val="dk1"/>
              </a:buClr>
              <a:buSzPts val="1400"/>
              <a:buChar char="○"/>
            </a:pPr>
            <a:r>
              <a:rPr lang="en"/>
              <a:t>II → debride soft tissue and bone until healthy base</a:t>
            </a:r>
            <a:endParaRPr/>
          </a:p>
          <a:p>
            <a:pPr marL="914400" lvl="1" indent="-317500" algn="l" rtl="0">
              <a:lnSpc>
                <a:spcPct val="90000"/>
              </a:lnSpc>
              <a:spcBef>
                <a:spcPts val="0"/>
              </a:spcBef>
              <a:spcAft>
                <a:spcPts val="0"/>
              </a:spcAft>
              <a:buClr>
                <a:schemeClr val="dk1"/>
              </a:buClr>
              <a:buSzPts val="1400"/>
              <a:buChar char="○"/>
            </a:pPr>
            <a:r>
              <a:rPr lang="en"/>
              <a:t>III → excision of involved bone with medullary debridement</a:t>
            </a:r>
            <a:endParaRPr/>
          </a:p>
          <a:p>
            <a:pPr marL="914400" lvl="1" indent="-317500" algn="l" rtl="0">
              <a:lnSpc>
                <a:spcPct val="90000"/>
              </a:lnSpc>
              <a:spcBef>
                <a:spcPts val="0"/>
              </a:spcBef>
              <a:spcAft>
                <a:spcPts val="0"/>
              </a:spcAft>
              <a:buClr>
                <a:schemeClr val="dk1"/>
              </a:buClr>
              <a:buSzPts val="1400"/>
              <a:buChar char="○"/>
            </a:pPr>
            <a:r>
              <a:rPr lang="en"/>
              <a:t>IV → complete segmental excision and reconstruction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Empiric antibiotics</a:t>
            </a:r>
            <a:endParaRPr/>
          </a:p>
        </p:txBody>
      </p:sp>
      <p:sp>
        <p:nvSpPr>
          <p:cNvPr id="293" name="Google Shape;293;p29"/>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Dudareva et. Al reviewed 223 chronic osteo patients undergoing definitive surgery from 2013-2017 compared with 157 from 2001-2004.</a:t>
            </a:r>
            <a:endParaRPr/>
          </a:p>
          <a:p>
            <a:pPr marL="914400" lvl="1" indent="-317500" algn="l" rtl="0">
              <a:lnSpc>
                <a:spcPct val="90000"/>
              </a:lnSpc>
              <a:spcBef>
                <a:spcPts val="1600"/>
              </a:spcBef>
              <a:spcAft>
                <a:spcPts val="0"/>
              </a:spcAft>
              <a:buClr>
                <a:schemeClr val="dk1"/>
              </a:buClr>
              <a:buSzPts val="1400"/>
              <a:buChar char="○"/>
            </a:pPr>
            <a:r>
              <a:rPr lang="en"/>
              <a:t>MRSA and VRE actually decreased, overall multi drug resistant organisms remained the same</a:t>
            </a:r>
            <a:endParaRPr/>
          </a:p>
          <a:p>
            <a:pPr marL="914400" lvl="1" indent="-317500" algn="l" rtl="0">
              <a:lnSpc>
                <a:spcPct val="90000"/>
              </a:lnSpc>
              <a:spcBef>
                <a:spcPts val="1600"/>
              </a:spcBef>
              <a:spcAft>
                <a:spcPts val="0"/>
              </a:spcAft>
              <a:buClr>
                <a:schemeClr val="dk1"/>
              </a:buClr>
              <a:buSzPts val="1400"/>
              <a:buChar char="○"/>
            </a:pPr>
            <a:r>
              <a:rPr lang="en"/>
              <a:t>Least resistance demonstrated to empiric combination of meropenem with vancomycin, followed by Piperacillin/Tazobactam with vancomycin</a:t>
            </a:r>
            <a:endParaRPr/>
          </a:p>
          <a:p>
            <a:pPr marL="914400" lvl="1" indent="-317500" algn="l" rtl="0">
              <a:lnSpc>
                <a:spcPct val="90000"/>
              </a:lnSpc>
              <a:spcBef>
                <a:spcPts val="1600"/>
              </a:spcBef>
              <a:spcAft>
                <a:spcPts val="0"/>
              </a:spcAft>
              <a:buClr>
                <a:schemeClr val="dk1"/>
              </a:buClr>
              <a:buSzPts val="1400"/>
              <a:buChar char="○"/>
            </a:pPr>
            <a:r>
              <a:rPr lang="en"/>
              <a:t>32.3% of patients were culture negative demonstrating the importance of selecting empiric antibiotics which have least rate of resistance in the local microbiome.</a:t>
            </a:r>
            <a:endParaRPr/>
          </a:p>
        </p:txBody>
      </p:sp>
      <p:sp>
        <p:nvSpPr>
          <p:cNvPr id="294" name="Google Shape;294;p29"/>
          <p:cNvSpPr/>
          <p:nvPr/>
        </p:nvSpPr>
        <p:spPr>
          <a:xfrm>
            <a:off x="957535" y="4684990"/>
            <a:ext cx="3261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dirty="0">
                <a:solidFill>
                  <a:schemeClr val="dk1"/>
                </a:solidFill>
                <a:latin typeface="Calibri"/>
                <a:ea typeface="Calibri"/>
                <a:cs typeface="Calibri"/>
                <a:sym typeface="Calibri"/>
              </a:rPr>
              <a:t> J Infect. 2019 Sep;79(3):189-198</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Definitions</a:t>
            </a:r>
            <a:endParaRPr/>
          </a:p>
        </p:txBody>
      </p:sp>
      <p:sp>
        <p:nvSpPr>
          <p:cNvPr id="101" name="Google Shape;101;p3"/>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Osteomyelitis: Infection of the bone, with infection or inflammation of surrounding soft tissue</a:t>
            </a:r>
            <a:br>
              <a:rPr lang="en"/>
            </a:br>
            <a:endParaRPr/>
          </a:p>
          <a:p>
            <a:pPr marL="457200" lvl="0" indent="-342900" algn="l" rtl="0">
              <a:lnSpc>
                <a:spcPct val="90000"/>
              </a:lnSpc>
              <a:spcBef>
                <a:spcPts val="0"/>
              </a:spcBef>
              <a:spcAft>
                <a:spcPts val="0"/>
              </a:spcAft>
              <a:buClr>
                <a:schemeClr val="dk1"/>
              </a:buClr>
              <a:buSzPts val="1800"/>
              <a:buChar char="●"/>
            </a:pPr>
            <a:r>
              <a:rPr lang="en"/>
              <a:t>Acute</a:t>
            </a:r>
            <a:endParaRPr/>
          </a:p>
          <a:p>
            <a:pPr marL="914400" lvl="1" indent="-317500" algn="l" rtl="0">
              <a:lnSpc>
                <a:spcPct val="90000"/>
              </a:lnSpc>
              <a:spcBef>
                <a:spcPts val="0"/>
              </a:spcBef>
              <a:spcAft>
                <a:spcPts val="0"/>
              </a:spcAft>
              <a:buClr>
                <a:schemeClr val="dk1"/>
              </a:buClr>
              <a:buSzPts val="1400"/>
              <a:buChar char="○"/>
            </a:pPr>
            <a:r>
              <a:rPr lang="en"/>
              <a:t>Infection of short duration</a:t>
            </a:r>
            <a:endParaRPr/>
          </a:p>
          <a:p>
            <a:pPr marL="914400" lvl="1" indent="-317500" algn="l" rtl="0">
              <a:lnSpc>
                <a:spcPct val="90000"/>
              </a:lnSpc>
              <a:spcBef>
                <a:spcPts val="0"/>
              </a:spcBef>
              <a:spcAft>
                <a:spcPts val="0"/>
              </a:spcAft>
              <a:buClr>
                <a:schemeClr val="dk1"/>
              </a:buClr>
              <a:buSzPts val="1400"/>
              <a:buChar char="○"/>
            </a:pPr>
            <a:r>
              <a:rPr lang="en"/>
              <a:t>Characterized by suppuration (ie. abscess) but not Biofilm</a:t>
            </a:r>
            <a:endParaRPr/>
          </a:p>
          <a:p>
            <a:pPr marL="914400" lvl="1" indent="-317500" algn="l" rtl="0">
              <a:lnSpc>
                <a:spcPct val="90000"/>
              </a:lnSpc>
              <a:spcBef>
                <a:spcPts val="0"/>
              </a:spcBef>
              <a:spcAft>
                <a:spcPts val="0"/>
              </a:spcAft>
              <a:buClr>
                <a:schemeClr val="dk1"/>
              </a:buClr>
              <a:buSzPts val="1400"/>
              <a:buChar char="○"/>
            </a:pPr>
            <a:r>
              <a:rPr lang="en"/>
              <a:t>Often hematogenous osteomyelitis</a:t>
            </a:r>
            <a:endParaRPr/>
          </a:p>
          <a:p>
            <a:pPr marL="914400" lvl="1" indent="-317500" algn="l" rtl="0">
              <a:lnSpc>
                <a:spcPct val="90000"/>
              </a:lnSpc>
              <a:spcBef>
                <a:spcPts val="0"/>
              </a:spcBef>
              <a:spcAft>
                <a:spcPts val="0"/>
              </a:spcAft>
              <a:buClr>
                <a:schemeClr val="dk1"/>
              </a:buClr>
              <a:buSzPts val="1400"/>
              <a:buChar char="○"/>
            </a:pPr>
            <a:r>
              <a:rPr lang="en"/>
              <a:t>No osteonecrosis yet</a:t>
            </a:r>
            <a:endParaRPr/>
          </a:p>
          <a:p>
            <a:pPr marL="914400" lvl="1" indent="-317500" algn="l" rtl="0">
              <a:lnSpc>
                <a:spcPct val="90000"/>
              </a:lnSpc>
              <a:spcBef>
                <a:spcPts val="0"/>
              </a:spcBef>
              <a:spcAft>
                <a:spcPts val="0"/>
              </a:spcAft>
              <a:buClr>
                <a:schemeClr val="dk1"/>
              </a:buClr>
              <a:buSzPts val="1400"/>
              <a:buChar char="○"/>
            </a:pPr>
            <a:r>
              <a:rPr lang="en"/>
              <a:t>Systemic symptoms common</a:t>
            </a:r>
            <a:endParaRPr/>
          </a:p>
          <a:p>
            <a:pPr marL="457200" lvl="0" indent="0" algn="l" rtl="0">
              <a:lnSpc>
                <a:spcPct val="90000"/>
              </a:lnSpc>
              <a:spcBef>
                <a:spcPts val="1600"/>
              </a:spcBef>
              <a:spcAft>
                <a:spcPts val="1600"/>
              </a:spcAft>
              <a:buClr>
                <a:schemeClr val="dk1"/>
              </a:buClr>
              <a:buSzPts val="1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Empiric antibiotics – vertebral osteo</a:t>
            </a:r>
            <a:endParaRPr/>
          </a:p>
        </p:txBody>
      </p:sp>
      <p:sp>
        <p:nvSpPr>
          <p:cNvPr id="300" name="Google Shape;300;p30"/>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dk1"/>
              </a:buClr>
              <a:buSzPts val="1800"/>
              <a:buChar char="●"/>
            </a:pPr>
            <a:r>
              <a:rPr lang="en" sz="1800"/>
              <a:t>358 cases of microbiologically proven hematogenous vertebral osteo 2005-2012</a:t>
            </a:r>
            <a:endParaRPr/>
          </a:p>
          <a:p>
            <a:pPr marL="457200" lvl="0" indent="-342900" algn="l" rtl="0">
              <a:lnSpc>
                <a:spcPct val="100000"/>
              </a:lnSpc>
              <a:spcBef>
                <a:spcPts val="0"/>
              </a:spcBef>
              <a:spcAft>
                <a:spcPts val="0"/>
              </a:spcAft>
              <a:buClr>
                <a:schemeClr val="dk1"/>
              </a:buClr>
              <a:buSzPts val="1800"/>
              <a:buChar char="●"/>
            </a:pPr>
            <a:r>
              <a:rPr lang="en" sz="1800"/>
              <a:t>MSSA (33.5%), MRSA (24.9%), </a:t>
            </a:r>
            <a:r>
              <a:rPr lang="en" sz="1800" i="1"/>
              <a:t>Enterobacteriaceae</a:t>
            </a:r>
            <a:r>
              <a:rPr lang="en" sz="1800"/>
              <a:t> (19.3%), </a:t>
            </a:r>
            <a:r>
              <a:rPr lang="en" sz="1800" i="1"/>
              <a:t>Streptococcus</a:t>
            </a:r>
            <a:r>
              <a:rPr lang="en" sz="1800"/>
              <a:t> species (11.7%)</a:t>
            </a:r>
            <a:endParaRPr/>
          </a:p>
          <a:p>
            <a:pPr marL="457200" lvl="0" indent="-342900" algn="l" rtl="0">
              <a:lnSpc>
                <a:spcPct val="100000"/>
              </a:lnSpc>
              <a:spcBef>
                <a:spcPts val="0"/>
              </a:spcBef>
              <a:spcAft>
                <a:spcPts val="0"/>
              </a:spcAft>
              <a:buClr>
                <a:schemeClr val="dk1"/>
              </a:buClr>
              <a:buSzPts val="1800"/>
              <a:buChar char="●"/>
            </a:pPr>
            <a:r>
              <a:rPr lang="en" sz="1800"/>
              <a:t>Oral regimens</a:t>
            </a:r>
            <a:endParaRPr/>
          </a:p>
          <a:p>
            <a:pPr marL="914400" lvl="1" indent="-317500" algn="l" rtl="0">
              <a:lnSpc>
                <a:spcPct val="100000"/>
              </a:lnSpc>
              <a:spcBef>
                <a:spcPts val="0"/>
              </a:spcBef>
              <a:spcAft>
                <a:spcPts val="0"/>
              </a:spcAft>
              <a:buClr>
                <a:schemeClr val="dk1"/>
              </a:buClr>
              <a:buSzPts val="1400"/>
              <a:buChar char="○"/>
            </a:pPr>
            <a:r>
              <a:rPr lang="en" sz="1500"/>
              <a:t>73.5% of isolated pathogens susceptible to levofloxacin plus rifampicin</a:t>
            </a:r>
            <a:endParaRPr/>
          </a:p>
          <a:p>
            <a:pPr marL="914400" lvl="1" indent="-317500" algn="l" rtl="0">
              <a:lnSpc>
                <a:spcPct val="100000"/>
              </a:lnSpc>
              <a:spcBef>
                <a:spcPts val="0"/>
              </a:spcBef>
              <a:spcAft>
                <a:spcPts val="0"/>
              </a:spcAft>
              <a:buClr>
                <a:schemeClr val="dk1"/>
              </a:buClr>
              <a:buSzPts val="1400"/>
              <a:buChar char="○"/>
            </a:pPr>
            <a:r>
              <a:rPr lang="en" sz="1500"/>
              <a:t>71.2% to levofloxacin plus clindamycin</a:t>
            </a:r>
            <a:endParaRPr/>
          </a:p>
          <a:p>
            <a:pPr marL="914400" lvl="1" indent="-317500" algn="l" rtl="0">
              <a:lnSpc>
                <a:spcPct val="100000"/>
              </a:lnSpc>
              <a:spcBef>
                <a:spcPts val="0"/>
              </a:spcBef>
              <a:spcAft>
                <a:spcPts val="0"/>
              </a:spcAft>
              <a:buClr>
                <a:schemeClr val="dk1"/>
              </a:buClr>
              <a:buSzPts val="1400"/>
              <a:buChar char="○"/>
            </a:pPr>
            <a:r>
              <a:rPr lang="en" sz="1500"/>
              <a:t>64.5% to amoxicillin-clavulanate plus ciprofloxacin</a:t>
            </a:r>
            <a:endParaRPr/>
          </a:p>
          <a:p>
            <a:pPr marL="914400" lvl="1" indent="-317500" algn="l" rtl="0">
              <a:lnSpc>
                <a:spcPct val="100000"/>
              </a:lnSpc>
              <a:spcBef>
                <a:spcPts val="0"/>
              </a:spcBef>
              <a:spcAft>
                <a:spcPts val="0"/>
              </a:spcAft>
              <a:buClr>
                <a:schemeClr val="dk1"/>
              </a:buClr>
              <a:buSzPts val="1400"/>
              <a:buChar char="○"/>
            </a:pPr>
            <a:r>
              <a:rPr lang="en" sz="1500"/>
              <a:t>Susceptibility rates were better for community acquired vs hospital acquired!</a:t>
            </a:r>
            <a:endParaRPr/>
          </a:p>
          <a:p>
            <a:pPr marL="457200" lvl="0" indent="-342900" algn="l" rtl="0">
              <a:lnSpc>
                <a:spcPct val="100000"/>
              </a:lnSpc>
              <a:spcBef>
                <a:spcPts val="0"/>
              </a:spcBef>
              <a:spcAft>
                <a:spcPts val="0"/>
              </a:spcAft>
              <a:buClr>
                <a:schemeClr val="dk1"/>
              </a:buClr>
              <a:buSzPts val="1800"/>
              <a:buChar char="●"/>
            </a:pPr>
            <a:r>
              <a:rPr lang="en" sz="1800"/>
              <a:t>IV Vanco regimens</a:t>
            </a:r>
            <a:endParaRPr/>
          </a:p>
          <a:p>
            <a:pPr marL="914400" lvl="1" indent="-317500" algn="l" rtl="0">
              <a:lnSpc>
                <a:spcPct val="100000"/>
              </a:lnSpc>
              <a:spcBef>
                <a:spcPts val="0"/>
              </a:spcBef>
              <a:spcAft>
                <a:spcPts val="0"/>
              </a:spcAft>
              <a:buClr>
                <a:schemeClr val="dk1"/>
              </a:buClr>
              <a:buSzPts val="1400"/>
              <a:buChar char="○"/>
            </a:pPr>
            <a:r>
              <a:rPr lang="en" sz="1500"/>
              <a:t>93.0 % combined with ciprofloxacin </a:t>
            </a:r>
            <a:endParaRPr/>
          </a:p>
          <a:p>
            <a:pPr marL="914400" lvl="1" indent="-317500" algn="l" rtl="0">
              <a:lnSpc>
                <a:spcPct val="100000"/>
              </a:lnSpc>
              <a:spcBef>
                <a:spcPts val="0"/>
              </a:spcBef>
              <a:spcAft>
                <a:spcPts val="0"/>
              </a:spcAft>
              <a:buClr>
                <a:schemeClr val="dk1"/>
              </a:buClr>
              <a:buSzPts val="1400"/>
              <a:buChar char="○"/>
            </a:pPr>
            <a:r>
              <a:rPr lang="en" sz="1500"/>
              <a:t>94.1% with ceftriaxone</a:t>
            </a:r>
            <a:endParaRPr/>
          </a:p>
          <a:p>
            <a:pPr marL="914400" lvl="1" indent="-317500" algn="l" rtl="0">
              <a:lnSpc>
                <a:spcPct val="100000"/>
              </a:lnSpc>
              <a:spcBef>
                <a:spcPts val="0"/>
              </a:spcBef>
              <a:spcAft>
                <a:spcPts val="0"/>
              </a:spcAft>
              <a:buClr>
                <a:schemeClr val="dk1"/>
              </a:buClr>
              <a:buSzPts val="1400"/>
              <a:buChar char="○"/>
            </a:pPr>
            <a:r>
              <a:rPr lang="en" sz="1500"/>
              <a:t>95.8% with ceftazidime or cefepime</a:t>
            </a:r>
            <a:endParaRPr sz="1500"/>
          </a:p>
        </p:txBody>
      </p:sp>
      <p:sp>
        <p:nvSpPr>
          <p:cNvPr id="301" name="Google Shape;301;p30"/>
          <p:cNvSpPr/>
          <p:nvPr/>
        </p:nvSpPr>
        <p:spPr>
          <a:xfrm>
            <a:off x="1334805" y="4774168"/>
            <a:ext cx="3365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dirty="0">
                <a:solidFill>
                  <a:schemeClr val="dk1"/>
                </a:solidFill>
                <a:latin typeface="Calibri"/>
                <a:ea typeface="Calibri"/>
                <a:cs typeface="Calibri"/>
                <a:sym typeface="Calibri"/>
              </a:rPr>
              <a:t>PLoS One. 2019; 14(2): e0211888.</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Antibiotic therapy</a:t>
            </a:r>
            <a:endParaRPr/>
          </a:p>
        </p:txBody>
      </p:sp>
      <p:sp>
        <p:nvSpPr>
          <p:cNvPr id="307" name="Google Shape;307;p31"/>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300"/>
              </a:spcBef>
              <a:spcAft>
                <a:spcPts val="0"/>
              </a:spcAft>
              <a:buClr>
                <a:schemeClr val="dk1"/>
              </a:buClr>
              <a:buSzPts val="1800"/>
              <a:buChar char="●"/>
            </a:pPr>
            <a:r>
              <a:rPr lang="en" sz="2000"/>
              <a:t>Treatment success depends on adequate penetration of antibiotic into infected bone</a:t>
            </a:r>
            <a:endParaRPr/>
          </a:p>
          <a:p>
            <a:pPr marL="457200" lvl="0" indent="-342900" algn="l" rtl="0">
              <a:lnSpc>
                <a:spcPct val="90000"/>
              </a:lnSpc>
              <a:spcBef>
                <a:spcPts val="300"/>
              </a:spcBef>
              <a:spcAft>
                <a:spcPts val="0"/>
              </a:spcAft>
              <a:buClr>
                <a:schemeClr val="dk1"/>
              </a:buClr>
              <a:buSzPts val="1800"/>
              <a:buChar char="●"/>
            </a:pPr>
            <a:r>
              <a:rPr lang="en" sz="2000"/>
              <a:t>Different drug classes have variable bone penetration rates</a:t>
            </a:r>
            <a:endParaRPr/>
          </a:p>
          <a:p>
            <a:pPr marL="914400" lvl="1" indent="-317500" algn="l" rtl="0">
              <a:lnSpc>
                <a:spcPct val="90000"/>
              </a:lnSpc>
              <a:spcBef>
                <a:spcPts val="300"/>
              </a:spcBef>
              <a:spcAft>
                <a:spcPts val="0"/>
              </a:spcAft>
              <a:buClr>
                <a:schemeClr val="dk1"/>
              </a:buClr>
              <a:buSzPts val="1400"/>
              <a:buChar char="○"/>
            </a:pPr>
            <a:r>
              <a:rPr lang="en" sz="1600" b="1"/>
              <a:t>β-Lactam</a:t>
            </a:r>
            <a:r>
              <a:rPr lang="en" sz="1600"/>
              <a:t> bone levels range from 5-20% of parenteral serum level -&gt; </a:t>
            </a:r>
            <a:r>
              <a:rPr lang="en" sz="1600" b="1"/>
              <a:t>Oral only reach ~10% of parenteral serum levels and are unlikely to reach MIC in bone </a:t>
            </a:r>
            <a:endParaRPr/>
          </a:p>
          <a:p>
            <a:pPr marL="914400" lvl="1" indent="-317500" algn="l" rtl="0">
              <a:lnSpc>
                <a:spcPct val="90000"/>
              </a:lnSpc>
              <a:spcBef>
                <a:spcPts val="300"/>
              </a:spcBef>
              <a:spcAft>
                <a:spcPts val="0"/>
              </a:spcAft>
              <a:buClr>
                <a:schemeClr val="dk1"/>
              </a:buClr>
              <a:buSzPts val="1400"/>
              <a:buChar char="○"/>
            </a:pPr>
            <a:r>
              <a:rPr lang="en" sz="1600"/>
              <a:t>Vancomycin/Daptomycin also poor bone penetration but serum levels are high</a:t>
            </a:r>
            <a:endParaRPr/>
          </a:p>
          <a:p>
            <a:pPr marL="914400" lvl="1" indent="-317500" algn="l" rtl="0">
              <a:lnSpc>
                <a:spcPct val="90000"/>
              </a:lnSpc>
              <a:spcBef>
                <a:spcPts val="300"/>
              </a:spcBef>
              <a:spcAft>
                <a:spcPts val="0"/>
              </a:spcAft>
              <a:buClr>
                <a:schemeClr val="dk1"/>
              </a:buClr>
              <a:buSzPts val="1400"/>
              <a:buChar char="○"/>
            </a:pPr>
            <a:r>
              <a:rPr lang="en" sz="1600"/>
              <a:t>Oral fluoroquinolone, linezolid, TMP-SMX reach up to 50% of serum level in bone</a:t>
            </a:r>
            <a:endParaRPr/>
          </a:p>
          <a:p>
            <a:pPr marL="914400" lvl="1" indent="-317500" algn="l" rtl="0">
              <a:lnSpc>
                <a:spcPct val="90000"/>
              </a:lnSpc>
              <a:spcBef>
                <a:spcPts val="300"/>
              </a:spcBef>
              <a:spcAft>
                <a:spcPts val="0"/>
              </a:spcAft>
              <a:buClr>
                <a:schemeClr val="dk1"/>
              </a:buClr>
              <a:buSzPts val="1400"/>
              <a:buChar char="○"/>
            </a:pPr>
            <a:r>
              <a:rPr lang="en" sz="1600"/>
              <a:t>Clindamycin reaches 40-70% of serum level</a:t>
            </a:r>
            <a:endParaRPr/>
          </a:p>
          <a:p>
            <a:pPr marL="914400" lvl="1" indent="-317500" algn="l" rtl="0">
              <a:lnSpc>
                <a:spcPct val="90000"/>
              </a:lnSpc>
              <a:spcBef>
                <a:spcPts val="300"/>
              </a:spcBef>
              <a:spcAft>
                <a:spcPts val="0"/>
              </a:spcAft>
              <a:buClr>
                <a:schemeClr val="dk1"/>
              </a:buClr>
              <a:buSzPts val="1400"/>
              <a:buChar char="○"/>
            </a:pPr>
            <a:r>
              <a:rPr lang="en" sz="1600"/>
              <a:t>Metronidazole may reach serum levels in bone, useful for anaerobic infections</a:t>
            </a:r>
            <a:endParaRPr/>
          </a:p>
          <a:p>
            <a:pPr marL="914400" lvl="1" indent="-317500" algn="l" rtl="0">
              <a:lnSpc>
                <a:spcPct val="90000"/>
              </a:lnSpc>
              <a:spcBef>
                <a:spcPts val="300"/>
              </a:spcBef>
              <a:spcAft>
                <a:spcPts val="0"/>
              </a:spcAft>
              <a:buClr>
                <a:schemeClr val="dk1"/>
              </a:buClr>
              <a:buSzPts val="1400"/>
              <a:buChar char="○"/>
            </a:pPr>
            <a:r>
              <a:rPr lang="en" sz="1600"/>
              <a:t>Rifampin reaches or exceeds serum levels, useful as adjunct therapy</a:t>
            </a:r>
            <a:endParaRPr/>
          </a:p>
        </p:txBody>
      </p:sp>
      <p:sp>
        <p:nvSpPr>
          <p:cNvPr id="308" name="Google Shape;308;p31"/>
          <p:cNvSpPr/>
          <p:nvPr/>
        </p:nvSpPr>
        <p:spPr>
          <a:xfrm>
            <a:off x="682576" y="4364594"/>
            <a:ext cx="42521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dirty="0">
                <a:solidFill>
                  <a:schemeClr val="dk1"/>
                </a:solidFill>
                <a:latin typeface="Calibri"/>
                <a:ea typeface="Calibri"/>
                <a:cs typeface="Calibri"/>
                <a:sym typeface="Calibri"/>
              </a:rPr>
              <a:t>Clin Infect Dis. 2012 Feb 1; 54(3): 393–407. </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Antibiotic therapy</a:t>
            </a:r>
            <a:endParaRPr/>
          </a:p>
        </p:txBody>
      </p:sp>
      <p:sp>
        <p:nvSpPr>
          <p:cNvPr id="314" name="Google Shape;314;p32"/>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Clr>
                <a:schemeClr val="dk1"/>
              </a:buClr>
              <a:buSzPts val="1800"/>
              <a:buChar char="●"/>
            </a:pPr>
            <a:r>
              <a:rPr lang="en"/>
              <a:t>Nonrandomized trials -&gt; chronic osteo treated for 4–6 weeks with parenteral β-lactam antibiotic shown to cure 60%–90% of cases</a:t>
            </a:r>
            <a:endParaRPr/>
          </a:p>
          <a:p>
            <a:pPr marL="914400" lvl="1" indent="-317500" algn="l" rtl="0">
              <a:lnSpc>
                <a:spcPct val="90000"/>
              </a:lnSpc>
              <a:spcBef>
                <a:spcPts val="600"/>
              </a:spcBef>
              <a:spcAft>
                <a:spcPts val="0"/>
              </a:spcAft>
              <a:buClr>
                <a:schemeClr val="dk1"/>
              </a:buClr>
              <a:buSzPts val="1400"/>
              <a:buChar char="○"/>
            </a:pPr>
            <a:r>
              <a:rPr lang="en"/>
              <a:t>Studies are not consistent in terms of surgical debridement, length of follow up etc…</a:t>
            </a:r>
            <a:endParaRPr/>
          </a:p>
          <a:p>
            <a:pPr marL="457200" lvl="0" indent="-342900" algn="l" rtl="0">
              <a:lnSpc>
                <a:spcPct val="90000"/>
              </a:lnSpc>
              <a:spcBef>
                <a:spcPts val="600"/>
              </a:spcBef>
              <a:spcAft>
                <a:spcPts val="0"/>
              </a:spcAft>
              <a:buClr>
                <a:schemeClr val="dk1"/>
              </a:buClr>
              <a:buSzPts val="1800"/>
              <a:buChar char="●"/>
            </a:pPr>
            <a:r>
              <a:rPr lang="en"/>
              <a:t>For long bone osteo, Vancomycin achieves low cure rates compared to β-lactams -&gt; Odds ratio of recurrence 2.5 when vanco used</a:t>
            </a:r>
            <a:endParaRPr/>
          </a:p>
          <a:p>
            <a:pPr marL="457200" lvl="0" indent="-342900" algn="l" rtl="0">
              <a:lnSpc>
                <a:spcPct val="90000"/>
              </a:lnSpc>
              <a:spcBef>
                <a:spcPts val="600"/>
              </a:spcBef>
              <a:spcAft>
                <a:spcPts val="0"/>
              </a:spcAft>
              <a:buClr>
                <a:schemeClr val="dk1"/>
              </a:buClr>
              <a:buSzPts val="1800"/>
              <a:buChar char="●"/>
            </a:pPr>
            <a:r>
              <a:rPr lang="en"/>
              <a:t>Daptomycin shows cure rates of 65%–75% in chronic osteo</a:t>
            </a:r>
            <a:endParaRPr/>
          </a:p>
          <a:p>
            <a:pPr marL="457200" lvl="0" indent="-228600" algn="l" rtl="0">
              <a:lnSpc>
                <a:spcPct val="90000"/>
              </a:lnSpc>
              <a:spcBef>
                <a:spcPts val="0"/>
              </a:spcBef>
              <a:spcAft>
                <a:spcPts val="0"/>
              </a:spcAft>
              <a:buClr>
                <a:schemeClr val="dk1"/>
              </a:buClr>
              <a:buSzPts val="1800"/>
              <a:buNone/>
            </a:pPr>
            <a:endParaRPr/>
          </a:p>
        </p:txBody>
      </p:sp>
      <p:sp>
        <p:nvSpPr>
          <p:cNvPr id="315" name="Google Shape;315;p32"/>
          <p:cNvSpPr/>
          <p:nvPr/>
        </p:nvSpPr>
        <p:spPr>
          <a:xfrm>
            <a:off x="695365" y="4342286"/>
            <a:ext cx="42521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Clin Infect Dis. 2012 Feb 1; 54(3): 393–407.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Antibiotic therapy: Oral fluoroquinolones</a:t>
            </a:r>
            <a:endParaRPr/>
          </a:p>
        </p:txBody>
      </p:sp>
      <p:sp>
        <p:nvSpPr>
          <p:cNvPr id="321" name="Google Shape;321;p33"/>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Oral fluoroquinolones are the most studied class for oral only therapy</a:t>
            </a:r>
            <a:endParaRPr/>
          </a:p>
          <a:p>
            <a:pPr marL="457200" lvl="0" indent="-342900" algn="l" rtl="0">
              <a:lnSpc>
                <a:spcPct val="90000"/>
              </a:lnSpc>
              <a:spcBef>
                <a:spcPts val="0"/>
              </a:spcBef>
              <a:spcAft>
                <a:spcPts val="0"/>
              </a:spcAft>
              <a:buClr>
                <a:schemeClr val="dk1"/>
              </a:buClr>
              <a:buSzPts val="1800"/>
              <a:buChar char="●"/>
            </a:pPr>
            <a:r>
              <a:rPr lang="en"/>
              <a:t>Spellberg and Lipsky review up to 2012 demonstrates:</a:t>
            </a:r>
            <a:endParaRPr/>
          </a:p>
          <a:p>
            <a:pPr marL="914400" lvl="1" indent="-317500" algn="l" rtl="0">
              <a:lnSpc>
                <a:spcPct val="90000"/>
              </a:lnSpc>
              <a:spcBef>
                <a:spcPts val="1600"/>
              </a:spcBef>
              <a:spcAft>
                <a:spcPts val="0"/>
              </a:spcAft>
              <a:buClr>
                <a:schemeClr val="dk1"/>
              </a:buClr>
              <a:buSzPts val="1400"/>
              <a:buChar char="○"/>
            </a:pPr>
            <a:r>
              <a:rPr lang="en"/>
              <a:t>Cure rates 60-80%</a:t>
            </a:r>
            <a:endParaRPr/>
          </a:p>
          <a:p>
            <a:pPr marL="914400" lvl="1" indent="-317500" algn="l" rtl="0">
              <a:lnSpc>
                <a:spcPct val="90000"/>
              </a:lnSpc>
              <a:spcBef>
                <a:spcPts val="1600"/>
              </a:spcBef>
              <a:spcAft>
                <a:spcPts val="0"/>
              </a:spcAft>
              <a:buClr>
                <a:schemeClr val="dk1"/>
              </a:buClr>
              <a:buSzPts val="1400"/>
              <a:buChar char="○"/>
            </a:pPr>
            <a:r>
              <a:rPr lang="en"/>
              <a:t>Therapy usually 12-16 weeks and usually higher dose than for other infections</a:t>
            </a:r>
            <a:endParaRPr/>
          </a:p>
          <a:p>
            <a:pPr marL="1371600" lvl="2" indent="-317500" algn="l" rtl="0">
              <a:lnSpc>
                <a:spcPct val="90000"/>
              </a:lnSpc>
              <a:spcBef>
                <a:spcPts val="1600"/>
              </a:spcBef>
              <a:spcAft>
                <a:spcPts val="0"/>
              </a:spcAft>
              <a:buClr>
                <a:schemeClr val="dk1"/>
              </a:buClr>
              <a:buSzPts val="1400"/>
              <a:buChar char="■"/>
            </a:pPr>
            <a:r>
              <a:rPr lang="en"/>
              <a:t>Not enough data to conclude that the longer duration and high dose is required</a:t>
            </a:r>
            <a:endParaRPr/>
          </a:p>
          <a:p>
            <a:pPr marL="914400" lvl="1" indent="-317500" algn="l" rtl="0">
              <a:lnSpc>
                <a:spcPct val="90000"/>
              </a:lnSpc>
              <a:spcBef>
                <a:spcPts val="1600"/>
              </a:spcBef>
              <a:spcAft>
                <a:spcPts val="0"/>
              </a:spcAft>
              <a:buClr>
                <a:schemeClr val="dk1"/>
              </a:buClr>
              <a:buSzPts val="1400"/>
              <a:buChar char="○"/>
            </a:pPr>
            <a:r>
              <a:rPr lang="en"/>
              <a:t>Most failures due to </a:t>
            </a:r>
            <a:r>
              <a:rPr lang="en" i="1"/>
              <a:t>Pseudomonas</a:t>
            </a:r>
            <a:r>
              <a:rPr lang="en"/>
              <a:t> and to a lesser extent </a:t>
            </a:r>
            <a:r>
              <a:rPr lang="en" i="1"/>
              <a:t>S. aureus</a:t>
            </a:r>
            <a:endParaRPr/>
          </a:p>
          <a:p>
            <a:pPr marL="914400" lvl="1" indent="-228600" algn="l" rtl="0">
              <a:lnSpc>
                <a:spcPct val="90000"/>
              </a:lnSpc>
              <a:spcBef>
                <a:spcPts val="1600"/>
              </a:spcBef>
              <a:spcAft>
                <a:spcPts val="0"/>
              </a:spcAft>
              <a:buClr>
                <a:schemeClr val="dk1"/>
              </a:buClr>
              <a:buSzPts val="1400"/>
              <a:buNone/>
            </a:pPr>
            <a:endParaRPr/>
          </a:p>
        </p:txBody>
      </p:sp>
      <p:sp>
        <p:nvSpPr>
          <p:cNvPr id="322" name="Google Shape;322;p33"/>
          <p:cNvSpPr/>
          <p:nvPr/>
        </p:nvSpPr>
        <p:spPr>
          <a:xfrm>
            <a:off x="740125" y="4500324"/>
            <a:ext cx="42521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dirty="0">
                <a:solidFill>
                  <a:schemeClr val="dk1"/>
                </a:solidFill>
                <a:latin typeface="Calibri"/>
                <a:ea typeface="Calibri"/>
                <a:cs typeface="Calibri"/>
                <a:sym typeface="Calibri"/>
              </a:rPr>
              <a:t>Clin Infect Dis. 2012 Feb 1; 54(3): 393–407. </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4"/>
          <p:cNvSpPr txBox="1">
            <a:spLocks noGrp="1"/>
          </p:cNvSpPr>
          <p:nvPr>
            <p:ph type="title"/>
          </p:nvPr>
        </p:nvSpPr>
        <p:spPr>
          <a:xfrm>
            <a:off x="526339" y="94801"/>
            <a:ext cx="7886700" cy="99417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Antibiotic therapy: TMP-SMX</a:t>
            </a:r>
            <a:endParaRPr/>
          </a:p>
        </p:txBody>
      </p:sp>
      <p:sp>
        <p:nvSpPr>
          <p:cNvPr id="328" name="Google Shape;328;p34"/>
          <p:cNvSpPr txBox="1">
            <a:spLocks noGrp="1"/>
          </p:cNvSpPr>
          <p:nvPr>
            <p:ph idx="1"/>
          </p:nvPr>
        </p:nvSpPr>
        <p:spPr>
          <a:xfrm>
            <a:off x="526339" y="768145"/>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Clr>
                <a:schemeClr val="dk1"/>
              </a:buClr>
              <a:buSzPts val="1800"/>
              <a:buChar char="●"/>
            </a:pPr>
            <a:r>
              <a:rPr lang="en" sz="2000" dirty="0"/>
              <a:t>TMP-SMX next most commonly studied after fluoroquinolones</a:t>
            </a:r>
            <a:endParaRPr dirty="0"/>
          </a:p>
          <a:p>
            <a:pPr marL="457200" lvl="0" indent="-342900" algn="l" rtl="0">
              <a:lnSpc>
                <a:spcPct val="90000"/>
              </a:lnSpc>
              <a:spcBef>
                <a:spcPts val="1200"/>
              </a:spcBef>
              <a:spcAft>
                <a:spcPts val="0"/>
              </a:spcAft>
              <a:buClr>
                <a:schemeClr val="dk1"/>
              </a:buClr>
              <a:buSzPts val="1800"/>
              <a:buChar char="●"/>
            </a:pPr>
            <a:r>
              <a:rPr lang="en" sz="1900" dirty="0"/>
              <a:t>7 mg/kg/d of trimethoprim, with rifampin 600-1200 mg/day, and debridement cured 100% of Staph osteo </a:t>
            </a:r>
            <a:r>
              <a:rPr lang="en" sz="1500" dirty="0"/>
              <a:t>(Enferm Infecc Microbiol Clin. 1997 Jan;15(1):10-3)</a:t>
            </a:r>
            <a:endParaRPr sz="1900" dirty="0"/>
          </a:p>
          <a:p>
            <a:pPr marL="457200" lvl="0" indent="-342900" algn="l" rtl="0">
              <a:lnSpc>
                <a:spcPct val="90000"/>
              </a:lnSpc>
              <a:spcBef>
                <a:spcPts val="1200"/>
              </a:spcBef>
              <a:spcAft>
                <a:spcPts val="0"/>
              </a:spcAft>
              <a:buClr>
                <a:schemeClr val="dk1"/>
              </a:buClr>
              <a:buSzPts val="1800"/>
              <a:buChar char="●"/>
            </a:pPr>
            <a:r>
              <a:rPr lang="en" sz="1900" dirty="0"/>
              <a:t>TMP-SMX for 6 months with debridement, 59/60 (98%) cured -&gt; dose unclear </a:t>
            </a:r>
            <a:r>
              <a:rPr lang="en" sz="1500" dirty="0"/>
              <a:t>(Rev Soc Bras Med Trop. Oct-Dec 1992;25(4):235-9)</a:t>
            </a:r>
            <a:endParaRPr dirty="0"/>
          </a:p>
          <a:p>
            <a:pPr marL="457200" lvl="0" indent="-342900" algn="l" rtl="0">
              <a:lnSpc>
                <a:spcPct val="90000"/>
              </a:lnSpc>
              <a:spcBef>
                <a:spcPts val="1200"/>
              </a:spcBef>
              <a:spcAft>
                <a:spcPts val="0"/>
              </a:spcAft>
              <a:buClr>
                <a:schemeClr val="dk1"/>
              </a:buClr>
              <a:buSzPts val="1800"/>
              <a:buChar char="●"/>
            </a:pPr>
            <a:r>
              <a:rPr lang="en" sz="1900" dirty="0"/>
              <a:t>TMP-SMX BID at 10mg/kg TMP and 50mg/kg SMX BID for infected hardware/PJI </a:t>
            </a:r>
            <a:r>
              <a:rPr lang="en" sz="1500" dirty="0"/>
              <a:t>(Antimicrob Agents Chemother. 1998 Dec;42(12):3086-91.)</a:t>
            </a:r>
            <a:endParaRPr sz="1900" dirty="0"/>
          </a:p>
          <a:p>
            <a:pPr marL="914400" lvl="1" indent="-317500" algn="l" rtl="0">
              <a:lnSpc>
                <a:spcPct val="90000"/>
              </a:lnSpc>
              <a:spcBef>
                <a:spcPts val="1200"/>
              </a:spcBef>
              <a:spcAft>
                <a:spcPts val="0"/>
              </a:spcAft>
              <a:buClr>
                <a:schemeClr val="dk1"/>
              </a:buClr>
              <a:buSzPts val="1400"/>
              <a:buChar char="○"/>
            </a:pPr>
            <a:r>
              <a:rPr lang="en" sz="1700" dirty="0"/>
              <a:t>Intention to treat success 66.7% (26/39) and per protocol success 86.7% (26/30)</a:t>
            </a:r>
            <a:endParaRPr sz="2000" dirty="0"/>
          </a:p>
          <a:p>
            <a:pPr marL="457200" lvl="0" indent="-342900" algn="l" rtl="0">
              <a:lnSpc>
                <a:spcPct val="90000"/>
              </a:lnSpc>
              <a:spcBef>
                <a:spcPts val="1200"/>
              </a:spcBef>
              <a:spcAft>
                <a:spcPts val="600"/>
              </a:spcAft>
              <a:buClr>
                <a:schemeClr val="dk1"/>
              </a:buClr>
              <a:buSzPts val="1800"/>
              <a:buChar char="●"/>
            </a:pPr>
            <a:r>
              <a:rPr lang="en" sz="2000" dirty="0"/>
              <a:t>TMP-SMX (8 mg/kg/d) or linezolid, combined with rifampin cured 79%–89% of patients with infected orthopedic implants or chronic osteomyelitis.</a:t>
            </a:r>
            <a:r>
              <a:rPr lang="en" sz="1400" dirty="0"/>
              <a:t> (Clin Microbiol Infect. 2009 Dec;15(12):1163-9)</a:t>
            </a:r>
            <a:endParaRPr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Antibiotic therapy: Oral agent summary</a:t>
            </a:r>
            <a:endParaRPr/>
          </a:p>
        </p:txBody>
      </p:sp>
      <p:sp>
        <p:nvSpPr>
          <p:cNvPr id="334" name="Google Shape;334;p35"/>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Oral fluoroquinolone and TMP-SMX at high doses are very successful for treating osteomyelitis</a:t>
            </a:r>
            <a:endParaRPr/>
          </a:p>
          <a:p>
            <a:pPr marL="457200" lvl="0" indent="-342900" algn="l" rtl="0">
              <a:lnSpc>
                <a:spcPct val="90000"/>
              </a:lnSpc>
              <a:spcBef>
                <a:spcPts val="0"/>
              </a:spcBef>
              <a:spcAft>
                <a:spcPts val="0"/>
              </a:spcAft>
              <a:buClr>
                <a:schemeClr val="dk1"/>
              </a:buClr>
              <a:buSzPts val="1800"/>
              <a:buChar char="●"/>
            </a:pPr>
            <a:r>
              <a:rPr lang="en"/>
              <a:t>Multiple studies confirm the importance of concurrent surgical debridement and removal of hardware if necessary.</a:t>
            </a:r>
            <a:endParaRPr/>
          </a:p>
          <a:p>
            <a:pPr marL="457200" lvl="0" indent="-342900" algn="l" rtl="0">
              <a:lnSpc>
                <a:spcPct val="90000"/>
              </a:lnSpc>
              <a:spcBef>
                <a:spcPts val="0"/>
              </a:spcBef>
              <a:spcAft>
                <a:spcPts val="0"/>
              </a:spcAft>
              <a:buClr>
                <a:schemeClr val="dk1"/>
              </a:buClr>
              <a:buSzPts val="1800"/>
              <a:buChar char="●"/>
            </a:pPr>
            <a:r>
              <a:rPr lang="en"/>
              <a:t>Rifampin may be useful as an adjunct</a:t>
            </a:r>
            <a:endParaRPr/>
          </a:p>
          <a:p>
            <a:pPr marL="457200" lvl="0" indent="-342900" algn="l" rtl="0">
              <a:lnSpc>
                <a:spcPct val="90000"/>
              </a:lnSpc>
              <a:spcBef>
                <a:spcPts val="0"/>
              </a:spcBef>
              <a:spcAft>
                <a:spcPts val="0"/>
              </a:spcAft>
              <a:buClr>
                <a:schemeClr val="dk1"/>
              </a:buClr>
              <a:buSzPts val="1800"/>
              <a:buChar char="●"/>
            </a:pPr>
            <a:r>
              <a:rPr lang="en"/>
              <a:t>Longer duration regimen may be required but there is not enough data on this to state unequivocally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Antibiotic therapy</a:t>
            </a:r>
            <a:endParaRPr/>
          </a:p>
        </p:txBody>
      </p:sp>
      <p:sp>
        <p:nvSpPr>
          <p:cNvPr id="340" name="Google Shape;340;p36"/>
          <p:cNvSpPr txBox="1">
            <a:spLocks noGrp="1"/>
          </p:cNvSpPr>
          <p:nvPr>
            <p:ph idx="1"/>
          </p:nvPr>
        </p:nvSpPr>
        <p:spPr>
          <a:xfrm>
            <a:off x="628650" y="857667"/>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Clr>
                <a:schemeClr val="dk1"/>
              </a:buClr>
              <a:buSzPts val="1800"/>
              <a:buChar char="●"/>
            </a:pPr>
            <a:r>
              <a:rPr lang="en" dirty="0"/>
              <a:t>Cochrane review from 2013 concludes “The main finding of this review is the lack of evidence to guide practice.” </a:t>
            </a:r>
            <a:endParaRPr dirty="0"/>
          </a:p>
          <a:p>
            <a:pPr marL="914400" lvl="1" indent="-317500" algn="l" rtl="0">
              <a:lnSpc>
                <a:spcPct val="90000"/>
              </a:lnSpc>
              <a:spcBef>
                <a:spcPts val="600"/>
              </a:spcBef>
              <a:spcAft>
                <a:spcPts val="0"/>
              </a:spcAft>
              <a:buClr>
                <a:schemeClr val="dk1"/>
              </a:buClr>
              <a:buSzPts val="1400"/>
              <a:buChar char="○"/>
            </a:pPr>
            <a:r>
              <a:rPr lang="en" dirty="0"/>
              <a:t>4 trials compared oral quinolones with parenteral antibiotic </a:t>
            </a:r>
            <a:endParaRPr dirty="0"/>
          </a:p>
          <a:p>
            <a:pPr marL="914400" lvl="1" indent="-317500" algn="l" rtl="0">
              <a:lnSpc>
                <a:spcPct val="90000"/>
              </a:lnSpc>
              <a:spcBef>
                <a:spcPts val="600"/>
              </a:spcBef>
              <a:spcAft>
                <a:spcPts val="0"/>
              </a:spcAft>
              <a:buClr>
                <a:schemeClr val="dk1"/>
              </a:buClr>
              <a:buSzPts val="1400"/>
              <a:buChar char="○"/>
            </a:pPr>
            <a:r>
              <a:rPr lang="en" dirty="0"/>
              <a:t>No difference in rate of remission at the end of therapy (RR 1.04, 95% CI 0.92 to 1.18; four trials, 150 participants)</a:t>
            </a:r>
            <a:endParaRPr dirty="0"/>
          </a:p>
          <a:p>
            <a:pPr marL="914400" lvl="1" indent="-317500" algn="l" rtl="0">
              <a:lnSpc>
                <a:spcPct val="90000"/>
              </a:lnSpc>
              <a:spcBef>
                <a:spcPts val="600"/>
              </a:spcBef>
              <a:spcAft>
                <a:spcPts val="0"/>
              </a:spcAft>
              <a:buClr>
                <a:schemeClr val="dk1"/>
              </a:buClr>
              <a:buSzPts val="1400"/>
              <a:buChar char="○"/>
            </a:pPr>
            <a:r>
              <a:rPr lang="en" dirty="0"/>
              <a:t>Most of the included studies were &gt;20 years old as of 2013</a:t>
            </a:r>
            <a:endParaRPr dirty="0"/>
          </a:p>
          <a:p>
            <a:pPr marL="457200" lvl="0" indent="-342900" algn="l" rtl="0">
              <a:lnSpc>
                <a:spcPct val="90000"/>
              </a:lnSpc>
              <a:spcBef>
                <a:spcPts val="600"/>
              </a:spcBef>
              <a:spcAft>
                <a:spcPts val="0"/>
              </a:spcAft>
              <a:buClr>
                <a:schemeClr val="dk1"/>
              </a:buClr>
              <a:buSzPts val="1800"/>
              <a:buChar char="●"/>
            </a:pPr>
            <a:r>
              <a:rPr lang="en" dirty="0"/>
              <a:t>There is no strong evidence supporting 4-6 weeks of IV therapy which is standard, or supporting longer courses of oral therapy</a:t>
            </a:r>
            <a:endParaRPr dirty="0"/>
          </a:p>
          <a:p>
            <a:pPr marL="457200" lvl="0" indent="-342900" algn="l" rtl="0">
              <a:lnSpc>
                <a:spcPct val="90000"/>
              </a:lnSpc>
              <a:spcBef>
                <a:spcPts val="600"/>
              </a:spcBef>
              <a:spcAft>
                <a:spcPts val="0"/>
              </a:spcAft>
              <a:buClr>
                <a:schemeClr val="dk1"/>
              </a:buClr>
              <a:buSzPts val="1800"/>
              <a:buChar char="●"/>
            </a:pPr>
            <a:r>
              <a:rPr lang="en" dirty="0"/>
              <a:t>These durations are mostly historical and ongoing studies are needed to compare short durations</a:t>
            </a:r>
            <a:endParaRPr dirty="0"/>
          </a:p>
        </p:txBody>
      </p:sp>
      <p:sp>
        <p:nvSpPr>
          <p:cNvPr id="341" name="Google Shape;341;p36"/>
          <p:cNvSpPr/>
          <p:nvPr/>
        </p:nvSpPr>
        <p:spPr>
          <a:xfrm>
            <a:off x="906379" y="4412606"/>
            <a:ext cx="59907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dirty="0">
                <a:solidFill>
                  <a:schemeClr val="dk1"/>
                </a:solidFill>
                <a:latin typeface="Calibri"/>
                <a:ea typeface="Calibri"/>
                <a:cs typeface="Calibri"/>
                <a:sym typeface="Calibri"/>
              </a:rPr>
              <a:t>Cochrane Database Syst Rev. 2013 Sep 6;(9):CD004439</a:t>
            </a:r>
            <a:endParaRPr dirty="0"/>
          </a:p>
          <a:p>
            <a:pPr marL="0" marR="0" lvl="0" indent="0" algn="l" rtl="0">
              <a:spcBef>
                <a:spcPts val="0"/>
              </a:spcBef>
              <a:spcAft>
                <a:spcPts val="0"/>
              </a:spcAft>
              <a:buNone/>
            </a:pPr>
            <a:r>
              <a:rPr lang="en" sz="1600" dirty="0">
                <a:solidFill>
                  <a:schemeClr val="dk1"/>
                </a:solidFill>
                <a:latin typeface="Calibri"/>
                <a:ea typeface="Calibri"/>
                <a:cs typeface="Calibri"/>
                <a:sym typeface="Calibri"/>
              </a:rPr>
              <a:t>Clin Infect Dis. 2012 Feb 1; 54(3): 393–407. </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The OVIVA trial</a:t>
            </a:r>
            <a:endParaRPr/>
          </a:p>
        </p:txBody>
      </p:sp>
      <p:sp>
        <p:nvSpPr>
          <p:cNvPr id="347" name="Google Shape;347;p37"/>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Clr>
                <a:schemeClr val="dk1"/>
              </a:buClr>
              <a:buSzPts val="1800"/>
              <a:buChar char="●"/>
            </a:pPr>
            <a:r>
              <a:rPr lang="en" sz="2000"/>
              <a:t>Oral versus Intravenous Antibiotics for Bone and Joint Infection published in NEJM 2019</a:t>
            </a:r>
            <a:endParaRPr/>
          </a:p>
          <a:p>
            <a:pPr marL="914400" lvl="1" indent="-317500" algn="l" rtl="0">
              <a:lnSpc>
                <a:spcPct val="90000"/>
              </a:lnSpc>
              <a:spcBef>
                <a:spcPts val="600"/>
              </a:spcBef>
              <a:spcAft>
                <a:spcPts val="0"/>
              </a:spcAft>
              <a:buClr>
                <a:schemeClr val="dk1"/>
              </a:buClr>
              <a:buSzPts val="1400"/>
              <a:buChar char="○"/>
            </a:pPr>
            <a:r>
              <a:rPr lang="en"/>
              <a:t>Multicenter UK trial -&gt; 1054 patients randomized to either 6 weeks of IV or oral therapy (527 in each group)</a:t>
            </a:r>
            <a:endParaRPr/>
          </a:p>
          <a:p>
            <a:pPr marL="457200" lvl="0" indent="-342900" algn="l" rtl="0">
              <a:lnSpc>
                <a:spcPct val="90000"/>
              </a:lnSpc>
              <a:spcBef>
                <a:spcPts val="600"/>
              </a:spcBef>
              <a:spcAft>
                <a:spcPts val="0"/>
              </a:spcAft>
              <a:buClr>
                <a:schemeClr val="dk1"/>
              </a:buClr>
              <a:buSzPts val="1800"/>
              <a:buChar char="●"/>
            </a:pPr>
            <a:r>
              <a:rPr lang="en"/>
              <a:t>Infections included: native appendicular osteo, native joint infection requiring excision arthroplasty, PJI, fixation device infection, or vertebral osteo</a:t>
            </a:r>
            <a:endParaRPr/>
          </a:p>
          <a:p>
            <a:pPr marL="457200" lvl="0" indent="-342900" algn="l" rtl="0">
              <a:lnSpc>
                <a:spcPct val="90000"/>
              </a:lnSpc>
              <a:spcBef>
                <a:spcPts val="600"/>
              </a:spcBef>
              <a:spcAft>
                <a:spcPts val="0"/>
              </a:spcAft>
              <a:buClr>
                <a:schemeClr val="dk1"/>
              </a:buClr>
              <a:buSzPts val="1800"/>
              <a:buChar char="●"/>
            </a:pPr>
            <a:r>
              <a:rPr lang="en"/>
              <a:t>Antibiotic selection left up to local specialists based on appropriate biogram</a:t>
            </a:r>
            <a:endParaRPr/>
          </a:p>
        </p:txBody>
      </p:sp>
      <p:sp>
        <p:nvSpPr>
          <p:cNvPr id="348" name="Google Shape;348;p37"/>
          <p:cNvSpPr/>
          <p:nvPr/>
        </p:nvSpPr>
        <p:spPr>
          <a:xfrm>
            <a:off x="695364" y="4500324"/>
            <a:ext cx="4673074"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 sz="1800" dirty="0">
                <a:solidFill>
                  <a:schemeClr val="dk1"/>
                </a:solidFill>
                <a:latin typeface="Arial"/>
                <a:ea typeface="Arial"/>
                <a:cs typeface="Arial"/>
                <a:sym typeface="Arial"/>
              </a:rPr>
              <a:t> N Engl J Med. 2019 Jan 31;380(5):425-436</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The OVIVA trial</a:t>
            </a:r>
            <a:endParaRPr/>
          </a:p>
        </p:txBody>
      </p:sp>
      <p:sp>
        <p:nvSpPr>
          <p:cNvPr id="354" name="Google Shape;354;p38"/>
          <p:cNvSpPr txBox="1">
            <a:spLocks noGrp="1"/>
          </p:cNvSpPr>
          <p:nvPr>
            <p:ph idx="1"/>
          </p:nvPr>
        </p:nvSpPr>
        <p:spPr>
          <a:xfrm>
            <a:off x="679806" y="825695"/>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600"/>
              </a:spcBef>
              <a:spcAft>
                <a:spcPts val="0"/>
              </a:spcAft>
              <a:buClr>
                <a:schemeClr val="dk1"/>
              </a:buClr>
              <a:buSzPts val="1800"/>
              <a:buChar char="●"/>
            </a:pPr>
            <a:r>
              <a:rPr lang="en" dirty="0"/>
              <a:t>Median duration therapy 78 days IV, 71 days oral (P = 0.63)</a:t>
            </a:r>
            <a:endParaRPr dirty="0"/>
          </a:p>
          <a:p>
            <a:pPr marL="457200" lvl="0" indent="-342900" algn="l" rtl="0">
              <a:lnSpc>
                <a:spcPct val="100000"/>
              </a:lnSpc>
              <a:spcBef>
                <a:spcPts val="600"/>
              </a:spcBef>
              <a:spcAft>
                <a:spcPts val="0"/>
              </a:spcAft>
              <a:buClr>
                <a:schemeClr val="dk1"/>
              </a:buClr>
              <a:buSzPts val="1800"/>
              <a:buChar char="●"/>
            </a:pPr>
            <a:r>
              <a:rPr lang="en" dirty="0"/>
              <a:t>Treatment failure at 1 year primary endpoint</a:t>
            </a:r>
            <a:endParaRPr dirty="0"/>
          </a:p>
          <a:p>
            <a:pPr marL="914400" lvl="1" indent="-317500" algn="l" rtl="0">
              <a:lnSpc>
                <a:spcPct val="100000"/>
              </a:lnSpc>
              <a:spcBef>
                <a:spcPts val="600"/>
              </a:spcBef>
              <a:spcAft>
                <a:spcPts val="0"/>
              </a:spcAft>
              <a:buClr>
                <a:schemeClr val="dk1"/>
              </a:buClr>
              <a:buSzPts val="1400"/>
              <a:buChar char="○"/>
            </a:pPr>
            <a:r>
              <a:rPr lang="en" dirty="0"/>
              <a:t>74/506 (14.6%) for IV, and 67/509 (13.2%) for oral</a:t>
            </a:r>
            <a:endParaRPr dirty="0"/>
          </a:p>
          <a:p>
            <a:pPr marL="457200" lvl="0" indent="-342900" algn="l" rtl="0">
              <a:lnSpc>
                <a:spcPct val="100000"/>
              </a:lnSpc>
              <a:spcBef>
                <a:spcPts val="600"/>
              </a:spcBef>
              <a:spcAft>
                <a:spcPts val="0"/>
              </a:spcAft>
              <a:buClr>
                <a:schemeClr val="dk1"/>
              </a:buClr>
              <a:buSzPts val="1800"/>
              <a:buChar char="●"/>
            </a:pPr>
            <a:r>
              <a:rPr lang="en" b="1" dirty="0"/>
              <a:t>Oral therapy was non-inferior to IV therapy</a:t>
            </a:r>
            <a:endParaRPr dirty="0"/>
          </a:p>
          <a:p>
            <a:pPr marL="457200" lvl="0" indent="-342900" algn="l" rtl="0">
              <a:lnSpc>
                <a:spcPct val="90000"/>
              </a:lnSpc>
              <a:spcBef>
                <a:spcPts val="600"/>
              </a:spcBef>
              <a:spcAft>
                <a:spcPts val="0"/>
              </a:spcAft>
              <a:buClr>
                <a:schemeClr val="dk1"/>
              </a:buClr>
              <a:buSzPts val="1800"/>
              <a:buChar char="●"/>
            </a:pPr>
            <a:r>
              <a:rPr lang="en" dirty="0"/>
              <a:t>Most common antibiotics</a:t>
            </a:r>
            <a:endParaRPr dirty="0"/>
          </a:p>
          <a:p>
            <a:pPr marL="914400" lvl="1" indent="-317500" algn="l" rtl="0">
              <a:lnSpc>
                <a:spcPct val="90000"/>
              </a:lnSpc>
              <a:spcBef>
                <a:spcPts val="600"/>
              </a:spcBef>
              <a:spcAft>
                <a:spcPts val="0"/>
              </a:spcAft>
              <a:buClr>
                <a:schemeClr val="dk1"/>
              </a:buClr>
              <a:buSzPts val="1400"/>
              <a:buChar char="○"/>
            </a:pPr>
            <a:r>
              <a:rPr lang="en" dirty="0"/>
              <a:t>IV: glycopeptides 41.1%, cephalosporins 33.2%</a:t>
            </a:r>
            <a:endParaRPr dirty="0"/>
          </a:p>
          <a:p>
            <a:pPr marL="914400" lvl="1" indent="-317500" algn="l" rtl="0">
              <a:lnSpc>
                <a:spcPct val="90000"/>
              </a:lnSpc>
              <a:spcBef>
                <a:spcPts val="600"/>
              </a:spcBef>
              <a:spcAft>
                <a:spcPts val="0"/>
              </a:spcAft>
              <a:buClr>
                <a:schemeClr val="dk1"/>
              </a:buClr>
              <a:buSzPts val="1400"/>
              <a:buChar char="○"/>
            </a:pPr>
            <a:r>
              <a:rPr lang="en" dirty="0"/>
              <a:t>Oral: quinolones 36.5%, combination therapy 16.6%, penicillins 15.9%</a:t>
            </a:r>
            <a:endParaRPr dirty="0"/>
          </a:p>
          <a:p>
            <a:pPr marL="457200" lvl="0" indent="-342900" algn="l" rtl="0">
              <a:lnSpc>
                <a:spcPct val="90000"/>
              </a:lnSpc>
              <a:spcBef>
                <a:spcPts val="600"/>
              </a:spcBef>
              <a:spcAft>
                <a:spcPts val="0"/>
              </a:spcAft>
              <a:buClr>
                <a:schemeClr val="dk1"/>
              </a:buClr>
              <a:buSzPts val="1800"/>
              <a:buChar char="●"/>
            </a:pPr>
            <a:r>
              <a:rPr lang="en" dirty="0"/>
              <a:t>Nonsurgical costs £2,740 cheaper for PO with no difference in quality adjusted life years and similar rates of adverse events on both groups</a:t>
            </a:r>
            <a:endParaRPr dirty="0"/>
          </a:p>
        </p:txBody>
      </p:sp>
      <p:sp>
        <p:nvSpPr>
          <p:cNvPr id="355" name="Google Shape;355;p38"/>
          <p:cNvSpPr/>
          <p:nvPr/>
        </p:nvSpPr>
        <p:spPr>
          <a:xfrm>
            <a:off x="823253" y="4549692"/>
            <a:ext cx="4673074"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 sz="1800" dirty="0">
                <a:solidFill>
                  <a:schemeClr val="dk1"/>
                </a:solidFill>
                <a:latin typeface="Arial"/>
                <a:ea typeface="Arial"/>
                <a:cs typeface="Arial"/>
                <a:sym typeface="Arial"/>
              </a:rPr>
              <a:t> N Engl J Med. 2019 Jan 31;380(5):425-436</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Antibiotic therapy summary</a:t>
            </a:r>
            <a:endParaRPr/>
          </a:p>
        </p:txBody>
      </p:sp>
      <p:sp>
        <p:nvSpPr>
          <p:cNvPr id="361" name="Google Shape;361;p39"/>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Multiple studies including large RCT from 2019 support oral therapy being as successful as IV therapy</a:t>
            </a:r>
            <a:endParaRPr/>
          </a:p>
          <a:p>
            <a:pPr marL="457200" lvl="0" indent="-342900" algn="l" rtl="0">
              <a:lnSpc>
                <a:spcPct val="90000"/>
              </a:lnSpc>
              <a:spcBef>
                <a:spcPts val="0"/>
              </a:spcBef>
              <a:spcAft>
                <a:spcPts val="0"/>
              </a:spcAft>
              <a:buClr>
                <a:schemeClr val="dk1"/>
              </a:buClr>
              <a:buSzPts val="1800"/>
              <a:buChar char="●"/>
            </a:pPr>
            <a:r>
              <a:rPr lang="en"/>
              <a:t>Antibiotic choice needs to be determined based on culture sensitivities and local resistance rates</a:t>
            </a:r>
            <a:endParaRPr/>
          </a:p>
          <a:p>
            <a:pPr marL="457200" lvl="0" indent="-342900" algn="l" rtl="0">
              <a:lnSpc>
                <a:spcPct val="90000"/>
              </a:lnSpc>
              <a:spcBef>
                <a:spcPts val="0"/>
              </a:spcBef>
              <a:spcAft>
                <a:spcPts val="0"/>
              </a:spcAft>
              <a:buClr>
                <a:schemeClr val="dk1"/>
              </a:buClr>
              <a:buSzPts val="1800"/>
              <a:buChar char="●"/>
            </a:pPr>
            <a:r>
              <a:rPr lang="en"/>
              <a:t>Most common oral regimens include fluoroquinolone or TMP-SMX</a:t>
            </a:r>
            <a:endParaRPr/>
          </a:p>
          <a:p>
            <a:pPr marL="457200" lvl="0" indent="-342900" algn="l" rtl="0">
              <a:lnSpc>
                <a:spcPct val="90000"/>
              </a:lnSpc>
              <a:spcBef>
                <a:spcPts val="0"/>
              </a:spcBef>
              <a:spcAft>
                <a:spcPts val="0"/>
              </a:spcAft>
              <a:buClr>
                <a:schemeClr val="dk1"/>
              </a:buClr>
              <a:buSzPts val="1800"/>
              <a:buChar char="●"/>
            </a:pPr>
            <a:r>
              <a:rPr lang="en"/>
              <a:t>Most common IV regimens include Vanco and β-Lactam </a:t>
            </a:r>
            <a:endParaRPr/>
          </a:p>
          <a:p>
            <a:pPr marL="457200" lvl="0" indent="-342900" algn="l" rtl="0">
              <a:lnSpc>
                <a:spcPct val="90000"/>
              </a:lnSpc>
              <a:spcBef>
                <a:spcPts val="0"/>
              </a:spcBef>
              <a:spcAft>
                <a:spcPts val="0"/>
              </a:spcAft>
              <a:buClr>
                <a:schemeClr val="dk1"/>
              </a:buClr>
              <a:buSzPts val="1800"/>
              <a:buChar char="●"/>
            </a:pPr>
            <a:r>
              <a:rPr lang="en"/>
              <a:t>Oral Rifampin is a useful adjunct to both oral and IV regimens</a:t>
            </a:r>
            <a:endParaRPr/>
          </a:p>
          <a:p>
            <a:pPr marL="457200" lvl="0" indent="-228600" algn="l" rtl="0">
              <a:lnSpc>
                <a:spcPct val="90000"/>
              </a:lnSpc>
              <a:spcBef>
                <a:spcPts val="0"/>
              </a:spcBef>
              <a:spcAft>
                <a:spcPts val="0"/>
              </a:spcAft>
              <a:buClr>
                <a:schemeClr val="dk1"/>
              </a:buClr>
              <a:buSzPts val="1800"/>
              <a:buNone/>
            </a:pPr>
            <a:endParaRPr/>
          </a:p>
          <a:p>
            <a:pPr marL="457200" lvl="0" indent="-342900" algn="l" rtl="0">
              <a:lnSpc>
                <a:spcPct val="90000"/>
              </a:lnSpc>
              <a:spcBef>
                <a:spcPts val="0"/>
              </a:spcBef>
              <a:spcAft>
                <a:spcPts val="0"/>
              </a:spcAft>
              <a:buClr>
                <a:schemeClr val="dk1"/>
              </a:buClr>
              <a:buSzPts val="1800"/>
              <a:buChar char="●"/>
            </a:pPr>
            <a:r>
              <a:rPr lang="en"/>
              <a:t>Surgical debridement/removal of hardware must be considered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Definitions</a:t>
            </a:r>
            <a:endParaRPr/>
          </a:p>
        </p:txBody>
      </p:sp>
      <p:sp>
        <p:nvSpPr>
          <p:cNvPr id="107" name="Google Shape;107;p4"/>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Chronic</a:t>
            </a:r>
            <a:endParaRPr/>
          </a:p>
          <a:p>
            <a:pPr marL="914400" lvl="1" indent="-317500" algn="l" rtl="0">
              <a:lnSpc>
                <a:spcPct val="90000"/>
              </a:lnSpc>
              <a:spcBef>
                <a:spcPts val="0"/>
              </a:spcBef>
              <a:spcAft>
                <a:spcPts val="0"/>
              </a:spcAft>
              <a:buClr>
                <a:schemeClr val="dk1"/>
              </a:buClr>
              <a:buSzPts val="1400"/>
              <a:buChar char="○"/>
            </a:pPr>
            <a:r>
              <a:rPr lang="en"/>
              <a:t>Long lasting infection- Months to years</a:t>
            </a:r>
            <a:endParaRPr/>
          </a:p>
          <a:p>
            <a:pPr marL="914400" lvl="1" indent="-317500" algn="l" rtl="0">
              <a:lnSpc>
                <a:spcPct val="90000"/>
              </a:lnSpc>
              <a:spcBef>
                <a:spcPts val="0"/>
              </a:spcBef>
              <a:spcAft>
                <a:spcPts val="0"/>
              </a:spcAft>
              <a:buClr>
                <a:schemeClr val="dk1"/>
              </a:buClr>
              <a:buSzPts val="1400"/>
              <a:buChar char="○"/>
            </a:pPr>
            <a:r>
              <a:rPr lang="en"/>
              <a:t>Characterized by </a:t>
            </a:r>
            <a:r>
              <a:rPr lang="en" b="1" u="sng"/>
              <a:t>necrotic bone</a:t>
            </a:r>
            <a:r>
              <a:rPr lang="en"/>
              <a:t> and bacterial colonies in protein/polysaccharide matrix (biofilm)</a:t>
            </a:r>
            <a:endParaRPr/>
          </a:p>
          <a:p>
            <a:pPr marL="914400" lvl="1" indent="-317500" algn="l" rtl="0">
              <a:lnSpc>
                <a:spcPct val="90000"/>
              </a:lnSpc>
              <a:spcBef>
                <a:spcPts val="0"/>
              </a:spcBef>
              <a:spcAft>
                <a:spcPts val="0"/>
              </a:spcAft>
              <a:buClr>
                <a:schemeClr val="dk1"/>
              </a:buClr>
              <a:buSzPts val="1400"/>
              <a:buChar char="○"/>
            </a:pPr>
            <a:r>
              <a:rPr lang="en"/>
              <a:t>Often no systemic symptoms</a:t>
            </a:r>
            <a:br>
              <a:rPr lang="en"/>
            </a:br>
            <a:endParaRPr/>
          </a:p>
          <a:p>
            <a:pPr marL="457200" lvl="0" indent="-342900" algn="l" rtl="0">
              <a:lnSpc>
                <a:spcPct val="90000"/>
              </a:lnSpc>
              <a:spcBef>
                <a:spcPts val="0"/>
              </a:spcBef>
              <a:spcAft>
                <a:spcPts val="0"/>
              </a:spcAft>
              <a:buClr>
                <a:schemeClr val="dk1"/>
              </a:buClr>
              <a:buSzPts val="1800"/>
              <a:buChar char="●"/>
            </a:pPr>
            <a:r>
              <a:rPr lang="en"/>
              <a:t>Occurs along spectrum with no clear time cutoff to separate acute vs chronic infection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Surgical treatment principles</a:t>
            </a:r>
            <a:endParaRPr/>
          </a:p>
        </p:txBody>
      </p:sp>
      <p:sp>
        <p:nvSpPr>
          <p:cNvPr id="367" name="Google Shape;367;p40"/>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AutoNum type="arabicPeriod"/>
            </a:pPr>
            <a:r>
              <a:rPr lang="en"/>
              <a:t>Excise ALL devitalized/infected bone and soft-tissue</a:t>
            </a:r>
            <a:endParaRPr/>
          </a:p>
          <a:p>
            <a:pPr marL="457200" lvl="0" indent="-342900" algn="l" rtl="0">
              <a:lnSpc>
                <a:spcPct val="90000"/>
              </a:lnSpc>
              <a:spcBef>
                <a:spcPts val="0"/>
              </a:spcBef>
              <a:spcAft>
                <a:spcPts val="0"/>
              </a:spcAft>
              <a:buClr>
                <a:schemeClr val="dk1"/>
              </a:buClr>
              <a:buSzPts val="1800"/>
              <a:buAutoNum type="arabicPeriod"/>
            </a:pPr>
            <a:r>
              <a:rPr lang="en"/>
              <a:t>Manage the dead space</a:t>
            </a:r>
            <a:endParaRPr/>
          </a:p>
          <a:p>
            <a:pPr marL="457200" lvl="0" indent="-342900" algn="l" rtl="0">
              <a:lnSpc>
                <a:spcPct val="90000"/>
              </a:lnSpc>
              <a:spcBef>
                <a:spcPts val="0"/>
              </a:spcBef>
              <a:spcAft>
                <a:spcPts val="0"/>
              </a:spcAft>
              <a:buClr>
                <a:schemeClr val="dk1"/>
              </a:buClr>
              <a:buSzPts val="1800"/>
              <a:buAutoNum type="arabicPeriod"/>
            </a:pPr>
            <a:r>
              <a:rPr lang="en"/>
              <a:t>Address soft-tissue envelope</a:t>
            </a:r>
            <a:endParaRPr/>
          </a:p>
          <a:p>
            <a:pPr marL="457200" lvl="0" indent="-342900" algn="l" rtl="0">
              <a:lnSpc>
                <a:spcPct val="90000"/>
              </a:lnSpc>
              <a:spcBef>
                <a:spcPts val="0"/>
              </a:spcBef>
              <a:spcAft>
                <a:spcPts val="0"/>
              </a:spcAft>
              <a:buClr>
                <a:schemeClr val="dk1"/>
              </a:buClr>
              <a:buSzPts val="1800"/>
              <a:buAutoNum type="arabicPeriod"/>
            </a:pPr>
            <a:r>
              <a:rPr lang="en"/>
              <a:t>Reconstruct the bone defect</a:t>
            </a:r>
            <a:endParaRPr/>
          </a:p>
          <a:p>
            <a:pPr marL="914400" lvl="1" indent="-317500" algn="l" rtl="0">
              <a:lnSpc>
                <a:spcPct val="90000"/>
              </a:lnSpc>
              <a:spcBef>
                <a:spcPts val="0"/>
              </a:spcBef>
              <a:spcAft>
                <a:spcPts val="0"/>
              </a:spcAft>
              <a:buClr>
                <a:schemeClr val="dk1"/>
              </a:buClr>
              <a:buSzPts val="1400"/>
              <a:buChar char="○"/>
            </a:pPr>
            <a:r>
              <a:rPr lang="en"/>
              <a:t>Reconstruction always the last stage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Debridement</a:t>
            </a:r>
            <a:endParaRPr/>
          </a:p>
        </p:txBody>
      </p:sp>
      <p:sp>
        <p:nvSpPr>
          <p:cNvPr id="373" name="Google Shape;373;p41"/>
          <p:cNvSpPr txBox="1">
            <a:spLocks noGrp="1"/>
          </p:cNvSpPr>
          <p:nvPr>
            <p:ph idx="1"/>
          </p:nvPr>
        </p:nvSpPr>
        <p:spPr>
          <a:xfrm>
            <a:off x="147071" y="1055893"/>
            <a:ext cx="5515304"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Removal of nonviable soft-tissue surrounding infection site</a:t>
            </a:r>
            <a:endParaRPr dirty="0"/>
          </a:p>
          <a:p>
            <a:pPr marL="914400" lvl="1" indent="-317500" algn="l" rtl="0">
              <a:lnSpc>
                <a:spcPct val="90000"/>
              </a:lnSpc>
              <a:spcBef>
                <a:spcPts val="0"/>
              </a:spcBef>
              <a:spcAft>
                <a:spcPts val="0"/>
              </a:spcAft>
              <a:buClr>
                <a:schemeClr val="dk1"/>
              </a:buClr>
              <a:buSzPts val="1400"/>
              <a:buChar char="○"/>
            </a:pPr>
            <a:r>
              <a:rPr lang="en" dirty="0"/>
              <a:t>Excise sinus tracts</a:t>
            </a:r>
            <a:endParaRPr dirty="0"/>
          </a:p>
          <a:p>
            <a:pPr marL="914400" lvl="1" indent="-317500" algn="l" rtl="0">
              <a:lnSpc>
                <a:spcPct val="90000"/>
              </a:lnSpc>
              <a:spcBef>
                <a:spcPts val="0"/>
              </a:spcBef>
              <a:spcAft>
                <a:spcPts val="0"/>
              </a:spcAft>
              <a:buClr>
                <a:schemeClr val="dk1"/>
              </a:buClr>
              <a:buSzPts val="1400"/>
              <a:buChar char="○"/>
            </a:pPr>
            <a:r>
              <a:rPr lang="en" dirty="0"/>
              <a:t>Chronic infected tissue risk for Marjolin ulcer and future cancer</a:t>
            </a:r>
            <a:endParaRPr dirty="0"/>
          </a:p>
          <a:p>
            <a:pPr marL="457200" lvl="0" indent="-342900" algn="l" rtl="0">
              <a:lnSpc>
                <a:spcPct val="90000"/>
              </a:lnSpc>
              <a:spcBef>
                <a:spcPts val="0"/>
              </a:spcBef>
              <a:spcAft>
                <a:spcPts val="0"/>
              </a:spcAft>
              <a:buClr>
                <a:schemeClr val="dk1"/>
              </a:buClr>
              <a:buSzPts val="1800"/>
              <a:buChar char="●"/>
            </a:pPr>
            <a:r>
              <a:rPr lang="en" dirty="0"/>
              <a:t>Systematic removal of all necrotic and/or infected bone</a:t>
            </a:r>
            <a:endParaRPr dirty="0"/>
          </a:p>
          <a:p>
            <a:pPr marL="914400" lvl="1" indent="-317500" algn="l" rtl="0">
              <a:lnSpc>
                <a:spcPct val="90000"/>
              </a:lnSpc>
              <a:spcBef>
                <a:spcPts val="0"/>
              </a:spcBef>
              <a:spcAft>
                <a:spcPts val="0"/>
              </a:spcAft>
              <a:buClr>
                <a:schemeClr val="dk1"/>
              </a:buClr>
              <a:buSzPts val="1400"/>
              <a:buChar char="○"/>
            </a:pPr>
            <a:r>
              <a:rPr lang="en" dirty="0"/>
              <a:t>Be methodical without skipping around</a:t>
            </a:r>
            <a:endParaRPr dirty="0"/>
          </a:p>
          <a:p>
            <a:pPr marL="914400" lvl="1" indent="-317500" algn="l" rtl="0">
              <a:lnSpc>
                <a:spcPct val="90000"/>
              </a:lnSpc>
              <a:spcBef>
                <a:spcPts val="0"/>
              </a:spcBef>
              <a:spcAft>
                <a:spcPts val="0"/>
              </a:spcAft>
              <a:buClr>
                <a:schemeClr val="dk1"/>
              </a:buClr>
              <a:buSzPts val="1400"/>
              <a:buChar char="○"/>
            </a:pPr>
            <a:r>
              <a:rPr lang="en" dirty="0"/>
              <a:t>High speed burr, rongeur</a:t>
            </a:r>
            <a:endParaRPr dirty="0"/>
          </a:p>
          <a:p>
            <a:pPr marL="457200" lvl="0" indent="-342900" algn="l" rtl="0">
              <a:lnSpc>
                <a:spcPct val="90000"/>
              </a:lnSpc>
              <a:spcBef>
                <a:spcPts val="0"/>
              </a:spcBef>
              <a:spcAft>
                <a:spcPts val="0"/>
              </a:spcAft>
              <a:buClr>
                <a:schemeClr val="dk1"/>
              </a:buClr>
              <a:buSzPts val="1800"/>
              <a:buChar char="●"/>
            </a:pPr>
            <a:r>
              <a:rPr lang="en" dirty="0"/>
              <a:t>Debride to bleeding bone (“Paprika sign”)</a:t>
            </a:r>
            <a:endParaRPr dirty="0"/>
          </a:p>
        </p:txBody>
      </p:sp>
      <p:pic>
        <p:nvPicPr>
          <p:cNvPr id="374" name="Google Shape;374;p41"/>
          <p:cNvPicPr preferRelativeResize="0"/>
          <p:nvPr/>
        </p:nvPicPr>
        <p:blipFill rotWithShape="1">
          <a:blip r:embed="rId3">
            <a:alphaModFix/>
          </a:blip>
          <a:srcRect/>
          <a:stretch/>
        </p:blipFill>
        <p:spPr>
          <a:xfrm>
            <a:off x="5662375" y="661263"/>
            <a:ext cx="2927997" cy="3820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Dead space management</a:t>
            </a:r>
            <a:endParaRPr/>
          </a:p>
        </p:txBody>
      </p:sp>
      <p:sp>
        <p:nvSpPr>
          <p:cNvPr id="380" name="Google Shape;380;p42"/>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Tissue dead space needs to be occupied to prevent reaccumulation of infection</a:t>
            </a:r>
            <a:endParaRPr/>
          </a:p>
          <a:p>
            <a:pPr marL="457200" lvl="0" indent="-342900" algn="l" rtl="0">
              <a:lnSpc>
                <a:spcPct val="90000"/>
              </a:lnSpc>
              <a:spcBef>
                <a:spcPts val="0"/>
              </a:spcBef>
              <a:spcAft>
                <a:spcPts val="0"/>
              </a:spcAft>
              <a:buClr>
                <a:schemeClr val="dk1"/>
              </a:buClr>
              <a:buSzPts val="1800"/>
              <a:buChar char="●"/>
            </a:pPr>
            <a:r>
              <a:rPr lang="en"/>
              <a:t>Open space + poor vascularity = infection breeding ground</a:t>
            </a:r>
            <a:br>
              <a:rPr lang="en"/>
            </a:br>
            <a:endParaRPr/>
          </a:p>
          <a:p>
            <a:pPr marL="457200" lvl="0" indent="-342900" algn="l" rtl="0">
              <a:lnSpc>
                <a:spcPct val="90000"/>
              </a:lnSpc>
              <a:spcBef>
                <a:spcPts val="0"/>
              </a:spcBef>
              <a:spcAft>
                <a:spcPts val="0"/>
              </a:spcAft>
              <a:buClr>
                <a:schemeClr val="dk1"/>
              </a:buClr>
              <a:buSzPts val="1800"/>
              <a:buChar char="●"/>
            </a:pPr>
            <a:r>
              <a:rPr lang="en"/>
              <a:t>Antibiotic beads</a:t>
            </a:r>
            <a:endParaRPr/>
          </a:p>
          <a:p>
            <a:pPr marL="914400" lvl="1" indent="-317500" algn="l" rtl="0">
              <a:lnSpc>
                <a:spcPct val="90000"/>
              </a:lnSpc>
              <a:spcBef>
                <a:spcPts val="0"/>
              </a:spcBef>
              <a:spcAft>
                <a:spcPts val="0"/>
              </a:spcAft>
              <a:buClr>
                <a:schemeClr val="dk1"/>
              </a:buClr>
              <a:buSzPts val="1400"/>
              <a:buChar char="○"/>
            </a:pPr>
            <a:r>
              <a:rPr lang="en"/>
              <a:t>PMMA + antibiotic</a:t>
            </a:r>
            <a:endParaRPr/>
          </a:p>
          <a:p>
            <a:pPr marL="914400" lvl="1" indent="-317500" algn="l" rtl="0">
              <a:lnSpc>
                <a:spcPct val="90000"/>
              </a:lnSpc>
              <a:spcBef>
                <a:spcPts val="0"/>
              </a:spcBef>
              <a:spcAft>
                <a:spcPts val="0"/>
              </a:spcAft>
              <a:buClr>
                <a:schemeClr val="dk1"/>
              </a:buClr>
              <a:buSzPts val="1400"/>
              <a:buChar char="○"/>
            </a:pPr>
            <a:r>
              <a:rPr lang="en"/>
              <a:t>Antibiotic should be heat stable and hydrophilic</a:t>
            </a:r>
            <a:endParaRPr/>
          </a:p>
          <a:p>
            <a:pPr marL="914400" lvl="1" indent="-317500" algn="l" rtl="0">
              <a:lnSpc>
                <a:spcPct val="90000"/>
              </a:lnSpc>
              <a:spcBef>
                <a:spcPts val="0"/>
              </a:spcBef>
              <a:spcAft>
                <a:spcPts val="0"/>
              </a:spcAft>
              <a:buClr>
                <a:schemeClr val="dk1"/>
              </a:buClr>
              <a:buSzPts val="1400"/>
              <a:buChar char="○"/>
            </a:pPr>
            <a:r>
              <a:rPr lang="en"/>
              <a:t>Commonly Vancomycin and Tobramycin/Gentamicin</a:t>
            </a:r>
            <a:endParaRPr/>
          </a:p>
          <a:p>
            <a:pPr marL="914400" lvl="1" indent="-317500" algn="l" rtl="0">
              <a:lnSpc>
                <a:spcPct val="90000"/>
              </a:lnSpc>
              <a:spcBef>
                <a:spcPts val="0"/>
              </a:spcBef>
              <a:spcAft>
                <a:spcPts val="0"/>
              </a:spcAft>
              <a:buClr>
                <a:schemeClr val="dk1"/>
              </a:buClr>
              <a:buSzPts val="1400"/>
              <a:buChar char="○"/>
            </a:pPr>
            <a:r>
              <a:rPr lang="en"/>
              <a:t>Open wound with beads plus occlusive dressing = bead pouch</a:t>
            </a:r>
            <a:br>
              <a:rPr lang="en"/>
            </a:br>
            <a:endParaRPr/>
          </a:p>
          <a:p>
            <a:pPr marL="457200" lvl="0" indent="-342900" algn="l" rtl="0">
              <a:lnSpc>
                <a:spcPct val="90000"/>
              </a:lnSpc>
              <a:spcBef>
                <a:spcPts val="0"/>
              </a:spcBef>
              <a:spcAft>
                <a:spcPts val="0"/>
              </a:spcAft>
              <a:buClr>
                <a:schemeClr val="dk1"/>
              </a:buClr>
              <a:buSzPts val="1800"/>
              <a:buChar char="●"/>
            </a:pPr>
            <a:r>
              <a:rPr lang="en"/>
              <a:t>Bioactive glass -&gt; forms hydroxyapetitie like surface which bonds to bone and can fill defects and provide antimicrobial effect as well (altered pH, Ag+ ion release)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Dead space management: abx + PMMA</a:t>
            </a:r>
            <a:endParaRPr/>
          </a:p>
        </p:txBody>
      </p:sp>
      <p:sp>
        <p:nvSpPr>
          <p:cNvPr id="386" name="Google Shape;386;p43"/>
          <p:cNvSpPr txBox="1">
            <a:spLocks noGrp="1"/>
          </p:cNvSpPr>
          <p:nvPr>
            <p:ph idx="1"/>
          </p:nvPr>
        </p:nvSpPr>
        <p:spPr>
          <a:xfrm>
            <a:off x="628650" y="876850"/>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Clr>
                <a:schemeClr val="dk1"/>
              </a:buClr>
              <a:buSzPts val="1800"/>
              <a:buChar char="●"/>
            </a:pPr>
            <a:r>
              <a:rPr lang="en" dirty="0"/>
              <a:t>Choose heat stable antibiotics -&gt; exothermic polymerization </a:t>
            </a:r>
            <a:endParaRPr dirty="0"/>
          </a:p>
          <a:p>
            <a:pPr marL="457200" lvl="0" indent="-342900" algn="l" rtl="0">
              <a:lnSpc>
                <a:spcPct val="90000"/>
              </a:lnSpc>
              <a:spcBef>
                <a:spcPts val="600"/>
              </a:spcBef>
              <a:spcAft>
                <a:spcPts val="0"/>
              </a:spcAft>
              <a:buClr>
                <a:schemeClr val="dk1"/>
              </a:buClr>
              <a:buSzPts val="1800"/>
              <a:buChar char="●"/>
            </a:pPr>
            <a:r>
              <a:rPr lang="en" dirty="0"/>
              <a:t>Combined abx often used for synergistic effects -&gt; both in increased elution and increased activity</a:t>
            </a:r>
            <a:endParaRPr dirty="0"/>
          </a:p>
          <a:p>
            <a:pPr marL="457200" lvl="0" indent="-342900" algn="l" rtl="0">
              <a:lnSpc>
                <a:spcPct val="90000"/>
              </a:lnSpc>
              <a:spcBef>
                <a:spcPts val="600"/>
              </a:spcBef>
              <a:spcAft>
                <a:spcPts val="0"/>
              </a:spcAft>
              <a:buClr>
                <a:schemeClr val="dk1"/>
              </a:buClr>
              <a:buSzPts val="1800"/>
              <a:buChar char="●"/>
            </a:pPr>
            <a:r>
              <a:rPr lang="en" dirty="0"/>
              <a:t>Most common choices are gentamicin, vancomycin, tobramycin, clindamycin</a:t>
            </a:r>
            <a:endParaRPr dirty="0"/>
          </a:p>
          <a:p>
            <a:pPr marL="914400" lvl="1" indent="-317500" algn="l" rtl="0">
              <a:lnSpc>
                <a:spcPct val="90000"/>
              </a:lnSpc>
              <a:spcBef>
                <a:spcPts val="600"/>
              </a:spcBef>
              <a:spcAft>
                <a:spcPts val="0"/>
              </a:spcAft>
              <a:buClr>
                <a:schemeClr val="dk1"/>
              </a:buClr>
              <a:buSzPts val="1400"/>
              <a:buChar char="○"/>
            </a:pPr>
            <a:r>
              <a:rPr lang="en" dirty="0"/>
              <a:t>Gent + vanco covers most pathogens including MRSA/MRSE</a:t>
            </a:r>
            <a:endParaRPr dirty="0"/>
          </a:p>
          <a:p>
            <a:pPr marL="457200" lvl="0" indent="-342900" algn="l" rtl="0">
              <a:lnSpc>
                <a:spcPct val="90000"/>
              </a:lnSpc>
              <a:spcBef>
                <a:spcPts val="600"/>
              </a:spcBef>
              <a:spcAft>
                <a:spcPts val="0"/>
              </a:spcAft>
              <a:buClr>
                <a:schemeClr val="dk1"/>
              </a:buClr>
              <a:buSzPts val="1800"/>
              <a:buChar char="●"/>
            </a:pPr>
            <a:r>
              <a:rPr lang="en" dirty="0"/>
              <a:t>Maximum elution concentration at day 2-3, then drops from week 1-2</a:t>
            </a:r>
            <a:endParaRPr dirty="0"/>
          </a:p>
          <a:p>
            <a:pPr marL="914400" lvl="1" indent="-317500" algn="l" rtl="0">
              <a:lnSpc>
                <a:spcPct val="90000"/>
              </a:lnSpc>
              <a:spcBef>
                <a:spcPts val="600"/>
              </a:spcBef>
              <a:spcAft>
                <a:spcPts val="0"/>
              </a:spcAft>
              <a:buClr>
                <a:schemeClr val="dk1"/>
              </a:buClr>
              <a:buSzPts val="1400"/>
              <a:buChar char="○"/>
            </a:pPr>
            <a:r>
              <a:rPr lang="en" dirty="0"/>
              <a:t>Smaller/more beads with greater surface area than larger bead/spacer -&gt; higher elution rate and concentration</a:t>
            </a:r>
            <a:endParaRPr dirty="0"/>
          </a:p>
          <a:p>
            <a:pPr marL="914400" lvl="1" indent="-317500" algn="l" rtl="0">
              <a:lnSpc>
                <a:spcPct val="90000"/>
              </a:lnSpc>
              <a:spcBef>
                <a:spcPts val="600"/>
              </a:spcBef>
              <a:spcAft>
                <a:spcPts val="0"/>
              </a:spcAft>
              <a:buClr>
                <a:schemeClr val="dk1"/>
              </a:buClr>
              <a:buSzPts val="1400"/>
              <a:buChar char="○"/>
            </a:pPr>
            <a:r>
              <a:rPr lang="en" dirty="0"/>
              <a:t>Spacer useful if attempting to maintain anatomic space</a:t>
            </a:r>
            <a:endParaRPr dirty="0"/>
          </a:p>
        </p:txBody>
      </p:sp>
      <p:sp>
        <p:nvSpPr>
          <p:cNvPr id="387" name="Google Shape;387;p43"/>
          <p:cNvSpPr/>
          <p:nvPr/>
        </p:nvSpPr>
        <p:spPr>
          <a:xfrm>
            <a:off x="928254" y="4684990"/>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dirty="0">
                <a:solidFill>
                  <a:schemeClr val="dk1"/>
                </a:solidFill>
                <a:latin typeface="Calibri"/>
                <a:ea typeface="Calibri"/>
                <a:cs typeface="Calibri"/>
                <a:sym typeface="Calibri"/>
              </a:rPr>
              <a:t> Front Microbiol. 2019 Jul 25;10:1626</a:t>
            </a:r>
            <a:endParaRPr sz="1800" dirty="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Dead space management: abx + PMMA</a:t>
            </a:r>
            <a:endParaRPr/>
          </a:p>
        </p:txBody>
      </p:sp>
      <p:sp>
        <p:nvSpPr>
          <p:cNvPr id="393" name="Google Shape;393;p44"/>
          <p:cNvSpPr txBox="1">
            <a:spLocks noGrp="1"/>
          </p:cNvSpPr>
          <p:nvPr>
            <p:ph idx="1"/>
          </p:nvPr>
        </p:nvSpPr>
        <p:spPr>
          <a:xfrm>
            <a:off x="730961" y="876850"/>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Clr>
                <a:schemeClr val="dk1"/>
              </a:buClr>
              <a:buSzPts val="1800"/>
              <a:buChar char="●"/>
            </a:pPr>
            <a:r>
              <a:rPr lang="en" dirty="0"/>
              <a:t>Increasing abx concentration in PMMA may reduce structural integrity</a:t>
            </a:r>
            <a:endParaRPr dirty="0"/>
          </a:p>
          <a:p>
            <a:pPr marL="914400" lvl="1" indent="-317500" algn="l" rtl="0">
              <a:lnSpc>
                <a:spcPct val="90000"/>
              </a:lnSpc>
              <a:spcBef>
                <a:spcPts val="600"/>
              </a:spcBef>
              <a:spcAft>
                <a:spcPts val="0"/>
              </a:spcAft>
              <a:buClr>
                <a:schemeClr val="dk1"/>
              </a:buClr>
              <a:buSzPts val="1400"/>
              <a:buChar char="○"/>
            </a:pPr>
            <a:r>
              <a:rPr lang="en" dirty="0"/>
              <a:t>Theoretical problem in PJI revision, not as much in beads/spacers which are not structural/load bearing</a:t>
            </a:r>
            <a:endParaRPr dirty="0"/>
          </a:p>
          <a:p>
            <a:pPr marL="914400" lvl="1" indent="-317500" algn="l" rtl="0">
              <a:lnSpc>
                <a:spcPct val="90000"/>
              </a:lnSpc>
              <a:spcBef>
                <a:spcPts val="600"/>
              </a:spcBef>
              <a:spcAft>
                <a:spcPts val="0"/>
              </a:spcAft>
              <a:buClr>
                <a:schemeClr val="dk1"/>
              </a:buClr>
              <a:buSzPts val="1400"/>
              <a:buChar char="○"/>
            </a:pPr>
            <a:r>
              <a:rPr lang="en" dirty="0"/>
              <a:t>Variability in hand mixed formulations </a:t>
            </a:r>
            <a:r>
              <a:rPr lang="en" sz="1400" dirty="0"/>
              <a:t>[J Orthop Surg (Hong Kong). May-Aug 2019;27(2)]</a:t>
            </a:r>
            <a:endParaRPr dirty="0"/>
          </a:p>
          <a:p>
            <a:pPr marL="457200" lvl="0" indent="-342900" algn="l" rtl="0">
              <a:lnSpc>
                <a:spcPct val="90000"/>
              </a:lnSpc>
              <a:spcBef>
                <a:spcPts val="600"/>
              </a:spcBef>
              <a:spcAft>
                <a:spcPts val="0"/>
              </a:spcAft>
              <a:buClr>
                <a:schemeClr val="dk1"/>
              </a:buClr>
              <a:buSzPts val="1800"/>
              <a:buChar char="●"/>
            </a:pPr>
            <a:r>
              <a:rPr lang="en" dirty="0"/>
              <a:t>Cacciola et. Al found that PMM retains minimum compressive strength of 70 MPa until loaded with 12 g of abx per 40 g PMMA</a:t>
            </a:r>
            <a:r>
              <a:rPr lang="en" sz="1600" dirty="0"/>
              <a:t> (J Orthop. 2018 Sep 6;15(4):1004-1007)</a:t>
            </a:r>
            <a:endParaRPr dirty="0"/>
          </a:p>
          <a:p>
            <a:pPr marL="914400" lvl="1" indent="-317500" algn="l" rtl="0">
              <a:lnSpc>
                <a:spcPct val="90000"/>
              </a:lnSpc>
              <a:spcBef>
                <a:spcPts val="600"/>
              </a:spcBef>
              <a:spcAft>
                <a:spcPts val="0"/>
              </a:spcAft>
              <a:buClr>
                <a:schemeClr val="dk1"/>
              </a:buClr>
              <a:buSzPts val="1400"/>
              <a:buChar char="○"/>
            </a:pPr>
            <a:r>
              <a:rPr lang="en" dirty="0"/>
              <a:t>Increasing Tobramycin and Gentamicin increases Vancomycin elution in triple antibiotic formation</a:t>
            </a:r>
            <a:endParaRPr dirty="0"/>
          </a:p>
          <a:p>
            <a:pPr marL="457200" lvl="0" indent="-342900" algn="l" rtl="0">
              <a:lnSpc>
                <a:spcPct val="90000"/>
              </a:lnSpc>
              <a:spcBef>
                <a:spcPts val="600"/>
              </a:spcBef>
              <a:spcAft>
                <a:spcPts val="0"/>
              </a:spcAft>
              <a:buClr>
                <a:schemeClr val="dk1"/>
              </a:buClr>
              <a:buSzPts val="1800"/>
              <a:buChar char="●"/>
            </a:pPr>
            <a:r>
              <a:rPr lang="en" dirty="0"/>
              <a:t>Hand mixing results in more air trapping which may increase elution rates (which also decreases structural integrity)</a:t>
            </a:r>
            <a:r>
              <a:rPr lang="en" sz="1600" dirty="0"/>
              <a:t> [J Biomed Mater Res B Appl Biomater. 2009 Jul;90(1):467-75]</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Dead space management: abx + PMMA</a:t>
            </a:r>
            <a:endParaRPr/>
          </a:p>
        </p:txBody>
      </p:sp>
      <p:sp>
        <p:nvSpPr>
          <p:cNvPr id="399" name="Google Shape;399;p45"/>
          <p:cNvSpPr txBox="1">
            <a:spLocks noGrp="1"/>
          </p:cNvSpPr>
          <p:nvPr>
            <p:ph idx="1"/>
          </p:nvPr>
        </p:nvSpPr>
        <p:spPr>
          <a:xfrm>
            <a:off x="577495" y="985555"/>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There is a paucity of data for prospective trials of different antibiotic concentrations </a:t>
            </a:r>
            <a:endParaRPr dirty="0"/>
          </a:p>
          <a:p>
            <a:pPr marL="457200" lvl="0" indent="-342900" algn="l" rtl="0">
              <a:lnSpc>
                <a:spcPct val="90000"/>
              </a:lnSpc>
              <a:spcBef>
                <a:spcPts val="0"/>
              </a:spcBef>
              <a:spcAft>
                <a:spcPts val="0"/>
              </a:spcAft>
              <a:buClr>
                <a:schemeClr val="dk1"/>
              </a:buClr>
              <a:buSzPts val="1800"/>
              <a:buChar char="●"/>
            </a:pPr>
            <a:r>
              <a:rPr lang="en" dirty="0"/>
              <a:t>Many studies in arthroplasty literature for PJI</a:t>
            </a:r>
            <a:endParaRPr dirty="0"/>
          </a:p>
          <a:p>
            <a:pPr marL="914400" lvl="1" indent="-317500" algn="l" rtl="0">
              <a:lnSpc>
                <a:spcPct val="90000"/>
              </a:lnSpc>
              <a:spcBef>
                <a:spcPts val="1600"/>
              </a:spcBef>
              <a:spcAft>
                <a:spcPts val="0"/>
              </a:spcAft>
              <a:buClr>
                <a:schemeClr val="dk1"/>
              </a:buClr>
              <a:buSzPts val="1400"/>
              <a:buChar char="○"/>
            </a:pPr>
            <a:r>
              <a:rPr lang="en" dirty="0"/>
              <a:t>Most show good eradication with 2-4 g Vanco and 1.2-4.8 g Tobra/Gent per 40 g PMMA </a:t>
            </a:r>
            <a:r>
              <a:rPr lang="en" sz="1000" dirty="0"/>
              <a:t>(Clin Infect Dis. 2012 Dec;55(11):1474-80)</a:t>
            </a:r>
            <a:endParaRPr dirty="0"/>
          </a:p>
          <a:p>
            <a:pPr marL="914400" lvl="1" indent="-317500" algn="l" rtl="0">
              <a:lnSpc>
                <a:spcPct val="90000"/>
              </a:lnSpc>
              <a:spcBef>
                <a:spcPts val="1600"/>
              </a:spcBef>
              <a:spcAft>
                <a:spcPts val="0"/>
              </a:spcAft>
              <a:buClr>
                <a:schemeClr val="dk1"/>
              </a:buClr>
              <a:buSzPts val="1400"/>
              <a:buChar char="○"/>
            </a:pPr>
            <a:r>
              <a:rPr lang="en" dirty="0"/>
              <a:t>Support in arthroplasty literature for achieving acceptable intraarticular concentrations with 4 g Vanco and ≥3.6 g Tobra </a:t>
            </a:r>
            <a:endParaRPr dirty="0"/>
          </a:p>
          <a:p>
            <a:pPr marL="457200" lvl="0" indent="-342900" algn="l" rtl="0">
              <a:lnSpc>
                <a:spcPct val="90000"/>
              </a:lnSpc>
              <a:spcBef>
                <a:spcPts val="0"/>
              </a:spcBef>
              <a:spcAft>
                <a:spcPts val="0"/>
              </a:spcAft>
              <a:buClr>
                <a:schemeClr val="dk1"/>
              </a:buClr>
              <a:buSzPts val="1800"/>
              <a:buChar char="●"/>
            </a:pPr>
            <a:r>
              <a:rPr lang="en" dirty="0"/>
              <a:t>Retrospective group of 40 infected tibia defects treated with premixed gentamicin PMMA with 2 g vanco, as beads or spacer </a:t>
            </a:r>
            <a:r>
              <a:rPr lang="en" sz="1600" dirty="0"/>
              <a:t>(BMC Musculoskelet Disord. 2017 Jun 12;18(1):256)</a:t>
            </a:r>
            <a:endParaRPr dirty="0"/>
          </a:p>
          <a:p>
            <a:pPr marL="914400" lvl="1" indent="-317500" algn="l" rtl="0">
              <a:lnSpc>
                <a:spcPct val="90000"/>
              </a:lnSpc>
              <a:spcBef>
                <a:spcPts val="1600"/>
              </a:spcBef>
              <a:spcAft>
                <a:spcPts val="0"/>
              </a:spcAft>
              <a:buClr>
                <a:schemeClr val="dk1"/>
              </a:buClr>
              <a:buSzPts val="1400"/>
              <a:buChar char="○"/>
            </a:pPr>
            <a:r>
              <a:rPr lang="en" dirty="0"/>
              <a:t>88.9% control with beads, 90.9% with spacer and induced membrane</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Dead space management</a:t>
            </a:r>
            <a:endParaRPr/>
          </a:p>
        </p:txBody>
      </p:sp>
      <p:sp>
        <p:nvSpPr>
          <p:cNvPr id="405" name="Google Shape;405;p46"/>
          <p:cNvSpPr txBox="1">
            <a:spLocks noGrp="1"/>
          </p:cNvSpPr>
          <p:nvPr>
            <p:ph idx="1"/>
          </p:nvPr>
        </p:nvSpPr>
        <p:spPr>
          <a:xfrm>
            <a:off x="692594" y="939998"/>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Clr>
                <a:schemeClr val="dk1"/>
              </a:buClr>
              <a:buSzPts val="1800"/>
              <a:buChar char="●"/>
            </a:pPr>
            <a:r>
              <a:rPr lang="en" dirty="0"/>
              <a:t>Bead pouch used in initial debridement in 84 lower extremities (tibia to foot) </a:t>
            </a:r>
            <a:r>
              <a:rPr lang="en" sz="1600" dirty="0"/>
              <a:t>[Injury. 2010 Mar;41(3):285-93]</a:t>
            </a:r>
            <a:endParaRPr dirty="0"/>
          </a:p>
          <a:p>
            <a:pPr marL="914400" lvl="1" indent="-317500" algn="l" rtl="0">
              <a:lnSpc>
                <a:spcPct val="90000"/>
              </a:lnSpc>
              <a:spcBef>
                <a:spcPts val="1200"/>
              </a:spcBef>
              <a:spcAft>
                <a:spcPts val="0"/>
              </a:spcAft>
              <a:buClr>
                <a:schemeClr val="dk1"/>
              </a:buClr>
              <a:buSzPts val="1400"/>
              <a:buChar char="○"/>
            </a:pPr>
            <a:r>
              <a:rPr lang="en" dirty="0"/>
              <a:t>Exchanged after 48-72 hours</a:t>
            </a:r>
            <a:endParaRPr dirty="0"/>
          </a:p>
          <a:p>
            <a:pPr marL="914400" lvl="1" indent="-317500" algn="l" rtl="0">
              <a:lnSpc>
                <a:spcPct val="90000"/>
              </a:lnSpc>
              <a:spcBef>
                <a:spcPts val="1200"/>
              </a:spcBef>
              <a:spcAft>
                <a:spcPts val="0"/>
              </a:spcAft>
              <a:buClr>
                <a:schemeClr val="dk1"/>
              </a:buClr>
              <a:buSzPts val="1400"/>
              <a:buChar char="○"/>
            </a:pPr>
            <a:r>
              <a:rPr lang="en" dirty="0"/>
              <a:t>Followed with bone and soft tissue reconstruction as indicated</a:t>
            </a:r>
            <a:endParaRPr dirty="0"/>
          </a:p>
          <a:p>
            <a:pPr marL="914400" lvl="1" indent="-317500" algn="l" rtl="0">
              <a:lnSpc>
                <a:spcPct val="90000"/>
              </a:lnSpc>
              <a:spcBef>
                <a:spcPts val="1200"/>
              </a:spcBef>
              <a:spcAft>
                <a:spcPts val="0"/>
              </a:spcAft>
              <a:buClr>
                <a:schemeClr val="dk1"/>
              </a:buClr>
              <a:buSzPts val="1400"/>
              <a:buChar char="○"/>
            </a:pPr>
            <a:r>
              <a:rPr lang="en" dirty="0"/>
              <a:t>Success without amputation in 69/84 cases (82.1%)</a:t>
            </a:r>
            <a:endParaRPr dirty="0"/>
          </a:p>
          <a:p>
            <a:pPr marL="457200" lvl="0" indent="-342900" algn="l" rtl="0">
              <a:lnSpc>
                <a:spcPct val="90000"/>
              </a:lnSpc>
              <a:spcBef>
                <a:spcPts val="1200"/>
              </a:spcBef>
              <a:spcAft>
                <a:spcPts val="0"/>
              </a:spcAft>
              <a:buClr>
                <a:schemeClr val="dk1"/>
              </a:buClr>
              <a:buSzPts val="1800"/>
              <a:buChar char="●"/>
            </a:pPr>
            <a:r>
              <a:rPr lang="en" dirty="0"/>
              <a:t>15 infected tibia fractures treated with debridement and bead pouch with temporary procine graft covering. </a:t>
            </a:r>
            <a:r>
              <a:rPr lang="en" sz="1600" dirty="0"/>
              <a:t>(J Trauma. 1997 Aug;43(2):268-74)</a:t>
            </a:r>
            <a:endParaRPr dirty="0"/>
          </a:p>
          <a:p>
            <a:pPr marL="914400" lvl="1" indent="-317500" algn="l" rtl="0">
              <a:lnSpc>
                <a:spcPct val="90000"/>
              </a:lnSpc>
              <a:spcBef>
                <a:spcPts val="1200"/>
              </a:spcBef>
              <a:spcAft>
                <a:spcPts val="0"/>
              </a:spcAft>
              <a:buClr>
                <a:schemeClr val="dk1"/>
              </a:buClr>
              <a:buSzPts val="1400"/>
              <a:buChar char="○"/>
            </a:pPr>
            <a:r>
              <a:rPr lang="en" dirty="0"/>
              <a:t>1 week IV abx, definitive surgery 2-6 weeks later</a:t>
            </a:r>
            <a:endParaRPr dirty="0"/>
          </a:p>
          <a:p>
            <a:pPr marL="914400" lvl="1" indent="-317500" algn="l" rtl="0">
              <a:lnSpc>
                <a:spcPct val="90000"/>
              </a:lnSpc>
              <a:spcBef>
                <a:spcPts val="1200"/>
              </a:spcBef>
              <a:spcAft>
                <a:spcPts val="600"/>
              </a:spcAft>
              <a:buClr>
                <a:schemeClr val="dk1"/>
              </a:buClr>
              <a:buSzPts val="1400"/>
              <a:buChar char="○"/>
            </a:pPr>
            <a:r>
              <a:rPr lang="en" dirty="0"/>
              <a:t>15/15 erradicated infection prior to second stage fibula vascularized grafting</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Dead space management</a:t>
            </a:r>
            <a:endParaRPr/>
          </a:p>
        </p:txBody>
      </p:sp>
      <p:sp>
        <p:nvSpPr>
          <p:cNvPr id="411" name="Google Shape;411;p47"/>
          <p:cNvSpPr txBox="1">
            <a:spLocks noGrp="1"/>
          </p:cNvSpPr>
          <p:nvPr>
            <p:ph idx="1"/>
          </p:nvPr>
        </p:nvSpPr>
        <p:spPr>
          <a:xfrm>
            <a:off x="500762" y="939998"/>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Negative pressure wound therapy (NPWT)</a:t>
            </a:r>
            <a:endParaRPr dirty="0"/>
          </a:p>
          <a:p>
            <a:pPr marL="914400" lvl="1" indent="-317500" algn="l" rtl="0">
              <a:lnSpc>
                <a:spcPct val="90000"/>
              </a:lnSpc>
              <a:spcBef>
                <a:spcPts val="0"/>
              </a:spcBef>
              <a:spcAft>
                <a:spcPts val="0"/>
              </a:spcAft>
              <a:buClr>
                <a:schemeClr val="dk1"/>
              </a:buClr>
              <a:buSzPts val="1400"/>
              <a:buChar char="○"/>
            </a:pPr>
            <a:r>
              <a:rPr lang="en" dirty="0"/>
              <a:t>Can temporize a wound but not ideal when trying to achieve high antibiotic concentrations</a:t>
            </a:r>
            <a:endParaRPr dirty="0"/>
          </a:p>
          <a:p>
            <a:pPr marL="914400" lvl="1" indent="-317500" algn="l" rtl="0">
              <a:lnSpc>
                <a:spcPct val="90000"/>
              </a:lnSpc>
              <a:spcBef>
                <a:spcPts val="0"/>
              </a:spcBef>
              <a:spcAft>
                <a:spcPts val="0"/>
              </a:spcAft>
              <a:buClr>
                <a:schemeClr val="dk1"/>
              </a:buClr>
              <a:buSzPts val="1400"/>
              <a:buChar char="○"/>
            </a:pPr>
            <a:r>
              <a:rPr lang="en" dirty="0"/>
              <a:t>Vac system may have ability to instill with antibiotic solution</a:t>
            </a:r>
            <a:endParaRPr dirty="0"/>
          </a:p>
          <a:p>
            <a:pPr marL="914400" lvl="1" indent="-228600" algn="l" rtl="0">
              <a:lnSpc>
                <a:spcPct val="90000"/>
              </a:lnSpc>
              <a:spcBef>
                <a:spcPts val="0"/>
              </a:spcBef>
              <a:spcAft>
                <a:spcPts val="0"/>
              </a:spcAft>
              <a:buClr>
                <a:schemeClr val="dk1"/>
              </a:buClr>
              <a:buSzPts val="1400"/>
              <a:buNone/>
            </a:pPr>
            <a:endParaRPr dirty="0"/>
          </a:p>
          <a:p>
            <a:pPr marL="457200" lvl="0" indent="-342900" algn="l" rtl="0">
              <a:lnSpc>
                <a:spcPct val="90000"/>
              </a:lnSpc>
              <a:spcBef>
                <a:spcPts val="0"/>
              </a:spcBef>
              <a:spcAft>
                <a:spcPts val="0"/>
              </a:spcAft>
              <a:buClr>
                <a:schemeClr val="dk1"/>
              </a:buClr>
              <a:buSzPts val="1800"/>
              <a:buChar char="●"/>
            </a:pPr>
            <a:r>
              <a:rPr lang="en" dirty="0"/>
              <a:t>Pelvis/LE osteo cases treated with debridement and NPWT instillation, 3/30 (10%) had recurrence at 8 months compared to historic control 55/94 (58.5%) </a:t>
            </a:r>
            <a:r>
              <a:rPr lang="en" sz="1500" dirty="0"/>
              <a:t>[Wound Repair Regen. Mar-Apr 2009;17(2):278-86]</a:t>
            </a:r>
            <a:endParaRPr dirty="0"/>
          </a:p>
          <a:p>
            <a:pPr marL="114300" lvl="0" indent="0" algn="l" rtl="0">
              <a:lnSpc>
                <a:spcPct val="90000"/>
              </a:lnSpc>
              <a:spcBef>
                <a:spcPts val="0"/>
              </a:spcBef>
              <a:spcAft>
                <a:spcPts val="0"/>
              </a:spcAft>
              <a:buClr>
                <a:schemeClr val="dk1"/>
              </a:buClr>
              <a:buSzPts val="1800"/>
              <a:buNone/>
            </a:pPr>
            <a:endParaRPr dirty="0"/>
          </a:p>
          <a:p>
            <a:pPr marL="457200" lvl="0" indent="-342900" algn="l" rtl="0">
              <a:lnSpc>
                <a:spcPct val="90000"/>
              </a:lnSpc>
              <a:spcBef>
                <a:spcPts val="0"/>
              </a:spcBef>
              <a:spcAft>
                <a:spcPts val="0"/>
              </a:spcAft>
              <a:buClr>
                <a:schemeClr val="dk1"/>
              </a:buClr>
              <a:buSzPts val="1800"/>
              <a:buChar char="●"/>
            </a:pPr>
            <a:r>
              <a:rPr lang="en" dirty="0"/>
              <a:t>In goat contaminated wound model, bead pouch alone had 6x less bacteria than bead pouch with NPWT.  </a:t>
            </a:r>
            <a:r>
              <a:rPr lang="en" sz="1600" dirty="0"/>
              <a:t>(J Orthop Trauma. 2012 Sep;26(9):512-8)</a:t>
            </a:r>
            <a:endParaRPr dirty="0"/>
          </a:p>
          <a:p>
            <a:pPr marL="914400" lvl="1" indent="-317500" algn="l" rtl="0">
              <a:lnSpc>
                <a:spcPct val="90000"/>
              </a:lnSpc>
              <a:spcBef>
                <a:spcPts val="1600"/>
              </a:spcBef>
              <a:spcAft>
                <a:spcPts val="0"/>
              </a:spcAft>
              <a:buClr>
                <a:schemeClr val="dk1"/>
              </a:buClr>
              <a:buSzPts val="1400"/>
              <a:buChar char="○"/>
            </a:pPr>
            <a:r>
              <a:rPr lang="en" dirty="0"/>
              <a:t>High levels of antibiotic eluent in the NPWT drainage as expected </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Dead space management: Bead pouch</a:t>
            </a:r>
            <a:endParaRPr/>
          </a:p>
        </p:txBody>
      </p:sp>
      <p:sp>
        <p:nvSpPr>
          <p:cNvPr id="2" name="Content Placeholder 1">
            <a:extLst>
              <a:ext uri="{FF2B5EF4-FFF2-40B4-BE49-F238E27FC236}">
                <a16:creationId xmlns:a16="http://schemas.microsoft.com/office/drawing/2014/main" id="{8B37BE69-A7A9-4705-863B-EE752E9C105E}"/>
              </a:ext>
            </a:extLst>
          </p:cNvPr>
          <p:cNvSpPr>
            <a:spLocks noGrp="1"/>
          </p:cNvSpPr>
          <p:nvPr>
            <p:ph idx="1"/>
          </p:nvPr>
        </p:nvSpPr>
        <p:spPr/>
        <p:txBody>
          <a:bodyPr/>
          <a:lstStyle/>
          <a:p>
            <a:endParaRPr lang="en-US" dirty="0"/>
          </a:p>
        </p:txBody>
      </p:sp>
      <p:pic>
        <p:nvPicPr>
          <p:cNvPr id="418" name="Google Shape;418;p48"/>
          <p:cNvPicPr preferRelativeResize="0"/>
          <p:nvPr/>
        </p:nvPicPr>
        <p:blipFill rotWithShape="1">
          <a:blip r:embed="rId3">
            <a:alphaModFix/>
          </a:blip>
          <a:srcRect/>
          <a:stretch/>
        </p:blipFill>
        <p:spPr>
          <a:xfrm>
            <a:off x="1090246" y="1147166"/>
            <a:ext cx="3121279" cy="3466353"/>
          </a:xfrm>
          <a:prstGeom prst="rect">
            <a:avLst/>
          </a:prstGeom>
          <a:noFill/>
          <a:ln>
            <a:noFill/>
          </a:ln>
        </p:spPr>
      </p:pic>
      <p:pic>
        <p:nvPicPr>
          <p:cNvPr id="419" name="Google Shape;419;p48"/>
          <p:cNvPicPr preferRelativeResize="0"/>
          <p:nvPr/>
        </p:nvPicPr>
        <p:blipFill rotWithShape="1">
          <a:blip r:embed="rId4">
            <a:alphaModFix/>
          </a:blip>
          <a:srcRect/>
          <a:stretch/>
        </p:blipFill>
        <p:spPr>
          <a:xfrm>
            <a:off x="4990071" y="1152475"/>
            <a:ext cx="2336322" cy="3416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Soft-tissue reconstruction</a:t>
            </a:r>
            <a:endParaRPr/>
          </a:p>
        </p:txBody>
      </p:sp>
      <p:sp>
        <p:nvSpPr>
          <p:cNvPr id="425" name="Google Shape;425;p49"/>
          <p:cNvSpPr txBox="1">
            <a:spLocks noGrp="1"/>
          </p:cNvSpPr>
          <p:nvPr>
            <p:ph idx="1"/>
          </p:nvPr>
        </p:nvSpPr>
        <p:spPr>
          <a:xfrm>
            <a:off x="954764" y="851272"/>
            <a:ext cx="7886700" cy="326350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None/>
            </a:pPr>
            <a:r>
              <a:rPr lang="en" sz="2000" dirty="0"/>
              <a:t>Reconstructive ladder:</a:t>
            </a:r>
            <a:endParaRPr sz="2000" dirty="0"/>
          </a:p>
          <a:p>
            <a:pPr marL="457200" lvl="0" indent="-342900" algn="l" rtl="0">
              <a:lnSpc>
                <a:spcPct val="100000"/>
              </a:lnSpc>
              <a:spcBef>
                <a:spcPts val="1600"/>
              </a:spcBef>
              <a:spcAft>
                <a:spcPts val="0"/>
              </a:spcAft>
              <a:buClr>
                <a:schemeClr val="dk1"/>
              </a:buClr>
              <a:buSzPts val="1800"/>
              <a:buAutoNum type="arabicPeriod"/>
            </a:pPr>
            <a:r>
              <a:rPr lang="en" sz="2000" dirty="0"/>
              <a:t>Healing by secondary intention</a:t>
            </a:r>
            <a:endParaRPr sz="2000" dirty="0"/>
          </a:p>
          <a:p>
            <a:pPr marL="457200" lvl="0" indent="-342900" algn="l" rtl="0">
              <a:lnSpc>
                <a:spcPct val="100000"/>
              </a:lnSpc>
              <a:spcBef>
                <a:spcPts val="0"/>
              </a:spcBef>
              <a:spcAft>
                <a:spcPts val="0"/>
              </a:spcAft>
              <a:buClr>
                <a:schemeClr val="dk1"/>
              </a:buClr>
              <a:buSzPts val="1800"/>
              <a:buAutoNum type="arabicPeriod"/>
            </a:pPr>
            <a:r>
              <a:rPr lang="en" sz="2000" dirty="0"/>
              <a:t>Primary closure</a:t>
            </a:r>
            <a:endParaRPr sz="2000" dirty="0"/>
          </a:p>
          <a:p>
            <a:pPr marL="457200" lvl="0" indent="-342900" algn="l" rtl="0">
              <a:lnSpc>
                <a:spcPct val="100000"/>
              </a:lnSpc>
              <a:spcBef>
                <a:spcPts val="0"/>
              </a:spcBef>
              <a:spcAft>
                <a:spcPts val="0"/>
              </a:spcAft>
              <a:buClr>
                <a:schemeClr val="dk1"/>
              </a:buClr>
              <a:buSzPts val="1800"/>
              <a:buAutoNum type="arabicPeriod"/>
            </a:pPr>
            <a:r>
              <a:rPr lang="en" sz="2000" dirty="0"/>
              <a:t>Delayed primary closure</a:t>
            </a:r>
            <a:endParaRPr sz="2000" dirty="0"/>
          </a:p>
          <a:p>
            <a:pPr marL="457200" lvl="0" indent="-342900" algn="l" rtl="0">
              <a:lnSpc>
                <a:spcPct val="100000"/>
              </a:lnSpc>
              <a:spcBef>
                <a:spcPts val="0"/>
              </a:spcBef>
              <a:spcAft>
                <a:spcPts val="0"/>
              </a:spcAft>
              <a:buClr>
                <a:schemeClr val="dk1"/>
              </a:buClr>
              <a:buSzPts val="1800"/>
              <a:buAutoNum type="arabicPeriod"/>
            </a:pPr>
            <a:r>
              <a:rPr lang="en" sz="2000" dirty="0"/>
              <a:t>Split thickness graft</a:t>
            </a:r>
            <a:endParaRPr sz="2000" dirty="0"/>
          </a:p>
          <a:p>
            <a:pPr marL="457200" lvl="0" indent="-342900" algn="l" rtl="0">
              <a:lnSpc>
                <a:spcPct val="100000"/>
              </a:lnSpc>
              <a:spcBef>
                <a:spcPts val="0"/>
              </a:spcBef>
              <a:spcAft>
                <a:spcPts val="0"/>
              </a:spcAft>
              <a:buClr>
                <a:schemeClr val="dk1"/>
              </a:buClr>
              <a:buSzPts val="1800"/>
              <a:buAutoNum type="arabicPeriod"/>
            </a:pPr>
            <a:r>
              <a:rPr lang="en" sz="2000" dirty="0"/>
              <a:t>Full thickness skin graft</a:t>
            </a:r>
            <a:endParaRPr sz="2000" dirty="0"/>
          </a:p>
          <a:p>
            <a:pPr marL="457200" lvl="0" indent="-342900" algn="l" rtl="0">
              <a:lnSpc>
                <a:spcPct val="100000"/>
              </a:lnSpc>
              <a:spcBef>
                <a:spcPts val="0"/>
              </a:spcBef>
              <a:spcAft>
                <a:spcPts val="0"/>
              </a:spcAft>
              <a:buClr>
                <a:schemeClr val="dk1"/>
              </a:buClr>
              <a:buSzPts val="1800"/>
              <a:buAutoNum type="arabicPeriod"/>
            </a:pPr>
            <a:r>
              <a:rPr lang="en" sz="2000" dirty="0"/>
              <a:t>Tissue expansion</a:t>
            </a:r>
            <a:endParaRPr sz="2000" dirty="0"/>
          </a:p>
          <a:p>
            <a:pPr marL="457200" lvl="0" indent="-342900" algn="l" rtl="0">
              <a:lnSpc>
                <a:spcPct val="100000"/>
              </a:lnSpc>
              <a:spcBef>
                <a:spcPts val="0"/>
              </a:spcBef>
              <a:spcAft>
                <a:spcPts val="0"/>
              </a:spcAft>
              <a:buClr>
                <a:schemeClr val="dk1"/>
              </a:buClr>
              <a:buSzPts val="1800"/>
              <a:buAutoNum type="arabicPeriod"/>
            </a:pPr>
            <a:r>
              <a:rPr lang="en" sz="2000" dirty="0"/>
              <a:t>Random flap</a:t>
            </a:r>
            <a:endParaRPr sz="2000" dirty="0"/>
          </a:p>
          <a:p>
            <a:pPr marL="457200" lvl="0" indent="-342900" algn="l" rtl="0">
              <a:lnSpc>
                <a:spcPct val="100000"/>
              </a:lnSpc>
              <a:spcBef>
                <a:spcPts val="0"/>
              </a:spcBef>
              <a:spcAft>
                <a:spcPts val="0"/>
              </a:spcAft>
              <a:buClr>
                <a:schemeClr val="dk1"/>
              </a:buClr>
              <a:buSzPts val="1800"/>
              <a:buAutoNum type="arabicPeriod"/>
            </a:pPr>
            <a:r>
              <a:rPr lang="en" sz="2000" dirty="0"/>
              <a:t>Axial/Pedicle flap</a:t>
            </a:r>
            <a:endParaRPr sz="2000" dirty="0"/>
          </a:p>
          <a:p>
            <a:pPr marL="457200" lvl="0" indent="-342900" algn="l" rtl="0">
              <a:lnSpc>
                <a:spcPct val="100000"/>
              </a:lnSpc>
              <a:spcBef>
                <a:spcPts val="0"/>
              </a:spcBef>
              <a:spcAft>
                <a:spcPts val="0"/>
              </a:spcAft>
              <a:buClr>
                <a:schemeClr val="dk1"/>
              </a:buClr>
              <a:buSzPts val="1800"/>
              <a:buAutoNum type="arabicPeriod"/>
            </a:pPr>
            <a:r>
              <a:rPr lang="en" sz="2000" dirty="0"/>
              <a:t>Free flap</a:t>
            </a:r>
            <a:endParaRPr sz="2000" dirty="0"/>
          </a:p>
          <a:p>
            <a:pPr marL="0" lvl="0" indent="0" algn="l" rtl="0">
              <a:lnSpc>
                <a:spcPct val="100000"/>
              </a:lnSpc>
              <a:spcBef>
                <a:spcPts val="0"/>
              </a:spcBef>
              <a:spcAft>
                <a:spcPts val="0"/>
              </a:spcAft>
              <a:buClr>
                <a:schemeClr val="dk1"/>
              </a:buClr>
              <a:buSzPts val="1800"/>
              <a:buNone/>
            </a:pPr>
            <a:endParaRPr sz="2000" dirty="0"/>
          </a:p>
          <a:p>
            <a:pPr marL="0" lvl="0" indent="0" algn="l" rtl="0">
              <a:lnSpc>
                <a:spcPct val="90000"/>
              </a:lnSpc>
              <a:spcBef>
                <a:spcPts val="0"/>
              </a:spcBef>
              <a:spcAft>
                <a:spcPts val="1600"/>
              </a:spcAft>
              <a:buClr>
                <a:schemeClr val="dk1"/>
              </a:buClr>
              <a:buSzPts val="1800"/>
              <a:buNone/>
            </a:pPr>
            <a:r>
              <a:rPr lang="en" sz="2000" dirty="0"/>
              <a:t>Defects often requires local or free-tissue transfer</a:t>
            </a:r>
            <a:br>
              <a:rPr lang="en" sz="2000" dirty="0"/>
            </a:br>
            <a:r>
              <a:rPr lang="en" sz="2000" dirty="0"/>
              <a:t>Must have skilled Microsurgeon available</a:t>
            </a:r>
            <a:endParaRPr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Etiology</a:t>
            </a:r>
            <a:endParaRPr/>
          </a:p>
        </p:txBody>
      </p:sp>
      <p:sp>
        <p:nvSpPr>
          <p:cNvPr id="113" name="Google Shape;113;p5"/>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Hematogenous seeding from remote source</a:t>
            </a:r>
            <a:endParaRPr/>
          </a:p>
          <a:p>
            <a:pPr marL="914400" lvl="1" indent="-317500" algn="l" rtl="0">
              <a:lnSpc>
                <a:spcPct val="90000"/>
              </a:lnSpc>
              <a:spcBef>
                <a:spcPts val="0"/>
              </a:spcBef>
              <a:spcAft>
                <a:spcPts val="0"/>
              </a:spcAft>
              <a:buClr>
                <a:schemeClr val="dk1"/>
              </a:buClr>
              <a:buSzPts val="1400"/>
              <a:buChar char="○"/>
            </a:pPr>
            <a:r>
              <a:rPr lang="en"/>
              <a:t>Most common form in young children</a:t>
            </a:r>
            <a:endParaRPr/>
          </a:p>
          <a:p>
            <a:pPr marL="914400" lvl="1" indent="-317500" algn="l" rtl="0">
              <a:lnSpc>
                <a:spcPct val="90000"/>
              </a:lnSpc>
              <a:spcBef>
                <a:spcPts val="0"/>
              </a:spcBef>
              <a:spcAft>
                <a:spcPts val="0"/>
              </a:spcAft>
              <a:buClr>
                <a:schemeClr val="dk1"/>
              </a:buClr>
              <a:buSzPts val="1400"/>
              <a:buChar char="○"/>
            </a:pPr>
            <a:r>
              <a:rPr lang="en"/>
              <a:t>Sluggish metaphyseal capillaries</a:t>
            </a:r>
            <a:br>
              <a:rPr lang="en"/>
            </a:br>
            <a:endParaRPr/>
          </a:p>
          <a:p>
            <a:pPr marL="457200" lvl="0" indent="-342900" algn="l" rtl="0">
              <a:lnSpc>
                <a:spcPct val="90000"/>
              </a:lnSpc>
              <a:spcBef>
                <a:spcPts val="0"/>
              </a:spcBef>
              <a:spcAft>
                <a:spcPts val="0"/>
              </a:spcAft>
              <a:buClr>
                <a:schemeClr val="dk1"/>
              </a:buClr>
              <a:buSzPts val="1800"/>
              <a:buChar char="●"/>
            </a:pPr>
            <a:r>
              <a:rPr lang="en"/>
              <a:t>Contiguous spread from soft-tissue or joint infection</a:t>
            </a:r>
            <a:endParaRPr/>
          </a:p>
          <a:p>
            <a:pPr marL="914400" lvl="1" indent="-317500" algn="l" rtl="0">
              <a:lnSpc>
                <a:spcPct val="90000"/>
              </a:lnSpc>
              <a:spcBef>
                <a:spcPts val="0"/>
              </a:spcBef>
              <a:spcAft>
                <a:spcPts val="0"/>
              </a:spcAft>
              <a:buClr>
                <a:schemeClr val="dk1"/>
              </a:buClr>
              <a:buSzPts val="1400"/>
              <a:buChar char="○"/>
            </a:pPr>
            <a:r>
              <a:rPr lang="en"/>
              <a:t>Common in older adults near arthroplasty</a:t>
            </a:r>
            <a:endParaRPr/>
          </a:p>
          <a:p>
            <a:pPr marL="914400" lvl="1" indent="-317500" algn="l" rtl="0">
              <a:lnSpc>
                <a:spcPct val="90000"/>
              </a:lnSpc>
              <a:spcBef>
                <a:spcPts val="0"/>
              </a:spcBef>
              <a:spcAft>
                <a:spcPts val="0"/>
              </a:spcAft>
              <a:buClr>
                <a:schemeClr val="dk1"/>
              </a:buClr>
              <a:buSzPts val="1400"/>
              <a:buChar char="○"/>
            </a:pPr>
            <a:r>
              <a:rPr lang="en"/>
              <a:t>Lower extremity infections related to diabetes or vascular disease</a:t>
            </a:r>
            <a:br>
              <a:rPr lang="en"/>
            </a:br>
            <a:endParaRPr/>
          </a:p>
          <a:p>
            <a:pPr marL="457200" lvl="0" indent="-342900" algn="l" rtl="0">
              <a:lnSpc>
                <a:spcPct val="90000"/>
              </a:lnSpc>
              <a:spcBef>
                <a:spcPts val="0"/>
              </a:spcBef>
              <a:spcAft>
                <a:spcPts val="0"/>
              </a:spcAft>
              <a:buClr>
                <a:schemeClr val="dk1"/>
              </a:buClr>
              <a:buSzPts val="1800"/>
              <a:buChar char="●"/>
            </a:pPr>
            <a:r>
              <a:rPr lang="en"/>
              <a:t>Direct inoculation from penetrating trauma or surgery</a:t>
            </a:r>
            <a:endParaRPr/>
          </a:p>
          <a:p>
            <a:pPr marL="914400" lvl="1" indent="-317500" algn="l" rtl="0">
              <a:lnSpc>
                <a:spcPct val="90000"/>
              </a:lnSpc>
              <a:spcBef>
                <a:spcPts val="0"/>
              </a:spcBef>
              <a:spcAft>
                <a:spcPts val="0"/>
              </a:spcAft>
              <a:buClr>
                <a:schemeClr val="dk1"/>
              </a:buClr>
              <a:buSzPts val="1400"/>
              <a:buChar char="○"/>
            </a:pPr>
            <a:r>
              <a:rPr lang="en"/>
              <a:t>Common in young adults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Example: medial gastroc flap</a:t>
            </a:r>
            <a:endParaRPr/>
          </a:p>
        </p:txBody>
      </p:sp>
      <p:sp>
        <p:nvSpPr>
          <p:cNvPr id="2" name="Content Placeholder 1">
            <a:extLst>
              <a:ext uri="{FF2B5EF4-FFF2-40B4-BE49-F238E27FC236}">
                <a16:creationId xmlns:a16="http://schemas.microsoft.com/office/drawing/2014/main" id="{648D6A22-5836-4A95-A92F-2328F1FEE4ED}"/>
              </a:ext>
            </a:extLst>
          </p:cNvPr>
          <p:cNvSpPr>
            <a:spLocks noGrp="1"/>
          </p:cNvSpPr>
          <p:nvPr>
            <p:ph idx="1"/>
          </p:nvPr>
        </p:nvSpPr>
        <p:spPr/>
        <p:txBody>
          <a:bodyPr/>
          <a:lstStyle/>
          <a:p>
            <a:endParaRPr lang="en-US"/>
          </a:p>
        </p:txBody>
      </p:sp>
      <p:pic>
        <p:nvPicPr>
          <p:cNvPr id="432" name="Google Shape;432;p50"/>
          <p:cNvPicPr preferRelativeResize="0"/>
          <p:nvPr/>
        </p:nvPicPr>
        <p:blipFill rotWithShape="1">
          <a:blip r:embed="rId3">
            <a:alphaModFix/>
          </a:blip>
          <a:srcRect/>
          <a:stretch/>
        </p:blipFill>
        <p:spPr>
          <a:xfrm>
            <a:off x="388876" y="1293763"/>
            <a:ext cx="2407150" cy="3133825"/>
          </a:xfrm>
          <a:prstGeom prst="rect">
            <a:avLst/>
          </a:prstGeom>
          <a:noFill/>
          <a:ln>
            <a:noFill/>
          </a:ln>
        </p:spPr>
      </p:pic>
      <p:pic>
        <p:nvPicPr>
          <p:cNvPr id="433" name="Google Shape;433;p50"/>
          <p:cNvPicPr preferRelativeResize="0"/>
          <p:nvPr/>
        </p:nvPicPr>
        <p:blipFill rotWithShape="1">
          <a:blip r:embed="rId4">
            <a:alphaModFix/>
          </a:blip>
          <a:srcRect/>
          <a:stretch/>
        </p:blipFill>
        <p:spPr>
          <a:xfrm>
            <a:off x="2796024" y="1725229"/>
            <a:ext cx="6347975" cy="227088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Example: Anterolateral thigh free flap</a:t>
            </a:r>
            <a:endParaRPr/>
          </a:p>
        </p:txBody>
      </p:sp>
      <p:sp>
        <p:nvSpPr>
          <p:cNvPr id="2" name="Content Placeholder 1">
            <a:extLst>
              <a:ext uri="{FF2B5EF4-FFF2-40B4-BE49-F238E27FC236}">
                <a16:creationId xmlns:a16="http://schemas.microsoft.com/office/drawing/2014/main" id="{BBB609F1-897F-480C-8FA2-DD737D08120F}"/>
              </a:ext>
            </a:extLst>
          </p:cNvPr>
          <p:cNvSpPr>
            <a:spLocks noGrp="1"/>
          </p:cNvSpPr>
          <p:nvPr>
            <p:ph idx="1"/>
          </p:nvPr>
        </p:nvSpPr>
        <p:spPr/>
        <p:txBody>
          <a:bodyPr/>
          <a:lstStyle/>
          <a:p>
            <a:endParaRPr lang="en-US"/>
          </a:p>
        </p:txBody>
      </p:sp>
      <p:pic>
        <p:nvPicPr>
          <p:cNvPr id="440" name="Google Shape;440;p51"/>
          <p:cNvPicPr preferRelativeResize="0"/>
          <p:nvPr/>
        </p:nvPicPr>
        <p:blipFill rotWithShape="1">
          <a:blip r:embed="rId3">
            <a:alphaModFix/>
          </a:blip>
          <a:srcRect/>
          <a:stretch/>
        </p:blipFill>
        <p:spPr>
          <a:xfrm>
            <a:off x="311700" y="1569025"/>
            <a:ext cx="4203000" cy="3152250"/>
          </a:xfrm>
          <a:prstGeom prst="rect">
            <a:avLst/>
          </a:prstGeom>
          <a:noFill/>
          <a:ln>
            <a:noFill/>
          </a:ln>
        </p:spPr>
      </p:pic>
      <p:pic>
        <p:nvPicPr>
          <p:cNvPr id="441" name="Google Shape;441;p51"/>
          <p:cNvPicPr preferRelativeResize="0"/>
          <p:nvPr/>
        </p:nvPicPr>
        <p:blipFill rotWithShape="1">
          <a:blip r:embed="rId4">
            <a:alphaModFix/>
          </a:blip>
          <a:srcRect/>
          <a:stretch/>
        </p:blipFill>
        <p:spPr>
          <a:xfrm>
            <a:off x="4486300" y="1569025"/>
            <a:ext cx="4203000" cy="31522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Bone reconstruction</a:t>
            </a:r>
            <a:endParaRPr/>
          </a:p>
        </p:txBody>
      </p:sp>
      <p:sp>
        <p:nvSpPr>
          <p:cNvPr id="447" name="Google Shape;447;p52"/>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Non-segmental defects</a:t>
            </a:r>
            <a:endParaRPr/>
          </a:p>
          <a:p>
            <a:pPr marL="914400" lvl="1" indent="-317500" algn="l" rtl="0">
              <a:lnSpc>
                <a:spcPct val="90000"/>
              </a:lnSpc>
              <a:spcBef>
                <a:spcPts val="0"/>
              </a:spcBef>
              <a:spcAft>
                <a:spcPts val="0"/>
              </a:spcAft>
              <a:buClr>
                <a:schemeClr val="dk1"/>
              </a:buClr>
              <a:buSzPts val="1400"/>
              <a:buChar char="○"/>
            </a:pPr>
            <a:r>
              <a:rPr lang="en"/>
              <a:t>Additional stability may not be needed if there is cortical support</a:t>
            </a:r>
            <a:endParaRPr/>
          </a:p>
          <a:p>
            <a:pPr marL="914400" lvl="1" indent="-317500" algn="l" rtl="0">
              <a:lnSpc>
                <a:spcPct val="90000"/>
              </a:lnSpc>
              <a:spcBef>
                <a:spcPts val="0"/>
              </a:spcBef>
              <a:spcAft>
                <a:spcPts val="0"/>
              </a:spcAft>
              <a:buClr>
                <a:schemeClr val="dk1"/>
              </a:buClr>
              <a:buSzPts val="1400"/>
              <a:buChar char="○"/>
            </a:pPr>
            <a:r>
              <a:rPr lang="en"/>
              <a:t>If large enough defect with structural concern, bone grafting 6-8 weeks after infection eradicated</a:t>
            </a:r>
            <a:br>
              <a:rPr lang="en"/>
            </a:br>
            <a:endParaRPr/>
          </a:p>
          <a:p>
            <a:pPr marL="457200" lvl="0" indent="-342900" algn="l" rtl="0">
              <a:lnSpc>
                <a:spcPct val="90000"/>
              </a:lnSpc>
              <a:spcBef>
                <a:spcPts val="0"/>
              </a:spcBef>
              <a:spcAft>
                <a:spcPts val="0"/>
              </a:spcAft>
              <a:buClr>
                <a:schemeClr val="dk1"/>
              </a:buClr>
              <a:buSzPts val="1800"/>
              <a:buChar char="●"/>
            </a:pPr>
            <a:r>
              <a:rPr lang="en"/>
              <a:t>Segmental defects</a:t>
            </a:r>
            <a:endParaRPr/>
          </a:p>
          <a:p>
            <a:pPr marL="914400" lvl="1" indent="-317500" algn="l" rtl="0">
              <a:lnSpc>
                <a:spcPct val="90000"/>
              </a:lnSpc>
              <a:spcBef>
                <a:spcPts val="0"/>
              </a:spcBef>
              <a:spcAft>
                <a:spcPts val="0"/>
              </a:spcAft>
              <a:buClr>
                <a:schemeClr val="dk1"/>
              </a:buClr>
              <a:buSzPts val="1400"/>
              <a:buChar char="○"/>
            </a:pPr>
            <a:r>
              <a:rPr lang="en"/>
              <a:t>Shorten bone to fill defect or replacing lost bone</a:t>
            </a:r>
            <a:endParaRPr/>
          </a:p>
          <a:p>
            <a:pPr marL="914400" lvl="1" indent="-317500" algn="l" rtl="0">
              <a:lnSpc>
                <a:spcPct val="90000"/>
              </a:lnSpc>
              <a:spcBef>
                <a:spcPts val="0"/>
              </a:spcBef>
              <a:spcAft>
                <a:spcPts val="0"/>
              </a:spcAft>
              <a:buClr>
                <a:schemeClr val="dk1"/>
              </a:buClr>
              <a:buSzPts val="1400"/>
              <a:buChar char="○"/>
            </a:pPr>
            <a:r>
              <a:rPr lang="en"/>
              <a:t>Need provisional stability (most commonly external fixator)</a:t>
            </a:r>
            <a:endParaRPr/>
          </a:p>
          <a:p>
            <a:pPr marL="914400" lvl="1" indent="-317500" algn="l" rtl="0">
              <a:lnSpc>
                <a:spcPct val="90000"/>
              </a:lnSpc>
              <a:spcBef>
                <a:spcPts val="0"/>
              </a:spcBef>
              <a:spcAft>
                <a:spcPts val="0"/>
              </a:spcAft>
              <a:buClr>
                <a:schemeClr val="dk1"/>
              </a:buClr>
              <a:buSzPts val="1400"/>
              <a:buChar char="○"/>
            </a:pPr>
            <a:r>
              <a:rPr lang="en"/>
              <a:t>Plan for bone defect</a:t>
            </a:r>
            <a:endParaRPr/>
          </a:p>
          <a:p>
            <a:pPr marL="1371600" lvl="2" indent="-317500" algn="l" rtl="0">
              <a:lnSpc>
                <a:spcPct val="90000"/>
              </a:lnSpc>
              <a:spcBef>
                <a:spcPts val="0"/>
              </a:spcBef>
              <a:spcAft>
                <a:spcPts val="0"/>
              </a:spcAft>
              <a:buClr>
                <a:schemeClr val="dk1"/>
              </a:buClr>
              <a:buSzPts val="1400"/>
              <a:buChar char="■"/>
            </a:pPr>
            <a:r>
              <a:rPr lang="en"/>
              <a:t>Masquelet technique</a:t>
            </a:r>
            <a:endParaRPr/>
          </a:p>
          <a:p>
            <a:pPr marL="1371600" lvl="2" indent="-317500" algn="l" rtl="0">
              <a:lnSpc>
                <a:spcPct val="90000"/>
              </a:lnSpc>
              <a:spcBef>
                <a:spcPts val="0"/>
              </a:spcBef>
              <a:spcAft>
                <a:spcPts val="0"/>
              </a:spcAft>
              <a:buClr>
                <a:schemeClr val="dk1"/>
              </a:buClr>
              <a:buSzPts val="1400"/>
              <a:buChar char="■"/>
            </a:pPr>
            <a:r>
              <a:rPr lang="en"/>
              <a:t>Bone transport</a:t>
            </a:r>
            <a:endParaRPr/>
          </a:p>
          <a:p>
            <a:pPr marL="1371600" lvl="2" indent="-317500" algn="l" rtl="0">
              <a:lnSpc>
                <a:spcPct val="90000"/>
              </a:lnSpc>
              <a:spcBef>
                <a:spcPts val="0"/>
              </a:spcBef>
              <a:spcAft>
                <a:spcPts val="0"/>
              </a:spcAft>
              <a:buClr>
                <a:schemeClr val="dk1"/>
              </a:buClr>
              <a:buSzPts val="1400"/>
              <a:buChar char="■"/>
            </a:pPr>
            <a:r>
              <a:rPr lang="en"/>
              <a:t>Structural autograft (fibula)</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Masquelet technique (Induced membrane)</a:t>
            </a:r>
            <a:endParaRPr/>
          </a:p>
        </p:txBody>
      </p:sp>
      <p:sp>
        <p:nvSpPr>
          <p:cNvPr id="453" name="Google Shape;453;p53"/>
          <p:cNvSpPr txBox="1">
            <a:spLocks noGrp="1"/>
          </p:cNvSpPr>
          <p:nvPr>
            <p:ph idx="1"/>
          </p:nvPr>
        </p:nvSpPr>
        <p:spPr>
          <a:xfrm>
            <a:off x="115151" y="1268016"/>
            <a:ext cx="4859749" cy="381746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sz="1800" dirty="0"/>
              <a:t>Antibiotic spacer placement and soft-tissue coverage</a:t>
            </a:r>
            <a:endParaRPr sz="1800" dirty="0"/>
          </a:p>
          <a:p>
            <a:pPr marL="914400" lvl="1" indent="-317500" algn="l" rtl="0">
              <a:lnSpc>
                <a:spcPct val="90000"/>
              </a:lnSpc>
              <a:spcBef>
                <a:spcPts val="0"/>
              </a:spcBef>
              <a:spcAft>
                <a:spcPts val="0"/>
              </a:spcAft>
              <a:buClr>
                <a:schemeClr val="dk1"/>
              </a:buClr>
              <a:buSzPts val="1400"/>
              <a:buChar char="○"/>
            </a:pPr>
            <a:r>
              <a:rPr lang="en" dirty="0"/>
              <a:t>Pseudomembrane forms around spacer</a:t>
            </a:r>
            <a:endParaRPr dirty="0"/>
          </a:p>
          <a:p>
            <a:pPr marL="457200" lvl="0" indent="-342900" algn="l" rtl="0">
              <a:lnSpc>
                <a:spcPct val="90000"/>
              </a:lnSpc>
              <a:spcBef>
                <a:spcPts val="0"/>
              </a:spcBef>
              <a:spcAft>
                <a:spcPts val="0"/>
              </a:spcAft>
              <a:buClr>
                <a:schemeClr val="dk1"/>
              </a:buClr>
              <a:buSzPts val="1800"/>
              <a:buChar char="●"/>
            </a:pPr>
            <a:r>
              <a:rPr lang="en" sz="1800" dirty="0"/>
              <a:t>Staged Bone grafting (4-6 weeks later)</a:t>
            </a:r>
            <a:endParaRPr sz="1800" dirty="0"/>
          </a:p>
          <a:p>
            <a:pPr marL="914400" lvl="1" indent="-317500" algn="l" rtl="0">
              <a:lnSpc>
                <a:spcPct val="90000"/>
              </a:lnSpc>
              <a:spcBef>
                <a:spcPts val="0"/>
              </a:spcBef>
              <a:spcAft>
                <a:spcPts val="0"/>
              </a:spcAft>
              <a:buClr>
                <a:schemeClr val="dk1"/>
              </a:buClr>
              <a:buSzPts val="1400"/>
              <a:buChar char="○"/>
            </a:pPr>
            <a:r>
              <a:rPr lang="en" dirty="0"/>
              <a:t>Membrane secrets BMP-2, VEGF and other growth factors</a:t>
            </a:r>
            <a:endParaRPr dirty="0"/>
          </a:p>
          <a:p>
            <a:pPr marL="914400" lvl="1" indent="-317500" algn="l" rtl="0">
              <a:lnSpc>
                <a:spcPct val="90000"/>
              </a:lnSpc>
              <a:spcBef>
                <a:spcPts val="0"/>
              </a:spcBef>
              <a:spcAft>
                <a:spcPts val="0"/>
              </a:spcAft>
              <a:buClr>
                <a:schemeClr val="dk1"/>
              </a:buClr>
              <a:buSzPts val="1400"/>
              <a:buChar char="○"/>
            </a:pPr>
            <a:r>
              <a:rPr lang="en" dirty="0"/>
              <a:t>Peak at 4 weeks after membrane induction then decreases rapidly </a:t>
            </a:r>
          </a:p>
          <a:p>
            <a:pPr marL="596900" lvl="1" indent="0" algn="l" rtl="0">
              <a:lnSpc>
                <a:spcPct val="90000"/>
              </a:lnSpc>
              <a:spcBef>
                <a:spcPts val="0"/>
              </a:spcBef>
              <a:spcAft>
                <a:spcPts val="0"/>
              </a:spcAft>
              <a:buClr>
                <a:schemeClr val="dk1"/>
              </a:buClr>
              <a:buSzPts val="1400"/>
              <a:buNone/>
            </a:pPr>
            <a:r>
              <a:rPr lang="en" dirty="0"/>
              <a:t>		(Aho et al. JBJS 2013)</a:t>
            </a:r>
            <a:endParaRPr dirty="0"/>
          </a:p>
          <a:p>
            <a:pPr marL="457200" lvl="0" indent="-342900" algn="l" rtl="0">
              <a:lnSpc>
                <a:spcPct val="90000"/>
              </a:lnSpc>
              <a:spcBef>
                <a:spcPts val="0"/>
              </a:spcBef>
              <a:spcAft>
                <a:spcPts val="0"/>
              </a:spcAft>
              <a:buClr>
                <a:schemeClr val="dk1"/>
              </a:buClr>
              <a:buSzPts val="1800"/>
              <a:buChar char="●"/>
            </a:pPr>
            <a:r>
              <a:rPr lang="en" sz="1800" dirty="0"/>
              <a:t>Reported success ~80% for implant dependent union</a:t>
            </a:r>
            <a:endParaRPr sz="1800" dirty="0"/>
          </a:p>
          <a:p>
            <a:pPr marL="457200" lvl="0" indent="-342900" algn="l" rtl="0">
              <a:lnSpc>
                <a:spcPct val="90000"/>
              </a:lnSpc>
              <a:spcBef>
                <a:spcPts val="0"/>
              </a:spcBef>
              <a:spcAft>
                <a:spcPts val="0"/>
              </a:spcAft>
              <a:buClr>
                <a:schemeClr val="dk1"/>
              </a:buClr>
              <a:buSzPts val="1800"/>
              <a:buChar char="●"/>
            </a:pPr>
            <a:r>
              <a:rPr lang="en" sz="1800" dirty="0"/>
              <a:t>10-12 months for union, weight bearing</a:t>
            </a:r>
            <a:endParaRPr sz="1800" dirty="0"/>
          </a:p>
        </p:txBody>
      </p:sp>
      <p:pic>
        <p:nvPicPr>
          <p:cNvPr id="454" name="Google Shape;454;p53"/>
          <p:cNvPicPr preferRelativeResize="0"/>
          <p:nvPr/>
        </p:nvPicPr>
        <p:blipFill rotWithShape="1">
          <a:blip r:embed="rId3">
            <a:alphaModFix/>
          </a:blip>
          <a:srcRect l="14380" r="22065" b="15930"/>
          <a:stretch/>
        </p:blipFill>
        <p:spPr>
          <a:xfrm>
            <a:off x="4974900" y="1358050"/>
            <a:ext cx="1824760" cy="3214925"/>
          </a:xfrm>
          <a:prstGeom prst="rect">
            <a:avLst/>
          </a:prstGeom>
          <a:noFill/>
          <a:ln>
            <a:noFill/>
          </a:ln>
        </p:spPr>
      </p:pic>
      <p:pic>
        <p:nvPicPr>
          <p:cNvPr id="455" name="Google Shape;455;p53"/>
          <p:cNvPicPr preferRelativeResize="0"/>
          <p:nvPr/>
        </p:nvPicPr>
        <p:blipFill rotWithShape="1">
          <a:blip r:embed="rId4">
            <a:alphaModFix/>
          </a:blip>
          <a:srcRect l="10581" r="20881"/>
          <a:stretch/>
        </p:blipFill>
        <p:spPr>
          <a:xfrm>
            <a:off x="6970425" y="1358050"/>
            <a:ext cx="1770725" cy="321492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Bone transport</a:t>
            </a:r>
            <a:endParaRPr/>
          </a:p>
        </p:txBody>
      </p:sp>
      <p:sp>
        <p:nvSpPr>
          <p:cNvPr id="461" name="Google Shape;461;p54"/>
          <p:cNvSpPr txBox="1">
            <a:spLocks noGrp="1"/>
          </p:cNvSpPr>
          <p:nvPr>
            <p:ph idx="1"/>
          </p:nvPr>
        </p:nvSpPr>
        <p:spPr>
          <a:xfrm>
            <a:off x="152400" y="1221352"/>
            <a:ext cx="48174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sz="1800" dirty="0"/>
              <a:t>Corticotomy made on one side (or both) distant to the infection site to create a segment</a:t>
            </a:r>
            <a:endParaRPr sz="1800" dirty="0"/>
          </a:p>
          <a:p>
            <a:pPr marL="914400" lvl="1" indent="-317500" algn="l" rtl="0">
              <a:lnSpc>
                <a:spcPct val="90000"/>
              </a:lnSpc>
              <a:spcBef>
                <a:spcPts val="0"/>
              </a:spcBef>
              <a:spcAft>
                <a:spcPts val="0"/>
              </a:spcAft>
              <a:buClr>
                <a:schemeClr val="dk1"/>
              </a:buClr>
              <a:buSzPts val="1400"/>
              <a:buChar char="○"/>
            </a:pPr>
            <a:r>
              <a:rPr lang="en" dirty="0"/>
              <a:t>Segment is fixed to IM rod, Ring fixator, etc., that allows for controlled movement</a:t>
            </a:r>
            <a:endParaRPr dirty="0"/>
          </a:p>
          <a:p>
            <a:pPr marL="457200" lvl="0" indent="-342900" algn="l" rtl="0">
              <a:lnSpc>
                <a:spcPct val="90000"/>
              </a:lnSpc>
              <a:spcBef>
                <a:spcPts val="0"/>
              </a:spcBef>
              <a:spcAft>
                <a:spcPts val="0"/>
              </a:spcAft>
              <a:buClr>
                <a:schemeClr val="dk1"/>
              </a:buClr>
              <a:buSzPts val="1800"/>
              <a:buChar char="●"/>
            </a:pPr>
            <a:r>
              <a:rPr lang="en" sz="1800" dirty="0"/>
              <a:t>Segment is transported gradually towards the void, up to 1mm/day until original defect site is closed</a:t>
            </a:r>
            <a:endParaRPr sz="1800" dirty="0"/>
          </a:p>
          <a:p>
            <a:pPr marL="457200" lvl="0" indent="-342900" algn="l" rtl="0">
              <a:lnSpc>
                <a:spcPct val="90000"/>
              </a:lnSpc>
              <a:spcBef>
                <a:spcPts val="0"/>
              </a:spcBef>
              <a:spcAft>
                <a:spcPts val="0"/>
              </a:spcAft>
              <a:buClr>
                <a:schemeClr val="dk1"/>
              </a:buClr>
              <a:buSzPts val="1800"/>
              <a:buChar char="●"/>
            </a:pPr>
            <a:r>
              <a:rPr lang="en" sz="1800" dirty="0"/>
              <a:t>New bone formed by distraction osteogenesis at the corticotomy site</a:t>
            </a:r>
            <a:br>
              <a:rPr lang="en" dirty="0"/>
            </a:br>
            <a:endParaRPr dirty="0"/>
          </a:p>
          <a:p>
            <a:pPr marL="0" lvl="0" indent="0" algn="l" rtl="0">
              <a:lnSpc>
                <a:spcPct val="90000"/>
              </a:lnSpc>
              <a:spcBef>
                <a:spcPts val="1600"/>
              </a:spcBef>
              <a:spcAft>
                <a:spcPts val="1600"/>
              </a:spcAft>
              <a:buClr>
                <a:schemeClr val="dk1"/>
              </a:buClr>
              <a:buSzPts val="1800"/>
              <a:buNone/>
            </a:pPr>
            <a:endParaRPr dirty="0"/>
          </a:p>
        </p:txBody>
      </p:sp>
      <p:pic>
        <p:nvPicPr>
          <p:cNvPr id="462" name="Google Shape;462;p54"/>
          <p:cNvPicPr preferRelativeResize="0"/>
          <p:nvPr/>
        </p:nvPicPr>
        <p:blipFill rotWithShape="1">
          <a:blip r:embed="rId3">
            <a:alphaModFix/>
          </a:blip>
          <a:srcRect t="7995"/>
          <a:stretch/>
        </p:blipFill>
        <p:spPr>
          <a:xfrm>
            <a:off x="4969800" y="1348875"/>
            <a:ext cx="4021800" cy="2057649"/>
          </a:xfrm>
          <a:prstGeom prst="rect">
            <a:avLst/>
          </a:prstGeom>
          <a:noFill/>
          <a:ln>
            <a:noFill/>
          </a:ln>
        </p:spPr>
      </p:pic>
      <p:sp>
        <p:nvSpPr>
          <p:cNvPr id="463" name="Google Shape;463;p54"/>
          <p:cNvSpPr txBox="1"/>
          <p:nvPr/>
        </p:nvSpPr>
        <p:spPr>
          <a:xfrm>
            <a:off x="5029075" y="3475950"/>
            <a:ext cx="4079400" cy="926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FFFFFF"/>
              </a:buClr>
              <a:buSzPts val="1300"/>
              <a:buFont typeface="Calibri"/>
              <a:buNone/>
            </a:pPr>
            <a:r>
              <a:rPr lang="en" sz="1300">
                <a:solidFill>
                  <a:srgbClr val="FFFFFF"/>
                </a:solidFill>
                <a:latin typeface="Calibri"/>
                <a:ea typeface="Calibri"/>
                <a:cs typeface="Calibri"/>
                <a:sym typeface="Calibri"/>
              </a:rPr>
              <a:t> J Orthop Trauma. 2020 Oct;34(10):e353-e359</a:t>
            </a:r>
            <a:endParaRPr sz="1300">
              <a:solidFill>
                <a:srgbClr val="FFFFFF"/>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Circular fixation</a:t>
            </a:r>
            <a:endParaRPr/>
          </a:p>
        </p:txBody>
      </p:sp>
      <p:sp>
        <p:nvSpPr>
          <p:cNvPr id="469" name="Google Shape;469;p55"/>
          <p:cNvSpPr txBox="1">
            <a:spLocks noGrp="1"/>
          </p:cNvSpPr>
          <p:nvPr>
            <p:ph idx="1"/>
          </p:nvPr>
        </p:nvSpPr>
        <p:spPr>
          <a:xfrm>
            <a:off x="152400" y="1170125"/>
            <a:ext cx="5525832"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Advantages</a:t>
            </a:r>
            <a:endParaRPr dirty="0"/>
          </a:p>
          <a:p>
            <a:pPr marL="914400" lvl="1" indent="-317500" algn="l" rtl="0">
              <a:lnSpc>
                <a:spcPct val="90000"/>
              </a:lnSpc>
              <a:spcBef>
                <a:spcPts val="0"/>
              </a:spcBef>
              <a:spcAft>
                <a:spcPts val="0"/>
              </a:spcAft>
              <a:buClr>
                <a:schemeClr val="dk1"/>
              </a:buClr>
              <a:buSzPts val="1400"/>
              <a:buChar char="○"/>
            </a:pPr>
            <a:r>
              <a:rPr lang="en" dirty="0"/>
              <a:t>Many options for pin placement</a:t>
            </a:r>
            <a:endParaRPr dirty="0"/>
          </a:p>
          <a:p>
            <a:pPr marL="914400" lvl="1" indent="-317500" algn="l" rtl="0">
              <a:lnSpc>
                <a:spcPct val="90000"/>
              </a:lnSpc>
              <a:spcBef>
                <a:spcPts val="0"/>
              </a:spcBef>
              <a:spcAft>
                <a:spcPts val="0"/>
              </a:spcAft>
              <a:buClr>
                <a:schemeClr val="dk1"/>
              </a:buClr>
              <a:buSzPts val="1400"/>
              <a:buChar char="○"/>
            </a:pPr>
            <a:r>
              <a:rPr lang="en" dirty="0"/>
              <a:t>Excellent stability</a:t>
            </a:r>
            <a:endParaRPr dirty="0"/>
          </a:p>
          <a:p>
            <a:pPr marL="914400" lvl="1" indent="-317500" algn="l" rtl="0">
              <a:lnSpc>
                <a:spcPct val="90000"/>
              </a:lnSpc>
              <a:spcBef>
                <a:spcPts val="0"/>
              </a:spcBef>
              <a:spcAft>
                <a:spcPts val="0"/>
              </a:spcAft>
              <a:buClr>
                <a:schemeClr val="dk1"/>
              </a:buClr>
              <a:buSzPts val="1400"/>
              <a:buChar char="○"/>
            </a:pPr>
            <a:r>
              <a:rPr lang="en" dirty="0"/>
              <a:t>Allows multiplanar deformity correction in addition to lengthening/transport</a:t>
            </a:r>
            <a:endParaRPr dirty="0"/>
          </a:p>
          <a:p>
            <a:pPr marL="457200" lvl="0" indent="-342900" algn="l" rtl="0">
              <a:lnSpc>
                <a:spcPct val="90000"/>
              </a:lnSpc>
              <a:spcBef>
                <a:spcPts val="0"/>
              </a:spcBef>
              <a:spcAft>
                <a:spcPts val="0"/>
              </a:spcAft>
              <a:buClr>
                <a:schemeClr val="dk1"/>
              </a:buClr>
              <a:buSzPts val="1800"/>
              <a:buChar char="●"/>
            </a:pPr>
            <a:r>
              <a:rPr lang="en" dirty="0"/>
              <a:t>Disadvantage</a:t>
            </a:r>
            <a:endParaRPr dirty="0"/>
          </a:p>
          <a:p>
            <a:pPr marL="914400" lvl="1" indent="-317500" algn="l" rtl="0">
              <a:lnSpc>
                <a:spcPct val="90000"/>
              </a:lnSpc>
              <a:spcBef>
                <a:spcPts val="0"/>
              </a:spcBef>
              <a:spcAft>
                <a:spcPts val="0"/>
              </a:spcAft>
              <a:buClr>
                <a:schemeClr val="dk1"/>
              </a:buClr>
              <a:buSzPts val="1400"/>
              <a:buChar char="○"/>
            </a:pPr>
            <a:r>
              <a:rPr lang="en" dirty="0"/>
              <a:t>Pin site issues common</a:t>
            </a:r>
            <a:endParaRPr dirty="0"/>
          </a:p>
          <a:p>
            <a:pPr marL="914400" lvl="1" indent="-317500" algn="l" rtl="0">
              <a:lnSpc>
                <a:spcPct val="90000"/>
              </a:lnSpc>
              <a:spcBef>
                <a:spcPts val="0"/>
              </a:spcBef>
              <a:spcAft>
                <a:spcPts val="0"/>
              </a:spcAft>
              <a:buClr>
                <a:schemeClr val="dk1"/>
              </a:buClr>
              <a:buSzPts val="1400"/>
              <a:buChar char="○"/>
            </a:pPr>
            <a:r>
              <a:rPr lang="en" dirty="0"/>
              <a:t>Technically demanding</a:t>
            </a:r>
            <a:endParaRPr dirty="0"/>
          </a:p>
          <a:p>
            <a:pPr marL="914400" lvl="1" indent="-317500" algn="l" rtl="0">
              <a:lnSpc>
                <a:spcPct val="90000"/>
              </a:lnSpc>
              <a:spcBef>
                <a:spcPts val="0"/>
              </a:spcBef>
              <a:spcAft>
                <a:spcPts val="0"/>
              </a:spcAft>
              <a:buClr>
                <a:schemeClr val="dk1"/>
              </a:buClr>
              <a:buSzPts val="1400"/>
              <a:buChar char="○"/>
            </a:pPr>
            <a:r>
              <a:rPr lang="en" dirty="0"/>
              <a:t>Psychologically long process for patients</a:t>
            </a:r>
            <a:endParaRPr dirty="0"/>
          </a:p>
        </p:txBody>
      </p:sp>
      <p:pic>
        <p:nvPicPr>
          <p:cNvPr id="470" name="Google Shape;470;p55"/>
          <p:cNvPicPr preferRelativeResize="0"/>
          <p:nvPr/>
        </p:nvPicPr>
        <p:blipFill rotWithShape="1">
          <a:blip r:embed="rId3">
            <a:alphaModFix/>
          </a:blip>
          <a:srcRect/>
          <a:stretch/>
        </p:blipFill>
        <p:spPr>
          <a:xfrm>
            <a:off x="5745900" y="1170125"/>
            <a:ext cx="3245700" cy="242322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Acute Shortening </a:t>
            </a:r>
            <a:endParaRPr/>
          </a:p>
        </p:txBody>
      </p:sp>
      <p:sp>
        <p:nvSpPr>
          <p:cNvPr id="476" name="Google Shape;476;p56"/>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Acute shortening &gt;3cm may cause arterial flow impairment</a:t>
            </a:r>
            <a:endParaRPr/>
          </a:p>
          <a:p>
            <a:pPr marL="457200" lvl="0" indent="-342900" algn="l" rtl="0">
              <a:lnSpc>
                <a:spcPct val="90000"/>
              </a:lnSpc>
              <a:spcBef>
                <a:spcPts val="0"/>
              </a:spcBef>
              <a:spcAft>
                <a:spcPts val="0"/>
              </a:spcAft>
              <a:buClr>
                <a:schemeClr val="dk1"/>
              </a:buClr>
              <a:buSzPts val="1800"/>
              <a:buChar char="●"/>
            </a:pPr>
            <a:r>
              <a:rPr lang="en"/>
              <a:t>Results in limb length discrepancy and muscle shortening/dysfunction if length is not concurrently restored</a:t>
            </a:r>
            <a:endParaRPr/>
          </a:p>
          <a:p>
            <a:pPr marL="457200" lvl="0" indent="-342900" algn="l" rtl="0">
              <a:lnSpc>
                <a:spcPct val="90000"/>
              </a:lnSpc>
              <a:spcBef>
                <a:spcPts val="0"/>
              </a:spcBef>
              <a:spcAft>
                <a:spcPts val="0"/>
              </a:spcAft>
              <a:buClr>
                <a:schemeClr val="dk1"/>
              </a:buClr>
              <a:buSzPts val="1800"/>
              <a:buChar char="●"/>
            </a:pPr>
            <a:r>
              <a:rPr lang="en"/>
              <a:t>Reasonable definitive option for small bone defects and/or resources limited</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Shortening/Lengthening</a:t>
            </a:r>
            <a:endParaRPr/>
          </a:p>
        </p:txBody>
      </p:sp>
      <p:sp>
        <p:nvSpPr>
          <p:cNvPr id="482" name="Google Shape;482;p57"/>
          <p:cNvSpPr txBox="1">
            <a:spLocks noGrp="1"/>
          </p:cNvSpPr>
          <p:nvPr>
            <p:ph idx="1"/>
          </p:nvPr>
        </p:nvSpPr>
        <p:spPr>
          <a:xfrm>
            <a:off x="718172" y="825695"/>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Clr>
                <a:schemeClr val="dk1"/>
              </a:buClr>
              <a:buSzPts val="1800"/>
              <a:buChar char="●"/>
            </a:pPr>
            <a:r>
              <a:rPr lang="en" dirty="0"/>
              <a:t>Acute shortening of defect with concurrent lengthening of the bone through distraction osteogenesis distant to the infection defect</a:t>
            </a:r>
            <a:endParaRPr dirty="0"/>
          </a:p>
          <a:p>
            <a:pPr marL="457200" lvl="0" indent="-342900" algn="l" rtl="0">
              <a:lnSpc>
                <a:spcPct val="90000"/>
              </a:lnSpc>
              <a:spcBef>
                <a:spcPts val="600"/>
              </a:spcBef>
              <a:spcAft>
                <a:spcPts val="0"/>
              </a:spcAft>
              <a:buClr>
                <a:schemeClr val="dk1"/>
              </a:buClr>
              <a:buSzPts val="1800"/>
              <a:buChar char="●"/>
            </a:pPr>
            <a:r>
              <a:rPr lang="en" dirty="0"/>
              <a:t>Tetsworth et al, successfully treated infected tibial nonunions with 5.8 cm average defect with acute shortening and lengthening through ex-fix</a:t>
            </a:r>
            <a:endParaRPr dirty="0"/>
          </a:p>
          <a:p>
            <a:pPr marL="914400" lvl="1" indent="-317500" algn="l" rtl="0">
              <a:lnSpc>
                <a:spcPct val="90000"/>
              </a:lnSpc>
              <a:spcBef>
                <a:spcPts val="600"/>
              </a:spcBef>
              <a:spcAft>
                <a:spcPts val="0"/>
              </a:spcAft>
              <a:buClr>
                <a:schemeClr val="dk1"/>
              </a:buClr>
              <a:buSzPts val="1400"/>
              <a:buChar char="○"/>
            </a:pPr>
            <a:r>
              <a:rPr lang="en" dirty="0"/>
              <a:t>No reported vascular complications with acute shortening in this series</a:t>
            </a:r>
            <a:endParaRPr dirty="0"/>
          </a:p>
          <a:p>
            <a:pPr marL="914400" lvl="1" indent="-317500" algn="l" rtl="0">
              <a:lnSpc>
                <a:spcPct val="90000"/>
              </a:lnSpc>
              <a:spcBef>
                <a:spcPts val="600"/>
              </a:spcBef>
              <a:spcAft>
                <a:spcPts val="0"/>
              </a:spcAft>
              <a:buClr>
                <a:schemeClr val="dk1"/>
              </a:buClr>
              <a:buSzPts val="1400"/>
              <a:buChar char="○"/>
            </a:pPr>
            <a:r>
              <a:rPr lang="en" dirty="0"/>
              <a:t>Injury. 2017 Oct;48(10):2276-2284</a:t>
            </a:r>
            <a:endParaRPr dirty="0"/>
          </a:p>
          <a:p>
            <a:pPr marL="457200" lvl="0" indent="-342900" algn="l" rtl="0">
              <a:lnSpc>
                <a:spcPct val="90000"/>
              </a:lnSpc>
              <a:spcBef>
                <a:spcPts val="600"/>
              </a:spcBef>
              <a:spcAft>
                <a:spcPts val="0"/>
              </a:spcAft>
              <a:buClr>
                <a:schemeClr val="dk1"/>
              </a:buClr>
              <a:buSzPts val="1800"/>
              <a:buChar char="●"/>
            </a:pPr>
            <a:r>
              <a:rPr lang="en" dirty="0"/>
              <a:t>Sen et al, shortened 23 distal femur defects up to 7 cm acutely over supracondylar nail and lengthened with ex-fix</a:t>
            </a:r>
            <a:endParaRPr dirty="0"/>
          </a:p>
          <a:p>
            <a:pPr marL="914400" lvl="1" indent="-317500" algn="l" rtl="0">
              <a:lnSpc>
                <a:spcPct val="90000"/>
              </a:lnSpc>
              <a:spcBef>
                <a:spcPts val="600"/>
              </a:spcBef>
              <a:spcAft>
                <a:spcPts val="0"/>
              </a:spcAft>
              <a:buClr>
                <a:schemeClr val="dk1"/>
              </a:buClr>
              <a:buSzPts val="1400"/>
              <a:buChar char="○"/>
            </a:pPr>
            <a:r>
              <a:rPr lang="en" dirty="0"/>
              <a:t>100% union rate</a:t>
            </a:r>
            <a:endParaRPr dirty="0"/>
          </a:p>
          <a:p>
            <a:pPr marL="914400" lvl="1" indent="-317500" algn="l" rtl="0">
              <a:lnSpc>
                <a:spcPct val="90000"/>
              </a:lnSpc>
              <a:spcBef>
                <a:spcPts val="600"/>
              </a:spcBef>
              <a:spcAft>
                <a:spcPts val="0"/>
              </a:spcAft>
              <a:buClr>
                <a:schemeClr val="dk1"/>
              </a:buClr>
              <a:buSzPts val="1400"/>
              <a:buChar char="○"/>
            </a:pPr>
            <a:r>
              <a:rPr lang="en" dirty="0"/>
              <a:t>No vascular complications after shortening</a:t>
            </a:r>
            <a:endParaRPr dirty="0"/>
          </a:p>
          <a:p>
            <a:pPr marL="914400" lvl="1" indent="-317500" algn="l" rtl="0">
              <a:lnSpc>
                <a:spcPct val="90000"/>
              </a:lnSpc>
              <a:spcBef>
                <a:spcPts val="600"/>
              </a:spcBef>
              <a:spcAft>
                <a:spcPts val="0"/>
              </a:spcAft>
              <a:buClr>
                <a:schemeClr val="dk1"/>
              </a:buClr>
              <a:buSzPts val="1400"/>
              <a:buChar char="○"/>
            </a:pPr>
            <a:r>
              <a:rPr lang="en" dirty="0"/>
              <a:t>J Orthop Trauma. 2020 Sep;34(9):476-481</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Shortening/Lengthening</a:t>
            </a:r>
            <a:endParaRPr/>
          </a:p>
        </p:txBody>
      </p:sp>
      <p:sp>
        <p:nvSpPr>
          <p:cNvPr id="488" name="Google Shape;488;p58"/>
          <p:cNvSpPr txBox="1">
            <a:spLocks noGrp="1"/>
          </p:cNvSpPr>
          <p:nvPr>
            <p:ph idx="1"/>
          </p:nvPr>
        </p:nvSpPr>
        <p:spPr>
          <a:xfrm>
            <a:off x="172649" y="1004738"/>
            <a:ext cx="4810883" cy="326350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None/>
            </a:pPr>
            <a:r>
              <a:rPr lang="en" sz="2200" dirty="0"/>
              <a:t>Distal femur osteo and necrotic bone debrided</a:t>
            </a:r>
            <a:endParaRPr sz="2200" dirty="0"/>
          </a:p>
          <a:p>
            <a:pPr marL="0" lvl="0" indent="0" algn="l" rtl="0">
              <a:lnSpc>
                <a:spcPct val="90000"/>
              </a:lnSpc>
              <a:spcBef>
                <a:spcPts val="1600"/>
              </a:spcBef>
              <a:spcAft>
                <a:spcPts val="0"/>
              </a:spcAft>
              <a:buClr>
                <a:schemeClr val="dk1"/>
              </a:buClr>
              <a:buSzPts val="1800"/>
              <a:buNone/>
            </a:pPr>
            <a:r>
              <a:rPr lang="en" sz="2200" dirty="0"/>
              <a:t>Distal femur retrograde nail</a:t>
            </a:r>
            <a:endParaRPr sz="2200" dirty="0"/>
          </a:p>
          <a:p>
            <a:pPr marL="0" lvl="0" indent="0" algn="l" rtl="0">
              <a:lnSpc>
                <a:spcPct val="90000"/>
              </a:lnSpc>
              <a:spcBef>
                <a:spcPts val="1600"/>
              </a:spcBef>
              <a:spcAft>
                <a:spcPts val="0"/>
              </a:spcAft>
              <a:buClr>
                <a:schemeClr val="dk1"/>
              </a:buClr>
              <a:buSzPts val="1800"/>
              <a:buNone/>
            </a:pPr>
            <a:r>
              <a:rPr lang="en" sz="2200" dirty="0"/>
              <a:t>Proximal femur osteotomy gradually lengthened to eliminate discrepancy</a:t>
            </a:r>
            <a:endParaRPr sz="2200" dirty="0"/>
          </a:p>
          <a:p>
            <a:pPr marL="0" lvl="0" indent="0" algn="l" rtl="0">
              <a:lnSpc>
                <a:spcPct val="90000"/>
              </a:lnSpc>
              <a:spcBef>
                <a:spcPts val="1600"/>
              </a:spcBef>
              <a:spcAft>
                <a:spcPts val="0"/>
              </a:spcAft>
              <a:buClr>
                <a:schemeClr val="dk1"/>
              </a:buClr>
              <a:buSzPts val="1800"/>
              <a:buNone/>
            </a:pPr>
            <a:endParaRPr dirty="0"/>
          </a:p>
          <a:p>
            <a:pPr marL="0" lvl="0" indent="0" algn="l" rtl="0">
              <a:lnSpc>
                <a:spcPct val="90000"/>
              </a:lnSpc>
              <a:spcBef>
                <a:spcPts val="1600"/>
              </a:spcBef>
              <a:spcAft>
                <a:spcPts val="1600"/>
              </a:spcAft>
              <a:buClr>
                <a:schemeClr val="dk1"/>
              </a:buClr>
              <a:buSzPts val="1800"/>
              <a:buNone/>
            </a:pPr>
            <a:endParaRPr dirty="0"/>
          </a:p>
        </p:txBody>
      </p:sp>
      <p:pic>
        <p:nvPicPr>
          <p:cNvPr id="489" name="Google Shape;489;p58"/>
          <p:cNvPicPr preferRelativeResize="0"/>
          <p:nvPr/>
        </p:nvPicPr>
        <p:blipFill rotWithShape="1">
          <a:blip r:embed="rId3">
            <a:alphaModFix/>
          </a:blip>
          <a:srcRect/>
          <a:stretch/>
        </p:blipFill>
        <p:spPr>
          <a:xfrm>
            <a:off x="4951036" y="764863"/>
            <a:ext cx="3960475" cy="3613775"/>
          </a:xfrm>
          <a:prstGeom prst="rect">
            <a:avLst/>
          </a:prstGeom>
          <a:noFill/>
          <a:ln>
            <a:noFill/>
          </a:ln>
        </p:spPr>
      </p:pic>
      <p:sp>
        <p:nvSpPr>
          <p:cNvPr id="490" name="Google Shape;490;p58"/>
          <p:cNvSpPr txBox="1"/>
          <p:nvPr/>
        </p:nvSpPr>
        <p:spPr>
          <a:xfrm>
            <a:off x="2920075" y="4378650"/>
            <a:ext cx="6223800" cy="2625000"/>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Sen C, Akgül T, Tetsworth KD, Balci Hİ, Yildiz F, Necmettin T. Combined Technique for the Treatment of Infected Nonunions of the Distal Femur With Bone Loss: Short Supracondylar Nail-Augmented Acute Shortening/Lengthening. J Orthop Trauma. 2020 Sep;34(9):476-481. Figure 2.</a:t>
            </a:r>
            <a:endParaRPr sz="1000">
              <a:solidFill>
                <a:schemeClr val="dk1"/>
              </a:solidFill>
              <a:latin typeface="Calibri"/>
              <a:ea typeface="Calibri"/>
              <a:cs typeface="Calibri"/>
              <a:sym typeface="Calibri"/>
            </a:endParaRPr>
          </a:p>
          <a:p>
            <a:pPr marL="457200" marR="0" lvl="0" indent="0" algn="l" rtl="0">
              <a:lnSpc>
                <a:spcPct val="115000"/>
              </a:lnSpc>
              <a:spcBef>
                <a:spcPts val="1600"/>
              </a:spcBef>
              <a:spcAft>
                <a:spcPts val="1600"/>
              </a:spcAft>
              <a:buClr>
                <a:schemeClr val="dk1"/>
              </a:buClr>
              <a:buSzPts val="1200"/>
              <a:buFont typeface="Calibri"/>
              <a:buNone/>
            </a:pPr>
            <a:endParaRPr sz="10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Osteomyelitis around orthopedic implants</a:t>
            </a:r>
            <a:endParaRPr/>
          </a:p>
        </p:txBody>
      </p:sp>
      <p:sp>
        <p:nvSpPr>
          <p:cNvPr id="496" name="Google Shape;496;p59"/>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None/>
            </a:pPr>
            <a:r>
              <a:rPr lang="en"/>
              <a:t>Three scenarios:</a:t>
            </a:r>
            <a:endParaRPr/>
          </a:p>
          <a:p>
            <a:pPr marL="0" lvl="0" indent="0" algn="l" rtl="0">
              <a:lnSpc>
                <a:spcPct val="90000"/>
              </a:lnSpc>
              <a:spcBef>
                <a:spcPts val="1600"/>
              </a:spcBef>
              <a:spcAft>
                <a:spcPts val="0"/>
              </a:spcAft>
              <a:buClr>
                <a:schemeClr val="dk1"/>
              </a:buClr>
              <a:buSzPts val="1800"/>
              <a:buNone/>
            </a:pPr>
            <a:r>
              <a:rPr lang="en"/>
              <a:t>1. Stable hardware, fracture healed</a:t>
            </a:r>
            <a:endParaRPr/>
          </a:p>
          <a:p>
            <a:pPr marL="0" lvl="0" indent="0" algn="l" rtl="0">
              <a:lnSpc>
                <a:spcPct val="90000"/>
              </a:lnSpc>
              <a:spcBef>
                <a:spcPts val="1600"/>
              </a:spcBef>
              <a:spcAft>
                <a:spcPts val="0"/>
              </a:spcAft>
              <a:buClr>
                <a:schemeClr val="dk1"/>
              </a:buClr>
              <a:buSzPts val="1800"/>
              <a:buNone/>
            </a:pPr>
            <a:r>
              <a:rPr lang="en"/>
              <a:t>2. Stable hardware, fracture not healed</a:t>
            </a:r>
            <a:endParaRPr/>
          </a:p>
          <a:p>
            <a:pPr marL="0" lvl="0" indent="0" algn="l" rtl="0">
              <a:lnSpc>
                <a:spcPct val="90000"/>
              </a:lnSpc>
              <a:spcBef>
                <a:spcPts val="1600"/>
              </a:spcBef>
              <a:spcAft>
                <a:spcPts val="1600"/>
              </a:spcAft>
              <a:buClr>
                <a:schemeClr val="dk1"/>
              </a:buClr>
              <a:buSzPts val="1800"/>
              <a:buNone/>
            </a:pPr>
            <a:r>
              <a:rPr lang="en"/>
              <a:t>3. Unstable hardware, fracture not healed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Classification schemes</a:t>
            </a:r>
            <a:endParaRPr/>
          </a:p>
        </p:txBody>
      </p:sp>
      <p:sp>
        <p:nvSpPr>
          <p:cNvPr id="119" name="Google Shape;119;p6"/>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Waldvogel in 1970 proposed three groups:</a:t>
            </a:r>
            <a:endParaRPr/>
          </a:p>
          <a:p>
            <a:pPr marL="914400" lvl="1" indent="-317500" algn="l" rtl="0">
              <a:lnSpc>
                <a:spcPct val="90000"/>
              </a:lnSpc>
              <a:spcBef>
                <a:spcPts val="0"/>
              </a:spcBef>
              <a:spcAft>
                <a:spcPts val="0"/>
              </a:spcAft>
              <a:buClr>
                <a:schemeClr val="dk1"/>
              </a:buClr>
              <a:buSzPts val="1400"/>
              <a:buChar char="○"/>
            </a:pPr>
            <a:r>
              <a:rPr lang="en"/>
              <a:t>Hematogenous</a:t>
            </a:r>
            <a:endParaRPr/>
          </a:p>
          <a:p>
            <a:pPr marL="914400" lvl="1" indent="-317500" algn="l" rtl="0">
              <a:lnSpc>
                <a:spcPct val="90000"/>
              </a:lnSpc>
              <a:spcBef>
                <a:spcPts val="0"/>
              </a:spcBef>
              <a:spcAft>
                <a:spcPts val="0"/>
              </a:spcAft>
              <a:buClr>
                <a:schemeClr val="dk1"/>
              </a:buClr>
              <a:buSzPts val="1400"/>
              <a:buChar char="○"/>
            </a:pPr>
            <a:r>
              <a:rPr lang="en"/>
              <a:t>Secondary to a contiguous focus of infection </a:t>
            </a:r>
            <a:endParaRPr/>
          </a:p>
          <a:p>
            <a:pPr marL="1371600" lvl="2" indent="-317500" algn="l" rtl="0">
              <a:lnSpc>
                <a:spcPct val="90000"/>
              </a:lnSpc>
              <a:spcBef>
                <a:spcPts val="0"/>
              </a:spcBef>
              <a:spcAft>
                <a:spcPts val="0"/>
              </a:spcAft>
              <a:buClr>
                <a:schemeClr val="dk1"/>
              </a:buClr>
              <a:buSzPts val="1400"/>
              <a:buChar char="■"/>
            </a:pPr>
            <a:r>
              <a:rPr lang="en"/>
              <a:t>post op wound, direct puncture, superficial infection</a:t>
            </a:r>
            <a:endParaRPr/>
          </a:p>
          <a:p>
            <a:pPr marL="914400" lvl="1" indent="-317500" algn="l" rtl="0">
              <a:lnSpc>
                <a:spcPct val="90000"/>
              </a:lnSpc>
              <a:spcBef>
                <a:spcPts val="0"/>
              </a:spcBef>
              <a:spcAft>
                <a:spcPts val="0"/>
              </a:spcAft>
              <a:buClr>
                <a:schemeClr val="dk1"/>
              </a:buClr>
              <a:buSzPts val="1400"/>
              <a:buChar char="○"/>
            </a:pPr>
            <a:r>
              <a:rPr lang="en"/>
              <a:t>Associated with vascular disease</a:t>
            </a:r>
            <a:endParaRPr/>
          </a:p>
        </p:txBody>
      </p:sp>
      <p:sp>
        <p:nvSpPr>
          <p:cNvPr id="120" name="Google Shape;120;p6"/>
          <p:cNvSpPr txBox="1"/>
          <p:nvPr/>
        </p:nvSpPr>
        <p:spPr>
          <a:xfrm>
            <a:off x="99384" y="4210788"/>
            <a:ext cx="7986600" cy="332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alibri"/>
              <a:buNone/>
            </a:pPr>
            <a:r>
              <a:rPr lang="en" sz="1800" b="0" i="0" u="none" strike="noStrike" cap="none" dirty="0">
                <a:solidFill>
                  <a:schemeClr val="dk1"/>
                </a:solidFill>
                <a:latin typeface="Calibri"/>
                <a:ea typeface="Calibri"/>
                <a:cs typeface="Calibri"/>
                <a:sym typeface="Calibri"/>
              </a:rPr>
              <a:t>New England Journal of Medicine, 1970, 282(4), 198–206</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Stable hardware, fracture healed</a:t>
            </a:r>
            <a:endParaRPr/>
          </a:p>
        </p:txBody>
      </p:sp>
      <p:sp>
        <p:nvSpPr>
          <p:cNvPr id="502" name="Google Shape;502;p60"/>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Treat with I&amp;D, removal of hardware</a:t>
            </a:r>
            <a:endParaRPr/>
          </a:p>
          <a:p>
            <a:pPr marL="457200" lvl="0" indent="-342900" algn="l" rtl="0">
              <a:lnSpc>
                <a:spcPct val="90000"/>
              </a:lnSpc>
              <a:spcBef>
                <a:spcPts val="0"/>
              </a:spcBef>
              <a:spcAft>
                <a:spcPts val="0"/>
              </a:spcAft>
              <a:buClr>
                <a:schemeClr val="dk1"/>
              </a:buClr>
              <a:buSzPts val="1800"/>
              <a:buChar char="●"/>
            </a:pPr>
            <a:r>
              <a:rPr lang="en"/>
              <a:t>Follows Stage 3 treatment principles</a:t>
            </a:r>
            <a:endParaRPr/>
          </a:p>
          <a:p>
            <a:pPr marL="914400" lvl="1" indent="-317500" algn="l" rtl="0">
              <a:lnSpc>
                <a:spcPct val="90000"/>
              </a:lnSpc>
              <a:spcBef>
                <a:spcPts val="0"/>
              </a:spcBef>
              <a:spcAft>
                <a:spcPts val="0"/>
              </a:spcAft>
              <a:buClr>
                <a:schemeClr val="dk1"/>
              </a:buClr>
              <a:buSzPts val="1400"/>
              <a:buChar char="○"/>
            </a:pPr>
            <a:r>
              <a:rPr lang="en"/>
              <a:t>Curette when possible, any remaining defect, hardware holes, pseudomembranes, etc.</a:t>
            </a:r>
            <a:endParaRPr/>
          </a:p>
          <a:p>
            <a:pPr marL="457200" lvl="0" indent="-342900" algn="l" rtl="0">
              <a:lnSpc>
                <a:spcPct val="90000"/>
              </a:lnSpc>
              <a:spcBef>
                <a:spcPts val="0"/>
              </a:spcBef>
              <a:spcAft>
                <a:spcPts val="0"/>
              </a:spcAft>
              <a:buClr>
                <a:schemeClr val="dk1"/>
              </a:buClr>
              <a:buSzPts val="1800"/>
              <a:buChar char="●"/>
            </a:pPr>
            <a:r>
              <a:rPr lang="en"/>
              <a:t>If fracture is united and stable, without segmental defect, then no further instrumentation needed for stability</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Stable hardware, fracture not healed</a:t>
            </a:r>
            <a:endParaRPr/>
          </a:p>
        </p:txBody>
      </p:sp>
      <p:sp>
        <p:nvSpPr>
          <p:cNvPr id="508" name="Google Shape;508;p61"/>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Stability is required to eradicate infection</a:t>
            </a:r>
            <a:endParaRPr/>
          </a:p>
          <a:p>
            <a:pPr marL="457200" lvl="0" indent="-342900" algn="l" rtl="0">
              <a:lnSpc>
                <a:spcPct val="90000"/>
              </a:lnSpc>
              <a:spcBef>
                <a:spcPts val="0"/>
              </a:spcBef>
              <a:spcAft>
                <a:spcPts val="0"/>
              </a:spcAft>
              <a:buClr>
                <a:schemeClr val="dk1"/>
              </a:buClr>
              <a:buSzPts val="1800"/>
              <a:buChar char="●"/>
            </a:pPr>
            <a:r>
              <a:rPr lang="en"/>
              <a:t>For acute infections attempt I&amp;D, retain hardware, suppress with antibiotics until fracture healing</a:t>
            </a:r>
            <a:endParaRPr/>
          </a:p>
          <a:p>
            <a:pPr marL="457200" lvl="0" indent="-342900" algn="l" rtl="0">
              <a:lnSpc>
                <a:spcPct val="90000"/>
              </a:lnSpc>
              <a:spcBef>
                <a:spcPts val="0"/>
              </a:spcBef>
              <a:spcAft>
                <a:spcPts val="0"/>
              </a:spcAft>
              <a:buClr>
                <a:schemeClr val="dk1"/>
              </a:buClr>
              <a:buSzPts val="1800"/>
              <a:buChar char="●"/>
            </a:pPr>
            <a:r>
              <a:rPr lang="en"/>
              <a:t>Goal to convert from Stage 4 to Stage 3 osteomyelitis</a:t>
            </a:r>
            <a:endParaRPr/>
          </a:p>
          <a:p>
            <a:pPr marL="457200" lvl="0" indent="-342900" algn="l" rtl="0">
              <a:lnSpc>
                <a:spcPct val="90000"/>
              </a:lnSpc>
              <a:spcBef>
                <a:spcPts val="0"/>
              </a:spcBef>
              <a:spcAft>
                <a:spcPts val="0"/>
              </a:spcAft>
              <a:buClr>
                <a:schemeClr val="dk1"/>
              </a:buClr>
              <a:buSzPts val="1800"/>
              <a:buChar char="●"/>
            </a:pPr>
            <a:r>
              <a:rPr lang="en"/>
              <a:t>71% success in achieving fracture healing with antibiotic suppression (Berkes et al. JBJS 2010)</a:t>
            </a:r>
            <a:endParaRPr/>
          </a:p>
          <a:p>
            <a:pPr marL="914400" lvl="1" indent="-317500" algn="l" rtl="0">
              <a:lnSpc>
                <a:spcPct val="90000"/>
              </a:lnSpc>
              <a:spcBef>
                <a:spcPts val="0"/>
              </a:spcBef>
              <a:spcAft>
                <a:spcPts val="0"/>
              </a:spcAft>
              <a:buClr>
                <a:schemeClr val="dk1"/>
              </a:buClr>
              <a:buSzPts val="1400"/>
              <a:buChar char="○"/>
            </a:pPr>
            <a:r>
              <a:rPr lang="en"/>
              <a:t>Requires eventual hardware removal in ~30% cases</a:t>
            </a:r>
            <a:endParaRPr/>
          </a:p>
          <a:p>
            <a:pPr marL="914400" lvl="1" indent="-317500" algn="l" rtl="0">
              <a:lnSpc>
                <a:spcPct val="90000"/>
              </a:lnSpc>
              <a:spcBef>
                <a:spcPts val="0"/>
              </a:spcBef>
              <a:spcAft>
                <a:spcPts val="0"/>
              </a:spcAft>
              <a:buClr>
                <a:schemeClr val="dk1"/>
              </a:buClr>
              <a:buSzPts val="1400"/>
              <a:buChar char="○"/>
            </a:pPr>
            <a:r>
              <a:rPr lang="en"/>
              <a:t>Hardware removal less likely in proximal (e.g. pelvis) vs. distal locations (e.g. tibia)</a:t>
            </a:r>
            <a:endParaRPr/>
          </a:p>
          <a:p>
            <a:pPr marL="457200" lvl="0" indent="-342900" algn="l" rtl="0">
              <a:lnSpc>
                <a:spcPct val="90000"/>
              </a:lnSpc>
              <a:spcBef>
                <a:spcPts val="0"/>
              </a:spcBef>
              <a:spcAft>
                <a:spcPts val="0"/>
              </a:spcAft>
              <a:buClr>
                <a:schemeClr val="dk1"/>
              </a:buClr>
              <a:buSzPts val="1800"/>
              <a:buChar char="●"/>
            </a:pPr>
            <a:r>
              <a:rPr lang="en"/>
              <a:t>If fracture healing achieved, principles follow Stage 3 treatment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Unstable Hardware, Fracture Not Healed</a:t>
            </a:r>
            <a:endParaRPr/>
          </a:p>
        </p:txBody>
      </p:sp>
      <p:sp>
        <p:nvSpPr>
          <p:cNvPr id="514" name="Google Shape;514;p62"/>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I&amp;D, removal of hardware</a:t>
            </a:r>
            <a:endParaRPr/>
          </a:p>
          <a:p>
            <a:pPr marL="457200" lvl="0" indent="-342900" algn="l" rtl="0">
              <a:lnSpc>
                <a:spcPct val="90000"/>
              </a:lnSpc>
              <a:spcBef>
                <a:spcPts val="0"/>
              </a:spcBef>
              <a:spcAft>
                <a:spcPts val="0"/>
              </a:spcAft>
              <a:buClr>
                <a:schemeClr val="dk1"/>
              </a:buClr>
              <a:buSzPts val="1800"/>
              <a:buChar char="●"/>
            </a:pPr>
            <a:r>
              <a:rPr lang="en"/>
              <a:t>Equivalent to Stage 4 Osteomyelitis (i.e. Segmental Defect)</a:t>
            </a:r>
            <a:endParaRPr/>
          </a:p>
          <a:p>
            <a:pPr marL="457200" lvl="0" indent="-342900" algn="l" rtl="0">
              <a:lnSpc>
                <a:spcPct val="90000"/>
              </a:lnSpc>
              <a:spcBef>
                <a:spcPts val="0"/>
              </a:spcBef>
              <a:spcAft>
                <a:spcPts val="0"/>
              </a:spcAft>
              <a:buClr>
                <a:schemeClr val="dk1"/>
              </a:buClr>
              <a:buSzPts val="1800"/>
              <a:buChar char="●"/>
            </a:pPr>
            <a:r>
              <a:rPr lang="en"/>
              <a:t>Requires strategy for bone stability (e.g. ring fixator, antibiotic nail, etc.) and management of segmental bone defect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Results (of Comprehensive, Multidisciplinary Treatment Protocol)</a:t>
            </a:r>
            <a:endParaRPr/>
          </a:p>
        </p:txBody>
      </p:sp>
      <p:sp>
        <p:nvSpPr>
          <p:cNvPr id="520" name="Google Shape;520;p63"/>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2207 cases from 1981 through 2007</a:t>
            </a:r>
            <a:endParaRPr/>
          </a:p>
          <a:p>
            <a:pPr marL="914400" lvl="1" indent="-317500" algn="l" rtl="0">
              <a:lnSpc>
                <a:spcPct val="90000"/>
              </a:lnSpc>
              <a:spcBef>
                <a:spcPts val="0"/>
              </a:spcBef>
              <a:spcAft>
                <a:spcPts val="0"/>
              </a:spcAft>
              <a:buClr>
                <a:schemeClr val="dk1"/>
              </a:buClr>
              <a:buSzPts val="1400"/>
              <a:buChar char="○"/>
            </a:pPr>
            <a:r>
              <a:rPr lang="en"/>
              <a:t>1898 limb-salvage protocols</a:t>
            </a:r>
            <a:endParaRPr/>
          </a:p>
          <a:p>
            <a:pPr marL="914400" lvl="1" indent="-317500" algn="l" rtl="0">
              <a:lnSpc>
                <a:spcPct val="90000"/>
              </a:lnSpc>
              <a:spcBef>
                <a:spcPts val="0"/>
              </a:spcBef>
              <a:spcAft>
                <a:spcPts val="0"/>
              </a:spcAft>
              <a:buClr>
                <a:schemeClr val="dk1"/>
              </a:buClr>
              <a:buSzPts val="1400"/>
              <a:buChar char="○"/>
            </a:pPr>
            <a:r>
              <a:rPr lang="en"/>
              <a:t>230 amputations (as primary treatment)</a:t>
            </a:r>
            <a:endParaRPr/>
          </a:p>
          <a:p>
            <a:pPr marL="457200" lvl="0" indent="-342900" algn="l" rtl="0">
              <a:lnSpc>
                <a:spcPct val="90000"/>
              </a:lnSpc>
              <a:spcBef>
                <a:spcPts val="0"/>
              </a:spcBef>
              <a:spcAft>
                <a:spcPts val="0"/>
              </a:spcAft>
              <a:buClr>
                <a:schemeClr val="dk1"/>
              </a:buClr>
              <a:buSzPts val="1800"/>
              <a:buChar char="●"/>
            </a:pPr>
            <a:r>
              <a:rPr lang="en"/>
              <a:t>85% overall success (infection-free, functional reconstruction at 2 years)</a:t>
            </a:r>
            <a:endParaRPr/>
          </a:p>
          <a:p>
            <a:pPr marL="914400" lvl="1" indent="-317500" algn="l" rtl="0">
              <a:lnSpc>
                <a:spcPct val="90000"/>
              </a:lnSpc>
              <a:spcBef>
                <a:spcPts val="0"/>
              </a:spcBef>
              <a:spcAft>
                <a:spcPts val="0"/>
              </a:spcAft>
              <a:buClr>
                <a:schemeClr val="dk1"/>
              </a:buClr>
              <a:buSzPts val="1400"/>
              <a:buChar char="○"/>
            </a:pPr>
            <a:r>
              <a:rPr lang="en"/>
              <a:t>A-hosts 96%</a:t>
            </a:r>
            <a:endParaRPr/>
          </a:p>
          <a:p>
            <a:pPr marL="914400" lvl="1" indent="-317500" algn="l" rtl="0">
              <a:lnSpc>
                <a:spcPct val="90000"/>
              </a:lnSpc>
              <a:spcBef>
                <a:spcPts val="0"/>
              </a:spcBef>
              <a:spcAft>
                <a:spcPts val="0"/>
              </a:spcAft>
              <a:buClr>
                <a:schemeClr val="dk1"/>
              </a:buClr>
              <a:buSzPts val="1400"/>
              <a:buChar char="○"/>
            </a:pPr>
            <a:r>
              <a:rPr lang="en"/>
              <a:t>B-hosts 74%</a:t>
            </a:r>
            <a:endParaRPr/>
          </a:p>
          <a:p>
            <a:pPr marL="914400" lvl="1" indent="-317500" algn="l" rtl="0">
              <a:lnSpc>
                <a:spcPct val="90000"/>
              </a:lnSpc>
              <a:spcBef>
                <a:spcPts val="0"/>
              </a:spcBef>
              <a:spcAft>
                <a:spcPts val="0"/>
              </a:spcAft>
              <a:buClr>
                <a:schemeClr val="dk1"/>
              </a:buClr>
              <a:buSzPts val="1400"/>
              <a:buChar char="○"/>
            </a:pPr>
            <a:r>
              <a:rPr lang="en"/>
              <a:t>Limb-salvage 84%</a:t>
            </a:r>
            <a:endParaRPr/>
          </a:p>
          <a:p>
            <a:pPr marL="914400" lvl="1" indent="-317500" algn="l" rtl="0">
              <a:lnSpc>
                <a:spcPct val="90000"/>
              </a:lnSpc>
              <a:spcBef>
                <a:spcPts val="0"/>
              </a:spcBef>
              <a:spcAft>
                <a:spcPts val="0"/>
              </a:spcAft>
              <a:buClr>
                <a:schemeClr val="dk1"/>
              </a:buClr>
              <a:buSzPts val="1400"/>
              <a:buChar char="○"/>
            </a:pPr>
            <a:r>
              <a:rPr lang="en"/>
              <a:t>Amputation 91%</a:t>
            </a:r>
            <a:br>
              <a:rPr lang="en"/>
            </a:br>
            <a:endParaRPr/>
          </a:p>
          <a:p>
            <a:pPr marL="0" lvl="0" indent="0" algn="l" rtl="0">
              <a:lnSpc>
                <a:spcPct val="90000"/>
              </a:lnSpc>
              <a:spcBef>
                <a:spcPts val="1600"/>
              </a:spcBef>
              <a:spcAft>
                <a:spcPts val="1600"/>
              </a:spcAft>
              <a:buClr>
                <a:schemeClr val="dk1"/>
              </a:buClr>
              <a:buSzPts val="1800"/>
              <a:buNone/>
            </a:pPr>
            <a:r>
              <a:rPr lang="en"/>
              <a:t>Plast Reconstr Surg. 2011 Jan;127</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Results</a:t>
            </a:r>
            <a:endParaRPr/>
          </a:p>
        </p:txBody>
      </p:sp>
      <p:sp>
        <p:nvSpPr>
          <p:cNvPr id="526" name="Google Shape;526;p64"/>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Treatment failures (n=319)</a:t>
            </a:r>
            <a:endParaRPr/>
          </a:p>
          <a:p>
            <a:pPr marL="914400" lvl="1" indent="-317500" algn="l" rtl="0">
              <a:lnSpc>
                <a:spcPct val="90000"/>
              </a:lnSpc>
              <a:spcBef>
                <a:spcPts val="0"/>
              </a:spcBef>
              <a:spcAft>
                <a:spcPts val="0"/>
              </a:spcAft>
              <a:buClr>
                <a:schemeClr val="dk1"/>
              </a:buClr>
              <a:buSzPts val="1400"/>
              <a:buChar char="○"/>
            </a:pPr>
            <a:r>
              <a:rPr lang="en"/>
              <a:t>43% aseptic nonunions</a:t>
            </a:r>
            <a:endParaRPr/>
          </a:p>
          <a:p>
            <a:pPr marL="914400" lvl="1" indent="-317500" algn="l" rtl="0">
              <a:lnSpc>
                <a:spcPct val="90000"/>
              </a:lnSpc>
              <a:spcBef>
                <a:spcPts val="0"/>
              </a:spcBef>
              <a:spcAft>
                <a:spcPts val="0"/>
              </a:spcAft>
              <a:buClr>
                <a:schemeClr val="dk1"/>
              </a:buClr>
              <a:buSzPts val="1400"/>
              <a:buChar char="○"/>
            </a:pPr>
            <a:r>
              <a:rPr lang="en"/>
              <a:t>28% wound sloughs</a:t>
            </a:r>
            <a:endParaRPr/>
          </a:p>
          <a:p>
            <a:pPr marL="914400" lvl="1" indent="-317500" algn="l" rtl="0">
              <a:lnSpc>
                <a:spcPct val="90000"/>
              </a:lnSpc>
              <a:spcBef>
                <a:spcPts val="0"/>
              </a:spcBef>
              <a:spcAft>
                <a:spcPts val="0"/>
              </a:spcAft>
              <a:buClr>
                <a:schemeClr val="dk1"/>
              </a:buClr>
              <a:buSzPts val="1400"/>
              <a:buChar char="○"/>
            </a:pPr>
            <a:r>
              <a:rPr lang="en"/>
              <a:t>15% unanticipated impairment</a:t>
            </a:r>
            <a:endParaRPr/>
          </a:p>
          <a:p>
            <a:pPr marL="914400" lvl="1" indent="-317500" algn="l" rtl="0">
              <a:lnSpc>
                <a:spcPct val="90000"/>
              </a:lnSpc>
              <a:spcBef>
                <a:spcPts val="0"/>
              </a:spcBef>
              <a:spcAft>
                <a:spcPts val="0"/>
              </a:spcAft>
              <a:buClr>
                <a:schemeClr val="dk1"/>
              </a:buClr>
              <a:buSzPts val="1400"/>
              <a:buChar char="○"/>
            </a:pPr>
            <a:r>
              <a:rPr lang="en"/>
              <a:t>12% recurrent sepsis</a:t>
            </a:r>
            <a:endParaRPr/>
          </a:p>
          <a:p>
            <a:pPr marL="914400" lvl="1" indent="-317500" algn="l" rtl="0">
              <a:lnSpc>
                <a:spcPct val="90000"/>
              </a:lnSpc>
              <a:spcBef>
                <a:spcPts val="0"/>
              </a:spcBef>
              <a:spcAft>
                <a:spcPts val="0"/>
              </a:spcAft>
              <a:buClr>
                <a:schemeClr val="dk1"/>
              </a:buClr>
              <a:buSzPts val="1400"/>
              <a:buChar char="○"/>
            </a:pPr>
            <a:r>
              <a:rPr lang="en"/>
              <a:t>2% deaths</a:t>
            </a:r>
            <a:endParaRPr/>
          </a:p>
          <a:p>
            <a:pPr marL="457200" lvl="0" indent="-342900" algn="l" rtl="0">
              <a:lnSpc>
                <a:spcPct val="90000"/>
              </a:lnSpc>
              <a:spcBef>
                <a:spcPts val="0"/>
              </a:spcBef>
              <a:spcAft>
                <a:spcPts val="0"/>
              </a:spcAft>
              <a:buClr>
                <a:schemeClr val="dk1"/>
              </a:buClr>
              <a:buSzPts val="1800"/>
              <a:buChar char="●"/>
            </a:pPr>
            <a:r>
              <a:rPr lang="en"/>
              <a:t>82% success with retreatment</a:t>
            </a:r>
            <a:endParaRPr/>
          </a:p>
          <a:p>
            <a:pPr marL="457200" lvl="0" indent="-342900" algn="l" rtl="0">
              <a:lnSpc>
                <a:spcPct val="90000"/>
              </a:lnSpc>
              <a:spcBef>
                <a:spcPts val="0"/>
              </a:spcBef>
              <a:spcAft>
                <a:spcPts val="0"/>
              </a:spcAft>
              <a:buClr>
                <a:schemeClr val="dk1"/>
              </a:buClr>
              <a:buSzPts val="1800"/>
              <a:buChar char="●"/>
            </a:pPr>
            <a:r>
              <a:rPr lang="en"/>
              <a:t>Overall 2 year success rate of 95%</a:t>
            </a:r>
            <a:endParaRPr/>
          </a:p>
          <a:p>
            <a:pPr marL="914400" lvl="1" indent="-317500" algn="l" rtl="0">
              <a:lnSpc>
                <a:spcPct val="90000"/>
              </a:lnSpc>
              <a:spcBef>
                <a:spcPts val="0"/>
              </a:spcBef>
              <a:spcAft>
                <a:spcPts val="0"/>
              </a:spcAft>
              <a:buClr>
                <a:schemeClr val="dk1"/>
              </a:buClr>
              <a:buSzPts val="1400"/>
              <a:buChar char="○"/>
            </a:pPr>
            <a:r>
              <a:rPr lang="en"/>
              <a:t>99% A hosts</a:t>
            </a:r>
            <a:endParaRPr/>
          </a:p>
          <a:p>
            <a:pPr marL="914400" lvl="1" indent="-317500" algn="l" rtl="0">
              <a:lnSpc>
                <a:spcPct val="90000"/>
              </a:lnSpc>
              <a:spcBef>
                <a:spcPts val="0"/>
              </a:spcBef>
              <a:spcAft>
                <a:spcPts val="0"/>
              </a:spcAft>
              <a:buClr>
                <a:schemeClr val="dk1"/>
              </a:buClr>
              <a:buSzPts val="1400"/>
              <a:buChar char="○"/>
            </a:pPr>
            <a:r>
              <a:rPr lang="en"/>
              <a:t>90% B hosts</a:t>
            </a:r>
            <a:endParaRPr/>
          </a:p>
          <a:p>
            <a:pPr marL="0" lvl="0" indent="0" algn="l" rtl="0">
              <a:lnSpc>
                <a:spcPct val="90000"/>
              </a:lnSpc>
              <a:spcBef>
                <a:spcPts val="1600"/>
              </a:spcBef>
              <a:spcAft>
                <a:spcPts val="0"/>
              </a:spcAft>
              <a:buClr>
                <a:schemeClr val="dk1"/>
              </a:buClr>
              <a:buSzPts val="1800"/>
              <a:buNone/>
            </a:pPr>
            <a:r>
              <a:rPr lang="en"/>
              <a:t>Plast Reconstr Surg. 2011 Jan;127</a:t>
            </a:r>
            <a:endParaRPr/>
          </a:p>
          <a:p>
            <a:pPr marL="0" lvl="0" indent="0" algn="l" rtl="0">
              <a:lnSpc>
                <a:spcPct val="90000"/>
              </a:lnSpc>
              <a:spcBef>
                <a:spcPts val="1600"/>
              </a:spcBef>
              <a:spcAft>
                <a:spcPts val="1600"/>
              </a:spcAft>
              <a:buClr>
                <a:schemeClr val="dk1"/>
              </a:buClr>
              <a:buSzPts val="1800"/>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Results of limb salvage for tibial osteomyelitis</a:t>
            </a:r>
            <a:endParaRPr/>
          </a:p>
        </p:txBody>
      </p:sp>
      <p:sp>
        <p:nvSpPr>
          <p:cNvPr id="532" name="Google Shape;532;p65"/>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67 patients with 3.9 year follow up</a:t>
            </a:r>
            <a:endParaRPr/>
          </a:p>
          <a:p>
            <a:pPr marL="914400" lvl="1" indent="-317500" algn="l" rtl="0">
              <a:lnSpc>
                <a:spcPct val="90000"/>
              </a:lnSpc>
              <a:spcBef>
                <a:spcPts val="0"/>
              </a:spcBef>
              <a:spcAft>
                <a:spcPts val="0"/>
              </a:spcAft>
              <a:buClr>
                <a:schemeClr val="dk1"/>
              </a:buClr>
              <a:buSzPts val="1400"/>
              <a:buChar char="○"/>
            </a:pPr>
            <a:r>
              <a:rPr lang="en"/>
              <a:t>Debridement with abx beads/rods and plastic closure if needed</a:t>
            </a:r>
            <a:endParaRPr/>
          </a:p>
          <a:p>
            <a:pPr marL="914400" lvl="1" indent="-317500" algn="l" rtl="0">
              <a:lnSpc>
                <a:spcPct val="90000"/>
              </a:lnSpc>
              <a:spcBef>
                <a:spcPts val="0"/>
              </a:spcBef>
              <a:spcAft>
                <a:spcPts val="0"/>
              </a:spcAft>
              <a:buClr>
                <a:schemeClr val="dk1"/>
              </a:buClr>
              <a:buSzPts val="1400"/>
              <a:buChar char="○"/>
            </a:pPr>
            <a:r>
              <a:rPr lang="en"/>
              <a:t>54 had fracture non-union with infection </a:t>
            </a:r>
            <a:endParaRPr/>
          </a:p>
          <a:p>
            <a:pPr marL="914400" lvl="1" indent="-317500" algn="l" rtl="0">
              <a:lnSpc>
                <a:spcPct val="90000"/>
              </a:lnSpc>
              <a:spcBef>
                <a:spcPts val="0"/>
              </a:spcBef>
              <a:spcAft>
                <a:spcPts val="0"/>
              </a:spcAft>
              <a:buClr>
                <a:schemeClr val="dk1"/>
              </a:buClr>
              <a:buSzPts val="1400"/>
              <a:buChar char="○"/>
            </a:pPr>
            <a:r>
              <a:rPr lang="en"/>
              <a:t>61 patients ultimately had their infection controlled by limb salvage</a:t>
            </a:r>
            <a:endParaRPr/>
          </a:p>
          <a:p>
            <a:pPr marL="1371600" lvl="2" indent="-317500" algn="l" rtl="0">
              <a:lnSpc>
                <a:spcPct val="90000"/>
              </a:lnSpc>
              <a:spcBef>
                <a:spcPts val="0"/>
              </a:spcBef>
              <a:spcAft>
                <a:spcPts val="0"/>
              </a:spcAft>
              <a:buClr>
                <a:schemeClr val="dk1"/>
              </a:buClr>
              <a:buSzPts val="1400"/>
              <a:buChar char="■"/>
            </a:pPr>
            <a:r>
              <a:rPr lang="en"/>
              <a:t>48/54 non-unions achieved union</a:t>
            </a:r>
            <a:endParaRPr/>
          </a:p>
          <a:p>
            <a:pPr marL="914400" lvl="1" indent="-317500" algn="l" rtl="0">
              <a:lnSpc>
                <a:spcPct val="90000"/>
              </a:lnSpc>
              <a:spcBef>
                <a:spcPts val="0"/>
              </a:spcBef>
              <a:spcAft>
                <a:spcPts val="0"/>
              </a:spcAft>
              <a:buClr>
                <a:schemeClr val="dk1"/>
              </a:buClr>
              <a:buSzPts val="1400"/>
              <a:buChar char="○"/>
            </a:pPr>
            <a:r>
              <a:rPr lang="en"/>
              <a:t>5 patients required amputation </a:t>
            </a:r>
            <a:endParaRPr/>
          </a:p>
          <a:p>
            <a:pPr marL="914400" lvl="1" indent="-317500" algn="l" rtl="0">
              <a:lnSpc>
                <a:spcPct val="90000"/>
              </a:lnSpc>
              <a:spcBef>
                <a:spcPts val="0"/>
              </a:spcBef>
              <a:spcAft>
                <a:spcPts val="0"/>
              </a:spcAft>
              <a:buClr>
                <a:schemeClr val="dk1"/>
              </a:buClr>
              <a:buSzPts val="1400"/>
              <a:buChar char="○"/>
            </a:pPr>
            <a:r>
              <a:rPr lang="en"/>
              <a:t>1 patient on daily chronic antibiotics</a:t>
            </a:r>
            <a:endParaRPr/>
          </a:p>
          <a:p>
            <a:pPr marL="457200" lvl="0" indent="-342900" algn="l" rtl="0">
              <a:lnSpc>
                <a:spcPct val="90000"/>
              </a:lnSpc>
              <a:spcBef>
                <a:spcPts val="0"/>
              </a:spcBef>
              <a:spcAft>
                <a:spcPts val="0"/>
              </a:spcAft>
              <a:buClr>
                <a:schemeClr val="dk1"/>
              </a:buClr>
              <a:buSzPts val="1800"/>
              <a:buChar char="●"/>
            </a:pPr>
            <a:r>
              <a:rPr lang="en"/>
              <a:t>Failure associated with</a:t>
            </a:r>
            <a:endParaRPr/>
          </a:p>
          <a:p>
            <a:pPr marL="914400" lvl="1" indent="-317500" algn="l" rtl="0">
              <a:lnSpc>
                <a:spcPct val="90000"/>
              </a:lnSpc>
              <a:spcBef>
                <a:spcPts val="0"/>
              </a:spcBef>
              <a:spcAft>
                <a:spcPts val="0"/>
              </a:spcAft>
              <a:buClr>
                <a:schemeClr val="dk1"/>
              </a:buClr>
              <a:buSzPts val="1400"/>
              <a:buChar char="○"/>
            </a:pPr>
            <a:r>
              <a:rPr lang="en"/>
              <a:t>Diabetics with neuropathy</a:t>
            </a:r>
            <a:endParaRPr/>
          </a:p>
          <a:p>
            <a:pPr marL="914400" lvl="1" indent="-317500" algn="l" rtl="0">
              <a:lnSpc>
                <a:spcPct val="90000"/>
              </a:lnSpc>
              <a:spcBef>
                <a:spcPts val="0"/>
              </a:spcBef>
              <a:spcAft>
                <a:spcPts val="0"/>
              </a:spcAft>
              <a:buClr>
                <a:schemeClr val="dk1"/>
              </a:buClr>
              <a:buSzPts val="1400"/>
              <a:buChar char="○"/>
            </a:pPr>
            <a:r>
              <a:rPr lang="en"/>
              <a:t>Increasing surgeries </a:t>
            </a:r>
            <a:endParaRPr/>
          </a:p>
          <a:p>
            <a:pPr marL="0" lvl="0" indent="0" algn="l" rtl="0">
              <a:lnSpc>
                <a:spcPct val="90000"/>
              </a:lnSpc>
              <a:spcBef>
                <a:spcPts val="1600"/>
              </a:spcBef>
              <a:spcAft>
                <a:spcPts val="1600"/>
              </a:spcAft>
              <a:buClr>
                <a:schemeClr val="dk1"/>
              </a:buClr>
              <a:buSzPts val="1800"/>
              <a:buNone/>
            </a:pPr>
            <a:r>
              <a:rPr lang="en"/>
              <a:t>J Bone Jt Infect. 2019 Dec 10;4(6):306-313</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Summary</a:t>
            </a:r>
            <a:endParaRPr/>
          </a:p>
        </p:txBody>
      </p:sp>
      <p:sp>
        <p:nvSpPr>
          <p:cNvPr id="538" name="Google Shape;538;p66"/>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Clr>
                <a:schemeClr val="dk1"/>
              </a:buClr>
              <a:buSzPts val="1800"/>
              <a:buChar char="●"/>
            </a:pPr>
            <a:r>
              <a:rPr lang="en"/>
              <a:t>Commonly hematogenous or direct inoculation</a:t>
            </a:r>
            <a:endParaRPr/>
          </a:p>
          <a:p>
            <a:pPr marL="914400" lvl="1" indent="-317500" algn="l" rtl="0">
              <a:lnSpc>
                <a:spcPct val="90000"/>
              </a:lnSpc>
              <a:spcBef>
                <a:spcPts val="600"/>
              </a:spcBef>
              <a:spcAft>
                <a:spcPts val="0"/>
              </a:spcAft>
              <a:buClr>
                <a:schemeClr val="dk1"/>
              </a:buClr>
              <a:buSzPts val="1400"/>
              <a:buChar char="○"/>
            </a:pPr>
            <a:r>
              <a:rPr lang="en"/>
              <a:t>Most common organism S. aureus</a:t>
            </a:r>
            <a:endParaRPr/>
          </a:p>
          <a:p>
            <a:pPr marL="457200" lvl="0" indent="-342900" algn="l" rtl="0">
              <a:lnSpc>
                <a:spcPct val="90000"/>
              </a:lnSpc>
              <a:spcBef>
                <a:spcPts val="600"/>
              </a:spcBef>
              <a:spcAft>
                <a:spcPts val="0"/>
              </a:spcAft>
              <a:buClr>
                <a:schemeClr val="dk1"/>
              </a:buClr>
              <a:buSzPts val="1800"/>
              <a:buChar char="●"/>
            </a:pPr>
            <a:r>
              <a:rPr lang="en"/>
              <a:t>Assess modifiable patient risk factors like glucose control, comorbid conditions optimization</a:t>
            </a:r>
            <a:endParaRPr/>
          </a:p>
          <a:p>
            <a:pPr marL="457200" lvl="0" indent="-342900" algn="l" rtl="0">
              <a:lnSpc>
                <a:spcPct val="90000"/>
              </a:lnSpc>
              <a:spcBef>
                <a:spcPts val="600"/>
              </a:spcBef>
              <a:spcAft>
                <a:spcPts val="0"/>
              </a:spcAft>
              <a:buClr>
                <a:schemeClr val="dk1"/>
              </a:buClr>
              <a:buSzPts val="1800"/>
              <a:buChar char="●"/>
            </a:pPr>
            <a:r>
              <a:rPr lang="en"/>
              <a:t>Cierny-Mader classification based on location in the bone, and comorbidities of the patient</a:t>
            </a:r>
            <a:endParaRPr/>
          </a:p>
          <a:p>
            <a:pPr marL="914400" lvl="1" indent="-317500" algn="l" rtl="0">
              <a:lnSpc>
                <a:spcPct val="90000"/>
              </a:lnSpc>
              <a:spcBef>
                <a:spcPts val="600"/>
              </a:spcBef>
              <a:spcAft>
                <a:spcPts val="0"/>
              </a:spcAft>
              <a:buClr>
                <a:schemeClr val="dk1"/>
              </a:buClr>
              <a:buSzPts val="1400"/>
              <a:buChar char="○"/>
            </a:pPr>
            <a:r>
              <a:rPr lang="en"/>
              <a:t>Host type helps determine treatment options -&gt; treatment may be worse than the disease</a:t>
            </a:r>
            <a:endParaRPr/>
          </a:p>
          <a:p>
            <a:pPr marL="457200" lvl="0" indent="-342900" algn="l" rtl="0">
              <a:lnSpc>
                <a:spcPct val="90000"/>
              </a:lnSpc>
              <a:spcBef>
                <a:spcPts val="600"/>
              </a:spcBef>
              <a:spcAft>
                <a:spcPts val="0"/>
              </a:spcAft>
              <a:buClr>
                <a:schemeClr val="dk1"/>
              </a:buClr>
              <a:buSzPts val="1800"/>
              <a:buChar char="●"/>
            </a:pPr>
            <a:r>
              <a:rPr lang="en"/>
              <a:t>Standard therapy includes debridement and IV abx for 4-6 weeks</a:t>
            </a:r>
            <a:endParaRPr/>
          </a:p>
          <a:p>
            <a:pPr marL="914400" lvl="1" indent="-317500" algn="l" rtl="0">
              <a:lnSpc>
                <a:spcPct val="90000"/>
              </a:lnSpc>
              <a:spcBef>
                <a:spcPts val="600"/>
              </a:spcBef>
              <a:spcAft>
                <a:spcPts val="0"/>
              </a:spcAft>
              <a:buClr>
                <a:schemeClr val="dk1"/>
              </a:buClr>
              <a:buSzPts val="1400"/>
              <a:buChar char="○"/>
            </a:pPr>
            <a:r>
              <a:rPr lang="en"/>
              <a:t>More research needed, current concept that oral abx may be as good as IV abx</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Summary</a:t>
            </a:r>
            <a:endParaRPr/>
          </a:p>
        </p:txBody>
      </p:sp>
      <p:sp>
        <p:nvSpPr>
          <p:cNvPr id="544" name="Google Shape;544;p67"/>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Clr>
                <a:schemeClr val="dk1"/>
              </a:buClr>
              <a:buSzPts val="1800"/>
              <a:buChar char="●"/>
            </a:pPr>
            <a:r>
              <a:rPr lang="en"/>
              <a:t>Options for dead space management include antibiotic cement spacers, beads, pouches, wound vac.</a:t>
            </a:r>
            <a:endParaRPr/>
          </a:p>
          <a:p>
            <a:pPr marL="914400" lvl="1" indent="-317500" algn="l" rtl="0">
              <a:lnSpc>
                <a:spcPct val="90000"/>
              </a:lnSpc>
              <a:spcBef>
                <a:spcPts val="600"/>
              </a:spcBef>
              <a:spcAft>
                <a:spcPts val="0"/>
              </a:spcAft>
              <a:buClr>
                <a:schemeClr val="dk1"/>
              </a:buClr>
              <a:buSzPts val="1400"/>
              <a:buChar char="○"/>
            </a:pPr>
            <a:r>
              <a:rPr lang="en"/>
              <a:t>Common abx regimen for cement is 2-4 g Vanco +/- 4 g Tobra/Gent</a:t>
            </a:r>
            <a:endParaRPr/>
          </a:p>
          <a:p>
            <a:pPr marL="457200" lvl="0" indent="-342900" algn="l" rtl="0">
              <a:lnSpc>
                <a:spcPct val="90000"/>
              </a:lnSpc>
              <a:spcBef>
                <a:spcPts val="600"/>
              </a:spcBef>
              <a:spcAft>
                <a:spcPts val="0"/>
              </a:spcAft>
              <a:buClr>
                <a:schemeClr val="dk1"/>
              </a:buClr>
              <a:buSzPts val="1800"/>
              <a:buChar char="●"/>
            </a:pPr>
            <a:r>
              <a:rPr lang="en"/>
              <a:t>Soft tissue reconstruction follows a stepwise ladder, useful to have help of Plastic surgery for complex closures/flaps</a:t>
            </a:r>
            <a:endParaRPr/>
          </a:p>
          <a:p>
            <a:pPr marL="457200" lvl="0" indent="-342900" algn="l" rtl="0">
              <a:lnSpc>
                <a:spcPct val="90000"/>
              </a:lnSpc>
              <a:spcBef>
                <a:spcPts val="600"/>
              </a:spcBef>
              <a:spcAft>
                <a:spcPts val="0"/>
              </a:spcAft>
              <a:buClr>
                <a:schemeClr val="dk1"/>
              </a:buClr>
              <a:buSzPts val="1800"/>
              <a:buChar char="●"/>
            </a:pPr>
            <a:r>
              <a:rPr lang="en"/>
              <a:t>Bone reconstruction options include transport, shortening/lengthening, induced membrane techniques</a:t>
            </a:r>
            <a:endParaRPr/>
          </a:p>
          <a:p>
            <a:pPr marL="457200" lvl="0" indent="-342900" algn="l" rtl="0">
              <a:lnSpc>
                <a:spcPct val="90000"/>
              </a:lnSpc>
              <a:spcBef>
                <a:spcPts val="600"/>
              </a:spcBef>
              <a:spcAft>
                <a:spcPts val="0"/>
              </a:spcAft>
              <a:buClr>
                <a:schemeClr val="dk1"/>
              </a:buClr>
              <a:buSzPts val="1800"/>
              <a:buChar char="●"/>
            </a:pPr>
            <a:r>
              <a:rPr lang="en"/>
              <a:t>Selecting a patient specific treatment regimen can result in high success rates with eradication of infection, demands team approach between Orthopedics, Infections Disease, PCP!</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Case 1</a:t>
            </a:r>
            <a:endParaRPr/>
          </a:p>
        </p:txBody>
      </p:sp>
      <p:sp>
        <p:nvSpPr>
          <p:cNvPr id="550" name="Google Shape;550;p68"/>
          <p:cNvSpPr txBox="1">
            <a:spLocks noGrp="1"/>
          </p:cNvSpPr>
          <p:nvPr>
            <p:ph idx="1"/>
          </p:nvPr>
        </p:nvSpPr>
        <p:spPr>
          <a:xfrm>
            <a:off x="686199" y="939998"/>
            <a:ext cx="4589583" cy="326350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None/>
            </a:pPr>
            <a:r>
              <a:rPr lang="en" sz="2000" dirty="0"/>
              <a:t>26M MVA, treated at outside facility 3 months ago for pilon and ipsilateral platuea</a:t>
            </a:r>
            <a:endParaRPr sz="2000" dirty="0"/>
          </a:p>
          <a:p>
            <a:pPr marL="0" lvl="0" indent="0" algn="l" rtl="0">
              <a:lnSpc>
                <a:spcPct val="90000"/>
              </a:lnSpc>
              <a:spcBef>
                <a:spcPts val="1600"/>
              </a:spcBef>
              <a:spcAft>
                <a:spcPts val="0"/>
              </a:spcAft>
              <a:buClr>
                <a:schemeClr val="dk1"/>
              </a:buClr>
              <a:buSzPts val="1800"/>
              <a:buNone/>
            </a:pPr>
            <a:r>
              <a:rPr lang="en" sz="2000" dirty="0"/>
              <a:t>Presenting with drainage from medial ankle, pain, fever. </a:t>
            </a:r>
            <a:endParaRPr sz="2000" dirty="0"/>
          </a:p>
          <a:p>
            <a:pPr marL="0" lvl="0" indent="0" algn="l" rtl="0">
              <a:lnSpc>
                <a:spcPct val="90000"/>
              </a:lnSpc>
              <a:spcBef>
                <a:spcPts val="1600"/>
              </a:spcBef>
              <a:spcAft>
                <a:spcPts val="0"/>
              </a:spcAft>
              <a:buClr>
                <a:schemeClr val="dk1"/>
              </a:buClr>
              <a:buSzPts val="1800"/>
              <a:buNone/>
            </a:pPr>
            <a:r>
              <a:rPr lang="en" sz="2000" dirty="0"/>
              <a:t>Has had debridement, wound vac medially, PICC line with 6 weeks IV ceftriaxone. </a:t>
            </a:r>
            <a:endParaRPr dirty="0"/>
          </a:p>
          <a:p>
            <a:pPr marL="0" lvl="0" indent="0" algn="l" rtl="0">
              <a:lnSpc>
                <a:spcPct val="90000"/>
              </a:lnSpc>
              <a:spcBef>
                <a:spcPts val="3200"/>
              </a:spcBef>
              <a:spcAft>
                <a:spcPts val="1600"/>
              </a:spcAft>
              <a:buClr>
                <a:schemeClr val="dk1"/>
              </a:buClr>
              <a:buSzPts val="1800"/>
              <a:buNone/>
            </a:pPr>
            <a:r>
              <a:rPr lang="en" sz="2000" dirty="0"/>
              <a:t>Medial wound had closed and began draining a few days after completing abx</a:t>
            </a:r>
            <a:endParaRPr sz="2000" dirty="0"/>
          </a:p>
        </p:txBody>
      </p:sp>
      <p:sp>
        <p:nvSpPr>
          <p:cNvPr id="551" name="Google Shape;551;p68"/>
          <p:cNvSpPr txBox="1"/>
          <p:nvPr/>
        </p:nvSpPr>
        <p:spPr>
          <a:xfrm>
            <a:off x="5881395" y="4443656"/>
            <a:ext cx="2284800" cy="4260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9E9E9E"/>
              </a:buClr>
              <a:buSzPts val="800"/>
              <a:buFont typeface="Calibri"/>
              <a:buNone/>
            </a:pPr>
            <a:r>
              <a:rPr lang="en" sz="1000" dirty="0">
                <a:solidFill>
                  <a:schemeClr val="dk1"/>
                </a:solidFill>
                <a:latin typeface="Calibri"/>
                <a:ea typeface="Calibri"/>
                <a:cs typeface="Calibri"/>
                <a:sym typeface="Calibri"/>
              </a:rPr>
              <a:t>Images courtesy of Michael Allen, DO</a:t>
            </a:r>
            <a:endParaRPr sz="1000" dirty="0">
              <a:solidFill>
                <a:schemeClr val="dk1"/>
              </a:solidFill>
              <a:latin typeface="Calibri"/>
              <a:ea typeface="Calibri"/>
              <a:cs typeface="Calibri"/>
              <a:sym typeface="Calibri"/>
            </a:endParaRPr>
          </a:p>
        </p:txBody>
      </p:sp>
      <p:pic>
        <p:nvPicPr>
          <p:cNvPr id="552" name="Google Shape;552;p68"/>
          <p:cNvPicPr preferRelativeResize="0"/>
          <p:nvPr/>
        </p:nvPicPr>
        <p:blipFill rotWithShape="1">
          <a:blip r:embed="rId3">
            <a:alphaModFix/>
          </a:blip>
          <a:srcRect/>
          <a:stretch/>
        </p:blipFill>
        <p:spPr>
          <a:xfrm>
            <a:off x="5716215" y="945569"/>
            <a:ext cx="3127519" cy="34689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Case 1</a:t>
            </a:r>
            <a:endParaRPr/>
          </a:p>
        </p:txBody>
      </p:sp>
      <p:sp>
        <p:nvSpPr>
          <p:cNvPr id="558" name="Google Shape;558;p69"/>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ESR 100</a:t>
            </a:r>
            <a:endParaRPr/>
          </a:p>
          <a:p>
            <a:pPr marL="457200" lvl="0" indent="-342900" algn="l" rtl="0">
              <a:lnSpc>
                <a:spcPct val="90000"/>
              </a:lnSpc>
              <a:spcBef>
                <a:spcPts val="0"/>
              </a:spcBef>
              <a:spcAft>
                <a:spcPts val="0"/>
              </a:spcAft>
              <a:buClr>
                <a:schemeClr val="dk1"/>
              </a:buClr>
              <a:buSzPts val="1800"/>
              <a:buChar char="●"/>
            </a:pPr>
            <a:r>
              <a:rPr lang="en"/>
              <a:t>CRP 16.7 mg/dL</a:t>
            </a:r>
            <a:endParaRPr/>
          </a:p>
          <a:p>
            <a:pPr marL="457200" lvl="0" indent="-342900" algn="l" rtl="0">
              <a:lnSpc>
                <a:spcPct val="90000"/>
              </a:lnSpc>
              <a:spcBef>
                <a:spcPts val="0"/>
              </a:spcBef>
              <a:spcAft>
                <a:spcPts val="0"/>
              </a:spcAft>
              <a:buClr>
                <a:schemeClr val="dk1"/>
              </a:buClr>
              <a:buSzPts val="1800"/>
              <a:buChar char="●"/>
            </a:pPr>
            <a:r>
              <a:rPr lang="en"/>
              <a:t>WBC 12.8 k</a:t>
            </a:r>
            <a:endParaRPr/>
          </a:p>
          <a:p>
            <a:pPr marL="457200" lvl="0" indent="-228600" algn="l" rtl="0">
              <a:lnSpc>
                <a:spcPct val="90000"/>
              </a:lnSpc>
              <a:spcBef>
                <a:spcPts val="0"/>
              </a:spcBef>
              <a:spcAft>
                <a:spcPts val="0"/>
              </a:spcAft>
              <a:buClr>
                <a:schemeClr val="dk1"/>
              </a:buClr>
              <a:buSzPts val="1800"/>
              <a:buNone/>
            </a:pPr>
            <a:endParaRPr/>
          </a:p>
        </p:txBody>
      </p:sp>
      <p:pic>
        <p:nvPicPr>
          <p:cNvPr id="559" name="Google Shape;559;p69"/>
          <p:cNvPicPr preferRelativeResize="0"/>
          <p:nvPr/>
        </p:nvPicPr>
        <p:blipFill rotWithShape="1">
          <a:blip r:embed="rId3">
            <a:alphaModFix/>
          </a:blip>
          <a:srcRect/>
          <a:stretch/>
        </p:blipFill>
        <p:spPr>
          <a:xfrm>
            <a:off x="3463300" y="1006825"/>
            <a:ext cx="2211500" cy="3416400"/>
          </a:xfrm>
          <a:prstGeom prst="rect">
            <a:avLst/>
          </a:prstGeom>
          <a:noFill/>
          <a:ln>
            <a:noFill/>
          </a:ln>
        </p:spPr>
      </p:pic>
      <p:pic>
        <p:nvPicPr>
          <p:cNvPr id="560" name="Google Shape;560;p69"/>
          <p:cNvPicPr preferRelativeResize="0"/>
          <p:nvPr/>
        </p:nvPicPr>
        <p:blipFill rotWithShape="1">
          <a:blip r:embed="rId4">
            <a:alphaModFix/>
          </a:blip>
          <a:srcRect/>
          <a:stretch/>
        </p:blipFill>
        <p:spPr>
          <a:xfrm>
            <a:off x="398953" y="1006825"/>
            <a:ext cx="2834250" cy="3414301"/>
          </a:xfrm>
          <a:prstGeom prst="rect">
            <a:avLst/>
          </a:prstGeom>
          <a:noFill/>
          <a:ln>
            <a:noFill/>
          </a:ln>
        </p:spPr>
      </p:pic>
      <p:pic>
        <p:nvPicPr>
          <p:cNvPr id="561" name="Google Shape;561;p69"/>
          <p:cNvPicPr preferRelativeResize="0"/>
          <p:nvPr/>
        </p:nvPicPr>
        <p:blipFill rotWithShape="1">
          <a:blip r:embed="rId5">
            <a:alphaModFix/>
          </a:blip>
          <a:srcRect/>
          <a:stretch/>
        </p:blipFill>
        <p:spPr>
          <a:xfrm>
            <a:off x="5904897" y="1006825"/>
            <a:ext cx="1975103" cy="3348808"/>
          </a:xfrm>
          <a:prstGeom prst="rect">
            <a:avLst/>
          </a:prstGeom>
          <a:noFill/>
          <a:ln>
            <a:noFill/>
          </a:ln>
        </p:spPr>
      </p:pic>
      <p:sp>
        <p:nvSpPr>
          <p:cNvPr id="562" name="Google Shape;562;p69"/>
          <p:cNvSpPr txBox="1"/>
          <p:nvPr/>
        </p:nvSpPr>
        <p:spPr>
          <a:xfrm>
            <a:off x="2287201" y="4639525"/>
            <a:ext cx="2284800" cy="4260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9E9E9E"/>
              </a:buClr>
              <a:buSzPts val="800"/>
              <a:buFont typeface="Calibri"/>
              <a:buNone/>
            </a:pPr>
            <a:r>
              <a:rPr lang="en" sz="1000">
                <a:solidFill>
                  <a:schemeClr val="dk1"/>
                </a:solidFill>
                <a:latin typeface="Calibri"/>
                <a:ea typeface="Calibri"/>
                <a:cs typeface="Calibri"/>
                <a:sym typeface="Calibri"/>
              </a:rPr>
              <a:t>Images courtesy of Michael Allen, DO</a:t>
            </a:r>
            <a:endParaRPr sz="10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Classification schemes</a:t>
            </a:r>
            <a:endParaRPr/>
          </a:p>
        </p:txBody>
      </p:sp>
      <p:sp>
        <p:nvSpPr>
          <p:cNvPr id="126" name="Google Shape;126;p7"/>
          <p:cNvSpPr txBox="1">
            <a:spLocks noGrp="1"/>
          </p:cNvSpPr>
          <p:nvPr>
            <p:ph idx="1"/>
          </p:nvPr>
        </p:nvSpPr>
        <p:spPr>
          <a:xfrm>
            <a:off x="103924" y="1004506"/>
            <a:ext cx="4826163" cy="3263504"/>
          </a:xfrm>
          <a:prstGeom prst="rect">
            <a:avLst/>
          </a:prstGeom>
          <a:noFill/>
          <a:ln>
            <a:noFill/>
          </a:ln>
        </p:spPr>
        <p:txBody>
          <a:bodyPr spcFirstLastPara="1" wrap="square" lIns="91425" tIns="91425" rIns="91425" bIns="91425" anchor="t" anchorCtr="0">
            <a:noAutofit/>
          </a:bodyPr>
          <a:lstStyle/>
          <a:p>
            <a:pPr marL="457200" lvl="0" indent="-336550" algn="l" rtl="0">
              <a:lnSpc>
                <a:spcPct val="90000"/>
              </a:lnSpc>
              <a:spcBef>
                <a:spcPts val="0"/>
              </a:spcBef>
              <a:spcAft>
                <a:spcPts val="0"/>
              </a:spcAft>
              <a:buClr>
                <a:schemeClr val="dk1"/>
              </a:buClr>
              <a:buSzPts val="1700"/>
              <a:buChar char="●"/>
            </a:pPr>
            <a:r>
              <a:rPr lang="en" sz="1700" dirty="0"/>
              <a:t>Cierny-Mader based on location in the bone and the host comorbidities</a:t>
            </a:r>
            <a:endParaRPr sz="1700" dirty="0"/>
          </a:p>
          <a:p>
            <a:pPr marL="457200" lvl="0" indent="-336550" algn="l" rtl="0">
              <a:lnSpc>
                <a:spcPct val="90000"/>
              </a:lnSpc>
              <a:spcBef>
                <a:spcPts val="0"/>
              </a:spcBef>
              <a:spcAft>
                <a:spcPts val="0"/>
              </a:spcAft>
              <a:buClr>
                <a:schemeClr val="dk1"/>
              </a:buClr>
              <a:buSzPts val="1700"/>
              <a:buChar char="●"/>
            </a:pPr>
            <a:r>
              <a:rPr lang="en" sz="1700" dirty="0"/>
              <a:t>12 clinical stages (4 types x 3 host class)</a:t>
            </a:r>
            <a:endParaRPr sz="1700" dirty="0"/>
          </a:p>
          <a:p>
            <a:pPr marL="914400" lvl="1" indent="-311150" algn="l" rtl="0">
              <a:lnSpc>
                <a:spcPct val="90000"/>
              </a:lnSpc>
              <a:spcBef>
                <a:spcPts val="0"/>
              </a:spcBef>
              <a:spcAft>
                <a:spcPts val="0"/>
              </a:spcAft>
              <a:buClr>
                <a:schemeClr val="dk1"/>
              </a:buClr>
              <a:buSzPts val="1300"/>
              <a:buChar char="○"/>
            </a:pPr>
            <a:r>
              <a:rPr lang="en" sz="1300" dirty="0"/>
              <a:t>A: Type I: medullary osteomyelitis. </a:t>
            </a:r>
            <a:endParaRPr sz="1300" dirty="0"/>
          </a:p>
          <a:p>
            <a:pPr marL="914400" lvl="1" indent="-311150" algn="l" rtl="0">
              <a:lnSpc>
                <a:spcPct val="90000"/>
              </a:lnSpc>
              <a:spcBef>
                <a:spcPts val="0"/>
              </a:spcBef>
              <a:spcAft>
                <a:spcPts val="0"/>
              </a:spcAft>
              <a:buClr>
                <a:schemeClr val="dk1"/>
              </a:buClr>
              <a:buSzPts val="1300"/>
              <a:buChar char="○"/>
            </a:pPr>
            <a:r>
              <a:rPr lang="en" sz="1300" dirty="0"/>
              <a:t>B: Type II: superficial osteomyelitis. </a:t>
            </a:r>
            <a:endParaRPr sz="1300" dirty="0"/>
          </a:p>
          <a:p>
            <a:pPr marL="914400" lvl="1" indent="-311150" algn="l" rtl="0">
              <a:lnSpc>
                <a:spcPct val="90000"/>
              </a:lnSpc>
              <a:spcBef>
                <a:spcPts val="0"/>
              </a:spcBef>
              <a:spcAft>
                <a:spcPts val="0"/>
              </a:spcAft>
              <a:buClr>
                <a:schemeClr val="dk1"/>
              </a:buClr>
              <a:buSzPts val="1300"/>
              <a:buChar char="○"/>
            </a:pPr>
            <a:r>
              <a:rPr lang="en" sz="1300" dirty="0"/>
              <a:t>C: Type III: localized osteomyelitis. </a:t>
            </a:r>
            <a:endParaRPr sz="1300" dirty="0"/>
          </a:p>
          <a:p>
            <a:pPr marL="914400" lvl="1" indent="-311150" algn="l" rtl="0">
              <a:lnSpc>
                <a:spcPct val="90000"/>
              </a:lnSpc>
              <a:spcBef>
                <a:spcPts val="0"/>
              </a:spcBef>
              <a:spcAft>
                <a:spcPts val="0"/>
              </a:spcAft>
              <a:buClr>
                <a:schemeClr val="dk1"/>
              </a:buClr>
              <a:buSzPts val="1300"/>
              <a:buChar char="○"/>
            </a:pPr>
            <a:r>
              <a:rPr lang="en" sz="1300" dirty="0"/>
              <a:t>D: Type IV: diffuse osteomyelitis.</a:t>
            </a:r>
            <a:endParaRPr sz="1300" dirty="0"/>
          </a:p>
          <a:p>
            <a:pPr marL="457200" lvl="0" indent="-336550" algn="l" rtl="0">
              <a:lnSpc>
                <a:spcPct val="90000"/>
              </a:lnSpc>
              <a:spcBef>
                <a:spcPts val="0"/>
              </a:spcBef>
              <a:spcAft>
                <a:spcPts val="0"/>
              </a:spcAft>
              <a:buClr>
                <a:schemeClr val="dk1"/>
              </a:buClr>
              <a:buSzPts val="1700"/>
              <a:buChar char="●"/>
            </a:pPr>
            <a:r>
              <a:rPr lang="en" sz="1700" dirty="0"/>
              <a:t>Host</a:t>
            </a:r>
            <a:endParaRPr sz="1700" dirty="0"/>
          </a:p>
          <a:p>
            <a:pPr marL="914400" lvl="1" indent="-311150" algn="l" rtl="0">
              <a:lnSpc>
                <a:spcPct val="90000"/>
              </a:lnSpc>
              <a:spcBef>
                <a:spcPts val="0"/>
              </a:spcBef>
              <a:spcAft>
                <a:spcPts val="0"/>
              </a:spcAft>
              <a:buClr>
                <a:schemeClr val="dk1"/>
              </a:buClr>
              <a:buSzPts val="1300"/>
              <a:buChar char="○"/>
            </a:pPr>
            <a:r>
              <a:rPr lang="en" sz="1300" dirty="0"/>
              <a:t>A - Healthy</a:t>
            </a:r>
            <a:endParaRPr sz="1300" dirty="0"/>
          </a:p>
          <a:p>
            <a:pPr marL="914400" lvl="1" indent="-311150" algn="l" rtl="0">
              <a:lnSpc>
                <a:spcPct val="90000"/>
              </a:lnSpc>
              <a:spcBef>
                <a:spcPts val="0"/>
              </a:spcBef>
              <a:spcAft>
                <a:spcPts val="0"/>
              </a:spcAft>
              <a:buClr>
                <a:schemeClr val="dk1"/>
              </a:buClr>
              <a:buSzPts val="1300"/>
              <a:buChar char="○"/>
            </a:pPr>
            <a:r>
              <a:rPr lang="en" sz="1300" dirty="0"/>
              <a:t>B - Compromised locally (BL) or systemically (BS)</a:t>
            </a:r>
            <a:endParaRPr sz="1300" dirty="0"/>
          </a:p>
          <a:p>
            <a:pPr marL="914400" lvl="1" indent="-311150" algn="l" rtl="0">
              <a:lnSpc>
                <a:spcPct val="90000"/>
              </a:lnSpc>
              <a:spcBef>
                <a:spcPts val="0"/>
              </a:spcBef>
              <a:spcAft>
                <a:spcPts val="0"/>
              </a:spcAft>
              <a:buClr>
                <a:schemeClr val="dk1"/>
              </a:buClr>
              <a:buSzPts val="1300"/>
              <a:buChar char="○"/>
            </a:pPr>
            <a:r>
              <a:rPr lang="en" sz="1300" dirty="0"/>
              <a:t>C - Requires suppressive or no treatment, Minimal disability, Treatment worse than disease, Not a surgical candidate</a:t>
            </a:r>
            <a:endParaRPr sz="1700" dirty="0"/>
          </a:p>
        </p:txBody>
      </p:sp>
      <p:pic>
        <p:nvPicPr>
          <p:cNvPr id="127" name="Google Shape;127;p7"/>
          <p:cNvPicPr preferRelativeResize="0"/>
          <p:nvPr/>
        </p:nvPicPr>
        <p:blipFill rotWithShape="1">
          <a:blip r:embed="rId3">
            <a:alphaModFix/>
          </a:blip>
          <a:srcRect/>
          <a:stretch/>
        </p:blipFill>
        <p:spPr>
          <a:xfrm>
            <a:off x="5084100" y="1017725"/>
            <a:ext cx="3955976" cy="2986775"/>
          </a:xfrm>
          <a:prstGeom prst="rect">
            <a:avLst/>
          </a:prstGeom>
          <a:noFill/>
          <a:ln>
            <a:noFill/>
          </a:ln>
        </p:spPr>
      </p:pic>
      <p:sp>
        <p:nvSpPr>
          <p:cNvPr id="128" name="Google Shape;128;p7"/>
          <p:cNvSpPr txBox="1"/>
          <p:nvPr/>
        </p:nvSpPr>
        <p:spPr>
          <a:xfrm>
            <a:off x="5297875" y="4076900"/>
            <a:ext cx="3534300" cy="855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alibri"/>
              <a:buNone/>
            </a:pPr>
            <a:r>
              <a:rPr lang="en" sz="800" b="0" i="0" u="none" strike="noStrike" cap="none">
                <a:solidFill>
                  <a:schemeClr val="dk1"/>
                </a:solidFill>
                <a:latin typeface="Calibri"/>
                <a:ea typeface="Calibri"/>
                <a:cs typeface="Calibri"/>
                <a:sym typeface="Calibri"/>
              </a:rPr>
              <a:t>Paul Tornetta III, William M. Ricci, Robert F. Ostrum, Margaret M. McQueen, Michael D. McKee, Charles M. Court-Brown. </a:t>
            </a:r>
            <a:r>
              <a:rPr lang="en" sz="800" b="0" i="1" u="none" strike="noStrike" cap="none">
                <a:solidFill>
                  <a:schemeClr val="dk1"/>
                </a:solidFill>
                <a:latin typeface="Calibri"/>
                <a:ea typeface="Calibri"/>
                <a:cs typeface="Calibri"/>
                <a:sym typeface="Calibri"/>
              </a:rPr>
              <a:t>Rockwood and Green's Fractures in Adults</a:t>
            </a:r>
            <a:r>
              <a:rPr lang="en" sz="800" b="0" i="0" u="none" strike="noStrike" cap="none">
                <a:solidFill>
                  <a:schemeClr val="dk1"/>
                </a:solidFill>
                <a:latin typeface="Calibri"/>
                <a:ea typeface="Calibri"/>
                <a:cs typeface="Calibri"/>
                <a:sym typeface="Calibri"/>
              </a:rPr>
              <a:t>. Wolters Kluwer Health, 2019</a:t>
            </a:r>
            <a:endParaRPr sz="800" b="0"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Case 1</a:t>
            </a:r>
            <a:endParaRPr/>
          </a:p>
        </p:txBody>
      </p:sp>
      <p:sp>
        <p:nvSpPr>
          <p:cNvPr id="568" name="Google Shape;568;p70"/>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a:t>26M with anxiety/depression, 1ppd smoker</a:t>
            </a:r>
            <a:br>
              <a:rPr lang="en"/>
            </a:br>
            <a:endParaRPr/>
          </a:p>
          <a:p>
            <a:pPr marL="457200" lvl="0" indent="-342900" algn="l" rtl="0">
              <a:lnSpc>
                <a:spcPct val="90000"/>
              </a:lnSpc>
              <a:spcBef>
                <a:spcPts val="0"/>
              </a:spcBef>
              <a:spcAft>
                <a:spcPts val="0"/>
              </a:spcAft>
              <a:buClr>
                <a:schemeClr val="dk1"/>
              </a:buClr>
              <a:buSzPts val="1800"/>
              <a:buChar char="●"/>
            </a:pPr>
            <a:r>
              <a:rPr lang="en"/>
              <a:t>Draining medial wound with positive inflammatory labs</a:t>
            </a:r>
            <a:endParaRPr/>
          </a:p>
          <a:p>
            <a:pPr marL="457200" lvl="0" indent="-342900" algn="l" rtl="0">
              <a:lnSpc>
                <a:spcPct val="90000"/>
              </a:lnSpc>
              <a:spcBef>
                <a:spcPts val="0"/>
              </a:spcBef>
              <a:spcAft>
                <a:spcPts val="0"/>
              </a:spcAft>
              <a:buClr>
                <a:schemeClr val="dk1"/>
              </a:buClr>
              <a:buSzPts val="1800"/>
              <a:buChar char="●"/>
            </a:pPr>
            <a:r>
              <a:rPr lang="en"/>
              <a:t>Retained hardware, not in functional alignment</a:t>
            </a:r>
            <a:endParaRPr/>
          </a:p>
          <a:p>
            <a:pPr marL="457200" lvl="0" indent="-342900" algn="l" rtl="0">
              <a:lnSpc>
                <a:spcPct val="90000"/>
              </a:lnSpc>
              <a:spcBef>
                <a:spcPts val="0"/>
              </a:spcBef>
              <a:spcAft>
                <a:spcPts val="0"/>
              </a:spcAft>
              <a:buClr>
                <a:schemeClr val="dk1"/>
              </a:buClr>
              <a:buSzPts val="1800"/>
              <a:buChar char="●"/>
            </a:pPr>
            <a:r>
              <a:rPr lang="en"/>
              <a:t>Fracture is not healed</a:t>
            </a:r>
            <a:br>
              <a:rPr lang="en"/>
            </a:br>
            <a:endParaRPr/>
          </a:p>
          <a:p>
            <a:pPr marL="457200" lvl="0" indent="-342900" algn="l" rtl="0">
              <a:lnSpc>
                <a:spcPct val="90000"/>
              </a:lnSpc>
              <a:spcBef>
                <a:spcPts val="0"/>
              </a:spcBef>
              <a:spcAft>
                <a:spcPts val="0"/>
              </a:spcAft>
              <a:buClr>
                <a:schemeClr val="dk1"/>
              </a:buClr>
              <a:buSzPts val="1800"/>
              <a:buChar char="●"/>
            </a:pPr>
            <a:r>
              <a:rPr lang="en"/>
              <a:t>CM Type 4, BL host → Discussion should include serial debridements, definitive fusion vs amputation, tobacco cessation, psychiatric comanagement</a:t>
            </a:r>
            <a:endParaRPr/>
          </a:p>
          <a:p>
            <a:pPr marL="457200" lvl="0" indent="-342900" algn="l" rtl="0">
              <a:lnSpc>
                <a:spcPct val="90000"/>
              </a:lnSpc>
              <a:spcBef>
                <a:spcPts val="0"/>
              </a:spcBef>
              <a:spcAft>
                <a:spcPts val="0"/>
              </a:spcAft>
              <a:buClr>
                <a:schemeClr val="dk1"/>
              </a:buClr>
              <a:buSzPts val="1800"/>
              <a:buChar char="●"/>
            </a:pPr>
            <a:r>
              <a:rPr lang="en"/>
              <a:t>First step: infected hardware, dead bone, and compromised soft tissues need to come out </a:t>
            </a:r>
            <a:br>
              <a:rPr lang="en"/>
            </a:b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Initial debridement</a:t>
            </a:r>
            <a:endParaRPr/>
          </a:p>
        </p:txBody>
      </p:sp>
      <p:sp>
        <p:nvSpPr>
          <p:cNvPr id="574" name="Google Shape;574;p71"/>
          <p:cNvSpPr txBox="1">
            <a:spLocks noGrp="1"/>
          </p:cNvSpPr>
          <p:nvPr>
            <p:ph idx="1"/>
          </p:nvPr>
        </p:nvSpPr>
        <p:spPr>
          <a:xfrm>
            <a:off x="519945" y="1205429"/>
            <a:ext cx="4723467"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sz="1800" dirty="0"/>
              <a:t>Excise medial soft tissue tract and necrotic tissues</a:t>
            </a:r>
            <a:endParaRPr sz="1800" dirty="0"/>
          </a:p>
          <a:p>
            <a:pPr marL="914400" lvl="1" indent="-317500" algn="l" rtl="0">
              <a:lnSpc>
                <a:spcPct val="90000"/>
              </a:lnSpc>
              <a:spcBef>
                <a:spcPts val="0"/>
              </a:spcBef>
              <a:spcAft>
                <a:spcPts val="0"/>
              </a:spcAft>
              <a:buClr>
                <a:schemeClr val="dk1"/>
              </a:buClr>
              <a:buSzPts val="1400"/>
              <a:buChar char="○"/>
            </a:pPr>
            <a:r>
              <a:rPr lang="en" sz="1400" dirty="0"/>
              <a:t>Closed primarily</a:t>
            </a:r>
            <a:br>
              <a:rPr lang="en" sz="1400" dirty="0"/>
            </a:br>
            <a:endParaRPr sz="1400" dirty="0"/>
          </a:p>
          <a:p>
            <a:pPr marL="457200" lvl="0" indent="-342900" algn="l" rtl="0">
              <a:lnSpc>
                <a:spcPct val="90000"/>
              </a:lnSpc>
              <a:spcBef>
                <a:spcPts val="0"/>
              </a:spcBef>
              <a:spcAft>
                <a:spcPts val="0"/>
              </a:spcAft>
              <a:buClr>
                <a:schemeClr val="dk1"/>
              </a:buClr>
              <a:buSzPts val="1800"/>
              <a:buChar char="●"/>
            </a:pPr>
            <a:r>
              <a:rPr lang="en" sz="1800" dirty="0"/>
              <a:t>Remove all necrotic bone -&gt; currette/rongeur to healthy bone</a:t>
            </a:r>
            <a:br>
              <a:rPr lang="en" sz="1800" dirty="0"/>
            </a:br>
            <a:endParaRPr sz="1800" dirty="0"/>
          </a:p>
          <a:p>
            <a:pPr marL="457200" lvl="0" indent="-342900" algn="l" rtl="0">
              <a:lnSpc>
                <a:spcPct val="90000"/>
              </a:lnSpc>
              <a:spcBef>
                <a:spcPts val="0"/>
              </a:spcBef>
              <a:spcAft>
                <a:spcPts val="0"/>
              </a:spcAft>
              <a:buClr>
                <a:schemeClr val="dk1"/>
              </a:buClr>
              <a:buSzPts val="1800"/>
              <a:buChar char="●"/>
            </a:pPr>
            <a:r>
              <a:rPr lang="en" sz="1800" dirty="0"/>
              <a:t>Antibiotic spacer created to fill dead space</a:t>
            </a:r>
            <a:endParaRPr dirty="0"/>
          </a:p>
          <a:p>
            <a:pPr marL="914400" lvl="1" indent="-342900" algn="l" rtl="0">
              <a:lnSpc>
                <a:spcPct val="90000"/>
              </a:lnSpc>
              <a:spcBef>
                <a:spcPts val="0"/>
              </a:spcBef>
              <a:spcAft>
                <a:spcPts val="0"/>
              </a:spcAft>
              <a:buClr>
                <a:schemeClr val="dk1"/>
              </a:buClr>
              <a:buSzPts val="1800"/>
              <a:buChar char="●"/>
            </a:pPr>
            <a:r>
              <a:rPr lang="en" sz="1400" dirty="0"/>
              <a:t>2 g Vanco per 40g cement</a:t>
            </a:r>
            <a:endParaRPr dirty="0"/>
          </a:p>
          <a:p>
            <a:pPr marL="914400" lvl="1" indent="-342900" algn="l" rtl="0">
              <a:lnSpc>
                <a:spcPct val="90000"/>
              </a:lnSpc>
              <a:spcBef>
                <a:spcPts val="0"/>
              </a:spcBef>
              <a:spcAft>
                <a:spcPts val="0"/>
              </a:spcAft>
              <a:buClr>
                <a:schemeClr val="dk1"/>
              </a:buClr>
              <a:buSzPts val="1800"/>
              <a:buChar char="●"/>
            </a:pPr>
            <a:r>
              <a:rPr lang="en" sz="1400" dirty="0"/>
              <a:t>Spacer used to help preserve length</a:t>
            </a:r>
            <a:br>
              <a:rPr lang="en" sz="1700" dirty="0"/>
            </a:br>
            <a:endParaRPr sz="1700" dirty="0"/>
          </a:p>
          <a:p>
            <a:pPr marL="457200" lvl="0" indent="-342900" algn="l" rtl="0">
              <a:lnSpc>
                <a:spcPct val="90000"/>
              </a:lnSpc>
              <a:spcBef>
                <a:spcPts val="0"/>
              </a:spcBef>
              <a:spcAft>
                <a:spcPts val="0"/>
              </a:spcAft>
              <a:buClr>
                <a:schemeClr val="dk1"/>
              </a:buClr>
              <a:buSzPts val="1800"/>
              <a:buChar char="●"/>
            </a:pPr>
            <a:r>
              <a:rPr lang="en" sz="1800" dirty="0"/>
              <a:t>Initially on Vanco/Ceftriaxone until cultures result for MSSA -&gt; switched to Ancef IV for 6 weeks</a:t>
            </a:r>
            <a:endParaRPr sz="1800" dirty="0"/>
          </a:p>
        </p:txBody>
      </p:sp>
      <p:pic>
        <p:nvPicPr>
          <p:cNvPr id="575" name="Google Shape;575;p71"/>
          <p:cNvPicPr preferRelativeResize="0"/>
          <p:nvPr/>
        </p:nvPicPr>
        <p:blipFill rotWithShape="1">
          <a:blip r:embed="rId3">
            <a:alphaModFix/>
          </a:blip>
          <a:srcRect/>
          <a:stretch/>
        </p:blipFill>
        <p:spPr>
          <a:xfrm>
            <a:off x="5875001" y="1146081"/>
            <a:ext cx="3064281" cy="3382200"/>
          </a:xfrm>
          <a:prstGeom prst="rect">
            <a:avLst/>
          </a:prstGeom>
          <a:noFill/>
          <a:ln>
            <a:noFill/>
          </a:ln>
        </p:spPr>
      </p:pic>
      <p:sp>
        <p:nvSpPr>
          <p:cNvPr id="576" name="Google Shape;576;p71"/>
          <p:cNvSpPr txBox="1"/>
          <p:nvPr/>
        </p:nvSpPr>
        <p:spPr>
          <a:xfrm>
            <a:off x="5875001" y="4537849"/>
            <a:ext cx="2284800" cy="4260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9E9E9E"/>
              </a:buClr>
              <a:buSzPts val="800"/>
              <a:buFont typeface="Calibri"/>
              <a:buNone/>
            </a:pPr>
            <a:r>
              <a:rPr lang="en" sz="1000" dirty="0">
                <a:solidFill>
                  <a:schemeClr val="dk1"/>
                </a:solidFill>
                <a:latin typeface="Calibri"/>
                <a:ea typeface="Calibri"/>
                <a:cs typeface="Calibri"/>
                <a:sym typeface="Calibri"/>
              </a:rPr>
              <a:t>Images courtesy of Michael Allen, DO</a:t>
            </a:r>
            <a:endParaRPr sz="1000" dirty="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Clinical course</a:t>
            </a:r>
            <a:endParaRPr/>
          </a:p>
        </p:txBody>
      </p:sp>
      <p:sp>
        <p:nvSpPr>
          <p:cNvPr id="582" name="Google Shape;582;p72"/>
          <p:cNvSpPr txBox="1">
            <a:spLocks noGrp="1"/>
          </p:cNvSpPr>
          <p:nvPr>
            <p:ph idx="1"/>
          </p:nvPr>
        </p:nvSpPr>
        <p:spPr>
          <a:xfrm>
            <a:off x="119868" y="1004662"/>
            <a:ext cx="3959763" cy="3263504"/>
          </a:xfrm>
          <a:prstGeom prst="rect">
            <a:avLst/>
          </a:prstGeom>
          <a:noFill/>
          <a:ln>
            <a:noFill/>
          </a:ln>
        </p:spPr>
        <p:txBody>
          <a:bodyPr spcFirstLastPara="1" wrap="square" lIns="91425" tIns="91425" rIns="91425" bIns="91425" anchor="t" anchorCtr="0">
            <a:noAutofit/>
          </a:bodyPr>
          <a:lstStyle/>
          <a:p>
            <a:pPr marL="342900" lvl="0" indent="-342900" algn="l" rtl="0">
              <a:lnSpc>
                <a:spcPct val="90000"/>
              </a:lnSpc>
              <a:spcBef>
                <a:spcPts val="600"/>
              </a:spcBef>
              <a:spcAft>
                <a:spcPts val="0"/>
              </a:spcAft>
              <a:buClr>
                <a:schemeClr val="dk1"/>
              </a:buClr>
              <a:buSzPts val="1800"/>
              <a:buChar char="●"/>
            </a:pPr>
            <a:r>
              <a:rPr lang="en" sz="1600" dirty="0"/>
              <a:t>2 months later, continued minimal drainage</a:t>
            </a:r>
            <a:endParaRPr dirty="0"/>
          </a:p>
          <a:p>
            <a:pPr marL="800100" lvl="1" indent="-317500" algn="l" rtl="0">
              <a:lnSpc>
                <a:spcPct val="90000"/>
              </a:lnSpc>
              <a:spcBef>
                <a:spcPts val="600"/>
              </a:spcBef>
              <a:spcAft>
                <a:spcPts val="0"/>
              </a:spcAft>
              <a:buClr>
                <a:schemeClr val="dk1"/>
              </a:buClr>
              <a:buSzPts val="1400"/>
              <a:buChar char="○"/>
            </a:pPr>
            <a:r>
              <a:rPr lang="en" sz="1200" dirty="0"/>
              <a:t>CRP 0.475 mg/dL, ESR 26</a:t>
            </a:r>
            <a:endParaRPr sz="1200" dirty="0"/>
          </a:p>
          <a:p>
            <a:pPr marL="342900" lvl="0" indent="-342900" algn="l" rtl="0">
              <a:lnSpc>
                <a:spcPct val="90000"/>
              </a:lnSpc>
              <a:spcBef>
                <a:spcPts val="600"/>
              </a:spcBef>
              <a:spcAft>
                <a:spcPts val="0"/>
              </a:spcAft>
              <a:buClr>
                <a:schemeClr val="dk1"/>
              </a:buClr>
              <a:buSzPts val="1800"/>
              <a:buChar char="●"/>
            </a:pPr>
            <a:r>
              <a:rPr lang="en" sz="1600" dirty="0"/>
              <a:t>6 weeks Ancef finished, transitioned to doxycycline 100 mg PO BID</a:t>
            </a:r>
            <a:endParaRPr sz="1600" dirty="0"/>
          </a:p>
          <a:p>
            <a:pPr marL="342900" lvl="0" indent="-342900" algn="l" rtl="0">
              <a:lnSpc>
                <a:spcPct val="90000"/>
              </a:lnSpc>
              <a:spcBef>
                <a:spcPts val="600"/>
              </a:spcBef>
              <a:spcAft>
                <a:spcPts val="0"/>
              </a:spcAft>
              <a:buClr>
                <a:schemeClr val="dk1"/>
              </a:buClr>
              <a:buSzPts val="1800"/>
              <a:buChar char="●"/>
            </a:pPr>
            <a:r>
              <a:rPr lang="en" sz="1600" dirty="0"/>
              <a:t>CRP/ESR normalizing but persistent drainage</a:t>
            </a:r>
            <a:endParaRPr dirty="0"/>
          </a:p>
          <a:p>
            <a:pPr marL="342900" lvl="0" indent="-342900" algn="l" rtl="0">
              <a:lnSpc>
                <a:spcPct val="90000"/>
              </a:lnSpc>
              <a:spcBef>
                <a:spcPts val="2200"/>
              </a:spcBef>
              <a:spcAft>
                <a:spcPts val="0"/>
              </a:spcAft>
              <a:buClr>
                <a:schemeClr val="dk1"/>
              </a:buClr>
              <a:buSzPts val="1800"/>
              <a:buChar char="●"/>
            </a:pPr>
            <a:r>
              <a:rPr lang="en" sz="1600" dirty="0"/>
              <a:t>Underwent repeat I&amp;D, abx spacer exchange (2 g Vanco per 40g cement)</a:t>
            </a:r>
            <a:endParaRPr dirty="0"/>
          </a:p>
          <a:p>
            <a:pPr marL="800100" lvl="1" indent="-317500" algn="l" rtl="0">
              <a:lnSpc>
                <a:spcPct val="90000"/>
              </a:lnSpc>
              <a:spcBef>
                <a:spcPts val="2200"/>
              </a:spcBef>
              <a:spcAft>
                <a:spcPts val="1600"/>
              </a:spcAft>
              <a:buClr>
                <a:schemeClr val="dk1"/>
              </a:buClr>
              <a:buSzPts val="1400"/>
              <a:buChar char="○"/>
            </a:pPr>
            <a:r>
              <a:rPr lang="en" sz="1200" dirty="0"/>
              <a:t>Spacer used instead of beads to help minimize shortening in preparation for definitive fusion</a:t>
            </a:r>
            <a:endParaRPr sz="1200" dirty="0"/>
          </a:p>
        </p:txBody>
      </p:sp>
      <p:pic>
        <p:nvPicPr>
          <p:cNvPr id="583" name="Google Shape;583;p72"/>
          <p:cNvPicPr preferRelativeResize="0"/>
          <p:nvPr/>
        </p:nvPicPr>
        <p:blipFill rotWithShape="1">
          <a:blip r:embed="rId3">
            <a:alphaModFix/>
          </a:blip>
          <a:srcRect/>
          <a:stretch/>
        </p:blipFill>
        <p:spPr>
          <a:xfrm>
            <a:off x="6460776" y="1004663"/>
            <a:ext cx="2563356" cy="3551149"/>
          </a:xfrm>
          <a:prstGeom prst="rect">
            <a:avLst/>
          </a:prstGeom>
          <a:noFill/>
          <a:ln>
            <a:noFill/>
          </a:ln>
        </p:spPr>
      </p:pic>
      <p:pic>
        <p:nvPicPr>
          <p:cNvPr id="584" name="Google Shape;584;p72"/>
          <p:cNvPicPr preferRelativeResize="0"/>
          <p:nvPr/>
        </p:nvPicPr>
        <p:blipFill rotWithShape="1">
          <a:blip r:embed="rId4">
            <a:alphaModFix/>
          </a:blip>
          <a:srcRect/>
          <a:stretch/>
        </p:blipFill>
        <p:spPr>
          <a:xfrm>
            <a:off x="4211460" y="1004662"/>
            <a:ext cx="2249316" cy="3551149"/>
          </a:xfrm>
          <a:prstGeom prst="rect">
            <a:avLst/>
          </a:prstGeom>
          <a:noFill/>
          <a:ln>
            <a:noFill/>
          </a:ln>
        </p:spPr>
      </p:pic>
      <p:sp>
        <p:nvSpPr>
          <p:cNvPr id="585" name="Google Shape;585;p72"/>
          <p:cNvSpPr txBox="1"/>
          <p:nvPr/>
        </p:nvSpPr>
        <p:spPr>
          <a:xfrm>
            <a:off x="6096607" y="4485536"/>
            <a:ext cx="2284800" cy="4260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9E9E9E"/>
              </a:buClr>
              <a:buSzPts val="800"/>
              <a:buFont typeface="Calibri"/>
              <a:buNone/>
            </a:pPr>
            <a:r>
              <a:rPr lang="en" sz="1000" dirty="0">
                <a:solidFill>
                  <a:schemeClr val="dk1"/>
                </a:solidFill>
                <a:latin typeface="Calibri"/>
                <a:ea typeface="Calibri"/>
                <a:cs typeface="Calibri"/>
                <a:sym typeface="Calibri"/>
              </a:rPr>
              <a:t>Images courtesy of Michael Allen, DO</a:t>
            </a:r>
            <a:endParaRPr sz="1000" dirty="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Clinical course</a:t>
            </a:r>
            <a:endParaRPr/>
          </a:p>
        </p:txBody>
      </p:sp>
      <p:sp>
        <p:nvSpPr>
          <p:cNvPr id="591" name="Google Shape;591;p73"/>
          <p:cNvSpPr txBox="1">
            <a:spLocks noGrp="1"/>
          </p:cNvSpPr>
          <p:nvPr>
            <p:ph idx="1"/>
          </p:nvPr>
        </p:nvSpPr>
        <p:spPr>
          <a:xfrm>
            <a:off x="179045" y="1158204"/>
            <a:ext cx="3881404"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4 months after initial ROH</a:t>
            </a:r>
            <a:endParaRPr dirty="0"/>
          </a:p>
          <a:p>
            <a:pPr marL="457200" lvl="0" indent="-342900" algn="l" rtl="0">
              <a:lnSpc>
                <a:spcPct val="90000"/>
              </a:lnSpc>
              <a:spcBef>
                <a:spcPts val="0"/>
              </a:spcBef>
              <a:spcAft>
                <a:spcPts val="0"/>
              </a:spcAft>
              <a:buClr>
                <a:schemeClr val="dk1"/>
              </a:buClr>
              <a:buSzPts val="1800"/>
              <a:buChar char="●"/>
            </a:pPr>
            <a:r>
              <a:rPr lang="en" dirty="0"/>
              <a:t>Continuing oral Doxy</a:t>
            </a:r>
            <a:endParaRPr dirty="0"/>
          </a:p>
          <a:p>
            <a:pPr marL="457200" lvl="0" indent="-342900" algn="l" rtl="0">
              <a:lnSpc>
                <a:spcPct val="90000"/>
              </a:lnSpc>
              <a:spcBef>
                <a:spcPts val="0"/>
              </a:spcBef>
              <a:spcAft>
                <a:spcPts val="0"/>
              </a:spcAft>
              <a:buClr>
                <a:schemeClr val="dk1"/>
              </a:buClr>
              <a:buSzPts val="1800"/>
              <a:buChar char="●"/>
            </a:pPr>
            <a:r>
              <a:rPr lang="en" dirty="0"/>
              <a:t>CRP/ESR normal</a:t>
            </a:r>
            <a:endParaRPr dirty="0"/>
          </a:p>
          <a:p>
            <a:pPr marL="457200" lvl="0" indent="-342900" algn="l" rtl="0">
              <a:lnSpc>
                <a:spcPct val="90000"/>
              </a:lnSpc>
              <a:spcBef>
                <a:spcPts val="0"/>
              </a:spcBef>
              <a:spcAft>
                <a:spcPts val="0"/>
              </a:spcAft>
              <a:buClr>
                <a:schemeClr val="dk1"/>
              </a:buClr>
              <a:buSzPts val="1800"/>
              <a:buChar char="●"/>
            </a:pPr>
            <a:r>
              <a:rPr lang="en" dirty="0"/>
              <a:t>Skin healed and no further drainage or fluctuance</a:t>
            </a:r>
            <a:endParaRPr dirty="0"/>
          </a:p>
          <a:p>
            <a:pPr marL="457200" lvl="0" indent="-342900" algn="l" rtl="0">
              <a:lnSpc>
                <a:spcPct val="90000"/>
              </a:lnSpc>
              <a:spcBef>
                <a:spcPts val="0"/>
              </a:spcBef>
              <a:spcAft>
                <a:spcPts val="0"/>
              </a:spcAft>
              <a:buClr>
                <a:schemeClr val="dk1"/>
              </a:buClr>
              <a:buSzPts val="1800"/>
              <a:buChar char="●"/>
            </a:pPr>
            <a:r>
              <a:rPr lang="en" dirty="0"/>
              <a:t>Definitive ankle fusion planned </a:t>
            </a:r>
            <a:endParaRPr dirty="0"/>
          </a:p>
        </p:txBody>
      </p:sp>
      <p:pic>
        <p:nvPicPr>
          <p:cNvPr id="592" name="Google Shape;592;p73"/>
          <p:cNvPicPr preferRelativeResize="0"/>
          <p:nvPr/>
        </p:nvPicPr>
        <p:blipFill rotWithShape="1">
          <a:blip r:embed="rId3">
            <a:alphaModFix/>
          </a:blip>
          <a:srcRect/>
          <a:stretch/>
        </p:blipFill>
        <p:spPr>
          <a:xfrm>
            <a:off x="4128949" y="445025"/>
            <a:ext cx="2546680" cy="4068661"/>
          </a:xfrm>
          <a:prstGeom prst="rect">
            <a:avLst/>
          </a:prstGeom>
          <a:noFill/>
          <a:ln>
            <a:noFill/>
          </a:ln>
        </p:spPr>
      </p:pic>
      <p:pic>
        <p:nvPicPr>
          <p:cNvPr id="593" name="Google Shape;593;p73"/>
          <p:cNvPicPr preferRelativeResize="0"/>
          <p:nvPr/>
        </p:nvPicPr>
        <p:blipFill rotWithShape="1">
          <a:blip r:embed="rId4">
            <a:alphaModFix/>
          </a:blip>
          <a:srcRect/>
          <a:stretch/>
        </p:blipFill>
        <p:spPr>
          <a:xfrm>
            <a:off x="6675629" y="445025"/>
            <a:ext cx="2468371" cy="4068661"/>
          </a:xfrm>
          <a:prstGeom prst="rect">
            <a:avLst/>
          </a:prstGeom>
          <a:noFill/>
          <a:ln>
            <a:noFill/>
          </a:ln>
        </p:spPr>
      </p:pic>
      <p:sp>
        <p:nvSpPr>
          <p:cNvPr id="594" name="Google Shape;594;p73"/>
          <p:cNvSpPr txBox="1"/>
          <p:nvPr/>
        </p:nvSpPr>
        <p:spPr>
          <a:xfrm>
            <a:off x="5011757" y="4556215"/>
            <a:ext cx="2284800" cy="4260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9E9E9E"/>
              </a:buClr>
              <a:buSzPts val="800"/>
              <a:buFont typeface="Calibri"/>
              <a:buNone/>
            </a:pPr>
            <a:r>
              <a:rPr lang="en" sz="1000" dirty="0">
                <a:solidFill>
                  <a:schemeClr val="dk1"/>
                </a:solidFill>
                <a:latin typeface="Calibri"/>
                <a:ea typeface="Calibri"/>
                <a:cs typeface="Calibri"/>
                <a:sym typeface="Calibri"/>
              </a:rPr>
              <a:t>Images courtesy of Michael Allen, DO</a:t>
            </a:r>
            <a:endParaRPr sz="1000" dirty="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Definitive surgery</a:t>
            </a:r>
            <a:endParaRPr/>
          </a:p>
        </p:txBody>
      </p:sp>
      <p:sp>
        <p:nvSpPr>
          <p:cNvPr id="600" name="Google Shape;600;p74"/>
          <p:cNvSpPr txBox="1">
            <a:spLocks noGrp="1"/>
          </p:cNvSpPr>
          <p:nvPr>
            <p:ph idx="1"/>
          </p:nvPr>
        </p:nvSpPr>
        <p:spPr>
          <a:xfrm>
            <a:off x="83127" y="1369219"/>
            <a:ext cx="5044271" cy="326350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None/>
            </a:pPr>
            <a:r>
              <a:rPr lang="en" dirty="0"/>
              <a:t>Fibula osteotomy </a:t>
            </a:r>
            <a:endParaRPr dirty="0"/>
          </a:p>
          <a:p>
            <a:pPr marL="0" lvl="0" indent="0" algn="l" rtl="0">
              <a:lnSpc>
                <a:spcPct val="90000"/>
              </a:lnSpc>
              <a:spcBef>
                <a:spcPts val="1600"/>
              </a:spcBef>
              <a:spcAft>
                <a:spcPts val="0"/>
              </a:spcAft>
              <a:buClr>
                <a:schemeClr val="dk1"/>
              </a:buClr>
              <a:buSzPts val="1800"/>
              <a:buNone/>
            </a:pPr>
            <a:r>
              <a:rPr lang="en" dirty="0"/>
              <a:t>Spacer removed, nonviable bone removed</a:t>
            </a:r>
            <a:endParaRPr dirty="0"/>
          </a:p>
          <a:p>
            <a:pPr marL="0" lvl="0" indent="0" algn="l" rtl="0">
              <a:lnSpc>
                <a:spcPct val="90000"/>
              </a:lnSpc>
              <a:spcBef>
                <a:spcPts val="1600"/>
              </a:spcBef>
              <a:spcAft>
                <a:spcPts val="0"/>
              </a:spcAft>
              <a:buClr>
                <a:schemeClr val="dk1"/>
              </a:buClr>
              <a:buSzPts val="1800"/>
              <a:buNone/>
            </a:pPr>
            <a:r>
              <a:rPr lang="en" dirty="0"/>
              <a:t>Viable fibula morselized and mixed with 1 g Vanco powder and used as graft</a:t>
            </a:r>
            <a:endParaRPr dirty="0"/>
          </a:p>
          <a:p>
            <a:pPr marL="0" lvl="0" indent="0" algn="l" rtl="0">
              <a:lnSpc>
                <a:spcPct val="90000"/>
              </a:lnSpc>
              <a:spcBef>
                <a:spcPts val="1600"/>
              </a:spcBef>
              <a:spcAft>
                <a:spcPts val="1600"/>
              </a:spcAft>
              <a:buClr>
                <a:schemeClr val="dk1"/>
              </a:buClr>
              <a:buSzPts val="1800"/>
              <a:buNone/>
            </a:pPr>
            <a:r>
              <a:rPr lang="en" dirty="0"/>
              <a:t>Hindfoot fusion success, plan for lifelong suppressive oral doxy</a:t>
            </a:r>
            <a:endParaRPr dirty="0"/>
          </a:p>
        </p:txBody>
      </p:sp>
      <p:pic>
        <p:nvPicPr>
          <p:cNvPr id="601" name="Google Shape;601;p74"/>
          <p:cNvPicPr preferRelativeResize="0"/>
          <p:nvPr/>
        </p:nvPicPr>
        <p:blipFill rotWithShape="1">
          <a:blip r:embed="rId3">
            <a:alphaModFix/>
          </a:blip>
          <a:srcRect/>
          <a:stretch/>
        </p:blipFill>
        <p:spPr>
          <a:xfrm>
            <a:off x="5127398" y="167780"/>
            <a:ext cx="1678507" cy="4336143"/>
          </a:xfrm>
          <a:prstGeom prst="rect">
            <a:avLst/>
          </a:prstGeom>
          <a:noFill/>
          <a:ln>
            <a:noFill/>
          </a:ln>
        </p:spPr>
      </p:pic>
      <p:pic>
        <p:nvPicPr>
          <p:cNvPr id="602" name="Google Shape;602;p74"/>
          <p:cNvPicPr preferRelativeResize="0"/>
          <p:nvPr/>
        </p:nvPicPr>
        <p:blipFill rotWithShape="1">
          <a:blip r:embed="rId4">
            <a:alphaModFix/>
          </a:blip>
          <a:srcRect/>
          <a:stretch/>
        </p:blipFill>
        <p:spPr>
          <a:xfrm>
            <a:off x="6904139" y="167780"/>
            <a:ext cx="2026395" cy="4336142"/>
          </a:xfrm>
          <a:prstGeom prst="rect">
            <a:avLst/>
          </a:prstGeom>
          <a:noFill/>
          <a:ln>
            <a:noFill/>
          </a:ln>
        </p:spPr>
      </p:pic>
      <p:sp>
        <p:nvSpPr>
          <p:cNvPr id="603" name="Google Shape;603;p74"/>
          <p:cNvSpPr txBox="1"/>
          <p:nvPr/>
        </p:nvSpPr>
        <p:spPr>
          <a:xfrm>
            <a:off x="5127410" y="4568869"/>
            <a:ext cx="2525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8 months post op</a:t>
            </a:r>
            <a:endParaRPr/>
          </a:p>
        </p:txBody>
      </p:sp>
      <p:sp>
        <p:nvSpPr>
          <p:cNvPr id="604" name="Google Shape;604;p74"/>
          <p:cNvSpPr txBox="1"/>
          <p:nvPr/>
        </p:nvSpPr>
        <p:spPr>
          <a:xfrm>
            <a:off x="6859201" y="4717500"/>
            <a:ext cx="2284800" cy="4260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9E9E9E"/>
              </a:buClr>
              <a:buSzPts val="800"/>
              <a:buFont typeface="Calibri"/>
              <a:buNone/>
            </a:pPr>
            <a:r>
              <a:rPr lang="en" sz="1000">
                <a:solidFill>
                  <a:schemeClr val="dk1"/>
                </a:solidFill>
                <a:latin typeface="Calibri"/>
                <a:ea typeface="Calibri"/>
                <a:cs typeface="Calibri"/>
                <a:sym typeface="Calibri"/>
              </a:rPr>
              <a:t>Images courtesy of Michael Allen, DO</a:t>
            </a:r>
            <a:endParaRPr sz="10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Case 2</a:t>
            </a:r>
            <a:endParaRPr/>
          </a:p>
        </p:txBody>
      </p:sp>
      <p:sp>
        <p:nvSpPr>
          <p:cNvPr id="610" name="Google Shape;610;p75"/>
          <p:cNvSpPr txBox="1">
            <a:spLocks noGrp="1"/>
          </p:cNvSpPr>
          <p:nvPr>
            <p:ph idx="1"/>
          </p:nvPr>
        </p:nvSpPr>
        <p:spPr>
          <a:xfrm>
            <a:off x="236593" y="1369219"/>
            <a:ext cx="5288173"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48M MVA with open tibia fracture treated 18 months prior</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Medial tibia skin defect never fully closed</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Draining from sinus</a:t>
            </a:r>
            <a:endParaRPr dirty="0"/>
          </a:p>
        </p:txBody>
      </p:sp>
      <p:pic>
        <p:nvPicPr>
          <p:cNvPr id="611" name="Google Shape;611;p75"/>
          <p:cNvPicPr preferRelativeResize="0"/>
          <p:nvPr/>
        </p:nvPicPr>
        <p:blipFill rotWithShape="1">
          <a:blip r:embed="rId3">
            <a:alphaModFix/>
          </a:blip>
          <a:srcRect/>
          <a:stretch/>
        </p:blipFill>
        <p:spPr>
          <a:xfrm>
            <a:off x="5944848" y="770930"/>
            <a:ext cx="2525313" cy="3630753"/>
          </a:xfrm>
          <a:prstGeom prst="rect">
            <a:avLst/>
          </a:prstGeom>
          <a:noFill/>
          <a:ln>
            <a:noFill/>
          </a:ln>
        </p:spPr>
      </p:pic>
      <p:sp>
        <p:nvSpPr>
          <p:cNvPr id="612" name="Google Shape;612;p75"/>
          <p:cNvSpPr txBox="1"/>
          <p:nvPr/>
        </p:nvSpPr>
        <p:spPr>
          <a:xfrm>
            <a:off x="6215704" y="4483018"/>
            <a:ext cx="1983600" cy="5262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9E9E9E"/>
              </a:buClr>
              <a:buSzPts val="800"/>
              <a:buFont typeface="Calibri"/>
              <a:buNone/>
            </a:pPr>
            <a:r>
              <a:rPr lang="en" sz="800" dirty="0">
                <a:solidFill>
                  <a:srgbClr val="9E9E9E"/>
                </a:solidFill>
                <a:latin typeface="Calibri"/>
                <a:ea typeface="Calibri"/>
                <a:cs typeface="Calibri"/>
                <a:sym typeface="Calibri"/>
              </a:rPr>
              <a:t>Images courtesy of Michael Allen, DO</a:t>
            </a:r>
            <a:endParaRPr sz="800" dirty="0">
              <a:solidFill>
                <a:srgbClr val="9E9E9E"/>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2" name="Title 1">
            <a:extLst>
              <a:ext uri="{FF2B5EF4-FFF2-40B4-BE49-F238E27FC236}">
                <a16:creationId xmlns:a16="http://schemas.microsoft.com/office/drawing/2014/main" id="{7373666C-6D1F-4026-8011-83D511DF84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07FEC6-2BC5-4E6E-A0C8-B87A121E73B0}"/>
              </a:ext>
            </a:extLst>
          </p:cNvPr>
          <p:cNvSpPr>
            <a:spLocks noGrp="1"/>
          </p:cNvSpPr>
          <p:nvPr>
            <p:ph idx="1"/>
          </p:nvPr>
        </p:nvSpPr>
        <p:spPr/>
        <p:txBody>
          <a:bodyPr/>
          <a:lstStyle/>
          <a:p>
            <a:endParaRPr lang="en-US"/>
          </a:p>
        </p:txBody>
      </p:sp>
      <p:pic>
        <p:nvPicPr>
          <p:cNvPr id="618" name="Google Shape;618;p76"/>
          <p:cNvPicPr preferRelativeResize="0"/>
          <p:nvPr/>
        </p:nvPicPr>
        <p:blipFill rotWithShape="1">
          <a:blip r:embed="rId3">
            <a:alphaModFix/>
          </a:blip>
          <a:srcRect/>
          <a:stretch/>
        </p:blipFill>
        <p:spPr>
          <a:xfrm>
            <a:off x="1747415" y="0"/>
            <a:ext cx="2261419" cy="5143499"/>
          </a:xfrm>
          <a:prstGeom prst="rect">
            <a:avLst/>
          </a:prstGeom>
          <a:noFill/>
          <a:ln>
            <a:noFill/>
          </a:ln>
        </p:spPr>
      </p:pic>
      <p:pic>
        <p:nvPicPr>
          <p:cNvPr id="619" name="Google Shape;619;p76"/>
          <p:cNvPicPr preferRelativeResize="0"/>
          <p:nvPr/>
        </p:nvPicPr>
        <p:blipFill rotWithShape="1">
          <a:blip r:embed="rId4">
            <a:alphaModFix/>
          </a:blip>
          <a:srcRect/>
          <a:stretch/>
        </p:blipFill>
        <p:spPr>
          <a:xfrm>
            <a:off x="4640963" y="0"/>
            <a:ext cx="2672424" cy="5143501"/>
          </a:xfrm>
          <a:prstGeom prst="rect">
            <a:avLst/>
          </a:prstGeom>
          <a:noFill/>
          <a:ln>
            <a:noFill/>
          </a:ln>
        </p:spPr>
      </p:pic>
      <p:sp>
        <p:nvSpPr>
          <p:cNvPr id="620" name="Google Shape;620;p76"/>
          <p:cNvSpPr txBox="1"/>
          <p:nvPr/>
        </p:nvSpPr>
        <p:spPr>
          <a:xfrm>
            <a:off x="7160400" y="4455825"/>
            <a:ext cx="1983600" cy="5262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9E9E9E"/>
              </a:buClr>
              <a:buSzPts val="800"/>
              <a:buFont typeface="Calibri"/>
              <a:buNone/>
            </a:pPr>
            <a:r>
              <a:rPr lang="en" sz="800">
                <a:solidFill>
                  <a:srgbClr val="9E9E9E"/>
                </a:solidFill>
                <a:latin typeface="Calibri"/>
                <a:ea typeface="Calibri"/>
                <a:cs typeface="Calibri"/>
                <a:sym typeface="Calibri"/>
              </a:rPr>
              <a:t>Images courtesy of Michael Allen, DO</a:t>
            </a:r>
            <a:endParaRPr sz="800">
              <a:solidFill>
                <a:srgbClr val="9E9E9E"/>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Font typeface="Calibri"/>
              <a:buNone/>
            </a:pPr>
            <a:r>
              <a:rPr lang="en"/>
              <a:t>Case 2</a:t>
            </a:r>
            <a:endParaRPr/>
          </a:p>
        </p:txBody>
      </p:sp>
      <p:sp>
        <p:nvSpPr>
          <p:cNvPr id="626" name="Google Shape;626;p77"/>
          <p:cNvSpPr txBox="1">
            <a:spLocks noGrp="1"/>
          </p:cNvSpPr>
          <p:nvPr>
            <p:ph idx="1"/>
          </p:nvPr>
        </p:nvSpPr>
        <p:spPr>
          <a:xfrm>
            <a:off x="782116" y="1023921"/>
            <a:ext cx="7886700"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48M, 1ppd smoker</a:t>
            </a:r>
            <a:endParaRPr dirty="0"/>
          </a:p>
          <a:p>
            <a:pPr marL="457200" lvl="0" indent="-342900" algn="l" rtl="0">
              <a:lnSpc>
                <a:spcPct val="90000"/>
              </a:lnSpc>
              <a:spcBef>
                <a:spcPts val="0"/>
              </a:spcBef>
              <a:spcAft>
                <a:spcPts val="0"/>
              </a:spcAft>
              <a:buClr>
                <a:schemeClr val="dk1"/>
              </a:buClr>
              <a:buSzPts val="1800"/>
              <a:buChar char="●"/>
            </a:pPr>
            <a:r>
              <a:rPr lang="en" dirty="0"/>
              <a:t>Healed fracture on radiograph, retained IMN</a:t>
            </a:r>
            <a:endParaRPr dirty="0"/>
          </a:p>
          <a:p>
            <a:pPr marL="457200" lvl="0" indent="-342900" algn="l" rtl="0">
              <a:lnSpc>
                <a:spcPct val="90000"/>
              </a:lnSpc>
              <a:spcBef>
                <a:spcPts val="0"/>
              </a:spcBef>
              <a:spcAft>
                <a:spcPts val="0"/>
              </a:spcAft>
              <a:buClr>
                <a:schemeClr val="dk1"/>
              </a:buClr>
              <a:buSzPts val="1800"/>
              <a:buChar char="●"/>
            </a:pPr>
            <a:r>
              <a:rPr lang="en" dirty="0"/>
              <a:t>Overlying cellulitis/sinus</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CRP 18.9 mg/L, ESR 14</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CM Type III, BL host</a:t>
            </a:r>
            <a:br>
              <a:rPr lang="en" dirty="0"/>
            </a:br>
            <a:endParaRPr dirty="0"/>
          </a:p>
          <a:p>
            <a:pPr marL="457200" lvl="0" indent="-342900" algn="l" rtl="0">
              <a:lnSpc>
                <a:spcPct val="90000"/>
              </a:lnSpc>
              <a:spcBef>
                <a:spcPts val="0"/>
              </a:spcBef>
              <a:spcAft>
                <a:spcPts val="0"/>
              </a:spcAft>
              <a:buClr>
                <a:schemeClr val="dk1"/>
              </a:buClr>
              <a:buSzPts val="1800"/>
              <a:buChar char="●"/>
            </a:pPr>
            <a:r>
              <a:rPr lang="en" dirty="0"/>
              <a:t>Fracture is healed and stable → remove hardware, debride bone and tissue</a:t>
            </a:r>
            <a:endParaRPr dirty="0"/>
          </a:p>
          <a:p>
            <a:pPr marL="457200" lvl="0" indent="-342900" algn="l" rtl="0">
              <a:lnSpc>
                <a:spcPct val="90000"/>
              </a:lnSpc>
              <a:spcBef>
                <a:spcPts val="0"/>
              </a:spcBef>
              <a:spcAft>
                <a:spcPts val="0"/>
              </a:spcAft>
              <a:buClr>
                <a:schemeClr val="dk1"/>
              </a:buClr>
              <a:buSzPts val="1800"/>
              <a:buChar char="●"/>
            </a:pPr>
            <a:r>
              <a:rPr lang="en" dirty="0"/>
              <a:t>How do you close the soft tissue defect?</a:t>
            </a: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2" name="Title 1">
            <a:extLst>
              <a:ext uri="{FF2B5EF4-FFF2-40B4-BE49-F238E27FC236}">
                <a16:creationId xmlns:a16="http://schemas.microsoft.com/office/drawing/2014/main" id="{5E9D6D58-0B93-4BF1-89BB-BA7B151DD5A5}"/>
              </a:ext>
            </a:extLst>
          </p:cNvPr>
          <p:cNvSpPr>
            <a:spLocks noGrp="1"/>
          </p:cNvSpPr>
          <p:nvPr>
            <p:ph type="title"/>
          </p:nvPr>
        </p:nvSpPr>
        <p:spPr/>
        <p:txBody>
          <a:bodyPr/>
          <a:lstStyle/>
          <a:p>
            <a:endParaRPr lang="en-US"/>
          </a:p>
        </p:txBody>
      </p:sp>
      <p:sp>
        <p:nvSpPr>
          <p:cNvPr id="632" name="Google Shape;632;p78"/>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Clr>
                <a:schemeClr val="dk1"/>
              </a:buClr>
              <a:buSzPts val="1800"/>
              <a:buChar char="●"/>
            </a:pPr>
            <a:r>
              <a:rPr lang="en"/>
              <a:t>Plastic surgery consultation</a:t>
            </a:r>
            <a:endParaRPr/>
          </a:p>
          <a:p>
            <a:pPr marL="342900" lvl="0" indent="-342900" algn="l" rtl="0">
              <a:lnSpc>
                <a:spcPct val="100000"/>
              </a:lnSpc>
              <a:spcBef>
                <a:spcPts val="1600"/>
              </a:spcBef>
              <a:spcAft>
                <a:spcPts val="0"/>
              </a:spcAft>
              <a:buClr>
                <a:schemeClr val="dk1"/>
              </a:buClr>
              <a:buSzPts val="1800"/>
              <a:buChar char="●"/>
            </a:pPr>
            <a:r>
              <a:rPr lang="en"/>
              <a:t>Preop CT angio to assess circulation</a:t>
            </a:r>
            <a:endParaRPr/>
          </a:p>
          <a:p>
            <a:pPr marL="342900" lvl="0" indent="-342900" algn="l" rtl="0">
              <a:lnSpc>
                <a:spcPct val="100000"/>
              </a:lnSpc>
              <a:spcBef>
                <a:spcPts val="1600"/>
              </a:spcBef>
              <a:spcAft>
                <a:spcPts val="0"/>
              </a:spcAft>
              <a:buClr>
                <a:schemeClr val="dk1"/>
              </a:buClr>
              <a:buSzPts val="1800"/>
              <a:buChar char="●"/>
            </a:pPr>
            <a:r>
              <a:rPr lang="en"/>
              <a:t>Anterior tibial artery is occluded near wound</a:t>
            </a:r>
            <a:endParaRPr/>
          </a:p>
          <a:p>
            <a:pPr marL="342900" lvl="0" indent="-342900" algn="l" rtl="0">
              <a:lnSpc>
                <a:spcPct val="100000"/>
              </a:lnSpc>
              <a:spcBef>
                <a:spcPts val="1600"/>
              </a:spcBef>
              <a:spcAft>
                <a:spcPts val="0"/>
              </a:spcAft>
              <a:buClr>
                <a:schemeClr val="dk1"/>
              </a:buClr>
              <a:buSzPts val="1800"/>
              <a:buChar char="●"/>
            </a:pPr>
            <a:r>
              <a:rPr lang="en"/>
              <a:t>Normal peroneal and posterior tibial artery</a:t>
            </a:r>
            <a:endParaRPr/>
          </a:p>
          <a:p>
            <a:pPr marL="342900" lvl="0" indent="-342900" algn="l" rtl="0">
              <a:lnSpc>
                <a:spcPct val="100000"/>
              </a:lnSpc>
              <a:spcBef>
                <a:spcPts val="1600"/>
              </a:spcBef>
              <a:spcAft>
                <a:spcPts val="0"/>
              </a:spcAft>
              <a:buClr>
                <a:schemeClr val="dk1"/>
              </a:buClr>
              <a:buSzPts val="1800"/>
              <a:buChar char="●"/>
            </a:pPr>
            <a:r>
              <a:rPr lang="en"/>
              <a:t>Plan for reverse sural flap</a:t>
            </a:r>
            <a:endParaRPr/>
          </a:p>
        </p:txBody>
      </p:sp>
      <p:pic>
        <p:nvPicPr>
          <p:cNvPr id="633" name="Google Shape;633;p78"/>
          <p:cNvPicPr preferRelativeResize="0"/>
          <p:nvPr/>
        </p:nvPicPr>
        <p:blipFill rotWithShape="1">
          <a:blip r:embed="rId3">
            <a:alphaModFix/>
          </a:blip>
          <a:srcRect/>
          <a:stretch/>
        </p:blipFill>
        <p:spPr>
          <a:xfrm>
            <a:off x="6591497" y="0"/>
            <a:ext cx="2454988" cy="5143500"/>
          </a:xfrm>
          <a:prstGeom prst="rect">
            <a:avLst/>
          </a:prstGeom>
          <a:noFill/>
          <a:ln>
            <a:noFill/>
          </a:ln>
        </p:spPr>
      </p:pic>
      <p:sp>
        <p:nvSpPr>
          <p:cNvPr id="634" name="Google Shape;634;p78"/>
          <p:cNvSpPr txBox="1"/>
          <p:nvPr/>
        </p:nvSpPr>
        <p:spPr>
          <a:xfrm>
            <a:off x="4572000" y="4866584"/>
            <a:ext cx="1983600" cy="276916"/>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chemeClr val="dk1"/>
              </a:buClr>
              <a:buSzPts val="800"/>
              <a:buFont typeface="Calibri"/>
              <a:buNone/>
            </a:pPr>
            <a:r>
              <a:rPr lang="en" sz="800">
                <a:solidFill>
                  <a:schemeClr val="dk1"/>
                </a:solidFill>
                <a:latin typeface="Calibri"/>
                <a:ea typeface="Calibri"/>
                <a:cs typeface="Calibri"/>
                <a:sym typeface="Calibri"/>
              </a:rPr>
              <a:t>Images courtesy of Michael Allen, DO</a:t>
            </a:r>
            <a:endParaRPr sz="8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2" name="Title 1">
            <a:extLst>
              <a:ext uri="{FF2B5EF4-FFF2-40B4-BE49-F238E27FC236}">
                <a16:creationId xmlns:a16="http://schemas.microsoft.com/office/drawing/2014/main" id="{46A62181-294B-440C-9A3D-6AC617390A7C}"/>
              </a:ext>
            </a:extLst>
          </p:cNvPr>
          <p:cNvSpPr>
            <a:spLocks noGrp="1"/>
          </p:cNvSpPr>
          <p:nvPr>
            <p:ph type="title"/>
          </p:nvPr>
        </p:nvSpPr>
        <p:spPr/>
        <p:txBody>
          <a:bodyPr/>
          <a:lstStyle/>
          <a:p>
            <a:endParaRPr lang="en-US"/>
          </a:p>
        </p:txBody>
      </p:sp>
      <p:sp>
        <p:nvSpPr>
          <p:cNvPr id="639" name="Google Shape;639;p79"/>
          <p:cNvSpPr txBox="1">
            <a:spLocks noGrp="1"/>
          </p:cNvSpPr>
          <p:nvPr>
            <p:ph idx="1"/>
          </p:nvPr>
        </p:nvSpPr>
        <p:spPr>
          <a:xfrm>
            <a:off x="146735" y="1023921"/>
            <a:ext cx="4981242" cy="3263504"/>
          </a:xfrm>
          <a:prstGeom prst="rect">
            <a:avLst/>
          </a:prstGeom>
          <a:noFill/>
          <a:ln>
            <a:noFill/>
          </a:ln>
        </p:spPr>
        <p:txBody>
          <a:bodyPr spcFirstLastPara="1" wrap="square" lIns="91425" tIns="91425" rIns="91425" bIns="91425" anchor="t" anchorCtr="0">
            <a:noAutofit/>
          </a:bodyPr>
          <a:lstStyle/>
          <a:p>
            <a:pPr marL="342900" lvl="0" indent="-342900" algn="l" rtl="0">
              <a:lnSpc>
                <a:spcPct val="90000"/>
              </a:lnSpc>
              <a:spcBef>
                <a:spcPts val="600"/>
              </a:spcBef>
              <a:spcAft>
                <a:spcPts val="0"/>
              </a:spcAft>
              <a:buClr>
                <a:schemeClr val="dk1"/>
              </a:buClr>
              <a:buSzPts val="1800"/>
              <a:buChar char="●"/>
            </a:pPr>
            <a:r>
              <a:rPr lang="en" sz="2000" dirty="0"/>
              <a:t>Nail removed → soft tissue sinus and necrotic tissue excised</a:t>
            </a:r>
            <a:endParaRPr dirty="0"/>
          </a:p>
          <a:p>
            <a:pPr marL="800100" lvl="1" indent="-317500" algn="l" rtl="0">
              <a:lnSpc>
                <a:spcPct val="90000"/>
              </a:lnSpc>
              <a:spcBef>
                <a:spcPts val="1200"/>
              </a:spcBef>
              <a:spcAft>
                <a:spcPts val="0"/>
              </a:spcAft>
              <a:buClr>
                <a:schemeClr val="dk1"/>
              </a:buClr>
              <a:buSzPts val="1400"/>
              <a:buChar char="○"/>
            </a:pPr>
            <a:r>
              <a:rPr lang="en" sz="1600" dirty="0"/>
              <a:t>Cortical window made under sinus tract and debrided back to healthy bleeding bone</a:t>
            </a:r>
            <a:endParaRPr dirty="0"/>
          </a:p>
          <a:p>
            <a:pPr marL="800100" lvl="1" indent="-317500" algn="l" rtl="0">
              <a:lnSpc>
                <a:spcPct val="90000"/>
              </a:lnSpc>
              <a:spcBef>
                <a:spcPts val="1200"/>
              </a:spcBef>
              <a:spcAft>
                <a:spcPts val="0"/>
              </a:spcAft>
              <a:buClr>
                <a:schemeClr val="dk1"/>
              </a:buClr>
              <a:buSzPts val="1400"/>
              <a:buChar char="○"/>
            </a:pPr>
            <a:r>
              <a:rPr lang="en" sz="1600" dirty="0"/>
              <a:t>Reamer Irrigator Aspirator used to debride canal</a:t>
            </a:r>
            <a:endParaRPr dirty="0"/>
          </a:p>
          <a:p>
            <a:pPr marL="342900" lvl="0" indent="-342900" algn="l" rtl="0">
              <a:lnSpc>
                <a:spcPct val="90000"/>
              </a:lnSpc>
              <a:spcBef>
                <a:spcPts val="1200"/>
              </a:spcBef>
              <a:spcAft>
                <a:spcPts val="0"/>
              </a:spcAft>
              <a:buClr>
                <a:schemeClr val="dk1"/>
              </a:buClr>
              <a:buSzPts val="1800"/>
              <a:buChar char="●"/>
            </a:pPr>
            <a:r>
              <a:rPr lang="en" sz="2000" dirty="0"/>
              <a:t>Wound covered with vac until delayed flap 2 weeks later</a:t>
            </a:r>
            <a:endParaRPr dirty="0"/>
          </a:p>
          <a:p>
            <a:pPr marL="342900" lvl="0" indent="-342900" algn="l" rtl="0">
              <a:lnSpc>
                <a:spcPct val="90000"/>
              </a:lnSpc>
              <a:spcBef>
                <a:spcPts val="1200"/>
              </a:spcBef>
              <a:spcAft>
                <a:spcPts val="0"/>
              </a:spcAft>
              <a:buClr>
                <a:schemeClr val="dk1"/>
              </a:buClr>
              <a:buSzPts val="1800"/>
              <a:buChar char="●"/>
            </a:pPr>
            <a:r>
              <a:rPr lang="en" sz="2000" dirty="0"/>
              <a:t>Cultures were polymicrobial including E. faecalis, MSSA, S marcescens, anaerobes</a:t>
            </a:r>
            <a:endParaRPr dirty="0"/>
          </a:p>
          <a:p>
            <a:pPr marL="800100" lvl="1" indent="-317500" algn="l" rtl="0">
              <a:lnSpc>
                <a:spcPct val="90000"/>
              </a:lnSpc>
              <a:spcBef>
                <a:spcPts val="1200"/>
              </a:spcBef>
              <a:spcAft>
                <a:spcPts val="600"/>
              </a:spcAft>
              <a:buClr>
                <a:schemeClr val="dk1"/>
              </a:buClr>
              <a:buSzPts val="1400"/>
              <a:buChar char="○"/>
            </a:pPr>
            <a:r>
              <a:rPr lang="en" sz="1600" dirty="0"/>
              <a:t>2 weeks IV vanco with PO moxifloxacin 400 mg QD, then 4 weeks of PO doxy 100 mg BID with moxifloxacin</a:t>
            </a:r>
            <a:endParaRPr sz="1600" dirty="0"/>
          </a:p>
        </p:txBody>
      </p:sp>
      <p:pic>
        <p:nvPicPr>
          <p:cNvPr id="640" name="Google Shape;640;p79"/>
          <p:cNvPicPr preferRelativeResize="0"/>
          <p:nvPr/>
        </p:nvPicPr>
        <p:blipFill rotWithShape="1">
          <a:blip r:embed="rId3">
            <a:alphaModFix/>
          </a:blip>
          <a:srcRect/>
          <a:stretch/>
        </p:blipFill>
        <p:spPr>
          <a:xfrm>
            <a:off x="5242739" y="0"/>
            <a:ext cx="3856500" cy="4785413"/>
          </a:xfrm>
          <a:prstGeom prst="rect">
            <a:avLst/>
          </a:prstGeom>
          <a:noFill/>
          <a:ln>
            <a:noFill/>
          </a:ln>
        </p:spPr>
      </p:pic>
      <p:sp>
        <p:nvSpPr>
          <p:cNvPr id="641" name="Google Shape;641;p79"/>
          <p:cNvSpPr txBox="1"/>
          <p:nvPr/>
        </p:nvSpPr>
        <p:spPr>
          <a:xfrm>
            <a:off x="5013214" y="4785413"/>
            <a:ext cx="1983600" cy="276916"/>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chemeClr val="dk1"/>
              </a:buClr>
              <a:buSzPts val="800"/>
              <a:buFont typeface="Calibri"/>
              <a:buNone/>
            </a:pPr>
            <a:r>
              <a:rPr lang="en" sz="800" dirty="0">
                <a:solidFill>
                  <a:schemeClr val="dk1"/>
                </a:solidFill>
                <a:latin typeface="Calibri"/>
                <a:ea typeface="Calibri"/>
                <a:cs typeface="Calibri"/>
                <a:sym typeface="Calibri"/>
              </a:rPr>
              <a:t>Images courtesy of Michael Allen, DO</a:t>
            </a:r>
            <a:endParaRPr sz="800"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Classification schemes</a:t>
            </a:r>
            <a:endParaRPr/>
          </a:p>
        </p:txBody>
      </p:sp>
      <p:sp>
        <p:nvSpPr>
          <p:cNvPr id="134" name="Google Shape;134;p8"/>
          <p:cNvSpPr txBox="1">
            <a:spLocks noGrp="1"/>
          </p:cNvSpPr>
          <p:nvPr>
            <p:ph idx="1"/>
          </p:nvPr>
        </p:nvSpPr>
        <p:spPr>
          <a:xfrm>
            <a:off x="153466" y="1369219"/>
            <a:ext cx="4980358"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Local and systemic factors</a:t>
            </a:r>
            <a:endParaRPr dirty="0"/>
          </a:p>
          <a:p>
            <a:pPr marL="914400" lvl="1" indent="-317500" algn="l" rtl="0">
              <a:lnSpc>
                <a:spcPct val="90000"/>
              </a:lnSpc>
              <a:spcBef>
                <a:spcPts val="0"/>
              </a:spcBef>
              <a:spcAft>
                <a:spcPts val="0"/>
              </a:spcAft>
              <a:buClr>
                <a:schemeClr val="dk1"/>
              </a:buClr>
              <a:buSzPts val="1400"/>
              <a:buChar char="○"/>
            </a:pPr>
            <a:r>
              <a:rPr lang="en" dirty="0"/>
              <a:t>Address along with infection for best chance of resolution</a:t>
            </a:r>
            <a:endParaRPr dirty="0"/>
          </a:p>
          <a:p>
            <a:pPr marL="457200" lvl="0" indent="-342900" algn="l" rtl="0">
              <a:lnSpc>
                <a:spcPct val="90000"/>
              </a:lnSpc>
              <a:spcBef>
                <a:spcPts val="0"/>
              </a:spcBef>
              <a:spcAft>
                <a:spcPts val="0"/>
              </a:spcAft>
              <a:buClr>
                <a:schemeClr val="dk1"/>
              </a:buClr>
              <a:buSzPts val="1800"/>
              <a:buChar char="●"/>
            </a:pPr>
            <a:r>
              <a:rPr lang="en" dirty="0"/>
              <a:t>In CM staging, the stage helps determine treatment</a:t>
            </a:r>
            <a:endParaRPr dirty="0"/>
          </a:p>
        </p:txBody>
      </p:sp>
      <p:pic>
        <p:nvPicPr>
          <p:cNvPr id="135" name="Google Shape;135;p8"/>
          <p:cNvPicPr preferRelativeResize="0"/>
          <p:nvPr/>
        </p:nvPicPr>
        <p:blipFill rotWithShape="1">
          <a:blip r:embed="rId3">
            <a:alphaModFix/>
          </a:blip>
          <a:srcRect/>
          <a:stretch/>
        </p:blipFill>
        <p:spPr>
          <a:xfrm>
            <a:off x="5298300" y="81525"/>
            <a:ext cx="3052574" cy="4884100"/>
          </a:xfrm>
          <a:prstGeom prst="rect">
            <a:avLst/>
          </a:prstGeom>
          <a:noFill/>
          <a:ln>
            <a:noFill/>
          </a:ln>
        </p:spPr>
      </p:pic>
      <p:sp>
        <p:nvSpPr>
          <p:cNvPr id="136" name="Google Shape;136;p8"/>
          <p:cNvSpPr txBox="1"/>
          <p:nvPr/>
        </p:nvSpPr>
        <p:spPr>
          <a:xfrm>
            <a:off x="1764000" y="4109725"/>
            <a:ext cx="3534300" cy="855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alibri"/>
              <a:buNone/>
            </a:pPr>
            <a:r>
              <a:rPr lang="en" sz="800" b="0" i="0" u="none" strike="noStrike" cap="none">
                <a:solidFill>
                  <a:schemeClr val="dk1"/>
                </a:solidFill>
                <a:latin typeface="Calibri"/>
                <a:ea typeface="Calibri"/>
                <a:cs typeface="Calibri"/>
                <a:sym typeface="Calibri"/>
              </a:rPr>
              <a:t>Paul Tornetta III, William M. Ricci, Robert F. Ostrum, Margaret M. McQueen, Michael D. McKee, Charles M. Court-Brown. </a:t>
            </a:r>
            <a:r>
              <a:rPr lang="en" sz="800" b="0" i="1" u="none" strike="noStrike" cap="none">
                <a:solidFill>
                  <a:schemeClr val="dk1"/>
                </a:solidFill>
                <a:latin typeface="Calibri"/>
                <a:ea typeface="Calibri"/>
                <a:cs typeface="Calibri"/>
                <a:sym typeface="Calibri"/>
              </a:rPr>
              <a:t>Rockwood and Green's Fractures in Adults</a:t>
            </a:r>
            <a:r>
              <a:rPr lang="en" sz="800" b="0" i="0" u="none" strike="noStrike" cap="none">
                <a:solidFill>
                  <a:schemeClr val="dk1"/>
                </a:solidFill>
                <a:latin typeface="Calibri"/>
                <a:ea typeface="Calibri"/>
                <a:cs typeface="Calibri"/>
                <a:sym typeface="Calibri"/>
              </a:rPr>
              <a:t>. Wolters Kluwer Health, 2019</a:t>
            </a:r>
            <a:endParaRPr sz="800" b="0" i="0" u="none" strike="noStrike" cap="none">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2" name="Title 1">
            <a:extLst>
              <a:ext uri="{FF2B5EF4-FFF2-40B4-BE49-F238E27FC236}">
                <a16:creationId xmlns:a16="http://schemas.microsoft.com/office/drawing/2014/main" id="{160F4624-BC29-4652-9134-BB0329E520DE}"/>
              </a:ext>
            </a:extLst>
          </p:cNvPr>
          <p:cNvSpPr>
            <a:spLocks noGrp="1"/>
          </p:cNvSpPr>
          <p:nvPr>
            <p:ph type="title"/>
          </p:nvPr>
        </p:nvSpPr>
        <p:spPr/>
        <p:txBody>
          <a:bodyPr/>
          <a:lstStyle/>
          <a:p>
            <a:endParaRPr lang="en-US"/>
          </a:p>
        </p:txBody>
      </p:sp>
      <p:sp>
        <p:nvSpPr>
          <p:cNvPr id="647" name="Google Shape;647;p80"/>
          <p:cNvSpPr txBox="1">
            <a:spLocks noGrp="1"/>
          </p:cNvSpPr>
          <p:nvPr>
            <p:ph idx="1"/>
          </p:nvPr>
        </p:nvSpPr>
        <p:spPr>
          <a:xfrm>
            <a:off x="145796" y="1369219"/>
            <a:ext cx="2593427" cy="326350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1600"/>
              </a:spcAft>
              <a:buClr>
                <a:schemeClr val="dk1"/>
              </a:buClr>
              <a:buSzPts val="1800"/>
              <a:buNone/>
            </a:pPr>
            <a:r>
              <a:rPr lang="en" dirty="0"/>
              <a:t>Delayed reverse sural fasciocutaneous flap two weeks later</a:t>
            </a:r>
            <a:endParaRPr dirty="0"/>
          </a:p>
        </p:txBody>
      </p:sp>
      <p:pic>
        <p:nvPicPr>
          <p:cNvPr id="648" name="Google Shape;648;p80"/>
          <p:cNvPicPr preferRelativeResize="0"/>
          <p:nvPr/>
        </p:nvPicPr>
        <p:blipFill rotWithShape="1">
          <a:blip r:embed="rId3">
            <a:alphaModFix/>
          </a:blip>
          <a:srcRect/>
          <a:stretch/>
        </p:blipFill>
        <p:spPr>
          <a:xfrm>
            <a:off x="5911048" y="899900"/>
            <a:ext cx="3182700" cy="4243599"/>
          </a:xfrm>
          <a:prstGeom prst="rect">
            <a:avLst/>
          </a:prstGeom>
          <a:noFill/>
          <a:ln>
            <a:noFill/>
          </a:ln>
        </p:spPr>
      </p:pic>
      <p:pic>
        <p:nvPicPr>
          <p:cNvPr id="649" name="Google Shape;649;p80"/>
          <p:cNvPicPr preferRelativeResize="0"/>
          <p:nvPr/>
        </p:nvPicPr>
        <p:blipFill rotWithShape="1">
          <a:blip r:embed="rId4">
            <a:alphaModFix/>
          </a:blip>
          <a:srcRect/>
          <a:stretch/>
        </p:blipFill>
        <p:spPr>
          <a:xfrm>
            <a:off x="2739223" y="899900"/>
            <a:ext cx="3182700" cy="4243599"/>
          </a:xfrm>
          <a:prstGeom prst="rect">
            <a:avLst/>
          </a:prstGeom>
          <a:noFill/>
          <a:ln>
            <a:noFill/>
          </a:ln>
        </p:spPr>
      </p:pic>
      <p:sp>
        <p:nvSpPr>
          <p:cNvPr id="650" name="Google Shape;650;p80"/>
          <p:cNvSpPr txBox="1"/>
          <p:nvPr/>
        </p:nvSpPr>
        <p:spPr>
          <a:xfrm>
            <a:off x="755625" y="4617300"/>
            <a:ext cx="1983600" cy="5262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chemeClr val="dk1"/>
              </a:buClr>
              <a:buSzPts val="800"/>
              <a:buFont typeface="Calibri"/>
              <a:buNone/>
            </a:pPr>
            <a:r>
              <a:rPr lang="en" sz="800">
                <a:solidFill>
                  <a:schemeClr val="dk1"/>
                </a:solidFill>
                <a:latin typeface="Calibri"/>
                <a:ea typeface="Calibri"/>
                <a:cs typeface="Calibri"/>
                <a:sym typeface="Calibri"/>
              </a:rPr>
              <a:t>Images courtesy of Michael Allen, DO</a:t>
            </a:r>
            <a:endParaRPr sz="80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2" name="Title 1">
            <a:extLst>
              <a:ext uri="{FF2B5EF4-FFF2-40B4-BE49-F238E27FC236}">
                <a16:creationId xmlns:a16="http://schemas.microsoft.com/office/drawing/2014/main" id="{4D112A88-C9CF-4DEB-830B-08A13FAA8BD6}"/>
              </a:ext>
            </a:extLst>
          </p:cNvPr>
          <p:cNvSpPr>
            <a:spLocks noGrp="1"/>
          </p:cNvSpPr>
          <p:nvPr>
            <p:ph type="title"/>
          </p:nvPr>
        </p:nvSpPr>
        <p:spPr/>
        <p:txBody>
          <a:bodyPr/>
          <a:lstStyle/>
          <a:p>
            <a:endParaRPr lang="en-US"/>
          </a:p>
        </p:txBody>
      </p:sp>
      <p:sp>
        <p:nvSpPr>
          <p:cNvPr id="656" name="Google Shape;656;p81"/>
          <p:cNvSpPr txBox="1">
            <a:spLocks noGrp="1"/>
          </p:cNvSpPr>
          <p:nvPr>
            <p:ph idx="1"/>
          </p:nvPr>
        </p:nvSpPr>
        <p:spPr>
          <a:xfrm>
            <a:off x="63944" y="1369219"/>
            <a:ext cx="2135732"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2 months post op</a:t>
            </a:r>
            <a:endParaRPr dirty="0"/>
          </a:p>
          <a:p>
            <a:pPr marL="457200" lvl="0" indent="-342900" algn="l" rtl="0">
              <a:lnSpc>
                <a:spcPct val="90000"/>
              </a:lnSpc>
              <a:spcBef>
                <a:spcPts val="0"/>
              </a:spcBef>
              <a:spcAft>
                <a:spcPts val="0"/>
              </a:spcAft>
              <a:buClr>
                <a:schemeClr val="dk1"/>
              </a:buClr>
              <a:buSzPts val="1800"/>
              <a:buChar char="●"/>
            </a:pPr>
            <a:r>
              <a:rPr lang="en" dirty="0"/>
              <a:t>Healed and returned to work</a:t>
            </a:r>
            <a:endParaRPr dirty="0"/>
          </a:p>
        </p:txBody>
      </p:sp>
      <p:pic>
        <p:nvPicPr>
          <p:cNvPr id="657" name="Google Shape;657;p81"/>
          <p:cNvPicPr preferRelativeResize="0"/>
          <p:nvPr/>
        </p:nvPicPr>
        <p:blipFill rotWithShape="1">
          <a:blip r:embed="rId3">
            <a:alphaModFix/>
          </a:blip>
          <a:srcRect/>
          <a:stretch/>
        </p:blipFill>
        <p:spPr>
          <a:xfrm>
            <a:off x="2269707" y="445025"/>
            <a:ext cx="3611925" cy="4125776"/>
          </a:xfrm>
          <a:prstGeom prst="rect">
            <a:avLst/>
          </a:prstGeom>
          <a:noFill/>
          <a:ln>
            <a:noFill/>
          </a:ln>
        </p:spPr>
      </p:pic>
      <p:pic>
        <p:nvPicPr>
          <p:cNvPr id="658" name="Google Shape;658;p81"/>
          <p:cNvPicPr preferRelativeResize="0"/>
          <p:nvPr/>
        </p:nvPicPr>
        <p:blipFill rotWithShape="1">
          <a:blip r:embed="rId4">
            <a:alphaModFix/>
          </a:blip>
          <a:srcRect/>
          <a:stretch/>
        </p:blipFill>
        <p:spPr>
          <a:xfrm>
            <a:off x="5881632" y="445026"/>
            <a:ext cx="3262368" cy="4125775"/>
          </a:xfrm>
          <a:prstGeom prst="rect">
            <a:avLst/>
          </a:prstGeom>
          <a:noFill/>
          <a:ln>
            <a:noFill/>
          </a:ln>
        </p:spPr>
      </p:pic>
      <p:sp>
        <p:nvSpPr>
          <p:cNvPr id="659" name="Google Shape;659;p81"/>
          <p:cNvSpPr txBox="1"/>
          <p:nvPr/>
        </p:nvSpPr>
        <p:spPr>
          <a:xfrm>
            <a:off x="4572000" y="4866584"/>
            <a:ext cx="1983600" cy="276916"/>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chemeClr val="dk1"/>
              </a:buClr>
              <a:buSzPts val="800"/>
              <a:buFont typeface="Calibri"/>
              <a:buNone/>
            </a:pPr>
            <a:r>
              <a:rPr lang="en" sz="800">
                <a:solidFill>
                  <a:schemeClr val="dk1"/>
                </a:solidFill>
                <a:latin typeface="Calibri"/>
                <a:ea typeface="Calibri"/>
                <a:cs typeface="Calibri"/>
                <a:sym typeface="Calibri"/>
              </a:rPr>
              <a:t>Images courtesy of Michael Allen, DO</a:t>
            </a:r>
            <a:endParaRPr sz="8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82"/>
          <p:cNvPicPr preferRelativeResize="0"/>
          <p:nvPr/>
        </p:nvPicPr>
        <p:blipFill rotWithShape="1">
          <a:blip r:embed="rId3">
            <a:alphaModFix/>
          </a:blip>
          <a:srcRect/>
          <a:stretch/>
        </p:blipFill>
        <p:spPr>
          <a:xfrm>
            <a:off x="2628210" y="69668"/>
            <a:ext cx="3986729" cy="5143500"/>
          </a:xfrm>
          <a:prstGeom prst="rect">
            <a:avLst/>
          </a:prstGeom>
          <a:noFill/>
          <a:ln>
            <a:noFill/>
          </a:ln>
        </p:spPr>
      </p:pic>
      <p:pic>
        <p:nvPicPr>
          <p:cNvPr id="665" name="Google Shape;665;p82"/>
          <p:cNvPicPr preferRelativeResize="0"/>
          <p:nvPr/>
        </p:nvPicPr>
        <p:blipFill rotWithShape="1">
          <a:blip r:embed="rId4">
            <a:alphaModFix/>
          </a:blip>
          <a:srcRect/>
          <a:stretch/>
        </p:blipFill>
        <p:spPr>
          <a:xfrm>
            <a:off x="6971992" y="69668"/>
            <a:ext cx="1984238" cy="5143500"/>
          </a:xfrm>
          <a:prstGeom prst="rect">
            <a:avLst/>
          </a:prstGeom>
          <a:noFill/>
          <a:ln>
            <a:noFill/>
          </a:ln>
        </p:spPr>
      </p:pic>
      <p:sp>
        <p:nvSpPr>
          <p:cNvPr id="666" name="Google Shape;666;p82"/>
          <p:cNvSpPr txBox="1"/>
          <p:nvPr/>
        </p:nvSpPr>
        <p:spPr>
          <a:xfrm>
            <a:off x="134283" y="1152475"/>
            <a:ext cx="2372323" cy="35460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 sz="2100" dirty="0">
                <a:solidFill>
                  <a:schemeClr val="dk1"/>
                </a:solidFill>
                <a:latin typeface="Calibri"/>
                <a:ea typeface="Calibri"/>
                <a:cs typeface="Calibri"/>
                <a:sym typeface="Calibri"/>
              </a:rPr>
              <a:t>2 months post op</a:t>
            </a:r>
            <a:endParaRPr dirty="0"/>
          </a:p>
          <a:p>
            <a:pPr marL="171450" marR="0" lvl="0" indent="-171450" algn="l" rtl="0">
              <a:lnSpc>
                <a:spcPct val="90000"/>
              </a:lnSpc>
              <a:spcBef>
                <a:spcPts val="750"/>
              </a:spcBef>
              <a:spcAft>
                <a:spcPts val="0"/>
              </a:spcAft>
              <a:buClr>
                <a:schemeClr val="dk1"/>
              </a:buClr>
              <a:buSzPts val="2100"/>
              <a:buFont typeface="Arial"/>
              <a:buChar char="•"/>
            </a:pPr>
            <a:r>
              <a:rPr lang="en" sz="2100" dirty="0">
                <a:solidFill>
                  <a:schemeClr val="dk1"/>
                </a:solidFill>
                <a:latin typeface="Calibri"/>
                <a:ea typeface="Calibri"/>
                <a:cs typeface="Calibri"/>
                <a:sym typeface="Calibri"/>
              </a:rPr>
              <a:t>Healed and returned to work</a:t>
            </a:r>
            <a:endParaRPr sz="2100" dirty="0">
              <a:solidFill>
                <a:schemeClr val="dk1"/>
              </a:solidFill>
              <a:latin typeface="Calibri"/>
              <a:ea typeface="Calibri"/>
              <a:cs typeface="Calibri"/>
              <a:sym typeface="Calibri"/>
            </a:endParaRPr>
          </a:p>
        </p:txBody>
      </p:sp>
      <p:sp>
        <p:nvSpPr>
          <p:cNvPr id="667" name="Google Shape;667;p82"/>
          <p:cNvSpPr txBox="1"/>
          <p:nvPr/>
        </p:nvSpPr>
        <p:spPr>
          <a:xfrm>
            <a:off x="4572000" y="4866584"/>
            <a:ext cx="1983600" cy="276916"/>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chemeClr val="dk1"/>
              </a:buClr>
              <a:buSzPts val="800"/>
              <a:buFont typeface="Calibri"/>
              <a:buNone/>
            </a:pPr>
            <a:r>
              <a:rPr lang="en" sz="800">
                <a:solidFill>
                  <a:schemeClr val="dk1"/>
                </a:solidFill>
                <a:latin typeface="Calibri"/>
                <a:ea typeface="Calibri"/>
                <a:cs typeface="Calibri"/>
                <a:sym typeface="Calibri"/>
              </a:rPr>
              <a:t>Images courtesy of Michael Allen, DO</a:t>
            </a:r>
            <a:endParaRPr sz="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5AB5E005-1365-4828-8F1A-076E29F697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C83EB2-11C4-4AF4-82FC-809000762E79}"/>
              </a:ext>
            </a:extLst>
          </p:cNvPr>
          <p:cNvSpPr>
            <a:spLocks noGrp="1"/>
          </p:cNvSpPr>
          <p:nvPr>
            <p:ph idx="1"/>
          </p:nvPr>
        </p:nvSpPr>
        <p:spPr/>
        <p:txBody>
          <a:bodyPr/>
          <a:lstStyle/>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9"/>
          <p:cNvSpPr txBox="1">
            <a:spLocks noGrp="1"/>
          </p:cNvSpPr>
          <p:nvPr>
            <p:ph type="title"/>
          </p:nvPr>
        </p:nvSpPr>
        <p:spPr>
          <a:xfrm>
            <a:off x="539129" y="168998"/>
            <a:ext cx="7886700" cy="99417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
              <a:t>Hematogenous Pathophysiology</a:t>
            </a:r>
            <a:endParaRPr/>
          </a:p>
        </p:txBody>
      </p:sp>
      <p:sp>
        <p:nvSpPr>
          <p:cNvPr id="142" name="Google Shape;142;p9"/>
          <p:cNvSpPr txBox="1">
            <a:spLocks noGrp="1"/>
          </p:cNvSpPr>
          <p:nvPr>
            <p:ph idx="1"/>
          </p:nvPr>
        </p:nvSpPr>
        <p:spPr>
          <a:xfrm>
            <a:off x="158496" y="918352"/>
            <a:ext cx="5960737" cy="3263504"/>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Char char="●"/>
            </a:pPr>
            <a:r>
              <a:rPr lang="en" dirty="0"/>
              <a:t>Bacteremia seeds long bones commonly around epiphyseal endplates</a:t>
            </a:r>
            <a:endParaRPr dirty="0"/>
          </a:p>
          <a:p>
            <a:pPr marL="914400" lvl="1" indent="-317500" algn="l" rtl="0">
              <a:lnSpc>
                <a:spcPct val="90000"/>
              </a:lnSpc>
              <a:spcBef>
                <a:spcPts val="0"/>
              </a:spcBef>
              <a:spcAft>
                <a:spcPts val="0"/>
              </a:spcAft>
              <a:buClr>
                <a:schemeClr val="dk1"/>
              </a:buClr>
              <a:buSzPts val="1400"/>
              <a:buChar char="○"/>
            </a:pPr>
            <a:r>
              <a:rPr lang="en" dirty="0"/>
              <a:t>Slow capillary metaphyseal blood flow deposit bacteria</a:t>
            </a:r>
            <a:endParaRPr dirty="0"/>
          </a:p>
          <a:p>
            <a:pPr marL="457200" lvl="0" indent="-342900" algn="l" rtl="0">
              <a:lnSpc>
                <a:spcPct val="90000"/>
              </a:lnSpc>
              <a:spcBef>
                <a:spcPts val="0"/>
              </a:spcBef>
              <a:spcAft>
                <a:spcPts val="0"/>
              </a:spcAft>
              <a:buClr>
                <a:schemeClr val="dk1"/>
              </a:buClr>
              <a:buSzPts val="1800"/>
              <a:buChar char="●"/>
            </a:pPr>
            <a:r>
              <a:rPr lang="en" dirty="0"/>
              <a:t>Local inflammatory response increases intramedullary pressure</a:t>
            </a:r>
            <a:endParaRPr dirty="0"/>
          </a:p>
          <a:p>
            <a:pPr marL="914400" lvl="1" indent="-317500" algn="l" rtl="0">
              <a:lnSpc>
                <a:spcPct val="90000"/>
              </a:lnSpc>
              <a:spcBef>
                <a:spcPts val="0"/>
              </a:spcBef>
              <a:spcAft>
                <a:spcPts val="0"/>
              </a:spcAft>
              <a:buClr>
                <a:schemeClr val="dk1"/>
              </a:buClr>
              <a:buSzPts val="1400"/>
              <a:buChar char="○"/>
            </a:pPr>
            <a:r>
              <a:rPr lang="en" dirty="0"/>
              <a:t>Occludes normal blood flow causing necrosis</a:t>
            </a:r>
            <a:endParaRPr dirty="0"/>
          </a:p>
          <a:p>
            <a:pPr marL="914400" lvl="1" indent="-317500" algn="l" rtl="0">
              <a:lnSpc>
                <a:spcPct val="90000"/>
              </a:lnSpc>
              <a:spcBef>
                <a:spcPts val="0"/>
              </a:spcBef>
              <a:spcAft>
                <a:spcPts val="0"/>
              </a:spcAft>
              <a:buClr>
                <a:schemeClr val="dk1"/>
              </a:buClr>
              <a:buSzPts val="1400"/>
              <a:buChar char="○"/>
            </a:pPr>
            <a:r>
              <a:rPr lang="en" dirty="0"/>
              <a:t>Forces infection to break through cortex and form subperiosteal abscess</a:t>
            </a:r>
            <a:endParaRPr dirty="0"/>
          </a:p>
          <a:p>
            <a:pPr marL="457200" lvl="0" indent="-342900" algn="l" rtl="0">
              <a:lnSpc>
                <a:spcPct val="90000"/>
              </a:lnSpc>
              <a:spcBef>
                <a:spcPts val="0"/>
              </a:spcBef>
              <a:spcAft>
                <a:spcPts val="0"/>
              </a:spcAft>
              <a:buClr>
                <a:schemeClr val="dk1"/>
              </a:buClr>
              <a:buSzPts val="1800"/>
              <a:buChar char="●"/>
            </a:pPr>
            <a:r>
              <a:rPr lang="en" dirty="0"/>
              <a:t>Erosion through periosteum compromises bone blood supply further, worsening necrosis</a:t>
            </a:r>
            <a:endParaRPr dirty="0"/>
          </a:p>
        </p:txBody>
      </p:sp>
      <p:sp>
        <p:nvSpPr>
          <p:cNvPr id="143" name="Google Shape;143;p9"/>
          <p:cNvSpPr txBox="1"/>
          <p:nvPr/>
        </p:nvSpPr>
        <p:spPr>
          <a:xfrm>
            <a:off x="6427429" y="4434125"/>
            <a:ext cx="3202546" cy="444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alibri"/>
              <a:buNone/>
            </a:pPr>
            <a:r>
              <a:rPr lang="en" sz="1200" b="0" i="0" u="none" strike="noStrike" cap="none" dirty="0">
                <a:solidFill>
                  <a:schemeClr val="dk1"/>
                </a:solidFill>
                <a:latin typeface="Calibri"/>
                <a:ea typeface="Calibri"/>
                <a:cs typeface="Calibri"/>
                <a:sym typeface="Calibri"/>
              </a:rPr>
              <a:t>Image courtesy of Ezra Levy, DO</a:t>
            </a:r>
            <a:endParaRPr sz="1200" b="0" i="0" u="none" strike="noStrike" cap="none" dirty="0">
              <a:solidFill>
                <a:schemeClr val="dk1"/>
              </a:solidFill>
              <a:latin typeface="Calibri"/>
              <a:ea typeface="Calibri"/>
              <a:cs typeface="Calibri"/>
              <a:sym typeface="Calibri"/>
            </a:endParaRPr>
          </a:p>
        </p:txBody>
      </p:sp>
      <p:pic>
        <p:nvPicPr>
          <p:cNvPr id="144" name="Google Shape;144;p9"/>
          <p:cNvPicPr preferRelativeResize="0"/>
          <p:nvPr/>
        </p:nvPicPr>
        <p:blipFill rotWithShape="1">
          <a:blip r:embed="rId3">
            <a:alphaModFix/>
          </a:blip>
          <a:srcRect/>
          <a:stretch/>
        </p:blipFill>
        <p:spPr>
          <a:xfrm>
            <a:off x="6297012" y="666084"/>
            <a:ext cx="2688492" cy="3768041"/>
          </a:xfrm>
          <a:prstGeom prst="rect">
            <a:avLst/>
          </a:prstGeom>
          <a:noFill/>
          <a:ln>
            <a:noFill/>
          </a:ln>
        </p:spPr>
      </p:pic>
    </p:spTree>
  </p:cSld>
  <p:clrMapOvr>
    <a:masterClrMapping/>
  </p:clrMapOvr>
</p:sld>
</file>

<file path=ppt/theme/theme1.xml><?xml version="1.0" encoding="utf-8"?>
<a:theme xmlns:a="http://schemas.openxmlformats.org/drawingml/2006/main" name="Template OTA Core Curriculum V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OTA Core Curriculum V5</Template>
  <TotalTime>49</TotalTime>
  <Words>6191</Words>
  <Application>Microsoft Office PowerPoint</Application>
  <PresentationFormat>On-screen Show (16:9)</PresentationFormat>
  <Paragraphs>642</Paragraphs>
  <Slides>82</Slides>
  <Notes>82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Calibri Light</vt:lpstr>
      <vt:lpstr>Calibri</vt:lpstr>
      <vt:lpstr>Roboto</vt:lpstr>
      <vt:lpstr>Arial</vt:lpstr>
      <vt:lpstr>Template OTA Core Curriculum V5</vt:lpstr>
      <vt:lpstr>Osteomyelitis</vt:lpstr>
      <vt:lpstr>Objectives</vt:lpstr>
      <vt:lpstr>Definitions</vt:lpstr>
      <vt:lpstr>Definitions</vt:lpstr>
      <vt:lpstr>Etiology</vt:lpstr>
      <vt:lpstr>Classification schemes</vt:lpstr>
      <vt:lpstr>Classification schemes</vt:lpstr>
      <vt:lpstr>Classification schemes</vt:lpstr>
      <vt:lpstr>Hematogenous Pathophysiology</vt:lpstr>
      <vt:lpstr>Hematogenous Pathophysiology </vt:lpstr>
      <vt:lpstr>Hematogenous Pathophysiology  </vt:lpstr>
      <vt:lpstr>Pathophysiology</vt:lpstr>
      <vt:lpstr>Pathophysiology</vt:lpstr>
      <vt:lpstr>Vertebral Osteomyelitis</vt:lpstr>
      <vt:lpstr>Microbiology</vt:lpstr>
      <vt:lpstr>Local microbiomes</vt:lpstr>
      <vt:lpstr>Clinical Presentation</vt:lpstr>
      <vt:lpstr>Workup</vt:lpstr>
      <vt:lpstr>Imaging</vt:lpstr>
      <vt:lpstr>Magnetic Resonance</vt:lpstr>
      <vt:lpstr>Magnetic Resonance</vt:lpstr>
      <vt:lpstr>Further  imaging</vt:lpstr>
      <vt:lpstr>Labs</vt:lpstr>
      <vt:lpstr>Combined imaging and labs</vt:lpstr>
      <vt:lpstr>Tornetta et. Al continued</vt:lpstr>
      <vt:lpstr>Biopsy and culture</vt:lpstr>
      <vt:lpstr>Treatment strategies</vt:lpstr>
      <vt:lpstr>Treatment strategies</vt:lpstr>
      <vt:lpstr>Empiric antibiotics</vt:lpstr>
      <vt:lpstr>Empiric antibiotics – vertebral osteo</vt:lpstr>
      <vt:lpstr>Antibiotic therapy</vt:lpstr>
      <vt:lpstr>Antibiotic therapy</vt:lpstr>
      <vt:lpstr>Antibiotic therapy: Oral fluoroquinolones</vt:lpstr>
      <vt:lpstr>Antibiotic therapy: TMP-SMX</vt:lpstr>
      <vt:lpstr>Antibiotic therapy: Oral agent summary</vt:lpstr>
      <vt:lpstr>Antibiotic therapy</vt:lpstr>
      <vt:lpstr>The OVIVA trial</vt:lpstr>
      <vt:lpstr>The OVIVA trial</vt:lpstr>
      <vt:lpstr>Antibiotic therapy summary</vt:lpstr>
      <vt:lpstr>Surgical treatment principles</vt:lpstr>
      <vt:lpstr>Debridement</vt:lpstr>
      <vt:lpstr>Dead space management</vt:lpstr>
      <vt:lpstr>Dead space management: abx + PMMA</vt:lpstr>
      <vt:lpstr>Dead space management: abx + PMMA</vt:lpstr>
      <vt:lpstr>Dead space management: abx + PMMA</vt:lpstr>
      <vt:lpstr>Dead space management</vt:lpstr>
      <vt:lpstr>Dead space management</vt:lpstr>
      <vt:lpstr>Dead space management: Bead pouch</vt:lpstr>
      <vt:lpstr>Soft-tissue reconstruction</vt:lpstr>
      <vt:lpstr>Example: medial gastroc flap</vt:lpstr>
      <vt:lpstr>Example: Anterolateral thigh free flap</vt:lpstr>
      <vt:lpstr>Bone reconstruction</vt:lpstr>
      <vt:lpstr>Masquelet technique (Induced membrane)</vt:lpstr>
      <vt:lpstr>Bone transport</vt:lpstr>
      <vt:lpstr>Circular fixation</vt:lpstr>
      <vt:lpstr>Acute Shortening </vt:lpstr>
      <vt:lpstr>Shortening/Lengthening</vt:lpstr>
      <vt:lpstr>Shortening/Lengthening</vt:lpstr>
      <vt:lpstr>Osteomyelitis around orthopedic implants</vt:lpstr>
      <vt:lpstr>Stable hardware, fracture healed</vt:lpstr>
      <vt:lpstr>Stable hardware, fracture not healed</vt:lpstr>
      <vt:lpstr>Unstable Hardware, Fracture Not Healed</vt:lpstr>
      <vt:lpstr>Results (of Comprehensive, Multidisciplinary Treatment Protocol)</vt:lpstr>
      <vt:lpstr>Results</vt:lpstr>
      <vt:lpstr>Results of limb salvage for tibial osteomyelitis</vt:lpstr>
      <vt:lpstr>Summary</vt:lpstr>
      <vt:lpstr>Summary</vt:lpstr>
      <vt:lpstr>Case 1</vt:lpstr>
      <vt:lpstr>Case 1</vt:lpstr>
      <vt:lpstr>Case 1</vt:lpstr>
      <vt:lpstr>Initial debridement</vt:lpstr>
      <vt:lpstr>Clinical course</vt:lpstr>
      <vt:lpstr>Clinical course</vt:lpstr>
      <vt:lpstr>Definitive surgery</vt:lpstr>
      <vt:lpstr>Case 2</vt:lpstr>
      <vt:lpstr>PowerPoint Presentation</vt:lpstr>
      <vt:lpstr>Case 2</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Osteomyelitis</dc:title>
  <dc:creator>Henry Boateng</dc:creator>
  <cp:lastModifiedBy>Sharon Moore</cp:lastModifiedBy>
  <cp:revision>8</cp:revision>
  <dcterms:modified xsi:type="dcterms:W3CDTF">2021-06-14T20:16:01Z</dcterms:modified>
</cp:coreProperties>
</file>