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3"/>
  </p:notesMasterIdLst>
  <p:sldIdLst>
    <p:sldId id="256" r:id="rId5"/>
    <p:sldId id="257" r:id="rId6"/>
    <p:sldId id="258" r:id="rId7"/>
    <p:sldId id="304" r:id="rId8"/>
    <p:sldId id="346" r:id="rId9"/>
    <p:sldId id="336" r:id="rId10"/>
    <p:sldId id="298" r:id="rId11"/>
    <p:sldId id="320" r:id="rId12"/>
    <p:sldId id="327" r:id="rId13"/>
    <p:sldId id="331" r:id="rId14"/>
    <p:sldId id="321" r:id="rId15"/>
    <p:sldId id="322" r:id="rId16"/>
    <p:sldId id="323" r:id="rId17"/>
    <p:sldId id="316" r:id="rId18"/>
    <p:sldId id="319" r:id="rId19"/>
    <p:sldId id="294" r:id="rId20"/>
    <p:sldId id="289" r:id="rId21"/>
    <p:sldId id="290" r:id="rId22"/>
    <p:sldId id="342" r:id="rId23"/>
    <p:sldId id="300" r:id="rId24"/>
    <p:sldId id="332" r:id="rId25"/>
    <p:sldId id="347" r:id="rId26"/>
    <p:sldId id="302" r:id="rId27"/>
    <p:sldId id="333" r:id="rId28"/>
    <p:sldId id="334" r:id="rId29"/>
    <p:sldId id="301" r:id="rId30"/>
    <p:sldId id="286" r:id="rId31"/>
    <p:sldId id="335" r:id="rId32"/>
    <p:sldId id="291" r:id="rId33"/>
    <p:sldId id="303" r:id="rId34"/>
    <p:sldId id="337" r:id="rId35"/>
    <p:sldId id="292" r:id="rId36"/>
    <p:sldId id="338" r:id="rId37"/>
    <p:sldId id="307" r:id="rId38"/>
    <p:sldId id="340" r:id="rId39"/>
    <p:sldId id="341" r:id="rId40"/>
    <p:sldId id="324" r:id="rId41"/>
    <p:sldId id="325" r:id="rId42"/>
    <p:sldId id="326" r:id="rId43"/>
    <p:sldId id="308" r:id="rId44"/>
    <p:sldId id="309" r:id="rId45"/>
    <p:sldId id="260" r:id="rId46"/>
    <p:sldId id="261" r:id="rId47"/>
    <p:sldId id="284" r:id="rId48"/>
    <p:sldId id="262" r:id="rId49"/>
    <p:sldId id="263" r:id="rId50"/>
    <p:sldId id="269" r:id="rId51"/>
    <p:sldId id="273" r:id="rId5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/>
    <p:restoredTop sz="58214"/>
  </p:normalViewPr>
  <p:slideViewPr>
    <p:cSldViewPr snapToGrid="0">
      <p:cViewPr varScale="1">
        <p:scale>
          <a:sx n="52" d="100"/>
          <a:sy n="52" d="100"/>
        </p:scale>
        <p:origin x="23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oney, Gele B" userId="03095d8e-9f52-4613-aeef-4bdc73fa63f2" providerId="ADAL" clId="{2356D7ED-EE81-4A23-A8EC-BFA36B6B06E2}"/>
    <pc:docChg chg="modSld">
      <pc:chgData name="Moloney, Gele B" userId="03095d8e-9f52-4613-aeef-4bdc73fa63f2" providerId="ADAL" clId="{2356D7ED-EE81-4A23-A8EC-BFA36B6B06E2}" dt="2021-04-30T15:30:33.838" v="3" actId="1076"/>
      <pc:docMkLst>
        <pc:docMk/>
      </pc:docMkLst>
      <pc:sldChg chg="modSp mod">
        <pc:chgData name="Moloney, Gele B" userId="03095d8e-9f52-4613-aeef-4bdc73fa63f2" providerId="ADAL" clId="{2356D7ED-EE81-4A23-A8EC-BFA36B6B06E2}" dt="2021-04-30T15:30:33.838" v="3" actId="1076"/>
        <pc:sldMkLst>
          <pc:docMk/>
          <pc:sldMk cId="1955326106" sldId="321"/>
        </pc:sldMkLst>
        <pc:spChg chg="mod">
          <ac:chgData name="Moloney, Gele B" userId="03095d8e-9f52-4613-aeef-4bdc73fa63f2" providerId="ADAL" clId="{2356D7ED-EE81-4A23-A8EC-BFA36B6B06E2}" dt="2021-04-30T15:30:33.838" v="3" actId="1076"/>
          <ac:spMkLst>
            <pc:docMk/>
            <pc:sldMk cId="1955326106" sldId="321"/>
            <ac:spMk id="6" creationId="{D3999AD0-7042-DC43-BE5B-98A15DDF2E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AD7CC-1D0B-D54A-93AA-818ED08B5325}" type="doc">
      <dgm:prSet loTypeId="urn:microsoft.com/office/officeart/2005/8/layout/chevron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9457B-CA88-484E-BF71-CD967186F585}">
      <dgm:prSet phldrT="[Text]"/>
      <dgm:spPr/>
      <dgm:t>
        <a:bodyPr/>
        <a:lstStyle/>
        <a:p>
          <a:r>
            <a:rPr lang="en-US" dirty="0"/>
            <a:t>Open Plating</a:t>
          </a:r>
        </a:p>
      </dgm:t>
    </dgm:pt>
    <dgm:pt modelId="{A8AABC36-F86D-E342-B651-D6F3A0183C71}" type="parTrans" cxnId="{03BFAE84-13C9-BD44-9715-27DDCE076890}">
      <dgm:prSet/>
      <dgm:spPr/>
      <dgm:t>
        <a:bodyPr/>
        <a:lstStyle/>
        <a:p>
          <a:endParaRPr lang="en-US"/>
        </a:p>
      </dgm:t>
    </dgm:pt>
    <dgm:pt modelId="{26061402-7D97-D841-92EA-78580C09F58C}" type="sibTrans" cxnId="{03BFAE84-13C9-BD44-9715-27DDCE076890}">
      <dgm:prSet/>
      <dgm:spPr/>
      <dgm:t>
        <a:bodyPr/>
        <a:lstStyle/>
        <a:p>
          <a:endParaRPr lang="en-US"/>
        </a:p>
      </dgm:t>
    </dgm:pt>
    <dgm:pt modelId="{1E490B4A-E037-5F40-A84D-9D756F9AEBD6}">
      <dgm:prSet phldrT="[Text]"/>
      <dgm:spPr/>
      <dgm:t>
        <a:bodyPr/>
        <a:lstStyle/>
        <a:p>
          <a:r>
            <a:rPr lang="en-US" dirty="0"/>
            <a:t>Open Plating with Meticulous Soft tissue handling </a:t>
          </a:r>
        </a:p>
      </dgm:t>
    </dgm:pt>
    <dgm:pt modelId="{4C584B6F-4E15-D94C-BC97-EEC5E785E413}" type="parTrans" cxnId="{CB904375-26BC-D746-89BC-54415EA117F3}">
      <dgm:prSet/>
      <dgm:spPr/>
      <dgm:t>
        <a:bodyPr/>
        <a:lstStyle/>
        <a:p>
          <a:endParaRPr lang="en-US"/>
        </a:p>
      </dgm:t>
    </dgm:pt>
    <dgm:pt modelId="{84AB5DFC-562E-5F47-A7A2-12EB6DAB4EC0}" type="sibTrans" cxnId="{CB904375-26BC-D746-89BC-54415EA117F3}">
      <dgm:prSet/>
      <dgm:spPr/>
      <dgm:t>
        <a:bodyPr/>
        <a:lstStyle/>
        <a:p>
          <a:endParaRPr lang="en-US"/>
        </a:p>
      </dgm:t>
    </dgm:pt>
    <dgm:pt modelId="{E9F7D37B-EB63-BA40-8DCF-2E509EBF83AD}">
      <dgm:prSet phldrT="[Text]"/>
      <dgm:spPr/>
      <dgm:t>
        <a:bodyPr/>
        <a:lstStyle/>
        <a:p>
          <a:r>
            <a:rPr lang="en-US" dirty="0"/>
            <a:t>Minimally Invasive Plating</a:t>
          </a:r>
        </a:p>
      </dgm:t>
    </dgm:pt>
    <dgm:pt modelId="{81FAE71A-40E8-A143-9F5B-808904173123}" type="parTrans" cxnId="{019D2E00-2C3F-ED44-B66A-2D99B79E41D6}">
      <dgm:prSet/>
      <dgm:spPr/>
      <dgm:t>
        <a:bodyPr/>
        <a:lstStyle/>
        <a:p>
          <a:endParaRPr lang="en-US"/>
        </a:p>
      </dgm:t>
    </dgm:pt>
    <dgm:pt modelId="{24EA4331-1ACC-DC48-B6BA-10C031F7EDDF}" type="sibTrans" cxnId="{019D2E00-2C3F-ED44-B66A-2D99B79E41D6}">
      <dgm:prSet/>
      <dgm:spPr/>
      <dgm:t>
        <a:bodyPr/>
        <a:lstStyle/>
        <a:p>
          <a:endParaRPr lang="en-US"/>
        </a:p>
      </dgm:t>
    </dgm:pt>
    <dgm:pt modelId="{5FDCD292-E8B3-2D45-9F18-FBED5535F5BF}" type="pres">
      <dgm:prSet presAssocID="{3F0AD7CC-1D0B-D54A-93AA-818ED08B5325}" presName="Name0" presStyleCnt="0">
        <dgm:presLayoutVars>
          <dgm:dir/>
          <dgm:animLvl val="lvl"/>
          <dgm:resizeHandles val="exact"/>
        </dgm:presLayoutVars>
      </dgm:prSet>
      <dgm:spPr/>
    </dgm:pt>
    <dgm:pt modelId="{42C3E4AC-0ED5-C843-B9A1-7DDF7066F210}" type="pres">
      <dgm:prSet presAssocID="{0C09457B-CA88-484E-BF71-CD967186F5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D34893-5BD4-E14C-A7BD-EE86551C23F4}" type="pres">
      <dgm:prSet presAssocID="{26061402-7D97-D841-92EA-78580C09F58C}" presName="parTxOnlySpace" presStyleCnt="0"/>
      <dgm:spPr/>
    </dgm:pt>
    <dgm:pt modelId="{BDAA4590-7B56-1940-8C25-AC72CCF5368F}" type="pres">
      <dgm:prSet presAssocID="{1E490B4A-E037-5F40-A84D-9D756F9AEBD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B51D4A8-60A0-2A46-A67F-785E3AC2A471}" type="pres">
      <dgm:prSet presAssocID="{84AB5DFC-562E-5F47-A7A2-12EB6DAB4EC0}" presName="parTxOnlySpace" presStyleCnt="0"/>
      <dgm:spPr/>
    </dgm:pt>
    <dgm:pt modelId="{03F07B99-BCA7-E34B-84D2-D0F6F146BE7C}" type="pres">
      <dgm:prSet presAssocID="{E9F7D37B-EB63-BA40-8DCF-2E509EBF83AD}" presName="parTxOnly" presStyleLbl="node1" presStyleIdx="2" presStyleCnt="3" custLinFactNeighborX="-14123" custLinFactNeighborY="43">
        <dgm:presLayoutVars>
          <dgm:chMax val="0"/>
          <dgm:chPref val="0"/>
          <dgm:bulletEnabled val="1"/>
        </dgm:presLayoutVars>
      </dgm:prSet>
      <dgm:spPr/>
    </dgm:pt>
  </dgm:ptLst>
  <dgm:cxnLst>
    <dgm:cxn modelId="{019D2E00-2C3F-ED44-B66A-2D99B79E41D6}" srcId="{3F0AD7CC-1D0B-D54A-93AA-818ED08B5325}" destId="{E9F7D37B-EB63-BA40-8DCF-2E509EBF83AD}" srcOrd="2" destOrd="0" parTransId="{81FAE71A-40E8-A143-9F5B-808904173123}" sibTransId="{24EA4331-1ACC-DC48-B6BA-10C031F7EDDF}"/>
    <dgm:cxn modelId="{EFB9950B-B690-F04B-90A1-4702698B73D8}" type="presOf" srcId="{3F0AD7CC-1D0B-D54A-93AA-818ED08B5325}" destId="{5FDCD292-E8B3-2D45-9F18-FBED5535F5BF}" srcOrd="0" destOrd="0" presId="urn:microsoft.com/office/officeart/2005/8/layout/chevron1"/>
    <dgm:cxn modelId="{3447A952-11E6-2345-8441-56A6C537D6D9}" type="presOf" srcId="{0C09457B-CA88-484E-BF71-CD967186F585}" destId="{42C3E4AC-0ED5-C843-B9A1-7DDF7066F210}" srcOrd="0" destOrd="0" presId="urn:microsoft.com/office/officeart/2005/8/layout/chevron1"/>
    <dgm:cxn modelId="{E2B86A54-3880-964E-AC06-5A1E6F1B68AE}" type="presOf" srcId="{E9F7D37B-EB63-BA40-8DCF-2E509EBF83AD}" destId="{03F07B99-BCA7-E34B-84D2-D0F6F146BE7C}" srcOrd="0" destOrd="0" presId="urn:microsoft.com/office/officeart/2005/8/layout/chevron1"/>
    <dgm:cxn modelId="{59F6A55C-7717-C34F-8355-4F5501D28385}" type="presOf" srcId="{1E490B4A-E037-5F40-A84D-9D756F9AEBD6}" destId="{BDAA4590-7B56-1940-8C25-AC72CCF5368F}" srcOrd="0" destOrd="0" presId="urn:microsoft.com/office/officeart/2005/8/layout/chevron1"/>
    <dgm:cxn modelId="{CB904375-26BC-D746-89BC-54415EA117F3}" srcId="{3F0AD7CC-1D0B-D54A-93AA-818ED08B5325}" destId="{1E490B4A-E037-5F40-A84D-9D756F9AEBD6}" srcOrd="1" destOrd="0" parTransId="{4C584B6F-4E15-D94C-BC97-EEC5E785E413}" sibTransId="{84AB5DFC-562E-5F47-A7A2-12EB6DAB4EC0}"/>
    <dgm:cxn modelId="{03BFAE84-13C9-BD44-9715-27DDCE076890}" srcId="{3F0AD7CC-1D0B-D54A-93AA-818ED08B5325}" destId="{0C09457B-CA88-484E-BF71-CD967186F585}" srcOrd="0" destOrd="0" parTransId="{A8AABC36-F86D-E342-B651-D6F3A0183C71}" sibTransId="{26061402-7D97-D841-92EA-78580C09F58C}"/>
    <dgm:cxn modelId="{C3734A23-924C-9745-8C4B-F52801D7C9EB}" type="presParOf" srcId="{5FDCD292-E8B3-2D45-9F18-FBED5535F5BF}" destId="{42C3E4AC-0ED5-C843-B9A1-7DDF7066F210}" srcOrd="0" destOrd="0" presId="urn:microsoft.com/office/officeart/2005/8/layout/chevron1"/>
    <dgm:cxn modelId="{CD2BAE3C-EB76-5642-80EB-665A02338223}" type="presParOf" srcId="{5FDCD292-E8B3-2D45-9F18-FBED5535F5BF}" destId="{7ED34893-5BD4-E14C-A7BD-EE86551C23F4}" srcOrd="1" destOrd="0" presId="urn:microsoft.com/office/officeart/2005/8/layout/chevron1"/>
    <dgm:cxn modelId="{B3FEC9B4-0B84-5943-9FF8-4FABAD7DE325}" type="presParOf" srcId="{5FDCD292-E8B3-2D45-9F18-FBED5535F5BF}" destId="{BDAA4590-7B56-1940-8C25-AC72CCF5368F}" srcOrd="2" destOrd="0" presId="urn:microsoft.com/office/officeart/2005/8/layout/chevron1"/>
    <dgm:cxn modelId="{808972F4-D7DB-5549-8420-696131BC36B1}" type="presParOf" srcId="{5FDCD292-E8B3-2D45-9F18-FBED5535F5BF}" destId="{EB51D4A8-60A0-2A46-A67F-785E3AC2A471}" srcOrd="3" destOrd="0" presId="urn:microsoft.com/office/officeart/2005/8/layout/chevron1"/>
    <dgm:cxn modelId="{DA485C95-36DF-8F40-83CB-CDADD571BD93}" type="presParOf" srcId="{5FDCD292-E8B3-2D45-9F18-FBED5535F5BF}" destId="{03F07B99-BCA7-E34B-84D2-D0F6F146BE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E4AC-0ED5-C843-B9A1-7DDF7066F210}">
      <dsp:nvSpPr>
        <dsp:cNvPr id="0" name=""/>
        <dsp:cNvSpPr/>
      </dsp:nvSpPr>
      <dsp:spPr>
        <a:xfrm>
          <a:off x="3077" y="2001149"/>
          <a:ext cx="3749823" cy="14999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Open Plating</a:t>
          </a:r>
        </a:p>
      </dsp:txBody>
      <dsp:txXfrm>
        <a:off x="753042" y="2001149"/>
        <a:ext cx="2249894" cy="1499929"/>
      </dsp:txXfrm>
    </dsp:sp>
    <dsp:sp modelId="{BDAA4590-7B56-1940-8C25-AC72CCF5368F}">
      <dsp:nvSpPr>
        <dsp:cNvPr id="0" name=""/>
        <dsp:cNvSpPr/>
      </dsp:nvSpPr>
      <dsp:spPr>
        <a:xfrm>
          <a:off x="3377918" y="2001149"/>
          <a:ext cx="3749823" cy="1499929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Open Plating with Meticulous Soft tissue handling </a:t>
          </a:r>
        </a:p>
      </dsp:txBody>
      <dsp:txXfrm>
        <a:off x="4127883" y="2001149"/>
        <a:ext cx="2249894" cy="1499929"/>
      </dsp:txXfrm>
    </dsp:sp>
    <dsp:sp modelId="{03F07B99-BCA7-E34B-84D2-D0F6F146BE7C}">
      <dsp:nvSpPr>
        <dsp:cNvPr id="0" name=""/>
        <dsp:cNvSpPr/>
      </dsp:nvSpPr>
      <dsp:spPr>
        <a:xfrm>
          <a:off x="6699801" y="2001794"/>
          <a:ext cx="3749823" cy="1499929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Minimally Invasive Plating</a:t>
          </a:r>
        </a:p>
      </dsp:txBody>
      <dsp:txXfrm>
        <a:off x="7449766" y="2001794"/>
        <a:ext cx="2249894" cy="149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5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272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0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7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Vidovic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al Injury (2015) “minimally invasive plate osteosynthesis In distal tibial fractures: results and complications” 2015 Nov; 46 </a:t>
            </a:r>
            <a:r>
              <a:rPr lang="en-US" dirty="0" err="1"/>
              <a:t>suppl</a:t>
            </a:r>
            <a:r>
              <a:rPr lang="en-US" dirty="0"/>
              <a:t> 6:s96-9</a:t>
            </a:r>
          </a:p>
          <a:p>
            <a:endParaRPr lang="en-US" dirty="0"/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 </a:t>
            </a: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Kim JW, Kim HU, Oh CW, Kim JW, Park KC. A prospective randomized study on operative treatment for simple distal tibial fractures-minimally invasive plate osteosynthesis versus minimal open reduction and internal fixation.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2018 Jan;32(1):e19-e24. 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jorthotrauma.com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9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7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“Danger zone for locking screw placement in minimally invasive plate osteosynthesis (MIPO) of humeral shaft fractures: A cadaveric study”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7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0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25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6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0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4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Farouk O,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Krettek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C,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Miclau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Schandelmaier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P, Guy P,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Tscherne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H. Minimally invasive plate osteosynthesis: does percutaneous plating disrupt femoral blood supply less than the traditional technique?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1999 Aug;13(6):401-406.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jorthotrauma.com</a:t>
            </a: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4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8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4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9" y="6162125"/>
            <a:ext cx="1043540" cy="59120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7"/>
          <p:cNvSpPr txBox="1"/>
          <p:nvPr/>
        </p:nvSpPr>
        <p:spPr>
          <a:xfrm>
            <a:off x="9999442" y="6366554"/>
            <a:ext cx="306365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C</a:t>
            </a:r>
            <a:r>
              <a:rPr sz="1600"/>
              <a:t>ore</a:t>
            </a:r>
            <a:r>
              <a:t> C</a:t>
            </a:r>
            <a:r>
              <a:rPr sz="1600"/>
              <a:t>urriculum</a:t>
            </a:r>
            <a:r>
              <a:t> V5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19" y="6162125"/>
            <a:ext cx="1043540" cy="5912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6"/>
          <p:cNvSpPr txBox="1"/>
          <p:nvPr/>
        </p:nvSpPr>
        <p:spPr>
          <a:xfrm>
            <a:off x="9999442" y="6366554"/>
            <a:ext cx="205487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C</a:t>
            </a:r>
            <a:r>
              <a:rPr sz="1600"/>
              <a:t>ore</a:t>
            </a:r>
            <a:r>
              <a:t> C</a:t>
            </a:r>
            <a:r>
              <a:rPr sz="1600"/>
              <a:t>urriculum</a:t>
            </a:r>
            <a:r>
              <a:t> V5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otaonline.org/video-library/45036/procedures-and-techniques/multimedia/16731421/liss-system-for-stabilisation-of-a-distal-femu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otaonline.org/video-library/45036/procedures-and-techniques/multimedia/16731391/orif-with-submuscular-plating-of-an-intercondyl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7165314/bridge-plating-of-proximal-tibia-metaphysea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8420128/posterior-mipo-humerus-plat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Minimally Invasive Plate Osteosynthesis</a:t>
            </a:r>
            <a:endParaRPr dirty="0"/>
          </a:p>
        </p:txBody>
      </p:sp>
      <p:sp>
        <p:nvSpPr>
          <p:cNvPr id="99" name="Subtitle 4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b="1" i="1"/>
            </a:pPr>
            <a:r>
              <a:rPr lang="en-US" dirty="0"/>
              <a:t>Gele B Moloney, MD</a:t>
            </a:r>
            <a:endParaRPr dirty="0"/>
          </a:p>
          <a:p>
            <a:pPr>
              <a:defRPr b="1" i="1"/>
            </a:pPr>
            <a:r>
              <a:rPr lang="en-US" dirty="0"/>
              <a:t>Assistant Professor of </a:t>
            </a:r>
            <a:r>
              <a:rPr lang="en-US" dirty="0" err="1"/>
              <a:t>Orthopaedic</a:t>
            </a:r>
            <a:r>
              <a:rPr lang="en-US" dirty="0"/>
              <a:t> Surgery</a:t>
            </a:r>
            <a:endParaRPr dirty="0"/>
          </a:p>
          <a:p>
            <a:pPr>
              <a:defRPr b="1" i="1"/>
            </a:pPr>
            <a:r>
              <a:rPr lang="en-US" dirty="0"/>
              <a:t>University of Pittsburgh Medical Center</a:t>
            </a:r>
          </a:p>
          <a:p>
            <a:pPr>
              <a:defRPr b="1" i="1"/>
            </a:pPr>
            <a:r>
              <a:rPr lang="en-US" dirty="0"/>
              <a:t>Pittsburgh, PA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8AAD12F-D33E-4DBA-989E-7AAE95AD0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042" cy="2788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BF2C-344D-9840-A823-5AE59468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Techniques: Indirect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DEE1-1C53-A64E-9633-CD9D10C789F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3630562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Indirect reduction with traction </a:t>
            </a:r>
          </a:p>
          <a:p>
            <a:pPr lvl="1"/>
            <a:r>
              <a:rPr lang="en-US" dirty="0"/>
              <a:t>Intraoperative application of skeletal traction</a:t>
            </a:r>
          </a:p>
          <a:p>
            <a:r>
              <a:rPr lang="en-US" dirty="0"/>
              <a:t>Bump under the knee to correct sagittal plane deformity</a:t>
            </a:r>
          </a:p>
        </p:txBody>
      </p:sp>
      <p:pic>
        <p:nvPicPr>
          <p:cNvPr id="6" name="Picture 5" descr="A picture containing room, sitting, table, bag&#10;&#10;Description automatically generated">
            <a:extLst>
              <a:ext uri="{FF2B5EF4-FFF2-40B4-BE49-F238E27FC236}">
                <a16:creationId xmlns:a16="http://schemas.microsoft.com/office/drawing/2014/main" id="{633328E6-6A79-47B9-825B-6BBF02897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66" y="1825625"/>
            <a:ext cx="5717756" cy="4288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39048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rPr lang="en-US" u="none" dirty="0"/>
              <a:t>Reduction Techniques: Indirect</a:t>
            </a:r>
            <a:endParaRPr u="non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3BBA4-54EA-40F4-B15C-4659CF04BB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3043989"/>
            <a:ext cx="4465792" cy="1564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Intraoperative use of femoral distractor to regain length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4EDD93-F72C-4690-8E06-33ED9DC46F3B}"/>
              </a:ext>
            </a:extLst>
          </p:cNvPr>
          <p:cNvSpPr txBox="1">
            <a:spLocks/>
          </p:cNvSpPr>
          <p:nvPr/>
        </p:nvSpPr>
        <p:spPr>
          <a:xfrm>
            <a:off x="6467061" y="1825625"/>
            <a:ext cx="5181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773CF-BD3F-2E4B-A69E-71655419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19" y="1978443"/>
            <a:ext cx="5258415" cy="371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99AD0-7042-DC43-BE5B-98A15DDF2ECB}"/>
              </a:ext>
            </a:extLst>
          </p:cNvPr>
          <p:cNvSpPr txBox="1"/>
          <p:nvPr/>
        </p:nvSpPr>
        <p:spPr>
          <a:xfrm>
            <a:off x="6752303" y="5843083"/>
            <a:ext cx="371659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Rockwood and Green Figure 53-15</a:t>
            </a:r>
          </a:p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Tornetta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Ricci WM, eds.  Rockwood and Green's Fractures in Adults, 9e. Philadelphia, PA. Wolters Kluwer Health, Inc; 2019.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3261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rPr lang="en-US" u="none" dirty="0"/>
              <a:t>Reduction Techniques: Direct</a:t>
            </a:r>
            <a:endParaRPr u="non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4EDD93-F72C-4690-8E06-33ED9DC46F3B}"/>
              </a:ext>
            </a:extLst>
          </p:cNvPr>
          <p:cNvSpPr txBox="1">
            <a:spLocks/>
          </p:cNvSpPr>
          <p:nvPr/>
        </p:nvSpPr>
        <p:spPr>
          <a:xfrm>
            <a:off x="6467061" y="1825625"/>
            <a:ext cx="5181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F9D7E02-5EC5-4E5A-B2B1-106CBB243575}"/>
              </a:ext>
            </a:extLst>
          </p:cNvPr>
          <p:cNvSpPr txBox="1">
            <a:spLocks/>
          </p:cNvSpPr>
          <p:nvPr/>
        </p:nvSpPr>
        <p:spPr>
          <a:xfrm>
            <a:off x="737937" y="2387098"/>
            <a:ext cx="4435642" cy="275038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9" rIns="45719">
            <a:normAutofit fontScale="925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Simple fracture patterns warrant direct anatomic reduction and compression</a:t>
            </a:r>
          </a:p>
          <a:p>
            <a:pPr hangingPunct="1"/>
            <a:r>
              <a:rPr lang="en-US" dirty="0"/>
              <a:t>Colinear clamp</a:t>
            </a:r>
          </a:p>
          <a:p>
            <a:pPr hangingPunct="1"/>
            <a:r>
              <a:rPr lang="en-US" dirty="0"/>
              <a:t>Pointed reduction clamps</a:t>
            </a:r>
          </a:p>
          <a:p>
            <a:pPr hangingPunct="1"/>
            <a:r>
              <a:rPr lang="en-US" dirty="0"/>
              <a:t>Periarticular reduction clamps</a:t>
            </a:r>
          </a:p>
          <a:p>
            <a:pPr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F1D8C-882A-9146-8E91-2E774AA7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74" y="1486881"/>
            <a:ext cx="2689144" cy="48424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B0F2A-B114-AA4B-ADC9-37B3CE72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52" y="1506482"/>
            <a:ext cx="2619048" cy="4822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3624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CB2E-7136-4A75-BAE1-0A0944C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Techniques: Combined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1007-9EED-4BB0-A6BF-D448F94181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6584" y="2095553"/>
            <a:ext cx="3465095" cy="3396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Can use direct reduction techniques for articular surface reconstruction and minimally invasive techniques to bridge the metaphyseal component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16511-FD95-2445-810A-B96BEE9D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21" y="1504199"/>
            <a:ext cx="3377381" cy="4681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E7D691-54E2-844D-8836-E0752F9AA122}"/>
              </a:ext>
            </a:extLst>
          </p:cNvPr>
          <p:cNvGrpSpPr/>
          <p:nvPr/>
        </p:nvGrpSpPr>
        <p:grpSpPr>
          <a:xfrm>
            <a:off x="4153571" y="1504199"/>
            <a:ext cx="3563067" cy="4664378"/>
            <a:chOff x="4057793" y="1512585"/>
            <a:chExt cx="3563067" cy="46643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E45494-7EA0-044F-8924-64D00811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93" y="1512585"/>
              <a:ext cx="3563067" cy="466437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F85CA43-9F5D-5943-A8DC-339CD75A7F02}"/>
                </a:ext>
              </a:extLst>
            </p:cNvPr>
            <p:cNvSpPr/>
            <p:nvPr/>
          </p:nvSpPr>
          <p:spPr>
            <a:xfrm>
              <a:off x="5257800" y="3801979"/>
              <a:ext cx="577516" cy="770021"/>
            </a:xfrm>
            <a:custGeom>
              <a:avLst/>
              <a:gdLst>
                <a:gd name="connsiteX0" fmla="*/ 577516 w 577516"/>
                <a:gd name="connsiteY0" fmla="*/ 770021 h 770021"/>
                <a:gd name="connsiteX1" fmla="*/ 553453 w 577516"/>
                <a:gd name="connsiteY1" fmla="*/ 709863 h 770021"/>
                <a:gd name="connsiteX2" fmla="*/ 541421 w 577516"/>
                <a:gd name="connsiteY2" fmla="*/ 673768 h 770021"/>
                <a:gd name="connsiteX3" fmla="*/ 493295 w 577516"/>
                <a:gd name="connsiteY3" fmla="*/ 613610 h 770021"/>
                <a:gd name="connsiteX4" fmla="*/ 445168 w 577516"/>
                <a:gd name="connsiteY4" fmla="*/ 541421 h 770021"/>
                <a:gd name="connsiteX5" fmla="*/ 409074 w 577516"/>
                <a:gd name="connsiteY5" fmla="*/ 469232 h 770021"/>
                <a:gd name="connsiteX6" fmla="*/ 385011 w 577516"/>
                <a:gd name="connsiteY6" fmla="*/ 445168 h 770021"/>
                <a:gd name="connsiteX7" fmla="*/ 336884 w 577516"/>
                <a:gd name="connsiteY7" fmla="*/ 372979 h 770021"/>
                <a:gd name="connsiteX8" fmla="*/ 312821 w 577516"/>
                <a:gd name="connsiteY8" fmla="*/ 336884 h 770021"/>
                <a:gd name="connsiteX9" fmla="*/ 240632 w 577516"/>
                <a:gd name="connsiteY9" fmla="*/ 264695 h 770021"/>
                <a:gd name="connsiteX10" fmla="*/ 216568 w 577516"/>
                <a:gd name="connsiteY10" fmla="*/ 240632 h 770021"/>
                <a:gd name="connsiteX11" fmla="*/ 192505 w 577516"/>
                <a:gd name="connsiteY11" fmla="*/ 216568 h 770021"/>
                <a:gd name="connsiteX12" fmla="*/ 132347 w 577516"/>
                <a:gd name="connsiteY12" fmla="*/ 132347 h 770021"/>
                <a:gd name="connsiteX13" fmla="*/ 108284 w 577516"/>
                <a:gd name="connsiteY13" fmla="*/ 96253 h 770021"/>
                <a:gd name="connsiteX14" fmla="*/ 72189 w 577516"/>
                <a:gd name="connsiteY14" fmla="*/ 84221 h 770021"/>
                <a:gd name="connsiteX15" fmla="*/ 60158 w 577516"/>
                <a:gd name="connsiteY15" fmla="*/ 48126 h 770021"/>
                <a:gd name="connsiteX16" fmla="*/ 24063 w 577516"/>
                <a:gd name="connsiteY16" fmla="*/ 24063 h 770021"/>
                <a:gd name="connsiteX17" fmla="*/ 0 w 577516"/>
                <a:gd name="connsiteY17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516" h="770021">
                  <a:moveTo>
                    <a:pt x="577516" y="770021"/>
                  </a:moveTo>
                  <a:cubicBezTo>
                    <a:pt x="569495" y="749968"/>
                    <a:pt x="561036" y="730085"/>
                    <a:pt x="553453" y="709863"/>
                  </a:cubicBezTo>
                  <a:cubicBezTo>
                    <a:pt x="549000" y="697988"/>
                    <a:pt x="547093" y="685112"/>
                    <a:pt x="541421" y="673768"/>
                  </a:cubicBezTo>
                  <a:cubicBezTo>
                    <a:pt x="497714" y="586356"/>
                    <a:pt x="538056" y="680753"/>
                    <a:pt x="493295" y="613610"/>
                  </a:cubicBezTo>
                  <a:cubicBezTo>
                    <a:pt x="435028" y="526208"/>
                    <a:pt x="500339" y="596590"/>
                    <a:pt x="445168" y="541421"/>
                  </a:cubicBezTo>
                  <a:cubicBezTo>
                    <a:pt x="432460" y="503296"/>
                    <a:pt x="435730" y="502553"/>
                    <a:pt x="409074" y="469232"/>
                  </a:cubicBezTo>
                  <a:cubicBezTo>
                    <a:pt x="401988" y="460374"/>
                    <a:pt x="391817" y="454243"/>
                    <a:pt x="385011" y="445168"/>
                  </a:cubicBezTo>
                  <a:cubicBezTo>
                    <a:pt x="367659" y="422032"/>
                    <a:pt x="352926" y="397042"/>
                    <a:pt x="336884" y="372979"/>
                  </a:cubicBezTo>
                  <a:cubicBezTo>
                    <a:pt x="328863" y="360947"/>
                    <a:pt x="323046" y="347109"/>
                    <a:pt x="312821" y="336884"/>
                  </a:cubicBezTo>
                  <a:lnTo>
                    <a:pt x="240632" y="264695"/>
                  </a:lnTo>
                  <a:lnTo>
                    <a:pt x="216568" y="240632"/>
                  </a:lnTo>
                  <a:lnTo>
                    <a:pt x="192505" y="216568"/>
                  </a:lnTo>
                  <a:cubicBezTo>
                    <a:pt x="162662" y="127038"/>
                    <a:pt x="208471" y="246531"/>
                    <a:pt x="132347" y="132347"/>
                  </a:cubicBezTo>
                  <a:cubicBezTo>
                    <a:pt x="124326" y="120316"/>
                    <a:pt x="119575" y="105286"/>
                    <a:pt x="108284" y="96253"/>
                  </a:cubicBezTo>
                  <a:cubicBezTo>
                    <a:pt x="98381" y="88330"/>
                    <a:pt x="84221" y="88232"/>
                    <a:pt x="72189" y="84221"/>
                  </a:cubicBezTo>
                  <a:cubicBezTo>
                    <a:pt x="68179" y="72189"/>
                    <a:pt x="68081" y="58029"/>
                    <a:pt x="60158" y="48126"/>
                  </a:cubicBezTo>
                  <a:cubicBezTo>
                    <a:pt x="51125" y="36834"/>
                    <a:pt x="35355" y="33096"/>
                    <a:pt x="24063" y="24063"/>
                  </a:cubicBezTo>
                  <a:cubicBezTo>
                    <a:pt x="15205" y="16977"/>
                    <a:pt x="8021" y="802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A59435B-EC9C-DA46-BF8F-5EB143E59518}"/>
                </a:ext>
              </a:extLst>
            </p:cNvPr>
            <p:cNvSpPr/>
            <p:nvPr/>
          </p:nvSpPr>
          <p:spPr>
            <a:xfrm>
              <a:off x="5931568" y="3621505"/>
              <a:ext cx="757990" cy="878306"/>
            </a:xfrm>
            <a:custGeom>
              <a:avLst/>
              <a:gdLst>
                <a:gd name="connsiteX0" fmla="*/ 0 w 757990"/>
                <a:gd name="connsiteY0" fmla="*/ 878306 h 878306"/>
                <a:gd name="connsiteX1" fmla="*/ 144379 w 757990"/>
                <a:gd name="connsiteY1" fmla="*/ 613611 h 878306"/>
                <a:gd name="connsiteX2" fmla="*/ 192506 w 757990"/>
                <a:gd name="connsiteY2" fmla="*/ 577516 h 878306"/>
                <a:gd name="connsiteX3" fmla="*/ 240632 w 757990"/>
                <a:gd name="connsiteY3" fmla="*/ 505327 h 878306"/>
                <a:gd name="connsiteX4" fmla="*/ 312821 w 757990"/>
                <a:gd name="connsiteY4" fmla="*/ 457200 h 878306"/>
                <a:gd name="connsiteX5" fmla="*/ 336885 w 757990"/>
                <a:gd name="connsiteY5" fmla="*/ 433137 h 878306"/>
                <a:gd name="connsiteX6" fmla="*/ 372979 w 757990"/>
                <a:gd name="connsiteY6" fmla="*/ 421106 h 878306"/>
                <a:gd name="connsiteX7" fmla="*/ 397043 w 757990"/>
                <a:gd name="connsiteY7" fmla="*/ 397042 h 878306"/>
                <a:gd name="connsiteX8" fmla="*/ 469232 w 757990"/>
                <a:gd name="connsiteY8" fmla="*/ 348916 h 878306"/>
                <a:gd name="connsiteX9" fmla="*/ 505327 w 757990"/>
                <a:gd name="connsiteY9" fmla="*/ 324853 h 878306"/>
                <a:gd name="connsiteX10" fmla="*/ 553453 w 757990"/>
                <a:gd name="connsiteY10" fmla="*/ 288758 h 878306"/>
                <a:gd name="connsiteX11" fmla="*/ 625643 w 757990"/>
                <a:gd name="connsiteY11" fmla="*/ 228600 h 878306"/>
                <a:gd name="connsiteX12" fmla="*/ 649706 w 757990"/>
                <a:gd name="connsiteY12" fmla="*/ 192506 h 878306"/>
                <a:gd name="connsiteX13" fmla="*/ 697832 w 757990"/>
                <a:gd name="connsiteY13" fmla="*/ 132348 h 878306"/>
                <a:gd name="connsiteX14" fmla="*/ 733927 w 757990"/>
                <a:gd name="connsiteY14" fmla="*/ 60158 h 878306"/>
                <a:gd name="connsiteX15" fmla="*/ 757990 w 757990"/>
                <a:gd name="connsiteY15" fmla="*/ 0 h 87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990" h="878306">
                  <a:moveTo>
                    <a:pt x="0" y="878306"/>
                  </a:moveTo>
                  <a:cubicBezTo>
                    <a:pt x="48126" y="790074"/>
                    <a:pt x="90202" y="698262"/>
                    <a:pt x="144379" y="613611"/>
                  </a:cubicBezTo>
                  <a:cubicBezTo>
                    <a:pt x="155189" y="596721"/>
                    <a:pt x="179184" y="592504"/>
                    <a:pt x="192506" y="577516"/>
                  </a:cubicBezTo>
                  <a:cubicBezTo>
                    <a:pt x="211720" y="555901"/>
                    <a:pt x="216569" y="521369"/>
                    <a:pt x="240632" y="505327"/>
                  </a:cubicBezTo>
                  <a:cubicBezTo>
                    <a:pt x="264695" y="489285"/>
                    <a:pt x="292371" y="477649"/>
                    <a:pt x="312821" y="457200"/>
                  </a:cubicBezTo>
                  <a:cubicBezTo>
                    <a:pt x="320842" y="449179"/>
                    <a:pt x="327158" y="438973"/>
                    <a:pt x="336885" y="433137"/>
                  </a:cubicBezTo>
                  <a:cubicBezTo>
                    <a:pt x="347760" y="426612"/>
                    <a:pt x="360948" y="425116"/>
                    <a:pt x="372979" y="421106"/>
                  </a:cubicBezTo>
                  <a:cubicBezTo>
                    <a:pt x="381000" y="413085"/>
                    <a:pt x="387968" y="403848"/>
                    <a:pt x="397043" y="397042"/>
                  </a:cubicBezTo>
                  <a:cubicBezTo>
                    <a:pt x="420179" y="379690"/>
                    <a:pt x="445169" y="364958"/>
                    <a:pt x="469232" y="348916"/>
                  </a:cubicBezTo>
                  <a:cubicBezTo>
                    <a:pt x="481264" y="340895"/>
                    <a:pt x="493759" y="333529"/>
                    <a:pt x="505327" y="324853"/>
                  </a:cubicBezTo>
                  <a:cubicBezTo>
                    <a:pt x="521369" y="312821"/>
                    <a:pt x="538228" y="301808"/>
                    <a:pt x="553453" y="288758"/>
                  </a:cubicBezTo>
                  <a:cubicBezTo>
                    <a:pt x="634508" y="219282"/>
                    <a:pt x="545871" y="281781"/>
                    <a:pt x="625643" y="228600"/>
                  </a:cubicBezTo>
                  <a:cubicBezTo>
                    <a:pt x="633664" y="216569"/>
                    <a:pt x="640673" y="203797"/>
                    <a:pt x="649706" y="192506"/>
                  </a:cubicBezTo>
                  <a:cubicBezTo>
                    <a:pt x="679546" y="155206"/>
                    <a:pt x="673146" y="181718"/>
                    <a:pt x="697832" y="132348"/>
                  </a:cubicBezTo>
                  <a:cubicBezTo>
                    <a:pt x="747648" y="32718"/>
                    <a:pt x="664963" y="163606"/>
                    <a:pt x="733927" y="60158"/>
                  </a:cubicBezTo>
                  <a:cubicBezTo>
                    <a:pt x="748794" y="15555"/>
                    <a:pt x="740286" y="35406"/>
                    <a:pt x="757990" y="0"/>
                  </a:cubicBez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99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3A1-6B28-BB4B-8939-1159F737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reduction of articular surface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ACE20-91FF-7048-AE0E-396287A980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4371474" cy="35043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Lateral parapatellar arthrotomy to visualize articular reduction</a:t>
            </a:r>
          </a:p>
          <a:p>
            <a:r>
              <a:rPr lang="en-US" dirty="0"/>
              <a:t>Direct reduction utilizing </a:t>
            </a:r>
            <a:r>
              <a:rPr lang="en-US" dirty="0" err="1"/>
              <a:t>shanz</a:t>
            </a:r>
            <a:r>
              <a:rPr lang="en-US" dirty="0"/>
              <a:t> pins to control fracture fragments, colinear clamp to compress articular surface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06DB3-0BDA-3142-9E28-A594DA25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43" y="1498182"/>
            <a:ext cx="3803667" cy="50295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4363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3A1-6B28-BB4B-8939-1159F737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87" y="162924"/>
            <a:ext cx="10515600" cy="1097326"/>
          </a:xfrm>
        </p:spPr>
        <p:txBody>
          <a:bodyPr/>
          <a:lstStyle/>
          <a:p>
            <a:pPr algn="ctr"/>
            <a:r>
              <a:rPr lang="en-US" dirty="0"/>
              <a:t>Proximal screws inserted percutaneously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ACE20-91FF-7048-AE0E-396287A980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49251" y="6138775"/>
            <a:ext cx="6773779" cy="71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Bridge plating of metaphyseal component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8CFC3-8348-384E-817B-8644812F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0" y="1311957"/>
            <a:ext cx="2622568" cy="44606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EFD6C-1CB2-DD49-AB51-652A4B1E2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28" y="1306155"/>
            <a:ext cx="1691431" cy="45132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icture containing indoor, sitting, laying, bed&#10;&#10;Description automatically generated">
            <a:extLst>
              <a:ext uri="{FF2B5EF4-FFF2-40B4-BE49-F238E27FC236}">
                <a16:creationId xmlns:a16="http://schemas.microsoft.com/office/drawing/2014/main" id="{69FF8D1B-3E20-479B-BFE7-8FB5760F26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0" b="9460"/>
          <a:stretch/>
        </p:blipFill>
        <p:spPr>
          <a:xfrm>
            <a:off x="345180" y="1306155"/>
            <a:ext cx="6201077" cy="45132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027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ABAA-EAF7-3B4C-99A4-1269F12A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Cortical Screw as a Reduction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2395C-C89F-194B-BF97-487203E3D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1" y="1541369"/>
            <a:ext cx="3296806" cy="4919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79EEF-A822-5249-8517-4B1BFE1B0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5" y="1558430"/>
            <a:ext cx="2921304" cy="49173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F18D64-D389-6F43-A4FA-EC4FDBEB2646}"/>
              </a:ext>
            </a:extLst>
          </p:cNvPr>
          <p:cNvSpPr txBox="1"/>
          <p:nvPr/>
        </p:nvSpPr>
        <p:spPr>
          <a:xfrm>
            <a:off x="9107905" y="2662467"/>
            <a:ext cx="2839454" cy="2308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Cortical screw can be placed percutaneously and </a:t>
            </a:r>
            <a:r>
              <a:rPr lang="en-US" sz="2400" dirty="0"/>
              <a:t>tightened to lateralize the shaft as needed.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A813B7B-0E1B-AD4B-B340-0A7A7A17B32B}"/>
              </a:ext>
            </a:extLst>
          </p:cNvPr>
          <p:cNvSpPr/>
          <p:nvPr/>
        </p:nvSpPr>
        <p:spPr>
          <a:xfrm>
            <a:off x="4487778" y="3676299"/>
            <a:ext cx="1130969" cy="73928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161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4D9E-9364-3F45-AA29-66E31028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4AFD7-7DEC-034C-913E-ED2CE4B8D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517232" cy="3889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Neutralization plates can also be placed minimally invasively</a:t>
            </a:r>
          </a:p>
          <a:p>
            <a:r>
              <a:rPr lang="en-US" dirty="0"/>
              <a:t>Open approach to allow for direct reduction and lag screw placement followed by MIPO proximally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24C49-3024-3E41-B3C2-BB2651A9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3" y="142750"/>
            <a:ext cx="2622547" cy="65227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9C531-27A5-D14A-A80C-2BF8AC33E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63" y="1022350"/>
            <a:ext cx="2870200" cy="4813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1354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DA29-2A7E-D44E-AAB4-EFE7F9D3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Intraarticular Distal Femur – LISS 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054F2-0706-CB4F-8949-15A1D75F0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3336758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https://otaonline.org/video-library/45036/procedures-and-techniques/multimedia/16731421/liss-system-for-stabilisation-of-a-distal-femur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6E05D-C5E7-224C-9345-7F2228AC9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22" y="1588167"/>
            <a:ext cx="7089084" cy="3636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95947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DA29-2A7E-D44E-AAB4-EFE7F9D3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Intraarticular Distal Femur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054F2-0706-CB4F-8949-15A1D75F0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745832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https://otaonline.org/video-library/45036/procedures-and-techniques/multimedia/16731391/orif-with-submuscular-plating-of-an-intercondylar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6B7D9-F4AC-D145-BABB-9893E6BA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2" y="1825625"/>
            <a:ext cx="6232358" cy="37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59592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1B3C-E2CB-8F40-BC13-BEC2EED19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284" y="2138446"/>
            <a:ext cx="9689432" cy="22169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Minimally Invasive Plate Osteosynthesis (MIPO)</a:t>
            </a:r>
          </a:p>
          <a:p>
            <a:pPr lvl="1"/>
            <a:r>
              <a:rPr lang="en-US" dirty="0"/>
              <a:t>A mechanism of achieving plate fixation of a fracture though limited soft tissue windows with a goal of preserving fracture site biology to improve healing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9C92B9-54FA-F847-8EE6-E07F7C79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07E64-7454-4BC4-932B-B3849580511B}"/>
              </a:ext>
            </a:extLst>
          </p:cNvPr>
          <p:cNvSpPr txBox="1"/>
          <p:nvPr/>
        </p:nvSpPr>
        <p:spPr>
          <a:xfrm>
            <a:off x="2192356" y="6308210"/>
            <a:ext cx="74143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Note: All images belong to Gele Moloney MD unless otherwise indicated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8B87-7538-F14E-B9D3-20BD8A93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Femur: Anatomic 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7239C-0B24-CB4E-9D11-7625EFA1CF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7411" y="1690688"/>
            <a:ext cx="4804610" cy="23759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Superficial femoral artery averages 21 mm from the screw tips placed through a lateral plate but can be as close as 8mm.  LISS plate (Less Invasive Stabilization System) holes 6-10 are highest risk.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51EB2-A1E0-BD47-A77C-444E0AD0C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2143087"/>
            <a:ext cx="5845760" cy="23807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D83FE6-DA4C-A14A-95AC-0612E7361426}"/>
              </a:ext>
            </a:extLst>
          </p:cNvPr>
          <p:cNvSpPr txBox="1">
            <a:spLocks/>
          </p:cNvSpPr>
          <p:nvPr/>
        </p:nvSpPr>
        <p:spPr>
          <a:xfrm>
            <a:off x="537411" y="4427621"/>
            <a:ext cx="4804610" cy="127534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Be cautious about plunging drill bits and screws which are too long</a:t>
            </a:r>
          </a:p>
        </p:txBody>
      </p:sp>
    </p:spTree>
    <p:extLst>
      <p:ext uri="{BB962C8B-B14F-4D97-AF65-F5344CB8AC3E}">
        <p14:creationId xmlns:p14="http://schemas.microsoft.com/office/powerpoint/2010/main" val="486959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86D5-1B49-C64B-AB6F-A05E26B4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Femur: </a:t>
            </a:r>
            <a:r>
              <a:rPr lang="en-US" dirty="0" err="1"/>
              <a:t>Malreduction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E1196-DD2F-CF4E-85BB-58C0CCA337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94610" y="1874008"/>
            <a:ext cx="5538537" cy="3420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MIPO distal femur can result in satisfactory coronal and sagittal plane alignment &gt; 96% of the time</a:t>
            </a:r>
          </a:p>
          <a:p>
            <a:r>
              <a:rPr lang="en-US" dirty="0"/>
              <a:t>High risk of rotational </a:t>
            </a:r>
            <a:r>
              <a:rPr lang="en-US" dirty="0" err="1"/>
              <a:t>malreduction</a:t>
            </a:r>
            <a:r>
              <a:rPr lang="en-US" dirty="0"/>
              <a:t> ~50% </a:t>
            </a:r>
          </a:p>
          <a:p>
            <a:r>
              <a:rPr lang="en-US" dirty="0"/>
              <a:t>Potential for limb length inequality ~8%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BAA58-AB2A-AB43-A7EE-DFCA4CD81E62}"/>
              </a:ext>
            </a:extLst>
          </p:cNvPr>
          <p:cNvSpPr txBox="1"/>
          <p:nvPr/>
        </p:nvSpPr>
        <p:spPr>
          <a:xfrm>
            <a:off x="1370048" y="6316579"/>
            <a:ext cx="24920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Kim JW et al Injury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D4241-5908-F84B-BCF7-64FFBA37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26" y="1677069"/>
            <a:ext cx="3454400" cy="356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FFD19-D1A9-F04B-A37B-B7925177FB15}"/>
              </a:ext>
            </a:extLst>
          </p:cNvPr>
          <p:cNvSpPr txBox="1"/>
          <p:nvPr/>
        </p:nvSpPr>
        <p:spPr>
          <a:xfrm>
            <a:off x="7718926" y="5477472"/>
            <a:ext cx="3454400" cy="923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Note lateral subluxation of the patella secondary to rotational malunion of the distal femur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9A977-DC07-4EA5-994E-55B44B4F6031}"/>
              </a:ext>
            </a:extLst>
          </p:cNvPr>
          <p:cNvSpPr txBox="1"/>
          <p:nvPr/>
        </p:nvSpPr>
        <p:spPr>
          <a:xfrm>
            <a:off x="7718926" y="6521450"/>
            <a:ext cx="2108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Image courtesy of G. Moloney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0261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B2A1-191B-45B0-B1A2-45A47CD2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91" y="232410"/>
            <a:ext cx="6410899" cy="1325563"/>
          </a:xfrm>
        </p:spPr>
        <p:txBody>
          <a:bodyPr/>
          <a:lstStyle/>
          <a:p>
            <a:r>
              <a:rPr lang="en-US" dirty="0"/>
              <a:t>Distal Femur: </a:t>
            </a:r>
            <a:r>
              <a:rPr lang="en-US" dirty="0" err="1"/>
              <a:t>Malreduction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1723-2029-4E0B-B10B-4F61F6ADE6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4624" y="1690688"/>
            <a:ext cx="4791419" cy="26519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When viewed end on the distal femur is a trapezoid</a:t>
            </a:r>
          </a:p>
          <a:p>
            <a:r>
              <a:rPr lang="en-US" dirty="0"/>
              <a:t>Placement of the plate too posterior or distal can cause medialization of the distal segment “golf club deformity”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2C523A4-F9FE-4FC5-B49B-6FE45D6D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" y="4894920"/>
            <a:ext cx="5180795" cy="11159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DBF30C-6410-41C7-8768-E467FA75000F}"/>
              </a:ext>
            </a:extLst>
          </p:cNvPr>
          <p:cNvGrpSpPr/>
          <p:nvPr/>
        </p:nvGrpSpPr>
        <p:grpSpPr>
          <a:xfrm>
            <a:off x="5825328" y="1845124"/>
            <a:ext cx="2666082" cy="3167751"/>
            <a:chOff x="7304183" y="1690688"/>
            <a:chExt cx="3183876" cy="3998205"/>
          </a:xfrm>
        </p:grpSpPr>
        <p:pic>
          <p:nvPicPr>
            <p:cNvPr id="5" name="Picture 4" descr="A picture containing small, sitting, doughnut, donut&#10;&#10;Description automatically generated">
              <a:extLst>
                <a:ext uri="{FF2B5EF4-FFF2-40B4-BE49-F238E27FC236}">
                  <a16:creationId xmlns:a16="http://schemas.microsoft.com/office/drawing/2014/main" id="{1E5D1AA6-E386-4610-8C0A-64E6D2D2C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4" r="19042"/>
            <a:stretch/>
          </p:blipFill>
          <p:spPr>
            <a:xfrm>
              <a:off x="7304183" y="1690688"/>
              <a:ext cx="3183876" cy="399820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898F26-F205-464D-B456-E5E7639F5479}"/>
                </a:ext>
              </a:extLst>
            </p:cNvPr>
            <p:cNvCxnSpPr/>
            <p:nvPr/>
          </p:nvCxnSpPr>
          <p:spPr>
            <a:xfrm flipH="1">
              <a:off x="7575474" y="2930486"/>
              <a:ext cx="804231" cy="1894901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CF5271-DF5F-4EF9-8A44-AC241366A1BF}"/>
                </a:ext>
              </a:extLst>
            </p:cNvPr>
            <p:cNvCxnSpPr/>
            <p:nvPr/>
          </p:nvCxnSpPr>
          <p:spPr>
            <a:xfrm>
              <a:off x="9397387" y="2831335"/>
              <a:ext cx="958468" cy="2093205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 descr="A picture containing indoor, sitting, cup, table&#10;&#10;Description automatically generated">
            <a:extLst>
              <a:ext uri="{FF2B5EF4-FFF2-40B4-BE49-F238E27FC236}">
                <a16:creationId xmlns:a16="http://schemas.microsoft.com/office/drawing/2014/main" id="{6E245551-71A8-41E9-8F3B-35EE526C4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01" y="840005"/>
            <a:ext cx="2844187" cy="54761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6099B1-1FAC-4741-BC97-32B3BEF68661}"/>
              </a:ext>
            </a:extLst>
          </p:cNvPr>
          <p:cNvSpPr txBox="1"/>
          <p:nvPr/>
        </p:nvSpPr>
        <p:spPr>
          <a:xfrm>
            <a:off x="2721166" y="6400800"/>
            <a:ext cx="22584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JOT 2011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1AF0F-57E8-4191-805E-4FC1A18D5066}"/>
              </a:ext>
            </a:extLst>
          </p:cNvPr>
          <p:cNvSpPr txBox="1"/>
          <p:nvPr/>
        </p:nvSpPr>
        <p:spPr>
          <a:xfrm>
            <a:off x="6273800" y="5795208"/>
            <a:ext cx="23622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effectLst/>
                <a:latin typeface="+mn-lt"/>
                <a:ea typeface="+mn-ea"/>
                <a:cs typeface="+mn-cs"/>
                <a:sym typeface="Calibri"/>
              </a:rPr>
              <a:t>Collinge CA, Gardner MJ, Crist BD. Pitfalls in the application of distal femur plates for fractures. J Orthop Trauma. 2011 Nov;25(11):695-706. jorthotrauma.com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6291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DB77-117E-0045-8B02-4DB67B50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Tibia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1B29A-102B-644A-A9AE-520F5498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507" y="2005507"/>
            <a:ext cx="3715414" cy="2386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Plate can be slid in submuscular fashion along the anterolateral tibia with distal fixation placed percutaneously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9027E-445D-9941-934C-A73B5423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40" y="501154"/>
            <a:ext cx="3161193" cy="5463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45E95-F29A-DE40-81BA-82ED7BEB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20" y="501154"/>
            <a:ext cx="3261120" cy="5463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557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66030-49C2-7742-8F4B-E8E634DEF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80" y="2188160"/>
            <a:ext cx="2973078" cy="18544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Limited incision with clamp and plate assisted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25C43-7B45-5D43-BD5D-2CCA38C1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78" y="864843"/>
            <a:ext cx="4564922" cy="5128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74DED-8460-C54D-8A11-40490121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0" y="864843"/>
            <a:ext cx="3536768" cy="51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58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2089-A286-6F44-88A8-B152E9A7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2124" y="2247524"/>
            <a:ext cx="2717559" cy="14702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Distal screws placed percutaneously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710F4-4C84-4349-9917-186CDCC4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0" y="332659"/>
            <a:ext cx="3841624" cy="6088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05CA5-6922-3440-8378-CC613277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33" y="332658"/>
            <a:ext cx="2380372" cy="61628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96834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6F3A-1CEB-5C44-AD25-1F93395A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Invasive Stabilization System (LISS) </a:t>
            </a:r>
            <a:r>
              <a:rPr lang="en-US" sz="1600" dirty="0"/>
              <a:t>Synthes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DCE09-E409-F841-A006-B9A93AA12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5920"/>
            <a:ext cx="5797747" cy="26898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Early MIPO system which allowed percutaneous plate insertion and use of a targeting arm to place screws</a:t>
            </a:r>
          </a:p>
          <a:p>
            <a:r>
              <a:rPr lang="en-US" dirty="0"/>
              <a:t>Utilizes self drilling, self tapping, locked screws to create fixed angle construct “internal external fixator”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361F8-47C5-164B-8EE8-4C7F8289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62" y="3227408"/>
            <a:ext cx="4934186" cy="2093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6849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F8BD-4984-0246-8FC4-77689731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08" y="348916"/>
            <a:ext cx="8633981" cy="9865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LISS – utilized here for open fracture with proximal fracture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ED153-7E3F-8049-91D9-F175AD76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08" y="1690688"/>
            <a:ext cx="4175727" cy="4450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21389-CF46-F24B-BFB6-791B137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87" y="1690688"/>
            <a:ext cx="3793541" cy="4486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712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8E72-1C80-A343-B053-6480525F0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253" y="2644094"/>
            <a:ext cx="5947611" cy="19523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Difficulty removing screws secondary to cold welding of titanium screws to the plate is commonly encountered leading to lengthy and challenging hardware removal cases.</a:t>
            </a:r>
          </a:p>
          <a:p>
            <a:r>
              <a:rPr lang="en-US" dirty="0"/>
              <a:t>Reported in almost 40% of cases!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7E28F-E701-2A4A-B81F-26A777039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3" y="253289"/>
            <a:ext cx="7352259" cy="13653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C2FE7-B497-4044-8DC9-E6A170046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87" y="1195889"/>
            <a:ext cx="4180406" cy="48487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75242D-B5AA-BF45-A1FF-63782ECB6295}"/>
              </a:ext>
            </a:extLst>
          </p:cNvPr>
          <p:cNvSpPr txBox="1"/>
          <p:nvPr/>
        </p:nvSpPr>
        <p:spPr>
          <a:xfrm>
            <a:off x="3323339" y="5621882"/>
            <a:ext cx="323649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Suzuki T, Smith WR,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Stahel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PF, Morgan SJ, Baron AJ,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Hak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DJ. Technical problems and complications in the removal of the less invasive stabilization system.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2010 Jun;24(6):369-73. jorthotrauma.com</a:t>
            </a:r>
            <a:r>
              <a:rPr lang="en-US" sz="1200" dirty="0">
                <a:effectLst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78732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9E19-2B01-434C-9023-A6F619E9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Tibia: Anatomic Concerns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C1A9-32E7-814D-A5D5-44328F99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536" y="1838708"/>
            <a:ext cx="4515853" cy="36717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Superficial peroneal nerve at risk during percutaneous screw placement in holes 11 through 13 of LISS plate </a:t>
            </a:r>
          </a:p>
          <a:p>
            <a:r>
              <a:rPr lang="en-US" dirty="0"/>
              <a:t>Equates to 26-30cm from the top and should be applied to all percutaneously placed screws</a:t>
            </a:r>
          </a:p>
          <a:p>
            <a:endParaRPr lang="en-US" dirty="0"/>
          </a:p>
          <a:p>
            <a:r>
              <a:rPr lang="en-US" dirty="0"/>
              <a:t>Consider larger open approach at that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8179E-430A-7C46-BF58-09E3935D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52" y="1411708"/>
            <a:ext cx="5258574" cy="1182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46DAA-8723-C743-8725-D0B359603447}"/>
              </a:ext>
            </a:extLst>
          </p:cNvPr>
          <p:cNvSpPr txBox="1"/>
          <p:nvPr/>
        </p:nvSpPr>
        <p:spPr>
          <a:xfrm>
            <a:off x="1593830" y="6338067"/>
            <a:ext cx="24339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JOT 2004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15E6F-FDC0-8C43-AB38-77FF77AA5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0" y="2867880"/>
            <a:ext cx="6351966" cy="36128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8207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98CC26-C28F-A941-B1CE-C49434A6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1AED5-311E-5D49-B62C-E69515A72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principles of minimally invasive plate osteosynthesis</a:t>
            </a:r>
          </a:p>
          <a:p>
            <a:r>
              <a:rPr lang="en-US" dirty="0"/>
              <a:t>Understand the limitations of minimally invasive plate osteosynthesis</a:t>
            </a:r>
          </a:p>
          <a:p>
            <a:r>
              <a:rPr lang="en-US" dirty="0"/>
              <a:t>Review specific fracture patterns where MIPO is safe and effective</a:t>
            </a:r>
          </a:p>
          <a:p>
            <a:r>
              <a:rPr lang="en-US" dirty="0"/>
              <a:t>Learn technical strategies to achieve success with MIPO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C75E-E827-5647-9006-788B2C0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Proximal Tibia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F4F4-F492-4246-8D3A-D071DDCA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577389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https://otaonline.org/video-library/45036/procedures-and-techniques/multimedia/17165314/bridge-plating-of-proximal-tibia-metaphyseal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FBF1B-7DA5-7C4E-BC8D-BEC43BAD5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3" y="1825625"/>
            <a:ext cx="6154543" cy="342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78923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81B6-BFF6-514D-8359-4ED1685A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804" y="690506"/>
            <a:ext cx="3513222" cy="1325563"/>
          </a:xfrm>
        </p:spPr>
        <p:txBody>
          <a:bodyPr/>
          <a:lstStyle/>
          <a:p>
            <a:r>
              <a:rPr lang="en-US" dirty="0"/>
              <a:t>Distal Tibia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3BE38-1776-BD42-A1A5-0BA9B8199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17" y="3920917"/>
            <a:ext cx="4634948" cy="19644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Can be performed using limited open reduction (separate from incisions used for plate insertion) as soft tissues allow without increasing complication rates.</a:t>
            </a:r>
          </a:p>
          <a:p>
            <a:r>
              <a:rPr lang="en-US" dirty="0"/>
              <a:t>In this series adding open reduction to percutaneous techniques alone decreased </a:t>
            </a:r>
            <a:r>
              <a:rPr lang="en-US" dirty="0" err="1"/>
              <a:t>fluoro</a:t>
            </a:r>
            <a:r>
              <a:rPr lang="en-US" dirty="0"/>
              <a:t> time and improved coronal plane alignment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C8133-6808-D44D-B735-AAA0B403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57" y="3245870"/>
            <a:ext cx="6094389" cy="34011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1B1D38-39AD-AC45-AA68-FF3B08583689}"/>
              </a:ext>
            </a:extLst>
          </p:cNvPr>
          <p:cNvSpPr txBox="1"/>
          <p:nvPr/>
        </p:nvSpPr>
        <p:spPr>
          <a:xfrm>
            <a:off x="985063" y="6027005"/>
            <a:ext cx="46349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Kim JW, Kim HU, Oh CW, Kim JW, Park KC. A prospective randomized study on operative treatment for simple distal tibial fractures-minimally invasive plate osteosynthesis versus minimal open reduction and internal fixation.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2018 Jan;32(1):e19-e24.  jorthotrauma.com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7FE5F-B123-1043-9CB5-717387FE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1" y="222698"/>
            <a:ext cx="5941099" cy="33583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38629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F2EE7-6A1D-044A-BCB6-21E84DD9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675" y="244809"/>
            <a:ext cx="11082376" cy="12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Risk of wound infection is primary concern given limited soft tissue envelope over the medial ankle</a:t>
            </a:r>
          </a:p>
          <a:p>
            <a:r>
              <a:rPr lang="en-US" dirty="0"/>
              <a:t> May lead to plate removal, debridement, need for flap 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09830-3596-2945-8DDD-A8308437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46" y="1732545"/>
            <a:ext cx="2085048" cy="49809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FF658-BAC4-2046-A767-9131C5B48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20" y="1732546"/>
            <a:ext cx="2325153" cy="49809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B28F3-E247-6F44-BA6E-3454A11D5E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/>
          <a:stretch/>
        </p:blipFill>
        <p:spPr>
          <a:xfrm>
            <a:off x="7580167" y="1732545"/>
            <a:ext cx="3692055" cy="50106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67010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BEB7-646C-8B43-BDA7-464786D0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Tibia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0C90E-8B52-0E4C-B3F1-CE4D317C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517900" cy="16515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Or you could nail it…</a:t>
            </a:r>
          </a:p>
          <a:p>
            <a:r>
              <a:rPr lang="en-US" dirty="0"/>
              <a:t>Remember, MIPO is just one option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18062-CEC3-1A47-B452-BEF52F4BC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20650"/>
            <a:ext cx="3162300" cy="66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A3D3D-5AB5-A34C-9D32-EC4996ECF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158750"/>
            <a:ext cx="43561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770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57AA-F585-F641-9BFA-20E4EB2E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Humerus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520DF-5D3F-584A-97C7-D8E036AE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approaches described</a:t>
            </a:r>
          </a:p>
          <a:p>
            <a:r>
              <a:rPr lang="en-US" dirty="0"/>
              <a:t>Technically demanding due to anatomic concerns</a:t>
            </a:r>
          </a:p>
          <a:p>
            <a:r>
              <a:rPr lang="en-US" dirty="0"/>
              <a:t>Percutaneous screw placement unsafe over the majority of the length of the humerus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173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D6C7-FFF8-8344-AB27-D5F0F1FA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Humerus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DEABD-34C3-9147-B182-2F6C1462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91" y="-132348"/>
            <a:ext cx="816880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A2D75-BC41-3D4B-B52E-5D839D7F0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09937" cy="24335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Two limited incisions</a:t>
            </a:r>
          </a:p>
          <a:p>
            <a:pPr lvl="1"/>
            <a:r>
              <a:rPr lang="en-US" dirty="0"/>
              <a:t>Proximal interval: deltoid/biceps</a:t>
            </a:r>
          </a:p>
          <a:p>
            <a:pPr lvl="1"/>
            <a:r>
              <a:rPr lang="en-US" dirty="0"/>
              <a:t>Brachialis split distally</a:t>
            </a:r>
          </a:p>
          <a:p>
            <a:pPr lvl="1"/>
            <a:r>
              <a:rPr lang="en-US" dirty="0"/>
              <a:t>Plate slid in submuscular fashion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16FDC-E89D-6E40-8507-BE61B4271015}"/>
              </a:ext>
            </a:extLst>
          </p:cNvPr>
          <p:cNvSpPr txBox="1"/>
          <p:nvPr/>
        </p:nvSpPr>
        <p:spPr>
          <a:xfrm>
            <a:off x="1286393" y="5292548"/>
            <a:ext cx="250088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Kim JW, Kim HU, Oh CW, Kim JW, Park KC. A Prospective Randomized Study of Operative Treatment for Noncomminuted Humeral Shaft Fractures.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2015 Apr;29(4):189-194. jorthotrauma.com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163945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D6C7-FFF8-8344-AB27-D5F0F1FA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Humerus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DEABD-34C3-9147-B182-2F6C1462A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91" y="-132348"/>
            <a:ext cx="816880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A2D75-BC41-3D4B-B52E-5D839D7F0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4" y="1524835"/>
            <a:ext cx="5538537" cy="2914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RCT comparing conventional plating to MIPO</a:t>
            </a:r>
          </a:p>
          <a:p>
            <a:r>
              <a:rPr lang="en-US" dirty="0"/>
              <a:t>Union rates and complications rates equivalent</a:t>
            </a:r>
          </a:p>
          <a:p>
            <a:r>
              <a:rPr lang="en-US" dirty="0"/>
              <a:t>Increased </a:t>
            </a:r>
            <a:r>
              <a:rPr lang="en-US" dirty="0" err="1"/>
              <a:t>fluoro</a:t>
            </a:r>
            <a:r>
              <a:rPr lang="en-US" dirty="0"/>
              <a:t> time with MIPO</a:t>
            </a:r>
          </a:p>
          <a:p>
            <a:r>
              <a:rPr lang="en-US" dirty="0"/>
              <a:t>Only experienced trauma surgeons included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16FDC-E89D-6E40-8507-BE61B4271015}"/>
              </a:ext>
            </a:extLst>
          </p:cNvPr>
          <p:cNvSpPr txBox="1"/>
          <p:nvPr/>
        </p:nvSpPr>
        <p:spPr>
          <a:xfrm>
            <a:off x="1337193" y="6356322"/>
            <a:ext cx="25008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Kim JW et al JOT 2015</a:t>
            </a:r>
          </a:p>
        </p:txBody>
      </p:sp>
    </p:spTree>
    <p:extLst>
      <p:ext uri="{BB962C8B-B14F-4D97-AF65-F5344CB8AC3E}">
        <p14:creationId xmlns:p14="http://schemas.microsoft.com/office/powerpoint/2010/main" val="35097214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52ED-EC06-604C-9936-5E83E4B1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Humerus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2A127-0EFA-0A48-9A0C-45026115A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limited incisions</a:t>
            </a:r>
          </a:p>
          <a:p>
            <a:pPr lvl="1"/>
            <a:r>
              <a:rPr lang="en-US" dirty="0" err="1"/>
              <a:t>Delto</a:t>
            </a:r>
            <a:r>
              <a:rPr lang="en-US" dirty="0"/>
              <a:t>-pectoral interval proximally</a:t>
            </a:r>
          </a:p>
          <a:p>
            <a:pPr lvl="1"/>
            <a:r>
              <a:rPr lang="en-US" dirty="0"/>
              <a:t>Brachialis split distally</a:t>
            </a:r>
          </a:p>
          <a:p>
            <a:r>
              <a:rPr lang="en-US" dirty="0"/>
              <a:t>As a percentage of humeral length measured from the lateral epicondyle: nerves most at risk during anterior approach MIPO</a:t>
            </a:r>
          </a:p>
          <a:p>
            <a:pPr lvl="1"/>
            <a:r>
              <a:rPr lang="en-US" dirty="0"/>
              <a:t>Musculocutaneous: 18 – 42%</a:t>
            </a:r>
          </a:p>
          <a:p>
            <a:pPr lvl="1"/>
            <a:r>
              <a:rPr lang="en-US" dirty="0"/>
              <a:t>Radial: 36 – 60%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risk of A to P screws injuring the nerve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EF65D-2C24-A84C-B96D-623E488129DA}"/>
              </a:ext>
            </a:extLst>
          </p:cNvPr>
          <p:cNvSpPr txBox="1"/>
          <p:nvPr/>
        </p:nvSpPr>
        <p:spPr>
          <a:xfrm>
            <a:off x="6282813" y="6430297"/>
            <a:ext cx="35838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Apivatthakakul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 et al Injury 2010</a:t>
            </a:r>
          </a:p>
        </p:txBody>
      </p:sp>
    </p:spTree>
    <p:extLst>
      <p:ext uri="{BB962C8B-B14F-4D97-AF65-F5344CB8AC3E}">
        <p14:creationId xmlns:p14="http://schemas.microsoft.com/office/powerpoint/2010/main" val="416857797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E5C9-30BF-5F46-92D6-29AFB18F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Humerus: Anteromedial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926AB-4492-AF4C-99CA-9995EB955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incisions</a:t>
            </a:r>
          </a:p>
          <a:p>
            <a:pPr lvl="1"/>
            <a:r>
              <a:rPr lang="en-US" dirty="0"/>
              <a:t>Proximal interval: between biceps and deltoid</a:t>
            </a:r>
          </a:p>
          <a:p>
            <a:pPr lvl="1"/>
            <a:r>
              <a:rPr lang="en-US" dirty="0"/>
              <a:t>Distal interval: elevate brachialis from medial intramuscular septum</a:t>
            </a:r>
          </a:p>
          <a:p>
            <a:pPr lvl="1"/>
            <a:r>
              <a:rPr lang="en-US" dirty="0"/>
              <a:t>No percutaneous screws placed</a:t>
            </a:r>
          </a:p>
          <a:p>
            <a:r>
              <a:rPr lang="en-US" dirty="0"/>
              <a:t>As a percentage of humeral length measured from the lateral epicondyle, structures most at risk during anteromedial approach MIPO</a:t>
            </a:r>
          </a:p>
          <a:p>
            <a:pPr lvl="1"/>
            <a:r>
              <a:rPr lang="en-US" dirty="0"/>
              <a:t>Brachial Artery: 20 – 62%</a:t>
            </a:r>
          </a:p>
          <a:p>
            <a:pPr lvl="1"/>
            <a:r>
              <a:rPr lang="en-US" dirty="0"/>
              <a:t>Median Nerve: 20 - 62%</a:t>
            </a:r>
          </a:p>
          <a:p>
            <a:pPr lvl="1"/>
            <a:r>
              <a:rPr lang="en-US" dirty="0" err="1"/>
              <a:t>Musculocutaneus</a:t>
            </a:r>
            <a:r>
              <a:rPr lang="en-US" dirty="0"/>
              <a:t> nerve: 20 – 75%</a:t>
            </a:r>
          </a:p>
          <a:p>
            <a:r>
              <a:rPr lang="en-US" dirty="0">
                <a:solidFill>
                  <a:srgbClr val="FF0000"/>
                </a:solidFill>
              </a:rPr>
              <a:t>Note that these danger zones span nearly the entire humerus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A1096-4CF5-0043-930E-D302AF810BBB}"/>
              </a:ext>
            </a:extLst>
          </p:cNvPr>
          <p:cNvSpPr txBox="1"/>
          <p:nvPr/>
        </p:nvSpPr>
        <p:spPr>
          <a:xfrm>
            <a:off x="4262284" y="6533535"/>
            <a:ext cx="39525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Buranaphatthana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 et al Injury 2019</a:t>
            </a:r>
          </a:p>
        </p:txBody>
      </p:sp>
    </p:spTree>
    <p:extLst>
      <p:ext uri="{BB962C8B-B14F-4D97-AF65-F5344CB8AC3E}">
        <p14:creationId xmlns:p14="http://schemas.microsoft.com/office/powerpoint/2010/main" val="221347798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C20E-BFD1-4B47-B4E2-ABBAFE86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Proximal humerus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8689-40A8-ED41-A24E-BD800FAD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41" y="1345808"/>
            <a:ext cx="5851359" cy="2997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Described technique includes a limited anterolateral acromial approach/deltoid split to a point 5cm distal to the acromion (staying proximal to the axillary nerve) with percutaneous placement of distal screws using an aiming arm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1144A-903E-4345-A922-1026D10CE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29" y="793802"/>
            <a:ext cx="4037371" cy="53831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7CA153-E31E-634A-8496-5DE8722E6081}"/>
              </a:ext>
            </a:extLst>
          </p:cNvPr>
          <p:cNvSpPr txBox="1">
            <a:spLocks/>
          </p:cNvSpPr>
          <p:nvPr/>
        </p:nvSpPr>
        <p:spPr>
          <a:xfrm>
            <a:off x="1005186" y="4511573"/>
            <a:ext cx="6144258" cy="18651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Would be wary of this approach as the axillary nerve crosses at the level of the calcar screws which must be placed for successful proximal humerus ORIF</a:t>
            </a:r>
          </a:p>
        </p:txBody>
      </p:sp>
    </p:spTree>
    <p:extLst>
      <p:ext uri="{BB962C8B-B14F-4D97-AF65-F5344CB8AC3E}">
        <p14:creationId xmlns:p14="http://schemas.microsoft.com/office/powerpoint/2010/main" val="22626519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618B-6283-7843-9158-A227E5E3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 Principles (2017)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AF5A8-4AE7-7D4E-9CE1-9C66E9C6E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and safe mobilization and rehabilitation of the injured part and the patient as a whole</a:t>
            </a:r>
          </a:p>
          <a:p>
            <a:r>
              <a:rPr lang="en-US" dirty="0"/>
              <a:t>Fracture reduction and fixation to restore anatomical relationships</a:t>
            </a:r>
          </a:p>
          <a:p>
            <a:r>
              <a:rPr lang="en-US" dirty="0"/>
              <a:t>Fracture fixation providing absolute or relative stability as the “personality” of the fracture, the patient, and the injury requires</a:t>
            </a:r>
          </a:p>
          <a:p>
            <a:r>
              <a:rPr lang="en-US" dirty="0">
                <a:solidFill>
                  <a:srgbClr val="FF0000"/>
                </a:solidFill>
              </a:rPr>
              <a:t>Preservation of the blood supply to soft tissues and bone </a:t>
            </a:r>
            <a:r>
              <a:rPr lang="en-US" dirty="0"/>
              <a:t>by gentle reduction techniques and careful handling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D559-E892-F843-970F-878092EB57DB}"/>
              </a:ext>
            </a:extLst>
          </p:cNvPr>
          <p:cNvSpPr txBox="1"/>
          <p:nvPr/>
        </p:nvSpPr>
        <p:spPr>
          <a:xfrm>
            <a:off x="7142922" y="6488670"/>
            <a:ext cx="23721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Aona.org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99026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6D1A-F179-6045-9568-6B89C2E2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Humerus – Posterior approach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65C57-72AE-CD48-AD2A-858D262A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25872" cy="1082675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3"/>
              </a:rPr>
              <a:t>https://otaonline.org/video-library/45036/procedures-and-techniques/multimedia/18420128/posterior-mipo-humerus-plating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AE849-4846-5840-8E7D-02DA2A1DD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9" y="1522313"/>
            <a:ext cx="2636387" cy="44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418786-059F-45DE-8677-12B17A3AF108}"/>
              </a:ext>
            </a:extLst>
          </p:cNvPr>
          <p:cNvSpPr txBox="1">
            <a:spLocks/>
          </p:cNvSpPr>
          <p:nvPr/>
        </p:nvSpPr>
        <p:spPr>
          <a:xfrm>
            <a:off x="838200" y="3043237"/>
            <a:ext cx="4343400" cy="313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Two limited incisions</a:t>
            </a:r>
          </a:p>
          <a:p>
            <a:pPr lvl="1" hangingPunct="1"/>
            <a:r>
              <a:rPr lang="en-US" dirty="0"/>
              <a:t>Between long and lateral head of triceps proximally</a:t>
            </a:r>
          </a:p>
          <a:p>
            <a:pPr lvl="1" hangingPunct="1"/>
            <a:r>
              <a:rPr lang="en-US" dirty="0"/>
              <a:t>Radial to triceps tendon distally</a:t>
            </a:r>
          </a:p>
          <a:p>
            <a:pPr lvl="1" hangingPunct="1"/>
            <a:r>
              <a:rPr lang="en-US" dirty="0"/>
              <a:t>Can also add triceps split distally</a:t>
            </a:r>
          </a:p>
          <a:p>
            <a:pPr lvl="1" hangingPunct="1"/>
            <a:r>
              <a:rPr lang="en-US" dirty="0"/>
              <a:t>Plate slid under radial nerve</a:t>
            </a:r>
          </a:p>
          <a:p>
            <a:pPr hangingPunct="1"/>
            <a:endParaRPr lang="en-US" dirty="0"/>
          </a:p>
          <a:p>
            <a:pPr marL="0" indent="0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1453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3DB7-8D3A-8B41-AD1A-5660BCDD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MIPO Clavicle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AFEE-3637-FA45-818E-4873ED5F8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968" y="1524835"/>
            <a:ext cx="9930063" cy="14108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While MIPO clavicle can result in shorter operative times and shorter incisions, time to union is related to fracture reduction which may be more difficult to obtain via MIPO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ACEEA-C522-D249-A166-54145CA0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205574"/>
            <a:ext cx="8343900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75779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3BD9A-51F4-BD46-B7C6-933BB0B2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90" y="1525710"/>
            <a:ext cx="2549141" cy="46031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F26BF-DB40-1444-8890-98D8CF33D1BB}"/>
              </a:ext>
            </a:extLst>
          </p:cNvPr>
          <p:cNvSpPr txBox="1"/>
          <p:nvPr/>
        </p:nvSpPr>
        <p:spPr>
          <a:xfrm>
            <a:off x="2650435" y="6370820"/>
            <a:ext cx="3555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Wang W et al J Wrist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Surg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2020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1DE59-2D58-5049-B728-460931A600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5538537" cy="2180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Compares favorably to external fixation of geriatric distal radius fractures with regard to patient outcomes, complex regional pain syndrome, and infection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82244-7369-1544-B9AE-5FA4ADAC1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77" y="4326662"/>
            <a:ext cx="5662977" cy="1616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701052-89F8-3242-9918-FD2A6E2C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Distal Radius: Dorsal Spanning Plate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F16D7-670F-45ED-A1DD-1CB5A290F927}"/>
              </a:ext>
            </a:extLst>
          </p:cNvPr>
          <p:cNvSpPr txBox="1"/>
          <p:nvPr/>
        </p:nvSpPr>
        <p:spPr>
          <a:xfrm>
            <a:off x="7749890" y="6370820"/>
            <a:ext cx="218151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Image courtesy of G. Moloney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22AE-2FEC-8D40-A95F-069DBDBE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Radius: Dorsal Spanning 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DFD1D-83CF-4940-A28C-598298CA3C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8831" y="1690688"/>
            <a:ext cx="5181600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Limited Incision localized fluoroscopically</a:t>
            </a:r>
          </a:p>
          <a:p>
            <a:pPr lvl="1"/>
            <a:r>
              <a:rPr lang="en-US" dirty="0"/>
              <a:t>Centered between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metacarpal</a:t>
            </a:r>
          </a:p>
          <a:p>
            <a:pPr lvl="1"/>
            <a:r>
              <a:rPr lang="en-US" dirty="0"/>
              <a:t>Dorsal aspect of the radius</a:t>
            </a:r>
          </a:p>
          <a:p>
            <a:pPr lvl="2"/>
            <a:r>
              <a:rPr lang="en-US" dirty="0"/>
              <a:t>Deep exposure between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compartments</a:t>
            </a:r>
          </a:p>
          <a:p>
            <a:pPr lvl="2"/>
            <a:r>
              <a:rPr lang="en-US" dirty="0"/>
              <a:t>Superficial Radial Nerve at risk</a:t>
            </a:r>
          </a:p>
          <a:p>
            <a:r>
              <a:rPr lang="en-US" dirty="0"/>
              <a:t>Plate slid under the extensor retinaculum which is never exposed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8FF47-8E31-5940-86DC-015CB3A02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17986"/>
          <a:stretch/>
        </p:blipFill>
        <p:spPr>
          <a:xfrm flipV="1">
            <a:off x="7243011" y="1495547"/>
            <a:ext cx="2947736" cy="51099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85BEF-0C6C-4A1A-BA5A-B2FC938E4E70}"/>
              </a:ext>
            </a:extLst>
          </p:cNvPr>
          <p:cNvSpPr txBox="1"/>
          <p:nvPr/>
        </p:nvSpPr>
        <p:spPr>
          <a:xfrm>
            <a:off x="10400072" y="6031212"/>
            <a:ext cx="154651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Image courtesy of G. Moloney</a:t>
            </a:r>
          </a:p>
        </p:txBody>
      </p:sp>
    </p:spTree>
    <p:extLst>
      <p:ext uri="{BB962C8B-B14F-4D97-AF65-F5344CB8AC3E}">
        <p14:creationId xmlns:p14="http://schemas.microsoft.com/office/powerpoint/2010/main" val="221983027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53CCE7-103F-5F41-B162-C56E8B3ED1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3228474" cy="32156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Plate can be placed on the 2nd or 3</a:t>
            </a:r>
            <a:r>
              <a:rPr lang="en-US" baseline="30000" dirty="0"/>
              <a:t>rd</a:t>
            </a:r>
            <a:r>
              <a:rPr lang="en-US" dirty="0"/>
              <a:t> metacarpal</a:t>
            </a:r>
          </a:p>
          <a:p>
            <a:r>
              <a:rPr lang="en-US" dirty="0"/>
              <a:t>2nd metacarpal may assist in regaining radial height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4AE85-75B5-1C4B-A61A-C7B61748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47" y="622300"/>
            <a:ext cx="3670300" cy="556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97F6BC-DBB8-884C-9776-65DDE7CA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42" y="635552"/>
            <a:ext cx="3289300" cy="558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88518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8D5C9E-B1AC-1747-BDD2-DC70821259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3372853" cy="2036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Plate can be attached to the metacarpal first and then used to regain length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5FD2A-40E4-8F44-8C18-4ECA7D0D7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94" y="363561"/>
            <a:ext cx="3292859" cy="60927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DCFF0-2066-8B44-B622-66D9B891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94" y="365125"/>
            <a:ext cx="3035722" cy="60911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45436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A2FF-AF2E-AD4D-A028-87088DA8D8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61360" y="2138446"/>
            <a:ext cx="3577976" cy="27704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Plate removal at 3 months if bony union and patient is physiologically appropriate and desires removal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19ADC-3572-D940-B923-7239A5EBB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0" y="466431"/>
            <a:ext cx="3629685" cy="56347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BD01F-6FB4-6F42-9D04-6A2849B71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3" y="466431"/>
            <a:ext cx="3029858" cy="5665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44298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AA76-39B9-BC4F-A56E-AC7D0B84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6793-262A-174A-B31E-6A9475D682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193594" cy="4351338"/>
          </a:xfrm>
        </p:spPr>
        <p:txBody>
          <a:bodyPr>
            <a:normAutofit/>
          </a:bodyPr>
          <a:lstStyle/>
          <a:p>
            <a:r>
              <a:rPr lang="en-US" dirty="0"/>
              <a:t>MIPO allows insertion of plates with minimal disruption of soft tissues and can be done safely with appropriate awareness of anatomy</a:t>
            </a:r>
          </a:p>
          <a:p>
            <a:r>
              <a:rPr lang="en-US" dirty="0"/>
              <a:t>MIPO is described for a wide variety of fractures</a:t>
            </a:r>
          </a:p>
          <a:p>
            <a:r>
              <a:rPr lang="en-US" dirty="0"/>
              <a:t>The most widely accepted and safe locations are the distal femur, proximal tibia, and distal radius</a:t>
            </a:r>
          </a:p>
          <a:p>
            <a:r>
              <a:rPr lang="en-US" dirty="0"/>
              <a:t>While there is literature to describe MIPO in other locations (humerus) anatomic concerns may mean the risks outweigh the potential benefits for most surgeons.</a:t>
            </a:r>
          </a:p>
        </p:txBody>
      </p:sp>
    </p:spTree>
    <p:extLst>
      <p:ext uri="{BB962C8B-B14F-4D97-AF65-F5344CB8AC3E}">
        <p14:creationId xmlns:p14="http://schemas.microsoft.com/office/powerpoint/2010/main" val="421032074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742-FEB2-4647-8ADA-D6CE7B92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B2C6-39CE-CD40-BCDF-5D9E9C5D3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10695039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Farouk O et al “Minimally invasive plate osteosynthesis: does percutaneous plating disrupt femoral blood supply less than the traditional technique” JOT 1999 Aug;13(6):401-6</a:t>
            </a:r>
          </a:p>
          <a:p>
            <a:r>
              <a:rPr lang="en-US" dirty="0"/>
              <a:t>Hyatt BT et al “Bridge plating for distal radius fractures in low demand patients with assist devices” J Hand </a:t>
            </a:r>
            <a:r>
              <a:rPr lang="en-US" dirty="0" err="1"/>
              <a:t>Surg</a:t>
            </a:r>
            <a:r>
              <a:rPr lang="en-US" dirty="0"/>
              <a:t> 2019</a:t>
            </a:r>
          </a:p>
          <a:p>
            <a:r>
              <a:rPr lang="en-US" dirty="0"/>
              <a:t>Kim JW et al “A prospective randomized study on operative treatment for simple distal tibial fractures – minimally invasive plate osteosynthesis versus minimal open reduction and internal fixation” JOT 2018 32:e19-e24</a:t>
            </a:r>
          </a:p>
          <a:p>
            <a:r>
              <a:rPr lang="en-US" dirty="0"/>
              <a:t>Kim JW et al “A prospective randomized study of operative treatment for noncomminuted humeral shaft fractures: conventional open plating versus minimal invasive plate osteosynthesis” JOT 2015 29:189-194</a:t>
            </a:r>
          </a:p>
          <a:p>
            <a:r>
              <a:rPr lang="en-US" dirty="0"/>
              <a:t>Kim JW et al “A prospective randomized study of operative treatment for noncomminuted humeral shaft fractures: conventional open plating versus minimal invasive plate osteosynthesis” JOT 2015 29:189-194</a:t>
            </a:r>
          </a:p>
          <a:p>
            <a:r>
              <a:rPr lang="en-US" dirty="0"/>
              <a:t>Toogood P et al “Minimally invasive plate osteosynthesis versus conventional insertion techniques for osteosynthesis” Injury 2018</a:t>
            </a:r>
          </a:p>
          <a:p>
            <a:r>
              <a:rPr lang="en-US" dirty="0"/>
              <a:t>Wang W et al ”Dorsal Bridge plating versus external fixation for distal radius fractures” J Wrist </a:t>
            </a:r>
            <a:r>
              <a:rPr lang="en-US" dirty="0" err="1"/>
              <a:t>Surg</a:t>
            </a:r>
            <a:r>
              <a:rPr lang="en-US" dirty="0"/>
              <a:t>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4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2C2E-88B9-214A-88C3-119196B3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C366-A274-594A-9673-3B87A9C2E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fracture surgery often involved anatomic reduction with fixation of all fracture fragments</a:t>
            </a:r>
          </a:p>
          <a:p>
            <a:r>
              <a:rPr lang="en-US" dirty="0"/>
              <a:t>At times this was accomplished with extensive exposure resulting in soft tissue stripping</a:t>
            </a:r>
          </a:p>
          <a:p>
            <a:r>
              <a:rPr lang="en-US" dirty="0"/>
              <a:t>This evolved to more “biologically friendly” surgery and focus on preservation of periosteal blood flow</a:t>
            </a:r>
          </a:p>
          <a:p>
            <a:r>
              <a:rPr lang="en-US" dirty="0"/>
              <a:t>Minimally invasive plating evolved from the concept of biologically friendly surgery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241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9E9D-1738-5B41-85F7-AD36E474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Soft Tissue Handling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38CA51-D3A2-2141-A6AC-26EA50AB7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188373"/>
              </p:ext>
            </p:extLst>
          </p:nvPr>
        </p:nvGraphicFramePr>
        <p:xfrm>
          <a:off x="838200" y="506125"/>
          <a:ext cx="10505661" cy="550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8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15A2-0330-BC44-83A8-83E45653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03428"/>
            <a:ext cx="10515600" cy="1325563"/>
          </a:xfrm>
        </p:spPr>
        <p:txBody>
          <a:bodyPr/>
          <a:lstStyle/>
          <a:p>
            <a:r>
              <a:rPr lang="en-US" dirty="0"/>
              <a:t>MIPO preserves vascularity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6FBEB-4F56-B84A-AFEF-31F9FCB8B6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82339" y="1385907"/>
            <a:ext cx="4620497" cy="25924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Cadaveric vascularity study demonstrated </a:t>
            </a:r>
            <a:r>
              <a:rPr lang="en-US" dirty="0">
                <a:solidFill>
                  <a:srgbClr val="FF0000"/>
                </a:solidFill>
              </a:rPr>
              <a:t>marked improvement in periosteal blood flow with MIPO </a:t>
            </a:r>
            <a:r>
              <a:rPr lang="en-US" dirty="0"/>
              <a:t>of the distal femur compared with conventional plating (CPO)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D1F6E-83F4-AB4D-BE9F-9135C66A3EA5}"/>
              </a:ext>
            </a:extLst>
          </p:cNvPr>
          <p:cNvSpPr txBox="1"/>
          <p:nvPr/>
        </p:nvSpPr>
        <p:spPr>
          <a:xfrm>
            <a:off x="6331323" y="5454245"/>
            <a:ext cx="330797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Farouk O,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Krettek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C,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Miclau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Schandelmaier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P, Guy P,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Tscherne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H. Minimally invasive plate osteosynthesis: does percutaneous plating disrupt femoral blood supply less than the traditional technique? J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Orthop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Trauma. 1999 Aug;13(6):401-406. jorthotrauma.com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4A899-6ACA-9445-849A-E37768DEF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3" y="4121426"/>
            <a:ext cx="4205003" cy="2167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42446-98CA-D444-8049-61659C62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01" y="1668065"/>
            <a:ext cx="5833184" cy="35336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0482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4383D-CA4F-4D70-838E-85FD70755D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335505"/>
            <a:ext cx="5181600" cy="39583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000" dirty="0"/>
              <a:t>MIPO is:</a:t>
            </a:r>
          </a:p>
          <a:p>
            <a:pPr lvl="1"/>
            <a:r>
              <a:rPr lang="en-US" dirty="0"/>
              <a:t>A method of applying an implant in a soft tissue friendly manner through limited incisions</a:t>
            </a:r>
          </a:p>
          <a:p>
            <a:pPr lvl="1"/>
            <a:r>
              <a:rPr lang="en-US" dirty="0"/>
              <a:t>A technique to be used as part of a complete surgical plan</a:t>
            </a:r>
          </a:p>
          <a:p>
            <a:pPr lvl="1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C60981-46C6-4FEA-AC9D-7D65EC3B067E}"/>
              </a:ext>
            </a:extLst>
          </p:cNvPr>
          <p:cNvSpPr txBox="1">
            <a:spLocks/>
          </p:cNvSpPr>
          <p:nvPr/>
        </p:nvSpPr>
        <p:spPr>
          <a:xfrm>
            <a:off x="6314312" y="1335506"/>
            <a:ext cx="5181600" cy="3958389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en-US" sz="4000" dirty="0"/>
              <a:t>MIPO isn’t:</a:t>
            </a:r>
          </a:p>
          <a:p>
            <a:pPr lvl="1" hangingPunct="1"/>
            <a:r>
              <a:rPr lang="en-US" dirty="0"/>
              <a:t>Always the answer</a:t>
            </a:r>
          </a:p>
          <a:p>
            <a:pPr lvl="1" hangingPunct="1"/>
            <a:r>
              <a:rPr lang="en-US" dirty="0"/>
              <a:t>Necessarily a reduction strategy</a:t>
            </a:r>
          </a:p>
          <a:p>
            <a:pPr lvl="1" hangingPunct="1"/>
            <a:r>
              <a:rPr lang="en-US" dirty="0"/>
              <a:t>Always safe</a:t>
            </a:r>
          </a:p>
        </p:txBody>
      </p:sp>
    </p:spTree>
    <p:extLst>
      <p:ext uri="{BB962C8B-B14F-4D97-AF65-F5344CB8AC3E}">
        <p14:creationId xmlns:p14="http://schemas.microsoft.com/office/powerpoint/2010/main" val="7194172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1334-E518-4B45-BE53-4550F7A0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Invasive Reduction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101DC-526A-5B48-8649-412FB61F7C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05200" y="2282826"/>
            <a:ext cx="5181600" cy="26741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As always, you still need to achieve fracture reduction</a:t>
            </a:r>
          </a:p>
          <a:p>
            <a:r>
              <a:rPr lang="en-US" dirty="0"/>
              <a:t>MIPO can be combined with open and minimally invasive or indirect reduction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41170755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C8E07196E744D8FFB4BA51CC74D75" ma:contentTypeVersion="13" ma:contentTypeDescription="Create a new document." ma:contentTypeScope="" ma:versionID="13dab33f5422a0b69d8f92a85dcd2965">
  <xsd:schema xmlns:xsd="http://www.w3.org/2001/XMLSchema" xmlns:xs="http://www.w3.org/2001/XMLSchema" xmlns:p="http://schemas.microsoft.com/office/2006/metadata/properties" xmlns:ns3="5753bbe1-4f59-48fb-90ea-2d592c826086" xmlns:ns4="64606033-d475-4357-8583-0825b1104b0c" targetNamespace="http://schemas.microsoft.com/office/2006/metadata/properties" ma:root="true" ma:fieldsID="0ff67a7318270a7b1bdacc90bf2a0bb6" ns3:_="" ns4:_="">
    <xsd:import namespace="5753bbe1-4f59-48fb-90ea-2d592c826086"/>
    <xsd:import namespace="64606033-d475-4357-8583-0825b1104b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3bbe1-4f59-48fb-90ea-2d592c826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06033-d475-4357-8583-0825b1104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5AD3E-62CE-4D0B-B376-521B1FD21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3bbe1-4f59-48fb-90ea-2d592c826086"/>
    <ds:schemaRef ds:uri="64606033-d475-4357-8583-0825b1104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24DB7-E6B2-44F6-B556-176508EEEB0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4606033-d475-4357-8583-0825b1104b0c"/>
    <ds:schemaRef ds:uri="http://purl.org/dc/elements/1.1/"/>
    <ds:schemaRef ds:uri="http://schemas.microsoft.com/office/2006/metadata/properties"/>
    <ds:schemaRef ds:uri="5753bbe1-4f59-48fb-90ea-2d592c8260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7D16DC-25F9-4805-A270-E39A7A5BD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10740</TotalTime>
  <Words>2152</Words>
  <Application>Microsoft Macintosh PowerPoint</Application>
  <PresentationFormat>Widescreen</PresentationFormat>
  <Paragraphs>202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Minimally Invasive Plate Osteosynthesis</vt:lpstr>
      <vt:lpstr>Introduction</vt:lpstr>
      <vt:lpstr>Objectives</vt:lpstr>
      <vt:lpstr>AO Principles (2017)</vt:lpstr>
      <vt:lpstr>History</vt:lpstr>
      <vt:lpstr>Evolution of Soft Tissue Handling</vt:lpstr>
      <vt:lpstr>MIPO preserves vascularity</vt:lpstr>
      <vt:lpstr>PowerPoint Presentation</vt:lpstr>
      <vt:lpstr>Minimally Invasive Reduction Techniques</vt:lpstr>
      <vt:lpstr>Reduction Techniques: Indirect</vt:lpstr>
      <vt:lpstr>Reduction Techniques: Indirect</vt:lpstr>
      <vt:lpstr>Reduction Techniques: Direct</vt:lpstr>
      <vt:lpstr>Reduction Techniques: Combined</vt:lpstr>
      <vt:lpstr>Direct reduction of articular surface</vt:lpstr>
      <vt:lpstr>Proximal screws inserted percutaneously</vt:lpstr>
      <vt:lpstr>Cortical Screw as a Reduction Tool</vt:lpstr>
      <vt:lpstr>Direct Reduction</vt:lpstr>
      <vt:lpstr>MIPO Intraarticular Distal Femur – LISS plate</vt:lpstr>
      <vt:lpstr>MIPO Intraarticular Distal Femur</vt:lpstr>
      <vt:lpstr>Distal Femur: Anatomic Concerns</vt:lpstr>
      <vt:lpstr>Distal Femur: Malreduction</vt:lpstr>
      <vt:lpstr>Distal Femur: Malreduction</vt:lpstr>
      <vt:lpstr>Proximal Tibia</vt:lpstr>
      <vt:lpstr>PowerPoint Presentation</vt:lpstr>
      <vt:lpstr>PowerPoint Presentation</vt:lpstr>
      <vt:lpstr>Less Invasive Stabilization System (LISS) Synthes</vt:lpstr>
      <vt:lpstr>LISS – utilized here for open fracture with proximal fracture extension</vt:lpstr>
      <vt:lpstr>PowerPoint Presentation</vt:lpstr>
      <vt:lpstr>Proximal Tibia: Anatomic Concerns </vt:lpstr>
      <vt:lpstr>MIPO Proximal Tibia</vt:lpstr>
      <vt:lpstr>Distal Tibia</vt:lpstr>
      <vt:lpstr>PowerPoint Presentation</vt:lpstr>
      <vt:lpstr>Distal Tibia</vt:lpstr>
      <vt:lpstr>Humerus</vt:lpstr>
      <vt:lpstr>Humerus</vt:lpstr>
      <vt:lpstr>Humerus</vt:lpstr>
      <vt:lpstr>Humerus</vt:lpstr>
      <vt:lpstr>MIPO Humerus: Anteromedial approach</vt:lpstr>
      <vt:lpstr>MIPO Proximal humerus</vt:lpstr>
      <vt:lpstr>MIPO Humerus – Posterior approach </vt:lpstr>
      <vt:lpstr>MIPO Clavicle</vt:lpstr>
      <vt:lpstr>Distal Radius: Dorsal Spanning Plate</vt:lpstr>
      <vt:lpstr>Distal Radius: Dorsal Spanning Plate</vt:lpstr>
      <vt:lpstr>PowerPoint Presentation</vt:lpstr>
      <vt:lpstr>PowerPoint Presentation</vt:lpstr>
      <vt:lpstr>PowerPoint Presentation</vt:lpstr>
      <vt:lpstr>Take Home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Moloney, Gele B</dc:creator>
  <cp:lastModifiedBy>Kyle Jeray</cp:lastModifiedBy>
  <cp:revision>77</cp:revision>
  <dcterms:modified xsi:type="dcterms:W3CDTF">2021-06-05T14:08:03Z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0x010100FA9C8E07196E744D8FFB4BA51CC74D75</vt:lpwstr>
  </property>
</Properties>
</file>