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294" r:id="rId4"/>
    <p:sldId id="291" r:id="rId5"/>
    <p:sldId id="262" r:id="rId6"/>
    <p:sldId id="263" r:id="rId7"/>
    <p:sldId id="268" r:id="rId8"/>
    <p:sldId id="267" r:id="rId9"/>
    <p:sldId id="269" r:id="rId10"/>
    <p:sldId id="273" r:id="rId11"/>
    <p:sldId id="26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71" r:id="rId20"/>
    <p:sldId id="282" r:id="rId21"/>
    <p:sldId id="270" r:id="rId22"/>
    <p:sldId id="295" r:id="rId23"/>
    <p:sldId id="283" r:id="rId24"/>
    <p:sldId id="296" r:id="rId25"/>
    <p:sldId id="297" r:id="rId26"/>
    <p:sldId id="298" r:id="rId27"/>
    <p:sldId id="265" r:id="rId28"/>
    <p:sldId id="290" r:id="rId29"/>
    <p:sldId id="285" r:id="rId30"/>
    <p:sldId id="284" r:id="rId31"/>
    <p:sldId id="292" r:id="rId32"/>
    <p:sldId id="286" r:id="rId33"/>
    <p:sldId id="288" r:id="rId34"/>
    <p:sldId id="266" r:id="rId35"/>
    <p:sldId id="289" r:id="rId36"/>
    <p:sldId id="260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71875" autoAdjust="0"/>
  </p:normalViewPr>
  <p:slideViewPr>
    <p:cSldViewPr snapToGrid="0" snapToObjects="1">
      <p:cViewPr varScale="1">
        <p:scale>
          <a:sx n="67" d="100"/>
          <a:sy n="67" d="100"/>
        </p:scale>
        <p:origin x="220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6677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02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6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4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6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83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92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3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38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5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9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0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96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51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46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358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75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5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9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5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2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17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7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3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9" y="6162125"/>
            <a:ext cx="1043540" cy="59120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7"/>
          <p:cNvSpPr txBox="1"/>
          <p:nvPr/>
        </p:nvSpPr>
        <p:spPr>
          <a:xfrm>
            <a:off x="9999442" y="6366554"/>
            <a:ext cx="306365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C</a:t>
            </a:r>
            <a:r>
              <a:rPr sz="1600"/>
              <a:t>ore</a:t>
            </a:r>
            <a:r>
              <a:t> C</a:t>
            </a:r>
            <a:r>
              <a:rPr sz="1600"/>
              <a:t>urriculum</a:t>
            </a:r>
            <a:r>
              <a:t> V5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5" descr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419" y="6162125"/>
            <a:ext cx="1043540" cy="59120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6"/>
          <p:cNvSpPr txBox="1"/>
          <p:nvPr/>
        </p:nvSpPr>
        <p:spPr>
          <a:xfrm>
            <a:off x="9999442" y="6366554"/>
            <a:ext cx="2054872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/>
            </a:pPr>
            <a:r>
              <a:t>C</a:t>
            </a:r>
            <a:r>
              <a:rPr sz="1600"/>
              <a:t>ore</a:t>
            </a:r>
            <a:r>
              <a:t> C</a:t>
            </a:r>
            <a:r>
              <a:rPr sz="1600"/>
              <a:t>urriculum</a:t>
            </a:r>
            <a:r>
              <a:t> V5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VENOUS THROMBOEMBOLISM</a:t>
            </a:r>
            <a:endParaRPr dirty="0"/>
          </a:p>
        </p:txBody>
      </p:sp>
      <p:sp>
        <p:nvSpPr>
          <p:cNvPr id="99" name="Subtitle 4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>
              <a:defRPr b="1" i="1"/>
            </a:pPr>
            <a:r>
              <a:rPr lang="en-US" dirty="0"/>
              <a:t>JOHN WESTON MD</a:t>
            </a:r>
            <a:endParaRPr dirty="0"/>
          </a:p>
          <a:p>
            <a:pPr>
              <a:defRPr b="1" i="1"/>
            </a:pPr>
            <a:r>
              <a:rPr lang="en-US" dirty="0"/>
              <a:t>TENWEK HOSPITAL, BOMET KENYA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/>
          <a:lstStyle/>
          <a:p>
            <a:r>
              <a:rPr lang="en-US" dirty="0"/>
              <a:t>Three primary modalities</a:t>
            </a:r>
          </a:p>
          <a:p>
            <a:endParaRPr lang="en-US" dirty="0"/>
          </a:p>
          <a:p>
            <a:pPr lvl="1"/>
            <a:r>
              <a:rPr lang="en-US" dirty="0"/>
              <a:t>Mechanical Prophylaxis</a:t>
            </a:r>
          </a:p>
          <a:p>
            <a:endParaRPr lang="en-US" dirty="0"/>
          </a:p>
          <a:p>
            <a:pPr lvl="1"/>
            <a:r>
              <a:rPr lang="en-US" dirty="0"/>
              <a:t>Inferior Vena Cava Filters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Chemoprophylaxis</a:t>
            </a:r>
          </a:p>
        </p:txBody>
      </p:sp>
    </p:spTree>
    <p:extLst>
      <p:ext uri="{BB962C8B-B14F-4D97-AF65-F5344CB8AC3E}">
        <p14:creationId xmlns:p14="http://schemas.microsoft.com/office/powerpoint/2010/main" val="37999801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Mechanical Prophylaxis</a:t>
            </a:r>
          </a:p>
          <a:p>
            <a:pPr lvl="1"/>
            <a:r>
              <a:rPr lang="en-US" dirty="0"/>
              <a:t>Intermittent Pneumatic Compression (IPC)</a:t>
            </a:r>
          </a:p>
          <a:p>
            <a:pPr lvl="2"/>
            <a:r>
              <a:rPr lang="en-US" dirty="0"/>
              <a:t>Stimulates venous flow in the extremities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May be as effective as LMWH</a:t>
            </a:r>
            <a:endParaRPr lang="en-US" baseline="30000" dirty="0"/>
          </a:p>
          <a:p>
            <a:pPr lvl="2"/>
            <a:endParaRPr lang="en-US" baseline="30000" dirty="0"/>
          </a:p>
          <a:p>
            <a:pPr lvl="2"/>
            <a:r>
              <a:rPr lang="en-US" dirty="0"/>
              <a:t>Per the American College of Chest Physicians (ACCP), chemoprophylaxis superior to mechanical alone</a:t>
            </a:r>
            <a:endParaRPr lang="en-US" baseline="30000" dirty="0"/>
          </a:p>
          <a:p>
            <a:pPr lvl="2"/>
            <a:endParaRPr lang="en-US" baseline="30000" dirty="0"/>
          </a:p>
          <a:p>
            <a:pPr lvl="2"/>
            <a:r>
              <a:rPr lang="en-US" dirty="0"/>
              <a:t>Combined IPC and chemoprophylaxis superior to either alone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5578030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Mechanical Prophylaxis</a:t>
            </a:r>
          </a:p>
          <a:p>
            <a:pPr lvl="1"/>
            <a:r>
              <a:rPr lang="en-US" dirty="0"/>
              <a:t>Compressive Stockings</a:t>
            </a:r>
          </a:p>
          <a:p>
            <a:pPr lvl="2"/>
            <a:r>
              <a:rPr lang="en-US" dirty="0"/>
              <a:t>Minimize venous stasis</a:t>
            </a:r>
          </a:p>
          <a:p>
            <a:pPr lvl="2"/>
            <a:r>
              <a:rPr lang="en-US" dirty="0"/>
              <a:t>Multiple RCTs to suggest decreased incidence of DVT/PE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1167152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Inferior Vena Cava Filter</a:t>
            </a:r>
          </a:p>
          <a:p>
            <a:pPr lvl="1"/>
            <a:r>
              <a:rPr lang="en-US" dirty="0"/>
              <a:t>In theory prevents migration of DVT to the pulmonary artery</a:t>
            </a:r>
          </a:p>
          <a:p>
            <a:pPr lvl="1"/>
            <a:r>
              <a:rPr lang="en-US" dirty="0"/>
              <a:t>Mixed evidence regarding efficacy</a:t>
            </a:r>
            <a:endParaRPr lang="en-US" baseline="30000" dirty="0"/>
          </a:p>
          <a:p>
            <a:pPr lvl="1"/>
            <a:r>
              <a:rPr lang="en-US" dirty="0"/>
              <a:t>Numerous complications if left long term</a:t>
            </a:r>
          </a:p>
          <a:p>
            <a:pPr lvl="1"/>
            <a:r>
              <a:rPr lang="en-US" dirty="0"/>
              <a:t>ACCP recommends against use of IVC filters in polytrauma patients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894785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Chemoprophylaxis</a:t>
            </a:r>
          </a:p>
          <a:p>
            <a:pPr lvl="1"/>
            <a:r>
              <a:rPr lang="en-US" dirty="0"/>
              <a:t>Unfractionated Heparin (UFH)</a:t>
            </a:r>
          </a:p>
          <a:p>
            <a:pPr lvl="2"/>
            <a:r>
              <a:rPr lang="en-US" dirty="0"/>
              <a:t>Binds to antithrombin III </a:t>
            </a:r>
            <a:r>
              <a:rPr lang="en-US" dirty="0">
                <a:sym typeface="Wingdings" pitchFamily="2" charset="2"/>
              </a:rPr>
              <a:t> inactivates thrombin, factor </a:t>
            </a:r>
            <a:r>
              <a:rPr lang="en-US" dirty="0" err="1">
                <a:sym typeface="Wingdings" pitchFamily="2" charset="2"/>
              </a:rPr>
              <a:t>Xa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Half life of 1-2 hours (dosed 2-3 times daily)</a:t>
            </a:r>
          </a:p>
          <a:p>
            <a:pPr lvl="2"/>
            <a:r>
              <a:rPr lang="en-US" dirty="0">
                <a:sym typeface="Wingdings" pitchFamily="2" charset="2"/>
              </a:rPr>
              <a:t>Reversible with protamine</a:t>
            </a:r>
          </a:p>
          <a:p>
            <a:pPr lvl="2"/>
            <a:r>
              <a:rPr lang="en-US" dirty="0">
                <a:sym typeface="Wingdings" pitchFamily="2" charset="2"/>
              </a:rPr>
              <a:t>Heparin Induced Thrombocytopenia (HIT) a potential complication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9451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Chemoprophylaxis</a:t>
            </a:r>
          </a:p>
          <a:p>
            <a:pPr lvl="1"/>
            <a:r>
              <a:rPr lang="en-US" dirty="0"/>
              <a:t>Low-Molecular-Weight Heparin (LMWH)</a:t>
            </a:r>
          </a:p>
          <a:p>
            <a:pPr lvl="2"/>
            <a:r>
              <a:rPr lang="en-US" dirty="0"/>
              <a:t>Also binds antithrombin III, but reduced anti-factor </a:t>
            </a:r>
            <a:r>
              <a:rPr lang="en-US" dirty="0" err="1"/>
              <a:t>IIa</a:t>
            </a:r>
            <a:r>
              <a:rPr lang="en-US" dirty="0"/>
              <a:t> activity</a:t>
            </a:r>
          </a:p>
          <a:p>
            <a:pPr lvl="2"/>
            <a:r>
              <a:rPr lang="en-US" dirty="0"/>
              <a:t>Half life of 4-5 hours (dosed once or twice daily)</a:t>
            </a:r>
          </a:p>
          <a:p>
            <a:pPr lvl="2"/>
            <a:r>
              <a:rPr lang="en-US" dirty="0"/>
              <a:t>Lab monitoring not required</a:t>
            </a:r>
          </a:p>
          <a:p>
            <a:pPr lvl="2"/>
            <a:r>
              <a:rPr lang="en-US" dirty="0"/>
              <a:t>Superior to UFH in terms of PE risk reduction</a:t>
            </a:r>
          </a:p>
          <a:p>
            <a:pPr lvl="2"/>
            <a:r>
              <a:rPr lang="en-US" dirty="0"/>
              <a:t>Concerns over wound drainage/bleeding complications</a:t>
            </a:r>
          </a:p>
          <a:p>
            <a:pPr lvl="2"/>
            <a:r>
              <a:rPr lang="en-US" dirty="0"/>
              <a:t>HIT still possible, but lower risk compared to UFH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723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Chemoprophylaxis</a:t>
            </a:r>
          </a:p>
          <a:p>
            <a:pPr lvl="1"/>
            <a:r>
              <a:rPr lang="en-US" dirty="0" err="1"/>
              <a:t>Fondiparinux</a:t>
            </a:r>
            <a:endParaRPr lang="en-US" dirty="0"/>
          </a:p>
          <a:p>
            <a:pPr lvl="2"/>
            <a:r>
              <a:rPr lang="en-US" dirty="0"/>
              <a:t>Indirect factor </a:t>
            </a:r>
            <a:r>
              <a:rPr lang="en-US" dirty="0" err="1"/>
              <a:t>Xa</a:t>
            </a:r>
            <a:r>
              <a:rPr lang="en-US" dirty="0"/>
              <a:t> inhibitor</a:t>
            </a:r>
          </a:p>
          <a:p>
            <a:pPr lvl="2"/>
            <a:r>
              <a:rPr lang="en-US" dirty="0"/>
              <a:t>Half life of 17 hours (once daily administration)</a:t>
            </a:r>
          </a:p>
          <a:p>
            <a:pPr lvl="2"/>
            <a:r>
              <a:rPr lang="en-US" dirty="0"/>
              <a:t>No risk of HIT </a:t>
            </a:r>
          </a:p>
          <a:p>
            <a:pPr lvl="2"/>
            <a:r>
              <a:rPr lang="en-US" dirty="0"/>
              <a:t>Superior reduction of VTE compared to LMWH in hip fracture patients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831521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Chemoprophylaxis</a:t>
            </a:r>
          </a:p>
          <a:p>
            <a:pPr lvl="1"/>
            <a:r>
              <a:rPr lang="en-US" dirty="0"/>
              <a:t>Aspirin</a:t>
            </a:r>
          </a:p>
          <a:p>
            <a:pPr lvl="2"/>
            <a:r>
              <a:rPr lang="en-US" dirty="0"/>
              <a:t>Irreversible inhibitor of cyclooxygenase (COX)</a:t>
            </a:r>
          </a:p>
          <a:p>
            <a:pPr lvl="2"/>
            <a:r>
              <a:rPr lang="en-US" dirty="0"/>
              <a:t>Inhibits platelet aggregation for 8-9 days</a:t>
            </a:r>
          </a:p>
          <a:p>
            <a:pPr lvl="2"/>
            <a:r>
              <a:rPr lang="en-US" dirty="0"/>
              <a:t>Arthroplasty literature shows decreased VTE and fewer complications compared to other agents</a:t>
            </a:r>
            <a:endParaRPr lang="en-US" baseline="30000" dirty="0"/>
          </a:p>
          <a:p>
            <a:pPr lvl="2"/>
            <a:r>
              <a:rPr lang="en-US" dirty="0"/>
              <a:t>Not well studied in the trauma population</a:t>
            </a:r>
          </a:p>
        </p:txBody>
      </p:sp>
    </p:spTree>
    <p:extLst>
      <p:ext uri="{BB962C8B-B14F-4D97-AF65-F5344CB8AC3E}">
        <p14:creationId xmlns:p14="http://schemas.microsoft.com/office/powerpoint/2010/main" val="50457122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3"/>
            <a:ext cx="10515600" cy="4618327"/>
          </a:xfrm>
        </p:spPr>
        <p:txBody>
          <a:bodyPr>
            <a:normAutofit/>
          </a:bodyPr>
          <a:lstStyle/>
          <a:p>
            <a:r>
              <a:rPr lang="en-US" dirty="0"/>
              <a:t>Chemoprophylaxis</a:t>
            </a:r>
          </a:p>
          <a:p>
            <a:pPr lvl="1"/>
            <a:r>
              <a:rPr lang="en-US" dirty="0"/>
              <a:t>Novel Oral Anticoagulants (NOACs)</a:t>
            </a:r>
          </a:p>
          <a:p>
            <a:pPr lvl="2"/>
            <a:r>
              <a:rPr lang="en-US" dirty="0"/>
              <a:t>Dabigatran: selective inhibition of thrombin</a:t>
            </a:r>
          </a:p>
          <a:p>
            <a:pPr lvl="2"/>
            <a:r>
              <a:rPr lang="en-US" dirty="0"/>
              <a:t>Rivaroxaban, Apixaban, </a:t>
            </a:r>
            <a:r>
              <a:rPr lang="en-US" dirty="0" err="1"/>
              <a:t>Edoxaban</a:t>
            </a:r>
            <a:r>
              <a:rPr lang="en-US" dirty="0"/>
              <a:t>: inhibit factor </a:t>
            </a:r>
            <a:r>
              <a:rPr lang="en-US" dirty="0" err="1"/>
              <a:t>Xa</a:t>
            </a:r>
            <a:endParaRPr lang="en-US" dirty="0"/>
          </a:p>
          <a:p>
            <a:pPr lvl="2"/>
            <a:r>
              <a:rPr lang="en-US" dirty="0"/>
              <a:t>Half life of 5-15 hours </a:t>
            </a:r>
          </a:p>
          <a:p>
            <a:pPr lvl="2"/>
            <a:r>
              <a:rPr lang="en-US" dirty="0"/>
              <a:t>Efficacy not well studied in trauma population</a:t>
            </a:r>
          </a:p>
          <a:p>
            <a:pPr lvl="2"/>
            <a:r>
              <a:rPr lang="en-US" dirty="0"/>
              <a:t>Concerns include bioavailability of oral agents in hospitalized patients, bleeding complications, limited reversibility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316858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22445"/>
            <a:ext cx="10515600" cy="3139848"/>
          </a:xfrm>
        </p:spPr>
        <p:txBody>
          <a:bodyPr>
            <a:normAutofit/>
          </a:bodyPr>
          <a:lstStyle/>
          <a:p>
            <a:r>
              <a:rPr lang="en-US" dirty="0"/>
              <a:t>24 Item questionnaire to members of OTA</a:t>
            </a:r>
          </a:p>
          <a:p>
            <a:endParaRPr lang="en-US" dirty="0"/>
          </a:p>
          <a:p>
            <a:r>
              <a:rPr lang="en-US" dirty="0"/>
              <a:t>Found wide variability in surgeon practices</a:t>
            </a:r>
          </a:p>
          <a:p>
            <a:pPr lvl="1"/>
            <a:r>
              <a:rPr lang="en-US" dirty="0"/>
              <a:t>Many practices not evidence based</a:t>
            </a:r>
          </a:p>
          <a:p>
            <a:pPr lvl="1"/>
            <a:endParaRPr lang="en-US" dirty="0"/>
          </a:p>
          <a:p>
            <a:r>
              <a:rPr lang="en-US" dirty="0"/>
              <a:t>Expert panel constructed evidence-based guidelines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7FD7B-774A-F741-AA47-968F3DFF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91" y="125885"/>
            <a:ext cx="9173618" cy="2255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5ED9F-871B-FD4E-B544-CD08F683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2286443"/>
            <a:ext cx="34544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846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0483-8885-DA41-BF95-476DEEB7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699E-DEDB-634D-A76A-683F72F53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DVT and PE and understand the basic pathophysiology</a:t>
            </a:r>
          </a:p>
          <a:p>
            <a:endParaRPr lang="en-US" dirty="0"/>
          </a:p>
          <a:p>
            <a:r>
              <a:rPr lang="en-US" dirty="0"/>
              <a:t>Know risk factors for VTE in the orthopedic patient</a:t>
            </a:r>
          </a:p>
          <a:p>
            <a:endParaRPr lang="en-US" dirty="0"/>
          </a:p>
          <a:p>
            <a:r>
              <a:rPr lang="en-US" dirty="0"/>
              <a:t>Understand evidence-based prevention strategies</a:t>
            </a:r>
          </a:p>
          <a:p>
            <a:endParaRPr lang="en-US" dirty="0"/>
          </a:p>
          <a:p>
            <a:r>
              <a:rPr lang="en-US" dirty="0"/>
              <a:t>Diagnose VTE in a timely fashion</a:t>
            </a:r>
          </a:p>
          <a:p>
            <a:endParaRPr lang="en-US" dirty="0"/>
          </a:p>
          <a:p>
            <a:r>
              <a:rPr lang="en-US" dirty="0"/>
              <a:t>Understand treatment strategies for DVT/PE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7641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7FD7B-774A-F741-AA47-968F3DFF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91" y="125885"/>
            <a:ext cx="9173618" cy="2255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5ED9F-871B-FD4E-B544-CD08F683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2286443"/>
            <a:ext cx="3454400" cy="190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21053B-CD1E-FB49-90AE-E7849A79A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136" y="2816958"/>
            <a:ext cx="9655008" cy="325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1503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7FD7B-774A-F741-AA47-968F3DFF5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91" y="125885"/>
            <a:ext cx="9173618" cy="2255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5ED9F-871B-FD4E-B544-CD08F6830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00" y="2286443"/>
            <a:ext cx="3454400" cy="19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EC5AD-A26E-764F-A578-F5764BD6C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534" y="2719755"/>
            <a:ext cx="9860576" cy="32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41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4EC5AD-A26E-764F-A578-F5764BD6C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97" b="40119"/>
          <a:stretch/>
        </p:blipFill>
        <p:spPr>
          <a:xfrm>
            <a:off x="1165712" y="995437"/>
            <a:ext cx="9860576" cy="604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82E67D-B31E-E248-9279-8DAA3673F304}"/>
              </a:ext>
            </a:extLst>
          </p:cNvPr>
          <p:cNvSpPr txBox="1"/>
          <p:nvPr/>
        </p:nvSpPr>
        <p:spPr>
          <a:xfrm>
            <a:off x="1165712" y="1892247"/>
            <a:ext cx="9363742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u="sng" dirty="0"/>
              <a:t>Other Risk Factors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/>
              <a:t>Older than 40 years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Obesity (body mass index  &gt; 30)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/>
              <a:t>Previous history of VTE (personal or familial)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History of malignancy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/>
              <a:t>History of smoking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Hormonal birth control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err="1"/>
              <a:t>Nonambulatory</a:t>
            </a:r>
            <a:r>
              <a:rPr lang="en-US" dirty="0"/>
              <a:t> status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Spinal cord injury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/>
              <a:t>Proximity of injury to the axial skeleton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Tourniquet use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/>
              <a:t>Immobilization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Other hypercoagulability conditions (protein C and S deficiency) </a:t>
            </a:r>
          </a:p>
        </p:txBody>
      </p:sp>
    </p:spTree>
    <p:extLst>
      <p:ext uri="{BB962C8B-B14F-4D97-AF65-F5344CB8AC3E}">
        <p14:creationId xmlns:p14="http://schemas.microsoft.com/office/powerpoint/2010/main" val="26550937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C7FD7B-774A-F741-AA47-968F3DFF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91" y="125885"/>
            <a:ext cx="9173618" cy="2255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5ED9F-871B-FD4E-B544-CD08F6830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2286443"/>
            <a:ext cx="3454400" cy="190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31494A-F8A3-D54F-9B83-D11FA81B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514" y="2617618"/>
            <a:ext cx="9768547" cy="33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0947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BFF620-0E74-A14F-971B-71C2C06A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826" y="0"/>
            <a:ext cx="8870373" cy="2280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632D0B-A2F5-8843-9627-5B9104A1B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715" y="2159751"/>
            <a:ext cx="3327400" cy="241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E8DA5-1493-AA4D-9CDE-EEB2271A9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212" y="2538586"/>
            <a:ext cx="10515600" cy="407003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265 patients with below-knee fractures</a:t>
            </a:r>
          </a:p>
          <a:p>
            <a:endParaRPr lang="en-US" dirty="0"/>
          </a:p>
          <a:p>
            <a:r>
              <a:rPr lang="en-US" dirty="0"/>
              <a:t>Randomized to 14 days of LMWH vs placebo</a:t>
            </a:r>
          </a:p>
          <a:p>
            <a:endParaRPr lang="en-US" dirty="0"/>
          </a:p>
          <a:p>
            <a:r>
              <a:rPr lang="en-US" dirty="0"/>
              <a:t>Doppler of bilateral proximal leg veins at 14 days and 3 months</a:t>
            </a:r>
          </a:p>
          <a:p>
            <a:endParaRPr lang="en-US" dirty="0"/>
          </a:p>
          <a:p>
            <a:r>
              <a:rPr lang="en-US" dirty="0"/>
              <a:t>Overall incidence of clinically important VTE (CIVTE) was 1.9%</a:t>
            </a:r>
          </a:p>
          <a:p>
            <a:pPr lvl="1"/>
            <a:r>
              <a:rPr lang="en-US" dirty="0"/>
              <a:t> no significant difference between groups</a:t>
            </a:r>
          </a:p>
          <a:p>
            <a:endParaRPr lang="en-US" dirty="0"/>
          </a:p>
          <a:p>
            <a:r>
              <a:rPr lang="en-US" dirty="0"/>
              <a:t>Due to low incidence of CIVTE, trial recruitment was stopped early</a:t>
            </a:r>
          </a:p>
        </p:txBody>
      </p:sp>
    </p:spTree>
    <p:extLst>
      <p:ext uri="{BB962C8B-B14F-4D97-AF65-F5344CB8AC3E}">
        <p14:creationId xmlns:p14="http://schemas.microsoft.com/office/powerpoint/2010/main" val="422846964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13912-162B-EA44-AC59-F37C86AA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0"/>
            <a:ext cx="9365670" cy="20709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EDD11-4C92-794F-B1A9-228517AFE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767" y="1880457"/>
            <a:ext cx="4356100" cy="190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09EE-2C91-5E4C-BF6F-34850AC5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2" y="2369127"/>
            <a:ext cx="10190018" cy="3807836"/>
          </a:xfrm>
        </p:spPr>
        <p:txBody>
          <a:bodyPr>
            <a:normAutofit fontScale="92500"/>
          </a:bodyPr>
          <a:lstStyle/>
          <a:p>
            <a:r>
              <a:rPr lang="en-US" dirty="0"/>
              <a:t>Metanalysis of 5 randomized trials describing chemoprophylaxis of VTE after operative management of fractures of the tibia and distal bones</a:t>
            </a:r>
          </a:p>
          <a:p>
            <a:endParaRPr lang="en-US" dirty="0"/>
          </a:p>
          <a:p>
            <a:r>
              <a:rPr lang="en-US" dirty="0"/>
              <a:t>Assessed the incidence of any VTE vs clinically important VTE (CIVTE)</a:t>
            </a:r>
          </a:p>
          <a:p>
            <a:endParaRPr lang="en-US" dirty="0"/>
          </a:p>
          <a:p>
            <a:r>
              <a:rPr lang="en-US" dirty="0"/>
              <a:t>Incidence of </a:t>
            </a:r>
            <a:r>
              <a:rPr lang="en-US" i="1" dirty="0"/>
              <a:t>any</a:t>
            </a:r>
            <a:r>
              <a:rPr lang="en-US" dirty="0"/>
              <a:t> VTE was significantly reduced with chemoprophylaxis</a:t>
            </a:r>
          </a:p>
          <a:p>
            <a:endParaRPr lang="en-US" dirty="0"/>
          </a:p>
          <a:p>
            <a:r>
              <a:rPr lang="en-US" dirty="0"/>
              <a:t>No significant difference in CIVTE between LMWH and placebo</a:t>
            </a:r>
          </a:p>
        </p:txBody>
      </p:sp>
    </p:spTree>
    <p:extLst>
      <p:ext uri="{BB962C8B-B14F-4D97-AF65-F5344CB8AC3E}">
        <p14:creationId xmlns:p14="http://schemas.microsoft.com/office/powerpoint/2010/main" val="155131146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4CA46-F4F5-AB46-8567-DDBD6D91F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of 11,313 trauma patients treated from 2010-2017 in a large multicenter health care system database</a:t>
            </a:r>
          </a:p>
          <a:p>
            <a:r>
              <a:rPr lang="en-US" dirty="0"/>
              <a:t>Captured patients with ORIF of pelvis/acetabulum, femoral neck, and intertrochanteric fractures or intramedullary nailing (IMN) of the femur or tibia</a:t>
            </a:r>
          </a:p>
          <a:p>
            <a:r>
              <a:rPr lang="en-US" dirty="0"/>
              <a:t>All patients in the study were on chemical and mechanical prophylaxis</a:t>
            </a:r>
          </a:p>
          <a:p>
            <a:pPr lvl="1"/>
            <a:r>
              <a:rPr lang="en-US" dirty="0"/>
              <a:t>LMWH or Warfarin</a:t>
            </a:r>
          </a:p>
          <a:p>
            <a:r>
              <a:rPr lang="en-US" dirty="0"/>
              <a:t>Overall rate of VTE was 0.82% (0.39% DVT, 0.43% PE)</a:t>
            </a:r>
          </a:p>
          <a:p>
            <a:pPr lvl="1"/>
            <a:r>
              <a:rPr lang="en-US" dirty="0"/>
              <a:t>Pelvis/acetabulum 1.7%</a:t>
            </a:r>
          </a:p>
          <a:p>
            <a:pPr lvl="1"/>
            <a:r>
              <a:rPr lang="en-US" dirty="0"/>
              <a:t>Femoral IMN 1.33%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23167-8A91-1E4C-BCDF-0EACE4D8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410" y="0"/>
            <a:ext cx="7337136" cy="1614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A5BA3-7AA7-DC40-B65B-428BE26B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718" y="1508125"/>
            <a:ext cx="42418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8623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 of DVT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Clinically silent in many cases</a:t>
            </a:r>
          </a:p>
          <a:p>
            <a:pPr lvl="1"/>
            <a:r>
              <a:rPr lang="en-US" dirty="0"/>
              <a:t>Limb swelling</a:t>
            </a:r>
          </a:p>
          <a:p>
            <a:pPr lvl="1"/>
            <a:r>
              <a:rPr lang="en-US" dirty="0"/>
              <a:t>Homan’s sign (calf pain with passive dorsiflexion of the ankle)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Fever of unknown origin</a:t>
            </a:r>
          </a:p>
        </p:txBody>
      </p:sp>
    </p:spTree>
    <p:extLst>
      <p:ext uri="{BB962C8B-B14F-4D97-AF65-F5344CB8AC3E}">
        <p14:creationId xmlns:p14="http://schemas.microsoft.com/office/powerpoint/2010/main" val="2259934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 of DVT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453485"/>
            <a:ext cx="342806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Wells Score</a:t>
            </a:r>
            <a:endParaRPr lang="en-US" baseline="30000" dirty="0"/>
          </a:p>
          <a:p>
            <a:endParaRPr lang="en-US" baseline="30000" dirty="0"/>
          </a:p>
          <a:p>
            <a:pPr lvl="1"/>
            <a:r>
              <a:rPr lang="en-US" dirty="0"/>
              <a:t>3-8 points = High probability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1-2 points= moderate probability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-2-0 points= low probability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EF316-E38C-7044-8BE3-8FD92A23765F}"/>
              </a:ext>
            </a:extLst>
          </p:cNvPr>
          <p:cNvSpPr txBox="1"/>
          <p:nvPr/>
        </p:nvSpPr>
        <p:spPr>
          <a:xfrm>
            <a:off x="5030079" y="6013076"/>
            <a:ext cx="6492543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200" dirty="0"/>
              <a:t> Ahsan ZS, </a:t>
            </a:r>
            <a:r>
              <a:rPr lang="en-US" sz="1200" dirty="0" err="1"/>
              <a:t>Firoozibadi</a:t>
            </a:r>
            <a:r>
              <a:rPr lang="en-US" sz="1200" dirty="0"/>
              <a:t> R. 2020. Venous Thromboembolic Disease in Patients with Skeletal Trauma. </a:t>
            </a:r>
            <a:r>
              <a:rPr lang="en-US" sz="1200" dirty="0" err="1"/>
              <a:t>Tornetta</a:t>
            </a:r>
            <a:r>
              <a:rPr lang="en-US" sz="1200" dirty="0"/>
              <a:t>, Paul, III, Rockwood and Green’s Fractures in Adults 9e, Wolters Kluwer, 2020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8B8B3-864F-D848-85B3-68911DEC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79" y="565665"/>
            <a:ext cx="6323720" cy="54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41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 of DVT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075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Testing modalities</a:t>
            </a:r>
          </a:p>
          <a:p>
            <a:pPr lvl="1"/>
            <a:r>
              <a:rPr lang="en-US" dirty="0"/>
              <a:t>D-Dimer</a:t>
            </a:r>
          </a:p>
          <a:p>
            <a:pPr lvl="2"/>
            <a:r>
              <a:rPr lang="en-US" dirty="0"/>
              <a:t>Poor specificity</a:t>
            </a:r>
          </a:p>
          <a:p>
            <a:pPr lvl="1"/>
            <a:r>
              <a:rPr lang="en-US" dirty="0"/>
              <a:t>Venography</a:t>
            </a:r>
          </a:p>
          <a:p>
            <a:pPr lvl="2"/>
            <a:r>
              <a:rPr lang="en-US" dirty="0"/>
              <a:t>Historical</a:t>
            </a:r>
          </a:p>
          <a:p>
            <a:pPr lvl="1"/>
            <a:r>
              <a:rPr lang="en-US" dirty="0"/>
              <a:t>Venous Doppler Exam</a:t>
            </a:r>
          </a:p>
          <a:p>
            <a:pPr lvl="2"/>
            <a:r>
              <a:rPr lang="en-US" dirty="0"/>
              <a:t>Good sensitivity/specificity, but user dependent</a:t>
            </a:r>
          </a:p>
          <a:p>
            <a:pPr lvl="1"/>
            <a:r>
              <a:rPr lang="en-US" dirty="0"/>
              <a:t>MRI</a:t>
            </a:r>
          </a:p>
          <a:p>
            <a:pPr lvl="2"/>
            <a:r>
              <a:rPr lang="en-US" dirty="0"/>
              <a:t>Expensive, high false positive rate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646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0483-8885-DA41-BF95-476DEEB7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A699E-DEDB-634D-A76A-683F72F53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Deep Vein Thrombosis (DVT)</a:t>
            </a:r>
          </a:p>
          <a:p>
            <a:pPr lvl="1"/>
            <a:r>
              <a:rPr lang="en-US" dirty="0"/>
              <a:t>A pathologic coagulation of blood within a deep vein in an extremity</a:t>
            </a:r>
          </a:p>
          <a:p>
            <a:pPr lvl="2"/>
            <a:r>
              <a:rPr lang="en-US" dirty="0"/>
              <a:t>Commonly in the lower extremity</a:t>
            </a:r>
          </a:p>
          <a:p>
            <a:pPr lvl="2"/>
            <a:r>
              <a:rPr lang="en-US" dirty="0"/>
              <a:t>Popliteal fossa or proximal at highest risk of embolization</a:t>
            </a:r>
          </a:p>
          <a:p>
            <a:endParaRPr lang="en-US" dirty="0"/>
          </a:p>
          <a:p>
            <a:r>
              <a:rPr lang="en-US" b="1" dirty="0"/>
              <a:t>Pulmonary Embolus (PE)</a:t>
            </a:r>
          </a:p>
          <a:p>
            <a:pPr lvl="1"/>
            <a:r>
              <a:rPr lang="en-US" dirty="0"/>
              <a:t>A pathologic coagulation of blood within a pulmonary artery</a:t>
            </a:r>
          </a:p>
          <a:p>
            <a:pPr lvl="2"/>
            <a:r>
              <a:rPr lang="en-US" dirty="0"/>
              <a:t>Ranges from small/subsegmental to massive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2352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 of 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242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Tachycardia</a:t>
            </a:r>
          </a:p>
          <a:p>
            <a:pPr lvl="1"/>
            <a:r>
              <a:rPr lang="en-US" dirty="0"/>
              <a:t>Shortness of breath</a:t>
            </a:r>
          </a:p>
          <a:p>
            <a:pPr lvl="1"/>
            <a:r>
              <a:rPr lang="en-US" dirty="0"/>
              <a:t>Chest pain</a:t>
            </a:r>
          </a:p>
          <a:p>
            <a:pPr lvl="1"/>
            <a:r>
              <a:rPr lang="en-US" dirty="0"/>
              <a:t>Hypoxia</a:t>
            </a:r>
          </a:p>
          <a:p>
            <a:pPr lvl="1"/>
            <a:r>
              <a:rPr lang="en-US" dirty="0"/>
              <a:t>Hemoptysis</a:t>
            </a:r>
          </a:p>
          <a:p>
            <a:pPr lvl="1"/>
            <a:r>
              <a:rPr lang="en-US" dirty="0"/>
              <a:t>Cyanosis</a:t>
            </a:r>
          </a:p>
        </p:txBody>
      </p:sp>
    </p:spTree>
    <p:extLst>
      <p:ext uri="{BB962C8B-B14F-4D97-AF65-F5344CB8AC3E}">
        <p14:creationId xmlns:p14="http://schemas.microsoft.com/office/powerpoint/2010/main" val="20645896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 of 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453485"/>
            <a:ext cx="342806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Wells Score</a:t>
            </a:r>
            <a:endParaRPr lang="en-US" baseline="30000" dirty="0"/>
          </a:p>
          <a:p>
            <a:endParaRPr lang="en-US" baseline="30000" dirty="0"/>
          </a:p>
          <a:p>
            <a:pPr lvl="1"/>
            <a:r>
              <a:rPr lang="en-US" dirty="0"/>
              <a:t>&gt; 6 points = High probability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2-6 points= moderate probability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&lt; 2 points= low probability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65B3E-57B8-5E4A-B8B1-6DAAA1A10ACA}"/>
              </a:ext>
            </a:extLst>
          </p:cNvPr>
          <p:cNvSpPr txBox="1"/>
          <p:nvPr/>
        </p:nvSpPr>
        <p:spPr>
          <a:xfrm>
            <a:off x="4584822" y="5385362"/>
            <a:ext cx="7607177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200" dirty="0"/>
              <a:t>Ahsan ZS, </a:t>
            </a:r>
            <a:r>
              <a:rPr lang="en-US" sz="1200" dirty="0" err="1"/>
              <a:t>Firoozibadi</a:t>
            </a:r>
            <a:r>
              <a:rPr lang="en-US" sz="1200" dirty="0"/>
              <a:t> R. 2020. Venous Thromboembolic Disease in Patients with Skeletal Trauma. </a:t>
            </a:r>
            <a:r>
              <a:rPr lang="en-US" sz="1200" dirty="0" err="1"/>
              <a:t>Tornetta</a:t>
            </a:r>
            <a:r>
              <a:rPr lang="en-US" sz="1200" dirty="0"/>
              <a:t>, Paul, III, Rockwood and Green’s Fractures in Adults 9e, Wolters Kluwer, 2020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46194-EC75-564D-8AB7-8B3BD93C6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12" y="818959"/>
            <a:ext cx="71151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04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Diagnosis of 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Testing modalities</a:t>
            </a:r>
          </a:p>
          <a:p>
            <a:pPr lvl="1"/>
            <a:r>
              <a:rPr lang="en-US" dirty="0"/>
              <a:t>Ventilation/Perfusion (V/Q) Scan</a:t>
            </a:r>
          </a:p>
          <a:p>
            <a:pPr lvl="2"/>
            <a:r>
              <a:rPr lang="en-US" dirty="0"/>
              <a:t>Historical gold standard</a:t>
            </a:r>
          </a:p>
          <a:p>
            <a:pPr lvl="2"/>
            <a:r>
              <a:rPr lang="en-US" dirty="0"/>
              <a:t>Remains useful for patients with contrast allergies or renal impairment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CT Pulmonary Angiography (CTPA)</a:t>
            </a:r>
          </a:p>
          <a:p>
            <a:pPr lvl="2"/>
            <a:r>
              <a:rPr lang="en-US" dirty="0"/>
              <a:t>Good sensitivity/specificity</a:t>
            </a:r>
          </a:p>
          <a:p>
            <a:pPr lvl="2"/>
            <a:r>
              <a:rPr lang="en-US" dirty="0"/>
              <a:t>Current gold standard</a:t>
            </a:r>
          </a:p>
        </p:txBody>
      </p:sp>
    </p:spTree>
    <p:extLst>
      <p:ext uri="{BB962C8B-B14F-4D97-AF65-F5344CB8AC3E}">
        <p14:creationId xmlns:p14="http://schemas.microsoft.com/office/powerpoint/2010/main" val="22186336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Treatment of DVT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anatomic location and individual risk factors</a:t>
            </a:r>
          </a:p>
          <a:p>
            <a:pPr lvl="1"/>
            <a:r>
              <a:rPr lang="en-US" dirty="0"/>
              <a:t>Proximal to calf </a:t>
            </a:r>
            <a:r>
              <a:rPr lang="en-US" dirty="0">
                <a:sym typeface="Wingdings" pitchFamily="2" charset="2"/>
              </a:rPr>
              <a:t> aggressive treatment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/>
              <a:t>Typically 3 months of anticoagulation (sometimes indefinite)</a:t>
            </a:r>
          </a:p>
          <a:p>
            <a:pPr lvl="1"/>
            <a:r>
              <a:rPr lang="en-US" dirty="0"/>
              <a:t>Novel oral anticoagulants preferred to warfarin or LMWH</a:t>
            </a:r>
          </a:p>
          <a:p>
            <a:pPr lvl="1"/>
            <a:endParaRPr lang="en-US" dirty="0"/>
          </a:p>
          <a:p>
            <a:r>
              <a:rPr lang="en-US" dirty="0"/>
              <a:t>Serial imaging of deep veins in patients at high risk of bleeding</a:t>
            </a:r>
          </a:p>
          <a:p>
            <a:pPr lvl="1"/>
            <a:r>
              <a:rPr lang="en-US" dirty="0"/>
              <a:t>No anticoagulation for stable thrombus</a:t>
            </a:r>
          </a:p>
        </p:txBody>
      </p:sp>
    </p:spTree>
    <p:extLst>
      <p:ext uri="{BB962C8B-B14F-4D97-AF65-F5344CB8AC3E}">
        <p14:creationId xmlns:p14="http://schemas.microsoft.com/office/powerpoint/2010/main" val="155659737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0" y="1812814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Subsegmental (proximal pulmonary artery not involved)</a:t>
            </a:r>
          </a:p>
          <a:p>
            <a:pPr lvl="1"/>
            <a:r>
              <a:rPr lang="en-US" sz="2400" dirty="0"/>
              <a:t>Rarely associated with cardiopulmonary complications</a:t>
            </a:r>
          </a:p>
          <a:p>
            <a:pPr lvl="1"/>
            <a:r>
              <a:rPr lang="en-US" sz="2400" dirty="0"/>
              <a:t>Low incidence of concomitant DVT or recurrent </a:t>
            </a:r>
            <a:r>
              <a:rPr lang="en-US" sz="2400" dirty="0" err="1"/>
              <a:t>thromboemboli</a:t>
            </a:r>
            <a:endParaRPr lang="en-US" sz="2400" dirty="0"/>
          </a:p>
          <a:p>
            <a:pPr lvl="1"/>
            <a:r>
              <a:rPr lang="en-US" sz="2400" dirty="0"/>
              <a:t>Clinical surveillance recommended if no proximal DVT</a:t>
            </a:r>
          </a:p>
          <a:p>
            <a:pPr lvl="1"/>
            <a:endParaRPr lang="en-US" sz="2400" dirty="0"/>
          </a:p>
          <a:p>
            <a:r>
              <a:rPr lang="en-US" sz="2400" dirty="0"/>
              <a:t>Clinically Relevant PE</a:t>
            </a:r>
          </a:p>
          <a:p>
            <a:pPr lvl="1"/>
            <a:r>
              <a:rPr lang="en-US" sz="2400" dirty="0"/>
              <a:t>Respiratory and hemodynamic support as needed</a:t>
            </a:r>
          </a:p>
          <a:p>
            <a:pPr lvl="1"/>
            <a:r>
              <a:rPr lang="en-US" sz="2400" dirty="0"/>
              <a:t>Thrombolytic therapy if low risk of bleeding</a:t>
            </a:r>
          </a:p>
          <a:p>
            <a:pPr lvl="1"/>
            <a:r>
              <a:rPr lang="en-US" sz="2400" dirty="0"/>
              <a:t>If elevated bleeding risk </a:t>
            </a:r>
            <a:r>
              <a:rPr lang="en-US" sz="2400" dirty="0">
                <a:sym typeface="Wingdings" pitchFamily="2" charset="2"/>
              </a:rPr>
              <a:t> thrombus removal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18951-9100-044D-8DBF-665B49DE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37" y="-7506"/>
            <a:ext cx="6520247" cy="1700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F3C85-1014-5F41-8C5F-9A12FC8F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070" y="1137035"/>
            <a:ext cx="1435100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24E6A-F631-1B44-8794-59A89E832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884" y="1631263"/>
            <a:ext cx="1727200" cy="3429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C73569-519C-D24C-AAA7-F684130A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8" y="392193"/>
            <a:ext cx="10515600" cy="1325563"/>
          </a:xfrm>
        </p:spPr>
        <p:txBody>
          <a:bodyPr/>
          <a:lstStyle/>
          <a:p>
            <a:r>
              <a:rPr lang="en-US" u="sng" dirty="0"/>
              <a:t>Treatment of PE</a:t>
            </a:r>
          </a:p>
        </p:txBody>
      </p:sp>
    </p:spTree>
    <p:extLst>
      <p:ext uri="{BB962C8B-B14F-4D97-AF65-F5344CB8AC3E}">
        <p14:creationId xmlns:p14="http://schemas.microsoft.com/office/powerpoint/2010/main" val="300288537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DVT/PE are common in patients with skeletal trauma</a:t>
            </a:r>
          </a:p>
          <a:p>
            <a:endParaRPr lang="en-US" dirty="0"/>
          </a:p>
          <a:p>
            <a:r>
              <a:rPr lang="en-US" dirty="0"/>
              <a:t>Combined mechanical and chemical prophylaxis is recommended</a:t>
            </a:r>
          </a:p>
          <a:p>
            <a:endParaRPr lang="en-US" dirty="0"/>
          </a:p>
          <a:p>
            <a:r>
              <a:rPr lang="en-US" dirty="0"/>
              <a:t> LMWH is commonly used in the trauma population</a:t>
            </a:r>
          </a:p>
          <a:p>
            <a:endParaRPr lang="en-US" dirty="0"/>
          </a:p>
          <a:p>
            <a:r>
              <a:rPr lang="en-US" dirty="0"/>
              <a:t>IVC filters should be reserved for high risk patients with contraindications to an acceptable anticoagulant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0600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rPr lang="en-US" dirty="0"/>
              <a:t>Key References</a:t>
            </a:r>
            <a:endParaRPr dirty="0"/>
          </a:p>
        </p:txBody>
      </p:sp>
      <p:sp>
        <p:nvSpPr>
          <p:cNvPr id="11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5625"/>
            <a:ext cx="9890051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Kearon C,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EA, Ornelas J, et al. Antithrombotic therapy for VTE disease: CHEST guideline and expert panel report. Chest. 2016;149(2):315–352.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/>
              <a:t>Sagi</a:t>
            </a:r>
            <a:r>
              <a:rPr lang="en-US" dirty="0"/>
              <a:t> HC, </a:t>
            </a:r>
            <a:r>
              <a:rPr lang="en-US" dirty="0" err="1"/>
              <a:t>Ahn</a:t>
            </a:r>
            <a:r>
              <a:rPr lang="en-US" dirty="0"/>
              <a:t> J, </a:t>
            </a:r>
            <a:r>
              <a:rPr lang="en-US" dirty="0" err="1"/>
              <a:t>Ciesla</a:t>
            </a:r>
            <a:r>
              <a:rPr lang="en-US" dirty="0"/>
              <a:t> D, et al. Venous Thromboembolism Prophylaxis in </a:t>
            </a:r>
            <a:r>
              <a:rPr lang="en-US" dirty="0" err="1"/>
              <a:t>Orthopaedic</a:t>
            </a:r>
            <a:r>
              <a:rPr lang="en-US" dirty="0"/>
              <a:t> Trauma Patients: A Survey of OTA Member Practice Patterns and OTA Expert Panel Recommendations [published correction appears in J </a:t>
            </a:r>
            <a:r>
              <a:rPr lang="en-US" dirty="0" err="1"/>
              <a:t>Orthop</a:t>
            </a:r>
            <a:r>
              <a:rPr lang="en-US" dirty="0"/>
              <a:t> Trauma. 2016 Jan;30(1):e35. </a:t>
            </a:r>
            <a:r>
              <a:rPr lang="en-US" dirty="0" err="1"/>
              <a:t>Tornetta</a:t>
            </a:r>
            <a:r>
              <a:rPr lang="en-US" dirty="0"/>
              <a:t>, Paul 3rd [added]]. </a:t>
            </a:r>
            <a:r>
              <a:rPr lang="en-US" i="1" dirty="0"/>
              <a:t>J </a:t>
            </a:r>
            <a:r>
              <a:rPr lang="en-US" i="1" dirty="0" err="1"/>
              <a:t>Orthop</a:t>
            </a:r>
            <a:r>
              <a:rPr lang="en-US" i="1" dirty="0"/>
              <a:t> Trauma</a:t>
            </a:r>
            <a:r>
              <a:rPr lang="en-US" dirty="0"/>
              <a:t>. 2015;29(10)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Ahsan ZS, </a:t>
            </a:r>
            <a:r>
              <a:rPr lang="en-US" dirty="0" err="1"/>
              <a:t>Firoozibadi</a:t>
            </a:r>
            <a:r>
              <a:rPr lang="en-US" dirty="0"/>
              <a:t> R. 2020. Venous thromboembolic disease in patient’s with skeletal trauma. </a:t>
            </a:r>
            <a:r>
              <a:rPr lang="en-US" dirty="0" err="1"/>
              <a:t>Tornetta</a:t>
            </a:r>
            <a:r>
              <a:rPr lang="en-US" dirty="0"/>
              <a:t>, Paul, III, Rockwood and Green’s Fractures in Adults 9e, Wolters Kluwer, 2020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b="1"/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CA34-7C0F-3B48-9C9B-A1306A6F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u="sng" dirty="0"/>
              <a:t>Pathophysiology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C5B5A-8F96-504B-B4F0-1DA3B5D27D07}"/>
              </a:ext>
            </a:extLst>
          </p:cNvPr>
          <p:cNvSpPr txBox="1"/>
          <p:nvPr/>
        </p:nvSpPr>
        <p:spPr>
          <a:xfrm>
            <a:off x="6667178" y="5320924"/>
            <a:ext cx="552482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200" dirty="0"/>
              <a:t>Ahsan ZS, </a:t>
            </a:r>
            <a:r>
              <a:rPr lang="en-US" sz="1200" dirty="0" err="1"/>
              <a:t>Firoozibadi</a:t>
            </a:r>
            <a:r>
              <a:rPr lang="en-US" sz="1200" dirty="0"/>
              <a:t> R. 2020. Venous Thromboembolic Disease in Patients with Skeletal Trauma. </a:t>
            </a:r>
            <a:r>
              <a:rPr lang="en-US" sz="1200" dirty="0" err="1"/>
              <a:t>Tornetta</a:t>
            </a:r>
            <a:r>
              <a:rPr lang="en-US" sz="1200" dirty="0"/>
              <a:t>, Paul, III, Rockwood and Green’s Fractures in Adults 9e, Wolters Kluwer,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67C2B-FC03-F444-A09D-12F3B2852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78" y="1181743"/>
            <a:ext cx="5223820" cy="378182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698A61-BED1-D646-9FB4-1E39044CD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754" y="1186421"/>
            <a:ext cx="621840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Coagulation </a:t>
            </a:r>
          </a:p>
          <a:p>
            <a:pPr lvl="1"/>
            <a:r>
              <a:rPr lang="en-US" dirty="0"/>
              <a:t>Blood transforms from liquid to fibrin based clot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Relies on interplay of endothelium, platelets, and circulating coenzymes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Hemostasis is a balance between clot formation and dissolution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Pathologic coagulation = thrombosis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79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CA34-7C0F-3B48-9C9B-A1306A6F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Pathophysiology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B815F-0865-574F-BF6D-E04784D6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471351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Virchow’s Triad</a:t>
            </a:r>
          </a:p>
          <a:p>
            <a:pPr lvl="1"/>
            <a:r>
              <a:rPr lang="en-US" dirty="0"/>
              <a:t>Endothelial injury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Stasis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Hypercoagulable state</a:t>
            </a:r>
          </a:p>
          <a:p>
            <a:pPr lvl="1"/>
            <a:endParaRPr lang="en-US" dirty="0"/>
          </a:p>
          <a:p>
            <a:r>
              <a:rPr lang="en-US" dirty="0"/>
              <a:t>All three often present in patients with skeletal trauma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15029-7667-1345-A01B-88CCB54E3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447" y="1690688"/>
            <a:ext cx="5607589" cy="3682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FC5B5A-8F96-504B-B4F0-1DA3B5D27D07}"/>
              </a:ext>
            </a:extLst>
          </p:cNvPr>
          <p:cNvSpPr txBox="1"/>
          <p:nvPr/>
        </p:nvSpPr>
        <p:spPr>
          <a:xfrm>
            <a:off x="6241446" y="5520001"/>
            <a:ext cx="560759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200" dirty="0"/>
              <a:t>Ahsan ZS, </a:t>
            </a:r>
            <a:r>
              <a:rPr lang="en-US" sz="1200" dirty="0" err="1"/>
              <a:t>Firoozibadi</a:t>
            </a:r>
            <a:r>
              <a:rPr lang="en-US" sz="1200" dirty="0"/>
              <a:t> R. 2020. Venous Thromboembolic Disease in Patients with Skeletal Trauma. </a:t>
            </a:r>
            <a:r>
              <a:rPr lang="en-US" sz="1200" dirty="0" err="1"/>
              <a:t>Tornetta</a:t>
            </a:r>
            <a:r>
              <a:rPr lang="en-US" sz="1200" dirty="0"/>
              <a:t>, Paul, III, Rockwood and Green’s Fractures in Adults 9e, Wolters Kluwer, 2020</a:t>
            </a:r>
          </a:p>
        </p:txBody>
      </p:sp>
    </p:spTree>
    <p:extLst>
      <p:ext uri="{BB962C8B-B14F-4D97-AF65-F5344CB8AC3E}">
        <p14:creationId xmlns:p14="http://schemas.microsoft.com/office/powerpoint/2010/main" val="36108528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Traumatic Risk Factors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Polytrauma</a:t>
            </a:r>
          </a:p>
          <a:p>
            <a:pPr lvl="1"/>
            <a:r>
              <a:rPr lang="en-US" dirty="0"/>
              <a:t>Increasing Injury Severity Score </a:t>
            </a:r>
            <a:r>
              <a:rPr lang="en-US" dirty="0">
                <a:sym typeface="Wingdings" pitchFamily="2" charset="2"/>
              </a:rPr>
              <a:t> Increased rates of VTE</a:t>
            </a:r>
            <a:endParaRPr lang="en-US" dirty="0"/>
          </a:p>
          <a:p>
            <a:endParaRPr lang="en-US" dirty="0"/>
          </a:p>
          <a:p>
            <a:r>
              <a:rPr lang="en-US" dirty="0"/>
              <a:t>Blood transfusion</a:t>
            </a:r>
          </a:p>
          <a:p>
            <a:endParaRPr lang="en-US" dirty="0"/>
          </a:p>
          <a:p>
            <a:r>
              <a:rPr lang="en-US" dirty="0"/>
              <a:t>Spinal cord injury</a:t>
            </a:r>
          </a:p>
          <a:p>
            <a:endParaRPr lang="en-US" dirty="0"/>
          </a:p>
          <a:p>
            <a:r>
              <a:rPr lang="en-US" dirty="0"/>
              <a:t>Chest injury</a:t>
            </a:r>
          </a:p>
          <a:p>
            <a:endParaRPr lang="en-US" dirty="0"/>
          </a:p>
          <a:p>
            <a:r>
              <a:rPr lang="en-US" dirty="0"/>
              <a:t>Head injury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0258084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Fracture Specific Risk Factors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Orthopedic trauma patients have 69% incidence of VTE in the absence of prophylaxis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Pelvis and Acetabular fractures at greatest risk</a:t>
            </a:r>
          </a:p>
          <a:p>
            <a:endParaRPr lang="en-US" baseline="30000" dirty="0"/>
          </a:p>
          <a:p>
            <a:r>
              <a:rPr lang="en-US" dirty="0"/>
              <a:t>More proximal lower extremity fractures = greater risk</a:t>
            </a:r>
            <a:endParaRPr lang="en-US" baseline="30000" dirty="0"/>
          </a:p>
          <a:p>
            <a:pPr lvl="1"/>
            <a:r>
              <a:rPr lang="en-US" baseline="30000" dirty="0"/>
              <a:t>40% femoral shaft</a:t>
            </a:r>
          </a:p>
          <a:p>
            <a:pPr lvl="1"/>
            <a:r>
              <a:rPr lang="en-US" baseline="30000" dirty="0"/>
              <a:t>43% tibial plateau</a:t>
            </a:r>
          </a:p>
          <a:p>
            <a:pPr lvl="1"/>
            <a:r>
              <a:rPr lang="en-US" baseline="30000" dirty="0"/>
              <a:t>22% tibial shaft</a:t>
            </a:r>
          </a:p>
          <a:p>
            <a:pPr lvl="1"/>
            <a:r>
              <a:rPr lang="en-US" baseline="30000" dirty="0"/>
              <a:t>12.5% tibial plafond</a:t>
            </a:r>
          </a:p>
          <a:p>
            <a:endParaRPr lang="en-US" dirty="0"/>
          </a:p>
          <a:p>
            <a:pPr lvl="1"/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505471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Non-traumatic Risk Factors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Age &gt; 55 years</a:t>
            </a:r>
          </a:p>
          <a:p>
            <a:endParaRPr lang="en-US" dirty="0"/>
          </a:p>
          <a:p>
            <a:r>
              <a:rPr lang="en-US" dirty="0"/>
              <a:t>Obesity</a:t>
            </a:r>
          </a:p>
          <a:p>
            <a:endParaRPr lang="en-US" dirty="0"/>
          </a:p>
          <a:p>
            <a:r>
              <a:rPr lang="en-US" dirty="0"/>
              <a:t>Diabetes mellitus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Malignancy</a:t>
            </a:r>
          </a:p>
          <a:p>
            <a:endParaRPr lang="en-US" dirty="0"/>
          </a:p>
          <a:p>
            <a:r>
              <a:rPr lang="en-US" dirty="0"/>
              <a:t>Coagulopathy</a:t>
            </a:r>
          </a:p>
          <a:p>
            <a:endParaRPr lang="en-US" dirty="0"/>
          </a:p>
          <a:p>
            <a:r>
              <a:rPr lang="en-US" dirty="0"/>
              <a:t>Tobacco use</a:t>
            </a:r>
          </a:p>
          <a:p>
            <a:endParaRPr lang="en-US" dirty="0"/>
          </a:p>
          <a:p>
            <a:r>
              <a:rPr lang="en-US" dirty="0"/>
              <a:t>Oral contraceptives, hormone replacement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909489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79C0-BCF2-F247-A56A-AFAFEBBD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218" y="-28238"/>
            <a:ext cx="10515600" cy="1325563"/>
          </a:xfrm>
        </p:spPr>
        <p:txBody>
          <a:bodyPr/>
          <a:lstStyle/>
          <a:p>
            <a:r>
              <a:rPr lang="en-US" u="sng" dirty="0"/>
              <a:t>Risk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94DE8-D6C3-D04C-A693-DC12C4D2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47" y="1091978"/>
            <a:ext cx="4914013" cy="411797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Caprini</a:t>
            </a:r>
            <a:r>
              <a:rPr lang="en-US" dirty="0"/>
              <a:t> Index</a:t>
            </a:r>
            <a:endParaRPr lang="en-US" baseline="30000" dirty="0"/>
          </a:p>
          <a:p>
            <a:endParaRPr lang="en-US" dirty="0"/>
          </a:p>
          <a:p>
            <a:pPr lvl="1"/>
            <a:r>
              <a:rPr lang="en-US" dirty="0"/>
              <a:t>Establishes composite individual risk</a:t>
            </a:r>
          </a:p>
          <a:p>
            <a:endParaRPr lang="en-US" dirty="0"/>
          </a:p>
          <a:p>
            <a:pPr lvl="1"/>
            <a:r>
              <a:rPr lang="en-US" dirty="0"/>
              <a:t>Stratifies patients into low (0-2 pts), moderate (3-4), high (5-8), or highest risk (&gt;8)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Major lower extremity fracture = high risk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Moderate risk or greater may warrant chemoprophylaxis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7C3F4-FFA2-8B49-BEEB-7FC4915C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898" y="370627"/>
            <a:ext cx="3161443" cy="556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1BB92B-4EA6-5547-86CC-89049AEBD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5"/>
          <a:stretch/>
        </p:blipFill>
        <p:spPr>
          <a:xfrm>
            <a:off x="8780341" y="328263"/>
            <a:ext cx="3156424" cy="5706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97C933-59B5-B147-A9B0-40D29FA7E004}"/>
              </a:ext>
            </a:extLst>
          </p:cNvPr>
          <p:cNvSpPr txBox="1"/>
          <p:nvPr/>
        </p:nvSpPr>
        <p:spPr>
          <a:xfrm>
            <a:off x="5618898" y="6077404"/>
            <a:ext cx="6420292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200" dirty="0"/>
              <a:t>Ahsan ZS, </a:t>
            </a:r>
            <a:r>
              <a:rPr lang="en-US" sz="1200" dirty="0" err="1"/>
              <a:t>Firoozibadi</a:t>
            </a:r>
            <a:r>
              <a:rPr lang="en-US" sz="1200" dirty="0"/>
              <a:t> R. 2020. Venous Thromboembolic Disease in Patients with Skeletal Trauma. </a:t>
            </a:r>
            <a:r>
              <a:rPr lang="en-US" sz="1200" dirty="0" err="1"/>
              <a:t>Tornetta</a:t>
            </a:r>
            <a:r>
              <a:rPr lang="en-US" sz="1200" dirty="0"/>
              <a:t>, Paul, III, Rockwood and Green’s Fractures in Adults 9e, Wolters Kluwer, 2020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5566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17112</TotalTime>
  <Words>1486</Words>
  <Application>Microsoft Macintosh PowerPoint</Application>
  <PresentationFormat>Widescreen</PresentationFormat>
  <Paragraphs>295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VENOUS THROMBOEMBOLISM</vt:lpstr>
      <vt:lpstr>Objectives</vt:lpstr>
      <vt:lpstr>Definitions</vt:lpstr>
      <vt:lpstr>Pathophysiology</vt:lpstr>
      <vt:lpstr>Pathophysiology</vt:lpstr>
      <vt:lpstr>Traumatic Risk Factors </vt:lpstr>
      <vt:lpstr>Fracture Specific Risk Factors </vt:lpstr>
      <vt:lpstr>Non-traumatic Risk Factors </vt:lpstr>
      <vt:lpstr>Risk Assessment</vt:lpstr>
      <vt:lpstr>Prevention</vt:lpstr>
      <vt:lpstr>Prevention</vt:lpstr>
      <vt:lpstr>Prevention</vt:lpstr>
      <vt:lpstr>Prevention</vt:lpstr>
      <vt:lpstr>Prevention</vt:lpstr>
      <vt:lpstr>Prevention</vt:lpstr>
      <vt:lpstr>Prevention</vt:lpstr>
      <vt:lpstr>Prevention</vt:lpstr>
      <vt:lpstr>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DVT</vt:lpstr>
      <vt:lpstr>Diagnosis of DVT</vt:lpstr>
      <vt:lpstr>Diagnosis of DVT</vt:lpstr>
      <vt:lpstr>Diagnosis of PE</vt:lpstr>
      <vt:lpstr>Diagnosis of PE</vt:lpstr>
      <vt:lpstr>Diagnosis of PE</vt:lpstr>
      <vt:lpstr>Treatment of DVT</vt:lpstr>
      <vt:lpstr>Treatment of PE</vt:lpstr>
      <vt:lpstr>Summary</vt:lpstr>
      <vt:lpstr>Key 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Bogdan, Yelena</dc:creator>
  <cp:lastModifiedBy>Kyle Jeray</cp:lastModifiedBy>
  <cp:revision>98</cp:revision>
  <dcterms:modified xsi:type="dcterms:W3CDTF">2021-06-05T14:27:32Z</dcterms:modified>
</cp:coreProperties>
</file>