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5" r:id="rId5"/>
    <p:sldId id="270" r:id="rId6"/>
    <p:sldId id="266" r:id="rId7"/>
    <p:sldId id="267" r:id="rId8"/>
    <p:sldId id="268" r:id="rId9"/>
    <p:sldId id="271" r:id="rId10"/>
    <p:sldId id="269" r:id="rId11"/>
    <p:sldId id="278" r:id="rId12"/>
    <p:sldId id="272" r:id="rId13"/>
    <p:sldId id="273" r:id="rId14"/>
    <p:sldId id="274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5" r:id="rId23"/>
    <p:sldId id="286" r:id="rId24"/>
    <p:sldId id="287" r:id="rId25"/>
    <p:sldId id="288" r:id="rId26"/>
    <p:sldId id="289" r:id="rId27"/>
    <p:sldId id="290" r:id="rId28"/>
    <p:sldId id="292" r:id="rId29"/>
    <p:sldId id="293" r:id="rId30"/>
    <p:sldId id="291" r:id="rId31"/>
    <p:sldId id="294" r:id="rId32"/>
    <p:sldId id="298" r:id="rId33"/>
    <p:sldId id="299" r:id="rId34"/>
    <p:sldId id="300" r:id="rId35"/>
    <p:sldId id="301" r:id="rId36"/>
    <p:sldId id="302" r:id="rId37"/>
    <p:sldId id="295" r:id="rId38"/>
    <p:sldId id="303" r:id="rId39"/>
    <p:sldId id="304" r:id="rId40"/>
    <p:sldId id="305" r:id="rId41"/>
    <p:sldId id="306" r:id="rId42"/>
    <p:sldId id="296" r:id="rId43"/>
    <p:sldId id="307" r:id="rId44"/>
    <p:sldId id="308" r:id="rId45"/>
    <p:sldId id="309" r:id="rId46"/>
    <p:sldId id="310" r:id="rId47"/>
    <p:sldId id="311" r:id="rId48"/>
    <p:sldId id="31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6" autoAdjust="0"/>
    <p:restoredTop sz="94660"/>
  </p:normalViewPr>
  <p:slideViewPr>
    <p:cSldViewPr snapToGrid="0">
      <p:cViewPr varScale="1">
        <p:scale>
          <a:sx n="51" d="100"/>
          <a:sy n="51" d="100"/>
        </p:scale>
        <p:origin x="224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ennetbutler/Desktop/atypical%20femur%20fx%20revi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Risk (#/100K/year)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Sheet2!$A$4:$A$11</c:f>
              <c:numCache>
                <c:formatCode>General</c:formatCode>
                <c:ptCount val="8"/>
              </c:numCache>
            </c:numRef>
          </c:cat>
          <c:val>
            <c:numRef>
              <c:f>Sheet2!$B$4:$B$11</c:f>
              <c:numCache>
                <c:formatCode>General</c:formatCode>
                <c:ptCount val="8"/>
                <c:pt idx="0">
                  <c:v>1.8</c:v>
                </c:pt>
                <c:pt idx="1">
                  <c:v>113</c:v>
                </c:pt>
                <c:pt idx="2">
                  <c:v>438</c:v>
                </c:pt>
                <c:pt idx="3">
                  <c:v>284</c:v>
                </c:pt>
                <c:pt idx="4">
                  <c:v>2700</c:v>
                </c:pt>
                <c:pt idx="5">
                  <c:v>1755</c:v>
                </c:pt>
                <c:pt idx="6">
                  <c:v>4200</c:v>
                </c:pt>
                <c:pt idx="7">
                  <c:v>2733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D-B642-9670-762DE71AE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1799088"/>
        <c:axId val="681542720"/>
      </c:barChart>
      <c:catAx>
        <c:axId val="78179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542720"/>
        <c:crosses val="autoZero"/>
        <c:auto val="1"/>
        <c:lblAlgn val="ctr"/>
        <c:lblOffset val="100"/>
        <c:noMultiLvlLbl val="0"/>
      </c:catAx>
      <c:valAx>
        <c:axId val="68154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79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3T00:53:56.8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3863 24575,'50'-10'0,"11"-4"0,11-9 0,5-6 0,-8 4 0,0-3-1093,-18 12 0,3-1 1093,-4-3 0,3 0 0,19-2 0,2-2-636,-5-4 1,0 0 635,5 4 0,1 2 0,-1-4 0,0 0 0,0 4 0,0 0 0,0-1 0,0 1 0,0 3 0,1 0 0,-1-2 0,0-1 0,0 3 0,0 0 0,1-3 0,-1 0 0,0 3 0,0 0 0,-4-2 0,-1 0 0,-1 2 0,0 1 0,-4 1 0,-2-2-38,-3 0 1,-1-1 37,0 0 0,-1-1 0,-4 1 0,0-1 0,0-4 0,-1-1 0,1 2 0,0 1 0,0-3 0,0-1 0,0 0 0,0 1 0,-3-1 0,-1 1-242,32-13 242,-36 14 0,-1 1 0,28-9 64,-14 6 0,1 0-64,35-7 0,-36 13 0,-2 2 1443,10 5-1443,15-8 0,-15 14 0,13-10 0,-2 6 0,-7 1 950,-8-6-950,6 5 278,-19-4-278,10 1 975,-17 3-975,4-7 0,0 7 0,-5-7 0,11 3 0,-4-5 0,5-1 0,15-6 0,-3-1 0,12-7 0,-21 8 0,-7 3 0,-1 1 0,9-7 0,-6 3 0,-1-1 0,8-11 0,12-3-614,13-12 614,-9 16 0,1-5-25,-15 12 25,-6 4 0,9-5 0,6-2 0,1 5 0,-1-3 0,-7 9 0,-1-4 0,-13 7 0,4 0 613,-9-5-613,10 8 26,-11-6-26,4 8 0,0 0 0,-4-3 0,10 7 0,-4-8 0,-1 4 0,5 0 0,-4-4 0,6 8 0,-1-8 0,1 8 0,0-9 0,-7 10 0,-1-5 0,-6 2 0,18-6 0,-14 3 0,13-6 0,-17 8 0,-1-5 0,7-6 0,2 4 0,6-9 0,0 8 0,-1-3 0,1-1 0,-6 5 0,4-4 0,-11 6 0,0 0 0,-3 0 0,-9 2 0,4-2 0,-6 2 0,1 4 0,-6-3 0,4 7 0,-3-2 0,4 2 0,1-3 0,5 2 0,1-2 0,6 3 0,0 0 0,-1 0 0,1-1 0,0 1 0,0 0 0,-6 5 0,-1-4 0,-6 4 0,1-8 0,-1 3 0,0-4 0,-4 6 0,-2-5 0,1 3 0,0-2 0,1-1 0,10-1 0,-8-3 0,5 3 0,-4 1 0,-8 1 0,8 2 0,-8-6 0,8 6 0,-4-7 0,1 4 0,-2-1 0,-4 2 0,0 3 0,-5 1 0,0 0 0,0 4 0,-4-3 0,4 3 0,-1 0 0,-2-3 0,6 6 0,-6-6 0,6 6 0,-6-5 0,3 5 0,-5-3 0,1 4 0,-1-3 0,5 2 0,-4-6 0,8 3 0,-8-4 0,8 0 0,-7 3 0,5-5 0,-5 8 0,2-8 0,-4 9 0,-28-2 0,0 3 0,-22 0 0,-2 0 0,10 0 0,-18-5 0,12-1 0,-12-4 0,12-1 0,-5 1 0,6 0 0,0 0 0,6 0 0,1 1 0,5 4 0,6-3 0,0 3 0,9 0 0,2 2 0,3 3 0,0 0 0,1 0 0,24 11 0,-3 0 0,18 6 0,-11-1 0,1-6 0,-4 5 0,8-5 0,-8 2 0,3-3 0,0 0 0,-3-1 0,8 1 0,-8 0 0,4-1 0,-6 1 0,1-5 0,0 4 0,-1-7 0,-3 6 0,3-3 0,-8 1 0,4 2 0,-5-7 0,1 4 0,-1-4 0,-3 3 0,3 1 0,-3 3 0,3-3 0,-3 3 0,2-7 0,-2 7 0,3-3 0,-3 3 0,3-3 0,-6 3 0,2-3 0,-3 3 0,0 0 0,0 0 0,0 1 0,0-1 0,0 5 0,0-4 0,0 8 0,0-3 0,0 3 0,-8 1 0,3 0 0,-7-1 0,0 1 0,2 4 0,-6-3 0,6 4 0,-6-1 0,6-3 0,-6 3 0,6-4 0,-2 0 0,4-5 0,0 4 0,0-8 0,0 4 0,0-5 0,4 1 0,-3-1 0,7 1 0,-4-1 0,1-2 0,2 1 0,-2-2 0,0 4 0,2-1 0,-3 0 0,1 1 0,2-1 0,-5 1 0,5-1 0,-6 1 0,6-1 0,-2 1 0,3-1 0,-4 1 0,3-1 0,-2 1 0,3-4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3T17:30:13.26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1527 155 24575,'-8'24'0,"0"-1"0,0-10 0,-1 7 0,1-6 0,-1 7 0,1-4 0,-1 4 0,0-3 0,1 4 0,-1-1 0,0-3 0,0 8 0,1-8 0,-2 8 0,2-3 0,-1-1 0,-1 5 0,2-10 0,3 5 0,-3-1 0,3-3 0,0 4 0,-2-6 0,6 1 0,-7-1 0,7 1 0,-6 0 0,6-1 0,-7 1 0,7 0 0,-6-1 0,6 1 0,-6-4 0,3 5 0,-1-4 0,-1 2 0,5-5 0,-3-3 0,1 0 0,2-1 0,-2 5 0,-1-4 0,3 4 0,-2-5 0,3 1 0,0-1 0,-3 1 0,2-1 0,-3 0 0,4 1 0,0 4 0,-3 0 0,2 1 0,-3 2 0,4-6 0,0 7 0,0-8 0,-3 4 0,2-5 0,-3 0 0,-2-3 0,-3-8 0,-6-1 0,-2-11 0,0 7 0,1-3 0,-1-1 0,4 4 0,1 1 0,5 1 0,-1 3 0,-3-7 0,3 3 0,-7-7 0,1-3 0,-3 0 0,-6-9 0,5 8 0,-11-9 0,11 10 0,-11-11 0,11 11 0,-5-9 0,1 8 0,3-3 0,-2 5 0,4 0 0,4 4 0,-2-3 0,2 7 0,0-6 0,-3 5 0,7-6 0,-7 7 0,7-3 0,-7 4 0,7 0 0,-2 0 0,7 1 0,-3 2 0,3-2 0,-4 4 0,1-5 0,-1 1 0,-4-5 0,0 3 0,-5-7 0,4 3 0,-3-4 0,3 0 0,-4 4 0,0-3 0,1 7 0,-1-7 0,4 7 0,-3-6 0,4 6 0,-1-3 0,-3 0 0,4 3 0,-5-7 0,0 6 0,4-1 0,-2 2 0,2 1 0,0 0 0,-3-4 0,4 3 0,-1-3 0,-3 0 0,4 3 0,-1-3 0,-3 4 0,7 0 0,-2 0 0,3 4 0,4-3 0,-3 7 0,6-7 0,-5 6 0,5-5 0,-5 5 0,5-5 0,-5 5 0,2-2 0,-4-1 0,1 0 0,-5-8 0,-1 3 0,-3-3 0,-1 0 0,4 3 0,-3-3 0,8 8 0,-1-3 0,3 6 0,5-6 0,-6 6 0,24-2 0,-9 3 0,24 0 0,-14 0 0,8 0 0,-3 0 0,4 0 0,-4 0 0,3 0 0,-3 0 0,-1 0 0,0 0 0,-6 0 0,6 0 0,-4 0 0,3 0 0,-4 0 0,-5 0 0,4 0 0,-4 0 0,1 0 0,3 0 0,-4 0 0,1 0 0,2 0 0,-2 0 0,0 0 0,2-4 0,-2 3 0,4-3 0,-5 1 0,4 2 0,-4-2 0,5 3 0,-4 0 0,2 0 0,-2 0 0,-1 0 0,4 0 0,-3 0 0,-1 0 0,4 0 0,-8-4 0,11 3 0,-5-2 0,2 3 0,-1 0 0,-6 0 0,7 0 0,-8 0 0,8 0 0,-4 0 0,1 0 0,3 0 0,-4 0 0,1 0 0,2-4 0,-6 3 0,7-3 0,-8 4 0,8 0 0,-4-3 0,0 2 0,-1-2 0,-3 3 0,-1 0 0,1 0 0,-35 8 0,10-2 0,-34 8 0,16 0 0,1-4 0,-5 4 0,10-4 0,-9-1 0,4-3 0,-1 2 0,-3-7 0,9 3 0,-10-4 0,10 0 0,-9 0 0,3 0 0,1 0 0,-4 0 0,3 0 0,-5 0 0,6 0 0,-5 0 0,10 0 0,-4 0 0,6 0 0,4 4 0,2-3 0,4 3 0,4-4 0,2 0 0,6 3 0,2 0 0,21 6 0,-2-1 0,29 2 0,-9 0 0,16 5 0,-4-3 0,-1 7 0,-1-7 0,0 2 0,-4-4 0,4 5 0,-7-4 0,-4 3 0,3-4 0,-9-1 0,4 5 0,-11-5 0,0 4 0,-6-5 0,-3 0 0,-1 0 0,-5 0 0,1-1 0,-1-3 0,-6 0 0,-16-4 0,-4 0 0,-26 0 0,9-9 0,-10-2 0,0-10 0,10 2 0,-9 3 0,25 3 0,-17-1 0,26 5 0,-11-1 0,15 3 0,-1 6 0,22-2 0,-1 3 0,20 4 0,0 6 0,-4 0 0,9 9 0,-9-9 0,4 8 0,-6-4 0,1 0 0,-1 4 0,-4-9 0,-2 8 0,0-7 0,-3 5 0,4-5 0,-6 2 0,-3-4 0,-2 0 0,-3-1 0,0 1 0,-1-1 0,1 1 0,-1-4 0,1 3 0,-1-3 0,1 4 0,-1-1 0,1 1 0,-1-1 0,1 0 0,-1 1 0,0-5 0,-3 4 0,2-6 0,-5 5 0,6-5 0,-7 5 0,7-5 0,-3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3T00:54:04.7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2458 24575,'64'-6'0,"0"-1"0,2-3 0,1-3 0,6-2 0,2-1-1405,-1-6 1,0 1 1404,-4 5 0,-1 1 0,-1-3 0,0 1 0,-7 3 0,2 0 0,26-6 0,5 0-1406,-5 3 1,2 1 1405,-17 2 0,2-1 0,-1 1 0,-4 2 0,-2 2 0,-1-1-247,26-5 1,-2-1 246,1 1 0,-2 0 0,-5 4 0,0 0 0,1 0 0,-2 1 0,-3 3 0,-2 1-580,-1-1 1,-2 1 579,-7 2 0,-2 2 0,-1-1 0,-1 1 0,-3 0 0,0 0 0,5 2 0,0 0 0,-3-2 0,-1 0 0,9 3 0,0 0 64,-9 0 1,0 0-65,9 1 0,0-2 0,-9-2 0,0 0 0,-1 0 0,0-2 0,-5-1 0,-1-1 882,-4-3 0,-1 1-882,6 1 0,-1 1 0,-3-3 0,0 0 0,3 0 0,1 1 0,-6 2 0,1-1 0,4-4 0,0-2 0,-2 4 0,-2 0 0,-4 0 0,1-1 0,10-2 0,0 0 0,35-7 0,-34 9 0,2-1 0,-5-1 0,-1 1 0,-3 4 0,0 1 0,8-6 0,0-1 0,-8 7 0,0-1 0,8-2 0,0 0 0,-3 3 0,-1 0 0,1 1 0,-1-1 0,0 0 0,-1 0 0,1 0 0,-1 0 0,-3 1 0,0-1 0,8 0 0,0 0 0,-8 0 0,0 1 0,8 2 0,0 0 0,-12-2 0,-1 1 0,9 1 0,-3 0 1665,19-3-1665,25-4 0,-25 4 0,-18 0 0,1 0 0,33 0 0,-37 1 0,-1 0 0,19 5 0,12-10 0,-11 4 0,7 0 0,-2-4 0,-8 5 1472,1-6-1472,-8-4 1206,-7 4-1206,-9-8 846,-6 9-846,-6-3 190,-6 5-190,-2 0 0,-8 0 0,4 4 0,-10 2 0,0 3 0,-5 0 0,1 0 0,14 0 0,25-6 0,19-12 0,21-3-722,0-9 722,-32 14 0,2-1-578,-2 0 1,1-1 577,10-3 0,2 0 0,0 2 0,-1 1 0,-6 1 0,-2 0 0,-5 6 0,0 1-224,-3-2 1,-1-1 223,39-6 0,-40 6 0,-1 0 0,40-7 0,-3 2 0,-21 7 0,11-1 0,-12 1 663,-1 4-663,-1 2 1169,0 5-1169,-6 0 492,6 0-492,-7 0 0,0-5 0,-1 4 0,-5-4 0,-2 1 0,-6 3 0,-6-8 0,-1 4 0,-6 0 0,0-3 0,1 7 0,-1-7 0,0 7 0,1-8 0,5 8 0,-5-3 0,5 0 0,0 3 0,-4-3 0,9 4 0,-3 0 0,11 0 0,-5 0 0,5 0 0,0 0 0,-5 0 0,11 0 0,-16 0 0,9 0 0,-11 0 0,6 0 0,-6 0 0,4 0 0,-4 0 0,6 0 0,0 0 0,0 0 0,23 0 0,-17 0 0,18 0 0,-18 0 0,-5 0 0,11 0 0,-4 0 0,5 0 0,1 0 0,-1-5 0,-6 4 0,6-4 0,-6 5 0,1-4 0,4 3 0,-11-8 0,12 3 0,-6 0 0,7-3 0,0 7 0,0-7 0,-1 8 0,8-9 0,-5 8 0,5-8 0,-8 9 0,1-9 0,0 9 0,0-8 0,0 3 0,-1-5 0,-5 0 0,4 1 0,-11 0 0,5-1 0,-6-3 0,0-2 0,-1 1 0,8-12 0,-11 15 0,3-14 0,-11 16 0,-1-7 0,0 6 0,1-2 0,-1 4 0,1-4 0,-6 6 0,0-8 0,-1 13 0,-3-9 0,3 6 0,-4 0 0,-1-2 0,1 6 0,4-7 0,-3 7 0,8-3 0,-3 0 0,4 3 0,1-3 0,5-1 0,1 4 0,6-8 0,0 4 0,-1-1 0,1-3 0,0 8 0,-6-7 0,-1 7 0,-6-8 0,1 4 0,-6 0 0,0 1 0,-1 0 0,-3 3 0,3-3 0,-4 4 0,8 0 0,-7-4 0,7 3 0,-12-2 0,2 3 0,-6 0 0,2 0 0,1 0 0,-4-4 0,4 3 0,-5-2 0,1 3 0,0-4 0,-1 4 0,-24-8 0,3 3 0,-23-3 0,10-2 0,-1 1 0,-5-5 0,4 4 0,-4-4 0,6 5 0,-1-1 0,1 5 0,4-3 0,2 7 0,4-6 0,0 6 0,5-6 0,-4 2 0,3 1 0,0-3 0,-2 6 0,2-6 0,0 3 0,-2-5 0,6 5 0,-3-3 0,5 6 0,-1-6 0,0 3 0,1 0 0,-1-3 0,1 3 0,-1 0 0,4-3 0,-2 6 0,23-2 0,-3 7 0,25 6 0,-5 5 0,6 5 0,1 5 0,-1-3 0,-4 2 0,-3-9 0,-11 2 0,0-8 0,-6 3 0,-3-4 0,-1-3 0,-5 2 0,1-7 0,-1 4 0,1-1 0,-1-2 0,1 2 0,-1 1 0,5-4 0,-4 7 0,4-6 0,-4 6 0,-1-7 0,1 4 0,-1-1 0,1-2 0,-1 2 0,1-3 0,-4 4 0,3-3 0,-7 5 0,7-5 0,-3 6 0,4-6 0,-4 5 0,2-5 0,-5 6 0,6-6 0,-6 5 0,5-5 0,-5 6 0,2-3 0,-3 3 0,0 0 0,0 1 0,0-1 0,0 1 0,0-1 0,0 5 0,0 0 0,0 1 0,0 3 0,-3-4 0,-2 10 0,-4-5 0,0 5 0,-3-6 0,3 6 0,-7-4 0,6 3 0,-7 0 0,4-3 0,-4 4 0,0-6 0,4-3 0,-2 2 0,6-6 0,-3 3 0,5-5 0,-1-3 0,0 3 0,4-6 0,1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3T17:21:45.49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4648 26 24575,'-28'0'0,"3"0"0,10-4 0,6 3 0,-11-3 0,12 4 0,-4 0 0,0 0 0,4 0 0,-8 0 0,7 0 0,-6 0 0,6 0 0,-3 0 0,1 0 0,2 0 0,-7 0 0,3 0 0,1 0 0,-4-4 0,3 3 0,-3-6 0,-1 6 0,0-3 0,0 4 0,1 0 0,-1 0 0,0 0 0,0 0 0,0 0 0,1 0 0,3 0 0,-3 0 0,4 0 0,-1 0 0,-3 0 0,7 0 0,-2 0 0,-1 0 0,-1 0 0,1 0 0,-8 0 0,7 4 0,-3 0 0,0 4 0,7 0 0,-2-3 0,3 1 0,1-2 0,-1 1 0,0 1 0,1-2 0,-1 4 0,1-4 0,-4 2 0,3-5 0,-3 6 0,3-6 0,0 5 0,-7-1 0,6-1 0,-6 3 0,7-3 0,1 1 0,-1 1 0,-3-1 0,2 2 0,-2 1 0,4-1 0,-5 1 0,3 0 0,-2-1 0,-1 1 0,3 0 0,-6 4 0,2-3 0,-4 7 0,0-7 0,1 7 0,-1-7 0,0 3 0,0-4 0,4 4 0,-3-3 0,3 3 0,-3-3 0,-1 3 0,0-3 0,0 3 0,-4-3 0,3 3 0,-4-3 0,9 3 0,-2 0 0,2-3 0,-4 3 0,0-4 0,1 4 0,3-3 0,-3 3 0,7 0 0,-10 4 0,9-3 0,-5 2 0,7-3 0,0-4 0,0 8 0,0-3 0,3-1 0,-2 4 0,2-3 0,0-1 0,-2 4 0,2-4 0,-3 5 0,-1 0 0,1-1 0,0 1 0,-1 0 0,-3 7 0,3-6 0,-4 6 0,5-7 0,0-5 0,-1 4 0,2-7 0,2 2 0,-2 1 0,6-4 0,-3 4 0,1-5 0,2 1 0,-2 3 0,3-3 0,-4 7 0,3-6 0,-3 2 0,0 1 0,4 0 0,-8 5 0,7 0 0,-6-1 0,6 1 0,-7 4 0,3-3 0,-4 4 0,5-6 0,-4 1 0,4-4 0,-1 2 0,-2-2 0,2 3 0,1-3 0,-4 3 0,3-4 0,-3 5 0,3-4 0,-2 2 0,2-2 0,-3 3 0,-1 1 0,1 7 0,-1-5 0,1 1 0,0-5 0,0-2 0,0-1 0,-1 4 0,5-7 0,-3 2 0,3-3 0,-1 3 0,-1-2 0,1 2 0,-2-3 0,2 0 0,-1-1 0,1 5 0,-3-4 0,4 4 0,-3-5 0,3 1 0,-4-1 0,1 4 0,-1 2 0,0-2 0,0 1 0,0-4 0,1-1 0,-1 5 0,0-4 0,0 4 0,-4-1 0,3-2 0,-2 2 0,-1 1 0,3-3 0,-3 6 0,1-6 0,2 3 0,-3 0 0,4-4 0,0 4 0,-3-1 0,2-3 0,-2 3 0,4-4 0,-1-2 0,0 1 0,-2-5 0,2 3 0,-3-4 0,-1 0 0,-5 0 0,-1 0 0,-4 0 0,1 0 0,3 0 0,-4 0 0,6 0 0,-1 0 0,0 0 0,4 0 0,-2 0 0,6 0 0,-2 0 0,1-7 0,-1-1 0,-5-8 0,0-4 0,-2-3 0,0-4 0,0 4 0,0-3 0,1 11 0,0-5 0,4 7 0,4 0 0,2 5 0,6 1 0,-2-1 0,3-4 0,0 1 0,0 0 0,0 3 0,0-7 0,0 6 0,0-7 0,0 5 0,0 2 0,0-3 0,0 5 0,0-4 0,0-2 0,0 1 0,3 1 0,-2 3 0,2-4 0,-3-1 0,0-3 0,4-1 0,-3 0 0,3 0 0,-4 1 0,0-1 0,3 0 0,-2 0 0,3 5 0,-4-4 0,0 7 0,0-2 0,0 3 0,0-2 0,0 1 0,0-1 0,-8 2 0,-1-4 0,-4 3 0,-2-3 0,2 4 0,0-4 0,1 6 0,0-5 0,7 7 0,-6-1 0,4-2 0,-2 6 0,-1-2 0,-5 3 0,5 0 0,-9 0 0,10 0 0,-6 0 0,6 0 0,-7 0 0,8 0 0,-8 0 0,7-3 0,-7 2 0,8-3 0,-4 4 0,4 0 0,-3 0 0,2 0 0,-3 0 0,5 0 0,-8 0 0,5 0 0,-5 0 0,3 0 0,4 0 0,-8 0 0,7 0 0,-6 0 0,2 0 0,-4 0 0,0 0 0,1 4 0,-1-3 0,-5 7 0,4-7 0,-8 7 0,8-7 0,-8 7 0,8-7 0,-8 3 0,8 0 0,-4-3 0,9 6 0,-2-3 0,6 1 0,-7 2 0,8-3 0,-4 4 0,4 0 0,1-4 0,-5 3 0,3-3 0,-2 4 0,3 0 0,0-1 0,-3 1 0,-6 7 0,4-5 0,-6 9 0,6-7 0,-4 1 0,1 3 0,-1-7 0,-5 8 0,4-8 0,-8 8 0,8-7 0,-3 6 0,-1-6 0,4 5 0,-3-5 0,4 2 0,0 0 0,0-3 0,1 7 0,-1-3 0,-4 7 0,4-2 0,-4 2 0,8-3 0,-3-1 0,7 1 0,-4 4 0,1-3 0,3 4 0,-4-1 0,5-7 0,-5 3 0,8-1 0,-6 3 0,1 8 0,0 6 0,-8-4 0,4-1 0,0-2 0,-2-3 0,5 4 0,-6 0 0,7-4 0,-7 3 0,3-3 0,-4 4 0,3 1 0,-1-6 0,2 4 0,0-3 0,-3 0 0,3 3 0,1-8 0,-4 8 0,3-4 0,0 1 0,-3 3 0,3-3 0,-5 4 0,2-4 0,-2 3 0,-2-8 0,1 9 0,-1-9 0,3 4 0,-7 7 0,6-10 0,-2 10 0,5-12 0,3-1 0,0 1 0,1 0 0,0-1 0,3 1 0,-4 0 0,5-1 0,3 1 0,-2-4 0,3 2 0,-4 1 0,3 2 0,2 2 0,-1-4 0,3 1 0,-3 0 0,1-5 0,2 4 0,-2-4 0,-1 1 0,3 3 0,-2-8 0,3 8 0,0-8 0,0 4 0,0-5 0,0 5 0,0-3 0,0 2 0,0-3 0,0 3 0,0-2 0,0 2 0,0 1 0,0 0 0,0 0 0,0 3 0,0-6 0,0 6 0,0-2 0,0 0 0,0 2 0,0-2 0,0 3 0,0-3 0,0 3 0,0-4 0,0 5 0,0-5 0,4 4 0,0-3 0,1 3 0,6 8 0,-5-5 0,6 5 0,-8-7 0,4-1 0,-4-3 0,4 2 0,-3-6 0,2 7 0,-6-8 0,6 8 0,-2-8 0,3 8 0,0-3 0,-4-1 0,3 0 0,-2-1 0,-1-2 0,4 7 0,-7-8 0,6 8 0,-6-4 0,6 5 0,-6-4 0,7 2 0,-8-2 0,8 3 0,-7 1 0,3 0 0,-1-1 0,-2 1 0,6-4 0,-6 2 0,2-6 0,1 2 0,-3 1 0,2-3 0,0 2 0,-2 1 0,6-4 0,-6 4 0,2-5 0,1 5 0,0 0 0,0 0 0,3-1 0,-2 1 0,-1-4 0,3 4 0,-2-1 0,-1-2 0,3 7 0,-3-8 0,1 8 0,-2-8 0,1 8 0,-3-8 0,6 4 0,-6-4 0,2-1 0,1 4 0,0-3 0,0 7 0,3-7 0,-3 8 0,4-3 0,1 8 0,-1-3 0,1 3 0,-1-4 0,1 0 0,-5-1 0,4 1 0,-4-5 0,0 4 0,3-3 0,-2 3 0,0 1 0,2 0 0,-6-1 0,6 1 0,-2-4 0,3 2 0,-4-2 0,4 3 0,-4-3 0,4 3 0,0-4 0,0 5 0,1-1 0,-1 1 0,0 0 0,1-1 0,-1 1 0,-3 0 0,2-1 0,-2 6 0,0-4 0,-1 3 0,-4-8 0,0 2 0,3-2 0,-2-1 0,3 4 0,-4-7 0,0 6 0,0-7 0,0 3 0,0-1 0,0 3 0,0 3 0,4 0 0,-3 1 0,6 4 0,-6-3 0,3 4 0,0-1 0,-2-7 0,2 11 0,-4-15 0,3 10 0,-2-7 0,3 3 0,-4 1 0,3-5 0,-2 4 0,2-3 0,-3-1 0,0 4 0,0-8 0,0 8 0,0-3 0,0-1 0,0 4 0,4-8 0,-3 8 0,2-3 0,-3 3 0,0-3 0,0 3 0,0-8 0,0 8 0,0-8 0,0 4 0,0-1 0,0-3 0,0 3 0,0-1 0,0-1 0,0 1 0,0 5 0,0-5 0,0 5 0,0-4 0,0-2 0,0 2 0,0-3 0,0 3 0,0-3 0,0 3 0,0 0 0,0-3 0,0 3 0,0 4 0,0-6 0,0 10 0,0-6 0,0 0 0,0 2 0,0-6 0,0 2 0,0-3 0,0 3 0,0-3 0,0 3 0,0-1 0,0-2 0,0 3 0,0-1 0,0-2 0,0 3 0,0 0 0,0-3 0,0 2 0,0 0 0,0 2 0,0 4 0,0-4 0,0 0 0,0-5 0,3 4 0,-2-2 0,2 1 0,1-2 0,-3 2 0,5-1 0,-1 6 0,-1-3 0,4 5 0,-8 4 0,8-3 0,-4 4 0,1-6 0,3 1 0,-8-1 0,8 1 0,-7-4 0,6 2 0,-2-2 0,-1 4 0,4-1 0,-7-3 0,6 2 0,-2-2 0,-1 4 0,4-1 0,-7-3 0,2-1 0,1-1 0,-3-2 0,6 2 0,-6-3 0,6-1 0,-3 4 0,0 2 0,3-2 0,-6 5 0,5-7 0,-5 2 0,6 1 0,-6-4 0,3 8 0,-1-7 0,-2 6 0,6-6 0,-7 6 0,4-6 0,-4 7 0,3-8 0,-2 8 0,2-8 0,-3 8 0,0-8 0,0 4 0,0-4 0,0 2 0,0-1 0,0 1 0,0 1 0,0-3 0,0 2 0,0 1 0,0-2 0,0 2 0,0 0 0,0-2 0,0 2 0,0-3 0,0-37 0,0 17 0,0-30 0,0 26 0,0-1 0,0-5 0,0 4 0,0-8 0,0 8 0,0-8 0,-4 3 0,3-4 0,-3-1 0,4 1 0,0-1 0,0 1 0,-4 4 0,3-3 0,-6 3 0,5-5 0,-2 1 0,1 4 0,-2-3 0,0 3 0,-3-4 0,3 4 0,0-3 0,-3 8 0,4-4 0,-1 1 0,1 3 0,0-4 0,3 5 0,-2-4 0,3-5 0,0 7 0,0-4 0,0 14 0,-4-6 0,3 6 0,-3-7 0,1 7 0,2-2 0,-2-1 0,-1 3 0,3-2 0,-5 3 0,5 1 0,-5-4 0,5-1 0,-6-8 0,2-2 0,-5-11 0,0-2 0,-5-11 0,4 5 0,0-5 0,2 6 0,4 0 0,-1 5 0,-3-3 0,4 9 0,-1 1 0,-2 2 0,7 3 0,-7-5 0,7 6 0,-7-5 0,3 5 0,-4-1 0,0 1 0,0 6 0,1-1 0,0 4 0,0-3 0,0 8 0,-1-8 0,2 7 0,2-2 0,-2 3 0,3 0 0,0 1 0,1-5 0,-1 4 0,3-4 0,-2 4 0,0 1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3T17:21:58.34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3686 0 24575,'24'0'0,"-3"0"0,-14 0 0,1 0 0,3 0 0,-3 0 0,3 4 0,-4-4 0,4 7 0,-2-6 0,1 2 0,-2 1 0,4-4 0,-4 4 0,4-4 0,-1 0 0,-2 0 0,2 3 0,1-2 0,-4 2 0,8 1 0,-3-3 0,-1 3 0,4-1 0,-8-2 0,8 7 0,-7-7 0,2 6 0,-3-3 0,-1 3 0,1-2 0,-1 1 0,1-2 0,-1 1 0,1 1 0,-1-2 0,0 3 0,1 1 0,-1-1 0,0 0 0,1 1 0,-1-1 0,5-2 0,1 2 0,-1-3 0,0 1 0,-1 2 0,-2-3 0,3 0 0,-1 3 0,-2-6 0,2 6 0,-3-2 0,3-1 0,-2 2 0,2-1 0,-3-1 0,4 3 0,-4-3 0,4 4 0,-5-1 0,1 1 0,-1-4 0,1 3 0,3-3 0,-3 0 0,2 3 0,-3-4 0,0 5 0,1-1 0,3 1 0,2 0 0,-1 0 0,0 0 0,0 0 0,-4-1 0,4 1 0,-1 0 0,-2 0 0,3 3 0,-5-2 0,1 3 0,4-5 0,-4 1 0,4 4 0,-4-3 0,0 2 0,-1-3 0,1-1 0,-1 1 0,1 3 0,0-2 0,0 2 0,-1-3 0,1-1 0,0 5 0,3-3 0,-2 3 0,3 0 0,0-4 0,-3 8 0,7-7 0,-4 11 0,1-11 0,-2 6 0,-3-7 0,-1-1 0,1 5 0,0-4 0,0 8 0,0-7 0,0 6 0,-1-6 0,1 2 0,0 1 0,-3 0 0,2 1 0,-3-1 0,0-1 0,3 2 0,1 7 0,-3-3 0,6 3 0,-6-3 0,3-1 0,0-3 0,-4 3 0,4-4 0,-4 5 0,4 0 0,-3-1 0,3 1 0,-4 0 0,1-5 0,-2 4 0,1-4 0,-3 5 0,6 0 0,-6-1 0,3-3 0,0 10 0,-3-13 0,2 13 0,-3-14 0,0 7 0,0-8 0,4 8 0,-3-8 0,3 4 0,-4-5 0,0 4 0,0-2 0,0 2 0,0-1 0,3-1 0,-2 2 0,2-4 0,-3 4 0,0 1 0,0 4 0,0-3 0,0 3 0,0-4 0,0 1 0,0-2 0,0-3 0,0 7 0,0-2 0,0 7 0,0-7 0,0 7 0,0-10 0,0 10 0,0-2 0,0-4 0,0 6 0,0-7 0,0 3 0,0 1 0,4-1 0,-3-3 0,3 3 0,-4-4 0,0 1 0,0 3 0,0-4 0,0 1 0,0 2 0,0-6 0,0 7 0,0-4 0,0 1 0,0-2 0,0 1 0,0-4 0,0 8 0,0-7 0,0 2 0,0-3 0,0 7 0,0-6 0,0 6 0,0-8 0,0 5 0,0-3 0,0 2 0,0 1 0,0-4 0,-4 4 0,0-1 0,-4-2 0,3 7 0,-2-8 0,3 4 0,-4-1 0,1-2 0,-1 2 0,0 1 0,0-3 0,-1 6 0,2-6 0,-2 6 0,5-6 0,-3 6 0,2-6 0,-3 7 0,0-8 0,0 4 0,0-1 0,4-2 0,-3 3 0,2-1 0,-3-2 0,0 2 0,0 1 0,1-4 0,2 4 0,-2-1 0,3-2 0,-8 10 0,3-6 0,-3 3 0,4 0 0,0-7 0,0 6 0,0-6 0,4 2 0,-4 1 0,4-4 0,-4 4 0,0-4 0,1-1 0,3 1 0,-3-1 0,3 1 0,-1-1 0,-1 1 0,1-1 0,1 1 0,-3-1 0,0 1 0,2-1 0,-6 1 0,7-1 0,-4 1 0,1-1 0,-1-2 0,-4 2 0,4-3 0,-4 4 0,4-1 0,-3 1 0,2 0 0,-3 0 0,4 3 0,1-2 0,-5 3 0,3-5 0,-3 1 0,5 0 0,-1-1 0,-4 1 0,0 0 0,-1 0 0,1 0 0,1 0 0,-2 0 0,-4 0 0,4 0 0,-2 0 0,2 0 0,0 0 0,-3 1 0,8-2 0,-4-2 0,4 1 0,1-5 0,-1 6 0,-3-3 0,3 0 0,-3 3 0,3-7 0,1 7 0,-1-3 0,-4 0 0,4 3 0,-4-3 0,4 1 0,1-2 0,-4 4 0,2-6 0,-2 6 0,4-4 0,-1-2 0,-7 10 0,5-10 0,-5 6 0,4-3 0,-2 1 0,-4 3 0,4-3 0,-7 2 0,6-2 0,-12 4 0,3 0 0,0-4 0,-3 3 0,3-3 0,0 0 0,2 3 0,-1-7 0,4 6 0,-3-6 0,8 3 0,-3-4 0,8 0 0,-8 0 0,8 0 0,-4 0 0,2 0 0,-3 0 0,2 0 0,-9 4 0,6 1 0,-12 8 0,2 6 0,-4 0 0,4 4 0,-2-5 0,7 4 0,-2-4 0,3 4 0,1-6 0,1 1 0,-1 0 0,4-1 0,-3 1 0,3 0 0,-4-1 0,4 1 0,-3-1 0,3-3 0,-4 3 0,4-3 0,-2 0 0,6-1 0,-11 3 0,7-5 0,-3 5 0,4-7 0,0 0 0,4-1 0,-4 1 0,4 0 0,1-1 0,-1 1 0,-4-1 0,4 1 0,-4 4 0,0 1 0,3-1 0,-3 4 0,0-4 0,3 1 0,-3 3 0,0-4 0,-4 8 0,2-2 0,-5 2 0,9-4 0,-6 1 0,7-4 0,-6 2 0,6-6 0,-3 6 0,0-6 0,3 7 0,-3-7 0,4 3 0,0-5 0,1 1 0,-1 3 0,0-2 0,0 2 0,0 1 0,0-4 0,-4 15 0,4-12 0,-5 12 0,5-11 0,-4 5 0,3-4 0,-3 2 0,4-2 0,-4 4 0,3-1 0,-4 1 0,5-5 0,0 4 0,-4-3 0,3 3 0,-3-3 0,4 3 0,0-8 0,3 8 0,-1-8 0,1 8 0,-3-4 0,-1 8 0,1-2 0,0 2 0,0-7 0,-1 2 0,5-2 0,-4 3 0,4-3 0,-4 3 0,3-4 0,-2 1 0,3-2 0,-4 1 0,4 1 0,-3-1 0,2 4 0,1-4 0,-4 1 0,4 3 0,0-8 0,-7 11 0,9-5 0,-9 1 0,10 1 0,-5-7 0,5 6 0,-6-2 0,6-1 0,-7 4 0,4-3 0,-1-1 0,-2 0 0,6-1 0,-6-2 0,6 2 0,-2-3 0,-1 3 0,3-2 0,-2 3 0,-1-5 0,3 8 0,-2-6 0,3 6 0,0-7 0,-4-1 0,4 5 0,-4-4 0,4 4 0,0-4 0,0 6 0,0-4 0,0 9 0,0-11 0,0 8 0,0-3 0,0-1 0,0 4 0,0-4 0,0 1 0,0 3 0,0-8 0,0 8 0,0-8 0,0 4 0,0-1 0,0-2 0,0 6 0,4-6 0,-4 7 0,4-4 0,-4 1 0,0 2 0,0-2 0,0 0 0,0-2 0,0 1 0,0-4 0,0 4 0,0-5 0,0 5 0,3-3 0,1 2 0,0 1 0,3-4 0,1 15 0,1-12 0,3 12 0,-4-11 0,0 5 0,0 0 0,5-4 0,-4 2 0,6-2 0,-5 4 0,5-4 0,-5 3 0,2-3 0,0 0 0,-3 2 0,3-6 0,-4 3 0,-1-5 0,-3 4 0,3-3 0,-6 3 0,2-4 0,1 4 0,-4-3 0,4 3 0,-4-1 0,0-1 0,0 6 0,0-3 0,0 10 0,3-4 0,-2 3 0,3-4 0,-4 4 0,0-3 0,0 3 0,0-8 0,0-1 0,0-5 0,0 4 0,0-3 0,0 3 0,0 0 0,0-3 0,0 3 0,0 4 0,0-5 0,0 9 0,0-11 0,0 4 0,0-1 0,0-2 0,0 6 0,0-6 0,0 3 0,0-1 0,0-2 0,-3 2 0,2 1 0,-6-4 0,6 4 0,-6-4 0,6-1 0,-5 1 0,1-1 0,1 1 0,-3-1 0,3 1 0,-3-1 0,2 1 0,-2-1 0,3 4 0,-3-3 0,3 3 0,-3-4 0,6 1 0,-6-1 0,3 1 0,-4 0 0,1-1 0,-1 1 0,1-1 0,-1 1 0,0-1 0,1 1 0,-5 0 0,7-1 0,-6-2 0,7 1 0,-4-2 0,-3 4 0,3-1 0,-2 1 0,2-1 0,-4 1 0,4 0 0,-8 0 0,7 0 0,-3-1 0,1 1 0,2 4 0,-3-3 0,4 2 0,0-3 0,1-1 0,-1 1 0,0 0 0,4-1 0,-3 1 0,3-1 0,-4 1 0,1-1 0,-1 1 0,4-1 0,-3 1 0,3-1 0,0 1 0,-3-1 0,3 0 0,-4 1 0,4-1 0,-6 1 0,8 0 0,-8-1 0,5 1 0,-2-1 0,3 1 0,0 2 0,1-1 0,2 1 0,-2 1 0,3-3 0,0 2 0,-3 1 0,2-3 0,-2 2 0,3 1 0,0-3 0,-8 7 0,6-6 0,-5 2 0,7-3 0,-3-1 0,2 4 0,-13-6 0,8 1 0,-9-6 0,3 0 0,0 0 0,-5 0 0,0 0 0,0 0 0,1 0 0,-1 0 0,-5 0 0,0 0 0,-6 0 0,1 0 0,4 0 0,-3 0 0,3-4 0,0 3 0,-3-7 0,8 3 0,-4-4 0,6 5 0,-1-4 0,0 7 0,0-3 0,5 4 0,-4 0 0,3 0 0,-4 0 0,1 0 0,-1 0 0,0 0 0,0 0 0,5 0 0,-4 0 0,3 0 0,-4 0 0,1 0 0,-6 0 0,4 0 0,-3 0 0,4 0 0,0 0 0,-4 0 0,3 0 0,-7 0 0,7 0 0,2 0 0,0 0 0,8 0 0,-4 0 0,0 0 0,0 0 0,-1 0 0,-3 0 0,7 0 0,-6 0 0,2 0 0,0 0 0,-3 0 0,8 0 0,-8 0 0,3 0 0,1 0 0,-4 0 0,7 0 0,-7 0 0,0 0 0,-1 0 0,1 0 0,0 0 0,7 0 0,-6 0 0,6 0 0,-3 0 0,5 0 0,-5 0 0,3 0 0,-3 4 0,5-3 0,-5 2 0,3 0 0,-2-2 0,-1 2 0,-1 1 0,-11-3 0,6 3 0,-11-4 0,11 0 0,-9 0 0,5 0 0,-6 0 0,1 0 0,-1 0 0,5 0 0,-3 0 0,8 0 0,-8 0 0,8 0 0,-4 0 0,6 0 0,-1 0 0,0 0 0,0 0 0,1 0 0,3 0 0,-3 0 0,0 0 0,2 0 0,-5 0 0,7 0 0,-1 0 0,-3 0 0,3 0 0,-3 0 0,-1 0 0,4 0 0,-3 3 0,4-2 0,-5 7 0,0-7 0,4 6 0,2-6 0,3 2 0,0 0 0,-3-2 0,0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3T17:22:03.098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1936 0 24575,'-38'0'0,"-1"0"0,16 0 0,0 0 0,-8 0 0,6 0 0,-13 0 0,9 0 0,-9 0 0,3 0 0,1 0 0,-5 0 0,10 0 0,-9 0 0,14 0 0,-8 0 0,9 0 0,-4 0 0,4 0 0,1 0 0,1 0 0,3 0 0,1 0 0,1 0 0,3 0 0,-4 0 0,5 0 0,-4 4 0,3-3 0,-4 6 0,5-6 0,-4 7 0,3-7 0,0 2 0,-2-3 0,2 0 0,-4 0 0,0 0 0,-4 0 0,-2 0 0,-4 0 0,-1 0 0,1 0 0,-1 0 0,1 0 0,-1 0 0,1 0 0,-13-4 0,10 3 0,-5-3 0,13 4 0,5 0 0,1 0 0,-1 0 0,0 0 0,0 0 0,1-4 0,-1 3 0,0-2 0,0 3 0,0 0 0,1 0 0,-1 0 0,4 0 0,-3 0 0,0 0 0,-1 0 0,-3 0 0,3 0 0,4 0 0,-3 0 0,8 0 0,-8 0 0,3 0 0,1 0 0,-4 0 0,3 0 0,-4 0 0,5 0 0,0 0 0,4 0 0,-3 0 0,3 0 0,-2 0 0,-1 0 0,-2 0 0,-3 0 0,-6 0 0,-1 0 0,1 0 0,0 0 0,5 0 0,0 0 0,5 0 0,0 0 0,5 0 0,2 10 0,2 0 0,7 5 0,-4 1 0,7-3 0,-2 8 0,4-3 0,0 8 0,0-3 0,-1-1 0,1 5 0,0-5 0,0 6 0,0-1 0,1 0 0,-1 1 0,0-1 0,-4 0 0,-1 1 0,0-1 0,-3 0 0,3 6 0,-4-4 0,0 4 0,0-6 0,0 1 0,0-1 0,0 1 0,0-1 0,0 0 0,0 1 0,0-6 0,0 4 0,-4-8 0,3 11 0,-2-6 0,-1 3 0,3 0 0,-3-8 0,4 8 0,0-8 0,0 8 0,0-4 0,0 1 0,0 3 0,0-8 0,0 8 0,0-8 0,0 3 0,0 1 0,0-4 0,0 3 0,0-8 0,0 2 0,0 5 0,0-5 0,0 8 0,0-11 0,4 5 0,1 5 0,3-5 0,1 10 0,0-10 0,4 10 0,-4-10 0,4 10 0,-4-5 0,0 6 0,0-1 0,1 0 0,-2-4 0,1 3 0,0-8 0,0 8 0,-1 4 0,1-5 0,-5 3 0,4-6 0,-7-4 0,3 3 0,-4-4 0,0 4 0,4-3 0,-3 3 0,3-4 0,-4 0 0,3-1 0,-2 1 0,3 0 0,-4 4 0,0-3 0,0 3 0,0-4 0,0 0 0,0-1 0,0 1 0,0 8 0,0-7 0,0 7 0,0-8 0,0 4 0,0-3 0,0 8 0,0-8 0,0 8 0,0-8 0,0 8 0,0-8 0,0 3 0,0 1 0,0-4 0,0 3 0,0-4 0,0-1 0,0 4 0,0-6 0,0 1 0,0-8 0,0 1 0,0 3 0,0 2 0,4 4 0,-3-5 0,6 4 0,-6 1 0,3 1 0,-1 3 0,-2-4 0,3 0 0,0-1 0,-3-3 0,2 3 0,-3-4 0,0 1 0,0 10 0,0-9 0,4 6 0,-4-4 0,4-3 0,-4-1 0,3 4 0,-2-4 0,3 5 0,-4 0 0,0-1 0,0 6 0,0-5 0,0 5 0,0-1 0,0-3 0,0 8 0,0-8 0,0 8 0,0-8 0,0 8 0,0-8 0,0 4 0,0-6 0,0 4 0,0-2 0,0-2 0,0-1 0,0-6 0,0 2 0,0-3 0,0 4 0,0-4 0,0 4 0,0-5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3T17:22:06.054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83 0 24575,'0'32'0,"0"0"0,0-15 0,0 6 0,0 4 0,0-4 0,0 8 0,0-7 0,0 9 0,0 0 0,0-9 0,0 13 0,0-13 0,0 9 0,0-6 0,0 6 0,0 2 0,0 4 0,0-4 0,0 3 0,0-9 0,0 4 0,0-6 0,0 1 0,0-1 0,-4 8 0,3-11 0,-3 5 0,-3-13 0,-2-3 0,-18 5 0,15-4 0,-6 10 0,18-5 0,0 3 0,0-6 0,0-3 0,0-2 0,0-3 0,0 3 0,0 1 0,0 4 0,0 6 0,0 0 0,0 6 0,0-1 0,0 0 0,0 1 0,0-1 0,0 0 0,0-4 0,0 3 0,0-3 0,0 4 0,0 1 0,0-6 0,0 0 0,0-1 0,0 2 0,0-1 0,0 4 0,0-8 0,0 0 0,0-3 0,0-6 0,0 2 0,0-3 0,0 3 0,0 1 0,0 4 0,0 6 0,0-5 0,0 10 0,0-5 0,0 1 0,0 3 0,0-8 0,0 3 0,0-4 0,0-1 0,0-3 0,0 3 0,0-8 0,0 8 0,0-4 0,0 1 0,0 3 0,0-4 0,0 1 0,0 2 0,0-2 0,0 4 0,0 7 0,0-6 0,0 11 0,0-6 0,0-1 0,0 4 0,0-3 0,0 4 0,0 1 0,0-1 0,0 1 0,0-6 0,0 0 0,0-1 0,0-3 0,0 3 0,0-4 0,0 0 0,0 7 0,0-6 0,0 6 0,0-7 0,0-1 0,0 1 0,0 0 0,0-1 0,0 1 0,0 0 0,0-1 0,0 1 0,0 0 0,0-1 0,0 1 0,0 0 0,0-1 0,0 6 0,0-4 0,0 8 0,0-8 0,0 3 0,0 8 0,0-5 0,0 6 0,0-4 0,0-8 0,0 8 0,0-8 0,0 8 0,0-8 0,0 4 0,0-6 0,0 1 0,0 0 0,0-1 0,0 1 0,0 0 0,0-5 0,0 4 0,0-8 0,0 8 0,0-7 0,0 2 0,0-3 0,0 2 0,0-2 0,0 3 0,0 3 0,0-4 0,0 5 0,0-8 0,0 1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3T17:29:05.51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1936 0 24575,'-38'0'0,"-1"0"0,16 0 0,0 0 0,-8 0 0,6 0 0,-13 0 0,9 0 0,-9 0 0,3 0 0,1 0 0,-5 0 0,10 0 0,-9 0 0,14 0 0,-8 0 0,9 0 0,-4 0 0,4 0 0,1 0 0,1 0 0,3 0 0,1 0 0,1 0 0,3 0 0,-4 0 0,5 0 0,-4 4 0,3-3 0,-4 6 0,5-6 0,-4 7 0,3-7 0,0 2 0,-2-3 0,2 0 0,-4 0 0,0 0 0,-4 0 0,-2 0 0,-4 0 0,-1 0 0,1 0 0,-1 0 0,1 0 0,-1 0 0,1 0 0,-13-4 0,10 3 0,-5-3 0,13 4 0,5 0 0,1 0 0,-1 0 0,0 0 0,0 0 0,1-4 0,-1 3 0,0-2 0,0 3 0,0 0 0,1 0 0,-1 0 0,4 0 0,-3 0 0,0 0 0,-1 0 0,-3 0 0,3 0 0,4 0 0,-3 0 0,8 0 0,-8 0 0,3 0 0,1 0 0,-4 0 0,3 0 0,-4 0 0,5 0 0,0 0 0,4 0 0,-3 0 0,3 0 0,-2 0 0,-1 0 0,-2 0 0,-3 0 0,-6 0 0,-1 0 0,1 0 0,0 0 0,5 0 0,0 0 0,5 0 0,0 0 0,5 0 0,2 10 0,2 0 0,7 5 0,-4 1 0,7-3 0,-2 8 0,4-3 0,0 8 0,0-3 0,-1-1 0,1 5 0,0-5 0,0 6 0,0-1 0,1 0 0,-1 1 0,0-1 0,-4 0 0,-1 1 0,0-1 0,-3 0 0,3 6 0,-4-4 0,0 4 0,0-6 0,0 1 0,0-1 0,0 1 0,0-1 0,0 0 0,0 1 0,0-6 0,0 4 0,-4-8 0,3 11 0,-2-6 0,-1 3 0,3 0 0,-3-8 0,4 8 0,0-8 0,0 8 0,0-4 0,0 1 0,0 3 0,0-8 0,0 8 0,0-8 0,0 3 0,0 1 0,0-4 0,0 3 0,0-8 0,0 2 0,0 5 0,0-5 0,0 8 0,0-11 0,4 5 0,1 5 0,3-5 0,1 10 0,0-10 0,4 10 0,-4-10 0,4 10 0,-4-5 0,0 6 0,0-1 0,1 0 0,-2-4 0,1 3 0,0-8 0,0 8 0,-1 4 0,1-5 0,-5 3 0,4-6 0,-7-4 0,3 3 0,-4-4 0,0 4 0,4-3 0,-3 3 0,3-4 0,-4 0 0,3-1 0,-2 1 0,3 0 0,-4 4 0,0-3 0,0 3 0,0-4 0,0 0 0,0-1 0,0 1 0,0 8 0,0-7 0,0 7 0,0-8 0,0 4 0,0-3 0,0 8 0,0-8 0,0 8 0,0-8 0,0 8 0,0-8 0,0 3 0,0 1 0,0-4 0,0 3 0,0-4 0,0-1 0,0 4 0,0-6 0,0 1 0,0-8 0,0 1 0,0 3 0,0 2 0,4 4 0,-3-5 0,6 4 0,-6 1 0,3 1 0,-1 3 0,-2-4 0,3 0 0,0-1 0,-3-3 0,2 3 0,-3-4 0,0 1 0,0 10 0,0-9 0,4 6 0,-4-4 0,4-3 0,-4-1 0,3 4 0,-2-4 0,3 5 0,-4 0 0,0-1 0,0 6 0,0-5 0,0 5 0,0-1 0,0-3 0,0 8 0,0-8 0,0 8 0,0-8 0,0 8 0,0-8 0,0 4 0,0-6 0,0 4 0,0-2 0,0-2 0,0-1 0,0-6 0,0 2 0,0-3 0,0 4 0,0-4 0,0 4 0,0-5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3T17:29:05.518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83 0 24575,'0'32'0,"0"0"0,0-15 0,0 6 0,0 4 0,0-4 0,0 8 0,0-7 0,0 9 0,0 0 0,0-9 0,0 13 0,0-13 0,0 9 0,0-6 0,0 6 0,0 2 0,0 4 0,0-4 0,0 3 0,0-9 0,0 4 0,0-6 0,0 1 0,0-1 0,-4 8 0,3-11 0,-3 5 0,-3-13 0,-2-3 0,-18 5 0,15-4 0,-6 10 0,18-5 0,0 3 0,0-6 0,0-3 0,0-2 0,0-3 0,0 3 0,0 1 0,0 4 0,0 6 0,0 0 0,0 6 0,0-1 0,0 0 0,0 1 0,0-1 0,0 0 0,0-4 0,0 3 0,0-3 0,0 4 0,0 1 0,0-6 0,0 0 0,0-1 0,0 2 0,0-1 0,0 4 0,0-8 0,0 0 0,0-3 0,0-6 0,0 2 0,0-3 0,0 3 0,0 1 0,0 4 0,0 6 0,0-5 0,0 10 0,0-5 0,0 1 0,0 3 0,0-8 0,0 3 0,0-4 0,0-1 0,0-3 0,0 3 0,0-8 0,0 8 0,0-4 0,0 1 0,0 3 0,0-4 0,0 1 0,0 2 0,0-2 0,0 4 0,0 7 0,0-6 0,0 11 0,0-6 0,0-1 0,0 4 0,0-3 0,0 4 0,0 1 0,0-1 0,0 1 0,0-6 0,0 0 0,0-1 0,0-3 0,0 3 0,0-4 0,0 0 0,0 7 0,0-6 0,0 6 0,0-7 0,0-1 0,0 1 0,0 0 0,0-1 0,0 1 0,0 0 0,0-1 0,0 1 0,0 0 0,0-1 0,0 1 0,0 0 0,0-1 0,0 6 0,0-4 0,0 8 0,0-8 0,0 3 0,0 8 0,0-5 0,0 6 0,0-4 0,0-8 0,0 8 0,0-8 0,0 8 0,0-8 0,0 4 0,0-6 0,0 1 0,0 0 0,0-1 0,0 1 0,0 0 0,0-5 0,0 4 0,0-8 0,0 8 0,0-7 0,0 2 0,0-3 0,0 2 0,0-2 0,0 3 0,0 3 0,0-4 0,0 5 0,0-8 0,0 1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3T17:30:07.92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914 12 24575,'0'25'0,"0"-2"0,0-7 0,0 1 0,0 0 0,0-1 0,0 6 0,0 0 0,0 13 0,0-10 0,0 12 0,0-19 0,0 10 0,0-7 0,0 0 0,0-5 0,0-4 0,0-1 0,0-2 0,0 6 0,0-6 0,0 6 0,3-2 0,-2 0 0,7 2 0,-8-6 0,8 6 0,-7-2 0,6 4 0,-2-1 0,-1-3 0,4 3 0,-7-8 0,6 8 0,-2-4 0,3 1 0,-4 3 0,3-8 0,-3 8 0,4-4 0,1 5 0,-5 0 0,4-1 0,-4 1 0,5 0 0,-1-1 0,0-3 0,4 10 0,-3-9 0,-1 6 0,0-4 0,-4-4 0,4 1 0,0 3 0,0-8 0,-3 8 0,1-8 0,-2 4 0,1 0 0,1-4 0,-5 4 0,6-5 0,-3 1 0,0-1 0,3 5 0,-6-4 0,6 4 0,-2 0 0,2-4 0,1 4 0,-4-1 0,3-2 0,-2 6 0,3-2 0,0 0 0,0 2 0,0-2 0,0 4 0,0-5 0,0 4 0,0-4 0,1 5 0,-1-4 0,0 2 0,-1-6 0,2 6 0,-2-6 0,2 7 0,6 0 0,-6-3 0,6 2 0,-3-4 0,-4-2 0,4 3 0,-5-5 0,1 1 0,0-1 0,-1-3 0,-3 3 0,2-6 0,-2 6 0,4-3 0,-1 3 0,1 1 0,-1-1 0,1 1 0,-1 3 0,1-2 0,0 7 0,4-7 0,-3 2 0,2-3 0,-3 0 0,0-1 0,-1 1 0,1 3 0,0-2 0,-1 2 0,1-3 0,0-1 0,-1 1 0,1-1 0,-4 1 0,2 0 0,-5-1 0,3 0 0,-1 0 0,5 1 0,1-1 0,2 1 0,-3 0 0,-1-1 0,1 1 0,-1-1 0,1 1 0,-1-4 0,-3 3 0,-16-6 0,-9 2 0,-11-3 0,-7 0 0,10 0 0,-4 0 0,6-4 0,-1 3 0,1-3 0,-1 0 0,1-2 0,0-3 0,-1 0 0,1 0 0,-1 0 0,1-1 0,-1 5 0,1-3 0,4 3 0,-3 0 0,8-2 0,-4 2 0,1-4 0,3 1 0,-9 3 0,9-3 0,-3 3 0,4 1 0,0-4 0,5 7 0,0-6 0,4 6 0,1-2 0,-1 3 0,5-3 0,-1-1 0,4-3 0,0-5 0,0 3 0,0-6 0,0-3 0,0-4 0,4-6 0,2-5 0,-1 4 0,4-9 0,-8 9 0,7-4 0,-7 5 0,8 1 0,-8 4 0,6 2 0,-6 4 0,3 4 0,-1 1 0,-2 5 0,2-1 0,-3 1 0,3 3 0,6 0 0,8 4 0,5 5 0,6 0 0,-1 8 0,6 2 0,-4 3 0,5 6 0,-1-4 0,-8 3 0,8 1 0,-15-6 0,4 5 0,-8-2 0,1-3 0,-5 4 0,2-6 0,-4 1 0,1-1 0,-1 1 0,-3 0 0,-2-1 0,1-3 0,-4 3 0,4-8 0,-4 4 0,0-5 0,0 1 0,0-1 0,-11-13 0,-11-13 0,-11-5 0,-9-17 0,1 19 0,-2-14 0,3 15 0,4-4 0,3 6 0,11 5 0,4 1 0,6 9 0,5 0 0,-1 4 0,4-6 0,1-3 0,3-6 0,0-12 0,0 3 0,0-21 0,-5 3 0,-1-27 0,-11 5 0,-2-21 0,1 26 0,-5-22 0,-1 15 0,-1-14 0,-4 10 0,11 9 0,3 19 0,5 3 0,5 20 0,1 3 0,4 5 0,0 3 0,0-11 0,0 9 0,0-10 0,0 7 0,0-9 0,0 4 0,0-3 0,-4-1 0,3 4 0,-3-3 0,4 4 0,0 4 0,-3 2 0,2 3 0,-3 1 0,4-1 0,0 1 0,0-4 0,0-2 0,0 0 0,0-2 0,0 6 0,0-3 0,0 5 0,0-1 0,-6 4 0,1 19 0,-6-3 0,3 15 0,-1-10 0,1 0 0,-1 4 0,1-3 0,-1 3 0,4-4 0,-2 0 0,2-1 0,0 1 0,-2-5 0,6 4 0,-6 1 0,6 1 0,-7 4 0,7-1 0,-7-3 0,7 3 0,-6-4 0,6 0 0,-6-1 0,1 6 0,2-4 0,-4 3 0,3 0 0,0-3 0,-3 8 0,3-8 0,-4 9 0,4-5 0,-6 8 0,9-2 0,-10-3 0,8-3 0,-1-6 0,-3 6 0,3-4 0,0 3 0,2-4 0,-1-1 0,3 1 0,-7 0 0,7-1 0,-6 1 0,2 0 0,1 4 0,-4-3 0,3 3 0,-3-4 0,-1 0 0,1-5 0,0 4 0,0 0 0,0 1 0,-1 3 0,4-7 0,-2-2 0,6-3 0,-2 0 0,0-1 0,-2 5 0,1-4 0,-3 4 0,2-1 0,1-2 0,-4 7 0,3-4 0,1 5 0,-4-1 0,7-3 0,-6-1 0,6-1 0,-2-2 0,3 2 0,-7 0 0,5-2 0,-8 1 0,9 2 0,-5-3 0,5 2 0,-6-3 0,6-1 0,-6 0 0,3 1 0,-3-1 0,3 1 0,-3-1 0,3 1 0,-1-1 0,-1 1 0,1 4 0,-3-4 0,0 8 0,0-8 0,0 4 0,4-5 0,-3 1 0,6-1 0,-5-2 0,5 1 0,-6-2 0,3 3 0,-4 1 0,1-1 0,-1 1 0,0 4 0,0-4 0,0 8 0,-4-4 0,3 1 0,1-2 0,1-3 0,-1 4 0,-1-4 0,-3 8 0,5-8 0,2 4 0,-2-5 0,6 1 0,-6-4 0,7 3 0,-7-3 0,3 3 0,-8 1 0,4-1 0,-4 1 0,4 0 0,1-4 0,-1 3 0,0-3 0,1 0 0,3 3 0,-3-7 0,23 3 0,-7-3 0,17 0 0,-9 0 0,4 0 0,-7 0 0,6 0 0,-7 4 0,0-3 0,2 3 0,-6-4 0,2 0 0,-3 0 0,3 0 0,-2 3 0,3-2 0,-5 2 0,1-3 0,-1 0 0,1 0 0,-1 0 0,1 0 0,-1 0 0,1 0 0,-1 0 0,-3 4 0,3-4 0,-3 4 0,3-4 0,0 0 0,0 0 0,1 0 0,-1 0 0,1 3 0,-1-2 0,1 2 0,3 1 0,-2-3 0,6 6 0,-6-6 0,7 3 0,-8-1 0,8-2 0,-4 6 0,1-6 0,3 6 0,-4-6 0,1 6 0,2-6 0,-6 3 0,3-1 0,-1-2 0,-2 2 0,6 1 0,-2-3 0,0 2 0,2-3 0,-2 0 0,-1 4 0,4-3 0,-7 2 0,6-3 0,-2 0 0,-1 0 0,4 0 0,0 0 0,1 0 0,-1 0 0,0 0 0,-7 0 0,6 0 0,-6 0 0,2 0 0,1 0 0,-4 0 0,4 0 0,-4 0 0,-1 0 0,1 0 0,-1 0 0,1 0 0,-1 0 0,1 0 0,-1 0 0,0 0 0,-31 0 0,8-4 0,-27-1 0,10 0 0,-1-4 0,-6 3 0,6-3 0,1-1 0,0 1 0,9 0 0,-8-1 0,9 1 0,0 0 0,2 1 0,-1-1 0,4 0 0,-3 0 0,4 1 0,0 0 0,0-1 0,1 1 0,-1-1 0,0 1 0,0-4 0,1 2 0,-1-2 0,4 4 0,-3 0 0,8 3 0,-4-2 0,4 6 0,1-5 0,-1 5 0,4-6 0,21-5 0,-5-2 0,22-8 0,-17 5 0,10-1 0,-10 1 0,5 0 0,-6 0 0,-3 0 0,3 0 0,-7 5 0,3-4 0,-4 7 0,-4-2 0,3 6 0,-6-1 0,2 2 0,0-1 0,1 2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9953723" y="6366554"/>
            <a:ext cx="3155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47531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D4724-D698-47D4-A663-A96C66F201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77DA90-9C27-4E1F-99A1-E6516E2C4B56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756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1BB07-7AF7-4B17-80BC-DC29DEF74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8771CC-05B5-4990-99DC-910542E86C8C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294610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A92C2-499C-41F6-8959-9FA83F39D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880537-A7BC-46E6-8E01-27E18D49CDA7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98030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B6D0E1-6F87-4CED-9DE4-F10059F6BE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1ACD1C-73DB-40EC-8DFA-F0DE99A9CD15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285015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8DE133-07EF-426D-9E9C-F759B01C0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279109-501F-4C8C-9679-AA0631E5AA94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271348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B1BF96-39BE-4D5A-9FD2-10BE56E57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037B4-3CF5-4CC9-BDC2-61937E195D72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115265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4BAD2-3FEA-4F32-9D1D-CB78B0BE3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5807F5-0CBA-4789-8B7A-031740EE3228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54253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DC778-5876-463F-9576-996D6990B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726AFF-2537-41C4-9F22-98B8928ED9A4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50794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2B9269-5DD5-4B15-89D6-537E8C963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6E1A62-C05B-4564-AD54-68F9FA12DCCB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52629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AAA24-3D51-4CD0-BFBC-35135D6AA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40504B-FFCD-4257-A350-7AD35AC41F47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109983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81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9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customXml" Target="../ink/ink8.xml"/><Relationship Id="rId2" Type="http://schemas.openxmlformats.org/officeDocument/2006/relationships/customXml" Target="../ink/ink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11" Type="http://schemas.openxmlformats.org/officeDocument/2006/relationships/customXml" Target="../ink/ink7.xml"/><Relationship Id="rId5" Type="http://schemas.openxmlformats.org/officeDocument/2006/relationships/image" Target="../media/image12.png"/><Relationship Id="rId15" Type="http://schemas.openxmlformats.org/officeDocument/2006/relationships/customXml" Target="../ink/ink10.xml"/><Relationship Id="rId10" Type="http://schemas.openxmlformats.org/officeDocument/2006/relationships/image" Target="../media/image15.png"/><Relationship Id="rId4" Type="http://schemas.openxmlformats.org/officeDocument/2006/relationships/customXml" Target="../ink/ink4.xml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Atypical Femur Fractures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Bennet Butler</a:t>
            </a:r>
          </a:p>
          <a:p>
            <a:r>
              <a:rPr lang="en-US" b="1" i="1" dirty="0"/>
              <a:t>Assistant Professor of Orthopedic Surgery</a:t>
            </a:r>
          </a:p>
          <a:p>
            <a:r>
              <a:rPr lang="en-US" b="1" i="1" dirty="0"/>
              <a:t>Northwestern Memorial Hospital</a:t>
            </a:r>
          </a:p>
          <a:p>
            <a:r>
              <a:rPr lang="en-US" b="1" i="1" dirty="0"/>
              <a:t>John H Stroger Hospital of Cook County</a:t>
            </a:r>
          </a:p>
        </p:txBody>
      </p:sp>
    </p:spTree>
    <p:extLst>
      <p:ext uri="{BB962C8B-B14F-4D97-AF65-F5344CB8AC3E}">
        <p14:creationId xmlns:p14="http://schemas.microsoft.com/office/powerpoint/2010/main" val="131395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80" y="32809"/>
            <a:ext cx="10515600" cy="1325563"/>
          </a:xfrm>
        </p:spPr>
        <p:txBody>
          <a:bodyPr/>
          <a:lstStyle/>
          <a:p>
            <a:r>
              <a:rPr lang="en-US" b="1" u="sng" dirty="0"/>
              <a:t>Pathogenesis of AFFs (Mechanical)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2B9E99-D157-F542-98B0-33866BD97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98" y="1923678"/>
            <a:ext cx="3336395" cy="40611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9885A3-EFE5-3642-A9B1-CE80FE2D3BD3}"/>
              </a:ext>
            </a:extLst>
          </p:cNvPr>
          <p:cNvSpPr txBox="1"/>
          <p:nvPr/>
        </p:nvSpPr>
        <p:spPr>
          <a:xfrm>
            <a:off x="1625073" y="1385027"/>
            <a:ext cx="2575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Normal Femur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DC534E52-FA0B-4E45-B227-86AE186A9DCB}"/>
              </a:ext>
            </a:extLst>
          </p:cNvPr>
          <p:cNvSpPr/>
          <p:nvPr/>
        </p:nvSpPr>
        <p:spPr>
          <a:xfrm>
            <a:off x="3914775" y="2943225"/>
            <a:ext cx="285751" cy="155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058DC8-4110-0648-8E0E-5C09E691664E}"/>
              </a:ext>
            </a:extLst>
          </p:cNvPr>
          <p:cNvSpPr txBox="1"/>
          <p:nvPr/>
        </p:nvSpPr>
        <p:spPr>
          <a:xfrm>
            <a:off x="4200526" y="3307946"/>
            <a:ext cx="93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Weight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CBC564-5952-934C-96CA-FF6603B60176}"/>
              </a:ext>
            </a:extLst>
          </p:cNvPr>
          <p:cNvSpPr txBox="1"/>
          <p:nvPr/>
        </p:nvSpPr>
        <p:spPr>
          <a:xfrm>
            <a:off x="7991476" y="1369680"/>
            <a:ext cx="3594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Bowed/Varus Femur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7E5752-151C-8849-9BD8-06B4D6B6F378}"/>
              </a:ext>
            </a:extLst>
          </p:cNvPr>
          <p:cNvSpPr txBox="1"/>
          <p:nvPr/>
        </p:nvSpPr>
        <p:spPr>
          <a:xfrm>
            <a:off x="2067985" y="5967910"/>
            <a:ext cx="3336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Modest Tensile Forces Along Lateral Cortex</a:t>
            </a:r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3C59EDFC-B751-C641-8DBD-1A3A34401E32}"/>
              </a:ext>
            </a:extLst>
          </p:cNvPr>
          <p:cNvSpPr/>
          <p:nvPr/>
        </p:nvSpPr>
        <p:spPr>
          <a:xfrm rot="20658536">
            <a:off x="2446978" y="3452471"/>
            <a:ext cx="118002" cy="7143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96891A2F-18F9-084A-B106-DADF645D1F56}"/>
              </a:ext>
            </a:extLst>
          </p:cNvPr>
          <p:cNvSpPr/>
          <p:nvPr/>
        </p:nvSpPr>
        <p:spPr>
          <a:xfrm rot="9862945">
            <a:off x="2695828" y="4291569"/>
            <a:ext cx="118002" cy="7143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oon 26">
            <a:extLst>
              <a:ext uri="{FF2B5EF4-FFF2-40B4-BE49-F238E27FC236}">
                <a16:creationId xmlns:a16="http://schemas.microsoft.com/office/drawing/2014/main" id="{A1162ACE-67E9-C042-84C2-2AC44E1217D8}"/>
              </a:ext>
            </a:extLst>
          </p:cNvPr>
          <p:cNvSpPr/>
          <p:nvPr/>
        </p:nvSpPr>
        <p:spPr>
          <a:xfrm>
            <a:off x="8405814" y="2426417"/>
            <a:ext cx="823911" cy="348615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BE45A6-9A7C-F44F-8138-9EAE0B9612FA}"/>
              </a:ext>
            </a:extLst>
          </p:cNvPr>
          <p:cNvSpPr/>
          <p:nvPr/>
        </p:nvSpPr>
        <p:spPr>
          <a:xfrm rot="20918852">
            <a:off x="8886825" y="2771775"/>
            <a:ext cx="671513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B7FDA0D-7D3E-A146-8C74-B180D906D38D}"/>
              </a:ext>
            </a:extLst>
          </p:cNvPr>
          <p:cNvSpPr/>
          <p:nvPr/>
        </p:nvSpPr>
        <p:spPr>
          <a:xfrm>
            <a:off x="9362796" y="2426417"/>
            <a:ext cx="647144" cy="72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3C9343B1-9E74-7347-B00D-C5B86D691BE1}"/>
              </a:ext>
            </a:extLst>
          </p:cNvPr>
          <p:cNvSpPr/>
          <p:nvPr/>
        </p:nvSpPr>
        <p:spPr>
          <a:xfrm>
            <a:off x="10195451" y="3175608"/>
            <a:ext cx="285751" cy="155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1EBF32-17CD-F842-AEF7-7840BFBAE591}"/>
              </a:ext>
            </a:extLst>
          </p:cNvPr>
          <p:cNvSpPr txBox="1"/>
          <p:nvPr/>
        </p:nvSpPr>
        <p:spPr>
          <a:xfrm>
            <a:off x="10481202" y="3540329"/>
            <a:ext cx="93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Weight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BB4004-253D-224E-AF99-A390CD793800}"/>
              </a:ext>
            </a:extLst>
          </p:cNvPr>
          <p:cNvSpPr txBox="1"/>
          <p:nvPr/>
        </p:nvSpPr>
        <p:spPr>
          <a:xfrm>
            <a:off x="7325785" y="5978191"/>
            <a:ext cx="3336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Excessive Tensile Forces Along Lateral Cortex</a:t>
            </a:r>
          </a:p>
        </p:txBody>
      </p:sp>
      <p:sp>
        <p:nvSpPr>
          <p:cNvPr id="33" name="Up Arrow 32">
            <a:extLst>
              <a:ext uri="{FF2B5EF4-FFF2-40B4-BE49-F238E27FC236}">
                <a16:creationId xmlns:a16="http://schemas.microsoft.com/office/drawing/2014/main" id="{E534E09A-1857-9246-AE01-6015FD628AE3}"/>
              </a:ext>
            </a:extLst>
          </p:cNvPr>
          <p:cNvSpPr/>
          <p:nvPr/>
        </p:nvSpPr>
        <p:spPr>
          <a:xfrm rot="10098529">
            <a:off x="7824668" y="4350172"/>
            <a:ext cx="600075" cy="8051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19742720-5DBF-BD46-8169-9D16DC753C27}"/>
              </a:ext>
            </a:extLst>
          </p:cNvPr>
          <p:cNvSpPr/>
          <p:nvPr/>
        </p:nvSpPr>
        <p:spPr>
          <a:xfrm rot="657660">
            <a:off x="7820391" y="2890503"/>
            <a:ext cx="600075" cy="8051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ghtning Bolt 34">
            <a:extLst>
              <a:ext uri="{FF2B5EF4-FFF2-40B4-BE49-F238E27FC236}">
                <a16:creationId xmlns:a16="http://schemas.microsoft.com/office/drawing/2014/main" id="{EE6921EA-A6B6-314C-8632-FD14FDD57DA5}"/>
              </a:ext>
            </a:extLst>
          </p:cNvPr>
          <p:cNvSpPr/>
          <p:nvPr/>
        </p:nvSpPr>
        <p:spPr>
          <a:xfrm rot="20373227">
            <a:off x="7456434" y="3841631"/>
            <a:ext cx="1003877" cy="359834"/>
          </a:xfrm>
          <a:prstGeom prst="lightningBol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9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1325563"/>
          </a:xfrm>
        </p:spPr>
        <p:txBody>
          <a:bodyPr/>
          <a:lstStyle/>
          <a:p>
            <a:r>
              <a:rPr lang="en-US" b="1" u="sng" dirty="0"/>
              <a:t>Pathogenesis of AFFs (2-5)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556-B519-489E-98E7-056FFF0B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132" y="1271588"/>
            <a:ext cx="10515600" cy="52138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Evidence for mechanical contribution </a:t>
            </a:r>
            <a:r>
              <a:rPr lang="en-US" b="1" dirty="0"/>
              <a:t>to AFF pathogenesis</a:t>
            </a:r>
          </a:p>
          <a:p>
            <a:endParaRPr lang="en-US" b="1" dirty="0"/>
          </a:p>
          <a:p>
            <a:pPr lvl="1"/>
            <a:r>
              <a:rPr lang="en-US" b="1" dirty="0" err="1"/>
              <a:t>Saita</a:t>
            </a:r>
            <a:r>
              <a:rPr lang="en-US" b="1" dirty="0"/>
              <a:t> et al- location of AFF highly correlated with femorotibial angle (more </a:t>
            </a:r>
            <a:r>
              <a:rPr lang="en-US" b="1" dirty="0" err="1"/>
              <a:t>varus</a:t>
            </a:r>
            <a:r>
              <a:rPr lang="en-US" b="1" dirty="0"/>
              <a:t> = more distal fracture)</a:t>
            </a:r>
          </a:p>
          <a:p>
            <a:endParaRPr lang="en-US" b="1" dirty="0"/>
          </a:p>
          <a:p>
            <a:pPr lvl="1"/>
            <a:r>
              <a:rPr lang="en-US" b="1" dirty="0"/>
              <a:t>Sasaki et al- increased risk of AFF w/ increasing coronal plane femoral bowing</a:t>
            </a:r>
          </a:p>
          <a:p>
            <a:endParaRPr lang="en-US" b="1" dirty="0"/>
          </a:p>
          <a:p>
            <a:pPr lvl="1"/>
            <a:r>
              <a:rPr lang="en-US" b="1" dirty="0"/>
              <a:t>Hagen et al- increased risk of AFFs w/ increasing femoral neck </a:t>
            </a:r>
            <a:r>
              <a:rPr lang="en-US" b="1" dirty="0" err="1"/>
              <a:t>varus</a:t>
            </a:r>
            <a:endParaRPr lang="en-US" b="1" dirty="0"/>
          </a:p>
          <a:p>
            <a:endParaRPr lang="en-US" b="1" dirty="0"/>
          </a:p>
          <a:p>
            <a:pPr lvl="1"/>
            <a:r>
              <a:rPr lang="en-US" b="1" dirty="0"/>
              <a:t>Oh et al- femoral neck </a:t>
            </a:r>
            <a:r>
              <a:rPr lang="en-US" b="1" dirty="0" err="1"/>
              <a:t>varus</a:t>
            </a:r>
            <a:r>
              <a:rPr lang="en-US" b="1" dirty="0"/>
              <a:t> associated with </a:t>
            </a:r>
            <a:r>
              <a:rPr lang="en-US" b="1" dirty="0" err="1"/>
              <a:t>subtroch</a:t>
            </a:r>
            <a:r>
              <a:rPr lang="en-US" b="1" dirty="0"/>
              <a:t> AFFs, femoral bowing associated with femoral shaft AFFs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435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1325563"/>
          </a:xfrm>
        </p:spPr>
        <p:txBody>
          <a:bodyPr/>
          <a:lstStyle/>
          <a:p>
            <a:r>
              <a:rPr lang="en-US" b="1" u="sng" dirty="0"/>
              <a:t>Pathogenesis of AFFs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556-B519-489E-98E7-056FFF0B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132" y="1484313"/>
            <a:ext cx="10244667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Insufficiency fracture caused by a combination of…</a:t>
            </a:r>
          </a:p>
          <a:p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Unfavorable mechanical environment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/>
              <a:t>Impaired bone remodeling</a:t>
            </a:r>
          </a:p>
          <a:p>
            <a:pPr marL="457200" lvl="1" indent="0">
              <a:buNone/>
            </a:pPr>
            <a:r>
              <a:rPr lang="en-US" b="1" dirty="0"/>
              <a:t>-under normal circumstances, stress formed microfractures are healed by callous formation followed by localized remodeling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-patients with </a:t>
            </a:r>
            <a:r>
              <a:rPr lang="en-US" b="1" dirty="0">
                <a:solidFill>
                  <a:srgbClr val="FF0000"/>
                </a:solidFill>
              </a:rPr>
              <a:t>impaired bone remodeling </a:t>
            </a:r>
            <a:r>
              <a:rPr lang="en-US" b="1" dirty="0"/>
              <a:t>are at risk for propagation of unhealed/partially healed microfractures in high stress regions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952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1325563"/>
          </a:xfrm>
        </p:spPr>
        <p:txBody>
          <a:bodyPr/>
          <a:lstStyle/>
          <a:p>
            <a:r>
              <a:rPr lang="en-US" b="1" u="sng" dirty="0"/>
              <a:t>Pathogenesis of AFFs (Biological)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556-B519-489E-98E7-056FFF0B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132" y="1484313"/>
            <a:ext cx="10244667" cy="4351338"/>
          </a:xfrm>
        </p:spPr>
        <p:txBody>
          <a:bodyPr>
            <a:normAutofit/>
          </a:bodyPr>
          <a:lstStyle/>
          <a:p>
            <a:r>
              <a:rPr lang="en-US" b="1" dirty="0"/>
              <a:t>Normal Microfracture Repair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91D946-95F1-7648-81F9-61669540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2317750"/>
            <a:ext cx="2387600" cy="336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06B11D-A425-E94D-942E-8F8562410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0" y="2317750"/>
            <a:ext cx="2387600" cy="336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8A13CD-B778-3E4D-B550-67430DF7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999" y="2317750"/>
            <a:ext cx="2387600" cy="3365500"/>
          </a:xfrm>
          <a:prstGeom prst="rect">
            <a:avLst/>
          </a:prstGeom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7D2AA5B0-CE28-D44B-B86F-911996CA8EDB}"/>
              </a:ext>
            </a:extLst>
          </p:cNvPr>
          <p:cNvSpPr/>
          <p:nvPr/>
        </p:nvSpPr>
        <p:spPr>
          <a:xfrm rot="16200000">
            <a:off x="2324100" y="3729037"/>
            <a:ext cx="176213" cy="54292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EF1E67-FE98-B341-BD1E-B82D61C13654}"/>
              </a:ext>
            </a:extLst>
          </p:cNvPr>
          <p:cNvSpPr/>
          <p:nvPr/>
        </p:nvSpPr>
        <p:spPr>
          <a:xfrm>
            <a:off x="5995987" y="3429000"/>
            <a:ext cx="819150" cy="1171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29691638-3CE3-FE4D-9A7C-90DF0AA41B08}"/>
              </a:ext>
            </a:extLst>
          </p:cNvPr>
          <p:cNvSpPr/>
          <p:nvPr/>
        </p:nvSpPr>
        <p:spPr>
          <a:xfrm>
            <a:off x="3386138" y="3800475"/>
            <a:ext cx="757237" cy="44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D942F8C8-9A0F-F14A-8EA7-7E39C937A8D3}"/>
              </a:ext>
            </a:extLst>
          </p:cNvPr>
          <p:cNvSpPr/>
          <p:nvPr/>
        </p:nvSpPr>
        <p:spPr>
          <a:xfrm>
            <a:off x="7901781" y="3793330"/>
            <a:ext cx="757237" cy="44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42CEAD-873F-464C-BDC9-137E1BB94CC8}"/>
              </a:ext>
            </a:extLst>
          </p:cNvPr>
          <p:cNvSpPr txBox="1"/>
          <p:nvPr/>
        </p:nvSpPr>
        <p:spPr>
          <a:xfrm>
            <a:off x="4902200" y="5775326"/>
            <a:ext cx="249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Callous formation for initial stabilization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F345CC-F558-D048-84C4-810342219312}"/>
              </a:ext>
            </a:extLst>
          </p:cNvPr>
          <p:cNvSpPr txBox="1"/>
          <p:nvPr/>
        </p:nvSpPr>
        <p:spPr>
          <a:xfrm>
            <a:off x="9270999" y="5774797"/>
            <a:ext cx="249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Remodeling for final healing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497D5D-0FF7-674A-88C0-B540BEA60177}"/>
              </a:ext>
            </a:extLst>
          </p:cNvPr>
          <p:cNvSpPr txBox="1"/>
          <p:nvPr/>
        </p:nvSpPr>
        <p:spPr>
          <a:xfrm>
            <a:off x="7311504" y="3082441"/>
            <a:ext cx="1871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RANKL-mediated  Osteoclast action</a:t>
            </a:r>
          </a:p>
        </p:txBody>
      </p:sp>
    </p:spTree>
    <p:extLst>
      <p:ext uri="{BB962C8B-B14F-4D97-AF65-F5344CB8AC3E}">
        <p14:creationId xmlns:p14="http://schemas.microsoft.com/office/powerpoint/2010/main" val="64104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1325563"/>
          </a:xfrm>
        </p:spPr>
        <p:txBody>
          <a:bodyPr/>
          <a:lstStyle/>
          <a:p>
            <a:r>
              <a:rPr lang="en-US" b="1" u="sng" dirty="0"/>
              <a:t>Pathogenesis of AFFs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556-B519-489E-98E7-056FFF0B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132" y="1484313"/>
            <a:ext cx="10244667" cy="4351338"/>
          </a:xfrm>
        </p:spPr>
        <p:txBody>
          <a:bodyPr>
            <a:normAutofit/>
          </a:bodyPr>
          <a:lstStyle/>
          <a:p>
            <a:r>
              <a:rPr lang="en-US" b="1" dirty="0"/>
              <a:t>Impaired Microfracture Repair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91D946-95F1-7648-81F9-61669540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2317750"/>
            <a:ext cx="2387600" cy="336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06B11D-A425-E94D-942E-8F8562410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0" y="2317750"/>
            <a:ext cx="2387600" cy="336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8A13CD-B778-3E4D-B550-67430DF7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999" y="2317750"/>
            <a:ext cx="2387600" cy="3365500"/>
          </a:xfrm>
          <a:prstGeom prst="rect">
            <a:avLst/>
          </a:prstGeom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7D2AA5B0-CE28-D44B-B86F-911996CA8EDB}"/>
              </a:ext>
            </a:extLst>
          </p:cNvPr>
          <p:cNvSpPr/>
          <p:nvPr/>
        </p:nvSpPr>
        <p:spPr>
          <a:xfrm rot="16200000">
            <a:off x="2324100" y="3729037"/>
            <a:ext cx="176213" cy="54292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EF1E67-FE98-B341-BD1E-B82D61C13654}"/>
              </a:ext>
            </a:extLst>
          </p:cNvPr>
          <p:cNvSpPr/>
          <p:nvPr/>
        </p:nvSpPr>
        <p:spPr>
          <a:xfrm>
            <a:off x="5995987" y="3429000"/>
            <a:ext cx="819150" cy="1171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29691638-3CE3-FE4D-9A7C-90DF0AA41B08}"/>
              </a:ext>
            </a:extLst>
          </p:cNvPr>
          <p:cNvSpPr/>
          <p:nvPr/>
        </p:nvSpPr>
        <p:spPr>
          <a:xfrm>
            <a:off x="3386138" y="3800475"/>
            <a:ext cx="757237" cy="44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42CEAD-873F-464C-BDC9-137E1BB94CC8}"/>
              </a:ext>
            </a:extLst>
          </p:cNvPr>
          <p:cNvSpPr txBox="1"/>
          <p:nvPr/>
        </p:nvSpPr>
        <p:spPr>
          <a:xfrm>
            <a:off x="4902200" y="5775326"/>
            <a:ext cx="249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Callous formation for initial stabilization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F345CC-F558-D048-84C4-810342219312}"/>
              </a:ext>
            </a:extLst>
          </p:cNvPr>
          <p:cNvSpPr txBox="1"/>
          <p:nvPr/>
        </p:nvSpPr>
        <p:spPr>
          <a:xfrm>
            <a:off x="9013295" y="5769397"/>
            <a:ext cx="329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Failure of remodeling, </a:t>
            </a:r>
            <a:r>
              <a:rPr lang="en-US" dirty="0" err="1">
                <a:solidFill>
                  <a:srgbClr val="FF0000"/>
                </a:solidFill>
              </a:rPr>
              <a:t>microfx</a:t>
            </a:r>
            <a:r>
              <a:rPr lang="en-US" dirty="0">
                <a:solidFill>
                  <a:srgbClr val="FF0000"/>
                </a:solidFill>
              </a:rPr>
              <a:t> reforms/propagates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076950-677B-3946-ACB2-F3D8C83216E6}"/>
              </a:ext>
            </a:extLst>
          </p:cNvPr>
          <p:cNvSpPr/>
          <p:nvPr/>
        </p:nvSpPr>
        <p:spPr>
          <a:xfrm>
            <a:off x="10343354" y="3326605"/>
            <a:ext cx="819150" cy="1171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1A47F04E-3930-1044-9433-74933F6D8163}"/>
              </a:ext>
            </a:extLst>
          </p:cNvPr>
          <p:cNvSpPr/>
          <p:nvPr/>
        </p:nvSpPr>
        <p:spPr>
          <a:xfrm rot="16200000">
            <a:off x="10671702" y="3557057"/>
            <a:ext cx="166425" cy="81518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rved Up Arrow 3">
            <a:extLst>
              <a:ext uri="{FF2B5EF4-FFF2-40B4-BE49-F238E27FC236}">
                <a16:creationId xmlns:a16="http://schemas.microsoft.com/office/drawing/2014/main" id="{4CDCFC98-EE0B-CC49-9B6E-E06F0F2E3CE5}"/>
              </a:ext>
            </a:extLst>
          </p:cNvPr>
          <p:cNvSpPr/>
          <p:nvPr/>
        </p:nvSpPr>
        <p:spPr>
          <a:xfrm rot="10800000">
            <a:off x="6464299" y="1292980"/>
            <a:ext cx="3262313" cy="103547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304D3A40-452D-DF4E-99A3-304A7E9A4A0B}"/>
              </a:ext>
            </a:extLst>
          </p:cNvPr>
          <p:cNvSpPr/>
          <p:nvPr/>
        </p:nvSpPr>
        <p:spPr>
          <a:xfrm>
            <a:off x="7886435" y="3779043"/>
            <a:ext cx="757237" cy="4429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2B6585-A842-1A48-9BD2-D0A72989CCB0}"/>
              </a:ext>
            </a:extLst>
          </p:cNvPr>
          <p:cNvSpPr txBox="1"/>
          <p:nvPr/>
        </p:nvSpPr>
        <p:spPr>
          <a:xfrm>
            <a:off x="7311504" y="3082441"/>
            <a:ext cx="1871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RANKL-mediated  Osteoclast action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64EB09-7A89-8E43-8D30-8EB09C513BCE}"/>
              </a:ext>
            </a:extLst>
          </p:cNvPr>
          <p:cNvSpPr/>
          <p:nvPr/>
        </p:nvSpPr>
        <p:spPr>
          <a:xfrm rot="17989628">
            <a:off x="8104239" y="2656646"/>
            <a:ext cx="84083" cy="14504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D3D536-C0D6-3C45-A45F-437107907EB9}"/>
              </a:ext>
            </a:extLst>
          </p:cNvPr>
          <p:cNvSpPr/>
          <p:nvPr/>
        </p:nvSpPr>
        <p:spPr>
          <a:xfrm rot="3459174">
            <a:off x="8119124" y="2672167"/>
            <a:ext cx="84083" cy="14504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8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1325563"/>
          </a:xfrm>
        </p:spPr>
        <p:txBody>
          <a:bodyPr/>
          <a:lstStyle/>
          <a:p>
            <a:r>
              <a:rPr lang="en-US" b="1" u="sng" dirty="0"/>
              <a:t>Pathogenesis of AFFs (2-5)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556-B519-489E-98E7-056FFF0B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131" y="1271588"/>
            <a:ext cx="11827936" cy="52138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Evidence of biological contribution </a:t>
            </a:r>
            <a:r>
              <a:rPr lang="en-US" b="1" dirty="0"/>
              <a:t>to AFFs</a:t>
            </a:r>
          </a:p>
          <a:p>
            <a:endParaRPr lang="en-US" b="1" dirty="0"/>
          </a:p>
          <a:p>
            <a:pPr lvl="1"/>
            <a:r>
              <a:rPr lang="en-US" b="1" dirty="0"/>
              <a:t>many studies linking bisphosphonate use to AFFs (future slides)</a:t>
            </a:r>
          </a:p>
          <a:p>
            <a:endParaRPr lang="en-US" b="1" dirty="0"/>
          </a:p>
          <a:p>
            <a:pPr lvl="1"/>
            <a:r>
              <a:rPr lang="en-US" b="1" dirty="0"/>
              <a:t>case reports of AFFs associated with denosumab use (RANKL inhibitor) [6,7]</a:t>
            </a:r>
          </a:p>
          <a:p>
            <a:endParaRPr lang="en-US" b="1" dirty="0"/>
          </a:p>
          <a:p>
            <a:pPr lvl="1"/>
            <a:r>
              <a:rPr lang="en-US" b="1" dirty="0"/>
              <a:t>case reports of AFFs associated with various metabolic bone diseases (hypophosphatasia, x linked </a:t>
            </a:r>
            <a:r>
              <a:rPr lang="en-US" b="1" dirty="0" err="1"/>
              <a:t>hypophosphatemic</a:t>
            </a:r>
            <a:r>
              <a:rPr lang="en-US" b="1" dirty="0"/>
              <a:t> rickets) [8]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529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1325563"/>
          </a:xfrm>
        </p:spPr>
        <p:txBody>
          <a:bodyPr/>
          <a:lstStyle/>
          <a:p>
            <a:r>
              <a:rPr lang="en-US" b="1" u="sng" dirty="0"/>
              <a:t>Pathogenesis of AFFs (2-5)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556-B519-489E-98E7-056FFF0B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132" y="1271588"/>
            <a:ext cx="10515600" cy="52138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Other risk factors </a:t>
            </a:r>
            <a:r>
              <a:rPr lang="en-US" b="1" dirty="0"/>
              <a:t>for AFFs</a:t>
            </a:r>
          </a:p>
          <a:p>
            <a:endParaRPr lang="en-US" b="1" dirty="0"/>
          </a:p>
          <a:p>
            <a:pPr lvl="1"/>
            <a:r>
              <a:rPr lang="en-US" b="1" dirty="0"/>
              <a:t>Older age (9)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Female (9)</a:t>
            </a:r>
          </a:p>
          <a:p>
            <a:endParaRPr lang="en-US" b="1" dirty="0"/>
          </a:p>
          <a:p>
            <a:pPr lvl="1"/>
            <a:r>
              <a:rPr lang="en-US" b="1" dirty="0"/>
              <a:t>Asian or Hispanic race (9)</a:t>
            </a:r>
          </a:p>
          <a:p>
            <a:pPr lvl="2"/>
            <a:r>
              <a:rPr lang="en-US" b="1" dirty="0"/>
              <a:t>possibly related to increased anterolateral femoral bowing in these patient populations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Specific genetic mutations (GGPS1 mutations) (10)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0103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1325563"/>
          </a:xfrm>
        </p:spPr>
        <p:txBody>
          <a:bodyPr/>
          <a:lstStyle/>
          <a:p>
            <a:r>
              <a:rPr lang="en-US" b="1" u="sng" dirty="0"/>
              <a:t>Bisphosphonates and AFFs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556-B519-489E-98E7-056FFF0B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132" y="1271588"/>
            <a:ext cx="10515600" cy="5213879"/>
          </a:xfrm>
        </p:spPr>
        <p:txBody>
          <a:bodyPr>
            <a:normAutofit/>
          </a:bodyPr>
          <a:lstStyle/>
          <a:p>
            <a:r>
              <a:rPr lang="en-US" b="1" dirty="0"/>
              <a:t>Bisphosphonates (BPs) are potent osteoclast (bone resorption, remodeling) inhibitors</a:t>
            </a:r>
          </a:p>
          <a:p>
            <a:endParaRPr lang="en-US" b="1" dirty="0"/>
          </a:p>
          <a:p>
            <a:r>
              <a:rPr lang="en-US" b="1" dirty="0"/>
              <a:t>Common examples- alendronate, pamidronate, etidronate, ibandronate, zoledronate, risedronate</a:t>
            </a:r>
          </a:p>
          <a:p>
            <a:endParaRPr lang="en-US" b="1" dirty="0"/>
          </a:p>
          <a:p>
            <a:r>
              <a:rPr lang="en-US" b="1" dirty="0"/>
              <a:t>Indications</a:t>
            </a:r>
          </a:p>
          <a:p>
            <a:pPr lvl="1"/>
            <a:r>
              <a:rPr lang="en-US" b="1" dirty="0"/>
              <a:t>First line treatment for osteoporosis</a:t>
            </a:r>
          </a:p>
          <a:p>
            <a:pPr lvl="2"/>
            <a:r>
              <a:rPr lang="en-US" b="1" dirty="0"/>
              <a:t>Decrease rate of wrist, hip and vertebral fractures in high risk populations by 30-60% [11]</a:t>
            </a:r>
          </a:p>
          <a:p>
            <a:pPr lvl="1"/>
            <a:r>
              <a:rPr lang="en-US" b="1" dirty="0"/>
              <a:t>Decrease bone pain/fracture risk in patients with lytic bone lesions (multiple myeloma, metastatic disease)</a:t>
            </a:r>
          </a:p>
        </p:txBody>
      </p:sp>
    </p:spTree>
    <p:extLst>
      <p:ext uri="{BB962C8B-B14F-4D97-AF65-F5344CB8AC3E}">
        <p14:creationId xmlns:p14="http://schemas.microsoft.com/office/powerpoint/2010/main" val="3216166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1325563"/>
          </a:xfrm>
        </p:spPr>
        <p:txBody>
          <a:bodyPr/>
          <a:lstStyle/>
          <a:p>
            <a:r>
              <a:rPr lang="en-US" b="1" u="sng" dirty="0"/>
              <a:t>Bisphosphonates and AFFs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556-B519-489E-98E7-056FFF0B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382" y="1644121"/>
            <a:ext cx="10515600" cy="52138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Bisphosphonate use is a major risk factor </a:t>
            </a:r>
            <a:r>
              <a:rPr lang="en-US" b="1" dirty="0"/>
              <a:t>for AFFs</a:t>
            </a:r>
          </a:p>
          <a:p>
            <a:endParaRPr lang="en-US" b="1" dirty="0"/>
          </a:p>
          <a:p>
            <a:pPr lvl="1"/>
            <a:r>
              <a:rPr lang="en-US" b="1" dirty="0"/>
              <a:t>AFFs first noted in medical literature in ~2007 in association with alendronate use (12)</a:t>
            </a:r>
          </a:p>
          <a:p>
            <a:endParaRPr lang="en-US" b="1" dirty="0"/>
          </a:p>
          <a:p>
            <a:pPr lvl="1"/>
            <a:r>
              <a:rPr lang="en-US" b="1" dirty="0"/>
              <a:t>Subsequent studies have demonstrated a population-wide increase in femoral shaft/</a:t>
            </a:r>
            <a:r>
              <a:rPr lang="en-US" b="1" dirty="0" err="1"/>
              <a:t>subtroch</a:t>
            </a:r>
            <a:r>
              <a:rPr lang="en-US" b="1" dirty="0"/>
              <a:t> </a:t>
            </a:r>
            <a:r>
              <a:rPr lang="en-US" b="1" dirty="0" err="1"/>
              <a:t>fxs</a:t>
            </a:r>
            <a:r>
              <a:rPr lang="en-US" b="1" dirty="0"/>
              <a:t> coinciding with onset of BP use (13)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994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1325563"/>
          </a:xfrm>
        </p:spPr>
        <p:txBody>
          <a:bodyPr/>
          <a:lstStyle/>
          <a:p>
            <a:r>
              <a:rPr lang="en-US" b="1" u="sng" dirty="0"/>
              <a:t>Bisphosphonates and AFFs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556-B519-489E-98E7-056FFF0B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3482" y="1244071"/>
            <a:ext cx="10515600" cy="521387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Relative risk </a:t>
            </a:r>
            <a:r>
              <a:rPr lang="en-US" b="1" dirty="0"/>
              <a:t>of AFF with BP use: 2-128 (1)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Absolute risk </a:t>
            </a:r>
            <a:r>
              <a:rPr lang="en-US" b="1" dirty="0"/>
              <a:t>of AFF with BP use: 3.2-113/100K/year (1, 14)</a:t>
            </a:r>
          </a:p>
          <a:p>
            <a:endParaRPr lang="en-US" b="1" dirty="0"/>
          </a:p>
          <a:p>
            <a:r>
              <a:rPr lang="en-US" b="1" dirty="0"/>
              <a:t>Risk increases with duration of use: 1.8/100K/year w/ 2 year use, 113/100K/year w/ &gt;8 year use (14)</a:t>
            </a:r>
          </a:p>
          <a:p>
            <a:endParaRPr lang="en-US" b="1" dirty="0"/>
          </a:p>
          <a:p>
            <a:r>
              <a:rPr lang="en-US" b="1" dirty="0"/>
              <a:t>Risk rapidly drops off after discontinuation of BPs: 70% decrease in risk 1 year after discontinuation (15)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***In spite of a significant increase in relative risk of AFFs with BP use, absolute risk of sustaining an AFF remains low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45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9C8A-9A40-4A7A-AB6D-CD9D3451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14" y="0"/>
            <a:ext cx="10515600" cy="1325563"/>
          </a:xfrm>
        </p:spPr>
        <p:txBody>
          <a:bodyPr/>
          <a:lstStyle/>
          <a:p>
            <a:r>
              <a:rPr lang="en-US" b="1" u="sng" dirty="0"/>
              <a:t>Atypical Femur Fracture (AFF)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CCEE-C0F6-4A0E-9E1E-AF6FDAAF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" y="1325563"/>
            <a:ext cx="10928131" cy="5041846"/>
          </a:xfrm>
        </p:spPr>
        <p:txBody>
          <a:bodyPr>
            <a:normAutofit/>
          </a:bodyPr>
          <a:lstStyle/>
          <a:p>
            <a:r>
              <a:rPr lang="en-US" b="1" dirty="0"/>
              <a:t>Low energy femoral shaft fractures with a characteristic appearance</a:t>
            </a:r>
          </a:p>
          <a:p>
            <a:r>
              <a:rPr lang="en-US" b="1" dirty="0"/>
              <a:t>Caused by a combination of unfavorable femoral anatomy (</a:t>
            </a:r>
            <a:r>
              <a:rPr lang="en-US" b="1" dirty="0" err="1"/>
              <a:t>varus</a:t>
            </a:r>
            <a:r>
              <a:rPr lang="en-US" b="1" dirty="0"/>
              <a:t>, anterior bow) and impaired bone healing/remodeling</a:t>
            </a:r>
          </a:p>
          <a:p>
            <a:r>
              <a:rPr lang="en-US" b="1" dirty="0"/>
              <a:t>Frequently (but not always) associated with bisphosphonate use</a:t>
            </a:r>
          </a:p>
          <a:p>
            <a:r>
              <a:rPr lang="en-US" b="1" dirty="0"/>
              <a:t>Successful treatment requires a combination of medical and surgical management</a:t>
            </a:r>
          </a:p>
          <a:p>
            <a:r>
              <a:rPr lang="en-US" b="1" dirty="0"/>
              <a:t>Relatively high rates of delayed/nonunion compared to standard femoral shaft fractures</a:t>
            </a:r>
          </a:p>
          <a:p>
            <a:r>
              <a:rPr lang="en-US" b="1" dirty="0"/>
              <a:t>Disease process often manifests bilaterally… patients must be checked and monitored for developing AFF of the contralateral femur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92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1325563"/>
          </a:xfrm>
        </p:spPr>
        <p:txBody>
          <a:bodyPr/>
          <a:lstStyle/>
          <a:p>
            <a:r>
              <a:rPr lang="en-US" b="1" u="sng" dirty="0"/>
              <a:t>Balancing the Risks/Benefits of BPs (16)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8B7BD8D-914E-E84F-B991-EDE400F52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310644"/>
              </p:ext>
            </p:extLst>
          </p:nvPr>
        </p:nvGraphicFramePr>
        <p:xfrm>
          <a:off x="4340772" y="1205734"/>
          <a:ext cx="7366876" cy="416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5ABDC8-A8BA-DB40-8985-B1F4BC8215F5}"/>
              </a:ext>
            </a:extLst>
          </p:cNvPr>
          <p:cNvSpPr txBox="1"/>
          <p:nvPr/>
        </p:nvSpPr>
        <p:spPr>
          <a:xfrm rot="18114683">
            <a:off x="4252319" y="5697612"/>
            <a:ext cx="135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AFF w/ 2 years BP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CF7AD-99D2-4449-8CA1-E7F225752270}"/>
              </a:ext>
            </a:extLst>
          </p:cNvPr>
          <p:cNvSpPr txBox="1"/>
          <p:nvPr/>
        </p:nvSpPr>
        <p:spPr>
          <a:xfrm rot="18114683">
            <a:off x="5028783" y="5607534"/>
            <a:ext cx="1562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AFF w/ &gt;8 years BP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22702-65EA-2347-A33C-DEB235B31CB8}"/>
              </a:ext>
            </a:extLst>
          </p:cNvPr>
          <p:cNvSpPr txBox="1"/>
          <p:nvPr/>
        </p:nvSpPr>
        <p:spPr>
          <a:xfrm rot="18114683">
            <a:off x="5967450" y="5607534"/>
            <a:ext cx="1562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Hip </a:t>
            </a:r>
            <a:r>
              <a:rPr lang="en-US" sz="1200" dirty="0" err="1"/>
              <a:t>fx</a:t>
            </a:r>
            <a:r>
              <a:rPr lang="en-US" sz="1200" dirty="0"/>
              <a:t> w/out BP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52FC6-12F5-934A-B387-7B505F581FC7}"/>
              </a:ext>
            </a:extLst>
          </p:cNvPr>
          <p:cNvSpPr txBox="1"/>
          <p:nvPr/>
        </p:nvSpPr>
        <p:spPr>
          <a:xfrm rot="18114683">
            <a:off x="6906118" y="5607534"/>
            <a:ext cx="1562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Hip </a:t>
            </a:r>
            <a:r>
              <a:rPr lang="en-US" sz="1200" dirty="0" err="1"/>
              <a:t>fx</a:t>
            </a:r>
            <a:r>
              <a:rPr lang="en-US" sz="1200" dirty="0"/>
              <a:t> w/ BP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B1EB93-F481-3F4F-A7C2-554847E687BA}"/>
              </a:ext>
            </a:extLst>
          </p:cNvPr>
          <p:cNvSpPr txBox="1"/>
          <p:nvPr/>
        </p:nvSpPr>
        <p:spPr>
          <a:xfrm rot="18114683">
            <a:off x="7651382" y="5607535"/>
            <a:ext cx="1562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Wrist </a:t>
            </a:r>
            <a:r>
              <a:rPr lang="en-US" sz="1200" dirty="0" err="1"/>
              <a:t>fx</a:t>
            </a:r>
            <a:r>
              <a:rPr lang="en-US" sz="1200" dirty="0"/>
              <a:t> w/ out BP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721273-DF33-EC48-B366-EA235F8A16A4}"/>
              </a:ext>
            </a:extLst>
          </p:cNvPr>
          <p:cNvSpPr txBox="1"/>
          <p:nvPr/>
        </p:nvSpPr>
        <p:spPr>
          <a:xfrm rot="18114683">
            <a:off x="8590048" y="5607534"/>
            <a:ext cx="1562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Wrist </a:t>
            </a:r>
            <a:r>
              <a:rPr lang="en-US" sz="1200" dirty="0" err="1"/>
              <a:t>fx</a:t>
            </a:r>
            <a:r>
              <a:rPr lang="en-US" sz="1200" dirty="0"/>
              <a:t> w/ BP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6DB126-B4E0-DE4E-BBAF-6A2B89E6327B}"/>
              </a:ext>
            </a:extLst>
          </p:cNvPr>
          <p:cNvSpPr txBox="1"/>
          <p:nvPr/>
        </p:nvSpPr>
        <p:spPr>
          <a:xfrm rot="18114683">
            <a:off x="10273727" y="5513766"/>
            <a:ext cx="1562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Vert </a:t>
            </a:r>
            <a:r>
              <a:rPr lang="en-US" sz="1200" dirty="0" err="1"/>
              <a:t>fx</a:t>
            </a:r>
            <a:r>
              <a:rPr lang="en-US" sz="1200" dirty="0"/>
              <a:t> w/ BP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5786D1-030A-D24B-A7ED-343A051B2DD3}"/>
              </a:ext>
            </a:extLst>
          </p:cNvPr>
          <p:cNvSpPr txBox="1"/>
          <p:nvPr/>
        </p:nvSpPr>
        <p:spPr>
          <a:xfrm rot="18114683">
            <a:off x="9431890" y="5607533"/>
            <a:ext cx="1562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Vert </a:t>
            </a:r>
            <a:r>
              <a:rPr lang="en-US" sz="1200" dirty="0" err="1"/>
              <a:t>fx</a:t>
            </a:r>
            <a:r>
              <a:rPr lang="en-US" sz="1200" dirty="0"/>
              <a:t> w/out BP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C49BA0-C0E9-874B-B84F-FF1FDF464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912" y="1703534"/>
            <a:ext cx="3825694" cy="338347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Ultimately BPs prevent far more fractures than they create</a:t>
            </a:r>
          </a:p>
          <a:p>
            <a:endParaRPr lang="en-US" b="1" dirty="0"/>
          </a:p>
          <a:p>
            <a:r>
              <a:rPr lang="en-US" b="1" dirty="0"/>
              <a:t>Concern about AFFs should not prevent their routine use when indicated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7590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1325563"/>
          </a:xfrm>
        </p:spPr>
        <p:txBody>
          <a:bodyPr/>
          <a:lstStyle/>
          <a:p>
            <a:r>
              <a:rPr lang="en-US" b="1" u="sng" dirty="0"/>
              <a:t>Balancing the Risks/Benefits of BPs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C49BA0-C0E9-874B-B84F-FF1FDF464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290" y="1406950"/>
            <a:ext cx="10987420" cy="52830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Possibly a role for bisphosphonate holiday in patients at lower risk for fragility fractures</a:t>
            </a:r>
          </a:p>
          <a:p>
            <a:endParaRPr lang="en-US" b="1" dirty="0"/>
          </a:p>
          <a:p>
            <a:pPr lvl="1"/>
            <a:r>
              <a:rPr lang="en-US" b="1" dirty="0"/>
              <a:t>FLEX study- continuing alendronate after 5 years of use decreases bone loss, vert compression fractures, NOT other fractures (17)</a:t>
            </a:r>
          </a:p>
          <a:p>
            <a:pPr lvl="1"/>
            <a:r>
              <a:rPr lang="en-US" b="1" dirty="0"/>
              <a:t>HORIZON study- continuing zoledronic acid after 3 years of use decreases bone loss, vert compression fractures, NOT other fractures (18)</a:t>
            </a:r>
          </a:p>
          <a:p>
            <a:pPr lvl="1"/>
            <a:endParaRPr lang="en-US" b="1" dirty="0"/>
          </a:p>
          <a:p>
            <a:r>
              <a:rPr lang="en-US" b="1" dirty="0"/>
              <a:t>Adler et al (16)- recommends discontinuation of BPs after 3-5 years if…</a:t>
            </a:r>
          </a:p>
          <a:p>
            <a:pPr lvl="1"/>
            <a:r>
              <a:rPr lang="en-US" b="1" dirty="0"/>
              <a:t>No fragility fractures before or during BP use</a:t>
            </a:r>
          </a:p>
          <a:p>
            <a:pPr lvl="1"/>
            <a:r>
              <a:rPr lang="en-US" b="1" dirty="0"/>
              <a:t>DEXA T score &gt;-2.5</a:t>
            </a:r>
          </a:p>
          <a:p>
            <a:pPr lvl="1"/>
            <a:r>
              <a:rPr lang="en-US" b="1" dirty="0"/>
              <a:t>Low fracture risk (FRAX) score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5322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Diagnosis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C49BA0-C0E9-874B-B84F-FF1FDF464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290" y="1406950"/>
            <a:ext cx="10987420" cy="5283093"/>
          </a:xfrm>
        </p:spPr>
        <p:txBody>
          <a:bodyPr>
            <a:normAutofit/>
          </a:bodyPr>
          <a:lstStyle/>
          <a:p>
            <a:r>
              <a:rPr lang="en-US" b="1" dirty="0"/>
              <a:t>History and Physical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Low or no energy trauma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Prodromal thigh/groin pain (33-50%, mean onset 6 </a:t>
            </a:r>
            <a:r>
              <a:rPr lang="en-US" b="1" dirty="0" err="1"/>
              <a:t>mos</a:t>
            </a:r>
            <a:r>
              <a:rPr lang="en-US" b="1" dirty="0"/>
              <a:t> prior to </a:t>
            </a:r>
            <a:r>
              <a:rPr lang="en-US" b="1" dirty="0" err="1"/>
              <a:t>fx</a:t>
            </a:r>
            <a:r>
              <a:rPr lang="en-US" b="1" dirty="0"/>
              <a:t>) [19-21]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Specific risk factors</a:t>
            </a:r>
          </a:p>
          <a:p>
            <a:pPr lvl="2"/>
            <a:r>
              <a:rPr lang="en-US" b="1" dirty="0"/>
              <a:t>Bisphosphonate use (especially long term use)</a:t>
            </a:r>
          </a:p>
          <a:p>
            <a:pPr lvl="2"/>
            <a:r>
              <a:rPr lang="en-US" b="1" dirty="0"/>
              <a:t>Denosumab use</a:t>
            </a:r>
          </a:p>
          <a:p>
            <a:pPr lvl="2"/>
            <a:r>
              <a:rPr lang="en-US" b="1" dirty="0"/>
              <a:t>Asian or Hispanic race</a:t>
            </a:r>
          </a:p>
          <a:p>
            <a:pPr lvl="2"/>
            <a:r>
              <a:rPr lang="en-US" b="1" dirty="0"/>
              <a:t>Female</a:t>
            </a:r>
          </a:p>
          <a:p>
            <a:pPr lvl="2"/>
            <a:r>
              <a:rPr lang="en-US" b="1" dirty="0"/>
              <a:t>Older age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3398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Diagnosis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C49BA0-C0E9-874B-B84F-FF1FDF464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290" y="1406950"/>
            <a:ext cx="10057243" cy="5283093"/>
          </a:xfrm>
        </p:spPr>
        <p:txBody>
          <a:bodyPr>
            <a:normAutofit/>
          </a:bodyPr>
          <a:lstStyle/>
          <a:p>
            <a:r>
              <a:rPr lang="en-US" b="1" dirty="0"/>
              <a:t>Diagnostic Imaging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Standard AP and lateral radiographs of femur</a:t>
            </a:r>
          </a:p>
          <a:p>
            <a:pPr lvl="2"/>
            <a:r>
              <a:rPr lang="en-US" b="1" dirty="0"/>
              <a:t>Generally sufficient to diagnose complete or incomplete AFFs</a:t>
            </a:r>
          </a:p>
          <a:p>
            <a:pPr lvl="2"/>
            <a:r>
              <a:rPr lang="en-US" b="1" dirty="0"/>
              <a:t>Characteristic features defined by ASBMR guidelines (1)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MRI</a:t>
            </a:r>
          </a:p>
          <a:p>
            <a:pPr lvl="2"/>
            <a:r>
              <a:rPr lang="en-US" b="1" dirty="0"/>
              <a:t>Occasionally needed to diagnose developing lateral cortical stress reaction/fractures in high risk patients (</a:t>
            </a:r>
            <a:r>
              <a:rPr lang="en-US" b="1" dirty="0" err="1"/>
              <a:t>eg</a:t>
            </a:r>
            <a:r>
              <a:rPr lang="en-US" b="1" dirty="0"/>
              <a:t> BP use) with prodromal pain but negative radiographs (22)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785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Diagnosis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C49BA0-C0E9-874B-B84F-FF1FDF464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470" y="1144191"/>
            <a:ext cx="9645295" cy="52830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Best to diagnose AFFs before they happen!!</a:t>
            </a:r>
          </a:p>
          <a:p>
            <a:endParaRPr lang="en-US" b="1" dirty="0"/>
          </a:p>
          <a:p>
            <a:pPr lvl="1"/>
            <a:r>
              <a:rPr lang="en-US" b="1" dirty="0"/>
              <a:t>Obtain femoral XRs to rule out impending AFF in…</a:t>
            </a:r>
          </a:p>
          <a:p>
            <a:pPr lvl="1"/>
            <a:endParaRPr lang="en-US" b="1" dirty="0"/>
          </a:p>
          <a:p>
            <a:pPr lvl="2"/>
            <a:r>
              <a:rPr lang="en-US" b="1" dirty="0"/>
              <a:t>High risk patient (</a:t>
            </a:r>
            <a:r>
              <a:rPr lang="en-US" b="1" dirty="0" err="1"/>
              <a:t>eg</a:t>
            </a:r>
            <a:r>
              <a:rPr lang="en-US" b="1" dirty="0"/>
              <a:t> long term BP use) with thigh pain</a:t>
            </a:r>
          </a:p>
          <a:p>
            <a:pPr marL="914400" lvl="2" indent="0">
              <a:buNone/>
            </a:pPr>
            <a:endParaRPr lang="en-US" b="1" dirty="0"/>
          </a:p>
          <a:p>
            <a:pPr lvl="2"/>
            <a:r>
              <a:rPr lang="en-US" b="1" dirty="0"/>
              <a:t>Contralateral femur of patient with a known AFFs</a:t>
            </a:r>
          </a:p>
          <a:p>
            <a:pPr lvl="2"/>
            <a:endParaRPr lang="en-US" b="1" dirty="0"/>
          </a:p>
          <a:p>
            <a:pPr lvl="3"/>
            <a:r>
              <a:rPr lang="en-US" b="1" dirty="0"/>
              <a:t>Risk of contralateral AFF after initial AFF ~25% [20, 23]</a:t>
            </a:r>
          </a:p>
        </p:txBody>
      </p:sp>
    </p:spTree>
    <p:extLst>
      <p:ext uri="{BB962C8B-B14F-4D97-AF65-F5344CB8AC3E}">
        <p14:creationId xmlns:p14="http://schemas.microsoft.com/office/powerpoint/2010/main" val="3960220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Diagnosis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C49BA0-C0E9-874B-B84F-FF1FDF464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81" y="1318226"/>
            <a:ext cx="7231070" cy="5283093"/>
          </a:xfrm>
        </p:spPr>
        <p:txBody>
          <a:bodyPr>
            <a:normAutofit/>
          </a:bodyPr>
          <a:lstStyle/>
          <a:p>
            <a:r>
              <a:rPr lang="en-US" b="1" dirty="0"/>
              <a:t>Best to diagnose AFFs before they happen!!</a:t>
            </a:r>
          </a:p>
          <a:p>
            <a:endParaRPr lang="en-US" b="1" dirty="0"/>
          </a:p>
          <a:p>
            <a:pPr lvl="1"/>
            <a:r>
              <a:rPr lang="en-US" b="1" dirty="0"/>
              <a:t>XR of patient on BP therapy taken for thigh pain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Note </a:t>
            </a:r>
            <a:r>
              <a:rPr lang="en-US" b="1" dirty="0" err="1"/>
              <a:t>beaking</a:t>
            </a:r>
            <a:r>
              <a:rPr lang="en-US" b="1" dirty="0"/>
              <a:t> of lateral cortex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No action taken at time of imaging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Sustained complete AFF ~ 1 year after XR taken</a:t>
            </a:r>
          </a:p>
          <a:p>
            <a:endParaRPr lang="en-US" b="1" dirty="0"/>
          </a:p>
        </p:txBody>
      </p:sp>
      <p:pic>
        <p:nvPicPr>
          <p:cNvPr id="6" name="Picture 5" descr="A close up of a tattoo&#10;&#10;Description automatically generated">
            <a:extLst>
              <a:ext uri="{FF2B5EF4-FFF2-40B4-BE49-F238E27FC236}">
                <a16:creationId xmlns:a16="http://schemas.microsoft.com/office/drawing/2014/main" id="{234E0C74-F9A9-D14F-B28F-CF90592C0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91" y="0"/>
            <a:ext cx="425047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A43D38-717F-A241-BBF3-AE14C6D28580}"/>
                  </a:ext>
                </a:extLst>
              </p14:cNvPr>
              <p14:cNvContentPartPr/>
              <p14:nvPr/>
            </p14:nvContentPartPr>
            <p14:xfrm>
              <a:off x="5499542" y="1825047"/>
              <a:ext cx="3451680" cy="1390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A43D38-717F-A241-BBF3-AE14C6D285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3542" y="1789407"/>
                <a:ext cx="3523320" cy="146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5241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Diagnosis</a:t>
            </a:r>
          </a:p>
        </p:txBody>
      </p:sp>
      <p:pic>
        <p:nvPicPr>
          <p:cNvPr id="4" name="Picture 3" descr="A picture containing sitting, white, paper, black&#10;&#10;Description automatically generated">
            <a:extLst>
              <a:ext uri="{FF2B5EF4-FFF2-40B4-BE49-F238E27FC236}">
                <a16:creationId xmlns:a16="http://schemas.microsoft.com/office/drawing/2014/main" id="{3E2B18C6-8DBE-664C-AD3C-87102CBF2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650" y="14360"/>
            <a:ext cx="3830842" cy="684364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81" y="1318226"/>
            <a:ext cx="7231070" cy="5283093"/>
          </a:xfrm>
        </p:spPr>
        <p:txBody>
          <a:bodyPr>
            <a:normAutofit/>
          </a:bodyPr>
          <a:lstStyle/>
          <a:p>
            <a:r>
              <a:rPr lang="en-US" b="1" dirty="0"/>
              <a:t>Best to diagnose AFFs before they happen!!</a:t>
            </a:r>
          </a:p>
          <a:p>
            <a:endParaRPr lang="en-US" b="1" dirty="0"/>
          </a:p>
          <a:p>
            <a:pPr lvl="1"/>
            <a:r>
              <a:rPr lang="en-US" b="1" dirty="0"/>
              <a:t>XR of left femur of same patient following right sided complete AFF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Note </a:t>
            </a:r>
            <a:r>
              <a:rPr lang="en-US" b="1" dirty="0" err="1"/>
              <a:t>beaking</a:t>
            </a:r>
            <a:r>
              <a:rPr lang="en-US" b="1" dirty="0"/>
              <a:t> of lateral cortex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Patient noted to have left thigh pain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Treated with prophylactic nail</a:t>
            </a:r>
          </a:p>
          <a:p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4A1FC7B-8E97-4E4E-90D4-8F5C61947BC4}"/>
                  </a:ext>
                </a:extLst>
              </p14:cNvPr>
              <p14:cNvContentPartPr/>
              <p14:nvPr/>
            </p14:nvContentPartPr>
            <p14:xfrm>
              <a:off x="5026862" y="2710647"/>
              <a:ext cx="5476320" cy="885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4A1FC7B-8E97-4E4E-90D4-8F5C61947B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1222" y="2674647"/>
                <a:ext cx="5547960" cy="9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2624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Treatment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80" y="1318226"/>
            <a:ext cx="11294359" cy="5283093"/>
          </a:xfrm>
        </p:spPr>
        <p:txBody>
          <a:bodyPr>
            <a:normAutofit/>
          </a:bodyPr>
          <a:lstStyle/>
          <a:p>
            <a:r>
              <a:rPr lang="en-US" b="1" dirty="0"/>
              <a:t>Complete AFF (22)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Intramedullary nail stabilization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Endocrine consult</a:t>
            </a:r>
          </a:p>
          <a:p>
            <a:pPr lvl="2"/>
            <a:r>
              <a:rPr lang="en-US" b="1" dirty="0"/>
              <a:t>Discontinuation of BPs (if currently using)</a:t>
            </a:r>
          </a:p>
          <a:p>
            <a:pPr lvl="2"/>
            <a:r>
              <a:rPr lang="en-US" b="1" dirty="0"/>
              <a:t>Vit D/Calcium supplementation</a:t>
            </a:r>
          </a:p>
          <a:p>
            <a:pPr lvl="2"/>
            <a:r>
              <a:rPr lang="en-US" b="1" dirty="0"/>
              <a:t>Consideration of alternative osteoporosis medications (</a:t>
            </a:r>
            <a:r>
              <a:rPr lang="en-US" b="1" dirty="0" err="1"/>
              <a:t>eg</a:t>
            </a:r>
            <a:r>
              <a:rPr lang="en-US" b="1" dirty="0"/>
              <a:t> teriparatide)</a:t>
            </a:r>
          </a:p>
        </p:txBody>
      </p:sp>
    </p:spTree>
    <p:extLst>
      <p:ext uri="{BB962C8B-B14F-4D97-AF65-F5344CB8AC3E}">
        <p14:creationId xmlns:p14="http://schemas.microsoft.com/office/powerpoint/2010/main" val="2401270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Treatment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80" y="1318226"/>
            <a:ext cx="11964920" cy="5283093"/>
          </a:xfrm>
        </p:spPr>
        <p:txBody>
          <a:bodyPr>
            <a:normAutofit/>
          </a:bodyPr>
          <a:lstStyle/>
          <a:p>
            <a:r>
              <a:rPr lang="en-US" b="1" dirty="0"/>
              <a:t>Developing or Incomplete AFF	</a:t>
            </a:r>
          </a:p>
          <a:p>
            <a:endParaRPr lang="en-US" b="1" dirty="0"/>
          </a:p>
          <a:p>
            <a:pPr lvl="1"/>
            <a:r>
              <a:rPr lang="en-US" b="1" dirty="0"/>
              <a:t>Saleh et al (24)- w/ no </a:t>
            </a:r>
            <a:r>
              <a:rPr lang="en-US" b="1" dirty="0" err="1"/>
              <a:t>radioluscent</a:t>
            </a:r>
            <a:r>
              <a:rPr lang="en-US" b="1" dirty="0"/>
              <a:t> line in lateral cortex, 100% union with nonoperative management… w/ </a:t>
            </a:r>
            <a:r>
              <a:rPr lang="en-US" b="1" dirty="0" err="1"/>
              <a:t>radioluscent</a:t>
            </a:r>
            <a:r>
              <a:rPr lang="en-US" b="1" dirty="0"/>
              <a:t> line, 22% union w/ </a:t>
            </a:r>
            <a:r>
              <a:rPr lang="en-US" b="1" dirty="0" err="1"/>
              <a:t>nonop</a:t>
            </a:r>
            <a:r>
              <a:rPr lang="en-US" b="1" dirty="0"/>
              <a:t> management</a:t>
            </a:r>
          </a:p>
          <a:p>
            <a:pPr lvl="1"/>
            <a:endParaRPr lang="en-US" b="1" dirty="0"/>
          </a:p>
          <a:p>
            <a:pPr lvl="1"/>
            <a:r>
              <a:rPr lang="en-US" b="1" dirty="0" err="1"/>
              <a:t>Banffy</a:t>
            </a:r>
            <a:r>
              <a:rPr lang="en-US" b="1" dirty="0"/>
              <a:t> et al (25)- w/ </a:t>
            </a:r>
            <a:r>
              <a:rPr lang="en-US" b="1" dirty="0" err="1"/>
              <a:t>radioluscent</a:t>
            </a:r>
            <a:r>
              <a:rPr lang="en-US" b="1" dirty="0"/>
              <a:t> line, 83% nonunion w/ </a:t>
            </a:r>
            <a:r>
              <a:rPr lang="en-US" b="1" dirty="0" err="1"/>
              <a:t>nonop</a:t>
            </a:r>
            <a:r>
              <a:rPr lang="en-US" b="1" dirty="0"/>
              <a:t> management</a:t>
            </a:r>
          </a:p>
          <a:p>
            <a:pPr lvl="1"/>
            <a:endParaRPr lang="en-US" b="1" dirty="0"/>
          </a:p>
          <a:p>
            <a:pPr lvl="1"/>
            <a:r>
              <a:rPr lang="en-US" b="1" dirty="0" err="1"/>
              <a:t>Egol</a:t>
            </a:r>
            <a:r>
              <a:rPr lang="en-US" b="1" dirty="0"/>
              <a:t> et al (26)- incomplete AFFs, 100% union w/ prophylactic nailing, 18% union w/ nonoperative management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Jiang et al (27)- prophylactic fixation of contralateral femur in patients with AFF cost effective if “high risk” (Asian race, prodromal pain, </a:t>
            </a:r>
            <a:r>
              <a:rPr lang="en-US" b="1" dirty="0" err="1"/>
              <a:t>varus</a:t>
            </a:r>
            <a:r>
              <a:rPr lang="en-US" b="1" dirty="0"/>
              <a:t> proximal femur, femoral bowing, </a:t>
            </a:r>
            <a:r>
              <a:rPr lang="en-US" b="1" dirty="0" err="1"/>
              <a:t>beaking</a:t>
            </a:r>
            <a:r>
              <a:rPr lang="en-US" b="1" dirty="0"/>
              <a:t>, </a:t>
            </a:r>
            <a:r>
              <a:rPr lang="en-US" b="1" dirty="0" err="1"/>
              <a:t>radioluscent</a:t>
            </a:r>
            <a:r>
              <a:rPr lang="en-US" b="1" dirty="0"/>
              <a:t> line)</a:t>
            </a:r>
          </a:p>
        </p:txBody>
      </p:sp>
    </p:spTree>
    <p:extLst>
      <p:ext uri="{BB962C8B-B14F-4D97-AF65-F5344CB8AC3E}">
        <p14:creationId xmlns:p14="http://schemas.microsoft.com/office/powerpoint/2010/main" val="2953589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Treatment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33" y="1061545"/>
            <a:ext cx="11294359" cy="528309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Developing or Incomplete AFF (22)</a:t>
            </a:r>
          </a:p>
          <a:p>
            <a:endParaRPr lang="en-US" b="1" dirty="0"/>
          </a:p>
          <a:p>
            <a:pPr lvl="1"/>
            <a:r>
              <a:rPr lang="en-US" b="1" dirty="0"/>
              <a:t>Lower risk patients- initial course of nonoperative management reasonable</a:t>
            </a:r>
          </a:p>
          <a:p>
            <a:pPr lvl="2"/>
            <a:r>
              <a:rPr lang="en-US" b="1" dirty="0"/>
              <a:t>Protected weight bearing</a:t>
            </a:r>
          </a:p>
          <a:p>
            <a:pPr lvl="2"/>
            <a:r>
              <a:rPr lang="en-US" b="1" dirty="0"/>
              <a:t>Endocrine consult- discontinue BPs, consider alternative osteoporosis medication, vit D/</a:t>
            </a:r>
            <a:r>
              <a:rPr lang="en-US" b="1" dirty="0" err="1"/>
              <a:t>calciyum</a:t>
            </a:r>
            <a:r>
              <a:rPr lang="en-US" b="1" dirty="0"/>
              <a:t> supplementation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Higher risk patient</a:t>
            </a:r>
          </a:p>
          <a:p>
            <a:pPr lvl="2"/>
            <a:r>
              <a:rPr lang="en-US" b="1" dirty="0"/>
              <a:t>Prophylactic IMN</a:t>
            </a:r>
          </a:p>
          <a:p>
            <a:pPr lvl="2"/>
            <a:r>
              <a:rPr lang="en-US" b="1" dirty="0"/>
              <a:t>Endocrine consult</a:t>
            </a:r>
          </a:p>
          <a:p>
            <a:pPr lvl="1"/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Surgeon should have low threshold for prophylactic fixation given relatively high rates of nonunion and progression to complete AFF with nonoperative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288111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b="1" u="sng" dirty="0"/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79" y="1343818"/>
            <a:ext cx="10515600" cy="4788968"/>
          </a:xfrm>
        </p:spPr>
        <p:txBody>
          <a:bodyPr>
            <a:normAutofit/>
          </a:bodyPr>
          <a:lstStyle/>
          <a:p>
            <a:r>
              <a:rPr lang="en-US" b="1" dirty="0"/>
              <a:t>AFF Definition/Characteristics</a:t>
            </a:r>
          </a:p>
          <a:p>
            <a:r>
              <a:rPr lang="en-US" b="1" dirty="0"/>
              <a:t>Pathogenesis</a:t>
            </a:r>
          </a:p>
          <a:p>
            <a:r>
              <a:rPr lang="en-US" b="1" dirty="0"/>
              <a:t>Association with Bisphosphonates</a:t>
            </a:r>
          </a:p>
          <a:p>
            <a:r>
              <a:rPr lang="en-US" b="1" dirty="0"/>
              <a:t>Diagnosis</a:t>
            </a:r>
          </a:p>
          <a:p>
            <a:r>
              <a:rPr lang="en-US" b="1" dirty="0"/>
              <a:t>Treatment</a:t>
            </a:r>
          </a:p>
          <a:p>
            <a:r>
              <a:rPr lang="en-US" b="1" dirty="0"/>
              <a:t>Surgical Considerations</a:t>
            </a:r>
          </a:p>
          <a:p>
            <a:r>
              <a:rPr lang="en-US" b="1" dirty="0"/>
              <a:t>Prognosis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4073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Surgical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80" y="1318226"/>
            <a:ext cx="11294359" cy="5283093"/>
          </a:xfrm>
        </p:spPr>
        <p:txBody>
          <a:bodyPr>
            <a:normAutofit/>
          </a:bodyPr>
          <a:lstStyle/>
          <a:p>
            <a:r>
              <a:rPr lang="en-US" b="1" dirty="0"/>
              <a:t>Operative fixation of AFFs frequently complicated by…</a:t>
            </a:r>
          </a:p>
          <a:p>
            <a:endParaRPr lang="en-US" b="1" dirty="0"/>
          </a:p>
          <a:p>
            <a:pPr lvl="1"/>
            <a:r>
              <a:rPr lang="en-US" b="1" dirty="0"/>
              <a:t>Anterolateral femoral bowing- risk of poor nail fit, </a:t>
            </a:r>
            <a:r>
              <a:rPr lang="en-US" b="1" dirty="0" err="1"/>
              <a:t>mareduction</a:t>
            </a:r>
            <a:r>
              <a:rPr lang="en-US" b="1" dirty="0"/>
              <a:t>, perforation</a:t>
            </a:r>
          </a:p>
          <a:p>
            <a:endParaRPr lang="en-US" b="1" dirty="0"/>
          </a:p>
          <a:p>
            <a:pPr lvl="1"/>
            <a:r>
              <a:rPr lang="en-US" b="1" dirty="0"/>
              <a:t>Localized lateral cortical thickening at fracture site- may deflect nail medially, creating </a:t>
            </a:r>
            <a:r>
              <a:rPr lang="en-US" b="1" dirty="0" err="1"/>
              <a:t>varus</a:t>
            </a:r>
            <a:r>
              <a:rPr lang="en-US" b="1" dirty="0"/>
              <a:t> </a:t>
            </a:r>
            <a:r>
              <a:rPr lang="en-US" b="1" dirty="0" err="1"/>
              <a:t>malreduction</a:t>
            </a:r>
            <a:endParaRPr lang="en-US" b="1" dirty="0"/>
          </a:p>
          <a:p>
            <a:endParaRPr lang="en-US" b="1" dirty="0"/>
          </a:p>
          <a:p>
            <a:pPr lvl="1"/>
            <a:r>
              <a:rPr lang="en-US" b="1" dirty="0"/>
              <a:t>Poor bone quality- frequently sustained by patients with preexisting </a:t>
            </a:r>
            <a:r>
              <a:rPr lang="en-US" b="1" dirty="0" err="1"/>
              <a:t>osteotoporosis</a:t>
            </a:r>
            <a:r>
              <a:rPr lang="en-US" b="1" dirty="0"/>
              <a:t> and other comorbidities</a:t>
            </a:r>
          </a:p>
          <a:p>
            <a:endParaRPr lang="en-US" b="1" dirty="0"/>
          </a:p>
          <a:p>
            <a:pPr lvl="1"/>
            <a:r>
              <a:rPr lang="en-US" b="1" dirty="0"/>
              <a:t>High rates of delayed union- construct needs to survive a potentially long healing course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2457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Surgical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33" y="1061545"/>
            <a:ext cx="11294359" cy="5283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Anterolateral femoral bowing- risk of poor nail fit, </a:t>
            </a:r>
            <a:r>
              <a:rPr lang="en-US" b="1" dirty="0" err="1"/>
              <a:t>malreduction</a:t>
            </a:r>
            <a:r>
              <a:rPr lang="en-US" b="1" dirty="0"/>
              <a:t>, perforation</a:t>
            </a:r>
          </a:p>
          <a:p>
            <a:endParaRPr lang="en-US" b="1" dirty="0"/>
          </a:p>
          <a:p>
            <a:pPr lvl="1"/>
            <a:r>
              <a:rPr lang="en-US" b="1" dirty="0"/>
              <a:t>Choose nail with smallest possible radius of curvature (28)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3584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Surgical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34" y="1061545"/>
            <a:ext cx="5542164" cy="5283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Anterolateral femoral bowing-</a:t>
            </a:r>
          </a:p>
          <a:p>
            <a:endParaRPr lang="en-US" b="1" dirty="0"/>
          </a:p>
          <a:p>
            <a:pPr lvl="1"/>
            <a:r>
              <a:rPr lang="en-US" b="1" dirty="0"/>
              <a:t>Choose nail with smallest possible radius of curvature</a:t>
            </a:r>
          </a:p>
          <a:p>
            <a:pPr lvl="1"/>
            <a:endParaRPr lang="en-US" b="1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Externally rotating nail may improve nail fit (29)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Converts normal anterior bow of nail into anterolateral bow, possibly improving nail fit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8F079-DC8D-8641-88EE-784F58532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667" y="901700"/>
            <a:ext cx="65024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07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Surgical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33" y="1061545"/>
            <a:ext cx="11294359" cy="5283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Anterolateral femoral bowing-</a:t>
            </a:r>
          </a:p>
          <a:p>
            <a:endParaRPr lang="en-US" b="1" dirty="0"/>
          </a:p>
          <a:p>
            <a:pPr lvl="1"/>
            <a:r>
              <a:rPr lang="en-US" b="1" dirty="0"/>
              <a:t>Choose nail with smallest possible radius of curvature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Consider externally rotating nail if needed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Medialize start point to avoid </a:t>
            </a:r>
            <a:r>
              <a:rPr lang="en-US" b="1" dirty="0" err="1"/>
              <a:t>varus</a:t>
            </a:r>
            <a:r>
              <a:rPr lang="en-US" b="1" dirty="0"/>
              <a:t> </a:t>
            </a:r>
            <a:r>
              <a:rPr lang="en-US" b="1" dirty="0" err="1"/>
              <a:t>malreduction</a:t>
            </a:r>
            <a:r>
              <a:rPr lang="en-US" b="1" dirty="0"/>
              <a:t> (30)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5431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Surgical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33" y="1061545"/>
            <a:ext cx="11294359" cy="5283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Anterolateral femoral bowing-</a:t>
            </a:r>
          </a:p>
          <a:p>
            <a:endParaRPr lang="en-US" b="1" dirty="0"/>
          </a:p>
          <a:p>
            <a:pPr lvl="1"/>
            <a:r>
              <a:rPr lang="en-US" b="1" dirty="0"/>
              <a:t>Choose nail with smallest possible radius of curvature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Consider externally rotating nail if needed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Medialize start point to avoid </a:t>
            </a:r>
            <a:r>
              <a:rPr lang="en-US" b="1" dirty="0" err="1"/>
              <a:t>varus</a:t>
            </a:r>
            <a:r>
              <a:rPr lang="en-US" b="1" dirty="0"/>
              <a:t> </a:t>
            </a:r>
            <a:r>
              <a:rPr lang="en-US" b="1" dirty="0" err="1"/>
              <a:t>malreduction</a:t>
            </a:r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Place blocking screws as necessary to fine tune nail path</a:t>
            </a:r>
          </a:p>
        </p:txBody>
      </p:sp>
    </p:spTree>
    <p:extLst>
      <p:ext uri="{BB962C8B-B14F-4D97-AF65-F5344CB8AC3E}">
        <p14:creationId xmlns:p14="http://schemas.microsoft.com/office/powerpoint/2010/main" val="3856235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Surgical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33" y="1061545"/>
            <a:ext cx="11294359" cy="5283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Anterolateral femoral bowing-</a:t>
            </a:r>
          </a:p>
          <a:p>
            <a:endParaRPr lang="en-US" b="1" dirty="0"/>
          </a:p>
          <a:p>
            <a:pPr lvl="1"/>
            <a:r>
              <a:rPr lang="en-US" b="1" dirty="0"/>
              <a:t>Choose nail with smallest possible radius of curvature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Consider externally rotating nail if needed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Medialize start point to avoid </a:t>
            </a:r>
            <a:r>
              <a:rPr lang="en-US" b="1" dirty="0" err="1"/>
              <a:t>varus</a:t>
            </a:r>
            <a:r>
              <a:rPr lang="en-US" b="1" dirty="0"/>
              <a:t> </a:t>
            </a:r>
            <a:r>
              <a:rPr lang="en-US" b="1" dirty="0" err="1"/>
              <a:t>malreduction</a:t>
            </a:r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Place blocking screws as necessary to fine tune nail path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Carefully advance nail to ensure it will not perforate anteriorly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6338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Surgical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34" y="1061545"/>
            <a:ext cx="7435035" cy="52830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Anterolateral femoral bowing-</a:t>
            </a:r>
          </a:p>
          <a:p>
            <a:endParaRPr lang="en-US" b="1" dirty="0"/>
          </a:p>
          <a:p>
            <a:pPr lvl="1"/>
            <a:r>
              <a:rPr lang="en-US" b="1" dirty="0"/>
              <a:t>Choose nail with smallest possible radius of curvature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Consider externally rotating nail if needed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Medialize start point to avoid </a:t>
            </a:r>
            <a:r>
              <a:rPr lang="en-US" b="1" dirty="0" err="1"/>
              <a:t>varus</a:t>
            </a:r>
            <a:r>
              <a:rPr lang="en-US" b="1" dirty="0"/>
              <a:t> </a:t>
            </a:r>
            <a:r>
              <a:rPr lang="en-US" b="1" dirty="0" err="1"/>
              <a:t>malreduction</a:t>
            </a:r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Place blocking screws as necessary to fine tune nail path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Carefully advance nail to ensure it will not perforate anteriorly</a:t>
            </a:r>
          </a:p>
          <a:p>
            <a:pPr lvl="1"/>
            <a:endParaRPr lang="en-US" b="1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Plate femur if nailing impossible due to anatomy (31)</a:t>
            </a:r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5C3EC-DBA3-0941-BC05-736CF5606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51"/>
          <a:stretch/>
        </p:blipFill>
        <p:spPr>
          <a:xfrm>
            <a:off x="8415930" y="192751"/>
            <a:ext cx="3632136" cy="647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37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Surgical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33" y="787453"/>
            <a:ext cx="11294359" cy="5283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Localized cortical thickening at fracture site- may deflect nail medially, generating </a:t>
            </a:r>
            <a:r>
              <a:rPr lang="en-US" b="1" dirty="0" err="1"/>
              <a:t>varus</a:t>
            </a:r>
            <a:r>
              <a:rPr lang="en-US" b="1" dirty="0"/>
              <a:t> </a:t>
            </a:r>
            <a:r>
              <a:rPr lang="en-US" b="1" dirty="0" err="1"/>
              <a:t>malreduction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6711E4-96E0-2549-87A8-70B34B4180B0}"/>
                  </a:ext>
                </a:extLst>
              </p14:cNvPr>
              <p14:cNvContentPartPr/>
              <p14:nvPr/>
            </p14:nvContentPartPr>
            <p14:xfrm>
              <a:off x="2176381" y="2742075"/>
              <a:ext cx="1673640" cy="2403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6711E4-96E0-2549-87A8-70B34B4180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3381" y="2679075"/>
                <a:ext cx="1799280" cy="25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E9BE56-2CDD-FB4C-84FD-BFF57548372F}"/>
                  </a:ext>
                </a:extLst>
              </p14:cNvPr>
              <p14:cNvContentPartPr/>
              <p14:nvPr/>
            </p14:nvContentPartPr>
            <p14:xfrm>
              <a:off x="2550089" y="2794187"/>
              <a:ext cx="1792440" cy="2417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E9BE56-2CDD-FB4C-84FD-BFF5754837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7449" y="2731187"/>
                <a:ext cx="1918080" cy="254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30678A9-F726-E348-8C9D-EFEB82511364}"/>
              </a:ext>
            </a:extLst>
          </p:cNvPr>
          <p:cNvGrpSpPr/>
          <p:nvPr/>
        </p:nvGrpSpPr>
        <p:grpSpPr>
          <a:xfrm>
            <a:off x="2513174" y="5436522"/>
            <a:ext cx="697320" cy="1235160"/>
            <a:chOff x="9012492" y="4909527"/>
            <a:chExt cx="697320" cy="12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6647F6A-7BA1-AC41-AB32-2ECA09E2B35A}"/>
                    </a:ext>
                  </a:extLst>
                </p14:cNvPr>
                <p14:cNvContentPartPr/>
                <p14:nvPr/>
              </p14:nvContentPartPr>
              <p14:xfrm>
                <a:off x="9012492" y="4909527"/>
                <a:ext cx="697320" cy="1220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6647F6A-7BA1-AC41-AB32-2ECA09E2B3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9492" y="4846527"/>
                  <a:ext cx="822960" cy="13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803C490-C3AB-8B49-9894-A5B7C1A1E56B}"/>
                    </a:ext>
                  </a:extLst>
                </p14:cNvPr>
                <p14:cNvContentPartPr/>
                <p14:nvPr/>
              </p14:nvContentPartPr>
              <p14:xfrm>
                <a:off x="9641772" y="4945167"/>
                <a:ext cx="29880" cy="1199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803C490-C3AB-8B49-9894-A5B7C1A1E5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79132" y="4882167"/>
                  <a:ext cx="155520" cy="1325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EED3B40-ED2D-8E4E-87CE-BE9D0A41DF9B}"/>
              </a:ext>
            </a:extLst>
          </p:cNvPr>
          <p:cNvSpPr/>
          <p:nvPr/>
        </p:nvSpPr>
        <p:spPr>
          <a:xfrm>
            <a:off x="2707441" y="3014492"/>
            <a:ext cx="309514" cy="3679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FDDD519-4EF6-4248-B6F8-CE7123C04A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3321">
            <a:off x="6272136" y="2487866"/>
            <a:ext cx="3283508" cy="317098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62296F9-7F38-F043-A7A4-CB7C9DB13D4C}"/>
              </a:ext>
            </a:extLst>
          </p:cNvPr>
          <p:cNvGrpSpPr/>
          <p:nvPr/>
        </p:nvGrpSpPr>
        <p:grpSpPr>
          <a:xfrm rot="21312714">
            <a:off x="7268924" y="5463998"/>
            <a:ext cx="697320" cy="1235160"/>
            <a:chOff x="9012492" y="4909527"/>
            <a:chExt cx="697320" cy="12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FC42808-A9E7-FF48-B8D6-396F755B09AD}"/>
                    </a:ext>
                  </a:extLst>
                </p14:cNvPr>
                <p14:cNvContentPartPr/>
                <p14:nvPr/>
              </p14:nvContentPartPr>
              <p14:xfrm>
                <a:off x="9012492" y="4909527"/>
                <a:ext cx="697320" cy="1220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FC42808-A9E7-FF48-B8D6-396F755B09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9492" y="4846527"/>
                  <a:ext cx="822960" cy="13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2245707-E784-E941-A3EF-ABD02F4B4010}"/>
                    </a:ext>
                  </a:extLst>
                </p14:cNvPr>
                <p14:cNvContentPartPr/>
                <p14:nvPr/>
              </p14:nvContentPartPr>
              <p14:xfrm>
                <a:off x="9641772" y="4945167"/>
                <a:ext cx="29880" cy="1199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2245707-E784-E941-A3EF-ABD02F4B40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79132" y="4882167"/>
                  <a:ext cx="155520" cy="1325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029AAFF-E429-6B4F-A131-F33B87201DE7}"/>
              </a:ext>
            </a:extLst>
          </p:cNvPr>
          <p:cNvSpPr/>
          <p:nvPr/>
        </p:nvSpPr>
        <p:spPr>
          <a:xfrm>
            <a:off x="7477767" y="2953406"/>
            <a:ext cx="309514" cy="38104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EC380A9-A55B-EA4A-8563-B48FD7BA1760}"/>
                  </a:ext>
                </a:extLst>
              </p14:cNvPr>
              <p14:cNvContentPartPr/>
              <p14:nvPr/>
            </p14:nvContentPartPr>
            <p14:xfrm>
              <a:off x="6763147" y="4433856"/>
              <a:ext cx="616680" cy="680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EC380A9-A55B-EA4A-8563-B48FD7BA17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27147" y="4397856"/>
                <a:ext cx="68832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49E8C70-2F6E-8540-B316-7B557E72C7A0}"/>
                  </a:ext>
                </a:extLst>
              </p14:cNvPr>
              <p14:cNvContentPartPr/>
              <p14:nvPr/>
            </p14:nvContentPartPr>
            <p14:xfrm>
              <a:off x="6848827" y="5461656"/>
              <a:ext cx="550080" cy="392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49E8C70-2F6E-8540-B316-7B557E72C7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12827" y="5426016"/>
                <a:ext cx="621720" cy="46368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A0285694-1D2E-B94B-AEA2-E3E8D8D78CDC}"/>
              </a:ext>
            </a:extLst>
          </p:cNvPr>
          <p:cNvSpPr txBox="1"/>
          <p:nvPr/>
        </p:nvSpPr>
        <p:spPr>
          <a:xfrm>
            <a:off x="3634328" y="4198754"/>
            <a:ext cx="1791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Normal Cortices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3895E-0CB7-1B4E-8897-3F487CBC3492}"/>
              </a:ext>
            </a:extLst>
          </p:cNvPr>
          <p:cNvSpPr txBox="1"/>
          <p:nvPr/>
        </p:nvSpPr>
        <p:spPr>
          <a:xfrm>
            <a:off x="8425377" y="4214589"/>
            <a:ext cx="2575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AFF w/ Lateral Cortical </a:t>
            </a:r>
            <a:r>
              <a:rPr lang="en-US" sz="2200" dirty="0" err="1"/>
              <a:t>Beaking</a:t>
            </a:r>
            <a:endParaRPr lang="en-US" sz="2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34AA6F-859A-4548-857C-E2682906F610}"/>
              </a:ext>
            </a:extLst>
          </p:cNvPr>
          <p:cNvSpPr txBox="1"/>
          <p:nvPr/>
        </p:nvSpPr>
        <p:spPr>
          <a:xfrm>
            <a:off x="8180757" y="5795732"/>
            <a:ext cx="3336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Lateral Cortical Thickening Generates Varus </a:t>
            </a:r>
            <a:r>
              <a:rPr lang="en-US" sz="2000" dirty="0" err="1">
                <a:solidFill>
                  <a:srgbClr val="FF0000"/>
                </a:solidFill>
              </a:rPr>
              <a:t>Malreduction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87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Surgical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33" y="787453"/>
            <a:ext cx="11294359" cy="5283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Localized cortical thickening at fracture site</a:t>
            </a:r>
          </a:p>
          <a:p>
            <a:endParaRPr lang="en-US" b="1" dirty="0"/>
          </a:p>
          <a:p>
            <a:pPr lvl="1"/>
            <a:r>
              <a:rPr lang="en-US" b="1" dirty="0"/>
              <a:t>Use awl or rigid reamer to drill through lateral cortical thickening (32)</a:t>
            </a:r>
          </a:p>
        </p:txBody>
      </p:sp>
    </p:spTree>
    <p:extLst>
      <p:ext uri="{BB962C8B-B14F-4D97-AF65-F5344CB8AC3E}">
        <p14:creationId xmlns:p14="http://schemas.microsoft.com/office/powerpoint/2010/main" val="2626698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Surgical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33" y="508053"/>
            <a:ext cx="11904134" cy="5283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Localized cortical thickening at fracture site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Use awl or rigid reamer to drill through lateral cortical thickening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Adduct proximal fragment with </a:t>
            </a:r>
            <a:r>
              <a:rPr lang="en-US" b="1" dirty="0" err="1"/>
              <a:t>schanz</a:t>
            </a:r>
            <a:r>
              <a:rPr lang="en-US" b="1" dirty="0"/>
              <a:t> pin or ball spike to allow reaming of lateral cortex (30)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4F669-8AC5-C44C-B402-3240183AB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80" y="3429000"/>
            <a:ext cx="7956550" cy="35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2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03" y="207470"/>
            <a:ext cx="10515600" cy="1325563"/>
          </a:xfrm>
        </p:spPr>
        <p:txBody>
          <a:bodyPr/>
          <a:lstStyle/>
          <a:p>
            <a:r>
              <a:rPr lang="en-US" b="1" u="sng" dirty="0"/>
              <a:t>ASBMR Definition of AFFs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556-B519-489E-98E7-056FFF0B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702" y="1533033"/>
            <a:ext cx="10148031" cy="489929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Femoral diaphyseal fracture w/ at least 4 of the following </a:t>
            </a:r>
            <a:r>
              <a:rPr lang="en-US" b="1" dirty="0">
                <a:solidFill>
                  <a:srgbClr val="FF0000"/>
                </a:solidFill>
              </a:rPr>
              <a:t>major</a:t>
            </a:r>
            <a:r>
              <a:rPr lang="en-US" b="1" dirty="0"/>
              <a:t> criteria: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/>
              <a:t>Minimal or no trauma</a:t>
            </a:r>
          </a:p>
          <a:p>
            <a:pPr marL="514350" indent="-514350">
              <a:buAutoNum type="arabicPeriod"/>
            </a:pPr>
            <a:r>
              <a:rPr lang="en-US" b="1" dirty="0"/>
              <a:t>Fracture originates at lateral cortex and is substantially transverse in orientation</a:t>
            </a:r>
          </a:p>
          <a:p>
            <a:pPr marL="514350" indent="-514350">
              <a:buAutoNum type="arabicPeriod"/>
            </a:pPr>
            <a:r>
              <a:rPr lang="en-US" b="1" dirty="0"/>
              <a:t>Complete fractures may be associated with a medial spike, incomplete fractures are lateral cortex only</a:t>
            </a:r>
          </a:p>
          <a:p>
            <a:pPr marL="514350" indent="-514350">
              <a:buAutoNum type="arabicPeriod"/>
            </a:pPr>
            <a:r>
              <a:rPr lang="en-US" b="1" dirty="0"/>
              <a:t>Fracture is noncomminuted or minimally comminuted</a:t>
            </a:r>
          </a:p>
          <a:p>
            <a:pPr marL="514350" indent="-514350">
              <a:buAutoNum type="arabicPeriod"/>
            </a:pPr>
            <a:r>
              <a:rPr lang="en-US" b="1" dirty="0"/>
              <a:t>Localized periosteal or endosteal thickening is present at the lateral cortex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763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Surgical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33" y="787453"/>
            <a:ext cx="7417452" cy="5283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Localized cortical thickening at fracture site</a:t>
            </a:r>
          </a:p>
          <a:p>
            <a:endParaRPr lang="en-US" b="1" dirty="0"/>
          </a:p>
          <a:p>
            <a:pPr lvl="1"/>
            <a:r>
              <a:rPr lang="en-US" b="1" dirty="0"/>
              <a:t>Use awl or rigid reamer to drill through lateral cortical thickening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Adduct proximal fragment with </a:t>
            </a:r>
            <a:r>
              <a:rPr lang="en-US" b="1" dirty="0" err="1"/>
              <a:t>schanz</a:t>
            </a:r>
            <a:r>
              <a:rPr lang="en-US" b="1" dirty="0"/>
              <a:t> pin or ball spike to allow reaming of lateral cortex (30)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Abduct guidewire with bone hook to allow reaming of lateral cortex (30)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9834B-085D-474E-B961-BA5AF4374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4" r="27564"/>
          <a:stretch/>
        </p:blipFill>
        <p:spPr>
          <a:xfrm>
            <a:off x="8021190" y="0"/>
            <a:ext cx="4026877" cy="68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45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Surgical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33" y="787453"/>
            <a:ext cx="11725682" cy="5283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Localized cortical thickening at fracture site</a:t>
            </a:r>
          </a:p>
          <a:p>
            <a:endParaRPr lang="en-US" b="1" dirty="0"/>
          </a:p>
          <a:p>
            <a:pPr lvl="1"/>
            <a:r>
              <a:rPr lang="en-US" b="1" dirty="0"/>
              <a:t>Use awl or rigid reamer to drill through lateral cortical thickening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Adduct proximal fragment with </a:t>
            </a:r>
            <a:r>
              <a:rPr lang="en-US" b="1" dirty="0" err="1"/>
              <a:t>schanz</a:t>
            </a:r>
            <a:r>
              <a:rPr lang="en-US" b="1" dirty="0"/>
              <a:t> pin or ball spike to allow reaming of lateral cortex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Abduct guidewire with bone hook to allow reaming of lateral cortex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Open approach to burr down lateral cortical thickening directly (32)</a:t>
            </a:r>
          </a:p>
        </p:txBody>
      </p:sp>
    </p:spTree>
    <p:extLst>
      <p:ext uri="{BB962C8B-B14F-4D97-AF65-F5344CB8AC3E}">
        <p14:creationId xmlns:p14="http://schemas.microsoft.com/office/powerpoint/2010/main" val="1883382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Surgical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80" y="1318226"/>
            <a:ext cx="11294359" cy="5283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High rates of delayed union- construct needs to survive a potentially long healing course </a:t>
            </a:r>
          </a:p>
          <a:p>
            <a:endParaRPr lang="en-US" b="1" dirty="0"/>
          </a:p>
          <a:p>
            <a:pPr lvl="1"/>
            <a:r>
              <a:rPr lang="en-US" b="1" dirty="0"/>
              <a:t>Use multiple interlocks, blocking screws to increase longevity of construct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0285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Surgical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80" y="1318226"/>
            <a:ext cx="11294359" cy="5283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High rates of delayed union</a:t>
            </a:r>
          </a:p>
          <a:p>
            <a:endParaRPr lang="en-US" b="1" dirty="0"/>
          </a:p>
          <a:p>
            <a:pPr lvl="1"/>
            <a:r>
              <a:rPr lang="en-US" b="1" dirty="0"/>
              <a:t>Use multiple interlocks, blocking screws to increase longevity of construct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Recommend use of recon or </a:t>
            </a:r>
            <a:r>
              <a:rPr lang="en-US" b="1" dirty="0" err="1"/>
              <a:t>cephalomedullary</a:t>
            </a:r>
            <a:r>
              <a:rPr lang="en-US" b="1" dirty="0"/>
              <a:t> nails to improve proximal fixation/protect against potential femoral neck fracture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315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Surgical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80" y="1318226"/>
            <a:ext cx="11294359" cy="5283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High rates of delayed union</a:t>
            </a:r>
          </a:p>
          <a:p>
            <a:endParaRPr lang="en-US" b="1" dirty="0"/>
          </a:p>
          <a:p>
            <a:pPr lvl="1"/>
            <a:r>
              <a:rPr lang="en-US" b="1" dirty="0"/>
              <a:t>Use multiple interlocks, blocking screws to increase longevity of construct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Recommend use of recon or </a:t>
            </a:r>
            <a:r>
              <a:rPr lang="en-US" b="1" dirty="0" err="1"/>
              <a:t>cephalomedullary</a:t>
            </a:r>
            <a:r>
              <a:rPr lang="en-US" b="1" dirty="0"/>
              <a:t> nails to improve proximal fixation/protect against potential femoral neck fracture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Further study needed to determine if bone grafting, LIPUS, BMP beneficial for AFF healing (33,34)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7009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967353"/>
          </a:xfrm>
        </p:spPr>
        <p:txBody>
          <a:bodyPr/>
          <a:lstStyle/>
          <a:p>
            <a:r>
              <a:rPr lang="en-US" b="1" u="sng" dirty="0"/>
              <a:t>Prognosis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A574C-0AE1-3A48-BFE9-2F7DC21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33" y="787453"/>
            <a:ext cx="11294359" cy="5283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Important to counsel patients regarding high rates delayed union, nonunion, and reoperation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Giusti et al- delayed/nonunion rate 39% (higher w/ continued BP use) (33)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Cho et al- delayed/nonunion rate 41% (avg time to union 10.7 </a:t>
            </a:r>
            <a:r>
              <a:rPr lang="en-US" b="1" dirty="0" err="1"/>
              <a:t>mos</a:t>
            </a:r>
            <a:r>
              <a:rPr lang="en-US" b="1" dirty="0"/>
              <a:t>) (34)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Lim et al- nonunion rate 30% (35)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1340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9C8A-9A40-4A7A-AB6D-CD9D3451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14" y="0"/>
            <a:ext cx="10515600" cy="1325563"/>
          </a:xfrm>
        </p:spPr>
        <p:txBody>
          <a:bodyPr/>
          <a:lstStyle/>
          <a:p>
            <a:r>
              <a:rPr lang="en-US" b="1" u="sng" dirty="0"/>
              <a:t>Atypical Femur Fracture (AFF)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CCEE-C0F6-4A0E-9E1E-AF6FDAAF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" y="1325563"/>
            <a:ext cx="10928131" cy="5041846"/>
          </a:xfrm>
        </p:spPr>
        <p:txBody>
          <a:bodyPr>
            <a:normAutofit/>
          </a:bodyPr>
          <a:lstStyle/>
          <a:p>
            <a:r>
              <a:rPr lang="en-US" b="1" dirty="0"/>
              <a:t>Low energy femoral shaft fractures with a characteristic appearance</a:t>
            </a:r>
          </a:p>
          <a:p>
            <a:r>
              <a:rPr lang="en-US" b="1" dirty="0"/>
              <a:t>Caused by a combination of unfavorable femoral anatomy (</a:t>
            </a:r>
            <a:r>
              <a:rPr lang="en-US" b="1" dirty="0" err="1"/>
              <a:t>varus</a:t>
            </a:r>
            <a:r>
              <a:rPr lang="en-US" b="1" dirty="0"/>
              <a:t>, anterior bow) and impaired bone healing/remodeling</a:t>
            </a:r>
          </a:p>
          <a:p>
            <a:r>
              <a:rPr lang="en-US" b="1" dirty="0"/>
              <a:t>Frequently (but not always) associated with bisphosphonate use</a:t>
            </a:r>
          </a:p>
          <a:p>
            <a:r>
              <a:rPr lang="en-US" b="1" dirty="0"/>
              <a:t>Successful treatment requires a combination of medical and surgical management</a:t>
            </a:r>
          </a:p>
          <a:p>
            <a:r>
              <a:rPr lang="en-US" b="1" dirty="0"/>
              <a:t>Relatively high rates of delayed/nonunion compared to standard femoral shaft fractures</a:t>
            </a:r>
          </a:p>
          <a:p>
            <a:r>
              <a:rPr lang="en-US" b="1" dirty="0"/>
              <a:t>Disease process often manifests bilaterally… </a:t>
            </a:r>
            <a:r>
              <a:rPr lang="en-US" b="1" u="sng" dirty="0"/>
              <a:t>patients must be checked and monitored for developing AFF of the contralateral femur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709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9C8A-9A40-4A7A-AB6D-CD9D3451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53372"/>
          </a:xfrm>
        </p:spPr>
        <p:txBody>
          <a:bodyPr/>
          <a:lstStyle/>
          <a:p>
            <a:r>
              <a:rPr lang="en-US" b="1" u="sng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CCEE-C0F6-4A0E-9E1E-AF6FDAAF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84" y="1153372"/>
            <a:ext cx="10928131" cy="5453009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AutoNum type="arabicPeriod"/>
            </a:pPr>
            <a:r>
              <a:rPr lang="en-US" b="1" dirty="0"/>
              <a:t>Shane E, Burr D, Abrahamsen B, Adler RA, Brown TD, Cheung AM, et al. Atypical subtrochanteric and diaphyseal femoral fractures: second report of a task force of the American society for bone and mineral research. J Bone Miner Res. 2014;29(1):1–23.</a:t>
            </a:r>
          </a:p>
          <a:p>
            <a:pPr marL="514350" indent="-514350">
              <a:buAutoNum type="arabicPeriod"/>
            </a:pPr>
            <a:r>
              <a:rPr lang="en-US" b="1" dirty="0" err="1"/>
              <a:t>Saita</a:t>
            </a:r>
            <a:r>
              <a:rPr lang="en-US" b="1" dirty="0"/>
              <a:t> Y, </a:t>
            </a:r>
            <a:r>
              <a:rPr lang="en-US" b="1" dirty="0" err="1"/>
              <a:t>Ishijima</a:t>
            </a:r>
            <a:r>
              <a:rPr lang="en-US" b="1" dirty="0"/>
              <a:t> M, Mogami A, Kubota M, </a:t>
            </a:r>
            <a:r>
              <a:rPr lang="en-US" b="1" dirty="0" err="1"/>
              <a:t>Kaketa</a:t>
            </a:r>
            <a:r>
              <a:rPr lang="en-US" b="1" dirty="0"/>
              <a:t> T, Miyagawa K, </a:t>
            </a:r>
            <a:r>
              <a:rPr lang="en-US" b="1" dirty="0" err="1"/>
              <a:t>Nagura</a:t>
            </a:r>
            <a:r>
              <a:rPr lang="en-US" b="1" dirty="0"/>
              <a:t> N, Wada T, Sato T, </a:t>
            </a:r>
            <a:r>
              <a:rPr lang="en-US" b="1" dirty="0" err="1"/>
              <a:t>Fukasaku</a:t>
            </a:r>
            <a:r>
              <a:rPr lang="en-US" b="1" dirty="0"/>
              <a:t> S, Gen H, Obayashi O, </a:t>
            </a:r>
            <a:r>
              <a:rPr lang="en-US" b="1" dirty="0" err="1"/>
              <a:t>Nemoto</a:t>
            </a:r>
            <a:r>
              <a:rPr lang="en-US" b="1" dirty="0"/>
              <a:t> M, Kaneko K. Association between the fracture site and the mechanical axis of lower extremities in patients with atypical femoral fracture. J Bone Miner Res. 2012; 27(Suppl 1).</a:t>
            </a:r>
          </a:p>
          <a:p>
            <a:pPr marL="514350" indent="-514350">
              <a:buAutoNum type="arabicPeriod"/>
            </a:pPr>
            <a:r>
              <a:rPr lang="en-US" b="1" dirty="0"/>
              <a:t>Sasaki S, Miyakoshi N, </a:t>
            </a:r>
            <a:r>
              <a:rPr lang="en-US" b="1" dirty="0" err="1"/>
              <a:t>Hongo</a:t>
            </a:r>
            <a:r>
              <a:rPr lang="en-US" b="1" dirty="0"/>
              <a:t> M, </a:t>
            </a:r>
            <a:r>
              <a:rPr lang="en-US" b="1" dirty="0" err="1"/>
              <a:t>Kasukawa</a:t>
            </a:r>
            <a:r>
              <a:rPr lang="en-US" b="1" dirty="0"/>
              <a:t> Y, Shimada Y. Low‐energy diaphyseal femoral fractures associated with bisphosphonate use and severe curved femur: a case series. J Bone Miner </a:t>
            </a:r>
            <a:r>
              <a:rPr lang="en-US" b="1" dirty="0" err="1"/>
              <a:t>Metab</a:t>
            </a:r>
            <a:r>
              <a:rPr lang="en-US" b="1" dirty="0"/>
              <a:t>. 2012; 30:561–7.</a:t>
            </a:r>
          </a:p>
          <a:p>
            <a:pPr marL="514350" indent="-514350">
              <a:buAutoNum type="arabicPeriod"/>
            </a:pPr>
            <a:r>
              <a:rPr lang="en-US" b="1" dirty="0"/>
              <a:t>Hagen JE, Miller AN, Ott SM, Gardner M, Morshed S, et al.  Association of atypical femoral fractures with bisphosphonate use by patients with </a:t>
            </a:r>
            <a:r>
              <a:rPr lang="en-US" b="1" dirty="0" err="1"/>
              <a:t>varus</a:t>
            </a:r>
            <a:r>
              <a:rPr lang="en-US" b="1" dirty="0"/>
              <a:t> hip geometry.  J Bone Joint Surg Am.  2014 Nov 19;96(22):1905-9.</a:t>
            </a:r>
          </a:p>
          <a:p>
            <a:pPr marL="514350" indent="-514350">
              <a:buAutoNum type="arabicPeriod"/>
            </a:pPr>
            <a:r>
              <a:rPr lang="en-US" b="1" dirty="0"/>
              <a:t>Oh Y, Fujita K, Wakabayashi Y, </a:t>
            </a:r>
            <a:r>
              <a:rPr lang="en-US" b="1" dirty="0" err="1"/>
              <a:t>Kurosa</a:t>
            </a:r>
            <a:r>
              <a:rPr lang="en-US" b="1" dirty="0"/>
              <a:t> Y, Okawa A.  Location of atypical femoral fracture can be determined by tensile stress distribution influenced by femoral bowing and neck-shaft angle: A CT-based nonlinear finite element analysis </a:t>
            </a:r>
            <a:r>
              <a:rPr lang="en-US" b="1" dirty="0" err="1"/>
              <a:t>modeal</a:t>
            </a:r>
            <a:r>
              <a:rPr lang="en-US" b="1" dirty="0"/>
              <a:t> for the assessment of femoral shaft loading stress.  Injury.  2017 Dec;48(12):2736-43.</a:t>
            </a:r>
          </a:p>
          <a:p>
            <a:pPr marL="514350" indent="-514350">
              <a:buAutoNum type="arabicPeriod"/>
            </a:pPr>
            <a:r>
              <a:rPr lang="en-US" b="1" dirty="0" err="1"/>
              <a:t>Paparodis</a:t>
            </a:r>
            <a:r>
              <a:rPr lang="en-US" b="1" dirty="0"/>
              <a:t> R, </a:t>
            </a:r>
            <a:r>
              <a:rPr lang="en-US" b="1" dirty="0" err="1"/>
              <a:t>Buehring</a:t>
            </a:r>
            <a:r>
              <a:rPr lang="en-US" b="1" dirty="0"/>
              <a:t> B, Pelley EM, Binkley N. A case of an unusual subtrochanteric fracture in a patient receiving denosumab. </a:t>
            </a:r>
            <a:r>
              <a:rPr lang="en-US" b="1" dirty="0" err="1"/>
              <a:t>Endocr</a:t>
            </a:r>
            <a:r>
              <a:rPr lang="en-US" b="1" dirty="0"/>
              <a:t> </a:t>
            </a:r>
            <a:r>
              <a:rPr lang="en-US" b="1" dirty="0" err="1"/>
              <a:t>Pract</a:t>
            </a:r>
            <a:r>
              <a:rPr lang="en-US" b="1" dirty="0"/>
              <a:t>. 2013;19(3):e64–e68.</a:t>
            </a:r>
          </a:p>
          <a:p>
            <a:pPr marL="514350" indent="-514350">
              <a:buAutoNum type="arabicPeriod"/>
            </a:pPr>
            <a:r>
              <a:rPr lang="en-US" b="1" dirty="0" err="1"/>
              <a:t>Schilcher</a:t>
            </a:r>
            <a:r>
              <a:rPr lang="en-US" b="1" dirty="0"/>
              <a:t> J, </a:t>
            </a:r>
            <a:r>
              <a:rPr lang="en-US" b="1" dirty="0" err="1"/>
              <a:t>Aspenberg</a:t>
            </a:r>
            <a:r>
              <a:rPr lang="en-US" b="1" dirty="0"/>
              <a:t> P. Atypical fracture of the femur in a patient using denosumab--a case report. Acta </a:t>
            </a:r>
            <a:r>
              <a:rPr lang="en-US" b="1" dirty="0" err="1"/>
              <a:t>Orthop</a:t>
            </a:r>
            <a:r>
              <a:rPr lang="en-US" b="1" dirty="0"/>
              <a:t>. 2014;85(1):6–7.</a:t>
            </a:r>
          </a:p>
          <a:p>
            <a:pPr marL="514350" indent="-514350">
              <a:buAutoNum type="arabicPeriod"/>
            </a:pPr>
            <a:r>
              <a:rPr lang="en-US" b="1" dirty="0"/>
              <a:t>Al-</a:t>
            </a:r>
            <a:r>
              <a:rPr lang="en-US" b="1" dirty="0" err="1"/>
              <a:t>Ashqar</a:t>
            </a:r>
            <a:r>
              <a:rPr lang="en-US" b="1" dirty="0"/>
              <a:t> M, </a:t>
            </a:r>
            <a:r>
              <a:rPr lang="en-US" b="1" dirty="0" err="1"/>
              <a:t>Panteli</a:t>
            </a:r>
            <a:r>
              <a:rPr lang="en-US" b="1" dirty="0"/>
              <a:t> M, Chakrabarty G, </a:t>
            </a:r>
            <a:r>
              <a:rPr lang="en-US" b="1" dirty="0" err="1"/>
              <a:t>Giannoudis</a:t>
            </a:r>
            <a:r>
              <a:rPr lang="en-US" b="1" dirty="0"/>
              <a:t> PV.  Atypical fractures: An issue of concern or a myth?  Injury.  2018 Mar;49(3):649-55.</a:t>
            </a:r>
          </a:p>
          <a:p>
            <a:pPr marL="514350" indent="-514350">
              <a:buAutoNum type="arabicPeriod"/>
            </a:pPr>
            <a:r>
              <a:rPr lang="en-US" b="1" dirty="0" err="1"/>
              <a:t>Marcano</a:t>
            </a:r>
            <a:r>
              <a:rPr lang="en-US" b="1" dirty="0"/>
              <a:t> A, Taormina D, </a:t>
            </a:r>
            <a:r>
              <a:rPr lang="en-US" b="1" dirty="0" err="1"/>
              <a:t>Egol</a:t>
            </a:r>
            <a:r>
              <a:rPr lang="en-US" b="1" dirty="0"/>
              <a:t> KA, Peck V, </a:t>
            </a:r>
            <a:r>
              <a:rPr lang="en-US" b="1" dirty="0" err="1"/>
              <a:t>Tejwani</a:t>
            </a:r>
            <a:r>
              <a:rPr lang="en-US" b="1" dirty="0"/>
              <a:t> NC.  Are race and sex associated with the occurrence of atypical femoral fractures?  Clin </a:t>
            </a:r>
            <a:r>
              <a:rPr lang="en-US" b="1" dirty="0" err="1"/>
              <a:t>Orthop</a:t>
            </a:r>
            <a:r>
              <a:rPr lang="en-US" b="1" dirty="0"/>
              <a:t> </a:t>
            </a:r>
            <a:r>
              <a:rPr lang="en-US" b="1" dirty="0" err="1"/>
              <a:t>Relat</a:t>
            </a:r>
            <a:r>
              <a:rPr lang="en-US" b="1" dirty="0"/>
              <a:t> Res.  2014 Mar;472(3):1020-7.</a:t>
            </a:r>
          </a:p>
          <a:p>
            <a:pPr marL="514350" indent="-514350">
              <a:buAutoNum type="arabicPeriod"/>
            </a:pPr>
            <a:r>
              <a:rPr lang="en-US" b="1" dirty="0"/>
              <a:t>Roca-</a:t>
            </a:r>
            <a:r>
              <a:rPr lang="en-US" b="1" dirty="0" err="1"/>
              <a:t>Ayats</a:t>
            </a:r>
            <a:r>
              <a:rPr lang="en-US" b="1" dirty="0"/>
              <a:t> N, </a:t>
            </a:r>
            <a:r>
              <a:rPr lang="en-US" b="1" dirty="0" err="1"/>
              <a:t>Balcells</a:t>
            </a:r>
            <a:r>
              <a:rPr lang="en-US" b="1" dirty="0"/>
              <a:t> S, Garcia-Giralt N, et al.  GGPS1 mutation and atypical femoral fractures with bisphosphonates.  N </a:t>
            </a:r>
            <a:r>
              <a:rPr lang="en-US" b="1" dirty="0" err="1"/>
              <a:t>Engl</a:t>
            </a:r>
            <a:r>
              <a:rPr lang="en-US" b="1" dirty="0"/>
              <a:t> J Med.  2017 May 4;376(18):1794-5.</a:t>
            </a:r>
          </a:p>
          <a:p>
            <a:pPr marL="514350" indent="-514350">
              <a:buAutoNum type="arabicPeriod"/>
            </a:pPr>
            <a:r>
              <a:rPr lang="en-US" b="1" dirty="0"/>
              <a:t>Cummings SR, Thompson DE, Applegate WB, et al.  Effect of alendronate on risk of fracture in women with low bone density but without vertebral fractures: Results from the fracture intervention trial.  JAMA.  1998. 280. 2077-82.</a:t>
            </a:r>
          </a:p>
          <a:p>
            <a:pPr marL="514350" indent="-514350">
              <a:buAutoNum type="arabicPeriod"/>
            </a:pPr>
            <a:r>
              <a:rPr lang="en-US" b="1" dirty="0"/>
              <a:t>Goh SK, Yang KY, Koh JS, Wong MK, Chua SY, Chua DT, Howe TS. Subtrochanteric insufficiency fractures in patients on alendronate therapy: a caution. J Bone Joint Surg Br. 2007; 89:349–53.</a:t>
            </a:r>
          </a:p>
          <a:p>
            <a:pPr marL="514350" indent="-514350">
              <a:buAutoNum type="arabicPeriod"/>
            </a:pPr>
            <a:r>
              <a:rPr lang="en-US" b="1" dirty="0"/>
              <a:t>Wang Z, Bhattacharyya T. Trends in incidence of subtrochanteric fragility fractures and bisphosphonate use among the US elderly 1996–2007. J Bone Miner Res. 2011; 26:553–60.</a:t>
            </a:r>
          </a:p>
          <a:p>
            <a:pPr marL="514350" indent="-514350">
              <a:buAutoNum type="arabicPeriod"/>
            </a:pPr>
            <a:r>
              <a:rPr lang="en-US" b="1" dirty="0"/>
              <a:t>Dell RM, Adams AL, Greene DF, </a:t>
            </a:r>
            <a:r>
              <a:rPr lang="en-US" b="1" dirty="0" err="1"/>
              <a:t>Funahashi</a:t>
            </a:r>
            <a:r>
              <a:rPr lang="en-US" b="1" dirty="0"/>
              <a:t> TT, Silverman SL, </a:t>
            </a:r>
            <a:r>
              <a:rPr lang="en-US" b="1" dirty="0" err="1"/>
              <a:t>Eisemon</a:t>
            </a:r>
            <a:r>
              <a:rPr lang="en-US" b="1" dirty="0"/>
              <a:t> EO, et al. Incidence of atypical nontraumatic diaphyseal fractures of the femur. J Bone Miner Res. 2012;27(12):2544–2550.</a:t>
            </a:r>
          </a:p>
          <a:p>
            <a:pPr marL="514350" indent="-514350">
              <a:buAutoNum type="arabicPeriod"/>
            </a:pPr>
            <a:r>
              <a:rPr lang="en-US" b="1" dirty="0" err="1"/>
              <a:t>Schilcher</a:t>
            </a:r>
            <a:r>
              <a:rPr lang="en-US" b="1" dirty="0"/>
              <a:t> J, </a:t>
            </a:r>
            <a:r>
              <a:rPr lang="en-US" b="1" dirty="0" err="1"/>
              <a:t>Michaëlsson</a:t>
            </a:r>
            <a:r>
              <a:rPr lang="en-US" b="1" dirty="0"/>
              <a:t> K, </a:t>
            </a:r>
            <a:r>
              <a:rPr lang="en-US" b="1" dirty="0" err="1"/>
              <a:t>Aspenberg</a:t>
            </a:r>
            <a:r>
              <a:rPr lang="en-US" b="1" dirty="0"/>
              <a:t> P. Bisphosphonate use and atypical fractures of the femoral shaft. N </a:t>
            </a:r>
            <a:r>
              <a:rPr lang="en-US" b="1" dirty="0" err="1"/>
              <a:t>Engl</a:t>
            </a:r>
            <a:r>
              <a:rPr lang="en-US" b="1" dirty="0"/>
              <a:t> J Med. 2011;364(18):1728–1737.</a:t>
            </a:r>
          </a:p>
          <a:p>
            <a:pPr marL="514350" indent="-514350">
              <a:buAutoNum type="arabicPeriod"/>
            </a:pPr>
            <a:r>
              <a:rPr lang="en-US" b="1" dirty="0"/>
              <a:t>Adler et al.  Managing osteoporosis patients after long-term bisphosphonate treatment.  J Bone Miner Res.  2016 Jan;31(1):16-35.</a:t>
            </a:r>
          </a:p>
          <a:p>
            <a:pPr marL="514350" indent="-514350">
              <a:buAutoNum type="arabicPeriod"/>
            </a:pPr>
            <a:r>
              <a:rPr lang="en-US" b="1" dirty="0"/>
              <a:t>Black DM, Schwartz AV, </a:t>
            </a:r>
            <a:r>
              <a:rPr lang="en-US" b="1" dirty="0" err="1"/>
              <a:t>Ensrud</a:t>
            </a:r>
            <a:r>
              <a:rPr lang="en-US" b="1" dirty="0"/>
              <a:t> KE, </a:t>
            </a:r>
            <a:r>
              <a:rPr lang="en-US" b="1" dirty="0" err="1"/>
              <a:t>Cauley</a:t>
            </a:r>
            <a:r>
              <a:rPr lang="en-US" b="1" dirty="0"/>
              <a:t> JA, </a:t>
            </a:r>
            <a:r>
              <a:rPr lang="en-US" b="1" dirty="0" err="1"/>
              <a:t>Levis</a:t>
            </a:r>
            <a:r>
              <a:rPr lang="en-US" b="1" dirty="0"/>
              <a:t> S, </a:t>
            </a:r>
            <a:r>
              <a:rPr lang="en-US" b="1" dirty="0" err="1"/>
              <a:t>Quandt</a:t>
            </a:r>
            <a:r>
              <a:rPr lang="en-US" b="1" dirty="0"/>
              <a:t> SA, et al. FLEX Research Group. Effects of continuing or stopping alendronate after 5 years of treatment: the Fracture Intervention Trial Long-term Extension (FLEX): a randomized trial. JAMA. 2006;296(24):2927–2938.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 dirty="0"/>
              <a:t>18. Black DM, Reid IR, Boonen S, Bucci-</a:t>
            </a:r>
            <a:r>
              <a:rPr lang="en-US" b="1" dirty="0" err="1"/>
              <a:t>Rechtweg</a:t>
            </a:r>
            <a:r>
              <a:rPr lang="en-US" b="1" dirty="0"/>
              <a:t> C, </a:t>
            </a:r>
            <a:r>
              <a:rPr lang="en-US" b="1" dirty="0" err="1"/>
              <a:t>Cauley</a:t>
            </a:r>
            <a:r>
              <a:rPr lang="en-US" b="1" dirty="0"/>
              <a:t> JA, </a:t>
            </a:r>
            <a:r>
              <a:rPr lang="en-US" b="1" dirty="0" err="1"/>
              <a:t>Cosman</a:t>
            </a:r>
            <a:r>
              <a:rPr lang="en-US" b="1" dirty="0"/>
              <a:t> F, et al. The effect of 3 versus 6 years of zoledronic acid treatment of osteoporosis: a randomized extension to the HORIZON-Pivotal Fracture Trial (PFT) J Bone Miner Res. 2012;7(2):243–254.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19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9C8A-9A40-4A7A-AB6D-CD9D3451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53372"/>
          </a:xfrm>
        </p:spPr>
        <p:txBody>
          <a:bodyPr/>
          <a:lstStyle/>
          <a:p>
            <a:r>
              <a:rPr lang="en-US" b="1" u="sng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CCEE-C0F6-4A0E-9E1E-AF6FDAAF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07" y="1070386"/>
            <a:ext cx="11267893" cy="5787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b="1" dirty="0"/>
              <a:t>19. Black JD, </a:t>
            </a:r>
            <a:r>
              <a:rPr lang="en-US" sz="900" b="1" dirty="0" err="1"/>
              <a:t>Kancheria</a:t>
            </a:r>
            <a:r>
              <a:rPr lang="en-US" sz="900" b="1" dirty="0"/>
              <a:t> VK, De Long WG Jr.  A review of atypical femoral fractures from a tertiary care teaching hospital: An alarming trend?  J </a:t>
            </a:r>
            <a:r>
              <a:rPr lang="en-US" sz="900" b="1" dirty="0" err="1"/>
              <a:t>Orthop</a:t>
            </a:r>
            <a:r>
              <a:rPr lang="en-US" sz="900" b="1" dirty="0"/>
              <a:t> Trauma.  2016 Apr;30(4):182-8.</a:t>
            </a:r>
          </a:p>
          <a:p>
            <a:pPr marL="0" indent="0">
              <a:buNone/>
            </a:pPr>
            <a:r>
              <a:rPr lang="en-US" sz="900" b="1" dirty="0"/>
              <a:t>20. Bogdan Y, </a:t>
            </a:r>
            <a:r>
              <a:rPr lang="en-US" sz="900" b="1" dirty="0" err="1"/>
              <a:t>Tornetta</a:t>
            </a:r>
            <a:r>
              <a:rPr lang="en-US" sz="900" b="1" dirty="0"/>
              <a:t> P 3rd, Einhorn TA, Guy P et al.  Healing time and complications in operatively treated atypical femur fractures associated with bisphosphonate use: A multicenter retrospective cohort.  J </a:t>
            </a:r>
            <a:r>
              <a:rPr lang="en-US" sz="900" b="1" dirty="0" err="1"/>
              <a:t>Orthop</a:t>
            </a:r>
            <a:r>
              <a:rPr lang="en-US" sz="900" b="1" dirty="0"/>
              <a:t> Trauma.  2016 Apr;30(4):177-81.</a:t>
            </a:r>
          </a:p>
          <a:p>
            <a:pPr marL="0" indent="0">
              <a:buNone/>
            </a:pPr>
            <a:r>
              <a:rPr lang="en-US" sz="900" b="1" dirty="0"/>
              <a:t>21. </a:t>
            </a:r>
            <a:r>
              <a:rPr lang="en-US" sz="900" b="1" dirty="0" err="1"/>
              <a:t>Egol</a:t>
            </a:r>
            <a:r>
              <a:rPr lang="en-US" sz="900" b="1" dirty="0"/>
              <a:t> KA, Park JH, Rosenberg ZS, Peck V, </a:t>
            </a:r>
            <a:r>
              <a:rPr lang="en-US" sz="900" b="1" dirty="0" err="1"/>
              <a:t>Tejwani</a:t>
            </a:r>
            <a:r>
              <a:rPr lang="en-US" sz="900" b="1" dirty="0"/>
              <a:t> NC.  Healing delayed but generally reliable after bisphosphonate-associated complete femur fractures treated with IM nails.  Clin </a:t>
            </a:r>
            <a:r>
              <a:rPr lang="en-US" sz="900" b="1" dirty="0" err="1"/>
              <a:t>Orthop</a:t>
            </a:r>
            <a:r>
              <a:rPr lang="en-US" sz="900" b="1" dirty="0"/>
              <a:t> </a:t>
            </a:r>
            <a:r>
              <a:rPr lang="en-US" sz="900" b="1" dirty="0" err="1"/>
              <a:t>Relat</a:t>
            </a:r>
            <a:r>
              <a:rPr lang="en-US" sz="900" b="1" dirty="0"/>
              <a:t> Res.  2014 Sep;472(9):2728-34.</a:t>
            </a:r>
          </a:p>
          <a:p>
            <a:pPr marL="0" indent="0">
              <a:buNone/>
            </a:pPr>
            <a:r>
              <a:rPr lang="en-US" sz="900" b="1" dirty="0"/>
              <a:t>22. Blood T, Feller RJ, Cohen E, Born CT, </a:t>
            </a:r>
            <a:r>
              <a:rPr lang="en-US" sz="900" b="1" dirty="0" err="1"/>
              <a:t>Hayda</a:t>
            </a:r>
            <a:r>
              <a:rPr lang="en-US" sz="900" b="1" dirty="0"/>
              <a:t> R.  Atypical fractures of the femur: Evaluation and treatment.  JBJS Reviews.  2015 Mar 3;3:3.</a:t>
            </a:r>
          </a:p>
          <a:p>
            <a:pPr marL="0" indent="0">
              <a:buNone/>
            </a:pPr>
            <a:r>
              <a:rPr lang="en-US" sz="900" b="1" dirty="0"/>
              <a:t>23. Dell RM, Greene D, Tran D. Stopping bisphosphonate treatment decreases the risk of having a second atypical femur fracture. Paper presented at: American Academy of </a:t>
            </a:r>
            <a:r>
              <a:rPr lang="en-US" sz="900" b="1" dirty="0" err="1"/>
              <a:t>Orthopaedic</a:t>
            </a:r>
            <a:r>
              <a:rPr lang="en-US" sz="900" b="1" dirty="0"/>
              <a:t> Surgeons (AAOS) Annual Meeting; 2012 Feb 7–11; San Francisco, CA, USA.</a:t>
            </a:r>
          </a:p>
          <a:p>
            <a:pPr marL="0" indent="0">
              <a:buNone/>
            </a:pPr>
            <a:r>
              <a:rPr lang="en-US" sz="900" b="1" dirty="0"/>
              <a:t>24. Saleh A, Hegde VW, Potty AG, Schneider R, Cornell CN, Lane JM.  Management strategy for symptomatic </a:t>
            </a:r>
            <a:r>
              <a:rPr lang="en-US" sz="900" b="1" dirty="0" err="1"/>
              <a:t>bisphophonate</a:t>
            </a:r>
            <a:r>
              <a:rPr lang="en-US" sz="900" b="1" dirty="0"/>
              <a:t>-associated incomplete atypical femoral fractures.  HSS J.  2012 Jul;8(2):103-10.</a:t>
            </a:r>
          </a:p>
          <a:p>
            <a:pPr marL="0" indent="0">
              <a:buNone/>
            </a:pPr>
            <a:r>
              <a:rPr lang="en-US" sz="900" b="1" dirty="0"/>
              <a:t>25. </a:t>
            </a:r>
            <a:r>
              <a:rPr lang="en-US" sz="900" b="1" dirty="0" err="1"/>
              <a:t>Banffy</a:t>
            </a:r>
            <a:r>
              <a:rPr lang="en-US" sz="900" b="1" dirty="0"/>
              <a:t> MB, </a:t>
            </a:r>
            <a:r>
              <a:rPr lang="en-US" sz="900" b="1" dirty="0" err="1"/>
              <a:t>Vraha</a:t>
            </a:r>
            <a:r>
              <a:rPr lang="en-US" sz="900" b="1" dirty="0"/>
              <a:t> SM, Ready JE, Abraham JA.  Nonoperative versus prophylactic treatment of bisphosphonate-associated femoral stress fractures.  Clin </a:t>
            </a:r>
            <a:r>
              <a:rPr lang="en-US" sz="900" b="1" dirty="0" err="1"/>
              <a:t>Orthop</a:t>
            </a:r>
            <a:r>
              <a:rPr lang="en-US" sz="900" b="1" dirty="0"/>
              <a:t> </a:t>
            </a:r>
            <a:r>
              <a:rPr lang="en-US" sz="900" b="1" dirty="0" err="1"/>
              <a:t>Relat</a:t>
            </a:r>
            <a:r>
              <a:rPr lang="en-US" sz="900" b="1" dirty="0"/>
              <a:t> Res.  2011 Jul;469(7):2028-34.</a:t>
            </a:r>
          </a:p>
          <a:p>
            <a:pPr marL="0" indent="0">
              <a:buNone/>
            </a:pPr>
            <a:r>
              <a:rPr lang="en-US" sz="900" b="1" dirty="0"/>
              <a:t>26. </a:t>
            </a:r>
            <a:r>
              <a:rPr lang="en-US" sz="900" b="1" dirty="0" err="1"/>
              <a:t>Egol</a:t>
            </a:r>
            <a:r>
              <a:rPr lang="en-US" sz="900" b="1" dirty="0"/>
              <a:t> KA, Park JH, Prensky CZ, Rosenberg ZS, Peck V, </a:t>
            </a:r>
            <a:r>
              <a:rPr lang="en-US" sz="900" b="1" dirty="0" err="1"/>
              <a:t>Tejwani</a:t>
            </a:r>
            <a:r>
              <a:rPr lang="en-US" sz="900" b="1" dirty="0"/>
              <a:t> NC.  Surgical treatment improves clinical and functional outcomes for patients who sustain incomplete bisphosphonate-related femur fractures. J </a:t>
            </a:r>
            <a:r>
              <a:rPr lang="en-US" sz="900" b="1" dirty="0" err="1"/>
              <a:t>Orthop</a:t>
            </a:r>
            <a:r>
              <a:rPr lang="en-US" sz="900" b="1" dirty="0"/>
              <a:t> Trauma.  2013 Jun;27(6):331-5.</a:t>
            </a:r>
          </a:p>
          <a:p>
            <a:pPr marL="0" indent="0">
              <a:buNone/>
            </a:pPr>
            <a:r>
              <a:rPr lang="en-US" sz="900" b="1" dirty="0"/>
              <a:t>27. Jiang SY, Kaufman DJ, </a:t>
            </a:r>
            <a:r>
              <a:rPr lang="en-US" sz="900" b="1" dirty="0" err="1"/>
              <a:t>Chien</a:t>
            </a:r>
            <a:r>
              <a:rPr lang="en-US" sz="900" b="1" dirty="0"/>
              <a:t> BY, Longoria M, </a:t>
            </a:r>
            <a:r>
              <a:rPr lang="en-US" sz="900" b="1" dirty="0" err="1"/>
              <a:t>Shachter</a:t>
            </a:r>
            <a:r>
              <a:rPr lang="en-US" sz="900" b="1" dirty="0"/>
              <a:t> R, Bishop JA.  Prophylactic fixation can be cost-effective in preventing a contralateral bisphosphonate-associated femur fracture.  Clin </a:t>
            </a:r>
            <a:r>
              <a:rPr lang="en-US" sz="900" b="1" dirty="0" err="1"/>
              <a:t>Orthop</a:t>
            </a:r>
            <a:r>
              <a:rPr lang="en-US" sz="900" b="1" dirty="0"/>
              <a:t> </a:t>
            </a:r>
            <a:r>
              <a:rPr lang="en-US" sz="900" b="1" dirty="0" err="1"/>
              <a:t>Relat</a:t>
            </a:r>
            <a:r>
              <a:rPr lang="en-US" sz="900" b="1" dirty="0"/>
              <a:t> Res.  2019 Mar;477(3):580-90.</a:t>
            </a:r>
          </a:p>
          <a:p>
            <a:pPr marL="0" indent="0">
              <a:buNone/>
            </a:pPr>
            <a:r>
              <a:rPr lang="en-US" sz="900" b="1" dirty="0"/>
              <a:t>28. Park JH, Lee Y, Shon HC, Kim JW.  Surgical tips of intramedullary nailing in severely bowed femurs in atypical femur fractures: Simulation with 3D printed model.  Injury.  2016 Jun;47(6):1318-24.</a:t>
            </a:r>
          </a:p>
          <a:p>
            <a:pPr marL="0" indent="0">
              <a:buNone/>
            </a:pPr>
            <a:r>
              <a:rPr lang="en-US" sz="900" b="1" dirty="0"/>
              <a:t>29. Park YC, Song HK, Zheng XL, Yang KH.  Intramedullary nailing for atypical femoral </a:t>
            </a:r>
            <a:r>
              <a:rPr lang="en-US" sz="900" b="1" dirty="0" err="1"/>
              <a:t>fracutre</a:t>
            </a:r>
            <a:r>
              <a:rPr lang="en-US" sz="900" b="1" dirty="0"/>
              <a:t> with excessive anterolateral </a:t>
            </a:r>
            <a:r>
              <a:rPr lang="en-US" sz="900" b="1" dirty="0" err="1"/>
              <a:t>nowing</a:t>
            </a:r>
            <a:r>
              <a:rPr lang="en-US" sz="900" b="1" dirty="0"/>
              <a:t>.  J Bone Joint Surg Am.  2017 May 3;99(9):726-35.</a:t>
            </a:r>
          </a:p>
          <a:p>
            <a:pPr marL="0" indent="0">
              <a:buNone/>
            </a:pPr>
            <a:r>
              <a:rPr lang="en-US" sz="900" b="1" dirty="0"/>
              <a:t>30. </a:t>
            </a:r>
            <a:r>
              <a:rPr lang="en-US" sz="900" b="1" dirty="0" err="1"/>
              <a:t>Berkes</a:t>
            </a:r>
            <a:r>
              <a:rPr lang="en-US" sz="900" b="1" dirty="0"/>
              <a:t> MB, Shaw JC, Warner SJ, </a:t>
            </a:r>
            <a:r>
              <a:rPr lang="en-US" sz="900" b="1" dirty="0" err="1"/>
              <a:t>Achor</a:t>
            </a:r>
            <a:r>
              <a:rPr lang="en-US" sz="900" b="1" dirty="0"/>
              <a:t> TS.  Medialized trochanteric start point and focused lateral endosteal beak reaming to optimize success of intramedullary nailing in atypical femur fractures: A technical trick and case series.  J </a:t>
            </a:r>
            <a:r>
              <a:rPr lang="en-US" sz="900" b="1" dirty="0" err="1"/>
              <a:t>Orthop</a:t>
            </a:r>
            <a:r>
              <a:rPr lang="en-US" sz="900" b="1" dirty="0"/>
              <a:t> Trauma.  2019 Aug;33(8):e313-7.</a:t>
            </a:r>
          </a:p>
          <a:p>
            <a:pPr marL="0" indent="0">
              <a:buNone/>
            </a:pPr>
            <a:r>
              <a:rPr lang="en-US" sz="900" b="1" dirty="0"/>
              <a:t>31. Rollick NC, Bear J, Diamond O, Wellman DS, </a:t>
            </a:r>
            <a:r>
              <a:rPr lang="en-US" sz="900" b="1" dirty="0" err="1"/>
              <a:t>Helfet</a:t>
            </a:r>
            <a:r>
              <a:rPr lang="en-US" sz="900" b="1" dirty="0"/>
              <a:t> DL.  Orthogonal plating with a 95-degree blade plate for salvage of unsuccessful </a:t>
            </a:r>
            <a:r>
              <a:rPr lang="en-US" sz="900" b="1" dirty="0" err="1"/>
              <a:t>cephalomedullary</a:t>
            </a:r>
            <a:r>
              <a:rPr lang="en-US" sz="900" b="1" dirty="0"/>
              <a:t> nailing of </a:t>
            </a:r>
            <a:r>
              <a:rPr lang="en-US" sz="900" b="1" dirty="0" err="1"/>
              <a:t>atypic</a:t>
            </a:r>
            <a:r>
              <a:rPr lang="en-US" sz="900" b="1" dirty="0"/>
              <a:t> femur fractures: A technical trick.  J </a:t>
            </a:r>
            <a:r>
              <a:rPr lang="en-US" sz="900" b="1" dirty="0" err="1"/>
              <a:t>Orthop</a:t>
            </a:r>
            <a:r>
              <a:rPr lang="en-US" sz="900" b="1" dirty="0"/>
              <a:t> Trauma.  2019 Jun;33(6):e246-50.</a:t>
            </a:r>
          </a:p>
          <a:p>
            <a:pPr marL="0" indent="0">
              <a:buNone/>
            </a:pPr>
            <a:r>
              <a:rPr lang="en-US" sz="900" b="1" dirty="0"/>
              <a:t>32. </a:t>
            </a:r>
            <a:r>
              <a:rPr lang="en-US" sz="900" b="1" dirty="0" err="1"/>
              <a:t>Githens</a:t>
            </a:r>
            <a:r>
              <a:rPr lang="en-US" sz="900" b="1" dirty="0"/>
              <a:t> M, Garner MR, </a:t>
            </a:r>
            <a:r>
              <a:rPr lang="en-US" sz="900" b="1" dirty="0" err="1"/>
              <a:t>Firoozabadi</a:t>
            </a:r>
            <a:r>
              <a:rPr lang="en-US" sz="900" b="1" dirty="0"/>
              <a:t> R.  Surgical management of atypical femur fractures associated with bisphosphonate therapy.  J Am </a:t>
            </a:r>
            <a:r>
              <a:rPr lang="en-US" sz="900" b="1" dirty="0" err="1"/>
              <a:t>Acad</a:t>
            </a:r>
            <a:r>
              <a:rPr lang="en-US" sz="900" b="1" dirty="0"/>
              <a:t> </a:t>
            </a:r>
            <a:r>
              <a:rPr lang="en-US" sz="900" b="1" dirty="0" err="1"/>
              <a:t>Orthop</a:t>
            </a:r>
            <a:r>
              <a:rPr lang="en-US" sz="900" b="1" dirty="0"/>
              <a:t> Surg.  2018 Dec 15;26(24):864-71.</a:t>
            </a:r>
          </a:p>
          <a:p>
            <a:pPr marL="0" indent="0">
              <a:buNone/>
            </a:pPr>
            <a:r>
              <a:rPr lang="en-US" sz="900" b="1" dirty="0"/>
              <a:t>33. Giusti A, </a:t>
            </a:r>
            <a:r>
              <a:rPr lang="en-US" sz="900" b="1" dirty="0" err="1"/>
              <a:t>Neveen</a:t>
            </a:r>
            <a:r>
              <a:rPr lang="en-US" sz="900" b="1" dirty="0"/>
              <a:t> A, </a:t>
            </a:r>
            <a:r>
              <a:rPr lang="en-US" sz="900" b="1" dirty="0" err="1"/>
              <a:t>Papapoulos</a:t>
            </a:r>
            <a:r>
              <a:rPr lang="en-US" sz="900" b="1" dirty="0"/>
              <a:t> SE.  Atypical fractures of the femur and bisphosphonate therapy: A systematic review of case/case series studies.  Bone.  2010 Aug;47(2):169-80.</a:t>
            </a:r>
          </a:p>
          <a:p>
            <a:pPr marL="0" indent="0">
              <a:buNone/>
            </a:pPr>
            <a:r>
              <a:rPr lang="en-US" sz="900" b="1" dirty="0"/>
              <a:t>34. Cho JW, Oh CW, Leung F, Park KC, Wong MK et al.  Healing of atypical subtrochanteric femur fractures after </a:t>
            </a:r>
            <a:r>
              <a:rPr lang="en-US" sz="900" b="1" dirty="0" err="1"/>
              <a:t>cephalomedullary</a:t>
            </a:r>
            <a:r>
              <a:rPr lang="en-US" sz="900" b="1" dirty="0"/>
              <a:t> nailing: Which factors predict union?  J </a:t>
            </a:r>
            <a:r>
              <a:rPr lang="en-US" sz="900" b="1" dirty="0" err="1"/>
              <a:t>Orthop</a:t>
            </a:r>
            <a:r>
              <a:rPr lang="en-US" sz="900" b="1" dirty="0"/>
              <a:t> Trauma.  2017 Mar;31(3):138-45.</a:t>
            </a:r>
          </a:p>
          <a:p>
            <a:pPr marL="0" indent="0">
              <a:buNone/>
            </a:pPr>
            <a:r>
              <a:rPr lang="en-US" sz="900" b="1" dirty="0"/>
              <a:t>35. Lim HS, Kim CK, Park YS, Moon YW, Lim SJ, Kim SM.  Factors associated with increased healing time in complete femoral fractures after long term bisphosphonate therapy.  J Bone Joint Surg Am.  2016 Dec 7;98(23):1978-87.</a:t>
            </a:r>
          </a:p>
        </p:txBody>
      </p:sp>
    </p:spTree>
    <p:extLst>
      <p:ext uri="{BB962C8B-B14F-4D97-AF65-F5344CB8AC3E}">
        <p14:creationId xmlns:p14="http://schemas.microsoft.com/office/powerpoint/2010/main" val="306111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03" y="207470"/>
            <a:ext cx="10515600" cy="1325563"/>
          </a:xfrm>
        </p:spPr>
        <p:txBody>
          <a:bodyPr/>
          <a:lstStyle/>
          <a:p>
            <a:r>
              <a:rPr lang="en-US" b="1" u="sng" dirty="0"/>
              <a:t>ASBMR Definition of AFFs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556-B519-489E-98E7-056FFF0B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702" y="1533033"/>
            <a:ext cx="10148031" cy="48992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Minor</a:t>
            </a:r>
            <a:r>
              <a:rPr lang="en-US" b="1" dirty="0"/>
              <a:t> criteria may or may not be present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/>
              <a:t>Generalized increase in cortical thickness of femur</a:t>
            </a:r>
          </a:p>
          <a:p>
            <a:pPr marL="514350" indent="-514350">
              <a:buAutoNum type="arabicPeriod"/>
            </a:pPr>
            <a:r>
              <a:rPr lang="en-US" b="1" dirty="0"/>
              <a:t>Prodromal symptoms (thigh or groin pain)</a:t>
            </a:r>
          </a:p>
          <a:p>
            <a:pPr marL="514350" indent="-514350">
              <a:buAutoNum type="arabicPeriod"/>
            </a:pPr>
            <a:r>
              <a:rPr lang="en-US" b="1" dirty="0"/>
              <a:t>Bilateral incomplete or complete fractures</a:t>
            </a:r>
          </a:p>
          <a:p>
            <a:pPr marL="514350" indent="-514350">
              <a:buAutoNum type="arabicPeriod"/>
            </a:pPr>
            <a:r>
              <a:rPr lang="en-US" b="1" dirty="0"/>
              <a:t>Delayed fracture healing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104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161925"/>
            <a:ext cx="10515600" cy="1325563"/>
          </a:xfrm>
        </p:spPr>
        <p:txBody>
          <a:bodyPr/>
          <a:lstStyle/>
          <a:p>
            <a:r>
              <a:rPr lang="en-US" u="sng" dirty="0"/>
              <a:t>Practical Definition 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556-B519-489E-98E7-056FFF0B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333" y="1568980"/>
            <a:ext cx="9541933" cy="43513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Low energy </a:t>
            </a:r>
            <a:r>
              <a:rPr lang="en-US" b="1" dirty="0"/>
              <a:t>subtrochanteric or femoral shaft fracture </a:t>
            </a:r>
            <a:r>
              <a:rPr lang="en-US" b="1" dirty="0">
                <a:solidFill>
                  <a:srgbClr val="FF0000"/>
                </a:solidFill>
              </a:rPr>
              <a:t>frequently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associated with bisphosphonate use</a:t>
            </a:r>
            <a:r>
              <a:rPr lang="en-US" b="1" dirty="0"/>
              <a:t> with a </a:t>
            </a:r>
            <a:r>
              <a:rPr lang="en-US" b="1" dirty="0">
                <a:solidFill>
                  <a:srgbClr val="FF0000"/>
                </a:solidFill>
              </a:rPr>
              <a:t>characteristic set of features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pPr lvl="1"/>
            <a:r>
              <a:rPr lang="en-US" b="1" dirty="0"/>
              <a:t>Lateral origin of fracture line</a:t>
            </a:r>
          </a:p>
          <a:p>
            <a:pPr lvl="1"/>
            <a:r>
              <a:rPr lang="en-US" b="1" dirty="0"/>
              <a:t>Localized cortical thickening or </a:t>
            </a:r>
            <a:r>
              <a:rPr lang="en-US" b="1" dirty="0" err="1"/>
              <a:t>beaking</a:t>
            </a:r>
            <a:r>
              <a:rPr lang="en-US" b="1" dirty="0"/>
              <a:t> at origin of fracture line</a:t>
            </a:r>
          </a:p>
          <a:p>
            <a:pPr lvl="1"/>
            <a:r>
              <a:rPr lang="en-US" b="1" dirty="0"/>
              <a:t>Transverse or short oblique fracture (possibly with a medial spike)</a:t>
            </a:r>
          </a:p>
          <a:p>
            <a:pPr lvl="1"/>
            <a:r>
              <a:rPr lang="en-US" b="1" dirty="0"/>
              <a:t>Minimal or no comminution</a:t>
            </a:r>
          </a:p>
        </p:txBody>
      </p:sp>
    </p:spTree>
    <p:extLst>
      <p:ext uri="{BB962C8B-B14F-4D97-AF65-F5344CB8AC3E}">
        <p14:creationId xmlns:p14="http://schemas.microsoft.com/office/powerpoint/2010/main" val="406283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22" y="18255"/>
            <a:ext cx="6155267" cy="1337579"/>
          </a:xfrm>
        </p:spPr>
        <p:txBody>
          <a:bodyPr/>
          <a:lstStyle/>
          <a:p>
            <a:r>
              <a:rPr lang="en-US" b="1" u="sng" dirty="0"/>
              <a:t>AFF </a:t>
            </a:r>
            <a:r>
              <a:rPr lang="en-US" u="sng" dirty="0"/>
              <a:t>Radiological </a:t>
            </a:r>
            <a:r>
              <a:rPr lang="en-US" b="1" u="sng" dirty="0"/>
              <a:t> Features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2FD635-3F34-8C45-84CD-41250DAA6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0" y="291881"/>
            <a:ext cx="2565400" cy="65786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2E6C794-69DF-BA4F-8B45-41237041B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886" y="1174147"/>
            <a:ext cx="5919114" cy="5097518"/>
          </a:xfrm>
        </p:spPr>
        <p:txBody>
          <a:bodyPr/>
          <a:lstStyle/>
          <a:p>
            <a:r>
              <a:rPr lang="en-US" sz="2400" dirty="0"/>
              <a:t>Subtrochanteric or femoral shaft fracture</a:t>
            </a:r>
          </a:p>
          <a:p>
            <a:endParaRPr lang="en-US" sz="2400" dirty="0"/>
          </a:p>
          <a:p>
            <a:r>
              <a:rPr lang="en-US" sz="2400" dirty="0"/>
              <a:t>Localized lateral cortical thickening/</a:t>
            </a:r>
            <a:r>
              <a:rPr lang="en-US" sz="2400" dirty="0" err="1"/>
              <a:t>beaking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Fracture line propagates from lateral cortex</a:t>
            </a:r>
          </a:p>
          <a:p>
            <a:endParaRPr lang="en-US" sz="2400" dirty="0"/>
          </a:p>
          <a:p>
            <a:r>
              <a:rPr lang="en-US" sz="2400" dirty="0"/>
              <a:t>Substantially transverse or short oblique</a:t>
            </a:r>
          </a:p>
          <a:p>
            <a:endParaRPr lang="en-US" sz="2400" dirty="0"/>
          </a:p>
          <a:p>
            <a:r>
              <a:rPr lang="en-US" sz="2400" dirty="0"/>
              <a:t>Minimal or no comminution</a:t>
            </a:r>
          </a:p>
          <a:p>
            <a:endParaRPr lang="en-US" sz="2400" dirty="0"/>
          </a:p>
          <a:p>
            <a:r>
              <a:rPr lang="en-US" sz="2400" dirty="0"/>
              <a:t>Possibly associated with a medial spike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DBEEF3-2EBD-1D42-ACF8-3D80185B6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0" t="25531" r="17361" b="32119"/>
          <a:stretch/>
        </p:blipFill>
        <p:spPr>
          <a:xfrm>
            <a:off x="6448425" y="1132106"/>
            <a:ext cx="3178175" cy="57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8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1325563"/>
          </a:xfrm>
        </p:spPr>
        <p:txBody>
          <a:bodyPr/>
          <a:lstStyle/>
          <a:p>
            <a:r>
              <a:rPr lang="en-US" b="1" u="sng" dirty="0"/>
              <a:t>Pathogenesis of AFFs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556-B519-489E-98E7-056FFF0B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132" y="1484313"/>
            <a:ext cx="10515600" cy="500115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Insufficiency fracture caused by a combination of…</a:t>
            </a:r>
          </a:p>
          <a:p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/>
              <a:t>Unfavorable mechanical environment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/>
              <a:t>Impaired bone remodeling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**note- </a:t>
            </a:r>
          </a:p>
          <a:p>
            <a:pPr marL="0" indent="0">
              <a:buNone/>
            </a:pPr>
            <a:r>
              <a:rPr lang="en-US" b="1" dirty="0"/>
              <a:t>	insufficiency fracture = normal forces, abnormal bone</a:t>
            </a:r>
          </a:p>
          <a:p>
            <a:pPr marL="0" indent="0">
              <a:buNone/>
            </a:pPr>
            <a:r>
              <a:rPr lang="en-US" b="1" dirty="0"/>
              <a:t>	stress fracture = abnormal forces, normal bone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863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94192"/>
            <a:ext cx="10515600" cy="1325563"/>
          </a:xfrm>
        </p:spPr>
        <p:txBody>
          <a:bodyPr/>
          <a:lstStyle/>
          <a:p>
            <a:r>
              <a:rPr lang="en-US" b="1" u="sng" dirty="0"/>
              <a:t>Pathogenesis of AFFs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556-B519-489E-98E7-056FFF0B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132" y="1484313"/>
            <a:ext cx="10244667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Insufficiency fracture caused by a combination of…</a:t>
            </a:r>
          </a:p>
          <a:p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/>
              <a:t>Unfavorable mechanical environment</a:t>
            </a:r>
          </a:p>
          <a:p>
            <a:pPr marL="457200" lvl="1" indent="0">
              <a:buNone/>
            </a:pPr>
            <a:r>
              <a:rPr lang="en-US" b="1" dirty="0"/>
              <a:t>-lateral femoral cortex experiences significant tensile stresses during normal weightbearing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-in patients with relative </a:t>
            </a:r>
            <a:r>
              <a:rPr lang="en-US" b="1" dirty="0">
                <a:solidFill>
                  <a:srgbClr val="FF0000"/>
                </a:solidFill>
              </a:rPr>
              <a:t>femoral neck </a:t>
            </a:r>
            <a:r>
              <a:rPr lang="en-US" b="1" dirty="0" err="1">
                <a:solidFill>
                  <a:srgbClr val="FF0000"/>
                </a:solidFill>
              </a:rPr>
              <a:t>varus</a:t>
            </a:r>
            <a:r>
              <a:rPr lang="en-US" b="1" dirty="0">
                <a:solidFill>
                  <a:srgbClr val="FF0000"/>
                </a:solidFill>
              </a:rPr>
              <a:t> or anterolateral bowing</a:t>
            </a:r>
            <a:r>
              <a:rPr lang="en-US" b="1" dirty="0"/>
              <a:t> these forces are increased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bg2"/>
                </a:solidFill>
              </a:rPr>
              <a:t>Impaired bone remodeling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2646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3838</Words>
  <Application>Microsoft Macintosh PowerPoint</Application>
  <PresentationFormat>Widescreen</PresentationFormat>
  <Paragraphs>473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Atypical Femur Fractures</vt:lpstr>
      <vt:lpstr>Atypical Femur Fracture (AFF) Overview</vt:lpstr>
      <vt:lpstr>Presentation Overview</vt:lpstr>
      <vt:lpstr>ASBMR Definition of AFFs (1)</vt:lpstr>
      <vt:lpstr>ASBMR Definition of AFFs</vt:lpstr>
      <vt:lpstr>Practical Definition </vt:lpstr>
      <vt:lpstr>AFF Radiological  Features</vt:lpstr>
      <vt:lpstr>Pathogenesis of AFFs</vt:lpstr>
      <vt:lpstr>Pathogenesis of AFFs</vt:lpstr>
      <vt:lpstr>Pathogenesis of AFFs (Mechanical)</vt:lpstr>
      <vt:lpstr>Pathogenesis of AFFs (2-5)</vt:lpstr>
      <vt:lpstr>Pathogenesis of AFFs</vt:lpstr>
      <vt:lpstr>Pathogenesis of AFFs (Biological)</vt:lpstr>
      <vt:lpstr>Pathogenesis of AFFs</vt:lpstr>
      <vt:lpstr>Pathogenesis of AFFs (2-5)</vt:lpstr>
      <vt:lpstr>Pathogenesis of AFFs (2-5)</vt:lpstr>
      <vt:lpstr>Bisphosphonates and AFFs</vt:lpstr>
      <vt:lpstr>Bisphosphonates and AFFs</vt:lpstr>
      <vt:lpstr>Bisphosphonates and AFFs</vt:lpstr>
      <vt:lpstr>Balancing the Risks/Benefits of BPs (16)</vt:lpstr>
      <vt:lpstr>Balancing the Risks/Benefits of BPs</vt:lpstr>
      <vt:lpstr>Diagnosis</vt:lpstr>
      <vt:lpstr>Diagnosis</vt:lpstr>
      <vt:lpstr>Diagnosis</vt:lpstr>
      <vt:lpstr>Diagnosis</vt:lpstr>
      <vt:lpstr>Diagnosis</vt:lpstr>
      <vt:lpstr>Treatment</vt:lpstr>
      <vt:lpstr>Treatment</vt:lpstr>
      <vt:lpstr>Treatment</vt:lpstr>
      <vt:lpstr>Surgical Considerations</vt:lpstr>
      <vt:lpstr>Surgical Considerations</vt:lpstr>
      <vt:lpstr>Surgical Considerations</vt:lpstr>
      <vt:lpstr>Surgical Considerations</vt:lpstr>
      <vt:lpstr>Surgical Considerations</vt:lpstr>
      <vt:lpstr>Surgical Considerations</vt:lpstr>
      <vt:lpstr>Surgical Considerations</vt:lpstr>
      <vt:lpstr>Surgical Considerations</vt:lpstr>
      <vt:lpstr>Surgical Considerations</vt:lpstr>
      <vt:lpstr>Surgical Considerations</vt:lpstr>
      <vt:lpstr>Surgical Considerations</vt:lpstr>
      <vt:lpstr>Surgical Considerations</vt:lpstr>
      <vt:lpstr>Surgical Considerations</vt:lpstr>
      <vt:lpstr>Surgical Considerations</vt:lpstr>
      <vt:lpstr>Surgical Considerations</vt:lpstr>
      <vt:lpstr>Prognosis</vt:lpstr>
      <vt:lpstr>Atypical Femur Fracture (AFF) Summary</vt:lpstr>
      <vt:lpstr>References</vt:lpstr>
      <vt:lpstr>References</vt:lpstr>
    </vt:vector>
  </TitlesOfParts>
  <Company>Penn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Mehta, Samir</dc:creator>
  <cp:lastModifiedBy>Bennet Butler</cp:lastModifiedBy>
  <cp:revision>51</cp:revision>
  <dcterms:created xsi:type="dcterms:W3CDTF">2020-05-02T17:28:30Z</dcterms:created>
  <dcterms:modified xsi:type="dcterms:W3CDTF">2020-06-30T20:17:34Z</dcterms:modified>
</cp:coreProperties>
</file>