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sldIdLst>
    <p:sldId id="256" r:id="rId2"/>
    <p:sldId id="257" r:id="rId3"/>
    <p:sldId id="264" r:id="rId4"/>
    <p:sldId id="258" r:id="rId5"/>
    <p:sldId id="260" r:id="rId6"/>
    <p:sldId id="261" r:id="rId7"/>
    <p:sldId id="265" r:id="rId8"/>
    <p:sldId id="262" r:id="rId9"/>
    <p:sldId id="263" r:id="rId10"/>
    <p:sldId id="266" r:id="rId11"/>
    <p:sldId id="267" r:id="rId12"/>
    <p:sldId id="269" r:id="rId13"/>
    <p:sldId id="268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5" r:id="rId26"/>
    <p:sldId id="286" r:id="rId27"/>
    <p:sldId id="282" r:id="rId28"/>
    <p:sldId id="284" r:id="rId29"/>
    <p:sldId id="287" r:id="rId30"/>
    <p:sldId id="288" r:id="rId31"/>
    <p:sldId id="290" r:id="rId32"/>
    <p:sldId id="283" r:id="rId33"/>
    <p:sldId id="291" r:id="rId34"/>
    <p:sldId id="292" r:id="rId35"/>
    <p:sldId id="293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15" r:id="rId47"/>
    <p:sldId id="316" r:id="rId48"/>
    <p:sldId id="317" r:id="rId49"/>
    <p:sldId id="305" r:id="rId50"/>
    <p:sldId id="306" r:id="rId51"/>
    <p:sldId id="307" r:id="rId52"/>
    <p:sldId id="308" r:id="rId53"/>
    <p:sldId id="309" r:id="rId54"/>
    <p:sldId id="310" r:id="rId55"/>
    <p:sldId id="313" r:id="rId56"/>
    <p:sldId id="314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9" autoAdjust="0"/>
    <p:restoredTop sz="86429"/>
  </p:normalViewPr>
  <p:slideViewPr>
    <p:cSldViewPr snapToGrid="0">
      <p:cViewPr varScale="1">
        <p:scale>
          <a:sx n="82" d="100"/>
          <a:sy n="82" d="100"/>
        </p:scale>
        <p:origin x="1112" y="144"/>
      </p:cViewPr>
      <p:guideLst/>
    </p:cSldViewPr>
  </p:slideViewPr>
  <p:outlineViewPr>
    <p:cViewPr>
      <p:scale>
        <a:sx n="33" d="100"/>
        <a:sy n="33" d="100"/>
      </p:scale>
      <p:origin x="0" y="-54667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845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205CDC-F08D-4D0B-8050-FEB72BCA88BB}" type="datetimeFigureOut">
              <a:rPr lang="en-US" smtClean="0"/>
              <a:t>6/2/21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92C9E-3C62-4325-8E7B-2F1A59222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169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16990728/" TargetMode="External"/><Relationship Id="rId7" Type="http://schemas.openxmlformats.org/officeDocument/2006/relationships/hyperlink" Target="https://pubmed.ncbi.nlm.nih.gov/17723790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ubmed.ncbi.nlm.nih.gov/27195736/" TargetMode="External"/><Relationship Id="rId5" Type="http://schemas.openxmlformats.org/officeDocument/2006/relationships/hyperlink" Target="https://pubmed.ncbi.nlm.nih.gov/17198946/" TargetMode="External"/><Relationship Id="rId4" Type="http://schemas.openxmlformats.org/officeDocument/2006/relationships/hyperlink" Target="https://pubmed.ncbi.nlm.nih.gov/23249893/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16990728/" TargetMode="External"/><Relationship Id="rId7" Type="http://schemas.openxmlformats.org/officeDocument/2006/relationships/hyperlink" Target="https://pubmed.ncbi.nlm.nih.gov/17723790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ubmed.ncbi.nlm.nih.gov/27195736/" TargetMode="External"/><Relationship Id="rId5" Type="http://schemas.openxmlformats.org/officeDocument/2006/relationships/hyperlink" Target="https://pubmed.ncbi.nlm.nih.gov/17198946/" TargetMode="External"/><Relationship Id="rId4" Type="http://schemas.openxmlformats.org/officeDocument/2006/relationships/hyperlink" Target="https://pubmed.ncbi.nlm.nih.gov/23249893/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4244552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ncbi.nlm.nih.gov/pubmed/25304004" TargetMode="External"/><Relationship Id="rId4" Type="http://schemas.openxmlformats.org/officeDocument/2006/relationships/hyperlink" Target="https://dx.doi.org/10.1007/s10195-014-0320-0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11380123" TargetMode="External"/><Relationship Id="rId3" Type="http://schemas.openxmlformats.org/officeDocument/2006/relationships/hyperlink" Target="https://www.ncbi.nlm.nih.gov/pubmed/3146619" TargetMode="External"/><Relationship Id="rId7" Type="http://schemas.openxmlformats.org/officeDocument/2006/relationships/hyperlink" Target="https://scholar.google.com/scholar_lookup?journal=Foot+Ankle+Surg&amp;title=Outcome+of+ankle+fractures+in+the+elderly&amp;author=R+Buckingham&amp;author=S+Hepple&amp;author=I+Winson&amp;volume=6&amp;publication_year=2000&amp;pages=175-8&amp;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scholar.google.com/scholar_lookup?journal=Injury&amp;title=Ankle+fractures+in+the+elderly:+MUA+versus+ORIF&amp;author=N+Anand&amp;author=L+Klenerman&amp;volume=24&amp;publication_year=1993&amp;pages=116-20&amp;pmid=8505117&amp;" TargetMode="External"/><Relationship Id="rId5" Type="http://schemas.openxmlformats.org/officeDocument/2006/relationships/hyperlink" Target="https://www.ncbi.nlm.nih.gov/pubmed/8505117" TargetMode="External"/><Relationship Id="rId4" Type="http://schemas.openxmlformats.org/officeDocument/2006/relationships/hyperlink" Target="https://scholar.google.com/scholar_lookup?journal=J+Orthop+Trauma&amp;title=Ankle+fractures+in+the+elderly:+nonoperative+or+operative+treatment&amp;author=MS+Ali&amp;author=CA+McLaren&amp;author=E+Rouholamin&amp;author=BT+O&#8217;Connor&amp;volume=1&amp;publication_year=1987&amp;pages=275-80&amp;pmid=3146619&amp;" TargetMode="External"/><Relationship Id="rId9" Type="http://schemas.openxmlformats.org/officeDocument/2006/relationships/hyperlink" Target="https://scholar.google.com/scholar_lookup?journal=J+Bone+Joint+Surg+%5bBr%5d&amp;title=Conservative+versus+operative+treatment+for+displaced+ankle+fractures+in+patients+over+55+years+of+age.+A+prospective,+randomised+study&amp;author=NK+Makwana&amp;author=B+Bhowal&amp;author=WM+Harper&amp;author=AW+Hui&amp;volume=83&amp;publication_year=2001&amp;pages=525-9&amp;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pubmed.ncbi.nlm.nih.gov/25712117/#affiliation-3" TargetMode="External"/><Relationship Id="rId3" Type="http://schemas.openxmlformats.org/officeDocument/2006/relationships/hyperlink" Target="https://pubmed.ncbi.nlm.nih.gov/?term=Bariteau+JT&amp;cauthor_id=25712117" TargetMode="External"/><Relationship Id="rId7" Type="http://schemas.openxmlformats.org/officeDocument/2006/relationships/hyperlink" Target="https://pubmed.ncbi.nlm.nih.gov/?term=Mor+V&amp;cauthor_id=25712117" TargetMode="External"/><Relationship Id="rId12" Type="http://schemas.openxmlformats.org/officeDocument/2006/relationships/hyperlink" Target="https://pubmed.ncbi.nlm.nih.gov/?term=Hayda+R&amp;cauthor_id=25712117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ubmed.ncbi.nlm.nih.gov/25712117/#affiliation-2" TargetMode="External"/><Relationship Id="rId11" Type="http://schemas.openxmlformats.org/officeDocument/2006/relationships/hyperlink" Target="https://pubmed.ncbi.nlm.nih.gov/25712117/#affiliation-4" TargetMode="External"/><Relationship Id="rId5" Type="http://schemas.openxmlformats.org/officeDocument/2006/relationships/hyperlink" Target="https://pubmed.ncbi.nlm.nih.gov/?term=Hsu+RY&amp;cauthor_id=25712117" TargetMode="External"/><Relationship Id="rId10" Type="http://schemas.openxmlformats.org/officeDocument/2006/relationships/hyperlink" Target="https://pubmed.ncbi.nlm.nih.gov/?term=DiGiovanni+CW&amp;cauthor_id=25712117" TargetMode="External"/><Relationship Id="rId4" Type="http://schemas.openxmlformats.org/officeDocument/2006/relationships/hyperlink" Target="https://pubmed.ncbi.nlm.nih.gov/25712117/#affiliation-1" TargetMode="External"/><Relationship Id="rId9" Type="http://schemas.openxmlformats.org/officeDocument/2006/relationships/hyperlink" Target="https://pubmed.ncbi.nlm.nih.gov/?term=Lee+Y&amp;cauthor_id=25712117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https://www.cdc.gov/mmwr/volumes/65/wr/mm6537a2.htm?s_cid=mm6537a2_w</a:t>
            </a:r>
          </a:p>
          <a:p>
            <a:endParaRPr lang="en-US" dirty="0"/>
          </a:p>
          <a:p>
            <a:r>
              <a:rPr lang="en-US" dirty="0"/>
              <a:t>https://www.cdc.gov/homeandrecreationalsafety/falls/adultfalls.html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92C9E-3C62-4325-8E7B-2F1A592229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47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92C9E-3C62-4325-8E7B-2F1A5922296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8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elderly: our institutional experience. Injury 2013;44:S20–2.6.Srinivasan C, Moran C. Internal fixation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anklefractures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very elderly.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 J Care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2001;32:559–63.7.Varenne Y,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Asloum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Y, et al. Analysis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ofrisk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factors of the postoperative complications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ofsurgical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treatment of ankle fractures in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elderly:a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series of 477 patients.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Orthop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Traumatol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Surg Res2016;102S:S245–8.8.Zaghloul A, Haddad B,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Barksfield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R, et al.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Earlycomplications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surgery in operative treatment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ofankle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fractures in those over 60: a review of 186cases. Injury 2014;45:780–3.9.Koval K, Zhou W, Sparks MJ, et al.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Complicationsafter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ankle fracture in elderly patients. Foot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AnkleInt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2007;28:1249–55.10.Bariteau J, Hsu RY,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V, et al. Operative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versusnonoperative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treatment of geriatric ankle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fractures:a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Medicare Part A claims database analysis.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FootAnkle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 2015;36:648–55.11.Hsu R, Lee Y,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R, et al. Morbidity and mortal-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associated with geriatric ankle fractures: a Medi-care Part A claims database analysis. J Bone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JointSurg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2015;97:1748–55.12.SooHoo N,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Krenek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L, Eagan MJ, et al.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Complica-tion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rates following open reduction and internal fix-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ankle fractures. J Bone Joint Surg Am 2009;91:1042–9.13.Ostrum RF. Posterior plating of displaced weber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Bfibula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fractures. J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Orthop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Trauma 1996;10:199–203.14.Shymon S, Harris T. Low-cost intra-articular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distrac-tion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technique using Kirschner wires and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toothedlamina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spreader. J Foot Ankle Surg 2017;56:605–8.15.Minihane K, Lee C,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C, et al. Comparison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oflateral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locking plate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antiglide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plate for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fixationof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distal fibular fractures in osteoporotic bone: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abiomechanical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study. J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Orthop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Trauma 2006;20:562–6.16.Schaffer J,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Manoli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A.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antiglide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plate for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distalfibular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fixation. A biomechanical comparison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withfixation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a lateral plate. J Bone Joint Surg Am1987;69:596–604.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Minihane</a:t>
            </a:r>
            <a:r>
              <a:rPr lang="en-US" dirty="0"/>
              <a:t> KP, Lee C, </a:t>
            </a:r>
            <a:r>
              <a:rPr lang="en-US" dirty="0" err="1"/>
              <a:t>Ahn</a:t>
            </a:r>
            <a:r>
              <a:rPr lang="en-US" dirty="0"/>
              <a:t> C, Zhang LQ, </a:t>
            </a:r>
            <a:r>
              <a:rPr lang="en-US" dirty="0" err="1"/>
              <a:t>Merk</a:t>
            </a:r>
            <a:r>
              <a:rPr lang="en-US" dirty="0"/>
              <a:t> BR. Comparison of lateral locking plate and </a:t>
            </a:r>
            <a:r>
              <a:rPr lang="en-US" dirty="0" err="1"/>
              <a:t>antiglide</a:t>
            </a:r>
            <a:r>
              <a:rPr lang="en-US" dirty="0"/>
              <a:t> plate for fixation of distal fibular fractures in osteoporotic bone: a biomechanical study. J </a:t>
            </a:r>
            <a:r>
              <a:rPr lang="en-US" dirty="0" err="1"/>
              <a:t>Orthop</a:t>
            </a:r>
            <a:r>
              <a:rPr lang="en-US" dirty="0"/>
              <a:t> Trauma. 2006 Sep;20(8):562-6. </a:t>
            </a:r>
            <a:r>
              <a:rPr lang="en-US" dirty="0" err="1"/>
              <a:t>doi</a:t>
            </a:r>
            <a:r>
              <a:rPr lang="en-US" dirty="0"/>
              <a:t>: 10.1097/01.bot.0000245684.96775.82. PMID: 16990728.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92C9E-3C62-4325-8E7B-2F1A5922296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60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hlinkClick r:id="rId3"/>
              </a:rPr>
              <a:t>Comparison of lateral locking plate and </a:t>
            </a:r>
            <a:r>
              <a:rPr lang="en-US" dirty="0" err="1">
                <a:effectLst/>
                <a:hlinkClick r:id="rId3"/>
              </a:rPr>
              <a:t>antiglide</a:t>
            </a:r>
            <a:r>
              <a:rPr lang="en-US" dirty="0">
                <a:effectLst/>
                <a:hlinkClick r:id="rId3"/>
              </a:rPr>
              <a:t> plate for fixation of distal fibular fractures in osteoporotic bone: a biomechanical study. </a:t>
            </a:r>
            <a:r>
              <a:rPr lang="en-US" dirty="0" err="1">
                <a:effectLst/>
              </a:rPr>
              <a:t>Minihane</a:t>
            </a:r>
            <a:r>
              <a:rPr lang="en-US" dirty="0">
                <a:effectLst/>
              </a:rPr>
              <a:t> KP, Lee C, </a:t>
            </a:r>
            <a:r>
              <a:rPr lang="en-US" dirty="0" err="1">
                <a:effectLst/>
              </a:rPr>
              <a:t>Ahn</a:t>
            </a:r>
            <a:r>
              <a:rPr lang="en-US" dirty="0">
                <a:effectLst/>
              </a:rPr>
              <a:t> C, Zhang LQ, </a:t>
            </a:r>
            <a:r>
              <a:rPr lang="en-US" dirty="0" err="1">
                <a:effectLst/>
              </a:rPr>
              <a:t>Merk</a:t>
            </a:r>
            <a:r>
              <a:rPr lang="en-US" dirty="0">
                <a:effectLst/>
              </a:rPr>
              <a:t> BR. J </a:t>
            </a:r>
            <a:r>
              <a:rPr lang="en-US" dirty="0" err="1">
                <a:effectLst/>
              </a:rPr>
              <a:t>Orthop</a:t>
            </a:r>
            <a:r>
              <a:rPr lang="en-US" dirty="0">
                <a:effectLst/>
              </a:rPr>
              <a:t> Trauma. 2006 Sep;20(8):562-6. </a:t>
            </a:r>
            <a:r>
              <a:rPr lang="en-US" dirty="0" err="1">
                <a:effectLst/>
              </a:rPr>
              <a:t>doi</a:t>
            </a:r>
            <a:r>
              <a:rPr lang="en-US" dirty="0">
                <a:effectLst/>
              </a:rPr>
              <a:t>: 10.1097/01.bot.0000245684.96775.82. PMID: 16990728 </a:t>
            </a:r>
          </a:p>
          <a:p>
            <a:r>
              <a:rPr lang="en-US" dirty="0">
                <a:effectLst/>
                <a:hlinkClick r:id="rId4"/>
              </a:rPr>
              <a:t>A biomechanical comparison of one-third tubular plates versus periarticular plates for fixation of osteoporotic distal fibula fractures. </a:t>
            </a:r>
            <a:r>
              <a:rPr lang="en-US" dirty="0">
                <a:effectLst/>
              </a:rPr>
              <a:t>Davis AT, Israel H, </a:t>
            </a:r>
            <a:r>
              <a:rPr lang="en-US" dirty="0" err="1">
                <a:effectLst/>
              </a:rPr>
              <a:t>Cannada</a:t>
            </a:r>
            <a:r>
              <a:rPr lang="en-US" dirty="0">
                <a:effectLst/>
              </a:rPr>
              <a:t> LK, Bledsoe JG. J </a:t>
            </a:r>
            <a:r>
              <a:rPr lang="en-US" dirty="0" err="1">
                <a:effectLst/>
              </a:rPr>
              <a:t>Orthop</a:t>
            </a:r>
            <a:r>
              <a:rPr lang="en-US" dirty="0">
                <a:effectLst/>
              </a:rPr>
              <a:t> Trauma. 2013 Sep;27(9):e201-7. </a:t>
            </a:r>
            <a:r>
              <a:rPr lang="en-US" dirty="0" err="1">
                <a:effectLst/>
              </a:rPr>
              <a:t>doi</a:t>
            </a:r>
            <a:r>
              <a:rPr lang="en-US" dirty="0">
                <a:effectLst/>
              </a:rPr>
              <a:t>: 10.1097/BOT.0b013e318281a565. PMID: 23249893 </a:t>
            </a:r>
          </a:p>
          <a:p>
            <a:r>
              <a:rPr lang="en-US" dirty="0">
                <a:effectLst/>
                <a:hlinkClick r:id="rId5"/>
              </a:rPr>
              <a:t>Fixation of osteoporotic distal fibula fractures: A biomechanical comparison of locking versus conventional plates. </a:t>
            </a:r>
            <a:r>
              <a:rPr lang="en-US" dirty="0">
                <a:effectLst/>
              </a:rPr>
              <a:t>Kim T, </a:t>
            </a:r>
            <a:r>
              <a:rPr lang="en-US" dirty="0" err="1">
                <a:effectLst/>
              </a:rPr>
              <a:t>Ayturk</a:t>
            </a:r>
            <a:r>
              <a:rPr lang="en-US" dirty="0">
                <a:effectLst/>
              </a:rPr>
              <a:t> UM, Haskell A, </a:t>
            </a:r>
            <a:r>
              <a:rPr lang="en-US" dirty="0" err="1">
                <a:effectLst/>
              </a:rPr>
              <a:t>Miclau</a:t>
            </a:r>
            <a:r>
              <a:rPr lang="en-US" dirty="0">
                <a:effectLst/>
              </a:rPr>
              <a:t> T, </a:t>
            </a:r>
            <a:r>
              <a:rPr lang="en-US" dirty="0" err="1">
                <a:effectLst/>
              </a:rPr>
              <a:t>Puttlitz</a:t>
            </a:r>
            <a:r>
              <a:rPr lang="en-US" dirty="0">
                <a:effectLst/>
              </a:rPr>
              <a:t> CM. J Foot Ankle Surg. 2007 Jan-Feb;46(1):2-6. </a:t>
            </a:r>
            <a:r>
              <a:rPr lang="en-US" dirty="0" err="1">
                <a:effectLst/>
              </a:rPr>
              <a:t>doi</a:t>
            </a:r>
            <a:r>
              <a:rPr lang="en-US" dirty="0">
                <a:effectLst/>
              </a:rPr>
              <a:t>: 10.1053/j.jfas.2006.09.009. PMID: 17198946 </a:t>
            </a:r>
          </a:p>
          <a:p>
            <a:r>
              <a:rPr lang="en-US" dirty="0">
                <a:effectLst/>
                <a:hlinkClick r:id="rId6"/>
              </a:rPr>
              <a:t>Reinforced fixation of distal fibula fractures in elderly patients; A meta-analysis of biomechanical studies. </a:t>
            </a:r>
            <a:r>
              <a:rPr lang="en-US" dirty="0" err="1">
                <a:effectLst/>
              </a:rPr>
              <a:t>Dingemans</a:t>
            </a:r>
            <a:r>
              <a:rPr lang="en-US" dirty="0">
                <a:effectLst/>
              </a:rPr>
              <a:t> SA, </a:t>
            </a:r>
            <a:r>
              <a:rPr lang="en-US" dirty="0" err="1">
                <a:effectLst/>
              </a:rPr>
              <a:t>Lodeizen</a:t>
            </a:r>
            <a:r>
              <a:rPr lang="en-US" dirty="0">
                <a:effectLst/>
              </a:rPr>
              <a:t> OA, Goslings JC, </a:t>
            </a:r>
            <a:r>
              <a:rPr lang="en-US" dirty="0" err="1">
                <a:effectLst/>
              </a:rPr>
              <a:t>Schepers</a:t>
            </a:r>
            <a:r>
              <a:rPr lang="en-US" dirty="0">
                <a:effectLst/>
              </a:rPr>
              <a:t> T. Clin </a:t>
            </a:r>
            <a:r>
              <a:rPr lang="en-US" dirty="0" err="1">
                <a:effectLst/>
              </a:rPr>
              <a:t>Biomech</a:t>
            </a:r>
            <a:r>
              <a:rPr lang="en-US" dirty="0">
                <a:effectLst/>
              </a:rPr>
              <a:t> (Bristol, Avon). 2016 Jul;36:14-20. </a:t>
            </a:r>
            <a:r>
              <a:rPr lang="en-US" dirty="0" err="1">
                <a:effectLst/>
              </a:rPr>
              <a:t>doi</a:t>
            </a:r>
            <a:r>
              <a:rPr lang="en-US" dirty="0">
                <a:effectLst/>
              </a:rPr>
              <a:t>: 10.1016/j.clinbiomech.2016.05.006. </a:t>
            </a:r>
            <a:r>
              <a:rPr lang="en-US" dirty="0" err="1">
                <a:effectLst/>
              </a:rPr>
              <a:t>Epub</a:t>
            </a:r>
            <a:r>
              <a:rPr lang="en-US" dirty="0">
                <a:effectLst/>
              </a:rPr>
              <a:t> 2016 May 11. PMID: 27195736 Review. </a:t>
            </a:r>
          </a:p>
          <a:p>
            <a:r>
              <a:rPr lang="en-US" dirty="0">
                <a:effectLst/>
                <a:hlinkClick r:id="rId7"/>
              </a:rPr>
              <a:t>Locking plate technology and its role in osteoporotic fractures. </a:t>
            </a:r>
            <a:r>
              <a:rPr lang="en-US" dirty="0">
                <a:effectLst/>
              </a:rPr>
              <a:t>Miranda MA. Injury. 2007 Sep;38 Suppl 3:S35-9. </a:t>
            </a:r>
            <a:r>
              <a:rPr lang="en-US" dirty="0" err="1">
                <a:effectLst/>
              </a:rPr>
              <a:t>doi</a:t>
            </a:r>
            <a:r>
              <a:rPr lang="en-US" dirty="0">
                <a:effectLst/>
              </a:rPr>
              <a:t>: 10.1016/j.injury.2007.08.009. PMID: 17723790 Review.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92C9E-3C62-4325-8E7B-2F1A5922296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30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hlinkClick r:id="rId3"/>
              </a:rPr>
              <a:t>Comparison of lateral locking plate and </a:t>
            </a:r>
            <a:r>
              <a:rPr lang="en-US" dirty="0" err="1">
                <a:effectLst/>
                <a:hlinkClick r:id="rId3"/>
              </a:rPr>
              <a:t>antiglide</a:t>
            </a:r>
            <a:r>
              <a:rPr lang="en-US" dirty="0">
                <a:effectLst/>
                <a:hlinkClick r:id="rId3"/>
              </a:rPr>
              <a:t> plate for fixation of distal fibular fractures in osteoporotic bone: a biomechanical study. </a:t>
            </a:r>
            <a:r>
              <a:rPr lang="en-US" dirty="0" err="1">
                <a:effectLst/>
              </a:rPr>
              <a:t>Minihane</a:t>
            </a:r>
            <a:r>
              <a:rPr lang="en-US" dirty="0">
                <a:effectLst/>
              </a:rPr>
              <a:t> KP, Lee C, </a:t>
            </a:r>
            <a:r>
              <a:rPr lang="en-US" dirty="0" err="1">
                <a:effectLst/>
              </a:rPr>
              <a:t>Ahn</a:t>
            </a:r>
            <a:r>
              <a:rPr lang="en-US" dirty="0">
                <a:effectLst/>
              </a:rPr>
              <a:t> C, Zhang LQ, </a:t>
            </a:r>
            <a:r>
              <a:rPr lang="en-US" dirty="0" err="1">
                <a:effectLst/>
              </a:rPr>
              <a:t>Merk</a:t>
            </a:r>
            <a:r>
              <a:rPr lang="en-US" dirty="0">
                <a:effectLst/>
              </a:rPr>
              <a:t> BR. J </a:t>
            </a:r>
            <a:r>
              <a:rPr lang="en-US" dirty="0" err="1">
                <a:effectLst/>
              </a:rPr>
              <a:t>Orthop</a:t>
            </a:r>
            <a:r>
              <a:rPr lang="en-US" dirty="0">
                <a:effectLst/>
              </a:rPr>
              <a:t> Trauma. 2006 Sep;20(8):562-6. </a:t>
            </a:r>
            <a:r>
              <a:rPr lang="en-US" dirty="0" err="1">
                <a:effectLst/>
              </a:rPr>
              <a:t>doi</a:t>
            </a:r>
            <a:r>
              <a:rPr lang="en-US" dirty="0">
                <a:effectLst/>
              </a:rPr>
              <a:t>: 10.1097/01.bot.0000245684.96775.82. PMID: 16990728 </a:t>
            </a:r>
          </a:p>
          <a:p>
            <a:r>
              <a:rPr lang="en-US" dirty="0">
                <a:effectLst/>
                <a:hlinkClick r:id="rId4"/>
              </a:rPr>
              <a:t>A biomechanical comparison of one-third tubular plates versus periarticular plates for fixation of osteoporotic distal fibula fractures. </a:t>
            </a:r>
            <a:r>
              <a:rPr lang="en-US" dirty="0">
                <a:effectLst/>
              </a:rPr>
              <a:t>Davis AT, Israel H, </a:t>
            </a:r>
            <a:r>
              <a:rPr lang="en-US" dirty="0" err="1">
                <a:effectLst/>
              </a:rPr>
              <a:t>Cannada</a:t>
            </a:r>
            <a:r>
              <a:rPr lang="en-US" dirty="0">
                <a:effectLst/>
              </a:rPr>
              <a:t> LK, Bledsoe JG. J </a:t>
            </a:r>
            <a:r>
              <a:rPr lang="en-US" dirty="0" err="1">
                <a:effectLst/>
              </a:rPr>
              <a:t>Orthop</a:t>
            </a:r>
            <a:r>
              <a:rPr lang="en-US" dirty="0">
                <a:effectLst/>
              </a:rPr>
              <a:t> Trauma. 2013 Sep;27(9):e201-7. </a:t>
            </a:r>
            <a:r>
              <a:rPr lang="en-US" dirty="0" err="1">
                <a:effectLst/>
              </a:rPr>
              <a:t>doi</a:t>
            </a:r>
            <a:r>
              <a:rPr lang="en-US" dirty="0">
                <a:effectLst/>
              </a:rPr>
              <a:t>: 10.1097/BOT.0b013e318281a565. PMID: 23249893 </a:t>
            </a:r>
          </a:p>
          <a:p>
            <a:r>
              <a:rPr lang="en-US" dirty="0">
                <a:effectLst/>
                <a:hlinkClick r:id="rId5"/>
              </a:rPr>
              <a:t>Fixation of osteoporotic distal fibula fractures: A biomechanical comparison of locking versus conventional plates. </a:t>
            </a:r>
            <a:r>
              <a:rPr lang="en-US" dirty="0">
                <a:effectLst/>
              </a:rPr>
              <a:t>Kim T, </a:t>
            </a:r>
            <a:r>
              <a:rPr lang="en-US" dirty="0" err="1">
                <a:effectLst/>
              </a:rPr>
              <a:t>Ayturk</a:t>
            </a:r>
            <a:r>
              <a:rPr lang="en-US" dirty="0">
                <a:effectLst/>
              </a:rPr>
              <a:t> UM, Haskell A, </a:t>
            </a:r>
            <a:r>
              <a:rPr lang="en-US" dirty="0" err="1">
                <a:effectLst/>
              </a:rPr>
              <a:t>Miclau</a:t>
            </a:r>
            <a:r>
              <a:rPr lang="en-US" dirty="0">
                <a:effectLst/>
              </a:rPr>
              <a:t> T, </a:t>
            </a:r>
            <a:r>
              <a:rPr lang="en-US" dirty="0" err="1">
                <a:effectLst/>
              </a:rPr>
              <a:t>Puttlitz</a:t>
            </a:r>
            <a:r>
              <a:rPr lang="en-US" dirty="0">
                <a:effectLst/>
              </a:rPr>
              <a:t> CM. J Foot Ankle Surg. 2007 Jan-Feb;46(1):2-6. </a:t>
            </a:r>
            <a:r>
              <a:rPr lang="en-US" dirty="0" err="1">
                <a:effectLst/>
              </a:rPr>
              <a:t>doi</a:t>
            </a:r>
            <a:r>
              <a:rPr lang="en-US" dirty="0">
                <a:effectLst/>
              </a:rPr>
              <a:t>: 10.1053/j.jfas.2006.09.009. PMID: 17198946 </a:t>
            </a:r>
          </a:p>
          <a:p>
            <a:r>
              <a:rPr lang="en-US" dirty="0">
                <a:effectLst/>
                <a:hlinkClick r:id="rId6"/>
              </a:rPr>
              <a:t>Reinforced fixation of distal fibula fractures in elderly patients; A meta-analysis of biomechanical studies. </a:t>
            </a:r>
            <a:r>
              <a:rPr lang="en-US" dirty="0" err="1">
                <a:effectLst/>
              </a:rPr>
              <a:t>Dingemans</a:t>
            </a:r>
            <a:r>
              <a:rPr lang="en-US" dirty="0">
                <a:effectLst/>
              </a:rPr>
              <a:t> SA, </a:t>
            </a:r>
            <a:r>
              <a:rPr lang="en-US" dirty="0" err="1">
                <a:effectLst/>
              </a:rPr>
              <a:t>Lodeizen</a:t>
            </a:r>
            <a:r>
              <a:rPr lang="en-US" dirty="0">
                <a:effectLst/>
              </a:rPr>
              <a:t> OA, Goslings JC, </a:t>
            </a:r>
            <a:r>
              <a:rPr lang="en-US" dirty="0" err="1">
                <a:effectLst/>
              </a:rPr>
              <a:t>Schepers</a:t>
            </a:r>
            <a:r>
              <a:rPr lang="en-US" dirty="0">
                <a:effectLst/>
              </a:rPr>
              <a:t> T. Clin </a:t>
            </a:r>
            <a:r>
              <a:rPr lang="en-US" dirty="0" err="1">
                <a:effectLst/>
              </a:rPr>
              <a:t>Biomech</a:t>
            </a:r>
            <a:r>
              <a:rPr lang="en-US" dirty="0">
                <a:effectLst/>
              </a:rPr>
              <a:t> (Bristol, Avon). 2016 Jul;36:14-20. </a:t>
            </a:r>
            <a:r>
              <a:rPr lang="en-US" dirty="0" err="1">
                <a:effectLst/>
              </a:rPr>
              <a:t>doi</a:t>
            </a:r>
            <a:r>
              <a:rPr lang="en-US" dirty="0">
                <a:effectLst/>
              </a:rPr>
              <a:t>: 10.1016/j.clinbiomech.2016.05.006. </a:t>
            </a:r>
            <a:r>
              <a:rPr lang="en-US" dirty="0" err="1">
                <a:effectLst/>
              </a:rPr>
              <a:t>Epub</a:t>
            </a:r>
            <a:r>
              <a:rPr lang="en-US" dirty="0">
                <a:effectLst/>
              </a:rPr>
              <a:t> 2016 May 11. PMID: 27195736 Review. </a:t>
            </a:r>
          </a:p>
          <a:p>
            <a:r>
              <a:rPr lang="en-US" dirty="0">
                <a:effectLst/>
                <a:hlinkClick r:id="rId7"/>
              </a:rPr>
              <a:t>Locking plate technology and its role in osteoporotic fractures. </a:t>
            </a:r>
            <a:r>
              <a:rPr lang="en-US" dirty="0">
                <a:effectLst/>
              </a:rPr>
              <a:t>Miranda MA. Injury. 2007 Sep;38 Suppl 3:S35-9. </a:t>
            </a:r>
            <a:r>
              <a:rPr lang="en-US" dirty="0" err="1">
                <a:effectLst/>
              </a:rPr>
              <a:t>doi</a:t>
            </a:r>
            <a:r>
              <a:rPr lang="en-US" dirty="0">
                <a:effectLst/>
              </a:rPr>
              <a:t>: 10.1016/j.injury.2007.08.009. PMID: 17723790 Review.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92C9E-3C62-4325-8E7B-2F1A5922296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340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Coifman</a:t>
            </a:r>
            <a:r>
              <a:rPr lang="en-US" dirty="0"/>
              <a:t> O, </a:t>
            </a:r>
            <a:r>
              <a:rPr lang="en-US" dirty="0" err="1"/>
              <a:t>Bariteau</a:t>
            </a:r>
            <a:r>
              <a:rPr lang="en-US" dirty="0"/>
              <a:t> JT, </a:t>
            </a:r>
            <a:r>
              <a:rPr lang="en-US" dirty="0" err="1"/>
              <a:t>Shazar</a:t>
            </a:r>
            <a:r>
              <a:rPr lang="en-US" dirty="0"/>
              <a:t> N, Tenenbaum SA. Lateral malleolus closed reduction and internal fixation with intramedullary fibular rod using minimal invasive approach for the treatment of ankle fractures. Foot Ankle Surg. 2019 Feb;25(1):79-83. </a:t>
            </a:r>
            <a:r>
              <a:rPr lang="en-US" dirty="0" err="1"/>
              <a:t>doi</a:t>
            </a:r>
            <a:r>
              <a:rPr lang="en-US" dirty="0"/>
              <a:t>: 10.1016/j.fas.2017.08.008. </a:t>
            </a:r>
            <a:r>
              <a:rPr lang="en-US" dirty="0" err="1"/>
              <a:t>Epub</a:t>
            </a:r>
            <a:r>
              <a:rPr lang="en-US" dirty="0"/>
              <a:t> 2017 Sep 7. PMID: 29409300.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J </a:t>
            </a:r>
            <a:r>
              <a:rPr lang="en-US" dirty="0" err="1">
                <a:hlinkClick r:id="rId3"/>
              </a:rPr>
              <a:t>Orthop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Traumatol</a:t>
            </a:r>
            <a:r>
              <a:rPr lang="en-US" dirty="0"/>
              <a:t>. 2014 Dec; 15(4): 245–254. </a:t>
            </a:r>
          </a:p>
          <a:p>
            <a:r>
              <a:rPr lang="en-US" dirty="0"/>
              <a:t>Published online 2014 Oct 11. </a:t>
            </a:r>
            <a:r>
              <a:rPr lang="en-US" dirty="0" err="1"/>
              <a:t>doi</a:t>
            </a:r>
            <a:r>
              <a:rPr lang="en-US" dirty="0"/>
              <a:t>: </a:t>
            </a:r>
            <a:r>
              <a:rPr lang="en-US" dirty="0">
                <a:hlinkClick r:id="rId4"/>
              </a:rPr>
              <a:t>10.1007/s10195-014-0320-0</a:t>
            </a:r>
            <a:endParaRPr lang="en-US" dirty="0"/>
          </a:p>
          <a:p>
            <a:r>
              <a:rPr lang="en-US" dirty="0"/>
              <a:t>PMCID: PMC4244552</a:t>
            </a:r>
          </a:p>
          <a:p>
            <a:r>
              <a:rPr lang="en-US" dirty="0"/>
              <a:t>PMID: </a:t>
            </a:r>
            <a:r>
              <a:rPr lang="en-US" dirty="0">
                <a:hlinkClick r:id="rId5"/>
              </a:rPr>
              <a:t>25304004</a:t>
            </a:r>
            <a:endParaRPr lang="en-US" dirty="0"/>
          </a:p>
          <a:p>
            <a:r>
              <a:rPr lang="en-US" b="1" dirty="0"/>
              <a:t>Intramedullary fixation of distal fibular fractures: a systematic review of clinical and functional outcomes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Loukachov</a:t>
            </a:r>
            <a:r>
              <a:rPr lang="en-US" dirty="0"/>
              <a:t> VV, </a:t>
            </a:r>
            <a:r>
              <a:rPr lang="en-US" dirty="0" err="1"/>
              <a:t>Birnie</a:t>
            </a:r>
            <a:r>
              <a:rPr lang="en-US" dirty="0"/>
              <a:t> MFN, </a:t>
            </a:r>
            <a:r>
              <a:rPr lang="en-US" dirty="0" err="1"/>
              <a:t>Dingemans</a:t>
            </a:r>
            <a:r>
              <a:rPr lang="en-US" dirty="0"/>
              <a:t> SA, de Jong VM, </a:t>
            </a:r>
            <a:r>
              <a:rPr lang="en-US" dirty="0" err="1"/>
              <a:t>Schepers</a:t>
            </a:r>
            <a:r>
              <a:rPr lang="en-US" dirty="0"/>
              <a:t> T. Percutaneous Intramedullary Screw Fixation of Distal Fibula Fractures: A Case Series and Systematic Review. J Foot Ankle Surg. 2017 Sep-Oct;56(5):1081-1086. </a:t>
            </a:r>
            <a:r>
              <a:rPr lang="en-US" dirty="0" err="1"/>
              <a:t>doi</a:t>
            </a:r>
            <a:r>
              <a:rPr lang="en-US" dirty="0"/>
              <a:t>: 10.1053/j.jfas.2017.05.024. </a:t>
            </a:r>
            <a:r>
              <a:rPr lang="en-US" dirty="0" err="1"/>
              <a:t>Epub</a:t>
            </a:r>
            <a:r>
              <a:rPr lang="en-US" dirty="0"/>
              <a:t> 2017 Jun 21. PMID: 28647520.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92C9E-3C62-4325-8E7B-2F1A5922296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187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92C9E-3C62-4325-8E7B-2F1A5922296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92C9E-3C62-4325-8E7B-2F1A5922296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248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92C9E-3C62-4325-8E7B-2F1A5922296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62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92C9E-3C62-4325-8E7B-2F1A5922296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700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92C9E-3C62-4325-8E7B-2F1A5922296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70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Lynde MJ,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T, Hamilton GA,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Schuberth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JM. Complications after open reduction and internal fixation of ankle fractures in the elderly. Foot Ankle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2012;18(2):103–107.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92C9E-3C62-4325-8E7B-2F1A592229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361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92C9E-3C62-4325-8E7B-2F1A5922296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033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92C9E-3C62-4325-8E7B-2F1A5922296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179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92C9E-3C62-4325-8E7B-2F1A5922296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91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Karlamangla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A, Tinetti M,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Guralnik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Studenski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Wetle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T, Reuben D. Comorbidity in older adults: nosology of impairment, diseases, and conditions. J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Gerontol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Biol Sci Med Sci. 2007;62(3):296–300.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92C9E-3C62-4325-8E7B-2F1A5922296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90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Mears SC, Kates SL. A guide to improving the care of patients with fragility fractures, edition 2.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Geriatr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Orthop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Rehabil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2015;6(2):58–120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Strauss EJ,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Egol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KA. The management of ankle fractures in the elderly. Injury. 2007;38(suppl 3):S2–S9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92C9E-3C62-4325-8E7B-2F1A592229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47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Strauss EJ,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Egol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KA: The management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ofankle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fractures in the elderly.Injury2007;38(suppl 3):S2-S9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92C9E-3C62-4325-8E7B-2F1A592229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34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Srinivasan C, Moran C. Internal fixation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anklefractures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very elderly.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 J Care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2001;32:559–63.7.Varenne Y,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Asloum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Y, et al. Analysis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ofrisk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factors of the postoperative complications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ofsurgical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treatment of ankle fractures in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elderly:a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series of 477 patients.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Orthop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Traumatol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Surg Res2016;102S:S245–8.8.Zaghloul A, Haddad B,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Barksfield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R, et al.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Earlycomplications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surgery in operative treatment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ofankle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fractures in those over 60: a review of 186cases. Injury 2014;45:780–3.9.Koval K, Zhou W, Sparks MJ, et al.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Complicationsafter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ankle fracture in elderly patients. Foot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AnkleInt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2007;28:1249–55.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92C9E-3C62-4325-8E7B-2F1A592229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808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5. Ali MS, McLaren CA, </a:t>
            </a:r>
            <a:r>
              <a:rPr lang="en-US" dirty="0" err="1"/>
              <a:t>Rouholamin</a:t>
            </a:r>
            <a:r>
              <a:rPr lang="en-US" dirty="0"/>
              <a:t> E, O’Connor BT. Ankle fractures in the elderly: nonoperative or operative treatment. J </a:t>
            </a:r>
            <a:r>
              <a:rPr lang="en-US" dirty="0" err="1"/>
              <a:t>Orthop</a:t>
            </a:r>
            <a:r>
              <a:rPr lang="en-US" dirty="0"/>
              <a:t> Trauma 1987;1:275-80. [</a:t>
            </a:r>
            <a:r>
              <a:rPr lang="en-US" dirty="0">
                <a:hlinkClick r:id="rId3"/>
              </a:rPr>
              <a:t>PubMed</a:t>
            </a:r>
            <a:r>
              <a:rPr lang="en-US" dirty="0"/>
              <a:t>] [</a:t>
            </a:r>
            <a:r>
              <a:rPr lang="en-US" dirty="0">
                <a:hlinkClick r:id="rId4"/>
              </a:rPr>
              <a:t>Google Scholar</a:t>
            </a:r>
            <a:r>
              <a:rPr lang="en-US" dirty="0"/>
              <a:t>]</a:t>
            </a:r>
          </a:p>
          <a:p>
            <a:r>
              <a:rPr lang="en-US" dirty="0"/>
              <a:t>6. Anand N, </a:t>
            </a:r>
            <a:r>
              <a:rPr lang="en-US" dirty="0" err="1"/>
              <a:t>Klenerman</a:t>
            </a:r>
            <a:r>
              <a:rPr lang="en-US" dirty="0"/>
              <a:t> L. Ankle fractures in the elderly: MUA versus ORIF. Injury 1993;24:116-20. [</a:t>
            </a:r>
            <a:r>
              <a:rPr lang="en-US" dirty="0">
                <a:hlinkClick r:id="rId5"/>
              </a:rPr>
              <a:t>PubMed</a:t>
            </a:r>
            <a:r>
              <a:rPr lang="en-US" dirty="0"/>
              <a:t>] [</a:t>
            </a:r>
            <a:r>
              <a:rPr lang="en-US" dirty="0">
                <a:hlinkClick r:id="rId6"/>
              </a:rPr>
              <a:t>Google Scholar</a:t>
            </a:r>
            <a:r>
              <a:rPr lang="en-US" dirty="0"/>
              <a:t>]</a:t>
            </a:r>
          </a:p>
          <a:p>
            <a:r>
              <a:rPr lang="en-US" dirty="0"/>
              <a:t>7. Buckingham R, </a:t>
            </a:r>
            <a:r>
              <a:rPr lang="en-US" dirty="0" err="1"/>
              <a:t>Hepple</a:t>
            </a:r>
            <a:r>
              <a:rPr lang="en-US" dirty="0"/>
              <a:t> S, </a:t>
            </a:r>
            <a:r>
              <a:rPr lang="en-US" dirty="0" err="1"/>
              <a:t>Winson</a:t>
            </a:r>
            <a:r>
              <a:rPr lang="en-US" dirty="0"/>
              <a:t> I. Outcome of ankle fractures in the elderly. Foot Ankle Surg 2000;6:175-8. [</a:t>
            </a:r>
            <a:r>
              <a:rPr lang="en-US" dirty="0">
                <a:hlinkClick r:id="rId7"/>
              </a:rPr>
              <a:t>Google Scholar</a:t>
            </a:r>
            <a:r>
              <a:rPr lang="en-US" dirty="0"/>
              <a:t>]</a:t>
            </a:r>
          </a:p>
          <a:p>
            <a:r>
              <a:rPr lang="en-US" dirty="0"/>
              <a:t>8. Makwana NK, </a:t>
            </a:r>
            <a:r>
              <a:rPr lang="en-US" dirty="0" err="1"/>
              <a:t>Bhowal</a:t>
            </a:r>
            <a:r>
              <a:rPr lang="en-US" dirty="0"/>
              <a:t> B, Harper WM, Hui AW. Conservative versus operative treatment for displaced ankle fractures in patients over 55 years of age. A prospective, </a:t>
            </a:r>
            <a:r>
              <a:rPr lang="en-US" dirty="0" err="1"/>
              <a:t>randomised</a:t>
            </a:r>
            <a:r>
              <a:rPr lang="en-US" dirty="0"/>
              <a:t> study. J Bone Joint Surg [Br] 2001;83:525-9. [</a:t>
            </a:r>
            <a:r>
              <a:rPr lang="en-US" dirty="0">
                <a:hlinkClick r:id="rId8"/>
              </a:rPr>
              <a:t>PubMed</a:t>
            </a:r>
            <a:r>
              <a:rPr lang="en-US" dirty="0"/>
              <a:t>] [</a:t>
            </a:r>
            <a:r>
              <a:rPr lang="en-US" dirty="0">
                <a:hlinkClick r:id="rId9" invalidUrl="https://scholar.google.com/scholar_lookup?journal=J+Bone+Joint+Surg+[Br]&amp;title=Conservative+versus+operative+treatment+for+displaced+ankle+fractures+in+patients+over+55+years+of+age.+A+prospective,+randomised+study&amp;author=NK+Makwana&amp;author=B+Bhowal&amp;author=WM+Harper&amp;author=AW+Hui&amp;volume=83&amp;publication_year=2001&amp;pages=525-9&amp;"/>
              </a:rPr>
              <a:t>Google Scholar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92C9E-3C62-4325-8E7B-2F1A592229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66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92C9E-3C62-4325-8E7B-2F1A592229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60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Operative versus nonoperative treatment of geriatric ankle fractures: a Medicare Part A claims database analysis </a:t>
            </a:r>
          </a:p>
          <a:p>
            <a:r>
              <a:rPr lang="en-US" dirty="0">
                <a:hlinkClick r:id="rId3"/>
              </a:rPr>
              <a:t>Jason T </a:t>
            </a:r>
            <a:r>
              <a:rPr lang="en-US" dirty="0" err="1">
                <a:hlinkClick r:id="rId3"/>
              </a:rPr>
              <a:t>Bariteau</a:t>
            </a:r>
            <a:r>
              <a:rPr lang="en-US" baseline="30000" dirty="0"/>
              <a:t> </a:t>
            </a:r>
            <a:r>
              <a:rPr lang="en-US" baseline="30000" dirty="0">
                <a:hlinkClick r:id="rId4"/>
              </a:rPr>
              <a:t> 1 </a:t>
            </a:r>
            <a:r>
              <a:rPr lang="en-US" dirty="0"/>
              <a:t>, </a:t>
            </a:r>
            <a:r>
              <a:rPr lang="en-US" dirty="0">
                <a:hlinkClick r:id="rId5"/>
              </a:rPr>
              <a:t>Raymond Y Hsu</a:t>
            </a:r>
            <a:r>
              <a:rPr lang="en-US" baseline="30000" dirty="0"/>
              <a:t> </a:t>
            </a:r>
            <a:r>
              <a:rPr lang="en-US" baseline="30000" dirty="0">
                <a:hlinkClick r:id="rId6"/>
              </a:rPr>
              <a:t> 2 </a:t>
            </a:r>
            <a:r>
              <a:rPr lang="en-US" dirty="0"/>
              <a:t>, </a:t>
            </a:r>
            <a:r>
              <a:rPr lang="en-US" dirty="0">
                <a:hlinkClick r:id="rId7"/>
              </a:rPr>
              <a:t>Vincent </a:t>
            </a:r>
            <a:r>
              <a:rPr lang="en-US" dirty="0" err="1">
                <a:hlinkClick r:id="rId7"/>
              </a:rPr>
              <a:t>Mor</a:t>
            </a:r>
            <a:r>
              <a:rPr lang="en-US" baseline="30000" dirty="0"/>
              <a:t> </a:t>
            </a:r>
            <a:r>
              <a:rPr lang="en-US" baseline="30000" dirty="0">
                <a:hlinkClick r:id="rId8"/>
              </a:rPr>
              <a:t> 3 </a:t>
            </a:r>
            <a:r>
              <a:rPr lang="en-US" dirty="0"/>
              <a:t>, </a:t>
            </a:r>
            <a:r>
              <a:rPr lang="en-US" dirty="0" err="1">
                <a:hlinkClick r:id="rId9"/>
              </a:rPr>
              <a:t>Yoojin</a:t>
            </a:r>
            <a:r>
              <a:rPr lang="en-US" dirty="0">
                <a:hlinkClick r:id="rId9"/>
              </a:rPr>
              <a:t> Lee</a:t>
            </a:r>
            <a:r>
              <a:rPr lang="en-US" baseline="30000" dirty="0"/>
              <a:t> </a:t>
            </a:r>
            <a:r>
              <a:rPr lang="en-US" baseline="30000" dirty="0">
                <a:hlinkClick r:id="rId8"/>
              </a:rPr>
              <a:t> 3 </a:t>
            </a:r>
            <a:r>
              <a:rPr lang="en-US" dirty="0"/>
              <a:t>, </a:t>
            </a:r>
            <a:r>
              <a:rPr lang="en-US" dirty="0">
                <a:hlinkClick r:id="rId10"/>
              </a:rPr>
              <a:t>Christopher W DiGiovanni</a:t>
            </a:r>
            <a:r>
              <a:rPr lang="en-US" baseline="30000" dirty="0"/>
              <a:t> </a:t>
            </a:r>
            <a:r>
              <a:rPr lang="en-US" baseline="30000" dirty="0">
                <a:hlinkClick r:id="rId11"/>
              </a:rPr>
              <a:t> 4 </a:t>
            </a:r>
            <a:r>
              <a:rPr lang="en-US" dirty="0"/>
              <a:t>, </a:t>
            </a:r>
            <a:r>
              <a:rPr lang="en-US" dirty="0">
                <a:hlinkClick r:id="rId12"/>
              </a:rPr>
              <a:t>Roman </a:t>
            </a:r>
            <a:r>
              <a:rPr lang="en-US" dirty="0" err="1">
                <a:hlinkClick r:id="rId12"/>
              </a:rPr>
              <a:t>Hayda</a:t>
            </a:r>
            <a:r>
              <a:rPr lang="en-US" baseline="30000" dirty="0"/>
              <a:t> </a:t>
            </a:r>
            <a:r>
              <a:rPr lang="en-US" baseline="30000" dirty="0">
                <a:hlinkClick r:id="rId6"/>
              </a:rPr>
              <a:t> 2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92C9E-3C62-4325-8E7B-2F1A592229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59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8FC0E-25C9-46F9-85DB-C85C00E60B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746537-FC8F-4A87-B661-80115924F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0E2C7-F883-4EE6-ACF2-3A276DA90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C1264-9446-43DB-9E68-D1FE2E475EC6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F79E-CA47-4B55-A003-6968F89D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4F6B3-F184-428D-A3E3-1267B6066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28F0E-F2F6-4280-91CB-F1D4834CD76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E8BA0F-5795-4C80-A905-46DA865C9D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36B62FA-796E-4EDC-958F-4E71E287C2E2}"/>
              </a:ext>
            </a:extLst>
          </p:cNvPr>
          <p:cNvSpPr/>
          <p:nvPr/>
        </p:nvSpPr>
        <p:spPr>
          <a:xfrm>
            <a:off x="9953723" y="6366554"/>
            <a:ext cx="31550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795545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51C55-C430-40AE-9BE5-895454DC2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727FFC-F90A-4376-AAEC-EE19ED757F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F4250-7047-4D37-8C4B-C45CF7D93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C1264-9446-43DB-9E68-D1FE2E475EC6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956EB-5E0B-45BB-9A33-32874F4B1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5F575-0802-4E00-A405-E9C394483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28F0E-F2F6-4280-91CB-F1D4834CD76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0311EB-24A2-4E1A-B0E1-E0931F0B31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3EA3FBC-1CF1-43C9-BDBE-F6E905B62279}"/>
              </a:ext>
            </a:extLst>
          </p:cNvPr>
          <p:cNvSpPr/>
          <p:nvPr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1349217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A4E53A-8D27-45F9-96BD-89FD33B5E6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F1B122-EC8E-4248-A41C-5008ACF18D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D716-164F-4636-BA37-205682DF3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C1264-9446-43DB-9E68-D1FE2E475EC6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BCB01-BAE4-4F7E-8681-6C506C413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4FF00-8FF7-4A97-85B2-F4DFD0E8E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28F0E-F2F6-4280-91CB-F1D4834CD76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9C8436-4B43-41FF-BD48-9315C93C33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BCEB12-5EBC-4A11-BD0E-2FA428583CC7}"/>
              </a:ext>
            </a:extLst>
          </p:cNvPr>
          <p:cNvSpPr/>
          <p:nvPr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124290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22218-59A0-48DB-8B94-193B23F78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55FC4-7876-4FBA-BC14-07C8DCA3C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A1195-2D0F-45BE-AC23-EBCB5CE63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C1264-9446-43DB-9E68-D1FE2E475EC6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0F601-09C3-419D-8C2D-CC47E406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7ED1E-0157-4ECD-9187-6591D47B8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28F0E-F2F6-4280-91CB-F1D4834CD76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58F637-6C4E-46A4-8D08-32915B72C6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556F79-B9E5-428E-9484-047788ADEFE8}"/>
              </a:ext>
            </a:extLst>
          </p:cNvPr>
          <p:cNvSpPr/>
          <p:nvPr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50417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E3D82-1E23-4DDA-AB0E-E1438CCC7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7D36C-D67C-43FE-BC10-7D0AD32FD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930FE-5D16-47C0-BC36-E4ABD4E37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C1264-9446-43DB-9E68-D1FE2E475EC6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1668E-0DF2-4219-82AD-D0EB4566A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7B6E1-1D0F-4304-BD4F-8532DDB61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28F0E-F2F6-4280-91CB-F1D4834CD76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88CBDD-9C7E-4A87-9E80-984C5196DE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B1DB43C-9783-4215-8675-042A7B791D92}"/>
              </a:ext>
            </a:extLst>
          </p:cNvPr>
          <p:cNvSpPr/>
          <p:nvPr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850689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A0A02-4B62-4414-8E4C-5669EDEF3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D7BC7-ADB0-4F69-BC29-98126F680E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63A81F-66C0-4D2F-B920-384D773E6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C24647-1E85-4A13-97C7-07E184770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C1264-9446-43DB-9E68-D1FE2E475EC6}" type="datetimeFigureOut">
              <a:rPr lang="en-US" smtClean="0"/>
              <a:t>6/2/21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4343C-16C9-4545-A115-5E986C194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AA2E4A-D238-4186-BD39-3799645FD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28F0E-F2F6-4280-91CB-F1D4834CD76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C971FF-2E38-411C-A87E-AF35856790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5128D04-06DC-45BC-A5E9-DF7683D75650}"/>
              </a:ext>
            </a:extLst>
          </p:cNvPr>
          <p:cNvSpPr/>
          <p:nvPr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1271414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C290E-54A7-4D37-9DC0-2E677200E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41EC5-6CBA-4812-AC10-73BB6CD2E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BC6C95-3EC2-4FD8-BD00-BA3C0C67E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5A0B0A-AE2D-4444-83D9-58C58D0450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2EE036-C980-4E0F-946A-8592936D2F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F4E094-A780-4169-A0CC-4EDAF0D4A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C1264-9446-43DB-9E68-D1FE2E475EC6}" type="datetimeFigureOut">
              <a:rPr lang="en-US" smtClean="0"/>
              <a:t>6/2/21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EA3F1A-FD4D-4A8E-9EB9-3AECC20E0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E5F0EE-0D38-4905-8D68-02CF71C8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28F0E-F2F6-4280-91CB-F1D4834CD76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20D128-7195-43CC-8CA3-7CB7A1F36A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E1888A-1108-4C01-AB4A-19AA7274C270}"/>
              </a:ext>
            </a:extLst>
          </p:cNvPr>
          <p:cNvSpPr/>
          <p:nvPr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494951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93E47-9554-497C-902D-7B7B394EC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F65878-5AE4-4809-B73D-090FE73A5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C1264-9446-43DB-9E68-D1FE2E475EC6}" type="datetimeFigureOut">
              <a:rPr lang="en-US" smtClean="0"/>
              <a:t>6/2/21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84A9DB-49A2-4F9E-ADF6-BD476A174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0CC6D6-9624-419C-BD44-C7E2FF45B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28F0E-F2F6-4280-91CB-F1D4834CD76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08A04C-B443-490E-B19A-B86199D6B0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F8154E-6146-449D-B207-1A502D2C866A}"/>
              </a:ext>
            </a:extLst>
          </p:cNvPr>
          <p:cNvSpPr/>
          <p:nvPr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1565854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BF5978-713E-43E4-9F7E-1BD950B37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C1264-9446-43DB-9E68-D1FE2E475EC6}" type="datetimeFigureOut">
              <a:rPr lang="en-US" smtClean="0"/>
              <a:t>6/2/21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6A95FC-831B-46C1-8B8B-3B3FC0A9A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B75951-B974-42D5-B13B-6B74C6D43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28F0E-F2F6-4280-91CB-F1D4834CD76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21DE71-4EF6-422E-B64F-6F27024DCE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A24DA8-FDC9-412B-BFF9-AF2F50FAD3B0}"/>
              </a:ext>
            </a:extLst>
          </p:cNvPr>
          <p:cNvSpPr/>
          <p:nvPr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154307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23F82-1E0E-4446-BE4F-C852308FF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56C2B-D2F0-4627-9EC2-C4C4B4287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D09632-6390-47E5-93A4-BEFAB045EB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E063F6-F184-4C47-8D93-9FA87C7A7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C1264-9446-43DB-9E68-D1FE2E475EC6}" type="datetimeFigureOut">
              <a:rPr lang="en-US" smtClean="0"/>
              <a:t>6/2/21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40162C-7B30-4645-A730-0EFCC7F5A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A37BE0-B6CC-4540-82E3-F97C6FEE6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28F0E-F2F6-4280-91CB-F1D4834CD76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6B952E-2130-49FA-89EE-81091D01B5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8DBFE5A-22E3-4DC6-8EA7-BD89FFDBA17C}"/>
              </a:ext>
            </a:extLst>
          </p:cNvPr>
          <p:cNvSpPr/>
          <p:nvPr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1599869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0F3EB-F8BC-4A13-A4C9-74D81F9BC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F33048-7DB1-46BE-B41E-46C463FDAF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AA3134-CED3-42A1-89B2-15B2C9238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E80CD-517A-40E6-8368-16B881A07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C1264-9446-43DB-9E68-D1FE2E475EC6}" type="datetimeFigureOut">
              <a:rPr lang="en-US" smtClean="0"/>
              <a:t>6/2/21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EECC2-E067-4FF6-8298-82D8F2BD4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2BA73-02C7-4E0B-9FF7-880D643DD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28F0E-F2F6-4280-91CB-F1D4834CD76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D99278-E4B7-4EF1-9AC4-0F83819EB0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08F29B0-563A-442D-862A-7AF9B838D349}"/>
              </a:ext>
            </a:extLst>
          </p:cNvPr>
          <p:cNvSpPr/>
          <p:nvPr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211228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579315-F0AF-4F62-BD4C-A595E545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E010C-FD59-4058-9909-34B2ED0EC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A19A1-4384-4306-91B9-B1F34D7EE4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C1264-9446-43DB-9E68-D1FE2E475EC6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CF5D5-E1C9-4347-8087-1F870920A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06547C-3C53-40D6-9247-E7EF99F8A1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28F0E-F2F6-4280-91CB-F1D4834CD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0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8FA0-A908-435F-857C-9CCA8B93FC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Geriatric Ankle Fractures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3E3B8F-8CAA-4E11-AFE6-AEE4DB2716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Tony Pedri, MD</a:t>
            </a:r>
          </a:p>
          <a:p>
            <a:r>
              <a:rPr lang="en-US" dirty="0"/>
              <a:t>Memorial Hospital of Sweetwater County</a:t>
            </a:r>
          </a:p>
        </p:txBody>
      </p:sp>
    </p:spTree>
    <p:extLst>
      <p:ext uri="{BB962C8B-B14F-4D97-AF65-F5344CB8AC3E}">
        <p14:creationId xmlns:p14="http://schemas.microsoft.com/office/powerpoint/2010/main" val="4279118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7B2B1-38FF-4D75-BC78-F45B7EF7C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Disadvantage of Non-Operative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04F4D-51F3-441A-BACE-6F41877E7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Limited Mobility</a:t>
            </a:r>
          </a:p>
          <a:p>
            <a:pPr lvl="1"/>
            <a:r>
              <a:rPr lang="en-US" dirty="0"/>
              <a:t>Delayed Rehab</a:t>
            </a:r>
          </a:p>
          <a:p>
            <a:pPr lvl="1"/>
            <a:r>
              <a:rPr lang="en-US" dirty="0"/>
              <a:t>Increase risk of complications related to immobility</a:t>
            </a:r>
          </a:p>
          <a:p>
            <a:pPr lvl="2"/>
            <a:r>
              <a:rPr lang="en-US" dirty="0"/>
              <a:t>Pulmonary Issues</a:t>
            </a:r>
          </a:p>
          <a:p>
            <a:pPr lvl="2"/>
            <a:r>
              <a:rPr lang="en-US" dirty="0"/>
              <a:t>Blood Clots</a:t>
            </a:r>
          </a:p>
          <a:p>
            <a:pPr lvl="2"/>
            <a:r>
              <a:rPr lang="en-US" dirty="0"/>
              <a:t>Bed Sores</a:t>
            </a:r>
          </a:p>
          <a:p>
            <a:r>
              <a:rPr lang="en-US" dirty="0"/>
              <a:t>Increased duration of splinting/casting</a:t>
            </a:r>
          </a:p>
          <a:p>
            <a:pPr lvl="1"/>
            <a:r>
              <a:rPr lang="en-US" dirty="0"/>
              <a:t>Requires diligent skin care, frequent radiographs and adjustments to splinting/casting</a:t>
            </a:r>
          </a:p>
          <a:p>
            <a:pPr lvl="1"/>
            <a:r>
              <a:rPr lang="en-US" dirty="0"/>
              <a:t>Increased chance of casting complications, especially given increased incidence of sensory deficits with elderly population (Neuropathy)</a:t>
            </a:r>
          </a:p>
          <a:p>
            <a:r>
              <a:rPr lang="en-US" b="1" u="sng" dirty="0"/>
              <a:t>** 48%-73% Historical Rate of Malunion and Nonunion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732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4A507-5192-43B6-929E-8F804661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Operative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84552-02E4-4A82-9BB7-B235E2250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Improved intrinsic stability</a:t>
            </a:r>
          </a:p>
          <a:p>
            <a:r>
              <a:rPr lang="en-US" dirty="0"/>
              <a:t>Decreased time to rehab</a:t>
            </a:r>
          </a:p>
          <a:p>
            <a:r>
              <a:rPr lang="en-US" dirty="0"/>
              <a:t>Decreased duration of immobilization</a:t>
            </a:r>
          </a:p>
          <a:p>
            <a:r>
              <a:rPr lang="en-US" dirty="0"/>
              <a:t>85% of patients return to pre operative level of function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76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98A56-C008-4E8C-9335-FDE7C09BE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Disadvantage of Operative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0BC76-90A5-4AF5-9E51-EA5BDA6F2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 to 20% complication rate</a:t>
            </a:r>
          </a:p>
          <a:p>
            <a:r>
              <a:rPr lang="en-US" sz="4400" b="1" u="sng" dirty="0"/>
              <a:t>10% wound complication rate</a:t>
            </a:r>
          </a:p>
        </p:txBody>
      </p:sp>
    </p:spTree>
    <p:extLst>
      <p:ext uri="{BB962C8B-B14F-4D97-AF65-F5344CB8AC3E}">
        <p14:creationId xmlns:p14="http://schemas.microsoft.com/office/powerpoint/2010/main" val="64915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5C98F-815F-4815-AAA4-6EAE59F7C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Operative Vs Non Operative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72370-BAC4-413D-A236-D2284C727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Increased mortality with non operative management</a:t>
            </a:r>
          </a:p>
          <a:p>
            <a:pPr lvl="1"/>
            <a:r>
              <a:rPr lang="en-US" dirty="0"/>
              <a:t>Increased hospital readmission with operative treatment</a:t>
            </a:r>
          </a:p>
          <a:p>
            <a:pPr lvl="1"/>
            <a:r>
              <a:rPr lang="en-US" dirty="0"/>
              <a:t>2x Increase in mortality of hospitalized Medicare patients with ankle fractures treated non operatively.</a:t>
            </a:r>
          </a:p>
          <a:p>
            <a:r>
              <a:rPr lang="en-US" dirty="0"/>
              <a:t>85% return to previous levels of function after operative treatment</a:t>
            </a:r>
          </a:p>
          <a:p>
            <a:r>
              <a:rPr lang="en-US" dirty="0"/>
              <a:t>Improved range of motion and functional outcomes with operative treatment</a:t>
            </a:r>
          </a:p>
          <a:p>
            <a:r>
              <a:rPr lang="en-US" dirty="0"/>
              <a:t>Outcomes of operative treatment similar to those expected with treatment of younger cohorts.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544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EE536-8E89-4AFA-A6C0-F00F4D54C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Work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07842-527A-48CC-9C6F-D35BBFA2E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Thorough History and Physical</a:t>
            </a:r>
          </a:p>
          <a:p>
            <a:pPr lvl="1"/>
            <a:r>
              <a:rPr lang="en-US" dirty="0"/>
              <a:t>Comorbidities</a:t>
            </a:r>
          </a:p>
          <a:p>
            <a:pPr lvl="1"/>
            <a:r>
              <a:rPr lang="en-US" dirty="0"/>
              <a:t>Previous level of function</a:t>
            </a:r>
          </a:p>
          <a:p>
            <a:pPr lvl="1"/>
            <a:r>
              <a:rPr lang="en-US" dirty="0"/>
              <a:t>Soft Tissue Envelope</a:t>
            </a:r>
          </a:p>
          <a:p>
            <a:pPr lvl="2"/>
            <a:r>
              <a:rPr lang="en-US" dirty="0"/>
              <a:t>Significant increase in mortality with open fracture</a:t>
            </a:r>
          </a:p>
          <a:p>
            <a:r>
              <a:rPr lang="en-US" dirty="0"/>
              <a:t>X-rays</a:t>
            </a:r>
          </a:p>
          <a:p>
            <a:pPr lvl="1"/>
            <a:r>
              <a:rPr lang="en-US" dirty="0"/>
              <a:t>Standard orthogonal x-rays</a:t>
            </a:r>
          </a:p>
          <a:p>
            <a:pPr lvl="1"/>
            <a:r>
              <a:rPr lang="en-US" dirty="0"/>
              <a:t>Stress Images</a:t>
            </a:r>
          </a:p>
          <a:p>
            <a:r>
              <a:rPr lang="en-US" dirty="0"/>
              <a:t>Advanced Imagining – low threshold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930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A7E83-E1B3-455E-9E9E-337CC19B6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Radiographs – Complete Orthogonal Films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3AE2E-9B22-480E-B887-CB3DEC73A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5382"/>
            <a:ext cx="10515600" cy="5298189"/>
          </a:xfrm>
        </p:spPr>
        <p:txBody>
          <a:bodyPr>
            <a:normAutofit/>
          </a:bodyPr>
          <a:lstStyle/>
          <a:p>
            <a:r>
              <a:rPr lang="en-US" dirty="0"/>
              <a:t>AP                      Mortise             Lateral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Imperative to determine stability</a:t>
            </a:r>
          </a:p>
          <a:p>
            <a:pPr lvl="1"/>
            <a:r>
              <a:rPr lang="en-US" dirty="0"/>
              <a:t>Stable Pattern Allows Early Weightbearing with Non-Operative Management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AC6E31-50BF-440C-AC01-05BB5D86A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18" t="13954" r="62936" b="33596"/>
          <a:stretch/>
        </p:blipFill>
        <p:spPr>
          <a:xfrm>
            <a:off x="3051551" y="1970475"/>
            <a:ext cx="1956390" cy="35970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C80A1E-A9E7-4FF5-8F9B-CB58E97A08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16" t="12559" r="61541" b="36551"/>
          <a:stretch/>
        </p:blipFill>
        <p:spPr>
          <a:xfrm>
            <a:off x="950726" y="1970475"/>
            <a:ext cx="1711842" cy="35970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413DBE-A654-4048-A7ED-3B4025B819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39" t="11318" r="59622" b="34884"/>
          <a:stretch/>
        </p:blipFill>
        <p:spPr>
          <a:xfrm>
            <a:off x="5396924" y="1973373"/>
            <a:ext cx="2211572" cy="359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26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BCB3A-61E1-4BCB-9EE8-F3B1DF463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Radiographs – Stress Exam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0999F75-6829-4CEC-901D-4DF622D9A2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85162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Non-Weightbearing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WB films demonstrate no instability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518B6B7-70EA-40FB-A289-DC774F17E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66725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Weightbearing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Patient Treated with Weightbearing as tolerated with removal orthosis</a:t>
            </a:r>
          </a:p>
        </p:txBody>
      </p:sp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4A974410-473A-4E8B-A3DD-D8F71C61F4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59" t="13024" r="43036" b="8539"/>
          <a:stretch/>
        </p:blipFill>
        <p:spPr>
          <a:xfrm>
            <a:off x="8803761" y="2190428"/>
            <a:ext cx="1710442" cy="35422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5D7416-9D7B-471E-88AB-08EF11BFB3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28" t="24653" r="52820" b="24031"/>
          <a:stretch/>
        </p:blipFill>
        <p:spPr>
          <a:xfrm>
            <a:off x="6602821" y="2190428"/>
            <a:ext cx="2215328" cy="35422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F0ED4E-B3E8-4FE2-94F7-C9BE91038F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18" t="13954" r="62936" b="33596"/>
          <a:stretch/>
        </p:blipFill>
        <p:spPr>
          <a:xfrm>
            <a:off x="1403502" y="2210032"/>
            <a:ext cx="1956390" cy="35970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D5E0D9-7210-4F39-9A7F-F2727A952A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239" t="11318" r="59622" b="34884"/>
          <a:stretch/>
        </p:blipFill>
        <p:spPr>
          <a:xfrm>
            <a:off x="3359892" y="2210032"/>
            <a:ext cx="2211572" cy="359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17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74A9C-E84B-4D88-B476-C16A80185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Months Post Injury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142E1-FAE3-4579-92BC-A58430D960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8C10C5-9352-407C-88E5-7E46722B92A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87825A-3AE1-48C7-B102-94A610564A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45" t="12148" r="61192" b="35039"/>
          <a:stretch/>
        </p:blipFill>
        <p:spPr>
          <a:xfrm>
            <a:off x="2583712" y="2219030"/>
            <a:ext cx="2275367" cy="36219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F6D11C-85A3-4C0F-893A-72749D1D07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95" t="12196" r="64623" b="35037"/>
          <a:stretch/>
        </p:blipFill>
        <p:spPr>
          <a:xfrm>
            <a:off x="4859079" y="2219030"/>
            <a:ext cx="2009554" cy="3618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7903C2-8C0D-4BA8-A8E6-D9D7B3A5E8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08" t="12245" r="57500" b="34987"/>
          <a:stretch/>
        </p:blipFill>
        <p:spPr>
          <a:xfrm>
            <a:off x="6712688" y="2219030"/>
            <a:ext cx="2583712" cy="361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59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8BE0F-D201-434A-B6A6-EF0152467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Radiographs – Stress Exam </a:t>
            </a:r>
            <a:r>
              <a:rPr lang="en-US" dirty="0" err="1"/>
              <a:t>Cont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43DEA-5538-481C-AD9A-9A7242002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049281"/>
            <a:ext cx="6540795" cy="571302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Gravity Stress External Rotation </a:t>
            </a:r>
            <a:r>
              <a:rPr lang="en-US" dirty="0" err="1"/>
              <a:t>Xrays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Non – Stress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Increased medial clear space with stress indicating instability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0F054B-EECE-49D3-8402-DBB73D04B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29336"/>
            <a:ext cx="5181600" cy="4351338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Gravity Stress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697981-373F-438D-9979-B333398FB1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13" t="11627" r="63459" b="33489"/>
          <a:stretch/>
        </p:blipFill>
        <p:spPr>
          <a:xfrm>
            <a:off x="8763000" y="1343968"/>
            <a:ext cx="2264736" cy="4948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93717-6B5E-4F59-A541-ADD2EA95DA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42" t="11628" r="60930" b="35349"/>
          <a:stretch/>
        </p:blipFill>
        <p:spPr>
          <a:xfrm>
            <a:off x="3067762" y="1624810"/>
            <a:ext cx="2123156" cy="4482216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193F060C-4BE6-4F7A-AA97-B91FD41EFF78}"/>
              </a:ext>
            </a:extLst>
          </p:cNvPr>
          <p:cNvSpPr/>
          <p:nvPr/>
        </p:nvSpPr>
        <p:spPr>
          <a:xfrm rot="8706998">
            <a:off x="4517165" y="3624005"/>
            <a:ext cx="637785" cy="563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8A3E0AE-EB0E-43B7-A7D9-1ECC6304CA8C}"/>
              </a:ext>
            </a:extLst>
          </p:cNvPr>
          <p:cNvSpPr/>
          <p:nvPr/>
        </p:nvSpPr>
        <p:spPr>
          <a:xfrm rot="8706998">
            <a:off x="10287374" y="3245268"/>
            <a:ext cx="850605" cy="4146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41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9FDE2-5E3F-4485-8447-3CA0236D2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Months Post op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AA2055-D436-4F0A-A1B1-E9F02D311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dirty="0"/>
              <a:t>Surgical Treatment Chosen to decrease duration of immobilization and timing to weightbearing</a:t>
            </a:r>
          </a:p>
          <a:p>
            <a:r>
              <a:rPr lang="en-US" dirty="0"/>
              <a:t>No instability noted intra operatively after fixation.  Allowed to WB with removable orthosis at 2 weeks post op once incision healed.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B5130C-B49B-40BC-8A7C-A88B413216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37" t="13124" r="63111" b="33178"/>
          <a:stretch/>
        </p:blipFill>
        <p:spPr>
          <a:xfrm>
            <a:off x="3414825" y="3572540"/>
            <a:ext cx="1105052" cy="31631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4489DB-748C-478E-98C7-A344139B26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65" t="19328" r="56860" b="27029"/>
          <a:stretch/>
        </p:blipFill>
        <p:spPr>
          <a:xfrm>
            <a:off x="4892019" y="3572540"/>
            <a:ext cx="1576123" cy="31341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1B0422-FA19-4F58-90B2-AFA2978C43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37" t="12245" r="60988" b="32816"/>
          <a:stretch/>
        </p:blipFill>
        <p:spPr>
          <a:xfrm>
            <a:off x="6847673" y="3572540"/>
            <a:ext cx="1544225" cy="314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43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09AC-FAC5-4396-8A0D-A908BF544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177FF-A792-4835-8BD1-293630DD4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Prevalence of Geriatric Ankle Fractures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Unique Challenges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Treatment Options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Outcomes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Case Examples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5E7BFB-7CDF-4C6E-B634-57558B5D8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315" y="2205038"/>
            <a:ext cx="5962650" cy="39719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4D88A30-6F0F-491D-8417-08E74D4C368E}"/>
              </a:ext>
            </a:extLst>
          </p:cNvPr>
          <p:cNvSpPr/>
          <p:nvPr/>
        </p:nvSpPr>
        <p:spPr>
          <a:xfrm>
            <a:off x="3048000" y="59887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https://www.freepik.com/free-vector/active-elderly-people-concept-illustration_9558509.htm</a:t>
            </a:r>
          </a:p>
        </p:txBody>
      </p:sp>
    </p:spTree>
    <p:extLst>
      <p:ext uri="{BB962C8B-B14F-4D97-AF65-F5344CB8AC3E}">
        <p14:creationId xmlns:p14="http://schemas.microsoft.com/office/powerpoint/2010/main" val="3702433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B54FD-17B5-4825-90AE-4D86AAF1B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Imagining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98AF2-26FB-4DC6-B262-7DB08B697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Often X rays alone not sufficient alone to guide treatment</a:t>
            </a:r>
          </a:p>
          <a:p>
            <a:pPr lvl="1"/>
            <a:r>
              <a:rPr lang="en-US" dirty="0"/>
              <a:t>Increased incidence of comminution comparted to younger patients</a:t>
            </a:r>
          </a:p>
          <a:p>
            <a:pPr lvl="1"/>
            <a:r>
              <a:rPr lang="en-US" dirty="0"/>
              <a:t>Poor bone quality/Large soft tissue envelope leading to poor penetration</a:t>
            </a:r>
          </a:p>
          <a:p>
            <a:pPr lvl="1"/>
            <a:r>
              <a:rPr lang="en-US" dirty="0"/>
              <a:t>Difficulty positioning</a:t>
            </a:r>
          </a:p>
          <a:p>
            <a:pPr lvl="1"/>
            <a:r>
              <a:rPr lang="en-US" dirty="0"/>
              <a:t>Chronic Degenerative changes/Previous injuries</a:t>
            </a:r>
          </a:p>
          <a:p>
            <a:r>
              <a:rPr lang="en-US" dirty="0"/>
              <a:t>CT scan often required to further delineate injury and guide treatment</a:t>
            </a:r>
          </a:p>
          <a:p>
            <a:pPr lvl="1"/>
            <a:r>
              <a:rPr lang="en-US" dirty="0"/>
              <a:t>Improved Assessment of Syndesmosis and Posterior Mal</a:t>
            </a:r>
          </a:p>
          <a:p>
            <a:pPr lvl="1"/>
            <a:r>
              <a:rPr lang="en-US" dirty="0"/>
              <a:t>Patients more likely to be hospitalized due to injury and treatment guides discharge planning</a:t>
            </a:r>
          </a:p>
        </p:txBody>
      </p:sp>
    </p:spTree>
    <p:extLst>
      <p:ext uri="{BB962C8B-B14F-4D97-AF65-F5344CB8AC3E}">
        <p14:creationId xmlns:p14="http://schemas.microsoft.com/office/powerpoint/2010/main" val="4113282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D8BE7-581C-4200-9EB2-72083D7D9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 Scan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5DE6C-4D23-43CF-B4E2-700F73DDF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591" y="1898004"/>
            <a:ext cx="10515600" cy="4351338"/>
          </a:xfrm>
        </p:spPr>
        <p:txBody>
          <a:bodyPr/>
          <a:lstStyle/>
          <a:p>
            <a:r>
              <a:rPr lang="en-US" dirty="0"/>
              <a:t>Low energy fall, presented 3 days after injury due to continued pain with weightbearing</a:t>
            </a:r>
          </a:p>
          <a:p>
            <a:r>
              <a:rPr lang="en-US" dirty="0"/>
              <a:t>Evidence of Possible Instability</a:t>
            </a:r>
          </a:p>
          <a:p>
            <a:r>
              <a:rPr lang="en-US" dirty="0"/>
              <a:t>Concern for more complex injury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61627D-1814-41CB-8D44-A53435F34E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57" t="12455" r="63140" b="33695"/>
          <a:stretch/>
        </p:blipFill>
        <p:spPr>
          <a:xfrm>
            <a:off x="5847390" y="2420127"/>
            <a:ext cx="1513884" cy="37568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5D566F-6383-49C1-8D8C-8EE421C5FF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81" t="11473" r="64041" b="33747"/>
          <a:stretch/>
        </p:blipFill>
        <p:spPr>
          <a:xfrm>
            <a:off x="7442789" y="2420127"/>
            <a:ext cx="1874875" cy="3756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A5170D-701F-41BA-9336-E1CB206E22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43" t="11472" r="58837" b="34729"/>
          <a:stretch/>
        </p:blipFill>
        <p:spPr>
          <a:xfrm>
            <a:off x="9399179" y="2420126"/>
            <a:ext cx="2522602" cy="375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00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D8BE7-581C-4200-9EB2-72083D7D9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 Scan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5DE6C-4D23-43CF-B4E2-700F73DDF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591" y="1898004"/>
            <a:ext cx="10515600" cy="4351338"/>
          </a:xfrm>
        </p:spPr>
        <p:txBody>
          <a:bodyPr/>
          <a:lstStyle/>
          <a:p>
            <a:r>
              <a:rPr lang="en-US" dirty="0"/>
              <a:t>Low energy fall, presented 3 days after injury due to continued pain with weightbearing</a:t>
            </a:r>
          </a:p>
          <a:p>
            <a:r>
              <a:rPr lang="en-US" dirty="0"/>
              <a:t>Evidence of Possible Instability</a:t>
            </a:r>
          </a:p>
          <a:p>
            <a:pPr lvl="1"/>
            <a:r>
              <a:rPr lang="en-US" dirty="0"/>
              <a:t>Blue Arrow</a:t>
            </a:r>
          </a:p>
          <a:p>
            <a:r>
              <a:rPr lang="en-US" dirty="0"/>
              <a:t>Concern for more complex injury</a:t>
            </a:r>
          </a:p>
          <a:p>
            <a:pPr lvl="1"/>
            <a:r>
              <a:rPr lang="en-US" dirty="0"/>
              <a:t>Red Arrow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61627D-1814-41CB-8D44-A53435F34E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57" t="12455" r="63140" b="33695"/>
          <a:stretch/>
        </p:blipFill>
        <p:spPr>
          <a:xfrm>
            <a:off x="5847390" y="2420127"/>
            <a:ext cx="1513884" cy="37568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5D566F-6383-49C1-8D8C-8EE421C5FF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81" t="11473" r="64041" b="33747"/>
          <a:stretch/>
        </p:blipFill>
        <p:spPr>
          <a:xfrm>
            <a:off x="7442789" y="2420127"/>
            <a:ext cx="1874875" cy="3756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A5170D-701F-41BA-9336-E1CB206E22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43" t="11472" r="58837" b="34729"/>
          <a:stretch/>
        </p:blipFill>
        <p:spPr>
          <a:xfrm>
            <a:off x="9399179" y="2420126"/>
            <a:ext cx="2522602" cy="3756837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2B79F0EA-EEB2-4137-A766-8314D1511AB5}"/>
              </a:ext>
            </a:extLst>
          </p:cNvPr>
          <p:cNvSpPr/>
          <p:nvPr/>
        </p:nvSpPr>
        <p:spPr>
          <a:xfrm rot="19667081">
            <a:off x="5613991" y="5199321"/>
            <a:ext cx="563525" cy="2339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9BBE7A3C-FAD3-4FDA-853A-9D752DA77325}"/>
              </a:ext>
            </a:extLst>
          </p:cNvPr>
          <p:cNvSpPr/>
          <p:nvPr/>
        </p:nvSpPr>
        <p:spPr>
          <a:xfrm rot="1548497">
            <a:off x="5610392" y="4298155"/>
            <a:ext cx="601473" cy="17012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1E8E8E10-D087-4EB6-A1A3-C742FB81A253}"/>
              </a:ext>
            </a:extLst>
          </p:cNvPr>
          <p:cNvSpPr/>
          <p:nvPr/>
        </p:nvSpPr>
        <p:spPr>
          <a:xfrm rot="1548497">
            <a:off x="7449824" y="4400276"/>
            <a:ext cx="601473" cy="17012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65C8335-8AB5-4B5A-BC20-328081C41291}"/>
              </a:ext>
            </a:extLst>
          </p:cNvPr>
          <p:cNvSpPr/>
          <p:nvPr/>
        </p:nvSpPr>
        <p:spPr>
          <a:xfrm rot="1548497">
            <a:off x="10086071" y="4472159"/>
            <a:ext cx="601473" cy="17012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EA2B4-4C51-47F2-961B-5F31930A6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 Scan –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2CA7D-B06F-4CF2-8EA9-7EFD50227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34760" cy="4351338"/>
          </a:xfrm>
        </p:spPr>
        <p:txBody>
          <a:bodyPr/>
          <a:lstStyle/>
          <a:p>
            <a:r>
              <a:rPr lang="en-US" dirty="0"/>
              <a:t>Large Posterior Mal Fragment</a:t>
            </a:r>
          </a:p>
          <a:p>
            <a:r>
              <a:rPr lang="en-US" dirty="0"/>
              <a:t>Decision made for posterior fixation to stabilize PITFL</a:t>
            </a:r>
          </a:p>
          <a:p>
            <a:r>
              <a:rPr lang="en-US" dirty="0"/>
              <a:t>Potentially allow early weightbearing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5EE847-4789-4F0A-96A3-C00870FE79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93" t="36770" r="61890" b="36589"/>
          <a:stretch/>
        </p:blipFill>
        <p:spPr>
          <a:xfrm>
            <a:off x="7508240" y="1938807"/>
            <a:ext cx="3720804" cy="412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4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8955E-3C35-4BB0-BE3D-9F6A40984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WB allowed Once Incisions Healed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A1A453-C03B-4B5B-A1A0-33B4F91930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048" t="49339" r="11726" b="12232"/>
          <a:stretch/>
        </p:blipFill>
        <p:spPr>
          <a:xfrm>
            <a:off x="4680402" y="1498435"/>
            <a:ext cx="4277586" cy="4571575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B40FCB72-8F4C-409F-B83D-E0A34F2FAB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2" t="48453" r="83885" b="12273"/>
          <a:stretch/>
        </p:blipFill>
        <p:spPr>
          <a:xfrm>
            <a:off x="985520" y="1498435"/>
            <a:ext cx="3119120" cy="45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55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7E1A11-296F-4A27-A85B-1AE14D3AF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Fixation Techniques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486778-8CBB-4F58-98A3-96FEC7DFD8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587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3C264-14A6-4D5C-B3CA-69C0482B1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Fixation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BA534-426C-4139-BC83-8270CF056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Anatomic Alignment</a:t>
            </a:r>
          </a:p>
          <a:p>
            <a:pPr lvl="1"/>
            <a:r>
              <a:rPr lang="en-US" dirty="0"/>
              <a:t>Length/Alignment/Rotation</a:t>
            </a:r>
          </a:p>
          <a:p>
            <a:r>
              <a:rPr lang="en-US" dirty="0"/>
              <a:t>Minimize Soft Tissue Compromise</a:t>
            </a:r>
          </a:p>
          <a:p>
            <a:r>
              <a:rPr lang="en-US" dirty="0"/>
              <a:t>Optimize fixation construct to ensure best chance of healing while allowing for early mobilization</a:t>
            </a:r>
          </a:p>
          <a:p>
            <a:r>
              <a:rPr lang="en-US" dirty="0"/>
              <a:t>**Fracture Pattern Ultimately Dictates Fixation</a:t>
            </a:r>
          </a:p>
          <a:p>
            <a:r>
              <a:rPr lang="en-US" dirty="0"/>
              <a:t>**No two patients are alike. Each has unique treatment goals and challenges.</a:t>
            </a:r>
          </a:p>
        </p:txBody>
      </p:sp>
    </p:spTree>
    <p:extLst>
      <p:ext uri="{BB962C8B-B14F-4D97-AF65-F5344CB8AC3E}">
        <p14:creationId xmlns:p14="http://schemas.microsoft.com/office/powerpoint/2010/main" val="443034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6612C-7B98-4A30-91F7-645D5E639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Fixation Techniques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1266F-A69A-48BD-BBF6-4BC8CA636D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Fibular Fixation</a:t>
            </a:r>
          </a:p>
        </p:txBody>
      </p:sp>
    </p:spTree>
    <p:extLst>
      <p:ext uri="{BB962C8B-B14F-4D97-AF65-F5344CB8AC3E}">
        <p14:creationId xmlns:p14="http://schemas.microsoft.com/office/powerpoint/2010/main" val="10670314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C10549-011C-41EF-9260-61AF6ACAF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Plate Position – Lateral vs Posterior Lateral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6E66D29-7C5F-411B-A2B7-1DE8B1D295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1875472"/>
          </a:xfrm>
        </p:spPr>
        <p:txBody>
          <a:bodyPr/>
          <a:lstStyle/>
          <a:p>
            <a:r>
              <a:rPr lang="en-US" dirty="0"/>
              <a:t>Lateral </a:t>
            </a:r>
          </a:p>
          <a:p>
            <a:pPr lvl="1"/>
            <a:r>
              <a:rPr lang="en-US" dirty="0"/>
              <a:t>Neutralization</a:t>
            </a:r>
          </a:p>
          <a:p>
            <a:pPr lvl="1"/>
            <a:r>
              <a:rPr lang="en-US" dirty="0"/>
              <a:t>Reduce with clamps, lag, place plate</a:t>
            </a:r>
          </a:p>
          <a:p>
            <a:pPr lvl="1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859F8A-1241-4E7E-9679-C2077FA2E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181600" cy="4351338"/>
          </a:xfrm>
        </p:spPr>
        <p:txBody>
          <a:bodyPr/>
          <a:lstStyle/>
          <a:p>
            <a:r>
              <a:rPr lang="en-US" dirty="0"/>
              <a:t>Posterior Lateral</a:t>
            </a:r>
          </a:p>
          <a:p>
            <a:pPr lvl="1"/>
            <a:r>
              <a:rPr lang="en-US" dirty="0" err="1"/>
              <a:t>Antiglide</a:t>
            </a:r>
            <a:endParaRPr lang="en-US" dirty="0"/>
          </a:p>
          <a:p>
            <a:pPr lvl="1"/>
            <a:r>
              <a:rPr lang="en-US" dirty="0"/>
              <a:t>Can utilize plate to assist with reduction if bone quality allows</a:t>
            </a:r>
          </a:p>
          <a:p>
            <a:pPr lvl="1"/>
            <a:r>
              <a:rPr lang="en-US" dirty="0"/>
              <a:t>Lag through plate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4A2F45-F827-48D3-ACA3-CF92F5F1E1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416" t="38773" r="2667" b="35259"/>
          <a:stretch/>
        </p:blipFill>
        <p:spPr>
          <a:xfrm>
            <a:off x="1925320" y="3661251"/>
            <a:ext cx="1087120" cy="17808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A7BB91-7806-4F3E-8704-37FB293D7B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67" t="36551" r="24416" b="40741"/>
          <a:stretch/>
        </p:blipFill>
        <p:spPr>
          <a:xfrm>
            <a:off x="1230714" y="3659441"/>
            <a:ext cx="1946053" cy="2787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AC9542-E8D4-41B4-A229-1AAA3CFC91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416" t="38773" r="2667" b="36516"/>
          <a:stretch/>
        </p:blipFill>
        <p:spPr>
          <a:xfrm>
            <a:off x="3418745" y="3659441"/>
            <a:ext cx="1813560" cy="28270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A53C63-9AEB-4476-AE50-CE331122A0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00" t="11852" r="60539" b="34328"/>
          <a:stretch/>
        </p:blipFill>
        <p:spPr>
          <a:xfrm>
            <a:off x="8161476" y="3659441"/>
            <a:ext cx="1486892" cy="282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C0460F-4DD7-484A-A131-79A3211C35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58" t="11556" r="64250" b="36551"/>
          <a:stretch/>
        </p:blipFill>
        <p:spPr>
          <a:xfrm>
            <a:off x="6704151" y="3661251"/>
            <a:ext cx="1190452" cy="282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071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BD6CF-D853-421F-A199-6C6FDA53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Plate Position – Lateral vs Posterior Lateral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5676B-6171-4D48-83E4-7522AF591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Lateral position with standard plates biomechanically inferior</a:t>
            </a:r>
          </a:p>
          <a:p>
            <a:pPr lvl="1"/>
            <a:r>
              <a:rPr lang="en-US" dirty="0"/>
              <a:t>Especially evident in osteoporotic bone</a:t>
            </a:r>
          </a:p>
          <a:p>
            <a:r>
              <a:rPr lang="en-US" dirty="0"/>
              <a:t>Posterior plating allows longer screws, possible bicortical fixation distally in fibula</a:t>
            </a:r>
          </a:p>
          <a:p>
            <a:r>
              <a:rPr lang="en-US" dirty="0"/>
              <a:t>Lateral plate allows placement of syndesmotic fixation through plate for unstable injuries or to augment fixation.</a:t>
            </a:r>
          </a:p>
          <a:p>
            <a:r>
              <a:rPr lang="en-US" dirty="0"/>
              <a:t>Lateral plate can lead to symptomatic hardware</a:t>
            </a:r>
          </a:p>
          <a:p>
            <a:r>
              <a:rPr lang="en-US" dirty="0"/>
              <a:t>Posterior plate can cause peroneal tendon irritation</a:t>
            </a:r>
          </a:p>
        </p:txBody>
      </p:sp>
    </p:spTree>
    <p:extLst>
      <p:ext uri="{BB962C8B-B14F-4D97-AF65-F5344CB8AC3E}">
        <p14:creationId xmlns:p14="http://schemas.microsoft.com/office/powerpoint/2010/main" val="2428672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A3C88-D5DB-44A0-BDAA-BEF9E1A57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Geriatric Ankle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87C89-65E8-4CC6-87CA-90E2911C2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American Population is Rapidly Aging</a:t>
            </a:r>
          </a:p>
          <a:p>
            <a:pPr lvl="1"/>
            <a:r>
              <a:rPr lang="en-US" dirty="0"/>
              <a:t>15% of population currently over the age of 65</a:t>
            </a:r>
          </a:p>
          <a:p>
            <a:pPr lvl="1"/>
            <a:r>
              <a:rPr lang="en-US" dirty="0"/>
              <a:t>20% By 2050</a:t>
            </a:r>
          </a:p>
          <a:p>
            <a:endParaRPr lang="en-US" dirty="0"/>
          </a:p>
          <a:p>
            <a:r>
              <a:rPr lang="en-US" dirty="0"/>
              <a:t>Advances in Technology and Medicine resulting in an aging population with continuously increasing activity levels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032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A1D79-0AA7-4EDB-AB76-A21518341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Locking Vs Non-locking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48A24-C54A-445C-B597-E22575D44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Risk of ankle fracture not correlated with diagnosis of osteoporosis but osteoporosis has profound affects on bone strength and healing after fixation</a:t>
            </a:r>
          </a:p>
          <a:p>
            <a:r>
              <a:rPr lang="en-US" dirty="0"/>
              <a:t>10 million adults in United States meet criteria for Osteoporosis</a:t>
            </a:r>
          </a:p>
          <a:p>
            <a:pPr lvl="1"/>
            <a:r>
              <a:rPr lang="en-US" dirty="0"/>
              <a:t>Results in Qualitative and Quantitative Changes to Bone</a:t>
            </a:r>
          </a:p>
          <a:p>
            <a:pPr lvl="1"/>
            <a:r>
              <a:rPr lang="en-US" dirty="0"/>
              <a:t>Increased risk construct failure including-</a:t>
            </a:r>
          </a:p>
          <a:p>
            <a:pPr lvl="2"/>
            <a:r>
              <a:rPr lang="en-US" dirty="0"/>
              <a:t>Loss of reduction</a:t>
            </a:r>
          </a:p>
          <a:p>
            <a:pPr lvl="2"/>
            <a:r>
              <a:rPr lang="en-US" dirty="0"/>
              <a:t>Screw pull out</a:t>
            </a:r>
          </a:p>
          <a:p>
            <a:pPr lvl="2"/>
            <a:r>
              <a:rPr lang="en-US" dirty="0"/>
              <a:t>Periarticular fracture</a:t>
            </a:r>
          </a:p>
        </p:txBody>
      </p:sp>
    </p:spTree>
    <p:extLst>
      <p:ext uri="{BB962C8B-B14F-4D97-AF65-F5344CB8AC3E}">
        <p14:creationId xmlns:p14="http://schemas.microsoft.com/office/powerpoint/2010/main" val="29850927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8503F-CC79-47AE-BF19-6AC18579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 of Locked Plates In Osteoporotic Bone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2CE46-6D30-4D12-9C19-C51A1D2B4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Improved pullout strength</a:t>
            </a:r>
          </a:p>
          <a:p>
            <a:r>
              <a:rPr lang="en-US" dirty="0"/>
              <a:t>Angular stability</a:t>
            </a:r>
          </a:p>
          <a:p>
            <a:r>
              <a:rPr lang="en-US" dirty="0"/>
              <a:t>Higher torque to failure</a:t>
            </a:r>
          </a:p>
          <a:p>
            <a:r>
              <a:rPr lang="en-US" dirty="0"/>
              <a:t>Pre-contoured periarticular plates allow increased number of screws distal to fracture site</a:t>
            </a:r>
          </a:p>
          <a:p>
            <a:endParaRPr lang="en-US" dirty="0"/>
          </a:p>
          <a:p>
            <a:r>
              <a:rPr lang="en-US" dirty="0"/>
              <a:t>Disadvantages –</a:t>
            </a:r>
          </a:p>
          <a:p>
            <a:pPr lvl="1"/>
            <a:r>
              <a:rPr lang="en-US" dirty="0"/>
              <a:t>Increased Cost</a:t>
            </a:r>
          </a:p>
          <a:p>
            <a:pPr lvl="1"/>
            <a:r>
              <a:rPr lang="en-US" dirty="0"/>
              <a:t>Implants often bulky and can lead to hardware prominence</a:t>
            </a:r>
          </a:p>
          <a:p>
            <a:pPr lvl="1"/>
            <a:r>
              <a:rPr lang="en-US" b="1" i="1" u="sng" dirty="0"/>
              <a:t>Differences only noted in osteoporotic bone</a:t>
            </a:r>
          </a:p>
        </p:txBody>
      </p:sp>
    </p:spTree>
    <p:extLst>
      <p:ext uri="{BB962C8B-B14F-4D97-AF65-F5344CB8AC3E}">
        <p14:creationId xmlns:p14="http://schemas.microsoft.com/office/powerpoint/2010/main" val="12950664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4716592-6013-475F-B947-2DAF7AF54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Intramedullary Fixation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7F874C0-FAAB-42DA-8F74-F092F5097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Alternative to traditional distal fibula plating</a:t>
            </a:r>
          </a:p>
          <a:p>
            <a:r>
              <a:rPr lang="en-US" dirty="0"/>
              <a:t>Commercial implants, flexible intramedullary nails, standard cortex screw (i.e. 3.5mm fully threaded screw)</a:t>
            </a:r>
          </a:p>
          <a:p>
            <a:r>
              <a:rPr lang="en-US" dirty="0"/>
              <a:t>Can be placed with minimal tissue disruption in cases of poor tissue quality</a:t>
            </a:r>
          </a:p>
          <a:p>
            <a:r>
              <a:rPr lang="en-US" dirty="0"/>
              <a:t>Biomechanically similar to standard plate constructs</a:t>
            </a:r>
          </a:p>
          <a:p>
            <a:r>
              <a:rPr lang="en-US" dirty="0"/>
              <a:t>Multiple studies demonstrating good long term outcomes with maintenance of reduction, good functional outcomes, and low rates of complications.</a:t>
            </a:r>
          </a:p>
          <a:p>
            <a:r>
              <a:rPr lang="en-US" dirty="0"/>
              <a:t>**Small Learning curve, not appropriate for all fracture patterns, high implant removal rates in some studies</a:t>
            </a:r>
          </a:p>
        </p:txBody>
      </p:sp>
    </p:spTree>
    <p:extLst>
      <p:ext uri="{BB962C8B-B14F-4D97-AF65-F5344CB8AC3E}">
        <p14:creationId xmlns:p14="http://schemas.microsoft.com/office/powerpoint/2010/main" val="27950017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E172E-97C8-487D-AE05-6ADFBFD35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Intramedullary Fixation –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0E568-F1C9-4E4D-B43C-56F655993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8691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94yo female low energy fall</a:t>
            </a:r>
          </a:p>
          <a:p>
            <a:r>
              <a:rPr lang="en-US" dirty="0"/>
              <a:t>Poor soft tissue envelope</a:t>
            </a:r>
          </a:p>
          <a:p>
            <a:r>
              <a:rPr lang="en-US" dirty="0"/>
              <a:t>Decision to treat with fibular nail to minimize soft tissue dissection</a:t>
            </a:r>
          </a:p>
          <a:p>
            <a:r>
              <a:rPr lang="en-US" dirty="0"/>
              <a:t>**Also small posterior fragment noted</a:t>
            </a:r>
          </a:p>
          <a:p>
            <a:r>
              <a:rPr lang="en-US" dirty="0"/>
              <a:t>Intramedullary nail allows placement of syndesmotic fixation to improve stability of construct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1CBB57-2B84-4E5D-BE9C-8EC79023F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9" t="1258" r="67864" b="8314"/>
          <a:stretch/>
        </p:blipFill>
        <p:spPr>
          <a:xfrm flipH="1">
            <a:off x="5132130" y="1825626"/>
            <a:ext cx="1886662" cy="378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FE78C3-9F52-453C-B377-5B1D5BDF54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45" t="11645" r="65886" b="5429"/>
          <a:stretch/>
        </p:blipFill>
        <p:spPr>
          <a:xfrm flipH="1">
            <a:off x="6735863" y="1825625"/>
            <a:ext cx="2513278" cy="3789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E3D2D9-EF3F-4463-938B-CB87B68585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43" t="5770" r="68059" b="11284"/>
          <a:stretch/>
        </p:blipFill>
        <p:spPr>
          <a:xfrm flipH="1">
            <a:off x="9249141" y="1825624"/>
            <a:ext cx="2323098" cy="378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992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39F11F-BA7F-4517-A4B4-A349FA23F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8627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964D5E-3A32-4BB2-BC32-7B6BF9379A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02" t="7832" r="66210" b="15131"/>
          <a:stretch/>
        </p:blipFill>
        <p:spPr>
          <a:xfrm>
            <a:off x="1859115" y="2119382"/>
            <a:ext cx="2138634" cy="3623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44BE38-D500-4812-8B32-9D1789A485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37" t="8709" r="68221" b="9939"/>
          <a:stretch/>
        </p:blipFill>
        <p:spPr>
          <a:xfrm>
            <a:off x="4116129" y="2119382"/>
            <a:ext cx="2572107" cy="3623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C62327-840F-4B2B-82A1-42D8730683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25" t="5336" r="63134" b="10341"/>
          <a:stretch/>
        </p:blipFill>
        <p:spPr>
          <a:xfrm>
            <a:off x="6873690" y="2087755"/>
            <a:ext cx="3382830" cy="362355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667EBAF-721C-4FA6-80C5-EDF4F8B94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Intramedullary Fixation – Cont.</a:t>
            </a:r>
          </a:p>
        </p:txBody>
      </p:sp>
    </p:spTree>
    <p:extLst>
      <p:ext uri="{BB962C8B-B14F-4D97-AF65-F5344CB8AC3E}">
        <p14:creationId xmlns:p14="http://schemas.microsoft.com/office/powerpoint/2010/main" val="20340921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C0A5D-667B-440B-8F67-F1263DF81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Fibula Fixation – Other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E7296-01B0-4CFF-96F9-B8477B3AB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Augmented Fixation</a:t>
            </a:r>
          </a:p>
          <a:p>
            <a:r>
              <a:rPr lang="en-US" dirty="0"/>
              <a:t>Dual Plating Constructions</a:t>
            </a:r>
          </a:p>
          <a:p>
            <a:pPr lvl="1"/>
            <a:r>
              <a:rPr lang="en-US" dirty="0"/>
              <a:t>Posterior/Lateral Plating with additional anterior plate (mini-frag)</a:t>
            </a:r>
          </a:p>
          <a:p>
            <a:pPr lvl="1"/>
            <a:r>
              <a:rPr lang="en-US" dirty="0"/>
              <a:t>Captures Wagstaﬀ fragment</a:t>
            </a:r>
          </a:p>
          <a:p>
            <a:r>
              <a:rPr lang="en-US" dirty="0"/>
              <a:t>Nail/Plate Combinations</a:t>
            </a:r>
          </a:p>
          <a:p>
            <a:pPr lvl="1"/>
            <a:r>
              <a:rPr lang="en-US" dirty="0"/>
              <a:t>Intramedullary K-Wires can provide interference to allow better screw purchase while adding strength</a:t>
            </a:r>
          </a:p>
          <a:p>
            <a:r>
              <a:rPr lang="en-US" dirty="0"/>
              <a:t>Quad-Cortical Fixation</a:t>
            </a:r>
          </a:p>
          <a:p>
            <a:pPr lvl="1"/>
            <a:r>
              <a:rPr lang="en-US" dirty="0"/>
              <a:t>Augment fibula fixation with screws extending into tibia with or without syndesmotic destruction</a:t>
            </a:r>
          </a:p>
        </p:txBody>
      </p:sp>
    </p:spTree>
    <p:extLst>
      <p:ext uri="{BB962C8B-B14F-4D97-AF65-F5344CB8AC3E}">
        <p14:creationId xmlns:p14="http://schemas.microsoft.com/office/powerpoint/2010/main" val="39257501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6612C-7B98-4A30-91F7-645D5E639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Fixation Techniques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1266F-A69A-48BD-BBF6-4BC8CA636D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Medial Malleolus Fixation</a:t>
            </a:r>
          </a:p>
        </p:txBody>
      </p:sp>
    </p:spTree>
    <p:extLst>
      <p:ext uri="{BB962C8B-B14F-4D97-AF65-F5344CB8AC3E}">
        <p14:creationId xmlns:p14="http://schemas.microsoft.com/office/powerpoint/2010/main" val="11263258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EF18F1-CCB2-4390-9437-268209509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Medial Malleolus Fixation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295B82-E1A1-4C7C-BB14-6208A0145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Isolated medial fractures rare </a:t>
            </a:r>
          </a:p>
          <a:p>
            <a:pPr lvl="1"/>
            <a:r>
              <a:rPr lang="en-US" dirty="0"/>
              <a:t>Obtain stress exams/CT scan to ensure stability</a:t>
            </a:r>
          </a:p>
          <a:p>
            <a:pPr lvl="1"/>
            <a:r>
              <a:rPr lang="en-US" dirty="0"/>
              <a:t>Follow closely clinically for signs of instability</a:t>
            </a:r>
          </a:p>
          <a:p>
            <a:endParaRPr lang="en-US" dirty="0"/>
          </a:p>
          <a:p>
            <a:r>
              <a:rPr lang="en-US" dirty="0"/>
              <a:t>Bimal and </a:t>
            </a:r>
            <a:r>
              <a:rPr lang="en-US" dirty="0" err="1"/>
              <a:t>Trimal</a:t>
            </a:r>
            <a:r>
              <a:rPr lang="en-US" dirty="0"/>
              <a:t> fractures typically unstable</a:t>
            </a:r>
          </a:p>
          <a:p>
            <a:pPr lvl="1"/>
            <a:r>
              <a:rPr lang="en-US" dirty="0"/>
              <a:t>Determine patient fitness for surgical intervention</a:t>
            </a:r>
          </a:p>
          <a:p>
            <a:r>
              <a:rPr lang="en-US" dirty="0"/>
              <a:t>**Medial skin frequently compromised**</a:t>
            </a:r>
          </a:p>
          <a:p>
            <a:r>
              <a:rPr lang="en-US" dirty="0"/>
              <a:t>**Fracture Pattern Determines Fixation**</a:t>
            </a:r>
          </a:p>
        </p:txBody>
      </p:sp>
    </p:spTree>
    <p:extLst>
      <p:ext uri="{BB962C8B-B14F-4D97-AF65-F5344CB8AC3E}">
        <p14:creationId xmlns:p14="http://schemas.microsoft.com/office/powerpoint/2010/main" val="13604743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56BB2-0DAB-4646-AE0A-7FB31EA02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Majority of medial fractures treated with fixation perpendicular to fracture plane</a:t>
            </a:r>
          </a:p>
          <a:p>
            <a:r>
              <a:rPr lang="en-US" dirty="0"/>
              <a:t>Must pay close attention to bone quality and size of fragment requiring fixation during pre op planning so not to compromise construct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BD5C9F-67AB-4CDE-B09F-329CD11CA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Medial Malleolus Fixation</a:t>
            </a:r>
          </a:p>
        </p:txBody>
      </p:sp>
    </p:spTree>
    <p:extLst>
      <p:ext uri="{BB962C8B-B14F-4D97-AF65-F5344CB8AC3E}">
        <p14:creationId xmlns:p14="http://schemas.microsoft.com/office/powerpoint/2010/main" val="24869133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DB0EB-B339-4A4A-A259-756760C06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851A7-5C85-4181-A5A2-F5D21714B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48200" cy="4351338"/>
          </a:xfrm>
        </p:spPr>
        <p:txBody>
          <a:bodyPr/>
          <a:lstStyle/>
          <a:p>
            <a:r>
              <a:rPr lang="en-US" dirty="0"/>
              <a:t>Tri-mal fracture</a:t>
            </a:r>
          </a:p>
          <a:p>
            <a:r>
              <a:rPr lang="en-US" dirty="0"/>
              <a:t>Medial fragment large and amenable to fixation with two 4.0 Cannulated screws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FBA34A-8F95-411D-8283-DC48215943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67" t="11556" r="58250" b="33778"/>
          <a:stretch/>
        </p:blipFill>
        <p:spPr>
          <a:xfrm>
            <a:off x="5689600" y="1960562"/>
            <a:ext cx="2387600" cy="3749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96AC7A-7D38-48C7-BEB5-75BC49BE94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33" t="11111" r="58833" b="34222"/>
          <a:stretch/>
        </p:blipFill>
        <p:spPr>
          <a:xfrm>
            <a:off x="8077200" y="1960562"/>
            <a:ext cx="2600960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99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D435F00-697C-43BA-A42F-BFE02CE6F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Increased number of injuries with increasing activity levels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5F76246-B4D4-4EDC-9D02-C2EE96ADB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 in 4 Adults over the age of 65 experience at least one fall per year</a:t>
            </a:r>
          </a:p>
          <a:p>
            <a:r>
              <a:rPr lang="en-US" dirty="0"/>
              <a:t>Nearly 40% of these falls result in an injury requiring medical treatment.</a:t>
            </a:r>
          </a:p>
          <a:p>
            <a:r>
              <a:rPr lang="en-US" dirty="0"/>
              <a:t>In 2015, the total medical costs for falls totaled more than $50 billion. Medicare and Medicaid shouldered 75% of these costs.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7541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9B99F-C493-4F1A-8D8A-7C2B24E0C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77B44-D777-49E5-B470-E47DB55E3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66360" cy="4351338"/>
          </a:xfrm>
        </p:spPr>
        <p:txBody>
          <a:bodyPr/>
          <a:lstStyle/>
          <a:p>
            <a:r>
              <a:rPr lang="en-US" dirty="0"/>
              <a:t>Reduction directly visualized</a:t>
            </a:r>
          </a:p>
          <a:p>
            <a:r>
              <a:rPr lang="en-US" dirty="0"/>
              <a:t>K wires placed for reduction and cannulated screw placement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38D91A-7807-47DC-9A03-728589C528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417" t="37592" r="10667" b="37672"/>
          <a:stretch/>
        </p:blipFill>
        <p:spPr>
          <a:xfrm>
            <a:off x="7489082" y="3426298"/>
            <a:ext cx="3617758" cy="3162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E372B7-D63C-47E2-ACEC-C8717AF2B1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917" t="7709" r="14416" b="67555"/>
          <a:stretch/>
        </p:blipFill>
        <p:spPr>
          <a:xfrm>
            <a:off x="4053840" y="3426298"/>
            <a:ext cx="2651760" cy="31625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7F4566-7725-4728-A9DD-2179FDA401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33" t="37037" r="39000" b="37185"/>
          <a:stretch/>
        </p:blipFill>
        <p:spPr>
          <a:xfrm>
            <a:off x="1300479" y="3426298"/>
            <a:ext cx="1969879" cy="329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301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E0339-692B-4F0A-BE15-86997BBDF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2DDF3-9BC7-4B4D-8EAA-ECC74E28A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89400" cy="4351338"/>
          </a:xfrm>
        </p:spPr>
        <p:txBody>
          <a:bodyPr/>
          <a:lstStyle/>
          <a:p>
            <a:r>
              <a:rPr lang="en-US" dirty="0"/>
              <a:t>History of previous trauma</a:t>
            </a:r>
          </a:p>
          <a:p>
            <a:r>
              <a:rPr lang="en-US" dirty="0"/>
              <a:t>Small medial fracture</a:t>
            </a:r>
          </a:p>
          <a:p>
            <a:r>
              <a:rPr lang="en-US" dirty="0"/>
              <a:t> Only enough bone for single 3.5mm screw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BB5642-D921-4AE5-8ABA-3583351ED8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50" t="12000" r="44583" b="6815"/>
          <a:stretch/>
        </p:blipFill>
        <p:spPr>
          <a:xfrm>
            <a:off x="6289040" y="843280"/>
            <a:ext cx="2214880" cy="556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852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9AB2A-1D00-47A3-B70C-52FC467FA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BD9FF-E0B2-4FCF-B38B-168D2E5B5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65393" cy="4351338"/>
          </a:xfrm>
        </p:spPr>
        <p:txBody>
          <a:bodyPr/>
          <a:lstStyle/>
          <a:p>
            <a:r>
              <a:rPr lang="en-US" dirty="0"/>
              <a:t>Compression with clamp and rotation control with supplemental small K-wire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2B2BEE-E213-4C0C-87D5-1F5DE74716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83" t="11407" r="40583" b="7111"/>
          <a:stretch/>
        </p:blipFill>
        <p:spPr>
          <a:xfrm flipH="1">
            <a:off x="6515746" y="1662506"/>
            <a:ext cx="1538455" cy="39539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2027B1-BBDE-420C-8D9A-DC7384416A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333" t="9185" r="43334" b="10518"/>
          <a:stretch/>
        </p:blipFill>
        <p:spPr>
          <a:xfrm flipH="1">
            <a:off x="5106694" y="1662506"/>
            <a:ext cx="1409052" cy="38964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0FEEC4-62DB-4AA6-9F9A-ED99F29AE2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00" t="22176" r="50916" b="30666"/>
          <a:stretch/>
        </p:blipFill>
        <p:spPr>
          <a:xfrm>
            <a:off x="8054201" y="1662506"/>
            <a:ext cx="3296498" cy="3630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392BF3-83A3-4636-ADA9-BAAE69266D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500" t="36551" r="43131" b="37037"/>
          <a:stretch/>
        </p:blipFill>
        <p:spPr>
          <a:xfrm>
            <a:off x="3094376" y="3162546"/>
            <a:ext cx="1810196" cy="2870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E8162D-6799-4292-938B-D9A2510106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822" t="11556" r="42089" b="67555"/>
          <a:stretch/>
        </p:blipFill>
        <p:spPr>
          <a:xfrm>
            <a:off x="854107" y="3162546"/>
            <a:ext cx="2116789" cy="273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663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C7B87-F54E-4639-BEEE-6BDD6AE39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Bicortical</a:t>
            </a:r>
            <a:r>
              <a:rPr lang="en-US" dirty="0"/>
              <a:t> Fixation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E2ED8-84F5-4830-8CB4-B9738FA0B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Increase strength of medial fixation with </a:t>
            </a:r>
            <a:r>
              <a:rPr lang="en-US" dirty="0" err="1"/>
              <a:t>bicortical</a:t>
            </a:r>
            <a:r>
              <a:rPr lang="en-US" dirty="0"/>
              <a:t> fixation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B12086-5999-4160-8F63-6CD3DA06F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02" t="7832" r="66210" b="15131"/>
          <a:stretch/>
        </p:blipFill>
        <p:spPr>
          <a:xfrm>
            <a:off x="1005675" y="2688342"/>
            <a:ext cx="2138634" cy="3623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37FCCF-0844-4691-B534-7E41ED6EEB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37" t="8709" r="68221" b="9939"/>
          <a:stretch/>
        </p:blipFill>
        <p:spPr>
          <a:xfrm>
            <a:off x="3262689" y="2688342"/>
            <a:ext cx="2572107" cy="36235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E4969F-66AD-40C7-A8F0-0E420D553B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25" t="5336" r="63134" b="10341"/>
          <a:stretch/>
        </p:blipFill>
        <p:spPr>
          <a:xfrm>
            <a:off x="6020250" y="2656715"/>
            <a:ext cx="3382830" cy="3623556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756C9E1A-FB19-4025-80C9-549E491385F6}"/>
              </a:ext>
            </a:extLst>
          </p:cNvPr>
          <p:cNvSpPr/>
          <p:nvPr/>
        </p:nvSpPr>
        <p:spPr>
          <a:xfrm rot="8322368">
            <a:off x="4272640" y="2652576"/>
            <a:ext cx="550803" cy="1908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4266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FA154-851F-47F5-8BF2-7A146FF68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Tension Band Construct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A2A45-5F2C-47AC-B344-F6FBED5EF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Especially useful with small or comminuted medial fracture patterns</a:t>
            </a:r>
          </a:p>
          <a:p>
            <a:r>
              <a:rPr lang="en-US" dirty="0"/>
              <a:t>K Wire fixation allows capture of diminutive fragments and tension allows compression of fragments as a unit</a:t>
            </a:r>
          </a:p>
          <a:p>
            <a:r>
              <a:rPr lang="en-US" dirty="0"/>
              <a:t>Can be done with limited soft tissue stripping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364" t="19707" r="52544" b="53626"/>
          <a:stretch/>
        </p:blipFill>
        <p:spPr>
          <a:xfrm>
            <a:off x="5113419" y="3917597"/>
            <a:ext cx="2394285" cy="2743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4430" t="48195" r="52017" b="17213"/>
          <a:stretch/>
        </p:blipFill>
        <p:spPr>
          <a:xfrm>
            <a:off x="8191499" y="3046830"/>
            <a:ext cx="2478506" cy="3558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999" t="28092" r="66448" b="48063"/>
          <a:stretch/>
        </p:blipFill>
        <p:spPr>
          <a:xfrm>
            <a:off x="1432021" y="3917597"/>
            <a:ext cx="2783042" cy="275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366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578A6-A498-44EF-91BA-1FD481502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Supination Adduction Pattern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7E82B-F6A8-4F5C-950F-91C0307ACC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Cannot miss</a:t>
            </a:r>
          </a:p>
          <a:p>
            <a:r>
              <a:rPr lang="en-US" dirty="0"/>
              <a:t>Shear pattern leads to rapid loss of fixation if not addressed appropriately</a:t>
            </a:r>
          </a:p>
          <a:p>
            <a:r>
              <a:rPr lang="en-US" dirty="0"/>
              <a:t>Often large intra articular impaction medially that must be addressed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4298" t="37837" r="34386" b="37719"/>
          <a:stretch/>
        </p:blipFill>
        <p:spPr>
          <a:xfrm>
            <a:off x="2839452" y="3797300"/>
            <a:ext cx="572703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669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Non-operative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times, medial skin will not allow fixation</a:t>
            </a:r>
          </a:p>
          <a:p>
            <a:pPr lvl="1"/>
            <a:r>
              <a:rPr lang="en-US" dirty="0"/>
              <a:t>Stage, fix lateral/posterior components and return when soft tissue is amenable</a:t>
            </a:r>
          </a:p>
          <a:p>
            <a:pPr lvl="1"/>
            <a:r>
              <a:rPr lang="en-US" dirty="0"/>
              <a:t>Percutaneous fixation</a:t>
            </a:r>
          </a:p>
          <a:p>
            <a:pPr lvl="1"/>
            <a:r>
              <a:rPr lang="en-US" u="sng" dirty="0"/>
              <a:t>Stabilization of lateral/posterior and conservative treatment of medial side</a:t>
            </a:r>
          </a:p>
        </p:txBody>
      </p:sp>
    </p:spTree>
    <p:extLst>
      <p:ext uri="{BB962C8B-B14F-4D97-AF65-F5344CB8AC3E}">
        <p14:creationId xmlns:p14="http://schemas.microsoft.com/office/powerpoint/2010/main" val="24507086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Non-operative – 89yo F B/L ankle fractures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94" t="1" r="-153979" b="-161843"/>
          <a:stretch/>
        </p:blipFill>
        <p:spPr>
          <a:xfrm>
            <a:off x="6521782" y="2989990"/>
            <a:ext cx="3666565" cy="62547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5160" r="16585"/>
          <a:stretch/>
        </p:blipFill>
        <p:spPr>
          <a:xfrm>
            <a:off x="7809964" y="2989990"/>
            <a:ext cx="936688" cy="23887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0850" y="2978210"/>
            <a:ext cx="1553300" cy="2388709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Closed skin over medial mal on left but significantly swollen and very tenuous.  Not amenable to surgical intervention.</a:t>
            </a:r>
          </a:p>
        </p:txBody>
      </p:sp>
      <p:pic>
        <p:nvPicPr>
          <p:cNvPr id="11" name="Content Placeholder 4"/>
          <p:cNvPicPr>
            <a:picLocks noChangeAspect="1"/>
          </p:cNvPicPr>
          <p:nvPr/>
        </p:nvPicPr>
        <p:blipFill rotWithShape="1">
          <a:blip r:embed="rId6"/>
          <a:srcRect t="-652" b="-19090"/>
          <a:stretch/>
        </p:blipFill>
        <p:spPr>
          <a:xfrm>
            <a:off x="2610826" y="2989990"/>
            <a:ext cx="1503067" cy="28734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3001771"/>
            <a:ext cx="1772626" cy="23669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r="24533" b="1381"/>
          <a:stretch/>
        </p:blipFill>
        <p:spPr>
          <a:xfrm>
            <a:off x="4113893" y="3010196"/>
            <a:ext cx="1546535" cy="238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222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</a:t>
            </a:r>
            <a:r>
              <a:rPr lang="en-US" dirty="0"/>
              <a:t> -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2646"/>
            <a:ext cx="10515600" cy="4351338"/>
          </a:xfrm>
        </p:spPr>
        <p:txBody>
          <a:bodyPr/>
          <a:lstStyle/>
          <a:p>
            <a:r>
              <a:rPr lang="en-US" dirty="0"/>
              <a:t>Fibula nail with syndesmotic fixation utilized, minimal instability appreciated</a:t>
            </a:r>
          </a:p>
          <a:p>
            <a:r>
              <a:rPr lang="en-US" dirty="0"/>
              <a:t>No medial skin issues and patient did not require return trip to operating room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806" y="2820025"/>
            <a:ext cx="3092850" cy="3170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825" y="2820024"/>
            <a:ext cx="2856259" cy="31704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980" y="2820024"/>
            <a:ext cx="2194585" cy="317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518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6612C-7B98-4A30-91F7-645D5E639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Fixation Techniques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1266F-A69A-48BD-BBF6-4BC8CA636D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Posterior Malleolus and Syndesmosis</a:t>
            </a:r>
          </a:p>
        </p:txBody>
      </p:sp>
    </p:spTree>
    <p:extLst>
      <p:ext uri="{BB962C8B-B14F-4D97-AF65-F5344CB8AC3E}">
        <p14:creationId xmlns:p14="http://schemas.microsoft.com/office/powerpoint/2010/main" val="1097656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F5E8E-2347-4BE7-819F-F0C4D413A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Geriatric Ankle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4B401-8E63-4800-ABED-EFCB5AF32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Ankle fractures are third most common fracture among geriatric patients behind hip and wrist fractures</a:t>
            </a:r>
          </a:p>
          <a:p>
            <a:endParaRPr lang="en-US" dirty="0"/>
          </a:p>
          <a:p>
            <a:r>
              <a:rPr lang="en-US" dirty="0"/>
              <a:t>8.3 per 1000 Medicare patients experience and ankle fracture yearly</a:t>
            </a:r>
          </a:p>
        </p:txBody>
      </p:sp>
    </p:spTree>
    <p:extLst>
      <p:ext uri="{BB962C8B-B14F-4D97-AF65-F5344CB8AC3E}">
        <p14:creationId xmlns:p14="http://schemas.microsoft.com/office/powerpoint/2010/main" val="8879267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B29278A-6F1B-4D31-BEA3-3005332A1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Syndesmosis Fixation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67997B8-37E8-43BB-8616-BDC8D29AD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Same principles for all ankles regardless of age</a:t>
            </a:r>
          </a:p>
          <a:p>
            <a:r>
              <a:rPr lang="en-US" dirty="0"/>
              <a:t>Determine stability </a:t>
            </a:r>
          </a:p>
          <a:p>
            <a:pPr lvl="1"/>
            <a:r>
              <a:rPr lang="en-US" dirty="0"/>
              <a:t>X-ray entire tibia</a:t>
            </a:r>
          </a:p>
          <a:p>
            <a:pPr lvl="1"/>
            <a:r>
              <a:rPr lang="en-US" dirty="0"/>
              <a:t>Look for any medial clear space or tib/fib widening</a:t>
            </a:r>
          </a:p>
          <a:p>
            <a:pPr lvl="1"/>
            <a:r>
              <a:rPr lang="en-US" dirty="0"/>
              <a:t>Obtain contralateral ankle x-rays</a:t>
            </a:r>
          </a:p>
          <a:p>
            <a:pPr lvl="1"/>
            <a:r>
              <a:rPr lang="en-US" dirty="0"/>
              <a:t>Stress X-ray</a:t>
            </a:r>
          </a:p>
          <a:p>
            <a:pPr lvl="1"/>
            <a:r>
              <a:rPr lang="en-US" dirty="0"/>
              <a:t>Very low threshold to CT</a:t>
            </a:r>
          </a:p>
          <a:p>
            <a:r>
              <a:rPr lang="en-US" dirty="0"/>
              <a:t>Missed syndesmotic injury can lead to poor patient outcomes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1456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7D3C3-5EDB-4860-BC8C-C6D73B3D1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Syndesmosis Fixation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048AC-E35A-4305-9307-F7810A8A0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Fixation Technique – Surgeon Choice</a:t>
            </a:r>
          </a:p>
          <a:p>
            <a:pPr lvl="1"/>
            <a:r>
              <a:rPr lang="en-US" dirty="0"/>
              <a:t>Reduction Technique</a:t>
            </a:r>
          </a:p>
          <a:p>
            <a:pPr lvl="2"/>
            <a:r>
              <a:rPr lang="en-US" dirty="0"/>
              <a:t>Open vs closed</a:t>
            </a:r>
          </a:p>
          <a:p>
            <a:pPr lvl="2"/>
            <a:r>
              <a:rPr lang="en-US" dirty="0"/>
              <a:t>Ankle position at time of fixation</a:t>
            </a:r>
          </a:p>
          <a:p>
            <a:pPr lvl="2"/>
            <a:r>
              <a:rPr lang="en-US" dirty="0"/>
              <a:t>O-Arm?</a:t>
            </a:r>
          </a:p>
          <a:p>
            <a:pPr lvl="1"/>
            <a:r>
              <a:rPr lang="en-US" dirty="0"/>
              <a:t>Screw Fixation</a:t>
            </a:r>
          </a:p>
          <a:p>
            <a:pPr lvl="2"/>
            <a:r>
              <a:rPr lang="en-US" dirty="0"/>
              <a:t>1 or 2 screws</a:t>
            </a:r>
          </a:p>
          <a:p>
            <a:pPr lvl="2"/>
            <a:r>
              <a:rPr lang="en-US" dirty="0"/>
              <a:t>3 or 4 cortices</a:t>
            </a:r>
          </a:p>
          <a:p>
            <a:pPr lvl="2"/>
            <a:r>
              <a:rPr lang="en-US" dirty="0"/>
              <a:t>Remove screws or leave</a:t>
            </a:r>
          </a:p>
          <a:p>
            <a:pPr lvl="1"/>
            <a:r>
              <a:rPr lang="en-US" dirty="0"/>
              <a:t>Suture Fixation vs Screw Fixation</a:t>
            </a:r>
          </a:p>
        </p:txBody>
      </p:sp>
    </p:spTree>
    <p:extLst>
      <p:ext uri="{BB962C8B-B14F-4D97-AF65-F5344CB8AC3E}">
        <p14:creationId xmlns:p14="http://schemas.microsoft.com/office/powerpoint/2010/main" val="39415773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23262-2D79-4B42-8D6E-EC8100B98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Syndesmosis</a:t>
            </a:r>
            <a:r>
              <a:rPr lang="en-US" baseline="0" dirty="0"/>
              <a:t> – Authors preferred Algorithm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D3AD6-A721-4E88-BA3B-F925039BD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Reduction hand tight with ankle in neutral flexion</a:t>
            </a:r>
          </a:p>
          <a:p>
            <a:pPr lvl="1"/>
            <a:r>
              <a:rPr lang="en-US" dirty="0"/>
              <a:t>Pin in place with K wire outside of planned fixation</a:t>
            </a:r>
          </a:p>
          <a:p>
            <a:pPr lvl="1"/>
            <a:r>
              <a:rPr lang="en-US" dirty="0"/>
              <a:t>Confirm with x-ray and direct visualization anterior when possible</a:t>
            </a:r>
          </a:p>
          <a:p>
            <a:pPr lvl="1"/>
            <a:r>
              <a:rPr lang="en-US" dirty="0"/>
              <a:t>Compare to contralateral ankle</a:t>
            </a:r>
          </a:p>
          <a:p>
            <a:r>
              <a:rPr lang="en-US" dirty="0"/>
              <a:t>Determine bone quality and fracture pattern</a:t>
            </a:r>
          </a:p>
          <a:p>
            <a:pPr lvl="1"/>
            <a:r>
              <a:rPr lang="en-US" dirty="0"/>
              <a:t>Preference to use suture fixation</a:t>
            </a:r>
          </a:p>
          <a:p>
            <a:pPr lvl="1"/>
            <a:r>
              <a:rPr lang="en-US" dirty="0"/>
              <a:t>Comminuted fibula fracture and/or poor bone quality </a:t>
            </a:r>
            <a:r>
              <a:rPr lang="en-US" dirty="0">
                <a:sym typeface="Wingdings" panose="05000000000000000000" pitchFamily="2" charset="2"/>
              </a:rPr>
              <a:t>Screw Fixation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Two screws through lateral plate to improve strength of fibula construct and syndesmotic fixation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Four cortices to increase strength and aide in removal if needed in future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In geriatric population, no plan for removal of screws. Counsel patient they may break once healed</a:t>
            </a:r>
          </a:p>
        </p:txBody>
      </p:sp>
    </p:spTree>
    <p:extLst>
      <p:ext uri="{BB962C8B-B14F-4D97-AF65-F5344CB8AC3E}">
        <p14:creationId xmlns:p14="http://schemas.microsoft.com/office/powerpoint/2010/main" val="6584303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CDECA97-53FC-4B35-81F5-E604B345E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E43A1D0-04A1-4150-A9EB-F273D560F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93406" cy="4351338"/>
          </a:xfrm>
        </p:spPr>
        <p:txBody>
          <a:bodyPr/>
          <a:lstStyle/>
          <a:p>
            <a:r>
              <a:rPr lang="en-US" dirty="0"/>
              <a:t>Lateral Mal Fracture with evidence of syndesmotic injury</a:t>
            </a:r>
          </a:p>
          <a:p>
            <a:r>
              <a:rPr lang="en-US" dirty="0"/>
              <a:t>Remained unstable after fibular fixation</a:t>
            </a:r>
          </a:p>
          <a:p>
            <a:r>
              <a:rPr lang="en-US" dirty="0"/>
              <a:t>Good bone quality, no fibular comminution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2B6246-472F-480C-AD58-1DD1626DC7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50" t="28935" r="61834" b="39704"/>
          <a:stretch/>
        </p:blipFill>
        <p:spPr>
          <a:xfrm>
            <a:off x="5033458" y="1825625"/>
            <a:ext cx="2947194" cy="4553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F38843-5833-453A-BE1A-2143DB9BAA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67" t="25926" r="63916" b="37630"/>
          <a:stretch/>
        </p:blipFill>
        <p:spPr>
          <a:xfrm>
            <a:off x="8274895" y="1825625"/>
            <a:ext cx="2558704" cy="459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962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601EE-A117-4C3F-B01E-67991FCBE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4DDBA-5180-4099-8F01-E13D3FD8B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07560" cy="4351338"/>
          </a:xfrm>
        </p:spPr>
        <p:txBody>
          <a:bodyPr/>
          <a:lstStyle/>
          <a:p>
            <a:r>
              <a:rPr lang="en-US" dirty="0"/>
              <a:t>Suture Fixation of syndesmosis performed</a:t>
            </a:r>
          </a:p>
          <a:p>
            <a:r>
              <a:rPr lang="en-US" dirty="0"/>
              <a:t>Stabile on stress exam afterward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C0B7F5-373A-4E47-9776-D80F698484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50" t="38814" r="78583" b="39852"/>
          <a:stretch/>
        </p:blipFill>
        <p:spPr>
          <a:xfrm>
            <a:off x="5738421" y="1803399"/>
            <a:ext cx="2257776" cy="4152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5AAFBA-6567-4E2E-92F1-827253EA2A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33" t="40000" r="38500" b="36296"/>
          <a:stretch/>
        </p:blipFill>
        <p:spPr>
          <a:xfrm>
            <a:off x="8382002" y="1847848"/>
            <a:ext cx="3098798" cy="406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153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52C34-798D-4991-9B01-16BB6B107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Posterior Malleolus Fracture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4A81F-F285-4E0D-BFDF-78B781AFA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Plays role in overall ankle stability</a:t>
            </a:r>
          </a:p>
          <a:p>
            <a:pPr lvl="1"/>
            <a:r>
              <a:rPr lang="en-US" dirty="0"/>
              <a:t>Attachment point of PITFL</a:t>
            </a:r>
          </a:p>
          <a:p>
            <a:endParaRPr lang="en-US" dirty="0"/>
          </a:p>
          <a:p>
            <a:r>
              <a:rPr lang="en-US" dirty="0"/>
              <a:t>Fixation technique dependent on fragment size, location, and often times more important patient comorbid conditions and soft tissue envelop.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7111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E5FA6-E7C5-464B-84A8-98DBF7B6A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Posterior Malleolus Fracture -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2DD18-72B8-4EE1-9A60-147E2811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10515600" cy="517794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Direct Reduction with plate and screw construction</a:t>
            </a:r>
          </a:p>
          <a:p>
            <a:pPr lvl="1"/>
            <a:r>
              <a:rPr lang="en-US" dirty="0"/>
              <a:t>Most stable fixation</a:t>
            </a:r>
          </a:p>
          <a:p>
            <a:pPr lvl="1"/>
            <a:r>
              <a:rPr lang="en-US" dirty="0"/>
              <a:t>Often allows for anatomical reduction with direct visualization</a:t>
            </a:r>
          </a:p>
          <a:p>
            <a:pPr lvl="1"/>
            <a:r>
              <a:rPr lang="en-US" dirty="0"/>
              <a:t>In some instances can allow for earlier weightbearing</a:t>
            </a:r>
          </a:p>
          <a:p>
            <a:pPr lvl="1"/>
            <a:r>
              <a:rPr lang="en-US" dirty="0"/>
              <a:t>**Requires prone or lateral positioning (patient may not tolerate, makes medial fixation more challenging)</a:t>
            </a:r>
          </a:p>
          <a:p>
            <a:pPr lvl="1"/>
            <a:r>
              <a:rPr lang="en-US" dirty="0"/>
              <a:t>**Increased soft tissue dissection required, increased operating time</a:t>
            </a:r>
          </a:p>
          <a:p>
            <a:r>
              <a:rPr lang="en-US" dirty="0"/>
              <a:t>Indirect reduction and fixation with Anterior to Posterior screw fixation</a:t>
            </a:r>
          </a:p>
          <a:p>
            <a:pPr lvl="1"/>
            <a:r>
              <a:rPr lang="en-US" dirty="0"/>
              <a:t>No need for special positioning</a:t>
            </a:r>
          </a:p>
          <a:p>
            <a:pPr lvl="1"/>
            <a:r>
              <a:rPr lang="en-US" dirty="0"/>
              <a:t>Minimal soft tissue injury</a:t>
            </a:r>
          </a:p>
          <a:p>
            <a:pPr lvl="1"/>
            <a:r>
              <a:rPr lang="en-US" dirty="0"/>
              <a:t>**Reduction more difficult</a:t>
            </a:r>
          </a:p>
          <a:p>
            <a:pPr lvl="1"/>
            <a:r>
              <a:rPr lang="en-US" dirty="0"/>
              <a:t>**Risk of neurovascular injury with anterior dissection</a:t>
            </a:r>
          </a:p>
          <a:p>
            <a:r>
              <a:rPr lang="en-US" dirty="0"/>
              <a:t>Stabilization of ankle with syndesmotic type fixation and no fixation of posterior fragments</a:t>
            </a:r>
          </a:p>
          <a:p>
            <a:pPr lvl="1"/>
            <a:r>
              <a:rPr lang="en-US" dirty="0"/>
              <a:t>Minimal extra soft tissue dissection, no special positioning, no risk of anterior NV injury</a:t>
            </a:r>
          </a:p>
          <a:p>
            <a:pPr lvl="1"/>
            <a:r>
              <a:rPr lang="en-US" dirty="0"/>
              <a:t>**Risk of syndesmotic mal reduction</a:t>
            </a:r>
          </a:p>
          <a:p>
            <a:pPr lvl="1"/>
            <a:r>
              <a:rPr lang="en-US" dirty="0"/>
              <a:t>**Often requires longer immobilization than other techniques</a:t>
            </a:r>
          </a:p>
        </p:txBody>
      </p:sp>
    </p:spTree>
    <p:extLst>
      <p:ext uri="{BB962C8B-B14F-4D97-AF65-F5344CB8AC3E}">
        <p14:creationId xmlns:p14="http://schemas.microsoft.com/office/powerpoint/2010/main" val="22798514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E5FA6-E7C5-464B-84A8-98DBF7B6A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Posterior Malleolus Fracture -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2DD18-72B8-4EE1-9A60-147E2811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10515600" cy="5177949"/>
          </a:xfrm>
        </p:spPr>
        <p:txBody>
          <a:bodyPr>
            <a:normAutofit/>
          </a:bodyPr>
          <a:lstStyle/>
          <a:p>
            <a:r>
              <a:rPr lang="en-US" dirty="0"/>
              <a:t>Indirect reduction and fixation with Anterior to Posterior screw fixation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495" t="25439" r="35965" b="25673"/>
          <a:stretch/>
        </p:blipFill>
        <p:spPr>
          <a:xfrm>
            <a:off x="3573379" y="1874202"/>
            <a:ext cx="5043236" cy="469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484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E5FA6-E7C5-464B-84A8-98DBF7B6A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Posterior Malleolus Fracture -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2DD18-72B8-4EE1-9A60-147E2811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10515600" cy="5177949"/>
          </a:xfrm>
        </p:spPr>
        <p:txBody>
          <a:bodyPr>
            <a:normAutofit/>
          </a:bodyPr>
          <a:lstStyle/>
          <a:p>
            <a:r>
              <a:rPr lang="en-US" dirty="0"/>
              <a:t>Stabilization of ankle with syndesmotic type fixation and no fixation of posterior fragments.</a:t>
            </a:r>
          </a:p>
          <a:p>
            <a:pPr lvl="1"/>
            <a:r>
              <a:rPr lang="en-US" dirty="0" err="1"/>
              <a:t>Trimal</a:t>
            </a:r>
            <a:r>
              <a:rPr lang="en-US" dirty="0"/>
              <a:t> fracture Obese, diabetic male with chronic venous stasis issues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026" t="20747" r="34291" b="10292"/>
          <a:stretch/>
        </p:blipFill>
        <p:spPr>
          <a:xfrm>
            <a:off x="1034253" y="2685534"/>
            <a:ext cx="2675349" cy="3496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1374" t="8553" r="32241" b="10094"/>
          <a:stretch/>
        </p:blipFill>
        <p:spPr>
          <a:xfrm>
            <a:off x="4716217" y="2534715"/>
            <a:ext cx="2829668" cy="3558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0553" t="26353" r="37925" b="12931"/>
          <a:stretch/>
        </p:blipFill>
        <p:spPr>
          <a:xfrm>
            <a:off x="8300684" y="2534715"/>
            <a:ext cx="2298317" cy="3647096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9449842" y="3606413"/>
            <a:ext cx="276726" cy="4717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249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E5FA6-E7C5-464B-84A8-98DBF7B6A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Posterior Malleolus Fracture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2DD18-72B8-4EE1-9A60-147E2811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10515600" cy="5177949"/>
          </a:xfrm>
        </p:spPr>
        <p:txBody>
          <a:bodyPr>
            <a:normAutofit/>
          </a:bodyPr>
          <a:lstStyle/>
          <a:p>
            <a:r>
              <a:rPr lang="en-US" dirty="0"/>
              <a:t>Poor candidate for prone or lateral position.  Poor soft tissue envelope</a:t>
            </a:r>
          </a:p>
          <a:p>
            <a:r>
              <a:rPr lang="en-US" dirty="0"/>
              <a:t>Stabilization of medial and lateral components complete.</a:t>
            </a:r>
          </a:p>
          <a:p>
            <a:r>
              <a:rPr lang="en-US" dirty="0"/>
              <a:t>Continued concern for instability with stress exam (arrow)</a:t>
            </a:r>
          </a:p>
          <a:p>
            <a:r>
              <a:rPr lang="en-US" dirty="0"/>
              <a:t>Syndesmotic fixation added, no posterior fixation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4579" t="4344" r="2505" b="56012"/>
          <a:stretch/>
        </p:blipFill>
        <p:spPr>
          <a:xfrm>
            <a:off x="9087090" y="3799454"/>
            <a:ext cx="2536952" cy="24687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9912" t="11910" r="44035" b="55497"/>
          <a:stretch/>
        </p:blipFill>
        <p:spPr>
          <a:xfrm>
            <a:off x="6837873" y="3842304"/>
            <a:ext cx="2175765" cy="24849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4681" t="5188" r="33252" b="53798"/>
          <a:stretch/>
        </p:blipFill>
        <p:spPr>
          <a:xfrm>
            <a:off x="3591329" y="3725283"/>
            <a:ext cx="2706060" cy="28290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4894" t="45931" r="33252" b="11813"/>
          <a:stretch/>
        </p:blipFill>
        <p:spPr>
          <a:xfrm>
            <a:off x="1285823" y="3639553"/>
            <a:ext cx="2679968" cy="2914792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rot="19430417">
            <a:off x="4158436" y="5654842"/>
            <a:ext cx="509956" cy="216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39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3B352-298D-44BF-81AC-BE9A8C6A4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in Treating Geriatric Patients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CE1CF-E317-48AB-B56A-A01481E4B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Large, Heterogenous Population</a:t>
            </a:r>
          </a:p>
          <a:p>
            <a:pPr lvl="1"/>
            <a:r>
              <a:rPr lang="en-US" dirty="0"/>
              <a:t>Not all 65 y/o created equal</a:t>
            </a:r>
          </a:p>
          <a:p>
            <a:pPr lvl="1"/>
            <a:r>
              <a:rPr lang="en-US" dirty="0"/>
              <a:t>Not all 90 y/o created equal</a:t>
            </a:r>
          </a:p>
          <a:p>
            <a:r>
              <a:rPr lang="en-US" dirty="0"/>
              <a:t>Multiple Medical Comorbidities</a:t>
            </a:r>
          </a:p>
          <a:p>
            <a:pPr lvl="1"/>
            <a:r>
              <a:rPr lang="en-US" dirty="0"/>
              <a:t>Medicare patients &gt;65 have on average 4 medical comorbidities</a:t>
            </a:r>
          </a:p>
          <a:p>
            <a:r>
              <a:rPr lang="en-US" dirty="0"/>
              <a:t>Poor Bone Quality</a:t>
            </a:r>
          </a:p>
          <a:p>
            <a:r>
              <a:rPr lang="en-US" dirty="0"/>
              <a:t>Treatment Must Match Patient – Maximize benefits while minimizing complications.</a:t>
            </a:r>
          </a:p>
        </p:txBody>
      </p:sp>
    </p:spTree>
    <p:extLst>
      <p:ext uri="{BB962C8B-B14F-4D97-AF65-F5344CB8AC3E}">
        <p14:creationId xmlns:p14="http://schemas.microsoft.com/office/powerpoint/2010/main" val="42746069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E5FA6-E7C5-464B-84A8-98DBF7B6A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Posterior Malleolus Fracture -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2DD18-72B8-4EE1-9A60-147E2811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10515600" cy="5177949"/>
          </a:xfrm>
        </p:spPr>
        <p:txBody>
          <a:bodyPr>
            <a:normAutofit/>
          </a:bodyPr>
          <a:lstStyle/>
          <a:p>
            <a:r>
              <a:rPr lang="en-US" dirty="0"/>
              <a:t>Direct Reduction with plate and screw construction</a:t>
            </a:r>
          </a:p>
          <a:p>
            <a:pPr lvl="1"/>
            <a:r>
              <a:rPr lang="en-US" dirty="0"/>
              <a:t>Large posterior fragment (&gt;50% of joint)</a:t>
            </a:r>
          </a:p>
          <a:p>
            <a:pPr lvl="1"/>
            <a:r>
              <a:rPr lang="en-US" dirty="0"/>
              <a:t>Ex fix utilized until skin and patient appropriate for prone position and direct posterior fixation through posterior lateral approach.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1734" t="32566" r="42655" b="28165"/>
          <a:stretch/>
        </p:blipFill>
        <p:spPr>
          <a:xfrm>
            <a:off x="3410902" y="2899609"/>
            <a:ext cx="2329846" cy="3296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6242" t="32329" r="35580" b="19283"/>
          <a:stretch/>
        </p:blipFill>
        <p:spPr>
          <a:xfrm>
            <a:off x="996590" y="2899610"/>
            <a:ext cx="2201779" cy="3296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0263" t="30756" r="46228" b="22924"/>
          <a:stretch/>
        </p:blipFill>
        <p:spPr>
          <a:xfrm>
            <a:off x="5953281" y="2899609"/>
            <a:ext cx="1722866" cy="3322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9493" t="44093" r="46557" b="22145"/>
          <a:stretch/>
        </p:blipFill>
        <p:spPr>
          <a:xfrm>
            <a:off x="7888679" y="2899609"/>
            <a:ext cx="2422383" cy="329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654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6612C-7B98-4A30-91F7-645D5E639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Fixation Techniques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1266F-A69A-48BD-BBF6-4BC8CA636D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Non-operative Management</a:t>
            </a:r>
          </a:p>
        </p:txBody>
      </p:sp>
    </p:spTree>
    <p:extLst>
      <p:ext uri="{BB962C8B-B14F-4D97-AF65-F5344CB8AC3E}">
        <p14:creationId xmlns:p14="http://schemas.microsoft.com/office/powerpoint/2010/main" val="8808901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6612C-7B98-4A30-91F7-645D5E639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Fixation Techniques – Non operative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1266F-A69A-48BD-BBF6-4BC8CA636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6888"/>
            <a:ext cx="10515600" cy="4351338"/>
          </a:xfrm>
        </p:spPr>
        <p:txBody>
          <a:bodyPr/>
          <a:lstStyle/>
          <a:p>
            <a:r>
              <a:rPr lang="en-US" dirty="0"/>
              <a:t>At times, surgery is not the correct answerer</a:t>
            </a:r>
          </a:p>
          <a:p>
            <a:pPr lvl="1"/>
            <a:r>
              <a:rPr lang="en-US" dirty="0"/>
              <a:t>Risks out weigh benefits</a:t>
            </a:r>
          </a:p>
          <a:p>
            <a:pPr lvl="1"/>
            <a:r>
              <a:rPr lang="en-US" dirty="0"/>
              <a:t>Patient Preference</a:t>
            </a:r>
          </a:p>
        </p:txBody>
      </p:sp>
    </p:spTree>
    <p:extLst>
      <p:ext uri="{BB962C8B-B14F-4D97-AF65-F5344CB8AC3E}">
        <p14:creationId xmlns:p14="http://schemas.microsoft.com/office/powerpoint/2010/main" val="40984117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6612C-7B98-4A30-91F7-645D5E639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Fixation Techniques – Non operative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1266F-A69A-48BD-BBF6-4BC8CA636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Patient presented 2 weeks from injury, ambulating during that period.</a:t>
            </a:r>
          </a:p>
          <a:p>
            <a:r>
              <a:rPr lang="en-US" dirty="0"/>
              <a:t>Patient requested non-operative management.</a:t>
            </a:r>
          </a:p>
          <a:p>
            <a:r>
              <a:rPr lang="en-US" dirty="0"/>
              <a:t>Continued to WBAT in cast despite recommendations.  Minimal pain at 2 months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8245" t="26023" r="37544" b="22749"/>
          <a:stretch/>
        </p:blipFill>
        <p:spPr>
          <a:xfrm>
            <a:off x="1323473" y="3724283"/>
            <a:ext cx="2394285" cy="28497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7859" t="32806" r="38623" b="10956"/>
          <a:stretch/>
        </p:blipFill>
        <p:spPr>
          <a:xfrm>
            <a:off x="3717758" y="3724283"/>
            <a:ext cx="2117558" cy="28482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8480" t="33351" r="39167" b="12576"/>
          <a:stretch/>
        </p:blipFill>
        <p:spPr>
          <a:xfrm>
            <a:off x="6533146" y="3725111"/>
            <a:ext cx="2069433" cy="28159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38490" t="31278" r="40000" b="11364"/>
          <a:stretch/>
        </p:blipFill>
        <p:spPr>
          <a:xfrm>
            <a:off x="8959514" y="3724283"/>
            <a:ext cx="182880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52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6612C-7B98-4A30-91F7-645D5E639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Fixation Techniques – Non operative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1266F-A69A-48BD-BBF6-4BC8CA636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Untreated pheochromocytoma.  Blood pressures routinely 220/150’s.</a:t>
            </a:r>
          </a:p>
          <a:p>
            <a:r>
              <a:rPr lang="en-US" dirty="0"/>
              <a:t>Anesthesia and Hospitalist team deem to high risk for any procedure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8266" t="12659" r="35817" b="11392"/>
          <a:stretch/>
        </p:blipFill>
        <p:spPr>
          <a:xfrm>
            <a:off x="3665620" y="2791410"/>
            <a:ext cx="2053903" cy="33855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5573" t="7342" r="39317" b="18942"/>
          <a:stretch/>
        </p:blipFill>
        <p:spPr>
          <a:xfrm>
            <a:off x="6096000" y="2806883"/>
            <a:ext cx="2040845" cy="337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991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6612C-7B98-4A30-91F7-645D5E639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Fixation Techniques – Non operative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1266F-A69A-48BD-BBF6-4BC8CA636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Casting with limited WB for 8 weeks followed by progressive WB. </a:t>
            </a:r>
          </a:p>
          <a:p>
            <a:r>
              <a:rPr lang="en-US" dirty="0"/>
              <a:t>Minimal pain with ambulation at 8 months</a:t>
            </a:r>
          </a:p>
          <a:p>
            <a:r>
              <a:rPr lang="en-US" dirty="0"/>
              <a:t>No change in </a:t>
            </a:r>
            <a:r>
              <a:rPr lang="en-US" dirty="0" err="1"/>
              <a:t>pheochromocytoma</a:t>
            </a:r>
            <a:r>
              <a:rPr lang="en-US" dirty="0"/>
              <a:t> status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6049" t="15116" r="39213" b="15992"/>
          <a:stretch/>
        </p:blipFill>
        <p:spPr>
          <a:xfrm>
            <a:off x="2987808" y="3356809"/>
            <a:ext cx="1720516" cy="26950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9474" t="23515" r="34349" b="12465"/>
          <a:stretch/>
        </p:blipFill>
        <p:spPr>
          <a:xfrm>
            <a:off x="930440" y="3356809"/>
            <a:ext cx="1959112" cy="26950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7908" t="16008" r="35757" b="13769"/>
          <a:stretch/>
        </p:blipFill>
        <p:spPr>
          <a:xfrm>
            <a:off x="4896851" y="3344779"/>
            <a:ext cx="1804737" cy="270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304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4105"/>
            <a:ext cx="10515600" cy="461285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Geriatric ankle fractures are increasing as population ages</a:t>
            </a:r>
          </a:p>
          <a:p>
            <a:r>
              <a:rPr lang="en-US" dirty="0"/>
              <a:t>Present unique challenges </a:t>
            </a:r>
          </a:p>
          <a:p>
            <a:r>
              <a:rPr lang="en-US" dirty="0"/>
              <a:t>Patients have high amount of medical comorbidities</a:t>
            </a:r>
          </a:p>
          <a:p>
            <a:r>
              <a:rPr lang="en-US" dirty="0"/>
              <a:t>Operative treatment has increased risk of complications compared to non operative treatment but leads to superior functional outcomes and decreases morbidity</a:t>
            </a:r>
          </a:p>
          <a:p>
            <a:r>
              <a:rPr lang="en-US" dirty="0"/>
              <a:t>Each fracture is unique and fixation must be dictated by fracture pattern, bone quality, soft </a:t>
            </a:r>
            <a:r>
              <a:rPr lang="en-US"/>
              <a:t>tissue condition</a:t>
            </a:r>
            <a:endParaRPr lang="en-US" dirty="0"/>
          </a:p>
          <a:p>
            <a:r>
              <a:rPr lang="en-US" dirty="0"/>
              <a:t>Optimize fixation to allow for early mobilization</a:t>
            </a:r>
          </a:p>
          <a:p>
            <a:r>
              <a:rPr lang="en-US" dirty="0"/>
              <a:t>Follow closely for complications</a:t>
            </a:r>
          </a:p>
        </p:txBody>
      </p:sp>
    </p:spTree>
    <p:extLst>
      <p:ext uri="{BB962C8B-B14F-4D97-AF65-F5344CB8AC3E}">
        <p14:creationId xmlns:p14="http://schemas.microsoft.com/office/powerpoint/2010/main" val="3278646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D1264-4B79-419C-A3A8-3F21637E2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in Treating Geriatric Patients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21F2C-6FA4-48B6-B301-46F4FF4F8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Unlike fractures about the hip and wrist in elderly patients, ankle fractures thought to be related to factors other than poor bone quality.</a:t>
            </a:r>
          </a:p>
          <a:p>
            <a:pPr lvl="1"/>
            <a:r>
              <a:rPr lang="en-US" dirty="0"/>
              <a:t>No correlation of ankle fractures to diagnosis of osteoporosis</a:t>
            </a:r>
          </a:p>
          <a:p>
            <a:pPr lvl="1"/>
            <a:r>
              <a:rPr lang="en-US" dirty="0"/>
              <a:t>Propensity to fall – i.e. Poor balance, poor coordination with inability to protect self/recover while falling.</a:t>
            </a:r>
          </a:p>
          <a:p>
            <a:pPr lvl="1"/>
            <a:r>
              <a:rPr lang="en-US" dirty="0"/>
              <a:t>Increased obesity</a:t>
            </a:r>
          </a:p>
          <a:p>
            <a:pPr lvl="1"/>
            <a:r>
              <a:rPr lang="en-US" dirty="0"/>
              <a:t>**Poor bone quality plays a major role when planning treatment/fixation techniques</a:t>
            </a:r>
          </a:p>
        </p:txBody>
      </p:sp>
    </p:spTree>
    <p:extLst>
      <p:ext uri="{BB962C8B-B14F-4D97-AF65-F5344CB8AC3E}">
        <p14:creationId xmlns:p14="http://schemas.microsoft.com/office/powerpoint/2010/main" val="2739897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50E87-4083-43B1-8FF5-9F02AEA59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2C5D4-5B33-4B42-82C4-67A200BC3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Stable Joint</a:t>
            </a:r>
          </a:p>
          <a:p>
            <a:r>
              <a:rPr lang="en-US" dirty="0"/>
              <a:t>Ability for Patient to perform/participate in ADL’s as soon as possible</a:t>
            </a:r>
          </a:p>
          <a:p>
            <a:r>
              <a:rPr lang="en-US" dirty="0"/>
              <a:t>Minimize Complications</a:t>
            </a:r>
          </a:p>
        </p:txBody>
      </p:sp>
    </p:spTree>
    <p:extLst>
      <p:ext uri="{BB962C8B-B14F-4D97-AF65-F5344CB8AC3E}">
        <p14:creationId xmlns:p14="http://schemas.microsoft.com/office/powerpoint/2010/main" val="2915532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90E94-4445-48DE-913E-67867FFEB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DA9A8-9ED8-4317-AC8D-FDBEF02D3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 operative treatment was previous mainstay</a:t>
            </a:r>
          </a:p>
          <a:p>
            <a:pPr lvl="1"/>
            <a:r>
              <a:rPr lang="en-US" dirty="0"/>
              <a:t>Avoid chance of surgical complications</a:t>
            </a:r>
          </a:p>
          <a:p>
            <a:pPr lvl="1"/>
            <a:r>
              <a:rPr lang="en-US" dirty="0"/>
              <a:t>Decreased demands allow more tolerance with non-operative treatment compared to younger cohorts.  --FALSE</a:t>
            </a:r>
          </a:p>
          <a:p>
            <a:r>
              <a:rPr lang="en-US" dirty="0"/>
              <a:t>Up to 21% Complication Rate with Surgical Fixation</a:t>
            </a:r>
          </a:p>
          <a:p>
            <a:r>
              <a:rPr lang="en-US" dirty="0" err="1"/>
              <a:t>Salai</a:t>
            </a:r>
            <a:r>
              <a:rPr lang="en-US" dirty="0"/>
              <a:t> et al. – Higher AOFAS scores with non-operative treatment</a:t>
            </a:r>
          </a:p>
          <a:p>
            <a:pPr lvl="1"/>
            <a:r>
              <a:rPr lang="en-US" dirty="0"/>
              <a:t>**Patients with poor reduction or who lost reduction were moved to surgical group.</a:t>
            </a:r>
          </a:p>
          <a:p>
            <a:pPr lvl="1"/>
            <a:r>
              <a:rPr lang="en-US" dirty="0"/>
              <a:t>**Patients in surgical group likely had more severe injuries leading to worse AOFAS scores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434690"/>
      </p:ext>
    </p:extLst>
  </p:cSld>
  <p:clrMapOvr>
    <a:masterClrMapping/>
  </p:clrMapOvr>
</p:sld>
</file>

<file path=ppt/theme/theme1.xml><?xml version="1.0" encoding="utf-8"?>
<a:theme xmlns:a="http://schemas.openxmlformats.org/drawingml/2006/main" name="OTA Template White V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OTA Template White V5</Template>
  <TotalTime>69567</TotalTime>
  <Words>3950</Words>
  <Application>Microsoft Macintosh PowerPoint</Application>
  <PresentationFormat>Widescreen</PresentationFormat>
  <Paragraphs>442</Paragraphs>
  <Slides>66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1" baseType="lpstr">
      <vt:lpstr>Arial</vt:lpstr>
      <vt:lpstr>Calibri</vt:lpstr>
      <vt:lpstr>Calibri Light</vt:lpstr>
      <vt:lpstr>Wingdings</vt:lpstr>
      <vt:lpstr>OTA Template White V5</vt:lpstr>
      <vt:lpstr>Geriatric Ankle Fractures</vt:lpstr>
      <vt:lpstr>Objectives</vt:lpstr>
      <vt:lpstr>Geriatric Ankle Fractures</vt:lpstr>
      <vt:lpstr>Increased number of injuries with increasing activity levels</vt:lpstr>
      <vt:lpstr>Geriatric Ankle Fractures</vt:lpstr>
      <vt:lpstr>Challenges in Treating Geriatric Patients</vt:lpstr>
      <vt:lpstr>Challenges in Treating Geriatric Patients</vt:lpstr>
      <vt:lpstr>Treatment Goals</vt:lpstr>
      <vt:lpstr>Historical Treatment</vt:lpstr>
      <vt:lpstr>Disadvantage of Non-Operative Management</vt:lpstr>
      <vt:lpstr>Operative Treatment</vt:lpstr>
      <vt:lpstr>Disadvantage of Operative Management</vt:lpstr>
      <vt:lpstr>Operative Vs Non Operative Management</vt:lpstr>
      <vt:lpstr>Initial Work Up</vt:lpstr>
      <vt:lpstr>Radiographs – Complete Orthogonal Films</vt:lpstr>
      <vt:lpstr>Radiographs – Stress Exam</vt:lpstr>
      <vt:lpstr>3 Months Post Injury</vt:lpstr>
      <vt:lpstr>Radiographs – Stress Exam Cont </vt:lpstr>
      <vt:lpstr>3 Months Post op</vt:lpstr>
      <vt:lpstr>Advanced Imagining</vt:lpstr>
      <vt:lpstr>CT Scan</vt:lpstr>
      <vt:lpstr>CT Scan</vt:lpstr>
      <vt:lpstr>CT Scan – Cont.</vt:lpstr>
      <vt:lpstr>Early WB allowed Once Incisions Healed</vt:lpstr>
      <vt:lpstr>Fixation Techniques</vt:lpstr>
      <vt:lpstr>Fixation Goals</vt:lpstr>
      <vt:lpstr>Fixation Techniques</vt:lpstr>
      <vt:lpstr>Plate Position – Lateral vs Posterior Lateral</vt:lpstr>
      <vt:lpstr>Plate Position – Lateral vs Posterior Lateral</vt:lpstr>
      <vt:lpstr>Locking Vs Non-locking</vt:lpstr>
      <vt:lpstr>Advantage of Locked Plates In Osteoporotic Bone</vt:lpstr>
      <vt:lpstr>Intramedullary Fixation</vt:lpstr>
      <vt:lpstr>Intramedullary Fixation – Cont.</vt:lpstr>
      <vt:lpstr>Intramedullary Fixation – Cont.</vt:lpstr>
      <vt:lpstr>Fibula Fixation – Other Options</vt:lpstr>
      <vt:lpstr>Fixation Techniques</vt:lpstr>
      <vt:lpstr>Medial Malleolus Fixation</vt:lpstr>
      <vt:lpstr>Medial Malleolus Fixation</vt:lpstr>
      <vt:lpstr>PowerPoint Presentation</vt:lpstr>
      <vt:lpstr>PowerPoint Presentation</vt:lpstr>
      <vt:lpstr>PowerPoint Presentation</vt:lpstr>
      <vt:lpstr>PowerPoint Presentation</vt:lpstr>
      <vt:lpstr>Bicortical Fixation</vt:lpstr>
      <vt:lpstr>Tension Band Construct</vt:lpstr>
      <vt:lpstr>Supination Adduction Pattern</vt:lpstr>
      <vt:lpstr>Non-operative</vt:lpstr>
      <vt:lpstr>Non-operative – 89yo F B/L ankle fractures</vt:lpstr>
      <vt:lpstr>Cont -</vt:lpstr>
      <vt:lpstr>Fixation Techniques</vt:lpstr>
      <vt:lpstr>Syndesmosis Fixation</vt:lpstr>
      <vt:lpstr>Syndesmosis Fixation</vt:lpstr>
      <vt:lpstr>Syndesmosis – Authors preferred Algorithm</vt:lpstr>
      <vt:lpstr>PowerPoint Presentation</vt:lpstr>
      <vt:lpstr>PowerPoint Presentation</vt:lpstr>
      <vt:lpstr>Posterior Malleolus Fracture</vt:lpstr>
      <vt:lpstr>Posterior Malleolus Fracture - Options</vt:lpstr>
      <vt:lpstr>Posterior Malleolus Fracture -</vt:lpstr>
      <vt:lpstr>Posterior Malleolus Fracture - Options</vt:lpstr>
      <vt:lpstr>Posterior Malleolus Fracture</vt:lpstr>
      <vt:lpstr>Posterior Malleolus Fracture - Options</vt:lpstr>
      <vt:lpstr>Fixation Techniques</vt:lpstr>
      <vt:lpstr>Fixation Techniques – Non operative</vt:lpstr>
      <vt:lpstr>Fixation Techniques – Non operative</vt:lpstr>
      <vt:lpstr>Fixation Techniques – Non operative</vt:lpstr>
      <vt:lpstr>Fixation Techniques – Non operative</vt:lpstr>
      <vt:lpstr>Conclusion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Geriatric Ankle Fractures</dc:title>
  <dc:creator>Tony Pedri</dc:creator>
  <cp:lastModifiedBy>Kyle Jeray</cp:lastModifiedBy>
  <cp:revision>65</cp:revision>
  <dcterms:created xsi:type="dcterms:W3CDTF">2020-12-05T18:10:06Z</dcterms:created>
  <dcterms:modified xsi:type="dcterms:W3CDTF">2021-06-02T14:09:22Z</dcterms:modified>
</cp:coreProperties>
</file>