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4"/>
      <p:bold r:id="rId85"/>
      <p:italic r:id="rId86"/>
      <p:boldItalic r:id="rId87"/>
    </p:embeddedFont>
    <p:embeddedFont>
      <p:font typeface="Roboto" panose="02000000000000000000" pitchFamily="2" charset="0"/>
      <p:regular r:id="rId88"/>
      <p:bold r:id="rId89"/>
      <p:italic r:id="rId90"/>
      <p:boldItalic r:id="rId91"/>
    </p:embeddedFont>
    <p:embeddedFont>
      <p:font typeface="Verdana" panose="020B0604030504040204" pitchFamily="34" charset="0"/>
      <p:regular r:id="rId92"/>
      <p:bold r:id="rId93"/>
      <p:italic r:id="rId94"/>
      <p:boldItalic r:id="rId9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6" roundtripDataSignature="AMtx7mjKSXfBTJVjBo5PWLJVQxoZ/wD4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0463BD-2F11-4962-8ADB-9E950FBD6D98}">
  <a:tblStyle styleId="{900463BD-2F11-4962-8ADB-9E950FBD6D9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6964"/>
  </p:normalViewPr>
  <p:slideViewPr>
    <p:cSldViewPr snapToGrid="0">
      <p:cViewPr varScale="1">
        <p:scale>
          <a:sx n="96" d="100"/>
          <a:sy n="96" d="100"/>
        </p:scale>
        <p:origin x="1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7.fntdata"/><Relationship Id="rId95" Type="http://schemas.openxmlformats.org/officeDocument/2006/relationships/font" Target="fonts/font12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3.fntdata"/><Relationship Id="rId94" Type="http://schemas.openxmlformats.org/officeDocument/2006/relationships/font" Target="fonts/font11.fntdata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4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0.fntdata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have identified this as a fragility fracture.  Now we need to know, does she have osteoporosis.  And to determine that, we will delve into the workup of osteoporosis.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These help evaluate for secondary causes of osteoporosis.  (i.e. </a:t>
            </a:r>
            <a:r>
              <a:rPr lang="en" dirty="0" err="1"/>
              <a:t>hyperthyroidisim</a:t>
            </a:r>
            <a:r>
              <a:rPr lang="en" dirty="0"/>
              <a:t>, hyperparathyroidism, hypogonadism)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 err="1"/>
              <a:t>RIsk</a:t>
            </a:r>
            <a:r>
              <a:rPr lang="en" dirty="0"/>
              <a:t> factors = age &gt; 60, Caucasian, female, RA, </a:t>
            </a:r>
            <a:r>
              <a:rPr lang="en" dirty="0" err="1"/>
              <a:t>hx</a:t>
            </a:r>
            <a:r>
              <a:rPr lang="en" dirty="0"/>
              <a:t> of fragility fx, steroid use, current or former tobacco user, family history of osteoporosis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Picture is evaluating the BMD at the L femoral neck.  </a:t>
            </a: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Things we might be hearing more of in the future!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are only going to cover a few of these.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 hear this all the time from patients in clinic.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No formal recommendations regarding the timing of starting a bisphosphonate after a fracture.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Ralston, SH.  Osteoporosis and Metabolic Bone Disease.  In:  </a:t>
            </a:r>
            <a:r>
              <a:rPr lang="en" sz="1050">
                <a:solidFill>
                  <a:srgbClr val="49576D"/>
                </a:solidFill>
                <a:highlight>
                  <a:schemeClr val="lt1"/>
                </a:highlight>
              </a:rPr>
              <a:t>Tornetta P, Ricci WM, eds.  Rockwood and Green’s Fractures in Adults, 9e. Philadelphia, PA.  Wolters Kluwer Health, Inc; 1969: </a:t>
            </a:r>
            <a:endParaRPr sz="90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Todd VR. Visual information analysis: frame of reference for visual perception. In: Kramer P, Hinojosa J, eds. Frames of Reference for Pediatric Occupational Therapy. Philadelphia, PA: Lippincott Williams &amp; Wilkins; 1999:205–256.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Ralston, SH.  Osteoporosis and Metabolic Bone Disease.  In:  </a:t>
            </a:r>
            <a:r>
              <a:rPr lang="en" sz="1050">
                <a:solidFill>
                  <a:srgbClr val="49576D"/>
                </a:solidFill>
                <a:highlight>
                  <a:schemeClr val="lt1"/>
                </a:highlight>
              </a:rPr>
              <a:t>Tornetta P, Ricci WM, eds.  Rockwood and Green’s Fractures in Adults, 9e. Philadelphia, PA.  Wolters Kluwer Health, Inc; 1969: </a:t>
            </a:r>
            <a:endParaRPr sz="90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Todd VR. Visual information analysis: frame of reference for visual perception. In: Kramer P, Hinojosa J, eds. Frames of Reference for Pediatric Occupational Therapy. Philadelphia, PA: Lippincott Williams &amp; Wilkins; 1999:205–256.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Osteosarcoma is not seen with low-dose and short term use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Osteosarcoma is not seen with low-dose and short term use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d51863a9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d51863a9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d51863a9b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d51863a9b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d51863a9b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d51863a9b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number should be higher, but before the Own the Bone program, testing rates were actually decreasing with time!!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7" name="Google Shape;597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To answer that question, we need to delve into some background information about osteoporosis and fragility fractures.</a:t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3" name="Google Shape;603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d51863a9b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9" name="Google Shape;609;gd51863a9b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8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0"/>
              <a:buFont typeface="Calibri"/>
              <a:buNone/>
              <a:defRPr sz="4500">
                <a:solidFill>
                  <a:srgbClr val="0020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8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1" name="Google Shape;11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064" y="4621595"/>
            <a:ext cx="782654" cy="44340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80"/>
          <p:cNvSpPr/>
          <p:nvPr/>
        </p:nvSpPr>
        <p:spPr>
          <a:xfrm>
            <a:off x="7465292" y="4774915"/>
            <a:ext cx="2366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urriculum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9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064" y="4621595"/>
            <a:ext cx="782654" cy="44340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9"/>
          <p:cNvSpPr/>
          <p:nvPr/>
        </p:nvSpPr>
        <p:spPr>
          <a:xfrm>
            <a:off x="7465292" y="4774915"/>
            <a:ext cx="1609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urriculum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0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0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064" y="4621595"/>
            <a:ext cx="782654" cy="44340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90"/>
          <p:cNvSpPr/>
          <p:nvPr/>
        </p:nvSpPr>
        <p:spPr>
          <a:xfrm>
            <a:off x="7465292" y="4774915"/>
            <a:ext cx="1609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urriculum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6" name="Google Shape;16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064" y="4621595"/>
            <a:ext cx="782654" cy="44340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1"/>
          <p:cNvSpPr/>
          <p:nvPr/>
        </p:nvSpPr>
        <p:spPr>
          <a:xfrm>
            <a:off x="7465292" y="4774915"/>
            <a:ext cx="1609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urriculum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0"/>
              <a:buFont typeface="Calibri"/>
              <a:buNone/>
              <a:defRPr sz="4500">
                <a:solidFill>
                  <a:srgbClr val="0020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2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064" y="4621595"/>
            <a:ext cx="782654" cy="44340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82"/>
          <p:cNvSpPr/>
          <p:nvPr/>
        </p:nvSpPr>
        <p:spPr>
          <a:xfrm>
            <a:off x="7465292" y="4774915"/>
            <a:ext cx="1609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urriculum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064" y="4621595"/>
            <a:ext cx="782654" cy="44340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83"/>
          <p:cNvSpPr/>
          <p:nvPr/>
        </p:nvSpPr>
        <p:spPr>
          <a:xfrm>
            <a:off x="7465292" y="4774915"/>
            <a:ext cx="1609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urriculum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2" name="Google Shape;32;p8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33" name="Google Shape;33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064" y="4621595"/>
            <a:ext cx="782654" cy="44340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84"/>
          <p:cNvSpPr/>
          <p:nvPr/>
        </p:nvSpPr>
        <p:spPr>
          <a:xfrm>
            <a:off x="7465292" y="4774915"/>
            <a:ext cx="1609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urriculum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064" y="4621595"/>
            <a:ext cx="782654" cy="44340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5"/>
          <p:cNvSpPr/>
          <p:nvPr/>
        </p:nvSpPr>
        <p:spPr>
          <a:xfrm>
            <a:off x="7465292" y="4774915"/>
            <a:ext cx="1609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urriculum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8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8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4" name="Google Shape;44;p8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064" y="4621595"/>
            <a:ext cx="782654" cy="44340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6"/>
          <p:cNvSpPr/>
          <p:nvPr/>
        </p:nvSpPr>
        <p:spPr>
          <a:xfrm>
            <a:off x="7465292" y="4774915"/>
            <a:ext cx="1609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urriculum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064" y="4621595"/>
            <a:ext cx="782654" cy="44340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7"/>
          <p:cNvSpPr/>
          <p:nvPr/>
        </p:nvSpPr>
        <p:spPr>
          <a:xfrm>
            <a:off x="7465292" y="4774915"/>
            <a:ext cx="1609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urriculum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54" name="Google Shape;54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064" y="4621595"/>
            <a:ext cx="782654" cy="4434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8"/>
          <p:cNvSpPr/>
          <p:nvPr/>
        </p:nvSpPr>
        <p:spPr>
          <a:xfrm>
            <a:off x="7465292" y="4774915"/>
            <a:ext cx="1609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urriculum</a:t>
            </a: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V5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effield.ac.uk/FRAX/tool.asp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ffield.ac.uk/FRAX/tool.asp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effield.ac.uk/FRAX/tool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heffield.ac.uk/FRAX/tool.asp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ota.org/media/78904/10-Own-the-Bone-Fact-Sheet.pdf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qd.clevelandclinic.org/romosozumab-a-new-era-in-osteoporosis-treatment/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wnthebone.org/OTB/About/Why_Own_the_Bone/OTB/About/Why_Own_the_Bone.aspx?hkey=e655a654-77d6-43c2-9d35-931d7edad403" TargetMode="External"/><Relationship Id="rId5" Type="http://schemas.openxmlformats.org/officeDocument/2006/relationships/hyperlink" Target="https://reference.medscape.com/drug/evenity-romosozumab-1000158#0" TargetMode="External"/><Relationship Id="rId4" Type="http://schemas.openxmlformats.org/officeDocument/2006/relationships/hyperlink" Target="https://www.healio.com/orthopedics/journals/ortho/2019-11-42-6/%7b738c109a-3a53-4351-800e-188836238d99%7d/importance-of-routine-bone-mineral-density-screening-prior-to-elective-total-joint-replacemen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/>
              <a:t>Bone Health Management</a:t>
            </a:r>
            <a:endParaRPr/>
          </a:p>
        </p:txBody>
      </p:sp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/>
              <a:t>OTA Core Curriculum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/>
              <a:t>October 2020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/>
              <a:t>Jill Martin, MD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/>
              <a:t>Medical College of Wisconsin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"/>
              <a:t>Milwaukee, WI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Osteoporosis Epidemiology </a:t>
            </a:r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54 million people in the US have low bone mass</a:t>
            </a:r>
            <a:r>
              <a:rPr lang="en" baseline="30000"/>
              <a:t>17</a:t>
            </a:r>
            <a:endParaRPr baseline="300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10 million have osteoporosis in the US</a:t>
            </a:r>
            <a:r>
              <a:rPr lang="en" baseline="30000"/>
              <a:t>17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More than 70 million people will be affected by 2030 according to the National Osteoporosis Foundation</a:t>
            </a:r>
            <a:r>
              <a:rPr lang="en" baseline="30000"/>
              <a:t>17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Osteoporotic Fracture Epidemiology </a:t>
            </a:r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~9 million osteoporotic fractures occur worldwide per year</a:t>
            </a:r>
            <a:r>
              <a:rPr lang="en" baseline="30000"/>
              <a:t>21</a:t>
            </a:r>
            <a:endParaRPr baseline="300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2100"/>
              <a:t>That’s a fracture happening every 3 seconds!</a:t>
            </a:r>
            <a:endParaRPr sz="21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61% of osteoporotic fractures occur in women</a:t>
            </a:r>
            <a:r>
              <a:rPr lang="en" baseline="30000"/>
              <a:t>21</a:t>
            </a:r>
            <a:endParaRPr baseline="300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Lifetime risk of an osteoporotic fracture for a man is more than 2x the lifetime risk of prostate cancer (27% vs 11.3%)!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1 in 2 women and 1 in 4 men over 50 years old will sustain an osteoporosis-related fracture.</a:t>
            </a:r>
            <a:r>
              <a:rPr lang="en" baseline="30000"/>
              <a:t>23</a:t>
            </a:r>
            <a:endParaRPr baseline="30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Consequences of Osteoporosis &amp; Fragility Fractures</a:t>
            </a:r>
            <a:endParaRPr/>
          </a:p>
        </p:txBody>
      </p:sp>
      <p:sp>
        <p:nvSpPr>
          <p:cNvPr id="140" name="Google Shape;14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“Geriatric fractures threaten independence, cause institutionalization, and increase mortality risk.”</a:t>
            </a:r>
            <a:r>
              <a:rPr lang="en" baseline="30000"/>
              <a:t>1</a:t>
            </a:r>
            <a:endParaRPr baseline="300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Mortality after a hip fracture = 15-30% within the year!</a:t>
            </a:r>
            <a:r>
              <a:rPr lang="en" baseline="30000"/>
              <a:t>23</a:t>
            </a:r>
            <a:endParaRPr baseline="300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52.4% of deaths occur in the first 3 months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72.5% occur within the first 6 months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1-year mortality is 20% greater in men compared to women</a:t>
            </a:r>
            <a:r>
              <a:rPr lang="en" baseline="30000"/>
              <a:t>21</a:t>
            </a:r>
            <a:endParaRPr baseline="300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Fragility fractures cost ~$19 billion annually in the US</a:t>
            </a:r>
            <a:r>
              <a:rPr lang="en" baseline="30000"/>
              <a:t>27</a:t>
            </a:r>
            <a:endParaRPr baseline="30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>
            <a:off x="628638" y="50835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/>
              <a:t>Why do we care?</a:t>
            </a:r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body" idx="1"/>
          </p:nvPr>
        </p:nvSpPr>
        <p:spPr>
          <a:xfrm>
            <a:off x="628638" y="291194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2100">
                <a:solidFill>
                  <a:schemeClr val="dk1"/>
                </a:solidFill>
              </a:rPr>
              <a:t>Fragility fractures are a huge source of morbidity and mortality!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Osteoporosis &amp; Joint Replacements</a:t>
            </a:r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~60% of patients with a total joint arthroplasty (TJA) have/develop osteopenia or osteoporosis!</a:t>
            </a:r>
            <a:r>
              <a:rPr lang="en" baseline="30000"/>
              <a:t>22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77% of arthroplasty surgeons believe poor bone quality influences the choice of implant yet only 5% test for osteoporosis.</a:t>
            </a:r>
            <a:r>
              <a:rPr lang="en" baseline="30000"/>
              <a:t>1</a:t>
            </a:r>
            <a:endParaRPr baseline="300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Identifying which patients have osteoporosis or osteopenia prior to joint replacement is helpful!</a:t>
            </a:r>
            <a:endParaRPr baseline="30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Osteoporosis &amp; Joint Replacements</a:t>
            </a:r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Treatment decreases peri-implant osteoporosis, periprosthetic fractures and need for revisions!</a:t>
            </a:r>
            <a:r>
              <a:rPr lang="en" baseline="30000"/>
              <a:t>1</a:t>
            </a:r>
            <a:endParaRPr baseline="3000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DXA after TKA and THA shows bone loss around the implants as high as 20%!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Limited data exists but a meta-analysis shows bisphosphonates after THA and TKA can prevent osteolysis and stress-shielding around implants → 52-55% decrease in periprosthetic fracture and revision!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Osteoporosis &amp; Spine Surgery</a:t>
            </a:r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body" idx="1"/>
          </p:nvPr>
        </p:nvSpPr>
        <p:spPr>
          <a:xfrm>
            <a:off x="628650" y="1173075"/>
            <a:ext cx="7886700" cy="3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2500"/>
              <a:t>69-84% of all patients undergoing elective spine surgery have low vitamin D.</a:t>
            </a:r>
            <a:r>
              <a:rPr lang="en" sz="2500" baseline="30000"/>
              <a:t>1</a:t>
            </a:r>
            <a:endParaRPr sz="2500" baseline="30000"/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2100"/>
              <a:t>Low vitamin D is associated with:</a:t>
            </a:r>
            <a:endParaRPr sz="2100"/>
          </a:p>
          <a:p>
            <a:pPr marL="1371600" lvl="2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800"/>
              <a:t>Increased severity of pain from lumbar spinal stenosis</a:t>
            </a:r>
            <a:endParaRPr sz="1800"/>
          </a:p>
          <a:p>
            <a:pPr marL="1371600" lvl="2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800"/>
              <a:t>Increased time to fusion after lumbar fusion</a:t>
            </a:r>
            <a:endParaRPr sz="1800"/>
          </a:p>
          <a:p>
            <a:pPr marL="1371600" lvl="2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800"/>
              <a:t>3.5x more likely to develop a pseudarthrosis</a:t>
            </a: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Osteoporosis &amp; Spine Surgery</a:t>
            </a:r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body" idx="1"/>
          </p:nvPr>
        </p:nvSpPr>
        <p:spPr>
          <a:xfrm>
            <a:off x="628650" y="898975"/>
            <a:ext cx="78867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Up to 50% of patients have osteopenia or osteoporosis who undergo elective spine surgery.</a:t>
            </a:r>
            <a:r>
              <a:rPr lang="en" baseline="30000"/>
              <a:t>1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Higher rates of failed fusion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50% of patients with osteoporosis have complications (kyphosis, hardware failure, fracture, screw loosening, subsidence, proximal junction fractures)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Treatment with bisphosphonates reduces the risk of these complications and decreases time to fusion</a:t>
            </a:r>
            <a:r>
              <a:rPr lang="en" sz="2100" baseline="30000"/>
              <a:t>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/>
              <a:t>Does she have osteoporosis?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Osteoporosis Workup</a:t>
            </a:r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body" idx="1"/>
          </p:nvPr>
        </p:nvSpPr>
        <p:spPr>
          <a:xfrm>
            <a:off x="628650" y="1072050"/>
            <a:ext cx="78867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Labs: 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CBC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Fasting comprehensive metabolic panel to evaluate: 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creatinine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LFTs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nutritional status via total protein &amp; albumin levels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Serum calcium, phosphate, magnesium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TSH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25-hydroxy vitamin D level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24-hr urine calcium and creatinine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Intact parathyroid hormone levels (PTH)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Testosterone levels in men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Other labs as indicated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Disclosures</a:t>
            </a:r>
            <a:endParaRPr/>
          </a:p>
        </p:txBody>
      </p:sp>
      <p:sp>
        <p:nvSpPr>
          <p:cNvPr id="77" name="Google Shape;7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I have no potential conflicts with this presentation.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My disclosures: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	Reviewer - Journal of Surgical Education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Osteoporosis Workup</a:t>
            </a:r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-25-hydroxy vitamin D level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normal is between 20 and 40 ng/mL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38967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Fracture Risk Assessment Tool (FRAX)</a:t>
            </a:r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body" idx="1"/>
          </p:nvPr>
        </p:nvSpPr>
        <p:spPr>
          <a:xfrm>
            <a:off x="628650" y="1777725"/>
            <a:ext cx="3839700" cy="27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Estimates the 10-year probability of a hip fracture or combined risk of major osteoporotic fracture (hip, spine, shoulder, or wrist) based on risk factors and femoral neck BMD.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pic>
        <p:nvPicPr>
          <p:cNvPr id="194" name="Google Shape;19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8350" y="273850"/>
            <a:ext cx="4479575" cy="27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1"/>
          <p:cNvSpPr txBox="1"/>
          <p:nvPr/>
        </p:nvSpPr>
        <p:spPr>
          <a:xfrm>
            <a:off x="628650" y="3903125"/>
            <a:ext cx="8008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1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Validated with and without knowing the femoral neck BMD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used to determine the need for pharmacologic therapy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4468338" y="2883200"/>
            <a:ext cx="4479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https://www.sheffield.ac.uk/FRAX/tool.aspx</a:t>
            </a: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Fracture Risk Assessment Tool (FRAX)</a:t>
            </a:r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Free online calculator at: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https://www.sheffield.ac.uk/FRAX/tool.aspx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are her risk factors for osteoporosis?</a:t>
            </a:r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body" idx="1"/>
          </p:nvPr>
        </p:nvSpPr>
        <p:spPr>
          <a:xfrm>
            <a:off x="628650" y="1267727"/>
            <a:ext cx="7886700" cy="3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68 yo caucasian female tripped and fell while taking her trash out.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PMH:  hypertension, rheumatoid arthritis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PSH:  right distal radius fracture ORIF 2 years ago (sustained after a ground level fall)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Medications:  lisinopril, steroids for RA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Allergies:  NKDA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SH:  former smoker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FH:  mother had a hip fracture shortly before she died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PE:  BMI 30 (180 lbs; 5’5’’ tall)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What are her risk factors for osteoporosis?</a:t>
            </a:r>
            <a:endParaRPr/>
          </a:p>
        </p:txBody>
      </p:sp>
      <p:sp>
        <p:nvSpPr>
          <p:cNvPr id="214" name="Google Shape;214;p24"/>
          <p:cNvSpPr txBox="1">
            <a:spLocks noGrp="1"/>
          </p:cNvSpPr>
          <p:nvPr>
            <p:ph type="body" idx="1"/>
          </p:nvPr>
        </p:nvSpPr>
        <p:spPr>
          <a:xfrm>
            <a:off x="628650" y="1268050"/>
            <a:ext cx="7886700" cy="3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b="1"/>
              <a:t>68 yo</a:t>
            </a:r>
            <a:r>
              <a:rPr lang="en"/>
              <a:t> </a:t>
            </a:r>
            <a:r>
              <a:rPr lang="en" b="1"/>
              <a:t>caucasian F</a:t>
            </a:r>
            <a:r>
              <a:rPr lang="en"/>
              <a:t> tripped and fell while taking her trash out.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PMH:  hypertension, </a:t>
            </a:r>
            <a:r>
              <a:rPr lang="en" b="1"/>
              <a:t>rheumatoid arthritis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PSH:  </a:t>
            </a:r>
            <a:r>
              <a:rPr lang="en" b="1"/>
              <a:t>right distal radius fracture ORIF 2 years ago (sustained after a ground level fall)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Medications:  lisinopril, </a:t>
            </a:r>
            <a:r>
              <a:rPr lang="en" b="1"/>
              <a:t>steroids</a:t>
            </a:r>
            <a:r>
              <a:rPr lang="en"/>
              <a:t> for RA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Allergies:  NKDA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SH:  </a:t>
            </a:r>
            <a:r>
              <a:rPr lang="en" b="1"/>
              <a:t>former smoker 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FH:  </a:t>
            </a:r>
            <a:r>
              <a:rPr lang="en" b="1"/>
              <a:t>mother had a hip fracture shortly before she died 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PE:  BMI 30 (180 lbs; 5’5’’ tall)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Other Risk Factors for Osteoporosis:</a:t>
            </a:r>
            <a:endParaRPr/>
          </a:p>
        </p:txBody>
      </p:sp>
      <p:sp>
        <p:nvSpPr>
          <p:cNvPr id="220" name="Google Shape;220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Excessive alcohol use (3+ drinks/day)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Low body weight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Limited exercise 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Low calcium and vitamin D intake</a:t>
            </a:r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Late menarche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Early menopause (before age 40) </a:t>
            </a:r>
            <a:r>
              <a:rPr lang="en" baseline="30000"/>
              <a:t>21,23</a:t>
            </a:r>
            <a:endParaRPr baseline="30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>
            <a:spLocks noGrp="1"/>
          </p:cNvSpPr>
          <p:nvPr>
            <p:ph type="title"/>
          </p:nvPr>
        </p:nvSpPr>
        <p:spPr>
          <a:xfrm>
            <a:off x="629850" y="342900"/>
            <a:ext cx="34899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100"/>
              <a:t>Causes of Secondary Osteoporosis</a:t>
            </a:r>
            <a:endParaRPr sz="3100"/>
          </a:p>
        </p:txBody>
      </p:sp>
      <p:sp>
        <p:nvSpPr>
          <p:cNvPr id="227" name="Google Shape;227;p26"/>
          <p:cNvSpPr txBox="1">
            <a:spLocks noGrp="1"/>
          </p:cNvSpPr>
          <p:nvPr>
            <p:ph type="body" idx="1"/>
          </p:nvPr>
        </p:nvSpPr>
        <p:spPr>
          <a:xfrm>
            <a:off x="4296775" y="740575"/>
            <a:ext cx="42198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Hyperparathyroidism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Thyroid problems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Hypogonadism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Diabetes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Multiple myeloma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Inflammatory bowel disease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Inflammatory arthritis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Malabsorption problems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Radiation (regional osteoporosis)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Cushing’s disease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Eating disorders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sz="2200"/>
          </a:p>
        </p:txBody>
      </p:sp>
      <p:sp>
        <p:nvSpPr>
          <p:cNvPr id="228" name="Google Shape;228;p26"/>
          <p:cNvSpPr txBox="1">
            <a:spLocks noGrp="1"/>
          </p:cNvSpPr>
          <p:nvPr>
            <p:ph type="body" idx="2"/>
          </p:nvPr>
        </p:nvSpPr>
        <p:spPr>
          <a:xfrm>
            <a:off x="629850" y="1832450"/>
            <a:ext cx="2949300" cy="25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20-30% of osteoporosis in women and &gt;50% of cases in men are due to secondary causes!</a:t>
            </a:r>
            <a:r>
              <a:rPr lang="en" sz="2000" baseline="30000"/>
              <a:t>24</a:t>
            </a:r>
            <a:endParaRPr sz="2000" baseline="30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1800"/>
              <a:t>*This is why a laboratory workup is important!</a:t>
            </a:r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Causes of Secondary Osteoporosis</a:t>
            </a:r>
            <a:endParaRPr/>
          </a:p>
        </p:txBody>
      </p:sp>
      <p:sp>
        <p:nvSpPr>
          <p:cNvPr id="234" name="Google Shape;234;p27"/>
          <p:cNvSpPr txBox="1">
            <a:spLocks noGrp="1"/>
          </p:cNvSpPr>
          <p:nvPr>
            <p:ph type="body" idx="2"/>
          </p:nvPr>
        </p:nvSpPr>
        <p:spPr>
          <a:xfrm>
            <a:off x="628650" y="126805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Medications: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Anticonvulsants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Glucocorticoids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Aromatase inhibitors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Androgen deprivation therapy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Proton pump inhibitors (PPIs)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SSRIs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Depo-Provera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Coumadin</a:t>
            </a:r>
            <a:r>
              <a:rPr lang="en" baseline="30000"/>
              <a:t>13</a:t>
            </a:r>
            <a:endParaRPr baseline="300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High-dose statins (low-dose statins may be protective!)</a:t>
            </a:r>
            <a:r>
              <a:rPr lang="en" baseline="30000"/>
              <a:t>18</a:t>
            </a:r>
            <a:endParaRPr baseline="30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>
            <a:spLocks noGrp="1"/>
          </p:cNvSpPr>
          <p:nvPr>
            <p:ph type="title"/>
          </p:nvPr>
        </p:nvSpPr>
        <p:spPr>
          <a:xfrm>
            <a:off x="628638" y="1271029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/>
              <a:t>What is our patient’s FRAX score?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275" y="301988"/>
            <a:ext cx="7435451" cy="453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 txBox="1"/>
          <p:nvPr/>
        </p:nvSpPr>
        <p:spPr>
          <a:xfrm>
            <a:off x="2097425" y="4690950"/>
            <a:ext cx="50130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https://www.sheffield.ac.uk/FRAX/tool.aspx</a:t>
            </a: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Review the definition, epidemiology and implications of osteoporosis and fragility fractures.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Learn how to identify fragility fractures.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Understand the work-up for osteoporosis.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Review current the current treatments for osteoporosis.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Understand our role as orthopaedic surgeons in the identification, work-up and treatment of osteoporosis and fragility fractures.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Fracture Risk Assessment Tool (FRAX)</a:t>
            </a:r>
            <a:endParaRPr/>
          </a:p>
        </p:txBody>
      </p:sp>
      <p:sp>
        <p:nvSpPr>
          <p:cNvPr id="251" name="Google Shape;251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1" indent="-3619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</a:pPr>
            <a:r>
              <a:rPr lang="en" sz="2100"/>
              <a:t>&gt;3% risk for hip fracture or greater than 20% for any major osteoporotic fracture → recommend medical treatment in postmenopausal women age 50+.</a:t>
            </a:r>
            <a:r>
              <a:rPr lang="en" sz="2100" baseline="30000"/>
              <a:t>21,23</a:t>
            </a:r>
            <a:endParaRPr sz="2100" baseline="30000"/>
          </a:p>
          <a:p>
            <a:pPr marL="9144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2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pic>
        <p:nvPicPr>
          <p:cNvPr id="252" name="Google Shape;25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2336" y="2571750"/>
            <a:ext cx="4145839" cy="21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0"/>
          <p:cNvSpPr txBox="1"/>
          <p:nvPr/>
        </p:nvSpPr>
        <p:spPr>
          <a:xfrm>
            <a:off x="714600" y="3063973"/>
            <a:ext cx="3432300" cy="11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patient needs treatment!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0"/>
          <p:cNvSpPr txBox="1"/>
          <p:nvPr/>
        </p:nvSpPr>
        <p:spPr>
          <a:xfrm>
            <a:off x="2065500" y="4632625"/>
            <a:ext cx="50130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https://www.sheffield.ac.uk/FRAX/tool.aspx</a:t>
            </a:r>
            <a:endParaRPr sz="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Dual X-ray Absorptiometry (DXA) Scanning</a:t>
            </a:r>
            <a:endParaRPr/>
          </a:p>
        </p:txBody>
      </p:sp>
      <p:sp>
        <p:nvSpPr>
          <p:cNvPr id="260" name="Google Shape;260;p31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Determines the bone mineral density at the distal part of the radius, hip, and lumbar spine.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Indications: 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261" name="Google Shape;26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0525" y="2177200"/>
            <a:ext cx="4345899" cy="26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1"/>
          <p:cNvSpPr txBox="1"/>
          <p:nvPr/>
        </p:nvSpPr>
        <p:spPr>
          <a:xfrm>
            <a:off x="628650" y="2567050"/>
            <a:ext cx="3943200" cy="20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0" lvl="1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&gt;/= 70 yo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 &gt;/= 65 yo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Younger men and women with risk factors</a:t>
            </a:r>
            <a:r>
              <a:rPr lang="en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,2</a:t>
            </a:r>
            <a:r>
              <a:rPr lang="en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</a:t>
            </a:r>
            <a:r>
              <a:rPr lang="en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Dual X-ray Absorptiometry (DXA) Scanning</a:t>
            </a:r>
            <a:endParaRPr/>
          </a:p>
        </p:txBody>
      </p:sp>
      <p:sp>
        <p:nvSpPr>
          <p:cNvPr id="268" name="Google Shape;268;p32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3014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T-score:  compares the patient’s BMD to a 30 y/o woman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Used to diagnose postmenopausal women and men &gt; 50 yo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269" name="Google Shape;26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7762" y="1268050"/>
            <a:ext cx="5149838" cy="32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 txBox="1">
            <a:spLocks noGrp="1"/>
          </p:cNvSpPr>
          <p:nvPr>
            <p:ph type="title"/>
          </p:nvPr>
        </p:nvSpPr>
        <p:spPr>
          <a:xfrm>
            <a:off x="628650" y="1474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Dual X-ray Absorptiometry (DXA) Scanning</a:t>
            </a:r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body" idx="1"/>
          </p:nvPr>
        </p:nvSpPr>
        <p:spPr>
          <a:xfrm>
            <a:off x="628650" y="3513900"/>
            <a:ext cx="78867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400"/>
              <a:t>*standard deviations below the mean</a:t>
            </a:r>
            <a:endParaRPr sz="140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457200" lvl="0" indent="-3175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Severe osteoporosis = the addition of a fragility fracture</a:t>
            </a:r>
            <a:r>
              <a:rPr lang="en" baseline="30000"/>
              <a:t>23</a:t>
            </a:r>
            <a:endParaRPr baseline="30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aphicFrame>
        <p:nvGraphicFramePr>
          <p:cNvPr id="276" name="Google Shape;276;p33"/>
          <p:cNvGraphicFramePr/>
          <p:nvPr/>
        </p:nvGraphicFramePr>
        <p:xfrm>
          <a:off x="1786150" y="1225150"/>
          <a:ext cx="5571700" cy="2205275"/>
        </p:xfrm>
        <a:graphic>
          <a:graphicData uri="http://schemas.openxmlformats.org/drawingml/2006/table">
            <a:tbl>
              <a:tblPr>
                <a:noFill/>
                <a:tableStyleId>{900463BD-2F11-4962-8ADB-9E950FBD6D98}</a:tableStyleId>
              </a:tblPr>
              <a:tblGrid>
                <a:gridCol w="27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strike="noStrike" cap="none"/>
                        <a:t>T-Score</a:t>
                      </a:r>
                      <a:endParaRPr sz="19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strike="noStrike" cap="none"/>
                        <a:t>Healthy Individual</a:t>
                      </a:r>
                      <a:endParaRPr sz="19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strike="noStrike" cap="none"/>
                        <a:t>&gt; -1</a:t>
                      </a:r>
                      <a:endParaRPr sz="1900" u="none" strike="noStrike" cap="none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strike="noStrike" cap="none"/>
                        <a:t>Osteopenia</a:t>
                      </a:r>
                      <a:endParaRPr sz="19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strike="noStrike" cap="none"/>
                        <a:t>-1 to -2.4</a:t>
                      </a:r>
                      <a:endParaRPr sz="1900" u="none" strike="noStrike" cap="none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strike="noStrike" cap="none"/>
                        <a:t>Osteoporosis</a:t>
                      </a:r>
                      <a:endParaRPr sz="19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strike="noStrike" cap="none"/>
                        <a:t>&lt;/= -2.5</a:t>
                      </a:r>
                      <a:endParaRPr sz="1900" u="none" strike="noStrike" cap="none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Dual X-ray Absorptiometry (DXA) Scanning</a:t>
            </a:r>
            <a:endParaRPr/>
          </a:p>
        </p:txBody>
      </p:sp>
      <p:sp>
        <p:nvSpPr>
          <p:cNvPr id="282" name="Google Shape;282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Z-score:  compares the patient’s BMD to a healthy age-matched control of the same sex and race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Used in children and patients &lt; 50 y/o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Z-score &lt;/= -2.0 in a premenopausal woman or a man &lt; 50 y/o = low BMD for chronological age </a:t>
            </a:r>
            <a:endParaRPr/>
          </a:p>
          <a:p>
            <a:pPr marL="457200" lvl="0" indent="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→ look for secondary causes of osteoporosis.</a:t>
            </a:r>
            <a:r>
              <a:rPr lang="en" baseline="30000"/>
              <a:t>21</a:t>
            </a:r>
            <a:endParaRPr baseline="30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5"/>
          <p:cNvSpPr txBox="1">
            <a:spLocks noGrp="1"/>
          </p:cNvSpPr>
          <p:nvPr>
            <p:ph type="title"/>
          </p:nvPr>
        </p:nvSpPr>
        <p:spPr>
          <a:xfrm>
            <a:off x="628650" y="944500"/>
            <a:ext cx="7886700" cy="1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0"/>
              <a:t> </a:t>
            </a:r>
            <a:endParaRPr b="0"/>
          </a:p>
        </p:txBody>
      </p:sp>
      <p:sp>
        <p:nvSpPr>
          <p:cNvPr id="288" name="Google Shape;288;p35"/>
          <p:cNvSpPr txBox="1">
            <a:spLocks noGrp="1"/>
          </p:cNvSpPr>
          <p:nvPr>
            <p:ph type="body" idx="1"/>
          </p:nvPr>
        </p:nvSpPr>
        <p:spPr>
          <a:xfrm>
            <a:off x="628650" y="716900"/>
            <a:ext cx="7886700" cy="3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/>
              <a:t>DXA scans are important for diagnosing osteoporosis, but...</a:t>
            </a:r>
            <a:endParaRPr sz="330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3300" b="1"/>
          </a:p>
        </p:txBody>
      </p:sp>
      <p:sp>
        <p:nvSpPr>
          <p:cNvPr id="289" name="Google Shape;289;p35"/>
          <p:cNvSpPr txBox="1"/>
          <p:nvPr/>
        </p:nvSpPr>
        <p:spPr>
          <a:xfrm>
            <a:off x="1257300" y="2207400"/>
            <a:ext cx="6629400" cy="22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Osteoporosis can be diagnosed based on low-energy hip or spine </a:t>
            </a:r>
            <a:r>
              <a:rPr lang="en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fracture</a:t>
            </a:r>
            <a:r>
              <a:rPr lang="en"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matter what the DXA scan shows!</a:t>
            </a:r>
            <a:endParaRPr sz="33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Case</a:t>
            </a:r>
            <a:endParaRPr/>
          </a:p>
        </p:txBody>
      </p:sp>
      <p:sp>
        <p:nvSpPr>
          <p:cNvPr id="295" name="Google Shape;295;p36"/>
          <p:cNvSpPr txBox="1">
            <a:spLocks noGrp="1"/>
          </p:cNvSpPr>
          <p:nvPr>
            <p:ph type="body" idx="1"/>
          </p:nvPr>
        </p:nvSpPr>
        <p:spPr>
          <a:xfrm>
            <a:off x="628650" y="1268050"/>
            <a:ext cx="7886700" cy="3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The patient’s DXA results: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T-score:  -2.5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36"/>
          <p:cNvSpPr txBox="1"/>
          <p:nvPr/>
        </p:nvSpPr>
        <p:spPr>
          <a:xfrm>
            <a:off x="1323450" y="2192700"/>
            <a:ext cx="64971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she have osteoporosis and does she need treatment?</a:t>
            </a:r>
            <a:endParaRPr sz="3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6"/>
          <p:cNvSpPr txBox="1"/>
          <p:nvPr/>
        </p:nvSpPr>
        <p:spPr>
          <a:xfrm>
            <a:off x="731850" y="3339150"/>
            <a:ext cx="76803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Yes!  Her T-score indicates osteoporosis and her FRAX scores are high enough to recommend treatment!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Dual X-ray Absorptiometry (DXA) Scanning</a:t>
            </a:r>
            <a:endParaRPr/>
          </a:p>
        </p:txBody>
      </p:sp>
      <p:sp>
        <p:nvSpPr>
          <p:cNvPr id="303" name="Google Shape;303;p3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Should be repeated every 3-5 years in at-risk patients.</a:t>
            </a:r>
            <a:r>
              <a:rPr lang="en" baseline="30000"/>
              <a:t>23</a:t>
            </a:r>
            <a:endParaRPr sz="3000" baseline="3000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Changes in DXA scans do not always correlate with fracture risk, even if on treatment.</a:t>
            </a:r>
            <a:endParaRPr/>
          </a:p>
          <a:p>
            <a:pPr marL="914400" lvl="1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Fracture risk decreases upon starting treatment, even before changes are seen on DXA scans.</a:t>
            </a:r>
            <a:endParaRPr/>
          </a:p>
          <a:p>
            <a:pPr marL="914400" lvl="1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Therefore, more frequent DXA scans are not indicated.</a:t>
            </a:r>
            <a:endParaRPr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There is significant variability among DXA machines.  Unless the scan is done on the same machine, results may not be comparable.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baseline="30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Can you tell if she has osteoporosis based on her xrays?</a:t>
            </a:r>
            <a:endParaRPr/>
          </a:p>
        </p:txBody>
      </p:sp>
      <p:sp>
        <p:nvSpPr>
          <p:cNvPr id="309" name="Google Shape;309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Osteoporosis cannot be formally diagnosed on xray, but osteoporotic changes can be seen on xray if there is at least 30-50% bone loss.</a:t>
            </a:r>
            <a:r>
              <a:rPr lang="en" baseline="30000"/>
              <a:t>14</a:t>
            </a:r>
            <a:endParaRPr baseline="30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310" name="Google Shape;31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2500" y="2076900"/>
            <a:ext cx="2529597" cy="273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7125" y="2076900"/>
            <a:ext cx="2579650" cy="273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Other Imaging Modalities </a:t>
            </a:r>
            <a:endParaRPr/>
          </a:p>
        </p:txBody>
      </p:sp>
      <p:sp>
        <p:nvSpPr>
          <p:cNvPr id="317" name="Google Shape;317;p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High-Resolution Peripheral Quantitative CT</a:t>
            </a:r>
            <a:r>
              <a:rPr lang="en" baseline="30000"/>
              <a:t>21</a:t>
            </a:r>
            <a:endParaRPr baseline="30000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Assesses the microarchitecture of the distal skeleton → volumetric BMD of cortical and trabecular bone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Need more research on this. 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Quantitative Ultrasound of the Heel (QUS)</a:t>
            </a:r>
            <a:r>
              <a:rPr lang="en" baseline="30000"/>
              <a:t>10</a:t>
            </a:r>
            <a:endParaRPr baseline="30000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Predicts future hip fracture risk as well as DXA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Portable, cheaper, no radiation, &amp; doesn’t require specially-trained technicians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Case </a:t>
            </a:r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628650" y="1268050"/>
            <a:ext cx="7886700" cy="3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68 yo caucasian female tripped and fell while taking her trash out.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Presents with left shoulder pain.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PMH:  hypertension, rheumatoid arthritis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PSH: 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right distal radius fracture ORIF 2 years ago (sustained after a ground level fall)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appendectomy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Medications:  lisinopril, steroids for RA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Allergies:  NKDA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Case</a:t>
            </a:r>
            <a:endParaRPr/>
          </a:p>
        </p:txBody>
      </p:sp>
      <p:sp>
        <p:nvSpPr>
          <p:cNvPr id="323" name="Google Shape;323;p40"/>
          <p:cNvSpPr txBox="1">
            <a:spLocks noGrp="1"/>
          </p:cNvSpPr>
          <p:nvPr>
            <p:ph type="body" idx="1"/>
          </p:nvPr>
        </p:nvSpPr>
        <p:spPr>
          <a:xfrm>
            <a:off x="628650" y="2391273"/>
            <a:ext cx="7886700" cy="2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2500" i="1"/>
              <a:t>“So what do I do about my osteoporosis?”</a:t>
            </a:r>
            <a:endParaRPr sz="2500" i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Osteoporosis Treatment</a:t>
            </a:r>
            <a:endParaRPr/>
          </a:p>
        </p:txBody>
      </p:sp>
      <p:sp>
        <p:nvSpPr>
          <p:cNvPr id="329" name="Google Shape;329;p4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Activity modification &amp; lifestyle changes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Medical therapy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Activity Modification &amp; Lifestyle Changes</a:t>
            </a:r>
            <a:endParaRPr/>
          </a:p>
        </p:txBody>
      </p:sp>
      <p:sp>
        <p:nvSpPr>
          <p:cNvPr id="335" name="Google Shape;335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Diet changes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Low protein levels are associated with fractures in the elderly.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Low vitamin K (in leafy green vegetables, soybean and canola oil) is also associated with osteoporosis.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Smoking cessation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Decreased alcohol consumption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Increased activity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Weight-bearing exercise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Resistance exercise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Osteoporosis Treatment - Exercise</a:t>
            </a:r>
            <a:endParaRPr/>
          </a:p>
        </p:txBody>
      </p:sp>
      <p:sp>
        <p:nvSpPr>
          <p:cNvPr id="341" name="Google Shape;341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Weight-bearing aerobic exercise: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Walking alone probably doesn’t improve overall BMD</a:t>
            </a:r>
            <a:endParaRPr b="1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&gt;/= 12 months of Tai Chi may improve BMD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Resistance exercise: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Results in small, but significant localized improvements in BMD.</a:t>
            </a:r>
            <a:r>
              <a:rPr lang="en" baseline="30000"/>
              <a:t>3</a:t>
            </a:r>
            <a:endParaRPr baseline="30000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Example:  stair climbing and squats improve BMD in the hip and lumbar spine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3x/week x 1 year to be effective</a:t>
            </a:r>
            <a:r>
              <a:rPr lang="en" baseline="30000"/>
              <a:t>3</a:t>
            </a:r>
            <a:endParaRPr baseline="30000"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7886700" cy="17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Why do weight-bearing exercises increase bone mineral density?</a:t>
            </a:r>
            <a:endParaRPr/>
          </a:p>
        </p:txBody>
      </p:sp>
      <p:sp>
        <p:nvSpPr>
          <p:cNvPr id="347" name="Google Shape;347;p44"/>
          <p:cNvSpPr txBox="1">
            <a:spLocks noGrp="1"/>
          </p:cNvSpPr>
          <p:nvPr>
            <p:ph type="body" idx="1"/>
          </p:nvPr>
        </p:nvSpPr>
        <p:spPr>
          <a:xfrm>
            <a:off x="628650" y="2198950"/>
            <a:ext cx="7886700" cy="24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2400"/>
              <a:t>Wolff’s Law - bone remodels in response to mechanical stress</a:t>
            </a: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Osteoporosis Treatment - Exercise</a:t>
            </a:r>
            <a:endParaRPr/>
          </a:p>
        </p:txBody>
      </p:sp>
      <p:sp>
        <p:nvSpPr>
          <p:cNvPr id="353" name="Google Shape;353;p4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		 	 	 			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Reduces the risk of falls.</a:t>
            </a:r>
            <a:r>
              <a:rPr lang="en" sz="1800" baseline="30000"/>
              <a:t>8</a:t>
            </a:r>
            <a:endParaRPr sz="1800" baseline="300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Exercise results in femoral neck and lumbar spine BMD improvements which reduce fragility fracture risk by 10%!</a:t>
            </a:r>
            <a:r>
              <a:rPr lang="en" sz="1800" baseline="30000"/>
              <a:t>8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120-300 minutes of moderate or higher intensity activity per week was associated with fewer hip fractures in older adults.</a:t>
            </a:r>
            <a:endParaRPr sz="1800"/>
          </a:p>
          <a:p>
            <a:pPr marL="91440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Adding in resistance and balance exercises → fewer falls</a:t>
            </a:r>
            <a:r>
              <a:rPr lang="en" baseline="30000"/>
              <a:t>21</a:t>
            </a:r>
            <a:endParaRPr sz="1800" baseline="30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Vitamin D &amp; Calcium Supplementation</a:t>
            </a:r>
            <a:endParaRPr/>
          </a:p>
        </p:txBody>
      </p:sp>
      <p:sp>
        <p:nvSpPr>
          <p:cNvPr id="359" name="Google Shape;359;p4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1 billion</a:t>
            </a:r>
            <a:r>
              <a:rPr lang="en"/>
              <a:t> people are deficient or insufficient in vitamin D worldwide!!</a:t>
            </a:r>
            <a:r>
              <a:rPr lang="en" baseline="30000"/>
              <a:t>26</a:t>
            </a:r>
            <a:endParaRPr baseline="30000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77% of Americans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&gt;50% of patients sustaining a fragility fracture have low vitamin D levels.</a:t>
            </a:r>
            <a:r>
              <a:rPr lang="en" baseline="30000"/>
              <a:t>6</a:t>
            </a:r>
            <a:endParaRPr baseline="30000"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baseline="30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1000-1200 mg calcium citrate </a:t>
            </a:r>
            <a:endParaRPr/>
          </a:p>
          <a:p>
            <a:pPr marL="1371600" lvl="2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800"/>
              <a:t>easier on the stomach and to digest</a:t>
            </a:r>
            <a:endParaRPr sz="1800"/>
          </a:p>
          <a:p>
            <a:pPr marL="1371600" lvl="2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800"/>
              <a:t>divided in 2 doses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2000 units vitamin D3</a:t>
            </a:r>
            <a:endParaRPr/>
          </a:p>
          <a:p>
            <a:pPr marL="1371600" lvl="2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700"/>
              <a:t>Improved absorption when taken with fat</a:t>
            </a:r>
            <a:endParaRPr sz="1700"/>
          </a:p>
          <a:p>
            <a:pPr marL="1371600" lvl="2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700"/>
              <a:t>Ergocalciferol is no longer recommended (due to issues with accurate laboratory measurements)!</a:t>
            </a:r>
            <a:r>
              <a:rPr lang="en" sz="1700" baseline="30000"/>
              <a:t>1</a:t>
            </a:r>
            <a:endParaRPr sz="1700" baseline="30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Vitamin D &amp; Calcium Supplementation</a:t>
            </a:r>
            <a:endParaRPr/>
          </a:p>
        </p:txBody>
      </p:sp>
      <p:sp>
        <p:nvSpPr>
          <p:cNvPr id="365" name="Google Shape;365;p47"/>
          <p:cNvSpPr txBox="1">
            <a:spLocks noGrp="1"/>
          </p:cNvSpPr>
          <p:nvPr>
            <p:ph type="body" idx="1"/>
          </p:nvPr>
        </p:nvSpPr>
        <p:spPr>
          <a:xfrm>
            <a:off x="1904551" y="1369225"/>
            <a:ext cx="6755356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Risk of hip fractures by 30%</a:t>
            </a:r>
            <a:r>
              <a:rPr lang="en" baseline="30000" dirty="0"/>
              <a:t>21</a:t>
            </a:r>
            <a:endParaRPr baseline="300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Risk of all fractures by 15%</a:t>
            </a:r>
            <a:r>
              <a:rPr lang="en" baseline="30000" dirty="0"/>
              <a:t>21</a:t>
            </a:r>
            <a:endParaRPr baseline="300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Risk of hip fractures in a nursing home environment by 23%</a:t>
            </a:r>
            <a:r>
              <a:rPr lang="en" baseline="30000" dirty="0"/>
              <a:t>1</a:t>
            </a:r>
            <a:endParaRPr baseline="300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6" name="Google Shape;366;p47"/>
          <p:cNvSpPr/>
          <p:nvPr/>
        </p:nvSpPr>
        <p:spPr>
          <a:xfrm>
            <a:off x="1139250" y="1809325"/>
            <a:ext cx="765300" cy="2383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Medical Treatment</a:t>
            </a:r>
            <a:endParaRPr/>
          </a:p>
        </p:txBody>
      </p:sp>
      <p:sp>
        <p:nvSpPr>
          <p:cNvPr id="372" name="Google Shape;372;p4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Indications: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Low risk for future fractures → activity modification &amp; vitamin D/calcium supplementation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High risk → above + medical therapy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Medical Treatment</a:t>
            </a:r>
            <a:endParaRPr/>
          </a:p>
        </p:txBody>
      </p:sp>
      <p:sp>
        <p:nvSpPr>
          <p:cNvPr id="378" name="Google Shape;378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Antiresorptive Drugs (Catabolic Agents):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i="1"/>
              <a:t>Bisphosphonates</a:t>
            </a:r>
            <a:endParaRPr i="1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i="1"/>
              <a:t>Denosumab</a:t>
            </a:r>
            <a:endParaRPr i="1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Calcitonin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Estrogen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Selective estrogen receptor modulators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p4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Bone Stimulants (Anabolic Agents):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i="1"/>
              <a:t>Recombinant parathyroid hormone</a:t>
            </a:r>
            <a:endParaRPr i="1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i="1"/>
              <a:t>Romosozumab</a:t>
            </a:r>
            <a:endParaRPr i="1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Strontium ranelate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Case </a:t>
            </a:r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xfrm>
            <a:off x="628650" y="1268050"/>
            <a:ext cx="7886700" cy="3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SH:  former smoker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FH:  mother had a hip fracture shortly before she died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PE: 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BMI 30 (180 lbs; 5’5’’ tall)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Left upper extremity swollen and ecchymotic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NV intact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Pain with ROM of shoulder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686800" cy="3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50"/>
          <p:cNvSpPr txBox="1"/>
          <p:nvPr/>
        </p:nvSpPr>
        <p:spPr>
          <a:xfrm>
            <a:off x="879800" y="4123575"/>
            <a:ext cx="3728100" cy="9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from:  Cohn MR, Gianakos AL, Grueter K, et al.  Update on the Comprehensive Approach to Fragility Fractures.  Journal of Orthopaedic Trauma 32(9):480-490, September 2018.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doi: 10.1097/BOT.0000000000001244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0"/>
          <p:cNvSpPr txBox="1"/>
          <p:nvPr/>
        </p:nvSpPr>
        <p:spPr>
          <a:xfrm>
            <a:off x="5605975" y="259450"/>
            <a:ext cx="31020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Illustration of mechanisms of anti-osteoporosis medications.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0000" y="4123575"/>
            <a:ext cx="401552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67575" y="4533900"/>
            <a:ext cx="215265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Bisphosphonates</a:t>
            </a:r>
            <a:endParaRPr/>
          </a:p>
        </p:txBody>
      </p:sp>
      <p:sp>
        <p:nvSpPr>
          <p:cNvPr id="394" name="Google Shape;394;p51"/>
          <p:cNvSpPr txBox="1">
            <a:spLocks noGrp="1"/>
          </p:cNvSpPr>
          <p:nvPr>
            <p:ph type="body" idx="1"/>
          </p:nvPr>
        </p:nvSpPr>
        <p:spPr>
          <a:xfrm>
            <a:off x="628650" y="1369225"/>
            <a:ext cx="7765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Pyrophosphate analogs that bind to calcium in bone and prevent bone loss due to osteoclast inhibition.</a:t>
            </a:r>
            <a:r>
              <a:rPr lang="en" baseline="30000"/>
              <a:t>23</a:t>
            </a:r>
            <a:endParaRPr baseline="30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Bisphosphonates</a:t>
            </a:r>
            <a:endParaRPr/>
          </a:p>
        </p:txBody>
      </p:sp>
      <p:sp>
        <p:nvSpPr>
          <p:cNvPr id="400" name="Google Shape;400;p52"/>
          <p:cNvSpPr txBox="1">
            <a:spLocks noGrp="1"/>
          </p:cNvSpPr>
          <p:nvPr>
            <p:ph type="body" idx="1"/>
          </p:nvPr>
        </p:nvSpPr>
        <p:spPr>
          <a:xfrm>
            <a:off x="628650" y="1268050"/>
            <a:ext cx="3886200" cy="3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Non-nitrogen-containing: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Make ATP analogs that build up in osteoclasts —&gt; osteoclast apoptosis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Older, less potent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Examples: etodronate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p52"/>
          <p:cNvSpPr txBox="1">
            <a:spLocks noGrp="1"/>
          </p:cNvSpPr>
          <p:nvPr>
            <p:ph type="body" idx="2"/>
          </p:nvPr>
        </p:nvSpPr>
        <p:spPr>
          <a:xfrm>
            <a:off x="4629150" y="1268250"/>
            <a:ext cx="3886200" cy="3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Nitrogen-containing: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Inhibit farnesyl transferase in osteoclasts —&gt; osteoclast apoptosis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More potent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Less frequent dosing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Examples:  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alendronate (Fosamax)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zoledronic acid (Reclast &amp; Zometa)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ibandronate (Boniva)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risedronate (Actonel)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Case </a:t>
            </a:r>
            <a:endParaRPr/>
          </a:p>
        </p:txBody>
      </p:sp>
      <p:sp>
        <p:nvSpPr>
          <p:cNvPr id="407" name="Google Shape;407;p53"/>
          <p:cNvSpPr txBox="1">
            <a:spLocks noGrp="1"/>
          </p:cNvSpPr>
          <p:nvPr>
            <p:ph type="body" idx="1"/>
          </p:nvPr>
        </p:nvSpPr>
        <p:spPr>
          <a:xfrm>
            <a:off x="628650" y="2244648"/>
            <a:ext cx="7886700" cy="2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2500" i="1"/>
              <a:t>“I don't know doc.  I've heard a lot of bad things about these drugs and I'm worried about the side effects.”</a:t>
            </a:r>
            <a:endParaRPr sz="2500" i="1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Bisphosphonates  	</a:t>
            </a:r>
            <a:endParaRPr/>
          </a:p>
        </p:txBody>
      </p:sp>
      <p:sp>
        <p:nvSpPr>
          <p:cNvPr id="413" name="Google Shape;413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Risk of vertebral compression fractures by 45-70%</a:t>
            </a:r>
            <a:r>
              <a:rPr lang="en" baseline="30000"/>
              <a:t>1</a:t>
            </a:r>
            <a:endParaRPr baseline="30000"/>
          </a:p>
          <a:p>
            <a:pPr marL="9144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Risk of hip fracture by 40-45%</a:t>
            </a:r>
            <a:r>
              <a:rPr lang="en" baseline="30000"/>
              <a:t>1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Risk of other fractures by 15-25%</a:t>
            </a:r>
            <a:r>
              <a:rPr lang="en" baseline="30000"/>
              <a:t>1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Shown in multiple randomized controlled trials</a:t>
            </a:r>
            <a:r>
              <a:rPr lang="en" baseline="30000"/>
              <a:t>23</a:t>
            </a:r>
            <a:endParaRPr baseline="300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Cost-effective!</a:t>
            </a:r>
            <a:endParaRPr/>
          </a:p>
          <a:p>
            <a:pPr marL="9144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Treating 1000 patients x 3 years prevents 100 fractures!  </a:t>
            </a:r>
            <a:endParaRPr b="1"/>
          </a:p>
          <a:p>
            <a:pPr marL="914400" lvl="1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2100" b="1"/>
              <a:t>NNT: 10!</a:t>
            </a:r>
            <a:endParaRPr sz="2100"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414" name="Google Shape;414;p54"/>
          <p:cNvSpPr/>
          <p:nvPr/>
        </p:nvSpPr>
        <p:spPr>
          <a:xfrm>
            <a:off x="868050" y="1438125"/>
            <a:ext cx="621900" cy="1243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Bisphosphonate Risks 	</a:t>
            </a:r>
            <a:endParaRPr/>
          </a:p>
        </p:txBody>
      </p:sp>
      <p:sp>
        <p:nvSpPr>
          <p:cNvPr id="420" name="Google Shape;420;p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-The most common side effects are upper GI symptoms.</a:t>
            </a:r>
            <a:r>
              <a:rPr lang="en" baseline="30000"/>
              <a:t>21, 23</a:t>
            </a:r>
            <a:endParaRPr baseline="30000"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20% to 30% will experience these side effects from oral medications</a:t>
            </a:r>
            <a:endParaRPr baseline="300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Increased risk in older individuals 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Reduce the risk by avoiding NSAIDS, taking with plenty of water and remaining upright for 30 minutes after ingestion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Can avoid with IV administration (30% get flu-like symptoms)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Bisphosphonate Risks 	</a:t>
            </a:r>
            <a:endParaRPr/>
          </a:p>
        </p:txBody>
      </p:sp>
      <p:sp>
        <p:nvSpPr>
          <p:cNvPr id="426" name="Google Shape;426;p5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Atypical femoral fractures: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1.74 fractures per 10,000 patient-years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Risk goes up with duration of treatment with bisphosphonates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Risk factors = Asian race, glucocorticoid use, decreasing height and increasing weight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Risk goes down rapidly with discontinuation!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7"/>
          <p:cNvSpPr txBox="1">
            <a:spLocks noGrp="1"/>
          </p:cNvSpPr>
          <p:nvPr>
            <p:ph type="title"/>
          </p:nvPr>
        </p:nvSpPr>
        <p:spPr>
          <a:xfrm>
            <a:off x="628650" y="3750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Bisphosphonate Risks - Atypical Femur Fractures (AFF)</a:t>
            </a:r>
            <a:endParaRPr/>
          </a:p>
        </p:txBody>
      </p:sp>
      <p:sp>
        <p:nvSpPr>
          <p:cNvPr id="432" name="Google Shape;432;p5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In a study in the NEJM, after 5 years of bisphosphonate treatment in white women: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286 hip fractures were prevented!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859 fragility fractures were prevented!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8 atypical femur fractures occurred!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b="1"/>
              <a:t>The benefit far outweighs the risk of AFF!</a:t>
            </a:r>
            <a:endParaRPr b="1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Bisphosphonate Risks 	</a:t>
            </a:r>
            <a:endParaRPr/>
          </a:p>
        </p:txBody>
      </p:sp>
      <p:sp>
        <p:nvSpPr>
          <p:cNvPr id="438" name="Google Shape;438;p5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Jaw osteonecrosis: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RARE!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0.7 per 100,000 persons per year 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Reduce the risk by completing any possible dental work prior to starting the medication.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Bisphosphonate Therapy Duration  	</a:t>
            </a:r>
            <a:endParaRPr/>
          </a:p>
        </p:txBody>
      </p:sp>
      <p:sp>
        <p:nvSpPr>
          <p:cNvPr id="444" name="Google Shape;444;p59"/>
          <p:cNvSpPr txBox="1">
            <a:spLocks noGrp="1"/>
          </p:cNvSpPr>
          <p:nvPr>
            <p:ph type="body" idx="1"/>
          </p:nvPr>
        </p:nvSpPr>
        <p:spPr>
          <a:xfrm>
            <a:off x="628650" y="1201131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Bisphosphonates can last in bone for 30-60 years!!</a:t>
            </a:r>
            <a:r>
              <a:rPr lang="en" baseline="30000"/>
              <a:t>1 </a:t>
            </a:r>
            <a:r>
              <a:rPr lang="en"/>
              <a:t>→ “bisphosphonate holidays”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Stop oral bisphosphonates after 5 years.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Stop IV bisphosphonate after 3 years.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Can be resumed with modified dosing when bone mass decreases on DXA scanning again.</a:t>
            </a:r>
            <a:r>
              <a:rPr lang="en" baseline="30000"/>
              <a:t>23</a:t>
            </a:r>
            <a:endParaRPr baseline="300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“Bisphosphonate holidays” decrease the risks of bisphosphonates</a:t>
            </a:r>
            <a:r>
              <a:rPr lang="en" baseline="30000"/>
              <a:t>23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Case </a:t>
            </a:r>
            <a:endParaRPr/>
          </a:p>
        </p:txBody>
      </p:sp>
      <p:pic>
        <p:nvPicPr>
          <p:cNvPr id="101" name="Google Shape;10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752" y="1268058"/>
            <a:ext cx="2896575" cy="3066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0452" y="1268049"/>
            <a:ext cx="2840395" cy="306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5975" y="1627275"/>
            <a:ext cx="2962600" cy="23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100"/>
              <a:t>Can bisphosphonates will delay fracture healing</a:t>
            </a:r>
            <a:r>
              <a:rPr lang="en"/>
              <a:t>?</a:t>
            </a:r>
            <a:endParaRPr/>
          </a:p>
        </p:txBody>
      </p:sp>
      <p:sp>
        <p:nvSpPr>
          <p:cNvPr id="450" name="Google Shape;450;p6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3100"/>
          </a:p>
        </p:txBody>
      </p:sp>
      <p:sp>
        <p:nvSpPr>
          <p:cNvPr id="451" name="Google Shape;451;p60"/>
          <p:cNvSpPr txBox="1"/>
          <p:nvPr/>
        </p:nvSpPr>
        <p:spPr>
          <a:xfrm>
            <a:off x="628650" y="1854850"/>
            <a:ext cx="7886700" cy="29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Probably not.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conflicting studies regarding this exist but the majority of studies do not show a negative effect on fracture healing.</a:t>
            </a: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Bisphosphonates &amp; Fracture Healing</a:t>
            </a:r>
            <a:endParaRPr/>
          </a:p>
        </p:txBody>
      </p:sp>
      <p:sp>
        <p:nvSpPr>
          <p:cNvPr id="457" name="Google Shape;457;p6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2700"/>
              <a:t>HORIZON Trial</a:t>
            </a:r>
            <a:r>
              <a:rPr lang="en" sz="2700" baseline="30000"/>
              <a:t>4</a:t>
            </a:r>
            <a:endParaRPr sz="2700" baseline="30000"/>
          </a:p>
          <a:p>
            <a:pPr marL="45720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No difference in fracture healing between zoledronic acid and placebo.</a:t>
            </a:r>
            <a:endParaRPr sz="2300"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No difference in fracture healing when zoledronic acid was started within 2 weeks after fracture vs 12 weeks post-fracture.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23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Denosumab</a:t>
            </a:r>
            <a:endParaRPr/>
          </a:p>
        </p:txBody>
      </p:sp>
      <p:sp>
        <p:nvSpPr>
          <p:cNvPr id="463" name="Google Shape;463;p6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2500"/>
              <a:t>Monoclonal antibody that inhibits RANKL  (receptor activator of nuclear factor kappa-B ligand)</a:t>
            </a:r>
            <a:endParaRPr sz="2500"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3"/>
          <p:cNvSpPr txBox="1">
            <a:spLocks noGrp="1"/>
          </p:cNvSpPr>
          <p:nvPr>
            <p:ph type="title"/>
          </p:nvPr>
        </p:nvSpPr>
        <p:spPr>
          <a:xfrm>
            <a:off x="559438" y="2167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Denosumab</a:t>
            </a:r>
            <a:endParaRPr/>
          </a:p>
        </p:txBody>
      </p:sp>
      <p:sp>
        <p:nvSpPr>
          <p:cNvPr id="469" name="Google Shape;469;p63"/>
          <p:cNvSpPr txBox="1">
            <a:spLocks noGrp="1"/>
          </p:cNvSpPr>
          <p:nvPr>
            <p:ph type="body" idx="1"/>
          </p:nvPr>
        </p:nvSpPr>
        <p:spPr>
          <a:xfrm>
            <a:off x="684725" y="2680550"/>
            <a:ext cx="22908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Prevents RANKL from activating osteoclasts</a:t>
            </a:r>
            <a:r>
              <a:rPr lang="en" baseline="30000"/>
              <a:t>23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470" name="Google Shape;470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2600" y="714375"/>
            <a:ext cx="571500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63"/>
          <p:cNvSpPr txBox="1"/>
          <p:nvPr/>
        </p:nvSpPr>
        <p:spPr>
          <a:xfrm>
            <a:off x="3385475" y="4476000"/>
            <a:ext cx="4124400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from:  Ralston, SH.  Osteoporosis and Metabolic Bone Disease.  In:  Tornetta P, Ricci WM, eds.  Rockwood and Green's Fractures in Adults, 9e. Philadelphia, PA. Wolters Kluwer Health, Inc; 2019.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63"/>
          <p:cNvSpPr/>
          <p:nvPr/>
        </p:nvSpPr>
        <p:spPr>
          <a:xfrm>
            <a:off x="4006183" y="560215"/>
            <a:ext cx="1131625" cy="1142375"/>
          </a:xfrm>
          <a:custGeom>
            <a:avLst/>
            <a:gdLst/>
            <a:ahLst/>
            <a:cxnLst/>
            <a:rect l="l" t="t" r="r" b="b"/>
            <a:pathLst>
              <a:path w="45265" h="45695" extrusionOk="0">
                <a:moveTo>
                  <a:pt x="40144" y="4347"/>
                </a:moveTo>
                <a:cubicBezTo>
                  <a:pt x="36450" y="3732"/>
                  <a:pt x="33166" y="1566"/>
                  <a:pt x="29534" y="656"/>
                </a:cubicBezTo>
                <a:cubicBezTo>
                  <a:pt x="21933" y="-1247"/>
                  <a:pt x="12472" y="1574"/>
                  <a:pt x="6931" y="7115"/>
                </a:cubicBezTo>
                <a:cubicBezTo>
                  <a:pt x="457" y="13589"/>
                  <a:pt x="-2620" y="27297"/>
                  <a:pt x="3240" y="34331"/>
                </a:cubicBezTo>
                <a:cubicBezTo>
                  <a:pt x="10736" y="43328"/>
                  <a:pt x="28008" y="49662"/>
                  <a:pt x="37376" y="42635"/>
                </a:cubicBezTo>
                <a:cubicBezTo>
                  <a:pt x="47586" y="34976"/>
                  <a:pt x="48334" y="10050"/>
                  <a:pt x="36915" y="43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3"/>
          <p:cNvSpPr/>
          <p:nvPr/>
        </p:nvSpPr>
        <p:spPr>
          <a:xfrm>
            <a:off x="1395425" y="656691"/>
            <a:ext cx="2948950" cy="1402200"/>
          </a:xfrm>
          <a:custGeom>
            <a:avLst/>
            <a:gdLst/>
            <a:ahLst/>
            <a:cxnLst/>
            <a:rect l="l" t="t" r="r" b="b"/>
            <a:pathLst>
              <a:path w="117958" h="56088" extrusionOk="0">
                <a:moveTo>
                  <a:pt x="0" y="27267"/>
                </a:moveTo>
                <a:cubicBezTo>
                  <a:pt x="3956" y="41106"/>
                  <a:pt x="18966" y="59542"/>
                  <a:pt x="32752" y="55406"/>
                </a:cubicBezTo>
                <a:cubicBezTo>
                  <a:pt x="47310" y="51038"/>
                  <a:pt x="61647" y="44687"/>
                  <a:pt x="73808" y="35570"/>
                </a:cubicBezTo>
                <a:cubicBezTo>
                  <a:pt x="82176" y="29296"/>
                  <a:pt x="86402" y="18580"/>
                  <a:pt x="94567" y="12044"/>
                </a:cubicBezTo>
                <a:cubicBezTo>
                  <a:pt x="98602" y="8814"/>
                  <a:pt x="103964" y="7683"/>
                  <a:pt x="108867" y="6047"/>
                </a:cubicBezTo>
                <a:cubicBezTo>
                  <a:pt x="110786" y="5407"/>
                  <a:pt x="112841" y="5124"/>
                  <a:pt x="114864" y="5124"/>
                </a:cubicBezTo>
                <a:cubicBezTo>
                  <a:pt x="115787" y="5124"/>
                  <a:pt x="118284" y="5776"/>
                  <a:pt x="117632" y="5124"/>
                </a:cubicBezTo>
                <a:cubicBezTo>
                  <a:pt x="115761" y="3253"/>
                  <a:pt x="111173" y="3157"/>
                  <a:pt x="111173" y="511"/>
                </a:cubicBezTo>
                <a:cubicBezTo>
                  <a:pt x="111173" y="-1072"/>
                  <a:pt x="114088" y="1829"/>
                  <a:pt x="115325" y="2818"/>
                </a:cubicBezTo>
                <a:cubicBezTo>
                  <a:pt x="117727" y="4739"/>
                  <a:pt x="116699" y="9293"/>
                  <a:pt x="115325" y="12044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3"/>
          <p:cNvSpPr/>
          <p:nvPr/>
        </p:nvSpPr>
        <p:spPr>
          <a:xfrm>
            <a:off x="1983575" y="1337775"/>
            <a:ext cx="1107000" cy="11070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Denosumab</a:t>
            </a:r>
            <a:endParaRPr/>
          </a:p>
        </p:txBody>
      </p:sp>
      <p:sp>
        <p:nvSpPr>
          <p:cNvPr id="480" name="Google Shape;480;p6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Randomized controlled trials in women with osteoporosis show that compared to placebo, denosumab showed a significant reduction in: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vertebral fractures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non-vertebral fractures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hip fractures</a:t>
            </a:r>
            <a:r>
              <a:rPr lang="en" baseline="30000"/>
              <a:t>23</a:t>
            </a:r>
            <a:endParaRPr baseline="300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Denosumab </a:t>
            </a:r>
            <a:endParaRPr/>
          </a:p>
        </p:txBody>
      </p:sp>
      <p:sp>
        <p:nvSpPr>
          <p:cNvPr id="486" name="Google Shape;486;p6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Useful in renal insufficiency (bisphosphonates are contraindicated in CKD)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Osteonecrosis of the jaw is a rare side effect.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Rebound vertebral compression fractures can occur with discontinuation so treatment with a different osteoporosis medication should be considered when stopping denosumab.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Atypical femur fractures can also rarely occur.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Recombinant Parathyroid Hormone</a:t>
            </a:r>
            <a:endParaRPr/>
          </a:p>
        </p:txBody>
      </p:sp>
      <p:sp>
        <p:nvSpPr>
          <p:cNvPr id="492" name="Google Shape;492;p6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When dosed intermittently (once daily), it has an anabolic effect on bone and leads to an increase in BMD.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More continuous dosing leads to bone resorption.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Teraparatide and Abaloparatide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Recombinant Parathyroid Hormone</a:t>
            </a:r>
            <a:endParaRPr/>
          </a:p>
        </p:txBody>
      </p:sp>
      <p:sp>
        <p:nvSpPr>
          <p:cNvPr id="498" name="Google Shape;498;p6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1" indent="-3365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" sz="2100"/>
              <a:t>Uses:</a:t>
            </a:r>
            <a:endParaRPr sz="210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Patients with severe osteoporosis 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Can’t tolerate bisphosphonates or need a bisphosphonate holiday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Teraparatide reduces the risk of vertebral fractures and other fractures, but not hip fractures</a:t>
            </a:r>
            <a:r>
              <a:rPr lang="en" baseline="30000"/>
              <a:t>21</a:t>
            </a:r>
            <a:endParaRPr baseline="3000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Abaloparatide decreases the risk of all fractures</a:t>
            </a:r>
            <a:r>
              <a:rPr lang="en" baseline="30000"/>
              <a:t>21</a:t>
            </a:r>
            <a:endParaRPr baseline="300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Results in quicker healing of distal radius and pubic rami fractures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Recombinant Parathyroid Hormone</a:t>
            </a:r>
            <a:endParaRPr/>
          </a:p>
        </p:txBody>
      </p:sp>
      <p:sp>
        <p:nvSpPr>
          <p:cNvPr id="504" name="Google Shape;504;p6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Risks:</a:t>
            </a:r>
            <a:endParaRPr/>
          </a:p>
          <a:p>
            <a:pPr marL="9144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Most common side effects:  nausea, headache, transient hypercalcemia</a:t>
            </a:r>
            <a:endParaRPr/>
          </a:p>
          <a:p>
            <a:pPr marL="9144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BLACK BOX WARNING:  Long-term use and use in Paget's disease is associated with osteosarcoma.</a:t>
            </a:r>
            <a:endParaRPr/>
          </a:p>
          <a:p>
            <a:pPr marL="13716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Contraindicated in Paget’s disease </a:t>
            </a:r>
            <a:endParaRPr/>
          </a:p>
          <a:p>
            <a:pPr marL="13716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Max treatment duration = 2 years </a:t>
            </a:r>
            <a:endParaRPr/>
          </a:p>
          <a:p>
            <a:pPr marL="13716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Not seen with low-dose, short-term use</a:t>
            </a:r>
            <a:r>
              <a:rPr lang="en" baseline="30000"/>
              <a:t>23</a:t>
            </a:r>
            <a:endParaRPr baseline="30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Recombinant Parathyroid Hormone</a:t>
            </a:r>
            <a:endParaRPr/>
          </a:p>
        </p:txBody>
      </p:sp>
      <p:sp>
        <p:nvSpPr>
          <p:cNvPr id="510" name="Google Shape;510;p69"/>
          <p:cNvSpPr txBox="1">
            <a:spLocks noGrp="1"/>
          </p:cNvSpPr>
          <p:nvPr>
            <p:ph type="body" idx="1"/>
          </p:nvPr>
        </p:nvSpPr>
        <p:spPr>
          <a:xfrm>
            <a:off x="628650" y="2120574"/>
            <a:ext cx="7886700" cy="25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Switch to a bisphosphonate at the end of treatment with rPTH to avoid rapid bone loss.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Is this a fragility fracture?</a:t>
            </a:r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YES!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7"/>
          <p:cNvSpPr txBox="1"/>
          <p:nvPr/>
        </p:nvSpPr>
        <p:spPr>
          <a:xfrm>
            <a:off x="628650" y="1896225"/>
            <a:ext cx="72792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Definition of a Fragility Fracture: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 fracture caused by injury that would be insufficient to fracture normal bone; the result of reduced compressive and/or torsional strength of bone.”</a:t>
            </a:r>
            <a:r>
              <a:rPr lang="en" sz="21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 sz="21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100" b="0" i="0" u="none" strike="noStrike" cap="none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903300" y="3596250"/>
            <a:ext cx="73374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Fractures from low-energy mechanisms (falls from standing height)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Fractures with no identifiable trauma.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d51863a9b1_0_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Romosozumab</a:t>
            </a:r>
            <a:endParaRPr/>
          </a:p>
        </p:txBody>
      </p:sp>
      <p:sp>
        <p:nvSpPr>
          <p:cNvPr id="516" name="Google Shape;516;gd51863a9b1_0_0"/>
          <p:cNvSpPr txBox="1">
            <a:spLocks noGrp="1"/>
          </p:cNvSpPr>
          <p:nvPr>
            <p:ph type="body" idx="1"/>
          </p:nvPr>
        </p:nvSpPr>
        <p:spPr>
          <a:xfrm>
            <a:off x="628650" y="1095935"/>
            <a:ext cx="7886700" cy="3536684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Monoclonal antibody against sclerostin</a:t>
            </a:r>
            <a:r>
              <a:rPr lang="en" baseline="30000" dirty="0"/>
              <a:t>12, 25</a:t>
            </a:r>
            <a:endParaRPr baseline="30000" dirty="0"/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Sclerostin = cytokine secreted by osteocytes that inhibits the Wnt signaling pathway that controls osteoblast formation and activity</a:t>
            </a:r>
            <a:r>
              <a:rPr lang="en" sz="2100" baseline="30000" dirty="0"/>
              <a:t>12, 25</a:t>
            </a:r>
            <a:endParaRPr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Increases bone formation AND decreases bone resorption!</a:t>
            </a:r>
            <a:r>
              <a:rPr lang="en" baseline="30000" dirty="0"/>
              <a:t>12, 25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/>
              <a:t>Effectiveness at increasing bone formation decreases after 1 year.</a:t>
            </a:r>
            <a:r>
              <a:rPr lang="en-US" baseline="30000" dirty="0"/>
              <a:t>25</a:t>
            </a:r>
            <a:endParaRPr lang="en-US" dirty="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endParaRPr dirty="0"/>
          </a:p>
          <a:p>
            <a:pPr marL="457200" lvl="0" indent="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gd51863a9b1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050" y="285275"/>
            <a:ext cx="571500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gd51863a9b1_0_11"/>
          <p:cNvSpPr txBox="1"/>
          <p:nvPr/>
        </p:nvSpPr>
        <p:spPr>
          <a:xfrm>
            <a:off x="440200" y="4166800"/>
            <a:ext cx="5414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Image from:  Ralston, SH.  Osteoporosis and Metabolic Bone Disease.  In:  Tornetta P, Ricci WM, eds.  Rockwood and Green's Fractures in Adults, 9e. Philadelphia, PA. Wolters Kluwer Health, Inc; 2019.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523" name="Google Shape;523;gd51863a9b1_0_11"/>
          <p:cNvSpPr/>
          <p:nvPr/>
        </p:nvSpPr>
        <p:spPr>
          <a:xfrm>
            <a:off x="4351929" y="285275"/>
            <a:ext cx="1795149" cy="652200"/>
          </a:xfrm>
          <a:custGeom>
            <a:avLst/>
            <a:gdLst/>
            <a:ahLst/>
            <a:cxnLst/>
            <a:rect l="l" t="t" r="r" b="b"/>
            <a:pathLst>
              <a:path w="31066" h="26088" extrusionOk="0">
                <a:moveTo>
                  <a:pt x="16609" y="99"/>
                </a:moveTo>
                <a:cubicBezTo>
                  <a:pt x="12609" y="99"/>
                  <a:pt x="8075" y="-298"/>
                  <a:pt x="4748" y="1923"/>
                </a:cubicBezTo>
                <a:cubicBezTo>
                  <a:pt x="-1581" y="6147"/>
                  <a:pt x="-1768" y="23081"/>
                  <a:pt x="5660" y="24733"/>
                </a:cubicBezTo>
                <a:cubicBezTo>
                  <a:pt x="14016" y="26591"/>
                  <a:pt x="28676" y="27563"/>
                  <a:pt x="30751" y="19258"/>
                </a:cubicBezTo>
                <a:cubicBezTo>
                  <a:pt x="32668" y="11585"/>
                  <a:pt x="24062" y="555"/>
                  <a:pt x="16153" y="555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4" name="Google Shape;524;gd51863a9b1_0_11"/>
          <p:cNvSpPr txBox="1"/>
          <p:nvPr/>
        </p:nvSpPr>
        <p:spPr>
          <a:xfrm>
            <a:off x="4854850" y="380525"/>
            <a:ext cx="157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= Sclerostin</a:t>
            </a:r>
            <a:endParaRPr sz="1800" b="1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gd51863a9b1_0_11"/>
          <p:cNvSpPr txBox="1">
            <a:spLocks noGrp="1"/>
          </p:cNvSpPr>
          <p:nvPr>
            <p:ph type="title"/>
          </p:nvPr>
        </p:nvSpPr>
        <p:spPr>
          <a:xfrm>
            <a:off x="6147075" y="2074650"/>
            <a:ext cx="27600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Romosozumab</a:t>
            </a:r>
            <a:endParaRPr/>
          </a:p>
        </p:txBody>
      </p:sp>
      <p:sp>
        <p:nvSpPr>
          <p:cNvPr id="526" name="Google Shape;526;gd51863a9b1_0_11"/>
          <p:cNvSpPr/>
          <p:nvPr/>
        </p:nvSpPr>
        <p:spPr>
          <a:xfrm>
            <a:off x="6841950" y="664900"/>
            <a:ext cx="1107000" cy="11070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gd51863a9b1_0_11"/>
          <p:cNvSpPr/>
          <p:nvPr/>
        </p:nvSpPr>
        <p:spPr>
          <a:xfrm>
            <a:off x="6306775" y="608129"/>
            <a:ext cx="1393525" cy="1809650"/>
          </a:xfrm>
          <a:custGeom>
            <a:avLst/>
            <a:gdLst/>
            <a:ahLst/>
            <a:cxnLst/>
            <a:rect l="l" t="t" r="r" b="b"/>
            <a:pathLst>
              <a:path w="55741" h="72386" extrusionOk="0">
                <a:moveTo>
                  <a:pt x="53830" y="72386"/>
                </a:moveTo>
                <a:cubicBezTo>
                  <a:pt x="53830" y="61585"/>
                  <a:pt x="57360" y="50475"/>
                  <a:pt x="54742" y="39997"/>
                </a:cubicBezTo>
                <a:cubicBezTo>
                  <a:pt x="52255" y="30043"/>
                  <a:pt x="43334" y="22433"/>
                  <a:pt x="35126" y="16276"/>
                </a:cubicBezTo>
                <a:cubicBezTo>
                  <a:pt x="28258" y="11124"/>
                  <a:pt x="19873" y="7653"/>
                  <a:pt x="11405" y="6239"/>
                </a:cubicBezTo>
                <a:cubicBezTo>
                  <a:pt x="8785" y="5802"/>
                  <a:pt x="6226" y="5059"/>
                  <a:pt x="3649" y="4415"/>
                </a:cubicBezTo>
                <a:cubicBezTo>
                  <a:pt x="2469" y="4120"/>
                  <a:pt x="0" y="3199"/>
                  <a:pt x="0" y="4415"/>
                </a:cubicBezTo>
                <a:cubicBezTo>
                  <a:pt x="0" y="6909"/>
                  <a:pt x="3065" y="8350"/>
                  <a:pt x="4562" y="10345"/>
                </a:cubicBezTo>
                <a:cubicBezTo>
                  <a:pt x="5018" y="10953"/>
                  <a:pt x="5393" y="12708"/>
                  <a:pt x="5930" y="12170"/>
                </a:cubicBezTo>
                <a:cubicBezTo>
                  <a:pt x="8403" y="9692"/>
                  <a:pt x="0" y="7003"/>
                  <a:pt x="0" y="3502"/>
                </a:cubicBezTo>
                <a:cubicBezTo>
                  <a:pt x="0" y="2276"/>
                  <a:pt x="2460" y="3343"/>
                  <a:pt x="3649" y="3046"/>
                </a:cubicBezTo>
                <a:cubicBezTo>
                  <a:pt x="5896" y="2485"/>
                  <a:pt x="7789" y="871"/>
                  <a:pt x="10036" y="309"/>
                </a:cubicBezTo>
                <a:cubicBezTo>
                  <a:pt x="10626" y="161"/>
                  <a:pt x="11588" y="-235"/>
                  <a:pt x="11861" y="309"/>
                </a:cubicBezTo>
                <a:cubicBezTo>
                  <a:pt x="12228" y="1041"/>
                  <a:pt x="10399" y="1221"/>
                  <a:pt x="9580" y="1221"/>
                </a:cubicBezTo>
                <a:cubicBezTo>
                  <a:pt x="6739" y="1221"/>
                  <a:pt x="3910" y="2232"/>
                  <a:pt x="1369" y="350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d51863a9b1_0_5"/>
          <p:cNvSpPr txBox="1">
            <a:spLocks noGrp="1"/>
          </p:cNvSpPr>
          <p:nvPr>
            <p:ph type="title"/>
          </p:nvPr>
        </p:nvSpPr>
        <p:spPr>
          <a:xfrm>
            <a:off x="628650" y="141925"/>
            <a:ext cx="7886700" cy="798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Romosozumab</a:t>
            </a:r>
            <a:endParaRPr dirty="0"/>
          </a:p>
        </p:txBody>
      </p:sp>
      <p:sp>
        <p:nvSpPr>
          <p:cNvPr id="533" name="Google Shape;533;gd51863a9b1_0_5"/>
          <p:cNvSpPr txBox="1">
            <a:spLocks noGrp="1"/>
          </p:cNvSpPr>
          <p:nvPr>
            <p:ph type="body" idx="1"/>
          </p:nvPr>
        </p:nvSpPr>
        <p:spPr>
          <a:xfrm>
            <a:off x="628650" y="376518"/>
            <a:ext cx="7886700" cy="3826757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ARCH study showed a 38% relative risk reduction of hip fracture compared to those taking alendronate!</a:t>
            </a:r>
            <a:r>
              <a:rPr lang="en" baseline="30000" dirty="0"/>
              <a:t>12</a:t>
            </a:r>
            <a:endParaRPr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Indications</a:t>
            </a:r>
            <a:r>
              <a:rPr lang="en" baseline="30000" dirty="0"/>
              <a:t>12</a:t>
            </a:r>
            <a:r>
              <a:rPr lang="en" dirty="0"/>
              <a:t>:</a:t>
            </a:r>
            <a:endParaRPr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800" dirty="0"/>
              <a:t>Post-menopausal women</a:t>
            </a:r>
            <a:endParaRPr sz="1800" dirty="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800" dirty="0"/>
              <a:t>Patients with contraindications to rPTH (history of previous radiation, CKD) or who have completed their 2-year treatment course with rPTH</a:t>
            </a:r>
            <a:endParaRPr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BLACK BOX WARNING:  may increase the risk of MI, stroke or CV death!</a:t>
            </a:r>
            <a:r>
              <a:rPr lang="en" baseline="30000" dirty="0"/>
              <a:t>12, 25</a:t>
            </a:r>
            <a:endParaRPr dirty="0"/>
          </a:p>
          <a:p>
            <a:pPr marL="91440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0"/>
          <p:cNvSpPr txBox="1">
            <a:spLocks noGrp="1"/>
          </p:cNvSpPr>
          <p:nvPr>
            <p:ph type="title"/>
          </p:nvPr>
        </p:nvSpPr>
        <p:spPr>
          <a:xfrm>
            <a:off x="628650" y="273853"/>
            <a:ext cx="78867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What is our role as orthopaedic surgeons in the management of patients with fragility fractures?</a:t>
            </a:r>
            <a:endParaRPr/>
          </a:p>
        </p:txBody>
      </p:sp>
      <p:sp>
        <p:nvSpPr>
          <p:cNvPr id="539" name="Google Shape;539;p70"/>
          <p:cNvSpPr txBox="1">
            <a:spLocks noGrp="1"/>
          </p:cNvSpPr>
          <p:nvPr>
            <p:ph type="body" idx="1"/>
          </p:nvPr>
        </p:nvSpPr>
        <p:spPr>
          <a:xfrm>
            <a:off x="628650" y="2514850"/>
            <a:ext cx="7886700" cy="21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3500"/>
              <a:t>It’s not enough to just treat their fracture!</a:t>
            </a:r>
            <a:endParaRPr sz="3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1"/>
          <p:cNvSpPr txBox="1">
            <a:spLocks noGrp="1"/>
          </p:cNvSpPr>
          <p:nvPr>
            <p:ph type="body" idx="1"/>
          </p:nvPr>
        </p:nvSpPr>
        <p:spPr>
          <a:xfrm>
            <a:off x="628650" y="547050"/>
            <a:ext cx="7886700" cy="4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&lt; 25% of patients with a 1st time fragility fracture receive osteoporosis treatment.</a:t>
            </a:r>
            <a:r>
              <a:rPr lang="en" baseline="30000"/>
              <a:t>17</a:t>
            </a:r>
            <a:endParaRPr baseline="30000"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Rate of pharmacologic treatment for osteoporosis is only around 20%!</a:t>
            </a:r>
            <a:r>
              <a:rPr lang="en" baseline="30000"/>
              <a:t>1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i="1"/>
              <a:t>Having a fragility fracture is the greatest risk factor for having another fragility fracture!</a:t>
            </a: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545" name="Google Shape;545;p71"/>
          <p:cNvSpPr txBox="1"/>
          <p:nvPr/>
        </p:nvSpPr>
        <p:spPr>
          <a:xfrm>
            <a:off x="866700" y="3838350"/>
            <a:ext cx="74106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our responsibility to get these patients the education and treatment they need!</a:t>
            </a:r>
            <a:endParaRPr sz="2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“Own the Bone”</a:t>
            </a:r>
            <a:endParaRPr/>
          </a:p>
        </p:txBody>
      </p:sp>
      <p:sp>
        <p:nvSpPr>
          <p:cNvPr id="551" name="Google Shape;551;p72"/>
          <p:cNvSpPr txBox="1">
            <a:spLocks noGrp="1"/>
          </p:cNvSpPr>
          <p:nvPr>
            <p:ph type="body" idx="1"/>
          </p:nvPr>
        </p:nvSpPr>
        <p:spPr>
          <a:xfrm>
            <a:off x="803400" y="1369225"/>
            <a:ext cx="7537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Nationwide initiative started by the American Orthopaedic Association (AOA) in 2009</a:t>
            </a:r>
            <a:r>
              <a:rPr lang="en" baseline="30000"/>
              <a:t>1</a:t>
            </a:r>
            <a:endParaRPr baseline="30000"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baseline="30000"/>
          </a:p>
          <a:p>
            <a:pPr marL="914400" lvl="1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2100"/>
              <a:t>Goals:</a:t>
            </a:r>
            <a:endParaRPr sz="210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100"/>
              <a:t>Set up a Fracture Liaison Service to identify, evaluate and treat patients &gt; 50 yo who are at risk for osteoporosis</a:t>
            </a:r>
            <a:endParaRPr sz="2100"/>
          </a:p>
          <a:p>
            <a:pPr marL="13716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100"/>
              <a:t>Prevent additional fractures</a:t>
            </a:r>
            <a:endParaRPr sz="2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3"/>
          <p:cNvSpPr txBox="1">
            <a:spLocks noGrp="1"/>
          </p:cNvSpPr>
          <p:nvPr>
            <p:ph type="body" idx="1"/>
          </p:nvPr>
        </p:nvSpPr>
        <p:spPr>
          <a:xfrm>
            <a:off x="617350" y="500700"/>
            <a:ext cx="7898100" cy="1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Prior to instituting “Own the Bone”, only ~1/3rd of women and 1/6th of men were being worked up &amp; treated post-fragility fracture.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7" name="Google Shape;557;p73"/>
          <p:cNvSpPr txBox="1">
            <a:spLocks noGrp="1"/>
          </p:cNvSpPr>
          <p:nvPr>
            <p:ph type="body" idx="2"/>
          </p:nvPr>
        </p:nvSpPr>
        <p:spPr>
          <a:xfrm>
            <a:off x="622950" y="3609475"/>
            <a:ext cx="7898100" cy="12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53% of patients after a fragility fracture were tested for osteoporosis and treated!</a:t>
            </a:r>
            <a:r>
              <a:rPr lang="en" baseline="30000"/>
              <a:t>2,7</a:t>
            </a:r>
            <a:endParaRPr baseline="30000"/>
          </a:p>
        </p:txBody>
      </p:sp>
      <p:sp>
        <p:nvSpPr>
          <p:cNvPr id="558" name="Google Shape;558;p73"/>
          <p:cNvSpPr/>
          <p:nvPr/>
        </p:nvSpPr>
        <p:spPr>
          <a:xfrm rot="10800000" flipH="1">
            <a:off x="1533900" y="1473450"/>
            <a:ext cx="1161900" cy="10983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73"/>
          <p:cNvSpPr/>
          <p:nvPr/>
        </p:nvSpPr>
        <p:spPr>
          <a:xfrm rot="5400000">
            <a:off x="6241025" y="2439925"/>
            <a:ext cx="1177200" cy="11619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73"/>
          <p:cNvSpPr txBox="1"/>
          <p:nvPr/>
        </p:nvSpPr>
        <p:spPr>
          <a:xfrm>
            <a:off x="2189225" y="4613375"/>
            <a:ext cx="45660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courtesy of: </a:t>
            </a:r>
            <a:r>
              <a:rPr lang="en" sz="1200" b="0" i="0" u="sng" strike="noStrike" cap="non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https://ota.org/media/78904/10-Own-the-Bone-Fact-Sheet.pdf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73"/>
          <p:cNvSpPr txBox="1"/>
          <p:nvPr/>
        </p:nvSpPr>
        <p:spPr>
          <a:xfrm>
            <a:off x="3357550" y="1787375"/>
            <a:ext cx="2417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Calibri"/>
                <a:ea typeface="Calibri"/>
                <a:cs typeface="Calibri"/>
                <a:sym typeface="Calibri"/>
              </a:rPr>
              <a:t>OWN THE BONE</a:t>
            </a:r>
            <a:endParaRPr sz="4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4"/>
          <p:cNvSpPr/>
          <p:nvPr/>
        </p:nvSpPr>
        <p:spPr>
          <a:xfrm>
            <a:off x="3902725" y="84600"/>
            <a:ext cx="5075700" cy="49743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7" name="Google Shape;567;p74"/>
          <p:cNvGrpSpPr/>
          <p:nvPr/>
        </p:nvGrpSpPr>
        <p:grpSpPr>
          <a:xfrm>
            <a:off x="5278728" y="84605"/>
            <a:ext cx="2323685" cy="2346211"/>
            <a:chOff x="3611776" y="414352"/>
            <a:chExt cx="2166000" cy="2166000"/>
          </a:xfrm>
        </p:grpSpPr>
        <p:sp>
          <p:nvSpPr>
            <p:cNvPr id="568" name="Google Shape;568;p74"/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74"/>
            <p:cNvSpPr txBox="1"/>
            <p:nvPr/>
          </p:nvSpPr>
          <p:spPr>
            <a:xfrm>
              <a:off x="3946725" y="1027503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FLS Coordinator (APP)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70" name="Google Shape;570;p74"/>
          <p:cNvGrpSpPr/>
          <p:nvPr/>
        </p:nvGrpSpPr>
        <p:grpSpPr>
          <a:xfrm>
            <a:off x="6123895" y="2038282"/>
            <a:ext cx="2617611" cy="2549382"/>
            <a:chOff x="4562258" y="2032864"/>
            <a:chExt cx="2166000" cy="2166000"/>
          </a:xfrm>
        </p:grpSpPr>
        <p:sp>
          <p:nvSpPr>
            <p:cNvPr id="571" name="Google Shape;571;p74"/>
            <p:cNvSpPr/>
            <p:nvPr/>
          </p:nvSpPr>
          <p:spPr>
            <a:xfrm>
              <a:off x="4562258" y="2032864"/>
              <a:ext cx="2166000" cy="2166000"/>
            </a:xfrm>
            <a:prstGeom prst="ellipse">
              <a:avLst/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74"/>
            <p:cNvSpPr txBox="1"/>
            <p:nvPr/>
          </p:nvSpPr>
          <p:spPr>
            <a:xfrm>
              <a:off x="4968787" y="2764411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Nurse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Navigator 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73" name="Google Shape;573;p74"/>
          <p:cNvGrpSpPr/>
          <p:nvPr/>
        </p:nvGrpSpPr>
        <p:grpSpPr>
          <a:xfrm>
            <a:off x="4182747" y="2032867"/>
            <a:ext cx="2432418" cy="2560212"/>
            <a:chOff x="2520329" y="2032864"/>
            <a:chExt cx="2166000" cy="2166000"/>
          </a:xfrm>
        </p:grpSpPr>
        <p:sp>
          <p:nvSpPr>
            <p:cNvPr id="574" name="Google Shape;574;p74"/>
            <p:cNvSpPr/>
            <p:nvPr/>
          </p:nvSpPr>
          <p:spPr>
            <a:xfrm>
              <a:off x="2520329" y="2032864"/>
              <a:ext cx="2166000" cy="2166000"/>
            </a:xfrm>
            <a:prstGeom prst="ellipse">
              <a:avLst/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74"/>
            <p:cNvSpPr txBox="1"/>
            <p:nvPr/>
          </p:nvSpPr>
          <p:spPr>
            <a:xfrm>
              <a:off x="2692839" y="2555566"/>
              <a:ext cx="1598400" cy="11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Physician Champion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5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(Orthopedist, Endocrinologist, PCP, Geriatrician, or Gynecologist)</a:t>
              </a:r>
              <a:endPara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76" name="Google Shape;576;p74"/>
          <p:cNvSpPr/>
          <p:nvPr/>
        </p:nvSpPr>
        <p:spPr>
          <a:xfrm>
            <a:off x="5691625" y="1859850"/>
            <a:ext cx="1497900" cy="142380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74"/>
          <p:cNvSpPr txBox="1"/>
          <p:nvPr/>
        </p:nvSpPr>
        <p:spPr>
          <a:xfrm>
            <a:off x="5691625" y="1951950"/>
            <a:ext cx="1497900" cy="12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" sz="2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Fracture Liaison Service</a:t>
            </a:r>
            <a:endParaRPr sz="2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74"/>
          <p:cNvSpPr txBox="1"/>
          <p:nvPr/>
        </p:nvSpPr>
        <p:spPr>
          <a:xfrm>
            <a:off x="936200" y="4399050"/>
            <a:ext cx="37674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Image from: </a:t>
            </a:r>
            <a:r>
              <a:rPr lang="en" sz="10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Cohn MR, Gianakos AL, Grueter K, Rosen N, Cong GT, Lane JM. Update on the Comprehensive Approach to Fragility Fractures. J Orthop Trauma. 2018 Sep;32(9):480-490. doi: 10.1097/BOT.0000000000001244. PMID: 30036208.</a:t>
            </a:r>
            <a:r>
              <a:rPr lang="en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74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3601200" cy="10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Fracture Liaison Services</a:t>
            </a:r>
            <a:endParaRPr/>
          </a:p>
        </p:txBody>
      </p:sp>
      <p:sp>
        <p:nvSpPr>
          <p:cNvPr id="580" name="Google Shape;580;p74"/>
          <p:cNvSpPr txBox="1">
            <a:spLocks noGrp="1"/>
          </p:cNvSpPr>
          <p:nvPr>
            <p:ph type="body" idx="1"/>
          </p:nvPr>
        </p:nvSpPr>
        <p:spPr>
          <a:xfrm>
            <a:off x="628650" y="1477625"/>
            <a:ext cx="3037200" cy="27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Improves identification of patients who need to be evaluated and treated.</a:t>
            </a:r>
            <a:r>
              <a:rPr lang="en" baseline="30000"/>
              <a:t>6</a:t>
            </a:r>
            <a:endParaRPr baseline="300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75"/>
          <p:cNvGrpSpPr/>
          <p:nvPr/>
        </p:nvGrpSpPr>
        <p:grpSpPr>
          <a:xfrm>
            <a:off x="5838292" y="513225"/>
            <a:ext cx="3305700" cy="4159475"/>
            <a:chOff x="5838292" y="513225"/>
            <a:chExt cx="3305700" cy="4159475"/>
          </a:xfrm>
        </p:grpSpPr>
        <p:sp>
          <p:nvSpPr>
            <p:cNvPr id="586" name="Google Shape;586;p75"/>
            <p:cNvSpPr/>
            <p:nvPr/>
          </p:nvSpPr>
          <p:spPr>
            <a:xfrm>
              <a:off x="5838292" y="51322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Long-term Follow-Up</a:t>
              </a:r>
              <a:endPara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7" name="Google Shape;587;p75"/>
            <p:cNvSpPr txBox="1"/>
            <p:nvPr/>
          </p:nvSpPr>
          <p:spPr>
            <a:xfrm>
              <a:off x="6224850" y="1387400"/>
              <a:ext cx="2236200" cy="3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Work on treatment compliance</a:t>
              </a: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914400" marR="0" lvl="1" indent="-304800" algn="l" rtl="0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○"/>
              </a:pPr>
              <a:r>
                <a:rPr lang="en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Adherance to medication therapy is low! 30% at 1 year!</a:t>
              </a:r>
              <a:r>
                <a:rPr lang="en" sz="1200" b="0" i="0" u="none" strike="noStrike" cap="none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r>
                <a:rPr lang="en" sz="1200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914400" marR="0" lvl="0" indent="0" algn="l" rtl="0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Repeat DXA scan every 3 years</a:t>
              </a: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“Bisphosphonate holidays”</a:t>
              </a: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8" name="Google Shape;588;p75"/>
          <p:cNvGrpSpPr/>
          <p:nvPr/>
        </p:nvGrpSpPr>
        <p:grpSpPr>
          <a:xfrm>
            <a:off x="0" y="513214"/>
            <a:ext cx="3546900" cy="3482836"/>
            <a:chOff x="0" y="1189989"/>
            <a:chExt cx="3546900" cy="3482836"/>
          </a:xfrm>
        </p:grpSpPr>
        <p:sp>
          <p:nvSpPr>
            <p:cNvPr id="589" name="Google Shape;589;p75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Inpatient Stay</a:t>
              </a:r>
              <a:endPara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0" name="Google Shape;590;p75"/>
            <p:cNvSpPr txBox="1"/>
            <p:nvPr/>
          </p:nvSpPr>
          <p:spPr>
            <a:xfrm>
              <a:off x="159047" y="2057125"/>
              <a:ext cx="27600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FLS coordinator &amp; Nurse Navigator</a:t>
              </a: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Identifies at-risk patients in the hospital</a:t>
              </a: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Performs a Metabolic Bone Health Consult</a:t>
              </a: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Lab ordered and drawn prior to surgery (to ensure accuracy of their baseline health)</a:t>
              </a: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Recommends vitamin D &amp; calcium</a:t>
              </a: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Provides education on lifestyle changes/activity modification</a:t>
              </a: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Outpatient referral</a:t>
              </a: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91" name="Google Shape;591;p75"/>
          <p:cNvGrpSpPr/>
          <p:nvPr/>
        </p:nvGrpSpPr>
        <p:grpSpPr>
          <a:xfrm>
            <a:off x="2919154" y="513113"/>
            <a:ext cx="3305700" cy="3483050"/>
            <a:chOff x="2944204" y="1189775"/>
            <a:chExt cx="3305700" cy="3483050"/>
          </a:xfrm>
        </p:grpSpPr>
        <p:sp>
          <p:nvSpPr>
            <p:cNvPr id="592" name="Google Shape;592;p75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Outpatient Follow-Up</a:t>
              </a:r>
              <a:endPara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3" name="Google Shape;593;p75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DXA</a:t>
              </a: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FRAX</a:t>
              </a: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Roboto"/>
                <a:buChar char="●"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Initiate pharmacologic therapy prn</a:t>
              </a: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94" name="Google Shape;594;p75"/>
          <p:cNvSpPr txBox="1"/>
          <p:nvPr/>
        </p:nvSpPr>
        <p:spPr>
          <a:xfrm>
            <a:off x="913625" y="4579525"/>
            <a:ext cx="6497100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8.  Cohn MR, Gianakos AL, Grueter K, Rosen N, Cong GT, Lane JM. Update on the Comprehensive Approach to Fragility Fractures. J Orthop Trauma. 2018 Sep;32(9):480-490. doi: 10.1097/BOT.0000000000001244. PMID: 30036208.</a:t>
            </a:r>
            <a:r>
              <a:rPr lang="en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7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Our Role as Orthopaedic Surgeons</a:t>
            </a:r>
            <a:endParaRPr/>
          </a:p>
        </p:txBody>
      </p:sp>
      <p:sp>
        <p:nvSpPr>
          <p:cNvPr id="600" name="Google Shape;600;p7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Identify at-risk patients &amp; those with fragility fractures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Educate your patients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Is there a developed pathway for these patients in your hospital system?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If so, get them looped in!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If not, order necessary testing &amp; start treatment if indicated.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Work to develop a pathway for these patients.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/>
              <a:t>Why do we care?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Take Home Points:</a:t>
            </a:r>
            <a:endParaRPr/>
          </a:p>
        </p:txBody>
      </p:sp>
      <p:sp>
        <p:nvSpPr>
          <p:cNvPr id="606" name="Google Shape;606;p7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Osteoporosis and fragility fractures are a major source of morbidity and mortality.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The rate of osteoporosis treatment after fragility fractures is low.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Bisphosphonates are the first-line pharmacologic treatment of osteoporosis!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Identification of fragility fractures and getting these patients evaluated and treated for osteoporosis is our responsibility as orthopaedic surgeons!</a:t>
            </a:r>
            <a:endParaRPr b="1"/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In doing so, we can prevent future fragility fractures!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d51863a9b1_0_26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400"/>
              <a:t>References</a:t>
            </a:r>
            <a:endParaRPr sz="1400"/>
          </a:p>
        </p:txBody>
      </p:sp>
      <p:sp>
        <p:nvSpPr>
          <p:cNvPr id="612" name="Google Shape;612;gd51863a9b1_0_26"/>
          <p:cNvSpPr txBox="1">
            <a:spLocks noGrp="1"/>
          </p:cNvSpPr>
          <p:nvPr>
            <p:ph type="body" idx="1"/>
          </p:nvPr>
        </p:nvSpPr>
        <p:spPr>
          <a:xfrm>
            <a:off x="0" y="433375"/>
            <a:ext cx="9144000" cy="4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Anderson PA, Jeray KJ, Lane JM, Binkley NC. Bone Health Optimization: Beyond Own the Bone: AOA Critical Issues. J Bone Joint Surg Am. 2019 Aug 7;101(15):1413-1419.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Balasubramanian A, Tosi LL, Lane JM, Dirschl DR, Ho PR, O'Malley CD. Declining rates of osteoporosis management following fragility fractures in the U.S., 2000 through 2009. J Bone Joint Surg Am. 2014 Apr 2;96(7):e52. doi: 10.2106/JBJS.L.01781. PMID: 24695929.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Benedetti MG, Furlini G, Zati A, et al.  The effectiveness of physical exercise on bone density in osteoporotic patients.  Biomed Res Int 2018; 2018:  4840531. Published online 2018 Dec 23.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Black DM, Geiger EJ, Eastell R, et al.  Atypical femur fracture risk versus fragility fracture prevention with bisphosphonates.  N Engl J Med.  </a:t>
            </a:r>
            <a:r>
              <a:rPr lang="en" sz="700">
                <a:highlight>
                  <a:srgbClr val="FFFFFF"/>
                </a:highlight>
              </a:rPr>
              <a:t>2020; 383:743-753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Bogoch ER, Elliot-Gibson V, Beaton D, Sale J, Josse RG. Fracture Prevention in the Orthopaedic Environment: Outcomes of a Coordinator-Based Fracture Liaison Service. J Bone Joint Surg Am. 2017 May 17;99(10):820-831. Doi: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Bogoch ER, Elliot-Gibson V, Wang RY, Josse RG. Secondary causes of osteoporosis in fracture patients. J Orthop Trauma. 2012 Sep;26(9):e145-52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Bunta AD, Edwards BJ, Macaulay WB Jr, et al. Own the Bone, a System-Based Intervention, Improves Osteoporosis Care After Fragility Fractures. </a:t>
            </a:r>
            <a:r>
              <a:rPr lang="en" sz="700" i="1">
                <a:highlight>
                  <a:schemeClr val="lt1"/>
                </a:highlight>
              </a:rPr>
              <a:t>J Bone Joint Surg Am</a:t>
            </a:r>
            <a:r>
              <a:rPr lang="en" sz="700">
                <a:highlight>
                  <a:schemeClr val="lt1"/>
                </a:highlight>
              </a:rPr>
              <a:t>. 2016;98(24):e109. doi:10.2106/JBJS.15.01494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Camacho PM, Petak SM, Binkley N, et al.  American Association of Clinical Endocrinologists/American College of Endocrinology Clinical Practice Guidelines for the diagnosis and treatment of postmenopausal osteoporosis - 2020 Update.  Endocrine Practice.  2020 May; 26(Suppl 1):  1-46.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Cohn MR, Gianakos AL, Grueter K, Rosen N, Cong GT, Lane JM. Update on the Comprehensive Approach to Fragility Fractures. J Orthop Trauma. 2018 Sep;32(9):480-490. doi: 10.1097/BOT.0000000000001244. PMID: 30036208.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Collinge C, LeBus G, Gardner MJ, Gehrig L. Osteoporosis in orthopaedic trauma patients: a diagnosis and treatment protocol. J Orthop Trauma. 2008 Sep;22(8):541-7; discussion 548-9. doi: 10.1097/BOT.0b013e31817d9c99. PMID: 18758285.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Colón-Emeric C, Nordsletten L, Olson S, et al.  Association between timing of zoledronic acid infusion and hip fracture healing. Osteoporos Int. 2011 Aug;22(8):2329-36. Epub 2010 Dec 9.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Deal, Chad.  Romosozumab:  A New Era in Osteoporosis Treatment.  November 7, 2019.  Available at:  </a:t>
            </a:r>
            <a:r>
              <a:rPr lang="en" sz="700" u="sng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https://consultqd.clevelandclinic.org/romosozumab-a-new-era-in-osteoporosis-treatment/</a:t>
            </a:r>
            <a:r>
              <a:rPr lang="en" sz="700">
                <a:highlight>
                  <a:schemeClr val="lt1"/>
                </a:highlight>
              </a:rPr>
              <a:t>.  Accessed April 25, 2021.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Gage BF, Birman-Deych E, Radford MJ, Nilasena DS, Binder EF. Risk of Osteoporotic Fracture in Elderly Patients Taking Warfarin: Results From the National Registry of Atrial Fibrillation 2. </a:t>
            </a:r>
            <a:r>
              <a:rPr lang="en" sz="700" i="1">
                <a:highlight>
                  <a:schemeClr val="lt1"/>
                </a:highlight>
              </a:rPr>
              <a:t>Arch Intern Med.</a:t>
            </a:r>
            <a:r>
              <a:rPr lang="en" sz="700">
                <a:highlight>
                  <a:schemeClr val="lt1"/>
                </a:highlight>
              </a:rPr>
              <a:t> 2006;166(2):241–246.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Harris WH, Heaney RP.  Skeletal renewal and metabolic bone disease.  N Engl J Med.  1969 Jan 23;280(4):193-202 contd. 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Holm JP, Hyldstrup L, Jensen JBE.  Time trends in osteoporosis risk factor profiles: a comparative analysis of risk factors, comorbidities, and medications over twelve years.  Endocrine.  2016 Oct; 54(1):241-255.</a:t>
            </a:r>
            <a:endParaRPr sz="700"/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Jeray K, Swiontkowski M.  Osteoporosis and Fragility Fractures:  What Progress Have We Made?.  JBJS Am.  2015;97:1553-4.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Kothawala P, Badamgarav E, Ryu S, Miller RM, Halbert RJ. Systematic review and meta-analysis of real-world adherence to drug therapy for osteoporosis. Mayo Clinic proceedings. 2007 Dec;82(12):1493–501.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Leutner M, Matzhold C, Bellach L</a:t>
            </a:r>
            <a:r>
              <a:rPr lang="en" sz="700" i="1">
                <a:highlight>
                  <a:schemeClr val="lt1"/>
                </a:highlight>
              </a:rPr>
              <a:t>, et al.  </a:t>
            </a:r>
            <a:r>
              <a:rPr lang="en" sz="700">
                <a:highlight>
                  <a:schemeClr val="lt1"/>
                </a:highlight>
              </a:rPr>
              <a:t>Diagnosis of osteoporosis in statin-treated patients is dose-dependent. </a:t>
            </a:r>
            <a:r>
              <a:rPr lang="en" sz="700" i="1">
                <a:highlight>
                  <a:schemeClr val="lt1"/>
                </a:highlight>
              </a:rPr>
              <a:t>Annals of the Rheumatic Diseases </a:t>
            </a:r>
            <a:r>
              <a:rPr lang="en" sz="700">
                <a:highlight>
                  <a:schemeClr val="lt1"/>
                </a:highlight>
              </a:rPr>
              <a:t>2019;</a:t>
            </a:r>
            <a:r>
              <a:rPr lang="en" sz="700" b="1">
                <a:highlight>
                  <a:schemeClr val="lt1"/>
                </a:highlight>
              </a:rPr>
              <a:t>78:</a:t>
            </a:r>
            <a:r>
              <a:rPr lang="en" sz="700">
                <a:highlight>
                  <a:schemeClr val="lt1"/>
                </a:highlight>
              </a:rPr>
              <a:t>1706-1711.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Lyles KW, Colón-Emeric CS, Magaziner JS, et al.  Zoledronic acid and clinical fractures and mortality after hip fracture.  N Engl J Med. 2007;357(18):1799. Epub 2007 Sep 17.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Ma D, Wu L, He Z. Effects of walking on the preservation of bone mineral density in perimenopausal and postmenopausal women: a systematic review and meta-analysis. Menopause. 2013 Nov;20(11):1216-26. </a:t>
            </a:r>
            <a:endParaRPr sz="700"/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Matzkin EG, DeMaio M, Charles JF, Franklin CC.  Diagnosis and Treatment of Osteoporosis: What Orthopaedic Surgeons Need to Know.  JAAOS 2019 Oct 15; 27(20): e902-e912.</a:t>
            </a:r>
            <a:endParaRPr sz="700"/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Miller A, Beyer D, Starring H, Leonardi C, Bronstone A, Dasa V. Importance of Routine Bone Mineral Density Screening Prior to Elective Total Joint Replacement. </a:t>
            </a:r>
            <a:r>
              <a:rPr lang="en" sz="700" i="1"/>
              <a:t>ORTHOPEDICS.</a:t>
            </a:r>
            <a:r>
              <a:rPr lang="en" sz="700"/>
              <a:t> 2019; 42: 310-312. doi: 10.3928/01477447-20191022-01 </a:t>
            </a:r>
            <a:r>
              <a:rPr lang="en" sz="700" u="sng">
                <a:solidFill>
                  <a:schemeClr val="hlink"/>
                </a:solidFill>
                <a:hlinkClick r:id="rId4"/>
              </a:rPr>
              <a:t>[link]</a:t>
            </a:r>
            <a:endParaRPr sz="700"/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/>
              <a:t>Morris J, Karkenny AJ, Toro JB.  The management of osteoporosis after fragility fracture:  The orthopaedic perspective.  JBJS Reviews 2017;5(8):e4.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NIH Consensus Development Panel on Osteoporosis Prevention D Therapy. Osteoporosis prevention, diagnosis, and therapy. JAMA. 2001;285:785–795.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Romosozumab.  Available at:  </a:t>
            </a:r>
            <a:r>
              <a:rPr lang="en" sz="700" u="sng">
                <a:solidFill>
                  <a:schemeClr val="hlink"/>
                </a:solidFill>
                <a:highlight>
                  <a:schemeClr val="lt1"/>
                </a:highlight>
                <a:hlinkClick r:id="rId5"/>
              </a:rPr>
              <a:t>https://reference.medscape.com/drug/evenity-romosozumab-1000158#0</a:t>
            </a:r>
            <a:r>
              <a:rPr lang="en" sz="700">
                <a:highlight>
                  <a:schemeClr val="lt1"/>
                </a:highlight>
              </a:rPr>
              <a:t>.  Accessed April 25, 2021.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Sprague, Sheila PhD; Bhandari, Mohit MD, PhD, FRCSC; Devji, Tahira BSc; Scott, Taryn MSW; Petrisor, Brad MD, MSc, FRCSC; McKay, Paula BSc; Slobogean, Gerard P. MD, MPH, FRCSC Prescription of Vitamin D to Fracture Patients, Journal of Orthopaedic Trauma: February 2016 - Volume 30 - Issue 2 - p e64-e69 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Why Own the Bone? [American Orthopaedic Association’s Own the Bone Website].  Available at:  </a:t>
            </a:r>
            <a:r>
              <a:rPr lang="en" sz="700" u="sng">
                <a:solidFill>
                  <a:schemeClr val="hlink"/>
                </a:solidFill>
                <a:highlight>
                  <a:schemeClr val="lt1"/>
                </a:highlight>
                <a:hlinkClick r:id="rId6"/>
              </a:rPr>
              <a:t>https://www.ownthebone.org/OTB/About/Why_Own_the_Bone/OTB/About/Why_Own_the_Bone.aspx?hkey=e655a654-77d6-43c2-9d35-931d7edad403</a:t>
            </a:r>
            <a:r>
              <a:rPr lang="en" sz="700">
                <a:highlight>
                  <a:schemeClr val="lt1"/>
                </a:highlight>
              </a:rPr>
              <a:t>.  Accessed October 8, 2020.</a:t>
            </a:r>
            <a:endParaRPr sz="700">
              <a:highlight>
                <a:schemeClr val="lt1"/>
              </a:highlight>
            </a:endParaRPr>
          </a:p>
          <a:p>
            <a:pPr marL="4572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" sz="700">
                <a:highlight>
                  <a:schemeClr val="lt1"/>
                </a:highlight>
              </a:rPr>
              <a:t>World Health Organization.  Guidelines for preclinical evaluation and clinical trials in osteoporosis. Geneva. 1998.</a:t>
            </a:r>
            <a:endParaRPr sz="70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70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60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What is osteoporosis?</a:t>
            </a:r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body" idx="1"/>
          </p:nvPr>
        </p:nvSpPr>
        <p:spPr>
          <a:xfrm>
            <a:off x="592500" y="1699300"/>
            <a:ext cx="7959000" cy="29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2500"/>
              <a:t>A “bone disease that occurs when the body loses too much bone, makes too little bone, or both.”</a:t>
            </a:r>
            <a:endParaRPr sz="250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250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 sz="2000"/>
              <a:t>-National Osteoporosis Foundation (NOF)</a:t>
            </a:r>
            <a:r>
              <a:rPr lang="en" sz="2000" baseline="30000"/>
              <a:t>21</a:t>
            </a:r>
            <a:endParaRPr sz="2000" baseline="30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5056</Words>
  <Application>Microsoft Macintosh PowerPoint</Application>
  <PresentationFormat>On-screen Show (16:9)</PresentationFormat>
  <Paragraphs>531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Times New Roman</vt:lpstr>
      <vt:lpstr>Calibri</vt:lpstr>
      <vt:lpstr>Arial</vt:lpstr>
      <vt:lpstr>Roboto</vt:lpstr>
      <vt:lpstr>Verdana</vt:lpstr>
      <vt:lpstr>Office Theme</vt:lpstr>
      <vt:lpstr>Bone Health Management</vt:lpstr>
      <vt:lpstr>Disclosures</vt:lpstr>
      <vt:lpstr>Objectives</vt:lpstr>
      <vt:lpstr>Case </vt:lpstr>
      <vt:lpstr>Case </vt:lpstr>
      <vt:lpstr>Case </vt:lpstr>
      <vt:lpstr>Is this a fragility fracture?</vt:lpstr>
      <vt:lpstr>Why do we care?</vt:lpstr>
      <vt:lpstr>What is osteoporosis?</vt:lpstr>
      <vt:lpstr>Osteoporosis Epidemiology </vt:lpstr>
      <vt:lpstr>Osteoporotic Fracture Epidemiology </vt:lpstr>
      <vt:lpstr>Consequences of Osteoporosis &amp; Fragility Fractures</vt:lpstr>
      <vt:lpstr>Why do we care?</vt:lpstr>
      <vt:lpstr>Osteoporosis &amp; Joint Replacements</vt:lpstr>
      <vt:lpstr>Osteoporosis &amp; Joint Replacements</vt:lpstr>
      <vt:lpstr>Osteoporosis &amp; Spine Surgery</vt:lpstr>
      <vt:lpstr>Osteoporosis &amp; Spine Surgery</vt:lpstr>
      <vt:lpstr>Does she have osteoporosis?</vt:lpstr>
      <vt:lpstr>Osteoporosis Workup</vt:lpstr>
      <vt:lpstr>Osteoporosis Workup</vt:lpstr>
      <vt:lpstr>Fracture Risk Assessment Tool (FRAX)</vt:lpstr>
      <vt:lpstr>Fracture Risk Assessment Tool (FRAX)</vt:lpstr>
      <vt:lpstr>What are her risk factors for osteoporosis?</vt:lpstr>
      <vt:lpstr>What are her risk factors for osteoporosis?</vt:lpstr>
      <vt:lpstr>Other Risk Factors for Osteoporosis:</vt:lpstr>
      <vt:lpstr>Causes of Secondary Osteoporosis</vt:lpstr>
      <vt:lpstr>Causes of Secondary Osteoporosis</vt:lpstr>
      <vt:lpstr>What is our patient’s FRAX score?</vt:lpstr>
      <vt:lpstr>PowerPoint Presentation</vt:lpstr>
      <vt:lpstr>Fracture Risk Assessment Tool (FRAX)</vt:lpstr>
      <vt:lpstr>Dual X-ray Absorptiometry (DXA) Scanning</vt:lpstr>
      <vt:lpstr>Dual X-ray Absorptiometry (DXA) Scanning</vt:lpstr>
      <vt:lpstr>Dual X-ray Absorptiometry (DXA) Scanning</vt:lpstr>
      <vt:lpstr>Dual X-ray Absorptiometry (DXA) Scanning</vt:lpstr>
      <vt:lpstr>   </vt:lpstr>
      <vt:lpstr>Case</vt:lpstr>
      <vt:lpstr>Dual X-ray Absorptiometry (DXA) Scanning</vt:lpstr>
      <vt:lpstr>Can you tell if she has osteoporosis based on her xrays?</vt:lpstr>
      <vt:lpstr>Other Imaging Modalities </vt:lpstr>
      <vt:lpstr>Case</vt:lpstr>
      <vt:lpstr>Osteoporosis Treatment</vt:lpstr>
      <vt:lpstr>Activity Modification &amp; Lifestyle Changes</vt:lpstr>
      <vt:lpstr>Osteoporosis Treatment - Exercise</vt:lpstr>
      <vt:lpstr>Why do weight-bearing exercises increase bone mineral density?</vt:lpstr>
      <vt:lpstr>Osteoporosis Treatment - Exercise</vt:lpstr>
      <vt:lpstr>Vitamin D &amp; Calcium Supplementation</vt:lpstr>
      <vt:lpstr>Vitamin D &amp; Calcium Supplementation</vt:lpstr>
      <vt:lpstr>Medical Treatment</vt:lpstr>
      <vt:lpstr>Medical Treatment</vt:lpstr>
      <vt:lpstr>PowerPoint Presentation</vt:lpstr>
      <vt:lpstr>Bisphosphonates</vt:lpstr>
      <vt:lpstr>Bisphosphonates</vt:lpstr>
      <vt:lpstr>Case </vt:lpstr>
      <vt:lpstr>Bisphosphonates   </vt:lpstr>
      <vt:lpstr>Bisphosphonate Risks  </vt:lpstr>
      <vt:lpstr>Bisphosphonate Risks  </vt:lpstr>
      <vt:lpstr>Bisphosphonate Risks - Atypical Femur Fractures (AFF)</vt:lpstr>
      <vt:lpstr>Bisphosphonate Risks  </vt:lpstr>
      <vt:lpstr>Bisphosphonate Therapy Duration   </vt:lpstr>
      <vt:lpstr>Can bisphosphonates will delay fracture healing?</vt:lpstr>
      <vt:lpstr>Bisphosphonates &amp; Fracture Healing</vt:lpstr>
      <vt:lpstr>Denosumab</vt:lpstr>
      <vt:lpstr>Denosumab</vt:lpstr>
      <vt:lpstr>Denosumab</vt:lpstr>
      <vt:lpstr>Denosumab </vt:lpstr>
      <vt:lpstr>Recombinant Parathyroid Hormone</vt:lpstr>
      <vt:lpstr>Recombinant Parathyroid Hormone</vt:lpstr>
      <vt:lpstr>Recombinant Parathyroid Hormone</vt:lpstr>
      <vt:lpstr>Recombinant Parathyroid Hormone</vt:lpstr>
      <vt:lpstr>Romosozumab</vt:lpstr>
      <vt:lpstr>Romosozumab</vt:lpstr>
      <vt:lpstr>Romosozumab</vt:lpstr>
      <vt:lpstr>What is our role as orthopaedic surgeons in the management of patients with fragility fractures?</vt:lpstr>
      <vt:lpstr>PowerPoint Presentation</vt:lpstr>
      <vt:lpstr>“Own the Bone”</vt:lpstr>
      <vt:lpstr>PowerPoint Presentation</vt:lpstr>
      <vt:lpstr>Fracture Liaison Services</vt:lpstr>
      <vt:lpstr>PowerPoint Presentation</vt:lpstr>
      <vt:lpstr>Our Role as Orthopaedic Surgeons</vt:lpstr>
      <vt:lpstr>Take Home Points:</vt:lpstr>
      <vt:lpstr>References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Health Management</dc:title>
  <cp:lastModifiedBy>Kyle Jeray</cp:lastModifiedBy>
  <cp:revision>2</cp:revision>
  <dcterms:modified xsi:type="dcterms:W3CDTF">2021-06-02T14:14:04Z</dcterms:modified>
</cp:coreProperties>
</file>