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59" r:id="rId2"/>
    <p:sldId id="261" r:id="rId3"/>
    <p:sldId id="262" r:id="rId4"/>
    <p:sldId id="265" r:id="rId5"/>
    <p:sldId id="267" r:id="rId6"/>
    <p:sldId id="266" r:id="rId7"/>
    <p:sldId id="269" r:id="rId8"/>
    <p:sldId id="273" r:id="rId9"/>
    <p:sldId id="274" r:id="rId10"/>
    <p:sldId id="270" r:id="rId11"/>
    <p:sldId id="275" r:id="rId12"/>
    <p:sldId id="272" r:id="rId13"/>
    <p:sldId id="277" r:id="rId14"/>
    <p:sldId id="276" r:id="rId15"/>
    <p:sldId id="278" r:id="rId16"/>
    <p:sldId id="279" r:id="rId17"/>
    <p:sldId id="271" r:id="rId18"/>
    <p:sldId id="280" r:id="rId19"/>
    <p:sldId id="281" r:id="rId20"/>
    <p:sldId id="282" r:id="rId21"/>
    <p:sldId id="284" r:id="rId22"/>
    <p:sldId id="285" r:id="rId23"/>
    <p:sldId id="291" r:id="rId24"/>
    <p:sldId id="292" r:id="rId25"/>
    <p:sldId id="293" r:id="rId26"/>
    <p:sldId id="294" r:id="rId27"/>
    <p:sldId id="295" r:id="rId28"/>
    <p:sldId id="307" r:id="rId29"/>
    <p:sldId id="308" r:id="rId30"/>
    <p:sldId id="309" r:id="rId31"/>
    <p:sldId id="310" r:id="rId32"/>
    <p:sldId id="311" r:id="rId33"/>
    <p:sldId id="312" r:id="rId34"/>
    <p:sldId id="313" r:id="rId35"/>
    <p:sldId id="289" r:id="rId36"/>
    <p:sldId id="298" r:id="rId37"/>
    <p:sldId id="296" r:id="rId38"/>
    <p:sldId id="297" r:id="rId39"/>
    <p:sldId id="286" r:id="rId40"/>
    <p:sldId id="287" r:id="rId41"/>
    <p:sldId id="290" r:id="rId42"/>
    <p:sldId id="283" r:id="rId43"/>
    <p:sldId id="300" r:id="rId44"/>
    <p:sldId id="301" r:id="rId45"/>
    <p:sldId id="302" r:id="rId46"/>
    <p:sldId id="303" r:id="rId47"/>
    <p:sldId id="304" r:id="rId48"/>
    <p:sldId id="305" r:id="rId49"/>
    <p:sldId id="306" r:id="rId50"/>
    <p:sldId id="299" r:id="rId51"/>
    <p:sldId id="314" r:id="rId52"/>
    <p:sldId id="315" r:id="rId53"/>
    <p:sldId id="316" r:id="rId54"/>
    <p:sldId id="317" r:id="rId55"/>
    <p:sldId id="268" r:id="rId56"/>
    <p:sldId id="318" r:id="rId57"/>
    <p:sldId id="320" r:id="rId58"/>
    <p:sldId id="350" r:id="rId59"/>
    <p:sldId id="351" r:id="rId60"/>
    <p:sldId id="322" r:id="rId61"/>
    <p:sldId id="323" r:id="rId62"/>
    <p:sldId id="324" r:id="rId63"/>
    <p:sldId id="325" r:id="rId64"/>
    <p:sldId id="326" r:id="rId65"/>
    <p:sldId id="327" r:id="rId66"/>
    <p:sldId id="328" r:id="rId67"/>
    <p:sldId id="329" r:id="rId68"/>
    <p:sldId id="330" r:id="rId69"/>
    <p:sldId id="331" r:id="rId70"/>
    <p:sldId id="332" r:id="rId71"/>
    <p:sldId id="349" r:id="rId72"/>
    <p:sldId id="333" r:id="rId73"/>
    <p:sldId id="334" r:id="rId74"/>
    <p:sldId id="335" r:id="rId75"/>
    <p:sldId id="336" r:id="rId76"/>
    <p:sldId id="337" r:id="rId77"/>
    <p:sldId id="338" r:id="rId78"/>
    <p:sldId id="339" r:id="rId79"/>
    <p:sldId id="340" r:id="rId80"/>
    <p:sldId id="341" r:id="rId81"/>
    <p:sldId id="342" r:id="rId82"/>
    <p:sldId id="343" r:id="rId83"/>
    <p:sldId id="344" r:id="rId84"/>
    <p:sldId id="345" r:id="rId85"/>
    <p:sldId id="348" r:id="rId86"/>
    <p:sldId id="260"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94643"/>
  </p:normalViewPr>
  <p:slideViewPr>
    <p:cSldViewPr snapToGrid="0">
      <p:cViewPr varScale="1">
        <p:scale>
          <a:sx n="83" d="100"/>
          <a:sy n="83" d="100"/>
        </p:scale>
        <p:origin x="-184" y="-10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5804B6-A3B0-C640-A7EE-68CD5647A04C}" type="datetimeFigureOut">
              <a:rPr lang="en-US" smtClean="0"/>
              <a:t>3/21/21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54A8D8-A13C-D044-AB83-430045987307}" type="slidenum">
              <a:rPr lang="en-US" smtClean="0"/>
              <a:t>‹#›</a:t>
            </a:fld>
            <a:endParaRPr lang="en-US"/>
          </a:p>
        </p:txBody>
      </p:sp>
    </p:spTree>
    <p:extLst>
      <p:ext uri="{BB962C8B-B14F-4D97-AF65-F5344CB8AC3E}">
        <p14:creationId xmlns:p14="http://schemas.microsoft.com/office/powerpoint/2010/main" val="458297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two images on the left half of the screen show a radiolucent lesion at the femoral diaphysis.  Ultimate work-up revealed metastatic carcinoma.  Therefore, an </a:t>
            </a:r>
            <a:r>
              <a:rPr lang="en-US" baseline="0" dirty="0" err="1" smtClean="0"/>
              <a:t>intralesional</a:t>
            </a:r>
            <a:r>
              <a:rPr lang="en-US" baseline="0" dirty="0" smtClean="0"/>
              <a:t> procedure (prophylactic intramedullary fixation) can be pursued; metastatic carcinoma can be treated in this manner as postoperative radiation therapy can be given to decrease tumor burden.</a:t>
            </a:r>
          </a:p>
          <a:p>
            <a:endParaRPr lang="en-US" baseline="0" dirty="0" smtClean="0"/>
          </a:p>
          <a:p>
            <a:r>
              <a:rPr lang="en-US" baseline="0" dirty="0" smtClean="0"/>
              <a:t>For any solitary bone lesion in an adult, you must first exclude that the lesion in question is not a primary bone sarcoma.</a:t>
            </a:r>
          </a:p>
          <a:p>
            <a:endParaRPr lang="en-US" baseline="0" dirty="0" smtClean="0"/>
          </a:p>
          <a:p>
            <a:r>
              <a:rPr lang="en-US" baseline="0" dirty="0" smtClean="0"/>
              <a:t>In contrast, the images on the right half of the screen show a lesion a the distal </a:t>
            </a:r>
            <a:r>
              <a:rPr lang="en-US" baseline="0" dirty="0" err="1" smtClean="0"/>
              <a:t>metadiaphyseal</a:t>
            </a:r>
            <a:r>
              <a:rPr lang="en-US" baseline="0" dirty="0" smtClean="0"/>
              <a:t> femur.  Ultimate work-up for this revealed a primary bone sarcoma.  Primary bone sarcomas require a wide resection (not an </a:t>
            </a:r>
            <a:r>
              <a:rPr lang="en-US" baseline="0" dirty="0" err="1" smtClean="0"/>
              <a:t>intralesional</a:t>
            </a:r>
            <a:r>
              <a:rPr lang="en-US" baseline="0" dirty="0" smtClean="0"/>
              <a:t> procedure) to decrease the risk of local recurrence.  This is illustrated in the far right image showing wide resection of the distal femur and </a:t>
            </a:r>
            <a:r>
              <a:rPr lang="en-US" baseline="0" dirty="0" err="1" smtClean="0"/>
              <a:t>endoprosthetic</a:t>
            </a:r>
            <a:r>
              <a:rPr lang="en-US" baseline="0" dirty="0" smtClean="0"/>
              <a:t> reconstruction.</a:t>
            </a:r>
            <a:endParaRPr lang="en-US" dirty="0"/>
          </a:p>
        </p:txBody>
      </p:sp>
      <p:sp>
        <p:nvSpPr>
          <p:cNvPr id="4" name="Slide Number Placeholder 3"/>
          <p:cNvSpPr>
            <a:spLocks noGrp="1"/>
          </p:cNvSpPr>
          <p:nvPr>
            <p:ph type="sldNum" sz="quarter" idx="5"/>
          </p:nvPr>
        </p:nvSpPr>
        <p:spPr/>
        <p:txBody>
          <a:bodyPr/>
          <a:lstStyle/>
          <a:p>
            <a:fld id="{F154A8D8-A13C-D044-AB83-430045987307}" type="slidenum">
              <a:rPr lang="en-US" smtClean="0"/>
              <a:t>7</a:t>
            </a:fld>
            <a:endParaRPr lang="en-US"/>
          </a:p>
        </p:txBody>
      </p:sp>
    </p:spTree>
    <p:extLst>
      <p:ext uri="{BB962C8B-B14F-4D97-AF65-F5344CB8AC3E}">
        <p14:creationId xmlns:p14="http://schemas.microsoft.com/office/powerpoint/2010/main" val="136276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Certain</a:t>
            </a:r>
            <a:r>
              <a:rPr lang="en-US" baseline="0" dirty="0" smtClean="0"/>
              <a:t> subtypes of metastatic carcinomas may respond differently to </a:t>
            </a:r>
            <a:r>
              <a:rPr lang="en-US" baseline="0" dirty="0" err="1" smtClean="0"/>
              <a:t>nonoperative</a:t>
            </a:r>
            <a:r>
              <a:rPr lang="en-US" baseline="0" dirty="0" smtClean="0"/>
              <a:t> modalities (radiation therapy, percutaneous ablation or cementation, bisphosphonates/</a:t>
            </a:r>
            <a:r>
              <a:rPr lang="en-US" baseline="0" dirty="0" err="1" smtClean="0"/>
              <a:t>denosumab</a:t>
            </a:r>
            <a:r>
              <a:rPr lang="en-US" baseline="0" dirty="0" smtClean="0"/>
              <a:t>); also, certain subtypes of carcinomas (renal, thyroid) may be treated with a resection/reconstruction versus fixation. This will be covered later in this talk.</a:t>
            </a:r>
            <a:endParaRPr lang="en-US" dirty="0"/>
          </a:p>
        </p:txBody>
      </p:sp>
      <p:sp>
        <p:nvSpPr>
          <p:cNvPr id="4" name="Slide Number Placeholder 3"/>
          <p:cNvSpPr>
            <a:spLocks noGrp="1"/>
          </p:cNvSpPr>
          <p:nvPr>
            <p:ph type="sldNum" sz="quarter" idx="5"/>
          </p:nvPr>
        </p:nvSpPr>
        <p:spPr/>
        <p:txBody>
          <a:bodyPr/>
          <a:lstStyle/>
          <a:p>
            <a:fld id="{F154A8D8-A13C-D044-AB83-430045987307}" type="slidenum">
              <a:rPr lang="en-US" smtClean="0"/>
              <a:t>24</a:t>
            </a:fld>
            <a:endParaRPr lang="en-US"/>
          </a:p>
        </p:txBody>
      </p:sp>
    </p:spTree>
    <p:extLst>
      <p:ext uri="{BB962C8B-B14F-4D97-AF65-F5344CB8AC3E}">
        <p14:creationId xmlns:p14="http://schemas.microsoft.com/office/powerpoint/2010/main" val="268058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err="1" smtClean="0"/>
              <a:t>Mirel’s</a:t>
            </a:r>
            <a:r>
              <a:rPr lang="en-US" dirty="0" smtClean="0"/>
              <a:t> original article,</a:t>
            </a:r>
            <a:r>
              <a:rPr lang="en-US" baseline="0" dirty="0" smtClean="0"/>
              <a:t> lesions with a score of less than 7 were deemed acceptable to proceed with radiation without prophylactic fixation, and those lesions with a score of 8 or greater were recommended to be treated prophylactic fixation.  However, what should we do with a score of 7? </a:t>
            </a:r>
          </a:p>
          <a:p>
            <a:endParaRPr lang="en-US" baseline="0" dirty="0" smtClean="0"/>
          </a:p>
          <a:p>
            <a:r>
              <a:rPr lang="en-US" baseline="0" dirty="0" smtClean="0"/>
              <a:t>Given the </a:t>
            </a:r>
            <a:r>
              <a:rPr lang="en-US" baseline="0" dirty="0" err="1" smtClean="0"/>
              <a:t>sequalea</a:t>
            </a:r>
            <a:r>
              <a:rPr lang="en-US" baseline="0" dirty="0" smtClean="0"/>
              <a:t> of pathologic fracture (increased morbidity, decreased fracture healing rates, increased cost of treatment), we tend to err on the side of caution when deciding between prophylactic fixation versus other </a:t>
            </a:r>
            <a:r>
              <a:rPr lang="en-US" baseline="0" dirty="0" err="1" smtClean="0"/>
              <a:t>modalties</a:t>
            </a:r>
            <a:r>
              <a:rPr lang="en-US" baseline="0" dirty="0" smtClean="0"/>
              <a:t>.  As such, lesions with a score of 7 will usually receive prophylactic fixation.  Congruently, there may be a small degree of overtreatment in this group. </a:t>
            </a:r>
          </a:p>
          <a:p>
            <a:endParaRPr lang="en-US" dirty="0"/>
          </a:p>
        </p:txBody>
      </p:sp>
      <p:sp>
        <p:nvSpPr>
          <p:cNvPr id="4" name="Slide Number Placeholder 3"/>
          <p:cNvSpPr>
            <a:spLocks noGrp="1"/>
          </p:cNvSpPr>
          <p:nvPr>
            <p:ph type="sldNum" sz="quarter" idx="10"/>
          </p:nvPr>
        </p:nvSpPr>
        <p:spPr/>
        <p:txBody>
          <a:bodyPr/>
          <a:lstStyle/>
          <a:p>
            <a:fld id="{F154A8D8-A13C-D044-AB83-430045987307}" type="slidenum">
              <a:rPr lang="en-US" smtClean="0"/>
              <a:t>25</a:t>
            </a:fld>
            <a:endParaRPr lang="en-US"/>
          </a:p>
        </p:txBody>
      </p:sp>
    </p:spTree>
    <p:extLst>
      <p:ext uri="{BB962C8B-B14F-4D97-AF65-F5344CB8AC3E}">
        <p14:creationId xmlns:p14="http://schemas.microsoft.com/office/powerpoint/2010/main" val="542253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4A8D8-A13C-D044-AB83-430045987307}" type="slidenum">
              <a:rPr lang="en-US" smtClean="0"/>
              <a:t>27</a:t>
            </a:fld>
            <a:endParaRPr lang="en-US"/>
          </a:p>
        </p:txBody>
      </p:sp>
    </p:spTree>
    <p:extLst>
      <p:ext uri="{BB962C8B-B14F-4D97-AF65-F5344CB8AC3E}">
        <p14:creationId xmlns:p14="http://schemas.microsoft.com/office/powerpoint/2010/main" val="4227332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Oligometastatic</a:t>
            </a:r>
            <a:r>
              <a:rPr lang="en-US" dirty="0" smtClean="0"/>
              <a:t> </a:t>
            </a:r>
            <a:r>
              <a:rPr lang="en-US" dirty="0" err="1" smtClean="0"/>
              <a:t>disese</a:t>
            </a:r>
            <a:r>
              <a:rPr lang="en-US" baseline="0" dirty="0" smtClean="0"/>
              <a:t> can be defined as having less than five sites of disease.  For example, a patient with metastatic renal cell carcinoma that has a kidney mass (primary site), two pulmonary nodules, and a right femur lesion can be classified as “</a:t>
            </a:r>
            <a:r>
              <a:rPr lang="en-US" baseline="0" dirty="0" err="1" smtClean="0"/>
              <a:t>oligometastatic</a:t>
            </a:r>
            <a:r>
              <a:rPr lang="en-US" baseline="0" dirty="0" smtClean="0"/>
              <a:t>” disease.  In contrast, a lung cancer patient with a lung mass, multiple/bilateral pulmonary nodules, adrenal lesions, and widespread bony metastases can be classified as widespread disease.</a:t>
            </a:r>
          </a:p>
          <a:p>
            <a:endParaRPr lang="en-US" baseline="0" dirty="0" smtClean="0"/>
          </a:p>
          <a:p>
            <a:r>
              <a:rPr lang="en-US" baseline="0" dirty="0" smtClean="0"/>
              <a:t>These definitions may help to guide prognosis.  A patient with only a few sites of disease (</a:t>
            </a:r>
            <a:r>
              <a:rPr lang="en-US" baseline="0" dirty="0" err="1" smtClean="0"/>
              <a:t>oligometastatic</a:t>
            </a:r>
            <a:r>
              <a:rPr lang="en-US" baseline="0" dirty="0" smtClean="0"/>
              <a:t> disease) will likely realize better prognosis as overall tumor burden is lower. Further, these patients will sometimes undergo resection of ALL sites of disease in order to augment survival.  Patients with widespread metastatic disease will realize lower life expectancy and palliative measures will likely be entertained.</a:t>
            </a:r>
          </a:p>
          <a:p>
            <a:endParaRPr lang="en-US" baseline="0" dirty="0" smtClean="0"/>
          </a:p>
          <a:p>
            <a:r>
              <a:rPr lang="en-US" baseline="0" dirty="0" smtClean="0"/>
              <a:t>Synchronous metastatic skeletal disease can be defined as metastatic skeletal lesions that are present at time of diagnosis.  For example, a patient is found to have metastatic lung cancer with multiple sites of skeletal lesions already present can be classified as synchronous disease.  Conversely, a patient with known metastatic lung cancer with only known visceral </a:t>
            </a:r>
            <a:r>
              <a:rPr lang="en-US" baseline="0" dirty="0" err="1" smtClean="0"/>
              <a:t>mets</a:t>
            </a:r>
            <a:r>
              <a:rPr lang="en-US" baseline="0" dirty="0" smtClean="0"/>
              <a:t> that then develops skeletal lesion AFTER known diagnosis can be classified as </a:t>
            </a:r>
            <a:r>
              <a:rPr lang="en-US" baseline="0" dirty="0" err="1" smtClean="0"/>
              <a:t>metachronous</a:t>
            </a:r>
            <a:r>
              <a:rPr lang="en-US" baseline="0" dirty="0" smtClean="0"/>
              <a:t> metastatic skeletal disease.</a:t>
            </a:r>
          </a:p>
          <a:p>
            <a:endParaRPr lang="en-US" baseline="0" dirty="0" smtClean="0"/>
          </a:p>
          <a:p>
            <a:r>
              <a:rPr lang="en-US" baseline="0" dirty="0" smtClean="0"/>
              <a:t>Usually, </a:t>
            </a:r>
            <a:r>
              <a:rPr lang="en-US" baseline="0" dirty="0" err="1" smtClean="0"/>
              <a:t>metachronous</a:t>
            </a:r>
            <a:r>
              <a:rPr lang="en-US" baseline="0" dirty="0" smtClean="0"/>
              <a:t> skeletal disease patient will realize better prognosis versus those patient that present with synchronous disease.</a:t>
            </a:r>
            <a:endParaRPr lang="en-US" dirty="0"/>
          </a:p>
        </p:txBody>
      </p:sp>
      <p:sp>
        <p:nvSpPr>
          <p:cNvPr id="4" name="Slide Number Placeholder 3"/>
          <p:cNvSpPr>
            <a:spLocks noGrp="1"/>
          </p:cNvSpPr>
          <p:nvPr>
            <p:ph type="sldNum" sz="quarter" idx="10"/>
          </p:nvPr>
        </p:nvSpPr>
        <p:spPr/>
        <p:txBody>
          <a:bodyPr/>
          <a:lstStyle/>
          <a:p>
            <a:fld id="{F154A8D8-A13C-D044-AB83-430045987307}" type="slidenum">
              <a:rPr lang="en-US" smtClean="0"/>
              <a:t>37</a:t>
            </a:fld>
            <a:endParaRPr lang="en-US"/>
          </a:p>
        </p:txBody>
      </p:sp>
    </p:spTree>
    <p:extLst>
      <p:ext uri="{BB962C8B-B14F-4D97-AF65-F5344CB8AC3E}">
        <p14:creationId xmlns:p14="http://schemas.microsoft.com/office/powerpoint/2010/main" val="2335843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4A8D8-A13C-D044-AB83-430045987307}" type="slidenum">
              <a:rPr lang="en-US" smtClean="0"/>
              <a:t>45</a:t>
            </a:fld>
            <a:endParaRPr lang="en-US"/>
          </a:p>
        </p:txBody>
      </p:sp>
    </p:spTree>
    <p:extLst>
      <p:ext uri="{BB962C8B-B14F-4D97-AF65-F5344CB8AC3E}">
        <p14:creationId xmlns:p14="http://schemas.microsoft.com/office/powerpoint/2010/main" val="4262886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4A8D8-A13C-D044-AB83-430045987307}" type="slidenum">
              <a:rPr lang="en-US" smtClean="0"/>
              <a:t>62</a:t>
            </a:fld>
            <a:endParaRPr lang="en-US"/>
          </a:p>
        </p:txBody>
      </p:sp>
    </p:spTree>
    <p:extLst>
      <p:ext uri="{BB962C8B-B14F-4D97-AF65-F5344CB8AC3E}">
        <p14:creationId xmlns:p14="http://schemas.microsoft.com/office/powerpoint/2010/main" val="264999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4A8D8-A13C-D044-AB83-430045987307}" type="slidenum">
              <a:rPr lang="en-US" smtClean="0"/>
              <a:t>79</a:t>
            </a:fld>
            <a:endParaRPr lang="en-US"/>
          </a:p>
        </p:txBody>
      </p:sp>
    </p:spTree>
    <p:extLst>
      <p:ext uri="{BB962C8B-B14F-4D97-AF65-F5344CB8AC3E}">
        <p14:creationId xmlns:p14="http://schemas.microsoft.com/office/powerpoint/2010/main" val="409045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Traditionally,</a:t>
            </a:r>
            <a:r>
              <a:rPr lang="en-US" baseline="0" dirty="0" smtClean="0"/>
              <a:t> plain radiographs were used to image these skeletal lesion.  Therefore, MRI imaging of the bone/lesion in question was not included in this algorithm.  However, now that MRI imaging is readily available, these may pursued during work-up of these bone lesions (although not always necessary).</a:t>
            </a:r>
          </a:p>
          <a:p>
            <a:endParaRPr lang="en-US" baseline="0" dirty="0" smtClean="0"/>
          </a:p>
          <a:p>
            <a:r>
              <a:rPr lang="en-US" baseline="0" dirty="0" smtClean="0"/>
              <a:t>MRI imaging helps to define the presence or absence of an </a:t>
            </a:r>
            <a:r>
              <a:rPr lang="en-US" baseline="0" dirty="0" err="1" smtClean="0"/>
              <a:t>extraosseous</a:t>
            </a:r>
            <a:r>
              <a:rPr lang="en-US" baseline="0" dirty="0" smtClean="0"/>
              <a:t> mass, bony extent or degree of marrow involvement, as well as the presence of any skip metastases.  MRI imaging may not always be necessary, but in certain circumstances, can add information available.</a:t>
            </a:r>
          </a:p>
          <a:p>
            <a:endParaRPr lang="en-US" baseline="0" dirty="0" smtClean="0"/>
          </a:p>
          <a:p>
            <a:r>
              <a:rPr lang="en-US" baseline="0" dirty="0" smtClean="0"/>
              <a:t>Plain radiographs of the ENTIRE bone, as well as CT scan of the chest/abdomen/pelvis should always be included.  If there is suspicion for myeloma, a skeletal survey should be added (these lesions are commonly “cold” on bone scan).</a:t>
            </a:r>
            <a:endParaRPr lang="en-US" dirty="0"/>
          </a:p>
        </p:txBody>
      </p:sp>
      <p:sp>
        <p:nvSpPr>
          <p:cNvPr id="4" name="Slide Number Placeholder 3"/>
          <p:cNvSpPr>
            <a:spLocks noGrp="1"/>
          </p:cNvSpPr>
          <p:nvPr>
            <p:ph type="sldNum" sz="quarter" idx="5"/>
          </p:nvPr>
        </p:nvSpPr>
        <p:spPr/>
        <p:txBody>
          <a:bodyPr/>
          <a:lstStyle/>
          <a:p>
            <a:fld id="{F154A8D8-A13C-D044-AB83-430045987307}" type="slidenum">
              <a:rPr lang="en-US" smtClean="0"/>
              <a:t>9</a:t>
            </a:fld>
            <a:endParaRPr lang="en-US"/>
          </a:p>
        </p:txBody>
      </p:sp>
    </p:spTree>
    <p:extLst>
      <p:ext uri="{BB962C8B-B14F-4D97-AF65-F5344CB8AC3E}">
        <p14:creationId xmlns:p14="http://schemas.microsoft.com/office/powerpoint/2010/main" val="506086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MRI’s can</a:t>
            </a:r>
            <a:r>
              <a:rPr lang="en-US" baseline="0" dirty="0" smtClean="0"/>
              <a:t> be very helpful in the work-up of metastatic disease.  If a lesion is identified, and MRI is convenient, axial imaging (MRI) will help to further to define the lesion and it’s bony involvement.  If possible, these should be added to the work-up.  However, situations such as a patient with a pathologic fracture may decrease the yield of this test (due to fracture hematoma, </a:t>
            </a:r>
            <a:r>
              <a:rPr lang="en-US" baseline="0" dirty="0" err="1" smtClean="0"/>
              <a:t>etc</a:t>
            </a:r>
            <a:r>
              <a:rPr lang="en-US" baseline="0" dirty="0" smtClean="0"/>
              <a:t>), but still may be pursued to confirm/deny the presence of an underlying bony lesion.</a:t>
            </a:r>
          </a:p>
          <a:p>
            <a:endParaRPr lang="en-US" baseline="0" dirty="0" smtClean="0"/>
          </a:p>
          <a:p>
            <a:r>
              <a:rPr lang="en-US" baseline="0" dirty="0" smtClean="0"/>
              <a:t>If ordered, these should always be performed WITH CONTRAST</a:t>
            </a:r>
          </a:p>
          <a:p>
            <a:endParaRPr lang="en-US" baseline="0" dirty="0" smtClean="0"/>
          </a:p>
          <a:p>
            <a:r>
              <a:rPr lang="en-US" baseline="0" dirty="0" smtClean="0"/>
              <a:t>If MRI is not readily available, a CT with contrast may be ordered and will usually suffice to show </a:t>
            </a:r>
            <a:r>
              <a:rPr lang="en-US" baseline="0" dirty="0" err="1" smtClean="0"/>
              <a:t>lesional</a:t>
            </a:r>
            <a:r>
              <a:rPr lang="en-US" baseline="0" dirty="0" smtClean="0"/>
              <a:t> involvement of the bone</a:t>
            </a:r>
          </a:p>
          <a:p>
            <a:endParaRPr lang="en-US" baseline="0" dirty="0" smtClean="0"/>
          </a:p>
          <a:p>
            <a:r>
              <a:rPr lang="en-US" baseline="0" dirty="0" smtClean="0"/>
              <a:t>Further, a CT will be able to show the structural content of the bone involved (or lack thereof) which may help to predict chance of fracture</a:t>
            </a:r>
            <a:endParaRPr lang="en-US" dirty="0"/>
          </a:p>
        </p:txBody>
      </p:sp>
      <p:sp>
        <p:nvSpPr>
          <p:cNvPr id="4" name="Slide Number Placeholder 3"/>
          <p:cNvSpPr>
            <a:spLocks noGrp="1"/>
          </p:cNvSpPr>
          <p:nvPr>
            <p:ph type="sldNum" sz="quarter" idx="10"/>
          </p:nvPr>
        </p:nvSpPr>
        <p:spPr/>
        <p:txBody>
          <a:bodyPr/>
          <a:lstStyle/>
          <a:p>
            <a:fld id="{F154A8D8-A13C-D044-AB83-430045987307}" type="slidenum">
              <a:rPr lang="en-US" smtClean="0"/>
              <a:t>13</a:t>
            </a:fld>
            <a:endParaRPr lang="en-US"/>
          </a:p>
        </p:txBody>
      </p:sp>
    </p:spTree>
    <p:extLst>
      <p:ext uri="{BB962C8B-B14F-4D97-AF65-F5344CB8AC3E}">
        <p14:creationId xmlns:p14="http://schemas.microsoft.com/office/powerpoint/2010/main" val="2716958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CT of the chest/abdomen/pelvis should always be included in metastatic disease work-up. This helps to identify a possible primary site of disease (lung, kidney, or other organ), which will help to guide further work-up (biopsy) and decision making (disease specific considerations- covered later in this talk). </a:t>
            </a:r>
          </a:p>
          <a:p>
            <a:endParaRPr lang="en-US" baseline="0" dirty="0" smtClean="0"/>
          </a:p>
          <a:p>
            <a:r>
              <a:rPr lang="en-US" baseline="0" dirty="0" smtClean="0"/>
              <a:t>For example, if an adult patient is in the Emergency Department for leg pain and radiographs concerning for a pathologic lesion- next steps should be:</a:t>
            </a:r>
          </a:p>
          <a:p>
            <a:endParaRPr lang="en-US" baseline="0" dirty="0" smtClean="0"/>
          </a:p>
          <a:p>
            <a:pPr marL="228600" indent="-228600">
              <a:buAutoNum type="arabicParenR"/>
            </a:pPr>
            <a:r>
              <a:rPr lang="en-US" baseline="0" dirty="0" smtClean="0"/>
              <a:t>Full length radiographs</a:t>
            </a:r>
          </a:p>
          <a:p>
            <a:pPr marL="0" indent="0">
              <a:buNone/>
            </a:pPr>
            <a:r>
              <a:rPr lang="en-US" baseline="0" dirty="0" smtClean="0"/>
              <a:t>2) </a:t>
            </a:r>
            <a:r>
              <a:rPr lang="en-US" baseline="0" dirty="0" err="1" smtClean="0"/>
              <a:t>Labwork</a:t>
            </a:r>
            <a:r>
              <a:rPr lang="en-US" baseline="0" dirty="0" smtClean="0"/>
              <a:t> as outline previously</a:t>
            </a:r>
          </a:p>
          <a:p>
            <a:pPr marL="0" indent="0">
              <a:buNone/>
            </a:pPr>
            <a:r>
              <a:rPr lang="en-US" baseline="0" dirty="0" smtClean="0"/>
              <a:t>3) CT scan of the chest/abdomen/pelvis (can be with OR without contrast- radiologist’s preference)</a:t>
            </a:r>
          </a:p>
          <a:p>
            <a:pPr marL="0" indent="0">
              <a:buNone/>
            </a:pPr>
            <a:endParaRPr lang="en-US" baseline="0" dirty="0" smtClean="0"/>
          </a:p>
          <a:p>
            <a:pPr marL="0" indent="0">
              <a:buNone/>
            </a:pPr>
            <a:r>
              <a:rPr lang="en-US" baseline="0" dirty="0" smtClean="0"/>
              <a:t>AND if able:</a:t>
            </a:r>
          </a:p>
          <a:p>
            <a:pPr marL="0" indent="0">
              <a:buNone/>
            </a:pPr>
            <a:endParaRPr lang="en-US" baseline="0" dirty="0" smtClean="0"/>
          </a:p>
          <a:p>
            <a:pPr marL="0" indent="0">
              <a:buNone/>
            </a:pPr>
            <a:r>
              <a:rPr lang="en-US" baseline="0" dirty="0" smtClean="0"/>
              <a:t>4) MRI of the affected extremity WITH contrast (always with contrast)</a:t>
            </a:r>
          </a:p>
        </p:txBody>
      </p:sp>
      <p:sp>
        <p:nvSpPr>
          <p:cNvPr id="4" name="Slide Number Placeholder 3"/>
          <p:cNvSpPr>
            <a:spLocks noGrp="1"/>
          </p:cNvSpPr>
          <p:nvPr>
            <p:ph type="sldNum" sz="quarter" idx="10"/>
          </p:nvPr>
        </p:nvSpPr>
        <p:spPr/>
        <p:txBody>
          <a:bodyPr/>
          <a:lstStyle/>
          <a:p>
            <a:fld id="{F154A8D8-A13C-D044-AB83-430045987307}" type="slidenum">
              <a:rPr lang="en-US" smtClean="0"/>
              <a:t>14</a:t>
            </a:fld>
            <a:endParaRPr lang="en-US"/>
          </a:p>
        </p:txBody>
      </p:sp>
    </p:spTree>
    <p:extLst>
      <p:ext uri="{BB962C8B-B14F-4D97-AF65-F5344CB8AC3E}">
        <p14:creationId xmlns:p14="http://schemas.microsoft.com/office/powerpoint/2010/main" val="3015610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Bone scans are sensitive</a:t>
            </a:r>
            <a:r>
              <a:rPr lang="en-US" baseline="0" dirty="0" smtClean="0"/>
              <a:t> and not specific.  Further, they can be difficulty to obtain in a time-sensitive fashion.  Therefore, their main utility is to show the presence of widespread bony disease OR to locate a more accessible lesion for biopsy (i.e. a </a:t>
            </a:r>
            <a:r>
              <a:rPr lang="en-US" baseline="0" dirty="0" err="1" smtClean="0"/>
              <a:t>humerus</a:t>
            </a:r>
            <a:r>
              <a:rPr lang="en-US" baseline="0" dirty="0" smtClean="0"/>
              <a:t> or clavicle lesion versus a </a:t>
            </a:r>
            <a:r>
              <a:rPr lang="en-US" baseline="0" dirty="0" err="1" smtClean="0"/>
              <a:t>periacetabular</a:t>
            </a:r>
            <a:r>
              <a:rPr lang="en-US" baseline="0" dirty="0" smtClean="0"/>
              <a:t> lesion).</a:t>
            </a:r>
            <a:endParaRPr lang="en-US" dirty="0"/>
          </a:p>
        </p:txBody>
      </p:sp>
      <p:sp>
        <p:nvSpPr>
          <p:cNvPr id="4" name="Slide Number Placeholder 3"/>
          <p:cNvSpPr>
            <a:spLocks noGrp="1"/>
          </p:cNvSpPr>
          <p:nvPr>
            <p:ph type="sldNum" sz="quarter" idx="10"/>
          </p:nvPr>
        </p:nvSpPr>
        <p:spPr/>
        <p:txBody>
          <a:bodyPr/>
          <a:lstStyle/>
          <a:p>
            <a:fld id="{F154A8D8-A13C-D044-AB83-430045987307}" type="slidenum">
              <a:rPr lang="en-US" smtClean="0"/>
              <a:t>15</a:t>
            </a:fld>
            <a:endParaRPr lang="en-US"/>
          </a:p>
        </p:txBody>
      </p:sp>
    </p:spTree>
    <p:extLst>
      <p:ext uri="{BB962C8B-B14F-4D97-AF65-F5344CB8AC3E}">
        <p14:creationId xmlns:p14="http://schemas.microsoft.com/office/powerpoint/2010/main" val="2057804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54A8D8-A13C-D044-AB83-430045987307}" type="slidenum">
              <a:rPr lang="en-US" smtClean="0"/>
              <a:t>16</a:t>
            </a:fld>
            <a:endParaRPr lang="en-US"/>
          </a:p>
        </p:txBody>
      </p:sp>
    </p:spTree>
    <p:extLst>
      <p:ext uri="{BB962C8B-B14F-4D97-AF65-F5344CB8AC3E}">
        <p14:creationId xmlns:p14="http://schemas.microsoft.com/office/powerpoint/2010/main" val="4288325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lesions may not be</a:t>
            </a:r>
            <a:r>
              <a:rPr lang="en-US" baseline="0" dirty="0" smtClean="0"/>
              <a:t> present on bone scan.  If there is concern for myeloma (imaging characteristics on plain films, + SPEP, elevated </a:t>
            </a:r>
            <a:r>
              <a:rPr lang="en-US" baseline="0" dirty="0" err="1" smtClean="0"/>
              <a:t>creatinine</a:t>
            </a:r>
            <a:r>
              <a:rPr lang="en-US" baseline="0" dirty="0" smtClean="0"/>
              <a:t> or calcium), a skeletal survey is a better option.</a:t>
            </a:r>
            <a:endParaRPr lang="en-US" dirty="0"/>
          </a:p>
        </p:txBody>
      </p:sp>
      <p:sp>
        <p:nvSpPr>
          <p:cNvPr id="4" name="Slide Number Placeholder 3"/>
          <p:cNvSpPr>
            <a:spLocks noGrp="1"/>
          </p:cNvSpPr>
          <p:nvPr>
            <p:ph type="sldNum" sz="quarter" idx="10"/>
          </p:nvPr>
        </p:nvSpPr>
        <p:spPr/>
        <p:txBody>
          <a:bodyPr/>
          <a:lstStyle/>
          <a:p>
            <a:fld id="{F154A8D8-A13C-D044-AB83-430045987307}" type="slidenum">
              <a:rPr lang="en-US" smtClean="0"/>
              <a:t>17</a:t>
            </a:fld>
            <a:endParaRPr lang="en-US"/>
          </a:p>
        </p:txBody>
      </p:sp>
    </p:spTree>
    <p:extLst>
      <p:ext uri="{BB962C8B-B14F-4D97-AF65-F5344CB8AC3E}">
        <p14:creationId xmlns:p14="http://schemas.microsoft.com/office/powerpoint/2010/main" val="4064946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Biopsies</a:t>
            </a:r>
            <a:r>
              <a:rPr lang="en-US" baseline="0" dirty="0" smtClean="0"/>
              <a:t> can be performed in an image-guided CORE needle fashion (need to be CORE needle and NOT fine needle aspiration) or open.</a:t>
            </a:r>
          </a:p>
          <a:p>
            <a:endParaRPr lang="en-US" baseline="0" dirty="0" smtClean="0"/>
          </a:p>
          <a:p>
            <a:r>
              <a:rPr lang="en-US" baseline="0" dirty="0" smtClean="0"/>
              <a:t>Core needle biopsies are usually performed with image-guidance (CT or ultrasound).  This lends itself to a minimal contamination of the biopsy tract or surrounding tissues.</a:t>
            </a:r>
          </a:p>
          <a:p>
            <a:endParaRPr lang="en-US" baseline="0" dirty="0" smtClean="0"/>
          </a:p>
          <a:p>
            <a:r>
              <a:rPr lang="en-US" baseline="0" dirty="0" smtClean="0"/>
              <a:t>Open biopsies can be employed, but these require an incision, and by definition, a larger area of contamination at the site of the biopsy.  If a primary bone sarcoma is identified, this biopsy tract will need to be resected with the final specimen in order to decrease the chance of local recurrence.  Thus, a wider area will require resection versus a core needle biopsy.</a:t>
            </a:r>
          </a:p>
          <a:p>
            <a:endParaRPr lang="en-US" baseline="0" dirty="0" smtClean="0"/>
          </a:p>
          <a:p>
            <a:r>
              <a:rPr lang="en-US" baseline="0" dirty="0" smtClean="0"/>
              <a:t>If able, a core needle biopsy can be performed in a timely fashion (with good radiologist support).  This is especially useful in the setting of a non-fracture extremity.  </a:t>
            </a:r>
          </a:p>
          <a:p>
            <a:endParaRPr lang="en-US" baseline="0" dirty="0" smtClean="0"/>
          </a:p>
          <a:p>
            <a:r>
              <a:rPr lang="en-US" baseline="0" dirty="0" smtClean="0"/>
              <a:t>However, in a time sensitive fashion (pathologic fracture), in which increased morbidity may be realized if a delay is present while awaiting core needle biopsy/pathology results, an open surgical biopsy with frozen section may be employed followed by fixation or reconstruction (if a carcinoma is present). </a:t>
            </a:r>
            <a:r>
              <a:rPr lang="en-US" baseline="0" dirty="0" err="1" smtClean="0"/>
              <a:t>Als</a:t>
            </a:r>
            <a:r>
              <a:rPr lang="en-US" baseline="0" dirty="0" smtClean="0"/>
              <a:t>, open biopsies are sometimes pursued if a core needle biopsy is inconclusive.</a:t>
            </a:r>
          </a:p>
          <a:p>
            <a:endParaRPr lang="en-US" baseline="0" dirty="0" smtClean="0"/>
          </a:p>
          <a:p>
            <a:r>
              <a:rPr lang="en-US" baseline="0" dirty="0" smtClean="0"/>
              <a:t>Two common scenarios:</a:t>
            </a:r>
          </a:p>
          <a:p>
            <a:endParaRPr lang="en-US" baseline="0" dirty="0" smtClean="0"/>
          </a:p>
          <a:p>
            <a:r>
              <a:rPr lang="en-US" baseline="0" dirty="0" smtClean="0"/>
              <a:t>-A patient is seen as an outpatient for a concerning bony lesion; work-up has not been initiated. The aforementioned studies will be ordered.  If there is decreased risk for imminent fracture, a core needle biopsy can be ordered for tissue diagnosis (smaller tract, less risk for fracture, can obtain adequate tissue).</a:t>
            </a:r>
          </a:p>
          <a:p>
            <a:endParaRPr lang="en-US" baseline="0" dirty="0" smtClean="0"/>
          </a:p>
          <a:p>
            <a:r>
              <a:rPr lang="en-US" baseline="0" dirty="0" smtClean="0"/>
              <a:t>-A patient is admitted to the hospital for a pathologic femur fracture. Radiographs and CT chest/abdomen/pelvis are ordered in the ED.  A core needle biopsy may be performed, but this may delay surgical care for this patient while awaiting pathology results.  Therefore, an open biopsy with INTRAOPERATIVE frozen section can be performed.  The tissue is examined by the pathologist while the patient is in the OR; if a carcinoma/myeloma/lymphoma is found (or NO signs of sarcoma are identified), the surgeon can proceed with planned reconstruction of the extremity.  If there is concern for sarcoma, the operation should be aborted until final pathology is available.</a:t>
            </a:r>
            <a:endParaRPr lang="en-US" dirty="0"/>
          </a:p>
        </p:txBody>
      </p:sp>
      <p:sp>
        <p:nvSpPr>
          <p:cNvPr id="4" name="Slide Number Placeholder 3"/>
          <p:cNvSpPr>
            <a:spLocks noGrp="1"/>
          </p:cNvSpPr>
          <p:nvPr>
            <p:ph type="sldNum" sz="quarter" idx="5"/>
          </p:nvPr>
        </p:nvSpPr>
        <p:spPr/>
        <p:txBody>
          <a:bodyPr/>
          <a:lstStyle/>
          <a:p>
            <a:fld id="{F154A8D8-A13C-D044-AB83-430045987307}" type="slidenum">
              <a:rPr lang="en-US" smtClean="0"/>
              <a:t>18</a:t>
            </a:fld>
            <a:endParaRPr lang="en-US"/>
          </a:p>
        </p:txBody>
      </p:sp>
    </p:spTree>
    <p:extLst>
      <p:ext uri="{BB962C8B-B14F-4D97-AF65-F5344CB8AC3E}">
        <p14:creationId xmlns:p14="http://schemas.microsoft.com/office/powerpoint/2010/main" val="2099296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an open biopsy is performed,</a:t>
            </a:r>
            <a:r>
              <a:rPr lang="en-US" baseline="0" dirty="0" smtClean="0"/>
              <a:t> the surgical incision should be made in-line with the planned future resection (if needed; usually in-line with long axis of the extremity) and should be performed only within one muscle compartment.  A pituitary </a:t>
            </a:r>
            <a:r>
              <a:rPr lang="en-US" baseline="0" dirty="0" err="1" smtClean="0"/>
              <a:t>rongeur</a:t>
            </a:r>
            <a:r>
              <a:rPr lang="en-US" baseline="0" dirty="0" smtClean="0"/>
              <a:t> can be used to obtain </a:t>
            </a:r>
            <a:r>
              <a:rPr lang="en-US" baseline="0" dirty="0" err="1" smtClean="0"/>
              <a:t>lesional</a:t>
            </a:r>
            <a:r>
              <a:rPr lang="en-US" baseline="0" dirty="0" smtClean="0"/>
              <a:t> tissue for frozen section and permanent section/pathology (tissue be sent for </a:t>
            </a:r>
            <a:r>
              <a:rPr lang="en-US" b="1" baseline="0" dirty="0" err="1" smtClean="0"/>
              <a:t>permament</a:t>
            </a:r>
            <a:r>
              <a:rPr lang="en-US" baseline="0" dirty="0" smtClean="0"/>
              <a:t> pathology (in formalin) as well </a:t>
            </a:r>
            <a:r>
              <a:rPr lang="en-US" b="1" baseline="0" dirty="0" smtClean="0"/>
              <a:t>as “fresh”</a:t>
            </a:r>
            <a:r>
              <a:rPr lang="en-US" baseline="0" dirty="0" smtClean="0"/>
              <a:t> pathology (not sent in formalin, useful for examination for lymphoma/</a:t>
            </a:r>
            <a:r>
              <a:rPr lang="en-US" baseline="0" dirty="0" err="1" smtClean="0"/>
              <a:t>lyphmpopoetic</a:t>
            </a:r>
            <a:r>
              <a:rPr lang="en-US" baseline="0" dirty="0" smtClean="0"/>
              <a:t> processes)). </a:t>
            </a:r>
            <a:endParaRPr lang="en-US" dirty="0"/>
          </a:p>
        </p:txBody>
      </p:sp>
      <p:sp>
        <p:nvSpPr>
          <p:cNvPr id="4" name="Slide Number Placeholder 3"/>
          <p:cNvSpPr>
            <a:spLocks noGrp="1"/>
          </p:cNvSpPr>
          <p:nvPr>
            <p:ph type="sldNum" sz="quarter" idx="10"/>
          </p:nvPr>
        </p:nvSpPr>
        <p:spPr/>
        <p:txBody>
          <a:bodyPr/>
          <a:lstStyle/>
          <a:p>
            <a:fld id="{F154A8D8-A13C-D044-AB83-430045987307}" type="slidenum">
              <a:rPr lang="en-US" smtClean="0"/>
              <a:t>19</a:t>
            </a:fld>
            <a:endParaRPr lang="en-US"/>
          </a:p>
        </p:txBody>
      </p:sp>
    </p:spTree>
    <p:extLst>
      <p:ext uri="{BB962C8B-B14F-4D97-AF65-F5344CB8AC3E}">
        <p14:creationId xmlns:p14="http://schemas.microsoft.com/office/powerpoint/2010/main" val="3125116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p:cNvSpPr/>
          <p:nvPr userDrawn="1"/>
        </p:nvSpPr>
        <p:spPr>
          <a:xfrm>
            <a:off x="9953723" y="6366554"/>
            <a:ext cx="3155092"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475312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D81D4724-D698-47D4-A663-A96C66F201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xmlns="" id="{8B77DA90-9C27-4E1F-99A1-E6516E2C4B56}"/>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7567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xmlns="" id="{85D1BB07-7AF7-4B17-80BC-DC29DEF74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xmlns="" id="{088771CC-05B5-4990-99DC-910542E86C8C}"/>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946103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xmlns="" id="{EADA92C2-499C-41F6-8959-9FA83F39D0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7" name="Rectangle 6">
            <a:extLst>
              <a:ext uri="{FF2B5EF4-FFF2-40B4-BE49-F238E27FC236}">
                <a16:creationId xmlns:a16="http://schemas.microsoft.com/office/drawing/2014/main" xmlns="" id="{23880537-A7BC-46E6-8E01-27E18D49CDA7}"/>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9803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0206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a:extLst>
              <a:ext uri="{FF2B5EF4-FFF2-40B4-BE49-F238E27FC236}">
                <a16:creationId xmlns:a16="http://schemas.microsoft.com/office/drawing/2014/main" xmlns="" id="{78B6D0E1-6F87-4CED-9DE4-F10059F6BE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xmlns="" id="{F71ACD1C-73DB-40EC-8DFA-F0DE99A9CD15}"/>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850157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xmlns="" id="{288DE133-07EF-426D-9E9C-F759B01C0C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xmlns="" id="{38279109-501F-4C8C-9679-AA0631E5AA94}"/>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713489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xmlns="" id="{7BB1BF96-39BE-4D5A-9FD2-10BE56E57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11" name="Rectangle 10">
            <a:extLst>
              <a:ext uri="{FF2B5EF4-FFF2-40B4-BE49-F238E27FC236}">
                <a16:creationId xmlns:a16="http://schemas.microsoft.com/office/drawing/2014/main" xmlns="" id="{3B4037B4-3CF5-4CC9-BDC2-61937E195D72}"/>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1152654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xmlns="" id="{A4D4BAD2-3FEA-4F32-9D1D-CB78B0BE3A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7" name="Rectangle 6">
            <a:extLst>
              <a:ext uri="{FF2B5EF4-FFF2-40B4-BE49-F238E27FC236}">
                <a16:creationId xmlns:a16="http://schemas.microsoft.com/office/drawing/2014/main" xmlns="" id="{985807F5-0CBA-4789-8B7A-031740EE3228}"/>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42530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ACDC778-5876-463F-9576-996D6990BA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6" name="Rectangle 5">
            <a:extLst>
              <a:ext uri="{FF2B5EF4-FFF2-40B4-BE49-F238E27FC236}">
                <a16:creationId xmlns:a16="http://schemas.microsoft.com/office/drawing/2014/main" xmlns="" id="{34726AFF-2537-41C4-9F22-98B8928ED9A4}"/>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07943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xmlns="" id="{D92B9269-5DD5-4B15-89D6-537E8C963C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xmlns="" id="{CD6E1A62-C05B-4564-AD54-68F9FA12DCCB}"/>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26293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xmlns="" id="{FC6AAA24-3D51-4CD0-BFBC-35135D6AA0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xmlns="" id="{1640504B-FFCD-4257-A350-7AD35AC41F47}"/>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10998328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814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jpg"/><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5.jpg"/><Relationship Id="rId5"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jp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 Id="rId3"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 Id="rId3" Type="http://schemas.openxmlformats.org/officeDocument/2006/relationships/image" Target="../media/image3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 Id="rId3" Type="http://schemas.openxmlformats.org/officeDocument/2006/relationships/image" Target="../media/image5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 Id="rId3" Type="http://schemas.openxmlformats.org/officeDocument/2006/relationships/image" Target="../media/image5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 Id="rId3" Type="http://schemas.openxmlformats.org/officeDocument/2006/relationships/image" Target="../media/image56.jpg"/></Relationships>
</file>

<file path=ppt/slides/_rels/slide49.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6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 Id="rId3" Type="http://schemas.openxmlformats.org/officeDocument/2006/relationships/image" Target="../media/image6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64.jpg"/><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g"/><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g"/><Relationship Id="rId3" Type="http://schemas.openxmlformats.org/officeDocument/2006/relationships/image" Target="../media/image69.jp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g"/><Relationship Id="rId6" Type="http://schemas.openxmlformats.org/officeDocument/2006/relationships/image" Target="../media/image9.jp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g"/></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3.jpg"/><Relationship Id="rId1" Type="http://schemas.openxmlformats.org/officeDocument/2006/relationships/slideLayout" Target="../slideLayouts/slideLayout2.xml"/><Relationship Id="rId2" Type="http://schemas.openxmlformats.org/officeDocument/2006/relationships/image" Target="../media/image71.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g"/><Relationship Id="rId3" Type="http://schemas.openxmlformats.org/officeDocument/2006/relationships/image" Target="../media/image78.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g"/><Relationship Id="rId3" Type="http://schemas.openxmlformats.org/officeDocument/2006/relationships/image" Target="../media/image81.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0.jpg"/><Relationship Id="rId3" Type="http://schemas.openxmlformats.org/officeDocument/2006/relationships/image" Target="../media/image82.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2.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g"/><Relationship Id="rId3" Type="http://schemas.openxmlformats.org/officeDocument/2006/relationships/image" Target="../media/image84.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Impending and Pathologic Fractures</a:t>
            </a:r>
            <a:endParaRPr lang="en-US" b="1" dirty="0">
              <a:solidFill>
                <a:srgbClr val="002060"/>
              </a:solidFill>
            </a:endParaRPr>
          </a:p>
        </p:txBody>
      </p:sp>
      <p:sp>
        <p:nvSpPr>
          <p:cNvPr id="5" name="Subtitle 4"/>
          <p:cNvSpPr>
            <a:spLocks noGrp="1"/>
          </p:cNvSpPr>
          <p:nvPr>
            <p:ph type="subTitle" idx="1"/>
          </p:nvPr>
        </p:nvSpPr>
        <p:spPr/>
        <p:txBody>
          <a:bodyPr>
            <a:normAutofit fontScale="77500" lnSpcReduction="20000"/>
          </a:bodyPr>
          <a:lstStyle/>
          <a:p>
            <a:r>
              <a:rPr lang="en-US" b="1" i="1" dirty="0"/>
              <a:t>Trey Gurich, MD</a:t>
            </a:r>
          </a:p>
          <a:p>
            <a:r>
              <a:rPr lang="en-US" b="1" i="1" dirty="0"/>
              <a:t>Faculty, Department of </a:t>
            </a:r>
            <a:r>
              <a:rPr lang="en-US" b="1" i="1" dirty="0" err="1"/>
              <a:t>Orthopaedic</a:t>
            </a:r>
            <a:r>
              <a:rPr lang="en-US" b="1" i="1" dirty="0"/>
              <a:t> Surgery</a:t>
            </a:r>
          </a:p>
          <a:p>
            <a:r>
              <a:rPr lang="en-US" b="1" i="1" dirty="0" err="1"/>
              <a:t>Prisma</a:t>
            </a:r>
            <a:r>
              <a:rPr lang="en-US" b="1" i="1" dirty="0"/>
              <a:t> Health-Upstate</a:t>
            </a:r>
          </a:p>
          <a:p>
            <a:r>
              <a:rPr lang="en-US" b="1" i="1" dirty="0"/>
              <a:t>University of South Carolina School of Medicine- Greenville</a:t>
            </a:r>
          </a:p>
          <a:p>
            <a:r>
              <a:rPr lang="en-US" b="1" i="1" dirty="0"/>
              <a:t>Greenville, South Carolina</a:t>
            </a:r>
          </a:p>
        </p:txBody>
      </p:sp>
    </p:spTree>
    <p:extLst>
      <p:ext uri="{BB962C8B-B14F-4D97-AF65-F5344CB8AC3E}">
        <p14:creationId xmlns:p14="http://schemas.microsoft.com/office/powerpoint/2010/main" val="1313955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Work-Up: Finer Points on Imaging</a:t>
            </a:r>
          </a:p>
        </p:txBody>
      </p:sp>
      <p:sp>
        <p:nvSpPr>
          <p:cNvPr id="10" name="Content Placeholder 9"/>
          <p:cNvSpPr>
            <a:spLocks noGrp="1"/>
          </p:cNvSpPr>
          <p:nvPr>
            <p:ph idx="1"/>
          </p:nvPr>
        </p:nvSpPr>
        <p:spPr/>
        <p:txBody>
          <a:bodyPr/>
          <a:lstStyle/>
          <a:p>
            <a:r>
              <a:rPr lang="en-US" dirty="0"/>
              <a:t>Radiographs:</a:t>
            </a:r>
          </a:p>
          <a:p>
            <a:pPr lvl="1"/>
            <a:r>
              <a:rPr lang="en-US" dirty="0"/>
              <a:t>Examine in fine detail (associated soft tissue mass, cortical disruption, etc.)</a:t>
            </a:r>
          </a:p>
          <a:p>
            <a:pPr lvl="1"/>
            <a:endParaRPr lang="en-US" dirty="0"/>
          </a:p>
          <a:p>
            <a:pPr lvl="1"/>
            <a:r>
              <a:rPr lang="en-US" dirty="0"/>
              <a:t>Include entire bone to exclude presence of other lesions that may affect surgery</a:t>
            </a:r>
          </a:p>
        </p:txBody>
      </p:sp>
    </p:spTree>
    <p:extLst>
      <p:ext uri="{BB962C8B-B14F-4D97-AF65-F5344CB8AC3E}">
        <p14:creationId xmlns:p14="http://schemas.microsoft.com/office/powerpoint/2010/main" val="2624535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Radiographs</a:t>
            </a:r>
          </a:p>
        </p:txBody>
      </p:sp>
      <p:sp>
        <p:nvSpPr>
          <p:cNvPr id="5" name="Text Placeholder 4"/>
          <p:cNvSpPr>
            <a:spLocks noGrp="1"/>
          </p:cNvSpPr>
          <p:nvPr>
            <p:ph type="body" idx="1"/>
          </p:nvPr>
        </p:nvSpPr>
        <p:spPr/>
        <p:txBody>
          <a:bodyPr>
            <a:normAutofit fontScale="70000" lnSpcReduction="20000"/>
          </a:bodyPr>
          <a:lstStyle/>
          <a:p>
            <a:pPr algn="ctr"/>
            <a:r>
              <a:rPr lang="en-US" dirty="0"/>
              <a:t>-Intramedullary lesion with cortical disruption </a:t>
            </a:r>
          </a:p>
          <a:p>
            <a:pPr algn="ctr"/>
            <a:r>
              <a:rPr lang="en-US" dirty="0"/>
              <a:t>-Originally only observed on axillary view of shoulder series)</a:t>
            </a:r>
          </a:p>
        </p:txBody>
      </p:sp>
      <p:sp>
        <p:nvSpPr>
          <p:cNvPr id="6" name="Content Placeholder 5"/>
          <p:cNvSpPr>
            <a:spLocks noGrp="1"/>
          </p:cNvSpPr>
          <p:nvPr>
            <p:ph sz="half" idx="2"/>
          </p:nvPr>
        </p:nvSpPr>
        <p:spPr/>
        <p:txBody>
          <a:bodyPr/>
          <a:lstStyle/>
          <a:p>
            <a:endParaRPr lang="en-US"/>
          </a:p>
        </p:txBody>
      </p:sp>
      <p:sp>
        <p:nvSpPr>
          <p:cNvPr id="7" name="Text Placeholder 6"/>
          <p:cNvSpPr>
            <a:spLocks noGrp="1"/>
          </p:cNvSpPr>
          <p:nvPr>
            <p:ph type="body" sz="quarter" idx="3"/>
          </p:nvPr>
        </p:nvSpPr>
        <p:spPr>
          <a:xfrm>
            <a:off x="6121400" y="1359430"/>
            <a:ext cx="5183188" cy="823912"/>
          </a:xfrm>
        </p:spPr>
        <p:txBody>
          <a:bodyPr>
            <a:normAutofit/>
          </a:bodyPr>
          <a:lstStyle/>
          <a:p>
            <a:pPr algn="ctr"/>
            <a:r>
              <a:rPr lang="en-US" sz="1700" dirty="0"/>
              <a:t>Associated soft tissue mass visualized on MRI</a:t>
            </a:r>
          </a:p>
        </p:txBody>
      </p:sp>
      <p:sp>
        <p:nvSpPr>
          <p:cNvPr id="8" name="Content Placeholder 7"/>
          <p:cNvSpPr>
            <a:spLocks noGrp="1"/>
          </p:cNvSpPr>
          <p:nvPr>
            <p:ph sz="quarter" idx="4"/>
          </p:nvPr>
        </p:nvSpPr>
        <p:spPr/>
        <p:txBody>
          <a:bodyPr/>
          <a:lstStyle/>
          <a:p>
            <a:endParaRPr lang="en-US"/>
          </a:p>
        </p:txBody>
      </p:sp>
      <p:pic>
        <p:nvPicPr>
          <p:cNvPr id="10" name="Picture 9" descr="Screen Shot 2020-09-06 at 3.29.49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978" y="2607733"/>
            <a:ext cx="2853689" cy="3623732"/>
          </a:xfrm>
          <a:prstGeom prst="rect">
            <a:avLst/>
          </a:prstGeom>
        </p:spPr>
      </p:pic>
      <p:pic>
        <p:nvPicPr>
          <p:cNvPr id="11" name="Picture 10" descr="Screen Shot 2020-09-06 at 3.31.09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1267" y="2590801"/>
            <a:ext cx="3592066" cy="3556000"/>
          </a:xfrm>
          <a:prstGeom prst="rect">
            <a:avLst/>
          </a:prstGeom>
        </p:spPr>
      </p:pic>
      <p:sp>
        <p:nvSpPr>
          <p:cNvPr id="12" name="Right Arrow 11"/>
          <p:cNvSpPr/>
          <p:nvPr/>
        </p:nvSpPr>
        <p:spPr>
          <a:xfrm>
            <a:off x="1117600" y="3166533"/>
            <a:ext cx="1388533" cy="3386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5489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20-09-06 at 2.10.02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99" y="982134"/>
            <a:ext cx="2319867" cy="4538132"/>
          </a:xfrm>
          <a:prstGeom prst="rect">
            <a:avLst/>
          </a:prstGeom>
        </p:spPr>
      </p:pic>
      <p:pic>
        <p:nvPicPr>
          <p:cNvPr id="8" name="Picture 7" descr="Screen Shot 2020-09-06 at 3.23.57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1867" y="976384"/>
            <a:ext cx="2421467" cy="4560815"/>
          </a:xfrm>
          <a:prstGeom prst="rect">
            <a:avLst/>
          </a:prstGeom>
        </p:spPr>
      </p:pic>
      <p:pic>
        <p:nvPicPr>
          <p:cNvPr id="9" name="Picture 8" descr="Screen Shot 2020-09-06 at 2.11.04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107" y="977900"/>
            <a:ext cx="2631961" cy="4576232"/>
          </a:xfrm>
          <a:prstGeom prst="rect">
            <a:avLst/>
          </a:prstGeom>
        </p:spPr>
      </p:pic>
      <p:pic>
        <p:nvPicPr>
          <p:cNvPr id="10" name="Picture 9" descr="Screen Shot 2020-09-06 at 3.25.12 P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3700" y="948936"/>
            <a:ext cx="2400301" cy="4622129"/>
          </a:xfrm>
          <a:prstGeom prst="rect">
            <a:avLst/>
          </a:prstGeom>
        </p:spPr>
      </p:pic>
      <p:sp>
        <p:nvSpPr>
          <p:cNvPr id="13" name="TextBox 12"/>
          <p:cNvSpPr txBox="1"/>
          <p:nvPr/>
        </p:nvSpPr>
        <p:spPr>
          <a:xfrm>
            <a:off x="338666" y="5554134"/>
            <a:ext cx="11853334" cy="646331"/>
          </a:xfrm>
          <a:prstGeom prst="rect">
            <a:avLst/>
          </a:prstGeom>
          <a:noFill/>
        </p:spPr>
        <p:txBody>
          <a:bodyPr wrap="square" rtlCol="0">
            <a:spAutoFit/>
          </a:bodyPr>
          <a:lstStyle/>
          <a:p>
            <a:pPr algn="ctr"/>
            <a:r>
              <a:rPr lang="en-US" dirty="0"/>
              <a:t>This patient was diagnosed with metastatic breast carcinoma. She had an impending pathologic intertrochanteric femur fracture.   Full length radiographs also revealed the presence of a more distal lesion with cortical disruption.</a:t>
            </a:r>
          </a:p>
        </p:txBody>
      </p:sp>
      <p:sp>
        <p:nvSpPr>
          <p:cNvPr id="16" name="Title 15"/>
          <p:cNvSpPr>
            <a:spLocks noGrp="1"/>
          </p:cNvSpPr>
          <p:nvPr>
            <p:ph type="title"/>
          </p:nvPr>
        </p:nvSpPr>
        <p:spPr>
          <a:xfrm>
            <a:off x="601133" y="0"/>
            <a:ext cx="10515600" cy="1325563"/>
          </a:xfrm>
        </p:spPr>
        <p:txBody>
          <a:bodyPr>
            <a:normAutofit/>
          </a:bodyPr>
          <a:lstStyle/>
          <a:p>
            <a:pPr algn="ctr"/>
            <a:r>
              <a:rPr lang="en-US" sz="2800" dirty="0"/>
              <a:t>Full Length Radiographs</a:t>
            </a:r>
          </a:p>
        </p:txBody>
      </p:sp>
      <p:sp>
        <p:nvSpPr>
          <p:cNvPr id="17" name="Content Placeholder 16"/>
          <p:cNvSpPr>
            <a:spLocks noGrp="1"/>
          </p:cNvSpPr>
          <p:nvPr>
            <p:ph idx="1"/>
          </p:nvPr>
        </p:nvSpPr>
        <p:spPr/>
        <p:txBody>
          <a:bodyPr/>
          <a:lstStyle/>
          <a:p>
            <a:endParaRPr lang="en-US" dirty="0"/>
          </a:p>
        </p:txBody>
      </p:sp>
      <p:sp>
        <p:nvSpPr>
          <p:cNvPr id="21" name="Donut 20"/>
          <p:cNvSpPr/>
          <p:nvPr/>
        </p:nvSpPr>
        <p:spPr>
          <a:xfrm>
            <a:off x="4013200" y="1862667"/>
            <a:ext cx="880533" cy="1337734"/>
          </a:xfrm>
          <a:prstGeom prst="donut">
            <a:avLst>
              <a:gd name="adj" fmla="val 0"/>
            </a:avLst>
          </a:prstGeom>
          <a:ln w="952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chemeClr val="tx1"/>
              </a:solidFill>
            </a:endParaRPr>
          </a:p>
        </p:txBody>
      </p:sp>
      <p:sp>
        <p:nvSpPr>
          <p:cNvPr id="22" name="Donut 21"/>
          <p:cNvSpPr/>
          <p:nvPr/>
        </p:nvSpPr>
        <p:spPr>
          <a:xfrm>
            <a:off x="1591734" y="2353734"/>
            <a:ext cx="880533" cy="1337734"/>
          </a:xfrm>
          <a:prstGeom prst="donut">
            <a:avLst>
              <a:gd name="adj" fmla="val 0"/>
            </a:avLst>
          </a:prstGeom>
          <a:ln w="952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chemeClr val="tx1"/>
              </a:solidFill>
            </a:endParaRPr>
          </a:p>
        </p:txBody>
      </p:sp>
      <p:sp>
        <p:nvSpPr>
          <p:cNvPr id="23" name="Donut 22"/>
          <p:cNvSpPr/>
          <p:nvPr/>
        </p:nvSpPr>
        <p:spPr>
          <a:xfrm>
            <a:off x="10447867" y="2370667"/>
            <a:ext cx="880533" cy="1337734"/>
          </a:xfrm>
          <a:prstGeom prst="donut">
            <a:avLst>
              <a:gd name="adj" fmla="val 0"/>
            </a:avLst>
          </a:prstGeom>
          <a:ln w="952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chemeClr val="tx1"/>
              </a:solidFill>
            </a:endParaRPr>
          </a:p>
        </p:txBody>
      </p:sp>
    </p:spTree>
    <p:extLst>
      <p:ext uri="{BB962C8B-B14F-4D97-AF65-F5344CB8AC3E}">
        <p14:creationId xmlns:p14="http://schemas.microsoft.com/office/powerpoint/2010/main" val="1463021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a:t>
            </a:r>
            <a:r>
              <a:rPr lang="en-US" dirty="0" smtClean="0"/>
              <a:t>MRI (with contrast)</a:t>
            </a:r>
            <a:endParaRPr lang="en-US" dirty="0"/>
          </a:p>
        </p:txBody>
      </p:sp>
      <p:sp>
        <p:nvSpPr>
          <p:cNvPr id="3" name="Content Placeholder 2"/>
          <p:cNvSpPr>
            <a:spLocks noGrp="1"/>
          </p:cNvSpPr>
          <p:nvPr>
            <p:ph idx="1"/>
          </p:nvPr>
        </p:nvSpPr>
        <p:spPr>
          <a:xfrm>
            <a:off x="770467" y="1470025"/>
            <a:ext cx="10515600" cy="4351338"/>
          </a:xfrm>
        </p:spPr>
        <p:txBody>
          <a:bodyPr>
            <a:normAutofit/>
          </a:bodyPr>
          <a:lstStyle/>
          <a:p>
            <a:r>
              <a:rPr lang="en-US" sz="2000" dirty="0"/>
              <a:t>Helps to delineate marrow or </a:t>
            </a:r>
            <a:r>
              <a:rPr lang="en-US" sz="2000" dirty="0" err="1"/>
              <a:t>intraosseous</a:t>
            </a:r>
            <a:r>
              <a:rPr lang="en-US" sz="2000" dirty="0"/>
              <a:t> extent of lesion</a:t>
            </a:r>
          </a:p>
          <a:p>
            <a:r>
              <a:rPr lang="en-US" sz="2000" dirty="0"/>
              <a:t>Helps to delineate associated soft tissue mass as well as proximity to adjacent structures</a:t>
            </a:r>
          </a:p>
        </p:txBody>
      </p:sp>
      <p:pic>
        <p:nvPicPr>
          <p:cNvPr id="4" name="Picture 3" descr="Screen Shot 2020-09-06 at 3.45.26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44" y="2421465"/>
            <a:ext cx="4382564" cy="3369733"/>
          </a:xfrm>
          <a:prstGeom prst="rect">
            <a:avLst/>
          </a:prstGeom>
        </p:spPr>
      </p:pic>
      <p:pic>
        <p:nvPicPr>
          <p:cNvPr id="5" name="Picture 4" descr="Screen Shot 2020-09-06 at 3.46.38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3714" y="2912533"/>
            <a:ext cx="3524553" cy="2912534"/>
          </a:xfrm>
          <a:prstGeom prst="rect">
            <a:avLst/>
          </a:prstGeom>
        </p:spPr>
      </p:pic>
      <p:pic>
        <p:nvPicPr>
          <p:cNvPr id="6" name="Picture 5" descr="Screen Shot 2020-09-06 at 3.47.05 P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800" y="2912533"/>
            <a:ext cx="3386667" cy="2946399"/>
          </a:xfrm>
          <a:prstGeom prst="rect">
            <a:avLst/>
          </a:prstGeom>
        </p:spPr>
      </p:pic>
      <p:sp>
        <p:nvSpPr>
          <p:cNvPr id="7" name="Down Arrow 6"/>
          <p:cNvSpPr/>
          <p:nvPr/>
        </p:nvSpPr>
        <p:spPr>
          <a:xfrm>
            <a:off x="1354667" y="2760133"/>
            <a:ext cx="203200" cy="125306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Up Arrow 7"/>
          <p:cNvSpPr/>
          <p:nvPr/>
        </p:nvSpPr>
        <p:spPr>
          <a:xfrm flipH="1">
            <a:off x="6209452" y="4910667"/>
            <a:ext cx="174414" cy="13208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 Arrow 8"/>
          <p:cNvSpPr/>
          <p:nvPr/>
        </p:nvSpPr>
        <p:spPr>
          <a:xfrm flipH="1">
            <a:off x="9443719" y="4893734"/>
            <a:ext cx="174414" cy="13208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994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 CT Chest/Abdomen/Pelvis</a:t>
            </a:r>
          </a:p>
        </p:txBody>
      </p:sp>
      <p:sp>
        <p:nvSpPr>
          <p:cNvPr id="9" name="Text Placeholder 8"/>
          <p:cNvSpPr>
            <a:spLocks noGrp="1"/>
          </p:cNvSpPr>
          <p:nvPr>
            <p:ph type="body" idx="1"/>
          </p:nvPr>
        </p:nvSpPr>
        <p:spPr/>
        <p:txBody>
          <a:bodyPr/>
          <a:lstStyle/>
          <a:p>
            <a:r>
              <a:rPr lang="en-US" dirty="0"/>
              <a:t>Primary Lung Carcinoma</a:t>
            </a:r>
          </a:p>
        </p:txBody>
      </p:sp>
      <p:sp>
        <p:nvSpPr>
          <p:cNvPr id="10" name="Content Placeholder 9"/>
          <p:cNvSpPr>
            <a:spLocks noGrp="1"/>
          </p:cNvSpPr>
          <p:nvPr>
            <p:ph sz="half" idx="2"/>
          </p:nvPr>
        </p:nvSpPr>
        <p:spPr/>
        <p:txBody>
          <a:bodyPr/>
          <a:lstStyle/>
          <a:p>
            <a:endParaRPr lang="en-US"/>
          </a:p>
        </p:txBody>
      </p:sp>
      <p:sp>
        <p:nvSpPr>
          <p:cNvPr id="11" name="Text Placeholder 10"/>
          <p:cNvSpPr>
            <a:spLocks noGrp="1"/>
          </p:cNvSpPr>
          <p:nvPr>
            <p:ph type="body" sz="quarter" idx="3"/>
          </p:nvPr>
        </p:nvSpPr>
        <p:spPr/>
        <p:txBody>
          <a:bodyPr/>
          <a:lstStyle/>
          <a:p>
            <a:r>
              <a:rPr lang="en-US" dirty="0"/>
              <a:t>Primary Renal Carcinoma</a:t>
            </a:r>
          </a:p>
        </p:txBody>
      </p:sp>
      <p:sp>
        <p:nvSpPr>
          <p:cNvPr id="12" name="Content Placeholder 11"/>
          <p:cNvSpPr>
            <a:spLocks noGrp="1"/>
          </p:cNvSpPr>
          <p:nvPr>
            <p:ph sz="quarter" idx="4"/>
          </p:nvPr>
        </p:nvSpPr>
        <p:spPr/>
        <p:txBody>
          <a:bodyPr/>
          <a:lstStyle/>
          <a:p>
            <a:endParaRPr lang="en-US" dirty="0"/>
          </a:p>
        </p:txBody>
      </p:sp>
      <p:pic>
        <p:nvPicPr>
          <p:cNvPr id="13" name="Picture 12" descr="Screen Shot 2020-09-06 at 2.35.04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10" y="2641600"/>
            <a:ext cx="2390623" cy="3556000"/>
          </a:xfrm>
          <a:prstGeom prst="rect">
            <a:avLst/>
          </a:prstGeom>
        </p:spPr>
      </p:pic>
      <p:pic>
        <p:nvPicPr>
          <p:cNvPr id="14" name="Picture 13" descr="Screen Shot 2020-09-06 at 3.57.02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1734" y="2643542"/>
            <a:ext cx="2946399" cy="3482089"/>
          </a:xfrm>
          <a:prstGeom prst="rect">
            <a:avLst/>
          </a:prstGeom>
        </p:spPr>
      </p:pic>
      <p:sp>
        <p:nvSpPr>
          <p:cNvPr id="15" name="Up Arrow 14"/>
          <p:cNvSpPr/>
          <p:nvPr/>
        </p:nvSpPr>
        <p:spPr>
          <a:xfrm>
            <a:off x="4504267" y="5215467"/>
            <a:ext cx="355600" cy="1507067"/>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Screen Shot 2020-09-06 at 3.59.20 P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4900" y="2641600"/>
            <a:ext cx="2958400" cy="3488265"/>
          </a:xfrm>
          <a:prstGeom prst="rect">
            <a:avLst/>
          </a:prstGeom>
        </p:spPr>
      </p:pic>
      <p:pic>
        <p:nvPicPr>
          <p:cNvPr id="17" name="Picture 16" descr="Screen Shot 2020-09-06 at 3.59.58 P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3247" y="2641600"/>
            <a:ext cx="2694753" cy="3488265"/>
          </a:xfrm>
          <a:prstGeom prst="rect">
            <a:avLst/>
          </a:prstGeom>
        </p:spPr>
      </p:pic>
      <p:sp>
        <p:nvSpPr>
          <p:cNvPr id="18" name="Donut 17"/>
          <p:cNvSpPr/>
          <p:nvPr/>
        </p:nvSpPr>
        <p:spPr>
          <a:xfrm>
            <a:off x="7518400" y="2641599"/>
            <a:ext cx="1642533" cy="1625600"/>
          </a:xfrm>
          <a:prstGeom prst="donut">
            <a:avLst>
              <a:gd name="adj" fmla="val 31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Donut 18"/>
          <p:cNvSpPr/>
          <p:nvPr/>
        </p:nvSpPr>
        <p:spPr>
          <a:xfrm>
            <a:off x="10718800" y="3810000"/>
            <a:ext cx="1185333" cy="1811867"/>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63855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 Bone Scan</a:t>
            </a:r>
          </a:p>
        </p:txBody>
      </p:sp>
      <p:sp>
        <p:nvSpPr>
          <p:cNvPr id="7" name="Content Placeholder 6"/>
          <p:cNvSpPr>
            <a:spLocks noGrp="1"/>
          </p:cNvSpPr>
          <p:nvPr>
            <p:ph idx="1"/>
          </p:nvPr>
        </p:nvSpPr>
        <p:spPr/>
        <p:txBody>
          <a:bodyPr>
            <a:normAutofit fontScale="85000" lnSpcReduction="10000"/>
          </a:bodyPr>
          <a:lstStyle/>
          <a:p>
            <a:r>
              <a:rPr lang="en-US" dirty="0"/>
              <a:t>Sensitive, not specific (many different bony processes will be “hot” on bone scan)</a:t>
            </a:r>
          </a:p>
          <a:p>
            <a:pPr lvl="2"/>
            <a:r>
              <a:rPr lang="en-US" dirty="0"/>
              <a:t>Metastatic lesions</a:t>
            </a:r>
          </a:p>
          <a:p>
            <a:pPr lvl="2"/>
            <a:r>
              <a:rPr lang="en-US" dirty="0"/>
              <a:t>Arthritis</a:t>
            </a:r>
          </a:p>
          <a:p>
            <a:pPr lvl="2"/>
            <a:r>
              <a:rPr lang="en-US" dirty="0"/>
              <a:t>Stress fractures</a:t>
            </a:r>
          </a:p>
          <a:p>
            <a:pPr lvl="2"/>
            <a:endParaRPr lang="en-US" dirty="0"/>
          </a:p>
          <a:p>
            <a:r>
              <a:rPr lang="en-US" dirty="0"/>
              <a:t>Detects </a:t>
            </a:r>
            <a:r>
              <a:rPr lang="en-US" dirty="0" err="1">
                <a:solidFill>
                  <a:srgbClr val="FF0000"/>
                </a:solidFill>
              </a:rPr>
              <a:t>osteoblastic</a:t>
            </a:r>
            <a:r>
              <a:rPr lang="en-US" dirty="0"/>
              <a:t> activity; processes that are purely lytic may be missed ( “cold” on bone scan)	</a:t>
            </a:r>
          </a:p>
          <a:p>
            <a:pPr lvl="1"/>
            <a:r>
              <a:rPr lang="en-US" dirty="0"/>
              <a:t>Myeloma- </a:t>
            </a:r>
            <a:r>
              <a:rPr lang="en-US" dirty="0">
                <a:solidFill>
                  <a:srgbClr val="FF0000"/>
                </a:solidFill>
              </a:rPr>
              <a:t>get skeletal survey instead</a:t>
            </a:r>
          </a:p>
          <a:p>
            <a:pPr lvl="1"/>
            <a:r>
              <a:rPr lang="en-US" dirty="0"/>
              <a:t>Occasionally, lung carcinoma</a:t>
            </a:r>
          </a:p>
          <a:p>
            <a:endParaRPr lang="en-US" dirty="0"/>
          </a:p>
          <a:p>
            <a:r>
              <a:rPr lang="en-US" dirty="0"/>
              <a:t>Utilities of a bone scan</a:t>
            </a:r>
          </a:p>
          <a:p>
            <a:pPr marL="457200" lvl="1" indent="0">
              <a:buNone/>
            </a:pPr>
            <a:r>
              <a:rPr lang="en-US" dirty="0"/>
              <a:t>1) Help to detect presence of widespread disease</a:t>
            </a:r>
          </a:p>
          <a:p>
            <a:pPr marL="457200" lvl="1" indent="0">
              <a:buNone/>
            </a:pPr>
            <a:r>
              <a:rPr lang="en-US" dirty="0"/>
              <a:t>2) Locate a more </a:t>
            </a:r>
            <a:r>
              <a:rPr lang="en-US" u="sng" dirty="0">
                <a:solidFill>
                  <a:srgbClr val="FF0000"/>
                </a:solidFill>
              </a:rPr>
              <a:t>accessibl</a:t>
            </a:r>
            <a:r>
              <a:rPr lang="en-US" dirty="0">
                <a:solidFill>
                  <a:srgbClr val="FF0000"/>
                </a:solidFill>
              </a:rPr>
              <a:t>e</a:t>
            </a:r>
            <a:r>
              <a:rPr lang="en-US" dirty="0"/>
              <a:t> lesion for biopsy (</a:t>
            </a:r>
            <a:r>
              <a:rPr lang="en-US" dirty="0" err="1"/>
              <a:t>humerus</a:t>
            </a:r>
            <a:r>
              <a:rPr lang="en-US" dirty="0"/>
              <a:t> versus acetabulum)</a:t>
            </a:r>
          </a:p>
          <a:p>
            <a:pPr lvl="1"/>
            <a:endParaRPr lang="en-US" dirty="0"/>
          </a:p>
          <a:p>
            <a:endParaRPr lang="en-US" dirty="0"/>
          </a:p>
        </p:txBody>
      </p:sp>
    </p:spTree>
    <p:extLst>
      <p:ext uri="{BB962C8B-B14F-4D97-AF65-F5344CB8AC3E}">
        <p14:creationId xmlns:p14="http://schemas.microsoft.com/office/powerpoint/2010/main" val="2335818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Bone Scan</a:t>
            </a:r>
          </a:p>
        </p:txBody>
      </p:sp>
      <p:sp>
        <p:nvSpPr>
          <p:cNvPr id="5" name="Picture Placeholder 4"/>
          <p:cNvSpPr>
            <a:spLocks noGrp="1"/>
          </p:cNvSpPr>
          <p:nvPr>
            <p:ph type="pic" idx="1"/>
          </p:nvPr>
        </p:nvSpPr>
        <p:spPr/>
      </p:sp>
      <p:sp>
        <p:nvSpPr>
          <p:cNvPr id="6" name="Text Placeholder 5"/>
          <p:cNvSpPr>
            <a:spLocks noGrp="1"/>
          </p:cNvSpPr>
          <p:nvPr>
            <p:ph type="body" sz="half" idx="2"/>
          </p:nvPr>
        </p:nvSpPr>
        <p:spPr/>
        <p:txBody>
          <a:bodyPr>
            <a:noAutofit/>
          </a:bodyPr>
          <a:lstStyle/>
          <a:p>
            <a:endParaRPr lang="en-US" sz="2000" dirty="0"/>
          </a:p>
          <a:p>
            <a:r>
              <a:rPr lang="en-US" sz="2000" dirty="0"/>
              <a:t>Shows widespread bony involvement</a:t>
            </a:r>
          </a:p>
          <a:p>
            <a:endParaRPr lang="en-US" sz="2000" dirty="0"/>
          </a:p>
          <a:p>
            <a:r>
              <a:rPr lang="en-US" sz="2000" dirty="0"/>
              <a:t>This information can:</a:t>
            </a:r>
          </a:p>
          <a:p>
            <a:r>
              <a:rPr lang="en-US" sz="2000" dirty="0"/>
              <a:t>-Help to target your biopsy site (pick the most accessible)</a:t>
            </a:r>
          </a:p>
          <a:p>
            <a:endParaRPr lang="en-US" sz="2000" dirty="0"/>
          </a:p>
          <a:p>
            <a:r>
              <a:rPr lang="en-US" sz="2000" dirty="0"/>
              <a:t>-Help with surgical decision making (widespread metastasis versus solitary site)</a:t>
            </a:r>
          </a:p>
        </p:txBody>
      </p:sp>
      <p:pic>
        <p:nvPicPr>
          <p:cNvPr id="7" name="Picture 6" descr="Screen Shot 2020-09-06 at 4.10.4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9800" y="334889"/>
            <a:ext cx="3818466" cy="6015110"/>
          </a:xfrm>
          <a:prstGeom prst="rect">
            <a:avLst/>
          </a:prstGeom>
        </p:spPr>
      </p:pic>
    </p:spTree>
    <p:extLst>
      <p:ext uri="{BB962C8B-B14F-4D97-AF65-F5344CB8AC3E}">
        <p14:creationId xmlns:p14="http://schemas.microsoft.com/office/powerpoint/2010/main" val="2326818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Skeletal Survey</a:t>
            </a:r>
          </a:p>
        </p:txBody>
      </p:sp>
      <p:sp>
        <p:nvSpPr>
          <p:cNvPr id="3" name="Content Placeholder 2"/>
          <p:cNvSpPr>
            <a:spLocks noGrp="1"/>
          </p:cNvSpPr>
          <p:nvPr>
            <p:ph idx="1"/>
          </p:nvPr>
        </p:nvSpPr>
        <p:spPr>
          <a:xfrm>
            <a:off x="855134" y="1520825"/>
            <a:ext cx="10515600" cy="4351338"/>
          </a:xfrm>
        </p:spPr>
        <p:txBody>
          <a:bodyPr/>
          <a:lstStyle/>
          <a:p>
            <a:r>
              <a:rPr lang="en-US" dirty="0"/>
              <a:t>Useful for myeloma</a:t>
            </a:r>
          </a:p>
        </p:txBody>
      </p:sp>
      <p:pic>
        <p:nvPicPr>
          <p:cNvPr id="4" name="Picture 3" descr="Screen Shot 2020-09-06 at 4.18.07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67" y="2488765"/>
            <a:ext cx="4080933" cy="2929900"/>
          </a:xfrm>
          <a:prstGeom prst="rect">
            <a:avLst/>
          </a:prstGeom>
        </p:spPr>
      </p:pic>
      <p:pic>
        <p:nvPicPr>
          <p:cNvPr id="5" name="Picture 4" descr="Screen Shot 2020-09-06 at 4.18.26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447" y="2048933"/>
            <a:ext cx="2283085" cy="3623734"/>
          </a:xfrm>
          <a:prstGeom prst="rect">
            <a:avLst/>
          </a:prstGeom>
        </p:spPr>
      </p:pic>
      <p:pic>
        <p:nvPicPr>
          <p:cNvPr id="6" name="Picture 5" descr="Screen Shot 2020-09-06 at 4.19.18 P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0681" y="2861734"/>
            <a:ext cx="4172518" cy="2302933"/>
          </a:xfrm>
          <a:prstGeom prst="rect">
            <a:avLst/>
          </a:prstGeom>
        </p:spPr>
      </p:pic>
      <p:sp>
        <p:nvSpPr>
          <p:cNvPr id="7" name="TextBox 6"/>
          <p:cNvSpPr txBox="1"/>
          <p:nvPr/>
        </p:nvSpPr>
        <p:spPr>
          <a:xfrm>
            <a:off x="7721600" y="1337733"/>
            <a:ext cx="4216400" cy="923330"/>
          </a:xfrm>
          <a:prstGeom prst="rect">
            <a:avLst/>
          </a:prstGeom>
          <a:noFill/>
        </p:spPr>
        <p:txBody>
          <a:bodyPr wrap="square" rtlCol="0">
            <a:spAutoFit/>
          </a:bodyPr>
          <a:lstStyle/>
          <a:p>
            <a:r>
              <a:rPr lang="en-US" dirty="0"/>
              <a:t>Skeletal survey in this myeloma patient showed multiple lytic lesions with completed fracture or impending fracture</a:t>
            </a:r>
          </a:p>
        </p:txBody>
      </p:sp>
      <p:sp>
        <p:nvSpPr>
          <p:cNvPr id="8" name="Up Arrow 7"/>
          <p:cNvSpPr/>
          <p:nvPr/>
        </p:nvSpPr>
        <p:spPr>
          <a:xfrm>
            <a:off x="3009900" y="4406900"/>
            <a:ext cx="220134" cy="16764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nut 8"/>
          <p:cNvSpPr/>
          <p:nvPr/>
        </p:nvSpPr>
        <p:spPr>
          <a:xfrm>
            <a:off x="5503333" y="3860800"/>
            <a:ext cx="1049867" cy="1811867"/>
          </a:xfrm>
          <a:prstGeom prst="donut">
            <a:avLst>
              <a:gd name="adj" fmla="val 56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Donut 9"/>
          <p:cNvSpPr/>
          <p:nvPr/>
        </p:nvSpPr>
        <p:spPr>
          <a:xfrm>
            <a:off x="10193866" y="3098801"/>
            <a:ext cx="880533" cy="1253066"/>
          </a:xfrm>
          <a:prstGeom prst="donut">
            <a:avLst>
              <a:gd name="adj" fmla="val 561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27023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Work-Up: Biopsy</a:t>
            </a:r>
          </a:p>
        </p:txBody>
      </p:sp>
      <p:sp>
        <p:nvSpPr>
          <p:cNvPr id="3" name="Content Placeholder 2"/>
          <p:cNvSpPr>
            <a:spLocks noGrp="1"/>
          </p:cNvSpPr>
          <p:nvPr>
            <p:ph idx="1"/>
          </p:nvPr>
        </p:nvSpPr>
        <p:spPr/>
        <p:txBody>
          <a:bodyPr>
            <a:normAutofit lnSpcReduction="10000"/>
          </a:bodyPr>
          <a:lstStyle/>
          <a:p>
            <a:r>
              <a:rPr lang="en-US" dirty="0"/>
              <a:t>Usually the culmination of the aforementioned work-up</a:t>
            </a:r>
          </a:p>
          <a:p>
            <a:endParaRPr lang="en-US" dirty="0"/>
          </a:p>
          <a:p>
            <a:r>
              <a:rPr lang="en-US" dirty="0"/>
              <a:t>A few options on how to perform this:</a:t>
            </a:r>
          </a:p>
          <a:p>
            <a:pPr lvl="1"/>
            <a:r>
              <a:rPr lang="en-US" dirty="0"/>
              <a:t>Imaged guided core needle biopsy- usually performed by radiologist with CT or ultrasound</a:t>
            </a:r>
          </a:p>
          <a:p>
            <a:pPr lvl="1"/>
            <a:r>
              <a:rPr lang="en-US" dirty="0"/>
              <a:t>Open biopsy (+/- frozen section)</a:t>
            </a:r>
          </a:p>
          <a:p>
            <a:pPr lvl="1"/>
            <a:endParaRPr lang="en-US" dirty="0"/>
          </a:p>
          <a:p>
            <a:r>
              <a:rPr lang="en-US" dirty="0"/>
              <a:t>If performing open biopsy, adhere to the principles</a:t>
            </a:r>
          </a:p>
          <a:p>
            <a:pPr lvl="1"/>
            <a:r>
              <a:rPr lang="en-US" dirty="0"/>
              <a:t>Stay in one anatomic compartment, minimize contamination/hematoma, and make your incision in such a way that if a future resection is needed, this can be resected with the specimen (i.e. longitudinal incision on the extremities)</a:t>
            </a:r>
          </a:p>
        </p:txBody>
      </p:sp>
    </p:spTree>
    <p:extLst>
      <p:ext uri="{BB962C8B-B14F-4D97-AF65-F5344CB8AC3E}">
        <p14:creationId xmlns:p14="http://schemas.microsoft.com/office/powerpoint/2010/main" val="1870084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Biopsy</a:t>
            </a:r>
          </a:p>
        </p:txBody>
      </p:sp>
      <p:sp>
        <p:nvSpPr>
          <p:cNvPr id="5" name="Text Placeholder 4"/>
          <p:cNvSpPr>
            <a:spLocks noGrp="1"/>
          </p:cNvSpPr>
          <p:nvPr>
            <p:ph type="body" idx="1"/>
          </p:nvPr>
        </p:nvSpPr>
        <p:spPr/>
        <p:txBody>
          <a:bodyPr/>
          <a:lstStyle/>
          <a:p>
            <a:pPr algn="ctr"/>
            <a:r>
              <a:rPr lang="en-US" dirty="0"/>
              <a:t>CT-guided core needle biopsy</a:t>
            </a:r>
          </a:p>
        </p:txBody>
      </p:sp>
      <p:pic>
        <p:nvPicPr>
          <p:cNvPr id="9" name="Content Placeholder 8" descr="Screen Shot 2020-09-06 at 4.58.04 PM.jpg"/>
          <p:cNvPicPr>
            <a:picLocks noGrp="1" noChangeAspect="1"/>
          </p:cNvPicPr>
          <p:nvPr>
            <p:ph sz="half" idx="2"/>
          </p:nvPr>
        </p:nvPicPr>
        <p:blipFill>
          <a:blip r:embed="rId3">
            <a:extLst>
              <a:ext uri="{28A0092B-C50C-407E-A947-70E740481C1C}">
                <a14:useLocalDpi xmlns:a14="http://schemas.microsoft.com/office/drawing/2010/main" val="0"/>
              </a:ext>
            </a:extLst>
          </a:blip>
          <a:srcRect t="9279" b="9279"/>
          <a:stretch>
            <a:fillRect/>
          </a:stretch>
        </p:blipFill>
        <p:spPr/>
      </p:pic>
      <p:sp>
        <p:nvSpPr>
          <p:cNvPr id="7" name="Text Placeholder 6"/>
          <p:cNvSpPr>
            <a:spLocks noGrp="1"/>
          </p:cNvSpPr>
          <p:nvPr>
            <p:ph type="body" sz="quarter" idx="3"/>
          </p:nvPr>
        </p:nvSpPr>
        <p:spPr/>
        <p:txBody>
          <a:bodyPr/>
          <a:lstStyle/>
          <a:p>
            <a:pPr algn="ctr"/>
            <a:r>
              <a:rPr lang="en-US" dirty="0"/>
              <a:t>      Open Biopsy</a:t>
            </a:r>
          </a:p>
        </p:txBody>
      </p:sp>
      <p:pic>
        <p:nvPicPr>
          <p:cNvPr id="10" name="Content Placeholder 9" descr="Screen Shot 2020-09-06 at 5.01.45 PM.jpg"/>
          <p:cNvPicPr>
            <a:picLocks noGrp="1" noChangeAspect="1"/>
          </p:cNvPicPr>
          <p:nvPr>
            <p:ph sz="quarter" idx="4"/>
          </p:nvPr>
        </p:nvPicPr>
        <p:blipFill>
          <a:blip r:embed="rId4">
            <a:extLst>
              <a:ext uri="{28A0092B-C50C-407E-A947-70E740481C1C}">
                <a14:useLocalDpi xmlns:a14="http://schemas.microsoft.com/office/drawing/2010/main" val="0"/>
              </a:ext>
            </a:extLst>
          </a:blip>
          <a:srcRect l="-13850" r="-13850"/>
          <a:stretch>
            <a:fillRect/>
          </a:stretch>
        </p:blipFill>
        <p:spPr>
          <a:xfrm>
            <a:off x="6172200" y="2463800"/>
            <a:ext cx="5183188" cy="3725863"/>
          </a:xfrm>
        </p:spPr>
      </p:pic>
    </p:spTree>
    <p:extLst>
      <p:ext uri="{BB962C8B-B14F-4D97-AF65-F5344CB8AC3E}">
        <p14:creationId xmlns:p14="http://schemas.microsoft.com/office/powerpoint/2010/main" val="2289910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E59C8A-9A40-4A7A-AB6D-CD9D34513E55}"/>
              </a:ext>
            </a:extLst>
          </p:cNvPr>
          <p:cNvSpPr>
            <a:spLocks noGrp="1"/>
          </p:cNvSpPr>
          <p:nvPr>
            <p:ph type="title"/>
          </p:nvPr>
        </p:nvSpPr>
        <p:spPr/>
        <p:txBody>
          <a:bodyPr/>
          <a:lstStyle/>
          <a:p>
            <a:r>
              <a:rPr lang="en-US" b="1" u="sng" dirty="0"/>
              <a:t>Objectives</a:t>
            </a:r>
          </a:p>
        </p:txBody>
      </p:sp>
      <p:sp>
        <p:nvSpPr>
          <p:cNvPr id="3" name="Content Placeholder 2">
            <a:extLst>
              <a:ext uri="{FF2B5EF4-FFF2-40B4-BE49-F238E27FC236}">
                <a16:creationId xmlns:a16="http://schemas.microsoft.com/office/drawing/2014/main" xmlns="" id="{A8E9CCEE-C0F6-4A0E-9E1E-AF6FDAAFE95A}"/>
              </a:ext>
            </a:extLst>
          </p:cNvPr>
          <p:cNvSpPr>
            <a:spLocks noGrp="1"/>
          </p:cNvSpPr>
          <p:nvPr>
            <p:ph idx="1"/>
          </p:nvPr>
        </p:nvSpPr>
        <p:spPr/>
        <p:txBody>
          <a:bodyPr>
            <a:normAutofit/>
          </a:bodyPr>
          <a:lstStyle/>
          <a:p>
            <a:r>
              <a:rPr lang="en-US" b="1" dirty="0"/>
              <a:t>Describe most common entities and epidemiology for osseous metastatic disease</a:t>
            </a:r>
          </a:p>
          <a:p>
            <a:r>
              <a:rPr lang="en-US" b="1" dirty="0"/>
              <a:t>Diagnosis and work-up of metastatic bony disease</a:t>
            </a:r>
          </a:p>
          <a:p>
            <a:r>
              <a:rPr lang="en-US" b="1" dirty="0"/>
              <a:t>Evaluation of impending pathologic fractures</a:t>
            </a:r>
          </a:p>
          <a:p>
            <a:r>
              <a:rPr lang="en-US" b="1" dirty="0"/>
              <a:t>Non-operative modalities/treatment</a:t>
            </a:r>
          </a:p>
          <a:p>
            <a:r>
              <a:rPr lang="en-US" b="1" dirty="0"/>
              <a:t>Estimation of prognosis/survival in order to plan fixation/reconstruction</a:t>
            </a:r>
          </a:p>
          <a:p>
            <a:r>
              <a:rPr lang="en-US" b="1" dirty="0"/>
              <a:t>Recognize disease-specific considerations</a:t>
            </a:r>
          </a:p>
          <a:p>
            <a:r>
              <a:rPr lang="en-US" b="1" dirty="0"/>
              <a:t>Treatment techniques for fixation and reconstruction</a:t>
            </a:r>
          </a:p>
        </p:txBody>
      </p:sp>
    </p:spTree>
    <p:extLst>
      <p:ext uri="{BB962C8B-B14F-4D97-AF65-F5344CB8AC3E}">
        <p14:creationId xmlns:p14="http://schemas.microsoft.com/office/powerpoint/2010/main" val="3558192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2058"/>
            <a:ext cx="10515600" cy="1325563"/>
          </a:xfrm>
        </p:spPr>
        <p:txBody>
          <a:bodyPr/>
          <a:lstStyle/>
          <a:p>
            <a:r>
              <a:rPr lang="en-US" dirty="0"/>
              <a:t>Biopsy</a:t>
            </a:r>
          </a:p>
        </p:txBody>
      </p:sp>
      <p:sp>
        <p:nvSpPr>
          <p:cNvPr id="7" name="Content Placeholder 6"/>
          <p:cNvSpPr>
            <a:spLocks noGrp="1"/>
          </p:cNvSpPr>
          <p:nvPr>
            <p:ph idx="1"/>
          </p:nvPr>
        </p:nvSpPr>
        <p:spPr/>
        <p:txBody>
          <a:bodyPr>
            <a:normAutofit fontScale="92500" lnSpcReduction="10000"/>
          </a:bodyPr>
          <a:lstStyle/>
          <a:p>
            <a:r>
              <a:rPr lang="en-US" dirty="0"/>
              <a:t>Send sample for:</a:t>
            </a:r>
          </a:p>
          <a:p>
            <a:pPr lvl="2"/>
            <a:r>
              <a:rPr lang="en-US" dirty="0"/>
              <a:t>Permanent pathology (in formalin)</a:t>
            </a:r>
          </a:p>
          <a:p>
            <a:pPr lvl="2"/>
            <a:r>
              <a:rPr lang="en-US" dirty="0"/>
              <a:t>Fresh pathology (not in formalin, allows for </a:t>
            </a:r>
            <a:r>
              <a:rPr lang="en-US" dirty="0" err="1"/>
              <a:t>immunohistochemical</a:t>
            </a:r>
            <a:r>
              <a:rPr lang="en-US" dirty="0"/>
              <a:t> testing for lymphoma, etc.)</a:t>
            </a:r>
          </a:p>
          <a:p>
            <a:pPr lvl="2"/>
            <a:r>
              <a:rPr lang="en-US" dirty="0"/>
              <a:t>Gram stain and culture</a:t>
            </a:r>
          </a:p>
          <a:p>
            <a:pPr lvl="2"/>
            <a:endParaRPr lang="en-US" dirty="0"/>
          </a:p>
          <a:p>
            <a:r>
              <a:rPr lang="en-US" dirty="0"/>
              <a:t> Frozen section:</a:t>
            </a:r>
          </a:p>
          <a:p>
            <a:pPr lvl="1"/>
            <a:r>
              <a:rPr lang="en-US" dirty="0"/>
              <a:t>Useful to get a real-time diagnosis- biopsy is performed in the same setting as planned fixation/stabilization/reconstruction</a:t>
            </a:r>
          </a:p>
          <a:p>
            <a:pPr lvl="1"/>
            <a:endParaRPr lang="en-US" dirty="0"/>
          </a:p>
          <a:p>
            <a:pPr lvl="1"/>
            <a:r>
              <a:rPr lang="en-US" dirty="0"/>
              <a:t>Pathologist may not be able to give ultimate diagnosis, but will be able to tell you if carcinoma is present (proceed with planned surgery)</a:t>
            </a:r>
          </a:p>
          <a:p>
            <a:pPr lvl="2"/>
            <a:r>
              <a:rPr lang="en-US" dirty="0">
                <a:solidFill>
                  <a:srgbClr val="FF0000"/>
                </a:solidFill>
              </a:rPr>
              <a:t>If there is any possibility that biopsy shows sarcoma-  do not proceed with planned fixation/reconstruction and await final diagnosis</a:t>
            </a:r>
          </a:p>
          <a:p>
            <a:pPr lvl="1"/>
            <a:endParaRPr lang="en-US" dirty="0"/>
          </a:p>
          <a:p>
            <a:pPr lvl="2"/>
            <a:endParaRPr lang="en-US" dirty="0"/>
          </a:p>
        </p:txBody>
      </p:sp>
    </p:spTree>
    <p:extLst>
      <p:ext uri="{BB962C8B-B14F-4D97-AF65-F5344CB8AC3E}">
        <p14:creationId xmlns:p14="http://schemas.microsoft.com/office/powerpoint/2010/main" val="2156025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8399" y="2506133"/>
            <a:ext cx="10261600" cy="923330"/>
          </a:xfrm>
          <a:prstGeom prst="rect">
            <a:avLst/>
          </a:prstGeom>
          <a:noFill/>
        </p:spPr>
        <p:txBody>
          <a:bodyPr wrap="square" rtlCol="0">
            <a:spAutoFit/>
          </a:bodyPr>
          <a:lstStyle/>
          <a:p>
            <a:r>
              <a:rPr lang="en-US" sz="5400" dirty="0"/>
              <a:t>Now that we have a diagnosis</a:t>
            </a:r>
            <a:r>
              <a:rPr lang="mr-IN" sz="5400" dirty="0"/>
              <a:t>…</a:t>
            </a:r>
            <a:endParaRPr lang="en-US" sz="5400" dirty="0"/>
          </a:p>
        </p:txBody>
      </p:sp>
    </p:spTree>
    <p:extLst>
      <p:ext uri="{BB962C8B-B14F-4D97-AF65-F5344CB8AC3E}">
        <p14:creationId xmlns:p14="http://schemas.microsoft.com/office/powerpoint/2010/main" val="4293248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Decision-Making in Osseous Metastatic Disease</a:t>
            </a:r>
          </a:p>
        </p:txBody>
      </p:sp>
      <p:sp>
        <p:nvSpPr>
          <p:cNvPr id="3" name="Content Placeholder 2"/>
          <p:cNvSpPr>
            <a:spLocks noGrp="1"/>
          </p:cNvSpPr>
          <p:nvPr>
            <p:ph idx="1"/>
          </p:nvPr>
        </p:nvSpPr>
        <p:spPr/>
        <p:txBody>
          <a:bodyPr>
            <a:normAutofit/>
          </a:bodyPr>
          <a:lstStyle/>
          <a:p>
            <a:endParaRPr lang="en-US" dirty="0"/>
          </a:p>
          <a:p>
            <a:r>
              <a:rPr lang="en-US" dirty="0"/>
              <a:t>What is the risk of fracture and should we operate?</a:t>
            </a:r>
          </a:p>
          <a:p>
            <a:endParaRPr lang="en-US" dirty="0"/>
          </a:p>
          <a:p>
            <a:r>
              <a:rPr lang="en-US" dirty="0"/>
              <a:t>Is there any role for non-operative treatment?</a:t>
            </a:r>
          </a:p>
          <a:p>
            <a:endParaRPr lang="en-US" dirty="0"/>
          </a:p>
          <a:p>
            <a:r>
              <a:rPr lang="en-US" dirty="0"/>
              <a:t>What is the primary malignancy and what is the patient’s prognosis?	</a:t>
            </a:r>
          </a:p>
          <a:p>
            <a:r>
              <a:rPr lang="en-US" dirty="0"/>
              <a:t>How can we accomplish our surgical goals (fixation versus reconstruction)?</a:t>
            </a:r>
          </a:p>
        </p:txBody>
      </p:sp>
    </p:spTree>
    <p:extLst>
      <p:ext uri="{BB962C8B-B14F-4D97-AF65-F5344CB8AC3E}">
        <p14:creationId xmlns:p14="http://schemas.microsoft.com/office/powerpoint/2010/main" val="626893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predict pathologic fracture?</a:t>
            </a:r>
          </a:p>
        </p:txBody>
      </p:sp>
      <p:sp>
        <p:nvSpPr>
          <p:cNvPr id="3" name="Content Placeholder 2"/>
          <p:cNvSpPr>
            <a:spLocks noGrp="1"/>
          </p:cNvSpPr>
          <p:nvPr>
            <p:ph idx="1"/>
          </p:nvPr>
        </p:nvSpPr>
        <p:spPr/>
        <p:txBody>
          <a:bodyPr/>
          <a:lstStyle/>
          <a:p>
            <a:r>
              <a:rPr lang="en-US" dirty="0"/>
              <a:t>In patients with bony metastatic disease, we must ascertain whether the source of their pain is due to:</a:t>
            </a:r>
          </a:p>
          <a:p>
            <a:endParaRPr lang="en-US" dirty="0"/>
          </a:p>
          <a:p>
            <a:pPr marL="457200" lvl="1" indent="0">
              <a:buNone/>
            </a:pPr>
            <a:r>
              <a:rPr lang="en-US" dirty="0"/>
              <a:t>-Impending fracture </a:t>
            </a:r>
          </a:p>
          <a:p>
            <a:pPr marL="457200" lvl="1" indent="0">
              <a:buNone/>
            </a:pPr>
            <a:endParaRPr lang="en-US" dirty="0"/>
          </a:p>
          <a:p>
            <a:pPr marL="457200" lvl="1" indent="0">
              <a:buNone/>
            </a:pPr>
            <a:r>
              <a:rPr lang="en-US" dirty="0"/>
              <a:t>OR:</a:t>
            </a:r>
          </a:p>
          <a:p>
            <a:pPr marL="457200" lvl="1" indent="0">
              <a:buNone/>
            </a:pPr>
            <a:endParaRPr lang="en-US" dirty="0"/>
          </a:p>
          <a:p>
            <a:pPr marL="457200" lvl="1" indent="0">
              <a:buNone/>
            </a:pPr>
            <a:r>
              <a:rPr lang="en-US" dirty="0"/>
              <a:t>-Bone turnover or tumor burden without impending fracture</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2180203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Predicting Pathologic Fractures: Harrington Criteria</a:t>
            </a:r>
          </a:p>
        </p:txBody>
      </p:sp>
      <p:sp>
        <p:nvSpPr>
          <p:cNvPr id="3" name="Content Placeholder 2"/>
          <p:cNvSpPr>
            <a:spLocks noGrp="1"/>
          </p:cNvSpPr>
          <p:nvPr>
            <p:ph idx="1"/>
          </p:nvPr>
        </p:nvSpPr>
        <p:spPr>
          <a:xfrm>
            <a:off x="313267" y="1879599"/>
            <a:ext cx="6697133" cy="4077230"/>
          </a:xfrm>
        </p:spPr>
        <p:txBody>
          <a:bodyPr>
            <a:normAutofit lnSpcReduction="10000"/>
          </a:bodyPr>
          <a:lstStyle/>
          <a:p>
            <a:r>
              <a:rPr lang="en-US" dirty="0"/>
              <a:t>Lesion is &gt;50% of diameter of bone</a:t>
            </a:r>
          </a:p>
          <a:p>
            <a:r>
              <a:rPr lang="en-US" dirty="0"/>
              <a:t>Lesion is &gt;2.5 cm in size</a:t>
            </a:r>
          </a:p>
          <a:p>
            <a:r>
              <a:rPr lang="en-US" dirty="0"/>
              <a:t>Persistent pain following radiation</a:t>
            </a:r>
          </a:p>
          <a:p>
            <a:r>
              <a:rPr lang="en-US" dirty="0"/>
              <a:t>Lesser trochanter fracture/avulsion</a:t>
            </a:r>
          </a:p>
          <a:p>
            <a:endParaRPr lang="en-US" dirty="0"/>
          </a:p>
          <a:p>
            <a:r>
              <a:rPr lang="en-US" dirty="0"/>
              <a:t>But:</a:t>
            </a:r>
          </a:p>
          <a:p>
            <a:pPr lvl="1"/>
            <a:r>
              <a:rPr lang="en-US" dirty="0"/>
              <a:t>This classification accounts only for the proximal femur</a:t>
            </a:r>
          </a:p>
          <a:p>
            <a:pPr lvl="1"/>
            <a:r>
              <a:rPr lang="en-US" dirty="0"/>
              <a:t>Does not take into account primary tumor subtype</a:t>
            </a:r>
          </a:p>
        </p:txBody>
      </p:sp>
      <p:pic>
        <p:nvPicPr>
          <p:cNvPr id="4" name="Content Placeholder 3" descr="38279894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315200" y="1422400"/>
            <a:ext cx="4876800" cy="4876800"/>
          </a:xfrm>
          <a:prstGeom prst="rect">
            <a:avLst/>
          </a:prstGeom>
        </p:spPr>
      </p:pic>
    </p:spTree>
    <p:extLst>
      <p:ext uri="{BB962C8B-B14F-4D97-AF65-F5344CB8AC3E}">
        <p14:creationId xmlns:p14="http://schemas.microsoft.com/office/powerpoint/2010/main" val="23555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Predicating Pathologic Fractures: </a:t>
            </a:r>
            <a:r>
              <a:rPr lang="en-US" dirty="0" err="1"/>
              <a:t>Mirel’s</a:t>
            </a:r>
            <a:r>
              <a:rPr lang="en-US" dirty="0"/>
              <a:t> Scoring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4089550"/>
              </p:ext>
            </p:extLst>
          </p:nvPr>
        </p:nvGraphicFramePr>
        <p:xfrm>
          <a:off x="668867" y="2299758"/>
          <a:ext cx="10515600" cy="2311400"/>
        </p:xfrm>
        <a:graphic>
          <a:graphicData uri="http://schemas.openxmlformats.org/drawingml/2006/table">
            <a:tbl>
              <a:tblPr firstRow="1" bandRow="1">
                <a:tableStyleId>{073A0DAA-6AF3-43AB-8588-CEC1D06C72B9}</a:tableStyleId>
              </a:tblPr>
              <a:tblGrid>
                <a:gridCol w="2628900">
                  <a:extLst>
                    <a:ext uri="{9D8B030D-6E8A-4147-A177-3AD203B41FA5}">
                      <a16:colId xmlns:a16="http://schemas.microsoft.com/office/drawing/2014/main" xmlns="" val="20000"/>
                    </a:ext>
                  </a:extLst>
                </a:gridCol>
                <a:gridCol w="2628900">
                  <a:extLst>
                    <a:ext uri="{9D8B030D-6E8A-4147-A177-3AD203B41FA5}">
                      <a16:colId xmlns:a16="http://schemas.microsoft.com/office/drawing/2014/main" xmlns="" val="20001"/>
                    </a:ext>
                  </a:extLst>
                </a:gridCol>
                <a:gridCol w="2628900">
                  <a:extLst>
                    <a:ext uri="{9D8B030D-6E8A-4147-A177-3AD203B41FA5}">
                      <a16:colId xmlns:a16="http://schemas.microsoft.com/office/drawing/2014/main" xmlns="" val="20002"/>
                    </a:ext>
                  </a:extLst>
                </a:gridCol>
                <a:gridCol w="2628900">
                  <a:extLst>
                    <a:ext uri="{9D8B030D-6E8A-4147-A177-3AD203B41FA5}">
                      <a16:colId xmlns:a16="http://schemas.microsoft.com/office/drawing/2014/main" xmlns="" val="20003"/>
                    </a:ext>
                  </a:extLst>
                </a:gridCol>
              </a:tblGrid>
              <a:tr h="370840">
                <a:tc>
                  <a:txBody>
                    <a:bodyPr/>
                    <a:lstStyle/>
                    <a:p>
                      <a:endParaRPr lang="en-US" dirty="0"/>
                    </a:p>
                  </a:txBody>
                  <a:tcPr/>
                </a:tc>
                <a:tc gridSpan="3">
                  <a:txBody>
                    <a:bodyPr/>
                    <a:lstStyle/>
                    <a:p>
                      <a:r>
                        <a:rPr lang="en-US" dirty="0"/>
                        <a:t>                                                  </a:t>
                      </a:r>
                      <a:r>
                        <a:rPr lang="en-US" sz="2400" dirty="0"/>
                        <a:t>Score</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370840">
                <a:tc>
                  <a:txBody>
                    <a:bodyPr/>
                    <a:lstStyle/>
                    <a:p>
                      <a:endParaRPr lang="en-US" dirty="0"/>
                    </a:p>
                  </a:txBody>
                  <a:tcPr/>
                </a:tc>
                <a:tc>
                  <a:txBody>
                    <a:bodyPr/>
                    <a:lstStyle/>
                    <a:p>
                      <a:r>
                        <a:rPr lang="en-US" dirty="0"/>
                        <a:t>1</a:t>
                      </a:r>
                    </a:p>
                  </a:txBody>
                  <a:tcPr/>
                </a:tc>
                <a:tc>
                  <a:txBody>
                    <a:bodyPr/>
                    <a:lstStyle/>
                    <a:p>
                      <a:r>
                        <a:rPr lang="en-US" dirty="0"/>
                        <a:t>2</a:t>
                      </a:r>
                    </a:p>
                  </a:txBody>
                  <a:tcPr/>
                </a:tc>
                <a:tc>
                  <a:txBody>
                    <a:bodyPr/>
                    <a:lstStyle/>
                    <a:p>
                      <a:r>
                        <a:rPr lang="en-US" dirty="0"/>
                        <a:t>3</a:t>
                      </a:r>
                    </a:p>
                  </a:txBody>
                  <a:tcPr/>
                </a:tc>
                <a:extLst>
                  <a:ext uri="{0D108BD9-81ED-4DB2-BD59-A6C34878D82A}">
                    <a16:rowId xmlns:a16="http://schemas.microsoft.com/office/drawing/2014/main" xmlns="" val="10001"/>
                  </a:ext>
                </a:extLst>
              </a:tr>
              <a:tr h="370840">
                <a:tc>
                  <a:txBody>
                    <a:bodyPr/>
                    <a:lstStyle/>
                    <a:p>
                      <a:r>
                        <a:rPr lang="en-US" dirty="0"/>
                        <a:t>Site</a:t>
                      </a:r>
                    </a:p>
                  </a:txBody>
                  <a:tcPr/>
                </a:tc>
                <a:tc>
                  <a:txBody>
                    <a:bodyPr/>
                    <a:lstStyle/>
                    <a:p>
                      <a:r>
                        <a:rPr lang="en-US" dirty="0"/>
                        <a:t>Upper extremity</a:t>
                      </a:r>
                    </a:p>
                  </a:txBody>
                  <a:tcPr/>
                </a:tc>
                <a:tc>
                  <a:txBody>
                    <a:bodyPr/>
                    <a:lstStyle/>
                    <a:p>
                      <a:r>
                        <a:rPr lang="en-US" dirty="0"/>
                        <a:t>Lower Extremity</a:t>
                      </a:r>
                    </a:p>
                  </a:txBody>
                  <a:tcPr/>
                </a:tc>
                <a:tc>
                  <a:txBody>
                    <a:bodyPr/>
                    <a:lstStyle/>
                    <a:p>
                      <a:r>
                        <a:rPr lang="en-US" dirty="0" err="1"/>
                        <a:t>Peritrochanteric</a:t>
                      </a:r>
                      <a:r>
                        <a:rPr lang="en-US" baseline="0" dirty="0"/>
                        <a:t> Area</a:t>
                      </a:r>
                      <a:endParaRPr lang="en-US" dirty="0"/>
                    </a:p>
                  </a:txBody>
                  <a:tcPr/>
                </a:tc>
                <a:extLst>
                  <a:ext uri="{0D108BD9-81ED-4DB2-BD59-A6C34878D82A}">
                    <a16:rowId xmlns:a16="http://schemas.microsoft.com/office/drawing/2014/main" xmlns="" val="10002"/>
                  </a:ext>
                </a:extLst>
              </a:tr>
              <a:tr h="370840">
                <a:tc>
                  <a:txBody>
                    <a:bodyPr/>
                    <a:lstStyle/>
                    <a:p>
                      <a:r>
                        <a:rPr lang="en-US" dirty="0"/>
                        <a:t>Pain</a:t>
                      </a:r>
                    </a:p>
                  </a:txBody>
                  <a:tcPr/>
                </a:tc>
                <a:tc>
                  <a:txBody>
                    <a:bodyPr/>
                    <a:lstStyle/>
                    <a:p>
                      <a:r>
                        <a:rPr lang="en-US" dirty="0"/>
                        <a:t>Mild</a:t>
                      </a:r>
                    </a:p>
                  </a:txBody>
                  <a:tcPr/>
                </a:tc>
                <a:tc>
                  <a:txBody>
                    <a:bodyPr/>
                    <a:lstStyle/>
                    <a:p>
                      <a:r>
                        <a:rPr lang="en-US" dirty="0"/>
                        <a:t>Moderate</a:t>
                      </a:r>
                    </a:p>
                  </a:txBody>
                  <a:tcPr/>
                </a:tc>
                <a:tc>
                  <a:txBody>
                    <a:bodyPr/>
                    <a:lstStyle/>
                    <a:p>
                      <a:r>
                        <a:rPr lang="en-US" dirty="0"/>
                        <a:t>Functional/Pain at rest</a:t>
                      </a:r>
                    </a:p>
                  </a:txBody>
                  <a:tcPr/>
                </a:tc>
                <a:extLst>
                  <a:ext uri="{0D108BD9-81ED-4DB2-BD59-A6C34878D82A}">
                    <a16:rowId xmlns:a16="http://schemas.microsoft.com/office/drawing/2014/main" xmlns="" val="10003"/>
                  </a:ext>
                </a:extLst>
              </a:tr>
              <a:tr h="370840">
                <a:tc>
                  <a:txBody>
                    <a:bodyPr/>
                    <a:lstStyle/>
                    <a:p>
                      <a:r>
                        <a:rPr lang="en-US" dirty="0"/>
                        <a:t>Lesion type</a:t>
                      </a:r>
                    </a:p>
                  </a:txBody>
                  <a:tcPr/>
                </a:tc>
                <a:tc>
                  <a:txBody>
                    <a:bodyPr/>
                    <a:lstStyle/>
                    <a:p>
                      <a:r>
                        <a:rPr lang="en-US" dirty="0" err="1"/>
                        <a:t>Blastic</a:t>
                      </a:r>
                      <a:endParaRPr lang="en-US" dirty="0"/>
                    </a:p>
                  </a:txBody>
                  <a:tcPr/>
                </a:tc>
                <a:tc>
                  <a:txBody>
                    <a:bodyPr/>
                    <a:lstStyle/>
                    <a:p>
                      <a:r>
                        <a:rPr lang="en-US" dirty="0"/>
                        <a:t>Mixed</a:t>
                      </a:r>
                    </a:p>
                  </a:txBody>
                  <a:tcPr/>
                </a:tc>
                <a:tc>
                  <a:txBody>
                    <a:bodyPr/>
                    <a:lstStyle/>
                    <a:p>
                      <a:r>
                        <a:rPr lang="en-US" dirty="0"/>
                        <a:t>Lytic</a:t>
                      </a:r>
                    </a:p>
                  </a:txBody>
                  <a:tcPr/>
                </a:tc>
                <a:extLst>
                  <a:ext uri="{0D108BD9-81ED-4DB2-BD59-A6C34878D82A}">
                    <a16:rowId xmlns:a16="http://schemas.microsoft.com/office/drawing/2014/main" xmlns="" val="10004"/>
                  </a:ext>
                </a:extLst>
              </a:tr>
              <a:tr h="370840">
                <a:tc>
                  <a:txBody>
                    <a:bodyPr/>
                    <a:lstStyle/>
                    <a:p>
                      <a:r>
                        <a:rPr lang="en-US" dirty="0"/>
                        <a:t>Size</a:t>
                      </a:r>
                    </a:p>
                  </a:txBody>
                  <a:tcPr/>
                </a:tc>
                <a:tc>
                  <a:txBody>
                    <a:bodyPr/>
                    <a:lstStyle/>
                    <a:p>
                      <a:r>
                        <a:rPr lang="en-US" dirty="0"/>
                        <a:t>&lt;</a:t>
                      </a:r>
                      <a:r>
                        <a:rPr lang="en-US" baseline="0" dirty="0"/>
                        <a:t> 1/3 bone diameter</a:t>
                      </a:r>
                      <a:endParaRPr lang="en-US" dirty="0"/>
                    </a:p>
                  </a:txBody>
                  <a:tcPr/>
                </a:tc>
                <a:tc>
                  <a:txBody>
                    <a:bodyPr/>
                    <a:lstStyle/>
                    <a:p>
                      <a:r>
                        <a:rPr lang="en-US" dirty="0"/>
                        <a:t>1/3</a:t>
                      </a:r>
                      <a:r>
                        <a:rPr lang="en-US" baseline="0" dirty="0"/>
                        <a:t> </a:t>
                      </a:r>
                      <a:r>
                        <a:rPr lang="mr-IN" baseline="0" dirty="0"/>
                        <a:t>–</a:t>
                      </a:r>
                      <a:r>
                        <a:rPr lang="en-US" baseline="0" dirty="0"/>
                        <a:t> 2/3 diameter</a:t>
                      </a:r>
                      <a:endParaRPr lang="en-US" dirty="0"/>
                    </a:p>
                  </a:txBody>
                  <a:tcPr/>
                </a:tc>
                <a:tc>
                  <a:txBody>
                    <a:bodyPr/>
                    <a:lstStyle/>
                    <a:p>
                      <a:r>
                        <a:rPr lang="en-US" dirty="0"/>
                        <a:t>&gt; 2/3 diameter</a:t>
                      </a:r>
                    </a:p>
                  </a:txBody>
                  <a:tcPr/>
                </a:tc>
                <a:extLst>
                  <a:ext uri="{0D108BD9-81ED-4DB2-BD59-A6C34878D82A}">
                    <a16:rowId xmlns:a16="http://schemas.microsoft.com/office/drawing/2014/main" xmlns="" val="10005"/>
                  </a:ext>
                </a:extLst>
              </a:tr>
            </a:tbl>
          </a:graphicData>
        </a:graphic>
      </p:graphicFrame>
      <p:sp>
        <p:nvSpPr>
          <p:cNvPr id="5" name="TextBox 4"/>
          <p:cNvSpPr txBox="1"/>
          <p:nvPr/>
        </p:nvSpPr>
        <p:spPr>
          <a:xfrm>
            <a:off x="626533" y="4927600"/>
            <a:ext cx="8890000" cy="923330"/>
          </a:xfrm>
          <a:prstGeom prst="rect">
            <a:avLst/>
          </a:prstGeom>
          <a:noFill/>
        </p:spPr>
        <p:txBody>
          <a:bodyPr wrap="square" rtlCol="0">
            <a:spAutoFit/>
          </a:bodyPr>
          <a:lstStyle/>
          <a:p>
            <a:r>
              <a:rPr lang="en-US" dirty="0"/>
              <a:t>Score &gt; 8 usually portends prophylactic fixation</a:t>
            </a:r>
          </a:p>
          <a:p>
            <a:endParaRPr lang="en-US" dirty="0"/>
          </a:p>
          <a:p>
            <a:r>
              <a:rPr lang="en-US" dirty="0"/>
              <a:t>May lead to small degree of overtreatment as false positive rate is ~6 % </a:t>
            </a:r>
          </a:p>
        </p:txBody>
      </p:sp>
      <p:sp>
        <p:nvSpPr>
          <p:cNvPr id="6" name="TextBox 5"/>
          <p:cNvSpPr txBox="1"/>
          <p:nvPr/>
        </p:nvSpPr>
        <p:spPr>
          <a:xfrm>
            <a:off x="8940800" y="5994400"/>
            <a:ext cx="3132667" cy="369332"/>
          </a:xfrm>
          <a:prstGeom prst="rect">
            <a:avLst/>
          </a:prstGeom>
          <a:noFill/>
        </p:spPr>
        <p:txBody>
          <a:bodyPr wrap="square" rtlCol="0">
            <a:spAutoFit/>
          </a:bodyPr>
          <a:lstStyle/>
          <a:p>
            <a:r>
              <a:rPr lang="en-US" dirty="0" err="1"/>
              <a:t>Mirels</a:t>
            </a:r>
            <a:r>
              <a:rPr lang="en-US" dirty="0"/>
              <a:t>, H. CORR, 1989.</a:t>
            </a:r>
          </a:p>
        </p:txBody>
      </p:sp>
    </p:spTree>
    <p:extLst>
      <p:ext uri="{BB962C8B-B14F-4D97-AF65-F5344CB8AC3E}">
        <p14:creationId xmlns:p14="http://schemas.microsoft.com/office/powerpoint/2010/main" val="1555102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p>
        </p:txBody>
      </p:sp>
      <p:sp>
        <p:nvSpPr>
          <p:cNvPr id="3" name="Content Placeholder 2"/>
          <p:cNvSpPr>
            <a:spLocks noGrp="1"/>
          </p:cNvSpPr>
          <p:nvPr>
            <p:ph idx="1"/>
          </p:nvPr>
        </p:nvSpPr>
        <p:spPr/>
        <p:txBody>
          <a:bodyPr/>
          <a:lstStyle/>
          <a:p>
            <a:endParaRPr lang="en-US" dirty="0"/>
          </a:p>
        </p:txBody>
      </p:sp>
      <p:pic>
        <p:nvPicPr>
          <p:cNvPr id="4" name="Picture 3" descr="Screen Shot 2020-09-13 at 12.31.42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480" y="355599"/>
            <a:ext cx="4344988" cy="4351684"/>
          </a:xfrm>
          <a:prstGeom prst="rect">
            <a:avLst/>
          </a:prstGeom>
        </p:spPr>
      </p:pic>
      <p:pic>
        <p:nvPicPr>
          <p:cNvPr id="5" name="Picture 4" descr="Screen Shot 2020-09-13 at 12.32.1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8933" y="330200"/>
            <a:ext cx="4097866" cy="4343401"/>
          </a:xfrm>
          <a:prstGeom prst="rect">
            <a:avLst/>
          </a:prstGeom>
        </p:spPr>
      </p:pic>
      <p:sp>
        <p:nvSpPr>
          <p:cNvPr id="6" name="TextBox 5"/>
          <p:cNvSpPr txBox="1"/>
          <p:nvPr/>
        </p:nvSpPr>
        <p:spPr>
          <a:xfrm>
            <a:off x="3437468" y="4588933"/>
            <a:ext cx="7755466" cy="1754327"/>
          </a:xfrm>
          <a:prstGeom prst="rect">
            <a:avLst/>
          </a:prstGeom>
          <a:noFill/>
        </p:spPr>
        <p:txBody>
          <a:bodyPr wrap="square" rtlCol="0">
            <a:spAutoFit/>
          </a:bodyPr>
          <a:lstStyle/>
          <a:p>
            <a:endParaRPr lang="en-US" dirty="0"/>
          </a:p>
          <a:p>
            <a:r>
              <a:rPr lang="en-US" dirty="0"/>
              <a:t>Site                  </a:t>
            </a:r>
            <a:r>
              <a:rPr lang="en-US" dirty="0" err="1"/>
              <a:t>Peritrochanteric</a:t>
            </a:r>
            <a:r>
              <a:rPr lang="en-US" dirty="0"/>
              <a:t> femur     3 points</a:t>
            </a:r>
          </a:p>
          <a:p>
            <a:r>
              <a:rPr lang="en-US" dirty="0"/>
              <a:t>Pain                  Moderate                           2 points</a:t>
            </a:r>
          </a:p>
          <a:p>
            <a:r>
              <a:rPr lang="en-US" dirty="0"/>
              <a:t>Lesion type     Lytic                                     3 points</a:t>
            </a:r>
          </a:p>
          <a:p>
            <a:r>
              <a:rPr lang="en-US" dirty="0"/>
              <a:t>Size                   &gt;2/3 Diameter                   </a:t>
            </a:r>
            <a:r>
              <a:rPr lang="en-US" u="sng" dirty="0"/>
              <a:t>3 points</a:t>
            </a:r>
          </a:p>
          <a:p>
            <a:r>
              <a:rPr lang="en-US" dirty="0"/>
              <a:t>			                 </a:t>
            </a:r>
            <a:r>
              <a:rPr lang="en-US" dirty="0">
                <a:solidFill>
                  <a:srgbClr val="FF0000"/>
                </a:solidFill>
              </a:rPr>
              <a:t>11 points</a:t>
            </a:r>
          </a:p>
        </p:txBody>
      </p:sp>
    </p:spTree>
    <p:extLst>
      <p:ext uri="{BB962C8B-B14F-4D97-AF65-F5344CB8AC3E}">
        <p14:creationId xmlns:p14="http://schemas.microsoft.com/office/powerpoint/2010/main" val="618188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Predicting Pathologic Fractures: CTRA</a:t>
            </a:r>
          </a:p>
        </p:txBody>
      </p:sp>
      <p:sp>
        <p:nvSpPr>
          <p:cNvPr id="3" name="Content Placeholder 2"/>
          <p:cNvSpPr>
            <a:spLocks noGrp="1"/>
          </p:cNvSpPr>
          <p:nvPr>
            <p:ph sz="half" idx="1"/>
          </p:nvPr>
        </p:nvSpPr>
        <p:spPr/>
        <p:txBody>
          <a:bodyPr>
            <a:normAutofit fontScale="85000" lnSpcReduction="20000"/>
          </a:bodyPr>
          <a:lstStyle/>
          <a:p>
            <a:r>
              <a:rPr lang="en-US" dirty="0"/>
              <a:t>CT-Based Structural Rigidity Analysis (CTRA)</a:t>
            </a:r>
          </a:p>
          <a:p>
            <a:endParaRPr lang="en-US" dirty="0"/>
          </a:p>
          <a:p>
            <a:r>
              <a:rPr lang="en-US" dirty="0"/>
              <a:t>Utilizes CT to quantify degree of bony involvement as compared to contralateral side or normal-matched controls</a:t>
            </a:r>
          </a:p>
          <a:p>
            <a:endParaRPr lang="en-US" dirty="0"/>
          </a:p>
          <a:p>
            <a:r>
              <a:rPr lang="en-US" dirty="0"/>
              <a:t>Using 35% reduction in bony rigidity as threshold, CTRA showed improved sensitivity and specificity as compared to </a:t>
            </a:r>
            <a:r>
              <a:rPr lang="en-US" dirty="0" err="1"/>
              <a:t>Mirel’s</a:t>
            </a:r>
            <a:r>
              <a:rPr lang="en-US" dirty="0"/>
              <a:t> threshold of &gt; </a:t>
            </a:r>
            <a:r>
              <a:rPr lang="en-US" dirty="0" smtClean="0"/>
              <a:t>8 </a:t>
            </a:r>
            <a:r>
              <a:rPr lang="en-US" dirty="0"/>
              <a:t>points for risk of impending fracture</a:t>
            </a:r>
          </a:p>
        </p:txBody>
      </p:sp>
      <p:sp>
        <p:nvSpPr>
          <p:cNvPr id="7" name="TextBox 6"/>
          <p:cNvSpPr txBox="1"/>
          <p:nvPr/>
        </p:nvSpPr>
        <p:spPr>
          <a:xfrm>
            <a:off x="7061200" y="6366933"/>
            <a:ext cx="3589867" cy="307777"/>
          </a:xfrm>
          <a:prstGeom prst="rect">
            <a:avLst/>
          </a:prstGeom>
          <a:noFill/>
        </p:spPr>
        <p:txBody>
          <a:bodyPr wrap="square" rtlCol="0">
            <a:spAutoFit/>
          </a:bodyPr>
          <a:lstStyle/>
          <a:p>
            <a:r>
              <a:rPr lang="en-US" sz="1400" dirty="0" err="1"/>
              <a:t>Damron</a:t>
            </a:r>
            <a:r>
              <a:rPr lang="en-US" sz="1400" dirty="0"/>
              <a:t> et al. CORR. 2016.</a:t>
            </a:r>
          </a:p>
        </p:txBody>
      </p:sp>
      <p:sp>
        <p:nvSpPr>
          <p:cNvPr id="10" name="Content Placeholder 9"/>
          <p:cNvSpPr>
            <a:spLocks noGrp="1"/>
          </p:cNvSpPr>
          <p:nvPr>
            <p:ph sz="half" idx="2"/>
          </p:nvPr>
        </p:nvSpPr>
        <p:spPr/>
        <p:txBody>
          <a:bodyPr/>
          <a:lstStyle/>
          <a:p>
            <a:endParaRPr lang="en-US" dirty="0"/>
          </a:p>
        </p:txBody>
      </p:sp>
      <p:pic>
        <p:nvPicPr>
          <p:cNvPr id="11" name="Picture 10" descr="Screen Shot 2020-09-27 at 1.42.57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875" y="1763059"/>
            <a:ext cx="5884890" cy="4347881"/>
          </a:xfrm>
          <a:prstGeom prst="rect">
            <a:avLst/>
          </a:prstGeom>
        </p:spPr>
      </p:pic>
      <p:sp>
        <p:nvSpPr>
          <p:cNvPr id="12" name="Down Arrow 11"/>
          <p:cNvSpPr/>
          <p:nvPr/>
        </p:nvSpPr>
        <p:spPr>
          <a:xfrm>
            <a:off x="10593293" y="3242236"/>
            <a:ext cx="209177" cy="77694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470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Non-Operative Treatment</a:t>
            </a:r>
          </a:p>
        </p:txBody>
      </p:sp>
      <p:sp>
        <p:nvSpPr>
          <p:cNvPr id="6" name="Content Placeholder 5"/>
          <p:cNvSpPr>
            <a:spLocks noGrp="1"/>
          </p:cNvSpPr>
          <p:nvPr>
            <p:ph idx="1"/>
          </p:nvPr>
        </p:nvSpPr>
        <p:spPr>
          <a:xfrm>
            <a:off x="838200" y="1625600"/>
            <a:ext cx="4512733" cy="4551363"/>
          </a:xfrm>
        </p:spPr>
        <p:txBody>
          <a:bodyPr>
            <a:normAutofit fontScale="92500" lnSpcReduction="10000"/>
          </a:bodyPr>
          <a:lstStyle/>
          <a:p>
            <a:r>
              <a:rPr lang="en-US" dirty="0"/>
              <a:t>As orthopedic surgeons, we must help to decipher if a patient’s pain is from tumor burden/bone turnover without risk of fracture VERSUS mechanical pain from impending fracture</a:t>
            </a:r>
          </a:p>
          <a:p>
            <a:endParaRPr lang="en-US" dirty="0"/>
          </a:p>
          <a:p>
            <a:r>
              <a:rPr lang="en-US" dirty="0"/>
              <a:t>If risk of fracture is low (or if fracture can be treated non-operatively), non-operative modalities may be used for palliation </a:t>
            </a:r>
          </a:p>
        </p:txBody>
      </p:sp>
      <p:pic>
        <p:nvPicPr>
          <p:cNvPr id="7" name="Picture 6" descr="Screen Shot 2020-09-20 at 9.59.04 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5432" y="1248833"/>
            <a:ext cx="4656666" cy="1827620"/>
          </a:xfrm>
          <a:prstGeom prst="rect">
            <a:avLst/>
          </a:prstGeom>
        </p:spPr>
      </p:pic>
      <p:sp>
        <p:nvSpPr>
          <p:cNvPr id="8" name="TextBox 7"/>
          <p:cNvSpPr txBox="1"/>
          <p:nvPr/>
        </p:nvSpPr>
        <p:spPr>
          <a:xfrm>
            <a:off x="6781800" y="5101167"/>
            <a:ext cx="5537200" cy="1477328"/>
          </a:xfrm>
          <a:prstGeom prst="rect">
            <a:avLst/>
          </a:prstGeom>
          <a:noFill/>
        </p:spPr>
        <p:txBody>
          <a:bodyPr wrap="square" rtlCol="0">
            <a:spAutoFit/>
          </a:bodyPr>
          <a:lstStyle/>
          <a:p>
            <a:r>
              <a:rPr lang="en-US" dirty="0"/>
              <a:t>Myeloma patient with multiple punctate lesion at the clavicle.  Given location and myeloma diagnosis, these lesions (and fracture) were amenable to non-operative treatment and responded well to the patient’s myeloma medical treatments</a:t>
            </a:r>
          </a:p>
        </p:txBody>
      </p:sp>
      <p:pic>
        <p:nvPicPr>
          <p:cNvPr id="9" name="Picture 8" descr="Screen Shot 2020-09-20 at 10.03.38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1200" y="3162299"/>
            <a:ext cx="4724400" cy="1838463"/>
          </a:xfrm>
          <a:prstGeom prst="rect">
            <a:avLst/>
          </a:prstGeom>
        </p:spPr>
      </p:pic>
    </p:spTree>
    <p:extLst>
      <p:ext uri="{BB962C8B-B14F-4D97-AF65-F5344CB8AC3E}">
        <p14:creationId xmlns:p14="http://schemas.microsoft.com/office/powerpoint/2010/main" val="1518694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Non-Operative Treatment</a:t>
            </a:r>
          </a:p>
        </p:txBody>
      </p:sp>
      <p:sp>
        <p:nvSpPr>
          <p:cNvPr id="3" name="Content Placeholder 2"/>
          <p:cNvSpPr>
            <a:spLocks noGrp="1"/>
          </p:cNvSpPr>
          <p:nvPr>
            <p:ph idx="1"/>
          </p:nvPr>
        </p:nvSpPr>
        <p:spPr/>
        <p:txBody>
          <a:bodyPr/>
          <a:lstStyle/>
          <a:p>
            <a:r>
              <a:rPr lang="en-US" dirty="0"/>
              <a:t>Non-operative modalities:</a:t>
            </a:r>
          </a:p>
          <a:p>
            <a:endParaRPr lang="en-US" dirty="0"/>
          </a:p>
          <a:p>
            <a:pPr lvl="1"/>
            <a:r>
              <a:rPr lang="en-US" dirty="0"/>
              <a:t>Chemotherapy/immunotherapy, etc. directed at primary diagnosis</a:t>
            </a:r>
          </a:p>
          <a:p>
            <a:pPr lvl="2"/>
            <a:r>
              <a:rPr lang="en-US" dirty="0"/>
              <a:t>Lesions from myeloma/lymphoma tend to reconstitute well after primary treatment initiated</a:t>
            </a:r>
          </a:p>
          <a:p>
            <a:pPr lvl="2"/>
            <a:endParaRPr lang="en-US" dirty="0"/>
          </a:p>
          <a:p>
            <a:pPr lvl="1"/>
            <a:r>
              <a:rPr lang="en-US" dirty="0"/>
              <a:t>Bisphosphonates or </a:t>
            </a:r>
            <a:r>
              <a:rPr lang="en-US" dirty="0" err="1"/>
              <a:t>Denosumab</a:t>
            </a:r>
            <a:endParaRPr lang="en-US" dirty="0"/>
          </a:p>
          <a:p>
            <a:pPr lvl="1"/>
            <a:endParaRPr lang="en-US" dirty="0"/>
          </a:p>
          <a:p>
            <a:pPr lvl="1"/>
            <a:r>
              <a:rPr lang="en-US" dirty="0"/>
              <a:t>Radiation therapy (XRT)</a:t>
            </a:r>
          </a:p>
          <a:p>
            <a:pPr lvl="1"/>
            <a:endParaRPr lang="en-US" dirty="0"/>
          </a:p>
          <a:p>
            <a:pPr lvl="1"/>
            <a:r>
              <a:rPr lang="en-US" dirty="0"/>
              <a:t>Percutaneous radiofrequency ablation (RFA) or </a:t>
            </a:r>
            <a:r>
              <a:rPr lang="en-US" dirty="0" err="1"/>
              <a:t>cryoablation</a:t>
            </a:r>
            <a:r>
              <a:rPr lang="en-US" dirty="0"/>
              <a:t> </a:t>
            </a:r>
          </a:p>
        </p:txBody>
      </p:sp>
    </p:spTree>
    <p:extLst>
      <p:ext uri="{BB962C8B-B14F-4D97-AF65-F5344CB8AC3E}">
        <p14:creationId xmlns:p14="http://schemas.microsoft.com/office/powerpoint/2010/main" val="1074036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9ECD7874-9C3B-49BD-AADD-68187088480E}"/>
              </a:ext>
            </a:extLst>
          </p:cNvPr>
          <p:cNvSpPr>
            <a:spLocks noGrp="1"/>
          </p:cNvSpPr>
          <p:nvPr>
            <p:ph type="title"/>
          </p:nvPr>
        </p:nvSpPr>
        <p:spPr/>
        <p:txBody>
          <a:bodyPr/>
          <a:lstStyle/>
          <a:p>
            <a:r>
              <a:rPr lang="en-US" b="1" u="sng" dirty="0"/>
              <a:t>Epidemiology </a:t>
            </a:r>
          </a:p>
        </p:txBody>
      </p:sp>
      <p:sp>
        <p:nvSpPr>
          <p:cNvPr id="2" name="Content Placeholder 1"/>
          <p:cNvSpPr>
            <a:spLocks noGrp="1"/>
          </p:cNvSpPr>
          <p:nvPr>
            <p:ph idx="1"/>
          </p:nvPr>
        </p:nvSpPr>
        <p:spPr>
          <a:xfrm>
            <a:off x="838200" y="1660572"/>
            <a:ext cx="6831158" cy="4516391"/>
          </a:xfrm>
        </p:spPr>
        <p:txBody>
          <a:bodyPr/>
          <a:lstStyle/>
          <a:p>
            <a:r>
              <a:rPr lang="en-US" dirty="0"/>
              <a:t>American Cancer Society predicts ~1.7 million new cases of cancer per year</a:t>
            </a:r>
          </a:p>
          <a:p>
            <a:pPr lvl="1"/>
            <a:r>
              <a:rPr lang="en-US" dirty="0"/>
              <a:t>50% of which will metastasize to the skeleton</a:t>
            </a:r>
          </a:p>
          <a:p>
            <a:pPr lvl="1"/>
            <a:endParaRPr lang="en-US" dirty="0"/>
          </a:p>
          <a:p>
            <a:r>
              <a:rPr lang="en-US" dirty="0"/>
              <a:t>The role of the orthopedic surgeon is to:</a:t>
            </a:r>
          </a:p>
          <a:p>
            <a:pPr marL="457200" lvl="1" indent="0">
              <a:buNone/>
            </a:pPr>
            <a:r>
              <a:rPr lang="en-US" dirty="0"/>
              <a:t> 1) Aid in diagnosis of bony metastatic disease</a:t>
            </a:r>
          </a:p>
          <a:p>
            <a:pPr marL="457200" lvl="1" indent="0">
              <a:buNone/>
            </a:pPr>
            <a:r>
              <a:rPr lang="en-US" dirty="0"/>
              <a:t> 2) Aid in decision making regarding    		  	non-operative vs. operative modalities</a:t>
            </a:r>
          </a:p>
          <a:p>
            <a:pPr marL="457200" lvl="1" indent="0">
              <a:buNone/>
            </a:pPr>
            <a:r>
              <a:rPr lang="en-US" dirty="0"/>
              <a:t> 3) Recognize disease specific considerations</a:t>
            </a:r>
          </a:p>
          <a:p>
            <a:pPr marL="457200" lvl="1" indent="0">
              <a:buNone/>
            </a:pPr>
            <a:r>
              <a:rPr lang="en-US" dirty="0"/>
              <a:t> 4) Perform fixation or reconstruction</a:t>
            </a:r>
          </a:p>
          <a:p>
            <a:pPr lvl="1"/>
            <a:endParaRPr lang="en-US" dirty="0"/>
          </a:p>
          <a:p>
            <a:endParaRPr lang="en-US" dirty="0"/>
          </a:p>
          <a:p>
            <a:pPr marL="457200" lvl="1" indent="0">
              <a:buNone/>
            </a:pPr>
            <a:endParaRPr lang="en-US" dirty="0"/>
          </a:p>
          <a:p>
            <a:pPr marL="457200" lvl="1" indent="0">
              <a:buNone/>
            </a:pPr>
            <a:endParaRPr lang="en-US" dirty="0"/>
          </a:p>
          <a:p>
            <a:endParaRPr lang="en-US" dirty="0"/>
          </a:p>
        </p:txBody>
      </p:sp>
      <p:pic>
        <p:nvPicPr>
          <p:cNvPr id="3" name="Picture 2" descr="Screen Shot 2020-09-06 at 1.33.32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8737" y="1310331"/>
            <a:ext cx="3773617" cy="5059266"/>
          </a:xfrm>
          <a:prstGeom prst="rect">
            <a:avLst/>
          </a:prstGeom>
        </p:spPr>
      </p:pic>
    </p:spTree>
    <p:extLst>
      <p:ext uri="{BB962C8B-B14F-4D97-AF65-F5344CB8AC3E}">
        <p14:creationId xmlns:p14="http://schemas.microsoft.com/office/powerpoint/2010/main" val="2213300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8059"/>
            <a:ext cx="10515600" cy="1325563"/>
          </a:xfrm>
        </p:spPr>
        <p:txBody>
          <a:bodyPr/>
          <a:lstStyle/>
          <a:p>
            <a:r>
              <a:rPr lang="en-US" dirty="0"/>
              <a:t>Non-Operative Treatment</a:t>
            </a:r>
          </a:p>
        </p:txBody>
      </p:sp>
      <p:sp>
        <p:nvSpPr>
          <p:cNvPr id="3" name="Content Placeholder 2"/>
          <p:cNvSpPr>
            <a:spLocks noGrp="1"/>
          </p:cNvSpPr>
          <p:nvPr>
            <p:ph idx="1"/>
          </p:nvPr>
        </p:nvSpPr>
        <p:spPr/>
        <p:txBody>
          <a:bodyPr/>
          <a:lstStyle/>
          <a:p>
            <a:endParaRPr lang="en-US" dirty="0"/>
          </a:p>
        </p:txBody>
      </p:sp>
      <p:pic>
        <p:nvPicPr>
          <p:cNvPr id="4" name="Picture 3" descr="Screen Shot 2020-09-20 at 10.18.03 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182" y="1270000"/>
            <a:ext cx="2688018" cy="3894667"/>
          </a:xfrm>
          <a:prstGeom prst="rect">
            <a:avLst/>
          </a:prstGeom>
        </p:spPr>
      </p:pic>
      <p:pic>
        <p:nvPicPr>
          <p:cNvPr id="5" name="Picture 4" descr="Screen Shot 2020-09-20 at 10.17.44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1270000"/>
            <a:ext cx="3081867" cy="3860800"/>
          </a:xfrm>
          <a:prstGeom prst="rect">
            <a:avLst/>
          </a:prstGeom>
        </p:spPr>
      </p:pic>
      <p:pic>
        <p:nvPicPr>
          <p:cNvPr id="6" name="Picture 5" descr="Screen Shot 2020-09-20 at 10.19.38 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3733" y="1253066"/>
            <a:ext cx="2624667" cy="3911600"/>
          </a:xfrm>
          <a:prstGeom prst="rect">
            <a:avLst/>
          </a:prstGeom>
        </p:spPr>
      </p:pic>
      <p:sp>
        <p:nvSpPr>
          <p:cNvPr id="7" name="TextBox 6"/>
          <p:cNvSpPr txBox="1"/>
          <p:nvPr/>
        </p:nvSpPr>
        <p:spPr>
          <a:xfrm>
            <a:off x="1181100" y="5219700"/>
            <a:ext cx="10193867" cy="1077218"/>
          </a:xfrm>
          <a:prstGeom prst="rect">
            <a:avLst/>
          </a:prstGeom>
          <a:noFill/>
        </p:spPr>
        <p:txBody>
          <a:bodyPr wrap="square" rtlCol="0">
            <a:spAutoFit/>
          </a:bodyPr>
          <a:lstStyle/>
          <a:p>
            <a:r>
              <a:rPr lang="en-US" sz="1600" dirty="0"/>
              <a:t>This is a lymphoma patient.  Radiograph (left) and MRI (center) obtained at presentation.  Post-treatment radiograph (right) shown following initiation of systemic medical therapy and XRT; note the cortical reconstitution (cement plug seen at lateral cortex at site of biopsy).  Frequently, in the setting in lymphoma, our role as surgeons is usually limited to tissue sampling, as this diagnosis responds well to medical/XRT treatments.</a:t>
            </a:r>
          </a:p>
        </p:txBody>
      </p:sp>
    </p:spTree>
    <p:extLst>
      <p:ext uri="{BB962C8B-B14F-4D97-AF65-F5344CB8AC3E}">
        <p14:creationId xmlns:p14="http://schemas.microsoft.com/office/powerpoint/2010/main" val="949133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Non-Operative Treatment</a:t>
            </a:r>
          </a:p>
        </p:txBody>
      </p:sp>
      <p:sp>
        <p:nvSpPr>
          <p:cNvPr id="3" name="Content Placeholder 2"/>
          <p:cNvSpPr>
            <a:spLocks noGrp="1"/>
          </p:cNvSpPr>
          <p:nvPr>
            <p:ph idx="1"/>
          </p:nvPr>
        </p:nvSpPr>
        <p:spPr>
          <a:xfrm>
            <a:off x="838200" y="1825625"/>
            <a:ext cx="6409267" cy="4351338"/>
          </a:xfrm>
        </p:spPr>
        <p:txBody>
          <a:bodyPr>
            <a:normAutofit fontScale="85000" lnSpcReduction="20000"/>
          </a:bodyPr>
          <a:lstStyle/>
          <a:p>
            <a:r>
              <a:rPr lang="en-US" dirty="0"/>
              <a:t>Bone-targeted medications</a:t>
            </a:r>
          </a:p>
          <a:p>
            <a:pPr lvl="1"/>
            <a:r>
              <a:rPr lang="en-US" dirty="0"/>
              <a:t>Aimed at decreasing Skeletal-Related Events (SREs)</a:t>
            </a:r>
          </a:p>
          <a:p>
            <a:endParaRPr lang="en-US" dirty="0"/>
          </a:p>
          <a:p>
            <a:pPr marL="0" indent="0">
              <a:buNone/>
            </a:pPr>
            <a:r>
              <a:rPr lang="en-US" dirty="0"/>
              <a:t>1)Bisphosphonates</a:t>
            </a:r>
          </a:p>
          <a:p>
            <a:pPr lvl="1"/>
            <a:r>
              <a:rPr lang="en-US" dirty="0"/>
              <a:t>Can also aid in treatment of malignant </a:t>
            </a:r>
            <a:r>
              <a:rPr lang="en-US" dirty="0" err="1"/>
              <a:t>hypercalcemia</a:t>
            </a:r>
            <a:r>
              <a:rPr lang="en-US" dirty="0"/>
              <a:t> (along with fluid hydration)</a:t>
            </a:r>
          </a:p>
          <a:p>
            <a:pPr lvl="1"/>
            <a:r>
              <a:rPr lang="en-US" dirty="0"/>
              <a:t>Be aware of atypical </a:t>
            </a:r>
            <a:r>
              <a:rPr lang="en-US" dirty="0" err="1"/>
              <a:t>subtrochanteric</a:t>
            </a:r>
            <a:r>
              <a:rPr lang="en-US" dirty="0"/>
              <a:t> fractures</a:t>
            </a:r>
          </a:p>
          <a:p>
            <a:endParaRPr lang="en-US" dirty="0"/>
          </a:p>
          <a:p>
            <a:pPr marL="0" indent="0">
              <a:buNone/>
            </a:pPr>
            <a:r>
              <a:rPr lang="en-US" dirty="0"/>
              <a:t>2)</a:t>
            </a:r>
            <a:r>
              <a:rPr lang="en-US" dirty="0" err="1"/>
              <a:t>Denosumab</a:t>
            </a:r>
            <a:endParaRPr lang="en-US" dirty="0"/>
          </a:p>
          <a:p>
            <a:pPr lvl="1"/>
            <a:r>
              <a:rPr lang="en-US" dirty="0"/>
              <a:t>Monoclonal antibody that competitively inhibits osteoclast binding to receptor activator nuclear factor (RANK) to RANKL</a:t>
            </a:r>
          </a:p>
          <a:p>
            <a:pPr lvl="1"/>
            <a:r>
              <a:rPr lang="en-US" dirty="0"/>
              <a:t>At least equivalent to bisphosphonates in decreasing  SREs with possibly fewer complications</a:t>
            </a:r>
          </a:p>
        </p:txBody>
      </p:sp>
      <p:sp>
        <p:nvSpPr>
          <p:cNvPr id="4" name="TextBox 3"/>
          <p:cNvSpPr txBox="1"/>
          <p:nvPr/>
        </p:nvSpPr>
        <p:spPr>
          <a:xfrm>
            <a:off x="1617133" y="6375401"/>
            <a:ext cx="3217333" cy="307777"/>
          </a:xfrm>
          <a:prstGeom prst="rect">
            <a:avLst/>
          </a:prstGeom>
          <a:noFill/>
        </p:spPr>
        <p:txBody>
          <a:bodyPr wrap="square" rtlCol="0">
            <a:spAutoFit/>
          </a:bodyPr>
          <a:lstStyle/>
          <a:p>
            <a:r>
              <a:rPr lang="en-US" sz="1400" dirty="0"/>
              <a:t>Wang et al. </a:t>
            </a:r>
            <a:r>
              <a:rPr lang="en-US" sz="1400" dirty="0" err="1"/>
              <a:t>Oncol</a:t>
            </a:r>
            <a:r>
              <a:rPr lang="en-US" sz="1400" dirty="0"/>
              <a:t> </a:t>
            </a:r>
            <a:r>
              <a:rPr lang="en-US" sz="1400" dirty="0" err="1"/>
              <a:t>Lett</a:t>
            </a:r>
            <a:r>
              <a:rPr lang="en-US" sz="1400" dirty="0"/>
              <a:t> 2014.</a:t>
            </a:r>
          </a:p>
        </p:txBody>
      </p:sp>
      <p:pic>
        <p:nvPicPr>
          <p:cNvPr id="6" name="Content Placeholder 3" descr="-99999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399867" y="1439334"/>
            <a:ext cx="4605866" cy="4605866"/>
          </a:xfrm>
          <a:prstGeom prst="rect">
            <a:avLst/>
          </a:prstGeom>
        </p:spPr>
      </p:pic>
      <p:sp>
        <p:nvSpPr>
          <p:cNvPr id="7" name="Bent Arrow 6"/>
          <p:cNvSpPr/>
          <p:nvPr/>
        </p:nvSpPr>
        <p:spPr>
          <a:xfrm>
            <a:off x="7704667" y="5435600"/>
            <a:ext cx="355600" cy="846667"/>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7416800" y="6261100"/>
            <a:ext cx="2298700" cy="461665"/>
          </a:xfrm>
          <a:prstGeom prst="rect">
            <a:avLst/>
          </a:prstGeom>
          <a:noFill/>
        </p:spPr>
        <p:txBody>
          <a:bodyPr wrap="square" rtlCol="0">
            <a:spAutoFit/>
          </a:bodyPr>
          <a:lstStyle/>
          <a:p>
            <a:r>
              <a:rPr lang="en-US" sz="1200" dirty="0"/>
              <a:t>Atypical femur fracture in the setting of metastatic disease</a:t>
            </a:r>
          </a:p>
        </p:txBody>
      </p:sp>
    </p:spTree>
    <p:extLst>
      <p:ext uri="{BB962C8B-B14F-4D97-AF65-F5344CB8AC3E}">
        <p14:creationId xmlns:p14="http://schemas.microsoft.com/office/powerpoint/2010/main" val="3261187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Non-Operative Treatment</a:t>
            </a:r>
          </a:p>
        </p:txBody>
      </p:sp>
      <p:sp>
        <p:nvSpPr>
          <p:cNvPr id="3" name="Content Placeholder 2"/>
          <p:cNvSpPr>
            <a:spLocks noGrp="1"/>
          </p:cNvSpPr>
          <p:nvPr>
            <p:ph idx="1"/>
          </p:nvPr>
        </p:nvSpPr>
        <p:spPr/>
        <p:txBody>
          <a:bodyPr/>
          <a:lstStyle/>
          <a:p>
            <a:r>
              <a:rPr lang="en-US" dirty="0"/>
              <a:t>Radiation Therapy (XRT)</a:t>
            </a:r>
          </a:p>
          <a:p>
            <a:pPr marL="0" indent="0">
              <a:buNone/>
            </a:pPr>
            <a:r>
              <a:rPr lang="en-US" dirty="0"/>
              <a:t>	-Useful in treatment of painful metastases</a:t>
            </a:r>
          </a:p>
          <a:p>
            <a:pPr marL="0" indent="0">
              <a:buNone/>
            </a:pPr>
            <a:r>
              <a:rPr lang="en-US" dirty="0"/>
              <a:t>	-Can be given as single fracture or multiple fractions (equivalent 	pain relief)</a:t>
            </a:r>
          </a:p>
          <a:p>
            <a:pPr marL="0" indent="0">
              <a:buNone/>
            </a:pPr>
            <a:r>
              <a:rPr lang="en-US" dirty="0"/>
              <a:t>	-90% of patients will get some degree of pain relief</a:t>
            </a:r>
          </a:p>
          <a:p>
            <a:pPr marL="0" indent="0">
              <a:buNone/>
            </a:pPr>
            <a:r>
              <a:rPr lang="en-US" dirty="0"/>
              <a:t>	-Radiation-induced fractures are dose dependent</a:t>
            </a:r>
          </a:p>
          <a:p>
            <a:pPr lvl="3"/>
            <a:r>
              <a:rPr lang="en-US" dirty="0"/>
              <a:t>Increased dose of radiation = increased chance of fracture</a:t>
            </a:r>
          </a:p>
          <a:p>
            <a:pPr lvl="3"/>
            <a:r>
              <a:rPr lang="en-US" dirty="0"/>
              <a:t>These fracture are difficult as healing potential is low</a:t>
            </a:r>
          </a:p>
        </p:txBody>
      </p:sp>
      <p:sp>
        <p:nvSpPr>
          <p:cNvPr id="4" name="TextBox 3"/>
          <p:cNvSpPr txBox="1"/>
          <p:nvPr/>
        </p:nvSpPr>
        <p:spPr>
          <a:xfrm>
            <a:off x="9008534" y="5960534"/>
            <a:ext cx="4521200" cy="523220"/>
          </a:xfrm>
          <a:prstGeom prst="rect">
            <a:avLst/>
          </a:prstGeom>
          <a:noFill/>
        </p:spPr>
        <p:txBody>
          <a:bodyPr wrap="square" rtlCol="0">
            <a:spAutoFit/>
          </a:bodyPr>
          <a:lstStyle/>
          <a:p>
            <a:r>
              <a:rPr lang="en-US" sz="1400" dirty="0" err="1"/>
              <a:t>Frassica</a:t>
            </a:r>
            <a:r>
              <a:rPr lang="en-US" sz="1400" dirty="0"/>
              <a:t> et al. CORR 2003.</a:t>
            </a:r>
          </a:p>
          <a:p>
            <a:r>
              <a:rPr lang="en-US" sz="1400" dirty="0"/>
              <a:t>Lutz et al. </a:t>
            </a:r>
            <a:r>
              <a:rPr lang="en-US" sz="1400" dirty="0" err="1"/>
              <a:t>Pract</a:t>
            </a:r>
            <a:r>
              <a:rPr lang="en-US" sz="1400" dirty="0"/>
              <a:t> </a:t>
            </a:r>
            <a:r>
              <a:rPr lang="en-US" sz="1400" dirty="0" err="1"/>
              <a:t>Radiat</a:t>
            </a:r>
            <a:r>
              <a:rPr lang="en-US" sz="1400" dirty="0"/>
              <a:t> </a:t>
            </a:r>
            <a:r>
              <a:rPr lang="en-US" sz="1400" dirty="0" err="1"/>
              <a:t>Oncol</a:t>
            </a:r>
            <a:r>
              <a:rPr lang="en-US" sz="1400" dirty="0"/>
              <a:t> 2017.</a:t>
            </a:r>
          </a:p>
        </p:txBody>
      </p:sp>
    </p:spTree>
    <p:extLst>
      <p:ext uri="{BB962C8B-B14F-4D97-AF65-F5344CB8AC3E}">
        <p14:creationId xmlns:p14="http://schemas.microsoft.com/office/powerpoint/2010/main" val="600394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Non-Operative Treatment (XRT)</a:t>
            </a:r>
          </a:p>
        </p:txBody>
      </p:sp>
      <p:sp>
        <p:nvSpPr>
          <p:cNvPr id="3" name="Content Placeholder 2"/>
          <p:cNvSpPr>
            <a:spLocks noGrp="1"/>
          </p:cNvSpPr>
          <p:nvPr>
            <p:ph idx="1"/>
          </p:nvPr>
        </p:nvSpPr>
        <p:spPr/>
        <p:txBody>
          <a:bodyPr/>
          <a:lstStyle/>
          <a:p>
            <a:endParaRPr lang="en-US" dirty="0"/>
          </a:p>
        </p:txBody>
      </p:sp>
      <p:pic>
        <p:nvPicPr>
          <p:cNvPr id="4" name="Picture 3" descr="Screen Shot 2020-09-20 at 11.04.39 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71" y="1456267"/>
            <a:ext cx="3967429" cy="3149598"/>
          </a:xfrm>
          <a:prstGeom prst="rect">
            <a:avLst/>
          </a:prstGeom>
        </p:spPr>
      </p:pic>
      <p:pic>
        <p:nvPicPr>
          <p:cNvPr id="5" name="Picture 4" descr="Screen Shot 2020-09-20 at 11.05.35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572" y="1473200"/>
            <a:ext cx="3580360" cy="3166533"/>
          </a:xfrm>
          <a:prstGeom prst="rect">
            <a:avLst/>
          </a:prstGeom>
        </p:spPr>
      </p:pic>
      <p:pic>
        <p:nvPicPr>
          <p:cNvPr id="6" name="Picture 5" descr="Screen Shot 2020-09-20 at 11.08.00 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0144" y="1435100"/>
            <a:ext cx="3770923" cy="3238501"/>
          </a:xfrm>
          <a:prstGeom prst="rect">
            <a:avLst/>
          </a:prstGeom>
        </p:spPr>
      </p:pic>
      <p:sp>
        <p:nvSpPr>
          <p:cNvPr id="7" name="TextBox 6"/>
          <p:cNvSpPr txBox="1"/>
          <p:nvPr/>
        </p:nvSpPr>
        <p:spPr>
          <a:xfrm>
            <a:off x="982133" y="4639734"/>
            <a:ext cx="10363200" cy="1661993"/>
          </a:xfrm>
          <a:prstGeom prst="rect">
            <a:avLst/>
          </a:prstGeom>
          <a:noFill/>
        </p:spPr>
        <p:txBody>
          <a:bodyPr wrap="square" rtlCol="0">
            <a:spAutoFit/>
          </a:bodyPr>
          <a:lstStyle/>
          <a:p>
            <a:r>
              <a:rPr lang="en-US" sz="1700" dirty="0"/>
              <a:t>72 year old male that presented with right hip pain and a right femoral nerve palsy. Radiograph (left) and MRI (center) at presentation showed a large right </a:t>
            </a:r>
            <a:r>
              <a:rPr lang="en-US" sz="1700" dirty="0" err="1"/>
              <a:t>periacetabular</a:t>
            </a:r>
            <a:r>
              <a:rPr lang="en-US" sz="1700" dirty="0"/>
              <a:t> bone lesion and associated soft tissue mass.  Work-up ultimately revealed metastatic prostate cancer. Given degree of soft-tissue involvement and the fact that this was a prostate primary (radiosensitive), he was given </a:t>
            </a:r>
            <a:r>
              <a:rPr lang="en-US" sz="1700" dirty="0" err="1"/>
              <a:t>neoadjuvant</a:t>
            </a:r>
            <a:r>
              <a:rPr lang="en-US" sz="1700" dirty="0"/>
              <a:t> XRT knowing that he may require reconstruction if this failed.  Follow-up radiograph (right) showed marked reconstitution of </a:t>
            </a:r>
            <a:r>
              <a:rPr lang="en-US" sz="1700" dirty="0" err="1"/>
              <a:t>periacetabular</a:t>
            </a:r>
            <a:r>
              <a:rPr lang="en-US" sz="1700" dirty="0"/>
              <a:t> bone and his joint integrity was maintained. </a:t>
            </a:r>
          </a:p>
        </p:txBody>
      </p:sp>
    </p:spTree>
    <p:extLst>
      <p:ext uri="{BB962C8B-B14F-4D97-AF65-F5344CB8AC3E}">
        <p14:creationId xmlns:p14="http://schemas.microsoft.com/office/powerpoint/2010/main" val="1326185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Non-Operative Treatment</a:t>
            </a:r>
          </a:p>
        </p:txBody>
      </p:sp>
      <p:sp>
        <p:nvSpPr>
          <p:cNvPr id="3" name="Content Placeholder 2"/>
          <p:cNvSpPr>
            <a:spLocks noGrp="1"/>
          </p:cNvSpPr>
          <p:nvPr>
            <p:ph idx="1"/>
          </p:nvPr>
        </p:nvSpPr>
        <p:spPr>
          <a:xfrm>
            <a:off x="838200" y="1540933"/>
            <a:ext cx="5952067" cy="4636030"/>
          </a:xfrm>
        </p:spPr>
        <p:txBody>
          <a:bodyPr>
            <a:normAutofit/>
          </a:bodyPr>
          <a:lstStyle/>
          <a:p>
            <a:endParaRPr lang="en-US" dirty="0"/>
          </a:p>
          <a:p>
            <a:pPr marL="0" indent="0">
              <a:buNone/>
            </a:pPr>
            <a:r>
              <a:rPr lang="en-US" sz="2400" b="1" dirty="0"/>
              <a:t>Percutaneous ablation (radiofrequency or </a:t>
            </a:r>
            <a:r>
              <a:rPr lang="en-US" sz="2400" b="1" dirty="0" err="1"/>
              <a:t>cryoablation</a:t>
            </a:r>
            <a:r>
              <a:rPr lang="en-US" sz="2400" b="1" dirty="0"/>
              <a:t>)</a:t>
            </a:r>
          </a:p>
          <a:p>
            <a:endParaRPr lang="en-US" sz="2400" dirty="0"/>
          </a:p>
          <a:p>
            <a:pPr marL="0" indent="0">
              <a:buNone/>
            </a:pPr>
            <a:r>
              <a:rPr lang="en-US" sz="2400" dirty="0"/>
              <a:t>-Can be used for palliation or local tumor control</a:t>
            </a:r>
          </a:p>
          <a:p>
            <a:pPr marL="0" indent="0">
              <a:buNone/>
            </a:pPr>
            <a:r>
              <a:rPr lang="en-US" sz="2400" dirty="0"/>
              <a:t>-Relatively non-invasive and may be useful for axial locations that may require extensive surgical approach (pelvis)</a:t>
            </a:r>
          </a:p>
          <a:p>
            <a:pPr marL="0" indent="0">
              <a:buNone/>
            </a:pPr>
            <a:r>
              <a:rPr lang="en-US" sz="2400" dirty="0"/>
              <a:t>-Shown to be efficacious in renal cell carcinoma</a:t>
            </a:r>
          </a:p>
          <a:p>
            <a:endParaRPr lang="en-US" dirty="0"/>
          </a:p>
          <a:p>
            <a:endParaRPr lang="en-US" dirty="0"/>
          </a:p>
        </p:txBody>
      </p:sp>
      <p:sp>
        <p:nvSpPr>
          <p:cNvPr id="8" name="TextBox 7"/>
          <p:cNvSpPr txBox="1"/>
          <p:nvPr/>
        </p:nvSpPr>
        <p:spPr>
          <a:xfrm>
            <a:off x="3115733" y="6146800"/>
            <a:ext cx="3522134" cy="369332"/>
          </a:xfrm>
          <a:prstGeom prst="rect">
            <a:avLst/>
          </a:prstGeom>
          <a:noFill/>
        </p:spPr>
        <p:txBody>
          <a:bodyPr wrap="square" rtlCol="0">
            <a:spAutoFit/>
          </a:bodyPr>
          <a:lstStyle/>
          <a:p>
            <a:r>
              <a:rPr lang="en-US" dirty="0"/>
              <a:t>Gardner et al. JBJS. 2017</a:t>
            </a:r>
          </a:p>
        </p:txBody>
      </p:sp>
      <p:pic>
        <p:nvPicPr>
          <p:cNvPr id="10" name="Picture 9" descr="Screen Shot 2020-09-27 at 1.47.17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3413" y="1673411"/>
            <a:ext cx="5438587" cy="3959413"/>
          </a:xfrm>
          <a:prstGeom prst="rect">
            <a:avLst/>
          </a:prstGeom>
        </p:spPr>
      </p:pic>
      <p:sp>
        <p:nvSpPr>
          <p:cNvPr id="11" name="TextBox 10"/>
          <p:cNvSpPr txBox="1"/>
          <p:nvPr/>
        </p:nvSpPr>
        <p:spPr>
          <a:xfrm>
            <a:off x="7007412" y="5692588"/>
            <a:ext cx="5184588" cy="369332"/>
          </a:xfrm>
          <a:prstGeom prst="rect">
            <a:avLst/>
          </a:prstGeom>
          <a:noFill/>
        </p:spPr>
        <p:txBody>
          <a:bodyPr wrap="square" rtlCol="0">
            <a:spAutoFit/>
          </a:bodyPr>
          <a:lstStyle/>
          <a:p>
            <a:r>
              <a:rPr lang="en-US" dirty="0" err="1"/>
              <a:t>Cryoablation</a:t>
            </a:r>
            <a:r>
              <a:rPr lang="en-US" dirty="0"/>
              <a:t> probe introduced under CT-guidance </a:t>
            </a:r>
          </a:p>
        </p:txBody>
      </p:sp>
    </p:spTree>
    <p:extLst>
      <p:ext uri="{BB962C8B-B14F-4D97-AF65-F5344CB8AC3E}">
        <p14:creationId xmlns:p14="http://schemas.microsoft.com/office/powerpoint/2010/main" val="299882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Prognosis and Life Expectancy</a:t>
            </a:r>
          </a:p>
        </p:txBody>
      </p:sp>
      <p:sp>
        <p:nvSpPr>
          <p:cNvPr id="3" name="Content Placeholder 2"/>
          <p:cNvSpPr>
            <a:spLocks noGrp="1"/>
          </p:cNvSpPr>
          <p:nvPr>
            <p:ph idx="1"/>
          </p:nvPr>
        </p:nvSpPr>
        <p:spPr/>
        <p:txBody>
          <a:bodyPr/>
          <a:lstStyle/>
          <a:p>
            <a:r>
              <a:rPr lang="en-US" dirty="0"/>
              <a:t>With the advent of biologics and immunotherapy, metastatic carcinoma patients are realizing increased life expectancy</a:t>
            </a:r>
          </a:p>
          <a:p>
            <a:endParaRPr lang="en-US" dirty="0"/>
          </a:p>
          <a:p>
            <a:r>
              <a:rPr lang="en-US" dirty="0"/>
              <a:t>Many patients may survive several years after diagnosis (or surgery)</a:t>
            </a:r>
          </a:p>
          <a:p>
            <a:pPr lvl="1"/>
            <a:r>
              <a:rPr lang="en-US" dirty="0"/>
              <a:t>Be prepared to follow these patients; as survival increases, so does the chance of implant failure or re-operation</a:t>
            </a:r>
          </a:p>
          <a:p>
            <a:endParaRPr lang="en-US" dirty="0"/>
          </a:p>
          <a:p>
            <a:r>
              <a:rPr lang="en-US" dirty="0"/>
              <a:t>Orthopedic surgeons must keep this improved prognosis in mind when planning durable fixation or reconstruction</a:t>
            </a:r>
          </a:p>
          <a:p>
            <a:pPr lvl="1"/>
            <a:endParaRPr lang="en-US" dirty="0"/>
          </a:p>
          <a:p>
            <a:endParaRPr lang="en-US" dirty="0"/>
          </a:p>
        </p:txBody>
      </p:sp>
      <p:sp>
        <p:nvSpPr>
          <p:cNvPr id="4" name="TextBox 3"/>
          <p:cNvSpPr txBox="1"/>
          <p:nvPr/>
        </p:nvSpPr>
        <p:spPr>
          <a:xfrm>
            <a:off x="7806266" y="5858933"/>
            <a:ext cx="4555067" cy="738664"/>
          </a:xfrm>
          <a:prstGeom prst="rect">
            <a:avLst/>
          </a:prstGeom>
          <a:noFill/>
        </p:spPr>
        <p:txBody>
          <a:bodyPr wrap="square" rtlCol="0">
            <a:spAutoFit/>
          </a:bodyPr>
          <a:lstStyle/>
          <a:p>
            <a:r>
              <a:rPr lang="en-US" sz="1400" dirty="0" err="1"/>
              <a:t>Gutowski</a:t>
            </a:r>
            <a:r>
              <a:rPr lang="en-US" sz="1400" dirty="0"/>
              <a:t> et al. Surgical Management of Femoral Metastases in the Era of Biologics: A Shifting Paradigm. MSTS Annual Meeting Abstract 2017.</a:t>
            </a:r>
          </a:p>
        </p:txBody>
      </p:sp>
    </p:spTree>
    <p:extLst>
      <p:ext uri="{BB962C8B-B14F-4D97-AF65-F5344CB8AC3E}">
        <p14:creationId xmlns:p14="http://schemas.microsoft.com/office/powerpoint/2010/main" val="3757196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582289"/>
            <a:ext cx="5063066" cy="4161159"/>
          </a:xfrm>
          <a:prstGeom prst="rect">
            <a:avLst/>
          </a:prstGeom>
          <a:noFill/>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713847" y="592666"/>
            <a:ext cx="3868552" cy="4334934"/>
          </a:xfrm>
          <a:prstGeom prst="rect">
            <a:avLst/>
          </a:prstGeom>
        </p:spPr>
      </p:pic>
      <p:sp>
        <p:nvSpPr>
          <p:cNvPr id="6" name="TextBox 5"/>
          <p:cNvSpPr txBox="1"/>
          <p:nvPr/>
        </p:nvSpPr>
        <p:spPr>
          <a:xfrm>
            <a:off x="880533" y="4961466"/>
            <a:ext cx="10380133" cy="923330"/>
          </a:xfrm>
          <a:prstGeom prst="rect">
            <a:avLst/>
          </a:prstGeom>
          <a:noFill/>
        </p:spPr>
        <p:txBody>
          <a:bodyPr wrap="square" rtlCol="0">
            <a:spAutoFit/>
          </a:bodyPr>
          <a:lstStyle/>
          <a:p>
            <a:pPr algn="ctr"/>
            <a:r>
              <a:rPr lang="en-US" dirty="0"/>
              <a:t>This is a patient with a pathologic </a:t>
            </a:r>
            <a:r>
              <a:rPr lang="en-US" dirty="0" err="1"/>
              <a:t>pertrochanteric</a:t>
            </a:r>
            <a:r>
              <a:rPr lang="en-US" dirty="0"/>
              <a:t> femur fracture from metastatic breast carcinoma. With follow-up, she was noted to have non-union at the fracture and construct failure.  They were converted to </a:t>
            </a:r>
            <a:r>
              <a:rPr lang="en-US" dirty="0" err="1"/>
              <a:t>arthroplasty</a:t>
            </a:r>
            <a:r>
              <a:rPr lang="en-US" dirty="0"/>
              <a:t> to maintain function and mobility</a:t>
            </a:r>
          </a:p>
        </p:txBody>
      </p:sp>
    </p:spTree>
    <p:extLst>
      <p:ext uri="{BB962C8B-B14F-4D97-AF65-F5344CB8AC3E}">
        <p14:creationId xmlns:p14="http://schemas.microsoft.com/office/powerpoint/2010/main" val="868359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Predicting Survival</a:t>
            </a:r>
          </a:p>
        </p:txBody>
      </p:sp>
      <p:sp>
        <p:nvSpPr>
          <p:cNvPr id="3" name="Content Placeholder 2"/>
          <p:cNvSpPr>
            <a:spLocks noGrp="1"/>
          </p:cNvSpPr>
          <p:nvPr>
            <p:ph idx="1"/>
          </p:nvPr>
        </p:nvSpPr>
        <p:spPr/>
        <p:txBody>
          <a:bodyPr/>
          <a:lstStyle/>
          <a:p>
            <a:r>
              <a:rPr lang="en-US" dirty="0"/>
              <a:t>Most often requires consultation with Medical Oncology or other services</a:t>
            </a:r>
          </a:p>
          <a:p>
            <a:endParaRPr lang="en-US" dirty="0"/>
          </a:p>
          <a:p>
            <a:r>
              <a:rPr lang="en-US" dirty="0"/>
              <a:t>Other variables include response to treatment, function level, etc</a:t>
            </a:r>
            <a:r>
              <a:rPr lang="en-US" dirty="0" smtClean="0"/>
              <a:t>.</a:t>
            </a:r>
          </a:p>
          <a:p>
            <a:endParaRPr lang="en-US" dirty="0"/>
          </a:p>
          <a:p>
            <a:r>
              <a:rPr lang="en-US" dirty="0" err="1" smtClean="0"/>
              <a:t>Oligometasatic</a:t>
            </a:r>
            <a:r>
              <a:rPr lang="en-US" dirty="0"/>
              <a:t> </a:t>
            </a:r>
            <a:r>
              <a:rPr lang="en-US" dirty="0" smtClean="0"/>
              <a:t>(less than 5 sites of disease) versus widespread metastatic disease</a:t>
            </a:r>
          </a:p>
          <a:p>
            <a:endParaRPr lang="en-US" dirty="0"/>
          </a:p>
          <a:p>
            <a:r>
              <a:rPr lang="en-US" dirty="0" smtClean="0"/>
              <a:t>Synchronous versus </a:t>
            </a:r>
            <a:r>
              <a:rPr lang="en-US" dirty="0" err="1" smtClean="0"/>
              <a:t>metachronous</a:t>
            </a:r>
            <a:r>
              <a:rPr lang="en-US" dirty="0" smtClean="0"/>
              <a:t> skeletal metastatic disease</a:t>
            </a:r>
            <a:endParaRPr lang="en-US" dirty="0"/>
          </a:p>
        </p:txBody>
      </p:sp>
    </p:spTree>
    <p:extLst>
      <p:ext uri="{BB962C8B-B14F-4D97-AF65-F5344CB8AC3E}">
        <p14:creationId xmlns:p14="http://schemas.microsoft.com/office/powerpoint/2010/main" val="3873895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Predicting Survival: </a:t>
            </a:r>
            <a:r>
              <a:rPr lang="en-US" dirty="0" err="1"/>
              <a:t>PathFx</a:t>
            </a:r>
            <a:endParaRPr lang="en-US" dirty="0"/>
          </a:p>
        </p:txBody>
      </p:sp>
      <p:sp>
        <p:nvSpPr>
          <p:cNvPr id="3" name="Content Placeholder 2"/>
          <p:cNvSpPr>
            <a:spLocks noGrp="1"/>
          </p:cNvSpPr>
          <p:nvPr>
            <p:ph idx="1"/>
          </p:nvPr>
        </p:nvSpPr>
        <p:spPr/>
        <p:txBody>
          <a:bodyPr/>
          <a:lstStyle/>
          <a:p>
            <a:r>
              <a:rPr lang="en-US" dirty="0"/>
              <a:t>PathFx</a:t>
            </a:r>
            <a:r>
              <a:rPr lang="en-US" baseline="30000" dirty="0"/>
              <a:t>3.0 </a:t>
            </a:r>
          </a:p>
          <a:p>
            <a:pPr marL="0" lvl="1" indent="0">
              <a:spcBef>
                <a:spcPts val="1000"/>
              </a:spcBef>
              <a:buNone/>
            </a:pPr>
            <a:r>
              <a:rPr lang="en-US" dirty="0"/>
              <a:t>    </a:t>
            </a:r>
            <a:r>
              <a:rPr lang="en-US" dirty="0" err="1"/>
              <a:t>www.pathfx.org</a:t>
            </a:r>
            <a:endParaRPr lang="en-US" dirty="0"/>
          </a:p>
          <a:p>
            <a:pPr marL="0" indent="0">
              <a:buNone/>
            </a:pPr>
            <a:endParaRPr lang="en-US" baseline="30000" dirty="0"/>
          </a:p>
          <a:p>
            <a:pPr lvl="1"/>
            <a:r>
              <a:rPr lang="en-US" sz="2000" dirty="0"/>
              <a:t>Online- based tool </a:t>
            </a:r>
          </a:p>
          <a:p>
            <a:pPr lvl="1"/>
            <a:r>
              <a:rPr lang="en-US" sz="2000" dirty="0"/>
              <a:t>Allows for the input of clinical and patient-specific variables</a:t>
            </a:r>
          </a:p>
          <a:p>
            <a:pPr lvl="1"/>
            <a:r>
              <a:rPr lang="en-US" sz="2000" dirty="0"/>
              <a:t>Generates likelihood at survival at several time-points</a:t>
            </a:r>
          </a:p>
          <a:p>
            <a:pPr lvl="1"/>
            <a:r>
              <a:rPr lang="en-US" sz="2000" dirty="0"/>
              <a:t>May aid in decision-making regarding extent of planned surgery</a:t>
            </a:r>
          </a:p>
          <a:p>
            <a:pPr lvl="1"/>
            <a:endParaRPr lang="en-US" sz="2000" dirty="0"/>
          </a:p>
        </p:txBody>
      </p:sp>
      <p:sp>
        <p:nvSpPr>
          <p:cNvPr id="4" name="TextBox 3"/>
          <p:cNvSpPr txBox="1"/>
          <p:nvPr/>
        </p:nvSpPr>
        <p:spPr>
          <a:xfrm>
            <a:off x="8551333" y="5994400"/>
            <a:ext cx="3437466" cy="369332"/>
          </a:xfrm>
          <a:prstGeom prst="rect">
            <a:avLst/>
          </a:prstGeom>
          <a:noFill/>
        </p:spPr>
        <p:txBody>
          <a:bodyPr wrap="square" rtlCol="0">
            <a:spAutoFit/>
          </a:bodyPr>
          <a:lstStyle/>
          <a:p>
            <a:r>
              <a:rPr lang="en-US" dirty="0"/>
              <a:t>Anderson AB et al. CORR. 2019</a:t>
            </a:r>
          </a:p>
        </p:txBody>
      </p:sp>
    </p:spTree>
    <p:extLst>
      <p:ext uri="{BB962C8B-B14F-4D97-AF65-F5344CB8AC3E}">
        <p14:creationId xmlns:p14="http://schemas.microsoft.com/office/powerpoint/2010/main" val="2789338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Disease Specific Considerations</a:t>
            </a:r>
          </a:p>
        </p:txBody>
      </p:sp>
      <p:sp>
        <p:nvSpPr>
          <p:cNvPr id="3" name="Content Placeholder 2"/>
          <p:cNvSpPr>
            <a:spLocks noGrp="1"/>
          </p:cNvSpPr>
          <p:nvPr>
            <p:ph idx="1"/>
          </p:nvPr>
        </p:nvSpPr>
        <p:spPr/>
        <p:txBody>
          <a:bodyPr/>
          <a:lstStyle/>
          <a:p>
            <a:r>
              <a:rPr lang="en-US" dirty="0"/>
              <a:t>Each primary malignancy has some idiosyncrasies that will likely play a role in orthopedic treatment</a:t>
            </a:r>
          </a:p>
          <a:p>
            <a:endParaRPr lang="en-US" dirty="0"/>
          </a:p>
          <a:p>
            <a:r>
              <a:rPr lang="en-US" dirty="0"/>
              <a:t>Each subtype has different prognosis/survival, fracture healing potential, sensitivity to medical or radiation treatments</a:t>
            </a:r>
          </a:p>
          <a:p>
            <a:endParaRPr lang="en-US" dirty="0"/>
          </a:p>
          <a:p>
            <a:r>
              <a:rPr lang="en-US" dirty="0"/>
              <a:t>These patients are </a:t>
            </a:r>
            <a:r>
              <a:rPr lang="en-US" dirty="0" err="1"/>
              <a:t>hypercoagulable</a:t>
            </a:r>
            <a:r>
              <a:rPr lang="en-US" dirty="0"/>
              <a:t> and at ~8x greater risk of sustaining a venous thromboembolic event (VTE)</a:t>
            </a:r>
          </a:p>
          <a:p>
            <a:pPr lvl="1"/>
            <a:r>
              <a:rPr lang="en-US" dirty="0"/>
              <a:t>Must consider VTE prophylaxis</a:t>
            </a:r>
          </a:p>
          <a:p>
            <a:endParaRPr lang="en-US" dirty="0"/>
          </a:p>
          <a:p>
            <a:endParaRPr lang="en-US" dirty="0"/>
          </a:p>
        </p:txBody>
      </p:sp>
    </p:spTree>
    <p:extLst>
      <p:ext uri="{BB962C8B-B14F-4D97-AF65-F5344CB8AC3E}">
        <p14:creationId xmlns:p14="http://schemas.microsoft.com/office/powerpoint/2010/main" val="4023910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B1F986-D23F-4C89-BCA7-B54B8938B568}"/>
              </a:ext>
            </a:extLst>
          </p:cNvPr>
          <p:cNvSpPr>
            <a:spLocks noGrp="1"/>
          </p:cNvSpPr>
          <p:nvPr>
            <p:ph type="title"/>
          </p:nvPr>
        </p:nvSpPr>
        <p:spPr/>
        <p:txBody>
          <a:bodyPr/>
          <a:lstStyle/>
          <a:p>
            <a:r>
              <a:rPr lang="en-US" u="sng" dirty="0"/>
              <a:t>Epidemiology</a:t>
            </a:r>
            <a:endParaRPr lang="en-US" b="1" u="sng" dirty="0"/>
          </a:p>
        </p:txBody>
      </p:sp>
      <p:sp>
        <p:nvSpPr>
          <p:cNvPr id="5" name="Content Placeholder 4"/>
          <p:cNvSpPr>
            <a:spLocks noGrp="1"/>
          </p:cNvSpPr>
          <p:nvPr>
            <p:ph idx="1"/>
          </p:nvPr>
        </p:nvSpPr>
        <p:spPr/>
        <p:txBody>
          <a:bodyPr>
            <a:normAutofit fontScale="85000" lnSpcReduction="20000"/>
          </a:bodyPr>
          <a:lstStyle/>
          <a:p>
            <a:r>
              <a:rPr lang="en-US" dirty="0"/>
              <a:t>Recognize the most common primary malignancies that metastasize to or affect the axial or appendicular skeleton (</a:t>
            </a:r>
            <a:r>
              <a:rPr lang="en-US" dirty="0">
                <a:solidFill>
                  <a:srgbClr val="FF0000"/>
                </a:solidFill>
              </a:rPr>
              <a:t>red = more common</a:t>
            </a:r>
            <a:r>
              <a:rPr lang="en-US" dirty="0"/>
              <a:t>)</a:t>
            </a:r>
          </a:p>
          <a:p>
            <a:pPr lvl="1"/>
            <a:endParaRPr lang="en-US" dirty="0">
              <a:solidFill>
                <a:srgbClr val="FF0000"/>
              </a:solidFill>
            </a:endParaRPr>
          </a:p>
          <a:p>
            <a:pPr lvl="1"/>
            <a:r>
              <a:rPr lang="en-US" dirty="0">
                <a:solidFill>
                  <a:srgbClr val="FF0000"/>
                </a:solidFill>
              </a:rPr>
              <a:t>Carcinomas:</a:t>
            </a:r>
          </a:p>
          <a:p>
            <a:pPr lvl="2"/>
            <a:r>
              <a:rPr lang="en-US" dirty="0"/>
              <a:t>Breast</a:t>
            </a:r>
          </a:p>
          <a:p>
            <a:pPr lvl="2"/>
            <a:r>
              <a:rPr lang="en-US" dirty="0"/>
              <a:t>Thyroid</a:t>
            </a:r>
          </a:p>
          <a:p>
            <a:pPr lvl="2"/>
            <a:r>
              <a:rPr lang="en-US" dirty="0"/>
              <a:t>Renal</a:t>
            </a:r>
          </a:p>
          <a:p>
            <a:pPr lvl="2"/>
            <a:r>
              <a:rPr lang="en-US" dirty="0"/>
              <a:t>Lung</a:t>
            </a:r>
          </a:p>
          <a:p>
            <a:pPr lvl="2"/>
            <a:r>
              <a:rPr lang="en-US" dirty="0"/>
              <a:t>Prostate</a:t>
            </a:r>
          </a:p>
          <a:p>
            <a:pPr lvl="2"/>
            <a:r>
              <a:rPr lang="en-US" dirty="0"/>
              <a:t>Gastrointestinal (less common)</a:t>
            </a:r>
          </a:p>
          <a:p>
            <a:pPr lvl="1"/>
            <a:r>
              <a:rPr lang="en-US" dirty="0"/>
              <a:t>Other:</a:t>
            </a:r>
          </a:p>
          <a:p>
            <a:pPr lvl="2"/>
            <a:r>
              <a:rPr lang="en-US" dirty="0">
                <a:solidFill>
                  <a:srgbClr val="FF0000"/>
                </a:solidFill>
              </a:rPr>
              <a:t>Lymphoma</a:t>
            </a:r>
          </a:p>
          <a:p>
            <a:pPr lvl="2"/>
            <a:r>
              <a:rPr lang="en-US" dirty="0"/>
              <a:t>Leukemia</a:t>
            </a:r>
          </a:p>
          <a:p>
            <a:pPr lvl="2"/>
            <a:r>
              <a:rPr lang="en-US" dirty="0">
                <a:solidFill>
                  <a:srgbClr val="FF0000"/>
                </a:solidFill>
              </a:rPr>
              <a:t>Myeloma</a:t>
            </a:r>
          </a:p>
          <a:p>
            <a:pPr lvl="2"/>
            <a:r>
              <a:rPr lang="en-US" dirty="0"/>
              <a:t>Melanoma</a:t>
            </a:r>
          </a:p>
          <a:p>
            <a:pPr lvl="2"/>
            <a:r>
              <a:rPr lang="en-US" dirty="0"/>
              <a:t>Sarcoma (rare)</a:t>
            </a:r>
          </a:p>
        </p:txBody>
      </p:sp>
      <p:pic>
        <p:nvPicPr>
          <p:cNvPr id="6" name="Picture 5" descr="Screen Shot 2020-09-06 at 1.33.32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3701" y="2813701"/>
            <a:ext cx="2324417" cy="3116332"/>
          </a:xfrm>
          <a:prstGeom prst="rect">
            <a:avLst/>
          </a:prstGeom>
        </p:spPr>
      </p:pic>
      <p:pic>
        <p:nvPicPr>
          <p:cNvPr id="7" name="Picture 6" descr="Screen Shot 2020-09-06 at 1.46.47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5871" y="2800180"/>
            <a:ext cx="3612856" cy="3081013"/>
          </a:xfrm>
          <a:prstGeom prst="rect">
            <a:avLst/>
          </a:prstGeom>
        </p:spPr>
      </p:pic>
      <p:sp>
        <p:nvSpPr>
          <p:cNvPr id="9" name="Up Arrow 8"/>
          <p:cNvSpPr/>
          <p:nvPr/>
        </p:nvSpPr>
        <p:spPr>
          <a:xfrm>
            <a:off x="10551474" y="5242199"/>
            <a:ext cx="407078" cy="1204728"/>
          </a:xfrm>
          <a:prstGeom prst="upArrow">
            <a:avLst>
              <a:gd name="adj1" fmla="val 50000"/>
              <a:gd name="adj2" fmla="val 539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639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Metastatic Lung Carcinoma</a:t>
            </a:r>
          </a:p>
        </p:txBody>
      </p:sp>
      <p:sp>
        <p:nvSpPr>
          <p:cNvPr id="3" name="Content Placeholder 2"/>
          <p:cNvSpPr>
            <a:spLocks noGrp="1"/>
          </p:cNvSpPr>
          <p:nvPr>
            <p:ph idx="1"/>
          </p:nvPr>
        </p:nvSpPr>
        <p:spPr/>
        <p:txBody>
          <a:bodyPr>
            <a:normAutofit fontScale="92500" lnSpcReduction="10000"/>
          </a:bodyPr>
          <a:lstStyle/>
          <a:p>
            <a:r>
              <a:rPr lang="en-US" dirty="0"/>
              <a:t>Traditionally, poor prognosis, but improved in recent years (especially in patients with PD-1 mutation that can be targeted with immunotherapy)</a:t>
            </a:r>
          </a:p>
          <a:p>
            <a:endParaRPr lang="en-US" dirty="0"/>
          </a:p>
          <a:p>
            <a:r>
              <a:rPr lang="en-US" dirty="0"/>
              <a:t>Usually lytic appearance on radiographs (may be “cold” on bone scan) and often cortically-based</a:t>
            </a:r>
          </a:p>
          <a:p>
            <a:endParaRPr lang="en-US" dirty="0"/>
          </a:p>
          <a:p>
            <a:r>
              <a:rPr lang="en-US" dirty="0"/>
              <a:t>Low propensity for fracture healing; sensitive to radiation</a:t>
            </a:r>
          </a:p>
          <a:p>
            <a:endParaRPr lang="en-US" dirty="0"/>
          </a:p>
          <a:p>
            <a:r>
              <a:rPr lang="en-US" dirty="0"/>
              <a:t>Frequently requires fixation adjuncts (PMMA, </a:t>
            </a:r>
            <a:r>
              <a:rPr lang="en-US" dirty="0" err="1"/>
              <a:t>etc</a:t>
            </a:r>
            <a:r>
              <a:rPr lang="en-US" dirty="0"/>
              <a:t>) when performing fixation due to bone loss and decreased chance of bony healing or reconstitution</a:t>
            </a:r>
          </a:p>
          <a:p>
            <a:endParaRPr lang="en-US" dirty="0"/>
          </a:p>
          <a:p>
            <a:endParaRPr lang="en-US" dirty="0"/>
          </a:p>
        </p:txBody>
      </p:sp>
    </p:spTree>
    <p:extLst>
      <p:ext uri="{BB962C8B-B14F-4D97-AF65-F5344CB8AC3E}">
        <p14:creationId xmlns:p14="http://schemas.microsoft.com/office/powerpoint/2010/main" val="2383535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Metastatic Lung Carcinoma</a:t>
            </a:r>
          </a:p>
        </p:txBody>
      </p:sp>
      <p:pic>
        <p:nvPicPr>
          <p:cNvPr id="5" name="Content Placeholder 4"/>
          <p:cNvPicPr>
            <a:picLocks noGrp="1" noChangeAspect="1"/>
          </p:cNvPicPr>
          <p:nvPr>
            <p:ph idx="1"/>
          </p:nvPr>
        </p:nvPicPr>
        <p:blipFill>
          <a:blip r:embed="rId2"/>
          <a:srcRect l="-50864" r="-50864"/>
          <a:stretch>
            <a:fillRect/>
          </a:stretch>
        </p:blipFill>
        <p:spPr>
          <a:xfrm>
            <a:off x="-1540934" y="2099733"/>
            <a:ext cx="6307667" cy="3674533"/>
          </a:xfrm>
        </p:spPr>
      </p:pic>
      <p:pic>
        <p:nvPicPr>
          <p:cNvPr id="7" name="Picture 6"/>
          <p:cNvPicPr>
            <a:picLocks noChangeAspect="1"/>
          </p:cNvPicPr>
          <p:nvPr/>
        </p:nvPicPr>
        <p:blipFill>
          <a:blip r:embed="rId3"/>
          <a:stretch>
            <a:fillRect/>
          </a:stretch>
        </p:blipFill>
        <p:spPr>
          <a:xfrm>
            <a:off x="3305226" y="2099733"/>
            <a:ext cx="2672240" cy="3725334"/>
          </a:xfrm>
          <a:prstGeom prst="rect">
            <a:avLst/>
          </a:prstGeom>
        </p:spPr>
      </p:pic>
      <p:pic>
        <p:nvPicPr>
          <p:cNvPr id="8" name="Picture 7" descr="Screen Shot 2020-09-13 at 11.33.15 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0727" y="2082800"/>
            <a:ext cx="2821807" cy="3746500"/>
          </a:xfrm>
          <a:prstGeom prst="rect">
            <a:avLst/>
          </a:prstGeom>
        </p:spPr>
      </p:pic>
      <p:pic>
        <p:nvPicPr>
          <p:cNvPr id="9" name="Picture 8"/>
          <p:cNvPicPr>
            <a:picLocks noChangeAspect="1"/>
          </p:cNvPicPr>
          <p:nvPr/>
        </p:nvPicPr>
        <p:blipFill>
          <a:blip r:embed="rId5"/>
          <a:stretch>
            <a:fillRect/>
          </a:stretch>
        </p:blipFill>
        <p:spPr>
          <a:xfrm>
            <a:off x="9487025" y="2065866"/>
            <a:ext cx="2552575" cy="3683000"/>
          </a:xfrm>
          <a:prstGeom prst="rect">
            <a:avLst/>
          </a:prstGeom>
        </p:spPr>
      </p:pic>
      <p:sp>
        <p:nvSpPr>
          <p:cNvPr id="10" name="Up Arrow 9"/>
          <p:cNvSpPr/>
          <p:nvPr/>
        </p:nvSpPr>
        <p:spPr>
          <a:xfrm>
            <a:off x="1710266" y="4842933"/>
            <a:ext cx="423334" cy="171026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Bent Arrow 10"/>
          <p:cNvSpPr/>
          <p:nvPr/>
        </p:nvSpPr>
        <p:spPr>
          <a:xfrm>
            <a:off x="9668933" y="4402667"/>
            <a:ext cx="897467" cy="1659466"/>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9448801" y="6062133"/>
            <a:ext cx="1727200" cy="461665"/>
          </a:xfrm>
          <a:prstGeom prst="rect">
            <a:avLst/>
          </a:prstGeom>
          <a:noFill/>
        </p:spPr>
        <p:txBody>
          <a:bodyPr wrap="square" rtlCol="0">
            <a:spAutoFit/>
          </a:bodyPr>
          <a:lstStyle/>
          <a:p>
            <a:r>
              <a:rPr lang="en-US" sz="2400" dirty="0">
                <a:solidFill>
                  <a:srgbClr val="FF0000"/>
                </a:solidFill>
              </a:rPr>
              <a:t>PMMA</a:t>
            </a:r>
          </a:p>
        </p:txBody>
      </p:sp>
    </p:spTree>
    <p:extLst>
      <p:ext uri="{BB962C8B-B14F-4D97-AF65-F5344CB8AC3E}">
        <p14:creationId xmlns:p14="http://schemas.microsoft.com/office/powerpoint/2010/main" val="3694557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Metastatic Renal Cell Carcinoma</a:t>
            </a:r>
          </a:p>
        </p:txBody>
      </p:sp>
      <p:sp>
        <p:nvSpPr>
          <p:cNvPr id="3" name="Content Placeholder 2"/>
          <p:cNvSpPr>
            <a:spLocks noGrp="1"/>
          </p:cNvSpPr>
          <p:nvPr>
            <p:ph idx="1"/>
          </p:nvPr>
        </p:nvSpPr>
        <p:spPr/>
        <p:txBody>
          <a:bodyPr>
            <a:normAutofit lnSpcReduction="10000"/>
          </a:bodyPr>
          <a:lstStyle/>
          <a:p>
            <a:r>
              <a:rPr lang="en-US" dirty="0"/>
              <a:t>A few points:</a:t>
            </a:r>
          </a:p>
          <a:p>
            <a:endParaRPr lang="en-US" dirty="0"/>
          </a:p>
          <a:p>
            <a:pPr lvl="1"/>
            <a:r>
              <a:rPr lang="en-US" dirty="0"/>
              <a:t>Resistant/low sensitivity to radiation</a:t>
            </a:r>
          </a:p>
          <a:p>
            <a:pPr lvl="1"/>
            <a:endParaRPr lang="en-US" dirty="0"/>
          </a:p>
          <a:p>
            <a:pPr lvl="1"/>
            <a:r>
              <a:rPr lang="en-US" dirty="0"/>
              <a:t>Vascular tumors: always consider pre-operative embolization (especially when planning an </a:t>
            </a:r>
            <a:r>
              <a:rPr lang="en-US" dirty="0" err="1"/>
              <a:t>intralesional</a:t>
            </a:r>
            <a:r>
              <a:rPr lang="en-US" dirty="0"/>
              <a:t> procedure)</a:t>
            </a:r>
          </a:p>
          <a:p>
            <a:pPr lvl="1"/>
            <a:endParaRPr lang="en-US" dirty="0"/>
          </a:p>
          <a:p>
            <a:pPr lvl="1"/>
            <a:r>
              <a:rPr lang="en-US" dirty="0"/>
              <a:t>Some may consider wide resection/reconstruction of metastatic lesion in setting of </a:t>
            </a:r>
            <a:r>
              <a:rPr lang="en-US" dirty="0" err="1"/>
              <a:t>oligometastatic</a:t>
            </a:r>
            <a:r>
              <a:rPr lang="en-US" dirty="0"/>
              <a:t> disease (i.e. only a few sites of disease)</a:t>
            </a:r>
          </a:p>
          <a:p>
            <a:pPr lvl="1"/>
            <a:endParaRPr lang="en-US" dirty="0"/>
          </a:p>
          <a:p>
            <a:pPr lvl="1"/>
            <a:r>
              <a:rPr lang="en-US" dirty="0"/>
              <a:t>Local tumor progression is a real possibility following </a:t>
            </a:r>
            <a:r>
              <a:rPr lang="en-US" dirty="0" err="1"/>
              <a:t>intralesional</a:t>
            </a:r>
            <a:r>
              <a:rPr lang="en-US" dirty="0"/>
              <a:t> procedures</a:t>
            </a:r>
          </a:p>
          <a:p>
            <a:pPr lvl="2"/>
            <a:endParaRPr lang="en-US" dirty="0"/>
          </a:p>
        </p:txBody>
      </p:sp>
    </p:spTree>
    <p:extLst>
      <p:ext uri="{BB962C8B-B14F-4D97-AF65-F5344CB8AC3E}">
        <p14:creationId xmlns:p14="http://schemas.microsoft.com/office/powerpoint/2010/main" val="3703079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Embolization</a:t>
            </a:r>
          </a:p>
        </p:txBody>
      </p:sp>
      <p:sp>
        <p:nvSpPr>
          <p:cNvPr id="3" name="Content Placeholder 2"/>
          <p:cNvSpPr>
            <a:spLocks noGrp="1"/>
          </p:cNvSpPr>
          <p:nvPr>
            <p:ph idx="1"/>
          </p:nvPr>
        </p:nvSpPr>
        <p:spPr/>
        <p:txBody>
          <a:bodyPr/>
          <a:lstStyle/>
          <a:p>
            <a:endParaRPr lang="en-US"/>
          </a:p>
        </p:txBody>
      </p:sp>
      <p:pic>
        <p:nvPicPr>
          <p:cNvPr id="4" name="Picture 3" descr="Screen Shot 2020-09-13 at 2.53.34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272" y="2611141"/>
            <a:ext cx="3741796" cy="2993794"/>
          </a:xfrm>
          <a:prstGeom prst="rect">
            <a:avLst/>
          </a:prstGeom>
        </p:spPr>
      </p:pic>
      <p:pic>
        <p:nvPicPr>
          <p:cNvPr id="5" name="Picture 4" descr="Screen Shot 2020-09-13 at 2.53.54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268" y="2596111"/>
            <a:ext cx="3157072" cy="3015649"/>
          </a:xfrm>
          <a:prstGeom prst="rect">
            <a:avLst/>
          </a:prstGeom>
        </p:spPr>
      </p:pic>
      <p:pic>
        <p:nvPicPr>
          <p:cNvPr id="6" name="Picture 5" descr="Screen Shot 2020-09-13 at 2.55.04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5398" y="2590800"/>
            <a:ext cx="3507804" cy="3031067"/>
          </a:xfrm>
          <a:prstGeom prst="rect">
            <a:avLst/>
          </a:prstGeom>
        </p:spPr>
      </p:pic>
    </p:spTree>
    <p:extLst>
      <p:ext uri="{BB962C8B-B14F-4D97-AF65-F5344CB8AC3E}">
        <p14:creationId xmlns:p14="http://schemas.microsoft.com/office/powerpoint/2010/main" val="2290174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Renal Cell: When to Resect?</a:t>
            </a:r>
          </a:p>
        </p:txBody>
      </p:sp>
      <p:sp>
        <p:nvSpPr>
          <p:cNvPr id="3" name="Content Placeholder 2"/>
          <p:cNvSpPr>
            <a:spLocks noGrp="1"/>
          </p:cNvSpPr>
          <p:nvPr>
            <p:ph idx="1"/>
          </p:nvPr>
        </p:nvSpPr>
        <p:spPr/>
        <p:txBody>
          <a:bodyPr>
            <a:normAutofit fontScale="92500" lnSpcReduction="10000"/>
          </a:bodyPr>
          <a:lstStyle/>
          <a:p>
            <a:r>
              <a:rPr lang="en-US" dirty="0"/>
              <a:t>One may consider </a:t>
            </a:r>
            <a:r>
              <a:rPr lang="en-US" dirty="0" err="1"/>
              <a:t>metastectomy</a:t>
            </a:r>
            <a:r>
              <a:rPr lang="en-US" dirty="0"/>
              <a:t> or resection/reconstruction in certain situations:</a:t>
            </a:r>
          </a:p>
          <a:p>
            <a:endParaRPr lang="en-US" dirty="0"/>
          </a:p>
          <a:p>
            <a:pPr lvl="1"/>
            <a:r>
              <a:rPr lang="en-US" dirty="0" err="1"/>
              <a:t>Oligometastatic</a:t>
            </a:r>
            <a:r>
              <a:rPr lang="en-US" dirty="0"/>
              <a:t> disease- resection of all sites of disease may portend a survival benefit</a:t>
            </a:r>
          </a:p>
          <a:p>
            <a:pPr lvl="1"/>
            <a:endParaRPr lang="en-US" dirty="0"/>
          </a:p>
          <a:p>
            <a:pPr lvl="1"/>
            <a:r>
              <a:rPr lang="en-US" dirty="0" err="1"/>
              <a:t>Peri</a:t>
            </a:r>
            <a:r>
              <a:rPr lang="en-US" dirty="0"/>
              <a:t>-articular location</a:t>
            </a:r>
          </a:p>
          <a:p>
            <a:pPr lvl="1"/>
            <a:endParaRPr lang="en-US" dirty="0"/>
          </a:p>
          <a:p>
            <a:pPr lvl="1"/>
            <a:r>
              <a:rPr lang="en-US" dirty="0"/>
              <a:t>Chance of local tumor progression or need for re-operation due to construct failure is high</a:t>
            </a:r>
          </a:p>
          <a:p>
            <a:pPr lvl="1"/>
            <a:endParaRPr lang="en-US" dirty="0"/>
          </a:p>
          <a:p>
            <a:pPr lvl="2"/>
            <a:r>
              <a:rPr lang="en-US" dirty="0"/>
              <a:t>Remember that metastatic RCC is </a:t>
            </a:r>
            <a:r>
              <a:rPr lang="en-US" dirty="0" err="1"/>
              <a:t>radioresistant</a:t>
            </a:r>
            <a:r>
              <a:rPr lang="en-US" dirty="0"/>
              <a:t>; therefore, we cannot always rely on postoperative radiation to inhibit tumor progression following an </a:t>
            </a:r>
            <a:r>
              <a:rPr lang="en-US" dirty="0" err="1"/>
              <a:t>intralesional</a:t>
            </a:r>
            <a:r>
              <a:rPr lang="en-US" dirty="0"/>
              <a:t> procedure</a:t>
            </a:r>
          </a:p>
          <a:p>
            <a:pPr marL="914400" lvl="2" indent="0">
              <a:buNone/>
            </a:pPr>
            <a:endParaRPr lang="en-US" dirty="0"/>
          </a:p>
          <a:p>
            <a:pPr lvl="1"/>
            <a:endParaRPr lang="en-US" dirty="0"/>
          </a:p>
        </p:txBody>
      </p:sp>
      <p:sp>
        <p:nvSpPr>
          <p:cNvPr id="4" name="TextBox 3"/>
          <p:cNvSpPr txBox="1"/>
          <p:nvPr/>
        </p:nvSpPr>
        <p:spPr>
          <a:xfrm>
            <a:off x="6079067" y="6299200"/>
            <a:ext cx="4588933" cy="369332"/>
          </a:xfrm>
          <a:prstGeom prst="rect">
            <a:avLst/>
          </a:prstGeom>
          <a:noFill/>
        </p:spPr>
        <p:txBody>
          <a:bodyPr wrap="square" rtlCol="0">
            <a:spAutoFit/>
          </a:bodyPr>
          <a:lstStyle/>
          <a:p>
            <a:r>
              <a:rPr lang="en-US" dirty="0"/>
              <a:t>Lin et al. JBJS. 2007.</a:t>
            </a:r>
          </a:p>
        </p:txBody>
      </p:sp>
    </p:spTree>
    <p:extLst>
      <p:ext uri="{BB962C8B-B14F-4D97-AF65-F5344CB8AC3E}">
        <p14:creationId xmlns:p14="http://schemas.microsoft.com/office/powerpoint/2010/main" val="8778856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Renal Cell: When to Resect?</a:t>
            </a:r>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lstStyle/>
          <a:p>
            <a:endParaRPr dirty="0"/>
          </a:p>
          <a:p>
            <a:r>
              <a:rPr lang="en-US" b="1" dirty="0" err="1">
                <a:solidFill>
                  <a:srgbClr val="FF0000"/>
                </a:solidFill>
              </a:rPr>
              <a:t>Oligometastatic</a:t>
            </a:r>
            <a:r>
              <a:rPr lang="en-US" b="1" dirty="0">
                <a:solidFill>
                  <a:srgbClr val="FF0000"/>
                </a:solidFill>
              </a:rPr>
              <a:t> Disease</a:t>
            </a:r>
            <a:endParaRPr lang="en-US" dirty="0">
              <a:solidFill>
                <a:srgbClr val="FF0000"/>
              </a:solidFill>
            </a:endParaRPr>
          </a:p>
          <a:p>
            <a:endParaRPr lang="en-US" dirty="0"/>
          </a:p>
          <a:p>
            <a:r>
              <a:rPr lang="en-US" dirty="0"/>
              <a:t>60 year old female that was found to have metastatic renal cell carcinoma following a pathologic </a:t>
            </a:r>
            <a:r>
              <a:rPr lang="en-US" dirty="0" err="1"/>
              <a:t>humerus</a:t>
            </a:r>
            <a:r>
              <a:rPr lang="en-US" dirty="0"/>
              <a:t> fracture</a:t>
            </a:r>
          </a:p>
          <a:p>
            <a:endParaRPr lang="en-US" dirty="0"/>
          </a:p>
          <a:p>
            <a:r>
              <a:rPr lang="en-US" dirty="0"/>
              <a:t>Staging revealed two sites of </a:t>
            </a:r>
            <a:r>
              <a:rPr lang="en-US" dirty="0" smtClean="0"/>
              <a:t>disease </a:t>
            </a:r>
            <a:r>
              <a:rPr lang="en-US" dirty="0" smtClean="0">
                <a:solidFill>
                  <a:srgbClr val="FF0000"/>
                </a:solidFill>
              </a:rPr>
              <a:t>(</a:t>
            </a:r>
            <a:r>
              <a:rPr lang="en-US" dirty="0" err="1" smtClean="0">
                <a:solidFill>
                  <a:srgbClr val="FF0000"/>
                </a:solidFill>
              </a:rPr>
              <a:t>oligometastatic</a:t>
            </a:r>
            <a:r>
              <a:rPr lang="en-US" dirty="0" smtClean="0">
                <a:solidFill>
                  <a:srgbClr val="FF0000"/>
                </a:solidFill>
              </a:rPr>
              <a:t>)</a:t>
            </a:r>
            <a:endParaRPr lang="en-US" dirty="0">
              <a:solidFill>
                <a:srgbClr val="FF0000"/>
              </a:solidFill>
            </a:endParaRPr>
          </a:p>
          <a:p>
            <a:r>
              <a:rPr lang="en-US" dirty="0"/>
              <a:t>	1) Kidney mass</a:t>
            </a:r>
          </a:p>
          <a:p>
            <a:r>
              <a:rPr lang="en-US" dirty="0"/>
              <a:t>	2) Left </a:t>
            </a:r>
            <a:r>
              <a:rPr lang="en-US" dirty="0" err="1"/>
              <a:t>humerus</a:t>
            </a:r>
            <a:endParaRPr lang="en-US" dirty="0"/>
          </a:p>
        </p:txBody>
      </p:sp>
      <p:pic>
        <p:nvPicPr>
          <p:cNvPr id="6" name="Picture 5" descr="Screen Shot 2020-09-13 at 3.42.45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733" y="1981200"/>
            <a:ext cx="3912476" cy="3776133"/>
          </a:xfrm>
          <a:prstGeom prst="rect">
            <a:avLst/>
          </a:prstGeom>
        </p:spPr>
      </p:pic>
      <p:pic>
        <p:nvPicPr>
          <p:cNvPr id="7" name="Picture 6" descr="Screen Shot 2020-09-13 at 3.42.04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3607" y="1981200"/>
            <a:ext cx="2264125" cy="3843867"/>
          </a:xfrm>
          <a:prstGeom prst="rect">
            <a:avLst/>
          </a:prstGeom>
        </p:spPr>
      </p:pic>
      <p:sp>
        <p:nvSpPr>
          <p:cNvPr id="8" name="Down Arrow 7"/>
          <p:cNvSpPr/>
          <p:nvPr/>
        </p:nvSpPr>
        <p:spPr>
          <a:xfrm>
            <a:off x="7670799" y="2336799"/>
            <a:ext cx="237067" cy="10498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7134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pic>
        <p:nvPicPr>
          <p:cNvPr id="7" name="Picture 6" descr="Screen Shot 2020-09-13 at 3.46.58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55913" y="776352"/>
            <a:ext cx="4692182" cy="3488267"/>
          </a:xfrm>
          <a:prstGeom prst="rect">
            <a:avLst/>
          </a:prstGeom>
        </p:spPr>
      </p:pic>
      <p:pic>
        <p:nvPicPr>
          <p:cNvPr id="8" name="Picture 7" descr="Screen Shot 2020-09-13 at 3.43.46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866" y="231420"/>
            <a:ext cx="3945467" cy="4660727"/>
          </a:xfrm>
          <a:prstGeom prst="rect">
            <a:avLst/>
          </a:prstGeom>
        </p:spPr>
      </p:pic>
      <p:sp>
        <p:nvSpPr>
          <p:cNvPr id="9" name="TextBox 8"/>
          <p:cNvSpPr txBox="1"/>
          <p:nvPr/>
        </p:nvSpPr>
        <p:spPr>
          <a:xfrm>
            <a:off x="1710266" y="5012266"/>
            <a:ext cx="9228667" cy="1200329"/>
          </a:xfrm>
          <a:prstGeom prst="rect">
            <a:avLst/>
          </a:prstGeom>
          <a:noFill/>
        </p:spPr>
        <p:txBody>
          <a:bodyPr wrap="square" rtlCol="0">
            <a:spAutoFit/>
          </a:bodyPr>
          <a:lstStyle/>
          <a:p>
            <a:r>
              <a:rPr lang="en-US" dirty="0"/>
              <a:t>This patient underwent intercalary resection and reconstruction of the </a:t>
            </a:r>
            <a:r>
              <a:rPr lang="en-US" dirty="0" err="1"/>
              <a:t>humerus</a:t>
            </a:r>
            <a:r>
              <a:rPr lang="en-US" dirty="0"/>
              <a:t> as well as a nephrectomy (performed later) in order to resect all sites of disease and hopefully increase survival.  Wide resection performed at the </a:t>
            </a:r>
            <a:r>
              <a:rPr lang="en-US" dirty="0" err="1"/>
              <a:t>humerus</a:t>
            </a:r>
            <a:r>
              <a:rPr lang="en-US" dirty="0"/>
              <a:t> also meant that the patient could avoid postoperative radiation.</a:t>
            </a:r>
          </a:p>
        </p:txBody>
      </p:sp>
    </p:spTree>
    <p:extLst>
      <p:ext uri="{BB962C8B-B14F-4D97-AF65-F5344CB8AC3E}">
        <p14:creationId xmlns:p14="http://schemas.microsoft.com/office/powerpoint/2010/main" val="4161173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Tumor Progression</a:t>
            </a:r>
          </a:p>
        </p:txBody>
      </p:sp>
      <p:sp>
        <p:nvSpPr>
          <p:cNvPr id="8" name="Content Placeholder 7"/>
          <p:cNvSpPr>
            <a:spLocks noGrp="1"/>
          </p:cNvSpPr>
          <p:nvPr>
            <p:ph idx="1"/>
          </p:nvPr>
        </p:nvSpPr>
        <p:spPr>
          <a:xfrm>
            <a:off x="838200" y="1828799"/>
            <a:ext cx="3937000" cy="4348163"/>
          </a:xfrm>
        </p:spPr>
        <p:txBody>
          <a:bodyPr>
            <a:normAutofit fontScale="92500" lnSpcReduction="20000"/>
          </a:bodyPr>
          <a:lstStyle/>
          <a:p>
            <a:r>
              <a:rPr lang="en-US" dirty="0"/>
              <a:t>This patient presented with a pathologic femur fracture</a:t>
            </a:r>
          </a:p>
          <a:p>
            <a:endParaRPr lang="en-US" dirty="0"/>
          </a:p>
          <a:p>
            <a:r>
              <a:rPr lang="en-US" dirty="0"/>
              <a:t>Workup revealed metastatic renal cell carcinoma with widespread visceral and bony metastases</a:t>
            </a:r>
          </a:p>
          <a:p>
            <a:endParaRPr lang="en-US" dirty="0"/>
          </a:p>
          <a:p>
            <a:r>
              <a:rPr lang="en-US" dirty="0"/>
              <a:t>Elected to undergo fixation</a:t>
            </a:r>
          </a:p>
        </p:txBody>
      </p:sp>
      <p:pic>
        <p:nvPicPr>
          <p:cNvPr id="4" name="Picture 3" descr="Screen Shot 2020-09-13 at 3.53.57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2232" y="1710266"/>
            <a:ext cx="2799501" cy="4309036"/>
          </a:xfrm>
          <a:prstGeom prst="rect">
            <a:avLst/>
          </a:prstGeom>
        </p:spPr>
      </p:pic>
      <p:pic>
        <p:nvPicPr>
          <p:cNvPr id="5" name="Picture 4" descr="Screen Shot 2020-09-13 at 3.54.40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6668" y="1676399"/>
            <a:ext cx="3258932" cy="4351867"/>
          </a:xfrm>
          <a:prstGeom prst="rect">
            <a:avLst/>
          </a:prstGeom>
        </p:spPr>
      </p:pic>
    </p:spTree>
    <p:extLst>
      <p:ext uri="{BB962C8B-B14F-4D97-AF65-F5344CB8AC3E}">
        <p14:creationId xmlns:p14="http://schemas.microsoft.com/office/powerpoint/2010/main" val="2511815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Screen Shot 2020-09-13 at 3.54.40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334" y="524933"/>
            <a:ext cx="3258932" cy="4588933"/>
          </a:xfrm>
          <a:prstGeom prst="rect">
            <a:avLst/>
          </a:prstGeom>
        </p:spPr>
      </p:pic>
      <p:pic>
        <p:nvPicPr>
          <p:cNvPr id="5" name="Picture 4" descr="Screen Shot 2020-09-13 at 3.55.42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00" y="524933"/>
            <a:ext cx="3437465" cy="4572000"/>
          </a:xfrm>
          <a:prstGeom prst="rect">
            <a:avLst/>
          </a:prstGeom>
        </p:spPr>
      </p:pic>
      <p:sp>
        <p:nvSpPr>
          <p:cNvPr id="6" name="TextBox 5"/>
          <p:cNvSpPr txBox="1"/>
          <p:nvPr/>
        </p:nvSpPr>
        <p:spPr>
          <a:xfrm>
            <a:off x="1998134" y="5266267"/>
            <a:ext cx="8585200" cy="923330"/>
          </a:xfrm>
          <a:prstGeom prst="rect">
            <a:avLst/>
          </a:prstGeom>
          <a:noFill/>
        </p:spPr>
        <p:txBody>
          <a:bodyPr wrap="square" rtlCol="0">
            <a:spAutoFit/>
          </a:bodyPr>
          <a:lstStyle/>
          <a:p>
            <a:r>
              <a:rPr lang="en-US" dirty="0"/>
              <a:t>Immediate postop and 3 month follow-up radiographs.  At 3 months, significant tumor progression and bony destruction noted (although postop XRT was given).  MRI revealed progression/recurrence of associated soft tissue mass</a:t>
            </a:r>
          </a:p>
        </p:txBody>
      </p:sp>
    </p:spTree>
    <p:extLst>
      <p:ext uri="{BB962C8B-B14F-4D97-AF65-F5344CB8AC3E}">
        <p14:creationId xmlns:p14="http://schemas.microsoft.com/office/powerpoint/2010/main" val="2211768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Screen Shot 2020-09-13 at 4.04.43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633" y="126998"/>
            <a:ext cx="2552700" cy="5207001"/>
          </a:xfrm>
          <a:prstGeom prst="rect">
            <a:avLst/>
          </a:prstGeom>
        </p:spPr>
      </p:pic>
      <p:pic>
        <p:nvPicPr>
          <p:cNvPr id="5" name="Picture 4" descr="Screen Shot 2020-09-13 at 3.56.08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334" y="159966"/>
            <a:ext cx="2624665" cy="5207899"/>
          </a:xfrm>
          <a:prstGeom prst="rect">
            <a:avLst/>
          </a:prstGeom>
        </p:spPr>
      </p:pic>
      <p:sp>
        <p:nvSpPr>
          <p:cNvPr id="7" name="TextBox 6"/>
          <p:cNvSpPr txBox="1"/>
          <p:nvPr/>
        </p:nvSpPr>
        <p:spPr>
          <a:xfrm>
            <a:off x="1219200" y="5452534"/>
            <a:ext cx="9939866" cy="923330"/>
          </a:xfrm>
          <a:prstGeom prst="rect">
            <a:avLst/>
          </a:prstGeom>
          <a:noFill/>
        </p:spPr>
        <p:txBody>
          <a:bodyPr wrap="square" rtlCol="0">
            <a:spAutoFit/>
          </a:bodyPr>
          <a:lstStyle/>
          <a:p>
            <a:r>
              <a:rPr lang="en-US" dirty="0"/>
              <a:t>The patient underwent wide resection of the femur (including </a:t>
            </a:r>
            <a:r>
              <a:rPr lang="en-US" dirty="0" err="1"/>
              <a:t>extraosseous</a:t>
            </a:r>
            <a:r>
              <a:rPr lang="en-US" dirty="0"/>
              <a:t> mass) and </a:t>
            </a:r>
            <a:r>
              <a:rPr lang="en-US" dirty="0" err="1"/>
              <a:t>endoprosthetic</a:t>
            </a:r>
            <a:r>
              <a:rPr lang="en-US" dirty="0"/>
              <a:t> reconstruction to hopefully mitigate tumor recurrence or progression and allow durable reconstruction. Even in the setting of metastatic disease, his survival is still estimated at several years.</a:t>
            </a:r>
          </a:p>
        </p:txBody>
      </p:sp>
      <p:pic>
        <p:nvPicPr>
          <p:cNvPr id="8" name="Picture 7" descr="Screen Shot 2020-09-13 at 4.08.39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7334" y="169333"/>
            <a:ext cx="2912534" cy="5181600"/>
          </a:xfrm>
          <a:prstGeom prst="rect">
            <a:avLst/>
          </a:prstGeom>
        </p:spPr>
      </p:pic>
    </p:spTree>
    <p:extLst>
      <p:ext uri="{BB962C8B-B14F-4D97-AF65-F5344CB8AC3E}">
        <p14:creationId xmlns:p14="http://schemas.microsoft.com/office/powerpoint/2010/main" val="715990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Epidemiology </a:t>
            </a:r>
            <a:r>
              <a:rPr lang="mr-IN" dirty="0"/>
              <a:t>–</a:t>
            </a:r>
            <a:r>
              <a:rPr lang="en-US" dirty="0"/>
              <a:t> Skeletal Related Events	</a:t>
            </a:r>
          </a:p>
        </p:txBody>
      </p:sp>
      <p:sp>
        <p:nvSpPr>
          <p:cNvPr id="3" name="Content Placeholder 2"/>
          <p:cNvSpPr>
            <a:spLocks noGrp="1"/>
          </p:cNvSpPr>
          <p:nvPr>
            <p:ph sz="half" idx="1"/>
          </p:nvPr>
        </p:nvSpPr>
        <p:spPr/>
        <p:txBody>
          <a:bodyPr>
            <a:normAutofit fontScale="70000" lnSpcReduction="20000"/>
          </a:bodyPr>
          <a:lstStyle/>
          <a:p>
            <a:r>
              <a:rPr lang="en-US" dirty="0"/>
              <a:t>“SREs”</a:t>
            </a:r>
          </a:p>
          <a:p>
            <a:r>
              <a:rPr lang="en-US" dirty="0"/>
              <a:t>Incidence varies based on primary cancer </a:t>
            </a:r>
          </a:p>
          <a:p>
            <a:r>
              <a:rPr lang="en-US" dirty="0"/>
              <a:t>Defined as a skeletal lesion that requires or involves one of the following:</a:t>
            </a:r>
          </a:p>
          <a:p>
            <a:pPr marL="457200" lvl="1" indent="0">
              <a:buNone/>
            </a:pPr>
            <a:r>
              <a:rPr lang="en-US" dirty="0"/>
              <a:t>	</a:t>
            </a:r>
          </a:p>
          <a:p>
            <a:pPr marL="457200" lvl="1" indent="0">
              <a:buNone/>
            </a:pPr>
            <a:r>
              <a:rPr lang="en-US" dirty="0"/>
              <a:t>	-Pathologic fracture</a:t>
            </a:r>
          </a:p>
          <a:p>
            <a:pPr marL="457200" lvl="1" indent="0">
              <a:buNone/>
            </a:pPr>
            <a:r>
              <a:rPr lang="en-US" dirty="0"/>
              <a:t>	-Surgery for a bone lesion</a:t>
            </a:r>
          </a:p>
          <a:p>
            <a:pPr marL="457200" lvl="1" indent="0">
              <a:buNone/>
            </a:pPr>
            <a:r>
              <a:rPr lang="en-US" dirty="0"/>
              <a:t>	-Radiation of a symptomatic lesion</a:t>
            </a:r>
          </a:p>
          <a:p>
            <a:pPr marL="457200" lvl="1" indent="0">
              <a:buNone/>
            </a:pPr>
            <a:r>
              <a:rPr lang="en-US" dirty="0"/>
              <a:t>	-Spinal cord compression due to a lesion</a:t>
            </a:r>
          </a:p>
          <a:p>
            <a:pPr marL="457200" lvl="1" indent="0">
              <a:buNone/>
            </a:pPr>
            <a:endParaRPr lang="en-US" dirty="0"/>
          </a:p>
          <a:p>
            <a:r>
              <a:rPr lang="en-US" dirty="0"/>
              <a:t>This is (for the most part) what we treat</a:t>
            </a:r>
          </a:p>
          <a:p>
            <a:endParaRPr lang="en-US" dirty="0"/>
          </a:p>
          <a:p>
            <a:r>
              <a:rPr lang="en-US" dirty="0"/>
              <a:t>Most medical modalities (immunotherapy, bisphosphonates, </a:t>
            </a:r>
            <a:r>
              <a:rPr lang="en-US" dirty="0" err="1"/>
              <a:t>etc</a:t>
            </a:r>
            <a:r>
              <a:rPr lang="en-US" dirty="0"/>
              <a:t>) are aimed at preventing SREs</a:t>
            </a:r>
          </a:p>
          <a:p>
            <a:pPr lvl="1"/>
            <a:endParaRPr lang="en-US" dirty="0"/>
          </a:p>
        </p:txBody>
      </p:sp>
      <p:sp>
        <p:nvSpPr>
          <p:cNvPr id="7" name="Content Placeholder 6"/>
          <p:cNvSpPr>
            <a:spLocks noGrp="1"/>
          </p:cNvSpPr>
          <p:nvPr>
            <p:ph sz="half" idx="2"/>
          </p:nvPr>
        </p:nvSpPr>
        <p:spPr/>
        <p:txBody>
          <a:bodyPr>
            <a:normAutofit fontScale="70000" lnSpcReduction="20000"/>
          </a:bodyPr>
          <a:lstStyle/>
          <a:p>
            <a:endParaRPr lang="en-US"/>
          </a:p>
        </p:txBody>
      </p:sp>
      <p:pic>
        <p:nvPicPr>
          <p:cNvPr id="4" name="Picture 3" descr="Screen Shot 2020-09-06 at 2.10.02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8266" y="1811867"/>
            <a:ext cx="2912534" cy="4538132"/>
          </a:xfrm>
          <a:prstGeom prst="rect">
            <a:avLst/>
          </a:prstGeom>
        </p:spPr>
      </p:pic>
      <p:pic>
        <p:nvPicPr>
          <p:cNvPr id="5" name="Picture 4" descr="Screen Shot 2020-09-06 at 2.11.04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4307" y="1811868"/>
            <a:ext cx="3119053" cy="4529640"/>
          </a:xfrm>
          <a:prstGeom prst="rect">
            <a:avLst/>
          </a:prstGeom>
        </p:spPr>
      </p:pic>
      <p:cxnSp>
        <p:nvCxnSpPr>
          <p:cNvPr id="11" name="Straight Arrow Connector 10"/>
          <p:cNvCxnSpPr/>
          <p:nvPr/>
        </p:nvCxnSpPr>
        <p:spPr>
          <a:xfrm flipH="1" flipV="1">
            <a:off x="8077184" y="4047066"/>
            <a:ext cx="585720" cy="626534"/>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69633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Metastatic Thyroid Carcinoma</a:t>
            </a:r>
          </a:p>
        </p:txBody>
      </p:sp>
      <p:sp>
        <p:nvSpPr>
          <p:cNvPr id="3" name="Content Placeholder 2"/>
          <p:cNvSpPr>
            <a:spLocks noGrp="1"/>
          </p:cNvSpPr>
          <p:nvPr>
            <p:ph idx="1"/>
          </p:nvPr>
        </p:nvSpPr>
        <p:spPr>
          <a:xfrm>
            <a:off x="838200" y="1642533"/>
            <a:ext cx="10909300" cy="4120092"/>
          </a:xfrm>
        </p:spPr>
        <p:txBody>
          <a:bodyPr>
            <a:normAutofit/>
          </a:bodyPr>
          <a:lstStyle/>
          <a:p>
            <a:r>
              <a:rPr lang="en-US" dirty="0"/>
              <a:t>Relatively good prognosis for most types </a:t>
            </a:r>
          </a:p>
          <a:p>
            <a:endParaRPr lang="en-US" dirty="0"/>
          </a:p>
          <a:p>
            <a:r>
              <a:rPr lang="en-US" dirty="0"/>
              <a:t>Relatively sensitive to XRT</a:t>
            </a:r>
          </a:p>
          <a:p>
            <a:endParaRPr lang="en-US" dirty="0"/>
          </a:p>
          <a:p>
            <a:r>
              <a:rPr lang="en-US" dirty="0"/>
              <a:t>Vascular- consider </a:t>
            </a:r>
            <a:r>
              <a:rPr lang="en-US" dirty="0">
                <a:solidFill>
                  <a:srgbClr val="FF0000"/>
                </a:solidFill>
              </a:rPr>
              <a:t>pre-op embolization </a:t>
            </a:r>
            <a:r>
              <a:rPr lang="en-US" dirty="0"/>
              <a:t>as with RCC</a:t>
            </a:r>
          </a:p>
          <a:p>
            <a:endParaRPr lang="en-US" dirty="0"/>
          </a:p>
          <a:p>
            <a:r>
              <a:rPr lang="en-US" dirty="0"/>
              <a:t>Some also argue for </a:t>
            </a:r>
            <a:r>
              <a:rPr lang="en-US" dirty="0" err="1"/>
              <a:t>metastectomy</a:t>
            </a:r>
            <a:r>
              <a:rPr lang="en-US" dirty="0"/>
              <a:t> for solitary lesions or </a:t>
            </a:r>
            <a:r>
              <a:rPr lang="en-US" dirty="0" err="1"/>
              <a:t>oligometastatic</a:t>
            </a:r>
            <a:r>
              <a:rPr lang="en-US" dirty="0"/>
              <a:t> disease</a:t>
            </a:r>
          </a:p>
        </p:txBody>
      </p:sp>
      <p:sp>
        <p:nvSpPr>
          <p:cNvPr id="5" name="TextBox 4"/>
          <p:cNvSpPr txBox="1"/>
          <p:nvPr/>
        </p:nvSpPr>
        <p:spPr>
          <a:xfrm>
            <a:off x="10261600" y="5960534"/>
            <a:ext cx="1930400" cy="523220"/>
          </a:xfrm>
          <a:prstGeom prst="rect">
            <a:avLst/>
          </a:prstGeom>
          <a:noFill/>
        </p:spPr>
        <p:txBody>
          <a:bodyPr wrap="square" rtlCol="0">
            <a:spAutoFit/>
          </a:bodyPr>
          <a:lstStyle/>
          <a:p>
            <a:r>
              <a:rPr lang="en-US" sz="1400" dirty="0"/>
              <a:t>Johnson et al. JAAOS. 2019.</a:t>
            </a:r>
          </a:p>
        </p:txBody>
      </p:sp>
    </p:spTree>
    <p:extLst>
      <p:ext uri="{BB962C8B-B14F-4D97-AF65-F5344CB8AC3E}">
        <p14:creationId xmlns:p14="http://schemas.microsoft.com/office/powerpoint/2010/main" val="3828553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Metastatic Breast Carcinoma</a:t>
            </a:r>
          </a:p>
        </p:txBody>
      </p:sp>
      <p:sp>
        <p:nvSpPr>
          <p:cNvPr id="3" name="Content Placeholder 2"/>
          <p:cNvSpPr>
            <a:spLocks noGrp="1"/>
          </p:cNvSpPr>
          <p:nvPr>
            <p:ph idx="1"/>
          </p:nvPr>
        </p:nvSpPr>
        <p:spPr/>
        <p:txBody>
          <a:bodyPr/>
          <a:lstStyle/>
          <a:p>
            <a:r>
              <a:rPr lang="en-US" dirty="0"/>
              <a:t>Medical treatments based on tumor expression of hormone receptors or HER-2/</a:t>
            </a:r>
            <a:r>
              <a:rPr lang="en-US" dirty="0" err="1"/>
              <a:t>neu</a:t>
            </a:r>
            <a:r>
              <a:rPr lang="en-US" dirty="0"/>
              <a:t> </a:t>
            </a:r>
          </a:p>
          <a:p>
            <a:endParaRPr lang="en-US" dirty="0"/>
          </a:p>
          <a:p>
            <a:r>
              <a:rPr lang="en-US" dirty="0"/>
              <a:t>Lesions usually mixed or </a:t>
            </a:r>
            <a:r>
              <a:rPr lang="en-US" dirty="0" err="1"/>
              <a:t>blastic</a:t>
            </a:r>
            <a:r>
              <a:rPr lang="en-US" dirty="0"/>
              <a:t> in appearance</a:t>
            </a:r>
          </a:p>
          <a:p>
            <a:endParaRPr lang="en-US" dirty="0"/>
          </a:p>
          <a:p>
            <a:r>
              <a:rPr lang="en-US" dirty="0"/>
              <a:t>Very sensitive to XRT</a:t>
            </a:r>
          </a:p>
        </p:txBody>
      </p:sp>
    </p:spTree>
    <p:extLst>
      <p:ext uri="{BB962C8B-B14F-4D97-AF65-F5344CB8AC3E}">
        <p14:creationId xmlns:p14="http://schemas.microsoft.com/office/powerpoint/2010/main" val="4058201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Screen Shot 2020-09-06 at 2.10.02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398" y="213046"/>
            <a:ext cx="3210511" cy="4850021"/>
          </a:xfrm>
          <a:prstGeom prst="rect">
            <a:avLst/>
          </a:prstGeom>
        </p:spPr>
      </p:pic>
      <p:pic>
        <p:nvPicPr>
          <p:cNvPr id="5" name="Picture 4" descr="Screen Shot 2020-09-20 at 12.44.00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6532" y="249370"/>
            <a:ext cx="3285067" cy="4779829"/>
          </a:xfrm>
          <a:prstGeom prst="rect">
            <a:avLst/>
          </a:prstGeom>
        </p:spPr>
      </p:pic>
      <p:sp>
        <p:nvSpPr>
          <p:cNvPr id="8" name="Right Arrow 7"/>
          <p:cNvSpPr/>
          <p:nvPr/>
        </p:nvSpPr>
        <p:spPr>
          <a:xfrm>
            <a:off x="2294466" y="1303867"/>
            <a:ext cx="982133" cy="2201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7619999" y="1032933"/>
            <a:ext cx="982133" cy="2201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a:off x="4080933" y="2319867"/>
            <a:ext cx="1202267" cy="23706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eft Arrow 10"/>
          <p:cNvSpPr/>
          <p:nvPr/>
        </p:nvSpPr>
        <p:spPr>
          <a:xfrm>
            <a:off x="9330266" y="1964267"/>
            <a:ext cx="1202267" cy="23706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863600" y="5215467"/>
            <a:ext cx="10397067" cy="923330"/>
          </a:xfrm>
          <a:prstGeom prst="rect">
            <a:avLst/>
          </a:prstGeom>
          <a:noFill/>
        </p:spPr>
        <p:txBody>
          <a:bodyPr wrap="square" rtlCol="0">
            <a:spAutoFit/>
          </a:bodyPr>
          <a:lstStyle/>
          <a:p>
            <a:r>
              <a:rPr lang="en-US" dirty="0"/>
              <a:t>Metastatic breast cancer patient that underwent prophylactic fixation for impending left proximal femur fracture. Also observed was a left </a:t>
            </a:r>
            <a:r>
              <a:rPr lang="en-US" dirty="0" err="1"/>
              <a:t>periacetabular</a:t>
            </a:r>
            <a:r>
              <a:rPr lang="en-US" dirty="0"/>
              <a:t> bone lesion.  Both sites underwent XRT with excellent bony reconstitution, obviating the need for surgical intervention at the left acetabulum </a:t>
            </a:r>
          </a:p>
        </p:txBody>
      </p:sp>
      <p:sp>
        <p:nvSpPr>
          <p:cNvPr id="13" name="TextBox 12"/>
          <p:cNvSpPr txBox="1"/>
          <p:nvPr/>
        </p:nvSpPr>
        <p:spPr>
          <a:xfrm>
            <a:off x="237067" y="2777066"/>
            <a:ext cx="1354667" cy="492443"/>
          </a:xfrm>
          <a:prstGeom prst="rect">
            <a:avLst/>
          </a:prstGeom>
          <a:noFill/>
        </p:spPr>
        <p:txBody>
          <a:bodyPr wrap="square" rtlCol="0">
            <a:spAutoFit/>
          </a:bodyPr>
          <a:lstStyle/>
          <a:p>
            <a:r>
              <a:rPr lang="en-US" sz="2600" dirty="0"/>
              <a:t>Pre- XRT</a:t>
            </a:r>
          </a:p>
        </p:txBody>
      </p:sp>
      <p:sp>
        <p:nvSpPr>
          <p:cNvPr id="14" name="TextBox 13"/>
          <p:cNvSpPr txBox="1"/>
          <p:nvPr/>
        </p:nvSpPr>
        <p:spPr>
          <a:xfrm>
            <a:off x="10397067" y="2760133"/>
            <a:ext cx="1574800" cy="492443"/>
          </a:xfrm>
          <a:prstGeom prst="rect">
            <a:avLst/>
          </a:prstGeom>
          <a:noFill/>
        </p:spPr>
        <p:txBody>
          <a:bodyPr wrap="square" rtlCol="0">
            <a:spAutoFit/>
          </a:bodyPr>
          <a:lstStyle/>
          <a:p>
            <a:r>
              <a:rPr lang="en-US" sz="2600" dirty="0"/>
              <a:t>Post- XRT</a:t>
            </a:r>
          </a:p>
        </p:txBody>
      </p:sp>
    </p:spTree>
    <p:extLst>
      <p:ext uri="{BB962C8B-B14F-4D97-AF65-F5344CB8AC3E}">
        <p14:creationId xmlns:p14="http://schemas.microsoft.com/office/powerpoint/2010/main" val="2744787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Metastatic Prostate Carcinoma</a:t>
            </a:r>
          </a:p>
        </p:txBody>
      </p:sp>
      <p:sp>
        <p:nvSpPr>
          <p:cNvPr id="3" name="Content Placeholder 2"/>
          <p:cNvSpPr>
            <a:spLocks noGrp="1"/>
          </p:cNvSpPr>
          <p:nvPr>
            <p:ph idx="1"/>
          </p:nvPr>
        </p:nvSpPr>
        <p:spPr>
          <a:xfrm>
            <a:off x="838200" y="1507067"/>
            <a:ext cx="7831667" cy="4669896"/>
          </a:xfrm>
        </p:spPr>
        <p:txBody>
          <a:bodyPr/>
          <a:lstStyle/>
          <a:p>
            <a:r>
              <a:rPr lang="en-US" dirty="0"/>
              <a:t>High incidence of bony metastasis</a:t>
            </a:r>
          </a:p>
          <a:p>
            <a:endParaRPr lang="en-US" dirty="0"/>
          </a:p>
          <a:p>
            <a:r>
              <a:rPr lang="en-US" dirty="0"/>
              <a:t>Typically </a:t>
            </a:r>
            <a:r>
              <a:rPr lang="en-US" dirty="0" err="1"/>
              <a:t>blastic</a:t>
            </a:r>
            <a:r>
              <a:rPr lang="en-US" dirty="0"/>
              <a:t> in appearance</a:t>
            </a:r>
          </a:p>
          <a:p>
            <a:endParaRPr lang="en-US" dirty="0"/>
          </a:p>
          <a:p>
            <a:r>
              <a:rPr lang="en-US" dirty="0"/>
              <a:t>Very radiosensitive</a:t>
            </a:r>
          </a:p>
          <a:p>
            <a:endParaRPr lang="en-US" dirty="0"/>
          </a:p>
          <a:p>
            <a:r>
              <a:rPr lang="en-US" dirty="0"/>
              <a:t>If performing intramedullary fixation, beware of </a:t>
            </a:r>
            <a:r>
              <a:rPr lang="en-US" dirty="0" err="1"/>
              <a:t>blastic</a:t>
            </a:r>
            <a:r>
              <a:rPr lang="en-US" dirty="0"/>
              <a:t> lesions that may make this difficult</a:t>
            </a:r>
          </a:p>
          <a:p>
            <a:pPr lvl="1"/>
            <a:r>
              <a:rPr lang="en-US" dirty="0"/>
              <a:t>Re-</a:t>
            </a:r>
            <a:r>
              <a:rPr lang="en-US" dirty="0" err="1"/>
              <a:t>cannulate</a:t>
            </a:r>
            <a:r>
              <a:rPr lang="en-US" dirty="0"/>
              <a:t> intramedullary canal with drill bits, reamers, etc. under fluoroscopy</a:t>
            </a:r>
          </a:p>
        </p:txBody>
      </p:sp>
    </p:spTree>
    <p:extLst>
      <p:ext uri="{BB962C8B-B14F-4D97-AF65-F5344CB8AC3E}">
        <p14:creationId xmlns:p14="http://schemas.microsoft.com/office/powerpoint/2010/main" val="12138893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7133" y="2329391"/>
            <a:ext cx="11353800" cy="1325563"/>
          </a:xfrm>
        </p:spPr>
        <p:txBody>
          <a:bodyPr>
            <a:normAutofit/>
          </a:bodyPr>
          <a:lstStyle/>
          <a:p>
            <a:r>
              <a:rPr lang="en-US" sz="4000" dirty="0"/>
              <a:t>Surgical Treatment Techniques in Pathologic Fractures</a:t>
            </a:r>
          </a:p>
        </p:txBody>
      </p:sp>
    </p:spTree>
    <p:extLst>
      <p:ext uri="{BB962C8B-B14F-4D97-AF65-F5344CB8AC3E}">
        <p14:creationId xmlns:p14="http://schemas.microsoft.com/office/powerpoint/2010/main" val="2062648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ctr">
              <a:buNone/>
            </a:pPr>
            <a:r>
              <a:rPr lang="en-US" dirty="0"/>
              <a:t> What’s the primary diagnosis?</a:t>
            </a:r>
          </a:p>
          <a:p>
            <a:pPr marL="0" indent="0" algn="ctr">
              <a:buNone/>
            </a:pPr>
            <a:endParaRPr lang="en-US" dirty="0"/>
          </a:p>
          <a:p>
            <a:pPr marL="0" indent="0" algn="ctr">
              <a:buNone/>
            </a:pPr>
            <a:r>
              <a:rPr lang="en-US" dirty="0"/>
              <a:t> What’s the prognosis?</a:t>
            </a:r>
          </a:p>
          <a:p>
            <a:pPr marL="0" indent="0" algn="ctr">
              <a:buNone/>
            </a:pPr>
            <a:endParaRPr lang="en-US" dirty="0"/>
          </a:p>
          <a:p>
            <a:pPr marL="0" indent="0" algn="ctr">
              <a:buNone/>
            </a:pPr>
            <a:r>
              <a:rPr lang="en-US" dirty="0"/>
              <a:t> Where is the location of the lesion or fracture?</a:t>
            </a:r>
          </a:p>
          <a:p>
            <a:pPr marL="0" indent="0" algn="ctr">
              <a:buNone/>
            </a:pPr>
            <a:endParaRPr lang="en-US" dirty="0"/>
          </a:p>
          <a:p>
            <a:pPr marL="0" indent="0" algn="ctr">
              <a:buNone/>
            </a:pPr>
            <a:r>
              <a:rPr lang="en-US" dirty="0"/>
              <a:t> How much bone stock is left?</a:t>
            </a:r>
          </a:p>
        </p:txBody>
      </p:sp>
      <p:sp>
        <p:nvSpPr>
          <p:cNvPr id="4" name="Down Arrow 3"/>
          <p:cNvSpPr/>
          <p:nvPr/>
        </p:nvSpPr>
        <p:spPr>
          <a:xfrm>
            <a:off x="5960534" y="2286000"/>
            <a:ext cx="203200" cy="508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4"/>
          <p:cNvSpPr/>
          <p:nvPr/>
        </p:nvSpPr>
        <p:spPr>
          <a:xfrm>
            <a:off x="5943601" y="3335867"/>
            <a:ext cx="203200" cy="508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5"/>
          <p:cNvSpPr/>
          <p:nvPr/>
        </p:nvSpPr>
        <p:spPr>
          <a:xfrm>
            <a:off x="5960535" y="4334934"/>
            <a:ext cx="203200" cy="508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659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General Principles</a:t>
            </a:r>
          </a:p>
        </p:txBody>
      </p:sp>
      <p:sp>
        <p:nvSpPr>
          <p:cNvPr id="4" name="Content Placeholder 3"/>
          <p:cNvSpPr>
            <a:spLocks noGrp="1"/>
          </p:cNvSpPr>
          <p:nvPr>
            <p:ph idx="1"/>
          </p:nvPr>
        </p:nvSpPr>
        <p:spPr/>
        <p:txBody>
          <a:bodyPr/>
          <a:lstStyle/>
          <a:p>
            <a:r>
              <a:rPr lang="en-US" dirty="0"/>
              <a:t>Provide a durable construct that will outlive the patient</a:t>
            </a:r>
          </a:p>
          <a:p>
            <a:pPr lvl="1"/>
            <a:r>
              <a:rPr lang="en-US" dirty="0"/>
              <a:t>“One operation for one patient”</a:t>
            </a:r>
          </a:p>
          <a:p>
            <a:pPr lvl="1"/>
            <a:endParaRPr lang="en-US" dirty="0"/>
          </a:p>
          <a:p>
            <a:r>
              <a:rPr lang="en-US" dirty="0"/>
              <a:t>Provide a construct that allows for immediate weight-bearing and function</a:t>
            </a:r>
          </a:p>
          <a:p>
            <a:endParaRPr lang="en-US" dirty="0"/>
          </a:p>
          <a:p>
            <a:r>
              <a:rPr lang="en-US" dirty="0"/>
              <a:t>Potential for bone healing is less (pathologic bone, likely need for postop XRT); strongly consider augmented fixation or reconstruction (additional plates, PMMA, </a:t>
            </a:r>
            <a:r>
              <a:rPr lang="en-US" dirty="0" err="1"/>
              <a:t>etc</a:t>
            </a:r>
            <a:r>
              <a:rPr lang="en-US" dirty="0"/>
              <a:t>)</a:t>
            </a:r>
          </a:p>
          <a:p>
            <a:endParaRPr lang="en-US" dirty="0"/>
          </a:p>
          <a:p>
            <a:endParaRPr lang="en-US" dirty="0"/>
          </a:p>
          <a:p>
            <a:endParaRPr lang="en-US" dirty="0"/>
          </a:p>
        </p:txBody>
      </p:sp>
    </p:spTree>
    <p:extLst>
      <p:ext uri="{BB962C8B-B14F-4D97-AF65-F5344CB8AC3E}">
        <p14:creationId xmlns:p14="http://schemas.microsoft.com/office/powerpoint/2010/main" val="2357048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Fixation versus Reconstruction</a:t>
            </a:r>
          </a:p>
        </p:txBody>
      </p:sp>
      <p:sp>
        <p:nvSpPr>
          <p:cNvPr id="5" name="Text Placeholder 4"/>
          <p:cNvSpPr>
            <a:spLocks noGrp="1"/>
          </p:cNvSpPr>
          <p:nvPr>
            <p:ph type="body" idx="1"/>
          </p:nvPr>
        </p:nvSpPr>
        <p:spPr/>
        <p:txBody>
          <a:bodyPr/>
          <a:lstStyle/>
          <a:p>
            <a:r>
              <a:rPr lang="en-US" dirty="0"/>
              <a:t>Fixation</a:t>
            </a:r>
          </a:p>
        </p:txBody>
      </p:sp>
      <p:sp>
        <p:nvSpPr>
          <p:cNvPr id="6" name="Content Placeholder 5"/>
          <p:cNvSpPr>
            <a:spLocks noGrp="1"/>
          </p:cNvSpPr>
          <p:nvPr>
            <p:ph sz="half" idx="2"/>
          </p:nvPr>
        </p:nvSpPr>
        <p:spPr/>
        <p:txBody>
          <a:bodyPr/>
          <a:lstStyle/>
          <a:p>
            <a:r>
              <a:rPr lang="en-US" dirty="0"/>
              <a:t>Adequate bone stock</a:t>
            </a:r>
          </a:p>
          <a:p>
            <a:endParaRPr lang="en-US" dirty="0"/>
          </a:p>
          <a:p>
            <a:r>
              <a:rPr lang="en-US" dirty="0"/>
              <a:t>Bony healing or reconstitution possible (breast, prostate, myeloma, lymphoma)</a:t>
            </a:r>
          </a:p>
          <a:p>
            <a:endParaRPr lang="en-US" dirty="0"/>
          </a:p>
          <a:p>
            <a:r>
              <a:rPr lang="en-US" dirty="0"/>
              <a:t>Non-</a:t>
            </a:r>
            <a:r>
              <a:rPr lang="en-US" dirty="0" err="1"/>
              <a:t>periarticular</a:t>
            </a:r>
            <a:r>
              <a:rPr lang="en-US" dirty="0"/>
              <a:t> location</a:t>
            </a:r>
          </a:p>
        </p:txBody>
      </p:sp>
      <p:sp>
        <p:nvSpPr>
          <p:cNvPr id="7" name="Text Placeholder 6"/>
          <p:cNvSpPr>
            <a:spLocks noGrp="1"/>
          </p:cNvSpPr>
          <p:nvPr>
            <p:ph type="body" sz="quarter" idx="3"/>
          </p:nvPr>
        </p:nvSpPr>
        <p:spPr/>
        <p:txBody>
          <a:bodyPr/>
          <a:lstStyle/>
          <a:p>
            <a:r>
              <a:rPr lang="en-US" dirty="0"/>
              <a:t>Reconstruction (</a:t>
            </a:r>
            <a:r>
              <a:rPr lang="en-US" dirty="0" err="1"/>
              <a:t>Endoprosthesis</a:t>
            </a:r>
            <a:r>
              <a:rPr lang="en-US" dirty="0"/>
              <a:t>)</a:t>
            </a:r>
          </a:p>
        </p:txBody>
      </p:sp>
      <p:sp>
        <p:nvSpPr>
          <p:cNvPr id="8" name="Content Placeholder 7"/>
          <p:cNvSpPr>
            <a:spLocks noGrp="1"/>
          </p:cNvSpPr>
          <p:nvPr>
            <p:ph sz="quarter" idx="4"/>
          </p:nvPr>
        </p:nvSpPr>
        <p:spPr/>
        <p:txBody>
          <a:bodyPr>
            <a:normAutofit/>
          </a:bodyPr>
          <a:lstStyle/>
          <a:p>
            <a:r>
              <a:rPr lang="en-US" dirty="0"/>
              <a:t>Inadequate remaining bone stock</a:t>
            </a:r>
          </a:p>
          <a:p>
            <a:r>
              <a:rPr lang="en-US" dirty="0"/>
              <a:t>Poor chance of bony </a:t>
            </a:r>
            <a:r>
              <a:rPr lang="en-US" dirty="0" smtClean="0"/>
              <a:t>healing</a:t>
            </a:r>
            <a:endParaRPr lang="en-US" dirty="0"/>
          </a:p>
          <a:p>
            <a:r>
              <a:rPr lang="en-US" dirty="0"/>
              <a:t>Solitary lesion or </a:t>
            </a:r>
            <a:r>
              <a:rPr lang="en-US" dirty="0" err="1"/>
              <a:t>oligometastic</a:t>
            </a:r>
            <a:r>
              <a:rPr lang="en-US" dirty="0"/>
              <a:t> disease in which resection/</a:t>
            </a:r>
            <a:r>
              <a:rPr lang="en-US" dirty="0" err="1"/>
              <a:t>metastectomy</a:t>
            </a:r>
            <a:r>
              <a:rPr lang="en-US" dirty="0"/>
              <a:t> is </a:t>
            </a:r>
            <a:r>
              <a:rPr lang="en-US" dirty="0" smtClean="0"/>
              <a:t>planned</a:t>
            </a:r>
            <a:endParaRPr lang="en-US" dirty="0"/>
          </a:p>
          <a:p>
            <a:r>
              <a:rPr lang="en-US" dirty="0" err="1"/>
              <a:t>Peri</a:t>
            </a:r>
            <a:r>
              <a:rPr lang="en-US" dirty="0"/>
              <a:t>-articular location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181448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Upper Extremity Guide to Reconstruction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Scapula/Clavicle</a:t>
            </a:r>
          </a:p>
          <a:p>
            <a:pPr lvl="1"/>
            <a:r>
              <a:rPr lang="en-US" dirty="0" smtClean="0"/>
              <a:t>May consider non-op</a:t>
            </a:r>
          </a:p>
          <a:p>
            <a:pPr lvl="1"/>
            <a:endParaRPr lang="en-US" dirty="0"/>
          </a:p>
          <a:p>
            <a:r>
              <a:rPr lang="en-US" dirty="0" smtClean="0"/>
              <a:t>Proximal </a:t>
            </a:r>
            <a:r>
              <a:rPr lang="en-US" dirty="0" err="1" smtClean="0"/>
              <a:t>Humerus</a:t>
            </a:r>
            <a:endParaRPr lang="en-US" dirty="0" smtClean="0"/>
          </a:p>
          <a:p>
            <a:pPr lvl="1"/>
            <a:r>
              <a:rPr lang="en-US" dirty="0" smtClean="0"/>
              <a:t>Adequate remaining bone- locked plating +/- PMMA</a:t>
            </a:r>
          </a:p>
          <a:p>
            <a:pPr lvl="1"/>
            <a:r>
              <a:rPr lang="en-US" dirty="0" smtClean="0"/>
              <a:t>Poor remaining bone- </a:t>
            </a:r>
            <a:r>
              <a:rPr lang="en-US" dirty="0" err="1" smtClean="0"/>
              <a:t>arthroplasty</a:t>
            </a:r>
            <a:r>
              <a:rPr lang="en-US" dirty="0" smtClean="0"/>
              <a:t> (+/- reverse shoulder </a:t>
            </a:r>
            <a:r>
              <a:rPr lang="en-US" dirty="0" err="1" smtClean="0"/>
              <a:t>arthroplasty</a:t>
            </a:r>
            <a:r>
              <a:rPr lang="en-US" dirty="0" smtClean="0"/>
              <a:t>)</a:t>
            </a:r>
          </a:p>
          <a:p>
            <a:pPr lvl="1"/>
            <a:endParaRPr lang="en-US" dirty="0"/>
          </a:p>
          <a:p>
            <a:r>
              <a:rPr lang="en-US" dirty="0" err="1" smtClean="0"/>
              <a:t>Diaphyseal</a:t>
            </a:r>
            <a:r>
              <a:rPr lang="en-US" dirty="0" smtClean="0"/>
              <a:t> </a:t>
            </a:r>
            <a:r>
              <a:rPr lang="en-US" dirty="0" err="1" smtClean="0"/>
              <a:t>Humerus</a:t>
            </a:r>
            <a:endParaRPr lang="en-US" dirty="0" smtClean="0"/>
          </a:p>
          <a:p>
            <a:pPr lvl="1"/>
            <a:r>
              <a:rPr lang="en-US" dirty="0" smtClean="0"/>
              <a:t>Adequate remaining bone- IMN or plate/screws +/- PMMA</a:t>
            </a:r>
          </a:p>
          <a:p>
            <a:pPr lvl="1"/>
            <a:r>
              <a:rPr lang="en-US" dirty="0" smtClean="0"/>
              <a:t>Poor remaining bone- intercalary prosthesis</a:t>
            </a:r>
          </a:p>
          <a:p>
            <a:pPr lvl="1"/>
            <a:endParaRPr lang="en-US" dirty="0"/>
          </a:p>
          <a:p>
            <a:r>
              <a:rPr lang="en-US" dirty="0" smtClean="0"/>
              <a:t>Distal </a:t>
            </a:r>
            <a:r>
              <a:rPr lang="en-US" dirty="0" err="1" smtClean="0"/>
              <a:t>Humerus</a:t>
            </a:r>
            <a:endParaRPr lang="en-US" dirty="0" smtClean="0"/>
          </a:p>
          <a:p>
            <a:pPr lvl="1"/>
            <a:r>
              <a:rPr lang="en-US" dirty="0" smtClean="0"/>
              <a:t>Adequate </a:t>
            </a:r>
            <a:r>
              <a:rPr lang="en-US" dirty="0" err="1" smtClean="0"/>
              <a:t>remaing</a:t>
            </a:r>
            <a:r>
              <a:rPr lang="en-US" dirty="0" smtClean="0"/>
              <a:t> bone- dual plating +/- PMMA</a:t>
            </a:r>
          </a:p>
          <a:p>
            <a:pPr lvl="1"/>
            <a:r>
              <a:rPr lang="en-US" dirty="0" smtClean="0"/>
              <a:t>Poor remaining bone- consider </a:t>
            </a:r>
            <a:r>
              <a:rPr lang="en-US" dirty="0" err="1" smtClean="0"/>
              <a:t>arthroplasty</a:t>
            </a:r>
            <a:r>
              <a:rPr lang="en-US" dirty="0" smtClean="0"/>
              <a:t> (total elbow or distal </a:t>
            </a:r>
            <a:r>
              <a:rPr lang="en-US" dirty="0" err="1" smtClean="0"/>
              <a:t>humerus</a:t>
            </a:r>
            <a:r>
              <a:rPr lang="en-US" dirty="0" smtClean="0"/>
              <a:t>/total elbow </a:t>
            </a:r>
            <a:r>
              <a:rPr lang="en-US" dirty="0" err="1" smtClean="0"/>
              <a:t>arthroplasty</a:t>
            </a:r>
            <a:r>
              <a:rPr lang="en-US" dirty="0" smtClean="0"/>
              <a:t>)</a:t>
            </a:r>
          </a:p>
          <a:p>
            <a:endParaRPr lang="en-US" dirty="0" smtClean="0"/>
          </a:p>
          <a:p>
            <a:pPr lvl="1"/>
            <a:endParaRPr lang="en-US" dirty="0"/>
          </a:p>
        </p:txBody>
      </p:sp>
      <p:sp>
        <p:nvSpPr>
          <p:cNvPr id="4" name="TextBox 3"/>
          <p:cNvSpPr txBox="1"/>
          <p:nvPr/>
        </p:nvSpPr>
        <p:spPr>
          <a:xfrm>
            <a:off x="9220824" y="6096442"/>
            <a:ext cx="2709333" cy="276999"/>
          </a:xfrm>
          <a:prstGeom prst="rect">
            <a:avLst/>
          </a:prstGeom>
          <a:noFill/>
        </p:spPr>
        <p:txBody>
          <a:bodyPr wrap="square" rtlCol="0">
            <a:spAutoFit/>
          </a:bodyPr>
          <a:lstStyle/>
          <a:p>
            <a:r>
              <a:rPr lang="en-US" sz="1200" dirty="0"/>
              <a:t>Johnson et al. JAAOS. 2019.</a:t>
            </a:r>
          </a:p>
        </p:txBody>
      </p:sp>
    </p:spTree>
    <p:extLst>
      <p:ext uri="{BB962C8B-B14F-4D97-AF65-F5344CB8AC3E}">
        <p14:creationId xmlns:p14="http://schemas.microsoft.com/office/powerpoint/2010/main" val="29346234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 Extremity Guide to Reconstruction</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Iliac crest or pubic rami</a:t>
            </a:r>
          </a:p>
          <a:p>
            <a:pPr lvl="1"/>
            <a:r>
              <a:rPr lang="en-US" dirty="0" smtClean="0"/>
              <a:t>Consider non-op </a:t>
            </a:r>
          </a:p>
          <a:p>
            <a:pPr lvl="1"/>
            <a:r>
              <a:rPr lang="en-US" dirty="0" smtClean="0"/>
              <a:t>If </a:t>
            </a:r>
            <a:r>
              <a:rPr lang="en-US" dirty="0" err="1" smtClean="0"/>
              <a:t>acetabular</a:t>
            </a:r>
            <a:r>
              <a:rPr lang="en-US" dirty="0" smtClean="0"/>
              <a:t> involvement- consider </a:t>
            </a:r>
            <a:r>
              <a:rPr lang="en-US" dirty="0" err="1" smtClean="0"/>
              <a:t>arthroplasty</a:t>
            </a:r>
            <a:endParaRPr lang="en-US" dirty="0" smtClean="0"/>
          </a:p>
          <a:p>
            <a:pPr marL="457200" lvl="1" indent="0">
              <a:buNone/>
            </a:pPr>
            <a:endParaRPr lang="en-US" dirty="0" smtClean="0"/>
          </a:p>
          <a:p>
            <a:r>
              <a:rPr lang="en-US" dirty="0" smtClean="0"/>
              <a:t>Femoral head/neck</a:t>
            </a:r>
          </a:p>
          <a:p>
            <a:pPr lvl="1"/>
            <a:r>
              <a:rPr lang="en-US" dirty="0" smtClean="0"/>
              <a:t>Adequate remaining bone stock- can consider fixation +/- PMMA</a:t>
            </a:r>
          </a:p>
          <a:p>
            <a:pPr lvl="1"/>
            <a:r>
              <a:rPr lang="en-US" dirty="0" smtClean="0"/>
              <a:t>Poor remaining bone stock- </a:t>
            </a:r>
            <a:r>
              <a:rPr lang="en-US" dirty="0" err="1"/>
              <a:t>a</a:t>
            </a:r>
            <a:r>
              <a:rPr lang="en-US" dirty="0" err="1" smtClean="0"/>
              <a:t>rthroplasty</a:t>
            </a:r>
            <a:r>
              <a:rPr lang="en-US" dirty="0" smtClean="0"/>
              <a:t> (</a:t>
            </a:r>
            <a:r>
              <a:rPr lang="en-US" dirty="0" err="1" smtClean="0"/>
              <a:t>hemiarthroplasty</a:t>
            </a:r>
            <a:r>
              <a:rPr lang="en-US" dirty="0" smtClean="0"/>
              <a:t> versus total hip </a:t>
            </a:r>
            <a:r>
              <a:rPr lang="en-US" dirty="0" err="1" smtClean="0"/>
              <a:t>arthroplasty</a:t>
            </a:r>
            <a:r>
              <a:rPr lang="en-US" dirty="0" smtClean="0"/>
              <a:t>)</a:t>
            </a:r>
          </a:p>
          <a:p>
            <a:r>
              <a:rPr lang="en-US" dirty="0" err="1" smtClean="0"/>
              <a:t>Pertrochanteric</a:t>
            </a:r>
            <a:r>
              <a:rPr lang="en-US" dirty="0" smtClean="0"/>
              <a:t> femur</a:t>
            </a:r>
          </a:p>
          <a:p>
            <a:pPr lvl="1"/>
            <a:r>
              <a:rPr lang="en-US" dirty="0" smtClean="0"/>
              <a:t>Adequate remaining bone- </a:t>
            </a:r>
            <a:r>
              <a:rPr lang="en-US" dirty="0" err="1"/>
              <a:t>c</a:t>
            </a:r>
            <a:r>
              <a:rPr lang="en-US" dirty="0" err="1" smtClean="0"/>
              <a:t>ephalomedullary</a:t>
            </a:r>
            <a:r>
              <a:rPr lang="en-US" dirty="0" smtClean="0"/>
              <a:t> fixation +/- PMMA</a:t>
            </a:r>
          </a:p>
          <a:p>
            <a:pPr lvl="1"/>
            <a:r>
              <a:rPr lang="en-US" dirty="0" smtClean="0"/>
              <a:t>Poor remaining bone- </a:t>
            </a:r>
            <a:r>
              <a:rPr lang="en-US" dirty="0" err="1" smtClean="0"/>
              <a:t>arthroplasty</a:t>
            </a:r>
            <a:endParaRPr lang="en-US" dirty="0" smtClean="0"/>
          </a:p>
          <a:p>
            <a:r>
              <a:rPr lang="en-US" dirty="0" err="1" smtClean="0"/>
              <a:t>Diaphyseal</a:t>
            </a:r>
            <a:r>
              <a:rPr lang="en-US" dirty="0" smtClean="0"/>
              <a:t> femur</a:t>
            </a:r>
          </a:p>
          <a:p>
            <a:pPr lvl="1"/>
            <a:r>
              <a:rPr lang="en-US" dirty="0" smtClean="0"/>
              <a:t>Adequate reaming bone- intramedullary fixation +/- PMMA</a:t>
            </a:r>
          </a:p>
          <a:p>
            <a:pPr lvl="1"/>
            <a:r>
              <a:rPr lang="en-US" dirty="0" smtClean="0"/>
              <a:t>Poor remaining bone- intercalary prosthesis</a:t>
            </a:r>
          </a:p>
          <a:p>
            <a:r>
              <a:rPr lang="en-US" dirty="0" smtClean="0"/>
              <a:t>Distal femur</a:t>
            </a:r>
          </a:p>
          <a:p>
            <a:pPr lvl="1"/>
            <a:r>
              <a:rPr lang="en-US" dirty="0" smtClean="0"/>
              <a:t>Adequate remaining bone- fixation +/- PMMA</a:t>
            </a:r>
          </a:p>
          <a:p>
            <a:pPr lvl="1"/>
            <a:r>
              <a:rPr lang="en-US" dirty="0" smtClean="0"/>
              <a:t>Poor remaining bone- </a:t>
            </a:r>
            <a:r>
              <a:rPr lang="en-US" dirty="0" err="1" smtClean="0"/>
              <a:t>arthroplasty</a:t>
            </a:r>
            <a:r>
              <a:rPr lang="en-US" dirty="0" smtClean="0"/>
              <a:t> (TKA versus distal femur </a:t>
            </a:r>
            <a:r>
              <a:rPr lang="en-US" dirty="0" err="1" smtClean="0"/>
              <a:t>arthroplasty</a:t>
            </a:r>
            <a:r>
              <a:rPr lang="en-US" dirty="0" smtClean="0"/>
              <a:t>)</a:t>
            </a:r>
          </a:p>
          <a:p>
            <a:r>
              <a:rPr lang="en-US" dirty="0" smtClean="0"/>
              <a:t>Proximal tibia</a:t>
            </a:r>
          </a:p>
          <a:p>
            <a:pPr lvl="1"/>
            <a:r>
              <a:rPr lang="en-US" dirty="0" smtClean="0"/>
              <a:t>Adequate bone- fixation +/- PMMA</a:t>
            </a:r>
          </a:p>
          <a:p>
            <a:pPr lvl="1"/>
            <a:r>
              <a:rPr lang="en-US" dirty="0" smtClean="0"/>
              <a:t>Poor bone- </a:t>
            </a:r>
            <a:r>
              <a:rPr lang="en-US" dirty="0" err="1" smtClean="0"/>
              <a:t>arthroplasty</a:t>
            </a:r>
            <a:r>
              <a:rPr lang="en-US" dirty="0" smtClean="0"/>
              <a:t> (TKA versus proximal tibia replacement)</a:t>
            </a:r>
            <a:endParaRPr lang="en-US" dirty="0"/>
          </a:p>
          <a:p>
            <a:endParaRPr lang="en-US" dirty="0"/>
          </a:p>
        </p:txBody>
      </p:sp>
      <p:sp>
        <p:nvSpPr>
          <p:cNvPr id="4" name="TextBox 3"/>
          <p:cNvSpPr txBox="1"/>
          <p:nvPr/>
        </p:nvSpPr>
        <p:spPr>
          <a:xfrm>
            <a:off x="9295939" y="6067478"/>
            <a:ext cx="2709333" cy="276999"/>
          </a:xfrm>
          <a:prstGeom prst="rect">
            <a:avLst/>
          </a:prstGeom>
          <a:noFill/>
        </p:spPr>
        <p:txBody>
          <a:bodyPr wrap="square" rtlCol="0">
            <a:spAutoFit/>
          </a:bodyPr>
          <a:lstStyle/>
          <a:p>
            <a:r>
              <a:rPr lang="en-US" sz="1200" dirty="0"/>
              <a:t>Johnson et al. JAAOS. 2019.</a:t>
            </a:r>
          </a:p>
        </p:txBody>
      </p:sp>
    </p:spTree>
    <p:extLst>
      <p:ext uri="{BB962C8B-B14F-4D97-AF65-F5344CB8AC3E}">
        <p14:creationId xmlns:p14="http://schemas.microsoft.com/office/powerpoint/2010/main" val="3545700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you work up metastatic disease?</a:t>
            </a:r>
          </a:p>
        </p:txBody>
      </p:sp>
      <p:sp>
        <p:nvSpPr>
          <p:cNvPr id="3" name="Content Placeholder 2"/>
          <p:cNvSpPr>
            <a:spLocks noGrp="1"/>
          </p:cNvSpPr>
          <p:nvPr>
            <p:ph idx="1"/>
          </p:nvPr>
        </p:nvSpPr>
        <p:spPr/>
        <p:txBody>
          <a:bodyPr/>
          <a:lstStyle/>
          <a:p>
            <a:r>
              <a:rPr lang="en-US" dirty="0"/>
              <a:t>Symptoms/signs:</a:t>
            </a:r>
          </a:p>
          <a:p>
            <a:pPr lvl="1"/>
            <a:r>
              <a:rPr lang="en-US" dirty="0"/>
              <a:t>Pain is most common symptom</a:t>
            </a:r>
          </a:p>
          <a:p>
            <a:pPr lvl="1"/>
            <a:r>
              <a:rPr lang="en-US" dirty="0"/>
              <a:t>Some present with completed fracture (often from no traumatic event)</a:t>
            </a:r>
          </a:p>
          <a:p>
            <a:pPr lvl="2"/>
            <a:r>
              <a:rPr lang="en-US" dirty="0"/>
              <a:t>Very helpful to take detailed history</a:t>
            </a:r>
          </a:p>
          <a:p>
            <a:endParaRPr lang="en-US" dirty="0"/>
          </a:p>
          <a:p>
            <a:r>
              <a:rPr lang="en-US" dirty="0"/>
              <a:t>A lytic bone lesion in an adult needs further work-up</a:t>
            </a:r>
          </a:p>
          <a:p>
            <a:endParaRPr lang="en-US" dirty="0"/>
          </a:p>
          <a:p>
            <a:pPr lvl="1"/>
            <a:r>
              <a:rPr lang="en-US" dirty="0"/>
              <a:t>Most often is metastatic disease (especially age &gt; 50 years) BUT:</a:t>
            </a:r>
          </a:p>
          <a:p>
            <a:pPr lvl="1"/>
            <a:r>
              <a:rPr lang="en-US" dirty="0"/>
              <a:t>Must rule out that lesion is </a:t>
            </a:r>
            <a:r>
              <a:rPr lang="en-US" dirty="0">
                <a:solidFill>
                  <a:srgbClr val="FF0000"/>
                </a:solidFill>
              </a:rPr>
              <a:t>NOT a primary bone sarcoma (treatment paradigm usually necessitates wide resection)</a:t>
            </a:r>
          </a:p>
        </p:txBody>
      </p:sp>
    </p:spTree>
    <p:extLst>
      <p:ext uri="{BB962C8B-B14F-4D97-AF65-F5344CB8AC3E}">
        <p14:creationId xmlns:p14="http://schemas.microsoft.com/office/powerpoint/2010/main" val="23113206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 we protect the entire bone?</a:t>
            </a:r>
          </a:p>
        </p:txBody>
      </p:sp>
      <p:sp>
        <p:nvSpPr>
          <p:cNvPr id="3" name="Content Placeholder 2"/>
          <p:cNvSpPr>
            <a:spLocks noGrp="1"/>
          </p:cNvSpPr>
          <p:nvPr>
            <p:ph idx="1"/>
          </p:nvPr>
        </p:nvSpPr>
        <p:spPr>
          <a:xfrm>
            <a:off x="0" y="1944158"/>
            <a:ext cx="6138332" cy="4558241"/>
          </a:xfrm>
        </p:spPr>
        <p:txBody>
          <a:bodyPr>
            <a:normAutofit/>
          </a:bodyPr>
          <a:lstStyle/>
          <a:p>
            <a:r>
              <a:rPr lang="en-US" sz="2400" dirty="0"/>
              <a:t>Traditional teaching states that we should stabilize the entire bone in order to avoid future operations if new lesions present</a:t>
            </a:r>
          </a:p>
          <a:p>
            <a:pPr lvl="2"/>
            <a:endParaRPr lang="en-US" dirty="0"/>
          </a:p>
          <a:p>
            <a:pPr lvl="2"/>
            <a:r>
              <a:rPr lang="en-US" dirty="0"/>
              <a:t>Example #1) </a:t>
            </a:r>
            <a:r>
              <a:rPr lang="en-US" dirty="0" err="1"/>
              <a:t>Cephalomedllary</a:t>
            </a:r>
            <a:r>
              <a:rPr lang="en-US" dirty="0"/>
              <a:t> or recon-style screws across the femoral neck when stabilizing a </a:t>
            </a:r>
            <a:r>
              <a:rPr lang="en-US" dirty="0" err="1"/>
              <a:t>diaphyseal</a:t>
            </a:r>
            <a:r>
              <a:rPr lang="en-US" dirty="0"/>
              <a:t> femur lesion</a:t>
            </a:r>
          </a:p>
          <a:p>
            <a:pPr lvl="2"/>
            <a:endParaRPr lang="en-US" dirty="0"/>
          </a:p>
          <a:p>
            <a:pPr lvl="2"/>
            <a:r>
              <a:rPr lang="en-US" dirty="0"/>
              <a:t>Example #2) Use of long-stemmed </a:t>
            </a:r>
            <a:r>
              <a:rPr lang="en-US" dirty="0" err="1"/>
              <a:t>arthroplasty</a:t>
            </a:r>
            <a:r>
              <a:rPr lang="en-US" dirty="0"/>
              <a:t> stem for proximal femur </a:t>
            </a:r>
            <a:r>
              <a:rPr lang="en-US" dirty="0" err="1"/>
              <a:t>periarticular</a:t>
            </a:r>
            <a:r>
              <a:rPr lang="en-US" dirty="0"/>
              <a:t> lesion</a:t>
            </a:r>
          </a:p>
          <a:p>
            <a:pPr lvl="2"/>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347200" y="2057401"/>
            <a:ext cx="2625725" cy="4123266"/>
          </a:xfrm>
          <a:prstGeom prst="rect">
            <a:avLst/>
          </a:prstGeom>
        </p:spPr>
      </p:pic>
      <p:pic>
        <p:nvPicPr>
          <p:cNvPr id="5" name="Content Placeholder 4" descr="36281894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28268" y="2075629"/>
            <a:ext cx="2827865" cy="4037304"/>
          </a:xfrm>
          <a:prstGeom prst="rect">
            <a:avLst/>
          </a:prstGeom>
        </p:spPr>
      </p:pic>
    </p:spTree>
    <p:extLst>
      <p:ext uri="{BB962C8B-B14F-4D97-AF65-F5344CB8AC3E}">
        <p14:creationId xmlns:p14="http://schemas.microsoft.com/office/powerpoint/2010/main" val="27577707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 we protect the entire bone?</a:t>
            </a:r>
          </a:p>
        </p:txBody>
      </p:sp>
      <p:sp>
        <p:nvSpPr>
          <p:cNvPr id="3" name="Content Placeholder 2"/>
          <p:cNvSpPr>
            <a:spLocks noGrp="1"/>
          </p:cNvSpPr>
          <p:nvPr>
            <p:ph idx="1"/>
          </p:nvPr>
        </p:nvSpPr>
        <p:spPr/>
        <p:txBody>
          <a:bodyPr/>
          <a:lstStyle/>
          <a:p>
            <a:r>
              <a:rPr lang="en-US" dirty="0"/>
              <a:t>However, complications do exist from using these implants</a:t>
            </a:r>
          </a:p>
          <a:p>
            <a:endParaRPr lang="en-US" dirty="0"/>
          </a:p>
          <a:p>
            <a:pPr lvl="1"/>
            <a:r>
              <a:rPr lang="en-US" dirty="0"/>
              <a:t>Particularly, long stemmed cemented femoral </a:t>
            </a:r>
            <a:r>
              <a:rPr lang="en-US" dirty="0" err="1"/>
              <a:t>arthroplasty</a:t>
            </a:r>
            <a:r>
              <a:rPr lang="en-US" dirty="0"/>
              <a:t> implants</a:t>
            </a:r>
          </a:p>
          <a:p>
            <a:pPr lvl="3"/>
            <a:endParaRPr lang="en-US" dirty="0"/>
          </a:p>
          <a:p>
            <a:pPr marL="1371600" lvl="3" indent="0">
              <a:buNone/>
            </a:pPr>
            <a:r>
              <a:rPr lang="en-US" b="1" dirty="0"/>
              <a:t> 		</a:t>
            </a:r>
            <a:r>
              <a:rPr lang="en-US" sz="2000" b="1" dirty="0"/>
              <a:t>Bone Cementation Implantation Syndrome (BCIS)</a:t>
            </a:r>
          </a:p>
          <a:p>
            <a:pPr marL="1371600" lvl="3" indent="0">
              <a:buNone/>
            </a:pPr>
            <a:r>
              <a:rPr lang="en-US" sz="2000" dirty="0"/>
              <a:t>-Mechanism still unclear but appears to be embolic phenomenon that leads to acute cardiopulmonary collapse</a:t>
            </a:r>
          </a:p>
          <a:p>
            <a:pPr marL="1371600" lvl="3" indent="0">
              <a:buNone/>
            </a:pPr>
            <a:r>
              <a:rPr lang="en-US" sz="2000" dirty="0"/>
              <a:t>-Risks factors include:</a:t>
            </a:r>
          </a:p>
          <a:p>
            <a:pPr marL="1371600" lvl="3" indent="0">
              <a:buNone/>
            </a:pPr>
            <a:r>
              <a:rPr lang="en-US" sz="2000" dirty="0"/>
              <a:t> 1) Use in the setting of metastatic or pathologic fracture </a:t>
            </a:r>
          </a:p>
          <a:p>
            <a:pPr marL="1371600" lvl="3" indent="0">
              <a:buNone/>
            </a:pPr>
            <a:r>
              <a:rPr lang="en-US" sz="2000" dirty="0"/>
              <a:t> 2) Use of long stemmed </a:t>
            </a:r>
            <a:r>
              <a:rPr lang="en-US" sz="2000" b="1" dirty="0"/>
              <a:t>cemented</a:t>
            </a:r>
            <a:r>
              <a:rPr lang="en-US" sz="2000" dirty="0"/>
              <a:t> implant </a:t>
            </a:r>
          </a:p>
          <a:p>
            <a:pPr marL="1371600" lvl="3" indent="0">
              <a:buNone/>
            </a:pPr>
            <a:r>
              <a:rPr lang="en-US" sz="2000" dirty="0"/>
              <a:t> 3) Underlying pulmonary disease</a:t>
            </a:r>
          </a:p>
        </p:txBody>
      </p:sp>
    </p:spTree>
    <p:extLst>
      <p:ext uri="{BB962C8B-B14F-4D97-AF65-F5344CB8AC3E}">
        <p14:creationId xmlns:p14="http://schemas.microsoft.com/office/powerpoint/2010/main" val="29673074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 we protect the entire bone?</a:t>
            </a:r>
          </a:p>
        </p:txBody>
      </p:sp>
      <p:sp>
        <p:nvSpPr>
          <p:cNvPr id="3" name="Content Placeholder 2"/>
          <p:cNvSpPr>
            <a:spLocks noGrp="1"/>
          </p:cNvSpPr>
          <p:nvPr>
            <p:ph idx="1"/>
          </p:nvPr>
        </p:nvSpPr>
        <p:spPr>
          <a:xfrm>
            <a:off x="838200" y="1825625"/>
            <a:ext cx="6646333" cy="4351338"/>
          </a:xfrm>
        </p:spPr>
        <p:txBody>
          <a:bodyPr>
            <a:noAutofit/>
          </a:bodyPr>
          <a:lstStyle/>
          <a:p>
            <a:r>
              <a:rPr lang="en-US" sz="1800" dirty="0"/>
              <a:t>For most entities, the possibility of developing a new lesion not included in the original original construct is low</a:t>
            </a:r>
          </a:p>
          <a:p>
            <a:pPr lvl="1"/>
            <a:r>
              <a:rPr lang="en-US" sz="1800" dirty="0"/>
              <a:t>Myeloma and renal cell carcinoma may be exceptions to this</a:t>
            </a:r>
          </a:p>
          <a:p>
            <a:endParaRPr lang="en-US" sz="1800" dirty="0"/>
          </a:p>
          <a:p>
            <a:r>
              <a:rPr lang="en-US" sz="1800" dirty="0"/>
              <a:t>Further, although the incidence of BCIS is low, treatment is only supportive and mortality is high</a:t>
            </a:r>
          </a:p>
          <a:p>
            <a:endParaRPr lang="en-US" sz="1800" dirty="0"/>
          </a:p>
          <a:p>
            <a:r>
              <a:rPr lang="en-US" sz="1800" dirty="0"/>
              <a:t>Therefore, some argue that for proximal femur metastatic lesions requiring </a:t>
            </a:r>
            <a:r>
              <a:rPr lang="en-US" sz="1800" dirty="0" err="1"/>
              <a:t>arthroplasty</a:t>
            </a:r>
            <a:r>
              <a:rPr lang="en-US" sz="1800" dirty="0"/>
              <a:t>:</a:t>
            </a:r>
          </a:p>
          <a:p>
            <a:pPr lvl="1"/>
            <a:r>
              <a:rPr lang="en-US" sz="1800" dirty="0"/>
              <a:t>Short or medium stem length femoral stems options are acceptable</a:t>
            </a:r>
          </a:p>
          <a:p>
            <a:pPr lvl="1"/>
            <a:r>
              <a:rPr lang="en-US" sz="1800" dirty="0"/>
              <a:t>Long stemmed prostheses may be reserved for patients with concomitant </a:t>
            </a:r>
            <a:r>
              <a:rPr lang="en-US" sz="1800" dirty="0" err="1"/>
              <a:t>diaphyseal</a:t>
            </a:r>
            <a:r>
              <a:rPr lang="en-US" sz="1800" dirty="0"/>
              <a:t> lesions </a:t>
            </a:r>
          </a:p>
        </p:txBody>
      </p:sp>
      <p:sp>
        <p:nvSpPr>
          <p:cNvPr id="4" name="TextBox 3"/>
          <p:cNvSpPr txBox="1"/>
          <p:nvPr/>
        </p:nvSpPr>
        <p:spPr>
          <a:xfrm>
            <a:off x="2252133" y="6146800"/>
            <a:ext cx="6858000" cy="523220"/>
          </a:xfrm>
          <a:prstGeom prst="rect">
            <a:avLst/>
          </a:prstGeom>
          <a:noFill/>
        </p:spPr>
        <p:txBody>
          <a:bodyPr wrap="square" rtlCol="0">
            <a:spAutoFit/>
          </a:bodyPr>
          <a:lstStyle/>
          <a:p>
            <a:r>
              <a:rPr lang="en-US" sz="1400" dirty="0" err="1"/>
              <a:t>Alvi</a:t>
            </a:r>
            <a:r>
              <a:rPr lang="en-US" sz="1400" dirty="0"/>
              <a:t> et al. CORR. 2013.</a:t>
            </a:r>
          </a:p>
          <a:p>
            <a:r>
              <a:rPr lang="en-US" sz="1400" dirty="0"/>
              <a:t>Xing et al. CORR. 2013.</a:t>
            </a:r>
          </a:p>
        </p:txBody>
      </p:sp>
      <p:pic>
        <p:nvPicPr>
          <p:cNvPr id="5" name="Picture 4" descr="Screen Shot 2020-09-20 at 2.26.19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798" y="1828800"/>
            <a:ext cx="4787202" cy="3979333"/>
          </a:xfrm>
          <a:prstGeom prst="rect">
            <a:avLst/>
          </a:prstGeom>
        </p:spPr>
      </p:pic>
    </p:spTree>
    <p:extLst>
      <p:ext uri="{BB962C8B-B14F-4D97-AF65-F5344CB8AC3E}">
        <p14:creationId xmlns:p14="http://schemas.microsoft.com/office/powerpoint/2010/main" val="6917854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for Pelvis/Acetabulum Reconstruction</a:t>
            </a:r>
          </a:p>
        </p:txBody>
      </p:sp>
      <p:sp>
        <p:nvSpPr>
          <p:cNvPr id="3" name="Content Placeholder 2"/>
          <p:cNvSpPr>
            <a:spLocks noGrp="1"/>
          </p:cNvSpPr>
          <p:nvPr>
            <p:ph idx="1"/>
          </p:nvPr>
        </p:nvSpPr>
        <p:spPr/>
        <p:txBody>
          <a:bodyPr/>
          <a:lstStyle/>
          <a:p>
            <a:r>
              <a:rPr lang="en-US" dirty="0"/>
              <a:t>Degree of bone loss may warrant use of revision-style implants</a:t>
            </a:r>
          </a:p>
          <a:p>
            <a:pPr lvl="2"/>
            <a:r>
              <a:rPr lang="en-US" dirty="0"/>
              <a:t>Augments, cement, jumbo cups, etc.</a:t>
            </a:r>
          </a:p>
          <a:p>
            <a:pPr lvl="2"/>
            <a:endParaRPr lang="en-US" dirty="0"/>
          </a:p>
          <a:p>
            <a:r>
              <a:rPr lang="en-US" dirty="0"/>
              <a:t>Harrington-style reconstruction:</a:t>
            </a:r>
          </a:p>
          <a:p>
            <a:pPr lvl="1"/>
            <a:r>
              <a:rPr lang="en-US" dirty="0"/>
              <a:t>“Rebar and cement”</a:t>
            </a:r>
          </a:p>
          <a:p>
            <a:pPr lvl="1"/>
            <a:r>
              <a:rPr lang="en-US" dirty="0"/>
              <a:t>Utilizes screws or pins (inserted </a:t>
            </a:r>
            <a:r>
              <a:rPr lang="en-US" dirty="0" err="1"/>
              <a:t>antegrade</a:t>
            </a:r>
            <a:r>
              <a:rPr lang="en-US" dirty="0"/>
              <a:t> or retrograde) in the </a:t>
            </a:r>
            <a:r>
              <a:rPr lang="en-US" dirty="0" err="1"/>
              <a:t>periacetabular</a:t>
            </a:r>
            <a:r>
              <a:rPr lang="en-US" dirty="0"/>
              <a:t> defect and then filled with cement</a:t>
            </a:r>
          </a:p>
          <a:p>
            <a:pPr lvl="1"/>
            <a:r>
              <a:rPr lang="en-US" dirty="0"/>
              <a:t>Helps to restore continuity from the ilium to the pubic segment</a:t>
            </a:r>
          </a:p>
          <a:p>
            <a:pPr lvl="1"/>
            <a:r>
              <a:rPr lang="en-US" dirty="0"/>
              <a:t>Often requires lateral window/incision over crest to insert pins</a:t>
            </a:r>
          </a:p>
          <a:p>
            <a:pPr lvl="1"/>
            <a:r>
              <a:rPr lang="en-US" dirty="0"/>
              <a:t>Good short-term results, however long-term results appear to be intermediate or worse</a:t>
            </a:r>
          </a:p>
          <a:p>
            <a:pPr lvl="1"/>
            <a:endParaRPr lang="en-US" dirty="0"/>
          </a:p>
        </p:txBody>
      </p:sp>
      <p:sp>
        <p:nvSpPr>
          <p:cNvPr id="4" name="TextBox 3"/>
          <p:cNvSpPr txBox="1"/>
          <p:nvPr/>
        </p:nvSpPr>
        <p:spPr>
          <a:xfrm>
            <a:off x="9448800" y="6146800"/>
            <a:ext cx="2590800" cy="276999"/>
          </a:xfrm>
          <a:prstGeom prst="rect">
            <a:avLst/>
          </a:prstGeom>
          <a:noFill/>
        </p:spPr>
        <p:txBody>
          <a:bodyPr wrap="square" rtlCol="0">
            <a:spAutoFit/>
          </a:bodyPr>
          <a:lstStyle/>
          <a:p>
            <a:r>
              <a:rPr lang="en-US" sz="1200" dirty="0" err="1"/>
              <a:t>Houdek</a:t>
            </a:r>
            <a:r>
              <a:rPr lang="en-US" sz="1200" dirty="0"/>
              <a:t> et al. JBJS. 2020</a:t>
            </a:r>
          </a:p>
        </p:txBody>
      </p:sp>
    </p:spTree>
    <p:extLst>
      <p:ext uri="{BB962C8B-B14F-4D97-AF65-F5344CB8AC3E}">
        <p14:creationId xmlns:p14="http://schemas.microsoft.com/office/powerpoint/2010/main" val="30276016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Harrington Reconstruction</a:t>
            </a:r>
          </a:p>
        </p:txBody>
      </p:sp>
      <p:sp>
        <p:nvSpPr>
          <p:cNvPr id="3" name="Content Placeholder 2"/>
          <p:cNvSpPr>
            <a:spLocks noGrp="1"/>
          </p:cNvSpPr>
          <p:nvPr>
            <p:ph idx="1"/>
          </p:nvPr>
        </p:nvSpPr>
        <p:spPr/>
        <p:txBody>
          <a:bodyPr/>
          <a:lstStyle/>
          <a:p>
            <a:endParaRPr lang="en-US"/>
          </a:p>
        </p:txBody>
      </p:sp>
      <p:pic>
        <p:nvPicPr>
          <p:cNvPr id="4" name="Picture 2" descr="Image1"/>
          <p:cNvPicPr>
            <a:picLocks noChangeAspect="1" noChangeArrowheads="1"/>
          </p:cNvPicPr>
          <p:nvPr/>
        </p:nvPicPr>
        <p:blipFill>
          <a:blip r:embed="rId2">
            <a:extLst>
              <a:ext uri="{28A0092B-C50C-407E-A947-70E740481C1C}">
                <a14:useLocalDpi xmlns:a14="http://schemas.microsoft.com/office/drawing/2010/main" val="0"/>
              </a:ext>
            </a:extLst>
          </a:blip>
          <a:srcRect t="3906"/>
          <a:stretch>
            <a:fillRect/>
          </a:stretch>
        </p:blipFill>
        <p:spPr>
          <a:xfrm>
            <a:off x="254000" y="1829291"/>
            <a:ext cx="5638800" cy="4518592"/>
          </a:xfrm>
          <a:prstGeom prst="rect">
            <a:avLst/>
          </a:prstGeom>
          <a:noFill/>
        </p:spPr>
      </p:pic>
      <p:pic>
        <p:nvPicPr>
          <p:cNvPr id="5" name="Picture 2" descr="Image1"/>
          <p:cNvPicPr>
            <a:picLocks noChangeAspect="1" noChangeArrowheads="1"/>
          </p:cNvPicPr>
          <p:nvPr/>
        </p:nvPicPr>
        <p:blipFill>
          <a:blip r:embed="rId3">
            <a:extLst>
              <a:ext uri="{28A0092B-C50C-407E-A947-70E740481C1C}">
                <a14:useLocalDpi xmlns:a14="http://schemas.microsoft.com/office/drawing/2010/main" val="0"/>
              </a:ext>
            </a:extLst>
          </a:blip>
          <a:srcRect l="32076" t="3038" r="26414" b="1266"/>
          <a:stretch>
            <a:fillRect/>
          </a:stretch>
        </p:blipFill>
        <p:spPr>
          <a:xfrm>
            <a:off x="6756399" y="1816100"/>
            <a:ext cx="5266268" cy="4538132"/>
          </a:xfrm>
          <a:prstGeom prst="rect">
            <a:avLst/>
          </a:prstGeom>
          <a:noFill/>
        </p:spPr>
      </p:pic>
    </p:spTree>
    <p:extLst>
      <p:ext uri="{BB962C8B-B14F-4D97-AF65-F5344CB8AC3E}">
        <p14:creationId xmlns:p14="http://schemas.microsoft.com/office/powerpoint/2010/main" val="11752485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Acetabular</a:t>
            </a:r>
            <a:r>
              <a:rPr lang="en-US" dirty="0"/>
              <a:t> Reconstruction</a:t>
            </a:r>
          </a:p>
        </p:txBody>
      </p:sp>
      <p:sp>
        <p:nvSpPr>
          <p:cNvPr id="3" name="Content Placeholder 2"/>
          <p:cNvSpPr>
            <a:spLocks noGrp="1"/>
          </p:cNvSpPr>
          <p:nvPr>
            <p:ph idx="1"/>
          </p:nvPr>
        </p:nvSpPr>
        <p:spPr>
          <a:xfrm>
            <a:off x="838200" y="1524000"/>
            <a:ext cx="10693400" cy="4652963"/>
          </a:xfrm>
        </p:spPr>
        <p:txBody>
          <a:bodyPr>
            <a:normAutofit/>
          </a:bodyPr>
          <a:lstStyle/>
          <a:p>
            <a:endParaRPr lang="en-US" dirty="0"/>
          </a:p>
          <a:p>
            <a:r>
              <a:rPr lang="en-US" dirty="0"/>
              <a:t>Newer techniques are now supplanting the traditional pins-and-cement with porous metal (tantalum) reconstruction</a:t>
            </a:r>
          </a:p>
          <a:p>
            <a:endParaRPr lang="en-US" dirty="0"/>
          </a:p>
          <a:p>
            <a:r>
              <a:rPr lang="en-US" dirty="0"/>
              <a:t>Have been used even in setting of previously irradiated bone</a:t>
            </a:r>
          </a:p>
          <a:p>
            <a:endParaRPr lang="en-US" dirty="0"/>
          </a:p>
          <a:p>
            <a:r>
              <a:rPr lang="en-US" dirty="0"/>
              <a:t>The possibility of bony-ingrowth may increase long-term durability</a:t>
            </a:r>
          </a:p>
        </p:txBody>
      </p:sp>
      <p:sp>
        <p:nvSpPr>
          <p:cNvPr id="4" name="TextBox 3"/>
          <p:cNvSpPr txBox="1"/>
          <p:nvPr/>
        </p:nvSpPr>
        <p:spPr>
          <a:xfrm>
            <a:off x="9347200" y="5384800"/>
            <a:ext cx="3860800" cy="738664"/>
          </a:xfrm>
          <a:prstGeom prst="rect">
            <a:avLst/>
          </a:prstGeom>
          <a:noFill/>
        </p:spPr>
        <p:txBody>
          <a:bodyPr wrap="square" rtlCol="0">
            <a:spAutoFit/>
          </a:bodyPr>
          <a:lstStyle/>
          <a:p>
            <a:r>
              <a:rPr lang="en-US" sz="1400" dirty="0" err="1"/>
              <a:t>Houdek</a:t>
            </a:r>
            <a:r>
              <a:rPr lang="en-US" sz="1400" dirty="0"/>
              <a:t> et al. JBJS. 2020</a:t>
            </a:r>
          </a:p>
          <a:p>
            <a:r>
              <a:rPr lang="en-US" sz="1400" dirty="0"/>
              <a:t>Khan et al. CORR. 2010</a:t>
            </a:r>
          </a:p>
          <a:p>
            <a:r>
              <a:rPr lang="en-US" sz="1400" dirty="0" err="1"/>
              <a:t>Houdek</a:t>
            </a:r>
            <a:r>
              <a:rPr lang="en-US" sz="1400" dirty="0"/>
              <a:t> et al. JAAOS. 2020.</a:t>
            </a:r>
          </a:p>
        </p:txBody>
      </p:sp>
    </p:spTree>
    <p:extLst>
      <p:ext uri="{BB962C8B-B14F-4D97-AF65-F5344CB8AC3E}">
        <p14:creationId xmlns:p14="http://schemas.microsoft.com/office/powerpoint/2010/main" val="41072417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 name="Picture 5" descr="Screen Shot 2020-09-06 at 3.45.26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6" y="1981200"/>
            <a:ext cx="3898056" cy="3183467"/>
          </a:xfrm>
          <a:prstGeom prst="rect">
            <a:avLst/>
          </a:prstGeom>
        </p:spPr>
      </p:pic>
      <p:pic>
        <p:nvPicPr>
          <p:cNvPr id="7" name="Picture 6" descr="Screen Shot 2020-09-06 at 3.47.05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4933" y="1950891"/>
            <a:ext cx="3674533" cy="3196842"/>
          </a:xfrm>
          <a:prstGeom prst="rect">
            <a:avLst/>
          </a:prstGeom>
        </p:spPr>
      </p:pic>
      <p:pic>
        <p:nvPicPr>
          <p:cNvPr id="8" name="Picture 7" descr="Screen Shot 2020-09-20 at 3.14.32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3644" y="1947334"/>
            <a:ext cx="3395823" cy="3268134"/>
          </a:xfrm>
          <a:prstGeom prst="rect">
            <a:avLst/>
          </a:prstGeom>
        </p:spPr>
      </p:pic>
      <p:sp>
        <p:nvSpPr>
          <p:cNvPr id="9" name="TextBox 8"/>
          <p:cNvSpPr txBox="1"/>
          <p:nvPr/>
        </p:nvSpPr>
        <p:spPr>
          <a:xfrm>
            <a:off x="1083734" y="5283200"/>
            <a:ext cx="10126133" cy="923330"/>
          </a:xfrm>
          <a:prstGeom prst="rect">
            <a:avLst/>
          </a:prstGeom>
          <a:noFill/>
        </p:spPr>
        <p:txBody>
          <a:bodyPr wrap="square" rtlCol="0">
            <a:spAutoFit/>
          </a:bodyPr>
          <a:lstStyle/>
          <a:p>
            <a:r>
              <a:rPr lang="en-US" dirty="0"/>
              <a:t>Right acetabulum bone lesion from metastatic renal cell carcinoma seen on radiograph (left) and MRI (center).  This underwent curettage of the lesion (involving the medial and posterior </a:t>
            </a:r>
            <a:r>
              <a:rPr lang="en-US" dirty="0" err="1"/>
              <a:t>acetabular</a:t>
            </a:r>
            <a:r>
              <a:rPr lang="en-US" dirty="0"/>
              <a:t> walls) and total hip </a:t>
            </a:r>
            <a:r>
              <a:rPr lang="en-US" dirty="0" err="1"/>
              <a:t>arthroplasty</a:t>
            </a:r>
            <a:r>
              <a:rPr lang="en-US" dirty="0"/>
              <a:t> reconstruction utilizing a porous metal </a:t>
            </a:r>
            <a:r>
              <a:rPr lang="en-US" dirty="0" err="1"/>
              <a:t>acetabular</a:t>
            </a:r>
            <a:r>
              <a:rPr lang="en-US" dirty="0"/>
              <a:t> shell and multiple screws.  </a:t>
            </a:r>
          </a:p>
        </p:txBody>
      </p:sp>
      <p:sp>
        <p:nvSpPr>
          <p:cNvPr id="10" name="Down Arrow 9"/>
          <p:cNvSpPr/>
          <p:nvPr/>
        </p:nvSpPr>
        <p:spPr>
          <a:xfrm>
            <a:off x="1151466" y="2675466"/>
            <a:ext cx="304800" cy="7450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1745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134" y="0"/>
            <a:ext cx="10515600" cy="1325563"/>
          </a:xfrm>
        </p:spPr>
        <p:txBody>
          <a:bodyPr/>
          <a:lstStyle/>
          <a:p>
            <a:r>
              <a:rPr lang="en-US" dirty="0" err="1"/>
              <a:t>Acetabular</a:t>
            </a:r>
            <a:r>
              <a:rPr lang="en-US" dirty="0"/>
              <a:t> Reconstruction Utilizing Fixation</a:t>
            </a:r>
          </a:p>
        </p:txBody>
      </p:sp>
      <p:sp>
        <p:nvSpPr>
          <p:cNvPr id="3" name="Content Placeholder 2"/>
          <p:cNvSpPr>
            <a:spLocks noGrp="1"/>
          </p:cNvSpPr>
          <p:nvPr>
            <p:ph idx="1"/>
          </p:nvPr>
        </p:nvSpPr>
        <p:spPr>
          <a:xfrm>
            <a:off x="821266" y="1402292"/>
            <a:ext cx="10515600" cy="4351338"/>
          </a:xfrm>
        </p:spPr>
        <p:txBody>
          <a:bodyPr>
            <a:normAutofit/>
          </a:bodyPr>
          <a:lstStyle/>
          <a:p>
            <a:r>
              <a:rPr lang="en-US" sz="2000" dirty="0"/>
              <a:t>Goal is to unitize the pelvis/acetabulum columns across bone loss</a:t>
            </a:r>
          </a:p>
          <a:p>
            <a:r>
              <a:rPr lang="en-US" sz="2000" dirty="0"/>
              <a:t>Can utilize traditional osseous fixation pathways for screw insertion</a:t>
            </a:r>
          </a:p>
        </p:txBody>
      </p:sp>
      <p:pic>
        <p:nvPicPr>
          <p:cNvPr id="4" name="Picture 3" descr="Screen Shot 2020-09-20 at 3.19.57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396515"/>
            <a:ext cx="3691466" cy="2971350"/>
          </a:xfrm>
          <a:prstGeom prst="rect">
            <a:avLst/>
          </a:prstGeom>
        </p:spPr>
      </p:pic>
      <p:pic>
        <p:nvPicPr>
          <p:cNvPr id="5" name="Picture 4" descr="Screen Shot 2020-09-20 at 3.20.59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296" y="2370667"/>
            <a:ext cx="3462132" cy="2997198"/>
          </a:xfrm>
          <a:prstGeom prst="rect">
            <a:avLst/>
          </a:prstGeom>
        </p:spPr>
      </p:pic>
      <p:pic>
        <p:nvPicPr>
          <p:cNvPr id="6" name="Picture 5" descr="Screen Shot 2020-09-20 at 3.21.09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213" y="2387600"/>
            <a:ext cx="3420654" cy="2997200"/>
          </a:xfrm>
          <a:prstGeom prst="rect">
            <a:avLst/>
          </a:prstGeom>
        </p:spPr>
      </p:pic>
      <p:sp>
        <p:nvSpPr>
          <p:cNvPr id="7" name="TextBox 6"/>
          <p:cNvSpPr txBox="1"/>
          <p:nvPr/>
        </p:nvSpPr>
        <p:spPr>
          <a:xfrm>
            <a:off x="1354667" y="5486400"/>
            <a:ext cx="9736666" cy="923330"/>
          </a:xfrm>
          <a:prstGeom prst="rect">
            <a:avLst/>
          </a:prstGeom>
          <a:noFill/>
        </p:spPr>
        <p:txBody>
          <a:bodyPr wrap="square" rtlCol="0">
            <a:spAutoFit/>
          </a:bodyPr>
          <a:lstStyle/>
          <a:p>
            <a:r>
              <a:rPr lang="en-US" dirty="0"/>
              <a:t>This patient underwent curettage and pelvis fixation.  Curettage was performed first.  Next, screws were inserted from the iliac crest to the </a:t>
            </a:r>
            <a:r>
              <a:rPr lang="en-US" dirty="0" err="1"/>
              <a:t>peri-acetabular</a:t>
            </a:r>
            <a:r>
              <a:rPr lang="en-US" dirty="0"/>
              <a:t> area followed by traditional “LC2” screws. Finally, a posterior column plate was applied and cement was used as reinforcement.</a:t>
            </a:r>
          </a:p>
        </p:txBody>
      </p:sp>
    </p:spTree>
    <p:extLst>
      <p:ext uri="{BB962C8B-B14F-4D97-AF65-F5344CB8AC3E}">
        <p14:creationId xmlns:p14="http://schemas.microsoft.com/office/powerpoint/2010/main" val="40036874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Case Example #1</a:t>
            </a:r>
          </a:p>
        </p:txBody>
      </p:sp>
      <p:sp>
        <p:nvSpPr>
          <p:cNvPr id="7" name="Content Placeholder 6"/>
          <p:cNvSpPr>
            <a:spLocks noGrp="1"/>
          </p:cNvSpPr>
          <p:nvPr>
            <p:ph idx="1"/>
          </p:nvPr>
        </p:nvSpPr>
        <p:spPr/>
        <p:txBody>
          <a:bodyPr/>
          <a:lstStyle/>
          <a:p>
            <a:r>
              <a:rPr lang="en-US" dirty="0"/>
              <a:t>57 year-old female presents with right arm pain, no trauma</a:t>
            </a:r>
          </a:p>
          <a:p>
            <a:endParaRPr lang="en-US" dirty="0"/>
          </a:p>
          <a:p>
            <a:r>
              <a:rPr lang="en-US" dirty="0"/>
              <a:t>Dominant arm</a:t>
            </a:r>
          </a:p>
          <a:p>
            <a:endParaRPr lang="en-US" dirty="0"/>
          </a:p>
          <a:p>
            <a:r>
              <a:rPr lang="en-US" dirty="0"/>
              <a:t>History of metastatic renal cell carcinoma with known bony and visceral metastases (previous biopsies already performed)</a:t>
            </a:r>
          </a:p>
          <a:p>
            <a:endParaRPr lang="en-US" dirty="0"/>
          </a:p>
          <a:p>
            <a:r>
              <a:rPr lang="en-US" dirty="0"/>
              <a:t>Right distal </a:t>
            </a:r>
            <a:r>
              <a:rPr lang="en-US" dirty="0" err="1"/>
              <a:t>metadiaphyseal</a:t>
            </a:r>
            <a:r>
              <a:rPr lang="en-US" dirty="0"/>
              <a:t> </a:t>
            </a:r>
            <a:r>
              <a:rPr lang="en-US" dirty="0" err="1"/>
              <a:t>humerus</a:t>
            </a:r>
            <a:r>
              <a:rPr lang="en-US" dirty="0"/>
              <a:t> lesion</a:t>
            </a:r>
          </a:p>
          <a:p>
            <a:pPr lvl="1"/>
            <a:r>
              <a:rPr lang="en-US" dirty="0"/>
              <a:t>Has previously undergone XRT to this area prior to consultation</a:t>
            </a:r>
          </a:p>
        </p:txBody>
      </p:sp>
    </p:spTree>
    <p:extLst>
      <p:ext uri="{BB962C8B-B14F-4D97-AF65-F5344CB8AC3E}">
        <p14:creationId xmlns:p14="http://schemas.microsoft.com/office/powerpoint/2010/main" val="7446878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Screen Shot 2020-09-27 at 11.50.36 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23" y="547709"/>
            <a:ext cx="4826000" cy="5085114"/>
          </a:xfrm>
          <a:prstGeom prst="rect">
            <a:avLst/>
          </a:prstGeom>
        </p:spPr>
      </p:pic>
      <p:pic>
        <p:nvPicPr>
          <p:cNvPr id="5" name="Picture 4" descr="Screen Shot 2020-09-27 at 11.51.02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823" y="544496"/>
            <a:ext cx="4153647" cy="5118209"/>
          </a:xfrm>
          <a:prstGeom prst="rect">
            <a:avLst/>
          </a:prstGeom>
        </p:spPr>
      </p:pic>
      <p:sp>
        <p:nvSpPr>
          <p:cNvPr id="6" name="Down Arrow 5"/>
          <p:cNvSpPr/>
          <p:nvPr/>
        </p:nvSpPr>
        <p:spPr>
          <a:xfrm>
            <a:off x="2256118" y="3107764"/>
            <a:ext cx="179294" cy="9412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748117" y="5677647"/>
            <a:ext cx="4049059" cy="369332"/>
          </a:xfrm>
          <a:prstGeom prst="rect">
            <a:avLst/>
          </a:prstGeom>
          <a:noFill/>
        </p:spPr>
        <p:txBody>
          <a:bodyPr wrap="square" rtlCol="0">
            <a:spAutoFit/>
          </a:bodyPr>
          <a:lstStyle/>
          <a:p>
            <a:r>
              <a:rPr lang="en-US" dirty="0"/>
              <a:t>XR prior to consultation</a:t>
            </a:r>
          </a:p>
        </p:txBody>
      </p:sp>
      <p:sp>
        <p:nvSpPr>
          <p:cNvPr id="8" name="TextBox 7"/>
          <p:cNvSpPr txBox="1"/>
          <p:nvPr/>
        </p:nvSpPr>
        <p:spPr>
          <a:xfrm>
            <a:off x="8322236" y="5722470"/>
            <a:ext cx="1888408" cy="369332"/>
          </a:xfrm>
          <a:prstGeom prst="rect">
            <a:avLst/>
          </a:prstGeom>
          <a:noFill/>
        </p:spPr>
        <p:txBody>
          <a:bodyPr wrap="none" rtlCol="0">
            <a:spAutoFit/>
          </a:bodyPr>
          <a:lstStyle/>
          <a:p>
            <a:r>
              <a:rPr lang="en-US" dirty="0"/>
              <a:t>XR at consultation</a:t>
            </a:r>
          </a:p>
        </p:txBody>
      </p:sp>
    </p:spTree>
    <p:extLst>
      <p:ext uri="{BB962C8B-B14F-4D97-AF65-F5344CB8AC3E}">
        <p14:creationId xmlns:p14="http://schemas.microsoft.com/office/powerpoint/2010/main" val="1822738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idx="1"/>
          </p:nvPr>
        </p:nvSpPr>
        <p:spPr/>
        <p:txBody>
          <a:bodyPr/>
          <a:lstStyle/>
          <a:p>
            <a:pPr algn="ctr"/>
            <a:r>
              <a:rPr lang="en-US" dirty="0"/>
              <a:t>Metastatic Carcinoma</a:t>
            </a:r>
          </a:p>
        </p:txBody>
      </p:sp>
      <p:sp>
        <p:nvSpPr>
          <p:cNvPr id="7" name="Text Placeholder 6"/>
          <p:cNvSpPr>
            <a:spLocks noGrp="1"/>
          </p:cNvSpPr>
          <p:nvPr>
            <p:ph type="body" sz="quarter" idx="3"/>
          </p:nvPr>
        </p:nvSpPr>
        <p:spPr/>
        <p:txBody>
          <a:bodyPr/>
          <a:lstStyle/>
          <a:p>
            <a:pPr algn="ctr"/>
            <a:r>
              <a:rPr lang="en-US" dirty="0"/>
              <a:t>Sarcoma</a:t>
            </a:r>
          </a:p>
        </p:txBody>
      </p:sp>
      <p:sp>
        <p:nvSpPr>
          <p:cNvPr id="8" name="Content Placeholder 7"/>
          <p:cNvSpPr>
            <a:spLocks noGrp="1"/>
          </p:cNvSpPr>
          <p:nvPr>
            <p:ph sz="quarter" idx="4"/>
          </p:nvPr>
        </p:nvSpPr>
        <p:spPr/>
        <p:txBody>
          <a:bodyPr/>
          <a:lstStyle/>
          <a:p>
            <a:endParaRPr lang="en-US"/>
          </a:p>
        </p:txBody>
      </p:sp>
      <p:pic>
        <p:nvPicPr>
          <p:cNvPr id="9" name="Content Placeholder 4" descr="361355304.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82188" r="-82188"/>
          <a:stretch>
            <a:fillRect/>
          </a:stretch>
        </p:blipFill>
        <p:spPr>
          <a:xfrm>
            <a:off x="-870478" y="2624667"/>
            <a:ext cx="4942972" cy="3531130"/>
          </a:xfrm>
        </p:spPr>
      </p:pic>
      <p:pic>
        <p:nvPicPr>
          <p:cNvPr id="10" name="Content Placeholder 4" descr="362818948.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760133" y="2645503"/>
            <a:ext cx="2540001" cy="3535163"/>
          </a:xfrm>
          <a:prstGeom prst="rect">
            <a:avLst/>
          </a:prstGeom>
        </p:spPr>
      </p:pic>
      <p:pic>
        <p:nvPicPr>
          <p:cNvPr id="11" name="Picture 10" descr="Screen Shot 2020-09-06 at 2.46.36 P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1101" y="2616201"/>
            <a:ext cx="2324100" cy="3564466"/>
          </a:xfrm>
          <a:prstGeom prst="rect">
            <a:avLst/>
          </a:prstGeom>
        </p:spPr>
      </p:pic>
      <p:pic>
        <p:nvPicPr>
          <p:cNvPr id="14" name="Picture 13" descr="Screen Shot 2020-09-06 at 2.48.39 P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5700" y="2616201"/>
            <a:ext cx="2298700" cy="3581400"/>
          </a:xfrm>
          <a:prstGeom prst="rect">
            <a:avLst/>
          </a:prstGeom>
        </p:spPr>
      </p:pic>
    </p:spTree>
    <p:extLst>
      <p:ext uri="{BB962C8B-B14F-4D97-AF65-F5344CB8AC3E}">
        <p14:creationId xmlns:p14="http://schemas.microsoft.com/office/powerpoint/2010/main" val="29583849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 #1</a:t>
            </a:r>
          </a:p>
        </p:txBody>
      </p:sp>
      <p:sp>
        <p:nvSpPr>
          <p:cNvPr id="3" name="Content Placeholder 2"/>
          <p:cNvSpPr>
            <a:spLocks noGrp="1"/>
          </p:cNvSpPr>
          <p:nvPr>
            <p:ph idx="1"/>
          </p:nvPr>
        </p:nvSpPr>
        <p:spPr>
          <a:xfrm>
            <a:off x="838200" y="1706095"/>
            <a:ext cx="10515600" cy="4351338"/>
          </a:xfrm>
        </p:spPr>
        <p:txBody>
          <a:bodyPr>
            <a:noAutofit/>
          </a:bodyPr>
          <a:lstStyle/>
          <a:p>
            <a:r>
              <a:rPr lang="en-US" sz="2000" dirty="0"/>
              <a:t>Key points to consider:</a:t>
            </a:r>
          </a:p>
          <a:p>
            <a:endParaRPr lang="en-US" sz="2000" dirty="0"/>
          </a:p>
          <a:p>
            <a:pPr lvl="1"/>
            <a:endParaRPr lang="en-US" sz="2000" dirty="0"/>
          </a:p>
          <a:p>
            <a:pPr lvl="1"/>
            <a:r>
              <a:rPr lang="en-US" sz="2000" dirty="0"/>
              <a:t>Pathologic fracture at right distal </a:t>
            </a:r>
            <a:r>
              <a:rPr lang="en-US" sz="2000" dirty="0" err="1"/>
              <a:t>humerus</a:t>
            </a:r>
            <a:endParaRPr lang="en-US" sz="2000" dirty="0"/>
          </a:p>
          <a:p>
            <a:pPr lvl="1"/>
            <a:r>
              <a:rPr lang="en-US" sz="2000" b="1" dirty="0"/>
              <a:t>Diagnosis</a:t>
            </a:r>
            <a:r>
              <a:rPr lang="en-US" sz="2000" dirty="0"/>
              <a:t>: metastatic renal cell carcinoma already confirmed (metastatic RCC): known bony </a:t>
            </a:r>
            <a:r>
              <a:rPr lang="en-US" sz="2000" dirty="0" err="1"/>
              <a:t>mets</a:t>
            </a:r>
            <a:endParaRPr lang="en-US" sz="2000" dirty="0"/>
          </a:p>
          <a:p>
            <a:pPr lvl="1"/>
            <a:r>
              <a:rPr lang="en-US" sz="2000" b="1" dirty="0"/>
              <a:t>Prognosis</a:t>
            </a:r>
            <a:r>
              <a:rPr lang="en-US" sz="2000" dirty="0"/>
              <a:t>: Fair at 1 year</a:t>
            </a:r>
          </a:p>
          <a:p>
            <a:pPr lvl="1"/>
            <a:r>
              <a:rPr lang="en-US" sz="2000" b="1" dirty="0"/>
              <a:t>Location: </a:t>
            </a:r>
            <a:r>
              <a:rPr lang="en-US" sz="2000" dirty="0"/>
              <a:t> Distal </a:t>
            </a:r>
            <a:r>
              <a:rPr lang="en-US" sz="2000" dirty="0" err="1"/>
              <a:t>humerus</a:t>
            </a:r>
            <a:endParaRPr lang="en-US" sz="2000" b="1" dirty="0"/>
          </a:p>
          <a:p>
            <a:pPr lvl="1"/>
            <a:r>
              <a:rPr lang="en-US" sz="2000" b="1" dirty="0"/>
              <a:t>Bone Stock</a:t>
            </a:r>
            <a:r>
              <a:rPr lang="en-US" sz="2000" dirty="0"/>
              <a:t>: Decreased due to lesion/previous XRT; joint appears to be salvageable</a:t>
            </a:r>
          </a:p>
          <a:p>
            <a:pPr marL="914400" lvl="2" indent="0">
              <a:buNone/>
            </a:pPr>
            <a:endParaRPr lang="en-US" dirty="0"/>
          </a:p>
        </p:txBody>
      </p:sp>
    </p:spTree>
    <p:extLst>
      <p:ext uri="{BB962C8B-B14F-4D97-AF65-F5344CB8AC3E}">
        <p14:creationId xmlns:p14="http://schemas.microsoft.com/office/powerpoint/2010/main" val="2801271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 #1</a:t>
            </a:r>
          </a:p>
        </p:txBody>
      </p:sp>
      <p:sp>
        <p:nvSpPr>
          <p:cNvPr id="3" name="Content Placeholder 2"/>
          <p:cNvSpPr>
            <a:spLocks noGrp="1"/>
          </p:cNvSpPr>
          <p:nvPr>
            <p:ph idx="1"/>
          </p:nvPr>
        </p:nvSpPr>
        <p:spPr/>
        <p:txBody>
          <a:bodyPr/>
          <a:lstStyle/>
          <a:p>
            <a:r>
              <a:rPr lang="en-US" sz="2000" dirty="0"/>
              <a:t>ORIF was chosen as surgical treatment</a:t>
            </a:r>
          </a:p>
          <a:p>
            <a:endParaRPr lang="en-US" dirty="0"/>
          </a:p>
          <a:p>
            <a:r>
              <a:rPr lang="en-US" sz="2000" dirty="0"/>
              <a:t>Fixation considerations</a:t>
            </a:r>
          </a:p>
          <a:p>
            <a:pPr lvl="1"/>
            <a:endParaRPr lang="en-US" sz="2000" dirty="0"/>
          </a:p>
          <a:p>
            <a:pPr lvl="1"/>
            <a:r>
              <a:rPr lang="en-US" sz="2000" dirty="0"/>
              <a:t>ORIF  </a:t>
            </a:r>
            <a:r>
              <a:rPr lang="en-US" sz="2000" dirty="0" err="1"/>
              <a:t>vs</a:t>
            </a:r>
            <a:r>
              <a:rPr lang="en-US" sz="2000" dirty="0"/>
              <a:t> Resection/Reconstruction: known widespread </a:t>
            </a:r>
            <a:r>
              <a:rPr lang="en-US" sz="2000" dirty="0" err="1"/>
              <a:t>mets</a:t>
            </a:r>
            <a:r>
              <a:rPr lang="en-US" sz="2000" dirty="0"/>
              <a:t>, dominant arm and location (as resection would require elbow </a:t>
            </a:r>
            <a:r>
              <a:rPr lang="en-US" sz="2000" dirty="0" err="1"/>
              <a:t>arthroplasty</a:t>
            </a:r>
            <a:r>
              <a:rPr lang="en-US" sz="2000" dirty="0"/>
              <a:t>) were reasoning for ORIF in this patient</a:t>
            </a:r>
          </a:p>
          <a:p>
            <a:pPr lvl="1"/>
            <a:endParaRPr lang="en-US" sz="2000" dirty="0"/>
          </a:p>
          <a:p>
            <a:pPr lvl="1"/>
            <a:r>
              <a:rPr lang="en-US" sz="2000" dirty="0"/>
              <a:t>Planned </a:t>
            </a:r>
            <a:r>
              <a:rPr lang="en-US" sz="2000" dirty="0" err="1"/>
              <a:t>intralesional</a:t>
            </a:r>
            <a:r>
              <a:rPr lang="en-US" sz="2000" dirty="0"/>
              <a:t> procedure and metastatic RCC: consider pre-operative embolization</a:t>
            </a:r>
          </a:p>
          <a:p>
            <a:pPr lvl="1"/>
            <a:endParaRPr lang="en-US" sz="2000" dirty="0"/>
          </a:p>
          <a:p>
            <a:pPr lvl="1"/>
            <a:r>
              <a:rPr lang="en-US" sz="2000" dirty="0"/>
              <a:t>Bone loss: will need fixation augmentation (PMMA) to ensure construct durability</a:t>
            </a:r>
          </a:p>
          <a:p>
            <a:pPr lvl="1"/>
            <a:endParaRPr lang="en-US" sz="2000" dirty="0"/>
          </a:p>
          <a:p>
            <a:pPr lvl="1"/>
            <a:r>
              <a:rPr lang="en-US" sz="2000" dirty="0"/>
              <a:t>Location: will likely need dual plating, enough remaining bone stock to salvage joint</a:t>
            </a:r>
          </a:p>
          <a:p>
            <a:endParaRPr lang="en-US" dirty="0"/>
          </a:p>
        </p:txBody>
      </p:sp>
    </p:spTree>
    <p:extLst>
      <p:ext uri="{BB962C8B-B14F-4D97-AF65-F5344CB8AC3E}">
        <p14:creationId xmlns:p14="http://schemas.microsoft.com/office/powerpoint/2010/main" val="1121066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Pre-op Embolization </a:t>
            </a:r>
          </a:p>
        </p:txBody>
      </p:sp>
      <p:sp>
        <p:nvSpPr>
          <p:cNvPr id="3" name="Content Placeholder 2"/>
          <p:cNvSpPr>
            <a:spLocks noGrp="1"/>
          </p:cNvSpPr>
          <p:nvPr>
            <p:ph idx="1"/>
          </p:nvPr>
        </p:nvSpPr>
        <p:spPr/>
        <p:txBody>
          <a:bodyPr/>
          <a:lstStyle/>
          <a:p>
            <a:endParaRPr lang="en-US"/>
          </a:p>
        </p:txBody>
      </p:sp>
      <p:pic>
        <p:nvPicPr>
          <p:cNvPr id="4" name="Picture 3" descr="Screen Shot 2020-09-27 at 11.59.18 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9388" y="1648758"/>
            <a:ext cx="6045200" cy="4686300"/>
          </a:xfrm>
          <a:prstGeom prst="rect">
            <a:avLst/>
          </a:prstGeom>
        </p:spPr>
      </p:pic>
      <p:sp>
        <p:nvSpPr>
          <p:cNvPr id="5" name="TextBox 4"/>
          <p:cNvSpPr txBox="1"/>
          <p:nvPr/>
        </p:nvSpPr>
        <p:spPr>
          <a:xfrm>
            <a:off x="292101" y="3032311"/>
            <a:ext cx="4178300" cy="923330"/>
          </a:xfrm>
          <a:prstGeom prst="rect">
            <a:avLst/>
          </a:prstGeom>
          <a:noFill/>
        </p:spPr>
        <p:txBody>
          <a:bodyPr wrap="square" rtlCol="0">
            <a:spAutoFit/>
          </a:bodyPr>
          <a:lstStyle/>
          <a:p>
            <a:r>
              <a:rPr lang="en-US" dirty="0"/>
              <a:t>Embolization performed due to planned </a:t>
            </a:r>
            <a:r>
              <a:rPr lang="en-US" dirty="0" err="1"/>
              <a:t>intralesional</a:t>
            </a:r>
            <a:r>
              <a:rPr lang="en-US" dirty="0"/>
              <a:t> procedure and vascular nature of RCC </a:t>
            </a:r>
            <a:r>
              <a:rPr lang="en-US" dirty="0" err="1"/>
              <a:t>mets</a:t>
            </a:r>
            <a:endParaRPr lang="en-US" dirty="0"/>
          </a:p>
        </p:txBody>
      </p:sp>
    </p:spTree>
    <p:extLst>
      <p:ext uri="{BB962C8B-B14F-4D97-AF65-F5344CB8AC3E}">
        <p14:creationId xmlns:p14="http://schemas.microsoft.com/office/powerpoint/2010/main" val="20990943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Operative Sequence</a:t>
            </a:r>
          </a:p>
        </p:txBody>
      </p:sp>
      <p:sp>
        <p:nvSpPr>
          <p:cNvPr id="3" name="Content Placeholder 2"/>
          <p:cNvSpPr>
            <a:spLocks noGrp="1"/>
          </p:cNvSpPr>
          <p:nvPr>
            <p:ph idx="1"/>
          </p:nvPr>
        </p:nvSpPr>
        <p:spPr/>
        <p:txBody>
          <a:bodyPr/>
          <a:lstStyle/>
          <a:p>
            <a:endParaRPr lang="en-US"/>
          </a:p>
        </p:txBody>
      </p:sp>
      <p:pic>
        <p:nvPicPr>
          <p:cNvPr id="4" name="Picture 3" descr="Screen Shot 2020-09-27 at 12.00.24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058" y="1598706"/>
            <a:ext cx="2914796" cy="3883586"/>
          </a:xfrm>
          <a:prstGeom prst="rect">
            <a:avLst/>
          </a:prstGeom>
        </p:spPr>
      </p:pic>
      <p:pic>
        <p:nvPicPr>
          <p:cNvPr id="5" name="Picture 4" descr="Screen Shot 2020-09-27 at 12.00.47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757" y="1568825"/>
            <a:ext cx="2540302" cy="3929528"/>
          </a:xfrm>
          <a:prstGeom prst="rect">
            <a:avLst/>
          </a:prstGeom>
        </p:spPr>
      </p:pic>
      <p:pic>
        <p:nvPicPr>
          <p:cNvPr id="6" name="Picture 5" descr="Screen Shot 2020-09-27 at 12.01.02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0588" y="1540398"/>
            <a:ext cx="2360706" cy="3972895"/>
          </a:xfrm>
          <a:prstGeom prst="rect">
            <a:avLst/>
          </a:prstGeom>
        </p:spPr>
      </p:pic>
      <p:sp>
        <p:nvSpPr>
          <p:cNvPr id="7" name="TextBox 6"/>
          <p:cNvSpPr txBox="1"/>
          <p:nvPr/>
        </p:nvSpPr>
        <p:spPr>
          <a:xfrm>
            <a:off x="1058582" y="5466976"/>
            <a:ext cx="10040471" cy="923330"/>
          </a:xfrm>
          <a:prstGeom prst="rect">
            <a:avLst/>
          </a:prstGeom>
          <a:noFill/>
        </p:spPr>
        <p:txBody>
          <a:bodyPr wrap="square" rtlCol="0">
            <a:spAutoFit/>
          </a:bodyPr>
          <a:lstStyle/>
          <a:p>
            <a:r>
              <a:rPr lang="en-US" dirty="0"/>
              <a:t>1) Small fragment plate applied medially for provisional reduction/fixation  2) </a:t>
            </a:r>
            <a:r>
              <a:rPr lang="en-US" dirty="0" err="1"/>
              <a:t>Posterolateral</a:t>
            </a:r>
            <a:r>
              <a:rPr lang="en-US" dirty="0"/>
              <a:t> plate applied  with provisional screws  3) Curettage performed at lesion, PMMA then placed  4) Completion of fixation construct </a:t>
            </a:r>
          </a:p>
        </p:txBody>
      </p:sp>
      <p:sp>
        <p:nvSpPr>
          <p:cNvPr id="8" name="Bent Arrow 7"/>
          <p:cNvSpPr/>
          <p:nvPr/>
        </p:nvSpPr>
        <p:spPr>
          <a:xfrm rot="10800000">
            <a:off x="10160001" y="3167529"/>
            <a:ext cx="642470" cy="687295"/>
          </a:xfrm>
          <a:prstGeom prst="bentArrow">
            <a:avLst>
              <a:gd name="adj1" fmla="val 25000"/>
              <a:gd name="adj2" fmla="val 25000"/>
              <a:gd name="adj3" fmla="val 25000"/>
              <a:gd name="adj4" fmla="val 646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10264589" y="2779059"/>
            <a:ext cx="1404470" cy="461665"/>
          </a:xfrm>
          <a:prstGeom prst="rect">
            <a:avLst/>
          </a:prstGeom>
          <a:noFill/>
        </p:spPr>
        <p:txBody>
          <a:bodyPr wrap="square" rtlCol="0">
            <a:spAutoFit/>
          </a:bodyPr>
          <a:lstStyle/>
          <a:p>
            <a:r>
              <a:rPr lang="en-US" sz="2400" dirty="0">
                <a:solidFill>
                  <a:schemeClr val="accent1"/>
                </a:solidFill>
              </a:rPr>
              <a:t>PMMA</a:t>
            </a:r>
          </a:p>
        </p:txBody>
      </p:sp>
    </p:spTree>
    <p:extLst>
      <p:ext uri="{BB962C8B-B14F-4D97-AF65-F5344CB8AC3E}">
        <p14:creationId xmlns:p14="http://schemas.microsoft.com/office/powerpoint/2010/main" val="24096828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 #2</a:t>
            </a:r>
          </a:p>
        </p:txBody>
      </p:sp>
      <p:sp>
        <p:nvSpPr>
          <p:cNvPr id="3" name="Content Placeholder 2"/>
          <p:cNvSpPr>
            <a:spLocks noGrp="1"/>
          </p:cNvSpPr>
          <p:nvPr>
            <p:ph idx="1"/>
          </p:nvPr>
        </p:nvSpPr>
        <p:spPr>
          <a:xfrm>
            <a:off x="838200" y="1583765"/>
            <a:ext cx="5750859" cy="4593198"/>
          </a:xfrm>
        </p:spPr>
        <p:txBody>
          <a:bodyPr/>
          <a:lstStyle/>
          <a:p>
            <a:endParaRPr lang="en-US" dirty="0"/>
          </a:p>
          <a:p>
            <a:r>
              <a:rPr lang="en-US" dirty="0"/>
              <a:t>48 year-old female presents with right shoulder pain x 2 months</a:t>
            </a:r>
          </a:p>
          <a:p>
            <a:endParaRPr lang="en-US" dirty="0"/>
          </a:p>
          <a:p>
            <a:r>
              <a:rPr lang="en-US" dirty="0"/>
              <a:t>Radiographs show pathologic fracture through lesion at proximal </a:t>
            </a:r>
            <a:r>
              <a:rPr lang="en-US" dirty="0" err="1"/>
              <a:t>humerus</a:t>
            </a:r>
            <a:r>
              <a:rPr lang="en-US" dirty="0"/>
              <a:t> </a:t>
            </a:r>
          </a:p>
          <a:p>
            <a:endParaRPr lang="en-US" dirty="0"/>
          </a:p>
          <a:p>
            <a:r>
              <a:rPr lang="en-US" dirty="0"/>
              <a:t>Further work-up pursued</a:t>
            </a:r>
          </a:p>
        </p:txBody>
      </p:sp>
      <p:pic>
        <p:nvPicPr>
          <p:cNvPr id="4" name="Picture 3" descr="Screen Shot 2020-09-27 at 12.21.50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4093" y="0"/>
            <a:ext cx="5147907" cy="6858000"/>
          </a:xfrm>
          <a:prstGeom prst="rect">
            <a:avLst/>
          </a:prstGeom>
        </p:spPr>
      </p:pic>
    </p:spTree>
    <p:extLst>
      <p:ext uri="{BB962C8B-B14F-4D97-AF65-F5344CB8AC3E}">
        <p14:creationId xmlns:p14="http://schemas.microsoft.com/office/powerpoint/2010/main" val="32727325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 #2</a:t>
            </a:r>
          </a:p>
        </p:txBody>
      </p:sp>
      <p:sp>
        <p:nvSpPr>
          <p:cNvPr id="3" name="Content Placeholder 2"/>
          <p:cNvSpPr>
            <a:spLocks noGrp="1"/>
          </p:cNvSpPr>
          <p:nvPr>
            <p:ph idx="1"/>
          </p:nvPr>
        </p:nvSpPr>
        <p:spPr>
          <a:xfrm>
            <a:off x="838200" y="1553882"/>
            <a:ext cx="5437094" cy="4623081"/>
          </a:xfrm>
        </p:spPr>
        <p:txBody>
          <a:bodyPr>
            <a:normAutofit/>
          </a:bodyPr>
          <a:lstStyle/>
          <a:p>
            <a:r>
              <a:rPr lang="en-US" dirty="0"/>
              <a:t>CT chest/abdomen/pelvis negative</a:t>
            </a:r>
          </a:p>
          <a:p>
            <a:r>
              <a:rPr lang="en-US" dirty="0"/>
              <a:t>SPEP shows monoclonal protein peak</a:t>
            </a:r>
          </a:p>
          <a:p>
            <a:r>
              <a:rPr lang="en-US" dirty="0"/>
              <a:t>Bone scan only showed pathologic activity at right proximal </a:t>
            </a:r>
            <a:r>
              <a:rPr lang="en-US" dirty="0" err="1"/>
              <a:t>humerus</a:t>
            </a:r>
            <a:endParaRPr lang="en-US" dirty="0"/>
          </a:p>
          <a:p>
            <a:r>
              <a:rPr lang="en-US" dirty="0"/>
              <a:t>Skeletal survey showed multiple lytic lesions at ilium</a:t>
            </a:r>
          </a:p>
          <a:p>
            <a:r>
              <a:rPr lang="en-US" dirty="0"/>
              <a:t>Core need biopsy (CT-guided) at right shoulder shows </a:t>
            </a:r>
            <a:r>
              <a:rPr lang="en-US" dirty="0">
                <a:solidFill>
                  <a:srgbClr val="FF0000"/>
                </a:solidFill>
              </a:rPr>
              <a:t>myeloma</a:t>
            </a:r>
          </a:p>
          <a:p>
            <a:endParaRPr lang="en-US" dirty="0"/>
          </a:p>
        </p:txBody>
      </p:sp>
      <p:pic>
        <p:nvPicPr>
          <p:cNvPr id="4" name="Picture 3" descr="Screen Shot 2020-09-27 at 12.22.01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3247" y="1404469"/>
            <a:ext cx="5264282" cy="4452471"/>
          </a:xfrm>
          <a:prstGeom prst="rect">
            <a:avLst/>
          </a:prstGeom>
        </p:spPr>
      </p:pic>
    </p:spTree>
    <p:extLst>
      <p:ext uri="{BB962C8B-B14F-4D97-AF65-F5344CB8AC3E}">
        <p14:creationId xmlns:p14="http://schemas.microsoft.com/office/powerpoint/2010/main" val="22269285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 #2</a:t>
            </a:r>
          </a:p>
        </p:txBody>
      </p:sp>
      <p:sp>
        <p:nvSpPr>
          <p:cNvPr id="3" name="Content Placeholder 2"/>
          <p:cNvSpPr>
            <a:spLocks noGrp="1"/>
          </p:cNvSpPr>
          <p:nvPr>
            <p:ph idx="1"/>
          </p:nvPr>
        </p:nvSpPr>
        <p:spPr/>
        <p:txBody>
          <a:bodyPr/>
          <a:lstStyle/>
          <a:p>
            <a:r>
              <a:rPr lang="en-US" dirty="0"/>
              <a:t>Next steps?</a:t>
            </a:r>
          </a:p>
          <a:p>
            <a:endParaRPr lang="en-US" dirty="0"/>
          </a:p>
          <a:p>
            <a:pPr marL="457200" lvl="1" indent="0">
              <a:buNone/>
            </a:pPr>
            <a:r>
              <a:rPr lang="en-US" b="1" dirty="0"/>
              <a:t>Primary malignancy</a:t>
            </a:r>
            <a:r>
              <a:rPr lang="en-US" dirty="0"/>
              <a:t>: multiple myeloma</a:t>
            </a:r>
          </a:p>
          <a:p>
            <a:pPr marL="457200" lvl="1" indent="0">
              <a:buNone/>
            </a:pPr>
            <a:r>
              <a:rPr lang="en-US" b="1" dirty="0"/>
              <a:t>Prognosis</a:t>
            </a:r>
            <a:r>
              <a:rPr lang="en-US" dirty="0"/>
              <a:t>: Relatively good at 5 years </a:t>
            </a:r>
          </a:p>
          <a:p>
            <a:pPr marL="457200" lvl="1" indent="0">
              <a:buNone/>
            </a:pPr>
            <a:r>
              <a:rPr lang="en-US" b="1" dirty="0"/>
              <a:t>Location</a:t>
            </a:r>
            <a:r>
              <a:rPr lang="en-US" dirty="0"/>
              <a:t>: </a:t>
            </a:r>
            <a:r>
              <a:rPr lang="en-US" dirty="0" err="1"/>
              <a:t>Periarticular</a:t>
            </a:r>
            <a:r>
              <a:rPr lang="en-US" dirty="0"/>
              <a:t> proximal </a:t>
            </a:r>
            <a:r>
              <a:rPr lang="en-US" dirty="0" err="1"/>
              <a:t>humerus</a:t>
            </a:r>
            <a:endParaRPr lang="en-US" dirty="0"/>
          </a:p>
          <a:p>
            <a:pPr marL="457200" lvl="1" indent="0">
              <a:buNone/>
            </a:pPr>
            <a:r>
              <a:rPr lang="en-US" b="1" dirty="0"/>
              <a:t>Remaining bone stock</a:t>
            </a:r>
            <a:r>
              <a:rPr lang="en-US" dirty="0"/>
              <a:t>: Poor</a:t>
            </a:r>
          </a:p>
          <a:p>
            <a:pPr lvl="1"/>
            <a:endParaRPr lang="en-US" dirty="0"/>
          </a:p>
        </p:txBody>
      </p:sp>
    </p:spTree>
    <p:extLst>
      <p:ext uri="{BB962C8B-B14F-4D97-AF65-F5344CB8AC3E}">
        <p14:creationId xmlns:p14="http://schemas.microsoft.com/office/powerpoint/2010/main" val="35521594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20-09-27 at 12.22.26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271" y="339163"/>
            <a:ext cx="6010559" cy="4452471"/>
          </a:xfrm>
          <a:prstGeom prst="rect">
            <a:avLst/>
          </a:prstGeom>
        </p:spPr>
      </p:pic>
      <p:sp>
        <p:nvSpPr>
          <p:cNvPr id="5" name="TextBox 4"/>
          <p:cNvSpPr txBox="1"/>
          <p:nvPr/>
        </p:nvSpPr>
        <p:spPr>
          <a:xfrm>
            <a:off x="1387288" y="4885018"/>
            <a:ext cx="9711765" cy="1323439"/>
          </a:xfrm>
          <a:prstGeom prst="rect">
            <a:avLst/>
          </a:prstGeom>
          <a:noFill/>
        </p:spPr>
        <p:txBody>
          <a:bodyPr wrap="square" rtlCol="0">
            <a:spAutoFit/>
          </a:bodyPr>
          <a:lstStyle/>
          <a:p>
            <a:r>
              <a:rPr lang="en-US" sz="1600" dirty="0"/>
              <a:t>Given location (</a:t>
            </a:r>
            <a:r>
              <a:rPr lang="en-US" sz="1600" dirty="0" err="1"/>
              <a:t>periarticular</a:t>
            </a:r>
            <a:r>
              <a:rPr lang="en-US" sz="1600" dirty="0"/>
              <a:t>) and remaining bone stock for fixation (poor), this patient underwent resection and reconstruction with proximal </a:t>
            </a:r>
            <a:r>
              <a:rPr lang="en-US" sz="1600" dirty="0" err="1"/>
              <a:t>humerus</a:t>
            </a:r>
            <a:r>
              <a:rPr lang="en-US" sz="1600" dirty="0"/>
              <a:t>/reverse total shoulder </a:t>
            </a:r>
            <a:r>
              <a:rPr lang="en-US" sz="1600" dirty="0" err="1"/>
              <a:t>arthroplasty</a:t>
            </a:r>
            <a:r>
              <a:rPr lang="en-US" sz="1600" dirty="0"/>
              <a:t> as this was deemed the most durable reconstructive option.  The rotator cuff and </a:t>
            </a:r>
            <a:r>
              <a:rPr lang="en-US" sz="1600" dirty="0" err="1"/>
              <a:t>pectoralis</a:t>
            </a:r>
            <a:r>
              <a:rPr lang="en-US" sz="1600" dirty="0"/>
              <a:t> tendons were secured to the prosthesis with heavy suture.  The majority of the deltoid insertion was maintained (which will power the prosthesis), and the remaining portion was also </a:t>
            </a:r>
            <a:r>
              <a:rPr lang="en-US" sz="1600" dirty="0" smtClean="0"/>
              <a:t>repaired to</a:t>
            </a:r>
            <a:r>
              <a:rPr lang="en-US" sz="1600" dirty="0" smtClean="0"/>
              <a:t> </a:t>
            </a:r>
            <a:r>
              <a:rPr lang="en-US" sz="1600" dirty="0"/>
              <a:t>the prosthesis. </a:t>
            </a:r>
          </a:p>
        </p:txBody>
      </p:sp>
    </p:spTree>
    <p:extLst>
      <p:ext uri="{BB962C8B-B14F-4D97-AF65-F5344CB8AC3E}">
        <p14:creationId xmlns:p14="http://schemas.microsoft.com/office/powerpoint/2010/main" val="14502252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 #3</a:t>
            </a:r>
          </a:p>
        </p:txBody>
      </p:sp>
      <p:sp>
        <p:nvSpPr>
          <p:cNvPr id="3" name="Content Placeholder 2"/>
          <p:cNvSpPr>
            <a:spLocks noGrp="1"/>
          </p:cNvSpPr>
          <p:nvPr>
            <p:ph idx="1"/>
          </p:nvPr>
        </p:nvSpPr>
        <p:spPr>
          <a:xfrm>
            <a:off x="838200" y="1523999"/>
            <a:ext cx="3210859" cy="4652963"/>
          </a:xfrm>
        </p:spPr>
        <p:txBody>
          <a:bodyPr/>
          <a:lstStyle/>
          <a:p>
            <a:endParaRPr lang="en-US" dirty="0"/>
          </a:p>
          <a:p>
            <a:r>
              <a:rPr lang="en-US" dirty="0"/>
              <a:t>63 year old female presents to ED following a fall </a:t>
            </a:r>
          </a:p>
          <a:p>
            <a:endParaRPr lang="en-US" dirty="0"/>
          </a:p>
          <a:p>
            <a:r>
              <a:rPr lang="en-US" dirty="0"/>
              <a:t>Radiographs show pathologic fracture through distal femur lesion</a:t>
            </a:r>
          </a:p>
        </p:txBody>
      </p:sp>
      <p:pic>
        <p:nvPicPr>
          <p:cNvPr id="4" name="Picture 3" descr="Screen Shot 2020-09-27 at 12.45.09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426" y="1553881"/>
            <a:ext cx="3489809" cy="4228353"/>
          </a:xfrm>
          <a:prstGeom prst="rect">
            <a:avLst/>
          </a:prstGeom>
        </p:spPr>
      </p:pic>
      <p:pic>
        <p:nvPicPr>
          <p:cNvPr id="5" name="Picture 4" descr="Screen Shot 2020-09-27 at 12.45.17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1072" y="1538940"/>
            <a:ext cx="2936928" cy="4288118"/>
          </a:xfrm>
          <a:prstGeom prst="rect">
            <a:avLst/>
          </a:prstGeom>
        </p:spPr>
      </p:pic>
      <p:sp>
        <p:nvSpPr>
          <p:cNvPr id="6" name="Bent Arrow 5"/>
          <p:cNvSpPr/>
          <p:nvPr/>
        </p:nvSpPr>
        <p:spPr>
          <a:xfrm>
            <a:off x="5662706" y="3003176"/>
            <a:ext cx="627529" cy="821765"/>
          </a:xfrm>
          <a:prstGeom prst="bentArrow">
            <a:avLst>
              <a:gd name="adj1" fmla="val 25000"/>
              <a:gd name="adj2" fmla="val 25000"/>
              <a:gd name="adj3" fmla="val 4881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Down Arrow 7"/>
          <p:cNvSpPr/>
          <p:nvPr/>
        </p:nvSpPr>
        <p:spPr>
          <a:xfrm>
            <a:off x="10219765" y="2599765"/>
            <a:ext cx="239059" cy="65741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0611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7528859" cy="4351338"/>
          </a:xfrm>
        </p:spPr>
        <p:txBody>
          <a:bodyPr>
            <a:normAutofit fontScale="85000" lnSpcReduction="20000"/>
          </a:bodyPr>
          <a:lstStyle/>
          <a:p>
            <a:r>
              <a:rPr lang="en-US" dirty="0"/>
              <a:t>Work-up:</a:t>
            </a:r>
          </a:p>
          <a:p>
            <a:pPr lvl="1"/>
            <a:r>
              <a:rPr lang="en-US" dirty="0"/>
              <a:t>Full length femur radiographs: proximal </a:t>
            </a:r>
            <a:r>
              <a:rPr lang="en-US" dirty="0" err="1"/>
              <a:t>subtrochanteric</a:t>
            </a:r>
            <a:r>
              <a:rPr lang="en-US" dirty="0"/>
              <a:t> </a:t>
            </a:r>
            <a:r>
              <a:rPr lang="en-US" dirty="0" smtClean="0"/>
              <a:t>lesion</a:t>
            </a:r>
          </a:p>
          <a:p>
            <a:pPr lvl="1"/>
            <a:r>
              <a:rPr lang="en-US" dirty="0" smtClean="0"/>
              <a:t>MRI left femur: lesions corresponding to radiographs; no significant </a:t>
            </a:r>
            <a:r>
              <a:rPr lang="en-US" dirty="0" err="1" smtClean="0"/>
              <a:t>extraosseous</a:t>
            </a:r>
            <a:r>
              <a:rPr lang="en-US" dirty="0" smtClean="0"/>
              <a:t> mass</a:t>
            </a:r>
            <a:endParaRPr lang="en-US" dirty="0"/>
          </a:p>
          <a:p>
            <a:pPr lvl="1"/>
            <a:r>
              <a:rPr lang="en-US" dirty="0"/>
              <a:t>CT chest/abdomen/pelvis: Innumerable bony lesions, most </a:t>
            </a:r>
            <a:r>
              <a:rPr lang="en-US" dirty="0" err="1"/>
              <a:t>blastic</a:t>
            </a:r>
            <a:r>
              <a:rPr lang="en-US" dirty="0"/>
              <a:t> in appearance, a few pulmonary nodules</a:t>
            </a:r>
          </a:p>
          <a:p>
            <a:pPr lvl="1"/>
            <a:r>
              <a:rPr lang="en-US" dirty="0"/>
              <a:t>SPEP: normal</a:t>
            </a:r>
          </a:p>
          <a:p>
            <a:pPr lvl="1"/>
            <a:endParaRPr lang="en-US" dirty="0"/>
          </a:p>
          <a:p>
            <a:r>
              <a:rPr lang="en-US" dirty="0"/>
              <a:t>Plan:</a:t>
            </a:r>
          </a:p>
          <a:p>
            <a:pPr lvl="1"/>
            <a:r>
              <a:rPr lang="en-US" dirty="0"/>
              <a:t>Open biopsy with frozen section given high likelihood of metastatic carcinoma; </a:t>
            </a:r>
            <a:r>
              <a:rPr lang="en-US" dirty="0">
                <a:solidFill>
                  <a:srgbClr val="FF0000"/>
                </a:solidFill>
              </a:rPr>
              <a:t>if (+) for carcinoma</a:t>
            </a:r>
            <a:r>
              <a:rPr lang="en-US" dirty="0"/>
              <a:t>, proceed with planned surgery</a:t>
            </a:r>
          </a:p>
          <a:p>
            <a:pPr lvl="1"/>
            <a:r>
              <a:rPr lang="en-US" dirty="0"/>
              <a:t>Pre-op axial imaging shows adequate bone stock distally for fixation</a:t>
            </a:r>
          </a:p>
          <a:p>
            <a:pPr lvl="1"/>
            <a:r>
              <a:rPr lang="en-US" dirty="0"/>
              <a:t>Fixation at distal femur with proximal fixation given </a:t>
            </a:r>
            <a:r>
              <a:rPr lang="en-US" dirty="0" err="1" smtClean="0"/>
              <a:t>subtrochanteric</a:t>
            </a:r>
            <a:r>
              <a:rPr lang="en-US" dirty="0" smtClean="0"/>
              <a:t> </a:t>
            </a:r>
            <a:r>
              <a:rPr lang="en-US" dirty="0"/>
              <a:t>lesion</a:t>
            </a:r>
          </a:p>
          <a:p>
            <a:pPr marL="457200" lvl="1" indent="0">
              <a:buNone/>
            </a:pPr>
            <a:endParaRPr lang="en-US" dirty="0"/>
          </a:p>
          <a:p>
            <a:pPr marL="457200" lvl="1" indent="0">
              <a:buNone/>
            </a:pPr>
            <a:endParaRPr lang="en-US" dirty="0"/>
          </a:p>
          <a:p>
            <a:pPr marL="457200" lvl="1" indent="0">
              <a:buNone/>
            </a:pPr>
            <a:endParaRPr lang="en-US" dirty="0"/>
          </a:p>
        </p:txBody>
      </p:sp>
      <p:pic>
        <p:nvPicPr>
          <p:cNvPr id="4" name="Picture 3" descr="Screen Shot 2020-09-27 at 12.47.15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2074" y="1270000"/>
            <a:ext cx="3531220" cy="4826000"/>
          </a:xfrm>
          <a:prstGeom prst="rect">
            <a:avLst/>
          </a:prstGeom>
        </p:spPr>
      </p:pic>
      <p:sp>
        <p:nvSpPr>
          <p:cNvPr id="5" name="Donut 4"/>
          <p:cNvSpPr/>
          <p:nvPr/>
        </p:nvSpPr>
        <p:spPr>
          <a:xfrm>
            <a:off x="9726706" y="2704353"/>
            <a:ext cx="1284941" cy="1494118"/>
          </a:xfrm>
          <a:prstGeom prst="donut">
            <a:avLst>
              <a:gd name="adj" fmla="val 639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65387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Metastatic Bone Disease Work-Up</a:t>
            </a:r>
          </a:p>
        </p:txBody>
      </p:sp>
      <p:sp>
        <p:nvSpPr>
          <p:cNvPr id="3" name="Content Placeholder 2"/>
          <p:cNvSpPr>
            <a:spLocks noGrp="1"/>
          </p:cNvSpPr>
          <p:nvPr>
            <p:ph idx="1"/>
          </p:nvPr>
        </p:nvSpPr>
        <p:spPr/>
        <p:txBody>
          <a:bodyPr>
            <a:normAutofit/>
          </a:bodyPr>
          <a:lstStyle/>
          <a:p>
            <a:r>
              <a:rPr lang="en-US" dirty="0"/>
              <a:t>Goal is determine primary site of malignancy</a:t>
            </a:r>
          </a:p>
          <a:p>
            <a:endParaRPr lang="en-US" dirty="0"/>
          </a:p>
          <a:p>
            <a:r>
              <a:rPr lang="en-US" dirty="0"/>
              <a:t>Remember the most common malignancies that metastasize to bone and use diagnostic imaging/labs to target these</a:t>
            </a:r>
          </a:p>
          <a:p>
            <a:endParaRPr lang="en-US" dirty="0"/>
          </a:p>
          <a:p>
            <a:r>
              <a:rPr lang="en-US" dirty="0"/>
              <a:t>Follow the algorithm- will generally find the primary malignancy in 85% of cases*</a:t>
            </a:r>
          </a:p>
          <a:p>
            <a:endParaRPr lang="en-US" dirty="0"/>
          </a:p>
          <a:p>
            <a:pPr marL="0" indent="0">
              <a:buNone/>
            </a:pPr>
            <a:r>
              <a:rPr lang="en-US" sz="1500" dirty="0"/>
              <a:t>*</a:t>
            </a:r>
            <a:r>
              <a:rPr lang="en-US" sz="1500" dirty="0" err="1"/>
              <a:t>Rougraff</a:t>
            </a:r>
            <a:r>
              <a:rPr lang="en-US" sz="1500" dirty="0"/>
              <a:t> BT, </a:t>
            </a:r>
            <a:r>
              <a:rPr lang="en-US" sz="1500" dirty="0" err="1"/>
              <a:t>Kneisl</a:t>
            </a:r>
            <a:r>
              <a:rPr lang="en-US" sz="1500" dirty="0"/>
              <a:t> JS, Simon MA. Skeletal Metastases of Unknown Origin. A prospective study of diagnostic strategy. J Bone Joint </a:t>
            </a:r>
            <a:r>
              <a:rPr lang="en-US" sz="1500" dirty="0" err="1"/>
              <a:t>Surg</a:t>
            </a:r>
            <a:r>
              <a:rPr lang="en-US" sz="1500" dirty="0"/>
              <a:t> Am. 1993;75:1276-1281.</a:t>
            </a:r>
          </a:p>
        </p:txBody>
      </p:sp>
    </p:spTree>
    <p:extLst>
      <p:ext uri="{BB962C8B-B14F-4D97-AF65-F5344CB8AC3E}">
        <p14:creationId xmlns:p14="http://schemas.microsoft.com/office/powerpoint/2010/main" val="25734055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 #3</a:t>
            </a:r>
          </a:p>
        </p:txBody>
      </p:sp>
      <p:sp>
        <p:nvSpPr>
          <p:cNvPr id="3" name="Content Placeholder 2"/>
          <p:cNvSpPr>
            <a:spLocks noGrp="1"/>
          </p:cNvSpPr>
          <p:nvPr>
            <p:ph idx="1"/>
          </p:nvPr>
        </p:nvSpPr>
        <p:spPr/>
        <p:txBody>
          <a:bodyPr/>
          <a:lstStyle/>
          <a:p>
            <a:r>
              <a:rPr lang="en-US" dirty="0"/>
              <a:t>1) Open biopsy with frozen section</a:t>
            </a:r>
          </a:p>
          <a:p>
            <a:pPr lvl="2"/>
            <a:endParaRPr lang="en-US" dirty="0"/>
          </a:p>
          <a:p>
            <a:pPr lvl="2"/>
            <a:r>
              <a:rPr lang="en-US" dirty="0"/>
              <a:t>Antero-lateral through </a:t>
            </a:r>
            <a:r>
              <a:rPr lang="en-US" dirty="0" err="1"/>
              <a:t>vastus</a:t>
            </a:r>
            <a:r>
              <a:rPr lang="en-US" dirty="0"/>
              <a:t> </a:t>
            </a:r>
            <a:r>
              <a:rPr lang="en-US" dirty="0" err="1"/>
              <a:t>lateralis</a:t>
            </a:r>
            <a:r>
              <a:rPr lang="en-US" dirty="0"/>
              <a:t> (one compartment, incision in-line with planned future resection if biopsy showed </a:t>
            </a:r>
            <a:r>
              <a:rPr lang="en-US" dirty="0">
                <a:solidFill>
                  <a:srgbClr val="FF0000"/>
                </a:solidFill>
              </a:rPr>
              <a:t>sarcoma</a:t>
            </a:r>
            <a:r>
              <a:rPr lang="en-US" dirty="0"/>
              <a:t>)</a:t>
            </a:r>
          </a:p>
          <a:p>
            <a:pPr lvl="2"/>
            <a:r>
              <a:rPr lang="en-US" dirty="0"/>
              <a:t>Frozen section showed metastatic carcinoma, likely breast primary </a:t>
            </a:r>
          </a:p>
          <a:p>
            <a:pPr lvl="2"/>
            <a:endParaRPr lang="en-US" dirty="0"/>
          </a:p>
          <a:p>
            <a:pPr lvl="2"/>
            <a:endParaRPr lang="en-US" dirty="0"/>
          </a:p>
          <a:p>
            <a:r>
              <a:rPr lang="en-US" dirty="0"/>
              <a:t>2) Proceed with planned fixation</a:t>
            </a:r>
          </a:p>
        </p:txBody>
      </p:sp>
    </p:spTree>
    <p:extLst>
      <p:ext uri="{BB962C8B-B14F-4D97-AF65-F5344CB8AC3E}">
        <p14:creationId xmlns:p14="http://schemas.microsoft.com/office/powerpoint/2010/main" val="16056666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20-09-27 at 12.48.25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962" y="582707"/>
            <a:ext cx="3472685" cy="4347882"/>
          </a:xfrm>
          <a:prstGeom prst="rect">
            <a:avLst/>
          </a:prstGeom>
        </p:spPr>
      </p:pic>
      <p:pic>
        <p:nvPicPr>
          <p:cNvPr id="5" name="Picture 4" descr="Screen Shot 2020-09-27 at 12.48.14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176" y="531416"/>
            <a:ext cx="3615765" cy="4429053"/>
          </a:xfrm>
          <a:prstGeom prst="rect">
            <a:avLst/>
          </a:prstGeom>
        </p:spPr>
      </p:pic>
      <p:sp>
        <p:nvSpPr>
          <p:cNvPr id="6" name="TextBox 5"/>
          <p:cNvSpPr txBox="1"/>
          <p:nvPr/>
        </p:nvSpPr>
        <p:spPr>
          <a:xfrm>
            <a:off x="1255059" y="5154706"/>
            <a:ext cx="9592235" cy="646331"/>
          </a:xfrm>
          <a:prstGeom prst="rect">
            <a:avLst/>
          </a:prstGeom>
          <a:noFill/>
        </p:spPr>
        <p:txBody>
          <a:bodyPr wrap="square" rtlCol="0">
            <a:spAutoFit/>
          </a:bodyPr>
          <a:lstStyle/>
          <a:p>
            <a:r>
              <a:rPr lang="en-US" dirty="0"/>
              <a:t>Fixation performed using plate/screw construct at distal femur and intramedullary implant to bypass the more proximal </a:t>
            </a:r>
            <a:r>
              <a:rPr lang="en-US" dirty="0" err="1"/>
              <a:t>subtrochanteric</a:t>
            </a:r>
            <a:r>
              <a:rPr lang="en-US" dirty="0"/>
              <a:t> lesion. This patient also received post-op XRT.</a:t>
            </a:r>
          </a:p>
        </p:txBody>
      </p:sp>
    </p:spTree>
    <p:extLst>
      <p:ext uri="{BB962C8B-B14F-4D97-AF65-F5344CB8AC3E}">
        <p14:creationId xmlns:p14="http://schemas.microsoft.com/office/powerpoint/2010/main" val="11226199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 #3: Follow-up</a:t>
            </a:r>
          </a:p>
        </p:txBody>
      </p:sp>
      <p:sp>
        <p:nvSpPr>
          <p:cNvPr id="6" name="Text Placeholder 5"/>
          <p:cNvSpPr>
            <a:spLocks noGrp="1"/>
          </p:cNvSpPr>
          <p:nvPr>
            <p:ph type="body" idx="1"/>
          </p:nvPr>
        </p:nvSpPr>
        <p:spPr/>
        <p:txBody>
          <a:bodyPr/>
          <a:lstStyle/>
          <a:p>
            <a:pPr algn="ctr"/>
            <a:r>
              <a:rPr lang="en-US" dirty="0"/>
              <a:t>Immediate Post-Fixation</a:t>
            </a:r>
          </a:p>
        </p:txBody>
      </p:sp>
      <p:sp>
        <p:nvSpPr>
          <p:cNvPr id="7" name="Content Placeholder 6"/>
          <p:cNvSpPr>
            <a:spLocks noGrp="1"/>
          </p:cNvSpPr>
          <p:nvPr>
            <p:ph sz="half" idx="2"/>
          </p:nvPr>
        </p:nvSpPr>
        <p:spPr/>
        <p:txBody>
          <a:bodyPr/>
          <a:lstStyle/>
          <a:p>
            <a:endParaRPr lang="en-US"/>
          </a:p>
        </p:txBody>
      </p:sp>
      <p:sp>
        <p:nvSpPr>
          <p:cNvPr id="8" name="Text Placeholder 7"/>
          <p:cNvSpPr>
            <a:spLocks noGrp="1"/>
          </p:cNvSpPr>
          <p:nvPr>
            <p:ph type="body" sz="quarter" idx="3"/>
          </p:nvPr>
        </p:nvSpPr>
        <p:spPr/>
        <p:txBody>
          <a:bodyPr/>
          <a:lstStyle/>
          <a:p>
            <a:pPr algn="ctr"/>
            <a:r>
              <a:rPr lang="en-US" dirty="0"/>
              <a:t>6-month Follow-up</a:t>
            </a:r>
          </a:p>
        </p:txBody>
      </p:sp>
      <p:sp>
        <p:nvSpPr>
          <p:cNvPr id="9" name="Content Placeholder 8"/>
          <p:cNvSpPr>
            <a:spLocks noGrp="1"/>
          </p:cNvSpPr>
          <p:nvPr>
            <p:ph sz="quarter" idx="4"/>
          </p:nvPr>
        </p:nvSpPr>
        <p:spPr/>
        <p:txBody>
          <a:bodyPr/>
          <a:lstStyle/>
          <a:p>
            <a:endParaRPr lang="en-US" dirty="0"/>
          </a:p>
        </p:txBody>
      </p:sp>
      <p:pic>
        <p:nvPicPr>
          <p:cNvPr id="4" name="Picture 3" descr="Screen Shot 2020-09-27 at 12.48.25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0" y="2542527"/>
            <a:ext cx="2943412" cy="3596574"/>
          </a:xfrm>
          <a:prstGeom prst="rect">
            <a:avLst/>
          </a:prstGeom>
        </p:spPr>
      </p:pic>
      <p:pic>
        <p:nvPicPr>
          <p:cNvPr id="5" name="Picture 4" descr="Screen Shot 2020-09-27 at 1.17.26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0118" y="2523477"/>
            <a:ext cx="2794000" cy="3646746"/>
          </a:xfrm>
          <a:prstGeom prst="rect">
            <a:avLst/>
          </a:prstGeom>
        </p:spPr>
      </p:pic>
      <p:sp>
        <p:nvSpPr>
          <p:cNvPr id="10" name="TextBox 9"/>
          <p:cNvSpPr txBox="1"/>
          <p:nvPr/>
        </p:nvSpPr>
        <p:spPr>
          <a:xfrm>
            <a:off x="10458822" y="3685241"/>
            <a:ext cx="1733177" cy="954107"/>
          </a:xfrm>
          <a:prstGeom prst="rect">
            <a:avLst/>
          </a:prstGeom>
          <a:noFill/>
        </p:spPr>
        <p:txBody>
          <a:bodyPr wrap="square" rtlCol="0">
            <a:spAutoFit/>
          </a:bodyPr>
          <a:lstStyle/>
          <a:p>
            <a:r>
              <a:rPr lang="en-US" sz="1400" dirty="0"/>
              <a:t>Incomplete healing, implant failure, and increased </a:t>
            </a:r>
            <a:r>
              <a:rPr lang="en-US" sz="1400" dirty="0" err="1"/>
              <a:t>varus</a:t>
            </a:r>
            <a:r>
              <a:rPr lang="en-US" sz="1400" dirty="0"/>
              <a:t> alignment noted</a:t>
            </a:r>
          </a:p>
        </p:txBody>
      </p:sp>
    </p:spTree>
    <p:extLst>
      <p:ext uri="{BB962C8B-B14F-4D97-AF65-F5344CB8AC3E}">
        <p14:creationId xmlns:p14="http://schemas.microsoft.com/office/powerpoint/2010/main" val="30275327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Case Example #3</a:t>
            </a:r>
          </a:p>
        </p:txBody>
      </p:sp>
      <p:sp>
        <p:nvSpPr>
          <p:cNvPr id="10" name="Content Placeholder 9"/>
          <p:cNvSpPr>
            <a:spLocks noGrp="1"/>
          </p:cNvSpPr>
          <p:nvPr>
            <p:ph sz="half" idx="1"/>
          </p:nvPr>
        </p:nvSpPr>
        <p:spPr/>
        <p:txBody>
          <a:bodyPr>
            <a:normAutofit fontScale="62500" lnSpcReduction="20000"/>
          </a:bodyPr>
          <a:lstStyle/>
          <a:p>
            <a:r>
              <a:rPr lang="en-US" dirty="0"/>
              <a:t>Why did this fail?</a:t>
            </a:r>
          </a:p>
          <a:p>
            <a:endParaRPr lang="en-US" dirty="0"/>
          </a:p>
          <a:p>
            <a:r>
              <a:rPr lang="en-US" dirty="0"/>
              <a:t>Several possible factors:</a:t>
            </a:r>
          </a:p>
          <a:p>
            <a:pPr lvl="1"/>
            <a:endParaRPr lang="en-US" dirty="0"/>
          </a:p>
          <a:p>
            <a:pPr lvl="1"/>
            <a:r>
              <a:rPr lang="en-US" dirty="0"/>
              <a:t>Infection- ruled out with normal ESR/CRP and intraoperative cultures</a:t>
            </a:r>
          </a:p>
          <a:p>
            <a:pPr lvl="1"/>
            <a:endParaRPr lang="en-US" dirty="0"/>
          </a:p>
          <a:p>
            <a:pPr lvl="1"/>
            <a:r>
              <a:rPr lang="en-US" dirty="0"/>
              <a:t>Bone loss/pathologic bone with limited healing potential</a:t>
            </a:r>
          </a:p>
          <a:p>
            <a:pPr lvl="2"/>
            <a:r>
              <a:rPr lang="en-US" dirty="0"/>
              <a:t>Breast/Prostate/Myeloma usually respond well to primary treatments and radiation; however, healing rates are still lower than normal bone</a:t>
            </a:r>
          </a:p>
          <a:p>
            <a:pPr lvl="1"/>
            <a:endParaRPr lang="en-US" dirty="0"/>
          </a:p>
          <a:p>
            <a:pPr lvl="1"/>
            <a:r>
              <a:rPr lang="en-US" dirty="0"/>
              <a:t>Postop XRT</a:t>
            </a:r>
          </a:p>
          <a:p>
            <a:pPr lvl="1"/>
            <a:endParaRPr lang="en-US" dirty="0"/>
          </a:p>
          <a:p>
            <a:pPr lvl="1"/>
            <a:r>
              <a:rPr lang="en-US" dirty="0"/>
              <a:t>Perhaps original construct was too </a:t>
            </a:r>
            <a:r>
              <a:rPr lang="en-US" dirty="0" smtClean="0"/>
              <a:t>rigid; or, </a:t>
            </a:r>
            <a:r>
              <a:rPr lang="en-US" dirty="0"/>
              <a:t>construct could have been augmented with PMMA or additional implants, etc</a:t>
            </a:r>
            <a:r>
              <a:rPr lang="en-US" dirty="0" smtClean="0"/>
              <a:t>. to increase rigidity given lower healing rates in the setting of post-op XRT</a:t>
            </a:r>
            <a:endParaRPr lang="en-US" dirty="0"/>
          </a:p>
        </p:txBody>
      </p:sp>
      <p:sp>
        <p:nvSpPr>
          <p:cNvPr id="11" name="Content Placeholder 10"/>
          <p:cNvSpPr>
            <a:spLocks noGrp="1"/>
          </p:cNvSpPr>
          <p:nvPr>
            <p:ph sz="half" idx="2"/>
          </p:nvPr>
        </p:nvSpPr>
        <p:spPr/>
        <p:txBody>
          <a:bodyPr>
            <a:normAutofit fontScale="62500" lnSpcReduction="20000"/>
          </a:bodyPr>
          <a:lstStyle/>
          <a:p>
            <a:endParaRPr lang="en-US"/>
          </a:p>
        </p:txBody>
      </p:sp>
      <p:pic>
        <p:nvPicPr>
          <p:cNvPr id="9" name="Picture 8" descr="Screen Shot 2020-09-27 at 1.17.26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9608" y="702982"/>
            <a:ext cx="3448862" cy="5707529"/>
          </a:xfrm>
          <a:prstGeom prst="rect">
            <a:avLst/>
          </a:prstGeom>
        </p:spPr>
      </p:pic>
    </p:spTree>
    <p:extLst>
      <p:ext uri="{BB962C8B-B14F-4D97-AF65-F5344CB8AC3E}">
        <p14:creationId xmlns:p14="http://schemas.microsoft.com/office/powerpoint/2010/main" val="36738272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Example #3:</a:t>
            </a:r>
          </a:p>
        </p:txBody>
      </p:sp>
      <p:sp>
        <p:nvSpPr>
          <p:cNvPr id="5" name="Content Placeholder 4"/>
          <p:cNvSpPr>
            <a:spLocks noGrp="1"/>
          </p:cNvSpPr>
          <p:nvPr>
            <p:ph idx="1"/>
          </p:nvPr>
        </p:nvSpPr>
        <p:spPr/>
        <p:txBody>
          <a:bodyPr/>
          <a:lstStyle/>
          <a:p>
            <a:endParaRPr lang="en-US" dirty="0"/>
          </a:p>
        </p:txBody>
      </p:sp>
      <p:pic>
        <p:nvPicPr>
          <p:cNvPr id="6" name="Picture 5" descr="Screen Shot 2020-09-27 at 1.17.48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1704" y="1498600"/>
            <a:ext cx="2422296" cy="3915335"/>
          </a:xfrm>
          <a:prstGeom prst="rect">
            <a:avLst/>
          </a:prstGeom>
        </p:spPr>
      </p:pic>
      <p:pic>
        <p:nvPicPr>
          <p:cNvPr id="7" name="Picture 6" descr="Screen Shot 2020-09-27 at 1.18.02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2242" y="1453030"/>
            <a:ext cx="2396864" cy="3869764"/>
          </a:xfrm>
          <a:prstGeom prst="rect">
            <a:avLst/>
          </a:prstGeom>
        </p:spPr>
      </p:pic>
      <p:sp>
        <p:nvSpPr>
          <p:cNvPr id="8" name="TextBox 7"/>
          <p:cNvSpPr txBox="1"/>
          <p:nvPr/>
        </p:nvSpPr>
        <p:spPr>
          <a:xfrm>
            <a:off x="1521760" y="5335494"/>
            <a:ext cx="9935882" cy="784830"/>
          </a:xfrm>
          <a:prstGeom prst="rect">
            <a:avLst/>
          </a:prstGeom>
          <a:noFill/>
        </p:spPr>
        <p:txBody>
          <a:bodyPr wrap="square" rtlCol="0">
            <a:spAutoFit/>
          </a:bodyPr>
          <a:lstStyle/>
          <a:p>
            <a:r>
              <a:rPr lang="en-US" sz="1500" dirty="0"/>
              <a:t>This patient was ultimately converted to a distal femur </a:t>
            </a:r>
            <a:r>
              <a:rPr lang="en-US" sz="1500" dirty="0" err="1"/>
              <a:t>arthroplasty</a:t>
            </a:r>
            <a:r>
              <a:rPr lang="en-US" sz="1500" dirty="0"/>
              <a:t> and proximal </a:t>
            </a:r>
            <a:r>
              <a:rPr lang="en-US" sz="1500" dirty="0" err="1"/>
              <a:t>extramedullary</a:t>
            </a:r>
            <a:r>
              <a:rPr lang="en-US" sz="1500" dirty="0"/>
              <a:t> implant. </a:t>
            </a:r>
            <a:r>
              <a:rPr lang="en-US" sz="1500" dirty="0" err="1"/>
              <a:t>Arthroplasty</a:t>
            </a:r>
            <a:r>
              <a:rPr lang="en-US" sz="1500" dirty="0"/>
              <a:t> was pursued given history of pathologic bone, poor remaining </a:t>
            </a:r>
            <a:r>
              <a:rPr lang="en-US" sz="1500" dirty="0" err="1"/>
              <a:t>juxta</a:t>
            </a:r>
            <a:r>
              <a:rPr lang="en-US" sz="1500" dirty="0"/>
              <a:t>-articular bone stock, and previous XRT making repair of the nonunion difficult.  This construct did not rely on bony healing and also allowed immediate weight bearing.</a:t>
            </a:r>
          </a:p>
        </p:txBody>
      </p:sp>
    </p:spTree>
    <p:extLst>
      <p:ext uri="{BB962C8B-B14F-4D97-AF65-F5344CB8AC3E}">
        <p14:creationId xmlns:p14="http://schemas.microsoft.com/office/powerpoint/2010/main" val="6103267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fontScale="92500" lnSpcReduction="20000"/>
          </a:bodyPr>
          <a:lstStyle/>
          <a:p>
            <a:r>
              <a:rPr lang="en-US" dirty="0"/>
              <a:t>Establish a diagnosis prior to making any surgical decisions</a:t>
            </a:r>
          </a:p>
          <a:p>
            <a:r>
              <a:rPr lang="en-US" dirty="0"/>
              <a:t>When in doubt, a well-done biopsy (and frozen section) can help establish a diagnosis</a:t>
            </a:r>
          </a:p>
          <a:p>
            <a:r>
              <a:rPr lang="en-US" dirty="0"/>
              <a:t>Prognosis should be estimated, and this may require input from Medical Oncology and Radiation Oncology</a:t>
            </a:r>
          </a:p>
          <a:p>
            <a:r>
              <a:rPr lang="en-US" dirty="0"/>
              <a:t>Patients with metastatic disease are living longer, and our role as orthopedic surgeons is to provide a durable reconstruction that </a:t>
            </a:r>
            <a:r>
              <a:rPr lang="en-US" dirty="0" smtClean="0"/>
              <a:t>allows </a:t>
            </a:r>
            <a:r>
              <a:rPr lang="en-US" dirty="0"/>
              <a:t>for immediate weight bearing</a:t>
            </a:r>
          </a:p>
          <a:p>
            <a:r>
              <a:rPr lang="en-US" dirty="0"/>
              <a:t>Reconstruction options depend on the primary tumor, location of the lesion, and the amount of bone remaining</a:t>
            </a:r>
          </a:p>
          <a:p>
            <a:r>
              <a:rPr lang="en-US" dirty="0"/>
              <a:t>Be prepared to use fixation adjuncts to enhance the durability of the construct</a:t>
            </a:r>
          </a:p>
          <a:p>
            <a:endParaRPr lang="en-US" dirty="0"/>
          </a:p>
        </p:txBody>
      </p:sp>
    </p:spTree>
    <p:extLst>
      <p:ext uri="{BB962C8B-B14F-4D97-AF65-F5344CB8AC3E}">
        <p14:creationId xmlns:p14="http://schemas.microsoft.com/office/powerpoint/2010/main" val="10435762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u="sng" dirty="0"/>
              <a:t>References</a:t>
            </a:r>
            <a:endParaRPr lang="en-US" b="1" u="sng" dirty="0"/>
          </a:p>
        </p:txBody>
      </p:sp>
      <p:sp>
        <p:nvSpPr>
          <p:cNvPr id="3" name="Content Placeholder 2"/>
          <p:cNvSpPr>
            <a:spLocks noGrp="1"/>
          </p:cNvSpPr>
          <p:nvPr>
            <p:ph idx="1"/>
          </p:nvPr>
        </p:nvSpPr>
        <p:spPr/>
        <p:txBody>
          <a:bodyPr>
            <a:normAutofit fontScale="32500" lnSpcReduction="20000"/>
          </a:bodyPr>
          <a:lstStyle/>
          <a:p>
            <a:r>
              <a:rPr lang="en-US" dirty="0"/>
              <a:t>Johnson CN, Gurich RW Jr., </a:t>
            </a:r>
            <a:r>
              <a:rPr lang="en-US" dirty="0" err="1"/>
              <a:t>Pavey</a:t>
            </a:r>
            <a:r>
              <a:rPr lang="en-US" dirty="0"/>
              <a:t> GJ, Thompson MJ. Contemporary Management of Appendicular Skeletal Metastasis by Primary Tumor Type. J Am </a:t>
            </a:r>
            <a:r>
              <a:rPr lang="en-US" dirty="0" err="1"/>
              <a:t>Acad</a:t>
            </a:r>
            <a:r>
              <a:rPr lang="en-US" dirty="0"/>
              <a:t> </a:t>
            </a:r>
            <a:r>
              <a:rPr lang="en-US" dirty="0" err="1"/>
              <a:t>Orthop</a:t>
            </a:r>
            <a:r>
              <a:rPr lang="en-US" dirty="0"/>
              <a:t> Surg. 2019 May 15;27(10):345-355.</a:t>
            </a:r>
          </a:p>
          <a:p>
            <a:r>
              <a:rPr lang="en-US" dirty="0" err="1"/>
              <a:t>Rougraff</a:t>
            </a:r>
            <a:r>
              <a:rPr lang="en-US" dirty="0"/>
              <a:t> BT, </a:t>
            </a:r>
            <a:r>
              <a:rPr lang="en-US" dirty="0" err="1"/>
              <a:t>Kneisl</a:t>
            </a:r>
            <a:r>
              <a:rPr lang="en-US" dirty="0"/>
              <a:t> JS, Simon MA. Skeletal Metastases of Unknown Origin. A prospective study of diagnostic strategy. J Bone Joint </a:t>
            </a:r>
            <a:r>
              <a:rPr lang="en-US" dirty="0" err="1"/>
              <a:t>Surg</a:t>
            </a:r>
            <a:r>
              <a:rPr lang="en-US" dirty="0"/>
              <a:t> Am. 1993;75:1276-1281.</a:t>
            </a:r>
          </a:p>
          <a:p>
            <a:r>
              <a:rPr lang="en-US" dirty="0" err="1"/>
              <a:t>Gutowski</a:t>
            </a:r>
            <a:r>
              <a:rPr lang="en-US" dirty="0"/>
              <a:t> CJ, </a:t>
            </a:r>
            <a:r>
              <a:rPr lang="en-US" dirty="0" err="1"/>
              <a:t>Zmistowski</a:t>
            </a:r>
            <a:r>
              <a:rPr lang="en-US" dirty="0"/>
              <a:t> B, Boland PJ, Healey JH. Surgical Management of Femoral Metastases in the Era of Biologics: A Shifting Paradigm. MSTS Annual Meeting Abstract. 2017.</a:t>
            </a:r>
          </a:p>
          <a:p>
            <a:r>
              <a:rPr lang="en-US" dirty="0" err="1"/>
              <a:t>Mirels</a:t>
            </a:r>
            <a:r>
              <a:rPr lang="en-US" dirty="0"/>
              <a:t>, H. Metastatic Disease in Long Bones. A proposed scoring system for diagnosing impending pathologic fractures. </a:t>
            </a:r>
            <a:r>
              <a:rPr lang="en-US" dirty="0" err="1"/>
              <a:t>Clin</a:t>
            </a:r>
            <a:r>
              <a:rPr lang="en-US" dirty="0"/>
              <a:t> </a:t>
            </a:r>
            <a:r>
              <a:rPr lang="en-US" dirty="0" err="1"/>
              <a:t>Orthop</a:t>
            </a:r>
            <a:r>
              <a:rPr lang="en-US" dirty="0"/>
              <a:t> </a:t>
            </a:r>
            <a:r>
              <a:rPr lang="en-US" dirty="0" err="1"/>
              <a:t>Relat</a:t>
            </a:r>
            <a:r>
              <a:rPr lang="en-US" dirty="0"/>
              <a:t>. Res. 1989 Dec;(249):256-64.</a:t>
            </a:r>
          </a:p>
          <a:p>
            <a:r>
              <a:rPr lang="en-US" dirty="0" err="1"/>
              <a:t>Damron</a:t>
            </a:r>
            <a:r>
              <a:rPr lang="en-US" dirty="0"/>
              <a:t> TA, </a:t>
            </a:r>
            <a:r>
              <a:rPr lang="en-US" dirty="0" err="1"/>
              <a:t>Nazarian</a:t>
            </a:r>
            <a:r>
              <a:rPr lang="en-US" dirty="0"/>
              <a:t> A, </a:t>
            </a:r>
            <a:r>
              <a:rPr lang="en-US" dirty="0" err="1"/>
              <a:t>Entezari</a:t>
            </a:r>
            <a:r>
              <a:rPr lang="en-US" dirty="0"/>
              <a:t> V, Brown C, Grant W, Calderon N, </a:t>
            </a:r>
            <a:r>
              <a:rPr lang="en-US" dirty="0" err="1"/>
              <a:t>Zurakowski</a:t>
            </a:r>
            <a:r>
              <a:rPr lang="en-US" dirty="0"/>
              <a:t> D, </a:t>
            </a:r>
            <a:r>
              <a:rPr lang="en-US" dirty="0" err="1"/>
              <a:t>Terek</a:t>
            </a:r>
            <a:r>
              <a:rPr lang="en-US" dirty="0"/>
              <a:t> RM, Anderson ME, Cheng EY, </a:t>
            </a:r>
            <a:r>
              <a:rPr lang="en-US" dirty="0" err="1"/>
              <a:t>Aboulafia</a:t>
            </a:r>
            <a:r>
              <a:rPr lang="en-US" dirty="0"/>
              <a:t> AJ, </a:t>
            </a:r>
            <a:r>
              <a:rPr lang="en-US" dirty="0" err="1"/>
              <a:t>Gebhardt</a:t>
            </a:r>
            <a:r>
              <a:rPr lang="en-US" dirty="0"/>
              <a:t> MC, Snyder BD. CT-based Structural Rigidity Analysis Is More Accurate Than </a:t>
            </a:r>
            <a:r>
              <a:rPr lang="en-US" dirty="0" err="1"/>
              <a:t>Mirels</a:t>
            </a:r>
            <a:r>
              <a:rPr lang="en-US" dirty="0"/>
              <a:t> Scoring for Fracture Prediction in Metastatic Femoral Lesions. </a:t>
            </a:r>
            <a:r>
              <a:rPr lang="en-US" dirty="0" err="1"/>
              <a:t>Clin</a:t>
            </a:r>
            <a:r>
              <a:rPr lang="en-US" dirty="0"/>
              <a:t> </a:t>
            </a:r>
            <a:r>
              <a:rPr lang="en-US" dirty="0" err="1"/>
              <a:t>Orthop</a:t>
            </a:r>
            <a:r>
              <a:rPr lang="en-US" dirty="0"/>
              <a:t> </a:t>
            </a:r>
            <a:r>
              <a:rPr lang="en-US" dirty="0" err="1"/>
              <a:t>Relat</a:t>
            </a:r>
            <a:r>
              <a:rPr lang="en-US" dirty="0"/>
              <a:t> Res (2016) 474:643-651.</a:t>
            </a:r>
          </a:p>
          <a:p>
            <a:r>
              <a:rPr lang="en-US" dirty="0"/>
              <a:t>Anderson AB, </a:t>
            </a:r>
            <a:r>
              <a:rPr lang="en-US" dirty="0" err="1"/>
              <a:t>Wedin</a:t>
            </a:r>
            <a:r>
              <a:rPr lang="en-US" dirty="0"/>
              <a:t> R, </a:t>
            </a:r>
            <a:r>
              <a:rPr lang="en-US" dirty="0" err="1"/>
              <a:t>Fabbri</a:t>
            </a:r>
            <a:r>
              <a:rPr lang="en-US" dirty="0"/>
              <a:t> N, Boland P, Healey J, Forsberg JA. External Validation of </a:t>
            </a:r>
            <a:r>
              <a:rPr lang="en-US" dirty="0" err="1"/>
              <a:t>PathFx</a:t>
            </a:r>
            <a:r>
              <a:rPr lang="en-US" dirty="0"/>
              <a:t> Version 3.0 in Patients Treated Surgically and Non-Surgically for Symptomatic Skeletal Metastases. </a:t>
            </a:r>
            <a:r>
              <a:rPr lang="en-US" dirty="0" err="1"/>
              <a:t>Clin</a:t>
            </a:r>
            <a:r>
              <a:rPr lang="en-US" dirty="0"/>
              <a:t>. </a:t>
            </a:r>
            <a:r>
              <a:rPr lang="en-US" dirty="0" err="1"/>
              <a:t>Orthop</a:t>
            </a:r>
            <a:r>
              <a:rPr lang="en-US" dirty="0"/>
              <a:t> </a:t>
            </a:r>
            <a:r>
              <a:rPr lang="en-US" dirty="0" err="1"/>
              <a:t>Relat</a:t>
            </a:r>
            <a:r>
              <a:rPr lang="en-US" dirty="0"/>
              <a:t>. Res. 2019. Publish ahead of print. 1-11.</a:t>
            </a:r>
          </a:p>
          <a:p>
            <a:r>
              <a:rPr lang="en-US" dirty="0"/>
              <a:t>Lin PP, </a:t>
            </a:r>
            <a:r>
              <a:rPr lang="en-US" dirty="0" err="1"/>
              <a:t>Mriza</a:t>
            </a:r>
            <a:r>
              <a:rPr lang="en-US" dirty="0"/>
              <a:t> AN, Lewis VO, Cannon CP, </a:t>
            </a:r>
            <a:r>
              <a:rPr lang="en-US" dirty="0" err="1"/>
              <a:t>Tu</a:t>
            </a:r>
            <a:r>
              <a:rPr lang="en-US" dirty="0"/>
              <a:t> SM, </a:t>
            </a:r>
            <a:r>
              <a:rPr lang="en-US" dirty="0" err="1"/>
              <a:t>Tannir</a:t>
            </a:r>
            <a:r>
              <a:rPr lang="en-US" dirty="0"/>
              <a:t> NM, </a:t>
            </a:r>
            <a:r>
              <a:rPr lang="en-US" dirty="0" err="1"/>
              <a:t>Yasko</a:t>
            </a:r>
            <a:r>
              <a:rPr lang="en-US" dirty="0"/>
              <a:t> AW. Patient survival after surgery for osseous </a:t>
            </a:r>
            <a:r>
              <a:rPr lang="en-US" dirty="0" err="1"/>
              <a:t>metastates</a:t>
            </a:r>
            <a:r>
              <a:rPr lang="en-US" dirty="0"/>
              <a:t> from renal cell carcinoma. J Bone Joint </a:t>
            </a:r>
            <a:r>
              <a:rPr lang="en-US" dirty="0" err="1"/>
              <a:t>Surg</a:t>
            </a:r>
            <a:r>
              <a:rPr lang="en-US" dirty="0"/>
              <a:t> Am. 2008 Aug;89(*):1794-801.</a:t>
            </a:r>
          </a:p>
          <a:p>
            <a:r>
              <a:rPr lang="en-US" dirty="0"/>
              <a:t>Wang X, Yang KH, </a:t>
            </a:r>
            <a:r>
              <a:rPr lang="en-US" dirty="0" err="1"/>
              <a:t>Wanya</a:t>
            </a:r>
            <a:r>
              <a:rPr lang="en-US" dirty="0"/>
              <a:t> P, </a:t>
            </a:r>
            <a:r>
              <a:rPr lang="en-US" dirty="0" err="1"/>
              <a:t>Tian</a:t>
            </a:r>
            <a:r>
              <a:rPr lang="en-US" dirty="0"/>
              <a:t> JH. Comparison of the efficacy and safety of </a:t>
            </a:r>
            <a:r>
              <a:rPr lang="en-US" dirty="0" err="1"/>
              <a:t>denosumab</a:t>
            </a:r>
            <a:r>
              <a:rPr lang="en-US" dirty="0"/>
              <a:t> versus bisphosphonates in breast cancer and bone metastases treatment: A meta-analysis of randomized controlled trials. </a:t>
            </a:r>
            <a:r>
              <a:rPr lang="en-US" dirty="0" err="1"/>
              <a:t>Oncol</a:t>
            </a:r>
            <a:r>
              <a:rPr lang="en-US" dirty="0"/>
              <a:t> </a:t>
            </a:r>
            <a:r>
              <a:rPr lang="en-US" dirty="0" err="1"/>
              <a:t>Lett</a:t>
            </a:r>
            <a:r>
              <a:rPr lang="en-US" dirty="0"/>
              <a:t> 2014;7:1997-2002.</a:t>
            </a:r>
          </a:p>
          <a:p>
            <a:r>
              <a:rPr lang="en-US" dirty="0" err="1"/>
              <a:t>Frassica</a:t>
            </a:r>
            <a:r>
              <a:rPr lang="en-US" dirty="0"/>
              <a:t> FJ, </a:t>
            </a:r>
            <a:r>
              <a:rPr lang="en-US" dirty="0" err="1"/>
              <a:t>Frassica</a:t>
            </a:r>
            <a:r>
              <a:rPr lang="en-US" dirty="0"/>
              <a:t> DA: General principles of external beam radiation therapy for skeletal metastases. </a:t>
            </a:r>
            <a:r>
              <a:rPr lang="en-US" dirty="0" err="1"/>
              <a:t>Clin</a:t>
            </a:r>
            <a:r>
              <a:rPr lang="en-US" dirty="0"/>
              <a:t> </a:t>
            </a:r>
            <a:r>
              <a:rPr lang="en-US" dirty="0" err="1"/>
              <a:t>Orthop</a:t>
            </a:r>
            <a:r>
              <a:rPr lang="en-US" dirty="0"/>
              <a:t> </a:t>
            </a:r>
            <a:r>
              <a:rPr lang="en-US" dirty="0" err="1"/>
              <a:t>Relat</a:t>
            </a:r>
            <a:r>
              <a:rPr lang="en-US" dirty="0"/>
              <a:t> Res. 2003(415 </a:t>
            </a:r>
            <a:r>
              <a:rPr lang="en-US" dirty="0" err="1"/>
              <a:t>suppl</a:t>
            </a:r>
            <a:r>
              <a:rPr lang="en-US" dirty="0"/>
              <a:t>):S158-S164.</a:t>
            </a:r>
          </a:p>
          <a:p>
            <a:r>
              <a:rPr lang="en-US" dirty="0"/>
              <a:t>Lutz S, </a:t>
            </a:r>
            <a:r>
              <a:rPr lang="en-US" dirty="0" err="1"/>
              <a:t>Balboni</a:t>
            </a:r>
            <a:r>
              <a:rPr lang="en-US" dirty="0"/>
              <a:t> T, Jones J, et al. Palliative radiation therapy for bone metastases: Update of an ASTRO evidence-based guideline. </a:t>
            </a:r>
            <a:r>
              <a:rPr lang="en-US" dirty="0" err="1"/>
              <a:t>Pract</a:t>
            </a:r>
            <a:r>
              <a:rPr lang="en-US" dirty="0"/>
              <a:t> </a:t>
            </a:r>
            <a:r>
              <a:rPr lang="en-US" dirty="0" err="1"/>
              <a:t>Radiat</a:t>
            </a:r>
            <a:r>
              <a:rPr lang="en-US" dirty="0"/>
              <a:t> </a:t>
            </a:r>
            <a:r>
              <a:rPr lang="en-US" dirty="0" err="1"/>
              <a:t>Oncol</a:t>
            </a:r>
            <a:r>
              <a:rPr lang="en-US" dirty="0"/>
              <a:t> 2017;7:4-12.</a:t>
            </a:r>
          </a:p>
          <a:p>
            <a:r>
              <a:rPr lang="en-US" dirty="0"/>
              <a:t>Gardner CS, Ensor J, </a:t>
            </a:r>
            <a:r>
              <a:rPr lang="en-US" dirty="0" err="1"/>
              <a:t>Ahrar</a:t>
            </a:r>
            <a:r>
              <a:rPr lang="en-US" dirty="0"/>
              <a:t> K, Huang SY, </a:t>
            </a:r>
            <a:r>
              <a:rPr lang="en-US" dirty="0" err="1"/>
              <a:t>Sabir</a:t>
            </a:r>
            <a:r>
              <a:rPr lang="en-US" dirty="0"/>
              <a:t> SH, </a:t>
            </a:r>
            <a:r>
              <a:rPr lang="en-US" dirty="0" err="1"/>
              <a:t>Tannir</a:t>
            </a:r>
            <a:r>
              <a:rPr lang="en-US" dirty="0"/>
              <a:t> NM, Lewis VO, Tam AL. </a:t>
            </a:r>
            <a:r>
              <a:rPr lang="en-US" dirty="0" err="1"/>
              <a:t>Cryoablation</a:t>
            </a:r>
            <a:r>
              <a:rPr lang="en-US" dirty="0"/>
              <a:t> of bone metastases from renal cell carcinoma for local tumor control. J Bone Joint </a:t>
            </a:r>
            <a:r>
              <a:rPr lang="en-US" dirty="0" err="1"/>
              <a:t>Surg</a:t>
            </a:r>
            <a:r>
              <a:rPr lang="en-US" dirty="0"/>
              <a:t> Am. 2017 (99):22:1916-1926.</a:t>
            </a:r>
          </a:p>
          <a:p>
            <a:r>
              <a:rPr lang="en-US" dirty="0" err="1"/>
              <a:t>Alvi</a:t>
            </a:r>
            <a:r>
              <a:rPr lang="en-US" dirty="0"/>
              <a:t> HM, </a:t>
            </a:r>
            <a:r>
              <a:rPr lang="en-US" dirty="0" err="1"/>
              <a:t>Damron</a:t>
            </a:r>
            <a:r>
              <a:rPr lang="en-US" dirty="0"/>
              <a:t> TA. Prophylactic stabilization for Bone </a:t>
            </a:r>
            <a:r>
              <a:rPr lang="en-US" dirty="0" err="1"/>
              <a:t>Mastases</a:t>
            </a:r>
            <a:r>
              <a:rPr lang="en-US" dirty="0"/>
              <a:t>, Myeloma, or Lymphoma: Do We Need to Protect the Entire Bone? </a:t>
            </a:r>
            <a:r>
              <a:rPr lang="en-US" dirty="0" err="1"/>
              <a:t>Clin</a:t>
            </a:r>
            <a:r>
              <a:rPr lang="en-US" dirty="0"/>
              <a:t> </a:t>
            </a:r>
            <a:r>
              <a:rPr lang="en-US" dirty="0" err="1"/>
              <a:t>Orthop</a:t>
            </a:r>
            <a:r>
              <a:rPr lang="en-US" dirty="0"/>
              <a:t> </a:t>
            </a:r>
            <a:r>
              <a:rPr lang="en-US" dirty="0" err="1"/>
              <a:t>Relat</a:t>
            </a:r>
            <a:r>
              <a:rPr lang="en-US" dirty="0"/>
              <a:t> Res. 2013 Mar;471(3):706-714.</a:t>
            </a:r>
          </a:p>
          <a:p>
            <a:r>
              <a:rPr lang="en-US" dirty="0"/>
              <a:t>Xing Z, Moon BS, </a:t>
            </a:r>
            <a:r>
              <a:rPr lang="en-US" dirty="0" err="1"/>
              <a:t>Satcher</a:t>
            </a:r>
            <a:r>
              <a:rPr lang="en-US" dirty="0"/>
              <a:t> RL, Lin PP, Lewis VO. A Long Femoral Stem is Not Always Required in Hip </a:t>
            </a:r>
            <a:r>
              <a:rPr lang="en-US" dirty="0" err="1"/>
              <a:t>Arthroplasty</a:t>
            </a:r>
            <a:r>
              <a:rPr lang="en-US" dirty="0"/>
              <a:t> for Patients with Proximal Femur </a:t>
            </a:r>
            <a:r>
              <a:rPr lang="en-US" dirty="0" err="1"/>
              <a:t>Metatases</a:t>
            </a:r>
            <a:r>
              <a:rPr lang="en-US" dirty="0"/>
              <a:t>. </a:t>
            </a:r>
            <a:r>
              <a:rPr lang="en-US" dirty="0" err="1"/>
              <a:t>Clin</a:t>
            </a:r>
            <a:r>
              <a:rPr lang="en-US" dirty="0"/>
              <a:t> </a:t>
            </a:r>
            <a:r>
              <a:rPr lang="en-US" dirty="0" err="1"/>
              <a:t>Orthop</a:t>
            </a:r>
            <a:r>
              <a:rPr lang="en-US" dirty="0"/>
              <a:t> </a:t>
            </a:r>
            <a:r>
              <a:rPr lang="en-US" dirty="0" err="1"/>
              <a:t>Relat</a:t>
            </a:r>
            <a:r>
              <a:rPr lang="en-US" dirty="0"/>
              <a:t> Res. 2013 May:471(5):1622-1627.</a:t>
            </a:r>
          </a:p>
          <a:p>
            <a:r>
              <a:rPr lang="en-US" dirty="0" err="1"/>
              <a:t>Houdek</a:t>
            </a:r>
            <a:r>
              <a:rPr lang="en-US" dirty="0"/>
              <a:t> MT, </a:t>
            </a:r>
            <a:r>
              <a:rPr lang="en-US" dirty="0" err="1"/>
              <a:t>Fegruson</a:t>
            </a:r>
            <a:r>
              <a:rPr lang="en-US" dirty="0"/>
              <a:t> PC, Abdel MP, Griffin AM, </a:t>
            </a:r>
            <a:r>
              <a:rPr lang="en-US" dirty="0" err="1"/>
              <a:t>Hevesi</a:t>
            </a:r>
            <a:r>
              <a:rPr lang="en-US" dirty="0"/>
              <a:t> M, Perry K, Rose PS, </a:t>
            </a:r>
            <a:r>
              <a:rPr lang="en-US" dirty="0" err="1"/>
              <a:t>Wunder</a:t>
            </a:r>
            <a:r>
              <a:rPr lang="en-US" dirty="0"/>
              <a:t> </a:t>
            </a:r>
            <a:r>
              <a:rPr lang="en-US" dirty="0" err="1"/>
              <a:t>jS</a:t>
            </a:r>
            <a:r>
              <a:rPr lang="en-US" dirty="0"/>
              <a:t>, </a:t>
            </a:r>
            <a:r>
              <a:rPr lang="en-US" dirty="0" err="1"/>
              <a:t>Lewallen</a:t>
            </a:r>
            <a:r>
              <a:rPr lang="en-US" dirty="0"/>
              <a:t> DF. Comparison of Porous Tantalum </a:t>
            </a:r>
            <a:r>
              <a:rPr lang="en-US" dirty="0" err="1"/>
              <a:t>Acetabular</a:t>
            </a:r>
            <a:r>
              <a:rPr lang="en-US" dirty="0"/>
              <a:t> Implants and Harrington Reconstruction for Metastatic Disease of the </a:t>
            </a:r>
            <a:r>
              <a:rPr lang="en-US" dirty="0" err="1"/>
              <a:t>Acetablulum</a:t>
            </a:r>
            <a:r>
              <a:rPr lang="en-US" dirty="0"/>
              <a:t>. J Bone Joint </a:t>
            </a:r>
            <a:r>
              <a:rPr lang="en-US" dirty="0" err="1"/>
              <a:t>Surg</a:t>
            </a:r>
            <a:r>
              <a:rPr lang="en-US" dirty="0"/>
              <a:t> AM. 2020</a:t>
            </a:r>
            <a:r>
              <a:rPr lang="en-US" dirty="0">
                <a:sym typeface="Wingdings"/>
              </a:rPr>
              <a:t>102(14:1239-1247</a:t>
            </a:r>
          </a:p>
          <a:p>
            <a:r>
              <a:rPr lang="en-US" dirty="0">
                <a:sym typeface="Wingdings"/>
              </a:rPr>
              <a:t>Khan FA, Rose PS, Yanagisawa M, </a:t>
            </a:r>
            <a:r>
              <a:rPr lang="en-US" dirty="0" err="1">
                <a:sym typeface="Wingdings"/>
              </a:rPr>
              <a:t>Lewallen</a:t>
            </a:r>
            <a:r>
              <a:rPr lang="en-US" dirty="0">
                <a:sym typeface="Wingdings"/>
              </a:rPr>
              <a:t> DF, </a:t>
            </a:r>
            <a:r>
              <a:rPr lang="en-US" dirty="0" err="1">
                <a:sym typeface="Wingdings"/>
              </a:rPr>
              <a:t>Sim</a:t>
            </a:r>
            <a:r>
              <a:rPr lang="en-US" dirty="0">
                <a:sym typeface="Wingdings"/>
              </a:rPr>
              <a:t> FH. Porous </a:t>
            </a:r>
            <a:r>
              <a:rPr lang="en-US" dirty="0" err="1">
                <a:sym typeface="Wingdings"/>
              </a:rPr>
              <a:t>Tantlum</a:t>
            </a:r>
            <a:r>
              <a:rPr lang="en-US" dirty="0">
                <a:sym typeface="Wingdings"/>
              </a:rPr>
              <a:t> Reconstruction for Destructive </a:t>
            </a:r>
            <a:r>
              <a:rPr lang="en-US" dirty="0" err="1">
                <a:sym typeface="Wingdings"/>
              </a:rPr>
              <a:t>Nonprimary</a:t>
            </a:r>
            <a:r>
              <a:rPr lang="en-US" dirty="0">
                <a:sym typeface="Wingdings"/>
              </a:rPr>
              <a:t> </a:t>
            </a:r>
            <a:r>
              <a:rPr lang="en-US" dirty="0" err="1">
                <a:sym typeface="Wingdings"/>
              </a:rPr>
              <a:t>Periacetabular</a:t>
            </a:r>
            <a:r>
              <a:rPr lang="en-US" dirty="0">
                <a:sym typeface="Wingdings"/>
              </a:rPr>
              <a:t> Tumors. </a:t>
            </a:r>
            <a:r>
              <a:rPr lang="en-US" dirty="0" err="1">
                <a:sym typeface="Wingdings"/>
              </a:rPr>
              <a:t>Clin</a:t>
            </a:r>
            <a:r>
              <a:rPr lang="en-US" dirty="0">
                <a:sym typeface="Wingdings"/>
              </a:rPr>
              <a:t> </a:t>
            </a:r>
            <a:r>
              <a:rPr lang="en-US" dirty="0" err="1">
                <a:sym typeface="Wingdings"/>
              </a:rPr>
              <a:t>Orthop</a:t>
            </a:r>
            <a:r>
              <a:rPr lang="en-US" dirty="0">
                <a:sym typeface="Wingdings"/>
              </a:rPr>
              <a:t> </a:t>
            </a:r>
            <a:r>
              <a:rPr lang="en-US" dirty="0" err="1">
                <a:sym typeface="Wingdings"/>
              </a:rPr>
              <a:t>Relat</a:t>
            </a:r>
            <a:r>
              <a:rPr lang="en-US" dirty="0">
                <a:sym typeface="Wingdings"/>
              </a:rPr>
              <a:t> Res (2012)470:594-601.</a:t>
            </a:r>
          </a:p>
          <a:p>
            <a:r>
              <a:rPr lang="en-US" dirty="0" err="1">
                <a:sym typeface="Wingdings"/>
              </a:rPr>
              <a:t>Houdek</a:t>
            </a:r>
            <a:r>
              <a:rPr lang="en-US" dirty="0">
                <a:sym typeface="Wingdings"/>
              </a:rPr>
              <a:t> MT, Abdel MP, Perry KI, </a:t>
            </a:r>
            <a:r>
              <a:rPr lang="en-US" dirty="0" err="1">
                <a:sym typeface="Wingdings"/>
              </a:rPr>
              <a:t>Salduz</a:t>
            </a:r>
            <a:r>
              <a:rPr lang="en-US" dirty="0">
                <a:sym typeface="Wingdings"/>
              </a:rPr>
              <a:t>, A, Rose </a:t>
            </a:r>
            <a:r>
              <a:rPr lang="en-US" dirty="0" err="1">
                <a:sym typeface="Wingdings"/>
              </a:rPr>
              <a:t>pS</a:t>
            </a:r>
            <a:r>
              <a:rPr lang="en-US" dirty="0">
                <a:sym typeface="Wingdings"/>
              </a:rPr>
              <a:t>, </a:t>
            </a:r>
            <a:r>
              <a:rPr lang="en-US" dirty="0" err="1">
                <a:sym typeface="Wingdings"/>
              </a:rPr>
              <a:t>Sim</a:t>
            </a:r>
            <a:r>
              <a:rPr lang="en-US" dirty="0">
                <a:sym typeface="Wingdings"/>
              </a:rPr>
              <a:t> FH, </a:t>
            </a:r>
            <a:r>
              <a:rPr lang="en-US" dirty="0" err="1">
                <a:sym typeface="Wingdings"/>
              </a:rPr>
              <a:t>Lewallen</a:t>
            </a:r>
            <a:r>
              <a:rPr lang="en-US" dirty="0">
                <a:sym typeface="Wingdings"/>
              </a:rPr>
              <a:t> DG. Outcome of Patients Treated With Porous Tantalum </a:t>
            </a:r>
            <a:r>
              <a:rPr lang="en-US" dirty="0" err="1">
                <a:sym typeface="Wingdings"/>
              </a:rPr>
              <a:t>Acetabular</a:t>
            </a:r>
            <a:r>
              <a:rPr lang="en-US" dirty="0">
                <a:sym typeface="Wingdings"/>
              </a:rPr>
              <a:t> Implants for Neoplastic </a:t>
            </a:r>
            <a:r>
              <a:rPr lang="en-US" dirty="0" err="1">
                <a:sym typeface="Wingdings"/>
              </a:rPr>
              <a:t>Periacetabular</a:t>
            </a:r>
            <a:r>
              <a:rPr lang="en-US" dirty="0">
                <a:sym typeface="Wingdings"/>
              </a:rPr>
              <a:t> Lesions. J </a:t>
            </a:r>
            <a:r>
              <a:rPr lang="en-US" dirty="0" err="1">
                <a:sym typeface="Wingdings"/>
              </a:rPr>
              <a:t>Amer</a:t>
            </a:r>
            <a:r>
              <a:rPr lang="en-US" dirty="0">
                <a:sym typeface="Wingdings"/>
              </a:rPr>
              <a:t> </a:t>
            </a:r>
            <a:r>
              <a:rPr lang="en-US" dirty="0" err="1">
                <a:sym typeface="Wingdings"/>
              </a:rPr>
              <a:t>Acad</a:t>
            </a:r>
            <a:r>
              <a:rPr lang="en-US" dirty="0">
                <a:sym typeface="Wingdings"/>
              </a:rPr>
              <a:t> Ortho Sur. 2020; (28)6:256-262.</a:t>
            </a:r>
          </a:p>
          <a:p>
            <a:endParaRPr lang="en-US" dirty="0"/>
          </a:p>
          <a:p>
            <a:endParaRPr lang="en-US" dirty="0"/>
          </a:p>
        </p:txBody>
      </p:sp>
    </p:spTree>
    <p:extLst>
      <p:ext uri="{BB962C8B-B14F-4D97-AF65-F5344CB8AC3E}">
        <p14:creationId xmlns:p14="http://schemas.microsoft.com/office/powerpoint/2010/main" val="434073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Metastatic Bone Disease Work-Up</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1) History and Physical Examination</a:t>
            </a:r>
          </a:p>
          <a:p>
            <a:pPr marL="0" indent="0">
              <a:buNone/>
            </a:pPr>
            <a:r>
              <a:rPr lang="en-US" dirty="0"/>
              <a:t>2) Labs:</a:t>
            </a:r>
          </a:p>
          <a:p>
            <a:pPr lvl="2"/>
            <a:r>
              <a:rPr lang="en-US" dirty="0"/>
              <a:t>CBC and differential</a:t>
            </a:r>
            <a:r>
              <a:rPr lang="en-US" dirty="0">
                <a:solidFill>
                  <a:srgbClr val="FF0000"/>
                </a:solidFill>
              </a:rPr>
              <a:t> (lymphoma)</a:t>
            </a:r>
            <a:r>
              <a:rPr lang="en-US" dirty="0"/>
              <a:t>, metabolic panel,</a:t>
            </a:r>
            <a:r>
              <a:rPr lang="en-US" dirty="0">
                <a:solidFill>
                  <a:srgbClr val="3366FF"/>
                </a:solidFill>
              </a:rPr>
              <a:t> </a:t>
            </a:r>
            <a:r>
              <a:rPr lang="en-US" dirty="0">
                <a:solidFill>
                  <a:srgbClr val="000000"/>
                </a:solidFill>
              </a:rPr>
              <a:t>ESR/CRP</a:t>
            </a:r>
            <a:r>
              <a:rPr lang="en-US" dirty="0">
                <a:solidFill>
                  <a:srgbClr val="3366FF"/>
                </a:solidFill>
              </a:rPr>
              <a:t> (infection)</a:t>
            </a:r>
            <a:r>
              <a:rPr lang="en-US" dirty="0"/>
              <a:t>, Alkaline Phosphatase</a:t>
            </a:r>
            <a:r>
              <a:rPr lang="en-US" dirty="0">
                <a:solidFill>
                  <a:srgbClr val="000000"/>
                </a:solidFill>
              </a:rPr>
              <a:t>, SPEP </a:t>
            </a:r>
            <a:r>
              <a:rPr lang="en-US" dirty="0">
                <a:solidFill>
                  <a:schemeClr val="accent6"/>
                </a:solidFill>
              </a:rPr>
              <a:t>(myeloma)</a:t>
            </a:r>
          </a:p>
          <a:p>
            <a:pPr marL="0" indent="0">
              <a:buNone/>
            </a:pPr>
            <a:r>
              <a:rPr lang="en-US" dirty="0">
                <a:solidFill>
                  <a:srgbClr val="000000"/>
                </a:solidFill>
              </a:rPr>
              <a:t>3) Imaging:</a:t>
            </a:r>
          </a:p>
          <a:p>
            <a:pPr lvl="2"/>
            <a:r>
              <a:rPr lang="en-US" dirty="0">
                <a:solidFill>
                  <a:srgbClr val="000000"/>
                </a:solidFill>
              </a:rPr>
              <a:t>Radiographs of the entire bone</a:t>
            </a:r>
          </a:p>
          <a:p>
            <a:pPr lvl="2"/>
            <a:r>
              <a:rPr lang="en-US" dirty="0">
                <a:solidFill>
                  <a:srgbClr val="000000"/>
                </a:solidFill>
              </a:rPr>
              <a:t>MRI with/without contrast </a:t>
            </a:r>
          </a:p>
          <a:p>
            <a:pPr lvl="3"/>
            <a:r>
              <a:rPr lang="en-US" dirty="0">
                <a:solidFill>
                  <a:srgbClr val="000000"/>
                </a:solidFill>
              </a:rPr>
              <a:t>Not included in </a:t>
            </a:r>
            <a:r>
              <a:rPr lang="en-US" dirty="0" err="1">
                <a:solidFill>
                  <a:srgbClr val="000000"/>
                </a:solidFill>
              </a:rPr>
              <a:t>Rougraff’s</a:t>
            </a:r>
            <a:r>
              <a:rPr lang="en-US" dirty="0">
                <a:solidFill>
                  <a:srgbClr val="000000"/>
                </a:solidFill>
              </a:rPr>
              <a:t> original study</a:t>
            </a:r>
          </a:p>
          <a:p>
            <a:pPr lvl="3"/>
            <a:r>
              <a:rPr lang="en-US" dirty="0">
                <a:solidFill>
                  <a:srgbClr val="000000"/>
                </a:solidFill>
              </a:rPr>
              <a:t>BUT, helps to define marrow and soft tissue involvement of suspected lesion</a:t>
            </a:r>
          </a:p>
          <a:p>
            <a:pPr lvl="2"/>
            <a:r>
              <a:rPr lang="en-US" dirty="0">
                <a:solidFill>
                  <a:srgbClr val="000000"/>
                </a:solidFill>
              </a:rPr>
              <a:t>CT of chest/abdomen/pelvis (</a:t>
            </a:r>
            <a:r>
              <a:rPr lang="en-US" dirty="0">
                <a:solidFill>
                  <a:srgbClr val="FF0000"/>
                </a:solidFill>
              </a:rPr>
              <a:t>lung, kidneys, breast, prostate</a:t>
            </a:r>
            <a:r>
              <a:rPr lang="en-US" dirty="0">
                <a:solidFill>
                  <a:srgbClr val="000000"/>
                </a:solidFill>
              </a:rPr>
              <a:t>)</a:t>
            </a:r>
          </a:p>
          <a:p>
            <a:pPr lvl="2"/>
            <a:r>
              <a:rPr lang="en-US" dirty="0">
                <a:solidFill>
                  <a:srgbClr val="000000"/>
                </a:solidFill>
              </a:rPr>
              <a:t>Bone scan (sensitive, not specific)</a:t>
            </a:r>
          </a:p>
          <a:p>
            <a:pPr marL="0" indent="0">
              <a:buNone/>
            </a:pPr>
            <a:r>
              <a:rPr lang="en-US" dirty="0">
                <a:solidFill>
                  <a:srgbClr val="000000"/>
                </a:solidFill>
              </a:rPr>
              <a:t>4) Biopsy</a:t>
            </a:r>
          </a:p>
          <a:p>
            <a:pPr lvl="2"/>
            <a:endParaRPr lang="en-US" dirty="0">
              <a:solidFill>
                <a:srgbClr val="000000"/>
              </a:solidFill>
            </a:endParaRPr>
          </a:p>
        </p:txBody>
      </p:sp>
    </p:spTree>
    <p:extLst>
      <p:ext uri="{BB962C8B-B14F-4D97-AF65-F5344CB8AC3E}">
        <p14:creationId xmlns:p14="http://schemas.microsoft.com/office/powerpoint/2010/main" val="17879523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41867</TotalTime>
  <Words>6905</Words>
  <Application>Microsoft Macintosh PowerPoint</Application>
  <PresentationFormat>Custom</PresentationFormat>
  <Paragraphs>697</Paragraphs>
  <Slides>86</Slides>
  <Notes>16</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Impending and Pathologic Fractures</vt:lpstr>
      <vt:lpstr>Objectives</vt:lpstr>
      <vt:lpstr>Epidemiology </vt:lpstr>
      <vt:lpstr>Epidemiology</vt:lpstr>
      <vt:lpstr>Epidemiology – Skeletal Related Events </vt:lpstr>
      <vt:lpstr>How do you work up metastatic disease?</vt:lpstr>
      <vt:lpstr>PowerPoint Presentation</vt:lpstr>
      <vt:lpstr>Metastatic Bone Disease Work-Up</vt:lpstr>
      <vt:lpstr>Metastatic Bone Disease Work-Up</vt:lpstr>
      <vt:lpstr>Work-Up: Finer Points on Imaging</vt:lpstr>
      <vt:lpstr>Radiographs</vt:lpstr>
      <vt:lpstr>Full Length Radiographs</vt:lpstr>
      <vt:lpstr>Imaging-MRI (with contrast)</vt:lpstr>
      <vt:lpstr>Imaging- CT Chest/Abdomen/Pelvis</vt:lpstr>
      <vt:lpstr>Imaging- Bone Scan</vt:lpstr>
      <vt:lpstr>Bone Scan</vt:lpstr>
      <vt:lpstr>Skeletal Survey</vt:lpstr>
      <vt:lpstr>Work-Up: Biopsy</vt:lpstr>
      <vt:lpstr>Biopsy</vt:lpstr>
      <vt:lpstr>Biopsy</vt:lpstr>
      <vt:lpstr>PowerPoint Presentation</vt:lpstr>
      <vt:lpstr>Decision-Making in Osseous Metastatic Disease</vt:lpstr>
      <vt:lpstr>How do we predict pathologic fracture?</vt:lpstr>
      <vt:lpstr>Predicting Pathologic Fractures: Harrington Criteria</vt:lpstr>
      <vt:lpstr>Predicating Pathologic Fractures: Mirel’s Scoring</vt:lpstr>
      <vt:lpstr>s</vt:lpstr>
      <vt:lpstr>Predicting Pathologic Fractures: CTRA</vt:lpstr>
      <vt:lpstr>Non-Operative Treatment</vt:lpstr>
      <vt:lpstr>Non-Operative Treatment</vt:lpstr>
      <vt:lpstr>Non-Operative Treatment</vt:lpstr>
      <vt:lpstr>Non-Operative Treatment</vt:lpstr>
      <vt:lpstr>Non-Operative Treatment</vt:lpstr>
      <vt:lpstr>Non-Operative Treatment (XRT)</vt:lpstr>
      <vt:lpstr>Non-Operative Treatment</vt:lpstr>
      <vt:lpstr>Prognosis and Life Expectancy</vt:lpstr>
      <vt:lpstr>PowerPoint Presentation</vt:lpstr>
      <vt:lpstr>Predicting Survival</vt:lpstr>
      <vt:lpstr>Predicting Survival: PathFx</vt:lpstr>
      <vt:lpstr>Disease Specific Considerations</vt:lpstr>
      <vt:lpstr>Metastatic Lung Carcinoma</vt:lpstr>
      <vt:lpstr>Metastatic Lung Carcinoma</vt:lpstr>
      <vt:lpstr>Metastatic Renal Cell Carcinoma</vt:lpstr>
      <vt:lpstr>Embolization</vt:lpstr>
      <vt:lpstr>Renal Cell: When to Resect?</vt:lpstr>
      <vt:lpstr>Renal Cell: When to Resect?</vt:lpstr>
      <vt:lpstr>PowerPoint Presentation</vt:lpstr>
      <vt:lpstr>Tumor Progression</vt:lpstr>
      <vt:lpstr>PowerPoint Presentation</vt:lpstr>
      <vt:lpstr>PowerPoint Presentation</vt:lpstr>
      <vt:lpstr>Metastatic Thyroid Carcinoma</vt:lpstr>
      <vt:lpstr>Metastatic Breast Carcinoma</vt:lpstr>
      <vt:lpstr>PowerPoint Presentation</vt:lpstr>
      <vt:lpstr>Metastatic Prostate Carcinoma</vt:lpstr>
      <vt:lpstr>Surgical Treatment Techniques in Pathologic Fractures</vt:lpstr>
      <vt:lpstr>PowerPoint Presentation</vt:lpstr>
      <vt:lpstr>General Principles</vt:lpstr>
      <vt:lpstr> Fixation versus Reconstruction</vt:lpstr>
      <vt:lpstr>Upper Extremity Guide to Reconstruction</vt:lpstr>
      <vt:lpstr>Lower Extremity Guide to Reconstruction</vt:lpstr>
      <vt:lpstr>Should we protect the entire bone?</vt:lpstr>
      <vt:lpstr>Should we protect the entire bone?</vt:lpstr>
      <vt:lpstr>Should we protect the entire bone?</vt:lpstr>
      <vt:lpstr>Considerations for Pelvis/Acetabulum Reconstruction</vt:lpstr>
      <vt:lpstr>Harrington Reconstruction</vt:lpstr>
      <vt:lpstr>Acetabular Reconstruction</vt:lpstr>
      <vt:lpstr>PowerPoint Presentation</vt:lpstr>
      <vt:lpstr>Acetabular Reconstruction Utilizing Fixation</vt:lpstr>
      <vt:lpstr>Case Example #1</vt:lpstr>
      <vt:lpstr>PowerPoint Presentation</vt:lpstr>
      <vt:lpstr>Case Example #1</vt:lpstr>
      <vt:lpstr>Case Example #1</vt:lpstr>
      <vt:lpstr>Step 1: Pre-op Embolization </vt:lpstr>
      <vt:lpstr>Step 2: Operative Sequence</vt:lpstr>
      <vt:lpstr>Case Example #2</vt:lpstr>
      <vt:lpstr>Case Example #2</vt:lpstr>
      <vt:lpstr>Case Example #2</vt:lpstr>
      <vt:lpstr>PowerPoint Presentation</vt:lpstr>
      <vt:lpstr>Case Example #3</vt:lpstr>
      <vt:lpstr>PowerPoint Presentation</vt:lpstr>
      <vt:lpstr>Case Example #3</vt:lpstr>
      <vt:lpstr>PowerPoint Presentation</vt:lpstr>
      <vt:lpstr>Case Example #3: Follow-up</vt:lpstr>
      <vt:lpstr>Case Example #3</vt:lpstr>
      <vt:lpstr>Case Example #3:</vt:lpstr>
      <vt:lpstr>Summary</vt:lpstr>
      <vt:lpstr>References</vt:lpstr>
    </vt:vector>
  </TitlesOfParts>
  <Company>Penn Medicine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Mehta, Samir</dc:creator>
  <cp:lastModifiedBy>Trey Gurich</cp:lastModifiedBy>
  <cp:revision>274</cp:revision>
  <dcterms:created xsi:type="dcterms:W3CDTF">2020-05-02T17:28:30Z</dcterms:created>
  <dcterms:modified xsi:type="dcterms:W3CDTF">2021-03-21T17:11:02Z</dcterms:modified>
</cp:coreProperties>
</file>