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258" r:id="rId3"/>
    <p:sldId id="257" r:id="rId4"/>
    <p:sldId id="310" r:id="rId5"/>
    <p:sldId id="259" r:id="rId6"/>
    <p:sldId id="260" r:id="rId7"/>
    <p:sldId id="261" r:id="rId8"/>
    <p:sldId id="262" r:id="rId9"/>
    <p:sldId id="263" r:id="rId10"/>
    <p:sldId id="264" r:id="rId11"/>
    <p:sldId id="265" r:id="rId12"/>
    <p:sldId id="266" r:id="rId13"/>
    <p:sldId id="280" r:id="rId14"/>
    <p:sldId id="267" r:id="rId15"/>
    <p:sldId id="311" r:id="rId16"/>
    <p:sldId id="268" r:id="rId17"/>
    <p:sldId id="315" r:id="rId18"/>
    <p:sldId id="269" r:id="rId19"/>
    <p:sldId id="270" r:id="rId20"/>
    <p:sldId id="271" r:id="rId21"/>
    <p:sldId id="272" r:id="rId22"/>
    <p:sldId id="273" r:id="rId23"/>
    <p:sldId id="309"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274" r:id="rId38"/>
    <p:sldId id="275" r:id="rId39"/>
    <p:sldId id="276" r:id="rId40"/>
    <p:sldId id="277" r:id="rId41"/>
    <p:sldId id="278" r:id="rId42"/>
    <p:sldId id="279" r:id="rId43"/>
    <p:sldId id="312" r:id="rId44"/>
    <p:sldId id="281" r:id="rId45"/>
    <p:sldId id="282" r:id="rId46"/>
    <p:sldId id="283" r:id="rId47"/>
    <p:sldId id="284" r:id="rId48"/>
    <p:sldId id="285" r:id="rId49"/>
    <p:sldId id="286" r:id="rId50"/>
    <p:sldId id="287" r:id="rId51"/>
    <p:sldId id="288" r:id="rId52"/>
    <p:sldId id="289" r:id="rId53"/>
    <p:sldId id="290" r:id="rId54"/>
    <p:sldId id="291" r:id="rId55"/>
    <p:sldId id="306" r:id="rId56"/>
    <p:sldId id="307" r:id="rId57"/>
    <p:sldId id="308" r:id="rId58"/>
  </p:sldIdLst>
  <p:sldSz cx="12192000" cy="6858000"/>
  <p:notesSz cx="6858000" cy="9144000"/>
  <p:defaultTextStyle>
    <a:defPPr>
      <a:defRPr lang="en-US">
        <a:uFillTx/>
      </a:defRPr>
    </a:defPPr>
    <a:lvl1pPr marL="0" algn="l" defTabSz="914400" rtl="0" eaLnBrk="1" latinLnBrk="0" hangingPunct="1">
      <a:defRPr sz="18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81" autoAdjust="0"/>
    <p:restoredTop sz="87819"/>
  </p:normalViewPr>
  <p:slideViewPr>
    <p:cSldViewPr snapToGrid="0">
      <p:cViewPr varScale="1">
        <p:scale>
          <a:sx n="105" d="100"/>
          <a:sy n="105" d="100"/>
        </p:scale>
        <p:origin x="78" y="270"/>
      </p:cViewPr>
      <p:guideLst/>
    </p:cSldViewPr>
  </p:slideViewPr>
  <p:notesTextViewPr>
    <p:cViewPr>
      <p:scale>
        <a:sx n="1" d="1"/>
        <a:sy n="1" d="1"/>
      </p:scale>
      <p:origin x="0" y="0"/>
    </p:cViewPr>
  </p:notesTextViewPr>
  <p:sorterViewPr>
    <p:cViewPr>
      <p:scale>
        <a:sx n="100" d="100"/>
        <a:sy n="100" d="100"/>
      </p:scale>
      <p:origin x="0" y="-27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2T11:39:21.418"/>
    </inkml:context>
    <inkml:brush xml:id="br0">
      <inkml:brushProperty name="width" value="0.05" units="cm"/>
      <inkml:brushProperty name="height" value="0.05" units="cm"/>
      <inkml:brushProperty name="color" value="#E71224"/>
    </inkml:brush>
  </inkml:definitions>
  <inkml:trace contextRef="#ctx0" brushRef="#br0">1 403 24575,'18'0'0,"-5"0"0,5 0 0,1 0 0,-5 0 0,5 0 0,-6 0 0,-1 0 0,1 0 0,-1 0 0,0 0 0,-5-6 0,4 4 0,-3-4 0,4 0 0,1 5 0,-1-5 0,-5 0 0,4 5 0,-10-11 0,10 11 0,-4-5 0,0 0 0,4 5 0,-4-5 0,6 6 0,-1 0 0,0 0 0,0 0 0,-5-14 0,4 11 0,-4-10 0,0 7 0,4 4 0,-5-4 0,1 1 0,4 3 0,-4-9 0,6 9 0,-6-9 0,4 9 0,-9-9 0,9 9 0,-4-4 0,6 6 0,-1 0 0,1 0 0,-7-12 0,6 9 0,-5-8 0,6 11 0,0 0 0,-6-7 0,5 6 0,-5-11 0,6 10 0,1-4 0,-7 0 0,5 5 0,-5-5 0,0 0 0,5 4 0,-6-4 0,7 6 0,-7-5 0,5 3 0,-10-10 0,11 11 0,-5-11 0,6 10 0,-5-10 0,3 11 0,-10-16 0,11 14 0,-5-7 0,1 4 0,3 4 0,-9-10 0,9 11 0,-5-5 0,7 6 0,0-6 0,0-1 0,-1 0 0,1 1 0,-6-7 0,5 10 0,-5-11 0,0 20 0,-1 1 0,-1-1 0,-3 5 0,9-10 0,-9 10 0,9-9 0,-10 9 0,5-4 0,-1 0 0,-3 4 0,9-9 0,-10 9 0,10-4 0,-4 6 0,0-1 0,4-6 0,-10 5 0,10-4 0,-10 5 0,11-5 0,-11 4 0,5-4 0,0 0 0,-5 4 0,10-4 0,-9 5 0,9 1 0,-10-1 0,10-5 0,-9 4 0,3-4 0,1 0 0,-5 4 0,5-4 0,0-1 0,-4 5 0,4-4 0,-1 0 0,-4 4 0,5-4 0,-1 0 0,-3 4 0,3-4 0,-5 6 0,0-1 0,6-5 0,-5 4 0,10-10 0,-10 10 0,5-4 0,-6 5 0,5-5 0,-3 4 0,9-10 0,-5 5 0,7-6 0,-1 0 0,0 0 0,1 0 0,-1 0 0,1 0 0,-1 0 0,1 0 0,-1 0 0,1 0 0,0 0 0,-1 0 0,1 0 0,0 0 0,-1 0 0,0 0 0,0 0 0,1 0 0,-1 0 0,1 0 0,-1 0 0,0 0 0,1 0 0,-1 0 0,1 0 0,-1 0 0,0 0 0,1 0 0,0 0 0,-1 0 0,1 0 0,0 0 0,0 6 0,0-5 0,0 5 0,-1-6 0,1 6 0,-1-5 0,1 5 0,-6-1 0,4-3 0,-4 3 0,1 1 0,3-5 0,-4 4 0,6-5 0,-6 6 0,3-4 0,-3 9 0,5-10 0,0 5 0,0-1 0,0-3 0,1 3 0,-7 1 0,5-5 0,-4 5 0,0 0 0,4-4 0,-10 9 0,11-10 0,-5 5 0,6-6 0,-7 6 0,5-5 0,-4 5 0,5-6 0,0 0 0,0 0 0,1 0 0,-1 0 0,0 0 0,1 0 0,-1-5 0,0 3 0,-5-9 0,4 10 0,-9-11 0,10 11 0,-5-5 0,5 6 0,1 0 0,-1 0 0,0 0 0,1 0 0,-1 0 0,1 0 0,0 0 0,0 0 0,0 0 0,0 0 0,0 0 0,0 0 0,0 0 0,-1 0 0,0 0 0,1 0 0,0 0 0,0 0 0,0 0 0,-1 0 0,1 0 0,0 0 0,-1 0 0,0 0 0,0 6 0,1-5 0,-6 11 0,4-11 0,-10 11 0,11-10 0,-5 4 0,0 0 0,4 0 0,-10 8 0,10-8 0,-5 0 0,7-6 0,-1 0 0,1 0 0,-1 0 0,0 0 0,0 0 0,0 0 0,0 0 0,1 0 0,-6 6 0,5-5 0,-5 4 0,0 1 0,3-5 0,-3 5 0,0-6 0,-2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uFillTx/>
              </a:defRPr>
            </a:lvl1pPr>
          </a:lstStyle>
          <a:p>
            <a:endParaRPr lang="en-US">
              <a:uFillTx/>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uFillTx/>
              </a:defRPr>
            </a:lvl1pPr>
          </a:lstStyle>
          <a:p>
            <a:fld id="{B6A08CBC-E912-D840-8562-5B0FF583F3D9}" type="datetimeFigureOut">
              <a:rPr lang="en-US" smtClean="0">
                <a:uFillTx/>
              </a:rPr>
              <a:t>5/13/2021</a:t>
            </a:fld>
            <a:endParaRPr lang="en-US">
              <a:uFillTx/>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srgbClr val="000000"/>
            </a:solidFill>
          </a:ln>
        </p:spPr>
        <p:txBody>
          <a:bodyPr vert="horz" lIns="91440" tIns="45720" rIns="91440" bIns="45720" rtlCol="0" anchor="ctr"/>
          <a:lstStyle/>
          <a:p>
            <a:endParaRPr lang="en-US">
              <a:uFillTx/>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uFillTx/>
              </a:defRPr>
            </a:lvl1pPr>
          </a:lstStyle>
          <a:p>
            <a:endParaRPr lang="en-US">
              <a:uFillTx/>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uFillTx/>
              </a:defRPr>
            </a:lvl1pPr>
          </a:lstStyle>
          <a:p>
            <a:fld id="{5F5CB1AB-EB0C-6642-ACA5-3896C4D70251}" type="slidenum">
              <a:rPr lang="en-US" smtClean="0">
                <a:uFillTx/>
              </a:rPr>
              <a:t>‹#›</a:t>
            </a:fld>
            <a:endParaRPr lang="en-US">
              <a:uFillTx/>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uFillTx/>
        <a:latin typeface="+mn-lt"/>
        <a:ea typeface="+mn-ea"/>
        <a:cs typeface="+mn-cs"/>
      </a:defRPr>
    </a:lvl1pPr>
    <a:lvl2pPr marL="457200" algn="l" defTabSz="914400" rtl="0" eaLnBrk="1" latinLnBrk="0" hangingPunct="1">
      <a:defRPr sz="1200" kern="1200">
        <a:solidFill>
          <a:schemeClr val="tx1"/>
        </a:solidFill>
        <a:uFillTx/>
        <a:latin typeface="+mn-lt"/>
        <a:ea typeface="+mn-ea"/>
        <a:cs typeface="+mn-cs"/>
      </a:defRPr>
    </a:lvl2pPr>
    <a:lvl3pPr marL="914400" algn="l" defTabSz="914400" rtl="0" eaLnBrk="1" latinLnBrk="0" hangingPunct="1">
      <a:defRPr sz="1200" kern="1200">
        <a:solidFill>
          <a:schemeClr val="tx1"/>
        </a:solidFill>
        <a:uFillTx/>
        <a:latin typeface="+mn-lt"/>
        <a:ea typeface="+mn-ea"/>
        <a:cs typeface="+mn-cs"/>
      </a:defRPr>
    </a:lvl3pPr>
    <a:lvl4pPr marL="1371600" algn="l" defTabSz="914400" rtl="0" eaLnBrk="1" latinLnBrk="0" hangingPunct="1">
      <a:defRPr sz="1200" kern="1200">
        <a:solidFill>
          <a:schemeClr val="tx1"/>
        </a:solidFill>
        <a:uFillTx/>
        <a:latin typeface="+mn-lt"/>
        <a:ea typeface="+mn-ea"/>
        <a:cs typeface="+mn-cs"/>
      </a:defRPr>
    </a:lvl4pPr>
    <a:lvl5pPr marL="1828800" algn="l" defTabSz="914400" rtl="0" eaLnBrk="1" latinLnBrk="0" hangingPunct="1">
      <a:defRPr sz="1200" kern="1200">
        <a:solidFill>
          <a:schemeClr val="tx1"/>
        </a:solidFill>
        <a:uFillTx/>
        <a:latin typeface="+mn-lt"/>
        <a:ea typeface="+mn-ea"/>
        <a:cs typeface="+mn-cs"/>
      </a:defRPr>
    </a:lvl5pPr>
    <a:lvl6pPr marL="2286000" algn="l" defTabSz="914400" rtl="0" eaLnBrk="1" latinLnBrk="0" hangingPunct="1">
      <a:defRPr sz="1200" kern="1200">
        <a:solidFill>
          <a:schemeClr val="tx1"/>
        </a:solidFill>
        <a:uFillTx/>
        <a:latin typeface="+mn-lt"/>
        <a:ea typeface="+mn-ea"/>
        <a:cs typeface="+mn-cs"/>
      </a:defRPr>
    </a:lvl6pPr>
    <a:lvl7pPr marL="2743200" algn="l" defTabSz="914400" rtl="0" eaLnBrk="1" latinLnBrk="0" hangingPunct="1">
      <a:defRPr sz="1200" kern="1200">
        <a:solidFill>
          <a:schemeClr val="tx1"/>
        </a:solidFill>
        <a:uFillTx/>
        <a:latin typeface="+mn-lt"/>
        <a:ea typeface="+mn-ea"/>
        <a:cs typeface="+mn-cs"/>
      </a:defRPr>
    </a:lvl7pPr>
    <a:lvl8pPr marL="3200400" algn="l" defTabSz="914400" rtl="0" eaLnBrk="1" latinLnBrk="0" hangingPunct="1">
      <a:defRPr sz="1200" kern="1200">
        <a:solidFill>
          <a:schemeClr val="tx1"/>
        </a:solidFill>
        <a:uFillTx/>
        <a:latin typeface="+mn-lt"/>
        <a:ea typeface="+mn-ea"/>
        <a:cs typeface="+mn-cs"/>
      </a:defRPr>
    </a:lvl8pPr>
    <a:lvl9pPr marL="3657600" algn="l" defTabSz="914400" rtl="0" eaLnBrk="1" latinLnBrk="0" hangingPunct="1">
      <a:defRPr sz="1200" kern="1200">
        <a:solidFill>
          <a:schemeClr val="tx1"/>
        </a:solidFill>
        <a:uFillTx/>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5CB1AB-EB0C-6642-ACA5-3896C4D70251}" type="slidenum">
              <a:rPr lang="en-US" smtClean="0">
                <a:uFillTx/>
              </a:rPr>
              <a:t>1</a:t>
            </a:fld>
            <a:endParaRPr lang="en-US">
              <a:uFillTx/>
            </a:endParaRPr>
          </a:p>
        </p:txBody>
      </p:sp>
    </p:spTree>
    <p:extLst>
      <p:ext uri="{BB962C8B-B14F-4D97-AF65-F5344CB8AC3E}">
        <p14:creationId xmlns:p14="http://schemas.microsoft.com/office/powerpoint/2010/main" val="766823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FontTx/>
              <a:buNone/>
              <a:defRPr>
                <a:uFillTx/>
              </a:defRPr>
            </a:pPr>
            <a:r>
              <a:rPr lang="en-US" dirty="0">
                <a:uFillTx/>
              </a:rPr>
              <a:t>Plantar oblique ligament (C1-M2-M3) = Ligament of </a:t>
            </a:r>
            <a:r>
              <a:rPr lang="en-US" dirty="0" err="1">
                <a:uFillTx/>
              </a:rPr>
              <a:t>Sappey</a:t>
            </a:r>
            <a:r>
              <a:rPr lang="en-US" dirty="0">
                <a:uFillTx/>
              </a:rPr>
              <a:t>. The Dorsal ligaments fail</a:t>
            </a:r>
            <a:r>
              <a:rPr lang="en-US" baseline="0" dirty="0">
                <a:uFillTx/>
              </a:rPr>
              <a:t> first under tension leading to dorsal subluxation of metatarsal bases. </a:t>
            </a:r>
          </a:p>
          <a:p>
            <a:pPr marL="0" marR="0" indent="0" algn="l" defTabSz="457200" rtl="0" eaLnBrk="1" fontAlgn="auto" latinLnBrk="0" hangingPunct="1">
              <a:lnSpc>
                <a:spcPct val="100000"/>
              </a:lnSpc>
              <a:spcBef>
                <a:spcPts val="0"/>
              </a:spcBef>
              <a:spcAft>
                <a:spcPts val="0"/>
              </a:spcAft>
              <a:buFontTx/>
              <a:buNone/>
              <a:defRPr>
                <a:uFillTx/>
              </a:defRPr>
            </a:pPr>
            <a:endParaRPr lang="en-US" baseline="0" dirty="0">
              <a:uFillTx/>
            </a:endParaRPr>
          </a:p>
          <a:p>
            <a:pPr marL="0" marR="0" lvl="0" indent="0" algn="l" defTabSz="457200" rtl="0" eaLnBrk="1" fontAlgn="auto" latinLnBrk="0" hangingPunct="1">
              <a:lnSpc>
                <a:spcPct val="100000"/>
              </a:lnSpc>
              <a:spcBef>
                <a:spcPts val="0"/>
              </a:spcBef>
              <a:spcAft>
                <a:spcPts val="0"/>
              </a:spcAft>
              <a:buFontTx/>
              <a:buNone/>
              <a:defRPr>
                <a:uFillTx/>
              </a:defRPr>
            </a:pPr>
            <a:r>
              <a:rPr lang="en-US" dirty="0">
                <a:uFillTx/>
              </a:rPr>
              <a:t>Dorsalis Pedis</a:t>
            </a:r>
            <a:r>
              <a:rPr lang="en-US" baseline="0" dirty="0">
                <a:uFillTx/>
              </a:rPr>
              <a:t> found just lateral to Extensor Hallucis Brevis (EHB) tendon at the level of tarsometatarsal joints</a:t>
            </a:r>
            <a:endParaRPr lang="en-US" dirty="0">
              <a:uFillTx/>
            </a:endParaRPr>
          </a:p>
          <a:p>
            <a:pPr marL="0" marR="0" indent="0" algn="l" defTabSz="457200" rtl="0" eaLnBrk="1" fontAlgn="auto" latinLnBrk="0" hangingPunct="1">
              <a:lnSpc>
                <a:spcPct val="100000"/>
              </a:lnSpc>
              <a:spcBef>
                <a:spcPts val="0"/>
              </a:spcBef>
              <a:spcAft>
                <a:spcPts val="0"/>
              </a:spcAft>
              <a:buFontTx/>
              <a:buNone/>
              <a:defRPr>
                <a:uFillTx/>
              </a:defRPr>
            </a:pPr>
            <a:endParaRPr lang="en-US" dirty="0">
              <a:uFillTx/>
            </a:endParaRPr>
          </a:p>
          <a:p>
            <a:endParaRPr lang="en-US" dirty="0">
              <a:uFillTx/>
            </a:endParaRPr>
          </a:p>
        </p:txBody>
      </p:sp>
      <p:sp>
        <p:nvSpPr>
          <p:cNvPr id="4" name="Slide Number Placeholder 3"/>
          <p:cNvSpPr>
            <a:spLocks noGrp="1"/>
          </p:cNvSpPr>
          <p:nvPr>
            <p:ph type="sldNum" sz="quarter" idx="10"/>
          </p:nvPr>
        </p:nvSpPr>
        <p:spPr/>
        <p:txBody>
          <a:bodyPr/>
          <a:lstStyle/>
          <a:p>
            <a:fld id="{C22697AC-1CCD-C74A-A63F-D1B5AE8CAFE7}" type="slidenum">
              <a:rPr lang="en-US" smtClean="0">
                <a:uFillTx/>
              </a:rPr>
              <a:t>11</a:t>
            </a:fld>
            <a:endParaRPr lang="en-US">
              <a:uFillTx/>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5CB1AB-EB0C-6642-ACA5-3896C4D70251}" type="slidenum">
              <a:rPr lang="en-US" smtClean="0">
                <a:uFillTx/>
              </a:rPr>
              <a:t>13</a:t>
            </a:fld>
            <a:endParaRPr lang="en-US">
              <a:uFillTx/>
            </a:endParaRPr>
          </a:p>
        </p:txBody>
      </p:sp>
    </p:spTree>
    <p:extLst>
      <p:ext uri="{BB962C8B-B14F-4D97-AF65-F5344CB8AC3E}">
        <p14:creationId xmlns:p14="http://schemas.microsoft.com/office/powerpoint/2010/main" val="3608786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uFillTx/>
            </a:endParaRPr>
          </a:p>
        </p:txBody>
      </p:sp>
      <p:sp>
        <p:nvSpPr>
          <p:cNvPr id="4" name="Slide Number Placeholder 3"/>
          <p:cNvSpPr>
            <a:spLocks noGrp="1"/>
          </p:cNvSpPr>
          <p:nvPr>
            <p:ph type="sldNum" sz="quarter" idx="10"/>
          </p:nvPr>
        </p:nvSpPr>
        <p:spPr/>
        <p:txBody>
          <a:bodyPr/>
          <a:lstStyle/>
          <a:p>
            <a:fld id="{5CE996AE-673C-6443-A1D3-79286D7E6CAE}" type="slidenum">
              <a:rPr lang="en-US" smtClean="0">
                <a:uFillTx/>
              </a:rPr>
              <a:t>14</a:t>
            </a:fld>
            <a:endParaRPr lang="en-US">
              <a:uFillTx/>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Standing stress exam may be challenging due to patient pain.  An alternative option is intraoperative stress examination. This is performed by pronating, abduction and plantarflexing the forefoot.</a:t>
            </a:r>
          </a:p>
          <a:p>
            <a:endParaRPr lang="en-US" dirty="0"/>
          </a:p>
        </p:txBody>
      </p:sp>
      <p:sp>
        <p:nvSpPr>
          <p:cNvPr id="4" name="Slide Number Placeholder 3"/>
          <p:cNvSpPr>
            <a:spLocks noGrp="1"/>
          </p:cNvSpPr>
          <p:nvPr>
            <p:ph type="sldNum" sz="quarter" idx="5"/>
          </p:nvPr>
        </p:nvSpPr>
        <p:spPr/>
        <p:txBody>
          <a:bodyPr/>
          <a:lstStyle/>
          <a:p>
            <a:fld id="{5F5CB1AB-EB0C-6642-ACA5-3896C4D70251}" type="slidenum">
              <a:rPr lang="en-US" smtClean="0">
                <a:uFillTx/>
              </a:rPr>
              <a:t>16</a:t>
            </a:fld>
            <a:endParaRPr lang="en-US">
              <a:uFillTx/>
            </a:endParaRPr>
          </a:p>
        </p:txBody>
      </p:sp>
    </p:spTree>
    <p:extLst>
      <p:ext uri="{BB962C8B-B14F-4D97-AF65-F5344CB8AC3E}">
        <p14:creationId xmlns:p14="http://schemas.microsoft.com/office/powerpoint/2010/main" val="1456925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5CB1AB-EB0C-6642-ACA5-3896C4D70251}" type="slidenum">
              <a:rPr lang="en-US" smtClean="0">
                <a:uFillTx/>
              </a:rPr>
              <a:t>17</a:t>
            </a:fld>
            <a:endParaRPr lang="en-US">
              <a:uFillTx/>
            </a:endParaRPr>
          </a:p>
        </p:txBody>
      </p:sp>
    </p:spTree>
    <p:extLst>
      <p:ext uri="{BB962C8B-B14F-4D97-AF65-F5344CB8AC3E}">
        <p14:creationId xmlns:p14="http://schemas.microsoft.com/office/powerpoint/2010/main" val="3193662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5CB1AB-EB0C-6642-ACA5-3896C4D70251}" type="slidenum">
              <a:rPr lang="en-US" smtClean="0">
                <a:uFillTx/>
              </a:rPr>
              <a:t>22</a:t>
            </a:fld>
            <a:endParaRPr lang="en-US">
              <a:uFillTx/>
            </a:endParaRPr>
          </a:p>
        </p:txBody>
      </p:sp>
    </p:spTree>
    <p:extLst>
      <p:ext uri="{BB962C8B-B14F-4D97-AF65-F5344CB8AC3E}">
        <p14:creationId xmlns:p14="http://schemas.microsoft.com/office/powerpoint/2010/main" val="1438467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uFillTx/>
            </a:endParaRPr>
          </a:p>
        </p:txBody>
      </p:sp>
      <p:sp>
        <p:nvSpPr>
          <p:cNvPr id="4" name="Slide Number Placeholder 3"/>
          <p:cNvSpPr>
            <a:spLocks noGrp="1"/>
          </p:cNvSpPr>
          <p:nvPr>
            <p:ph type="sldNum" sz="quarter" idx="5"/>
          </p:nvPr>
        </p:nvSpPr>
        <p:spPr/>
        <p:txBody>
          <a:bodyPr/>
          <a:lstStyle/>
          <a:p>
            <a:fld id="{5F5CB1AB-EB0C-6642-ACA5-3896C4D70251}" type="slidenum">
              <a:rPr lang="en-US" smtClean="0">
                <a:uFillTx/>
              </a:rPr>
              <a:t>24</a:t>
            </a:fld>
            <a:endParaRPr lang="en-US">
              <a:uFillTx/>
            </a:endParaRPr>
          </a:p>
        </p:txBody>
      </p:sp>
    </p:spTree>
    <p:extLst>
      <p:ext uri="{BB962C8B-B14F-4D97-AF65-F5344CB8AC3E}">
        <p14:creationId xmlns:p14="http://schemas.microsoft.com/office/powerpoint/2010/main" val="1773699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Standing stress exam may be challenging due to patient pain.  An alternative option is intraoperative stress examination. This is performed by pronating, abduction and plantarflexing the forefoot.</a:t>
            </a:r>
          </a:p>
        </p:txBody>
      </p:sp>
      <p:sp>
        <p:nvSpPr>
          <p:cNvPr id="4" name="Slide Number Placeholder 3"/>
          <p:cNvSpPr>
            <a:spLocks noGrp="1"/>
          </p:cNvSpPr>
          <p:nvPr>
            <p:ph type="sldNum" sz="quarter" idx="5"/>
          </p:nvPr>
        </p:nvSpPr>
        <p:spPr/>
        <p:txBody>
          <a:bodyPr/>
          <a:lstStyle/>
          <a:p>
            <a:fld id="{5F5CB1AB-EB0C-6642-ACA5-3896C4D70251}" type="slidenum">
              <a:rPr lang="en-US" smtClean="0">
                <a:uFillTx/>
              </a:rPr>
              <a:t>26</a:t>
            </a:fld>
            <a:endParaRPr lang="en-US">
              <a:uFillTx/>
            </a:endParaRPr>
          </a:p>
        </p:txBody>
      </p:sp>
    </p:spTree>
    <p:extLst>
      <p:ext uri="{BB962C8B-B14F-4D97-AF65-F5344CB8AC3E}">
        <p14:creationId xmlns:p14="http://schemas.microsoft.com/office/powerpoint/2010/main" val="2645499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5CB1AB-EB0C-6642-ACA5-3896C4D70251}" type="slidenum">
              <a:rPr lang="en-US" smtClean="0">
                <a:uFillTx/>
              </a:rPr>
              <a:t>27</a:t>
            </a:fld>
            <a:endParaRPr lang="en-US">
              <a:uFillTx/>
            </a:endParaRPr>
          </a:p>
        </p:txBody>
      </p:sp>
    </p:spTree>
    <p:extLst>
      <p:ext uri="{BB962C8B-B14F-4D97-AF65-F5344CB8AC3E}">
        <p14:creationId xmlns:p14="http://schemas.microsoft.com/office/powerpoint/2010/main" val="3144824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dirty="0"/>
          </a:p>
        </p:txBody>
      </p:sp>
      <p:sp>
        <p:nvSpPr>
          <p:cNvPr id="4" name="Slide Number Placeholder 3"/>
          <p:cNvSpPr>
            <a:spLocks noGrp="1"/>
          </p:cNvSpPr>
          <p:nvPr>
            <p:ph type="sldNum" sz="quarter" idx="5"/>
          </p:nvPr>
        </p:nvSpPr>
        <p:spPr/>
        <p:txBody>
          <a:bodyPr/>
          <a:lstStyle/>
          <a:p>
            <a:fld id="{5F5CB1AB-EB0C-6642-ACA5-3896C4D70251}" type="slidenum">
              <a:rPr lang="en-US" smtClean="0">
                <a:uFillTx/>
              </a:rPr>
              <a:t>29</a:t>
            </a:fld>
            <a:endParaRPr lang="en-US">
              <a:uFillTx/>
            </a:endParaRPr>
          </a:p>
        </p:txBody>
      </p:sp>
    </p:spTree>
    <p:extLst>
      <p:ext uri="{BB962C8B-B14F-4D97-AF65-F5344CB8AC3E}">
        <p14:creationId xmlns:p14="http://schemas.microsoft.com/office/powerpoint/2010/main" val="91981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5CB1AB-EB0C-6642-ACA5-3896C4D70251}" type="slidenum">
              <a:rPr lang="en-US" smtClean="0">
                <a:uFillTx/>
              </a:rPr>
              <a:t>2</a:t>
            </a:fld>
            <a:endParaRPr lang="en-US">
              <a:uFillTx/>
            </a:endParaRPr>
          </a:p>
        </p:txBody>
      </p:sp>
    </p:spTree>
    <p:extLst>
      <p:ext uri="{BB962C8B-B14F-4D97-AF65-F5344CB8AC3E}">
        <p14:creationId xmlns:p14="http://schemas.microsoft.com/office/powerpoint/2010/main" val="3414728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FontTx/>
              <a:buNone/>
              <a:defRPr>
                <a:uFillTx/>
              </a:defRPr>
            </a:pPr>
            <a:r>
              <a:rPr lang="en-US" sz="1200" dirty="0">
                <a:uFillTx/>
              </a:rPr>
              <a:t>Ly, </a:t>
            </a:r>
            <a:r>
              <a:rPr lang="en-US" sz="1200" dirty="0" err="1">
                <a:uFillTx/>
              </a:rPr>
              <a:t>Thuan</a:t>
            </a:r>
            <a:r>
              <a:rPr lang="en-US" sz="1200" dirty="0">
                <a:uFillTx/>
              </a:rPr>
              <a:t> V. ; Coetzee, J. Chris. Treatment of Primarily Ligamentous Lisfranc Joint Injuries: Primary Arthrodesis Compared with Open Reduction and Internal Fixation, JBJS: March 2006 - Volume 88 - Issue 3 - p 514-520. </a:t>
            </a:r>
          </a:p>
          <a:p>
            <a:pPr marL="0" marR="0" lvl="0" indent="0" algn="l" defTabSz="914400" rtl="0" eaLnBrk="1" fontAlgn="auto" latinLnBrk="0" hangingPunct="1">
              <a:lnSpc>
                <a:spcPct val="100000"/>
              </a:lnSpc>
              <a:spcBef>
                <a:spcPts val="0"/>
              </a:spcBef>
              <a:spcAft>
                <a:spcPts val="0"/>
              </a:spcAft>
              <a:buFontTx/>
              <a:buNone/>
              <a:defRPr>
                <a:uFillTx/>
              </a:defRPr>
            </a:pPr>
            <a:endParaRPr lang="en-US" sz="1200" dirty="0">
              <a:uFillTx/>
            </a:endParaRPr>
          </a:p>
          <a:p>
            <a:r>
              <a:rPr lang="en-US" dirty="0">
                <a:uFillTx/>
              </a:rPr>
              <a:t> </a:t>
            </a:r>
            <a:r>
              <a:rPr lang="en-US" sz="1200" dirty="0">
                <a:uFillTx/>
              </a:rPr>
              <a:t>Lau, Simon; Guest, Catherine; Hall, Marcus  </a:t>
            </a:r>
            <a:r>
              <a:rPr lang="en-US" sz="1200" dirty="0" err="1">
                <a:uFillTx/>
              </a:rPr>
              <a:t>Tacey</a:t>
            </a:r>
            <a:r>
              <a:rPr lang="en-US" sz="1200" dirty="0">
                <a:uFillTx/>
              </a:rPr>
              <a:t>, Mark et al. Functional Outcomes Post Lisfranc Injury—</a:t>
            </a:r>
            <a:r>
              <a:rPr lang="en-US" sz="1200" dirty="0" err="1">
                <a:uFillTx/>
              </a:rPr>
              <a:t>Transarticular</a:t>
            </a:r>
            <a:r>
              <a:rPr lang="en-US" sz="1200" dirty="0">
                <a:uFillTx/>
              </a:rPr>
              <a:t> Screws, Dorsal Bridge Plating or Combination Treatment?, Journal of </a:t>
            </a:r>
            <a:r>
              <a:rPr lang="en-US" sz="1200" dirty="0" err="1">
                <a:uFillTx/>
              </a:rPr>
              <a:t>Orthopaedic</a:t>
            </a:r>
            <a:r>
              <a:rPr lang="en-US" sz="1200" dirty="0">
                <a:uFillTx/>
              </a:rPr>
              <a:t> Trauma: August 2017 - Volume 31 - Issue 8 - p 447-452.</a:t>
            </a:r>
          </a:p>
          <a:p>
            <a:endParaRPr lang="en-US" sz="1200" dirty="0">
              <a:uFillTx/>
            </a:endParaRPr>
          </a:p>
          <a:p>
            <a:pPr marL="0" marR="0" lvl="0" indent="0" algn="l" defTabSz="914400" rtl="0" eaLnBrk="1" fontAlgn="auto" latinLnBrk="0" hangingPunct="1">
              <a:lnSpc>
                <a:spcPct val="100000"/>
              </a:lnSpc>
              <a:spcBef>
                <a:spcPts val="0"/>
              </a:spcBef>
              <a:spcAft>
                <a:spcPts val="0"/>
              </a:spcAft>
              <a:buFontTx/>
              <a:buNone/>
              <a:defRPr>
                <a:uFillTx/>
              </a:defRPr>
            </a:pPr>
            <a:endParaRPr lang="en-US" sz="1200" dirty="0">
              <a:uFillTx/>
            </a:endParaRPr>
          </a:p>
          <a:p>
            <a:endParaRPr lang="en-US" sz="1200" dirty="0">
              <a:uFillTx/>
            </a:endParaRPr>
          </a:p>
          <a:p>
            <a:endParaRPr lang="en-US" dirty="0">
              <a:uFillTx/>
            </a:endParaRPr>
          </a:p>
        </p:txBody>
      </p:sp>
      <p:sp>
        <p:nvSpPr>
          <p:cNvPr id="4" name="Slide Number Placeholder 3"/>
          <p:cNvSpPr>
            <a:spLocks noGrp="1"/>
          </p:cNvSpPr>
          <p:nvPr>
            <p:ph type="sldNum" sz="quarter" idx="5"/>
          </p:nvPr>
        </p:nvSpPr>
        <p:spPr/>
        <p:txBody>
          <a:bodyPr/>
          <a:lstStyle/>
          <a:p>
            <a:fld id="{5F5CB1AB-EB0C-6642-ACA5-3896C4D70251}" type="slidenum">
              <a:rPr lang="en-US" smtClean="0">
                <a:uFillTx/>
              </a:rPr>
              <a:t>30</a:t>
            </a:fld>
            <a:endParaRPr lang="en-US">
              <a:uFillTx/>
            </a:endParaRPr>
          </a:p>
        </p:txBody>
      </p:sp>
    </p:spTree>
    <p:extLst>
      <p:ext uri="{BB962C8B-B14F-4D97-AF65-F5344CB8AC3E}">
        <p14:creationId xmlns:p14="http://schemas.microsoft.com/office/powerpoint/2010/main" val="1462261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5CB1AB-EB0C-6642-ACA5-3896C4D70251}" type="slidenum">
              <a:rPr lang="en-US" smtClean="0">
                <a:uFillTx/>
              </a:rPr>
              <a:t>31</a:t>
            </a:fld>
            <a:endParaRPr lang="en-US">
              <a:uFillTx/>
            </a:endParaRPr>
          </a:p>
        </p:txBody>
      </p:sp>
    </p:spTree>
    <p:extLst>
      <p:ext uri="{BB962C8B-B14F-4D97-AF65-F5344CB8AC3E}">
        <p14:creationId xmlns:p14="http://schemas.microsoft.com/office/powerpoint/2010/main" val="2045615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FontTx/>
              <a:buNone/>
              <a:defRPr>
                <a:uFillTx/>
              </a:defRPr>
            </a:pPr>
            <a:endParaRPr lang="en-US" sz="1200" dirty="0">
              <a:uFillTx/>
            </a:endParaRPr>
          </a:p>
          <a:p>
            <a:pPr marL="0" marR="0" lvl="0" indent="0" algn="l" defTabSz="914400" rtl="0" eaLnBrk="1" fontAlgn="auto" latinLnBrk="0" hangingPunct="1">
              <a:lnSpc>
                <a:spcPct val="100000"/>
              </a:lnSpc>
              <a:spcBef>
                <a:spcPts val="0"/>
              </a:spcBef>
              <a:spcAft>
                <a:spcPts val="0"/>
              </a:spcAft>
              <a:buFontTx/>
              <a:buNone/>
              <a:defRPr>
                <a:uFillTx/>
              </a:defRPr>
            </a:pPr>
            <a:r>
              <a:rPr lang="en-US" sz="1200" dirty="0" err="1">
                <a:uFillTx/>
              </a:rPr>
              <a:t>Benirschke</a:t>
            </a:r>
            <a:r>
              <a:rPr lang="en-US" sz="1200" dirty="0">
                <a:uFillTx/>
              </a:rPr>
              <a:t> SK, Kramer PA. High energy acute Lisfranc fractures and dislocations. Tech Foot Ankle Surg. 2010;9(3):82-91</a:t>
            </a:r>
          </a:p>
          <a:p>
            <a:endParaRPr lang="en-US" dirty="0">
              <a:uFillTx/>
            </a:endParaRPr>
          </a:p>
        </p:txBody>
      </p:sp>
      <p:sp>
        <p:nvSpPr>
          <p:cNvPr id="4" name="Slide Number Placeholder 3"/>
          <p:cNvSpPr>
            <a:spLocks noGrp="1"/>
          </p:cNvSpPr>
          <p:nvPr>
            <p:ph type="sldNum" sz="quarter" idx="5"/>
          </p:nvPr>
        </p:nvSpPr>
        <p:spPr/>
        <p:txBody>
          <a:bodyPr/>
          <a:lstStyle/>
          <a:p>
            <a:fld id="{5F5CB1AB-EB0C-6642-ACA5-3896C4D70251}" type="slidenum">
              <a:rPr lang="en-US" smtClean="0">
                <a:uFillTx/>
              </a:rPr>
              <a:t>32</a:t>
            </a:fld>
            <a:endParaRPr lang="en-US">
              <a:uFillTx/>
            </a:endParaRPr>
          </a:p>
        </p:txBody>
      </p:sp>
    </p:spTree>
    <p:extLst>
      <p:ext uri="{BB962C8B-B14F-4D97-AF65-F5344CB8AC3E}">
        <p14:creationId xmlns:p14="http://schemas.microsoft.com/office/powerpoint/2010/main" val="2471661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FontTx/>
              <a:buNone/>
              <a:defRPr>
                <a:uFillTx/>
              </a:defRPr>
            </a:pPr>
            <a:r>
              <a:rPr lang="en-US" sz="1200" dirty="0" err="1">
                <a:uFillTx/>
              </a:rPr>
              <a:t>Benirschke</a:t>
            </a:r>
            <a:r>
              <a:rPr lang="en-US" sz="1200" dirty="0">
                <a:uFillTx/>
              </a:rPr>
              <a:t> SK, Kramer PA. High energy acute Lisfranc fractures and dislocations. Tech Foot Ankle Surg. 2010;9(3):82-91</a:t>
            </a:r>
          </a:p>
          <a:p>
            <a:endParaRPr lang="en-US" dirty="0">
              <a:uFillTx/>
            </a:endParaRPr>
          </a:p>
        </p:txBody>
      </p:sp>
      <p:sp>
        <p:nvSpPr>
          <p:cNvPr id="4" name="Slide Number Placeholder 3"/>
          <p:cNvSpPr>
            <a:spLocks noGrp="1"/>
          </p:cNvSpPr>
          <p:nvPr>
            <p:ph type="sldNum" sz="quarter" idx="5"/>
          </p:nvPr>
        </p:nvSpPr>
        <p:spPr/>
        <p:txBody>
          <a:bodyPr/>
          <a:lstStyle/>
          <a:p>
            <a:fld id="{5F5CB1AB-EB0C-6642-ACA5-3896C4D70251}" type="slidenum">
              <a:rPr lang="en-US" smtClean="0">
                <a:uFillTx/>
              </a:rPr>
              <a:t>33</a:t>
            </a:fld>
            <a:endParaRPr lang="en-US">
              <a:uFillTx/>
            </a:endParaRPr>
          </a:p>
        </p:txBody>
      </p:sp>
    </p:spTree>
    <p:extLst>
      <p:ext uri="{BB962C8B-B14F-4D97-AF65-F5344CB8AC3E}">
        <p14:creationId xmlns:p14="http://schemas.microsoft.com/office/powerpoint/2010/main" val="2373561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uFillTx/>
                <a:latin typeface="+mn-lt"/>
                <a:ea typeface="+mn-ea"/>
                <a:cs typeface="+mn-cs"/>
              </a:rPr>
              <a:t>Stern R, Dominguez D, </a:t>
            </a:r>
            <a:r>
              <a:rPr lang="en-US" sz="1200" b="0" i="0" u="none" strike="noStrike" kern="1200" dirty="0" err="1">
                <a:solidFill>
                  <a:schemeClr val="tx1"/>
                </a:solidFill>
                <a:effectLst/>
                <a:uFillTx/>
                <a:latin typeface="+mn-lt"/>
                <a:ea typeface="+mn-ea"/>
                <a:cs typeface="+mn-cs"/>
              </a:rPr>
              <a:t>Assal</a:t>
            </a:r>
            <a:r>
              <a:rPr lang="en-US" sz="1200" b="0" i="0" u="none" strike="noStrike" kern="1200" dirty="0">
                <a:solidFill>
                  <a:schemeClr val="tx1"/>
                </a:solidFill>
                <a:effectLst/>
                <a:uFillTx/>
                <a:latin typeface="+mn-lt"/>
                <a:ea typeface="+mn-ea"/>
                <a:cs typeface="+mn-cs"/>
              </a:rPr>
              <a:t> M. Clinical Outcomes and Development of Symptomatic Osteoarthritis 2 to 24 Years After Surgical Treatment of Tarsometatarsal Joint Complex Injuries. J Bone Joint Surg Am. 2016 May 4;98(9):713-20.</a:t>
            </a:r>
          </a:p>
          <a:p>
            <a:endParaRPr lang="en-US" sz="900" dirty="0">
              <a:uFillTx/>
            </a:endParaRPr>
          </a:p>
          <a:p>
            <a:r>
              <a:rPr lang="en-US" sz="1000" dirty="0" err="1">
                <a:uFillTx/>
              </a:rPr>
              <a:t>Kuo</a:t>
            </a:r>
            <a:r>
              <a:rPr lang="en-US" sz="1000" dirty="0">
                <a:uFillTx/>
              </a:rPr>
              <a:t> RS, </a:t>
            </a:r>
            <a:r>
              <a:rPr lang="en-US" sz="1000" dirty="0" err="1">
                <a:uFillTx/>
              </a:rPr>
              <a:t>Tejwani</a:t>
            </a:r>
            <a:r>
              <a:rPr lang="en-US" sz="1000" dirty="0">
                <a:uFillTx/>
              </a:rPr>
              <a:t> NC, </a:t>
            </a:r>
            <a:r>
              <a:rPr lang="en-US" sz="1000" dirty="0" err="1">
                <a:uFillTx/>
              </a:rPr>
              <a:t>Digiovanni</a:t>
            </a:r>
            <a:r>
              <a:rPr lang="en-US" sz="1000" dirty="0">
                <a:uFillTx/>
              </a:rPr>
              <a:t> CW, Holt SK, </a:t>
            </a:r>
            <a:r>
              <a:rPr lang="en-US" sz="1000" dirty="0" err="1">
                <a:uFillTx/>
              </a:rPr>
              <a:t>Benirschke</a:t>
            </a:r>
            <a:r>
              <a:rPr lang="en-US" sz="1000" dirty="0">
                <a:uFillTx/>
              </a:rPr>
              <a:t> SK, Hansen ST Jr, </a:t>
            </a:r>
            <a:r>
              <a:rPr lang="en-US" sz="1000" dirty="0" err="1">
                <a:uFillTx/>
              </a:rPr>
              <a:t>Sangeorzan</a:t>
            </a:r>
            <a:r>
              <a:rPr lang="en-US" sz="1000" dirty="0">
                <a:uFillTx/>
              </a:rPr>
              <a:t> BJ. Outcome after open reduction and internal fixation of Lisfranc joint injuries. J Bone Joint Surg Am. 2000 Nov;82(11):1609-18.</a:t>
            </a:r>
          </a:p>
          <a:p>
            <a:endParaRPr lang="en-US" dirty="0">
              <a:uFillTx/>
            </a:endParaRPr>
          </a:p>
          <a:p>
            <a:pPr marL="0" marR="0" lvl="0" indent="0" algn="l" defTabSz="914400" rtl="0" eaLnBrk="1" fontAlgn="auto" latinLnBrk="0" hangingPunct="1">
              <a:lnSpc>
                <a:spcPct val="100000"/>
              </a:lnSpc>
              <a:spcBef>
                <a:spcPts val="0"/>
              </a:spcBef>
              <a:spcAft>
                <a:spcPts val="0"/>
              </a:spcAft>
              <a:buFontTx/>
              <a:buNone/>
              <a:defRPr>
                <a:uFillTx/>
              </a:defRPr>
            </a:pPr>
            <a:r>
              <a:rPr lang="en-US" dirty="0">
                <a:uFillTx/>
              </a:rPr>
              <a:t>Henning JA, Jones CB, </a:t>
            </a:r>
            <a:r>
              <a:rPr lang="en-US" dirty="0" err="1">
                <a:uFillTx/>
              </a:rPr>
              <a:t>Sietsema</a:t>
            </a:r>
            <a:r>
              <a:rPr lang="en-US" dirty="0">
                <a:uFillTx/>
              </a:rPr>
              <a:t> DL, </a:t>
            </a:r>
            <a:r>
              <a:rPr lang="en-US" dirty="0" err="1">
                <a:uFillTx/>
              </a:rPr>
              <a:t>Bohay</a:t>
            </a:r>
            <a:r>
              <a:rPr lang="en-US" dirty="0">
                <a:uFillTx/>
              </a:rPr>
              <a:t> DR, Anderson JG. Open reduction internal fixation versus primary arthrodesis for </a:t>
            </a:r>
            <a:r>
              <a:rPr lang="en-US" dirty="0" err="1">
                <a:uFillTx/>
              </a:rPr>
              <a:t>lisfranc</a:t>
            </a:r>
            <a:r>
              <a:rPr lang="en-US" dirty="0">
                <a:uFillTx/>
              </a:rPr>
              <a:t> injuries: a prospective randomized study. Foot Ankle Int. 2009 Oct;30(10):913-22. </a:t>
            </a:r>
            <a:r>
              <a:rPr lang="en-US" dirty="0" err="1">
                <a:uFillTx/>
              </a:rPr>
              <a:t>doi</a:t>
            </a:r>
            <a:r>
              <a:rPr lang="en-US" dirty="0">
                <a:uFillTx/>
              </a:rPr>
              <a:t>: 10.3113/FAI.2009.0913.</a:t>
            </a:r>
            <a:endParaRPr lang="en-US" sz="1000" dirty="0">
              <a:uFillTx/>
            </a:endParaRPr>
          </a:p>
          <a:p>
            <a:endParaRPr lang="en-US" dirty="0">
              <a:uFillTx/>
            </a:endParaRPr>
          </a:p>
        </p:txBody>
      </p:sp>
      <p:sp>
        <p:nvSpPr>
          <p:cNvPr id="4" name="Slide Number Placeholder 3"/>
          <p:cNvSpPr>
            <a:spLocks noGrp="1"/>
          </p:cNvSpPr>
          <p:nvPr>
            <p:ph type="sldNum" sz="quarter" idx="5"/>
          </p:nvPr>
        </p:nvSpPr>
        <p:spPr/>
        <p:txBody>
          <a:bodyPr/>
          <a:lstStyle/>
          <a:p>
            <a:fld id="{5F5CB1AB-EB0C-6642-ACA5-3896C4D70251}" type="slidenum">
              <a:rPr lang="en-US" smtClean="0">
                <a:uFillTx/>
              </a:rPr>
              <a:t>35</a:t>
            </a:fld>
            <a:endParaRPr lang="en-US">
              <a:uFillTx/>
            </a:endParaRPr>
          </a:p>
        </p:txBody>
      </p:sp>
    </p:spTree>
    <p:extLst>
      <p:ext uri="{BB962C8B-B14F-4D97-AF65-F5344CB8AC3E}">
        <p14:creationId xmlns:p14="http://schemas.microsoft.com/office/powerpoint/2010/main" val="1730486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uFillTx/>
                <a:latin typeface="+mn-lt"/>
                <a:ea typeface="+mn-ea"/>
                <a:cs typeface="+mn-cs"/>
              </a:rPr>
              <a:t>Henning JA, Jones CB, </a:t>
            </a:r>
            <a:r>
              <a:rPr lang="en-US" sz="1200" b="0" i="0" u="none" strike="noStrike" kern="1200" dirty="0" err="1">
                <a:solidFill>
                  <a:schemeClr val="tx1"/>
                </a:solidFill>
                <a:effectLst/>
                <a:uFillTx/>
                <a:latin typeface="+mn-lt"/>
                <a:ea typeface="+mn-ea"/>
                <a:cs typeface="+mn-cs"/>
              </a:rPr>
              <a:t>Sietsema</a:t>
            </a:r>
            <a:r>
              <a:rPr lang="en-US" sz="1200" b="0" i="0" u="none" strike="noStrike" kern="1200" dirty="0">
                <a:solidFill>
                  <a:schemeClr val="tx1"/>
                </a:solidFill>
                <a:effectLst/>
                <a:uFillTx/>
                <a:latin typeface="+mn-lt"/>
                <a:ea typeface="+mn-ea"/>
                <a:cs typeface="+mn-cs"/>
              </a:rPr>
              <a:t> DL, </a:t>
            </a:r>
            <a:r>
              <a:rPr lang="en-US" sz="1200" b="0" i="0" u="none" strike="noStrike" kern="1200" dirty="0" err="1">
                <a:solidFill>
                  <a:schemeClr val="tx1"/>
                </a:solidFill>
                <a:effectLst/>
                <a:uFillTx/>
                <a:latin typeface="+mn-lt"/>
                <a:ea typeface="+mn-ea"/>
                <a:cs typeface="+mn-cs"/>
              </a:rPr>
              <a:t>Bohay</a:t>
            </a:r>
            <a:r>
              <a:rPr lang="en-US" sz="1200" b="0" i="0" u="none" strike="noStrike" kern="1200" dirty="0">
                <a:solidFill>
                  <a:schemeClr val="tx1"/>
                </a:solidFill>
                <a:effectLst/>
                <a:uFillTx/>
                <a:latin typeface="+mn-lt"/>
                <a:ea typeface="+mn-ea"/>
                <a:cs typeface="+mn-cs"/>
              </a:rPr>
              <a:t> DR, Anderson JG. Open reduction internal fixation versus primary arthrodesis for </a:t>
            </a:r>
            <a:r>
              <a:rPr lang="en-US" sz="1200" b="0" i="0" u="none" strike="noStrike" kern="1200" dirty="0" err="1">
                <a:solidFill>
                  <a:schemeClr val="tx1"/>
                </a:solidFill>
                <a:effectLst/>
                <a:uFillTx/>
                <a:latin typeface="+mn-lt"/>
                <a:ea typeface="+mn-ea"/>
                <a:cs typeface="+mn-cs"/>
              </a:rPr>
              <a:t>lisfranc</a:t>
            </a:r>
            <a:r>
              <a:rPr lang="en-US" sz="1200" b="0" i="0" u="none" strike="noStrike" kern="1200" dirty="0">
                <a:solidFill>
                  <a:schemeClr val="tx1"/>
                </a:solidFill>
                <a:effectLst/>
                <a:uFillTx/>
                <a:latin typeface="+mn-lt"/>
                <a:ea typeface="+mn-ea"/>
                <a:cs typeface="+mn-cs"/>
              </a:rPr>
              <a:t> injuries: a prospective randomized study. Foot Ankle Int. 2009 Oct;30(10):913-22. </a:t>
            </a:r>
            <a:r>
              <a:rPr lang="en-US" sz="1200" b="0" i="0" u="none" strike="noStrike" kern="1200" dirty="0" err="1">
                <a:solidFill>
                  <a:schemeClr val="tx1"/>
                </a:solidFill>
                <a:effectLst/>
                <a:uFillTx/>
                <a:latin typeface="+mn-lt"/>
                <a:ea typeface="+mn-ea"/>
                <a:cs typeface="+mn-cs"/>
              </a:rPr>
              <a:t>doi</a:t>
            </a:r>
            <a:r>
              <a:rPr lang="en-US" sz="1200" b="0" i="0" u="none" strike="noStrike" kern="1200" dirty="0">
                <a:solidFill>
                  <a:schemeClr val="tx1"/>
                </a:solidFill>
                <a:effectLst/>
                <a:uFillTx/>
                <a:latin typeface="+mn-lt"/>
                <a:ea typeface="+mn-ea"/>
                <a:cs typeface="+mn-cs"/>
              </a:rPr>
              <a:t>: 10.3113/FAI.2009.0913.</a:t>
            </a:r>
          </a:p>
          <a:p>
            <a:endParaRPr lang="en-US" sz="1200" b="0" i="0" u="none" strike="noStrike" kern="1200" dirty="0">
              <a:solidFill>
                <a:schemeClr val="tx1"/>
              </a:solidFill>
              <a:effectLst/>
              <a:uFillTx/>
              <a:latin typeface="+mn-lt"/>
              <a:ea typeface="+mn-ea"/>
              <a:cs typeface="+mn-cs"/>
            </a:endParaRPr>
          </a:p>
          <a:p>
            <a:r>
              <a:rPr lang="en-US" sz="1200" b="0" i="0" u="none" strike="noStrike" kern="1200" dirty="0">
                <a:solidFill>
                  <a:schemeClr val="tx1"/>
                </a:solidFill>
                <a:effectLst/>
                <a:uFillTx/>
                <a:latin typeface="+mn-lt"/>
                <a:ea typeface="+mn-ea"/>
                <a:cs typeface="+mn-cs"/>
              </a:rPr>
              <a:t>Dubois-</a:t>
            </a:r>
            <a:r>
              <a:rPr lang="en-US" sz="1200" b="0" i="0" u="none" strike="noStrike" kern="1200" dirty="0" err="1">
                <a:solidFill>
                  <a:schemeClr val="tx1"/>
                </a:solidFill>
                <a:effectLst/>
                <a:uFillTx/>
                <a:latin typeface="+mn-lt"/>
                <a:ea typeface="+mn-ea"/>
                <a:cs typeface="+mn-cs"/>
              </a:rPr>
              <a:t>Ferrière</a:t>
            </a:r>
            <a:r>
              <a:rPr lang="en-US" sz="1200" b="0" i="0" u="none" strike="noStrike" kern="1200" dirty="0">
                <a:solidFill>
                  <a:schemeClr val="tx1"/>
                </a:solidFill>
                <a:effectLst/>
                <a:uFillTx/>
                <a:latin typeface="+mn-lt"/>
                <a:ea typeface="+mn-ea"/>
                <a:cs typeface="+mn-cs"/>
              </a:rPr>
              <a:t> V, </a:t>
            </a:r>
            <a:r>
              <a:rPr lang="en-US" sz="1200" b="0" i="0" u="none" strike="noStrike" kern="1200" dirty="0" err="1">
                <a:solidFill>
                  <a:schemeClr val="tx1"/>
                </a:solidFill>
                <a:effectLst/>
                <a:uFillTx/>
                <a:latin typeface="+mn-lt"/>
                <a:ea typeface="+mn-ea"/>
                <a:cs typeface="+mn-cs"/>
              </a:rPr>
              <a:t>Lübbeke</a:t>
            </a:r>
            <a:r>
              <a:rPr lang="en-US" sz="1200" b="0" i="0" u="none" strike="noStrike" kern="1200" dirty="0">
                <a:solidFill>
                  <a:schemeClr val="tx1"/>
                </a:solidFill>
                <a:effectLst/>
                <a:uFillTx/>
                <a:latin typeface="+mn-lt"/>
                <a:ea typeface="+mn-ea"/>
                <a:cs typeface="+mn-cs"/>
              </a:rPr>
              <a:t> A, Chowdhary A, Stern R, Dominguez D, </a:t>
            </a:r>
            <a:r>
              <a:rPr lang="en-US" sz="1200" b="0" i="0" u="none" strike="noStrike" kern="1200" dirty="0" err="1">
                <a:solidFill>
                  <a:schemeClr val="tx1"/>
                </a:solidFill>
                <a:effectLst/>
                <a:uFillTx/>
                <a:latin typeface="+mn-lt"/>
                <a:ea typeface="+mn-ea"/>
                <a:cs typeface="+mn-cs"/>
              </a:rPr>
              <a:t>Assal</a:t>
            </a:r>
            <a:r>
              <a:rPr lang="en-US" sz="1200" b="0" i="0" u="none" strike="noStrike" kern="1200" dirty="0">
                <a:solidFill>
                  <a:schemeClr val="tx1"/>
                </a:solidFill>
                <a:effectLst/>
                <a:uFillTx/>
                <a:latin typeface="+mn-lt"/>
                <a:ea typeface="+mn-ea"/>
                <a:cs typeface="+mn-cs"/>
              </a:rPr>
              <a:t> M. Clinical Outcomes and Development of Symptomatic Osteoarthritis 2 to 24 Years After Surgical Treatment of Tarsometatarsal Joint Complex Injuries. J Bone Joint Surg Am. 2016 May 4;98(9):713-20. </a:t>
            </a:r>
            <a:r>
              <a:rPr lang="en-US" sz="1200" b="0" i="0" u="none" strike="noStrike" kern="1200" dirty="0" err="1">
                <a:solidFill>
                  <a:schemeClr val="tx1"/>
                </a:solidFill>
                <a:effectLst/>
                <a:uFillTx/>
                <a:latin typeface="+mn-lt"/>
                <a:ea typeface="+mn-ea"/>
                <a:cs typeface="+mn-cs"/>
              </a:rPr>
              <a:t>doi</a:t>
            </a:r>
            <a:r>
              <a:rPr lang="en-US" sz="1200" b="0" i="0" u="none" strike="noStrike" kern="1200" dirty="0">
                <a:solidFill>
                  <a:schemeClr val="tx1"/>
                </a:solidFill>
                <a:effectLst/>
                <a:uFillTx/>
                <a:latin typeface="+mn-lt"/>
                <a:ea typeface="+mn-ea"/>
                <a:cs typeface="+mn-cs"/>
              </a:rPr>
              <a:t>: 10.2106/JBJS.15.00623. PMID: 27147683.</a:t>
            </a:r>
          </a:p>
          <a:p>
            <a:endParaRPr lang="en-US" dirty="0"/>
          </a:p>
        </p:txBody>
      </p:sp>
      <p:sp>
        <p:nvSpPr>
          <p:cNvPr id="4" name="Slide Number Placeholder 3"/>
          <p:cNvSpPr>
            <a:spLocks noGrp="1"/>
          </p:cNvSpPr>
          <p:nvPr>
            <p:ph type="sldNum" sz="quarter" idx="5"/>
          </p:nvPr>
        </p:nvSpPr>
        <p:spPr/>
        <p:txBody>
          <a:bodyPr/>
          <a:lstStyle/>
          <a:p>
            <a:fld id="{5F5CB1AB-EB0C-6642-ACA5-3896C4D70251}" type="slidenum">
              <a:rPr lang="en-US" smtClean="0">
                <a:uFillTx/>
              </a:rPr>
              <a:t>36</a:t>
            </a:fld>
            <a:endParaRPr lang="en-US">
              <a:uFillTx/>
            </a:endParaRPr>
          </a:p>
        </p:txBody>
      </p:sp>
    </p:spTree>
    <p:extLst>
      <p:ext uri="{BB962C8B-B14F-4D97-AF65-F5344CB8AC3E}">
        <p14:creationId xmlns:p14="http://schemas.microsoft.com/office/powerpoint/2010/main" val="27597479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FontTx/>
              <a:buNone/>
              <a:defRPr>
                <a:uFillTx/>
              </a:defRPr>
            </a:pPr>
            <a:r>
              <a:rPr lang="en-US" sz="1200" dirty="0" err="1">
                <a:uFillTx/>
              </a:rPr>
              <a:t>Sangeorzan</a:t>
            </a:r>
            <a:r>
              <a:rPr lang="en-US" sz="1200" dirty="0">
                <a:uFillTx/>
              </a:rPr>
              <a:t> BJ, </a:t>
            </a:r>
            <a:r>
              <a:rPr lang="en-US" sz="1200" dirty="0" err="1">
                <a:uFillTx/>
              </a:rPr>
              <a:t>Benirschke</a:t>
            </a:r>
            <a:r>
              <a:rPr lang="en-US" sz="1200" dirty="0">
                <a:uFillTx/>
              </a:rPr>
              <a:t> SK, </a:t>
            </a:r>
            <a:r>
              <a:rPr lang="en-US" sz="1200" dirty="0" err="1">
                <a:uFillTx/>
              </a:rPr>
              <a:t>Mosca</a:t>
            </a:r>
            <a:r>
              <a:rPr lang="en-US" sz="1200" dirty="0">
                <a:uFillTx/>
              </a:rPr>
              <a:t> V, Mayo KA, Hansen ST Jr: Displaced intra-articular fractures of the tarsal navicular. J Bone Joint Surg Am 1989;71(10):1504–1510</a:t>
            </a:r>
          </a:p>
          <a:p>
            <a:endParaRPr lang="en-US" dirty="0">
              <a:uFillTx/>
            </a:endParaRPr>
          </a:p>
        </p:txBody>
      </p:sp>
      <p:sp>
        <p:nvSpPr>
          <p:cNvPr id="4" name="Slide Number Placeholder 3"/>
          <p:cNvSpPr>
            <a:spLocks noGrp="1"/>
          </p:cNvSpPr>
          <p:nvPr>
            <p:ph type="sldNum" sz="quarter" idx="5"/>
          </p:nvPr>
        </p:nvSpPr>
        <p:spPr/>
        <p:txBody>
          <a:bodyPr/>
          <a:lstStyle/>
          <a:p>
            <a:fld id="{5F5CB1AB-EB0C-6642-ACA5-3896C4D70251}" type="slidenum">
              <a:rPr lang="en-US" smtClean="0">
                <a:uFillTx/>
              </a:rPr>
              <a:t>37</a:t>
            </a:fld>
            <a:endParaRPr lang="en-US">
              <a:uFillTx/>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err="1">
                <a:solidFill>
                  <a:schemeClr val="tx1"/>
                </a:solidFill>
                <a:effectLst/>
                <a:uFillTx/>
                <a:latin typeface="+mn-lt"/>
                <a:ea typeface="+mn-ea"/>
                <a:cs typeface="+mn-cs"/>
              </a:rPr>
              <a:t>Meinberg</a:t>
            </a:r>
            <a:r>
              <a:rPr lang="en-US" sz="1200" b="0" i="0" u="none" strike="noStrike" kern="1200" dirty="0">
                <a:solidFill>
                  <a:schemeClr val="tx1"/>
                </a:solidFill>
                <a:effectLst/>
                <a:uFillTx/>
                <a:latin typeface="+mn-lt"/>
                <a:ea typeface="+mn-ea"/>
                <a:cs typeface="+mn-cs"/>
              </a:rPr>
              <a:t> E, </a:t>
            </a:r>
            <a:r>
              <a:rPr lang="en-US" sz="1200" b="0" i="0" u="none" strike="noStrike" kern="1200" dirty="0" err="1">
                <a:solidFill>
                  <a:schemeClr val="tx1"/>
                </a:solidFill>
                <a:effectLst/>
                <a:uFillTx/>
                <a:latin typeface="+mn-lt"/>
                <a:ea typeface="+mn-ea"/>
                <a:cs typeface="+mn-cs"/>
              </a:rPr>
              <a:t>Agel</a:t>
            </a:r>
            <a:r>
              <a:rPr lang="en-US" sz="1200" b="0" i="0" u="none" strike="noStrike" kern="1200" dirty="0">
                <a:solidFill>
                  <a:schemeClr val="tx1"/>
                </a:solidFill>
                <a:effectLst/>
                <a:uFillTx/>
                <a:latin typeface="+mn-lt"/>
                <a:ea typeface="+mn-ea"/>
                <a:cs typeface="+mn-cs"/>
              </a:rPr>
              <a:t> J, Roberts C, et al. Fracture and Dislocation Classification Compendium–2018, </a:t>
            </a:r>
            <a:r>
              <a:rPr lang="en-US" sz="1200" b="0" i="1" u="none" strike="noStrike" kern="1200" dirty="0">
                <a:solidFill>
                  <a:schemeClr val="tx1"/>
                </a:solidFill>
                <a:effectLst/>
                <a:uFillTx/>
                <a:latin typeface="+mn-lt"/>
                <a:ea typeface="+mn-ea"/>
                <a:cs typeface="+mn-cs"/>
              </a:rPr>
              <a:t>Journal of </a:t>
            </a:r>
            <a:r>
              <a:rPr lang="en-US" sz="1200" b="0" i="1" u="none" strike="noStrike" kern="1200" dirty="0" err="1">
                <a:solidFill>
                  <a:schemeClr val="tx1"/>
                </a:solidFill>
                <a:effectLst/>
                <a:uFillTx/>
                <a:latin typeface="+mn-lt"/>
                <a:ea typeface="+mn-ea"/>
                <a:cs typeface="+mn-cs"/>
              </a:rPr>
              <a:t>Orthopaedic</a:t>
            </a:r>
            <a:r>
              <a:rPr lang="en-US" sz="1200" b="0" i="1" u="none" strike="noStrike" kern="1200" dirty="0">
                <a:solidFill>
                  <a:schemeClr val="tx1"/>
                </a:solidFill>
                <a:effectLst/>
                <a:uFillTx/>
                <a:latin typeface="+mn-lt"/>
                <a:ea typeface="+mn-ea"/>
                <a:cs typeface="+mn-cs"/>
              </a:rPr>
              <a:t> Trauma.</a:t>
            </a:r>
            <a:r>
              <a:rPr lang="en-US" sz="1200" b="0" i="0" u="none" strike="noStrike" kern="1200" dirty="0">
                <a:solidFill>
                  <a:schemeClr val="tx1"/>
                </a:solidFill>
                <a:effectLst/>
                <a:uFillTx/>
                <a:latin typeface="+mn-lt"/>
                <a:ea typeface="+mn-ea"/>
                <a:cs typeface="+mn-cs"/>
              </a:rPr>
              <a:t> Volume 32: Number 1; Supplement, January 2018.</a:t>
            </a:r>
            <a:endParaRPr lang="en-US" dirty="0">
              <a:uFillTx/>
            </a:endParaRPr>
          </a:p>
        </p:txBody>
      </p:sp>
      <p:sp>
        <p:nvSpPr>
          <p:cNvPr id="4" name="Slide Number Placeholder 3"/>
          <p:cNvSpPr>
            <a:spLocks noGrp="1"/>
          </p:cNvSpPr>
          <p:nvPr>
            <p:ph type="sldNum" sz="quarter" idx="5"/>
          </p:nvPr>
        </p:nvSpPr>
        <p:spPr/>
        <p:txBody>
          <a:bodyPr/>
          <a:lstStyle/>
          <a:p>
            <a:fld id="{5F5CB1AB-EB0C-6642-ACA5-3896C4D70251}" type="slidenum">
              <a:rPr lang="en-US" smtClean="0">
                <a:uFillTx/>
              </a:rPr>
              <a:t>38</a:t>
            </a:fld>
            <a:endParaRPr lang="en-US">
              <a:uFillTx/>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5CB1AB-EB0C-6642-ACA5-3896C4D70251}" type="slidenum">
              <a:rPr lang="en-US" smtClean="0">
                <a:uFillTx/>
              </a:rPr>
              <a:t>39</a:t>
            </a:fld>
            <a:endParaRPr lang="en-US">
              <a:uFillTx/>
            </a:endParaRPr>
          </a:p>
        </p:txBody>
      </p:sp>
    </p:spTree>
    <p:extLst>
      <p:ext uri="{BB962C8B-B14F-4D97-AF65-F5344CB8AC3E}">
        <p14:creationId xmlns:p14="http://schemas.microsoft.com/office/powerpoint/2010/main" val="41321869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a:t>Potter NJ et al. Navicular stress fractures: outcomes of conservative and operative management. Br J Sports Med. 2006 Aug; 40(8): 692–695.</a:t>
            </a:r>
            <a:r>
              <a:rPr lang="en-US" dirty="0">
                <a:uFillTx/>
              </a:rPr>
              <a:t> </a:t>
            </a:r>
          </a:p>
          <a:p>
            <a:pPr lvl="2"/>
            <a:r>
              <a:rPr lang="en-US" sz="1200" b="0" i="0" u="none" strike="noStrike" kern="1200" dirty="0">
                <a:solidFill>
                  <a:schemeClr val="tx1"/>
                </a:solidFill>
                <a:effectLst/>
                <a:uFillTx/>
                <a:latin typeface="+mn-lt"/>
                <a:ea typeface="+mn-ea"/>
                <a:cs typeface="+mn-cs"/>
              </a:rPr>
              <a:t> Khan K M, Fuller P J, </a:t>
            </a:r>
            <a:r>
              <a:rPr lang="en-US" sz="1200" b="0" i="0" u="none" strike="noStrike" kern="1200" dirty="0" err="1">
                <a:solidFill>
                  <a:schemeClr val="tx1"/>
                </a:solidFill>
                <a:effectLst/>
                <a:uFillTx/>
                <a:latin typeface="+mn-lt"/>
                <a:ea typeface="+mn-ea"/>
                <a:cs typeface="+mn-cs"/>
              </a:rPr>
              <a:t>Brukner</a:t>
            </a:r>
            <a:r>
              <a:rPr lang="en-US" sz="1200" b="0" i="0" u="none" strike="noStrike" kern="1200" dirty="0">
                <a:solidFill>
                  <a:schemeClr val="tx1"/>
                </a:solidFill>
                <a:effectLst/>
                <a:uFillTx/>
                <a:latin typeface="+mn-lt"/>
                <a:ea typeface="+mn-ea"/>
                <a:cs typeface="+mn-cs"/>
              </a:rPr>
              <a:t> P </a:t>
            </a:r>
            <a:r>
              <a:rPr lang="en-US" sz="1200" b="0" i="0" u="none" strike="noStrike" kern="1200" dirty="0" err="1">
                <a:solidFill>
                  <a:schemeClr val="tx1"/>
                </a:solidFill>
                <a:effectLst/>
                <a:uFillTx/>
                <a:latin typeface="+mn-lt"/>
                <a:ea typeface="+mn-ea"/>
                <a:cs typeface="+mn-cs"/>
              </a:rPr>
              <a:t>D.</a:t>
            </a:r>
            <a:r>
              <a:rPr lang="en-US" sz="1200" b="0" i="1" u="none" strike="noStrike" kern="1200" dirty="0" err="1">
                <a:solidFill>
                  <a:schemeClr val="tx1"/>
                </a:solidFill>
                <a:effectLst/>
                <a:uFillTx/>
                <a:latin typeface="+mn-lt"/>
                <a:ea typeface="+mn-ea"/>
                <a:cs typeface="+mn-cs"/>
              </a:rPr>
              <a:t>et</a:t>
            </a:r>
            <a:r>
              <a:rPr lang="en-US" sz="1200" b="0" i="1" u="none" strike="noStrike" kern="1200" dirty="0">
                <a:solidFill>
                  <a:schemeClr val="tx1"/>
                </a:solidFill>
                <a:effectLst/>
                <a:uFillTx/>
                <a:latin typeface="+mn-lt"/>
                <a:ea typeface="+mn-ea"/>
                <a:cs typeface="+mn-cs"/>
              </a:rPr>
              <a:t> al</a:t>
            </a:r>
            <a:r>
              <a:rPr lang="en-US" sz="1200" b="0" i="0" u="none" strike="noStrike" kern="1200" dirty="0">
                <a:solidFill>
                  <a:schemeClr val="tx1"/>
                </a:solidFill>
                <a:effectLst/>
                <a:uFillTx/>
                <a:latin typeface="+mn-lt"/>
                <a:ea typeface="+mn-ea"/>
                <a:cs typeface="+mn-cs"/>
              </a:rPr>
              <a:t> Outcome of conservative and surgical management of navicular stress fracture in athletes. Eighty‐six cases proven with computerized tomography. Am J Sports Med Nov-Dec 1992;20(6):657-66.</a:t>
            </a:r>
            <a:endParaRPr lang="en-US" dirty="0">
              <a:uFillTx/>
            </a:endParaRPr>
          </a:p>
        </p:txBody>
      </p:sp>
      <p:sp>
        <p:nvSpPr>
          <p:cNvPr id="4" name="Slide Number Placeholder 3"/>
          <p:cNvSpPr>
            <a:spLocks noGrp="1"/>
          </p:cNvSpPr>
          <p:nvPr>
            <p:ph type="sldNum" sz="quarter" idx="5"/>
          </p:nvPr>
        </p:nvSpPr>
        <p:spPr/>
        <p:txBody>
          <a:bodyPr/>
          <a:lstStyle/>
          <a:p>
            <a:fld id="{5F5CB1AB-EB0C-6642-ACA5-3896C4D70251}" type="slidenum">
              <a:rPr lang="en-US" smtClean="0">
                <a:uFillTx/>
              </a:rPr>
              <a:t>40</a:t>
            </a:fld>
            <a:endParaRPr lang="en-US">
              <a:uFillTx/>
            </a:endParaRPr>
          </a:p>
        </p:txBody>
      </p:sp>
    </p:spTree>
    <p:extLst>
      <p:ext uri="{BB962C8B-B14F-4D97-AF65-F5344CB8AC3E}">
        <p14:creationId xmlns:p14="http://schemas.microsoft.com/office/powerpoint/2010/main" val="3666744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5CB1AB-EB0C-6642-ACA5-3896C4D70251}" type="slidenum">
              <a:rPr lang="en-US" smtClean="0">
                <a:uFillTx/>
              </a:rPr>
              <a:t>3</a:t>
            </a:fld>
            <a:endParaRPr lang="en-US">
              <a:uFillTx/>
            </a:endParaRPr>
          </a:p>
        </p:txBody>
      </p:sp>
    </p:spTree>
    <p:extLst>
      <p:ext uri="{BB962C8B-B14F-4D97-AF65-F5344CB8AC3E}">
        <p14:creationId xmlns:p14="http://schemas.microsoft.com/office/powerpoint/2010/main" val="40383668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FontTx/>
              <a:buNone/>
              <a:defRPr>
                <a:uFillTx/>
              </a:defRPr>
            </a:pPr>
            <a:endParaRPr lang="en-US" sz="1200" dirty="0">
              <a:uFillTx/>
            </a:endParaRPr>
          </a:p>
          <a:p>
            <a:endParaRPr lang="en-US" dirty="0">
              <a:uFillTx/>
            </a:endParaRPr>
          </a:p>
        </p:txBody>
      </p:sp>
      <p:sp>
        <p:nvSpPr>
          <p:cNvPr id="4" name="Slide Number Placeholder 3"/>
          <p:cNvSpPr>
            <a:spLocks noGrp="1"/>
          </p:cNvSpPr>
          <p:nvPr>
            <p:ph type="sldNum" sz="quarter" idx="5"/>
          </p:nvPr>
        </p:nvSpPr>
        <p:spPr/>
        <p:txBody>
          <a:bodyPr/>
          <a:lstStyle/>
          <a:p>
            <a:fld id="{5F5CB1AB-EB0C-6642-ACA5-3896C4D70251}" type="slidenum">
              <a:rPr lang="en-US" smtClean="0">
                <a:uFillTx/>
              </a:rPr>
              <a:t>42</a:t>
            </a:fld>
            <a:endParaRPr lang="en-US">
              <a:uFillTx/>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case an intraoperative external fixator was applied to allow for distraction of the medial and lateral columns of the foot.  With this distraction the extensively comminuted navicular fracture is restored to its appropriate length.  Further distraction of the joints allow for visualization and reconstruction of the articular surface.  Spanning plate fixation from the navicular to the cuneiforms was utilized in this case due to extensive articular comminution to prevent shortening and further impaction of the articular surface that is now restored. </a:t>
            </a:r>
          </a:p>
        </p:txBody>
      </p:sp>
      <p:sp>
        <p:nvSpPr>
          <p:cNvPr id="4" name="Slide Number Placeholder 3"/>
          <p:cNvSpPr>
            <a:spLocks noGrp="1"/>
          </p:cNvSpPr>
          <p:nvPr>
            <p:ph type="sldNum" sz="quarter" idx="5"/>
          </p:nvPr>
        </p:nvSpPr>
        <p:spPr/>
        <p:txBody>
          <a:bodyPr/>
          <a:lstStyle/>
          <a:p>
            <a:fld id="{5F5CB1AB-EB0C-6642-ACA5-3896C4D70251}" type="slidenum">
              <a:rPr lang="en-US" smtClean="0">
                <a:uFillTx/>
              </a:rPr>
              <a:t>44</a:t>
            </a:fld>
            <a:endParaRPr lang="en-US">
              <a:uFillTx/>
            </a:endParaRPr>
          </a:p>
        </p:txBody>
      </p:sp>
    </p:spTree>
    <p:extLst>
      <p:ext uri="{BB962C8B-B14F-4D97-AF65-F5344CB8AC3E}">
        <p14:creationId xmlns:p14="http://schemas.microsoft.com/office/powerpoint/2010/main" val="30776431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5CB1AB-EB0C-6642-ACA5-3896C4D70251}" type="slidenum">
              <a:rPr lang="en-US" smtClean="0">
                <a:uFillTx/>
              </a:rPr>
              <a:t>45</a:t>
            </a:fld>
            <a:endParaRPr lang="en-US">
              <a:uFillTx/>
            </a:endParaRPr>
          </a:p>
        </p:txBody>
      </p:sp>
    </p:spTree>
    <p:extLst>
      <p:ext uri="{BB962C8B-B14F-4D97-AF65-F5344CB8AC3E}">
        <p14:creationId xmlns:p14="http://schemas.microsoft.com/office/powerpoint/2010/main" val="12533629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uFillTx/>
              <a:latin typeface="+mn-lt"/>
              <a:ea typeface="+mn-ea"/>
              <a:cs typeface="+mn-cs"/>
            </a:endParaRPr>
          </a:p>
          <a:p>
            <a:r>
              <a:rPr lang="en-US" sz="1200" b="0" i="0" u="none" strike="noStrike" kern="1200" dirty="0" err="1">
                <a:solidFill>
                  <a:schemeClr val="tx1"/>
                </a:solidFill>
                <a:effectLst/>
                <a:uFillTx/>
                <a:latin typeface="+mn-lt"/>
                <a:ea typeface="+mn-ea"/>
                <a:cs typeface="+mn-cs"/>
              </a:rPr>
              <a:t>Schildhauer</a:t>
            </a:r>
            <a:r>
              <a:rPr lang="en-US" sz="1200" b="0" i="0" u="none" strike="noStrike" kern="1200" dirty="0">
                <a:solidFill>
                  <a:schemeClr val="tx1"/>
                </a:solidFill>
                <a:effectLst/>
                <a:uFillTx/>
                <a:latin typeface="+mn-lt"/>
                <a:ea typeface="+mn-ea"/>
                <a:cs typeface="+mn-cs"/>
              </a:rPr>
              <a:t> TA, Nork SE, </a:t>
            </a:r>
            <a:r>
              <a:rPr lang="en-US" sz="1200" b="0" i="0" u="none" strike="noStrike" kern="1200" dirty="0" err="1">
                <a:solidFill>
                  <a:schemeClr val="tx1"/>
                </a:solidFill>
                <a:effectLst/>
                <a:uFillTx/>
                <a:latin typeface="+mn-lt"/>
                <a:ea typeface="+mn-ea"/>
                <a:cs typeface="+mn-cs"/>
              </a:rPr>
              <a:t>Sangeorzan</a:t>
            </a:r>
            <a:r>
              <a:rPr lang="en-US" sz="1200" b="0" i="0" u="none" strike="noStrike" kern="1200" dirty="0">
                <a:solidFill>
                  <a:schemeClr val="tx1"/>
                </a:solidFill>
                <a:effectLst/>
                <a:uFillTx/>
                <a:latin typeface="+mn-lt"/>
                <a:ea typeface="+mn-ea"/>
                <a:cs typeface="+mn-cs"/>
              </a:rPr>
              <a:t> BJ. Temporary bridge plating of the medial column in severe midfoot injuries. J </a:t>
            </a:r>
            <a:r>
              <a:rPr lang="en-US" sz="1200" b="0" i="0" u="none" strike="noStrike" kern="1200" dirty="0" err="1">
                <a:solidFill>
                  <a:schemeClr val="tx1"/>
                </a:solidFill>
                <a:effectLst/>
                <a:uFillTx/>
                <a:latin typeface="+mn-lt"/>
                <a:ea typeface="+mn-ea"/>
                <a:cs typeface="+mn-cs"/>
              </a:rPr>
              <a:t>Orthop</a:t>
            </a:r>
            <a:r>
              <a:rPr lang="en-US" sz="1200" b="0" i="0" u="none" strike="noStrike" kern="1200" dirty="0">
                <a:solidFill>
                  <a:schemeClr val="tx1"/>
                </a:solidFill>
                <a:effectLst/>
                <a:uFillTx/>
                <a:latin typeface="+mn-lt"/>
                <a:ea typeface="+mn-ea"/>
                <a:cs typeface="+mn-cs"/>
              </a:rPr>
              <a:t> Trauma. 2003 Aug;17(7):513-20.</a:t>
            </a:r>
            <a:endParaRPr lang="en-US" dirty="0">
              <a:uFillTx/>
            </a:endParaRPr>
          </a:p>
        </p:txBody>
      </p:sp>
      <p:sp>
        <p:nvSpPr>
          <p:cNvPr id="4" name="Slide Number Placeholder 3"/>
          <p:cNvSpPr>
            <a:spLocks noGrp="1"/>
          </p:cNvSpPr>
          <p:nvPr>
            <p:ph type="sldNum" sz="quarter" idx="5"/>
          </p:nvPr>
        </p:nvSpPr>
        <p:spPr/>
        <p:txBody>
          <a:bodyPr/>
          <a:lstStyle/>
          <a:p>
            <a:fld id="{5F5CB1AB-EB0C-6642-ACA5-3896C4D70251}" type="slidenum">
              <a:rPr lang="en-US" smtClean="0">
                <a:uFillTx/>
              </a:rPr>
              <a:t>46</a:t>
            </a:fld>
            <a:endParaRPr lang="en-US">
              <a:uFillTx/>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uFillTx/>
            </a:endParaRPr>
          </a:p>
        </p:txBody>
      </p:sp>
      <p:sp>
        <p:nvSpPr>
          <p:cNvPr id="4" name="Slide Number Placeholder 3"/>
          <p:cNvSpPr>
            <a:spLocks noGrp="1"/>
          </p:cNvSpPr>
          <p:nvPr>
            <p:ph type="sldNum" sz="quarter" idx="5"/>
          </p:nvPr>
        </p:nvSpPr>
        <p:spPr/>
        <p:txBody>
          <a:bodyPr/>
          <a:lstStyle/>
          <a:p>
            <a:fld id="{5F5CB1AB-EB0C-6642-ACA5-3896C4D70251}" type="slidenum">
              <a:rPr lang="en-US" smtClean="0">
                <a:uFillTx/>
              </a:rPr>
              <a:t>47</a:t>
            </a:fld>
            <a:endParaRPr lang="en-US">
              <a:uFillTx/>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uFillTx/>
            </a:endParaRPr>
          </a:p>
        </p:txBody>
      </p:sp>
      <p:sp>
        <p:nvSpPr>
          <p:cNvPr id="4" name="Slide Number Placeholder 3"/>
          <p:cNvSpPr>
            <a:spLocks noGrp="1"/>
          </p:cNvSpPr>
          <p:nvPr>
            <p:ph type="sldNum" sz="quarter" idx="5"/>
          </p:nvPr>
        </p:nvSpPr>
        <p:spPr/>
        <p:txBody>
          <a:bodyPr/>
          <a:lstStyle/>
          <a:p>
            <a:fld id="{5F5CB1AB-EB0C-6642-ACA5-3896C4D70251}" type="slidenum">
              <a:rPr lang="en-US" smtClean="0">
                <a:uFillTx/>
              </a:rPr>
              <a:t>48</a:t>
            </a:fld>
            <a:endParaRPr lang="en-US">
              <a:uFillTx/>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5CB1AB-EB0C-6642-ACA5-3896C4D70251}" type="slidenum">
              <a:rPr lang="en-US" smtClean="0">
                <a:uFillTx/>
              </a:rPr>
              <a:t>50</a:t>
            </a:fld>
            <a:endParaRPr lang="en-US">
              <a:uFillTx/>
            </a:endParaRPr>
          </a:p>
        </p:txBody>
      </p:sp>
    </p:spTree>
    <p:extLst>
      <p:ext uri="{BB962C8B-B14F-4D97-AF65-F5344CB8AC3E}">
        <p14:creationId xmlns:p14="http://schemas.microsoft.com/office/powerpoint/2010/main" val="17965401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5CB1AB-EB0C-6642-ACA5-3896C4D70251}" type="slidenum">
              <a:rPr lang="en-US" smtClean="0">
                <a:uFillTx/>
              </a:rPr>
              <a:t>51</a:t>
            </a:fld>
            <a:endParaRPr lang="en-US">
              <a:uFillTx/>
            </a:endParaRPr>
          </a:p>
        </p:txBody>
      </p:sp>
    </p:spTree>
    <p:extLst>
      <p:ext uri="{BB962C8B-B14F-4D97-AF65-F5344CB8AC3E}">
        <p14:creationId xmlns:p14="http://schemas.microsoft.com/office/powerpoint/2010/main" val="29908764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5CB1AB-EB0C-6642-ACA5-3896C4D70251}" type="slidenum">
              <a:rPr lang="en-US" smtClean="0">
                <a:uFillTx/>
              </a:rPr>
              <a:t>52</a:t>
            </a:fld>
            <a:endParaRPr lang="en-US">
              <a:uFillTx/>
            </a:endParaRPr>
          </a:p>
        </p:txBody>
      </p:sp>
    </p:spTree>
    <p:extLst>
      <p:ext uri="{BB962C8B-B14F-4D97-AF65-F5344CB8AC3E}">
        <p14:creationId xmlns:p14="http://schemas.microsoft.com/office/powerpoint/2010/main" val="28424542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5CB1AB-EB0C-6642-ACA5-3896C4D70251}" type="slidenum">
              <a:rPr lang="en-US" smtClean="0">
                <a:uFillTx/>
              </a:rPr>
              <a:t>54</a:t>
            </a:fld>
            <a:endParaRPr lang="en-US">
              <a:uFillTx/>
            </a:endParaRPr>
          </a:p>
        </p:txBody>
      </p:sp>
    </p:spTree>
    <p:extLst>
      <p:ext uri="{BB962C8B-B14F-4D97-AF65-F5344CB8AC3E}">
        <p14:creationId xmlns:p14="http://schemas.microsoft.com/office/powerpoint/2010/main" val="1962710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uFillTx/>
              </a:rPr>
              <a:t>TMT=</a:t>
            </a:r>
            <a:r>
              <a:rPr lang="en-US" dirty="0" err="1">
                <a:uFillTx/>
              </a:rPr>
              <a:t>tarsometatarsal</a:t>
            </a:r>
            <a:r>
              <a:rPr lang="en-US" dirty="0">
                <a:uFillTx/>
              </a:rPr>
              <a:t> joint</a:t>
            </a:r>
          </a:p>
          <a:p>
            <a:r>
              <a:rPr lang="en-US" dirty="0">
                <a:uFillTx/>
              </a:rPr>
              <a:t>NC=Naviculocuneiform</a:t>
            </a:r>
            <a:r>
              <a:rPr lang="en-US" baseline="0" dirty="0">
                <a:uFillTx/>
              </a:rPr>
              <a:t> joint</a:t>
            </a:r>
            <a:endParaRPr lang="en-US" dirty="0">
              <a:uFillTx/>
            </a:endParaRPr>
          </a:p>
        </p:txBody>
      </p:sp>
      <p:sp>
        <p:nvSpPr>
          <p:cNvPr id="4" name="Slide Number Placeholder 3"/>
          <p:cNvSpPr>
            <a:spLocks noGrp="1"/>
          </p:cNvSpPr>
          <p:nvPr>
            <p:ph type="sldNum" sz="quarter" idx="10"/>
          </p:nvPr>
        </p:nvSpPr>
        <p:spPr/>
        <p:txBody>
          <a:bodyPr/>
          <a:lstStyle/>
          <a:p>
            <a:fld id="{5CE996AE-673C-6443-A1D3-79286D7E6CAE}" type="slidenum">
              <a:rPr lang="en-US" smtClean="0">
                <a:uFillTx/>
              </a:rPr>
              <a:t>5</a:t>
            </a:fld>
            <a:endParaRPr lang="en-US">
              <a:uFillTx/>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uFillTx/>
            </a:endParaRPr>
          </a:p>
        </p:txBody>
      </p:sp>
      <p:sp>
        <p:nvSpPr>
          <p:cNvPr id="4" name="Slide Number Placeholder 3"/>
          <p:cNvSpPr>
            <a:spLocks noGrp="1"/>
          </p:cNvSpPr>
          <p:nvPr>
            <p:ph type="sldNum" sz="quarter" idx="5"/>
          </p:nvPr>
        </p:nvSpPr>
        <p:spPr/>
        <p:txBody>
          <a:bodyPr/>
          <a:lstStyle/>
          <a:p>
            <a:fld id="{5F5CB1AB-EB0C-6642-ACA5-3896C4D70251}" type="slidenum">
              <a:rPr lang="en-US" smtClean="0">
                <a:uFillTx/>
              </a:rPr>
              <a:t>55</a:t>
            </a:fld>
            <a:endParaRPr lang="en-US">
              <a:uFillTx/>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uFillTx/>
            </a:endParaRPr>
          </a:p>
        </p:txBody>
      </p:sp>
      <p:sp>
        <p:nvSpPr>
          <p:cNvPr id="4" name="Slide Number Placeholder 3"/>
          <p:cNvSpPr>
            <a:spLocks noGrp="1"/>
          </p:cNvSpPr>
          <p:nvPr>
            <p:ph type="sldNum" sz="quarter" idx="10"/>
          </p:nvPr>
        </p:nvSpPr>
        <p:spPr/>
        <p:txBody>
          <a:bodyPr/>
          <a:lstStyle/>
          <a:p>
            <a:fld id="{5CE996AE-673C-6443-A1D3-79286D7E6CAE}" type="slidenum">
              <a:rPr lang="en-US" smtClean="0">
                <a:uFillTx/>
              </a:rPr>
              <a:t>6</a:t>
            </a:fld>
            <a:endParaRPr lang="en-US">
              <a:uFillTx/>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uFillTx/>
              </a:rPr>
              <a:t>Lateral column is essential for</a:t>
            </a:r>
            <a:r>
              <a:rPr lang="en-US" baseline="0" dirty="0">
                <a:uFillTx/>
              </a:rPr>
              <a:t> shock absorption on uneven surfaces</a:t>
            </a:r>
            <a:endParaRPr lang="en-US" dirty="0">
              <a:uFillTx/>
            </a:endParaRPr>
          </a:p>
        </p:txBody>
      </p:sp>
      <p:sp>
        <p:nvSpPr>
          <p:cNvPr id="4" name="Slide Number Placeholder 3"/>
          <p:cNvSpPr>
            <a:spLocks noGrp="1"/>
          </p:cNvSpPr>
          <p:nvPr>
            <p:ph type="sldNum" sz="quarter" idx="10"/>
          </p:nvPr>
        </p:nvSpPr>
        <p:spPr/>
        <p:txBody>
          <a:bodyPr/>
          <a:lstStyle/>
          <a:p>
            <a:fld id="{5CE996AE-673C-6443-A1D3-79286D7E6CAE}" type="slidenum">
              <a:rPr lang="en-US" smtClean="0">
                <a:uFillTx/>
              </a:rPr>
              <a:t>7</a:t>
            </a:fld>
            <a:endParaRPr lang="en-US">
              <a:uFillTx/>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uFillTx/>
              </a:rPr>
              <a:t>Tornetta</a:t>
            </a:r>
            <a:r>
              <a:rPr lang="en-US" dirty="0">
                <a:uFillTx/>
              </a:rPr>
              <a:t>, et al. Rockwood and Greens Fractures in Adults. 9</a:t>
            </a:r>
            <a:r>
              <a:rPr lang="en-US" baseline="30000" dirty="0">
                <a:uFillTx/>
              </a:rPr>
              <a:t>th</a:t>
            </a:r>
            <a:r>
              <a:rPr lang="en-US" dirty="0">
                <a:uFillTx/>
              </a:rPr>
              <a:t> ed. 2019</a:t>
            </a:r>
          </a:p>
        </p:txBody>
      </p:sp>
      <p:sp>
        <p:nvSpPr>
          <p:cNvPr id="4" name="Slide Number Placeholder 3"/>
          <p:cNvSpPr>
            <a:spLocks noGrp="1"/>
          </p:cNvSpPr>
          <p:nvPr>
            <p:ph type="sldNum" sz="quarter" idx="10"/>
          </p:nvPr>
        </p:nvSpPr>
        <p:spPr/>
        <p:txBody>
          <a:bodyPr/>
          <a:lstStyle/>
          <a:p>
            <a:fld id="{5CE996AE-673C-6443-A1D3-79286D7E6CAE}" type="slidenum">
              <a:rPr lang="en-US" smtClean="0">
                <a:uFillTx/>
              </a:rPr>
              <a:t>8</a:t>
            </a:fld>
            <a:endParaRPr lang="en-US">
              <a:uFillTx/>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Maintenance </a:t>
            </a:r>
            <a:r>
              <a:rPr lang="en-US" dirty="0"/>
              <a:t>of medial and lateral column length is critical in restoration of the midfoot. </a:t>
            </a:r>
          </a:p>
        </p:txBody>
      </p:sp>
      <p:sp>
        <p:nvSpPr>
          <p:cNvPr id="4" name="Slide Number Placeholder 3"/>
          <p:cNvSpPr>
            <a:spLocks noGrp="1"/>
          </p:cNvSpPr>
          <p:nvPr>
            <p:ph type="sldNum" sz="quarter" idx="5"/>
          </p:nvPr>
        </p:nvSpPr>
        <p:spPr/>
        <p:txBody>
          <a:bodyPr/>
          <a:lstStyle/>
          <a:p>
            <a:fld id="{5F5CB1AB-EB0C-6642-ACA5-3896C4D70251}" type="slidenum">
              <a:rPr lang="en-US" smtClean="0">
                <a:uFillTx/>
              </a:rPr>
              <a:t>9</a:t>
            </a:fld>
            <a:endParaRPr lang="en-US">
              <a:uFillTx/>
            </a:endParaRPr>
          </a:p>
        </p:txBody>
      </p:sp>
    </p:spTree>
    <p:extLst>
      <p:ext uri="{BB962C8B-B14F-4D97-AF65-F5344CB8AC3E}">
        <p14:creationId xmlns:p14="http://schemas.microsoft.com/office/powerpoint/2010/main" val="2157050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uFillTx/>
              </a:rPr>
              <a:t>The</a:t>
            </a:r>
            <a:r>
              <a:rPr lang="en-US" baseline="0" dirty="0">
                <a:uFillTx/>
              </a:rPr>
              <a:t> tarsometatarsal joints have little inherent stability. When soft tissue attachments are removed the joints have shallow articulations. </a:t>
            </a:r>
          </a:p>
          <a:p>
            <a:r>
              <a:rPr lang="en-US" baseline="0" dirty="0">
                <a:uFillTx/>
              </a:rPr>
              <a:t>Note the shallow articulations as outlined in red on image to left. </a:t>
            </a:r>
            <a:endParaRPr lang="en-US" dirty="0">
              <a:uFillTx/>
            </a:endParaRPr>
          </a:p>
        </p:txBody>
      </p:sp>
      <p:sp>
        <p:nvSpPr>
          <p:cNvPr id="4" name="Slide Number Placeholder 3"/>
          <p:cNvSpPr>
            <a:spLocks noGrp="1"/>
          </p:cNvSpPr>
          <p:nvPr>
            <p:ph type="sldNum" sz="quarter" idx="10"/>
          </p:nvPr>
        </p:nvSpPr>
        <p:spPr/>
        <p:txBody>
          <a:bodyPr/>
          <a:lstStyle/>
          <a:p>
            <a:fld id="{C22697AC-1CCD-C74A-A63F-D1B5AE8CAFE7}" type="slidenum">
              <a:rPr lang="en-US" smtClean="0">
                <a:uFillTx/>
              </a:rPr>
              <a:t>10</a:t>
            </a:fld>
            <a:endParaRPr lang="en-US">
              <a:uFillTx/>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002060"/>
                </a:solidFill>
                <a:uFillTx/>
              </a:defRPr>
            </a:lvl1pPr>
          </a:lstStyle>
          <a:p>
            <a:r>
              <a:rPr lang="en-US" dirty="0">
                <a:uFillTx/>
              </a:rPr>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uFillTx/>
              </a:defRPr>
            </a:lvl1pPr>
            <a:lvl2pPr marL="457200" indent="0" algn="ctr">
              <a:buNone/>
              <a:defRPr sz="2000">
                <a:uFillTx/>
              </a:defRPr>
            </a:lvl2pPr>
            <a:lvl3pPr marL="914400" indent="0" algn="ctr">
              <a:buNone/>
              <a:defRPr sz="1800">
                <a:uFillTx/>
              </a:defRPr>
            </a:lvl3pPr>
            <a:lvl4pPr marL="1371600" indent="0" algn="ctr">
              <a:buNone/>
              <a:defRPr sz="1600">
                <a:uFillTx/>
              </a:defRPr>
            </a:lvl4pPr>
            <a:lvl5pPr marL="1828800" indent="0" algn="ctr">
              <a:buNone/>
              <a:defRPr sz="1600">
                <a:uFillTx/>
              </a:defRPr>
            </a:lvl5pPr>
            <a:lvl6pPr marL="2286000" indent="0" algn="ctr">
              <a:buNone/>
              <a:defRPr sz="1600">
                <a:uFillTx/>
              </a:defRPr>
            </a:lvl6pPr>
            <a:lvl7pPr marL="2743200" indent="0" algn="ctr">
              <a:buNone/>
              <a:defRPr sz="1600">
                <a:uFillTx/>
              </a:defRPr>
            </a:lvl7pPr>
            <a:lvl8pPr marL="3200400" indent="0" algn="ctr">
              <a:buNone/>
              <a:defRPr sz="1600">
                <a:uFillTx/>
              </a:defRPr>
            </a:lvl8pPr>
            <a:lvl9pPr marL="3657600" indent="0" algn="ctr">
              <a:buNone/>
              <a:defRPr sz="1600">
                <a:uFillTx/>
              </a:defRPr>
            </a:lvl9pPr>
          </a:lstStyle>
          <a:p>
            <a:r>
              <a:rPr lang="en-US" dirty="0">
                <a:uFillTx/>
              </a:rPr>
              <a:t>Click to edit Master subtitle style</a:t>
            </a:r>
          </a:p>
        </p:txBody>
      </p:sp>
      <p:pic>
        <p:nvPicPr>
          <p:cNvPr id="7" name="Picture 6"/>
          <p:cNvPicPr>
            <a:picLocks noChangeAspect="1"/>
          </p:cNvPicPr>
          <p:nvPr userDrawn="1"/>
        </p:nvPicPr>
        <p:blipFill>
          <a:blip r:embed="rId2" cstate="print"/>
          <a:stretch>
            <a:fillRect/>
          </a:stretch>
        </p:blipFill>
        <p:spPr>
          <a:xfrm>
            <a:off x="173419" y="6162126"/>
            <a:ext cx="1043539" cy="591207"/>
          </a:xfrm>
          <a:prstGeom prst="rect">
            <a:avLst/>
          </a:prstGeom>
        </p:spPr>
      </p:pic>
      <p:sp>
        <p:nvSpPr>
          <p:cNvPr id="8" name="Rectangle 7"/>
          <p:cNvSpPr>
            <a:spLocks/>
          </p:cNvSpPr>
          <p:nvPr userDrawn="1"/>
        </p:nvSpPr>
        <p:spPr>
          <a:xfrm>
            <a:off x="9953723" y="6366554"/>
            <a:ext cx="3155092" cy="461665"/>
          </a:xfrm>
          <a:prstGeom prst="rect">
            <a:avLst/>
          </a:prstGeom>
        </p:spPr>
        <p:txBody>
          <a:bodyPr wrap="square">
            <a:spAutoFit/>
          </a:bodyPr>
          <a:lstStyle/>
          <a:p>
            <a:r>
              <a:rPr lang="en-US" sz="2400" b="1" dirty="0">
                <a:uFillTx/>
              </a:rPr>
              <a:t>C</a:t>
            </a:r>
            <a:r>
              <a:rPr lang="en-US" sz="1600" b="1" dirty="0">
                <a:uFillTx/>
              </a:rPr>
              <a:t>ore</a:t>
            </a:r>
            <a:r>
              <a:rPr lang="en-US" sz="2400" b="1" dirty="0">
                <a:uFillTx/>
              </a:rPr>
              <a:t> C</a:t>
            </a:r>
            <a:r>
              <a:rPr lang="en-US" sz="1600" b="1" dirty="0">
                <a:uFillTx/>
              </a:rPr>
              <a:t>urriculum</a:t>
            </a:r>
            <a:r>
              <a:rPr lang="en-US" sz="2400" b="1" dirty="0">
                <a:uFillTx/>
              </a:rPr>
              <a:t> V5</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Vertical Text Placeholder 2"/>
          <p:cNvSpPr>
            <a:spLocks noGrp="1"/>
          </p:cNvSpPr>
          <p:nvPr>
            <p:ph type="body" orient="vert" idx="1"/>
          </p:nvPr>
        </p:nvSpPr>
        <p:spPr/>
        <p:txBody>
          <a:bodyPr vert="eaVert"/>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pic>
        <p:nvPicPr>
          <p:cNvPr id="7" name="Picture 6"/>
          <p:cNvPicPr>
            <a:picLocks noChangeAspect="1"/>
          </p:cNvPicPr>
          <p:nvPr userDrawn="1"/>
        </p:nvPicPr>
        <p:blipFill>
          <a:blip r:embed="rId2" cstate="print"/>
          <a:stretch>
            <a:fillRect/>
          </a:stretch>
        </p:blipFill>
        <p:spPr>
          <a:xfrm>
            <a:off x="173419" y="6162126"/>
            <a:ext cx="1043539" cy="591207"/>
          </a:xfrm>
          <a:prstGeom prst="rect">
            <a:avLst/>
          </a:prstGeom>
        </p:spPr>
      </p:pic>
      <p:sp>
        <p:nvSpPr>
          <p:cNvPr id="8" name="Rectangle 7"/>
          <p:cNvSpPr>
            <a:spLocks/>
          </p:cNvSpPr>
          <p:nvPr userDrawn="1"/>
        </p:nvSpPr>
        <p:spPr>
          <a:xfrm>
            <a:off x="9953723" y="6366554"/>
            <a:ext cx="2146311" cy="461665"/>
          </a:xfrm>
          <a:prstGeom prst="rect">
            <a:avLst/>
          </a:prstGeom>
        </p:spPr>
        <p:txBody>
          <a:bodyPr wrap="square">
            <a:spAutoFit/>
          </a:bodyPr>
          <a:lstStyle/>
          <a:p>
            <a:r>
              <a:rPr lang="en-US" sz="2400" b="1" dirty="0">
                <a:uFillTx/>
              </a:rPr>
              <a:t>C</a:t>
            </a:r>
            <a:r>
              <a:rPr lang="en-US" sz="1600" b="1" dirty="0">
                <a:uFillTx/>
              </a:rPr>
              <a:t>ore</a:t>
            </a:r>
            <a:r>
              <a:rPr lang="en-US" sz="2400" b="1" dirty="0">
                <a:uFillTx/>
              </a:rPr>
              <a:t> C</a:t>
            </a:r>
            <a:r>
              <a:rPr lang="en-US" sz="1600" b="1" dirty="0">
                <a:uFillTx/>
              </a:rPr>
              <a:t>urriculum</a:t>
            </a:r>
            <a:r>
              <a:rPr lang="en-US" sz="2400" b="1" dirty="0">
                <a:uFillTx/>
              </a:rPr>
              <a:t> V5</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uFillTx/>
              </a:rPr>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pic>
        <p:nvPicPr>
          <p:cNvPr id="7" name="Picture 6"/>
          <p:cNvPicPr>
            <a:picLocks noChangeAspect="1"/>
          </p:cNvPicPr>
          <p:nvPr userDrawn="1"/>
        </p:nvPicPr>
        <p:blipFill>
          <a:blip r:embed="rId2" cstate="print"/>
          <a:stretch>
            <a:fillRect/>
          </a:stretch>
        </p:blipFill>
        <p:spPr>
          <a:xfrm>
            <a:off x="173419" y="6162126"/>
            <a:ext cx="1043539" cy="591207"/>
          </a:xfrm>
          <a:prstGeom prst="rect">
            <a:avLst/>
          </a:prstGeom>
        </p:spPr>
      </p:pic>
      <p:sp>
        <p:nvSpPr>
          <p:cNvPr id="8" name="Rectangle 7"/>
          <p:cNvSpPr>
            <a:spLocks/>
          </p:cNvSpPr>
          <p:nvPr userDrawn="1"/>
        </p:nvSpPr>
        <p:spPr>
          <a:xfrm>
            <a:off x="9953723" y="6366554"/>
            <a:ext cx="2146311" cy="461665"/>
          </a:xfrm>
          <a:prstGeom prst="rect">
            <a:avLst/>
          </a:prstGeom>
        </p:spPr>
        <p:txBody>
          <a:bodyPr wrap="square">
            <a:spAutoFit/>
          </a:bodyPr>
          <a:lstStyle/>
          <a:p>
            <a:r>
              <a:rPr lang="en-US" sz="2400" b="1" dirty="0">
                <a:uFillTx/>
              </a:rPr>
              <a:t>C</a:t>
            </a:r>
            <a:r>
              <a:rPr lang="en-US" sz="1600" b="1" dirty="0">
                <a:uFillTx/>
              </a:rPr>
              <a:t>ore</a:t>
            </a:r>
            <a:r>
              <a:rPr lang="en-US" sz="2400" b="1" dirty="0">
                <a:uFillTx/>
              </a:rPr>
              <a:t> C</a:t>
            </a:r>
            <a:r>
              <a:rPr lang="en-US" sz="1600" b="1" dirty="0">
                <a:uFillTx/>
              </a:rPr>
              <a:t>urriculum</a:t>
            </a:r>
            <a:r>
              <a:rPr lang="en-US" sz="2400" b="1" dirty="0">
                <a:uFillTx/>
              </a:rPr>
              <a:t> V5</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Content Placeholder 2"/>
          <p:cNvSpPr>
            <a:spLocks noGrp="1"/>
          </p:cNvSpPr>
          <p:nvPr>
            <p:ph idx="1"/>
          </p:nvPr>
        </p:nvSpPr>
        <p:spPr/>
        <p:txBody>
          <a:bodyPr/>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pic>
        <p:nvPicPr>
          <p:cNvPr id="6" name="Picture 5"/>
          <p:cNvPicPr>
            <a:picLocks noChangeAspect="1"/>
          </p:cNvPicPr>
          <p:nvPr userDrawn="1"/>
        </p:nvPicPr>
        <p:blipFill>
          <a:blip r:embed="rId2" cstate="print"/>
          <a:stretch>
            <a:fillRect/>
          </a:stretch>
        </p:blipFill>
        <p:spPr>
          <a:xfrm>
            <a:off x="173419" y="6162126"/>
            <a:ext cx="1043539" cy="591207"/>
          </a:xfrm>
          <a:prstGeom prst="rect">
            <a:avLst/>
          </a:prstGeom>
        </p:spPr>
      </p:pic>
      <p:sp>
        <p:nvSpPr>
          <p:cNvPr id="7" name="Rectangle 6"/>
          <p:cNvSpPr>
            <a:spLocks/>
          </p:cNvSpPr>
          <p:nvPr userDrawn="1"/>
        </p:nvSpPr>
        <p:spPr>
          <a:xfrm>
            <a:off x="9953723" y="6366554"/>
            <a:ext cx="2146311" cy="461665"/>
          </a:xfrm>
          <a:prstGeom prst="rect">
            <a:avLst/>
          </a:prstGeom>
        </p:spPr>
        <p:txBody>
          <a:bodyPr wrap="square">
            <a:spAutoFit/>
          </a:bodyPr>
          <a:lstStyle/>
          <a:p>
            <a:r>
              <a:rPr lang="en-US" sz="2400" b="1" dirty="0">
                <a:uFillTx/>
              </a:rPr>
              <a:t>C</a:t>
            </a:r>
            <a:r>
              <a:rPr lang="en-US" sz="1600" b="1" dirty="0">
                <a:uFillTx/>
              </a:rPr>
              <a:t>ore</a:t>
            </a:r>
            <a:r>
              <a:rPr lang="en-US" sz="2400" b="1" dirty="0">
                <a:uFillTx/>
              </a:rPr>
              <a:t> C</a:t>
            </a:r>
            <a:r>
              <a:rPr lang="en-US" sz="1600" b="1" dirty="0">
                <a:uFillTx/>
              </a:rPr>
              <a:t>urriculum</a:t>
            </a:r>
            <a:r>
              <a:rPr lang="en-US" sz="2400" b="1" dirty="0">
                <a:uFillTx/>
              </a:rPr>
              <a:t> V5</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rgbClr val="002060"/>
                </a:solidFill>
                <a:uFillTx/>
              </a:defRPr>
            </a:lvl1pPr>
          </a:lstStyle>
          <a:p>
            <a:r>
              <a:rPr lang="en-US" dirty="0">
                <a:uFillTx/>
              </a:rPr>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uFillTx/>
              </a:defRPr>
            </a:lvl1pPr>
            <a:lvl2pPr marL="457200" indent="0">
              <a:buNone/>
              <a:defRPr sz="2000">
                <a:solidFill>
                  <a:schemeClr val="tx1">
                    <a:tint val="75000"/>
                  </a:schemeClr>
                </a:solidFill>
                <a:uFillTx/>
              </a:defRPr>
            </a:lvl2pPr>
            <a:lvl3pPr marL="914400" indent="0">
              <a:buNone/>
              <a:defRPr sz="1800">
                <a:solidFill>
                  <a:schemeClr val="tx1">
                    <a:tint val="75000"/>
                  </a:schemeClr>
                </a:solidFill>
                <a:uFillTx/>
              </a:defRPr>
            </a:lvl3pPr>
            <a:lvl4pPr marL="1371600" indent="0">
              <a:buNone/>
              <a:defRPr sz="1600">
                <a:solidFill>
                  <a:schemeClr val="tx1">
                    <a:tint val="75000"/>
                  </a:schemeClr>
                </a:solidFill>
                <a:uFillTx/>
              </a:defRPr>
            </a:lvl4pPr>
            <a:lvl5pPr marL="1828800" indent="0">
              <a:buNone/>
              <a:defRPr sz="1600">
                <a:solidFill>
                  <a:schemeClr val="tx1">
                    <a:tint val="75000"/>
                  </a:schemeClr>
                </a:solidFill>
                <a:uFillTx/>
              </a:defRPr>
            </a:lvl5pPr>
            <a:lvl6pPr marL="2286000" indent="0">
              <a:buNone/>
              <a:defRPr sz="1600">
                <a:solidFill>
                  <a:schemeClr val="tx1">
                    <a:tint val="75000"/>
                  </a:schemeClr>
                </a:solidFill>
                <a:uFillTx/>
              </a:defRPr>
            </a:lvl6pPr>
            <a:lvl7pPr marL="2743200" indent="0">
              <a:buNone/>
              <a:defRPr sz="1600">
                <a:solidFill>
                  <a:schemeClr val="tx1">
                    <a:tint val="75000"/>
                  </a:schemeClr>
                </a:solidFill>
                <a:uFillTx/>
              </a:defRPr>
            </a:lvl7pPr>
            <a:lvl8pPr marL="3200400" indent="0">
              <a:buNone/>
              <a:defRPr sz="1600">
                <a:solidFill>
                  <a:schemeClr val="tx1">
                    <a:tint val="75000"/>
                  </a:schemeClr>
                </a:solidFill>
                <a:uFillTx/>
              </a:defRPr>
            </a:lvl8pPr>
            <a:lvl9pPr marL="3657600" indent="0">
              <a:buNone/>
              <a:defRPr sz="1600">
                <a:solidFill>
                  <a:schemeClr val="tx1">
                    <a:tint val="75000"/>
                  </a:schemeClr>
                </a:solidFill>
                <a:uFillTx/>
              </a:defRPr>
            </a:lvl9pPr>
          </a:lstStyle>
          <a:p>
            <a:pPr lvl="0"/>
            <a:r>
              <a:rPr lang="en-US" dirty="0">
                <a:uFillTx/>
              </a:rPr>
              <a:t>Edit Master text styles</a:t>
            </a:r>
          </a:p>
        </p:txBody>
      </p:sp>
      <p:pic>
        <p:nvPicPr>
          <p:cNvPr id="7" name="Picture 6"/>
          <p:cNvPicPr>
            <a:picLocks noChangeAspect="1"/>
          </p:cNvPicPr>
          <p:nvPr userDrawn="1"/>
        </p:nvPicPr>
        <p:blipFill>
          <a:blip r:embed="rId2" cstate="print"/>
          <a:stretch>
            <a:fillRect/>
          </a:stretch>
        </p:blipFill>
        <p:spPr>
          <a:xfrm>
            <a:off x="173419" y="6162126"/>
            <a:ext cx="1043539" cy="591207"/>
          </a:xfrm>
          <a:prstGeom prst="rect">
            <a:avLst/>
          </a:prstGeom>
        </p:spPr>
      </p:pic>
      <p:sp>
        <p:nvSpPr>
          <p:cNvPr id="8" name="Rectangle 7"/>
          <p:cNvSpPr>
            <a:spLocks/>
          </p:cNvSpPr>
          <p:nvPr userDrawn="1"/>
        </p:nvSpPr>
        <p:spPr>
          <a:xfrm>
            <a:off x="9953723" y="6366554"/>
            <a:ext cx="2146311" cy="461665"/>
          </a:xfrm>
          <a:prstGeom prst="rect">
            <a:avLst/>
          </a:prstGeom>
        </p:spPr>
        <p:txBody>
          <a:bodyPr wrap="square">
            <a:spAutoFit/>
          </a:bodyPr>
          <a:lstStyle/>
          <a:p>
            <a:r>
              <a:rPr lang="en-US" sz="2400" b="1" dirty="0">
                <a:uFillTx/>
              </a:rPr>
              <a:t>C</a:t>
            </a:r>
            <a:r>
              <a:rPr lang="en-US" sz="1600" b="1" dirty="0">
                <a:uFillTx/>
              </a:rPr>
              <a:t>ore</a:t>
            </a:r>
            <a:r>
              <a:rPr lang="en-US" sz="2400" b="1" dirty="0">
                <a:uFillTx/>
              </a:rPr>
              <a:t> C</a:t>
            </a:r>
            <a:r>
              <a:rPr lang="en-US" sz="1600" b="1" dirty="0">
                <a:uFillTx/>
              </a:rPr>
              <a:t>urriculum</a:t>
            </a:r>
            <a:r>
              <a:rPr lang="en-US" sz="2400" b="1" dirty="0">
                <a:uFillTx/>
              </a:rPr>
              <a:t> V5</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uFillTx/>
              </a:rPr>
              <a:t>Edit Master text styles</a:t>
            </a:r>
          </a:p>
          <a:p>
            <a:pPr lvl="1"/>
            <a:r>
              <a:rPr lang="en-US" dirty="0">
                <a:uFillTx/>
              </a:rPr>
              <a:t>Second level</a:t>
            </a:r>
          </a:p>
          <a:p>
            <a:pPr lvl="2"/>
            <a:r>
              <a:rPr lang="en-US" dirty="0">
                <a:uFillTx/>
              </a:rPr>
              <a:t>Third level</a:t>
            </a:r>
          </a:p>
          <a:p>
            <a:pPr lvl="3"/>
            <a:r>
              <a:rPr lang="en-US" dirty="0">
                <a:uFillTx/>
              </a:rPr>
              <a:t>Fourth level</a:t>
            </a:r>
          </a:p>
          <a:p>
            <a:pPr lvl="4"/>
            <a:r>
              <a:rPr lang="en-US" dirty="0">
                <a:uFillTx/>
              </a:rPr>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pic>
        <p:nvPicPr>
          <p:cNvPr id="8" name="Picture 7"/>
          <p:cNvPicPr>
            <a:picLocks noChangeAspect="1"/>
          </p:cNvPicPr>
          <p:nvPr userDrawn="1"/>
        </p:nvPicPr>
        <p:blipFill>
          <a:blip r:embed="rId2" cstate="print"/>
          <a:stretch>
            <a:fillRect/>
          </a:stretch>
        </p:blipFill>
        <p:spPr>
          <a:xfrm>
            <a:off x="173419" y="6162126"/>
            <a:ext cx="1043539" cy="591207"/>
          </a:xfrm>
          <a:prstGeom prst="rect">
            <a:avLst/>
          </a:prstGeom>
        </p:spPr>
      </p:pic>
      <p:sp>
        <p:nvSpPr>
          <p:cNvPr id="9" name="Rectangle 8"/>
          <p:cNvSpPr>
            <a:spLocks/>
          </p:cNvSpPr>
          <p:nvPr userDrawn="1"/>
        </p:nvSpPr>
        <p:spPr>
          <a:xfrm>
            <a:off x="9953723" y="6366554"/>
            <a:ext cx="2146311" cy="461665"/>
          </a:xfrm>
          <a:prstGeom prst="rect">
            <a:avLst/>
          </a:prstGeom>
        </p:spPr>
        <p:txBody>
          <a:bodyPr wrap="square">
            <a:spAutoFit/>
          </a:bodyPr>
          <a:lstStyle/>
          <a:p>
            <a:r>
              <a:rPr lang="en-US" sz="2400" b="1" dirty="0">
                <a:uFillTx/>
              </a:rPr>
              <a:t>C</a:t>
            </a:r>
            <a:r>
              <a:rPr lang="en-US" sz="1600" b="1" dirty="0">
                <a:uFillTx/>
              </a:rPr>
              <a:t>ore</a:t>
            </a:r>
            <a:r>
              <a:rPr lang="en-US" sz="2400" b="1" dirty="0">
                <a:uFillTx/>
              </a:rPr>
              <a:t> C</a:t>
            </a:r>
            <a:r>
              <a:rPr lang="en-US" sz="1600" b="1" dirty="0">
                <a:uFillTx/>
              </a:rPr>
              <a:t>urriculum</a:t>
            </a:r>
            <a:r>
              <a:rPr lang="en-US" sz="2400" b="1" dirty="0">
                <a:uFillTx/>
              </a:rPr>
              <a:t> V5</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uFillTx/>
              </a:rPr>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a:uFillTx/>
              </a:rPr>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a:uFillTx/>
              </a:rPr>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pic>
        <p:nvPicPr>
          <p:cNvPr id="10" name="Picture 9"/>
          <p:cNvPicPr>
            <a:picLocks noChangeAspect="1"/>
          </p:cNvPicPr>
          <p:nvPr userDrawn="1"/>
        </p:nvPicPr>
        <p:blipFill>
          <a:blip r:embed="rId2" cstate="print"/>
          <a:stretch>
            <a:fillRect/>
          </a:stretch>
        </p:blipFill>
        <p:spPr>
          <a:xfrm>
            <a:off x="173419" y="6162126"/>
            <a:ext cx="1043539" cy="591207"/>
          </a:xfrm>
          <a:prstGeom prst="rect">
            <a:avLst/>
          </a:prstGeom>
        </p:spPr>
      </p:pic>
      <p:sp>
        <p:nvSpPr>
          <p:cNvPr id="11" name="Rectangle 10"/>
          <p:cNvSpPr>
            <a:spLocks/>
          </p:cNvSpPr>
          <p:nvPr userDrawn="1"/>
        </p:nvSpPr>
        <p:spPr>
          <a:xfrm>
            <a:off x="9953723" y="6366554"/>
            <a:ext cx="2146311" cy="461665"/>
          </a:xfrm>
          <a:prstGeom prst="rect">
            <a:avLst/>
          </a:prstGeom>
        </p:spPr>
        <p:txBody>
          <a:bodyPr wrap="square">
            <a:spAutoFit/>
          </a:bodyPr>
          <a:lstStyle/>
          <a:p>
            <a:r>
              <a:rPr lang="en-US" sz="2400" b="1" dirty="0">
                <a:uFillTx/>
              </a:rPr>
              <a:t>C</a:t>
            </a:r>
            <a:r>
              <a:rPr lang="en-US" sz="1600" b="1" dirty="0">
                <a:uFillTx/>
              </a:rPr>
              <a:t>ore</a:t>
            </a:r>
            <a:r>
              <a:rPr lang="en-US" sz="2400" b="1" dirty="0">
                <a:uFillTx/>
              </a:rPr>
              <a:t> C</a:t>
            </a:r>
            <a:r>
              <a:rPr lang="en-US" sz="1600" b="1" dirty="0">
                <a:uFillTx/>
              </a:rPr>
              <a:t>urriculum</a:t>
            </a:r>
            <a:r>
              <a:rPr lang="en-US" sz="2400" b="1" dirty="0">
                <a:uFillTx/>
              </a:rPr>
              <a:t> V5</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pic>
        <p:nvPicPr>
          <p:cNvPr id="6" name="Picture 5"/>
          <p:cNvPicPr>
            <a:picLocks noChangeAspect="1"/>
          </p:cNvPicPr>
          <p:nvPr userDrawn="1"/>
        </p:nvPicPr>
        <p:blipFill>
          <a:blip r:embed="rId2" cstate="print"/>
          <a:stretch>
            <a:fillRect/>
          </a:stretch>
        </p:blipFill>
        <p:spPr>
          <a:xfrm>
            <a:off x="173419" y="6162126"/>
            <a:ext cx="1043539" cy="591207"/>
          </a:xfrm>
          <a:prstGeom prst="rect">
            <a:avLst/>
          </a:prstGeom>
        </p:spPr>
      </p:pic>
      <p:sp>
        <p:nvSpPr>
          <p:cNvPr id="7" name="Rectangle 6"/>
          <p:cNvSpPr>
            <a:spLocks/>
          </p:cNvSpPr>
          <p:nvPr userDrawn="1"/>
        </p:nvSpPr>
        <p:spPr>
          <a:xfrm>
            <a:off x="9953723" y="6366554"/>
            <a:ext cx="2146311" cy="461665"/>
          </a:xfrm>
          <a:prstGeom prst="rect">
            <a:avLst/>
          </a:prstGeom>
        </p:spPr>
        <p:txBody>
          <a:bodyPr wrap="square">
            <a:spAutoFit/>
          </a:bodyPr>
          <a:lstStyle/>
          <a:p>
            <a:r>
              <a:rPr lang="en-US" sz="2400" b="1" dirty="0">
                <a:uFillTx/>
              </a:rPr>
              <a:t>C</a:t>
            </a:r>
            <a:r>
              <a:rPr lang="en-US" sz="1600" b="1" dirty="0">
                <a:uFillTx/>
              </a:rPr>
              <a:t>ore</a:t>
            </a:r>
            <a:r>
              <a:rPr lang="en-US" sz="2400" b="1" dirty="0">
                <a:uFillTx/>
              </a:rPr>
              <a:t> C</a:t>
            </a:r>
            <a:r>
              <a:rPr lang="en-US" sz="1600" b="1" dirty="0">
                <a:uFillTx/>
              </a:rPr>
              <a:t>urriculum</a:t>
            </a:r>
            <a:r>
              <a:rPr lang="en-US" sz="2400" b="1" dirty="0">
                <a:uFillTx/>
              </a:rPr>
              <a:t> V5</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stretch>
            <a:fillRect/>
          </a:stretch>
        </p:blipFill>
        <p:spPr>
          <a:xfrm>
            <a:off x="173419" y="6162126"/>
            <a:ext cx="1043539" cy="591207"/>
          </a:xfrm>
          <a:prstGeom prst="rect">
            <a:avLst/>
          </a:prstGeom>
        </p:spPr>
      </p:pic>
      <p:sp>
        <p:nvSpPr>
          <p:cNvPr id="6" name="Rectangle 5"/>
          <p:cNvSpPr>
            <a:spLocks/>
          </p:cNvSpPr>
          <p:nvPr userDrawn="1"/>
        </p:nvSpPr>
        <p:spPr>
          <a:xfrm>
            <a:off x="9953723" y="6366554"/>
            <a:ext cx="2146311" cy="461665"/>
          </a:xfrm>
          <a:prstGeom prst="rect">
            <a:avLst/>
          </a:prstGeom>
        </p:spPr>
        <p:txBody>
          <a:bodyPr wrap="square">
            <a:spAutoFit/>
          </a:bodyPr>
          <a:lstStyle/>
          <a:p>
            <a:r>
              <a:rPr lang="en-US" sz="2400" b="1" dirty="0">
                <a:uFillTx/>
              </a:rPr>
              <a:t>C</a:t>
            </a:r>
            <a:r>
              <a:rPr lang="en-US" sz="1600" b="1" dirty="0">
                <a:uFillTx/>
              </a:rPr>
              <a:t>ore</a:t>
            </a:r>
            <a:r>
              <a:rPr lang="en-US" sz="2400" b="1" dirty="0">
                <a:uFillTx/>
              </a:rPr>
              <a:t> C</a:t>
            </a:r>
            <a:r>
              <a:rPr lang="en-US" sz="1600" b="1" dirty="0">
                <a:uFillTx/>
              </a:rPr>
              <a:t>urriculum</a:t>
            </a:r>
            <a:r>
              <a:rPr lang="en-US" sz="2400" b="1" dirty="0">
                <a:uFillTx/>
              </a:rPr>
              <a:t> V5</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uFillTx/>
              </a:defRPr>
            </a:lvl1pPr>
          </a:lstStyle>
          <a:p>
            <a:r>
              <a:rPr lang="en-US">
                <a:uFillTx/>
              </a:rPr>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uFillTx/>
              </a:defRPr>
            </a:lvl1pPr>
            <a:lvl2pPr>
              <a:defRPr sz="2800">
                <a:uFillTx/>
              </a:defRPr>
            </a:lvl2pPr>
            <a:lvl3pPr>
              <a:defRPr sz="2400">
                <a:uFillTx/>
              </a:defRPr>
            </a:lvl3pPr>
            <a:lvl4pPr>
              <a:defRPr sz="2000">
                <a:uFillTx/>
              </a:defRPr>
            </a:lvl4pPr>
            <a:lvl5pPr>
              <a:defRPr sz="2000">
                <a:uFillTx/>
              </a:defRPr>
            </a:lvl5pPr>
            <a:lvl6pPr>
              <a:defRPr sz="2000">
                <a:uFillTx/>
              </a:defRPr>
            </a:lvl6pPr>
            <a:lvl7pPr>
              <a:defRPr sz="2000">
                <a:uFillTx/>
              </a:defRPr>
            </a:lvl7pPr>
            <a:lvl8pPr>
              <a:defRPr sz="2000">
                <a:uFillTx/>
              </a:defRPr>
            </a:lvl8pPr>
            <a:lvl9pPr>
              <a:defRPr sz="2000">
                <a:uFillTx/>
              </a:defRPr>
            </a:lvl9pPr>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uFillTx/>
              </a:defRPr>
            </a:lvl1pPr>
            <a:lvl2pPr marL="457200" indent="0">
              <a:buNone/>
              <a:defRPr sz="1400">
                <a:uFillTx/>
              </a:defRPr>
            </a:lvl2pPr>
            <a:lvl3pPr marL="914400" indent="0">
              <a:buNone/>
              <a:defRPr sz="1200">
                <a:uFillTx/>
              </a:defRPr>
            </a:lvl3pPr>
            <a:lvl4pPr marL="1371600" indent="0">
              <a:buNone/>
              <a:defRPr sz="1000">
                <a:uFillTx/>
              </a:defRPr>
            </a:lvl4pPr>
            <a:lvl5pPr marL="1828800" indent="0">
              <a:buNone/>
              <a:defRPr sz="1000">
                <a:uFillTx/>
              </a:defRPr>
            </a:lvl5pPr>
            <a:lvl6pPr marL="2286000" indent="0">
              <a:buNone/>
              <a:defRPr sz="1000">
                <a:uFillTx/>
              </a:defRPr>
            </a:lvl6pPr>
            <a:lvl7pPr marL="2743200" indent="0">
              <a:buNone/>
              <a:defRPr sz="1000">
                <a:uFillTx/>
              </a:defRPr>
            </a:lvl7pPr>
            <a:lvl8pPr marL="3200400" indent="0">
              <a:buNone/>
              <a:defRPr sz="1000">
                <a:uFillTx/>
              </a:defRPr>
            </a:lvl8pPr>
            <a:lvl9pPr marL="3657600" indent="0">
              <a:buNone/>
              <a:defRPr sz="1000">
                <a:uFillTx/>
              </a:defRPr>
            </a:lvl9pPr>
          </a:lstStyle>
          <a:p>
            <a:pPr lvl="0"/>
            <a:r>
              <a:rPr lang="en-US">
                <a:uFillTx/>
              </a:rPr>
              <a:t>Edit Master text styles</a:t>
            </a:r>
          </a:p>
        </p:txBody>
      </p:sp>
      <p:pic>
        <p:nvPicPr>
          <p:cNvPr id="8" name="Picture 7"/>
          <p:cNvPicPr>
            <a:picLocks noChangeAspect="1"/>
          </p:cNvPicPr>
          <p:nvPr userDrawn="1"/>
        </p:nvPicPr>
        <p:blipFill>
          <a:blip r:embed="rId2" cstate="print"/>
          <a:stretch>
            <a:fillRect/>
          </a:stretch>
        </p:blipFill>
        <p:spPr>
          <a:xfrm>
            <a:off x="173419" y="6162126"/>
            <a:ext cx="1043539" cy="591207"/>
          </a:xfrm>
          <a:prstGeom prst="rect">
            <a:avLst/>
          </a:prstGeom>
        </p:spPr>
      </p:pic>
      <p:sp>
        <p:nvSpPr>
          <p:cNvPr id="9" name="Rectangle 8"/>
          <p:cNvSpPr>
            <a:spLocks/>
          </p:cNvSpPr>
          <p:nvPr userDrawn="1"/>
        </p:nvSpPr>
        <p:spPr>
          <a:xfrm>
            <a:off x="9953723" y="6366554"/>
            <a:ext cx="2146311" cy="461665"/>
          </a:xfrm>
          <a:prstGeom prst="rect">
            <a:avLst/>
          </a:prstGeom>
        </p:spPr>
        <p:txBody>
          <a:bodyPr wrap="square">
            <a:spAutoFit/>
          </a:bodyPr>
          <a:lstStyle/>
          <a:p>
            <a:r>
              <a:rPr lang="en-US" sz="2400" b="1" dirty="0">
                <a:uFillTx/>
              </a:rPr>
              <a:t>C</a:t>
            </a:r>
            <a:r>
              <a:rPr lang="en-US" sz="1600" b="1" dirty="0">
                <a:uFillTx/>
              </a:rPr>
              <a:t>ore</a:t>
            </a:r>
            <a:r>
              <a:rPr lang="en-US" sz="2400" b="1" dirty="0">
                <a:uFillTx/>
              </a:rPr>
              <a:t> C</a:t>
            </a:r>
            <a:r>
              <a:rPr lang="en-US" sz="1600" b="1" dirty="0">
                <a:uFillTx/>
              </a:rPr>
              <a:t>urriculum</a:t>
            </a:r>
            <a:r>
              <a:rPr lang="en-US" sz="2400" b="1" dirty="0">
                <a:uFillTx/>
              </a:rPr>
              <a:t> V5</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uFillTx/>
              </a:defRPr>
            </a:lvl1pPr>
          </a:lstStyle>
          <a:p>
            <a:r>
              <a:rPr lang="en-US">
                <a:uFillTx/>
              </a:rPr>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uFillTx/>
              </a:defRPr>
            </a:lvl1pPr>
            <a:lvl2pPr marL="457200" indent="0">
              <a:buNone/>
              <a:defRPr sz="2800">
                <a:uFillTx/>
              </a:defRPr>
            </a:lvl2pPr>
            <a:lvl3pPr marL="914400" indent="0">
              <a:buNone/>
              <a:defRPr sz="2400">
                <a:uFillTx/>
              </a:defRPr>
            </a:lvl3pPr>
            <a:lvl4pPr marL="1371600" indent="0">
              <a:buNone/>
              <a:defRPr sz="2000">
                <a:uFillTx/>
              </a:defRPr>
            </a:lvl4pPr>
            <a:lvl5pPr marL="1828800" indent="0">
              <a:buNone/>
              <a:defRPr sz="2000">
                <a:uFillTx/>
              </a:defRPr>
            </a:lvl5pPr>
            <a:lvl6pPr marL="2286000" indent="0">
              <a:buNone/>
              <a:defRPr sz="2000">
                <a:uFillTx/>
              </a:defRPr>
            </a:lvl6pPr>
            <a:lvl7pPr marL="2743200" indent="0">
              <a:buNone/>
              <a:defRPr sz="2000">
                <a:uFillTx/>
              </a:defRPr>
            </a:lvl7pPr>
            <a:lvl8pPr marL="3200400" indent="0">
              <a:buNone/>
              <a:defRPr sz="2000">
                <a:uFillTx/>
              </a:defRPr>
            </a:lvl8pPr>
            <a:lvl9pPr marL="3657600" indent="0">
              <a:buNone/>
              <a:defRPr sz="2000">
                <a:uFillTx/>
              </a:defRPr>
            </a:lvl9pPr>
          </a:lstStyle>
          <a:p>
            <a:endParaRPr lang="en-US">
              <a:uFillTx/>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uFillTx/>
              </a:defRPr>
            </a:lvl1pPr>
            <a:lvl2pPr marL="457200" indent="0">
              <a:buNone/>
              <a:defRPr sz="1400">
                <a:uFillTx/>
              </a:defRPr>
            </a:lvl2pPr>
            <a:lvl3pPr marL="914400" indent="0">
              <a:buNone/>
              <a:defRPr sz="1200">
                <a:uFillTx/>
              </a:defRPr>
            </a:lvl3pPr>
            <a:lvl4pPr marL="1371600" indent="0">
              <a:buNone/>
              <a:defRPr sz="1000">
                <a:uFillTx/>
              </a:defRPr>
            </a:lvl4pPr>
            <a:lvl5pPr marL="1828800" indent="0">
              <a:buNone/>
              <a:defRPr sz="1000">
                <a:uFillTx/>
              </a:defRPr>
            </a:lvl5pPr>
            <a:lvl6pPr marL="2286000" indent="0">
              <a:buNone/>
              <a:defRPr sz="1000">
                <a:uFillTx/>
              </a:defRPr>
            </a:lvl6pPr>
            <a:lvl7pPr marL="2743200" indent="0">
              <a:buNone/>
              <a:defRPr sz="1000">
                <a:uFillTx/>
              </a:defRPr>
            </a:lvl7pPr>
            <a:lvl8pPr marL="3200400" indent="0">
              <a:buNone/>
              <a:defRPr sz="1000">
                <a:uFillTx/>
              </a:defRPr>
            </a:lvl8pPr>
            <a:lvl9pPr marL="3657600" indent="0">
              <a:buNone/>
              <a:defRPr sz="1000">
                <a:uFillTx/>
              </a:defRPr>
            </a:lvl9pPr>
          </a:lstStyle>
          <a:p>
            <a:pPr lvl="0"/>
            <a:r>
              <a:rPr lang="en-US">
                <a:uFillTx/>
              </a:rPr>
              <a:t>Edit Master text styles</a:t>
            </a:r>
          </a:p>
        </p:txBody>
      </p:sp>
      <p:pic>
        <p:nvPicPr>
          <p:cNvPr id="8" name="Picture 7"/>
          <p:cNvPicPr>
            <a:picLocks noChangeAspect="1"/>
          </p:cNvPicPr>
          <p:nvPr userDrawn="1"/>
        </p:nvPicPr>
        <p:blipFill>
          <a:blip r:embed="rId2" cstate="print"/>
          <a:stretch>
            <a:fillRect/>
          </a:stretch>
        </p:blipFill>
        <p:spPr>
          <a:xfrm>
            <a:off x="173419" y="6162126"/>
            <a:ext cx="1043539" cy="591207"/>
          </a:xfrm>
          <a:prstGeom prst="rect">
            <a:avLst/>
          </a:prstGeom>
        </p:spPr>
      </p:pic>
      <p:sp>
        <p:nvSpPr>
          <p:cNvPr id="9" name="Rectangle 8"/>
          <p:cNvSpPr>
            <a:spLocks/>
          </p:cNvSpPr>
          <p:nvPr userDrawn="1"/>
        </p:nvSpPr>
        <p:spPr>
          <a:xfrm>
            <a:off x="9953723" y="6366554"/>
            <a:ext cx="2146311" cy="461665"/>
          </a:xfrm>
          <a:prstGeom prst="rect">
            <a:avLst/>
          </a:prstGeom>
        </p:spPr>
        <p:txBody>
          <a:bodyPr wrap="square">
            <a:spAutoFit/>
          </a:bodyPr>
          <a:lstStyle/>
          <a:p>
            <a:r>
              <a:rPr lang="en-US" sz="2400" b="1" dirty="0">
                <a:uFillTx/>
              </a:rPr>
              <a:t>C</a:t>
            </a:r>
            <a:r>
              <a:rPr lang="en-US" sz="1600" b="1" dirty="0">
                <a:uFillTx/>
              </a:rPr>
              <a:t>ore</a:t>
            </a:r>
            <a:r>
              <a:rPr lang="en-US" sz="2400" b="1" dirty="0">
                <a:uFillTx/>
              </a:rPr>
              <a:t> C</a:t>
            </a:r>
            <a:r>
              <a:rPr lang="en-US" sz="1600" b="1" dirty="0">
                <a:uFillTx/>
              </a:rPr>
              <a:t>urriculum</a:t>
            </a:r>
            <a:r>
              <a:rPr lang="en-US" sz="2400" b="1" dirty="0">
                <a:uFillTx/>
              </a:rPr>
              <a:t> V5</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uFillTx/>
              </a:rPr>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uFillTx/>
              </a:rPr>
              <a:t>Edit Master text styles</a:t>
            </a:r>
          </a:p>
          <a:p>
            <a:pPr lvl="1"/>
            <a:r>
              <a:rPr lang="en-US" dirty="0">
                <a:uFillTx/>
              </a:rPr>
              <a:t>Second level</a:t>
            </a:r>
          </a:p>
          <a:p>
            <a:pPr lvl="2"/>
            <a:r>
              <a:rPr lang="en-US" dirty="0">
                <a:uFillTx/>
              </a:rPr>
              <a:t>Third level</a:t>
            </a:r>
          </a:p>
          <a:p>
            <a:pPr lvl="3"/>
            <a:r>
              <a:rPr lang="en-US" dirty="0">
                <a:uFillTx/>
              </a:rPr>
              <a:t>Fourth level</a:t>
            </a:r>
          </a:p>
          <a:p>
            <a:pPr lvl="4"/>
            <a:r>
              <a:rPr lang="en-US" dirty="0">
                <a:uFillTx/>
              </a:rPr>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a:solidFill>
            <a:schemeClr val="tx1"/>
          </a:solidFill>
          <a:uFillTx/>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p:bodyStyle>
    <p:otherStyle>
      <a:defPPr>
        <a:defRPr lang="en-US">
          <a:uFillTx/>
        </a:defRPr>
      </a:defPPr>
      <a:lvl1pPr marL="0" algn="l" defTabSz="914400" rtl="0" eaLnBrk="1" latinLnBrk="0" hangingPunct="1">
        <a:defRPr sz="18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customXml" Target="../ink/ink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uFillTx/>
              </a:rPr>
              <a:t>Midfoot Fractures and Dislocations</a:t>
            </a:r>
            <a:endParaRPr lang="en-US" b="1" dirty="0">
              <a:solidFill>
                <a:srgbClr val="002060"/>
              </a:solidFill>
              <a:uFillTx/>
            </a:endParaRPr>
          </a:p>
        </p:txBody>
      </p:sp>
      <p:sp>
        <p:nvSpPr>
          <p:cNvPr id="5" name="Subtitle 4"/>
          <p:cNvSpPr>
            <a:spLocks noGrp="1"/>
          </p:cNvSpPr>
          <p:nvPr>
            <p:ph type="subTitle" idx="1"/>
          </p:nvPr>
        </p:nvSpPr>
        <p:spPr>
          <a:xfrm>
            <a:off x="1217727" y="3790514"/>
            <a:ext cx="9144000" cy="1655762"/>
          </a:xfrm>
        </p:spPr>
        <p:txBody>
          <a:bodyPr>
            <a:normAutofit lnSpcReduction="10000"/>
          </a:bodyPr>
          <a:lstStyle/>
          <a:p>
            <a:r>
              <a:rPr lang="en-US" b="1" i="1" dirty="0">
                <a:uFillTx/>
              </a:rPr>
              <a:t>Nicholas Romeo, DO</a:t>
            </a:r>
          </a:p>
          <a:p>
            <a:r>
              <a:rPr lang="en-US" b="1" i="1" dirty="0">
                <a:uFillTx/>
              </a:rPr>
              <a:t>Assistant Professor, </a:t>
            </a:r>
            <a:r>
              <a:rPr lang="en-US" b="1" i="1" dirty="0" err="1">
                <a:uFillTx/>
              </a:rPr>
              <a:t>Orthopaedic</a:t>
            </a:r>
            <a:r>
              <a:rPr lang="en-US" b="1" i="1" dirty="0">
                <a:uFillTx/>
              </a:rPr>
              <a:t> Surgery</a:t>
            </a:r>
          </a:p>
          <a:p>
            <a:r>
              <a:rPr lang="en-US" b="1" i="1" dirty="0" err="1">
                <a:uFillTx/>
              </a:rPr>
              <a:t>MetroHealth</a:t>
            </a:r>
            <a:r>
              <a:rPr lang="en-US" b="1" i="1" dirty="0">
                <a:uFillTx/>
              </a:rPr>
              <a:t> Medical Center</a:t>
            </a:r>
          </a:p>
          <a:p>
            <a:r>
              <a:rPr lang="en-US" b="1" i="1" dirty="0">
                <a:uFillTx/>
              </a:rPr>
              <a:t>Case Western Reserve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24864"/>
            <a:ext cx="7772400" cy="1143000"/>
          </a:xfrm>
        </p:spPr>
        <p:txBody>
          <a:bodyPr/>
          <a:lstStyle/>
          <a:p>
            <a:r>
              <a:rPr lang="en-US" dirty="0">
                <a:uFillTx/>
              </a:rPr>
              <a:t>Midfoot Anatomy</a:t>
            </a:r>
          </a:p>
        </p:txBody>
      </p:sp>
      <p:sp>
        <p:nvSpPr>
          <p:cNvPr id="3" name="Content Placeholder 2"/>
          <p:cNvSpPr>
            <a:spLocks noGrp="1"/>
          </p:cNvSpPr>
          <p:nvPr>
            <p:ph sz="half" idx="1"/>
          </p:nvPr>
        </p:nvSpPr>
        <p:spPr>
          <a:xfrm>
            <a:off x="1932248" y="1467864"/>
            <a:ext cx="4087552" cy="4628136"/>
          </a:xfrm>
        </p:spPr>
        <p:txBody>
          <a:bodyPr>
            <a:normAutofit lnSpcReduction="10000"/>
          </a:bodyPr>
          <a:lstStyle/>
          <a:p>
            <a:pPr marL="457200" indent="-457200">
              <a:buFont typeface="Arial"/>
              <a:buChar char="•"/>
            </a:pPr>
            <a:r>
              <a:rPr lang="en-US" dirty="0">
                <a:uFillTx/>
              </a:rPr>
              <a:t>Trapezoidal configuration</a:t>
            </a:r>
          </a:p>
          <a:p>
            <a:pPr marL="457200" indent="-457200">
              <a:buFont typeface="Arial"/>
              <a:buChar char="•"/>
            </a:pPr>
            <a:r>
              <a:rPr lang="en-US" dirty="0">
                <a:uFillTx/>
              </a:rPr>
              <a:t>Recessed 2</a:t>
            </a:r>
            <a:r>
              <a:rPr lang="en-US" baseline="30000" dirty="0">
                <a:uFillTx/>
              </a:rPr>
              <a:t>nd</a:t>
            </a:r>
            <a:r>
              <a:rPr lang="en-US" dirty="0">
                <a:uFillTx/>
              </a:rPr>
              <a:t> Tarsometatarsal (TMT) joint</a:t>
            </a:r>
          </a:p>
          <a:p>
            <a:pPr marL="914400" lvl="1" indent="-457200">
              <a:buFont typeface="Arial"/>
              <a:buChar char="•"/>
            </a:pPr>
            <a:r>
              <a:rPr lang="en-US" dirty="0">
                <a:uFillTx/>
              </a:rPr>
              <a:t>“keystone” of the transverse arch</a:t>
            </a:r>
          </a:p>
          <a:p>
            <a:pPr marL="457200" indent="-457200">
              <a:buFont typeface="Arial"/>
              <a:buChar char="•"/>
            </a:pPr>
            <a:r>
              <a:rPr lang="en-US" dirty="0">
                <a:uFillTx/>
              </a:rPr>
              <a:t>Individual joints are “flat on flat”</a:t>
            </a:r>
          </a:p>
          <a:p>
            <a:pPr marL="457200" indent="-457200">
              <a:buFont typeface="Arial"/>
              <a:buChar char="•"/>
            </a:pPr>
            <a:r>
              <a:rPr lang="en-US" dirty="0"/>
              <a:t>TMT joints have little inherent stability due to shallow articulation</a:t>
            </a:r>
          </a:p>
        </p:txBody>
      </p:sp>
      <p:pic>
        <p:nvPicPr>
          <p:cNvPr id="7" name="Picture 6">
            <a:extLst>
              <a:ext uri="{FF2B5EF4-FFF2-40B4-BE49-F238E27FC236}">
                <a16:creationId xmlns:a16="http://schemas.microsoft.com/office/drawing/2014/main" id="{C63668BD-CF56-C849-85BF-057FD85D7AEA}"/>
              </a:ext>
            </a:extLst>
          </p:cNvPr>
          <p:cNvPicPr>
            <a:picLocks noChangeAspect="1"/>
          </p:cNvPicPr>
          <p:nvPr/>
        </p:nvPicPr>
        <p:blipFill>
          <a:blip r:embed="rId3"/>
          <a:stretch>
            <a:fillRect/>
          </a:stretch>
        </p:blipFill>
        <p:spPr>
          <a:xfrm rot="16200000">
            <a:off x="4828299" y="2832100"/>
            <a:ext cx="4762500" cy="1765300"/>
          </a:xfrm>
          <a:prstGeom prst="rect">
            <a:avLst/>
          </a:prstGeom>
        </p:spPr>
      </p:pic>
      <p:pic>
        <p:nvPicPr>
          <p:cNvPr id="6" name="Picture 5">
            <a:extLst>
              <a:ext uri="{FF2B5EF4-FFF2-40B4-BE49-F238E27FC236}">
                <a16:creationId xmlns:a16="http://schemas.microsoft.com/office/drawing/2014/main" id="{881E8395-3538-AB46-B758-0209CA4ED263}"/>
              </a:ext>
            </a:extLst>
          </p:cNvPr>
          <p:cNvPicPr>
            <a:picLocks noChangeAspect="1"/>
          </p:cNvPicPr>
          <p:nvPr/>
        </p:nvPicPr>
        <p:blipFill>
          <a:blip r:embed="rId4"/>
          <a:stretch>
            <a:fillRect/>
          </a:stretch>
        </p:blipFill>
        <p:spPr>
          <a:xfrm>
            <a:off x="8092199" y="2306459"/>
            <a:ext cx="3962400" cy="2950945"/>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3F8FEE8E-1E1B-4E4D-B372-D0A5C3E99610}"/>
                  </a:ext>
                </a:extLst>
              </p14:cNvPr>
              <p14:cNvContentPartPr/>
              <p14:nvPr/>
            </p14:nvContentPartPr>
            <p14:xfrm>
              <a:off x="6638606" y="3445523"/>
              <a:ext cx="953640" cy="243360"/>
            </p14:xfrm>
          </p:contentPart>
        </mc:Choice>
        <mc:Fallback xmlns="">
          <p:pic>
            <p:nvPicPr>
              <p:cNvPr id="8" name="Ink 7">
                <a:extLst>
                  <a:ext uri="{FF2B5EF4-FFF2-40B4-BE49-F238E27FC236}">
                    <a16:creationId xmlns:a16="http://schemas.microsoft.com/office/drawing/2014/main" id="{3F8FEE8E-1E1B-4E4D-B372-D0A5C3E99610}"/>
                  </a:ext>
                </a:extLst>
              </p:cNvPr>
              <p:cNvPicPr/>
              <p:nvPr/>
            </p:nvPicPr>
            <p:blipFill>
              <a:blip r:embed="rId6"/>
              <a:stretch>
                <a:fillRect/>
              </a:stretch>
            </p:blipFill>
            <p:spPr>
              <a:xfrm>
                <a:off x="6629966" y="3436523"/>
                <a:ext cx="971280" cy="261000"/>
              </a:xfrm>
              <a:prstGeom prst="rect">
                <a:avLst/>
              </a:prstGeom>
            </p:spPr>
          </p:pic>
        </mc:Fallback>
      </mc:AlternateContent>
      <p:sp>
        <p:nvSpPr>
          <p:cNvPr id="9" name="TextBox 8">
            <a:extLst>
              <a:ext uri="{FF2B5EF4-FFF2-40B4-BE49-F238E27FC236}">
                <a16:creationId xmlns:a16="http://schemas.microsoft.com/office/drawing/2014/main" id="{47970000-181A-1241-BE57-4E1FC84CAF42}"/>
              </a:ext>
            </a:extLst>
          </p:cNvPr>
          <p:cNvSpPr txBox="1"/>
          <p:nvPr/>
        </p:nvSpPr>
        <p:spPr>
          <a:xfrm>
            <a:off x="7961981" y="5520655"/>
            <a:ext cx="4247317" cy="646331"/>
          </a:xfrm>
          <a:prstGeom prst="rect">
            <a:avLst/>
          </a:prstGeom>
        </p:spPr>
        <p:txBody>
          <a:bodyPr wrap="none" rtlCol="0">
            <a:spAutoFit/>
          </a:bodyPr>
          <a:lstStyle/>
          <a:p>
            <a:r>
              <a:rPr lang="en-US" dirty="0"/>
              <a:t>Image obtained from AO surgery reference </a:t>
            </a:r>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0327" y="292118"/>
            <a:ext cx="7772400" cy="1143000"/>
          </a:xfrm>
        </p:spPr>
        <p:txBody>
          <a:bodyPr/>
          <a:lstStyle/>
          <a:p>
            <a:r>
              <a:rPr lang="en-US" dirty="0">
                <a:uFillTx/>
              </a:rPr>
              <a:t>Midfoot Ligamentous Anatomy</a:t>
            </a:r>
          </a:p>
        </p:txBody>
      </p:sp>
      <p:sp>
        <p:nvSpPr>
          <p:cNvPr id="3" name="Content Placeholder 2"/>
          <p:cNvSpPr>
            <a:spLocks noGrp="1"/>
          </p:cNvSpPr>
          <p:nvPr>
            <p:ph sz="half" idx="1"/>
          </p:nvPr>
        </p:nvSpPr>
        <p:spPr>
          <a:xfrm>
            <a:off x="1932248" y="1600200"/>
            <a:ext cx="4087552" cy="4495800"/>
          </a:xfrm>
        </p:spPr>
        <p:txBody>
          <a:bodyPr>
            <a:normAutofit fontScale="85000" lnSpcReduction="10000"/>
          </a:bodyPr>
          <a:lstStyle/>
          <a:p>
            <a:pPr marL="457200" indent="-457200">
              <a:buFont typeface="Arial"/>
              <a:buChar char="•"/>
            </a:pPr>
            <a:r>
              <a:rPr lang="en-US" dirty="0">
                <a:uFillTx/>
              </a:rPr>
              <a:t>Transverse </a:t>
            </a:r>
            <a:r>
              <a:rPr lang="en-US" dirty="0" err="1">
                <a:uFillTx/>
              </a:rPr>
              <a:t>Intermetatarsal</a:t>
            </a:r>
            <a:r>
              <a:rPr lang="en-US" dirty="0">
                <a:uFillTx/>
              </a:rPr>
              <a:t> ligaments secure M2-M5</a:t>
            </a:r>
          </a:p>
          <a:p>
            <a:pPr marL="457200" indent="-457200">
              <a:buFont typeface="Arial"/>
              <a:buChar char="•"/>
            </a:pPr>
            <a:r>
              <a:rPr lang="en-US" dirty="0">
                <a:uFillTx/>
              </a:rPr>
              <a:t>No intermetatarsal ligament between M1-M2</a:t>
            </a:r>
          </a:p>
          <a:p>
            <a:pPr marL="457200" indent="-457200">
              <a:buFont typeface="Arial"/>
              <a:buChar char="•"/>
            </a:pPr>
            <a:r>
              <a:rPr lang="en-US" dirty="0">
                <a:uFillTx/>
              </a:rPr>
              <a:t>Interosseous C1-M2 ligament = Lisfranc ligament</a:t>
            </a:r>
          </a:p>
          <a:p>
            <a:pPr marL="457200" indent="-457200">
              <a:buFont typeface="Arial"/>
              <a:buChar char="•"/>
            </a:pPr>
            <a:r>
              <a:rPr lang="en-US" dirty="0">
                <a:uFillTx/>
              </a:rPr>
              <a:t>Plantar ligaments stronger than dorsal ligaments</a:t>
            </a:r>
          </a:p>
          <a:p>
            <a:pPr marL="457200" indent="-457200">
              <a:buFont typeface="Arial"/>
              <a:buChar char="•"/>
            </a:pPr>
            <a:r>
              <a:rPr lang="en-US" dirty="0"/>
              <a:t>Dorsal ligaments are first to fail under tension leading to dorsal subluxation of metatarsal bases</a:t>
            </a:r>
            <a:endParaRPr lang="en-US" dirty="0">
              <a:uFillTx/>
            </a:endParaRPr>
          </a:p>
        </p:txBody>
      </p:sp>
      <p:pic>
        <p:nvPicPr>
          <p:cNvPr id="6" name="Picture 5">
            <a:extLst>
              <a:ext uri="{FF2B5EF4-FFF2-40B4-BE49-F238E27FC236}">
                <a16:creationId xmlns:a16="http://schemas.microsoft.com/office/drawing/2014/main" id="{06DA2C52-25F2-1A4D-B593-88F03E906116}"/>
              </a:ext>
            </a:extLst>
          </p:cNvPr>
          <p:cNvPicPr>
            <a:picLocks noChangeAspect="1"/>
          </p:cNvPicPr>
          <p:nvPr/>
        </p:nvPicPr>
        <p:blipFill>
          <a:blip r:embed="rId3"/>
          <a:stretch>
            <a:fillRect/>
          </a:stretch>
        </p:blipFill>
        <p:spPr>
          <a:xfrm>
            <a:off x="6876201" y="1185841"/>
            <a:ext cx="3798020" cy="4766815"/>
          </a:xfrm>
          <a:prstGeom prst="rect">
            <a:avLst/>
          </a:prstGeom>
        </p:spPr>
      </p:pic>
      <p:sp>
        <p:nvSpPr>
          <p:cNvPr id="4" name="Rectangle 3">
            <a:extLst>
              <a:ext uri="{FF2B5EF4-FFF2-40B4-BE49-F238E27FC236}">
                <a16:creationId xmlns:a16="http://schemas.microsoft.com/office/drawing/2014/main" id="{E5192935-0D9E-DE43-B865-4CD18C6BCBE1}"/>
              </a:ext>
            </a:extLst>
          </p:cNvPr>
          <p:cNvSpPr/>
          <p:nvPr/>
        </p:nvSpPr>
        <p:spPr>
          <a:xfrm>
            <a:off x="5165742" y="6196550"/>
            <a:ext cx="6897628" cy="369332"/>
          </a:xfrm>
          <a:prstGeom prst="rect">
            <a:avLst/>
          </a:prstGeom>
        </p:spPr>
        <p:txBody>
          <a:bodyPr wrap="square">
            <a:spAutoFit/>
          </a:bodyPr>
          <a:lstStyle/>
          <a:p>
            <a:r>
              <a:rPr lang="en-US" sz="900" dirty="0"/>
              <a:t>Thomas A. </a:t>
            </a:r>
            <a:r>
              <a:rPr lang="en-US" sz="900" dirty="0" err="1"/>
              <a:t>Schildhauer</a:t>
            </a:r>
            <a:r>
              <a:rPr lang="en-US" sz="900" dirty="0"/>
              <a:t>, Martin F. Hoffmann. Fractures and Dislocations of the Midfoot and Forefoot. In: </a:t>
            </a:r>
            <a:r>
              <a:rPr lang="en-US" sz="900" dirty="0" err="1"/>
              <a:t>Tornetta</a:t>
            </a:r>
            <a:r>
              <a:rPr lang="en-US" sz="900" dirty="0"/>
              <a:t> P, Ricci WM, eds.  Rockwood and Green's Fractures in Adults, 9e. Philadelphia, PA. Wolters Kluwer Health, Inc; 2019.</a:t>
            </a:r>
            <a:endParaRPr lang="en-US" sz="900"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Midfoot Vascular Anatomy</a:t>
            </a:r>
          </a:p>
        </p:txBody>
      </p:sp>
      <p:sp>
        <p:nvSpPr>
          <p:cNvPr id="3" name="Content Placeholder 2"/>
          <p:cNvSpPr>
            <a:spLocks noGrp="1"/>
          </p:cNvSpPr>
          <p:nvPr>
            <p:ph sz="half" idx="1"/>
          </p:nvPr>
        </p:nvSpPr>
        <p:spPr/>
        <p:txBody>
          <a:bodyPr/>
          <a:lstStyle/>
          <a:p>
            <a:r>
              <a:rPr lang="en-US" dirty="0">
                <a:uFillTx/>
              </a:rPr>
              <a:t>Local blood supply should always be considered in evaluation surgical planning</a:t>
            </a:r>
          </a:p>
        </p:txBody>
      </p:sp>
      <p:pic>
        <p:nvPicPr>
          <p:cNvPr id="6" name="Picture 5"/>
          <p:cNvPicPr>
            <a:picLocks noChangeAspect="1"/>
          </p:cNvPicPr>
          <p:nvPr/>
        </p:nvPicPr>
        <p:blipFill>
          <a:blip r:embed="rId2"/>
          <a:stretch>
            <a:fillRect/>
          </a:stretch>
        </p:blipFill>
        <p:spPr>
          <a:xfrm>
            <a:off x="1377818" y="3257102"/>
            <a:ext cx="4641982" cy="3435798"/>
          </a:xfrm>
          <a:prstGeom prst="rect">
            <a:avLst/>
          </a:prstGeom>
        </p:spPr>
      </p:pic>
      <p:pic>
        <p:nvPicPr>
          <p:cNvPr id="8" name="Picture 7"/>
          <p:cNvPicPr>
            <a:picLocks noChangeAspect="1"/>
          </p:cNvPicPr>
          <p:nvPr/>
        </p:nvPicPr>
        <p:blipFill>
          <a:blip r:embed="rId3"/>
          <a:stretch>
            <a:fillRect/>
          </a:stretch>
        </p:blipFill>
        <p:spPr>
          <a:xfrm>
            <a:off x="6450563" y="2049657"/>
            <a:ext cx="5282655" cy="4127306"/>
          </a:xfrm>
          <a:prstGeom prst="rect">
            <a:avLst/>
          </a:prstGeom>
        </p:spPr>
      </p:pic>
      <p:sp>
        <p:nvSpPr>
          <p:cNvPr id="9" name="TextBox 8"/>
          <p:cNvSpPr txBox="1">
            <a:spLocks/>
          </p:cNvSpPr>
          <p:nvPr/>
        </p:nvSpPr>
        <p:spPr>
          <a:xfrm>
            <a:off x="6450563" y="6176963"/>
            <a:ext cx="4399602" cy="369332"/>
          </a:xfrm>
          <a:prstGeom prst="rect">
            <a:avLst/>
          </a:prstGeom>
          <a:noFill/>
        </p:spPr>
        <p:txBody>
          <a:bodyPr wrap="none" rtlCol="0">
            <a:spAutoFit/>
          </a:bodyPr>
          <a:lstStyle/>
          <a:p>
            <a:r>
              <a:rPr lang="en-US" dirty="0">
                <a:uFillTx/>
              </a:rPr>
              <a:t>Images obtained from AO surgery reference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Vascular </a:t>
            </a:r>
            <a:r>
              <a:rPr lang="en-US" dirty="0"/>
              <a:t>Anatomy - </a:t>
            </a:r>
            <a:r>
              <a:rPr lang="en-US" dirty="0">
                <a:uFillTx/>
              </a:rPr>
              <a:t>Navicular</a:t>
            </a:r>
          </a:p>
        </p:txBody>
      </p:sp>
      <p:sp>
        <p:nvSpPr>
          <p:cNvPr id="3" name="Content Placeholder 2"/>
          <p:cNvSpPr>
            <a:spLocks noGrp="1"/>
          </p:cNvSpPr>
          <p:nvPr>
            <p:ph sz="half" idx="1"/>
          </p:nvPr>
        </p:nvSpPr>
        <p:spPr/>
        <p:txBody>
          <a:bodyPr/>
          <a:lstStyle/>
          <a:p>
            <a:r>
              <a:rPr lang="en-US" dirty="0">
                <a:uFillTx/>
              </a:rPr>
              <a:t>Tenuous dorsal blood supply</a:t>
            </a:r>
          </a:p>
          <a:p>
            <a:r>
              <a:rPr lang="en-US" dirty="0">
                <a:uFillTx/>
              </a:rPr>
              <a:t>Avoid dorsal soft tissue stripping during ORIF to prevent injury</a:t>
            </a:r>
          </a:p>
        </p:txBody>
      </p:sp>
      <p:pic>
        <p:nvPicPr>
          <p:cNvPr id="6" name="Picture 5"/>
          <p:cNvPicPr>
            <a:picLocks noChangeAspect="1"/>
          </p:cNvPicPr>
          <p:nvPr/>
        </p:nvPicPr>
        <p:blipFill>
          <a:blip r:embed="rId3"/>
          <a:stretch>
            <a:fillRect/>
          </a:stretch>
        </p:blipFill>
        <p:spPr>
          <a:xfrm>
            <a:off x="6307883" y="1690688"/>
            <a:ext cx="5329950" cy="3945002"/>
          </a:xfrm>
          <a:prstGeom prst="rect">
            <a:avLst/>
          </a:prstGeom>
        </p:spPr>
      </p:pic>
      <p:sp>
        <p:nvSpPr>
          <p:cNvPr id="4" name="TextBox 3"/>
          <p:cNvSpPr txBox="1">
            <a:spLocks/>
          </p:cNvSpPr>
          <p:nvPr/>
        </p:nvSpPr>
        <p:spPr>
          <a:xfrm>
            <a:off x="7242166" y="5635690"/>
            <a:ext cx="4247317" cy="646331"/>
          </a:xfrm>
          <a:prstGeom prst="rect">
            <a:avLst/>
          </a:prstGeom>
          <a:noFill/>
        </p:spPr>
        <p:txBody>
          <a:bodyPr wrap="none" rtlCol="0">
            <a:spAutoFit/>
          </a:bodyPr>
          <a:lstStyle/>
          <a:p>
            <a:r>
              <a:rPr lang="en-US" dirty="0">
                <a:uFillTx/>
              </a:rPr>
              <a:t>Dorsal navicular blood supply</a:t>
            </a:r>
          </a:p>
          <a:p>
            <a:r>
              <a:rPr lang="en-US" dirty="0">
                <a:uFillTx/>
              </a:rPr>
              <a:t>Image obtained from AO surgery reference </a:t>
            </a:r>
          </a:p>
        </p:txBody>
      </p:sp>
    </p:spTree>
    <p:extLst>
      <p:ext uri="{BB962C8B-B14F-4D97-AF65-F5344CB8AC3E}">
        <p14:creationId xmlns:p14="http://schemas.microsoft.com/office/powerpoint/2010/main" val="729422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92117"/>
            <a:ext cx="7772400" cy="1143000"/>
          </a:xfrm>
        </p:spPr>
        <p:txBody>
          <a:bodyPr/>
          <a:lstStyle/>
          <a:p>
            <a:r>
              <a:rPr lang="en-US" b="0" dirty="0">
                <a:uFillTx/>
              </a:rPr>
              <a:t>Initial Evaluation</a:t>
            </a:r>
            <a:endParaRPr lang="en-US" dirty="0">
              <a:uFillTx/>
            </a:endParaRPr>
          </a:p>
        </p:txBody>
      </p:sp>
      <p:sp>
        <p:nvSpPr>
          <p:cNvPr id="3" name="Content Placeholder 2"/>
          <p:cNvSpPr>
            <a:spLocks noGrp="1"/>
          </p:cNvSpPr>
          <p:nvPr>
            <p:ph sz="half" idx="1"/>
          </p:nvPr>
        </p:nvSpPr>
        <p:spPr>
          <a:xfrm>
            <a:off x="1796166" y="1628114"/>
            <a:ext cx="4223635" cy="4467887"/>
          </a:xfrm>
        </p:spPr>
        <p:txBody>
          <a:bodyPr>
            <a:normAutofit/>
          </a:bodyPr>
          <a:lstStyle/>
          <a:p>
            <a:pPr marL="457200" indent="-457200">
              <a:buFont typeface="Arial"/>
              <a:buChar char="•"/>
            </a:pPr>
            <a:r>
              <a:rPr lang="en-US" dirty="0">
                <a:uFillTx/>
              </a:rPr>
              <a:t>Soft tissues</a:t>
            </a:r>
          </a:p>
          <a:p>
            <a:pPr marL="457200" indent="-457200">
              <a:buFont typeface="Arial"/>
              <a:buChar char="•"/>
            </a:pPr>
            <a:r>
              <a:rPr lang="en-US" dirty="0">
                <a:uFillTx/>
              </a:rPr>
              <a:t>Skin tenting</a:t>
            </a:r>
          </a:p>
          <a:p>
            <a:pPr marL="457200" indent="-457200">
              <a:buFont typeface="Arial"/>
              <a:buChar char="•"/>
            </a:pPr>
            <a:r>
              <a:rPr lang="en-US" dirty="0">
                <a:uFillTx/>
              </a:rPr>
              <a:t>Neurovascular evaluation</a:t>
            </a:r>
          </a:p>
          <a:p>
            <a:pPr marL="457200" indent="-457200">
              <a:buFont typeface="Arial"/>
              <a:buChar char="•"/>
            </a:pPr>
            <a:r>
              <a:rPr lang="en-US" dirty="0">
                <a:uFillTx/>
              </a:rPr>
              <a:t>Plantar Ecchymosis</a:t>
            </a:r>
          </a:p>
          <a:p>
            <a:pPr marL="914400" lvl="1" indent="-457200">
              <a:buFont typeface="Arial"/>
              <a:buChar char="•"/>
            </a:pPr>
            <a:r>
              <a:rPr lang="en-US" dirty="0">
                <a:uFillTx/>
              </a:rPr>
              <a:t>High suspicion of midfoot ligamentous injury</a:t>
            </a:r>
          </a:p>
          <a:p>
            <a:pPr marL="457200" indent="-457200">
              <a:buFont typeface="Arial"/>
              <a:buChar char="•"/>
            </a:pPr>
            <a:endParaRPr lang="en-US" dirty="0">
              <a:uFillTx/>
            </a:endParaRPr>
          </a:p>
        </p:txBody>
      </p:sp>
      <p:sp>
        <p:nvSpPr>
          <p:cNvPr id="7" name="Content Placeholder 6"/>
          <p:cNvSpPr>
            <a:spLocks noGrp="1"/>
          </p:cNvSpPr>
          <p:nvPr>
            <p:ph sz="half" idx="2"/>
          </p:nvPr>
        </p:nvSpPr>
        <p:spPr>
          <a:xfrm>
            <a:off x="6564300" y="5253071"/>
            <a:ext cx="5181600" cy="842930"/>
          </a:xfrm>
        </p:spPr>
        <p:txBody>
          <a:bodyPr>
            <a:normAutofit/>
          </a:bodyPr>
          <a:lstStyle/>
          <a:p>
            <a:pPr marL="0" indent="0">
              <a:buNone/>
            </a:pPr>
            <a:r>
              <a:rPr lang="en-US" sz="1800" dirty="0">
                <a:uFillTx/>
              </a:rPr>
              <a:t>Plantar ecchymosis in patient with Lisfranc injury</a:t>
            </a:r>
          </a:p>
        </p:txBody>
      </p:sp>
      <p:pic>
        <p:nvPicPr>
          <p:cNvPr id="9" name="Picture 8" descr="A picture containing person, indoor, person, sitting  Description automatically generated"/>
          <p:cNvPicPr>
            <a:picLocks noChangeAspect="1"/>
          </p:cNvPicPr>
          <p:nvPr/>
        </p:nvPicPr>
        <p:blipFill rotWithShape="1">
          <a:blip r:embed="rId3"/>
          <a:srcRect l="-4516" t="8809" r="33449"/>
          <a:stretch/>
        </p:blipFill>
        <p:spPr>
          <a:xfrm rot="5400000">
            <a:off x="6676080" y="1188302"/>
            <a:ext cx="3905074" cy="375819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C4A4AF-D5BA-4F4E-8309-98D2AD779EB9}"/>
              </a:ext>
            </a:extLst>
          </p:cNvPr>
          <p:cNvSpPr>
            <a:spLocks noGrp="1"/>
          </p:cNvSpPr>
          <p:nvPr>
            <p:ph type="ctrTitle"/>
          </p:nvPr>
        </p:nvSpPr>
        <p:spPr/>
        <p:txBody>
          <a:bodyPr/>
          <a:lstStyle/>
          <a:p>
            <a:r>
              <a:rPr lang="en-US" dirty="0"/>
              <a:t>Imaging</a:t>
            </a:r>
          </a:p>
        </p:txBody>
      </p:sp>
      <p:sp>
        <p:nvSpPr>
          <p:cNvPr id="6" name="Subtitle 5">
            <a:extLst>
              <a:ext uri="{FF2B5EF4-FFF2-40B4-BE49-F238E27FC236}">
                <a16:creationId xmlns:a16="http://schemas.microsoft.com/office/drawing/2014/main" id="{3011F5B0-AABC-407A-A390-F9E5078819E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645039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Imaging</a:t>
            </a:r>
          </a:p>
        </p:txBody>
      </p:sp>
      <p:sp>
        <p:nvSpPr>
          <p:cNvPr id="3" name="Content Placeholder 2"/>
          <p:cNvSpPr>
            <a:spLocks noGrp="1"/>
          </p:cNvSpPr>
          <p:nvPr>
            <p:ph sz="half" idx="1"/>
          </p:nvPr>
        </p:nvSpPr>
        <p:spPr/>
        <p:txBody>
          <a:bodyPr>
            <a:normAutofit fontScale="92500" lnSpcReduction="10000"/>
          </a:bodyPr>
          <a:lstStyle/>
          <a:p>
            <a:r>
              <a:rPr lang="en-US" dirty="0">
                <a:uFillTx/>
              </a:rPr>
              <a:t>XR</a:t>
            </a:r>
          </a:p>
          <a:p>
            <a:pPr lvl="1"/>
            <a:r>
              <a:rPr lang="en-US" dirty="0">
                <a:uFillTx/>
              </a:rPr>
              <a:t>AP/Oblique/Lateral of the foot</a:t>
            </a:r>
          </a:p>
          <a:p>
            <a:pPr lvl="2"/>
            <a:r>
              <a:rPr lang="en-US" dirty="0">
                <a:uFillTx/>
              </a:rPr>
              <a:t>AP</a:t>
            </a:r>
          </a:p>
          <a:p>
            <a:pPr lvl="2"/>
            <a:r>
              <a:rPr lang="en-US" dirty="0">
                <a:uFillTx/>
              </a:rPr>
              <a:t>Oblique</a:t>
            </a:r>
          </a:p>
          <a:p>
            <a:pPr lvl="1"/>
            <a:r>
              <a:rPr lang="en-US" dirty="0">
                <a:uFillTx/>
              </a:rPr>
              <a:t>Standing AP bilateral feet on same plate if tolerable</a:t>
            </a:r>
          </a:p>
          <a:p>
            <a:pPr lvl="1"/>
            <a:r>
              <a:rPr lang="en-US" dirty="0"/>
              <a:t>Intraoperative stress exam</a:t>
            </a:r>
            <a:endParaRPr lang="en-US" dirty="0">
              <a:uFillTx/>
            </a:endParaRPr>
          </a:p>
          <a:p>
            <a:r>
              <a:rPr lang="en-US" dirty="0">
                <a:uFillTx/>
              </a:rPr>
              <a:t>CT – useful for evaluation of intra articular extension</a:t>
            </a:r>
          </a:p>
          <a:p>
            <a:r>
              <a:rPr lang="en-US" dirty="0">
                <a:uFillTx/>
              </a:rPr>
              <a:t>MRI –evaluate ligamentous structures</a:t>
            </a:r>
          </a:p>
          <a:p>
            <a:pPr lvl="1"/>
            <a:r>
              <a:rPr lang="en-US" dirty="0">
                <a:uFillTx/>
              </a:rPr>
              <a:t>Limited use as static evaluation</a:t>
            </a:r>
          </a:p>
        </p:txBody>
      </p:sp>
      <p:sp>
        <p:nvSpPr>
          <p:cNvPr id="4" name="Content Placeholder 3"/>
          <p:cNvSpPr>
            <a:spLocks noGrp="1"/>
          </p:cNvSpPr>
          <p:nvPr>
            <p:ph sz="half" idx="2"/>
          </p:nvPr>
        </p:nvSpPr>
        <p:spPr>
          <a:xfrm>
            <a:off x="6482167" y="5477448"/>
            <a:ext cx="5181600" cy="708770"/>
          </a:xfrm>
        </p:spPr>
        <p:txBody>
          <a:bodyPr>
            <a:normAutofit fontScale="92500" lnSpcReduction="10000"/>
          </a:bodyPr>
          <a:lstStyle/>
          <a:p>
            <a:pPr marL="0" indent="0">
              <a:buNone/>
            </a:pPr>
            <a:r>
              <a:rPr lang="en-US" sz="1800" dirty="0">
                <a:uFillTx/>
              </a:rPr>
              <a:t>NWB AP XR		Standing AP XR</a:t>
            </a:r>
          </a:p>
        </p:txBody>
      </p:sp>
      <p:pic>
        <p:nvPicPr>
          <p:cNvPr id="6" name="Picture 5" descr="A picture containing film, person, holding, dark  Description automatically generated"/>
          <p:cNvPicPr>
            <a:picLocks noChangeAspect="1"/>
          </p:cNvPicPr>
          <p:nvPr/>
        </p:nvPicPr>
        <p:blipFill>
          <a:blip r:embed="rId3"/>
          <a:stretch>
            <a:fillRect/>
          </a:stretch>
        </p:blipFill>
        <p:spPr>
          <a:xfrm>
            <a:off x="8626119" y="1116855"/>
            <a:ext cx="2880081" cy="4351338"/>
          </a:xfrm>
          <a:prstGeom prst="rect">
            <a:avLst/>
          </a:prstGeom>
        </p:spPr>
      </p:pic>
      <p:pic>
        <p:nvPicPr>
          <p:cNvPr id="8" name="Picture 7" descr="A picture containing film, indoor, person, shirt  Description automatically generated"/>
          <p:cNvPicPr>
            <a:picLocks noChangeAspect="1"/>
          </p:cNvPicPr>
          <p:nvPr/>
        </p:nvPicPr>
        <p:blipFill>
          <a:blip r:embed="rId4"/>
          <a:stretch>
            <a:fillRect/>
          </a:stretch>
        </p:blipFill>
        <p:spPr>
          <a:xfrm>
            <a:off x="5963257" y="1116855"/>
            <a:ext cx="2744287" cy="4351338"/>
          </a:xfrm>
          <a:prstGeom prst="rect">
            <a:avLst/>
          </a:prstGeom>
        </p:spPr>
      </p:pic>
      <p:sp>
        <p:nvSpPr>
          <p:cNvPr id="9" name="Up Arrow 8"/>
          <p:cNvSpPr>
            <a:spLocks/>
          </p:cNvSpPr>
          <p:nvPr/>
        </p:nvSpPr>
        <p:spPr>
          <a:xfrm>
            <a:off x="7441324" y="3513083"/>
            <a:ext cx="210207" cy="417786"/>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10" name="Up Arrow 9"/>
          <p:cNvSpPr>
            <a:spLocks/>
          </p:cNvSpPr>
          <p:nvPr/>
        </p:nvSpPr>
        <p:spPr>
          <a:xfrm>
            <a:off x="10515600" y="3532270"/>
            <a:ext cx="210207" cy="417786"/>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D4CD-CDEB-B244-98BD-1A05339490BB}"/>
              </a:ext>
            </a:extLst>
          </p:cNvPr>
          <p:cNvSpPr>
            <a:spLocks noGrp="1"/>
          </p:cNvSpPr>
          <p:nvPr>
            <p:ph type="title"/>
          </p:nvPr>
        </p:nvSpPr>
        <p:spPr/>
        <p:txBody>
          <a:bodyPr/>
          <a:lstStyle/>
          <a:p>
            <a:r>
              <a:rPr lang="en-US" dirty="0"/>
              <a:t>Imaging– Stress exam</a:t>
            </a:r>
          </a:p>
        </p:txBody>
      </p:sp>
      <p:sp>
        <p:nvSpPr>
          <p:cNvPr id="4" name="Content Placeholder 3">
            <a:extLst>
              <a:ext uri="{FF2B5EF4-FFF2-40B4-BE49-F238E27FC236}">
                <a16:creationId xmlns:a16="http://schemas.microsoft.com/office/drawing/2014/main" id="{66218413-03BC-1344-88A1-99DAC95146B0}"/>
              </a:ext>
            </a:extLst>
          </p:cNvPr>
          <p:cNvSpPr>
            <a:spLocks noGrp="1"/>
          </p:cNvSpPr>
          <p:nvPr>
            <p:ph sz="half" idx="2"/>
          </p:nvPr>
        </p:nvSpPr>
        <p:spPr/>
        <p:txBody>
          <a:bodyPr/>
          <a:lstStyle/>
          <a:p>
            <a:r>
              <a:rPr lang="en-US" dirty="0"/>
              <a:t>Clinical test to identify TMT joint injury</a:t>
            </a:r>
          </a:p>
          <a:p>
            <a:pPr lvl="1"/>
            <a:r>
              <a:rPr lang="en-US" dirty="0"/>
              <a:t>Left: TMT squeeze test</a:t>
            </a:r>
          </a:p>
          <a:p>
            <a:pPr lvl="1"/>
            <a:r>
              <a:rPr lang="en-US" dirty="0"/>
              <a:t>Right: abduction-pronation maneuver</a:t>
            </a:r>
          </a:p>
        </p:txBody>
      </p:sp>
      <p:sp>
        <p:nvSpPr>
          <p:cNvPr id="7" name="Content Placeholder 6">
            <a:extLst>
              <a:ext uri="{FF2B5EF4-FFF2-40B4-BE49-F238E27FC236}">
                <a16:creationId xmlns:a16="http://schemas.microsoft.com/office/drawing/2014/main" id="{9B4B4FAA-4FF5-F64C-AEA0-8A0A2FEC22E2}"/>
              </a:ext>
            </a:extLst>
          </p:cNvPr>
          <p:cNvSpPr>
            <a:spLocks noGrp="1"/>
          </p:cNvSpPr>
          <p:nvPr>
            <p:ph sz="half" idx="1"/>
          </p:nvPr>
        </p:nvSpPr>
        <p:spPr/>
        <p:txBody>
          <a:bodyPr/>
          <a:lstStyle/>
          <a:p>
            <a:endParaRPr lang="en-US"/>
          </a:p>
        </p:txBody>
      </p:sp>
      <p:pic>
        <p:nvPicPr>
          <p:cNvPr id="9" name="Picture 8">
            <a:extLst>
              <a:ext uri="{FF2B5EF4-FFF2-40B4-BE49-F238E27FC236}">
                <a16:creationId xmlns:a16="http://schemas.microsoft.com/office/drawing/2014/main" id="{69677424-0550-B540-8F6A-B912E5DCADF9}"/>
              </a:ext>
            </a:extLst>
          </p:cNvPr>
          <p:cNvPicPr>
            <a:picLocks noChangeAspect="1"/>
          </p:cNvPicPr>
          <p:nvPr/>
        </p:nvPicPr>
        <p:blipFill>
          <a:blip r:embed="rId3"/>
          <a:stretch>
            <a:fillRect/>
          </a:stretch>
        </p:blipFill>
        <p:spPr>
          <a:xfrm>
            <a:off x="859526" y="1825625"/>
            <a:ext cx="5236474" cy="3726737"/>
          </a:xfrm>
          <a:prstGeom prst="rect">
            <a:avLst/>
          </a:prstGeom>
        </p:spPr>
      </p:pic>
    </p:spTree>
    <p:extLst>
      <p:ext uri="{BB962C8B-B14F-4D97-AF65-F5344CB8AC3E}">
        <p14:creationId xmlns:p14="http://schemas.microsoft.com/office/powerpoint/2010/main" val="1430947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Imaging</a:t>
            </a:r>
          </a:p>
        </p:txBody>
      </p:sp>
      <p:sp>
        <p:nvSpPr>
          <p:cNvPr id="3" name="Content Placeholder 2"/>
          <p:cNvSpPr>
            <a:spLocks noGrp="1"/>
          </p:cNvSpPr>
          <p:nvPr>
            <p:ph sz="half" idx="1"/>
          </p:nvPr>
        </p:nvSpPr>
        <p:spPr/>
        <p:txBody>
          <a:bodyPr>
            <a:normAutofit/>
          </a:bodyPr>
          <a:lstStyle/>
          <a:p>
            <a:r>
              <a:rPr lang="en-US" dirty="0">
                <a:uFillTx/>
              </a:rPr>
              <a:t>XR</a:t>
            </a:r>
          </a:p>
          <a:p>
            <a:pPr lvl="1"/>
            <a:r>
              <a:rPr lang="en-US" dirty="0">
                <a:uFillTx/>
              </a:rPr>
              <a:t>AP/Oblique/Lateral of the foot</a:t>
            </a:r>
          </a:p>
          <a:p>
            <a:pPr lvl="2"/>
            <a:r>
              <a:rPr lang="en-US" dirty="0">
                <a:uFillTx/>
              </a:rPr>
              <a:t>AP</a:t>
            </a:r>
          </a:p>
          <a:p>
            <a:pPr lvl="3"/>
            <a:r>
              <a:rPr lang="en-US" dirty="0">
                <a:uFillTx/>
              </a:rPr>
              <a:t>Medial base 2</a:t>
            </a:r>
            <a:r>
              <a:rPr lang="en-US" baseline="30000" dirty="0">
                <a:uFillTx/>
              </a:rPr>
              <a:t>nd</a:t>
            </a:r>
            <a:r>
              <a:rPr lang="en-US" dirty="0">
                <a:uFillTx/>
              </a:rPr>
              <a:t> MT in-line with medial aspect of middle cuneiform</a:t>
            </a:r>
            <a:endParaRPr lang="en-US" b="1" dirty="0">
              <a:uFillTx/>
            </a:endParaRPr>
          </a:p>
        </p:txBody>
      </p:sp>
      <p:pic>
        <p:nvPicPr>
          <p:cNvPr id="12" name="Picture 11"/>
          <p:cNvPicPr>
            <a:picLocks noChangeAspect="1"/>
          </p:cNvPicPr>
          <p:nvPr/>
        </p:nvPicPr>
        <p:blipFill>
          <a:blip r:embed="rId2"/>
          <a:stretch>
            <a:fillRect/>
          </a:stretch>
        </p:blipFill>
        <p:spPr>
          <a:xfrm>
            <a:off x="6019800" y="693876"/>
            <a:ext cx="5697709" cy="4798071"/>
          </a:xfrm>
          <a:prstGeom prst="rect">
            <a:avLst/>
          </a:prstGeom>
        </p:spPr>
      </p:pic>
      <p:sp>
        <p:nvSpPr>
          <p:cNvPr id="4" name="Rectangle 3"/>
          <p:cNvSpPr>
            <a:spLocks/>
          </p:cNvSpPr>
          <p:nvPr/>
        </p:nvSpPr>
        <p:spPr>
          <a:xfrm>
            <a:off x="6096000" y="5626884"/>
            <a:ext cx="6096000" cy="646331"/>
          </a:xfrm>
          <a:prstGeom prst="rect">
            <a:avLst/>
          </a:prstGeom>
        </p:spPr>
        <p:txBody>
          <a:bodyPr>
            <a:spAutoFit/>
          </a:bodyPr>
          <a:lstStyle/>
          <a:p>
            <a:r>
              <a:rPr lang="en-US" dirty="0">
                <a:uFillTx/>
              </a:rPr>
              <a:t>AP standing XR of bilateral feet displaying normal alignment</a:t>
            </a:r>
          </a:p>
          <a:p>
            <a:r>
              <a:rPr lang="en-US" dirty="0">
                <a:uFillTx/>
              </a:rPr>
              <a:t>on right with evidence of TMT disruption on the left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Imaging</a:t>
            </a:r>
          </a:p>
        </p:txBody>
      </p:sp>
      <p:sp>
        <p:nvSpPr>
          <p:cNvPr id="3" name="Content Placeholder 2"/>
          <p:cNvSpPr>
            <a:spLocks noGrp="1"/>
          </p:cNvSpPr>
          <p:nvPr>
            <p:ph sz="half" idx="1"/>
          </p:nvPr>
        </p:nvSpPr>
        <p:spPr/>
        <p:txBody>
          <a:bodyPr>
            <a:normAutofit/>
          </a:bodyPr>
          <a:lstStyle/>
          <a:p>
            <a:r>
              <a:rPr lang="en-US" dirty="0">
                <a:uFillTx/>
              </a:rPr>
              <a:t>XR</a:t>
            </a:r>
          </a:p>
          <a:p>
            <a:pPr lvl="1"/>
            <a:r>
              <a:rPr lang="en-US" dirty="0">
                <a:uFillTx/>
              </a:rPr>
              <a:t>AP/Oblique/Lateral of the foot</a:t>
            </a:r>
          </a:p>
          <a:p>
            <a:pPr lvl="2"/>
            <a:r>
              <a:rPr lang="en-US" dirty="0">
                <a:uFillTx/>
              </a:rPr>
              <a:t>AP</a:t>
            </a:r>
          </a:p>
          <a:p>
            <a:pPr lvl="2"/>
            <a:r>
              <a:rPr lang="en-US" dirty="0">
                <a:uFillTx/>
              </a:rPr>
              <a:t>Oblique</a:t>
            </a:r>
          </a:p>
          <a:p>
            <a:pPr lvl="3"/>
            <a:r>
              <a:rPr lang="en-US" dirty="0">
                <a:uFillTx/>
                <a:latin typeface="Arial" charset="0"/>
              </a:rPr>
              <a:t>Medial base 3</a:t>
            </a:r>
            <a:r>
              <a:rPr lang="en-US" baseline="30000" dirty="0">
                <a:uFillTx/>
                <a:latin typeface="Arial" charset="0"/>
              </a:rPr>
              <a:t>rd</a:t>
            </a:r>
            <a:r>
              <a:rPr lang="en-US" dirty="0">
                <a:uFillTx/>
                <a:latin typeface="Arial" charset="0"/>
              </a:rPr>
              <a:t> MT in-line with medial aspect of lateral cuneiform</a:t>
            </a:r>
          </a:p>
          <a:p>
            <a:pPr lvl="3"/>
            <a:r>
              <a:rPr lang="en-US" dirty="0">
                <a:uFillTx/>
                <a:latin typeface="Arial" charset="0"/>
              </a:rPr>
              <a:t>Medial base 4</a:t>
            </a:r>
            <a:r>
              <a:rPr lang="en-US" baseline="30000" dirty="0">
                <a:uFillTx/>
                <a:latin typeface="Arial" charset="0"/>
              </a:rPr>
              <a:t>th</a:t>
            </a:r>
            <a:r>
              <a:rPr lang="en-US" dirty="0">
                <a:uFillTx/>
                <a:latin typeface="Arial" charset="0"/>
              </a:rPr>
              <a:t> MT in-line with medial aspect of cuboid</a:t>
            </a:r>
          </a:p>
          <a:p>
            <a:pPr lvl="3"/>
            <a:endParaRPr lang="en-US" b="1" dirty="0">
              <a:uFillTx/>
            </a:endParaRPr>
          </a:p>
        </p:txBody>
      </p:sp>
      <p:pic>
        <p:nvPicPr>
          <p:cNvPr id="13" name="Picture 12" descr="A person wearing a suit and tie  Description automatically generated"/>
          <p:cNvPicPr>
            <a:picLocks noChangeAspect="1"/>
          </p:cNvPicPr>
          <p:nvPr/>
        </p:nvPicPr>
        <p:blipFill>
          <a:blip r:embed="rId2"/>
          <a:stretch>
            <a:fillRect/>
          </a:stretch>
        </p:blipFill>
        <p:spPr>
          <a:xfrm>
            <a:off x="6172202" y="2263007"/>
            <a:ext cx="2975981" cy="3199784"/>
          </a:xfrm>
          <a:prstGeom prst="rect">
            <a:avLst/>
          </a:prstGeom>
        </p:spPr>
      </p:pic>
      <p:pic>
        <p:nvPicPr>
          <p:cNvPr id="15" name="Picture 14" descr="A picture containing indoor, person, sitting, shirt  Description automatically generated"/>
          <p:cNvPicPr>
            <a:picLocks noChangeAspect="1"/>
          </p:cNvPicPr>
          <p:nvPr/>
        </p:nvPicPr>
        <p:blipFill>
          <a:blip r:embed="rId3"/>
          <a:stretch>
            <a:fillRect/>
          </a:stretch>
        </p:blipFill>
        <p:spPr>
          <a:xfrm>
            <a:off x="9300586" y="2263008"/>
            <a:ext cx="2712738" cy="3199784"/>
          </a:xfrm>
          <a:prstGeom prst="rect">
            <a:avLst/>
          </a:prstGeom>
        </p:spPr>
      </p:pic>
      <p:sp>
        <p:nvSpPr>
          <p:cNvPr id="17" name="Right Arrow 16"/>
          <p:cNvSpPr>
            <a:spLocks/>
          </p:cNvSpPr>
          <p:nvPr/>
        </p:nvSpPr>
        <p:spPr>
          <a:xfrm rot="20849941">
            <a:off x="5770181" y="4182342"/>
            <a:ext cx="1752600" cy="2522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18" name="Right Arrow 17"/>
          <p:cNvSpPr>
            <a:spLocks/>
          </p:cNvSpPr>
          <p:nvPr/>
        </p:nvSpPr>
        <p:spPr>
          <a:xfrm rot="8197721">
            <a:off x="7507503" y="3061067"/>
            <a:ext cx="1752600" cy="2522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19" name="TextBox 18"/>
          <p:cNvSpPr txBox="1">
            <a:spLocks/>
          </p:cNvSpPr>
          <p:nvPr/>
        </p:nvSpPr>
        <p:spPr>
          <a:xfrm>
            <a:off x="7100486" y="1858969"/>
            <a:ext cx="1119409" cy="369332"/>
          </a:xfrm>
          <a:prstGeom prst="rect">
            <a:avLst/>
          </a:prstGeom>
          <a:noFill/>
        </p:spPr>
        <p:txBody>
          <a:bodyPr wrap="none" rtlCol="0">
            <a:spAutoFit/>
          </a:bodyPr>
          <a:lstStyle/>
          <a:p>
            <a:r>
              <a:rPr lang="en-US" dirty="0">
                <a:uFillTx/>
              </a:rPr>
              <a:t>Uninjured</a:t>
            </a:r>
          </a:p>
        </p:txBody>
      </p:sp>
      <p:sp>
        <p:nvSpPr>
          <p:cNvPr id="20" name="TextBox 19"/>
          <p:cNvSpPr txBox="1">
            <a:spLocks/>
          </p:cNvSpPr>
          <p:nvPr/>
        </p:nvSpPr>
        <p:spPr>
          <a:xfrm>
            <a:off x="10229498" y="1792181"/>
            <a:ext cx="854914" cy="369332"/>
          </a:xfrm>
          <a:prstGeom prst="rect">
            <a:avLst/>
          </a:prstGeom>
          <a:noFill/>
        </p:spPr>
        <p:txBody>
          <a:bodyPr wrap="none" rtlCol="0">
            <a:spAutoFit/>
          </a:bodyPr>
          <a:lstStyle/>
          <a:p>
            <a:r>
              <a:rPr lang="en-US" dirty="0">
                <a:uFillTx/>
              </a:rPr>
              <a:t>Injured</a:t>
            </a:r>
          </a:p>
        </p:txBody>
      </p:sp>
      <p:sp>
        <p:nvSpPr>
          <p:cNvPr id="21" name="Left Arrow 20"/>
          <p:cNvSpPr>
            <a:spLocks/>
          </p:cNvSpPr>
          <p:nvPr/>
        </p:nvSpPr>
        <p:spPr>
          <a:xfrm rot="5400000">
            <a:off x="9854719" y="4674840"/>
            <a:ext cx="1502979" cy="144601"/>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22" name="Left Arrow 21"/>
          <p:cNvSpPr>
            <a:spLocks/>
          </p:cNvSpPr>
          <p:nvPr/>
        </p:nvSpPr>
        <p:spPr>
          <a:xfrm rot="16200000">
            <a:off x="9805981" y="2840702"/>
            <a:ext cx="1502979" cy="144601"/>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a:uFillTx/>
              </a:rPr>
              <a:t>Objectives</a:t>
            </a:r>
          </a:p>
        </p:txBody>
      </p:sp>
      <p:sp>
        <p:nvSpPr>
          <p:cNvPr id="2" name="TextBox 1"/>
          <p:cNvSpPr txBox="1">
            <a:spLocks/>
          </p:cNvSpPr>
          <p:nvPr/>
        </p:nvSpPr>
        <p:spPr>
          <a:xfrm>
            <a:off x="830317" y="2249214"/>
            <a:ext cx="10523483" cy="1477328"/>
          </a:xfrm>
          <a:prstGeom prst="rect">
            <a:avLst/>
          </a:prstGeom>
          <a:noFill/>
        </p:spPr>
        <p:txBody>
          <a:bodyPr wrap="square" rtlCol="0">
            <a:spAutoFit/>
          </a:bodyPr>
          <a:lstStyle/>
          <a:p>
            <a:pPr marL="342900" indent="-342900">
              <a:buAutoNum type="arabicPeriod"/>
            </a:pPr>
            <a:r>
              <a:rPr lang="en-US" dirty="0">
                <a:uFillTx/>
              </a:rPr>
              <a:t>Understanding of midfoot anatomy</a:t>
            </a:r>
          </a:p>
          <a:p>
            <a:pPr marL="342900" indent="-342900">
              <a:buAutoNum type="arabicPeriod"/>
            </a:pPr>
            <a:r>
              <a:rPr lang="en-US" dirty="0">
                <a:uFillTx/>
              </a:rPr>
              <a:t>Identify indications for advanced imaging/stress exam</a:t>
            </a:r>
          </a:p>
          <a:p>
            <a:pPr marL="342900" indent="-342900">
              <a:buAutoNum type="arabicPeriod"/>
            </a:pPr>
            <a:r>
              <a:rPr lang="en-US" dirty="0">
                <a:uFillTx/>
              </a:rPr>
              <a:t>Identify specific injury patterns</a:t>
            </a:r>
          </a:p>
          <a:p>
            <a:pPr marL="342900" indent="-342900">
              <a:buAutoNum type="arabicPeriod"/>
            </a:pPr>
            <a:r>
              <a:rPr lang="en-US" dirty="0">
                <a:uFillTx/>
              </a:rPr>
              <a:t>Comprehend goals of treatment</a:t>
            </a:r>
          </a:p>
          <a:p>
            <a:pPr marL="342900" indent="-342900">
              <a:buAutoNum type="arabicPeriod"/>
            </a:pPr>
            <a:r>
              <a:rPr lang="en-US" dirty="0">
                <a:uFillTx/>
              </a:rPr>
              <a:t>Understand indications for arthrodesis versus ORIF</a:t>
            </a:r>
          </a:p>
        </p:txBody>
      </p:sp>
      <p:pic>
        <p:nvPicPr>
          <p:cNvPr id="4" name="Picture 3"/>
          <p:cNvPicPr>
            <a:picLocks noChangeAspect="1"/>
          </p:cNvPicPr>
          <p:nvPr/>
        </p:nvPicPr>
        <p:blipFill>
          <a:blip r:embed="rId3"/>
          <a:stretch>
            <a:fillRect/>
          </a:stretch>
        </p:blipFill>
        <p:spPr>
          <a:xfrm rot="16200000">
            <a:off x="6390810" y="1815301"/>
            <a:ext cx="5551719" cy="2651366"/>
          </a:xfrm>
          <a:prstGeom prst="rect">
            <a:avLst/>
          </a:prstGeom>
        </p:spPr>
      </p:pic>
    </p:spTree>
    <p:extLst>
      <p:ext uri="{BB962C8B-B14F-4D97-AF65-F5344CB8AC3E}">
        <p14:creationId xmlns:p14="http://schemas.microsoft.com/office/powerpoint/2010/main" val="1070179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Imaging</a:t>
            </a:r>
          </a:p>
        </p:txBody>
      </p:sp>
      <p:sp>
        <p:nvSpPr>
          <p:cNvPr id="3" name="Content Placeholder 2"/>
          <p:cNvSpPr>
            <a:spLocks noGrp="1"/>
          </p:cNvSpPr>
          <p:nvPr>
            <p:ph sz="half" idx="1"/>
          </p:nvPr>
        </p:nvSpPr>
        <p:spPr/>
        <p:txBody>
          <a:bodyPr>
            <a:normAutofit/>
          </a:bodyPr>
          <a:lstStyle/>
          <a:p>
            <a:r>
              <a:rPr lang="en-US" dirty="0">
                <a:uFillTx/>
              </a:rPr>
              <a:t>XR</a:t>
            </a:r>
          </a:p>
          <a:p>
            <a:pPr lvl="1"/>
            <a:r>
              <a:rPr lang="en-US" dirty="0">
                <a:uFillTx/>
              </a:rPr>
              <a:t>AP/Oblique/Lateral of the foot</a:t>
            </a:r>
          </a:p>
          <a:p>
            <a:pPr lvl="2"/>
            <a:r>
              <a:rPr lang="en-US" dirty="0">
                <a:uFillTx/>
              </a:rPr>
              <a:t>AP</a:t>
            </a:r>
          </a:p>
          <a:p>
            <a:pPr lvl="2"/>
            <a:r>
              <a:rPr lang="en-US" dirty="0">
                <a:uFillTx/>
              </a:rPr>
              <a:t>Oblique</a:t>
            </a:r>
          </a:p>
          <a:p>
            <a:pPr lvl="2"/>
            <a:r>
              <a:rPr lang="en-US" dirty="0">
                <a:uFillTx/>
              </a:rPr>
              <a:t>Lateral</a:t>
            </a:r>
          </a:p>
          <a:p>
            <a:pPr lvl="3"/>
            <a:r>
              <a:rPr lang="en-US" dirty="0">
                <a:uFillTx/>
              </a:rPr>
              <a:t>Metatarsal base should never be more dorsal than its respective tarsal bone</a:t>
            </a:r>
          </a:p>
          <a:p>
            <a:pPr lvl="3"/>
            <a:r>
              <a:rPr lang="en-US" dirty="0">
                <a:uFillTx/>
              </a:rPr>
              <a:t>Standing view – better appreciate any discrepancy</a:t>
            </a:r>
          </a:p>
          <a:p>
            <a:pPr marL="1371600" lvl="3" indent="0">
              <a:buNone/>
            </a:pPr>
            <a:endParaRPr lang="en-US" b="1" dirty="0">
              <a:uFillTx/>
            </a:endParaRPr>
          </a:p>
        </p:txBody>
      </p:sp>
      <p:cxnSp>
        <p:nvCxnSpPr>
          <p:cNvPr id="6" name="Straight Connector 5"/>
          <p:cNvCxnSpPr/>
          <p:nvPr/>
        </p:nvCxnSpPr>
        <p:spPr>
          <a:xfrm flipH="1">
            <a:off x="7884944" y="2874168"/>
            <a:ext cx="218532" cy="1394292"/>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person, indoor, person, sitting  Description automatically generated"/>
          <p:cNvPicPr>
            <a:picLocks noChangeAspect="1"/>
          </p:cNvPicPr>
          <p:nvPr/>
        </p:nvPicPr>
        <p:blipFill>
          <a:blip r:embed="rId2"/>
          <a:stretch>
            <a:fillRect/>
          </a:stretch>
        </p:blipFill>
        <p:spPr>
          <a:xfrm>
            <a:off x="6388488" y="3371316"/>
            <a:ext cx="5181859" cy="2805647"/>
          </a:xfrm>
          <a:prstGeom prst="rect">
            <a:avLst/>
          </a:prstGeom>
        </p:spPr>
      </p:pic>
      <p:pic>
        <p:nvPicPr>
          <p:cNvPr id="8" name="Picture 7" descr="A picture containing sitting, person, close, table  Description automatically generated"/>
          <p:cNvPicPr>
            <a:picLocks noChangeAspect="1"/>
          </p:cNvPicPr>
          <p:nvPr/>
        </p:nvPicPr>
        <p:blipFill>
          <a:blip r:embed="rId3"/>
          <a:stretch>
            <a:fillRect/>
          </a:stretch>
        </p:blipFill>
        <p:spPr>
          <a:xfrm>
            <a:off x="6388488" y="834137"/>
            <a:ext cx="5181599" cy="2537179"/>
          </a:xfrm>
          <a:prstGeom prst="rect">
            <a:avLst/>
          </a:prstGeom>
        </p:spPr>
      </p:pic>
      <p:cxnSp>
        <p:nvCxnSpPr>
          <p:cNvPr id="11" name="Straight Connector 10"/>
          <p:cNvCxnSpPr/>
          <p:nvPr/>
        </p:nvCxnSpPr>
        <p:spPr>
          <a:xfrm flipV="1">
            <a:off x="7994210" y="2102726"/>
            <a:ext cx="1166648" cy="455709"/>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V="1">
            <a:off x="7841542" y="4403397"/>
            <a:ext cx="1166648" cy="574997"/>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4" name="TextBox 13"/>
          <p:cNvSpPr txBox="1">
            <a:spLocks/>
          </p:cNvSpPr>
          <p:nvPr/>
        </p:nvSpPr>
        <p:spPr>
          <a:xfrm>
            <a:off x="6363305" y="6214071"/>
            <a:ext cx="3836435" cy="461665"/>
          </a:xfrm>
          <a:prstGeom prst="rect">
            <a:avLst/>
          </a:prstGeom>
          <a:noFill/>
        </p:spPr>
        <p:txBody>
          <a:bodyPr wrap="none" rtlCol="0">
            <a:spAutoFit/>
          </a:bodyPr>
          <a:lstStyle/>
          <a:p>
            <a:r>
              <a:rPr lang="en-US" sz="1200" dirty="0">
                <a:uFillTx/>
              </a:rPr>
              <a:t>L injured side (bottom image) with MT dorsal to cuneiform</a:t>
            </a:r>
          </a:p>
          <a:p>
            <a:r>
              <a:rPr lang="en-US" sz="1200" dirty="0">
                <a:uFillTx/>
              </a:rPr>
              <a:t>Also note dorsal soft tissue swelling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Imaging</a:t>
            </a:r>
            <a:endParaRPr lang="en-US" dirty="0">
              <a:uFillTx/>
            </a:endParaRPr>
          </a:p>
        </p:txBody>
      </p:sp>
      <p:sp>
        <p:nvSpPr>
          <p:cNvPr id="3" name="Content Placeholder 2"/>
          <p:cNvSpPr>
            <a:spLocks noGrp="1"/>
          </p:cNvSpPr>
          <p:nvPr>
            <p:ph sz="half" idx="1"/>
          </p:nvPr>
        </p:nvSpPr>
        <p:spPr/>
        <p:txBody>
          <a:bodyPr>
            <a:normAutofit/>
          </a:bodyPr>
          <a:lstStyle/>
          <a:p>
            <a:r>
              <a:rPr lang="en-US" dirty="0">
                <a:uFillTx/>
              </a:rPr>
              <a:t>XR</a:t>
            </a:r>
          </a:p>
          <a:p>
            <a:pPr lvl="1"/>
            <a:r>
              <a:rPr lang="en-US" dirty="0">
                <a:uFillTx/>
              </a:rPr>
              <a:t>AP/Oblique/Lateral of the foot</a:t>
            </a:r>
          </a:p>
          <a:p>
            <a:pPr lvl="2"/>
            <a:r>
              <a:rPr lang="en-US" dirty="0">
                <a:uFillTx/>
              </a:rPr>
              <a:t>AP</a:t>
            </a:r>
          </a:p>
          <a:p>
            <a:pPr lvl="2"/>
            <a:r>
              <a:rPr lang="en-US" dirty="0">
                <a:uFillTx/>
              </a:rPr>
              <a:t>Oblique</a:t>
            </a:r>
          </a:p>
          <a:p>
            <a:pPr lvl="1"/>
            <a:r>
              <a:rPr lang="en-US" dirty="0">
                <a:uFillTx/>
              </a:rPr>
              <a:t>Standing AP bilateral feet on same plate</a:t>
            </a:r>
          </a:p>
          <a:p>
            <a:pPr lvl="2"/>
            <a:r>
              <a:rPr lang="en-US" dirty="0">
                <a:uFillTx/>
              </a:rPr>
              <a:t>Uninjured side as reference</a:t>
            </a:r>
          </a:p>
        </p:txBody>
      </p:sp>
      <p:pic>
        <p:nvPicPr>
          <p:cNvPr id="9" name="Picture 8"/>
          <p:cNvPicPr>
            <a:picLocks noChangeAspect="1"/>
          </p:cNvPicPr>
          <p:nvPr/>
        </p:nvPicPr>
        <p:blipFill>
          <a:blip r:embed="rId2"/>
          <a:stretch>
            <a:fillRect/>
          </a:stretch>
        </p:blipFill>
        <p:spPr>
          <a:xfrm>
            <a:off x="6019800" y="693876"/>
            <a:ext cx="5697709" cy="4798071"/>
          </a:xfrm>
          <a:prstGeom prst="rect">
            <a:avLst/>
          </a:prstGeom>
        </p:spPr>
      </p:pic>
      <p:sp>
        <p:nvSpPr>
          <p:cNvPr id="4" name="TextBox 3"/>
          <p:cNvSpPr txBox="1">
            <a:spLocks/>
          </p:cNvSpPr>
          <p:nvPr/>
        </p:nvSpPr>
        <p:spPr>
          <a:xfrm>
            <a:off x="6019800" y="5626884"/>
            <a:ext cx="5781454" cy="646331"/>
          </a:xfrm>
          <a:prstGeom prst="rect">
            <a:avLst/>
          </a:prstGeom>
          <a:noFill/>
        </p:spPr>
        <p:txBody>
          <a:bodyPr wrap="none" rtlCol="0">
            <a:spAutoFit/>
          </a:bodyPr>
          <a:lstStyle/>
          <a:p>
            <a:r>
              <a:rPr lang="en-US" dirty="0">
                <a:uFillTx/>
              </a:rPr>
              <a:t>AP standing XR of bilateral feet displaying normal alignment</a:t>
            </a:r>
          </a:p>
          <a:p>
            <a:r>
              <a:rPr lang="en-US" dirty="0">
                <a:uFillTx/>
              </a:rPr>
              <a:t>on right with evidence of TMT disruption on the left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Imaging</a:t>
            </a:r>
          </a:p>
        </p:txBody>
      </p:sp>
      <p:sp>
        <p:nvSpPr>
          <p:cNvPr id="3" name="Content Placeholder 2"/>
          <p:cNvSpPr>
            <a:spLocks noGrp="1"/>
          </p:cNvSpPr>
          <p:nvPr>
            <p:ph sz="half" idx="1"/>
          </p:nvPr>
        </p:nvSpPr>
        <p:spPr/>
        <p:txBody>
          <a:bodyPr>
            <a:normAutofit fontScale="92500" lnSpcReduction="10000"/>
          </a:bodyPr>
          <a:lstStyle/>
          <a:p>
            <a:r>
              <a:rPr lang="en-US" dirty="0">
                <a:uFillTx/>
              </a:rPr>
              <a:t>XR</a:t>
            </a:r>
          </a:p>
          <a:p>
            <a:pPr lvl="1"/>
            <a:r>
              <a:rPr lang="en-US" dirty="0">
                <a:uFillTx/>
              </a:rPr>
              <a:t>AP/Oblique/Lateral of the foot</a:t>
            </a:r>
          </a:p>
          <a:p>
            <a:pPr lvl="1"/>
            <a:r>
              <a:rPr lang="en-US" dirty="0">
                <a:uFillTx/>
              </a:rPr>
              <a:t>Standing AP bilateral feet on same plate</a:t>
            </a:r>
          </a:p>
          <a:p>
            <a:pPr lvl="1"/>
            <a:r>
              <a:rPr lang="en-US" dirty="0">
                <a:uFillTx/>
              </a:rPr>
              <a:t>”Fleck sign</a:t>
            </a:r>
            <a:r>
              <a:rPr lang="en-US" dirty="0"/>
              <a:t>” - small avulsion fracture from base of second metatarsal or medial cuneiform. </a:t>
            </a:r>
            <a:endParaRPr lang="en-US" dirty="0">
              <a:uFillTx/>
            </a:endParaRPr>
          </a:p>
          <a:p>
            <a:r>
              <a:rPr lang="en-US" dirty="0">
                <a:uFillTx/>
              </a:rPr>
              <a:t>CT – useful for evaluation of intra articular extension</a:t>
            </a:r>
          </a:p>
          <a:p>
            <a:r>
              <a:rPr lang="en-US" dirty="0">
                <a:uFillTx/>
              </a:rPr>
              <a:t>MRI –evaluate ligamentous structures</a:t>
            </a:r>
          </a:p>
          <a:p>
            <a:pPr lvl="1"/>
            <a:r>
              <a:rPr lang="en-US" dirty="0">
                <a:uFillTx/>
              </a:rPr>
              <a:t>Limited use as static evaluation</a:t>
            </a:r>
          </a:p>
        </p:txBody>
      </p:sp>
      <p:sp>
        <p:nvSpPr>
          <p:cNvPr id="4" name="Content Placeholder 3"/>
          <p:cNvSpPr>
            <a:spLocks noGrp="1"/>
          </p:cNvSpPr>
          <p:nvPr>
            <p:ph sz="half" idx="2"/>
          </p:nvPr>
        </p:nvSpPr>
        <p:spPr>
          <a:xfrm>
            <a:off x="6172200" y="5523721"/>
            <a:ext cx="5181600" cy="653241"/>
          </a:xfrm>
        </p:spPr>
        <p:txBody>
          <a:bodyPr>
            <a:normAutofit fontScale="92500" lnSpcReduction="10000"/>
          </a:bodyPr>
          <a:lstStyle/>
          <a:p>
            <a:pPr marL="0" indent="0">
              <a:buNone/>
            </a:pPr>
            <a:r>
              <a:rPr lang="en-US" sz="1600" dirty="0">
                <a:uFillTx/>
              </a:rPr>
              <a:t>Axial CT displaying fracture of the medial cuneiform with lateral translation of the 1</a:t>
            </a:r>
            <a:r>
              <a:rPr lang="en-US" sz="1600" baseline="30000" dirty="0">
                <a:uFillTx/>
              </a:rPr>
              <a:t>st</a:t>
            </a:r>
            <a:r>
              <a:rPr lang="en-US" sz="1600" dirty="0">
                <a:uFillTx/>
              </a:rPr>
              <a:t> – 3</a:t>
            </a:r>
            <a:r>
              <a:rPr lang="en-US" sz="1600" baseline="30000" dirty="0">
                <a:uFillTx/>
              </a:rPr>
              <a:t>rd</a:t>
            </a:r>
            <a:r>
              <a:rPr lang="en-US" sz="1600" dirty="0">
                <a:uFillTx/>
              </a:rPr>
              <a:t> TMT joints</a:t>
            </a:r>
          </a:p>
        </p:txBody>
      </p:sp>
      <p:pic>
        <p:nvPicPr>
          <p:cNvPr id="5" name="Picture 4"/>
          <p:cNvPicPr>
            <a:picLocks noChangeAspect="1"/>
          </p:cNvPicPr>
          <p:nvPr/>
        </p:nvPicPr>
        <p:blipFill>
          <a:blip r:embed="rId3"/>
          <a:stretch>
            <a:fillRect/>
          </a:stretch>
        </p:blipFill>
        <p:spPr>
          <a:xfrm>
            <a:off x="7124700" y="681038"/>
            <a:ext cx="3276600" cy="44196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01A995-8542-4F9A-8DDD-36EBB8898078}"/>
              </a:ext>
            </a:extLst>
          </p:cNvPr>
          <p:cNvSpPr>
            <a:spLocks noGrp="1"/>
          </p:cNvSpPr>
          <p:nvPr>
            <p:ph type="ctrTitle"/>
          </p:nvPr>
        </p:nvSpPr>
        <p:spPr/>
        <p:txBody>
          <a:bodyPr/>
          <a:lstStyle/>
          <a:p>
            <a:r>
              <a:rPr lang="en-US" dirty="0"/>
              <a:t>Specific Midfoot Injuries</a:t>
            </a:r>
          </a:p>
        </p:txBody>
      </p:sp>
      <p:sp>
        <p:nvSpPr>
          <p:cNvPr id="6" name="Subtitle 5">
            <a:extLst>
              <a:ext uri="{FF2B5EF4-FFF2-40B4-BE49-F238E27FC236}">
                <a16:creationId xmlns:a16="http://schemas.microsoft.com/office/drawing/2014/main" id="{8896C5A4-3F7B-4939-B34B-A164D7AC352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06355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Tarsometatarsal (Lisfranc) Joint Injuries</a:t>
            </a:r>
          </a:p>
        </p:txBody>
      </p:sp>
      <p:sp>
        <p:nvSpPr>
          <p:cNvPr id="3" name="Content Placeholder 2"/>
          <p:cNvSpPr>
            <a:spLocks noGrp="1"/>
          </p:cNvSpPr>
          <p:nvPr>
            <p:ph sz="half" idx="1"/>
          </p:nvPr>
        </p:nvSpPr>
        <p:spPr/>
        <p:txBody>
          <a:bodyPr/>
          <a:lstStyle/>
          <a:p>
            <a:r>
              <a:rPr lang="en-US" dirty="0">
                <a:uFillTx/>
              </a:rPr>
              <a:t>Jacques L. Lisfranc, French gynecologist</a:t>
            </a:r>
          </a:p>
          <a:p>
            <a:pPr lvl="1"/>
            <a:r>
              <a:rPr lang="en-US" dirty="0">
                <a:uFillTx/>
              </a:rPr>
              <a:t>First to describe amputation technique through TMT joint</a:t>
            </a:r>
          </a:p>
          <a:p>
            <a:r>
              <a:rPr lang="en-US" dirty="0">
                <a:uFillTx/>
              </a:rPr>
              <a:t>Rare injuries (0.1-0.4% of all fractures)</a:t>
            </a:r>
          </a:p>
          <a:p>
            <a:pPr lvl="1"/>
            <a:r>
              <a:rPr lang="en-US" dirty="0">
                <a:uFillTx/>
              </a:rPr>
              <a:t>Rockwood and Green’s Fractures in Adults 9</a:t>
            </a:r>
            <a:r>
              <a:rPr lang="en-US" baseline="30000" dirty="0">
                <a:uFillTx/>
              </a:rPr>
              <a:t>th</a:t>
            </a:r>
            <a:r>
              <a:rPr lang="en-US" dirty="0">
                <a:uFillTx/>
              </a:rPr>
              <a:t> Ed</a:t>
            </a:r>
          </a:p>
          <a:p>
            <a:r>
              <a:rPr lang="en-US" dirty="0">
                <a:uFillTx/>
              </a:rPr>
              <a:t>Purely ligamentous injures often misdiagnosed</a:t>
            </a:r>
          </a:p>
        </p:txBody>
      </p:sp>
      <p:pic>
        <p:nvPicPr>
          <p:cNvPr id="12" name="Picture 11" descr="A picture containing sitting, table, person, display  Description automatically generated"/>
          <p:cNvPicPr>
            <a:picLocks noChangeAspect="1"/>
          </p:cNvPicPr>
          <p:nvPr/>
        </p:nvPicPr>
        <p:blipFill>
          <a:blip r:embed="rId3"/>
          <a:stretch>
            <a:fillRect/>
          </a:stretch>
        </p:blipFill>
        <p:spPr>
          <a:xfrm>
            <a:off x="6801647" y="1325563"/>
            <a:ext cx="3904191" cy="5167312"/>
          </a:xfrm>
          <a:prstGeom prst="rect">
            <a:avLst/>
          </a:prstGeom>
        </p:spPr>
      </p:pic>
      <p:sp>
        <p:nvSpPr>
          <p:cNvPr id="5" name="TextBox 4"/>
          <p:cNvSpPr txBox="1">
            <a:spLocks/>
          </p:cNvSpPr>
          <p:nvPr/>
        </p:nvSpPr>
        <p:spPr>
          <a:xfrm>
            <a:off x="7655538" y="6539370"/>
            <a:ext cx="2098716" cy="369332"/>
          </a:xfrm>
          <a:prstGeom prst="rect">
            <a:avLst/>
          </a:prstGeom>
          <a:noFill/>
        </p:spPr>
        <p:txBody>
          <a:bodyPr wrap="none" rtlCol="0">
            <a:spAutoFit/>
          </a:bodyPr>
          <a:lstStyle/>
          <a:p>
            <a:r>
              <a:rPr lang="en-US" dirty="0">
                <a:uFillTx/>
              </a:rPr>
              <a:t>TMT joint disruption</a:t>
            </a:r>
          </a:p>
        </p:txBody>
      </p:sp>
    </p:spTree>
    <p:extLst>
      <p:ext uri="{BB962C8B-B14F-4D97-AF65-F5344CB8AC3E}">
        <p14:creationId xmlns:p14="http://schemas.microsoft.com/office/powerpoint/2010/main" val="747046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TMT Joint Injuries - Evaluation</a:t>
            </a:r>
          </a:p>
        </p:txBody>
      </p:sp>
      <p:sp>
        <p:nvSpPr>
          <p:cNvPr id="3" name="Content Placeholder 2"/>
          <p:cNvSpPr>
            <a:spLocks noGrp="1"/>
          </p:cNvSpPr>
          <p:nvPr>
            <p:ph sz="half" idx="1"/>
          </p:nvPr>
        </p:nvSpPr>
        <p:spPr/>
        <p:txBody>
          <a:bodyPr/>
          <a:lstStyle/>
          <a:p>
            <a:r>
              <a:rPr lang="en-US" dirty="0">
                <a:uFillTx/>
              </a:rPr>
              <a:t>As frequently overlooked must have high index of suspicion</a:t>
            </a:r>
          </a:p>
          <a:p>
            <a:r>
              <a:rPr lang="en-US" dirty="0">
                <a:uFillTx/>
              </a:rPr>
              <a:t>Plantar ecchymosis often present</a:t>
            </a:r>
          </a:p>
        </p:txBody>
      </p:sp>
      <p:sp>
        <p:nvSpPr>
          <p:cNvPr id="9" name="Content Placeholder 8"/>
          <p:cNvSpPr>
            <a:spLocks noGrp="1"/>
          </p:cNvSpPr>
          <p:nvPr>
            <p:ph sz="half" idx="2"/>
          </p:nvPr>
        </p:nvSpPr>
        <p:spPr>
          <a:xfrm>
            <a:off x="6172200" y="5255171"/>
            <a:ext cx="5181600" cy="921791"/>
          </a:xfrm>
        </p:spPr>
        <p:txBody>
          <a:bodyPr>
            <a:normAutofit/>
          </a:bodyPr>
          <a:lstStyle/>
          <a:p>
            <a:pPr marL="0" indent="0">
              <a:buNone/>
            </a:pPr>
            <a:r>
              <a:rPr lang="en-US" sz="1800" dirty="0">
                <a:uFillTx/>
              </a:rPr>
              <a:t>Plantar ecchymosis in patient with Lisfranc injury</a:t>
            </a:r>
          </a:p>
        </p:txBody>
      </p:sp>
      <p:pic>
        <p:nvPicPr>
          <p:cNvPr id="10" name="Picture 9" descr="A picture containing person, indoor, person, sitting  Description automatically generated"/>
          <p:cNvPicPr>
            <a:picLocks noChangeAspect="1"/>
          </p:cNvPicPr>
          <p:nvPr/>
        </p:nvPicPr>
        <p:blipFill rotWithShape="1">
          <a:blip r:embed="rId2"/>
          <a:srcRect l="-4516" t="8809" r="33449"/>
          <a:stretch/>
        </p:blipFill>
        <p:spPr>
          <a:xfrm rot="5400000">
            <a:off x="6444852" y="1324939"/>
            <a:ext cx="3905074" cy="3758199"/>
          </a:xfrm>
          <a:prstGeom prst="rect">
            <a:avLst/>
          </a:prstGeom>
        </p:spPr>
      </p:pic>
    </p:spTree>
    <p:extLst>
      <p:ext uri="{BB962C8B-B14F-4D97-AF65-F5344CB8AC3E}">
        <p14:creationId xmlns:p14="http://schemas.microsoft.com/office/powerpoint/2010/main" val="2294882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TMT Joint Injuries - Evaluation</a:t>
            </a:r>
          </a:p>
        </p:txBody>
      </p:sp>
      <p:sp>
        <p:nvSpPr>
          <p:cNvPr id="3" name="Content Placeholder 2"/>
          <p:cNvSpPr>
            <a:spLocks noGrp="1"/>
          </p:cNvSpPr>
          <p:nvPr>
            <p:ph sz="half" idx="1"/>
          </p:nvPr>
        </p:nvSpPr>
        <p:spPr/>
        <p:txBody>
          <a:bodyPr>
            <a:normAutofit fontScale="92500" lnSpcReduction="10000"/>
          </a:bodyPr>
          <a:lstStyle/>
          <a:p>
            <a:r>
              <a:rPr lang="en-US" dirty="0">
                <a:uFillTx/>
              </a:rPr>
              <a:t>If concern present and no findings on static XR</a:t>
            </a:r>
          </a:p>
          <a:p>
            <a:pPr lvl="1"/>
            <a:r>
              <a:rPr lang="en-US" dirty="0">
                <a:uFillTx/>
              </a:rPr>
              <a:t>Stress XR</a:t>
            </a:r>
          </a:p>
          <a:p>
            <a:pPr lvl="2"/>
            <a:r>
              <a:rPr lang="en-US" dirty="0">
                <a:uFillTx/>
              </a:rPr>
              <a:t>Standing XR with boot feet on same plate for AP</a:t>
            </a:r>
          </a:p>
          <a:p>
            <a:pPr lvl="1"/>
            <a:r>
              <a:rPr lang="en-US" dirty="0">
                <a:uFillTx/>
              </a:rPr>
              <a:t>Fluoroscopic stress exam</a:t>
            </a:r>
          </a:p>
          <a:p>
            <a:pPr lvl="1"/>
            <a:r>
              <a:rPr lang="en-US" dirty="0">
                <a:uFillTx/>
              </a:rPr>
              <a:t>MRI – less helpful as static exam</a:t>
            </a:r>
          </a:p>
          <a:p>
            <a:pPr lvl="2"/>
            <a:r>
              <a:rPr lang="en-US" dirty="0">
                <a:uFillTx/>
              </a:rPr>
              <a:t>Strain of ligament may not correlate with instability</a:t>
            </a:r>
          </a:p>
          <a:p>
            <a:r>
              <a:rPr lang="en-US" dirty="0">
                <a:uFillTx/>
              </a:rPr>
              <a:t>Often occur with other midfoot injuries</a:t>
            </a:r>
          </a:p>
          <a:p>
            <a:pPr lvl="1"/>
            <a:r>
              <a:rPr lang="en-US" dirty="0">
                <a:uFillTx/>
              </a:rPr>
              <a:t>Cuboid fracture</a:t>
            </a:r>
          </a:p>
          <a:p>
            <a:pPr lvl="1"/>
            <a:r>
              <a:rPr lang="en-US" dirty="0">
                <a:uFillTx/>
              </a:rPr>
              <a:t>Intercuneiform instability/fracture</a:t>
            </a:r>
          </a:p>
        </p:txBody>
      </p:sp>
      <p:pic>
        <p:nvPicPr>
          <p:cNvPr id="7" name="Picture 6"/>
          <p:cNvPicPr>
            <a:picLocks noChangeAspect="1"/>
          </p:cNvPicPr>
          <p:nvPr/>
        </p:nvPicPr>
        <p:blipFill>
          <a:blip r:embed="rId3"/>
          <a:stretch>
            <a:fillRect/>
          </a:stretch>
        </p:blipFill>
        <p:spPr>
          <a:xfrm>
            <a:off x="6172202" y="1376504"/>
            <a:ext cx="5545307" cy="4669732"/>
          </a:xfrm>
          <a:prstGeom prst="rect">
            <a:avLst/>
          </a:prstGeom>
        </p:spPr>
      </p:pic>
      <p:sp>
        <p:nvSpPr>
          <p:cNvPr id="8" name="TextBox 7"/>
          <p:cNvSpPr txBox="1">
            <a:spLocks/>
          </p:cNvSpPr>
          <p:nvPr/>
        </p:nvSpPr>
        <p:spPr>
          <a:xfrm>
            <a:off x="6019799" y="6027574"/>
            <a:ext cx="6209457" cy="369332"/>
          </a:xfrm>
          <a:prstGeom prst="rect">
            <a:avLst/>
          </a:prstGeom>
          <a:noFill/>
        </p:spPr>
        <p:txBody>
          <a:bodyPr wrap="none" rtlCol="0">
            <a:spAutoFit/>
          </a:bodyPr>
          <a:lstStyle/>
          <a:p>
            <a:r>
              <a:rPr lang="en-US" dirty="0">
                <a:uFillTx/>
              </a:rPr>
              <a:t>Standing  radiographs of a patient with left TMT joint disruption </a:t>
            </a:r>
          </a:p>
        </p:txBody>
      </p:sp>
    </p:spTree>
    <p:extLst>
      <p:ext uri="{BB962C8B-B14F-4D97-AF65-F5344CB8AC3E}">
        <p14:creationId xmlns:p14="http://schemas.microsoft.com/office/powerpoint/2010/main" val="218432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TMT Joint Injuries - Classification</a:t>
            </a:r>
          </a:p>
        </p:txBody>
      </p:sp>
      <p:sp>
        <p:nvSpPr>
          <p:cNvPr id="3" name="Content Placeholder 2"/>
          <p:cNvSpPr>
            <a:spLocks noGrp="1"/>
          </p:cNvSpPr>
          <p:nvPr>
            <p:ph sz="half" idx="1"/>
          </p:nvPr>
        </p:nvSpPr>
        <p:spPr/>
        <p:txBody>
          <a:bodyPr/>
          <a:lstStyle/>
          <a:p>
            <a:r>
              <a:rPr lang="en-US" dirty="0">
                <a:uFillTx/>
              </a:rPr>
              <a:t>OTA</a:t>
            </a:r>
            <a:endParaRPr lang="en-US" dirty="0"/>
          </a:p>
          <a:p>
            <a:r>
              <a:rPr lang="en-US" dirty="0" err="1">
                <a:uFillTx/>
              </a:rPr>
              <a:t>Quenu</a:t>
            </a:r>
            <a:r>
              <a:rPr lang="en-US" dirty="0">
                <a:uFillTx/>
              </a:rPr>
              <a:t> and </a:t>
            </a:r>
            <a:r>
              <a:rPr lang="en-US" dirty="0" err="1">
                <a:uFillTx/>
              </a:rPr>
              <a:t>Kuss</a:t>
            </a:r>
            <a:endParaRPr lang="en-US" dirty="0">
              <a:uFillTx/>
            </a:endParaRPr>
          </a:p>
          <a:p>
            <a:pPr lvl="1"/>
            <a:r>
              <a:rPr lang="en-US" dirty="0">
                <a:uFillTx/>
              </a:rPr>
              <a:t>Directional</a:t>
            </a:r>
          </a:p>
          <a:p>
            <a:pPr lvl="1"/>
            <a:r>
              <a:rPr lang="en-US" dirty="0"/>
              <a:t>Partial v complete</a:t>
            </a:r>
            <a:endParaRPr lang="en-US" dirty="0">
              <a:uFillTx/>
            </a:endParaRPr>
          </a:p>
        </p:txBody>
      </p:sp>
      <p:pic>
        <p:nvPicPr>
          <p:cNvPr id="1025" name="Picture 1"/>
          <p:cNvPicPr>
            <a:picLocks noChangeAspect="1" noChangeArrowheads="1"/>
          </p:cNvPicPr>
          <p:nvPr/>
        </p:nvPicPr>
        <p:blipFill>
          <a:blip r:embed="rId4"/>
          <a:srcRect/>
          <a:stretch>
            <a:fillRect/>
          </a:stretch>
        </p:blipFill>
        <p:spPr bwMode="auto">
          <a:xfrm>
            <a:off x="162458" y="1177384"/>
            <a:ext cx="185804" cy="92237"/>
          </a:xfrm>
          <a:prstGeom prst="rect">
            <a:avLst/>
          </a:prstGeom>
          <a:noFill/>
        </p:spPr>
      </p:pic>
      <p:pic>
        <p:nvPicPr>
          <p:cNvPr id="1026" name="Picture 2"/>
          <p:cNvPicPr>
            <a:picLocks noChangeAspect="1" noChangeArrowheads="1"/>
          </p:cNvPicPr>
          <p:nvPr/>
        </p:nvPicPr>
        <p:blipFill>
          <a:blip r:embed="rId5"/>
          <a:srcRect/>
          <a:stretch>
            <a:fillRect/>
          </a:stretch>
        </p:blipFill>
        <p:spPr bwMode="auto">
          <a:xfrm>
            <a:off x="162458" y="1177384"/>
            <a:ext cx="185804" cy="92237"/>
          </a:xfrm>
          <a:prstGeom prst="rect">
            <a:avLst/>
          </a:prstGeom>
          <a:noFill/>
        </p:spPr>
      </p:pic>
      <p:pic>
        <p:nvPicPr>
          <p:cNvPr id="1027" name="Picture 3"/>
          <p:cNvPicPr>
            <a:picLocks noChangeAspect="1" noChangeArrowheads="1"/>
          </p:cNvPicPr>
          <p:nvPr/>
        </p:nvPicPr>
        <p:blipFill>
          <a:blip r:embed="rId4"/>
          <a:srcRect/>
          <a:stretch>
            <a:fillRect/>
          </a:stretch>
        </p:blipFill>
        <p:spPr bwMode="auto">
          <a:xfrm>
            <a:off x="162458" y="1177384"/>
            <a:ext cx="185804" cy="92237"/>
          </a:xfrm>
          <a:prstGeom prst="rect">
            <a:avLst/>
          </a:prstGeom>
          <a:noFill/>
        </p:spPr>
      </p:pic>
      <p:pic>
        <p:nvPicPr>
          <p:cNvPr id="1028" name="Picture 4"/>
          <p:cNvPicPr>
            <a:picLocks noChangeAspect="1" noChangeArrowheads="1"/>
          </p:cNvPicPr>
          <p:nvPr/>
        </p:nvPicPr>
        <p:blipFill>
          <a:blip r:embed="rId4"/>
          <a:srcRect/>
          <a:stretch>
            <a:fillRect/>
          </a:stretch>
        </p:blipFill>
        <p:spPr bwMode="auto">
          <a:xfrm>
            <a:off x="162458" y="1177384"/>
            <a:ext cx="185804" cy="92237"/>
          </a:xfrm>
          <a:prstGeom prst="rect">
            <a:avLst/>
          </a:prstGeom>
          <a:noFill/>
        </p:spPr>
      </p:pic>
      <p:pic>
        <p:nvPicPr>
          <p:cNvPr id="1029" name="Picture 5"/>
          <p:cNvPicPr>
            <a:picLocks noChangeAspect="1" noChangeArrowheads="1"/>
          </p:cNvPicPr>
          <p:nvPr/>
        </p:nvPicPr>
        <p:blipFill>
          <a:blip r:embed="rId4"/>
          <a:srcRect/>
          <a:stretch>
            <a:fillRect/>
          </a:stretch>
        </p:blipFill>
        <p:spPr bwMode="auto">
          <a:xfrm>
            <a:off x="162458" y="1177384"/>
            <a:ext cx="185804" cy="92237"/>
          </a:xfrm>
          <a:prstGeom prst="rect">
            <a:avLst/>
          </a:prstGeom>
          <a:noFill/>
        </p:spPr>
      </p:pic>
      <p:pic>
        <p:nvPicPr>
          <p:cNvPr id="8" name="Picture 7" descr="A picture containing linedrawing&#10;&#10;Description automatically generated">
            <a:extLst>
              <a:ext uri="{FF2B5EF4-FFF2-40B4-BE49-F238E27FC236}">
                <a16:creationId xmlns:a16="http://schemas.microsoft.com/office/drawing/2014/main" id="{250DF9B8-03D9-9E4B-A27C-D2EF18A943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1825" y="1410495"/>
            <a:ext cx="5626100" cy="3708400"/>
          </a:xfrm>
          <a:prstGeom prst="rect">
            <a:avLst/>
          </a:prstGeom>
        </p:spPr>
      </p:pic>
      <p:sp>
        <p:nvSpPr>
          <p:cNvPr id="11" name="Rectangle 10">
            <a:extLst>
              <a:ext uri="{FF2B5EF4-FFF2-40B4-BE49-F238E27FC236}">
                <a16:creationId xmlns:a16="http://schemas.microsoft.com/office/drawing/2014/main" id="{92423025-9C0D-EF40-A99F-6CFEB0629284}"/>
              </a:ext>
            </a:extLst>
          </p:cNvPr>
          <p:cNvSpPr/>
          <p:nvPr/>
        </p:nvSpPr>
        <p:spPr>
          <a:xfrm>
            <a:off x="5192784" y="6164265"/>
            <a:ext cx="6778306" cy="369332"/>
          </a:xfrm>
          <a:prstGeom prst="rect">
            <a:avLst/>
          </a:prstGeom>
        </p:spPr>
        <p:txBody>
          <a:bodyPr wrap="square">
            <a:spAutoFit/>
          </a:bodyPr>
          <a:lstStyle/>
          <a:p>
            <a:r>
              <a:rPr lang="en-US" sz="900" dirty="0"/>
              <a:t>Thomas A. </a:t>
            </a:r>
            <a:r>
              <a:rPr lang="en-US" sz="900" dirty="0" err="1"/>
              <a:t>Schildhauer</a:t>
            </a:r>
            <a:r>
              <a:rPr lang="en-US" sz="900" dirty="0"/>
              <a:t>, Martin F. Hoffmann. Fractures and Dislocations of the Midfoot and Forefoot. In: </a:t>
            </a:r>
            <a:r>
              <a:rPr lang="en-US" sz="900" dirty="0" err="1"/>
              <a:t>Tornetta</a:t>
            </a:r>
            <a:r>
              <a:rPr lang="en-US" sz="900" dirty="0"/>
              <a:t> P, Ricci WM, eds.  Rockwood and Green's Fractures in Adults, 9e. Philadelphia, PA. Wolters Kluwer Health, Inc; 2019.</a:t>
            </a:r>
            <a:endParaRPr lang="en-US" sz="900" b="1" dirty="0"/>
          </a:p>
        </p:txBody>
      </p:sp>
      <p:sp>
        <p:nvSpPr>
          <p:cNvPr id="13" name="Text Placeholder 2">
            <a:extLst>
              <a:ext uri="{FF2B5EF4-FFF2-40B4-BE49-F238E27FC236}">
                <a16:creationId xmlns:a16="http://schemas.microsoft.com/office/drawing/2014/main" id="{22A39965-0D58-B546-986C-4E7AD22BD780}"/>
              </a:ext>
            </a:extLst>
          </p:cNvPr>
          <p:cNvSpPr txBox="1"/>
          <p:nvPr>
            <p:custDataLst>
              <p:tags r:id="rId1"/>
            </p:custDataLst>
          </p:nvPr>
        </p:nvSpPr>
        <p:spPr bwMode="auto">
          <a:xfrm>
            <a:off x="4840448" y="5194463"/>
            <a:ext cx="6988029" cy="1221373"/>
          </a:xfrm>
          <a:prstGeom prst="rect">
            <a:avLst/>
          </a:prstGeom>
          <a:noFill/>
          <a:ln w="9525" cap="flat" cmpd="sng" algn="ctr">
            <a:noFill/>
            <a:prstDash val="solid"/>
            <a:miter lim="800000"/>
            <a:headEnd type="none" w="med" len="med"/>
            <a:tailEnd type="none" w="med" len="med"/>
          </a:ln>
        </p:spPr>
        <p:txBody>
          <a:bodyPr lIns="254000" tIns="0" rIns="0" bIns="63500"/>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20000"/>
              </a:spcBef>
            </a:pPr>
            <a:r>
              <a:rPr lang="en-US" altLang="en-US" sz="1100" dirty="0">
                <a:latin typeface="Helvetica" pitchFamily="2" charset="0"/>
              </a:rPr>
              <a:t>The common classification devised by </a:t>
            </a:r>
            <a:r>
              <a:rPr lang="en-US" altLang="en-US" sz="1100" dirty="0" err="1">
                <a:latin typeface="Helvetica" pitchFamily="2" charset="0"/>
              </a:rPr>
              <a:t>Quénu</a:t>
            </a:r>
            <a:r>
              <a:rPr lang="en-US" altLang="en-US" sz="1100" dirty="0">
                <a:latin typeface="Helvetica" pitchFamily="2" charset="0"/>
              </a:rPr>
              <a:t> and Küss.</a:t>
            </a:r>
            <a:r>
              <a:rPr lang="en-US" altLang="en-US" sz="1100" baseline="30000" dirty="0">
                <a:latin typeface="Helvetica" pitchFamily="2" charset="0"/>
              </a:rPr>
              <a:t>307</a:t>
            </a:r>
          </a:p>
          <a:p>
            <a:pPr algn="just" eaLnBrk="1" hangingPunct="1">
              <a:spcBef>
                <a:spcPct val="20000"/>
              </a:spcBef>
            </a:pPr>
            <a:r>
              <a:rPr lang="en-US" sz="1100" b="1" dirty="0"/>
              <a:t>A:</a:t>
            </a:r>
            <a:r>
              <a:rPr lang="en-US" sz="1100" dirty="0"/>
              <a:t> Depicts homolateral disruption where all metatarsals travel in the same direction. This group can be subdivided into medial or lateral to denote the direction of disruption. </a:t>
            </a:r>
            <a:r>
              <a:rPr lang="en-US" sz="1100" b="1" dirty="0"/>
              <a:t>B:</a:t>
            </a:r>
            <a:r>
              <a:rPr lang="en-US" sz="1100" dirty="0"/>
              <a:t> Partial disruption involves only the first metatarsal or all the lesser rays. </a:t>
            </a:r>
            <a:r>
              <a:rPr lang="en-US" sz="1100" b="1" dirty="0"/>
              <a:t>C:</a:t>
            </a:r>
            <a:r>
              <a:rPr lang="en-US" sz="1100" dirty="0"/>
              <a:t> Divergent dislocation occurs when there is complete disruption of the tarsometatarsal joints but the first ray and the lesser rays displace in opposite directions.</a:t>
            </a:r>
            <a:endParaRPr lang="en-US" altLang="en-US" sz="1100" baseline="30000" dirty="0">
              <a:latin typeface="Helvetica" pitchFamily="2" charset="0"/>
            </a:endParaRPr>
          </a:p>
        </p:txBody>
      </p:sp>
    </p:spTree>
    <p:extLst>
      <p:ext uri="{BB962C8B-B14F-4D97-AF65-F5344CB8AC3E}">
        <p14:creationId xmlns:p14="http://schemas.microsoft.com/office/powerpoint/2010/main" val="3795485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TMT Joint Disruption – Acute Management </a:t>
            </a:r>
          </a:p>
        </p:txBody>
      </p:sp>
      <p:sp>
        <p:nvSpPr>
          <p:cNvPr id="3" name="Content Placeholder 2"/>
          <p:cNvSpPr>
            <a:spLocks noGrp="1"/>
          </p:cNvSpPr>
          <p:nvPr>
            <p:ph sz="half" idx="1"/>
          </p:nvPr>
        </p:nvSpPr>
        <p:spPr/>
        <p:txBody>
          <a:bodyPr>
            <a:normAutofit/>
          </a:bodyPr>
          <a:lstStyle/>
          <a:p>
            <a:r>
              <a:rPr lang="en-US" dirty="0">
                <a:uFillTx/>
              </a:rPr>
              <a:t>Reduce dislocation</a:t>
            </a:r>
          </a:p>
          <a:p>
            <a:pPr lvl="1"/>
            <a:r>
              <a:rPr lang="en-US" dirty="0">
                <a:uFillTx/>
              </a:rPr>
              <a:t>Split </a:t>
            </a:r>
          </a:p>
          <a:p>
            <a:pPr lvl="1"/>
            <a:r>
              <a:rPr lang="en-US" dirty="0">
                <a:uFillTx/>
              </a:rPr>
              <a:t>CRPP</a:t>
            </a:r>
          </a:p>
          <a:p>
            <a:pPr lvl="2"/>
            <a:r>
              <a:rPr lang="en-US" dirty="0">
                <a:uFillTx/>
              </a:rPr>
              <a:t>Unstable midfoot injuries with skin compromise or potential for such</a:t>
            </a:r>
          </a:p>
          <a:p>
            <a:pPr lvl="2"/>
            <a:r>
              <a:rPr lang="en-US" dirty="0">
                <a:uFillTx/>
              </a:rPr>
              <a:t>Urgent when skin under tension</a:t>
            </a:r>
          </a:p>
        </p:txBody>
      </p:sp>
      <p:pic>
        <p:nvPicPr>
          <p:cNvPr id="10" name="Picture 9" descr="A picture containing indoor, table, object, sitting  Description automatically generated"/>
          <p:cNvPicPr>
            <a:picLocks noChangeAspect="1"/>
          </p:cNvPicPr>
          <p:nvPr/>
        </p:nvPicPr>
        <p:blipFill>
          <a:blip r:embed="rId2"/>
          <a:stretch>
            <a:fillRect/>
          </a:stretch>
        </p:blipFill>
        <p:spPr>
          <a:xfrm>
            <a:off x="8483315" y="2239346"/>
            <a:ext cx="3708685" cy="3806987"/>
          </a:xfrm>
          <a:prstGeom prst="rect">
            <a:avLst/>
          </a:prstGeom>
        </p:spPr>
      </p:pic>
      <p:pic>
        <p:nvPicPr>
          <p:cNvPr id="12" name="Picture 11" descr="A picture containing film, indoor, sitting, table  Description automatically generated"/>
          <p:cNvPicPr>
            <a:picLocks noChangeAspect="1"/>
          </p:cNvPicPr>
          <p:nvPr/>
        </p:nvPicPr>
        <p:blipFill>
          <a:blip r:embed="rId3"/>
          <a:stretch>
            <a:fillRect/>
          </a:stretch>
        </p:blipFill>
        <p:spPr>
          <a:xfrm>
            <a:off x="6019800" y="1489589"/>
            <a:ext cx="2463515" cy="4687374"/>
          </a:xfrm>
          <a:prstGeom prst="rect">
            <a:avLst/>
          </a:prstGeom>
        </p:spPr>
      </p:pic>
      <p:sp>
        <p:nvSpPr>
          <p:cNvPr id="13" name="TextBox 12"/>
          <p:cNvSpPr txBox="1">
            <a:spLocks/>
          </p:cNvSpPr>
          <p:nvPr/>
        </p:nvSpPr>
        <p:spPr>
          <a:xfrm>
            <a:off x="4119341" y="6176963"/>
            <a:ext cx="8072659" cy="369332"/>
          </a:xfrm>
          <a:prstGeom prst="rect">
            <a:avLst/>
          </a:prstGeom>
          <a:noFill/>
        </p:spPr>
        <p:txBody>
          <a:bodyPr wrap="none" rtlCol="0">
            <a:spAutoFit/>
          </a:bodyPr>
          <a:lstStyle/>
          <a:p>
            <a:r>
              <a:rPr lang="en-US" dirty="0">
                <a:uFillTx/>
              </a:rPr>
              <a:t>Pre and post reduction radiographs of patient with TMT disruption after crush injury</a:t>
            </a:r>
          </a:p>
        </p:txBody>
      </p:sp>
    </p:spTree>
    <p:extLst>
      <p:ext uri="{BB962C8B-B14F-4D97-AF65-F5344CB8AC3E}">
        <p14:creationId xmlns:p14="http://schemas.microsoft.com/office/powerpoint/2010/main" val="14643698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TMT Injuries – Soft Tissue Crush</a:t>
            </a:r>
          </a:p>
        </p:txBody>
      </p:sp>
      <p:sp>
        <p:nvSpPr>
          <p:cNvPr id="3" name="Content Placeholder 2"/>
          <p:cNvSpPr>
            <a:spLocks noGrp="1"/>
          </p:cNvSpPr>
          <p:nvPr>
            <p:ph sz="half" idx="1"/>
          </p:nvPr>
        </p:nvSpPr>
        <p:spPr>
          <a:xfrm>
            <a:off x="838200" y="5281127"/>
            <a:ext cx="10515600" cy="522514"/>
          </a:xfrm>
        </p:spPr>
        <p:txBody>
          <a:bodyPr>
            <a:normAutofit fontScale="25000" lnSpcReduction="20000"/>
          </a:bodyPr>
          <a:lstStyle/>
          <a:p>
            <a:r>
              <a:rPr lang="en-US" sz="4900" dirty="0">
                <a:uFillTx/>
              </a:rPr>
              <a:t>Severe TMT disruption secondary to crush injury; presented 6 hours from injury</a:t>
            </a:r>
          </a:p>
          <a:p>
            <a:r>
              <a:rPr lang="en-US" sz="4900" dirty="0">
                <a:uFillTx/>
              </a:rPr>
              <a:t>CRPP immediately  (center image). Note dorsal eschar already forming upon presentation to OR same day of injury</a:t>
            </a:r>
          </a:p>
          <a:p>
            <a:r>
              <a:rPr lang="en-US" sz="4900" dirty="0">
                <a:uFillTx/>
              </a:rPr>
              <a:t>Follow up image 1 week later (far right) </a:t>
            </a:r>
          </a:p>
          <a:p>
            <a:endParaRPr lang="en-US" sz="1600" dirty="0">
              <a:uFillTx/>
            </a:endParaRPr>
          </a:p>
        </p:txBody>
      </p:sp>
      <p:pic>
        <p:nvPicPr>
          <p:cNvPr id="5" name="Picture 4"/>
          <p:cNvPicPr>
            <a:picLocks noChangeAspect="1"/>
          </p:cNvPicPr>
          <p:nvPr/>
        </p:nvPicPr>
        <p:blipFill>
          <a:blip r:embed="rId3"/>
          <a:stretch>
            <a:fillRect/>
          </a:stretch>
        </p:blipFill>
        <p:spPr>
          <a:xfrm>
            <a:off x="838200" y="1420546"/>
            <a:ext cx="3012053" cy="3538355"/>
          </a:xfrm>
          <a:prstGeom prst="rect">
            <a:avLst/>
          </a:prstGeom>
        </p:spPr>
      </p:pic>
      <p:pic>
        <p:nvPicPr>
          <p:cNvPr id="7" name="Picture 6" descr="A picture containing person, table, sitting, hand  Description automatically generated"/>
          <p:cNvPicPr>
            <a:picLocks noChangeAspect="1"/>
          </p:cNvPicPr>
          <p:nvPr/>
        </p:nvPicPr>
        <p:blipFill>
          <a:blip r:embed="rId4"/>
          <a:stretch>
            <a:fillRect/>
          </a:stretch>
        </p:blipFill>
        <p:spPr>
          <a:xfrm>
            <a:off x="4831378" y="1420546"/>
            <a:ext cx="2382378" cy="3538355"/>
          </a:xfrm>
          <a:prstGeom prst="rect">
            <a:avLst/>
          </a:prstGeom>
        </p:spPr>
      </p:pic>
      <p:pic>
        <p:nvPicPr>
          <p:cNvPr id="9" name="Picture 8" descr="A picture containing table, sitting, dog, person  Description automatically generated"/>
          <p:cNvPicPr>
            <a:picLocks noChangeAspect="1"/>
          </p:cNvPicPr>
          <p:nvPr/>
        </p:nvPicPr>
        <p:blipFill>
          <a:blip r:embed="rId5"/>
          <a:stretch>
            <a:fillRect/>
          </a:stretch>
        </p:blipFill>
        <p:spPr>
          <a:xfrm>
            <a:off x="8194881" y="1420544"/>
            <a:ext cx="2681702" cy="3538357"/>
          </a:xfrm>
          <a:prstGeom prst="rect">
            <a:avLst/>
          </a:prstGeom>
        </p:spPr>
      </p:pic>
      <p:sp>
        <p:nvSpPr>
          <p:cNvPr id="10" name="Right Arrow 9"/>
          <p:cNvSpPr>
            <a:spLocks/>
          </p:cNvSpPr>
          <p:nvPr/>
        </p:nvSpPr>
        <p:spPr>
          <a:xfrm>
            <a:off x="3968134" y="2674144"/>
            <a:ext cx="815053" cy="541175"/>
          </a:xfrm>
          <a:prstGeom prst="right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11" name="Right Arrow 10"/>
          <p:cNvSpPr>
            <a:spLocks/>
          </p:cNvSpPr>
          <p:nvPr/>
        </p:nvSpPr>
        <p:spPr>
          <a:xfrm>
            <a:off x="7310137" y="2674145"/>
            <a:ext cx="815053" cy="541175"/>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Tree>
    <p:extLst>
      <p:ext uri="{BB962C8B-B14F-4D97-AF65-F5344CB8AC3E}">
        <p14:creationId xmlns:p14="http://schemas.microsoft.com/office/powerpoint/2010/main" val="231853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uFillTx/>
              </a:rPr>
              <a:t>Outline</a:t>
            </a:r>
          </a:p>
        </p:txBody>
      </p:sp>
      <p:sp>
        <p:nvSpPr>
          <p:cNvPr id="3" name="Content Placeholder 2"/>
          <p:cNvSpPr>
            <a:spLocks noGrp="1"/>
          </p:cNvSpPr>
          <p:nvPr>
            <p:ph idx="1"/>
          </p:nvPr>
        </p:nvSpPr>
        <p:spPr/>
        <p:txBody>
          <a:bodyPr/>
          <a:lstStyle/>
          <a:p>
            <a:r>
              <a:rPr lang="en-US" dirty="0">
                <a:uFillTx/>
              </a:rPr>
              <a:t>Midfoot anatomy</a:t>
            </a:r>
          </a:p>
          <a:p>
            <a:r>
              <a:rPr lang="en-US" dirty="0">
                <a:uFillTx/>
              </a:rPr>
              <a:t>Physical exam</a:t>
            </a:r>
          </a:p>
          <a:p>
            <a:r>
              <a:rPr lang="en-US" dirty="0">
                <a:uFillTx/>
              </a:rPr>
              <a:t>Imaging</a:t>
            </a:r>
          </a:p>
          <a:p>
            <a:r>
              <a:rPr lang="en-US" dirty="0">
                <a:uFillTx/>
              </a:rPr>
              <a:t>Treatment/Outcomes</a:t>
            </a:r>
          </a:p>
          <a:p>
            <a:pPr lvl="1"/>
            <a:r>
              <a:rPr lang="en-US" dirty="0">
                <a:uFillTx/>
              </a:rPr>
              <a:t>Tarsometatarsal joint complex injuries</a:t>
            </a:r>
          </a:p>
          <a:p>
            <a:pPr lvl="1"/>
            <a:r>
              <a:rPr lang="en-US" dirty="0">
                <a:uFillTx/>
              </a:rPr>
              <a:t>Navicular Fracture/Dislocations</a:t>
            </a:r>
          </a:p>
          <a:p>
            <a:pPr lvl="1"/>
            <a:r>
              <a:rPr lang="en-US" dirty="0">
                <a:uFillTx/>
              </a:rPr>
              <a:t>Cuboid Fractures</a:t>
            </a:r>
          </a:p>
          <a:p>
            <a:pPr lvl="1"/>
            <a:r>
              <a:rPr lang="en-US" dirty="0">
                <a:uFillTx/>
              </a:rPr>
              <a:t>Cuneiform Fractures</a:t>
            </a:r>
          </a:p>
          <a:p>
            <a:pPr marL="0" indent="0">
              <a:buNone/>
            </a:pPr>
            <a:endParaRPr lang="en-US" b="1" dirty="0">
              <a:uFillTx/>
            </a:endParaRPr>
          </a:p>
        </p:txBody>
      </p:sp>
      <p:pic>
        <p:nvPicPr>
          <p:cNvPr id="4" name="Picture 3" descr="A picture containing film, indoor, sitting, table  Description automatically generated"/>
          <p:cNvPicPr>
            <a:picLocks noChangeAspect="1"/>
          </p:cNvPicPr>
          <p:nvPr/>
        </p:nvPicPr>
        <p:blipFill>
          <a:blip r:embed="rId3"/>
          <a:stretch>
            <a:fillRect/>
          </a:stretch>
        </p:blipFill>
        <p:spPr>
          <a:xfrm>
            <a:off x="7616125" y="1085313"/>
            <a:ext cx="2463515" cy="468737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TMT Joint Disruption – Treatment </a:t>
            </a:r>
          </a:p>
        </p:txBody>
      </p:sp>
      <p:sp>
        <p:nvSpPr>
          <p:cNvPr id="3" name="Content Placeholder 2"/>
          <p:cNvSpPr>
            <a:spLocks noGrp="1"/>
          </p:cNvSpPr>
          <p:nvPr>
            <p:ph sz="half" idx="1"/>
          </p:nvPr>
        </p:nvSpPr>
        <p:spPr/>
        <p:txBody>
          <a:bodyPr>
            <a:normAutofit fontScale="85000" lnSpcReduction="20000"/>
          </a:bodyPr>
          <a:lstStyle/>
          <a:p>
            <a:r>
              <a:rPr lang="en-US" dirty="0">
                <a:uFillTx/>
              </a:rPr>
              <a:t>Acute ligamentous</a:t>
            </a:r>
          </a:p>
          <a:p>
            <a:pPr lvl="1"/>
            <a:r>
              <a:rPr lang="en-US" dirty="0"/>
              <a:t>ORIF v. arthrodesis</a:t>
            </a:r>
          </a:p>
          <a:p>
            <a:pPr lvl="2"/>
            <a:r>
              <a:rPr lang="en-US" dirty="0"/>
              <a:t>Purely ligamentous lesions treated with arthrodesis have been shown to have superior AOFAS scores</a:t>
            </a:r>
          </a:p>
          <a:p>
            <a:pPr lvl="3"/>
            <a:r>
              <a:rPr lang="en-US" dirty="0"/>
              <a:t>Ly ET al. JBJS 2006</a:t>
            </a:r>
            <a:endParaRPr lang="en-US" dirty="0">
              <a:uFillTx/>
            </a:endParaRPr>
          </a:p>
          <a:p>
            <a:r>
              <a:rPr lang="en-US" dirty="0">
                <a:uFillTx/>
              </a:rPr>
              <a:t>Acute Fracture</a:t>
            </a:r>
          </a:p>
          <a:p>
            <a:pPr lvl="2"/>
            <a:r>
              <a:rPr lang="en-US" dirty="0">
                <a:uFillTx/>
              </a:rPr>
              <a:t>ORIF</a:t>
            </a:r>
          </a:p>
          <a:p>
            <a:pPr lvl="3"/>
            <a:r>
              <a:rPr lang="en-US" dirty="0">
                <a:uFillTx/>
              </a:rPr>
              <a:t>Traversing screws</a:t>
            </a:r>
          </a:p>
          <a:p>
            <a:pPr lvl="3"/>
            <a:r>
              <a:rPr lang="en-US" dirty="0">
                <a:uFillTx/>
              </a:rPr>
              <a:t>Spanning dorsal plate</a:t>
            </a:r>
          </a:p>
          <a:p>
            <a:pPr lvl="4"/>
            <a:r>
              <a:rPr lang="en-US" dirty="0">
                <a:uFillTx/>
              </a:rPr>
              <a:t>Avoids disruption of articular surface</a:t>
            </a:r>
          </a:p>
          <a:p>
            <a:pPr lvl="3"/>
            <a:r>
              <a:rPr lang="en-US" dirty="0">
                <a:uFillTx/>
              </a:rPr>
              <a:t>No difference in clinical outcomes plate v screws</a:t>
            </a:r>
          </a:p>
          <a:p>
            <a:pPr lvl="5"/>
            <a:r>
              <a:rPr lang="en-US" dirty="0">
                <a:uFillTx/>
              </a:rPr>
              <a:t>Lau et al JOT 2017</a:t>
            </a:r>
          </a:p>
          <a:p>
            <a:r>
              <a:rPr lang="en-US" dirty="0">
                <a:uFillTx/>
              </a:rPr>
              <a:t>Subacute (&gt;3 months) &amp; chronic</a:t>
            </a:r>
          </a:p>
          <a:p>
            <a:pPr lvl="1"/>
            <a:r>
              <a:rPr lang="en-US" dirty="0">
                <a:uFillTx/>
              </a:rPr>
              <a:t>Arthrodesis</a:t>
            </a:r>
          </a:p>
        </p:txBody>
      </p:sp>
      <p:pic>
        <p:nvPicPr>
          <p:cNvPr id="8" name="Picture 7" descr="A picture containing indoor, sitting, person, table  Description automatically generated"/>
          <p:cNvPicPr>
            <a:picLocks noChangeAspect="1"/>
          </p:cNvPicPr>
          <p:nvPr/>
        </p:nvPicPr>
        <p:blipFill>
          <a:blip r:embed="rId3"/>
          <a:stretch>
            <a:fillRect/>
          </a:stretch>
        </p:blipFill>
        <p:spPr>
          <a:xfrm>
            <a:off x="7648180" y="2843413"/>
            <a:ext cx="4543820" cy="3020656"/>
          </a:xfrm>
          <a:prstGeom prst="rect">
            <a:avLst/>
          </a:prstGeom>
        </p:spPr>
      </p:pic>
      <p:pic>
        <p:nvPicPr>
          <p:cNvPr id="10" name="Picture 9" descr="A picture containing indoor, film, person, shirt  Description automatically generated"/>
          <p:cNvPicPr>
            <a:picLocks noChangeAspect="1"/>
          </p:cNvPicPr>
          <p:nvPr/>
        </p:nvPicPr>
        <p:blipFill>
          <a:blip r:embed="rId4"/>
          <a:stretch>
            <a:fillRect/>
          </a:stretch>
        </p:blipFill>
        <p:spPr>
          <a:xfrm>
            <a:off x="5940492" y="1663732"/>
            <a:ext cx="2488639" cy="4657725"/>
          </a:xfrm>
          <a:prstGeom prst="rect">
            <a:avLst/>
          </a:prstGeom>
        </p:spPr>
      </p:pic>
      <p:sp>
        <p:nvSpPr>
          <p:cNvPr id="5" name="TextBox 4"/>
          <p:cNvSpPr txBox="1">
            <a:spLocks/>
          </p:cNvSpPr>
          <p:nvPr/>
        </p:nvSpPr>
        <p:spPr>
          <a:xfrm>
            <a:off x="6455552" y="6402911"/>
            <a:ext cx="3464538" cy="369332"/>
          </a:xfrm>
          <a:prstGeom prst="rect">
            <a:avLst/>
          </a:prstGeom>
          <a:noFill/>
        </p:spPr>
        <p:txBody>
          <a:bodyPr wrap="none" rtlCol="0">
            <a:spAutoFit/>
          </a:bodyPr>
          <a:lstStyle/>
          <a:p>
            <a:r>
              <a:rPr lang="en-US" dirty="0">
                <a:uFillTx/>
              </a:rPr>
              <a:t>Purely ligamentous TMT disruption</a:t>
            </a:r>
          </a:p>
        </p:txBody>
      </p:sp>
    </p:spTree>
    <p:extLst>
      <p:ext uri="{BB962C8B-B14F-4D97-AF65-F5344CB8AC3E}">
        <p14:creationId xmlns:p14="http://schemas.microsoft.com/office/powerpoint/2010/main" val="640208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TMT Joint Disruption – </a:t>
            </a:r>
            <a:r>
              <a:rPr lang="en-US" dirty="0"/>
              <a:t>Evaluation</a:t>
            </a:r>
            <a:endParaRPr lang="en-US" dirty="0">
              <a:uFillTx/>
            </a:endParaRPr>
          </a:p>
        </p:txBody>
      </p:sp>
      <p:sp>
        <p:nvSpPr>
          <p:cNvPr id="3" name="Content Placeholder 2"/>
          <p:cNvSpPr>
            <a:spLocks noGrp="1"/>
          </p:cNvSpPr>
          <p:nvPr>
            <p:ph sz="half" idx="1"/>
          </p:nvPr>
        </p:nvSpPr>
        <p:spPr/>
        <p:txBody>
          <a:bodyPr>
            <a:normAutofit/>
          </a:bodyPr>
          <a:lstStyle/>
          <a:p>
            <a:r>
              <a:rPr lang="en-US" dirty="0">
                <a:uFillTx/>
              </a:rPr>
              <a:t>Complete evaluation of entire midfoot</a:t>
            </a:r>
          </a:p>
          <a:p>
            <a:pPr lvl="1"/>
            <a:r>
              <a:rPr lang="en-US" dirty="0">
                <a:uFillTx/>
              </a:rPr>
              <a:t>Fluoroscopic stress</a:t>
            </a:r>
          </a:p>
          <a:p>
            <a:pPr marL="457200" lvl="1" indent="0">
              <a:buNone/>
            </a:pPr>
            <a:endParaRPr lang="en-US" dirty="0">
              <a:uFillTx/>
            </a:endParaRPr>
          </a:p>
        </p:txBody>
      </p:sp>
      <p:pic>
        <p:nvPicPr>
          <p:cNvPr id="5" name="Content Placeholder 4"/>
          <p:cNvPicPr>
            <a:picLocks noGrp="1" noChangeAspect="1"/>
          </p:cNvPicPr>
          <p:nvPr>
            <p:ph sz="half" idx="2"/>
          </p:nvPr>
        </p:nvPicPr>
        <p:blipFill rotWithShape="1">
          <a:blip r:embed="rId3"/>
          <a:srcRect l="29122" t="15955" r="30095" b="3324"/>
          <a:stretch/>
        </p:blipFill>
        <p:spPr>
          <a:xfrm>
            <a:off x="6920412" y="1413835"/>
            <a:ext cx="3769544" cy="4030329"/>
          </a:xfrm>
        </p:spPr>
      </p:pic>
      <p:sp>
        <p:nvSpPr>
          <p:cNvPr id="6" name="TextBox 5"/>
          <p:cNvSpPr txBox="1">
            <a:spLocks/>
          </p:cNvSpPr>
          <p:nvPr/>
        </p:nvSpPr>
        <p:spPr>
          <a:xfrm>
            <a:off x="6920412" y="5641383"/>
            <a:ext cx="3676135" cy="646331"/>
          </a:xfrm>
          <a:prstGeom prst="rect">
            <a:avLst/>
          </a:prstGeom>
          <a:noFill/>
        </p:spPr>
        <p:txBody>
          <a:bodyPr wrap="none" rtlCol="0">
            <a:spAutoFit/>
          </a:bodyPr>
          <a:lstStyle/>
          <a:p>
            <a:r>
              <a:rPr lang="en-US" dirty="0">
                <a:uFillTx/>
              </a:rPr>
              <a:t>Compliments Brian Weatherford, MD</a:t>
            </a:r>
          </a:p>
          <a:p>
            <a:r>
              <a:rPr lang="en-US" dirty="0">
                <a:uFillTx/>
              </a:rPr>
              <a:t>OTA core curriculum V4</a:t>
            </a:r>
          </a:p>
        </p:txBody>
      </p:sp>
    </p:spTree>
    <p:extLst>
      <p:ext uri="{BB962C8B-B14F-4D97-AF65-F5344CB8AC3E}">
        <p14:creationId xmlns:p14="http://schemas.microsoft.com/office/powerpoint/2010/main" val="15400848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TMT Joint Disruption – Operative Management </a:t>
            </a:r>
          </a:p>
        </p:txBody>
      </p:sp>
      <p:sp>
        <p:nvSpPr>
          <p:cNvPr id="3" name="Content Placeholder 2"/>
          <p:cNvSpPr>
            <a:spLocks noGrp="1"/>
          </p:cNvSpPr>
          <p:nvPr>
            <p:ph sz="half" idx="1"/>
          </p:nvPr>
        </p:nvSpPr>
        <p:spPr/>
        <p:txBody>
          <a:bodyPr>
            <a:normAutofit/>
          </a:bodyPr>
          <a:lstStyle/>
          <a:p>
            <a:r>
              <a:rPr lang="en-US" dirty="0">
                <a:uFillTx/>
              </a:rPr>
              <a:t>Critical to have thorough surgical planning including approach, reduction sequence and fixation methods</a:t>
            </a:r>
          </a:p>
          <a:p>
            <a:r>
              <a:rPr lang="en-US" dirty="0">
                <a:uFillTx/>
              </a:rPr>
              <a:t>Approaches</a:t>
            </a:r>
          </a:p>
          <a:p>
            <a:pPr lvl="1"/>
            <a:r>
              <a:rPr lang="en-US" dirty="0">
                <a:uFillTx/>
              </a:rPr>
              <a:t>Plan surgical incisions accordingly</a:t>
            </a:r>
          </a:p>
          <a:p>
            <a:pPr lvl="2"/>
            <a:r>
              <a:rPr lang="en-US" dirty="0">
                <a:uFillTx/>
              </a:rPr>
              <a:t>5cm skin bridge</a:t>
            </a:r>
          </a:p>
          <a:p>
            <a:pPr lvl="2"/>
            <a:r>
              <a:rPr lang="en-US" dirty="0">
                <a:uFillTx/>
              </a:rPr>
              <a:t>Typically medial and lateral incisions</a:t>
            </a:r>
          </a:p>
          <a:p>
            <a:pPr marL="914400" lvl="2" indent="0">
              <a:buNone/>
            </a:pPr>
            <a:endParaRPr lang="en-US" dirty="0">
              <a:uFillTx/>
            </a:endParaRPr>
          </a:p>
          <a:p>
            <a:pPr lvl="2"/>
            <a:endParaRPr lang="en-US" dirty="0">
              <a:uFillTx/>
            </a:endParaRPr>
          </a:p>
          <a:p>
            <a:pPr marL="914400" lvl="2" indent="0">
              <a:buNone/>
            </a:pPr>
            <a:endParaRPr lang="en-US" dirty="0">
              <a:uFillTx/>
            </a:endParaRPr>
          </a:p>
        </p:txBody>
      </p:sp>
      <p:pic>
        <p:nvPicPr>
          <p:cNvPr id="5" name="Picture 4">
            <a:extLst>
              <a:ext uri="{FF2B5EF4-FFF2-40B4-BE49-F238E27FC236}">
                <a16:creationId xmlns:a16="http://schemas.microsoft.com/office/drawing/2014/main" id="{888520E4-BE69-584B-907B-D857E147380F}"/>
              </a:ext>
            </a:extLst>
          </p:cNvPr>
          <p:cNvPicPr>
            <a:picLocks noChangeAspect="1"/>
          </p:cNvPicPr>
          <p:nvPr/>
        </p:nvPicPr>
        <p:blipFill>
          <a:blip r:embed="rId3"/>
          <a:stretch>
            <a:fillRect/>
          </a:stretch>
        </p:blipFill>
        <p:spPr>
          <a:xfrm>
            <a:off x="6515100" y="1638300"/>
            <a:ext cx="4838700" cy="3581400"/>
          </a:xfrm>
          <a:prstGeom prst="rect">
            <a:avLst/>
          </a:prstGeom>
        </p:spPr>
      </p:pic>
      <p:sp>
        <p:nvSpPr>
          <p:cNvPr id="8" name="TextBox 7">
            <a:extLst>
              <a:ext uri="{FF2B5EF4-FFF2-40B4-BE49-F238E27FC236}">
                <a16:creationId xmlns:a16="http://schemas.microsoft.com/office/drawing/2014/main" id="{6F6298D3-473C-9B42-8415-A7228D4B887C}"/>
              </a:ext>
            </a:extLst>
          </p:cNvPr>
          <p:cNvSpPr txBox="1"/>
          <p:nvPr/>
        </p:nvSpPr>
        <p:spPr>
          <a:xfrm>
            <a:off x="6810791" y="5530632"/>
            <a:ext cx="4247317" cy="646331"/>
          </a:xfrm>
          <a:prstGeom prst="rect">
            <a:avLst/>
          </a:prstGeom>
        </p:spPr>
        <p:txBody>
          <a:bodyPr wrap="none" rtlCol="0">
            <a:spAutoFit/>
          </a:bodyPr>
          <a:lstStyle/>
          <a:p>
            <a:r>
              <a:rPr lang="en-US" dirty="0"/>
              <a:t>Image obtained from AO surgery reference </a:t>
            </a:r>
          </a:p>
          <a:p>
            <a:endParaRPr lang="en-US" dirty="0"/>
          </a:p>
        </p:txBody>
      </p:sp>
    </p:spTree>
    <p:extLst>
      <p:ext uri="{BB962C8B-B14F-4D97-AF65-F5344CB8AC3E}">
        <p14:creationId xmlns:p14="http://schemas.microsoft.com/office/powerpoint/2010/main" val="1882207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TMT Joint Disruption – Operative Management</a:t>
            </a:r>
          </a:p>
        </p:txBody>
      </p:sp>
      <p:sp>
        <p:nvSpPr>
          <p:cNvPr id="3" name="Content Placeholder 2"/>
          <p:cNvSpPr>
            <a:spLocks noGrp="1"/>
          </p:cNvSpPr>
          <p:nvPr>
            <p:ph sz="half" idx="1"/>
          </p:nvPr>
        </p:nvSpPr>
        <p:spPr>
          <a:xfrm>
            <a:off x="838200" y="1825625"/>
            <a:ext cx="4108600" cy="4351338"/>
          </a:xfrm>
        </p:spPr>
        <p:txBody>
          <a:bodyPr>
            <a:normAutofit/>
          </a:bodyPr>
          <a:lstStyle/>
          <a:p>
            <a:r>
              <a:rPr lang="en-US" dirty="0">
                <a:uFillTx/>
              </a:rPr>
              <a:t>Reduction sequence </a:t>
            </a:r>
          </a:p>
          <a:p>
            <a:pPr lvl="1"/>
            <a:r>
              <a:rPr lang="en-US" dirty="0">
                <a:uFillTx/>
              </a:rPr>
              <a:t>Stabilize from proximal to distal and medial to lateral</a:t>
            </a:r>
          </a:p>
          <a:p>
            <a:pPr lvl="1"/>
            <a:r>
              <a:rPr lang="en-US" dirty="0">
                <a:uFillTx/>
              </a:rPr>
              <a:t>Always assess for naviculocuneiform and intercuneiform disruption</a:t>
            </a:r>
          </a:p>
          <a:p>
            <a:pPr lvl="2"/>
            <a:r>
              <a:rPr lang="en-US" dirty="0">
                <a:uFillTx/>
              </a:rPr>
              <a:t>Stabilize accordingly</a:t>
            </a:r>
          </a:p>
          <a:p>
            <a:pPr lvl="2"/>
            <a:r>
              <a:rPr lang="en-US" dirty="0">
                <a:uFillTx/>
              </a:rPr>
              <a:t>Image on right displays reduction sequence with intercuneiform instability identified intraoperatively* </a:t>
            </a:r>
          </a:p>
          <a:p>
            <a:pPr marL="0" indent="0">
              <a:buNone/>
            </a:pPr>
            <a:endParaRPr lang="en-US" dirty="0">
              <a:uFillTx/>
            </a:endParaRPr>
          </a:p>
        </p:txBody>
      </p:sp>
      <p:pic>
        <p:nvPicPr>
          <p:cNvPr id="6" name="Picture 5" descr="A picture containing person, tattoo, holding  Description automatically generated"/>
          <p:cNvPicPr>
            <a:picLocks noChangeAspect="1"/>
          </p:cNvPicPr>
          <p:nvPr/>
        </p:nvPicPr>
        <p:blipFill>
          <a:blip r:embed="rId3"/>
          <a:stretch>
            <a:fillRect/>
          </a:stretch>
        </p:blipFill>
        <p:spPr>
          <a:xfrm>
            <a:off x="8274700" y="1690687"/>
            <a:ext cx="3348910" cy="4486275"/>
          </a:xfrm>
          <a:prstGeom prst="rect">
            <a:avLst/>
          </a:prstGeom>
        </p:spPr>
      </p:pic>
      <p:pic>
        <p:nvPicPr>
          <p:cNvPr id="7" name="Picture 6"/>
          <p:cNvPicPr>
            <a:picLocks noChangeAspect="1"/>
          </p:cNvPicPr>
          <p:nvPr/>
        </p:nvPicPr>
        <p:blipFill>
          <a:blip r:embed="rId4"/>
          <a:stretch>
            <a:fillRect/>
          </a:stretch>
        </p:blipFill>
        <p:spPr>
          <a:xfrm>
            <a:off x="4946800" y="1690688"/>
            <a:ext cx="3270100" cy="4486274"/>
          </a:xfrm>
          <a:prstGeom prst="rect">
            <a:avLst/>
          </a:prstGeom>
        </p:spPr>
      </p:pic>
      <p:sp>
        <p:nvSpPr>
          <p:cNvPr id="10" name="Up Arrow 9"/>
          <p:cNvSpPr>
            <a:spLocks/>
          </p:cNvSpPr>
          <p:nvPr/>
        </p:nvSpPr>
        <p:spPr>
          <a:xfrm>
            <a:off x="11178073" y="3247053"/>
            <a:ext cx="175727" cy="1362269"/>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11" name="Left Arrow 10"/>
          <p:cNvSpPr>
            <a:spLocks/>
          </p:cNvSpPr>
          <p:nvPr/>
        </p:nvSpPr>
        <p:spPr>
          <a:xfrm>
            <a:off x="9647853" y="2332653"/>
            <a:ext cx="1492898" cy="18661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4" name="TextBox 3"/>
          <p:cNvSpPr txBox="1">
            <a:spLocks/>
          </p:cNvSpPr>
          <p:nvPr/>
        </p:nvSpPr>
        <p:spPr>
          <a:xfrm>
            <a:off x="7172800" y="6308209"/>
            <a:ext cx="2088200" cy="369332"/>
          </a:xfrm>
          <a:prstGeom prst="rect">
            <a:avLst/>
          </a:prstGeom>
          <a:noFill/>
        </p:spPr>
        <p:txBody>
          <a:bodyPr wrap="none" rtlCol="0">
            <a:spAutoFit/>
          </a:bodyPr>
          <a:lstStyle/>
          <a:p>
            <a:r>
              <a:rPr lang="en-US" dirty="0">
                <a:uFillTx/>
              </a:rPr>
              <a:t>Reduction sequence</a:t>
            </a:r>
          </a:p>
        </p:txBody>
      </p:sp>
    </p:spTree>
    <p:extLst>
      <p:ext uri="{BB962C8B-B14F-4D97-AF65-F5344CB8AC3E}">
        <p14:creationId xmlns:p14="http://schemas.microsoft.com/office/powerpoint/2010/main" val="11524370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TMT Joint Disruption – Operative Management</a:t>
            </a:r>
          </a:p>
        </p:txBody>
      </p:sp>
      <p:sp>
        <p:nvSpPr>
          <p:cNvPr id="3" name="Content Placeholder 2"/>
          <p:cNvSpPr>
            <a:spLocks noGrp="1"/>
          </p:cNvSpPr>
          <p:nvPr>
            <p:ph sz="half" idx="1"/>
          </p:nvPr>
        </p:nvSpPr>
        <p:spPr/>
        <p:txBody>
          <a:bodyPr>
            <a:normAutofit/>
          </a:bodyPr>
          <a:lstStyle/>
          <a:p>
            <a:r>
              <a:rPr lang="en-US" dirty="0">
                <a:uFillTx/>
              </a:rPr>
              <a:t>Rigid fixation for 1-3rd metatarsals  (medial column)</a:t>
            </a:r>
          </a:p>
          <a:p>
            <a:pPr lvl="1"/>
            <a:r>
              <a:rPr lang="en-US" dirty="0">
                <a:uFillTx/>
              </a:rPr>
              <a:t>Screws crossing joint</a:t>
            </a:r>
          </a:p>
          <a:p>
            <a:pPr lvl="2"/>
            <a:r>
              <a:rPr lang="en-US" dirty="0">
                <a:uFillTx/>
              </a:rPr>
              <a:t>Best for purely ligamentous</a:t>
            </a:r>
          </a:p>
          <a:p>
            <a:pPr lvl="1"/>
            <a:r>
              <a:rPr lang="en-US" dirty="0">
                <a:uFillTx/>
              </a:rPr>
              <a:t>Spanning plate fixation</a:t>
            </a:r>
          </a:p>
          <a:p>
            <a:pPr lvl="2"/>
            <a:r>
              <a:rPr lang="en-US" dirty="0">
                <a:uFillTx/>
              </a:rPr>
              <a:t>Fracture/comminution</a:t>
            </a:r>
          </a:p>
          <a:p>
            <a:r>
              <a:rPr lang="en-US" dirty="0">
                <a:uFillTx/>
              </a:rPr>
              <a:t>Flexible fixation (CRPP) for 4&amp;5</a:t>
            </a:r>
            <a:r>
              <a:rPr lang="en-US" baseline="30000" dirty="0">
                <a:uFillTx/>
              </a:rPr>
              <a:t>th</a:t>
            </a:r>
            <a:r>
              <a:rPr lang="en-US" dirty="0">
                <a:uFillTx/>
              </a:rPr>
              <a:t> </a:t>
            </a:r>
            <a:r>
              <a:rPr lang="en-US" dirty="0" err="1">
                <a:uFillTx/>
              </a:rPr>
              <a:t>metattarsals</a:t>
            </a:r>
            <a:r>
              <a:rPr lang="en-US" dirty="0">
                <a:uFillTx/>
              </a:rPr>
              <a:t> (lateral column)</a:t>
            </a:r>
          </a:p>
          <a:p>
            <a:pPr lvl="1"/>
            <a:r>
              <a:rPr lang="en-US" dirty="0">
                <a:uFillTx/>
              </a:rPr>
              <a:t>Typically 0.062 K-wires</a:t>
            </a:r>
          </a:p>
          <a:p>
            <a:pPr lvl="2"/>
            <a:r>
              <a:rPr lang="en-US" dirty="0">
                <a:uFillTx/>
              </a:rPr>
              <a:t>Remove at 6+ weeks</a:t>
            </a:r>
          </a:p>
          <a:p>
            <a:pPr lvl="1"/>
            <a:endParaRPr lang="en-US" dirty="0">
              <a:uFillTx/>
            </a:endParaRPr>
          </a:p>
        </p:txBody>
      </p:sp>
      <p:pic>
        <p:nvPicPr>
          <p:cNvPr id="6" name="Picture 5" descr="A picture containing indoor, photo, sitting, clock  Description automatically generated"/>
          <p:cNvPicPr>
            <a:picLocks noChangeAspect="1"/>
          </p:cNvPicPr>
          <p:nvPr/>
        </p:nvPicPr>
        <p:blipFill>
          <a:blip r:embed="rId2"/>
          <a:stretch>
            <a:fillRect/>
          </a:stretch>
        </p:blipFill>
        <p:spPr>
          <a:xfrm>
            <a:off x="6784723" y="1459684"/>
            <a:ext cx="3387014" cy="5083220"/>
          </a:xfrm>
          <a:prstGeom prst="rect">
            <a:avLst/>
          </a:prstGeom>
        </p:spPr>
      </p:pic>
    </p:spTree>
    <p:extLst>
      <p:ext uri="{BB962C8B-B14F-4D97-AF65-F5344CB8AC3E}">
        <p14:creationId xmlns:p14="http://schemas.microsoft.com/office/powerpoint/2010/main" val="4160895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TMT Joint Disruption – Surgical Outcomes </a:t>
            </a:r>
          </a:p>
        </p:txBody>
      </p:sp>
      <p:sp>
        <p:nvSpPr>
          <p:cNvPr id="3" name="Content Placeholder 2"/>
          <p:cNvSpPr>
            <a:spLocks noGrp="1"/>
          </p:cNvSpPr>
          <p:nvPr>
            <p:ph sz="half" idx="1"/>
          </p:nvPr>
        </p:nvSpPr>
        <p:spPr/>
        <p:txBody>
          <a:bodyPr>
            <a:normAutofit fontScale="92500" lnSpcReduction="20000"/>
          </a:bodyPr>
          <a:lstStyle/>
          <a:p>
            <a:r>
              <a:rPr lang="en-US" dirty="0"/>
              <a:t>Average AOFAS score, 79.0; FFI, 16.9, and VAS for pain, 2.5.  </a:t>
            </a:r>
          </a:p>
          <a:p>
            <a:pPr lvl="1"/>
            <a:r>
              <a:rPr lang="en-US" dirty="0">
                <a:uFillTx/>
              </a:rPr>
              <a:t>Stern R JBJS Am 2016</a:t>
            </a:r>
          </a:p>
          <a:p>
            <a:r>
              <a:rPr lang="en-US" dirty="0">
                <a:uFillTx/>
              </a:rPr>
              <a:t>Accuracy of reduction correlates with clinical outcome</a:t>
            </a:r>
          </a:p>
          <a:p>
            <a:pPr lvl="1"/>
            <a:r>
              <a:rPr lang="en-US" dirty="0" err="1">
                <a:uFillTx/>
              </a:rPr>
              <a:t>Kuo</a:t>
            </a:r>
            <a:r>
              <a:rPr lang="en-US" dirty="0">
                <a:uFillTx/>
              </a:rPr>
              <a:t> et al JBJS 2000</a:t>
            </a:r>
          </a:p>
          <a:p>
            <a:pPr lvl="1"/>
            <a:r>
              <a:rPr lang="en-US" dirty="0"/>
              <a:t>Lau et al. JOT 2017</a:t>
            </a:r>
            <a:endParaRPr lang="en-US" dirty="0">
              <a:uFillTx/>
            </a:endParaRPr>
          </a:p>
          <a:p>
            <a:r>
              <a:rPr lang="en-US" dirty="0">
                <a:uFillTx/>
              </a:rPr>
              <a:t>Purely ligamentous injuries have superior outcomes when </a:t>
            </a:r>
            <a:r>
              <a:rPr lang="en-US" dirty="0" err="1">
                <a:uFillTx/>
              </a:rPr>
              <a:t>tx</a:t>
            </a:r>
            <a:r>
              <a:rPr lang="en-US" dirty="0">
                <a:uFillTx/>
              </a:rPr>
              <a:t> with arthrodesis over ORIF</a:t>
            </a:r>
          </a:p>
          <a:p>
            <a:pPr lvl="1"/>
            <a:r>
              <a:rPr lang="en-US" dirty="0">
                <a:uFillTx/>
              </a:rPr>
              <a:t>Both with lower AOFAS scores compared to baseline </a:t>
            </a:r>
          </a:p>
          <a:p>
            <a:pPr lvl="2"/>
            <a:r>
              <a:rPr lang="en-US" dirty="0">
                <a:uFillTx/>
              </a:rPr>
              <a:t>Ly et al. JBJS 2006</a:t>
            </a:r>
          </a:p>
          <a:p>
            <a:pPr lvl="2"/>
            <a:r>
              <a:rPr lang="en-US" dirty="0"/>
              <a:t>Henning FAI 2009</a:t>
            </a:r>
            <a:endParaRPr lang="en-US" dirty="0">
              <a:uFillTx/>
            </a:endParaRPr>
          </a:p>
        </p:txBody>
      </p:sp>
      <p:sp>
        <p:nvSpPr>
          <p:cNvPr id="4" name="Rectangle 3"/>
          <p:cNvSpPr>
            <a:spLocks/>
          </p:cNvSpPr>
          <p:nvPr/>
        </p:nvSpPr>
        <p:spPr>
          <a:xfrm>
            <a:off x="2606927" y="6311900"/>
            <a:ext cx="3658374" cy="369332"/>
          </a:xfrm>
          <a:prstGeom prst="rect">
            <a:avLst/>
          </a:prstGeom>
        </p:spPr>
        <p:txBody>
          <a:bodyPr wrap="none">
            <a:spAutoFit/>
          </a:bodyPr>
          <a:lstStyle/>
          <a:p>
            <a:r>
              <a:rPr lang="en-US" dirty="0">
                <a:uFillTx/>
              </a:rPr>
              <a:t>Midfoot arthrosis s/p TMT disruption</a:t>
            </a:r>
          </a:p>
        </p:txBody>
      </p:sp>
      <p:pic>
        <p:nvPicPr>
          <p:cNvPr id="6" name="Picture 5" descr="A picture containing indoor, sitting, photo, table  Description automatically generated"/>
          <p:cNvPicPr>
            <a:picLocks noChangeAspect="1"/>
          </p:cNvPicPr>
          <p:nvPr/>
        </p:nvPicPr>
        <p:blipFill>
          <a:blip r:embed="rId3"/>
          <a:stretch>
            <a:fillRect/>
          </a:stretch>
        </p:blipFill>
        <p:spPr>
          <a:xfrm>
            <a:off x="6096000" y="3741307"/>
            <a:ext cx="3321349" cy="2435656"/>
          </a:xfrm>
          <a:prstGeom prst="rect">
            <a:avLst/>
          </a:prstGeom>
        </p:spPr>
      </p:pic>
      <p:pic>
        <p:nvPicPr>
          <p:cNvPr id="10" name="Picture 9" descr="A picture containing indoor, sitting, photo, table  Description automatically generated"/>
          <p:cNvPicPr>
            <a:picLocks noChangeAspect="1"/>
          </p:cNvPicPr>
          <p:nvPr/>
        </p:nvPicPr>
        <p:blipFill>
          <a:blip r:embed="rId4"/>
          <a:stretch>
            <a:fillRect/>
          </a:stretch>
        </p:blipFill>
        <p:spPr>
          <a:xfrm>
            <a:off x="9417349" y="1825625"/>
            <a:ext cx="2559067" cy="4351338"/>
          </a:xfrm>
          <a:prstGeom prst="rect">
            <a:avLst/>
          </a:prstGeom>
        </p:spPr>
      </p:pic>
    </p:spTree>
    <p:extLst>
      <p:ext uri="{BB962C8B-B14F-4D97-AF65-F5344CB8AC3E}">
        <p14:creationId xmlns:p14="http://schemas.microsoft.com/office/powerpoint/2010/main" val="1992771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TMT Joint Disruption - Complications</a:t>
            </a:r>
          </a:p>
        </p:txBody>
      </p:sp>
      <p:sp>
        <p:nvSpPr>
          <p:cNvPr id="3" name="Content Placeholder 2"/>
          <p:cNvSpPr>
            <a:spLocks noGrp="1"/>
          </p:cNvSpPr>
          <p:nvPr>
            <p:ph sz="half" idx="1"/>
          </p:nvPr>
        </p:nvSpPr>
        <p:spPr/>
        <p:txBody>
          <a:bodyPr>
            <a:normAutofit lnSpcReduction="10000"/>
          </a:bodyPr>
          <a:lstStyle/>
          <a:p>
            <a:r>
              <a:rPr lang="en-US" dirty="0">
                <a:uFillTx/>
              </a:rPr>
              <a:t>Symptomatic implants</a:t>
            </a:r>
          </a:p>
          <a:p>
            <a:pPr lvl="1"/>
            <a:r>
              <a:rPr lang="en-US" dirty="0">
                <a:uFillTx/>
              </a:rPr>
              <a:t>Higher rate of </a:t>
            </a:r>
            <a:r>
              <a:rPr lang="en-US" dirty="0"/>
              <a:t>secondary surgery (implant removal and salvage arthrodesis) </a:t>
            </a:r>
            <a:r>
              <a:rPr lang="en-US" dirty="0">
                <a:uFillTx/>
              </a:rPr>
              <a:t>for ORIF v arthrodesis; </a:t>
            </a:r>
            <a:r>
              <a:rPr lang="en-US" dirty="0"/>
              <a:t>78.6% vs. 16.7%</a:t>
            </a:r>
          </a:p>
          <a:p>
            <a:pPr lvl="1"/>
            <a:r>
              <a:rPr lang="en-US" dirty="0">
                <a:uFillTx/>
              </a:rPr>
              <a:t> Henning et al Foot Ankle Int 2009</a:t>
            </a:r>
          </a:p>
          <a:p>
            <a:r>
              <a:rPr lang="en-US" dirty="0">
                <a:uFillTx/>
              </a:rPr>
              <a:t>Midfoot arthritis </a:t>
            </a:r>
          </a:p>
          <a:p>
            <a:pPr lvl="1"/>
            <a:r>
              <a:rPr lang="en-US" dirty="0"/>
              <a:t>Poor association between radiographic (72% of patients) and symptomatic (54% of patients) arthritis</a:t>
            </a:r>
          </a:p>
          <a:p>
            <a:pPr lvl="1"/>
            <a:r>
              <a:rPr lang="en-US" dirty="0"/>
              <a:t>Dubois-</a:t>
            </a:r>
            <a:r>
              <a:rPr lang="en-US" dirty="0" err="1"/>
              <a:t>Ferrière</a:t>
            </a:r>
            <a:r>
              <a:rPr lang="en-US" dirty="0"/>
              <a:t> JBJS Am 2016</a:t>
            </a:r>
          </a:p>
          <a:p>
            <a:pPr lvl="1"/>
            <a:endParaRPr lang="en-US" dirty="0">
              <a:uFillTx/>
            </a:endParaRPr>
          </a:p>
          <a:p>
            <a:endParaRPr lang="en-US" dirty="0">
              <a:uFillTx/>
            </a:endParaRPr>
          </a:p>
          <a:p>
            <a:pPr lvl="2"/>
            <a:endParaRPr lang="en-US" dirty="0">
              <a:uFillTx/>
            </a:endParaRPr>
          </a:p>
        </p:txBody>
      </p:sp>
      <p:pic>
        <p:nvPicPr>
          <p:cNvPr id="5" name="Content Placeholder 4" descr="A picture containing film, indoor, sitting, table  Description automatically generated"/>
          <p:cNvPicPr>
            <a:picLocks noGrp="1" noChangeAspect="1"/>
          </p:cNvPicPr>
          <p:nvPr>
            <p:ph sz="half" idx="2"/>
          </p:nvPr>
        </p:nvPicPr>
        <p:blipFill>
          <a:blip r:embed="rId3"/>
          <a:stretch>
            <a:fillRect/>
          </a:stretch>
        </p:blipFill>
        <p:spPr>
          <a:xfrm>
            <a:off x="7944043" y="4172322"/>
            <a:ext cx="4247957" cy="1738615"/>
          </a:xfrm>
          <a:prstGeom prst="rect">
            <a:avLst/>
          </a:prstGeom>
        </p:spPr>
      </p:pic>
      <p:sp>
        <p:nvSpPr>
          <p:cNvPr id="4" name="TextBox 3"/>
          <p:cNvSpPr txBox="1">
            <a:spLocks/>
          </p:cNvSpPr>
          <p:nvPr/>
        </p:nvSpPr>
        <p:spPr>
          <a:xfrm>
            <a:off x="8962929" y="2831316"/>
            <a:ext cx="3405623" cy="646331"/>
          </a:xfrm>
          <a:prstGeom prst="rect">
            <a:avLst/>
          </a:prstGeom>
          <a:noFill/>
        </p:spPr>
        <p:txBody>
          <a:bodyPr wrap="square" rtlCol="0">
            <a:spAutoFit/>
          </a:bodyPr>
          <a:lstStyle/>
          <a:p>
            <a:r>
              <a:rPr lang="en-US" dirty="0">
                <a:uFillTx/>
              </a:rPr>
              <a:t>Midfoot arthrosis s/p TMT disruption</a:t>
            </a:r>
          </a:p>
        </p:txBody>
      </p:sp>
      <p:pic>
        <p:nvPicPr>
          <p:cNvPr id="6" name="Picture 5" descr="A picture containing indoor, film, person, standing  Description automatically generated"/>
          <p:cNvPicPr>
            <a:picLocks noChangeAspect="1"/>
          </p:cNvPicPr>
          <p:nvPr/>
        </p:nvPicPr>
        <p:blipFill>
          <a:blip r:embed="rId4"/>
          <a:stretch>
            <a:fillRect/>
          </a:stretch>
        </p:blipFill>
        <p:spPr>
          <a:xfrm>
            <a:off x="6096000" y="1506022"/>
            <a:ext cx="2790729" cy="4404915"/>
          </a:xfrm>
          <a:prstGeom prst="rect">
            <a:avLst/>
          </a:prstGeom>
        </p:spPr>
      </p:pic>
    </p:spTree>
    <p:extLst>
      <p:ext uri="{BB962C8B-B14F-4D97-AF65-F5344CB8AC3E}">
        <p14:creationId xmlns:p14="http://schemas.microsoft.com/office/powerpoint/2010/main" val="37612693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Tarsal Navicular Fractures</a:t>
            </a:r>
          </a:p>
        </p:txBody>
      </p:sp>
      <p:sp>
        <p:nvSpPr>
          <p:cNvPr id="3" name="Content Placeholder 2"/>
          <p:cNvSpPr>
            <a:spLocks noGrp="1"/>
          </p:cNvSpPr>
          <p:nvPr>
            <p:ph sz="half" idx="1"/>
          </p:nvPr>
        </p:nvSpPr>
        <p:spPr/>
        <p:txBody>
          <a:bodyPr/>
          <a:lstStyle/>
          <a:p>
            <a:r>
              <a:rPr lang="en-US" dirty="0">
                <a:uFillTx/>
              </a:rPr>
              <a:t>Rare injuries</a:t>
            </a:r>
          </a:p>
          <a:p>
            <a:r>
              <a:rPr lang="en-US" dirty="0">
                <a:uFillTx/>
              </a:rPr>
              <a:t>Traumatic fractures most commonly occur with other associated midfoot trauma</a:t>
            </a:r>
          </a:p>
        </p:txBody>
      </p:sp>
      <p:pic>
        <p:nvPicPr>
          <p:cNvPr id="5" name="Content Placeholder 4"/>
          <p:cNvPicPr>
            <a:picLocks noGrp="1"/>
          </p:cNvPicPr>
          <p:nvPr>
            <p:ph sz="half" idx="2"/>
          </p:nvPr>
        </p:nvPicPr>
        <p:blipFill>
          <a:blip r:embed="rId3"/>
          <a:srcRect/>
          <a:stretch>
            <a:fillRect/>
          </a:stretch>
        </p:blipFill>
        <p:spPr bwMode="auto">
          <a:xfrm>
            <a:off x="9165623" y="1481928"/>
            <a:ext cx="1892300" cy="3743325"/>
          </a:xfrm>
          <a:prstGeom prst="rect">
            <a:avLst/>
          </a:prstGeom>
          <a:noFill/>
          <a:ln w="9525">
            <a:noFill/>
            <a:miter lim="800000"/>
          </a:ln>
        </p:spPr>
      </p:pic>
      <p:pic>
        <p:nvPicPr>
          <p:cNvPr id="6" name="Picture 5"/>
          <p:cNvPicPr/>
          <p:nvPr/>
        </p:nvPicPr>
        <p:blipFill>
          <a:blip r:embed="rId4"/>
          <a:srcRect/>
          <a:stretch>
            <a:fillRect/>
          </a:stretch>
        </p:blipFill>
        <p:spPr bwMode="auto">
          <a:xfrm>
            <a:off x="6467175" y="1481927"/>
            <a:ext cx="2065337" cy="3743326"/>
          </a:xfrm>
          <a:prstGeom prst="rect">
            <a:avLst/>
          </a:prstGeom>
          <a:noFill/>
          <a:ln w="9525">
            <a:noFill/>
            <a:miter lim="800000"/>
          </a:ln>
        </p:spPr>
      </p:pic>
      <p:pic>
        <p:nvPicPr>
          <p:cNvPr id="7" name="Picture 6"/>
          <p:cNvPicPr/>
          <p:nvPr/>
        </p:nvPicPr>
        <p:blipFill>
          <a:blip r:embed="rId5"/>
          <a:srcRect/>
          <a:stretch>
            <a:fillRect/>
          </a:stretch>
        </p:blipFill>
        <p:spPr bwMode="auto">
          <a:xfrm>
            <a:off x="1537987" y="3993353"/>
            <a:ext cx="4415138" cy="2463800"/>
          </a:xfrm>
          <a:prstGeom prst="rect">
            <a:avLst/>
          </a:prstGeom>
          <a:noFill/>
          <a:ln w="9525">
            <a:noFill/>
            <a:miter lim="800000"/>
          </a:ln>
        </p:spPr>
      </p:pic>
      <p:sp>
        <p:nvSpPr>
          <p:cNvPr id="4" name="TextBox 3"/>
          <p:cNvSpPr txBox="1">
            <a:spLocks/>
          </p:cNvSpPr>
          <p:nvPr/>
        </p:nvSpPr>
        <p:spPr>
          <a:xfrm>
            <a:off x="7338060" y="5577840"/>
            <a:ext cx="3313343" cy="369332"/>
          </a:xfrm>
          <a:prstGeom prst="rect">
            <a:avLst/>
          </a:prstGeom>
          <a:noFill/>
        </p:spPr>
        <p:txBody>
          <a:bodyPr wrap="none" rtlCol="0">
            <a:spAutoFit/>
          </a:bodyPr>
          <a:lstStyle/>
          <a:p>
            <a:r>
              <a:rPr lang="en-US" dirty="0">
                <a:uFillTx/>
              </a:rPr>
              <a:t>Displaced navicular body fracture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Tarsal Navicular Fractures - Classification</a:t>
            </a:r>
          </a:p>
        </p:txBody>
      </p:sp>
      <p:sp>
        <p:nvSpPr>
          <p:cNvPr id="3" name="Content Placeholder 2"/>
          <p:cNvSpPr>
            <a:spLocks noGrp="1"/>
          </p:cNvSpPr>
          <p:nvPr>
            <p:ph sz="half" idx="1"/>
          </p:nvPr>
        </p:nvSpPr>
        <p:spPr/>
        <p:txBody>
          <a:bodyPr/>
          <a:lstStyle/>
          <a:p>
            <a:r>
              <a:rPr lang="en-US" dirty="0">
                <a:uFillTx/>
              </a:rPr>
              <a:t>Stress fractures</a:t>
            </a:r>
          </a:p>
          <a:p>
            <a:r>
              <a:rPr lang="en-US" dirty="0">
                <a:uFillTx/>
              </a:rPr>
              <a:t>Acute fractures</a:t>
            </a:r>
          </a:p>
          <a:p>
            <a:pPr lvl="1"/>
            <a:r>
              <a:rPr lang="en-US" dirty="0">
                <a:uFillTx/>
              </a:rPr>
              <a:t>Avulsion</a:t>
            </a:r>
          </a:p>
          <a:p>
            <a:pPr lvl="1"/>
            <a:r>
              <a:rPr lang="en-US" dirty="0">
                <a:uFillTx/>
              </a:rPr>
              <a:t>Tuberosity</a:t>
            </a:r>
          </a:p>
          <a:p>
            <a:pPr lvl="1"/>
            <a:r>
              <a:rPr lang="en-US" dirty="0">
                <a:uFillTx/>
              </a:rPr>
              <a:t>Body</a:t>
            </a:r>
          </a:p>
          <a:p>
            <a:r>
              <a:rPr lang="en-US" dirty="0">
                <a:uFillTx/>
              </a:rPr>
              <a:t>OTA classification</a:t>
            </a:r>
          </a:p>
          <a:p>
            <a:pPr marL="0" indent="0">
              <a:buNone/>
            </a:pPr>
            <a:endParaRPr lang="en-US" dirty="0">
              <a:uFillTx/>
            </a:endParaRPr>
          </a:p>
          <a:p>
            <a:pPr marL="457200" lvl="1" indent="0">
              <a:buNone/>
            </a:pPr>
            <a:endParaRPr lang="en-US" dirty="0">
              <a:uFillTx/>
            </a:endParaRPr>
          </a:p>
          <a:p>
            <a:pPr lvl="1"/>
            <a:endParaRPr lang="en-US" dirty="0">
              <a:uFillTx/>
            </a:endParaRPr>
          </a:p>
        </p:txBody>
      </p:sp>
      <p:pic>
        <p:nvPicPr>
          <p:cNvPr id="6" name="Picture 5" descr="Diagram  Description automatically generated"/>
          <p:cNvPicPr>
            <a:picLocks noChangeAspect="1"/>
          </p:cNvPicPr>
          <p:nvPr/>
        </p:nvPicPr>
        <p:blipFill>
          <a:blip r:embed="rId3"/>
          <a:stretch>
            <a:fillRect/>
          </a:stretch>
        </p:blipFill>
        <p:spPr>
          <a:xfrm>
            <a:off x="4981762" y="1930856"/>
            <a:ext cx="6722472" cy="2476177"/>
          </a:xfrm>
          <a:prstGeom prst="rect">
            <a:avLst/>
          </a:prstGeom>
        </p:spPr>
      </p:pic>
      <p:sp>
        <p:nvSpPr>
          <p:cNvPr id="7" name="TextBox 6"/>
          <p:cNvSpPr txBox="1">
            <a:spLocks/>
          </p:cNvSpPr>
          <p:nvPr/>
        </p:nvSpPr>
        <p:spPr>
          <a:xfrm>
            <a:off x="5503481" y="4733082"/>
            <a:ext cx="5850319" cy="369332"/>
          </a:xfrm>
          <a:prstGeom prst="rect">
            <a:avLst/>
          </a:prstGeom>
          <a:noFill/>
        </p:spPr>
        <p:txBody>
          <a:bodyPr wrap="none" rtlCol="0">
            <a:spAutoFit/>
          </a:bodyPr>
          <a:lstStyle/>
          <a:p>
            <a:r>
              <a:rPr lang="en-US" dirty="0">
                <a:uFillTx/>
              </a:rPr>
              <a:t>OTA/AO Fracture and Dislocation Classification Compendium</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Tarsal Navicular Fractures - Imaging</a:t>
            </a:r>
          </a:p>
        </p:txBody>
      </p:sp>
      <p:sp>
        <p:nvSpPr>
          <p:cNvPr id="3" name="Content Placeholder 2"/>
          <p:cNvSpPr>
            <a:spLocks noGrp="1"/>
          </p:cNvSpPr>
          <p:nvPr>
            <p:ph sz="half" idx="1"/>
          </p:nvPr>
        </p:nvSpPr>
        <p:spPr/>
        <p:txBody>
          <a:bodyPr/>
          <a:lstStyle/>
          <a:p>
            <a:r>
              <a:rPr lang="en-US" dirty="0">
                <a:uFillTx/>
              </a:rPr>
              <a:t>XR</a:t>
            </a:r>
          </a:p>
          <a:p>
            <a:r>
              <a:rPr lang="en-US" dirty="0">
                <a:uFillTx/>
              </a:rPr>
              <a:t>CT scan particularly useful to determine full extent of injury/displacement</a:t>
            </a:r>
          </a:p>
        </p:txBody>
      </p:sp>
      <p:sp>
        <p:nvSpPr>
          <p:cNvPr id="7" name="TextBox 6"/>
          <p:cNvSpPr txBox="1">
            <a:spLocks/>
          </p:cNvSpPr>
          <p:nvPr/>
        </p:nvSpPr>
        <p:spPr>
          <a:xfrm>
            <a:off x="6285418" y="5616521"/>
            <a:ext cx="4459868" cy="646331"/>
          </a:xfrm>
          <a:prstGeom prst="rect">
            <a:avLst/>
          </a:prstGeom>
          <a:noFill/>
        </p:spPr>
        <p:txBody>
          <a:bodyPr wrap="square" rtlCol="0">
            <a:spAutoFit/>
          </a:bodyPr>
          <a:lstStyle/>
          <a:p>
            <a:r>
              <a:rPr lang="en-US" dirty="0">
                <a:uFillTx/>
              </a:rPr>
              <a:t>Displaced navicular body (red arrow) and cuboid fractures</a:t>
            </a:r>
          </a:p>
        </p:txBody>
      </p:sp>
      <p:pic>
        <p:nvPicPr>
          <p:cNvPr id="10" name="Content Placeholder 9" descr="A close-up of a moon&#10;&#10;Description automatically generated with low confidence">
            <a:extLst>
              <a:ext uri="{FF2B5EF4-FFF2-40B4-BE49-F238E27FC236}">
                <a16:creationId xmlns:a16="http://schemas.microsoft.com/office/drawing/2014/main" id="{61FF036A-2993-B944-9B84-7E583087F5B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3" y="1645961"/>
            <a:ext cx="4686298" cy="3948746"/>
          </a:xfrm>
        </p:spPr>
      </p:pic>
      <p:sp>
        <p:nvSpPr>
          <p:cNvPr id="11" name="Right Arrow 10">
            <a:extLst>
              <a:ext uri="{FF2B5EF4-FFF2-40B4-BE49-F238E27FC236}">
                <a16:creationId xmlns:a16="http://schemas.microsoft.com/office/drawing/2014/main" id="{B3F45FB6-944D-304D-BDA6-98375603F343}"/>
              </a:ext>
            </a:extLst>
          </p:cNvPr>
          <p:cNvSpPr>
            <a:spLocks/>
          </p:cNvSpPr>
          <p:nvPr/>
        </p:nvSpPr>
        <p:spPr>
          <a:xfrm rot="16200000">
            <a:off x="7022152" y="3635236"/>
            <a:ext cx="972290" cy="27406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01235E-3B91-44F8-830A-4974DC1F179C}"/>
              </a:ext>
            </a:extLst>
          </p:cNvPr>
          <p:cNvSpPr>
            <a:spLocks noGrp="1"/>
          </p:cNvSpPr>
          <p:nvPr>
            <p:ph type="ctrTitle"/>
          </p:nvPr>
        </p:nvSpPr>
        <p:spPr/>
        <p:txBody>
          <a:bodyPr/>
          <a:lstStyle/>
          <a:p>
            <a:r>
              <a:rPr lang="en-US" dirty="0"/>
              <a:t>Anatomy</a:t>
            </a:r>
          </a:p>
        </p:txBody>
      </p:sp>
      <p:sp>
        <p:nvSpPr>
          <p:cNvPr id="5" name="Subtitle 4">
            <a:extLst>
              <a:ext uri="{FF2B5EF4-FFF2-40B4-BE49-F238E27FC236}">
                <a16:creationId xmlns:a16="http://schemas.microsoft.com/office/drawing/2014/main" id="{DE401AE4-5656-434A-8DE6-FACC03AD8B8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6547490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Tarsal Navicular Fractures - Management </a:t>
            </a:r>
          </a:p>
        </p:txBody>
      </p:sp>
      <p:sp>
        <p:nvSpPr>
          <p:cNvPr id="3" name="Content Placeholder 2"/>
          <p:cNvSpPr>
            <a:spLocks noGrp="1"/>
          </p:cNvSpPr>
          <p:nvPr>
            <p:ph sz="half" idx="1"/>
          </p:nvPr>
        </p:nvSpPr>
        <p:spPr/>
        <p:txBody>
          <a:bodyPr>
            <a:normAutofit/>
          </a:bodyPr>
          <a:lstStyle/>
          <a:p>
            <a:r>
              <a:rPr lang="en-US" dirty="0">
                <a:uFillTx/>
              </a:rPr>
              <a:t>Stress fracture</a:t>
            </a:r>
          </a:p>
          <a:p>
            <a:pPr lvl="1"/>
            <a:r>
              <a:rPr lang="en-US" dirty="0">
                <a:uFillTx/>
              </a:rPr>
              <a:t>6-8 weeks short leg cast</a:t>
            </a:r>
          </a:p>
          <a:p>
            <a:pPr lvl="2"/>
            <a:r>
              <a:rPr lang="en-US" dirty="0">
                <a:uFillTx/>
              </a:rPr>
              <a:t>Equivalent outcomes to operative management</a:t>
            </a:r>
          </a:p>
          <a:p>
            <a:pPr lvl="2"/>
            <a:r>
              <a:rPr lang="en-US" dirty="0"/>
              <a:t>Potter NJ et al. Br J Sports Med. 2006</a:t>
            </a:r>
          </a:p>
          <a:p>
            <a:pPr lvl="2"/>
            <a:r>
              <a:rPr lang="en-US" dirty="0"/>
              <a:t>Khan KM et a. Am J Sports Med. 1992</a:t>
            </a:r>
            <a:endParaRPr lang="en-US" dirty="0">
              <a:uFillTx/>
            </a:endParaRPr>
          </a:p>
          <a:p>
            <a:r>
              <a:rPr lang="en-US" dirty="0">
                <a:uFillTx/>
              </a:rPr>
              <a:t>Avulsion fractures</a:t>
            </a:r>
          </a:p>
          <a:p>
            <a:pPr lvl="1"/>
            <a:r>
              <a:rPr lang="en-US" dirty="0">
                <a:uFillTx/>
              </a:rPr>
              <a:t>Non operative management</a:t>
            </a:r>
          </a:p>
          <a:p>
            <a:pPr lvl="2"/>
            <a:r>
              <a:rPr lang="en-US" dirty="0">
                <a:uFillTx/>
              </a:rPr>
              <a:t>Minimal displacement</a:t>
            </a:r>
          </a:p>
          <a:p>
            <a:pPr lvl="2"/>
            <a:r>
              <a:rPr lang="en-US" dirty="0">
                <a:uFillTx/>
              </a:rPr>
              <a:t>No articular involvement</a:t>
            </a:r>
          </a:p>
        </p:txBody>
      </p:sp>
      <p:pic>
        <p:nvPicPr>
          <p:cNvPr id="11" name="Picture 10"/>
          <p:cNvPicPr>
            <a:picLocks noChangeAspect="1"/>
          </p:cNvPicPr>
          <p:nvPr/>
        </p:nvPicPr>
        <p:blipFill>
          <a:blip r:embed="rId3"/>
          <a:stretch>
            <a:fillRect/>
          </a:stretch>
        </p:blipFill>
        <p:spPr>
          <a:xfrm>
            <a:off x="7658100" y="4119074"/>
            <a:ext cx="4059384" cy="2002890"/>
          </a:xfrm>
          <a:prstGeom prst="rect">
            <a:avLst/>
          </a:prstGeom>
        </p:spPr>
      </p:pic>
      <p:pic>
        <p:nvPicPr>
          <p:cNvPr id="13" name="Picture 12"/>
          <p:cNvPicPr>
            <a:picLocks noChangeAspect="1"/>
          </p:cNvPicPr>
          <p:nvPr/>
        </p:nvPicPr>
        <p:blipFill>
          <a:blip r:embed="rId4"/>
          <a:stretch>
            <a:fillRect/>
          </a:stretch>
        </p:blipFill>
        <p:spPr>
          <a:xfrm>
            <a:off x="7658099" y="1384935"/>
            <a:ext cx="2061241" cy="2734139"/>
          </a:xfrm>
          <a:prstGeom prst="rect">
            <a:avLst/>
          </a:prstGeom>
        </p:spPr>
      </p:pic>
      <p:pic>
        <p:nvPicPr>
          <p:cNvPr id="15" name="Picture 14" descr="A picture containing film, clothing, holding, person  Description automatically generated"/>
          <p:cNvPicPr>
            <a:picLocks noChangeAspect="1"/>
          </p:cNvPicPr>
          <p:nvPr/>
        </p:nvPicPr>
        <p:blipFill>
          <a:blip r:embed="rId5"/>
          <a:stretch>
            <a:fillRect/>
          </a:stretch>
        </p:blipFill>
        <p:spPr>
          <a:xfrm>
            <a:off x="9620658" y="1371856"/>
            <a:ext cx="2061241" cy="2734139"/>
          </a:xfrm>
          <a:prstGeom prst="rect">
            <a:avLst/>
          </a:prstGeom>
        </p:spPr>
      </p:pic>
      <p:sp>
        <p:nvSpPr>
          <p:cNvPr id="16" name="TextBox 15"/>
          <p:cNvSpPr txBox="1">
            <a:spLocks/>
          </p:cNvSpPr>
          <p:nvPr/>
        </p:nvSpPr>
        <p:spPr>
          <a:xfrm>
            <a:off x="7550180" y="6066414"/>
            <a:ext cx="3685240" cy="369332"/>
          </a:xfrm>
          <a:prstGeom prst="rect">
            <a:avLst/>
          </a:prstGeom>
          <a:noFill/>
        </p:spPr>
        <p:txBody>
          <a:bodyPr wrap="none" rtlCol="0">
            <a:spAutoFit/>
          </a:bodyPr>
          <a:lstStyle/>
          <a:p>
            <a:r>
              <a:rPr lang="en-US" dirty="0">
                <a:uFillTx/>
              </a:rPr>
              <a:t>Nondisplaced navicular body fracture</a:t>
            </a:r>
          </a:p>
        </p:txBody>
      </p:sp>
      <p:sp>
        <p:nvSpPr>
          <p:cNvPr id="19" name="Right Arrow 18"/>
          <p:cNvSpPr>
            <a:spLocks/>
          </p:cNvSpPr>
          <p:nvPr/>
        </p:nvSpPr>
        <p:spPr>
          <a:xfrm>
            <a:off x="9108560" y="4941843"/>
            <a:ext cx="732277" cy="17867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Management of Navicular Body fractures</a:t>
            </a:r>
          </a:p>
        </p:txBody>
      </p:sp>
      <p:sp>
        <p:nvSpPr>
          <p:cNvPr id="3" name="Content Placeholder 2"/>
          <p:cNvSpPr>
            <a:spLocks noGrp="1"/>
          </p:cNvSpPr>
          <p:nvPr>
            <p:ph sz="half" idx="1"/>
          </p:nvPr>
        </p:nvSpPr>
        <p:spPr/>
        <p:txBody>
          <a:bodyPr>
            <a:normAutofit/>
          </a:bodyPr>
          <a:lstStyle/>
          <a:p>
            <a:r>
              <a:rPr lang="en-US" dirty="0">
                <a:uFillTx/>
              </a:rPr>
              <a:t>Non operative management –</a:t>
            </a:r>
          </a:p>
          <a:p>
            <a:pPr lvl="1"/>
            <a:r>
              <a:rPr lang="en-US" dirty="0">
                <a:uFillTx/>
              </a:rPr>
              <a:t>Isolated fractures without articular involvement</a:t>
            </a:r>
          </a:p>
          <a:p>
            <a:pPr lvl="1"/>
            <a:r>
              <a:rPr lang="en-US" dirty="0">
                <a:uFillTx/>
              </a:rPr>
              <a:t>Nondisplaced articular fractures</a:t>
            </a:r>
          </a:p>
          <a:p>
            <a:pPr lvl="2"/>
            <a:r>
              <a:rPr lang="en-US" dirty="0">
                <a:uFillTx/>
              </a:rPr>
              <a:t>Can be considered for conservative management but must be followed closely </a:t>
            </a:r>
          </a:p>
        </p:txBody>
      </p:sp>
      <p:sp>
        <p:nvSpPr>
          <p:cNvPr id="4" name="Content Placeholder 3"/>
          <p:cNvSpPr>
            <a:spLocks noGrp="1"/>
          </p:cNvSpPr>
          <p:nvPr>
            <p:ph sz="half" idx="2"/>
          </p:nvPr>
        </p:nvSpPr>
        <p:spPr>
          <a:xfrm>
            <a:off x="6172200" y="5358093"/>
            <a:ext cx="5181600" cy="818869"/>
          </a:xfrm>
        </p:spPr>
        <p:txBody>
          <a:bodyPr>
            <a:normAutofit/>
          </a:bodyPr>
          <a:lstStyle/>
          <a:p>
            <a:pPr marL="0" indent="0">
              <a:buNone/>
            </a:pPr>
            <a:r>
              <a:rPr lang="en-US" sz="1800" dirty="0">
                <a:uFillTx/>
              </a:rPr>
              <a:t>CT scan confirming nondisplaced navicular body fracture</a:t>
            </a:r>
          </a:p>
        </p:txBody>
      </p:sp>
      <p:pic>
        <p:nvPicPr>
          <p:cNvPr id="6" name="Picture 5"/>
          <p:cNvPicPr>
            <a:picLocks noChangeAspect="1"/>
          </p:cNvPicPr>
          <p:nvPr/>
        </p:nvPicPr>
        <p:blipFill>
          <a:blip r:embed="rId2"/>
          <a:stretch>
            <a:fillRect/>
          </a:stretch>
        </p:blipFill>
        <p:spPr>
          <a:xfrm>
            <a:off x="6172200" y="1690688"/>
            <a:ext cx="5181600" cy="3667406"/>
          </a:xfrm>
          <a:prstGeom prst="rect">
            <a:avLst/>
          </a:prstGeom>
        </p:spPr>
      </p:pic>
      <p:sp>
        <p:nvSpPr>
          <p:cNvPr id="7" name="Right Arrow 6"/>
          <p:cNvSpPr>
            <a:spLocks/>
          </p:cNvSpPr>
          <p:nvPr/>
        </p:nvSpPr>
        <p:spPr>
          <a:xfrm>
            <a:off x="7062953" y="3429000"/>
            <a:ext cx="972290" cy="27406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Management of Navicular Body Fractures</a:t>
            </a:r>
          </a:p>
        </p:txBody>
      </p:sp>
      <p:sp>
        <p:nvSpPr>
          <p:cNvPr id="3" name="Content Placeholder 2"/>
          <p:cNvSpPr>
            <a:spLocks noGrp="1"/>
          </p:cNvSpPr>
          <p:nvPr>
            <p:ph sz="half" idx="1"/>
          </p:nvPr>
        </p:nvSpPr>
        <p:spPr>
          <a:xfrm>
            <a:off x="838200" y="1825624"/>
            <a:ext cx="5257800" cy="4529133"/>
          </a:xfrm>
        </p:spPr>
        <p:txBody>
          <a:bodyPr>
            <a:normAutofit/>
          </a:bodyPr>
          <a:lstStyle/>
          <a:p>
            <a:r>
              <a:rPr lang="en-US" dirty="0">
                <a:uFillTx/>
              </a:rPr>
              <a:t>Operative management</a:t>
            </a:r>
          </a:p>
          <a:p>
            <a:pPr lvl="1"/>
            <a:r>
              <a:rPr lang="en-US" dirty="0">
                <a:uFillTx/>
              </a:rPr>
              <a:t>Indications</a:t>
            </a:r>
          </a:p>
          <a:p>
            <a:pPr lvl="2"/>
            <a:r>
              <a:rPr lang="en-US" dirty="0">
                <a:uFillTx/>
              </a:rPr>
              <a:t>Articular involvement with displacement</a:t>
            </a:r>
          </a:p>
          <a:p>
            <a:pPr lvl="2"/>
            <a:r>
              <a:rPr lang="en-US" dirty="0">
                <a:uFillTx/>
              </a:rPr>
              <a:t>Unstable medial column</a:t>
            </a:r>
          </a:p>
          <a:p>
            <a:pPr lvl="2"/>
            <a:r>
              <a:rPr lang="en-US" dirty="0">
                <a:uFillTx/>
              </a:rPr>
              <a:t>Those occurring with associated midfoot injuries </a:t>
            </a:r>
          </a:p>
          <a:p>
            <a:pPr lvl="1"/>
            <a:r>
              <a:rPr lang="en-US" dirty="0">
                <a:uFillTx/>
              </a:rPr>
              <a:t>Techniques</a:t>
            </a:r>
          </a:p>
          <a:p>
            <a:pPr lvl="2"/>
            <a:r>
              <a:rPr lang="en-US" u="sng" dirty="0">
                <a:uFillTx/>
              </a:rPr>
              <a:t>As with any operatively managed injury it is critical to have thorough surgical planning including approach, reduction sequence and fixation methods</a:t>
            </a:r>
          </a:p>
        </p:txBody>
      </p:sp>
      <p:pic>
        <p:nvPicPr>
          <p:cNvPr id="5" name="Content Placeholder 4"/>
          <p:cNvPicPr>
            <a:picLocks noGrp="1"/>
          </p:cNvPicPr>
          <p:nvPr>
            <p:ph sz="half" idx="2"/>
          </p:nvPr>
        </p:nvPicPr>
        <p:blipFill>
          <a:blip r:embed="rId3"/>
          <a:srcRect/>
          <a:stretch>
            <a:fillRect/>
          </a:stretch>
        </p:blipFill>
        <p:spPr bwMode="auto">
          <a:xfrm>
            <a:off x="6096001" y="1467642"/>
            <a:ext cx="2733670" cy="3353478"/>
          </a:xfrm>
          <a:prstGeom prst="rect">
            <a:avLst/>
          </a:prstGeom>
          <a:noFill/>
          <a:ln w="9525">
            <a:noFill/>
            <a:miter lim="800000"/>
          </a:ln>
        </p:spPr>
      </p:pic>
      <p:pic>
        <p:nvPicPr>
          <p:cNvPr id="6" name="Picture 5"/>
          <p:cNvPicPr/>
          <p:nvPr/>
        </p:nvPicPr>
        <p:blipFill>
          <a:blip r:embed="rId4"/>
          <a:srcRect/>
          <a:stretch>
            <a:fillRect/>
          </a:stretch>
        </p:blipFill>
        <p:spPr bwMode="auto">
          <a:xfrm>
            <a:off x="8829672" y="1467641"/>
            <a:ext cx="2524128" cy="3353478"/>
          </a:xfrm>
          <a:prstGeom prst="rect">
            <a:avLst/>
          </a:prstGeom>
          <a:noFill/>
          <a:ln w="9525">
            <a:noFill/>
            <a:miter lim="800000"/>
          </a:ln>
        </p:spPr>
      </p:pic>
      <p:sp>
        <p:nvSpPr>
          <p:cNvPr id="4" name="TextBox 3"/>
          <p:cNvSpPr txBox="1">
            <a:spLocks/>
          </p:cNvSpPr>
          <p:nvPr/>
        </p:nvSpPr>
        <p:spPr>
          <a:xfrm>
            <a:off x="6977272" y="5021027"/>
            <a:ext cx="3704797" cy="369332"/>
          </a:xfrm>
          <a:prstGeom prst="rect">
            <a:avLst/>
          </a:prstGeom>
          <a:noFill/>
        </p:spPr>
        <p:txBody>
          <a:bodyPr wrap="none" rtlCol="0">
            <a:spAutoFit/>
          </a:bodyPr>
          <a:lstStyle/>
          <a:p>
            <a:r>
              <a:rPr lang="en-US" dirty="0">
                <a:uFillTx/>
              </a:rPr>
              <a:t>Navicular body fracture dorsal plating</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76BBE-5803-C846-8EE8-5BE9EAEA3A6B}"/>
              </a:ext>
            </a:extLst>
          </p:cNvPr>
          <p:cNvSpPr>
            <a:spLocks noGrp="1"/>
          </p:cNvSpPr>
          <p:nvPr>
            <p:ph type="title"/>
          </p:nvPr>
        </p:nvSpPr>
        <p:spPr/>
        <p:txBody>
          <a:bodyPr/>
          <a:lstStyle/>
          <a:p>
            <a:r>
              <a:rPr lang="en-US" dirty="0"/>
              <a:t>Management of Navicular Body Fractures</a:t>
            </a:r>
          </a:p>
        </p:txBody>
      </p:sp>
      <p:sp>
        <p:nvSpPr>
          <p:cNvPr id="3" name="Content Placeholder 2">
            <a:extLst>
              <a:ext uri="{FF2B5EF4-FFF2-40B4-BE49-F238E27FC236}">
                <a16:creationId xmlns:a16="http://schemas.microsoft.com/office/drawing/2014/main" id="{296BB232-64EB-0947-B37E-C31EA67040E7}"/>
              </a:ext>
            </a:extLst>
          </p:cNvPr>
          <p:cNvSpPr>
            <a:spLocks noGrp="1"/>
          </p:cNvSpPr>
          <p:nvPr>
            <p:ph sz="half" idx="1"/>
          </p:nvPr>
        </p:nvSpPr>
        <p:spPr/>
        <p:txBody>
          <a:bodyPr/>
          <a:lstStyle/>
          <a:p>
            <a:r>
              <a:rPr lang="en-US" dirty="0"/>
              <a:t>Techniques</a:t>
            </a:r>
          </a:p>
          <a:p>
            <a:pPr lvl="2"/>
            <a:r>
              <a:rPr lang="en-US" dirty="0"/>
              <a:t>Lag screw fixation </a:t>
            </a:r>
          </a:p>
          <a:p>
            <a:pPr lvl="3"/>
            <a:r>
              <a:rPr lang="en-US" dirty="0"/>
              <a:t>Simple fractures without significant comminution	</a:t>
            </a:r>
          </a:p>
          <a:p>
            <a:pPr lvl="2"/>
            <a:r>
              <a:rPr lang="en-US" dirty="0"/>
              <a:t>Plate fixation</a:t>
            </a:r>
          </a:p>
          <a:p>
            <a:pPr lvl="3"/>
            <a:r>
              <a:rPr lang="en-US" dirty="0"/>
              <a:t>Fractures not amendable to screw fixation alone</a:t>
            </a:r>
          </a:p>
          <a:p>
            <a:pPr lvl="3"/>
            <a:r>
              <a:rPr lang="en-US" dirty="0" err="1"/>
              <a:t>Multifragmentary</a:t>
            </a:r>
            <a:r>
              <a:rPr lang="en-US" dirty="0"/>
              <a:t>/comminuted fractures</a:t>
            </a:r>
          </a:p>
          <a:p>
            <a:pPr lvl="3"/>
            <a:r>
              <a:rPr lang="en-US" dirty="0"/>
              <a:t>Fractures associated with dislocation and/or impaction that require spanning fixation to cuneiforms and/or talus</a:t>
            </a:r>
          </a:p>
          <a:p>
            <a:pPr marL="457200" lvl="1" indent="0">
              <a:buNone/>
            </a:pPr>
            <a:endParaRPr lang="en-US" dirty="0"/>
          </a:p>
        </p:txBody>
      </p:sp>
      <p:pic>
        <p:nvPicPr>
          <p:cNvPr id="5" name="Content Placeholder 4">
            <a:extLst>
              <a:ext uri="{FF2B5EF4-FFF2-40B4-BE49-F238E27FC236}">
                <a16:creationId xmlns:a16="http://schemas.microsoft.com/office/drawing/2014/main" id="{ACBD14CC-27F1-3A49-BD0B-0C0137D090A6}"/>
              </a:ext>
            </a:extLst>
          </p:cNvPr>
          <p:cNvPicPr>
            <a:picLocks noGrp="1"/>
          </p:cNvPicPr>
          <p:nvPr>
            <p:ph sz="half" idx="2"/>
          </p:nvPr>
        </p:nvPicPr>
        <p:blipFill>
          <a:blip r:embed="rId2"/>
          <a:srcRect/>
          <a:stretch>
            <a:fillRect/>
          </a:stretch>
        </p:blipFill>
        <p:spPr bwMode="auto">
          <a:xfrm>
            <a:off x="6624735" y="2295331"/>
            <a:ext cx="4478694" cy="2594963"/>
          </a:xfrm>
          <a:prstGeom prst="rect">
            <a:avLst/>
          </a:prstGeom>
          <a:noFill/>
          <a:ln w="9525">
            <a:noFill/>
            <a:miter lim="800000"/>
          </a:ln>
        </p:spPr>
      </p:pic>
      <p:sp>
        <p:nvSpPr>
          <p:cNvPr id="6" name="Rectangle 5">
            <a:extLst>
              <a:ext uri="{FF2B5EF4-FFF2-40B4-BE49-F238E27FC236}">
                <a16:creationId xmlns:a16="http://schemas.microsoft.com/office/drawing/2014/main" id="{A0D155D2-0310-D649-8A0B-A86D726960A2}"/>
              </a:ext>
            </a:extLst>
          </p:cNvPr>
          <p:cNvSpPr/>
          <p:nvPr/>
        </p:nvSpPr>
        <p:spPr>
          <a:xfrm>
            <a:off x="7011683" y="5125605"/>
            <a:ext cx="3704797" cy="369332"/>
          </a:xfrm>
          <a:prstGeom prst="rect">
            <a:avLst/>
          </a:prstGeom>
        </p:spPr>
        <p:txBody>
          <a:bodyPr wrap="none">
            <a:spAutoFit/>
          </a:bodyPr>
          <a:lstStyle/>
          <a:p>
            <a:r>
              <a:rPr lang="en-US" dirty="0"/>
              <a:t>Navicular body fracture dorsal plating</a:t>
            </a:r>
          </a:p>
        </p:txBody>
      </p:sp>
    </p:spTree>
    <p:extLst>
      <p:ext uri="{BB962C8B-B14F-4D97-AF65-F5344CB8AC3E}">
        <p14:creationId xmlns:p14="http://schemas.microsoft.com/office/powerpoint/2010/main" val="12770338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Tarsal Navicular Fractures - Outcomes/Complications</a:t>
            </a:r>
          </a:p>
        </p:txBody>
      </p:sp>
      <p:sp>
        <p:nvSpPr>
          <p:cNvPr id="3" name="Content Placeholder 2"/>
          <p:cNvSpPr>
            <a:spLocks noGrp="1"/>
          </p:cNvSpPr>
          <p:nvPr>
            <p:ph sz="half" idx="1"/>
          </p:nvPr>
        </p:nvSpPr>
        <p:spPr/>
        <p:txBody>
          <a:bodyPr/>
          <a:lstStyle/>
          <a:p>
            <a:r>
              <a:rPr lang="en-US" dirty="0">
                <a:uFillTx/>
              </a:rPr>
              <a:t>Post traumatic arthrosis most common sequala</a:t>
            </a:r>
          </a:p>
          <a:p>
            <a:pPr lvl="1"/>
            <a:r>
              <a:rPr lang="en-US" dirty="0">
                <a:uFillTx/>
              </a:rPr>
              <a:t>Complex fracture patterns tend to result in long-term disability of foot</a:t>
            </a:r>
          </a:p>
          <a:p>
            <a:pPr lvl="1"/>
            <a:r>
              <a:rPr lang="en-US" dirty="0">
                <a:uFillTx/>
              </a:rPr>
              <a:t>Simple patterns often have more promising outcome	</a:t>
            </a:r>
          </a:p>
          <a:p>
            <a:r>
              <a:rPr lang="en-US" dirty="0">
                <a:uFillTx/>
              </a:rPr>
              <a:t>Osteonecrosis</a:t>
            </a:r>
          </a:p>
          <a:p>
            <a:r>
              <a:rPr lang="en-US" dirty="0">
                <a:uFillTx/>
              </a:rPr>
              <a:t>Deformity</a:t>
            </a:r>
          </a:p>
          <a:p>
            <a:r>
              <a:rPr lang="en-US" dirty="0">
                <a:uFillTx/>
              </a:rPr>
              <a:t>Nonunion</a:t>
            </a:r>
          </a:p>
        </p:txBody>
      </p:sp>
      <p:pic>
        <p:nvPicPr>
          <p:cNvPr id="5" name="Content Placeholder 4"/>
          <p:cNvPicPr>
            <a:picLocks noGrp="1"/>
          </p:cNvPicPr>
          <p:nvPr>
            <p:ph sz="half" idx="2"/>
          </p:nvPr>
        </p:nvPicPr>
        <p:blipFill>
          <a:blip r:embed="rId3"/>
          <a:srcRect/>
          <a:stretch>
            <a:fillRect/>
          </a:stretch>
        </p:blipFill>
        <p:spPr bwMode="auto">
          <a:xfrm>
            <a:off x="6958012" y="1467247"/>
            <a:ext cx="2085976" cy="3733402"/>
          </a:xfrm>
          <a:prstGeom prst="rect">
            <a:avLst/>
          </a:prstGeom>
          <a:noFill/>
          <a:ln w="9525">
            <a:noFill/>
            <a:miter lim="800000"/>
          </a:ln>
        </p:spPr>
      </p:pic>
      <p:pic>
        <p:nvPicPr>
          <p:cNvPr id="6" name="Picture 5"/>
          <p:cNvPicPr/>
          <p:nvPr/>
        </p:nvPicPr>
        <p:blipFill>
          <a:blip r:embed="rId4"/>
          <a:srcRect/>
          <a:stretch>
            <a:fillRect/>
          </a:stretch>
        </p:blipFill>
        <p:spPr bwMode="auto">
          <a:xfrm>
            <a:off x="9043988" y="1467246"/>
            <a:ext cx="2309812" cy="3733403"/>
          </a:xfrm>
          <a:prstGeom prst="rect">
            <a:avLst/>
          </a:prstGeom>
          <a:noFill/>
          <a:ln w="9525">
            <a:noFill/>
            <a:miter lim="800000"/>
          </a:ln>
        </p:spPr>
      </p:pic>
      <p:sp>
        <p:nvSpPr>
          <p:cNvPr id="4" name="TextBox 3"/>
          <p:cNvSpPr txBox="1">
            <a:spLocks/>
          </p:cNvSpPr>
          <p:nvPr/>
        </p:nvSpPr>
        <p:spPr>
          <a:xfrm>
            <a:off x="7463908" y="5554980"/>
            <a:ext cx="3160160" cy="369332"/>
          </a:xfrm>
          <a:prstGeom prst="rect">
            <a:avLst/>
          </a:prstGeom>
          <a:noFill/>
        </p:spPr>
        <p:txBody>
          <a:bodyPr wrap="none" rtlCol="0">
            <a:spAutoFit/>
          </a:bodyPr>
          <a:lstStyle/>
          <a:p>
            <a:r>
              <a:rPr lang="en-US" dirty="0">
                <a:uFillTx/>
              </a:rPr>
              <a:t>Comminuted navicular fracture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Navicular Dislocation</a:t>
            </a:r>
          </a:p>
        </p:txBody>
      </p:sp>
      <p:sp>
        <p:nvSpPr>
          <p:cNvPr id="3" name="Content Placeholder 2"/>
          <p:cNvSpPr>
            <a:spLocks noGrp="1"/>
          </p:cNvSpPr>
          <p:nvPr>
            <p:ph sz="half" idx="1"/>
          </p:nvPr>
        </p:nvSpPr>
        <p:spPr/>
        <p:txBody>
          <a:bodyPr/>
          <a:lstStyle/>
          <a:p>
            <a:r>
              <a:rPr lang="en-US" dirty="0">
                <a:uFillTx/>
              </a:rPr>
              <a:t>Typically occur along with fracture</a:t>
            </a:r>
          </a:p>
          <a:p>
            <a:r>
              <a:rPr lang="en-US" dirty="0">
                <a:uFillTx/>
              </a:rPr>
              <a:t>Reduce acute dislocations</a:t>
            </a:r>
          </a:p>
          <a:p>
            <a:pPr lvl="1"/>
            <a:r>
              <a:rPr lang="en-US" dirty="0">
                <a:uFillTx/>
              </a:rPr>
              <a:t>For unstable injuries with current or risk for skin compromise CRPP</a:t>
            </a:r>
          </a:p>
          <a:p>
            <a:pPr lvl="2"/>
            <a:r>
              <a:rPr lang="en-US" dirty="0">
                <a:uFillTx/>
              </a:rPr>
              <a:t>Should be performed urgently to prevent further skin compromise</a:t>
            </a:r>
          </a:p>
          <a:p>
            <a:pPr lvl="2"/>
            <a:r>
              <a:rPr lang="en-US" dirty="0">
                <a:uFillTx/>
              </a:rPr>
              <a:t>CRPP allows for earlier resolution of soft tissue swelling</a:t>
            </a:r>
          </a:p>
        </p:txBody>
      </p:sp>
      <p:pic>
        <p:nvPicPr>
          <p:cNvPr id="6" name="Picture 5"/>
          <p:cNvPicPr>
            <a:picLocks noChangeAspect="1"/>
          </p:cNvPicPr>
          <p:nvPr/>
        </p:nvPicPr>
        <p:blipFill>
          <a:blip r:embed="rId3"/>
          <a:stretch>
            <a:fillRect/>
          </a:stretch>
        </p:blipFill>
        <p:spPr>
          <a:xfrm>
            <a:off x="6096000" y="1834761"/>
            <a:ext cx="5452297" cy="3188478"/>
          </a:xfrm>
          <a:prstGeom prst="rect">
            <a:avLst/>
          </a:prstGeom>
        </p:spPr>
      </p:pic>
      <p:sp>
        <p:nvSpPr>
          <p:cNvPr id="4" name="TextBox 3"/>
          <p:cNvSpPr txBox="1">
            <a:spLocks/>
          </p:cNvSpPr>
          <p:nvPr/>
        </p:nvSpPr>
        <p:spPr>
          <a:xfrm>
            <a:off x="7357452" y="5349240"/>
            <a:ext cx="2929392" cy="369332"/>
          </a:xfrm>
          <a:prstGeom prst="rect">
            <a:avLst/>
          </a:prstGeom>
          <a:noFill/>
        </p:spPr>
        <p:txBody>
          <a:bodyPr wrap="none" rtlCol="0">
            <a:spAutoFit/>
          </a:bodyPr>
          <a:lstStyle/>
          <a:p>
            <a:r>
              <a:rPr lang="en-US" dirty="0">
                <a:uFillTx/>
              </a:rPr>
              <a:t>Navicular fracture dislocation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Navicular Dislocation - Definitive Management</a:t>
            </a:r>
          </a:p>
        </p:txBody>
      </p:sp>
      <p:sp>
        <p:nvSpPr>
          <p:cNvPr id="3" name="Content Placeholder 2"/>
          <p:cNvSpPr>
            <a:spLocks noGrp="1"/>
          </p:cNvSpPr>
          <p:nvPr>
            <p:ph sz="half" idx="1"/>
          </p:nvPr>
        </p:nvSpPr>
        <p:spPr/>
        <p:txBody>
          <a:bodyPr/>
          <a:lstStyle/>
          <a:p>
            <a:r>
              <a:rPr lang="en-US" dirty="0">
                <a:uFillTx/>
              </a:rPr>
              <a:t>Spanning plate fixation often required due to instability</a:t>
            </a:r>
          </a:p>
          <a:p>
            <a:r>
              <a:rPr lang="en-US" dirty="0">
                <a:uFillTx/>
              </a:rPr>
              <a:t>Dependent on injury pattern can span to cuneiform alone or may require spanning fixation of entire medial column </a:t>
            </a:r>
          </a:p>
          <a:p>
            <a:pPr lvl="1"/>
            <a:r>
              <a:rPr lang="en-US" dirty="0" err="1">
                <a:uFillTx/>
              </a:rPr>
              <a:t>Schildhauer</a:t>
            </a:r>
            <a:r>
              <a:rPr lang="en-US" dirty="0">
                <a:uFillTx/>
              </a:rPr>
              <a:t> et al JOT 2003</a:t>
            </a:r>
          </a:p>
          <a:p>
            <a:r>
              <a:rPr lang="en-US" dirty="0">
                <a:uFillTx/>
              </a:rPr>
              <a:t>Spanning of TN joint must be temporary as this is an essential joint – remove at 2-4 months</a:t>
            </a:r>
          </a:p>
        </p:txBody>
      </p:sp>
      <p:pic>
        <p:nvPicPr>
          <p:cNvPr id="10" name="Picture 9"/>
          <p:cNvPicPr>
            <a:picLocks noChangeAspect="1"/>
          </p:cNvPicPr>
          <p:nvPr/>
        </p:nvPicPr>
        <p:blipFill>
          <a:blip r:embed="rId3"/>
          <a:stretch>
            <a:fillRect/>
          </a:stretch>
        </p:blipFill>
        <p:spPr>
          <a:xfrm>
            <a:off x="6601510" y="1137362"/>
            <a:ext cx="4685766" cy="2237808"/>
          </a:xfrm>
          <a:prstGeom prst="rect">
            <a:avLst/>
          </a:prstGeom>
        </p:spPr>
      </p:pic>
      <p:pic>
        <p:nvPicPr>
          <p:cNvPr id="12" name="Picture 11"/>
          <p:cNvPicPr>
            <a:picLocks noChangeAspect="1"/>
          </p:cNvPicPr>
          <p:nvPr/>
        </p:nvPicPr>
        <p:blipFill>
          <a:blip r:embed="rId4"/>
          <a:stretch>
            <a:fillRect/>
          </a:stretch>
        </p:blipFill>
        <p:spPr>
          <a:xfrm>
            <a:off x="6601510" y="3409165"/>
            <a:ext cx="4752290" cy="2907792"/>
          </a:xfrm>
          <a:prstGeom prst="rect">
            <a:avLst/>
          </a:prstGeom>
        </p:spPr>
      </p:pic>
      <p:sp>
        <p:nvSpPr>
          <p:cNvPr id="4" name="TextBox 3"/>
          <p:cNvSpPr txBox="1">
            <a:spLocks/>
          </p:cNvSpPr>
          <p:nvPr/>
        </p:nvSpPr>
        <p:spPr>
          <a:xfrm>
            <a:off x="6858000" y="6350952"/>
            <a:ext cx="3246210" cy="369332"/>
          </a:xfrm>
          <a:prstGeom prst="rect">
            <a:avLst/>
          </a:prstGeom>
          <a:noFill/>
        </p:spPr>
        <p:txBody>
          <a:bodyPr wrap="none" rtlCol="0">
            <a:spAutoFit/>
          </a:bodyPr>
          <a:lstStyle/>
          <a:p>
            <a:r>
              <a:rPr lang="en-US" dirty="0">
                <a:uFillTx/>
              </a:rPr>
              <a:t>Spanning medial column fixation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Cuboid Fractures</a:t>
            </a:r>
          </a:p>
        </p:txBody>
      </p:sp>
      <p:sp>
        <p:nvSpPr>
          <p:cNvPr id="3" name="Content Placeholder 2"/>
          <p:cNvSpPr>
            <a:spLocks noGrp="1"/>
          </p:cNvSpPr>
          <p:nvPr>
            <p:ph sz="half" idx="1"/>
          </p:nvPr>
        </p:nvSpPr>
        <p:spPr/>
        <p:txBody>
          <a:bodyPr/>
          <a:lstStyle/>
          <a:p>
            <a:r>
              <a:rPr lang="en-US" dirty="0">
                <a:uFillTx/>
              </a:rPr>
              <a:t>Most frequently occur in conjunction with other midfoot injuries</a:t>
            </a:r>
          </a:p>
          <a:p>
            <a:r>
              <a:rPr lang="en-US" dirty="0">
                <a:uFillTx/>
              </a:rPr>
              <a:t>High index of suspicion for TMT ligamentous or other mid foot fracture</a:t>
            </a:r>
          </a:p>
          <a:p>
            <a:r>
              <a:rPr lang="en-US" dirty="0">
                <a:uFillTx/>
              </a:rPr>
              <a:t>“Nutcracker fracture”</a:t>
            </a:r>
          </a:p>
          <a:p>
            <a:r>
              <a:rPr lang="en-US" dirty="0">
                <a:uFillTx/>
              </a:rPr>
              <a:t>Lateral column length</a:t>
            </a:r>
          </a:p>
          <a:p>
            <a:pPr marL="0" indent="0">
              <a:buNone/>
            </a:pPr>
            <a:endParaRPr lang="en-US" dirty="0">
              <a:uFillTx/>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Cuboid Fractures – Imaging/Classification</a:t>
            </a:r>
          </a:p>
        </p:txBody>
      </p:sp>
      <p:sp>
        <p:nvSpPr>
          <p:cNvPr id="3" name="Content Placeholder 2"/>
          <p:cNvSpPr>
            <a:spLocks noGrp="1"/>
          </p:cNvSpPr>
          <p:nvPr>
            <p:ph sz="half" idx="1"/>
          </p:nvPr>
        </p:nvSpPr>
        <p:spPr/>
        <p:txBody>
          <a:bodyPr/>
          <a:lstStyle/>
          <a:p>
            <a:r>
              <a:rPr lang="en-US" dirty="0">
                <a:uFillTx/>
              </a:rPr>
              <a:t>CT scan </a:t>
            </a:r>
          </a:p>
          <a:p>
            <a:pPr lvl="1"/>
            <a:r>
              <a:rPr lang="en-US" dirty="0">
                <a:uFillTx/>
              </a:rPr>
              <a:t>Operative planning</a:t>
            </a:r>
          </a:p>
          <a:p>
            <a:pPr lvl="1"/>
            <a:r>
              <a:rPr lang="en-US" dirty="0">
                <a:uFillTx/>
              </a:rPr>
              <a:t>Articular impaction/comminution</a:t>
            </a:r>
          </a:p>
          <a:p>
            <a:r>
              <a:rPr lang="en-US" dirty="0">
                <a:uFillTx/>
              </a:rPr>
              <a:t>Classification</a:t>
            </a:r>
          </a:p>
          <a:p>
            <a:pPr lvl="1"/>
            <a:r>
              <a:rPr lang="en-US" dirty="0">
                <a:uFillTx/>
              </a:rPr>
              <a:t>OTA </a:t>
            </a:r>
          </a:p>
        </p:txBody>
      </p:sp>
      <p:pic>
        <p:nvPicPr>
          <p:cNvPr id="6" name="Picture 5" descr="Diagram  Description automatically generated"/>
          <p:cNvPicPr>
            <a:picLocks noChangeAspect="1"/>
          </p:cNvPicPr>
          <p:nvPr/>
        </p:nvPicPr>
        <p:blipFill>
          <a:blip r:embed="rId3"/>
          <a:stretch>
            <a:fillRect/>
          </a:stretch>
        </p:blipFill>
        <p:spPr>
          <a:xfrm>
            <a:off x="6019800" y="1825625"/>
            <a:ext cx="5993459" cy="2240878"/>
          </a:xfrm>
          <a:prstGeom prst="rect">
            <a:avLst/>
          </a:prstGeom>
        </p:spPr>
      </p:pic>
      <p:sp>
        <p:nvSpPr>
          <p:cNvPr id="7" name="TextBox 6"/>
          <p:cNvSpPr txBox="1">
            <a:spLocks/>
          </p:cNvSpPr>
          <p:nvPr/>
        </p:nvSpPr>
        <p:spPr>
          <a:xfrm>
            <a:off x="7927320" y="4417017"/>
            <a:ext cx="2178417" cy="369332"/>
          </a:xfrm>
          <a:prstGeom prst="rect">
            <a:avLst/>
          </a:prstGeom>
          <a:noFill/>
        </p:spPr>
        <p:txBody>
          <a:bodyPr wrap="none" rtlCol="0">
            <a:spAutoFit/>
          </a:bodyPr>
          <a:lstStyle/>
          <a:p>
            <a:r>
              <a:rPr lang="en-US" dirty="0">
                <a:uFillTx/>
              </a:rPr>
              <a:t>AO/OTA classification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Cuboid Fractures – Management</a:t>
            </a:r>
          </a:p>
        </p:txBody>
      </p:sp>
      <p:sp>
        <p:nvSpPr>
          <p:cNvPr id="3" name="Content Placeholder 2"/>
          <p:cNvSpPr>
            <a:spLocks noGrp="1"/>
          </p:cNvSpPr>
          <p:nvPr>
            <p:ph sz="half" idx="1"/>
          </p:nvPr>
        </p:nvSpPr>
        <p:spPr/>
        <p:txBody>
          <a:bodyPr>
            <a:normAutofit fontScale="92500"/>
          </a:bodyPr>
          <a:lstStyle/>
          <a:p>
            <a:r>
              <a:rPr lang="en-US" dirty="0">
                <a:uFillTx/>
              </a:rPr>
              <a:t>Nonoperative Criteria</a:t>
            </a:r>
          </a:p>
          <a:p>
            <a:pPr lvl="1"/>
            <a:r>
              <a:rPr lang="en-US" dirty="0">
                <a:uFillTx/>
              </a:rPr>
              <a:t>Isolated cuboid fractures </a:t>
            </a:r>
          </a:p>
          <a:p>
            <a:pPr lvl="1"/>
            <a:r>
              <a:rPr lang="en-US" dirty="0">
                <a:uFillTx/>
              </a:rPr>
              <a:t>Non/minimally displaced</a:t>
            </a:r>
          </a:p>
          <a:p>
            <a:pPr lvl="1"/>
            <a:r>
              <a:rPr lang="en-US" dirty="0">
                <a:uFillTx/>
              </a:rPr>
              <a:t>Maintained lateral column length</a:t>
            </a:r>
          </a:p>
          <a:p>
            <a:pPr lvl="1"/>
            <a:r>
              <a:rPr lang="en-US" dirty="0">
                <a:uFillTx/>
              </a:rPr>
              <a:t>NWB in cast 6-8 weeks</a:t>
            </a:r>
          </a:p>
          <a:p>
            <a:r>
              <a:rPr lang="en-US" dirty="0">
                <a:uFillTx/>
              </a:rPr>
              <a:t>Operative</a:t>
            </a:r>
          </a:p>
          <a:p>
            <a:pPr lvl="1"/>
            <a:r>
              <a:rPr lang="en-US" dirty="0">
                <a:uFillTx/>
              </a:rPr>
              <a:t>Displaced fractures</a:t>
            </a:r>
          </a:p>
          <a:p>
            <a:pPr lvl="1"/>
            <a:r>
              <a:rPr lang="en-US" dirty="0">
                <a:uFillTx/>
              </a:rPr>
              <a:t>Shortened lateral column</a:t>
            </a:r>
          </a:p>
          <a:p>
            <a:pPr lvl="1"/>
            <a:r>
              <a:rPr lang="en-US" dirty="0">
                <a:uFillTx/>
              </a:rPr>
              <a:t>Associated injuries</a:t>
            </a:r>
          </a:p>
        </p:txBody>
      </p:sp>
      <p:sp>
        <p:nvSpPr>
          <p:cNvPr id="4" name="Content Placeholder 3"/>
          <p:cNvSpPr>
            <a:spLocks noGrp="1"/>
          </p:cNvSpPr>
          <p:nvPr>
            <p:ph sz="half" idx="2"/>
          </p:nvPr>
        </p:nvSpPr>
        <p:spPr>
          <a:xfrm>
            <a:off x="9479902" y="4633070"/>
            <a:ext cx="2712098" cy="541273"/>
          </a:xfrm>
        </p:spPr>
        <p:txBody>
          <a:bodyPr>
            <a:normAutofit fontScale="92500"/>
          </a:bodyPr>
          <a:lstStyle/>
          <a:p>
            <a:pPr marL="0" indent="0">
              <a:buNone/>
            </a:pPr>
            <a:r>
              <a:rPr lang="en-US" sz="1600" dirty="0">
                <a:uFillTx/>
              </a:rPr>
              <a:t>Comminuted cuboid fracture with associated midfoot injuries</a:t>
            </a:r>
          </a:p>
        </p:txBody>
      </p:sp>
      <p:pic>
        <p:nvPicPr>
          <p:cNvPr id="8" name="Picture 7" descr="A picture containing film, person, indoor, necktie  Description automatically generated"/>
          <p:cNvPicPr>
            <a:picLocks noChangeAspect="1"/>
          </p:cNvPicPr>
          <p:nvPr/>
        </p:nvPicPr>
        <p:blipFill>
          <a:blip r:embed="rId2"/>
          <a:stretch>
            <a:fillRect/>
          </a:stretch>
        </p:blipFill>
        <p:spPr>
          <a:xfrm>
            <a:off x="6609702" y="1318322"/>
            <a:ext cx="2870200" cy="49784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1700" y="36079"/>
            <a:ext cx="7378705" cy="789973"/>
          </a:xfrm>
        </p:spPr>
        <p:txBody>
          <a:bodyPr/>
          <a:lstStyle/>
          <a:p>
            <a:r>
              <a:rPr lang="en-US" dirty="0">
                <a:uFillTx/>
              </a:rPr>
              <a:t>Functional Anatomy</a:t>
            </a:r>
          </a:p>
        </p:txBody>
      </p:sp>
      <p:sp>
        <p:nvSpPr>
          <p:cNvPr id="3" name="Content Placeholder 2"/>
          <p:cNvSpPr>
            <a:spLocks noGrp="1"/>
          </p:cNvSpPr>
          <p:nvPr>
            <p:ph sz="half" idx="1"/>
          </p:nvPr>
        </p:nvSpPr>
        <p:spPr>
          <a:xfrm>
            <a:off x="1796166" y="826052"/>
            <a:ext cx="4827373" cy="5699758"/>
          </a:xfrm>
        </p:spPr>
        <p:txBody>
          <a:bodyPr>
            <a:normAutofit/>
          </a:bodyPr>
          <a:lstStyle/>
          <a:p>
            <a:pPr algn="l"/>
            <a:r>
              <a:rPr lang="en-US" dirty="0">
                <a:uFillTx/>
              </a:rPr>
              <a:t>Column Theory</a:t>
            </a:r>
          </a:p>
          <a:p>
            <a:pPr lvl="1"/>
            <a:r>
              <a:rPr lang="en-US" dirty="0">
                <a:uFillTx/>
              </a:rPr>
              <a:t>Mid/forefoot</a:t>
            </a:r>
          </a:p>
          <a:p>
            <a:pPr marL="514350" indent="-457200">
              <a:buFont typeface="Arial"/>
              <a:buChar char="•"/>
            </a:pPr>
            <a:r>
              <a:rPr lang="en-US" dirty="0">
                <a:uFillTx/>
              </a:rPr>
              <a:t>Medial column (Yellow)</a:t>
            </a:r>
          </a:p>
          <a:p>
            <a:pPr marL="914400" lvl="1" indent="-457200"/>
            <a:r>
              <a:rPr lang="en-US" sz="2800" dirty="0">
                <a:uFillTx/>
              </a:rPr>
              <a:t>First TMT and NC joints </a:t>
            </a:r>
          </a:p>
          <a:p>
            <a:pPr marL="914400" lvl="1" indent="-457200"/>
            <a:r>
              <a:rPr lang="en-US" sz="2800" dirty="0">
                <a:uFillTx/>
              </a:rPr>
              <a:t>Limited mobility at first TMT</a:t>
            </a:r>
          </a:p>
          <a:p>
            <a:pPr marL="914400" lvl="1" indent="-457200"/>
            <a:r>
              <a:rPr lang="en-US" sz="2800" dirty="0">
                <a:uFillTx/>
              </a:rPr>
              <a:t>Mobile segment is the talonavicular joint</a:t>
            </a:r>
          </a:p>
        </p:txBody>
      </p:sp>
      <p:pic>
        <p:nvPicPr>
          <p:cNvPr id="6" name="Content Placeholder 5"/>
          <p:cNvPicPr>
            <a:picLocks noGrp="1" noChangeAspect="1"/>
          </p:cNvPicPr>
          <p:nvPr>
            <p:ph sz="half" idx="2"/>
          </p:nvPr>
        </p:nvPicPr>
        <p:blipFill rotWithShape="1">
          <a:blip r:embed="rId3"/>
          <a:srcRect l="401" r="-1234"/>
          <a:stretch/>
        </p:blipFill>
        <p:spPr>
          <a:xfrm>
            <a:off x="7154704" y="826052"/>
            <a:ext cx="2432618" cy="4903752"/>
          </a:xfrm>
        </p:spPr>
      </p:pic>
      <p:sp>
        <p:nvSpPr>
          <p:cNvPr id="8" name="TextBox 7"/>
          <p:cNvSpPr txBox="1">
            <a:spLocks/>
          </p:cNvSpPr>
          <p:nvPr/>
        </p:nvSpPr>
        <p:spPr>
          <a:xfrm>
            <a:off x="6921946" y="6027004"/>
            <a:ext cx="3628872" cy="830997"/>
          </a:xfrm>
          <a:prstGeom prst="rect">
            <a:avLst/>
          </a:prstGeom>
          <a:noFill/>
        </p:spPr>
        <p:txBody>
          <a:bodyPr wrap="square" rtlCol="0">
            <a:spAutoFit/>
          </a:bodyPr>
          <a:lstStyle/>
          <a:p>
            <a:r>
              <a:rPr lang="en-US" sz="1600" dirty="0">
                <a:uFillTx/>
              </a:rPr>
              <a:t>Yellow shading = medial column, red shading = intermediate column, green shading = lateral column</a:t>
            </a:r>
          </a:p>
        </p:txBody>
      </p:sp>
      <p:cxnSp>
        <p:nvCxnSpPr>
          <p:cNvPr id="7" name="Straight Arrow Connector 6"/>
          <p:cNvCxnSpPr/>
          <p:nvPr/>
        </p:nvCxnSpPr>
        <p:spPr>
          <a:xfrm>
            <a:off x="7896992" y="36079"/>
            <a:ext cx="0" cy="1370691"/>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Cuboid Fractures – Operative treatment</a:t>
            </a:r>
          </a:p>
        </p:txBody>
      </p:sp>
      <p:sp>
        <p:nvSpPr>
          <p:cNvPr id="3" name="Content Placeholder 2"/>
          <p:cNvSpPr>
            <a:spLocks noGrp="1"/>
          </p:cNvSpPr>
          <p:nvPr>
            <p:ph sz="half" idx="1"/>
          </p:nvPr>
        </p:nvSpPr>
        <p:spPr/>
        <p:txBody>
          <a:bodyPr>
            <a:normAutofit fontScale="85000" lnSpcReduction="20000"/>
          </a:bodyPr>
          <a:lstStyle/>
          <a:p>
            <a:r>
              <a:rPr lang="en-US" dirty="0">
                <a:uFillTx/>
              </a:rPr>
              <a:t>ORIF</a:t>
            </a:r>
          </a:p>
          <a:p>
            <a:pPr lvl="1"/>
            <a:r>
              <a:rPr lang="en-US" dirty="0">
                <a:uFillTx/>
              </a:rPr>
              <a:t>Most common intervention</a:t>
            </a:r>
          </a:p>
          <a:p>
            <a:pPr lvl="1"/>
            <a:r>
              <a:rPr lang="en-US" dirty="0">
                <a:uFillTx/>
              </a:rPr>
              <a:t>Generally plate fixation </a:t>
            </a:r>
          </a:p>
          <a:p>
            <a:pPr lvl="2"/>
            <a:r>
              <a:rPr lang="en-US" dirty="0">
                <a:uFillTx/>
              </a:rPr>
              <a:t>Anatomic plates or mini fragment</a:t>
            </a:r>
          </a:p>
          <a:p>
            <a:r>
              <a:rPr lang="en-US" dirty="0">
                <a:uFillTx/>
              </a:rPr>
              <a:t>Lateral column external fixation</a:t>
            </a:r>
          </a:p>
          <a:p>
            <a:pPr lvl="1"/>
            <a:r>
              <a:rPr lang="en-US" dirty="0">
                <a:uFillTx/>
              </a:rPr>
              <a:t>Can be used for intraoperative distraction during ORIF</a:t>
            </a:r>
          </a:p>
          <a:p>
            <a:pPr lvl="1"/>
            <a:r>
              <a:rPr lang="en-US" dirty="0">
                <a:uFillTx/>
              </a:rPr>
              <a:t>As an adjunct to plate fixation</a:t>
            </a:r>
          </a:p>
          <a:p>
            <a:pPr lvl="1"/>
            <a:r>
              <a:rPr lang="en-US" dirty="0">
                <a:uFillTx/>
              </a:rPr>
              <a:t>Extensively comminuted fractures not amendable to plate/screw fixation</a:t>
            </a:r>
          </a:p>
          <a:p>
            <a:r>
              <a:rPr lang="en-US" dirty="0">
                <a:uFillTx/>
              </a:rPr>
              <a:t>Lateral column bridge plating</a:t>
            </a:r>
          </a:p>
          <a:p>
            <a:pPr lvl="1"/>
            <a:r>
              <a:rPr lang="en-US" dirty="0">
                <a:uFillTx/>
              </a:rPr>
              <a:t>Can be utilized in severely comminuted fractures</a:t>
            </a:r>
          </a:p>
          <a:p>
            <a:pPr lvl="1"/>
            <a:r>
              <a:rPr lang="en-US" dirty="0">
                <a:uFillTx/>
              </a:rPr>
              <a:t>Requires removal as prevents lateral column motion  (essential joints)</a:t>
            </a:r>
          </a:p>
        </p:txBody>
      </p:sp>
      <p:sp>
        <p:nvSpPr>
          <p:cNvPr id="4" name="Content Placeholder 3"/>
          <p:cNvSpPr>
            <a:spLocks noGrp="1"/>
          </p:cNvSpPr>
          <p:nvPr>
            <p:ph sz="half" idx="2"/>
          </p:nvPr>
        </p:nvSpPr>
        <p:spPr>
          <a:xfrm>
            <a:off x="6172200" y="5806152"/>
            <a:ext cx="5181600" cy="741622"/>
          </a:xfrm>
        </p:spPr>
        <p:txBody>
          <a:bodyPr>
            <a:normAutofit fontScale="85000" lnSpcReduction="20000"/>
          </a:bodyPr>
          <a:lstStyle/>
          <a:p>
            <a:pPr marL="0" indent="0">
              <a:buNone/>
            </a:pPr>
            <a:r>
              <a:rPr lang="en-US" sz="1600" dirty="0">
                <a:uFillTx/>
              </a:rPr>
              <a:t>Cuboid ORIF with lateral column external fixator utilized for intraoperative distraction</a:t>
            </a:r>
          </a:p>
        </p:txBody>
      </p:sp>
      <p:pic>
        <p:nvPicPr>
          <p:cNvPr id="9" name="Picture 8" descr="A picture containing indoor&#10;&#10;Description automatically generated">
            <a:extLst>
              <a:ext uri="{FF2B5EF4-FFF2-40B4-BE49-F238E27FC236}">
                <a16:creationId xmlns:a16="http://schemas.microsoft.com/office/drawing/2014/main" id="{BB0809E9-A7F9-5D4E-9EB6-B2BED7223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0655" y="2014536"/>
            <a:ext cx="3342382" cy="3380581"/>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Cuboid Fractures – Outcomes</a:t>
            </a:r>
          </a:p>
        </p:txBody>
      </p:sp>
      <p:sp>
        <p:nvSpPr>
          <p:cNvPr id="3" name="Content Placeholder 2"/>
          <p:cNvSpPr>
            <a:spLocks noGrp="1"/>
          </p:cNvSpPr>
          <p:nvPr>
            <p:ph sz="half" idx="1"/>
          </p:nvPr>
        </p:nvSpPr>
        <p:spPr>
          <a:xfrm>
            <a:off x="838200" y="1825625"/>
            <a:ext cx="5897984" cy="4351338"/>
          </a:xfrm>
        </p:spPr>
        <p:txBody>
          <a:bodyPr>
            <a:normAutofit fontScale="92500" lnSpcReduction="10000"/>
          </a:bodyPr>
          <a:lstStyle/>
          <a:p>
            <a:r>
              <a:rPr lang="en-US" dirty="0">
                <a:uFillTx/>
              </a:rPr>
              <a:t>Arthritis in CC joint as well as 4/5 TMT joints is poorly tolerated</a:t>
            </a:r>
          </a:p>
          <a:p>
            <a:r>
              <a:rPr lang="en-US" dirty="0">
                <a:uFillTx/>
              </a:rPr>
              <a:t>Shortening of lateral column can lead to foot abduction/deformity and subsequent pain</a:t>
            </a:r>
          </a:p>
          <a:p>
            <a:r>
              <a:rPr lang="en-US" dirty="0">
                <a:uFillTx/>
              </a:rPr>
              <a:t>No long-term studies utilizing validated scoring systems</a:t>
            </a:r>
          </a:p>
          <a:p>
            <a:r>
              <a:rPr lang="en-US" dirty="0">
                <a:uFillTx/>
              </a:rPr>
              <a:t>Simple, isolated fractures tend to have more favorable outcome that comminuted fractures with associated injuries</a:t>
            </a:r>
          </a:p>
        </p:txBody>
      </p:sp>
      <p:pic>
        <p:nvPicPr>
          <p:cNvPr id="6" name="Picture 5" descr="A picture containing film, person, indoor, necktie  Description automatically generated"/>
          <p:cNvPicPr>
            <a:picLocks noChangeAspect="1"/>
          </p:cNvPicPr>
          <p:nvPr/>
        </p:nvPicPr>
        <p:blipFill>
          <a:blip r:embed="rId3"/>
          <a:stretch>
            <a:fillRect/>
          </a:stretch>
        </p:blipFill>
        <p:spPr>
          <a:xfrm>
            <a:off x="7609892" y="1198563"/>
            <a:ext cx="2870200" cy="49784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Cuneiform Injuries</a:t>
            </a:r>
          </a:p>
        </p:txBody>
      </p:sp>
      <p:sp>
        <p:nvSpPr>
          <p:cNvPr id="3" name="Content Placeholder 2"/>
          <p:cNvSpPr>
            <a:spLocks noGrp="1"/>
          </p:cNvSpPr>
          <p:nvPr>
            <p:ph sz="half" idx="1"/>
          </p:nvPr>
        </p:nvSpPr>
        <p:spPr/>
        <p:txBody>
          <a:bodyPr>
            <a:normAutofit fontScale="92500"/>
          </a:bodyPr>
          <a:lstStyle/>
          <a:p>
            <a:r>
              <a:rPr lang="en-US" dirty="0">
                <a:uFillTx/>
              </a:rPr>
              <a:t>Rarely occur in isolation</a:t>
            </a:r>
          </a:p>
          <a:p>
            <a:r>
              <a:rPr lang="en-US" dirty="0">
                <a:uFillTx/>
              </a:rPr>
              <a:t>Most often occur in conjunction with TMT joint injuries</a:t>
            </a:r>
          </a:p>
          <a:p>
            <a:r>
              <a:rPr lang="en-US" dirty="0">
                <a:uFillTx/>
              </a:rPr>
              <a:t>Bony disruption (fracture) or ligamentous (intercuneiform or naviculocuneiform joint disruption)</a:t>
            </a:r>
          </a:p>
          <a:p>
            <a:r>
              <a:rPr lang="en-US" dirty="0">
                <a:uFillTx/>
              </a:rPr>
              <a:t>Stress XR – eversion/pronation stress to assess for midfoot ligamentous injury</a:t>
            </a:r>
          </a:p>
          <a:p>
            <a:r>
              <a:rPr lang="en-US" dirty="0">
                <a:uFillTx/>
              </a:rPr>
              <a:t>CT scan for evaluation</a:t>
            </a:r>
          </a:p>
        </p:txBody>
      </p:sp>
      <p:pic>
        <p:nvPicPr>
          <p:cNvPr id="6" name="Picture 5" descr="A picture containing sitting, table, person, holding  Description automatically generated"/>
          <p:cNvPicPr>
            <a:picLocks noChangeAspect="1"/>
          </p:cNvPicPr>
          <p:nvPr/>
        </p:nvPicPr>
        <p:blipFill>
          <a:blip r:embed="rId3"/>
          <a:stretch>
            <a:fillRect/>
          </a:stretch>
        </p:blipFill>
        <p:spPr>
          <a:xfrm>
            <a:off x="6640934" y="1690688"/>
            <a:ext cx="4508500" cy="2946400"/>
          </a:xfrm>
          <a:prstGeom prst="rect">
            <a:avLst/>
          </a:prstGeom>
        </p:spPr>
      </p:pic>
      <p:sp>
        <p:nvSpPr>
          <p:cNvPr id="9" name="TextBox 8"/>
          <p:cNvSpPr txBox="1">
            <a:spLocks/>
          </p:cNvSpPr>
          <p:nvPr/>
        </p:nvSpPr>
        <p:spPr>
          <a:xfrm>
            <a:off x="5878285" y="4797980"/>
            <a:ext cx="5711885" cy="369332"/>
          </a:xfrm>
          <a:prstGeom prst="rect">
            <a:avLst/>
          </a:prstGeom>
          <a:noFill/>
        </p:spPr>
        <p:txBody>
          <a:bodyPr wrap="none" rtlCol="0">
            <a:spAutoFit/>
          </a:bodyPr>
          <a:lstStyle/>
          <a:p>
            <a:r>
              <a:rPr lang="en-US" dirty="0">
                <a:uFillTx/>
              </a:rPr>
              <a:t>Comminuted cuneiform fracture in multiply injured patient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Cuneiform Injuries - Treatment</a:t>
            </a:r>
          </a:p>
        </p:txBody>
      </p:sp>
      <p:sp>
        <p:nvSpPr>
          <p:cNvPr id="3" name="Content Placeholder 2"/>
          <p:cNvSpPr>
            <a:spLocks noGrp="1"/>
          </p:cNvSpPr>
          <p:nvPr>
            <p:ph sz="half" idx="1"/>
          </p:nvPr>
        </p:nvSpPr>
        <p:spPr/>
        <p:txBody>
          <a:bodyPr/>
          <a:lstStyle/>
          <a:p>
            <a:r>
              <a:rPr lang="en-US" dirty="0">
                <a:uFillTx/>
              </a:rPr>
              <a:t>Non operative </a:t>
            </a:r>
          </a:p>
          <a:p>
            <a:pPr lvl="1"/>
            <a:r>
              <a:rPr lang="en-US" dirty="0">
                <a:uFillTx/>
              </a:rPr>
              <a:t>Isolated</a:t>
            </a:r>
          </a:p>
          <a:p>
            <a:pPr lvl="1"/>
            <a:r>
              <a:rPr lang="en-US" dirty="0">
                <a:uFillTx/>
              </a:rPr>
              <a:t>Nondisplaced</a:t>
            </a:r>
          </a:p>
          <a:p>
            <a:r>
              <a:rPr lang="en-US" dirty="0">
                <a:uFillTx/>
              </a:rPr>
              <a:t>Operative</a:t>
            </a:r>
          </a:p>
          <a:p>
            <a:pPr lvl="1"/>
            <a:r>
              <a:rPr lang="en-US" dirty="0">
                <a:uFillTx/>
              </a:rPr>
              <a:t>Displaced</a:t>
            </a:r>
          </a:p>
          <a:p>
            <a:pPr lvl="1"/>
            <a:r>
              <a:rPr lang="en-US" dirty="0">
                <a:uFillTx/>
              </a:rPr>
              <a:t>Occurring with associated </a:t>
            </a:r>
          </a:p>
          <a:p>
            <a:pPr lvl="1"/>
            <a:r>
              <a:rPr lang="en-US" dirty="0">
                <a:uFillTx/>
              </a:rPr>
              <a:t>midfoot injuries</a:t>
            </a:r>
          </a:p>
        </p:txBody>
      </p:sp>
      <p:pic>
        <p:nvPicPr>
          <p:cNvPr id="6" name="Picture 5" descr="A picture containing sitting, pair, table, half  Description automatically generated"/>
          <p:cNvPicPr>
            <a:picLocks noChangeAspect="1"/>
          </p:cNvPicPr>
          <p:nvPr/>
        </p:nvPicPr>
        <p:blipFill>
          <a:blip r:embed="rId2"/>
          <a:stretch>
            <a:fillRect/>
          </a:stretch>
        </p:blipFill>
        <p:spPr>
          <a:xfrm>
            <a:off x="5219700" y="2146300"/>
            <a:ext cx="3987800" cy="2565400"/>
          </a:xfrm>
          <a:prstGeom prst="rect">
            <a:avLst/>
          </a:prstGeom>
        </p:spPr>
      </p:pic>
      <p:pic>
        <p:nvPicPr>
          <p:cNvPr id="8" name="Picture 7" descr="A picture containing sitting, person, table, standing  Description automatically generated"/>
          <p:cNvPicPr>
            <a:picLocks noChangeAspect="1"/>
          </p:cNvPicPr>
          <p:nvPr/>
        </p:nvPicPr>
        <p:blipFill>
          <a:blip r:embed="rId3"/>
          <a:stretch>
            <a:fillRect/>
          </a:stretch>
        </p:blipFill>
        <p:spPr>
          <a:xfrm>
            <a:off x="9207500" y="1327150"/>
            <a:ext cx="2984500" cy="4203700"/>
          </a:xfrm>
          <a:prstGeom prst="rect">
            <a:avLst/>
          </a:prstGeom>
        </p:spPr>
      </p:pic>
      <p:sp>
        <p:nvSpPr>
          <p:cNvPr id="9" name="TextBox 8"/>
          <p:cNvSpPr txBox="1">
            <a:spLocks/>
          </p:cNvSpPr>
          <p:nvPr/>
        </p:nvSpPr>
        <p:spPr>
          <a:xfrm>
            <a:off x="5595912" y="5617130"/>
            <a:ext cx="6566541" cy="369332"/>
          </a:xfrm>
          <a:prstGeom prst="rect">
            <a:avLst/>
          </a:prstGeom>
          <a:noFill/>
        </p:spPr>
        <p:txBody>
          <a:bodyPr wrap="none" rtlCol="0">
            <a:spAutoFit/>
          </a:bodyPr>
          <a:lstStyle/>
          <a:p>
            <a:r>
              <a:rPr lang="en-US" dirty="0">
                <a:uFillTx/>
              </a:rPr>
              <a:t>CT scan displaying a comminuted cuneiform fracture with impaction</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Cuneiform Injuries – Operative Treatment</a:t>
            </a:r>
          </a:p>
        </p:txBody>
      </p:sp>
      <p:sp>
        <p:nvSpPr>
          <p:cNvPr id="3" name="Content Placeholder 2"/>
          <p:cNvSpPr>
            <a:spLocks noGrp="1"/>
          </p:cNvSpPr>
          <p:nvPr>
            <p:ph sz="half" idx="1"/>
          </p:nvPr>
        </p:nvSpPr>
        <p:spPr/>
        <p:txBody>
          <a:bodyPr>
            <a:normAutofit fontScale="92500" lnSpcReduction="20000"/>
          </a:bodyPr>
          <a:lstStyle/>
          <a:p>
            <a:r>
              <a:rPr lang="en-US" dirty="0">
                <a:uFillTx/>
              </a:rPr>
              <a:t>Joint Disruption</a:t>
            </a:r>
          </a:p>
          <a:p>
            <a:pPr lvl="1"/>
            <a:r>
              <a:rPr lang="en-US" dirty="0">
                <a:uFillTx/>
              </a:rPr>
              <a:t>Intercuneiform disruption most often treated with screw fixation traversing effected joints</a:t>
            </a:r>
          </a:p>
          <a:p>
            <a:pPr lvl="1"/>
            <a:r>
              <a:rPr lang="en-US" dirty="0">
                <a:uFillTx/>
              </a:rPr>
              <a:t>Should be reduced and stabilized prior to reduction of TMT joints</a:t>
            </a:r>
          </a:p>
          <a:p>
            <a:pPr lvl="1"/>
            <a:r>
              <a:rPr lang="en-US" dirty="0" err="1">
                <a:uFillTx/>
              </a:rPr>
              <a:t>Naviculocuneiform</a:t>
            </a:r>
            <a:r>
              <a:rPr lang="en-US" dirty="0">
                <a:uFillTx/>
              </a:rPr>
              <a:t> disruption most often stabilized by spanning plate fixation</a:t>
            </a:r>
          </a:p>
          <a:p>
            <a:r>
              <a:rPr lang="en-US" dirty="0">
                <a:uFillTx/>
              </a:rPr>
              <a:t>Fractures</a:t>
            </a:r>
          </a:p>
          <a:p>
            <a:pPr lvl="1"/>
            <a:r>
              <a:rPr lang="en-US" dirty="0">
                <a:uFillTx/>
              </a:rPr>
              <a:t>Spanning plate </a:t>
            </a:r>
          </a:p>
          <a:p>
            <a:pPr lvl="2"/>
            <a:r>
              <a:rPr lang="en-US" dirty="0">
                <a:uFillTx/>
              </a:rPr>
              <a:t>Comminuted</a:t>
            </a:r>
          </a:p>
          <a:p>
            <a:pPr lvl="2"/>
            <a:r>
              <a:rPr lang="en-US" dirty="0">
                <a:uFillTx/>
              </a:rPr>
              <a:t>Joint disruption</a:t>
            </a:r>
          </a:p>
          <a:p>
            <a:pPr lvl="1"/>
            <a:r>
              <a:rPr lang="en-US" dirty="0">
                <a:uFillTx/>
              </a:rPr>
              <a:t>Screw fixation</a:t>
            </a:r>
          </a:p>
          <a:p>
            <a:pPr lvl="2"/>
            <a:r>
              <a:rPr lang="en-US" dirty="0">
                <a:uFillTx/>
              </a:rPr>
              <a:t>Simple pattern</a:t>
            </a:r>
          </a:p>
        </p:txBody>
      </p:sp>
      <p:pic>
        <p:nvPicPr>
          <p:cNvPr id="6" name="Picture 5"/>
          <p:cNvPicPr>
            <a:picLocks noChangeAspect="1"/>
          </p:cNvPicPr>
          <p:nvPr/>
        </p:nvPicPr>
        <p:blipFill>
          <a:blip r:embed="rId3"/>
          <a:stretch>
            <a:fillRect/>
          </a:stretch>
        </p:blipFill>
        <p:spPr>
          <a:xfrm>
            <a:off x="8378890" y="2311802"/>
            <a:ext cx="3813110" cy="2526897"/>
          </a:xfrm>
          <a:prstGeom prst="rect">
            <a:avLst/>
          </a:prstGeom>
        </p:spPr>
      </p:pic>
      <p:pic>
        <p:nvPicPr>
          <p:cNvPr id="10" name="Picture 9"/>
          <p:cNvPicPr>
            <a:picLocks noChangeAspect="1"/>
          </p:cNvPicPr>
          <p:nvPr/>
        </p:nvPicPr>
        <p:blipFill>
          <a:blip r:embed="rId4"/>
          <a:stretch>
            <a:fillRect/>
          </a:stretch>
        </p:blipFill>
        <p:spPr>
          <a:xfrm>
            <a:off x="6232590" y="1690688"/>
            <a:ext cx="2146300" cy="3429000"/>
          </a:xfrm>
          <a:prstGeom prst="rect">
            <a:avLst/>
          </a:prstGeom>
        </p:spPr>
      </p:pic>
      <p:sp>
        <p:nvSpPr>
          <p:cNvPr id="11" name="TextBox 10"/>
          <p:cNvSpPr txBox="1">
            <a:spLocks/>
          </p:cNvSpPr>
          <p:nvPr/>
        </p:nvSpPr>
        <p:spPr>
          <a:xfrm>
            <a:off x="5658014" y="5167312"/>
            <a:ext cx="6526210" cy="923330"/>
          </a:xfrm>
          <a:prstGeom prst="rect">
            <a:avLst/>
          </a:prstGeom>
          <a:noFill/>
        </p:spPr>
        <p:txBody>
          <a:bodyPr wrap="none" rtlCol="0">
            <a:spAutoFit/>
          </a:bodyPr>
          <a:lstStyle/>
          <a:p>
            <a:r>
              <a:rPr lang="en-US" dirty="0">
                <a:uFillTx/>
              </a:rPr>
              <a:t>Comminuted cuneiform fracture with significant articular impaction</a:t>
            </a:r>
          </a:p>
          <a:p>
            <a:r>
              <a:rPr lang="en-US" dirty="0">
                <a:uFillTx/>
              </a:rPr>
              <a:t> treated with reduction and spanning plate fixation</a:t>
            </a:r>
          </a:p>
          <a:p>
            <a:r>
              <a:rPr lang="en-US" dirty="0">
                <a:uFillTx/>
              </a:rPr>
              <a:t>Note disruption of 2</a:t>
            </a:r>
            <a:r>
              <a:rPr lang="en-US" baseline="30000" dirty="0">
                <a:uFillTx/>
              </a:rPr>
              <a:t>nd</a:t>
            </a:r>
            <a:r>
              <a:rPr lang="en-US" dirty="0">
                <a:uFillTx/>
              </a:rPr>
              <a:t> and 3rd TMT joints identified intraoperatively</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Summary</a:t>
            </a:r>
          </a:p>
        </p:txBody>
      </p:sp>
      <p:sp>
        <p:nvSpPr>
          <p:cNvPr id="3" name="Content Placeholder 2"/>
          <p:cNvSpPr>
            <a:spLocks noGrp="1"/>
          </p:cNvSpPr>
          <p:nvPr>
            <p:ph sz="half" idx="1"/>
          </p:nvPr>
        </p:nvSpPr>
        <p:spPr>
          <a:xfrm>
            <a:off x="838199" y="1825625"/>
            <a:ext cx="10677041" cy="4351338"/>
          </a:xfrm>
        </p:spPr>
        <p:txBody>
          <a:bodyPr/>
          <a:lstStyle/>
          <a:p>
            <a:r>
              <a:rPr lang="en-US" dirty="0">
                <a:uFillTx/>
              </a:rPr>
              <a:t>Midfoot injuries are rare</a:t>
            </a:r>
          </a:p>
          <a:p>
            <a:r>
              <a:rPr lang="en-US" dirty="0"/>
              <a:t>Often associated with concomitant </a:t>
            </a:r>
            <a:r>
              <a:rPr lang="en-US"/>
              <a:t>foot injuries</a:t>
            </a:r>
            <a:endParaRPr lang="en-US" dirty="0">
              <a:uFillTx/>
            </a:endParaRPr>
          </a:p>
          <a:p>
            <a:r>
              <a:rPr lang="en-US" dirty="0">
                <a:uFillTx/>
              </a:rPr>
              <a:t>Always assess for other injuries – advanced imaging (CT scan, stress x-rays) as needed</a:t>
            </a:r>
          </a:p>
          <a:p>
            <a:r>
              <a:rPr lang="en-US" dirty="0">
                <a:uFillTx/>
              </a:rPr>
              <a:t>Develop thorough surgical plan</a:t>
            </a:r>
          </a:p>
          <a:p>
            <a:r>
              <a:rPr lang="en-US" dirty="0">
                <a:uFillTx/>
              </a:rPr>
              <a:t>Chronic discomfort is not infrequent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References</a:t>
            </a:r>
          </a:p>
        </p:txBody>
      </p:sp>
      <p:sp>
        <p:nvSpPr>
          <p:cNvPr id="3" name="Content Placeholder 2"/>
          <p:cNvSpPr>
            <a:spLocks noGrp="1"/>
          </p:cNvSpPr>
          <p:nvPr>
            <p:ph sz="half" idx="1"/>
          </p:nvPr>
        </p:nvSpPr>
        <p:spPr>
          <a:xfrm>
            <a:off x="838200" y="1825625"/>
            <a:ext cx="10340340" cy="4351338"/>
          </a:xfrm>
        </p:spPr>
        <p:txBody>
          <a:bodyPr>
            <a:normAutofit fontScale="92500"/>
          </a:bodyPr>
          <a:lstStyle/>
          <a:p>
            <a:r>
              <a:rPr lang="en-US" sz="1600" dirty="0" err="1">
                <a:uFillTx/>
              </a:rPr>
              <a:t>Tornetta</a:t>
            </a:r>
            <a:r>
              <a:rPr lang="en-US" sz="1600" dirty="0">
                <a:uFillTx/>
              </a:rPr>
              <a:t>, et al. Rockwood and Greens Fractures in Adults. 9</a:t>
            </a:r>
            <a:r>
              <a:rPr lang="en-US" sz="1600" baseline="30000" dirty="0">
                <a:uFillTx/>
              </a:rPr>
              <a:t>th</a:t>
            </a:r>
            <a:r>
              <a:rPr lang="en-US" sz="1600" dirty="0">
                <a:uFillTx/>
              </a:rPr>
              <a:t> ed. 2019.</a:t>
            </a:r>
          </a:p>
          <a:p>
            <a:r>
              <a:rPr lang="en-US" sz="1600" dirty="0">
                <a:uFillTx/>
              </a:rPr>
              <a:t>Siddiqui  et al. Evaluation of the tarsometatarsal joint using conventional radiography, CT, and MR imaging. </a:t>
            </a:r>
            <a:r>
              <a:rPr lang="en-US" sz="1600" dirty="0" err="1">
                <a:uFillTx/>
              </a:rPr>
              <a:t>Radiographics</a:t>
            </a:r>
            <a:r>
              <a:rPr lang="en-US" sz="1600" dirty="0">
                <a:uFillTx/>
              </a:rPr>
              <a:t>. 2014.</a:t>
            </a:r>
          </a:p>
          <a:p>
            <a:r>
              <a:rPr lang="en-US" sz="1600" dirty="0" err="1">
                <a:uFillTx/>
              </a:rPr>
              <a:t>Panchbhavi</a:t>
            </a:r>
            <a:r>
              <a:rPr lang="en-US" sz="1600" dirty="0">
                <a:uFillTx/>
              </a:rPr>
              <a:t> et al. Three-dimensional, digital, and gross anatomy of the Lisfranc ligament. Foot Ankle Int. 2013.</a:t>
            </a:r>
          </a:p>
          <a:p>
            <a:r>
              <a:rPr lang="en-US" sz="1600" dirty="0">
                <a:uFillTx/>
              </a:rPr>
              <a:t>AO Surgery Reference </a:t>
            </a:r>
          </a:p>
          <a:p>
            <a:r>
              <a:rPr lang="en-US" sz="1600" dirty="0" err="1">
                <a:uFillTx/>
              </a:rPr>
              <a:t>Ramadorai</a:t>
            </a:r>
            <a:r>
              <a:rPr lang="en-US" sz="1600" dirty="0">
                <a:uFillTx/>
              </a:rPr>
              <a:t> U, </a:t>
            </a:r>
            <a:r>
              <a:rPr lang="en-US" sz="1600" dirty="0" err="1">
                <a:uFillTx/>
              </a:rPr>
              <a:t>Beuchel</a:t>
            </a:r>
            <a:r>
              <a:rPr lang="en-US" sz="1600" dirty="0">
                <a:uFillTx/>
              </a:rPr>
              <a:t> M, </a:t>
            </a:r>
            <a:r>
              <a:rPr lang="en-US" sz="1600" dirty="0" err="1">
                <a:uFillTx/>
              </a:rPr>
              <a:t>Sangeorzan</a:t>
            </a:r>
            <a:r>
              <a:rPr lang="en-US" sz="1600" dirty="0">
                <a:uFillTx/>
              </a:rPr>
              <a:t> BJ. Fractures and Dislocations of the Tarsal Navicular, Journal of the American Academy of </a:t>
            </a:r>
            <a:r>
              <a:rPr lang="en-US" sz="1600" dirty="0" err="1">
                <a:uFillTx/>
              </a:rPr>
              <a:t>Orthopaedic</a:t>
            </a:r>
            <a:r>
              <a:rPr lang="en-US" sz="1600" dirty="0">
                <a:uFillTx/>
              </a:rPr>
              <a:t> Surgeons: June 2016 - Volume 24 - Issue 6 - p 379-389. </a:t>
            </a:r>
          </a:p>
          <a:p>
            <a:r>
              <a:rPr lang="en-US" sz="1600" dirty="0" err="1">
                <a:uFillTx/>
              </a:rPr>
              <a:t>Sangeorzan</a:t>
            </a:r>
            <a:r>
              <a:rPr lang="en-US" sz="1600" dirty="0">
                <a:uFillTx/>
              </a:rPr>
              <a:t> BJ, </a:t>
            </a:r>
            <a:r>
              <a:rPr lang="en-US" sz="1600" dirty="0" err="1">
                <a:uFillTx/>
              </a:rPr>
              <a:t>Benirschke</a:t>
            </a:r>
            <a:r>
              <a:rPr lang="en-US" sz="1600" dirty="0">
                <a:uFillTx/>
              </a:rPr>
              <a:t> SK, </a:t>
            </a:r>
            <a:r>
              <a:rPr lang="en-US" sz="1600" dirty="0" err="1">
                <a:uFillTx/>
              </a:rPr>
              <a:t>Mosca</a:t>
            </a:r>
            <a:r>
              <a:rPr lang="en-US" sz="1600" dirty="0">
                <a:uFillTx/>
              </a:rPr>
              <a:t> V, Mayo KA, Hansen ST Jr: Displaced intra-articular fractures of the tarsal navicular. J Bone Joint Surg Am 1989;71(10):1504–1510.</a:t>
            </a:r>
          </a:p>
          <a:p>
            <a:r>
              <a:rPr lang="en-US" sz="1600" dirty="0" err="1">
                <a:uFillTx/>
              </a:rPr>
              <a:t>Schildhauer</a:t>
            </a:r>
            <a:r>
              <a:rPr lang="en-US" sz="1600" dirty="0">
                <a:uFillTx/>
              </a:rPr>
              <a:t> TA, Nork SE, </a:t>
            </a:r>
            <a:r>
              <a:rPr lang="en-US" sz="1600" dirty="0" err="1">
                <a:uFillTx/>
              </a:rPr>
              <a:t>Sangeorzan</a:t>
            </a:r>
            <a:r>
              <a:rPr lang="en-US" sz="1600" dirty="0">
                <a:uFillTx/>
              </a:rPr>
              <a:t> BJ. Temporary bridge plating of the medial column in severe midfoot injuries. J </a:t>
            </a:r>
            <a:r>
              <a:rPr lang="en-US" sz="1600" dirty="0" err="1">
                <a:uFillTx/>
              </a:rPr>
              <a:t>Orthop</a:t>
            </a:r>
            <a:r>
              <a:rPr lang="en-US" sz="1600" dirty="0">
                <a:uFillTx/>
              </a:rPr>
              <a:t> Trauma. 2003 Aug;17(7):513-20.</a:t>
            </a:r>
          </a:p>
          <a:p>
            <a:r>
              <a:rPr lang="en-US" sz="1600" dirty="0">
                <a:uFillTx/>
              </a:rPr>
              <a:t>Borrelli J, De S, </a:t>
            </a:r>
            <a:r>
              <a:rPr lang="en-US" sz="1600" dirty="0" err="1">
                <a:uFillTx/>
              </a:rPr>
              <a:t>VanPelt</a:t>
            </a:r>
            <a:r>
              <a:rPr lang="en-US" sz="1600" dirty="0">
                <a:uFillTx/>
              </a:rPr>
              <a:t> M. Fracture of the Cuboid, JAAOS: July 2012 - Volume 20 - Issue 7 - p 472-477.</a:t>
            </a:r>
          </a:p>
          <a:p>
            <a:r>
              <a:rPr lang="en-US" sz="1600" dirty="0">
                <a:uFillTx/>
              </a:rPr>
              <a:t>Ly T, Coetzee JC. Treatment of Primarily Ligamentous Lisfranc Joint Injuries: Primary Arthrodesis Compared with Open Reduction and Internal Fixation, JBJS: March 2006 - Volume 88 - Issue 3 - p 514-520. </a:t>
            </a:r>
          </a:p>
          <a:p>
            <a:r>
              <a:rPr lang="en-US" sz="1600" dirty="0">
                <a:uFillTx/>
              </a:rPr>
              <a:t> Lau  S,  Guest C, Hall M,  et al. Functional Outcomes Post Lisfranc Injury—</a:t>
            </a:r>
            <a:r>
              <a:rPr lang="en-US" sz="1600" dirty="0" err="1">
                <a:uFillTx/>
              </a:rPr>
              <a:t>Transarticular</a:t>
            </a:r>
            <a:r>
              <a:rPr lang="en-US" sz="1600" dirty="0">
                <a:uFillTx/>
              </a:rPr>
              <a:t> Screws, Dorsal Bridge Plating or Combination Treatment?, Journal of </a:t>
            </a:r>
            <a:r>
              <a:rPr lang="en-US" sz="1600" dirty="0" err="1">
                <a:uFillTx/>
              </a:rPr>
              <a:t>Orthopaedic</a:t>
            </a:r>
            <a:r>
              <a:rPr lang="en-US" sz="1600" dirty="0">
                <a:uFillTx/>
              </a:rPr>
              <a:t> Trauma: August 2017 - Volume 31 - Issue 8 - p 447-452.</a:t>
            </a:r>
          </a:p>
          <a:p>
            <a:pPr marL="0" indent="0">
              <a:buNone/>
            </a:pPr>
            <a:endParaRPr lang="en-US" sz="1600" dirty="0">
              <a:uFillTx/>
            </a:endParaRPr>
          </a:p>
          <a:p>
            <a:endParaRPr lang="en-US" sz="1600" dirty="0">
              <a:uFillTx/>
            </a:endParaRPr>
          </a:p>
          <a:p>
            <a:endParaRPr lang="en-US" sz="1600" dirty="0">
              <a:uFillTx/>
            </a:endParaRPr>
          </a:p>
          <a:p>
            <a:endParaRPr lang="en-US" sz="1600" dirty="0">
              <a:uFillTx/>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References (</a:t>
            </a:r>
            <a:r>
              <a:rPr lang="en-US" dirty="0" err="1">
                <a:uFillTx/>
              </a:rPr>
              <a:t>cont</a:t>
            </a:r>
            <a:r>
              <a:rPr lang="en-US" dirty="0">
                <a:uFillTx/>
              </a:rPr>
              <a:t>)</a:t>
            </a:r>
          </a:p>
        </p:txBody>
      </p:sp>
      <p:sp>
        <p:nvSpPr>
          <p:cNvPr id="3" name="Content Placeholder 2"/>
          <p:cNvSpPr>
            <a:spLocks noGrp="1"/>
          </p:cNvSpPr>
          <p:nvPr>
            <p:ph sz="half" idx="1"/>
          </p:nvPr>
        </p:nvSpPr>
        <p:spPr>
          <a:xfrm>
            <a:off x="838200" y="1825625"/>
            <a:ext cx="10340340" cy="4351338"/>
          </a:xfrm>
        </p:spPr>
        <p:txBody>
          <a:bodyPr>
            <a:normAutofit/>
          </a:bodyPr>
          <a:lstStyle/>
          <a:p>
            <a:r>
              <a:rPr lang="en-US" sz="1600" dirty="0" err="1">
                <a:uFillTx/>
              </a:rPr>
              <a:t>Benirschke</a:t>
            </a:r>
            <a:r>
              <a:rPr lang="en-US" sz="1600" dirty="0">
                <a:uFillTx/>
              </a:rPr>
              <a:t> SK, Kramer PA. High energy acute Lisfranc fractures and dislocations. Tech Foot Ankle Surg. 2010;9(3):82-91.</a:t>
            </a:r>
          </a:p>
          <a:p>
            <a:r>
              <a:rPr lang="en-US" sz="1600" dirty="0" err="1">
                <a:uFillTx/>
              </a:rPr>
              <a:t>Kuo</a:t>
            </a:r>
            <a:r>
              <a:rPr lang="en-US" sz="1600" dirty="0">
                <a:uFillTx/>
              </a:rPr>
              <a:t> RS, </a:t>
            </a:r>
            <a:r>
              <a:rPr lang="en-US" sz="1600" dirty="0" err="1">
                <a:uFillTx/>
              </a:rPr>
              <a:t>Tejwani</a:t>
            </a:r>
            <a:r>
              <a:rPr lang="en-US" sz="1600" dirty="0">
                <a:uFillTx/>
              </a:rPr>
              <a:t> NC, </a:t>
            </a:r>
            <a:r>
              <a:rPr lang="en-US" sz="1600" dirty="0" err="1">
                <a:uFillTx/>
              </a:rPr>
              <a:t>Digiovanni</a:t>
            </a:r>
            <a:r>
              <a:rPr lang="en-US" sz="1600" dirty="0">
                <a:uFillTx/>
              </a:rPr>
              <a:t> CW, Holt SK, </a:t>
            </a:r>
            <a:r>
              <a:rPr lang="en-US" sz="1600" dirty="0" err="1">
                <a:uFillTx/>
              </a:rPr>
              <a:t>Benirschke</a:t>
            </a:r>
            <a:r>
              <a:rPr lang="en-US" sz="1600" dirty="0">
                <a:uFillTx/>
              </a:rPr>
              <a:t> SK, Hansen ST Jr, </a:t>
            </a:r>
            <a:r>
              <a:rPr lang="en-US" sz="1600" dirty="0" err="1">
                <a:uFillTx/>
              </a:rPr>
              <a:t>Sangeorzan</a:t>
            </a:r>
            <a:r>
              <a:rPr lang="en-US" sz="1600" dirty="0">
                <a:uFillTx/>
              </a:rPr>
              <a:t> BJ. Outcome after open reduction and internal fixation of Lisfranc joint injuries. J Bone Joint Surg Am. 2000 Nov;82(11):1609-18.</a:t>
            </a:r>
          </a:p>
          <a:p>
            <a:r>
              <a:rPr lang="en-US" sz="1600" dirty="0"/>
              <a:t>Stern R, Dominguez D, </a:t>
            </a:r>
            <a:r>
              <a:rPr lang="en-US" sz="1600" dirty="0" err="1"/>
              <a:t>Assal</a:t>
            </a:r>
            <a:r>
              <a:rPr lang="en-US" sz="1600" dirty="0"/>
              <a:t> M. Clinical Outcomes and Development of Symptomatic Osteoarthritis 2 to 24 Years After Surgical Treatment of Tarsometatarsal Joint Complex Injuries. J Bone Joint Surg Am. 2016 May 4;98(9):713-20.</a:t>
            </a:r>
            <a:endParaRPr lang="en-US" sz="1600" dirty="0">
              <a:uFillTx/>
            </a:endParaRPr>
          </a:p>
          <a:p>
            <a:r>
              <a:rPr lang="en-US" sz="1600" dirty="0">
                <a:uFillTx/>
              </a:rPr>
              <a:t>Henning JA, Jones CB, </a:t>
            </a:r>
            <a:r>
              <a:rPr lang="en-US" sz="1600" dirty="0" err="1">
                <a:uFillTx/>
              </a:rPr>
              <a:t>Sietsema</a:t>
            </a:r>
            <a:r>
              <a:rPr lang="en-US" sz="1600" dirty="0">
                <a:uFillTx/>
              </a:rPr>
              <a:t> DL, </a:t>
            </a:r>
            <a:r>
              <a:rPr lang="en-US" sz="1600" dirty="0" err="1">
                <a:uFillTx/>
              </a:rPr>
              <a:t>Bohay</a:t>
            </a:r>
            <a:r>
              <a:rPr lang="en-US" sz="1600" dirty="0">
                <a:uFillTx/>
              </a:rPr>
              <a:t> DR, Anderson JG. Open reduction internal fixation versus primary arthrodesis for </a:t>
            </a:r>
            <a:r>
              <a:rPr lang="en-US" sz="1600" dirty="0" err="1">
                <a:uFillTx/>
              </a:rPr>
              <a:t>lisfranc</a:t>
            </a:r>
            <a:r>
              <a:rPr lang="en-US" sz="1600" dirty="0">
                <a:uFillTx/>
              </a:rPr>
              <a:t> injuries: a prospective randomized study. Foot Ankle Int. 2009 Oct;30(10):913-22. </a:t>
            </a:r>
            <a:r>
              <a:rPr lang="en-US" sz="1600" dirty="0" err="1">
                <a:uFillTx/>
              </a:rPr>
              <a:t>doi</a:t>
            </a:r>
            <a:r>
              <a:rPr lang="en-US" sz="1600" dirty="0">
                <a:uFillTx/>
              </a:rPr>
              <a:t>: 10.3113/FAI.2009.0913.</a:t>
            </a:r>
          </a:p>
          <a:p>
            <a:r>
              <a:rPr lang="en-US" sz="1600" dirty="0" err="1"/>
              <a:t>Meinberg</a:t>
            </a:r>
            <a:r>
              <a:rPr lang="en-US" sz="1600" dirty="0"/>
              <a:t> E, </a:t>
            </a:r>
            <a:r>
              <a:rPr lang="en-US" sz="1600" dirty="0" err="1"/>
              <a:t>Agel</a:t>
            </a:r>
            <a:r>
              <a:rPr lang="en-US" sz="1600" dirty="0"/>
              <a:t> J, Roberts C, et al. Fracture and Dislocation Classification Compendium–2018, Journal of </a:t>
            </a:r>
            <a:r>
              <a:rPr lang="en-US" sz="1600" dirty="0" err="1"/>
              <a:t>Orthopaedic</a:t>
            </a:r>
            <a:r>
              <a:rPr lang="en-US" sz="1600" dirty="0"/>
              <a:t> Trauma. Volume 32: Number 1; Supplement, January 2018.</a:t>
            </a:r>
            <a:endParaRPr lang="en-US" sz="1600" dirty="0">
              <a:uFillTx/>
            </a:endParaRPr>
          </a:p>
          <a:p>
            <a:pPr marL="0" indent="0">
              <a:buNone/>
            </a:pPr>
            <a:endParaRPr lang="en-US" sz="1600" dirty="0">
              <a:uFillTx/>
            </a:endParaRPr>
          </a:p>
          <a:p>
            <a:endParaRPr lang="en-US" sz="1600" dirty="0">
              <a:uFillTx/>
            </a:endParaRPr>
          </a:p>
          <a:p>
            <a:pPr marL="0" indent="0">
              <a:buNone/>
            </a:pPr>
            <a:endParaRPr lang="en-US" sz="1600" dirty="0">
              <a:uFillTx/>
            </a:endParaRPr>
          </a:p>
          <a:p>
            <a:endParaRPr lang="en-US" sz="1600" dirty="0">
              <a:uFillTx/>
            </a:endParaRPr>
          </a:p>
          <a:p>
            <a:endParaRPr lang="en-US" sz="1600" dirty="0">
              <a:uFillTx/>
            </a:endParaRPr>
          </a:p>
          <a:p>
            <a:endParaRPr lang="en-US" sz="1600" dirty="0">
              <a:uFillTx/>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1700" y="36079"/>
            <a:ext cx="7378705" cy="789973"/>
          </a:xfrm>
        </p:spPr>
        <p:txBody>
          <a:bodyPr/>
          <a:lstStyle/>
          <a:p>
            <a:r>
              <a:rPr lang="en-US" dirty="0">
                <a:uFillTx/>
              </a:rPr>
              <a:t>Functional Anatomy</a:t>
            </a:r>
          </a:p>
        </p:txBody>
      </p:sp>
      <p:sp>
        <p:nvSpPr>
          <p:cNvPr id="3" name="Content Placeholder 2"/>
          <p:cNvSpPr>
            <a:spLocks noGrp="1"/>
          </p:cNvSpPr>
          <p:nvPr>
            <p:ph sz="half" idx="1"/>
          </p:nvPr>
        </p:nvSpPr>
        <p:spPr>
          <a:xfrm>
            <a:off x="1796166" y="826052"/>
            <a:ext cx="4223635" cy="5699758"/>
          </a:xfrm>
        </p:spPr>
        <p:txBody>
          <a:bodyPr>
            <a:normAutofit/>
          </a:bodyPr>
          <a:lstStyle/>
          <a:p>
            <a:pPr algn="l"/>
            <a:r>
              <a:rPr lang="en-US" dirty="0">
                <a:uFillTx/>
              </a:rPr>
              <a:t>Column Theory</a:t>
            </a:r>
          </a:p>
          <a:p>
            <a:pPr marL="514350" indent="-457200">
              <a:buFont typeface="Arial"/>
              <a:buChar char="•"/>
            </a:pPr>
            <a:r>
              <a:rPr lang="en-US" dirty="0">
                <a:uFillTx/>
              </a:rPr>
              <a:t>Intermediate column (Red)</a:t>
            </a:r>
          </a:p>
          <a:p>
            <a:pPr marL="914400" lvl="1" indent="-457200"/>
            <a:r>
              <a:rPr lang="en-US" sz="2800" dirty="0">
                <a:uFillTx/>
              </a:rPr>
              <a:t>2</a:t>
            </a:r>
            <a:r>
              <a:rPr lang="en-US" sz="2800" baseline="30000" dirty="0">
                <a:uFillTx/>
              </a:rPr>
              <a:t>nd</a:t>
            </a:r>
            <a:r>
              <a:rPr lang="en-US" sz="2800" dirty="0">
                <a:uFillTx/>
              </a:rPr>
              <a:t> , 3</a:t>
            </a:r>
            <a:r>
              <a:rPr lang="en-US" sz="2800" baseline="30000" dirty="0">
                <a:uFillTx/>
              </a:rPr>
              <a:t>rd</a:t>
            </a:r>
            <a:r>
              <a:rPr lang="en-US" sz="2800" dirty="0">
                <a:uFillTx/>
              </a:rPr>
              <a:t> TMT joints and NC joints</a:t>
            </a:r>
          </a:p>
          <a:p>
            <a:pPr marL="914400" lvl="1" indent="-457200"/>
            <a:r>
              <a:rPr lang="en-US" sz="2800" dirty="0">
                <a:uFillTx/>
              </a:rPr>
              <a:t>Rigid (no motion)</a:t>
            </a:r>
          </a:p>
        </p:txBody>
      </p:sp>
      <p:pic>
        <p:nvPicPr>
          <p:cNvPr id="6" name="Content Placeholder 5"/>
          <p:cNvPicPr>
            <a:picLocks noGrp="1" noChangeAspect="1"/>
          </p:cNvPicPr>
          <p:nvPr>
            <p:ph sz="half" idx="2"/>
          </p:nvPr>
        </p:nvPicPr>
        <p:blipFill rotWithShape="1">
          <a:blip r:embed="rId3"/>
          <a:srcRect l="401" r="-1234"/>
          <a:stretch/>
        </p:blipFill>
        <p:spPr>
          <a:xfrm>
            <a:off x="7154704" y="826052"/>
            <a:ext cx="2432618" cy="4903752"/>
          </a:xfrm>
        </p:spPr>
      </p:pic>
      <p:sp>
        <p:nvSpPr>
          <p:cNvPr id="8" name="TextBox 7"/>
          <p:cNvSpPr txBox="1">
            <a:spLocks/>
          </p:cNvSpPr>
          <p:nvPr/>
        </p:nvSpPr>
        <p:spPr>
          <a:xfrm>
            <a:off x="6921946" y="5729805"/>
            <a:ext cx="3628872" cy="830997"/>
          </a:xfrm>
          <a:prstGeom prst="rect">
            <a:avLst/>
          </a:prstGeom>
          <a:noFill/>
        </p:spPr>
        <p:txBody>
          <a:bodyPr wrap="square" rtlCol="0">
            <a:spAutoFit/>
          </a:bodyPr>
          <a:lstStyle/>
          <a:p>
            <a:r>
              <a:rPr lang="en-US" sz="1600" dirty="0">
                <a:uFillTx/>
              </a:rPr>
              <a:t>Yellow shading = medial column, red shading = intermediate column, green shading = lateral column</a:t>
            </a:r>
          </a:p>
        </p:txBody>
      </p:sp>
      <p:cxnSp>
        <p:nvCxnSpPr>
          <p:cNvPr id="7" name="Straight Arrow Connector 6"/>
          <p:cNvCxnSpPr/>
          <p:nvPr/>
        </p:nvCxnSpPr>
        <p:spPr>
          <a:xfrm>
            <a:off x="8395812" y="140707"/>
            <a:ext cx="0" cy="1370691"/>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1700" y="36079"/>
            <a:ext cx="7378705" cy="789973"/>
          </a:xfrm>
        </p:spPr>
        <p:txBody>
          <a:bodyPr/>
          <a:lstStyle/>
          <a:p>
            <a:r>
              <a:rPr lang="en-US" dirty="0">
                <a:uFillTx/>
              </a:rPr>
              <a:t>Functional Anatomy</a:t>
            </a:r>
          </a:p>
        </p:txBody>
      </p:sp>
      <p:sp>
        <p:nvSpPr>
          <p:cNvPr id="3" name="Content Placeholder 2"/>
          <p:cNvSpPr>
            <a:spLocks noGrp="1"/>
          </p:cNvSpPr>
          <p:nvPr>
            <p:ph sz="half" idx="1"/>
          </p:nvPr>
        </p:nvSpPr>
        <p:spPr>
          <a:xfrm>
            <a:off x="1796166" y="826052"/>
            <a:ext cx="4223635" cy="5699758"/>
          </a:xfrm>
        </p:spPr>
        <p:txBody>
          <a:bodyPr>
            <a:normAutofit/>
          </a:bodyPr>
          <a:lstStyle/>
          <a:p>
            <a:pPr algn="l"/>
            <a:r>
              <a:rPr lang="en-US" dirty="0">
                <a:uFillTx/>
              </a:rPr>
              <a:t>Column Theory</a:t>
            </a:r>
          </a:p>
          <a:p>
            <a:pPr marL="514350" indent="-457200">
              <a:buFont typeface="Arial"/>
              <a:buChar char="•"/>
            </a:pPr>
            <a:r>
              <a:rPr lang="en-US" dirty="0">
                <a:uFillTx/>
              </a:rPr>
              <a:t>Lateral Column (Green)</a:t>
            </a:r>
          </a:p>
          <a:p>
            <a:pPr marL="914400" lvl="1" indent="-457200"/>
            <a:r>
              <a:rPr lang="en-US" sz="2800" dirty="0">
                <a:uFillTx/>
              </a:rPr>
              <a:t>4</a:t>
            </a:r>
            <a:r>
              <a:rPr lang="en-US" sz="2800" baseline="30000" dirty="0">
                <a:uFillTx/>
              </a:rPr>
              <a:t>th</a:t>
            </a:r>
            <a:r>
              <a:rPr lang="en-US" sz="2800" dirty="0">
                <a:uFillTx/>
              </a:rPr>
              <a:t> and 5</a:t>
            </a:r>
            <a:r>
              <a:rPr lang="en-US" sz="2800" baseline="30000" dirty="0">
                <a:uFillTx/>
              </a:rPr>
              <a:t>th</a:t>
            </a:r>
            <a:r>
              <a:rPr lang="en-US" sz="2800" dirty="0">
                <a:uFillTx/>
              </a:rPr>
              <a:t> TMT joints</a:t>
            </a:r>
          </a:p>
          <a:p>
            <a:pPr marL="914400" lvl="1" indent="-457200"/>
            <a:r>
              <a:rPr lang="en-US" sz="2800" dirty="0">
                <a:uFillTx/>
              </a:rPr>
              <a:t>Mobile</a:t>
            </a:r>
          </a:p>
          <a:p>
            <a:pPr marL="914400" lvl="1" indent="-457200"/>
            <a:r>
              <a:rPr lang="en-US" sz="2800" dirty="0">
                <a:uFillTx/>
              </a:rPr>
              <a:t>Essential </a:t>
            </a:r>
          </a:p>
          <a:p>
            <a:pPr marL="1314450" lvl="2" indent="-457200"/>
            <a:r>
              <a:rPr lang="en-US" sz="2800" dirty="0">
                <a:uFillTx/>
              </a:rPr>
              <a:t>Shock absorber</a:t>
            </a:r>
          </a:p>
        </p:txBody>
      </p:sp>
      <p:pic>
        <p:nvPicPr>
          <p:cNvPr id="6" name="Content Placeholder 5"/>
          <p:cNvPicPr>
            <a:picLocks noGrp="1" noChangeAspect="1"/>
          </p:cNvPicPr>
          <p:nvPr>
            <p:ph sz="half" idx="2"/>
          </p:nvPr>
        </p:nvPicPr>
        <p:blipFill rotWithShape="1">
          <a:blip r:embed="rId3"/>
          <a:srcRect l="401" r="-1234"/>
          <a:stretch/>
        </p:blipFill>
        <p:spPr>
          <a:xfrm>
            <a:off x="7154704" y="826052"/>
            <a:ext cx="2432618" cy="4903752"/>
          </a:xfrm>
        </p:spPr>
      </p:pic>
      <p:sp>
        <p:nvSpPr>
          <p:cNvPr id="8" name="TextBox 7"/>
          <p:cNvSpPr txBox="1">
            <a:spLocks/>
          </p:cNvSpPr>
          <p:nvPr/>
        </p:nvSpPr>
        <p:spPr>
          <a:xfrm>
            <a:off x="6921946" y="5729805"/>
            <a:ext cx="3628872" cy="830997"/>
          </a:xfrm>
          <a:prstGeom prst="rect">
            <a:avLst/>
          </a:prstGeom>
          <a:noFill/>
        </p:spPr>
        <p:txBody>
          <a:bodyPr wrap="square" rtlCol="0">
            <a:spAutoFit/>
          </a:bodyPr>
          <a:lstStyle/>
          <a:p>
            <a:r>
              <a:rPr lang="en-US" sz="1600" dirty="0">
                <a:uFillTx/>
              </a:rPr>
              <a:t>Yellow shading = medial column, red shading = intermediate column, green shading = lateral column</a:t>
            </a:r>
          </a:p>
        </p:txBody>
      </p:sp>
      <p:cxnSp>
        <p:nvCxnSpPr>
          <p:cNvPr id="7" name="Straight Arrow Connector 6"/>
          <p:cNvCxnSpPr/>
          <p:nvPr/>
        </p:nvCxnSpPr>
        <p:spPr>
          <a:xfrm>
            <a:off x="8955522" y="544079"/>
            <a:ext cx="0" cy="1370691"/>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1700" y="36079"/>
            <a:ext cx="7378705" cy="789973"/>
          </a:xfrm>
        </p:spPr>
        <p:txBody>
          <a:bodyPr/>
          <a:lstStyle/>
          <a:p>
            <a:r>
              <a:rPr lang="en-US" dirty="0">
                <a:uFillTx/>
              </a:rPr>
              <a:t>Functional Anatomy</a:t>
            </a:r>
          </a:p>
        </p:txBody>
      </p:sp>
      <p:sp>
        <p:nvSpPr>
          <p:cNvPr id="3" name="Content Placeholder 2"/>
          <p:cNvSpPr>
            <a:spLocks noGrp="1"/>
          </p:cNvSpPr>
          <p:nvPr>
            <p:ph sz="half" idx="1"/>
          </p:nvPr>
        </p:nvSpPr>
        <p:spPr>
          <a:xfrm>
            <a:off x="1796166" y="826052"/>
            <a:ext cx="4223635" cy="5699758"/>
          </a:xfrm>
        </p:spPr>
        <p:txBody>
          <a:bodyPr>
            <a:normAutofit/>
          </a:bodyPr>
          <a:lstStyle/>
          <a:p>
            <a:pPr algn="l"/>
            <a:r>
              <a:rPr lang="en-US" dirty="0">
                <a:uFillTx/>
              </a:rPr>
              <a:t>2 Column Theory</a:t>
            </a:r>
          </a:p>
          <a:p>
            <a:pPr marL="514350" indent="-457200">
              <a:buFont typeface="Arial"/>
              <a:buChar char="•"/>
            </a:pPr>
            <a:r>
              <a:rPr lang="en-US" b="1" u="sng" dirty="0">
                <a:solidFill>
                  <a:srgbClr val="FF0FF9"/>
                </a:solidFill>
                <a:uFillTx/>
              </a:rPr>
              <a:t>Medial column</a:t>
            </a:r>
          </a:p>
          <a:p>
            <a:pPr marL="914400" lvl="1" indent="-457200">
              <a:buFont typeface="Arial"/>
              <a:buChar char="•"/>
            </a:pPr>
            <a:r>
              <a:rPr lang="en-US" dirty="0">
                <a:solidFill>
                  <a:srgbClr val="FF0FF9"/>
                </a:solidFill>
                <a:uFillTx/>
              </a:rPr>
              <a:t>Rigid </a:t>
            </a:r>
          </a:p>
          <a:p>
            <a:pPr marL="914400" lvl="1" indent="-457200">
              <a:buFont typeface="Arial"/>
              <a:buChar char="•"/>
            </a:pPr>
            <a:r>
              <a:rPr lang="en-US" dirty="0">
                <a:solidFill>
                  <a:srgbClr val="FF0FF9"/>
                </a:solidFill>
                <a:uFillTx/>
              </a:rPr>
              <a:t>Lever for propulsion</a:t>
            </a:r>
          </a:p>
          <a:p>
            <a:pPr marL="514350" indent="-457200">
              <a:buFont typeface="Arial"/>
              <a:buChar char="•"/>
            </a:pPr>
            <a:r>
              <a:rPr lang="en-US" b="1" u="sng" dirty="0">
                <a:solidFill>
                  <a:srgbClr val="00B050"/>
                </a:solidFill>
                <a:uFillTx/>
              </a:rPr>
              <a:t>Lateral column is mobile</a:t>
            </a:r>
          </a:p>
          <a:p>
            <a:pPr marL="914400" lvl="1" indent="-457200">
              <a:buFont typeface="Arial"/>
              <a:buChar char="•"/>
            </a:pPr>
            <a:r>
              <a:rPr lang="en-US" dirty="0">
                <a:solidFill>
                  <a:srgbClr val="00B050"/>
                </a:solidFill>
                <a:uFillTx/>
              </a:rPr>
              <a:t>Shock absorber</a:t>
            </a:r>
          </a:p>
          <a:p>
            <a:pPr marL="914400" lvl="1" indent="-457200">
              <a:buFont typeface="Arial"/>
              <a:buChar char="•"/>
            </a:pPr>
            <a:r>
              <a:rPr lang="en-US" dirty="0">
                <a:solidFill>
                  <a:srgbClr val="00B050"/>
                </a:solidFill>
                <a:uFillTx/>
              </a:rPr>
              <a:t>Accommodate to uneven surfaces</a:t>
            </a:r>
          </a:p>
          <a:p>
            <a:pPr marL="457200" indent="-457200">
              <a:buFont typeface="Arial"/>
              <a:buChar char="•"/>
            </a:pPr>
            <a:r>
              <a:rPr lang="en-US" dirty="0">
                <a:solidFill>
                  <a:srgbClr val="0070C0"/>
                </a:solidFill>
                <a:uFillTx/>
              </a:rPr>
              <a:t>Essential v </a:t>
            </a:r>
            <a:r>
              <a:rPr lang="en-US" dirty="0">
                <a:solidFill>
                  <a:schemeClr val="bg2">
                    <a:lumMod val="50000"/>
                  </a:schemeClr>
                </a:solidFill>
                <a:uFillTx/>
              </a:rPr>
              <a:t>non-essential joints</a:t>
            </a:r>
          </a:p>
        </p:txBody>
      </p:sp>
      <p:pic>
        <p:nvPicPr>
          <p:cNvPr id="10" name="Content Placeholder 9" descr="A picture containing indoor, small, pair, green  Description automatically generated"/>
          <p:cNvPicPr>
            <a:picLocks noGrp="1" noChangeAspect="1"/>
          </p:cNvPicPr>
          <p:nvPr>
            <p:ph sz="half" idx="2"/>
          </p:nvPr>
        </p:nvPicPr>
        <p:blipFill>
          <a:blip r:embed="rId3"/>
          <a:stretch>
            <a:fillRect/>
          </a:stretch>
        </p:blipFill>
        <p:spPr>
          <a:xfrm>
            <a:off x="7628019" y="588444"/>
            <a:ext cx="1910343" cy="4351338"/>
          </a:xfrm>
        </p:spPr>
      </p:pic>
      <p:pic>
        <p:nvPicPr>
          <p:cNvPr id="7" name="Picture 6"/>
          <p:cNvPicPr>
            <a:picLocks noChangeAspect="1"/>
          </p:cNvPicPr>
          <p:nvPr/>
        </p:nvPicPr>
        <p:blipFill>
          <a:blip r:embed="rId4"/>
          <a:stretch>
            <a:fillRect/>
          </a:stretch>
        </p:blipFill>
        <p:spPr>
          <a:xfrm>
            <a:off x="6450382" y="4890498"/>
            <a:ext cx="4572000" cy="1460500"/>
          </a:xfrm>
          <a:prstGeom prst="rect">
            <a:avLst/>
          </a:prstGeom>
        </p:spPr>
      </p:pic>
      <p:sp>
        <p:nvSpPr>
          <p:cNvPr id="4" name="TextBox 3">
            <a:extLst>
              <a:ext uri="{FF2B5EF4-FFF2-40B4-BE49-F238E27FC236}">
                <a16:creationId xmlns:a16="http://schemas.microsoft.com/office/drawing/2014/main" id="{752E0B3B-3A09-5946-812C-DDF37B6F00D0}"/>
              </a:ext>
            </a:extLst>
          </p:cNvPr>
          <p:cNvSpPr txBox="1"/>
          <p:nvPr/>
        </p:nvSpPr>
        <p:spPr>
          <a:xfrm>
            <a:off x="5090830" y="6319065"/>
            <a:ext cx="6743700" cy="646331"/>
          </a:xfrm>
          <a:prstGeom prst="rect">
            <a:avLst/>
          </a:prstGeom>
        </p:spPr>
        <p:txBody>
          <a:bodyPr wrap="square" rtlCol="0">
            <a:spAutoFit/>
          </a:bodyPr>
          <a:lstStyle/>
          <a:p>
            <a:r>
              <a:rPr lang="en-US" sz="900" dirty="0"/>
              <a:t>Thomas A. </a:t>
            </a:r>
            <a:r>
              <a:rPr lang="en-US" sz="900" dirty="0" err="1"/>
              <a:t>Schildhauer</a:t>
            </a:r>
            <a:r>
              <a:rPr lang="en-US" sz="900" dirty="0"/>
              <a:t>, Martin F. Hoffmann. Fractures and Dislocations of the Midfoot and Forefoot. In: </a:t>
            </a:r>
            <a:r>
              <a:rPr lang="en-US" sz="900" dirty="0" err="1"/>
              <a:t>Tornetta</a:t>
            </a:r>
            <a:r>
              <a:rPr lang="en-US" sz="900" dirty="0"/>
              <a:t> P, Ricci WM, eds.  Rockwood and Green's Fractures in Adults, 9e. Philadelphia, PA. Wolters Kluwer Health, Inc; 2019.</a:t>
            </a:r>
            <a:endParaRPr lang="en-US" sz="900" b="1" dirty="0"/>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Anatomy – Midfoot Bony </a:t>
            </a:r>
          </a:p>
        </p:txBody>
      </p:sp>
      <p:sp>
        <p:nvSpPr>
          <p:cNvPr id="3" name="Content Placeholder 2"/>
          <p:cNvSpPr>
            <a:spLocks noGrp="1"/>
          </p:cNvSpPr>
          <p:nvPr>
            <p:ph sz="half" idx="1"/>
          </p:nvPr>
        </p:nvSpPr>
        <p:spPr/>
        <p:txBody>
          <a:bodyPr/>
          <a:lstStyle/>
          <a:p>
            <a:r>
              <a:rPr lang="en-US" dirty="0">
                <a:uFillTx/>
              </a:rPr>
              <a:t>Note alignment of talonavicular (TN) and naviculocuneiform joints</a:t>
            </a:r>
          </a:p>
        </p:txBody>
      </p:sp>
      <p:pic>
        <p:nvPicPr>
          <p:cNvPr id="5" name="Picture 4">
            <a:extLst>
              <a:ext uri="{FF2B5EF4-FFF2-40B4-BE49-F238E27FC236}">
                <a16:creationId xmlns:a16="http://schemas.microsoft.com/office/drawing/2014/main" id="{825D3AF7-B698-C44A-94CA-64A2F38A8F25}"/>
              </a:ext>
            </a:extLst>
          </p:cNvPr>
          <p:cNvPicPr>
            <a:picLocks noChangeAspect="1"/>
          </p:cNvPicPr>
          <p:nvPr/>
        </p:nvPicPr>
        <p:blipFill>
          <a:blip r:embed="rId3"/>
          <a:stretch>
            <a:fillRect/>
          </a:stretch>
        </p:blipFill>
        <p:spPr>
          <a:xfrm>
            <a:off x="6313455" y="2532613"/>
            <a:ext cx="4902200" cy="2501900"/>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85"/>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docProps/app.xml><?xml version="1.0" encoding="utf-8"?>
<Properties xmlns="http://schemas.openxmlformats.org/officeDocument/2006/extended-properties" xmlns:vt="http://schemas.openxmlformats.org/officeDocument/2006/docPropsVTypes">
  <TotalTime>38916</TotalTime>
  <Words>3693</Words>
  <Application>Microsoft Office PowerPoint</Application>
  <PresentationFormat>Widescreen</PresentationFormat>
  <Paragraphs>498</Paragraphs>
  <Slides>57</Slides>
  <Notes>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57</vt:i4>
      </vt:variant>
    </vt:vector>
  </HeadingPairs>
  <TitlesOfParts>
    <vt:vector size="62" baseType="lpstr">
      <vt:lpstr>Arial</vt:lpstr>
      <vt:lpstr>Calibri</vt:lpstr>
      <vt:lpstr>Calibri Light</vt:lpstr>
      <vt:lpstr>Helvetica</vt:lpstr>
      <vt:lpstr>Office Theme</vt:lpstr>
      <vt:lpstr>Midfoot Fractures and Dislocations</vt:lpstr>
      <vt:lpstr>Objectives</vt:lpstr>
      <vt:lpstr>Outline</vt:lpstr>
      <vt:lpstr>Anatomy</vt:lpstr>
      <vt:lpstr>Functional Anatomy</vt:lpstr>
      <vt:lpstr>Functional Anatomy</vt:lpstr>
      <vt:lpstr>Functional Anatomy</vt:lpstr>
      <vt:lpstr>Functional Anatomy</vt:lpstr>
      <vt:lpstr>Anatomy – Midfoot Bony </vt:lpstr>
      <vt:lpstr>Midfoot Anatomy</vt:lpstr>
      <vt:lpstr>Midfoot Ligamentous Anatomy</vt:lpstr>
      <vt:lpstr>Midfoot Vascular Anatomy</vt:lpstr>
      <vt:lpstr>Vascular Anatomy - Navicular</vt:lpstr>
      <vt:lpstr>Initial Evaluation</vt:lpstr>
      <vt:lpstr>Imaging</vt:lpstr>
      <vt:lpstr>Imaging</vt:lpstr>
      <vt:lpstr>Imaging– Stress exam</vt:lpstr>
      <vt:lpstr>Imaging</vt:lpstr>
      <vt:lpstr>Imaging</vt:lpstr>
      <vt:lpstr>Imaging</vt:lpstr>
      <vt:lpstr>Imaging</vt:lpstr>
      <vt:lpstr>Imaging</vt:lpstr>
      <vt:lpstr>Specific Midfoot Injuries</vt:lpstr>
      <vt:lpstr>Tarsometatarsal (Lisfranc) Joint Injuries</vt:lpstr>
      <vt:lpstr>TMT Joint Injuries - Evaluation</vt:lpstr>
      <vt:lpstr>TMT Joint Injuries - Evaluation</vt:lpstr>
      <vt:lpstr>TMT Joint Injuries - Classification</vt:lpstr>
      <vt:lpstr>TMT Joint Disruption – Acute Management </vt:lpstr>
      <vt:lpstr>TMT Injuries – Soft Tissue Crush</vt:lpstr>
      <vt:lpstr>TMT Joint Disruption – Treatment </vt:lpstr>
      <vt:lpstr>TMT Joint Disruption – Evaluation</vt:lpstr>
      <vt:lpstr>TMT Joint Disruption – Operative Management </vt:lpstr>
      <vt:lpstr>TMT Joint Disruption – Operative Management</vt:lpstr>
      <vt:lpstr>TMT Joint Disruption – Operative Management</vt:lpstr>
      <vt:lpstr>TMT Joint Disruption – Surgical Outcomes </vt:lpstr>
      <vt:lpstr>TMT Joint Disruption - Complications</vt:lpstr>
      <vt:lpstr>Tarsal Navicular Fractures</vt:lpstr>
      <vt:lpstr>Tarsal Navicular Fractures - Classification</vt:lpstr>
      <vt:lpstr>Tarsal Navicular Fractures - Imaging</vt:lpstr>
      <vt:lpstr>Tarsal Navicular Fractures - Management </vt:lpstr>
      <vt:lpstr>Management of Navicular Body fractures</vt:lpstr>
      <vt:lpstr>Management of Navicular Body Fractures</vt:lpstr>
      <vt:lpstr>Management of Navicular Body Fractures</vt:lpstr>
      <vt:lpstr>Tarsal Navicular Fractures - Outcomes/Complications</vt:lpstr>
      <vt:lpstr>Navicular Dislocation</vt:lpstr>
      <vt:lpstr>Navicular Dislocation - Definitive Management</vt:lpstr>
      <vt:lpstr>Cuboid Fractures</vt:lpstr>
      <vt:lpstr>Cuboid Fractures – Imaging/Classification</vt:lpstr>
      <vt:lpstr>Cuboid Fractures – Management</vt:lpstr>
      <vt:lpstr>Cuboid Fractures – Operative treatment</vt:lpstr>
      <vt:lpstr>Cuboid Fractures – Outcomes</vt:lpstr>
      <vt:lpstr>Cuneiform Injuries</vt:lpstr>
      <vt:lpstr>Cuneiform Injuries - Treatment</vt:lpstr>
      <vt:lpstr>Cuneiform Injuries – Operative Treatment</vt:lpstr>
      <vt:lpstr>Summary</vt:lpstr>
      <vt:lpstr>References</vt:lpstr>
      <vt:lpstr>References (cont)</vt:lpstr>
    </vt:vector>
  </TitlesOfParts>
  <Company>Penn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Mehta, Samir</dc:creator>
  <cp:lastModifiedBy>Sharon Moore</cp:lastModifiedBy>
  <cp:revision>136</cp:revision>
  <dcterms:created xsi:type="dcterms:W3CDTF">2020-05-02T17:28:30Z</dcterms:created>
  <dcterms:modified xsi:type="dcterms:W3CDTF">2021-05-13T19:46:59Z</dcterms:modified>
</cp:coreProperties>
</file>