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9" r:id="rId2"/>
    <p:sldId id="261" r:id="rId3"/>
    <p:sldId id="266" r:id="rId4"/>
    <p:sldId id="274" r:id="rId5"/>
    <p:sldId id="268" r:id="rId6"/>
    <p:sldId id="275" r:id="rId7"/>
    <p:sldId id="282" r:id="rId8"/>
    <p:sldId id="284" r:id="rId9"/>
    <p:sldId id="307" r:id="rId10"/>
    <p:sldId id="281" r:id="rId11"/>
    <p:sldId id="269" r:id="rId12"/>
    <p:sldId id="276" r:id="rId13"/>
    <p:sldId id="277" r:id="rId14"/>
    <p:sldId id="278" r:id="rId15"/>
    <p:sldId id="270" r:id="rId16"/>
    <p:sldId id="285" r:id="rId17"/>
    <p:sldId id="283" r:id="rId18"/>
    <p:sldId id="271" r:id="rId19"/>
    <p:sldId id="287" r:id="rId20"/>
    <p:sldId id="288" r:id="rId21"/>
    <p:sldId id="289" r:id="rId22"/>
    <p:sldId id="290" r:id="rId23"/>
    <p:sldId id="272" r:id="rId24"/>
    <p:sldId id="286" r:id="rId25"/>
    <p:sldId id="291" r:id="rId26"/>
    <p:sldId id="295" r:id="rId27"/>
    <p:sldId id="303" r:id="rId28"/>
    <p:sldId id="304" r:id="rId29"/>
    <p:sldId id="292" r:id="rId30"/>
    <p:sldId id="293" r:id="rId31"/>
    <p:sldId id="294" r:id="rId32"/>
    <p:sldId id="299" r:id="rId33"/>
    <p:sldId id="305" r:id="rId34"/>
    <p:sldId id="306" r:id="rId35"/>
    <p:sldId id="300" r:id="rId36"/>
    <p:sldId id="301" r:id="rId37"/>
    <p:sldId id="297" r:id="rId38"/>
    <p:sldId id="298" r:id="rId39"/>
    <p:sldId id="302" r:id="rId40"/>
    <p:sldId id="273" r:id="rId41"/>
    <p:sldId id="260" r:id="rId42"/>
    <p:sldId id="26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5" autoAdjust="0"/>
    <p:restoredTop sz="89303" autoAdjust="0"/>
  </p:normalViewPr>
  <p:slideViewPr>
    <p:cSldViewPr snapToGrid="0">
      <p:cViewPr varScale="1">
        <p:scale>
          <a:sx n="114" d="100"/>
          <a:sy n="114" d="100"/>
        </p:scale>
        <p:origin x="8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4D4B7-A9B7-4292-B94A-32F7D23AA4FD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6533-6456-405F-855D-0FF302BAE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0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0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8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8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37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2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LKC: Can you add a reference or two on this </a:t>
            </a:r>
          </a:p>
          <a:p>
            <a:endParaRPr lang="en-US" dirty="0"/>
          </a:p>
          <a:p>
            <a:r>
              <a:rPr lang="en-US" dirty="0"/>
              <a:t>DJS: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9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6533-6456-405F-855D-0FF302BAE2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Distal Femur Fractures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David J. Stockton, MD </a:t>
            </a:r>
            <a:r>
              <a:rPr lang="en-US" b="1" i="1" dirty="0" err="1"/>
              <a:t>MASc</a:t>
            </a:r>
            <a:endParaRPr lang="en-US" b="1" i="1" dirty="0"/>
          </a:p>
          <a:p>
            <a:r>
              <a:rPr lang="en-US" b="1" i="1" dirty="0"/>
              <a:t>University of British Columbia</a:t>
            </a:r>
          </a:p>
          <a:p>
            <a:r>
              <a:rPr lang="en-US" b="1" i="1" dirty="0"/>
              <a:t>Department of Orthopaedics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3258" y="200773"/>
            <a:ext cx="10515600" cy="1039346"/>
          </a:xfrm>
        </p:spPr>
        <p:txBody>
          <a:bodyPr/>
          <a:lstStyle/>
          <a:p>
            <a:r>
              <a:rPr lang="en-US" b="1" u="sng" dirty="0"/>
              <a:t>Fracture Classification: AO/OTA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0" y="1179510"/>
            <a:ext cx="8343900" cy="5171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8935" y="6359569"/>
            <a:ext cx="503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Meinberg</a:t>
            </a:r>
            <a:r>
              <a:rPr lang="en-US" sz="1000" dirty="0"/>
              <a:t> EG, </a:t>
            </a:r>
            <a:r>
              <a:rPr lang="en-US" sz="1000" dirty="0" err="1"/>
              <a:t>Agel</a:t>
            </a:r>
            <a:r>
              <a:rPr lang="en-US" sz="1000" dirty="0"/>
              <a:t> J, Roberts CS, </a:t>
            </a:r>
            <a:r>
              <a:rPr lang="en-US" sz="1000" dirty="0" err="1"/>
              <a:t>Karam</a:t>
            </a:r>
            <a:r>
              <a:rPr lang="en-US" sz="1000" dirty="0"/>
              <a:t> MD, </a:t>
            </a:r>
            <a:r>
              <a:rPr lang="en-US" sz="1000" dirty="0" err="1"/>
              <a:t>Kellam</a:t>
            </a:r>
            <a:r>
              <a:rPr lang="en-US" sz="1000" dirty="0"/>
              <a:t> JF. AO/ OTA fracture and dislocation classification compendium 2018.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2018;32 </a:t>
            </a:r>
            <a:r>
              <a:rPr lang="en-US" sz="1000" dirty="0" err="1"/>
              <a:t>Suppl</a:t>
            </a:r>
            <a:r>
              <a:rPr lang="en-US" sz="1000" dirty="0"/>
              <a:t> 1:S1-S170.)</a:t>
            </a:r>
          </a:p>
        </p:txBody>
      </p:sp>
    </p:spTree>
    <p:extLst>
      <p:ext uri="{BB962C8B-B14F-4D97-AF65-F5344CB8AC3E}">
        <p14:creationId xmlns:p14="http://schemas.microsoft.com/office/powerpoint/2010/main" val="272676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Fracture Classification: AO/ OTA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1701800"/>
            <a:ext cx="6883400" cy="466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935" y="6308769"/>
            <a:ext cx="4923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Meinberg</a:t>
            </a:r>
            <a:r>
              <a:rPr lang="en-US" sz="1000" dirty="0"/>
              <a:t> EG, </a:t>
            </a:r>
            <a:r>
              <a:rPr lang="en-US" sz="1000" dirty="0" err="1"/>
              <a:t>Agel</a:t>
            </a:r>
            <a:r>
              <a:rPr lang="en-US" sz="1000" dirty="0"/>
              <a:t> J, Roberts CS, </a:t>
            </a:r>
            <a:r>
              <a:rPr lang="en-US" sz="1000" dirty="0" err="1"/>
              <a:t>Karam</a:t>
            </a:r>
            <a:r>
              <a:rPr lang="en-US" sz="1000" dirty="0"/>
              <a:t> MD, </a:t>
            </a:r>
            <a:r>
              <a:rPr lang="en-US" sz="1000" dirty="0" err="1"/>
              <a:t>Kellam</a:t>
            </a:r>
            <a:r>
              <a:rPr lang="en-US" sz="1000" dirty="0"/>
              <a:t> JF. AO/ OTA fracture and dislocation classification compendium 2018.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2018;32 </a:t>
            </a:r>
            <a:r>
              <a:rPr lang="en-US" sz="1000" dirty="0" err="1"/>
              <a:t>Suppl</a:t>
            </a:r>
            <a:r>
              <a:rPr lang="en-US" sz="1000" dirty="0"/>
              <a:t> 1:S1-S170.)</a:t>
            </a:r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68" y="1"/>
            <a:ext cx="5786965" cy="4131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4180731"/>
            <a:ext cx="6595533" cy="2703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1200" y="355600"/>
            <a:ext cx="2317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33A:</a:t>
            </a:r>
          </a:p>
          <a:p>
            <a:r>
              <a:rPr lang="en-US" sz="2800" b="1" dirty="0"/>
              <a:t>Extra-articular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5735" y="6457890"/>
            <a:ext cx="511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Meinberg</a:t>
            </a:r>
            <a:r>
              <a:rPr lang="en-US" sz="1000" dirty="0"/>
              <a:t> EG, </a:t>
            </a:r>
            <a:r>
              <a:rPr lang="en-US" sz="1000" dirty="0" err="1"/>
              <a:t>Agel</a:t>
            </a:r>
            <a:r>
              <a:rPr lang="en-US" sz="1000" dirty="0"/>
              <a:t> J, Roberts CS, </a:t>
            </a:r>
            <a:r>
              <a:rPr lang="en-US" sz="1000" dirty="0" err="1"/>
              <a:t>Karam</a:t>
            </a:r>
            <a:r>
              <a:rPr lang="en-US" sz="1000" dirty="0"/>
              <a:t> MD, </a:t>
            </a:r>
            <a:r>
              <a:rPr lang="en-US" sz="1000" dirty="0" err="1"/>
              <a:t>Kellam</a:t>
            </a:r>
            <a:r>
              <a:rPr lang="en-US" sz="1000" dirty="0"/>
              <a:t> JF. AO/ OTA fracture and dislocation classification compendium 2018.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2018;32 </a:t>
            </a:r>
            <a:r>
              <a:rPr lang="en-US" sz="1000" dirty="0" err="1"/>
              <a:t>Suppl</a:t>
            </a:r>
            <a:r>
              <a:rPr lang="en-US" sz="1000" dirty="0"/>
              <a:t> 1:S1-S170.)</a:t>
            </a:r>
          </a:p>
        </p:txBody>
      </p:sp>
    </p:spTree>
    <p:extLst>
      <p:ext uri="{BB962C8B-B14F-4D97-AF65-F5344CB8AC3E}">
        <p14:creationId xmlns:p14="http://schemas.microsoft.com/office/powerpoint/2010/main" val="28386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9" y="0"/>
            <a:ext cx="5400085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271833"/>
            <a:ext cx="6680200" cy="2586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1200" y="355600"/>
            <a:ext cx="2493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33B:</a:t>
            </a:r>
          </a:p>
          <a:p>
            <a:r>
              <a:rPr lang="en-US" sz="2800" b="1" dirty="0"/>
              <a:t>Partial articular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5335" y="6457890"/>
            <a:ext cx="511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Meinberg</a:t>
            </a:r>
            <a:r>
              <a:rPr lang="en-US" sz="1000" dirty="0"/>
              <a:t> EG, </a:t>
            </a:r>
            <a:r>
              <a:rPr lang="en-US" sz="1000" dirty="0" err="1"/>
              <a:t>Agel</a:t>
            </a:r>
            <a:r>
              <a:rPr lang="en-US" sz="1000" dirty="0"/>
              <a:t> J, Roberts CS, </a:t>
            </a:r>
            <a:r>
              <a:rPr lang="en-US" sz="1000" dirty="0" err="1"/>
              <a:t>Karam</a:t>
            </a:r>
            <a:r>
              <a:rPr lang="en-US" sz="1000" dirty="0"/>
              <a:t> MD, </a:t>
            </a:r>
            <a:r>
              <a:rPr lang="en-US" sz="1000" dirty="0" err="1"/>
              <a:t>Kellam</a:t>
            </a:r>
            <a:r>
              <a:rPr lang="en-US" sz="1000" dirty="0"/>
              <a:t> JF. AO/ OTA fracture and dislocation classification compendium 2018.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2018;32 </a:t>
            </a:r>
            <a:r>
              <a:rPr lang="en-US" sz="1000" dirty="0" err="1"/>
              <a:t>Suppl</a:t>
            </a:r>
            <a:r>
              <a:rPr lang="en-US" sz="1000" dirty="0"/>
              <a:t> 1:S1-S170.)</a:t>
            </a:r>
          </a:p>
        </p:txBody>
      </p:sp>
    </p:spTree>
    <p:extLst>
      <p:ext uri="{BB962C8B-B14F-4D97-AF65-F5344CB8AC3E}">
        <p14:creationId xmlns:p14="http://schemas.microsoft.com/office/powerpoint/2010/main" val="235802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0"/>
            <a:ext cx="5740400" cy="4299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43" y="4330700"/>
            <a:ext cx="5738457" cy="252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600" y="330200"/>
            <a:ext cx="2967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33C:</a:t>
            </a:r>
          </a:p>
          <a:p>
            <a:r>
              <a:rPr lang="en-US" sz="2800" b="1" dirty="0"/>
              <a:t>Complete articular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7235" y="6457890"/>
            <a:ext cx="511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Meinberg</a:t>
            </a:r>
            <a:r>
              <a:rPr lang="en-US" sz="1000" dirty="0"/>
              <a:t> EG, </a:t>
            </a:r>
            <a:r>
              <a:rPr lang="en-US" sz="1000" dirty="0" err="1"/>
              <a:t>Agel</a:t>
            </a:r>
            <a:r>
              <a:rPr lang="en-US" sz="1000" dirty="0"/>
              <a:t> J, Roberts CS, </a:t>
            </a:r>
            <a:r>
              <a:rPr lang="en-US" sz="1000" dirty="0" err="1"/>
              <a:t>Karam</a:t>
            </a:r>
            <a:r>
              <a:rPr lang="en-US" sz="1000" dirty="0"/>
              <a:t> MD, </a:t>
            </a:r>
            <a:r>
              <a:rPr lang="en-US" sz="1000" dirty="0" err="1"/>
              <a:t>Kellam</a:t>
            </a:r>
            <a:r>
              <a:rPr lang="en-US" sz="1000" dirty="0"/>
              <a:t> JF. AO/ OTA fracture and dislocation classification compendium 2018.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2018;32 </a:t>
            </a:r>
            <a:r>
              <a:rPr lang="en-US" sz="1000" dirty="0" err="1"/>
              <a:t>Suppl</a:t>
            </a:r>
            <a:r>
              <a:rPr lang="en-US" sz="1000" dirty="0"/>
              <a:t> 1:S1-S170.)</a:t>
            </a:r>
          </a:p>
        </p:txBody>
      </p:sp>
    </p:spTree>
    <p:extLst>
      <p:ext uri="{BB962C8B-B14F-4D97-AF65-F5344CB8AC3E}">
        <p14:creationId xmlns:p14="http://schemas.microsoft.com/office/powerpoint/2010/main" val="116632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Relative indications for </a:t>
            </a:r>
            <a:r>
              <a:rPr lang="en-US" b="1" u="sng" dirty="0"/>
              <a:t>non-operative</a:t>
            </a:r>
            <a:r>
              <a:rPr lang="en-US" b="1" dirty="0"/>
              <a:t> management</a:t>
            </a:r>
          </a:p>
          <a:p>
            <a:pPr lvl="1"/>
            <a:r>
              <a:rPr lang="en-US" b="1" dirty="0"/>
              <a:t>Patient factors</a:t>
            </a:r>
          </a:p>
          <a:p>
            <a:pPr lvl="2"/>
            <a:r>
              <a:rPr lang="en-US" b="1" dirty="0"/>
              <a:t>Medical contraindication to surgery</a:t>
            </a:r>
          </a:p>
          <a:p>
            <a:pPr lvl="2"/>
            <a:r>
              <a:rPr lang="en-US" b="1" dirty="0"/>
              <a:t>Non-ambulatory</a:t>
            </a:r>
          </a:p>
          <a:p>
            <a:pPr lvl="1"/>
            <a:r>
              <a:rPr lang="en-US" b="1" dirty="0"/>
              <a:t>Fracture factors</a:t>
            </a:r>
          </a:p>
          <a:p>
            <a:pPr lvl="2"/>
            <a:r>
              <a:rPr lang="en-US" b="1" dirty="0"/>
              <a:t>Non-displaced fracture</a:t>
            </a:r>
          </a:p>
          <a:p>
            <a:pPr lvl="2"/>
            <a:r>
              <a:rPr lang="en-US" b="1" dirty="0"/>
              <a:t>Impacted, stable fracture</a:t>
            </a:r>
          </a:p>
          <a:p>
            <a:pPr lvl="2"/>
            <a:r>
              <a:rPr lang="en-US" b="1" dirty="0"/>
              <a:t>Non-</a:t>
            </a:r>
            <a:r>
              <a:rPr lang="en-US" b="1" dirty="0" err="1"/>
              <a:t>reconstructable</a:t>
            </a:r>
            <a:r>
              <a:rPr lang="en-US" b="1" dirty="0"/>
              <a:t> fracture</a:t>
            </a:r>
          </a:p>
          <a:p>
            <a:pPr lvl="2"/>
            <a:r>
              <a:rPr lang="en-US" b="1" dirty="0"/>
              <a:t>Severe osteopenia</a:t>
            </a:r>
          </a:p>
          <a:p>
            <a:pPr lvl="1"/>
            <a:r>
              <a:rPr lang="en-US" b="1" dirty="0"/>
              <a:t>Surgeon factors</a:t>
            </a:r>
          </a:p>
          <a:p>
            <a:pPr lvl="2"/>
            <a:r>
              <a:rPr lang="en-US" b="1" dirty="0"/>
              <a:t>Lack of experience with operative treatment</a:t>
            </a:r>
          </a:p>
          <a:p>
            <a:pPr lvl="2"/>
            <a:r>
              <a:rPr lang="en-US" b="1" dirty="0"/>
              <a:t>Lack of appropriate instrumentation or facilities available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4900" y="3086100"/>
            <a:ext cx="4254500" cy="132343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Though non-operative treatment is rare, outcomes may be superior to poorly conceived and executed operative treatment</a:t>
            </a:r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0500" cy="4351338"/>
          </a:xfrm>
        </p:spPr>
        <p:txBody>
          <a:bodyPr>
            <a:normAutofit/>
          </a:bodyPr>
          <a:lstStyle/>
          <a:p>
            <a:r>
              <a:rPr lang="en-US" b="1" dirty="0"/>
              <a:t>Non-operative treatment</a:t>
            </a:r>
          </a:p>
          <a:p>
            <a:pPr lvl="1"/>
            <a:r>
              <a:rPr lang="en-US" b="1" dirty="0"/>
              <a:t>Long-leg cast followed by hinged knee brace</a:t>
            </a:r>
          </a:p>
          <a:p>
            <a:pPr lvl="1"/>
            <a:r>
              <a:rPr lang="en-US" b="1" dirty="0"/>
              <a:t>Early range of motion is key to avoid stiffness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0200" y="1727200"/>
            <a:ext cx="4927600" cy="39703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Evidence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Butt et al., JBJS Br 1996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RCT of 42 patients &gt;60yrs old with displaced fractures to treatment with a Dynamic Condylar Screw versus skeletal traction with knee flexion exercises at 3-4 weeks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53% of patients in operative group had excellent or good results, versus 32% in non-op group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Significantly more complications in the non-op group, many related to extended period of immobility (UTI, pressure sores, DVT, and pressure sores)</a:t>
            </a:r>
          </a:p>
        </p:txBody>
      </p:sp>
    </p:spTree>
    <p:extLst>
      <p:ext uri="{BB962C8B-B14F-4D97-AF65-F5344CB8AC3E}">
        <p14:creationId xmlns:p14="http://schemas.microsoft.com/office/powerpoint/2010/main" val="401053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Operative</a:t>
            </a:r>
            <a:r>
              <a:rPr lang="en-US" b="1" dirty="0"/>
              <a:t> indications:</a:t>
            </a:r>
          </a:p>
          <a:p>
            <a:pPr lvl="1"/>
            <a:r>
              <a:rPr lang="en-US" b="1" dirty="0"/>
              <a:t>Majority of distal femur fractures do not meet non-operative indications</a:t>
            </a:r>
          </a:p>
          <a:p>
            <a:endParaRPr lang="en-US" b="1" dirty="0"/>
          </a:p>
          <a:p>
            <a:r>
              <a:rPr lang="en-US" b="1" dirty="0"/>
              <a:t>Operative Goals: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b="1" dirty="0"/>
              <a:t>Anatomic reduction of articular surface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b="1" dirty="0"/>
              <a:t>Functional reduction of the metaphysis restoring length, alignment, and rotation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b="1" dirty="0"/>
              <a:t>Restoration of anatomic and mechanical axis of the limb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b="1" dirty="0"/>
              <a:t>Stable fixation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b="1" dirty="0"/>
              <a:t>Early range of motion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402486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Surgical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6524" cy="420687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Lateral</a:t>
            </a:r>
          </a:p>
          <a:p>
            <a:pPr lvl="1"/>
            <a:r>
              <a:rPr lang="en-US" b="1" dirty="0"/>
              <a:t>Most common approach</a:t>
            </a:r>
          </a:p>
          <a:p>
            <a:pPr lvl="1"/>
            <a:r>
              <a:rPr lang="en-US" b="1" dirty="0"/>
              <a:t>Skin incision in mid-lateral line of femoral shaft, curving slightly anteriorly over lateral femoral condyle towards tibial tubercle</a:t>
            </a:r>
          </a:p>
          <a:p>
            <a:pPr lvl="1"/>
            <a:r>
              <a:rPr lang="en-US" b="1" dirty="0"/>
              <a:t>Distal extent determined by need for joint </a:t>
            </a:r>
            <a:r>
              <a:rPr lang="en-US" b="1" dirty="0" err="1"/>
              <a:t>arthrotomy</a:t>
            </a:r>
            <a:r>
              <a:rPr lang="en-US" b="1" dirty="0"/>
              <a:t> if intra-articular reduction needs to be performed</a:t>
            </a:r>
          </a:p>
          <a:p>
            <a:pPr lvl="1"/>
            <a:r>
              <a:rPr lang="en-US" b="1" dirty="0"/>
              <a:t>Proximal extent determined by whether fracture will be directly or indirectly reduced</a:t>
            </a:r>
          </a:p>
          <a:p>
            <a:pPr lvl="1"/>
            <a:r>
              <a:rPr lang="en-US" b="1" dirty="0"/>
              <a:t>Divide IT band in line with its fibers</a:t>
            </a:r>
          </a:p>
          <a:p>
            <a:pPr lvl="1"/>
            <a:r>
              <a:rPr lang="en-US" b="1" dirty="0"/>
              <a:t>Incise </a:t>
            </a:r>
            <a:r>
              <a:rPr lang="en-US" b="1" dirty="0" err="1"/>
              <a:t>vastus</a:t>
            </a:r>
            <a:r>
              <a:rPr lang="en-US" b="1" dirty="0"/>
              <a:t> </a:t>
            </a:r>
            <a:r>
              <a:rPr lang="en-US" b="1" dirty="0" err="1"/>
              <a:t>lateralis</a:t>
            </a:r>
            <a:r>
              <a:rPr lang="en-US" b="1" dirty="0"/>
              <a:t> fascia and elevate fibers off septum, from distal to proximal, ligating femoral artery perforating vessels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916" y="5934670"/>
            <a:ext cx="871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demonstration: 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/video-library/45036/procedures-and-techniques/multimedia/16731389/lateral-distal-femur-plate-for-</a:t>
            </a:r>
            <a:r>
              <a:rPr lang="en-US" dirty="0" err="1"/>
              <a:t>periprosthetic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1460500"/>
            <a:ext cx="5156200" cy="330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9535" y="4759369"/>
            <a:ext cx="505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0649" cy="4447846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Swashbuckler</a:t>
            </a:r>
          </a:p>
          <a:p>
            <a:pPr lvl="1"/>
            <a:r>
              <a:rPr lang="en-US" b="1" dirty="0"/>
              <a:t>Indicated when more articular reduction and fixation is needed</a:t>
            </a:r>
          </a:p>
          <a:p>
            <a:pPr lvl="1"/>
            <a:r>
              <a:rPr lang="en-US" b="1" dirty="0"/>
              <a:t>No tourniquet (prevents medial retraction of quads)</a:t>
            </a:r>
          </a:p>
          <a:p>
            <a:pPr lvl="1"/>
            <a:r>
              <a:rPr lang="en-US" b="1" dirty="0"/>
              <a:t>Midline anterior incision, curving laterally proximally</a:t>
            </a:r>
          </a:p>
          <a:p>
            <a:pPr lvl="1"/>
            <a:r>
              <a:rPr lang="en-US" b="1" dirty="0"/>
              <a:t>Quadriceps fascia incised in line with skin incision, connecting distally with a lateral </a:t>
            </a:r>
            <a:r>
              <a:rPr lang="en-US" b="1" dirty="0" err="1"/>
              <a:t>parapatellar</a:t>
            </a:r>
            <a:r>
              <a:rPr lang="en-US" b="1" dirty="0"/>
              <a:t> </a:t>
            </a:r>
            <a:r>
              <a:rPr lang="en-US" b="1" dirty="0" err="1"/>
              <a:t>arthrotomy</a:t>
            </a:r>
            <a:endParaRPr lang="en-US" b="1" dirty="0"/>
          </a:p>
          <a:p>
            <a:pPr lvl="1"/>
            <a:r>
              <a:rPr lang="en-US" b="1" dirty="0"/>
              <a:t>Fascia &amp; IT band elevated off </a:t>
            </a:r>
            <a:r>
              <a:rPr lang="en-US" b="1" dirty="0" err="1"/>
              <a:t>vastus</a:t>
            </a:r>
            <a:r>
              <a:rPr lang="en-US" b="1" dirty="0"/>
              <a:t> </a:t>
            </a:r>
            <a:r>
              <a:rPr lang="en-US" b="1" dirty="0" err="1"/>
              <a:t>lateralis</a:t>
            </a:r>
            <a:r>
              <a:rPr lang="en-US" b="1" dirty="0"/>
              <a:t>; IT band retracted laterally and quadriceps retracted medially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Approaches</a:t>
            </a:r>
          </a:p>
        </p:txBody>
      </p:sp>
      <p:pic>
        <p:nvPicPr>
          <p:cNvPr id="6" name="Picture 5" descr="Original.00005131-199902000-00012.F3-1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575" y="1828157"/>
            <a:ext cx="2909340" cy="3194466"/>
          </a:xfrm>
          <a:prstGeom prst="rect">
            <a:avLst/>
          </a:prstGeom>
        </p:spPr>
      </p:pic>
      <p:pic>
        <p:nvPicPr>
          <p:cNvPr id="7" name="Picture 6" descr="Original.00005131-199902000-00012.F4-1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017" y="1820601"/>
            <a:ext cx="2975983" cy="3086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0375" y="6211669"/>
            <a:ext cx="869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demonstration: 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/video-library/45036/procedures-and-techniques/multimedia/16776605/distal-femur-swashbuckler-exposure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7874" y="5046861"/>
            <a:ext cx="453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(Starr AJ, Jones AL, </a:t>
            </a:r>
            <a:r>
              <a:rPr lang="en-US" sz="1000" dirty="0" err="1"/>
              <a:t>Reinert</a:t>
            </a:r>
            <a:r>
              <a:rPr lang="en-US" sz="1000" dirty="0"/>
              <a:t> CM. The "swashbuckler": a modified anterior approach for fractures of the distal femur.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1999;13(2):138-140)</a:t>
            </a:r>
          </a:p>
        </p:txBody>
      </p:sp>
    </p:spTree>
    <p:extLst>
      <p:ext uri="{BB962C8B-B14F-4D97-AF65-F5344CB8AC3E}">
        <p14:creationId xmlns:p14="http://schemas.microsoft.com/office/powerpoint/2010/main" val="163636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Top 5 Learning Objectives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600"/>
            <a:ext cx="4834467" cy="4551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Osteology &amp; deforming forces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Fracture classification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Treatment options and considerations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Surgical approaches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Fixation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9928" y="5121693"/>
            <a:ext cx="643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784" y="2212042"/>
            <a:ext cx="6476798" cy="28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08" y="1748650"/>
            <a:ext cx="608879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Medial</a:t>
            </a:r>
          </a:p>
          <a:p>
            <a:pPr lvl="1"/>
            <a:r>
              <a:rPr lang="en-US" b="1" dirty="0"/>
              <a:t>Useful for isolated medial condyle fractures or severely comminuted fractures in which medial fixation is required</a:t>
            </a:r>
          </a:p>
          <a:p>
            <a:pPr lvl="1"/>
            <a:r>
              <a:rPr lang="en-US" b="1" dirty="0"/>
              <a:t>Straight medial incision extending distally to a point just anterior to adductor tubercle</a:t>
            </a:r>
          </a:p>
          <a:p>
            <a:pPr lvl="1"/>
            <a:r>
              <a:rPr lang="en-US" b="1" dirty="0"/>
              <a:t>Fascia divided in line with skin incision, anterior to </a:t>
            </a:r>
            <a:r>
              <a:rPr lang="en-US" b="1" dirty="0" err="1"/>
              <a:t>sartorius</a:t>
            </a:r>
            <a:endParaRPr lang="en-US" b="1" dirty="0"/>
          </a:p>
          <a:p>
            <a:pPr lvl="1"/>
            <a:r>
              <a:rPr lang="en-US" b="1" dirty="0" err="1"/>
              <a:t>Vastus</a:t>
            </a:r>
            <a:r>
              <a:rPr lang="en-US" b="1" dirty="0"/>
              <a:t> </a:t>
            </a:r>
            <a:r>
              <a:rPr lang="en-US" b="1" dirty="0" err="1"/>
              <a:t>medialis</a:t>
            </a:r>
            <a:r>
              <a:rPr lang="en-US" b="1" dirty="0"/>
              <a:t> elevated, care taken to avoid articular branch of descending geniculate artery (DGA) and muscular branch to </a:t>
            </a:r>
            <a:r>
              <a:rPr lang="en-US" b="1" dirty="0" err="1"/>
              <a:t>vastus</a:t>
            </a:r>
            <a:r>
              <a:rPr lang="en-US" b="1" dirty="0"/>
              <a:t> </a:t>
            </a:r>
            <a:r>
              <a:rPr lang="en-US" b="1" dirty="0" err="1"/>
              <a:t>medialis</a:t>
            </a:r>
            <a:endParaRPr lang="en-US" b="1" dirty="0"/>
          </a:p>
          <a:p>
            <a:pPr lvl="1"/>
            <a:r>
              <a:rPr lang="en-US" b="1" dirty="0"/>
              <a:t>Muscular branch of DGA ~5cm and adductor hiatus ~16cm proximal to adductor tubercle</a:t>
            </a:r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Approaches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2983" y="6061789"/>
            <a:ext cx="873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demonstration: 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/video-library/45036/procedures-and-techniques/multimedia/16731423/medial-femur-dissection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68" y="1943621"/>
            <a:ext cx="5737954" cy="271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9874" y="4636199"/>
            <a:ext cx="56321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Sirisreetreerux</a:t>
            </a:r>
            <a:r>
              <a:rPr lang="en-US" sz="1000" dirty="0"/>
              <a:t> N, </a:t>
            </a:r>
            <a:r>
              <a:rPr lang="en-US" sz="1000" dirty="0" err="1"/>
              <a:t>Shafiq</a:t>
            </a:r>
            <a:r>
              <a:rPr lang="en-US" sz="1000" dirty="0"/>
              <a:t> B, Osgood GM, </a:t>
            </a:r>
            <a:r>
              <a:rPr lang="en-US" sz="1000" dirty="0" err="1"/>
              <a:t>Hasenboehler</a:t>
            </a:r>
            <a:r>
              <a:rPr lang="en-US" sz="1000" dirty="0"/>
              <a:t> EA. Medial knee approach: An anatomical study of minimally invasive plate osteosynthesis in medial femoral condylar fracture.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2016;30(11):e357-e361)</a:t>
            </a:r>
          </a:p>
        </p:txBody>
      </p:sp>
    </p:spTree>
    <p:extLst>
      <p:ext uri="{BB962C8B-B14F-4D97-AF65-F5344CB8AC3E}">
        <p14:creationId xmlns:p14="http://schemas.microsoft.com/office/powerpoint/2010/main" val="145340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67" y="1748650"/>
            <a:ext cx="5261408" cy="4351338"/>
          </a:xfrm>
        </p:spPr>
        <p:txBody>
          <a:bodyPr/>
          <a:lstStyle/>
          <a:p>
            <a:r>
              <a:rPr lang="en-US" b="1" dirty="0"/>
              <a:t>Limited anterior approach for IM nailing</a:t>
            </a:r>
          </a:p>
          <a:p>
            <a:pPr lvl="1"/>
            <a:r>
              <a:rPr lang="en-US" b="1" dirty="0"/>
              <a:t>Trans-patellar tendon incision or medial to tendon</a:t>
            </a:r>
          </a:p>
          <a:p>
            <a:pPr lvl="1"/>
            <a:r>
              <a:rPr lang="en-US" b="1" dirty="0"/>
              <a:t>Start point just anterior to femoral origin of PCL</a:t>
            </a:r>
          </a:p>
          <a:p>
            <a:pPr lvl="1"/>
            <a:r>
              <a:rPr lang="en-US" b="1" dirty="0"/>
              <a:t>Centered in shaft on AP </a:t>
            </a:r>
            <a:r>
              <a:rPr lang="en-US" b="1" dirty="0" err="1"/>
              <a:t>Xray</a:t>
            </a:r>
            <a:endParaRPr lang="en-US" b="1" dirty="0"/>
          </a:p>
          <a:p>
            <a:pPr lvl="1"/>
            <a:r>
              <a:rPr lang="en-US" b="1" dirty="0"/>
              <a:t>Anterior edge of </a:t>
            </a:r>
            <a:r>
              <a:rPr lang="en-US" b="1" dirty="0" err="1"/>
              <a:t>Blumensaat’s</a:t>
            </a:r>
            <a:r>
              <a:rPr lang="en-US" b="1" dirty="0"/>
              <a:t> line on perfect lateral </a:t>
            </a:r>
            <a:r>
              <a:rPr lang="en-US" b="1" dirty="0" err="1"/>
              <a:t>Xray</a:t>
            </a:r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Approaches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949" y="5965571"/>
            <a:ext cx="8697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demonstration: https://</a:t>
            </a:r>
            <a:r>
              <a:rPr lang="en-US" dirty="0" err="1"/>
              <a:t>otaonline.org</a:t>
            </a:r>
            <a:r>
              <a:rPr lang="en-US" dirty="0"/>
              <a:t>/video-library/45036/procedures-and-techniques/multimedia/16731387/percutaneous-retrograde-supracondylar-femoral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90" y="1728019"/>
            <a:ext cx="6133313" cy="308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8074" y="4790149"/>
            <a:ext cx="609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(Beltran MJ, Gary JL, </a:t>
            </a:r>
            <a:r>
              <a:rPr lang="en-US" sz="1000" dirty="0" err="1"/>
              <a:t>Collinge</a:t>
            </a:r>
            <a:r>
              <a:rPr lang="en-US" sz="1000" dirty="0"/>
              <a:t> CA. Management of distal femur fractures with modern plates and nails: state of the art.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2015;29(4):165-172)</a:t>
            </a:r>
          </a:p>
        </p:txBody>
      </p:sp>
    </p:spTree>
    <p:extLst>
      <p:ext uri="{BB962C8B-B14F-4D97-AF65-F5344CB8AC3E}">
        <p14:creationId xmlns:p14="http://schemas.microsoft.com/office/powerpoint/2010/main" val="4193328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2424"/>
            <a:ext cx="5646241" cy="503237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Chemical paralysis</a:t>
            </a:r>
          </a:p>
          <a:p>
            <a:r>
              <a:rPr lang="en-US" b="1" dirty="0"/>
              <a:t>Bump placed under knee corrects apex posterior deformity by relaxing gastrocnemius muscle</a:t>
            </a:r>
          </a:p>
          <a:p>
            <a:r>
              <a:rPr lang="en-US" b="1" dirty="0"/>
              <a:t>Adequate exposure</a:t>
            </a:r>
          </a:p>
          <a:p>
            <a:r>
              <a:rPr lang="en-US" b="1" dirty="0"/>
              <a:t>Femoral distractor</a:t>
            </a:r>
          </a:p>
          <a:p>
            <a:pPr lvl="1"/>
            <a:r>
              <a:rPr lang="en-US" b="1" dirty="0"/>
              <a:t>‘Pre-load’ </a:t>
            </a:r>
            <a:r>
              <a:rPr lang="en-US" b="1" dirty="0" err="1"/>
              <a:t>Shanz</a:t>
            </a:r>
            <a:r>
              <a:rPr lang="en-US" b="1" dirty="0"/>
              <a:t> pins (angle them slightly </a:t>
            </a:r>
            <a:r>
              <a:rPr lang="en-US" b="1" u="sng" dirty="0"/>
              <a:t>away</a:t>
            </a:r>
            <a:r>
              <a:rPr lang="en-US" b="1" dirty="0"/>
              <a:t> from fracture) to account for angular deformity induced by distraction</a:t>
            </a:r>
          </a:p>
          <a:p>
            <a:r>
              <a:rPr lang="en-US" b="1" dirty="0"/>
              <a:t>K-wires</a:t>
            </a:r>
          </a:p>
          <a:p>
            <a:r>
              <a:rPr lang="en-US" b="1" dirty="0"/>
              <a:t>Reduction clamps</a:t>
            </a:r>
          </a:p>
          <a:p>
            <a:pPr lvl="1"/>
            <a:r>
              <a:rPr lang="en-US" b="1" dirty="0"/>
              <a:t>Large Weber clamps</a:t>
            </a:r>
          </a:p>
          <a:p>
            <a:pPr lvl="1"/>
            <a:r>
              <a:rPr lang="en-US" b="1" dirty="0"/>
              <a:t>Large </a:t>
            </a:r>
            <a:r>
              <a:rPr lang="en-US" b="1" dirty="0" err="1"/>
              <a:t>peri</a:t>
            </a:r>
            <a:r>
              <a:rPr lang="en-US" b="1" dirty="0"/>
              <a:t>-articular reduction clamp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Reduction Tools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382" y="904457"/>
            <a:ext cx="4213926" cy="5270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96666" y="6180666"/>
            <a:ext cx="224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Claude </a:t>
            </a:r>
            <a:r>
              <a:rPr lang="en-US" sz="1400" dirty="0" err="1"/>
              <a:t>Sagi</a:t>
            </a:r>
            <a:r>
              <a:rPr lang="en-US" sz="14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393521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Types of Fixation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504"/>
            <a:ext cx="10515600" cy="525608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Lateral pre-contoured plates</a:t>
            </a:r>
          </a:p>
          <a:p>
            <a:pPr lvl="1"/>
            <a:r>
              <a:rPr lang="en-US" b="1" dirty="0"/>
              <a:t>May be used for most fracture patterns</a:t>
            </a:r>
          </a:p>
          <a:p>
            <a:r>
              <a:rPr lang="en-US" b="1" dirty="0"/>
              <a:t>Retrograde intramedullary nail</a:t>
            </a:r>
          </a:p>
          <a:p>
            <a:pPr lvl="1"/>
            <a:r>
              <a:rPr lang="en-US" b="1" dirty="0"/>
              <a:t>Most common for AO/OTA type A fractures</a:t>
            </a:r>
          </a:p>
          <a:p>
            <a:pPr lvl="1"/>
            <a:r>
              <a:rPr lang="en-US" b="1" dirty="0"/>
              <a:t>Some simple intra-articular patterns (AO/OTA type C1 &amp; C2)</a:t>
            </a:r>
          </a:p>
          <a:p>
            <a:r>
              <a:rPr lang="en-US" b="1" dirty="0"/>
              <a:t>Dynamic condylar screw/ Angled blade plate</a:t>
            </a:r>
          </a:p>
          <a:p>
            <a:r>
              <a:rPr lang="en-US" b="1" dirty="0"/>
              <a:t>Distal femoral replacement</a:t>
            </a:r>
          </a:p>
          <a:p>
            <a:pPr lvl="1"/>
            <a:r>
              <a:rPr lang="en-US" b="1" dirty="0"/>
              <a:t>Elderly, pre-existing osteoarthritis, severely comminuted, with a need to immediately mobilize</a:t>
            </a:r>
          </a:p>
          <a:p>
            <a:r>
              <a:rPr lang="en-US" b="1" dirty="0"/>
              <a:t>Augmented fixation</a:t>
            </a:r>
          </a:p>
          <a:p>
            <a:pPr lvl="1"/>
            <a:r>
              <a:rPr lang="en-US" b="1" dirty="0"/>
              <a:t>Bilateral plates, plate/ nail combo</a:t>
            </a:r>
          </a:p>
          <a:p>
            <a:r>
              <a:rPr lang="en-US" b="1" dirty="0"/>
              <a:t>Buried screw fixation for Hoffa fractures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757"/>
            <a:ext cx="5396099" cy="5032375"/>
          </a:xfrm>
        </p:spPr>
        <p:txBody>
          <a:bodyPr/>
          <a:lstStyle/>
          <a:p>
            <a:r>
              <a:rPr lang="en-US" b="1" dirty="0"/>
              <a:t>Lateral pre-contoured plates</a:t>
            </a:r>
          </a:p>
          <a:p>
            <a:pPr lvl="1"/>
            <a:r>
              <a:rPr lang="en-US" b="1" dirty="0"/>
              <a:t>Modes of fixation:</a:t>
            </a:r>
          </a:p>
          <a:p>
            <a:pPr lvl="2"/>
            <a:r>
              <a:rPr lang="en-US" b="1" dirty="0"/>
              <a:t>Simple fractures: </a:t>
            </a:r>
            <a:r>
              <a:rPr lang="en-US" b="1" dirty="0">
                <a:solidFill>
                  <a:srgbClr val="FF0000"/>
                </a:solidFill>
              </a:rPr>
              <a:t>neutralization plate </a:t>
            </a:r>
            <a:r>
              <a:rPr lang="en-US" b="1" dirty="0"/>
              <a:t>for an anatomically reduced fracture with lag screw fixation</a:t>
            </a:r>
          </a:p>
          <a:p>
            <a:pPr lvl="2"/>
            <a:r>
              <a:rPr lang="en-US" b="1" dirty="0"/>
              <a:t>Comminuted fractures: </a:t>
            </a:r>
            <a:r>
              <a:rPr lang="en-US" b="1" dirty="0">
                <a:solidFill>
                  <a:srgbClr val="FF0000"/>
                </a:solidFill>
              </a:rPr>
              <a:t>bridge plate</a:t>
            </a:r>
          </a:p>
          <a:p>
            <a:pPr lvl="2"/>
            <a:r>
              <a:rPr lang="en-US" b="1" dirty="0"/>
              <a:t>Vertical shear fracture fixation: </a:t>
            </a:r>
            <a:r>
              <a:rPr lang="en-US" b="1" dirty="0">
                <a:solidFill>
                  <a:srgbClr val="FF0000"/>
                </a:solidFill>
              </a:rPr>
              <a:t>buttress plate</a:t>
            </a:r>
          </a:p>
          <a:p>
            <a:pPr lvl="1"/>
            <a:r>
              <a:rPr lang="en-US" b="1" dirty="0"/>
              <a:t>Available with variable-angle locking, fixed-angle locking, and non-locking options</a:t>
            </a:r>
          </a:p>
          <a:p>
            <a:pPr lvl="1"/>
            <a:r>
              <a:rPr lang="en-US" b="1" dirty="0"/>
              <a:t>Have largely replaced the dynamic condylar screw and blade plate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2242" y="3639566"/>
            <a:ext cx="2516424" cy="265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3056" y="3619274"/>
            <a:ext cx="2302943" cy="26799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0265" y="5998634"/>
            <a:ext cx="224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Courtesy of Claude </a:t>
            </a:r>
            <a:r>
              <a:rPr lang="en-US" sz="1400" dirty="0" err="1">
                <a:solidFill>
                  <a:srgbClr val="FFFFFF"/>
                </a:solidFill>
              </a:rPr>
              <a:t>Sagi</a:t>
            </a:r>
            <a:r>
              <a:rPr lang="en-US" sz="1400" dirty="0">
                <a:solidFill>
                  <a:srgbClr val="FFFFFF"/>
                </a:solidFill>
              </a:rPr>
              <a:t>, MD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0265" y="3268134"/>
            <a:ext cx="230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Buttress plate fixation</a:t>
            </a:r>
          </a:p>
        </p:txBody>
      </p:sp>
      <p:pic>
        <p:nvPicPr>
          <p:cNvPr id="4" name="Picture 3" descr="Screen Shot 2020-12-14 at 11.11.40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147" y="575735"/>
            <a:ext cx="1989229" cy="2235200"/>
          </a:xfrm>
          <a:prstGeom prst="rect">
            <a:avLst/>
          </a:prstGeom>
        </p:spPr>
      </p:pic>
      <p:pic>
        <p:nvPicPr>
          <p:cNvPr id="5" name="Picture 4" descr="Screen Shot 2020-12-14 at 11.07.20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768" y="287867"/>
            <a:ext cx="1868027" cy="28786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4266" y="220134"/>
            <a:ext cx="21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Bridge plate fixation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0032" y="2514600"/>
            <a:ext cx="2169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Courtesy of Jeff Potter, MD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891306" y="2921000"/>
            <a:ext cx="3341594" cy="54087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56106" y="4033373"/>
            <a:ext cx="3062194" cy="17927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204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8273" cy="4033308"/>
          </a:xfrm>
        </p:spPr>
        <p:txBody>
          <a:bodyPr>
            <a:normAutofit/>
          </a:bodyPr>
          <a:lstStyle/>
          <a:p>
            <a:r>
              <a:rPr lang="en-US" b="1" dirty="0"/>
              <a:t>Pre-contoured lateral plates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Stress modulation</a:t>
            </a:r>
            <a:r>
              <a:rPr lang="en-US" b="1" dirty="0"/>
              <a:t>: the concept of manipulating bridge plating variables to optimize the flexibility of the construct to allow callus formation (Beltran et al. JOT 2015)</a:t>
            </a:r>
          </a:p>
          <a:p>
            <a:pPr lvl="2"/>
            <a:r>
              <a:rPr lang="en-US" sz="2000" b="1" dirty="0"/>
              <a:t>Titanium vs. stainless steel</a:t>
            </a:r>
          </a:p>
          <a:p>
            <a:pPr lvl="2"/>
            <a:r>
              <a:rPr lang="en-US" b="1" dirty="0"/>
              <a:t>Locking vs. non-locking</a:t>
            </a:r>
          </a:p>
          <a:p>
            <a:pPr lvl="2"/>
            <a:r>
              <a:rPr lang="en-US" b="1" dirty="0" err="1"/>
              <a:t>Unicortical</a:t>
            </a:r>
            <a:r>
              <a:rPr lang="en-US" b="1" dirty="0"/>
              <a:t> vs. </a:t>
            </a:r>
            <a:r>
              <a:rPr lang="en-US" b="1" dirty="0" err="1"/>
              <a:t>bicortical</a:t>
            </a:r>
            <a:r>
              <a:rPr lang="en-US" b="1" dirty="0"/>
              <a:t> screws</a:t>
            </a:r>
          </a:p>
          <a:p>
            <a:pPr lvl="2"/>
            <a:r>
              <a:rPr lang="en-US" b="1" dirty="0"/>
              <a:t>Plate length</a:t>
            </a:r>
          </a:p>
          <a:p>
            <a:pPr lvl="2"/>
            <a:r>
              <a:rPr lang="en-US" b="1" dirty="0"/>
              <a:t>Screw hole fill</a:t>
            </a:r>
          </a:p>
          <a:p>
            <a:pPr lvl="2"/>
            <a:r>
              <a:rPr lang="en-US" b="1" dirty="0"/>
              <a:t>Working length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406908" y="22130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0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50599" cy="4351338"/>
          </a:xfrm>
        </p:spPr>
        <p:txBody>
          <a:bodyPr/>
          <a:lstStyle/>
          <a:p>
            <a:r>
              <a:rPr lang="en-US" b="1" dirty="0"/>
              <a:t>Far-cortical locking plates</a:t>
            </a:r>
          </a:p>
          <a:p>
            <a:pPr lvl="1"/>
            <a:r>
              <a:rPr lang="en-US" b="1" dirty="0"/>
              <a:t>Biomechanical and animal studies show increased and more </a:t>
            </a:r>
            <a:r>
              <a:rPr lang="en-US" b="1" dirty="0">
                <a:solidFill>
                  <a:srgbClr val="FF0000"/>
                </a:solidFill>
              </a:rPr>
              <a:t>evenly distributed callus</a:t>
            </a:r>
          </a:p>
          <a:p>
            <a:pPr lvl="1"/>
            <a:r>
              <a:rPr lang="en-US" b="1" dirty="0" err="1"/>
              <a:t>Plumarom</a:t>
            </a:r>
            <a:r>
              <a:rPr lang="en-US" b="1" dirty="0"/>
              <a:t> et al., JOT 2019</a:t>
            </a:r>
          </a:p>
          <a:p>
            <a:pPr lvl="2"/>
            <a:r>
              <a:rPr lang="en-US" b="1" dirty="0"/>
              <a:t>Retrospective cohort of AO/OTA type A, C, and </a:t>
            </a:r>
            <a:r>
              <a:rPr lang="en-US" b="1" dirty="0" err="1"/>
              <a:t>periprosthetic</a:t>
            </a:r>
            <a:r>
              <a:rPr lang="en-US" b="1" dirty="0"/>
              <a:t> fractures</a:t>
            </a:r>
          </a:p>
          <a:p>
            <a:pPr lvl="2"/>
            <a:r>
              <a:rPr lang="en-US" b="1" dirty="0"/>
              <a:t>42 treated with far-cortical locking plates and 15 with lateral locked plates</a:t>
            </a:r>
          </a:p>
          <a:p>
            <a:pPr lvl="2"/>
            <a:r>
              <a:rPr lang="en-US" b="1" dirty="0" err="1"/>
              <a:t>mRUST</a:t>
            </a:r>
            <a:r>
              <a:rPr lang="en-US" b="1" dirty="0"/>
              <a:t> scores from blinded radiographs statistically higher in FCL group at 6, 12, and 24</a:t>
            </a:r>
          </a:p>
          <a:p>
            <a:pPr lvl="2"/>
            <a:r>
              <a:rPr lang="en-US" b="1" dirty="0"/>
              <a:t>91% union for FCL group vs. 82% for LLP group at one year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1" y="0"/>
            <a:ext cx="1762873" cy="309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3153541"/>
            <a:ext cx="3467100" cy="2777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8374" y="5933149"/>
            <a:ext cx="307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Bottlang</a:t>
            </a:r>
            <a:r>
              <a:rPr lang="en-US" sz="1000" dirty="0"/>
              <a:t> M, </a:t>
            </a:r>
            <a:r>
              <a:rPr lang="en-US" sz="1000" dirty="0" err="1"/>
              <a:t>Feist</a:t>
            </a:r>
            <a:r>
              <a:rPr lang="en-US" sz="1000" dirty="0"/>
              <a:t> F. Biomechanics of far cortical locking.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2011;25 </a:t>
            </a:r>
            <a:r>
              <a:rPr lang="en-US" sz="1000" dirty="0" err="1"/>
              <a:t>Suppl</a:t>
            </a:r>
            <a:r>
              <a:rPr lang="en-US" sz="1000" dirty="0"/>
              <a:t> 1:S21-28)</a:t>
            </a:r>
          </a:p>
        </p:txBody>
      </p:sp>
    </p:spTree>
    <p:extLst>
      <p:ext uri="{BB962C8B-B14F-4D97-AF65-F5344CB8AC3E}">
        <p14:creationId xmlns:p14="http://schemas.microsoft.com/office/powerpoint/2010/main" val="1140671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482725"/>
            <a:ext cx="2984500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59 year old male, workplace injury where a 250lb marble slab fell on his leg</a:t>
            </a:r>
          </a:p>
          <a:p>
            <a:r>
              <a:rPr lang="en-US" sz="2000" b="1" dirty="0"/>
              <a:t>Pre-existing severe knee osteoarthritis</a:t>
            </a:r>
          </a:p>
        </p:txBody>
      </p:sp>
      <p:pic>
        <p:nvPicPr>
          <p:cNvPr id="4" name="Picture 3" descr="Screen Shot 2020-12-14 at 12.15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063" y="266700"/>
            <a:ext cx="3472922" cy="5956300"/>
          </a:xfrm>
          <a:prstGeom prst="rect">
            <a:avLst/>
          </a:prstGeom>
        </p:spPr>
      </p:pic>
      <p:pic>
        <p:nvPicPr>
          <p:cNvPr id="5" name="Picture 4" descr="Screen Shot 2020-12-14 at 12.16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42" y="292100"/>
            <a:ext cx="4413779" cy="5791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Case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9791" y="5924325"/>
            <a:ext cx="3503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Jeff Potter, MD</a:t>
            </a:r>
          </a:p>
        </p:txBody>
      </p:sp>
    </p:spTree>
    <p:extLst>
      <p:ext uri="{BB962C8B-B14F-4D97-AF65-F5344CB8AC3E}">
        <p14:creationId xmlns:p14="http://schemas.microsoft.com/office/powerpoint/2010/main" val="1944765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0-12-14 at 12.17.1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76" y="635000"/>
            <a:ext cx="3047847" cy="5448300"/>
          </a:xfrm>
          <a:prstGeom prst="rect">
            <a:avLst/>
          </a:prstGeom>
        </p:spPr>
      </p:pic>
      <p:pic>
        <p:nvPicPr>
          <p:cNvPr id="6" name="Picture 5" descr="Screen Shot 2020-12-14 at 12.19.2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309" y="1079500"/>
            <a:ext cx="3057427" cy="5003800"/>
          </a:xfrm>
          <a:prstGeom prst="rect">
            <a:avLst/>
          </a:prstGeom>
        </p:spPr>
      </p:pic>
      <p:pic>
        <p:nvPicPr>
          <p:cNvPr id="7" name="Picture 6" descr="Screen Shot 2020-12-14 at 12.19.4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85"/>
          <a:stretch/>
        </p:blipFill>
        <p:spPr>
          <a:xfrm rot="21428016">
            <a:off x="4725474" y="521887"/>
            <a:ext cx="2305050" cy="2499888"/>
          </a:xfrm>
          <a:prstGeom prst="rect">
            <a:avLst/>
          </a:prstGeom>
        </p:spPr>
      </p:pic>
      <p:pic>
        <p:nvPicPr>
          <p:cNvPr id="8" name="Picture 7" descr="Screen Shot 2020-12-14 at 12.19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318" y="853050"/>
            <a:ext cx="3223782" cy="5230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1966" y="258234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week post-op X-Ray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6266" y="143934"/>
            <a:ext cx="286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1 year follow-up X-Ray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2991" y="5771925"/>
            <a:ext cx="3503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Courtesy of Jeff Potter, MD</a:t>
            </a:r>
          </a:p>
        </p:txBody>
      </p:sp>
    </p:spTree>
    <p:extLst>
      <p:ext uri="{BB962C8B-B14F-4D97-AF65-F5344CB8AC3E}">
        <p14:creationId xmlns:p14="http://schemas.microsoft.com/office/powerpoint/2010/main" val="179867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57899" cy="429389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Dynamic Condylar Screw (DCS) plate</a:t>
            </a:r>
          </a:p>
          <a:p>
            <a:r>
              <a:rPr lang="en-US" b="1" dirty="0"/>
              <a:t>Less Invasive Stabilization System (LISS)</a:t>
            </a:r>
          </a:p>
          <a:p>
            <a:r>
              <a:rPr lang="en-US" b="1" dirty="0"/>
              <a:t>Evidence:</a:t>
            </a:r>
          </a:p>
          <a:p>
            <a:pPr lvl="1"/>
            <a:r>
              <a:rPr lang="en-US" b="1" dirty="0"/>
              <a:t>COTS group, JOT 2016</a:t>
            </a:r>
          </a:p>
          <a:p>
            <a:pPr lvl="2"/>
            <a:r>
              <a:rPr lang="en-US" b="1" dirty="0"/>
              <a:t>RCT comparing LISS (28 patients) </a:t>
            </a:r>
            <a:r>
              <a:rPr lang="en-US" b="1" dirty="0" err="1"/>
              <a:t>vs</a:t>
            </a:r>
            <a:r>
              <a:rPr lang="en-US" b="1" dirty="0"/>
              <a:t> the DCS (24 patients)</a:t>
            </a:r>
          </a:p>
          <a:p>
            <a:pPr lvl="2"/>
            <a:r>
              <a:rPr lang="en-US" b="1" dirty="0"/>
              <a:t>52% of LISS group healed at 12 months vs. 91% in the DCS group</a:t>
            </a:r>
          </a:p>
          <a:p>
            <a:r>
              <a:rPr lang="en-US" b="1" dirty="0"/>
              <a:t>Both have largely been replaced by modern implants that have variable angle/ fixed angle, and non-locking options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6666" cy="1325563"/>
          </a:xfrm>
        </p:spPr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0096866" y="1430196"/>
            <a:ext cx="1808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Dynamic Condylar Screw (DCS) plate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4599" y="4287874"/>
            <a:ext cx="1467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Invasive Stabilization System (LISS)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762" y="241300"/>
            <a:ext cx="2833306" cy="284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34" y="3238500"/>
            <a:ext cx="2608118" cy="3086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7729" y="6328192"/>
            <a:ext cx="3432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</p:spTree>
    <p:extLst>
      <p:ext uri="{BB962C8B-B14F-4D97-AF65-F5344CB8AC3E}">
        <p14:creationId xmlns:p14="http://schemas.microsoft.com/office/powerpoint/2010/main" val="83308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Introduction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53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Account for 7% of all femur fractures</a:t>
            </a:r>
          </a:p>
          <a:p>
            <a:pPr lvl="1"/>
            <a:r>
              <a:rPr lang="en-US" b="1" dirty="0"/>
              <a:t>Bimodal distribution: High-energy injuries in the young, low-energy in the elderly</a:t>
            </a:r>
          </a:p>
          <a:p>
            <a:r>
              <a:rPr lang="en-US" b="1" dirty="0"/>
              <a:t>Historical treatment</a:t>
            </a:r>
          </a:p>
          <a:p>
            <a:pPr lvl="1"/>
            <a:r>
              <a:rPr lang="en-US" b="1" dirty="0"/>
              <a:t>1960’s and earlier: Skeletal traction favored</a:t>
            </a:r>
          </a:p>
          <a:p>
            <a:pPr lvl="2"/>
            <a:r>
              <a:rPr lang="en-US" b="1" dirty="0" err="1"/>
              <a:t>Neer</a:t>
            </a:r>
            <a:r>
              <a:rPr lang="en-US" b="1" dirty="0"/>
              <a:t> et al. (JBJS 1967) advocated for closed, non-operative treatment based on poor results and high complications resulting from ORIF</a:t>
            </a:r>
          </a:p>
          <a:p>
            <a:pPr lvl="1"/>
            <a:r>
              <a:rPr lang="en-US" b="1" dirty="0"/>
              <a:t>1960’s: Angled blade plate introduced and subsequently the dynamic condylar screw (DCS) plate improved fixation options</a:t>
            </a:r>
          </a:p>
          <a:p>
            <a:pPr lvl="1"/>
            <a:r>
              <a:rPr lang="en-US" b="1" dirty="0"/>
              <a:t>1990’s: ORIF established as the standard of care (Butt et al., JBJS Br 1996)</a:t>
            </a:r>
          </a:p>
          <a:p>
            <a:pPr lvl="1"/>
            <a:r>
              <a:rPr lang="en-US" b="1" dirty="0"/>
              <a:t>2000’s: Early iterations of the lateral locking plates improved outcomes (Weight &amp; </a:t>
            </a:r>
            <a:r>
              <a:rPr lang="en-US" b="1" dirty="0" err="1"/>
              <a:t>Collinge</a:t>
            </a:r>
            <a:r>
              <a:rPr lang="en-US" b="1" dirty="0"/>
              <a:t>, JOT, 2004)</a:t>
            </a:r>
          </a:p>
          <a:p>
            <a:pPr lvl="1"/>
            <a:r>
              <a:rPr lang="en-US" b="1" dirty="0"/>
              <a:t>2010’s: Improved plate design and ongoing experimentation with far cortical locking (FCL) and intramedullary (IM) nail design aim to improve non-union rates and allow for early weight-bearing</a:t>
            </a:r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650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Limitations of lateral locked distal femur plates: </a:t>
            </a:r>
            <a:r>
              <a:rPr lang="en-US" b="1" dirty="0">
                <a:solidFill>
                  <a:srgbClr val="FF0000"/>
                </a:solidFill>
              </a:rPr>
              <a:t>non-union</a:t>
            </a:r>
          </a:p>
          <a:p>
            <a:pPr lvl="1"/>
            <a:r>
              <a:rPr lang="en-US" b="1" dirty="0"/>
              <a:t>Up to 31%</a:t>
            </a:r>
          </a:p>
          <a:p>
            <a:pPr lvl="1"/>
            <a:r>
              <a:rPr lang="en-US" b="1" dirty="0"/>
              <a:t>Rodriguez et al., JOT 2016</a:t>
            </a:r>
          </a:p>
          <a:p>
            <a:pPr lvl="2"/>
            <a:r>
              <a:rPr lang="en-US" b="1" dirty="0"/>
              <a:t>Retrospective study including 271 supracondylar femur fractures</a:t>
            </a:r>
          </a:p>
          <a:p>
            <a:pPr lvl="2"/>
            <a:r>
              <a:rPr lang="en-US" b="1" dirty="0"/>
              <a:t>Nonunion rate 13%</a:t>
            </a:r>
          </a:p>
          <a:p>
            <a:pPr lvl="2"/>
            <a:r>
              <a:rPr lang="en-US" b="1" dirty="0"/>
              <a:t>Plate material (</a:t>
            </a:r>
            <a:r>
              <a:rPr lang="en-US" b="1" u="sng" dirty="0"/>
              <a:t>stainless steel</a:t>
            </a:r>
            <a:r>
              <a:rPr lang="en-US" b="1" dirty="0"/>
              <a:t>) and those with </a:t>
            </a:r>
            <a:r>
              <a:rPr lang="en-US" b="1" u="sng" dirty="0"/>
              <a:t>high rigidity scores </a:t>
            </a:r>
            <a:r>
              <a:rPr lang="en-US" b="1" dirty="0"/>
              <a:t>were associated with nonunion</a:t>
            </a:r>
          </a:p>
          <a:p>
            <a:pPr lvl="2"/>
            <a:r>
              <a:rPr lang="en-US" b="1" dirty="0"/>
              <a:t>Rigidity score included:</a:t>
            </a:r>
            <a:r>
              <a:rPr lang="en-US" b="1" u="sng" dirty="0"/>
              <a:t> plate material</a:t>
            </a:r>
            <a:r>
              <a:rPr lang="en-US" b="1" dirty="0"/>
              <a:t>, presence of </a:t>
            </a:r>
            <a:r>
              <a:rPr lang="en-US" b="1" u="sng" dirty="0"/>
              <a:t>screws across main fracture</a:t>
            </a:r>
            <a:r>
              <a:rPr lang="en-US" b="1" dirty="0"/>
              <a:t>, and </a:t>
            </a:r>
            <a:r>
              <a:rPr lang="en-US" b="1" u="sng" dirty="0"/>
              <a:t>proximal screw density</a:t>
            </a:r>
          </a:p>
          <a:p>
            <a:pPr lvl="1"/>
            <a:r>
              <a:rPr lang="en-US" b="1" dirty="0"/>
              <a:t>Ricci et al., JOT 2014</a:t>
            </a:r>
          </a:p>
          <a:p>
            <a:pPr lvl="2"/>
            <a:r>
              <a:rPr lang="en-US" b="1" dirty="0"/>
              <a:t>Retrospective study including 335 AO/OTA Type A or C fractures</a:t>
            </a:r>
          </a:p>
          <a:p>
            <a:pPr lvl="2"/>
            <a:r>
              <a:rPr lang="en-US" b="1" dirty="0"/>
              <a:t>Nonunion rate 19%</a:t>
            </a:r>
          </a:p>
          <a:p>
            <a:pPr lvl="2"/>
            <a:r>
              <a:rPr lang="en-US" b="1" dirty="0"/>
              <a:t>Risk factors for reoperation to promote union include </a:t>
            </a:r>
            <a:r>
              <a:rPr lang="en-US" b="1" u="sng" dirty="0"/>
              <a:t>open fracture</a:t>
            </a:r>
            <a:r>
              <a:rPr lang="en-US" b="1" dirty="0"/>
              <a:t>, </a:t>
            </a:r>
            <a:r>
              <a:rPr lang="en-US" b="1" u="sng" dirty="0"/>
              <a:t>diabetes</a:t>
            </a:r>
            <a:r>
              <a:rPr lang="en-US" b="1" dirty="0"/>
              <a:t>, </a:t>
            </a:r>
            <a:r>
              <a:rPr lang="en-US" b="1" u="sng" dirty="0"/>
              <a:t>smoking</a:t>
            </a:r>
            <a:r>
              <a:rPr lang="en-US" b="1" dirty="0"/>
              <a:t>,</a:t>
            </a:r>
            <a:r>
              <a:rPr lang="en-US" b="1" u="sng" dirty="0"/>
              <a:t> increased BMI</a:t>
            </a:r>
            <a:r>
              <a:rPr lang="en-US" b="1" dirty="0"/>
              <a:t>, and </a:t>
            </a:r>
            <a:r>
              <a:rPr lang="en-US" b="1" u="sng" dirty="0"/>
              <a:t>shorter plate length</a:t>
            </a:r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938776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27283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Intramedullary nail</a:t>
            </a:r>
          </a:p>
          <a:p>
            <a:pPr lvl="1"/>
            <a:r>
              <a:rPr lang="en-US" b="1" dirty="0"/>
              <a:t>Minimizes disruption of soft tissues</a:t>
            </a:r>
          </a:p>
          <a:p>
            <a:pPr lvl="1"/>
            <a:r>
              <a:rPr lang="en-US" b="1" dirty="0"/>
              <a:t>Improved designs (multiple distal screw options and ability to lock distal screws to the nail) have expanded their indications</a:t>
            </a:r>
          </a:p>
          <a:p>
            <a:pPr lvl="1"/>
            <a:r>
              <a:rPr lang="en-US" b="1" dirty="0"/>
              <a:t>Retrograde nail should extend to the level of the lesser trochanter, or at least allow two proximal interlocking screws</a:t>
            </a:r>
          </a:p>
          <a:p>
            <a:pPr lvl="1"/>
            <a:r>
              <a:rPr lang="en-US" b="1" dirty="0" err="1"/>
              <a:t>Antegrade</a:t>
            </a:r>
            <a:r>
              <a:rPr lang="en-US" b="1" dirty="0"/>
              <a:t> nails may be an option for high supracondylar fractures or segmental fractures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Reduce fracture prior to reaming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0" y="1079500"/>
            <a:ext cx="4587911" cy="462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4128" y="5705892"/>
            <a:ext cx="4575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</p:spTree>
    <p:extLst>
      <p:ext uri="{BB962C8B-B14F-4D97-AF65-F5344CB8AC3E}">
        <p14:creationId xmlns:p14="http://schemas.microsoft.com/office/powerpoint/2010/main" val="1113822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958" y="1536968"/>
            <a:ext cx="10803007" cy="2638931"/>
          </a:xfrm>
        </p:spPr>
        <p:txBody>
          <a:bodyPr/>
          <a:lstStyle/>
          <a:p>
            <a:r>
              <a:rPr lang="en-US" b="1" dirty="0"/>
              <a:t>Dynamic condylar screw/ angled blade plate</a:t>
            </a:r>
          </a:p>
          <a:p>
            <a:pPr lvl="1"/>
            <a:r>
              <a:rPr lang="en-US" b="1" dirty="0"/>
              <a:t>Currently, used at times for nonunion/ revision scenarios</a:t>
            </a:r>
          </a:p>
          <a:p>
            <a:pPr lvl="1"/>
            <a:r>
              <a:rPr lang="en-US" b="1" dirty="0"/>
              <a:t>Stiff constructs (stainless steel)</a:t>
            </a:r>
          </a:p>
          <a:p>
            <a:pPr lvl="1"/>
            <a:r>
              <a:rPr lang="en-US" b="1" dirty="0"/>
              <a:t>Condylar screw &amp; blade must be inserted parallel to joint</a:t>
            </a:r>
          </a:p>
          <a:p>
            <a:pPr lvl="1"/>
            <a:r>
              <a:rPr lang="en-US" b="1" dirty="0"/>
              <a:t>Position in the articular fragment is critical to avoid </a:t>
            </a:r>
            <a:r>
              <a:rPr lang="en-US" b="1" dirty="0" err="1"/>
              <a:t>malreduction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887668" y="6331976"/>
            <a:ext cx="217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Blade positioning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556000"/>
            <a:ext cx="3908340" cy="271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0028" y="6304002"/>
            <a:ext cx="3813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  <p:sp>
        <p:nvSpPr>
          <p:cNvPr id="5" name="Rectangle 4"/>
          <p:cNvSpPr/>
          <p:nvPr/>
        </p:nvSpPr>
        <p:spPr>
          <a:xfrm>
            <a:off x="6273800" y="6134100"/>
            <a:ext cx="1778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41800" y="6146800"/>
            <a:ext cx="7747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32400" y="4762500"/>
            <a:ext cx="1778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99100" y="5981700"/>
            <a:ext cx="1778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99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63900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68 year old man, left leg crushed when trailer fell off a jack and onto his leg</a:t>
            </a:r>
          </a:p>
          <a:p>
            <a:r>
              <a:rPr lang="en-US" sz="2000" b="1" dirty="0"/>
              <a:t>Open left segmental, comminuted distal femur fracture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134" y="263525"/>
            <a:ext cx="10515600" cy="1325563"/>
          </a:xfrm>
        </p:spPr>
        <p:txBody>
          <a:bodyPr/>
          <a:lstStyle/>
          <a:p>
            <a:r>
              <a:rPr lang="en-US" u="sng" dirty="0"/>
              <a:t>Case Example</a:t>
            </a:r>
            <a:endParaRPr lang="en-US" b="1" u="sng" dirty="0"/>
          </a:p>
        </p:txBody>
      </p:sp>
      <p:pic>
        <p:nvPicPr>
          <p:cNvPr id="5" name="Picture 4" descr="Screen Shot 2020-12-14 at 1.07.0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843" y="939800"/>
            <a:ext cx="3698240" cy="4978400"/>
          </a:xfrm>
          <a:prstGeom prst="rect">
            <a:avLst/>
          </a:prstGeom>
        </p:spPr>
      </p:pic>
      <p:pic>
        <p:nvPicPr>
          <p:cNvPr id="6" name="Picture 5" descr="Screen Shot 2020-12-14 at 1.1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200" y="152399"/>
            <a:ext cx="1968500" cy="3672575"/>
          </a:xfrm>
          <a:prstGeom prst="rect">
            <a:avLst/>
          </a:prstGeom>
        </p:spPr>
      </p:pic>
      <p:pic>
        <p:nvPicPr>
          <p:cNvPr id="7" name="Picture 6" descr="Screen Shot 2020-12-14 at 1.14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00" y="3860800"/>
            <a:ext cx="2628900" cy="2628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4699" y="6181923"/>
            <a:ext cx="2310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Mike Moran,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1284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2-14 at 1.21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0" y="686002"/>
            <a:ext cx="3365500" cy="5961231"/>
          </a:xfrm>
          <a:prstGeom prst="rect">
            <a:avLst/>
          </a:prstGeom>
        </p:spPr>
      </p:pic>
      <p:pic>
        <p:nvPicPr>
          <p:cNvPr id="5" name="Picture 4" descr="Screen Shot 2020-12-14 at 1.08.0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365" y="723900"/>
            <a:ext cx="3274868" cy="590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9599" y="312774"/>
            <a:ext cx="289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 week follow-up X-Rays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18199" y="6347023"/>
            <a:ext cx="2310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Mike Moran,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0959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143" y="1712697"/>
            <a:ext cx="2725298" cy="5145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725" y="0"/>
            <a:ext cx="3224400" cy="2470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341" y="0"/>
            <a:ext cx="32871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7999" y="6550223"/>
            <a:ext cx="2310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Mike Moran, MD</a:t>
            </a:r>
            <a:endParaRPr lang="en-US" sz="14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4826" y="1486168"/>
            <a:ext cx="3990108" cy="4355832"/>
          </a:xfrm>
        </p:spPr>
        <p:txBody>
          <a:bodyPr>
            <a:normAutofit/>
          </a:bodyPr>
          <a:lstStyle/>
          <a:p>
            <a:r>
              <a:rPr lang="en-US" sz="2000" b="1" dirty="0"/>
              <a:t>Distal femur &amp; shaft fracture nonunion established at one year</a:t>
            </a:r>
          </a:p>
          <a:p>
            <a:r>
              <a:rPr lang="en-US" sz="2000" b="1" dirty="0"/>
              <a:t>Persistent pain, no infectious symptoms, skin healed with no draining sinus, CRP normal</a:t>
            </a:r>
          </a:p>
          <a:p>
            <a:endParaRPr lang="en-US" sz="2000" b="1" dirty="0"/>
          </a:p>
          <a:p>
            <a:pPr lvl="1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45178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92" y="0"/>
            <a:ext cx="4701120" cy="5010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744" y="5003380"/>
            <a:ext cx="498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Intra-op image confirming DCS placement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025" y="1350612"/>
            <a:ext cx="3279773" cy="550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13" y="173193"/>
            <a:ext cx="3424651" cy="2855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5500" y="214588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Union by 6 months post-op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6199" y="6550223"/>
            <a:ext cx="2310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Mike Moran, MD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6302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784" y="1389190"/>
            <a:ext cx="8856516" cy="4871910"/>
          </a:xfrm>
        </p:spPr>
        <p:txBody>
          <a:bodyPr>
            <a:normAutofit/>
          </a:bodyPr>
          <a:lstStyle/>
          <a:p>
            <a:r>
              <a:rPr lang="en-US" b="1" dirty="0"/>
              <a:t>Distal femur replacement</a:t>
            </a:r>
          </a:p>
          <a:p>
            <a:pPr lvl="1"/>
            <a:r>
              <a:rPr lang="en-US" b="1" dirty="0"/>
              <a:t>Advantages</a:t>
            </a:r>
          </a:p>
          <a:p>
            <a:pPr lvl="2"/>
            <a:r>
              <a:rPr lang="en-US" b="1" dirty="0"/>
              <a:t>Immediate weight-bearing, eliminates risks of nonunion, malunion, fixation failure, and post-traumatic OA (</a:t>
            </a:r>
            <a:r>
              <a:rPr lang="en-US" b="1" dirty="0" err="1"/>
              <a:t>Meluzio</a:t>
            </a:r>
            <a:r>
              <a:rPr lang="en-US" b="1" dirty="0"/>
              <a:t> et al. Injury 2020)</a:t>
            </a:r>
          </a:p>
          <a:p>
            <a:pPr lvl="1"/>
            <a:r>
              <a:rPr lang="en-US" b="1" dirty="0"/>
              <a:t>Disadvantages</a:t>
            </a:r>
          </a:p>
          <a:p>
            <a:pPr lvl="2"/>
            <a:r>
              <a:rPr lang="en-US" b="1" dirty="0"/>
              <a:t>Limited salvage options in cases of </a:t>
            </a:r>
            <a:r>
              <a:rPr lang="en-US" b="1" dirty="0" err="1"/>
              <a:t>osteolysis</a:t>
            </a:r>
            <a:r>
              <a:rPr lang="en-US" b="1" dirty="0"/>
              <a:t>, loosening, </a:t>
            </a:r>
            <a:r>
              <a:rPr lang="en-US" b="1" dirty="0" err="1"/>
              <a:t>peri</a:t>
            </a:r>
            <a:r>
              <a:rPr lang="en-US" b="1" dirty="0"/>
              <a:t>-prosthetic fracture, or infection</a:t>
            </a:r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896948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4" y="1656290"/>
            <a:ext cx="5867400" cy="520170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Lateral plate augmented fixation with</a:t>
            </a:r>
          </a:p>
          <a:p>
            <a:pPr lvl="1"/>
            <a:r>
              <a:rPr lang="en-US" b="1" dirty="0"/>
              <a:t>Medial pre-contoured distal tibia plate</a:t>
            </a:r>
          </a:p>
          <a:p>
            <a:pPr lvl="1"/>
            <a:r>
              <a:rPr lang="en-US" b="1" dirty="0"/>
              <a:t>Medial 3.5mm recon plate</a:t>
            </a:r>
          </a:p>
          <a:p>
            <a:pPr lvl="1"/>
            <a:r>
              <a:rPr lang="en-US" b="1" dirty="0"/>
              <a:t>Retrograde IM nail</a:t>
            </a:r>
          </a:p>
          <a:p>
            <a:r>
              <a:rPr lang="en-US" b="1" dirty="0"/>
              <a:t>May be useful to </a:t>
            </a:r>
            <a:r>
              <a:rPr lang="en-US" b="1" dirty="0">
                <a:solidFill>
                  <a:srgbClr val="FF0000"/>
                </a:solidFill>
              </a:rPr>
              <a:t>avoid varus failure </a:t>
            </a:r>
            <a:r>
              <a:rPr lang="en-US" b="1" dirty="0"/>
              <a:t>and permit </a:t>
            </a:r>
            <a:r>
              <a:rPr lang="en-US" b="1" dirty="0">
                <a:solidFill>
                  <a:srgbClr val="FF0000"/>
                </a:solidFill>
              </a:rPr>
              <a:t>early weight-bearing</a:t>
            </a:r>
          </a:p>
          <a:p>
            <a:r>
              <a:rPr lang="en-US" b="1" dirty="0"/>
              <a:t>Fontenot et al. J </a:t>
            </a:r>
            <a:r>
              <a:rPr lang="en-US" b="1" dirty="0" err="1"/>
              <a:t>Orthop</a:t>
            </a:r>
            <a:r>
              <a:rPr lang="en-US" b="1" dirty="0"/>
              <a:t> Trauma 2019</a:t>
            </a:r>
          </a:p>
          <a:p>
            <a:pPr lvl="1"/>
            <a:r>
              <a:rPr lang="en-US" b="1" dirty="0"/>
              <a:t>Biomechanical study using 28 synthetic femora</a:t>
            </a:r>
          </a:p>
          <a:p>
            <a:pPr lvl="1"/>
            <a:r>
              <a:rPr lang="en-US" b="1" dirty="0"/>
              <a:t>Both Lateral plate plus medial recon plate &amp; lateral plate plus nail exhibited higher stiffness and load to failure</a:t>
            </a:r>
          </a:p>
          <a:p>
            <a:r>
              <a:rPr lang="en-US" b="1" dirty="0"/>
              <a:t>Wright et al. J </a:t>
            </a:r>
            <a:r>
              <a:rPr lang="en-US" b="1" dirty="0" err="1"/>
              <a:t>Orthop</a:t>
            </a:r>
            <a:r>
              <a:rPr lang="en-US" b="1" dirty="0"/>
              <a:t> Trauma 2020</a:t>
            </a:r>
          </a:p>
          <a:p>
            <a:pPr lvl="1"/>
            <a:r>
              <a:rPr lang="en-US" b="1" dirty="0"/>
              <a:t>Dual plate fixation had slightly higher torsional and axial stiffness</a:t>
            </a:r>
          </a:p>
          <a:p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654801" y="5621866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(Wright DJ, </a:t>
            </a:r>
            <a:r>
              <a:rPr lang="en-US" sz="1000" dirty="0" err="1"/>
              <a:t>DeSanto</a:t>
            </a:r>
            <a:r>
              <a:rPr lang="en-US" sz="1000" dirty="0"/>
              <a:t> DJ, </a:t>
            </a:r>
            <a:r>
              <a:rPr lang="en-US" sz="1000" dirty="0" err="1"/>
              <a:t>McGarry</a:t>
            </a:r>
            <a:r>
              <a:rPr lang="en-US" sz="1000" dirty="0"/>
              <a:t> MH, Lee TQ, </a:t>
            </a:r>
            <a:r>
              <a:rPr lang="en-US" sz="1000" dirty="0" err="1"/>
              <a:t>Scolaro</a:t>
            </a:r>
            <a:r>
              <a:rPr lang="en-US" sz="1000" dirty="0"/>
              <a:t> JA. Supplemental fixation of supracondylar distal femur fractures: A biomechanical comparison of dual-plate and plate-nail constructs.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2020;34(8):434-440)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799" y="2713566"/>
            <a:ext cx="5160433" cy="28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91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5" y="1520824"/>
            <a:ext cx="6599766" cy="4486276"/>
          </a:xfrm>
        </p:spPr>
        <p:txBody>
          <a:bodyPr>
            <a:normAutofit/>
          </a:bodyPr>
          <a:lstStyle/>
          <a:p>
            <a:r>
              <a:rPr lang="en-US" b="1" dirty="0"/>
              <a:t>Hoffa fracture fixation</a:t>
            </a:r>
          </a:p>
          <a:p>
            <a:pPr lvl="1"/>
            <a:r>
              <a:rPr lang="en-US" b="1" dirty="0"/>
              <a:t>Caused by </a:t>
            </a:r>
            <a:r>
              <a:rPr lang="en-US" b="1" dirty="0">
                <a:solidFill>
                  <a:srgbClr val="FF0000"/>
                </a:solidFill>
              </a:rPr>
              <a:t>shear moment </a:t>
            </a:r>
            <a:r>
              <a:rPr lang="en-US" b="1" dirty="0"/>
              <a:t>through posterior condyle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 not miss </a:t>
            </a:r>
            <a:r>
              <a:rPr lang="en-US" b="1" dirty="0"/>
              <a:t>these fractures</a:t>
            </a:r>
          </a:p>
          <a:p>
            <a:pPr lvl="1"/>
            <a:r>
              <a:rPr lang="en-US" b="1" dirty="0"/>
              <a:t>Require independent screw fixation-prior to plate- in the sagittal plane</a:t>
            </a:r>
          </a:p>
          <a:p>
            <a:pPr lvl="1"/>
            <a:r>
              <a:rPr lang="en-US" b="1" dirty="0"/>
              <a:t>Flexion of knee helps to reduce fragment</a:t>
            </a:r>
          </a:p>
          <a:p>
            <a:pPr lvl="1"/>
            <a:r>
              <a:rPr lang="en-US" b="1" dirty="0"/>
              <a:t>Fixation outside articular margin when possible; buried/ headless screw when not</a:t>
            </a:r>
          </a:p>
          <a:p>
            <a:pPr lvl="1"/>
            <a:r>
              <a:rPr lang="en-US" b="1" dirty="0"/>
              <a:t>Very small posterior fragment may require posterior to anterior screw</a:t>
            </a:r>
          </a:p>
          <a:p>
            <a:pPr lvl="1"/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Fixation Options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186" y="208568"/>
            <a:ext cx="4338919" cy="2826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99" y="3129568"/>
            <a:ext cx="4354625" cy="2941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2501" y="6040966"/>
            <a:ext cx="435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(Holmes SM, </a:t>
            </a:r>
            <a:r>
              <a:rPr lang="en-US" sz="1000" dirty="0" err="1"/>
              <a:t>Bomback</a:t>
            </a:r>
            <a:r>
              <a:rPr lang="en-US" sz="1000" dirty="0"/>
              <a:t> D, </a:t>
            </a:r>
            <a:r>
              <a:rPr lang="en-US" sz="1000" dirty="0" err="1"/>
              <a:t>Baumgaertner</a:t>
            </a:r>
            <a:r>
              <a:rPr lang="en-US" sz="1000" dirty="0"/>
              <a:t> MR. Coronal fractures of the femoral condyle: A brief report of five cases. </a:t>
            </a:r>
            <a:r>
              <a:rPr lang="en-US" sz="1000" i="1" dirty="0"/>
              <a:t>J </a:t>
            </a:r>
            <a:r>
              <a:rPr lang="en-US" sz="1000" i="1" dirty="0" err="1"/>
              <a:t>Orthop</a:t>
            </a:r>
            <a:r>
              <a:rPr lang="en-US" sz="1000" i="1" dirty="0"/>
              <a:t> Trauma. </a:t>
            </a:r>
            <a:r>
              <a:rPr lang="en-US" sz="1000" dirty="0"/>
              <a:t>2004;18(5):316-319)</a:t>
            </a:r>
          </a:p>
        </p:txBody>
      </p:sp>
    </p:spTree>
    <p:extLst>
      <p:ext uri="{BB962C8B-B14F-4D97-AF65-F5344CB8AC3E}">
        <p14:creationId xmlns:p14="http://schemas.microsoft.com/office/powerpoint/2010/main" val="365856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Osteology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Shaft of femur aligned with anterior half of lateral condyle</a:t>
            </a:r>
          </a:p>
          <a:p>
            <a:r>
              <a:rPr lang="en-US" b="1" dirty="0"/>
              <a:t>Anatomic axis </a:t>
            </a:r>
            <a:r>
              <a:rPr lang="en-US" b="1" dirty="0">
                <a:solidFill>
                  <a:srgbClr val="FF0000"/>
                </a:solidFill>
              </a:rPr>
              <a:t>9° valgus </a:t>
            </a:r>
            <a:r>
              <a:rPr lang="en-US" b="1" dirty="0"/>
              <a:t>(range 7-11°)</a:t>
            </a:r>
          </a:p>
          <a:p>
            <a:pPr lvl="1"/>
            <a:r>
              <a:rPr lang="en-US" b="1" dirty="0"/>
              <a:t>anatomic lateral distal femoral angle (</a:t>
            </a:r>
            <a:r>
              <a:rPr lang="en-US" b="1" dirty="0" err="1"/>
              <a:t>aLDF</a:t>
            </a:r>
            <a:r>
              <a:rPr lang="en-US" b="1" dirty="0"/>
              <a:t>) 81° (79°- 83°)</a:t>
            </a:r>
          </a:p>
          <a:p>
            <a:pPr lvl="1"/>
            <a:r>
              <a:rPr lang="en-US" b="1" dirty="0"/>
              <a:t>mechanical lateral distal femoral angle (</a:t>
            </a:r>
            <a:r>
              <a:rPr lang="en-US" b="1" dirty="0" err="1"/>
              <a:t>mLDF</a:t>
            </a:r>
            <a:r>
              <a:rPr lang="en-US" b="1" dirty="0"/>
              <a:t>) 87° (85° - 90°)</a:t>
            </a:r>
          </a:p>
          <a:p>
            <a:r>
              <a:rPr lang="en-US" b="1" dirty="0"/>
              <a:t>Sectioned axially, distal femur is </a:t>
            </a:r>
            <a:r>
              <a:rPr lang="en-US" b="1" dirty="0">
                <a:solidFill>
                  <a:srgbClr val="FF0000"/>
                </a:solidFill>
              </a:rPr>
              <a:t>trapezoidal</a:t>
            </a:r>
          </a:p>
          <a:p>
            <a:pPr lvl="1"/>
            <a:r>
              <a:rPr lang="en-US" b="1" dirty="0"/>
              <a:t>Ramifications for:</a:t>
            </a:r>
          </a:p>
          <a:p>
            <a:pPr lvl="2"/>
            <a:r>
              <a:rPr lang="en-US" b="1" dirty="0"/>
              <a:t>Implant placement</a:t>
            </a:r>
          </a:p>
          <a:p>
            <a:pPr lvl="2"/>
            <a:r>
              <a:rPr lang="en-US" b="1" dirty="0"/>
              <a:t>Screw prominence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344" y="821765"/>
            <a:ext cx="5933955" cy="4662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3177" y="5495222"/>
            <a:ext cx="505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620000" y="1016000"/>
            <a:ext cx="298823" cy="234576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21812" y="3364752"/>
            <a:ext cx="26894" cy="1326777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88941" y="1016000"/>
            <a:ext cx="44824" cy="2300941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13294" y="2256118"/>
            <a:ext cx="2181412" cy="41835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782047" y="4826000"/>
            <a:ext cx="6571129" cy="29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34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Post-surgery Rehabilitation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84610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Traditional had been NWB for up to 12 weeks </a:t>
            </a:r>
          </a:p>
          <a:p>
            <a:r>
              <a:rPr lang="en-US" b="1" dirty="0"/>
              <a:t>New evidence suggests immediate or early weight-bearing does not increase fixation failure rate</a:t>
            </a:r>
          </a:p>
          <a:p>
            <a:pPr lvl="1"/>
            <a:r>
              <a:rPr lang="en-US" b="1" dirty="0"/>
              <a:t>Poole et al., BJJ 2017</a:t>
            </a:r>
          </a:p>
          <a:p>
            <a:pPr lvl="2"/>
            <a:r>
              <a:rPr lang="en-US" b="1" dirty="0"/>
              <a:t>Case series of 127 fractures in patients with mean age 73 years old fixed with lateral distal femur locking plate</a:t>
            </a:r>
          </a:p>
          <a:p>
            <a:pPr lvl="2"/>
            <a:r>
              <a:rPr lang="en-US" b="1" dirty="0"/>
              <a:t>84% were allowed to weight-bear immediately. At minimum 1 year follow-up, 95% united and only 3% required re-operation for failure of fixation</a:t>
            </a:r>
          </a:p>
          <a:p>
            <a:pPr lvl="1"/>
            <a:r>
              <a:rPr lang="en-US" b="1" dirty="0"/>
              <a:t>Lieder et al., JOT 2020</a:t>
            </a:r>
          </a:p>
          <a:p>
            <a:pPr lvl="2"/>
            <a:r>
              <a:rPr lang="en-US" b="1" dirty="0"/>
              <a:t>Retrospective cohort of 135 patients with AO/OTA Type A and </a:t>
            </a:r>
            <a:r>
              <a:rPr lang="en-US" b="1" dirty="0" err="1"/>
              <a:t>periprosthetic</a:t>
            </a:r>
            <a:r>
              <a:rPr lang="en-US" b="1" dirty="0"/>
              <a:t> femur fractures allowed to either weight bear immediately or touch-down weight bear</a:t>
            </a:r>
          </a:p>
          <a:p>
            <a:pPr lvl="2"/>
            <a:r>
              <a:rPr lang="en-US" b="1" dirty="0"/>
              <a:t>No difference in adverse events (11% WBAT vs. 19% TDWB) including early fixation failure, nonunion, or infection</a:t>
            </a:r>
          </a:p>
          <a:p>
            <a:r>
              <a:rPr lang="en-US" b="1" dirty="0"/>
              <a:t>Range of motion initiated immediately post-op</a:t>
            </a:r>
          </a:p>
          <a:p>
            <a:r>
              <a:rPr lang="en-US" b="1" dirty="0"/>
              <a:t>Involve primary care physician and/or endocrinologist if osteoporosis is a concern</a:t>
            </a:r>
          </a:p>
        </p:txBody>
      </p:sp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u="sng" dirty="0"/>
              <a:t>References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1584324"/>
            <a:ext cx="10515600" cy="4727575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err="1"/>
              <a:t>Neer</a:t>
            </a:r>
            <a:r>
              <a:rPr lang="en-US" dirty="0"/>
              <a:t> CS, 2nd, Grantham SA, Shelton ML. Supracondylar fracture of the adult femur. A study of one hundred and ten cases. </a:t>
            </a:r>
            <a:r>
              <a:rPr lang="en-US" i="1" dirty="0"/>
              <a:t>J Bone Joint </a:t>
            </a:r>
            <a:r>
              <a:rPr lang="en-US" i="1" dirty="0" err="1"/>
              <a:t>Surg</a:t>
            </a:r>
            <a:r>
              <a:rPr lang="en-US" i="1" dirty="0"/>
              <a:t> Am. </a:t>
            </a:r>
            <a:r>
              <a:rPr lang="en-US" dirty="0"/>
              <a:t>1967;49(4):591-613.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Butt MS, </a:t>
            </a:r>
            <a:r>
              <a:rPr lang="en-US" dirty="0" err="1"/>
              <a:t>Krikler</a:t>
            </a:r>
            <a:r>
              <a:rPr lang="en-US" dirty="0"/>
              <a:t> SJ, Ali MS. Displaced fractures of the distal femur in elderly patients: Operative versus non-operative treatment. </a:t>
            </a:r>
            <a:r>
              <a:rPr lang="en-US" i="1" dirty="0"/>
              <a:t>J Bone Joint </a:t>
            </a:r>
            <a:r>
              <a:rPr lang="en-US" i="1" dirty="0" err="1"/>
              <a:t>Surg</a:t>
            </a:r>
            <a:r>
              <a:rPr lang="en-US" i="1" dirty="0"/>
              <a:t> Br. </a:t>
            </a:r>
            <a:r>
              <a:rPr lang="en-US" dirty="0"/>
              <a:t>1996;78(1):110-114.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Weight M, </a:t>
            </a:r>
            <a:r>
              <a:rPr lang="en-US" dirty="0" err="1"/>
              <a:t>Collinge</a:t>
            </a:r>
            <a:r>
              <a:rPr lang="en-US" dirty="0"/>
              <a:t> C. Early results of the less invasive stabilization system for mechanically unstable fractures of the distal femur (AO/OTA types A2, A3, C2, and C3).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2004;18(8):503-508.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Collinge</a:t>
            </a:r>
            <a:r>
              <a:rPr lang="en-US" dirty="0"/>
              <a:t> CA, </a:t>
            </a:r>
            <a:r>
              <a:rPr lang="en-US" dirty="0" err="1"/>
              <a:t>Wiss</a:t>
            </a:r>
            <a:r>
              <a:rPr lang="en-US" dirty="0"/>
              <a:t> DA. Distal Femur Fractures. In: </a:t>
            </a:r>
            <a:r>
              <a:rPr lang="en-US" dirty="0" err="1"/>
              <a:t>Tornetta</a:t>
            </a:r>
            <a:r>
              <a:rPr lang="en-US" dirty="0"/>
              <a:t> P, Ricci WM, eds. </a:t>
            </a:r>
            <a:r>
              <a:rPr lang="en-US" i="1" dirty="0"/>
              <a:t>Rockwood and Green’s Fractures in Adults, 9e.</a:t>
            </a:r>
            <a:r>
              <a:rPr lang="en-US" dirty="0"/>
              <a:t> Philadelphia, PA: </a:t>
            </a:r>
            <a:r>
              <a:rPr lang="en-US" dirty="0" err="1"/>
              <a:t>Wolters</a:t>
            </a:r>
            <a:r>
              <a:rPr lang="en-US" dirty="0"/>
              <a:t> Kluwer Health, </a:t>
            </a:r>
            <a:r>
              <a:rPr lang="en-US" dirty="0" err="1"/>
              <a:t>Inc</a:t>
            </a:r>
            <a:r>
              <a:rPr lang="en-US" dirty="0"/>
              <a:t>; 2019.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Meinberg</a:t>
            </a:r>
            <a:r>
              <a:rPr lang="en-US" dirty="0"/>
              <a:t> EG, </a:t>
            </a:r>
            <a:r>
              <a:rPr lang="en-US" dirty="0" err="1"/>
              <a:t>Agel</a:t>
            </a:r>
            <a:r>
              <a:rPr lang="en-US" dirty="0"/>
              <a:t> J, Roberts CS, </a:t>
            </a:r>
            <a:r>
              <a:rPr lang="en-US" dirty="0" err="1"/>
              <a:t>Karam</a:t>
            </a:r>
            <a:r>
              <a:rPr lang="en-US" dirty="0"/>
              <a:t> MD, </a:t>
            </a:r>
            <a:r>
              <a:rPr lang="en-US" dirty="0" err="1"/>
              <a:t>Kellam</a:t>
            </a:r>
            <a:r>
              <a:rPr lang="en-US" dirty="0"/>
              <a:t> JF. AO/ OTA fracture and dislocation classification compendium 2018.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2018;32 </a:t>
            </a:r>
            <a:r>
              <a:rPr lang="en-US" dirty="0" err="1"/>
              <a:t>Suppl</a:t>
            </a:r>
            <a:r>
              <a:rPr lang="en-US" dirty="0"/>
              <a:t> 1:S1-S170.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Nork</a:t>
            </a:r>
            <a:r>
              <a:rPr lang="en-US" dirty="0"/>
              <a:t> SE, </a:t>
            </a:r>
            <a:r>
              <a:rPr lang="en-US" dirty="0" err="1"/>
              <a:t>Segina</a:t>
            </a:r>
            <a:r>
              <a:rPr lang="en-US" dirty="0"/>
              <a:t> DN, </a:t>
            </a:r>
            <a:r>
              <a:rPr lang="en-US" dirty="0" err="1"/>
              <a:t>Aflatoon</a:t>
            </a:r>
            <a:r>
              <a:rPr lang="en-US" dirty="0"/>
              <a:t> K, et al. The association between supracondylar-</a:t>
            </a:r>
            <a:r>
              <a:rPr lang="en-US" dirty="0" err="1"/>
              <a:t>intercondylar</a:t>
            </a:r>
            <a:r>
              <a:rPr lang="en-US" dirty="0"/>
              <a:t> distal femoral fractures and coronal plane fractures. </a:t>
            </a:r>
            <a:r>
              <a:rPr lang="en-US" i="1" dirty="0"/>
              <a:t>J Bone Joint </a:t>
            </a:r>
            <a:r>
              <a:rPr lang="en-US" i="1" dirty="0" err="1"/>
              <a:t>Surg</a:t>
            </a:r>
            <a:r>
              <a:rPr lang="en-US" i="1" dirty="0"/>
              <a:t> Am. </a:t>
            </a:r>
            <a:r>
              <a:rPr lang="en-US" dirty="0"/>
              <a:t>2005;87(3):564-569.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Starr AJ, Jones AL, </a:t>
            </a:r>
            <a:r>
              <a:rPr lang="en-US" dirty="0" err="1"/>
              <a:t>Reinert</a:t>
            </a:r>
            <a:r>
              <a:rPr lang="en-US" dirty="0"/>
              <a:t> CM. The "swashbuckler": A modified anterior approach for fractures of the distal femur.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1999;13(2):138-140.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Sirisreetreerux</a:t>
            </a:r>
            <a:r>
              <a:rPr lang="en-US" dirty="0"/>
              <a:t> N, </a:t>
            </a:r>
            <a:r>
              <a:rPr lang="en-US" dirty="0" err="1"/>
              <a:t>Shafiq</a:t>
            </a:r>
            <a:r>
              <a:rPr lang="en-US" dirty="0"/>
              <a:t> B, Osgood GM, </a:t>
            </a:r>
            <a:r>
              <a:rPr lang="en-US" dirty="0" err="1"/>
              <a:t>Hasenboehler</a:t>
            </a:r>
            <a:r>
              <a:rPr lang="en-US" dirty="0"/>
              <a:t> EA. Medial knee approach: An anatomical study of minimally invasive plate osteosynthesis in Medial Femoral Condylar Fracture.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2016;30(11):e357-e361.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Canadian Orthopaedic Trauma Society. Are locking constructs in distal femoral fractures always best? A prospective multicenter randomized controlled trial comparing the Less Invasive Stabilization System with the minimally invasive Dynamic Condylar Screw system.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2016;30(1):e1-6.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Beltran MJ, Gary JL, </a:t>
            </a:r>
            <a:r>
              <a:rPr lang="en-US" dirty="0" err="1"/>
              <a:t>Collinge</a:t>
            </a:r>
            <a:r>
              <a:rPr lang="en-US" dirty="0"/>
              <a:t> CA. Management of distal femur fractures with modern plates and nails: state of the art.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2015;29(4):165-172</a:t>
            </a:r>
          </a:p>
          <a:p>
            <a:pPr marL="514350" indent="-514350">
              <a:buFont typeface="+mj-lt"/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References</a:t>
            </a:r>
            <a:endParaRPr lang="en-US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82724"/>
            <a:ext cx="10515600" cy="5133976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arenR" startAt="11"/>
            </a:pPr>
            <a:r>
              <a:rPr lang="en-US" dirty="0"/>
              <a:t>Rodriguez EK, </a:t>
            </a:r>
            <a:r>
              <a:rPr lang="en-US" dirty="0" err="1"/>
              <a:t>Zurakowski</a:t>
            </a:r>
            <a:r>
              <a:rPr lang="en-US" dirty="0"/>
              <a:t> D, Herder L, et al. Mechanical construct characteristics predisposing to non-union after locked lateral plating of distal femur fractures.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2016;30(8):403-408.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Ricci WM, </a:t>
            </a:r>
            <a:r>
              <a:rPr lang="en-US" dirty="0" err="1"/>
              <a:t>Streubel</a:t>
            </a:r>
            <a:r>
              <a:rPr lang="en-US" dirty="0"/>
              <a:t> PN, </a:t>
            </a:r>
            <a:r>
              <a:rPr lang="en-US" dirty="0" err="1"/>
              <a:t>Morshed</a:t>
            </a:r>
            <a:r>
              <a:rPr lang="en-US" dirty="0"/>
              <a:t> S, </a:t>
            </a:r>
            <a:r>
              <a:rPr lang="en-US" dirty="0" err="1"/>
              <a:t>Collinge</a:t>
            </a:r>
            <a:r>
              <a:rPr lang="en-US" dirty="0"/>
              <a:t> CA, </a:t>
            </a:r>
            <a:r>
              <a:rPr lang="en-US" dirty="0" err="1"/>
              <a:t>Nork</a:t>
            </a:r>
            <a:r>
              <a:rPr lang="en-US" dirty="0"/>
              <a:t> SE, Gardner MJ. Risk factors for failure of locked plate fixation of distal femur fractures: An analysis of 335 cases.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2014;28(2):83-89.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 err="1"/>
              <a:t>Gwathmey</a:t>
            </a:r>
            <a:r>
              <a:rPr lang="en-US" dirty="0"/>
              <a:t> FW, Jr., Jones-</a:t>
            </a:r>
            <a:r>
              <a:rPr lang="en-US" dirty="0" err="1"/>
              <a:t>Quaidoo</a:t>
            </a:r>
            <a:r>
              <a:rPr lang="en-US" dirty="0"/>
              <a:t> SM, </a:t>
            </a:r>
            <a:r>
              <a:rPr lang="en-US" dirty="0" err="1"/>
              <a:t>Kahler</a:t>
            </a:r>
            <a:r>
              <a:rPr lang="en-US" dirty="0"/>
              <a:t> D, Hurwitz S, Cui Q. Distal femoral fractures: Current concepts.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Orthop</a:t>
            </a:r>
            <a:r>
              <a:rPr lang="en-US" i="1" dirty="0"/>
              <a:t> Surg. </a:t>
            </a:r>
            <a:r>
              <a:rPr lang="en-US" dirty="0"/>
              <a:t>2010;18(10):597-607.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 err="1"/>
              <a:t>Bottlang</a:t>
            </a:r>
            <a:r>
              <a:rPr lang="en-US" dirty="0"/>
              <a:t> M, </a:t>
            </a:r>
            <a:r>
              <a:rPr lang="en-US" dirty="0" err="1"/>
              <a:t>Feist</a:t>
            </a:r>
            <a:r>
              <a:rPr lang="en-US" dirty="0"/>
              <a:t> F. Biomechanics of far cortical locking.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2011;25 </a:t>
            </a:r>
            <a:r>
              <a:rPr lang="en-US" dirty="0" err="1"/>
              <a:t>Suppl</a:t>
            </a:r>
            <a:r>
              <a:rPr lang="en-US" dirty="0"/>
              <a:t> 1:S21-28.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 err="1"/>
              <a:t>Plumarom</a:t>
            </a:r>
            <a:r>
              <a:rPr lang="en-US" dirty="0"/>
              <a:t> Y, Wilkinson BG, Marsh JL, et al. Radiographic healing of far cortical locking constructs in distal femur fractures: A comparative study with standard locking plates.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2019;33(6):277-283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 err="1"/>
              <a:t>Meluzio</a:t>
            </a:r>
            <a:r>
              <a:rPr lang="en-US" dirty="0"/>
              <a:t> MC, </a:t>
            </a:r>
            <a:r>
              <a:rPr lang="en-US" dirty="0" err="1"/>
              <a:t>Oliva</a:t>
            </a:r>
            <a:r>
              <a:rPr lang="en-US" dirty="0"/>
              <a:t> MS, </a:t>
            </a:r>
            <a:r>
              <a:rPr lang="en-US" dirty="0" err="1"/>
              <a:t>Minutillo</a:t>
            </a:r>
            <a:r>
              <a:rPr lang="en-US" dirty="0"/>
              <a:t> F, </a:t>
            </a:r>
            <a:r>
              <a:rPr lang="en-US" dirty="0" err="1"/>
              <a:t>Ziranu</a:t>
            </a:r>
            <a:r>
              <a:rPr lang="en-US" dirty="0"/>
              <a:t> A, </a:t>
            </a:r>
            <a:r>
              <a:rPr lang="en-US" dirty="0" err="1"/>
              <a:t>Saccomanno</a:t>
            </a:r>
            <a:r>
              <a:rPr lang="en-US" dirty="0"/>
              <a:t> MF, </a:t>
            </a:r>
            <a:r>
              <a:rPr lang="en-US" dirty="0" err="1"/>
              <a:t>Maccauro</a:t>
            </a:r>
            <a:r>
              <a:rPr lang="en-US" dirty="0"/>
              <a:t> G. The use of knee mega-prosthesis for the management of distal femoral fractures: A systematic review. </a:t>
            </a:r>
            <a:r>
              <a:rPr lang="en-US" i="1" dirty="0"/>
              <a:t>Injury. </a:t>
            </a:r>
            <a:r>
              <a:rPr lang="en-US" dirty="0"/>
              <a:t>2020;51 </a:t>
            </a:r>
            <a:r>
              <a:rPr lang="en-US" dirty="0" err="1"/>
              <a:t>Suppl</a:t>
            </a:r>
            <a:r>
              <a:rPr lang="en-US" dirty="0"/>
              <a:t> 3:S17-S22.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Fontenot PB, Diaz M, Stoops K, </a:t>
            </a:r>
            <a:r>
              <a:rPr lang="en-US" dirty="0" err="1"/>
              <a:t>Barrick</a:t>
            </a:r>
            <a:r>
              <a:rPr lang="en-US" dirty="0"/>
              <a:t> B, </a:t>
            </a:r>
            <a:r>
              <a:rPr lang="en-US" dirty="0" err="1"/>
              <a:t>Santoni</a:t>
            </a:r>
            <a:r>
              <a:rPr lang="en-US" dirty="0"/>
              <a:t> B, Mir H. Supplementation of lateral locked plating for distal femur fractures: A biomechanical study.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2019;33(12):642-648.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Wright DJ, </a:t>
            </a:r>
            <a:r>
              <a:rPr lang="en-US" dirty="0" err="1"/>
              <a:t>DeSanto</a:t>
            </a:r>
            <a:r>
              <a:rPr lang="en-US" dirty="0"/>
              <a:t> DJ, </a:t>
            </a:r>
            <a:r>
              <a:rPr lang="en-US" dirty="0" err="1"/>
              <a:t>McGarry</a:t>
            </a:r>
            <a:r>
              <a:rPr lang="en-US" dirty="0"/>
              <a:t> MH, Lee TQ, </a:t>
            </a:r>
            <a:r>
              <a:rPr lang="en-US" dirty="0" err="1"/>
              <a:t>Scolaro</a:t>
            </a:r>
            <a:r>
              <a:rPr lang="en-US" dirty="0"/>
              <a:t> JA. Supplemental fixation of supracondylar distal femur fractures: A biomechanical comparison of dual-plate and plate-nail constructs.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2020;34(8):434-440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Holmes SM, </a:t>
            </a:r>
            <a:r>
              <a:rPr lang="en-US" dirty="0" err="1"/>
              <a:t>Bomback</a:t>
            </a:r>
            <a:r>
              <a:rPr lang="en-US" dirty="0"/>
              <a:t> D, </a:t>
            </a:r>
            <a:r>
              <a:rPr lang="en-US" dirty="0" err="1"/>
              <a:t>Baumgaertner</a:t>
            </a:r>
            <a:r>
              <a:rPr lang="en-US" dirty="0"/>
              <a:t> MR. Coronal fractures of the femoral condyle: A brief report of five cases.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2004;18(5):316-319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Poole WEC, Wilson DGG, Guthrie HC, et al. 'Modern' distal femoral locking plates allow safe, early weight-bearing with a high rate of union and low rate of failure: five-year experience from a United Kingdom major trauma centre. </a:t>
            </a:r>
            <a:r>
              <a:rPr lang="en-US" i="1" dirty="0"/>
              <a:t>Bone Joint J. </a:t>
            </a:r>
            <a:r>
              <a:rPr lang="en-US" dirty="0"/>
              <a:t>2017;99-B(7):951-957.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dirty="0"/>
              <a:t>Lieder CM, </a:t>
            </a:r>
            <a:r>
              <a:rPr lang="en-US" dirty="0" err="1"/>
              <a:t>Gaski</a:t>
            </a:r>
            <a:r>
              <a:rPr lang="en-US" dirty="0"/>
              <a:t> GE, </a:t>
            </a:r>
            <a:r>
              <a:rPr lang="en-US" dirty="0" err="1"/>
              <a:t>Virkus</a:t>
            </a:r>
            <a:r>
              <a:rPr lang="en-US" dirty="0"/>
              <a:t> WW, Kempton LB. Is immediate weight-bearing safe following single implant fixation of elderly distal femur fractures? </a:t>
            </a:r>
            <a:r>
              <a:rPr lang="en-US" i="1" dirty="0"/>
              <a:t>J </a:t>
            </a:r>
            <a:r>
              <a:rPr lang="en-US" i="1" dirty="0" err="1"/>
              <a:t>Orthop</a:t>
            </a:r>
            <a:r>
              <a:rPr lang="en-US" i="1" dirty="0"/>
              <a:t> Trauma. </a:t>
            </a:r>
            <a:r>
              <a:rPr lang="en-US" dirty="0"/>
              <a:t>2020.</a:t>
            </a:r>
          </a:p>
          <a:p>
            <a:pPr marL="514350" indent="-514350">
              <a:buFont typeface="+mj-lt"/>
              <a:buAutoNum type="arabicParenR" startAt="11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3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Injury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Mechanism of injury</a:t>
            </a:r>
          </a:p>
          <a:p>
            <a:pPr lvl="1"/>
            <a:r>
              <a:rPr lang="en-US" b="1" dirty="0"/>
              <a:t>Young patient: high energy (MVC, fall from height)</a:t>
            </a:r>
          </a:p>
          <a:p>
            <a:pPr lvl="1"/>
            <a:r>
              <a:rPr lang="en-US" b="1" dirty="0"/>
              <a:t>Elderly: low energy fall on flexed knee</a:t>
            </a:r>
          </a:p>
          <a:p>
            <a:r>
              <a:rPr lang="en-US" b="1" dirty="0"/>
              <a:t>Deforming forces</a:t>
            </a:r>
          </a:p>
          <a:p>
            <a:pPr lvl="1"/>
            <a:r>
              <a:rPr lang="en-US" b="1" dirty="0"/>
              <a:t>Quadriceps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/>
              <a:t> shortening</a:t>
            </a:r>
          </a:p>
          <a:p>
            <a:pPr lvl="1"/>
            <a:r>
              <a:rPr lang="en-US" b="1" dirty="0"/>
              <a:t>Hamstring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/>
              <a:t> shortening</a:t>
            </a:r>
          </a:p>
          <a:p>
            <a:pPr lvl="1"/>
            <a:r>
              <a:rPr lang="en-US" b="1" dirty="0"/>
              <a:t>Gastrocnemius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/>
              <a:t> apex posterior angulation, posterior displacement</a:t>
            </a:r>
          </a:p>
          <a:p>
            <a:pPr lvl="1"/>
            <a:r>
              <a:rPr lang="en-US" b="1" dirty="0"/>
              <a:t>Adductors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ym typeface="Wingdings"/>
              </a:rPr>
              <a:t> varus</a:t>
            </a:r>
            <a:endParaRPr lang="en-US" b="1" dirty="0"/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44235" y="5838869"/>
            <a:ext cx="505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Collinge</a:t>
            </a:r>
            <a:r>
              <a:rPr lang="en-US" sz="1000" dirty="0"/>
              <a:t> CA, </a:t>
            </a:r>
            <a:r>
              <a:rPr lang="en-US" sz="1000" dirty="0" err="1"/>
              <a:t>Wiss</a:t>
            </a:r>
            <a:r>
              <a:rPr lang="en-US" sz="1000" dirty="0"/>
              <a:t> DA. Distal Femur Fractures. In: </a:t>
            </a:r>
            <a:r>
              <a:rPr lang="en-US" sz="1000" dirty="0" err="1"/>
              <a:t>Tornetta</a:t>
            </a:r>
            <a:r>
              <a:rPr lang="en-US" sz="1000" dirty="0"/>
              <a:t> P, Ricci WM, eds. </a:t>
            </a:r>
            <a:r>
              <a:rPr lang="en-US" sz="1000" i="1" dirty="0"/>
              <a:t>Rockwood and Green’s Fractures in Adults, 9e.</a:t>
            </a:r>
            <a:r>
              <a:rPr lang="en-US" sz="1000" dirty="0"/>
              <a:t> Philadelphia, PA: </a:t>
            </a:r>
            <a:r>
              <a:rPr lang="en-US" sz="1000" dirty="0" err="1"/>
              <a:t>Wolters</a:t>
            </a:r>
            <a:r>
              <a:rPr lang="en-US" sz="1000" dirty="0"/>
              <a:t> Kluwer Health, </a:t>
            </a:r>
            <a:r>
              <a:rPr lang="en-US" sz="1000" dirty="0" err="1"/>
              <a:t>Inc</a:t>
            </a:r>
            <a:r>
              <a:rPr lang="en-US" sz="1000" dirty="0"/>
              <a:t>; 2019.)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47" y="1777999"/>
            <a:ext cx="4712724" cy="40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Injury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Associated injuries</a:t>
            </a:r>
          </a:p>
          <a:p>
            <a:pPr lvl="1"/>
            <a:r>
              <a:rPr lang="en-US" b="1" dirty="0"/>
              <a:t>Open fracture (5-10%)</a:t>
            </a:r>
          </a:p>
          <a:p>
            <a:pPr lvl="1"/>
            <a:r>
              <a:rPr lang="en-US" b="1" dirty="0"/>
              <a:t>Knee ligament injury (up to 20% of cases)</a:t>
            </a:r>
          </a:p>
          <a:p>
            <a:pPr lvl="1"/>
            <a:r>
              <a:rPr lang="en-US" b="1" dirty="0"/>
              <a:t>Tibial plateau fracture</a:t>
            </a:r>
          </a:p>
          <a:p>
            <a:pPr lvl="1"/>
            <a:r>
              <a:rPr lang="en-US" b="1" dirty="0"/>
              <a:t>Patella fracture</a:t>
            </a:r>
          </a:p>
          <a:p>
            <a:pPr lvl="1"/>
            <a:r>
              <a:rPr lang="en-US" b="1" dirty="0"/>
              <a:t>Acetabulum fracture</a:t>
            </a:r>
          </a:p>
          <a:p>
            <a:pPr lvl="1"/>
            <a:r>
              <a:rPr lang="en-US" b="1" dirty="0"/>
              <a:t>Femoral neck fracture</a:t>
            </a:r>
          </a:p>
          <a:p>
            <a:pPr lvl="1"/>
            <a:r>
              <a:rPr lang="en-US" b="1" dirty="0"/>
              <a:t>Femoral shaft fracture</a:t>
            </a:r>
          </a:p>
        </p:txBody>
      </p:sp>
      <p:pic>
        <p:nvPicPr>
          <p:cNvPr id="3" name="Picture 2" descr="Screen Shot 2020-12-14 at 1.49.0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281" y="635046"/>
            <a:ext cx="4089120" cy="5308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4467" y="5562599"/>
            <a:ext cx="270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Courtesy of Jeff Potter, MD</a:t>
            </a:r>
          </a:p>
        </p:txBody>
      </p:sp>
    </p:spTree>
    <p:extLst>
      <p:ext uri="{BB962C8B-B14F-4D97-AF65-F5344CB8AC3E}">
        <p14:creationId xmlns:p14="http://schemas.microsoft.com/office/powerpoint/2010/main" val="1834512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Injury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History</a:t>
            </a:r>
          </a:p>
          <a:p>
            <a:pPr lvl="1"/>
            <a:r>
              <a:rPr lang="en-US" b="1" dirty="0"/>
              <a:t>Mechanism of injury</a:t>
            </a:r>
          </a:p>
          <a:p>
            <a:pPr lvl="1"/>
            <a:r>
              <a:rPr lang="en-US" b="1" dirty="0"/>
              <a:t>Ambulatory status</a:t>
            </a:r>
          </a:p>
          <a:p>
            <a:pPr lvl="1"/>
            <a:r>
              <a:rPr lang="en-US" b="1" dirty="0"/>
              <a:t>Pre-existing knee arthritis</a:t>
            </a:r>
          </a:p>
          <a:p>
            <a:r>
              <a:rPr lang="en-US" b="1" dirty="0"/>
              <a:t>Physical exam</a:t>
            </a:r>
          </a:p>
          <a:p>
            <a:pPr lvl="1"/>
            <a:r>
              <a:rPr lang="en-US" b="1" dirty="0"/>
              <a:t>If high energy injury: ATLS</a:t>
            </a:r>
          </a:p>
          <a:p>
            <a:pPr lvl="1"/>
            <a:r>
              <a:rPr lang="en-US" b="1" dirty="0"/>
              <a:t>Examine for other injuries</a:t>
            </a:r>
          </a:p>
          <a:p>
            <a:pPr lvl="1"/>
            <a:r>
              <a:rPr lang="en-US" b="1" dirty="0"/>
              <a:t>Neurovascular status of limb</a:t>
            </a:r>
          </a:p>
          <a:p>
            <a:pPr lvl="2"/>
            <a:r>
              <a:rPr lang="en-US" b="1" dirty="0"/>
              <a:t>Ankle-brachial index/ CT angiogram if any discrepancy in pulses</a:t>
            </a:r>
          </a:p>
          <a:p>
            <a:pPr lvl="1"/>
            <a:r>
              <a:rPr lang="en-US" b="1" dirty="0"/>
              <a:t>Inspect for soft tissue injury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9559" y="2849749"/>
            <a:ext cx="4254500" cy="230832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Indications for CT angiogram: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Diminished/ absent pulse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Expanding hematoma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ABI &lt;0.9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Persistent arterial bleeding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Damage to associated nervous structures</a:t>
            </a:r>
          </a:p>
        </p:txBody>
      </p:sp>
    </p:spTree>
    <p:extLst>
      <p:ext uri="{BB962C8B-B14F-4D97-AF65-F5344CB8AC3E}">
        <p14:creationId xmlns:p14="http://schemas.microsoft.com/office/powerpoint/2010/main" val="399449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Workup</a:t>
            </a:r>
          </a:p>
          <a:p>
            <a:pPr lvl="1"/>
            <a:r>
              <a:rPr lang="en-US" b="1" dirty="0"/>
              <a:t>Orthogonal X-Rays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Double-density </a:t>
            </a:r>
            <a:r>
              <a:rPr lang="en-US" b="1" dirty="0"/>
              <a:t>on AP X-Ray: Hoffa fragment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‘Paradoxical notch view’ </a:t>
            </a:r>
            <a:r>
              <a:rPr lang="en-US" b="1" dirty="0"/>
              <a:t>on AP X-Ray: articular fragment in </a:t>
            </a:r>
            <a:r>
              <a:rPr lang="en-US" b="1" dirty="0" err="1"/>
              <a:t>recurvatum</a:t>
            </a:r>
            <a:endParaRPr lang="en-US" b="1" dirty="0"/>
          </a:p>
          <a:p>
            <a:pPr lvl="1"/>
            <a:r>
              <a:rPr lang="en-US" b="1" dirty="0"/>
              <a:t>Image joint above and below</a:t>
            </a:r>
          </a:p>
          <a:p>
            <a:pPr lvl="1"/>
            <a:r>
              <a:rPr lang="en-US" b="1" dirty="0"/>
              <a:t>Low threshold for CT scan</a:t>
            </a:r>
          </a:p>
          <a:p>
            <a:pPr lvl="2"/>
            <a:r>
              <a:rPr lang="en-US" b="1" dirty="0"/>
              <a:t>Demonstrates intra-articular involvement</a:t>
            </a:r>
          </a:p>
          <a:p>
            <a:pPr lvl="2"/>
            <a:r>
              <a:rPr lang="en-US" b="1" dirty="0"/>
              <a:t>Reveals coronally oriented </a:t>
            </a:r>
            <a:r>
              <a:rPr lang="en-US" b="1" dirty="0">
                <a:solidFill>
                  <a:srgbClr val="FF0000"/>
                </a:solidFill>
              </a:rPr>
              <a:t>Hoffa fracture</a:t>
            </a:r>
          </a:p>
          <a:p>
            <a:pPr lvl="3"/>
            <a:r>
              <a:rPr lang="en-US" b="1" dirty="0"/>
              <a:t>38% incidence (</a:t>
            </a:r>
            <a:r>
              <a:rPr lang="en-US" b="1" dirty="0" err="1"/>
              <a:t>Nork</a:t>
            </a:r>
            <a:r>
              <a:rPr lang="en-US" b="1" dirty="0"/>
              <a:t> et al., JBJS 2005)</a:t>
            </a:r>
          </a:p>
          <a:p>
            <a:pPr lvl="3"/>
            <a:r>
              <a:rPr lang="en-US" b="1" dirty="0"/>
              <a:t>Lateral &gt; medial condyle</a:t>
            </a:r>
          </a:p>
          <a:p>
            <a:pPr lvl="3"/>
            <a:r>
              <a:rPr lang="en-US" b="1" dirty="0"/>
              <a:t>Missed ~31% of the time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Injury Considerations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366" y="1041400"/>
            <a:ext cx="2659420" cy="256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272" y="4052911"/>
            <a:ext cx="2399552" cy="2715442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7137400" y="2006600"/>
            <a:ext cx="774700" cy="533400"/>
          </a:xfrm>
          <a:prstGeom prst="donut">
            <a:avLst>
              <a:gd name="adj" fmla="val 3301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Screen Shot 2020-12-14 at 11.20.3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276" y="1032934"/>
            <a:ext cx="2481324" cy="3299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91866" y="677334"/>
            <a:ext cx="206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Double density 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84267" y="67733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Paradoxical notch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8067" y="4038599"/>
            <a:ext cx="270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Courtesy of Jeff Potter, MD</a:t>
            </a:r>
          </a:p>
        </p:txBody>
      </p:sp>
      <p:sp>
        <p:nvSpPr>
          <p:cNvPr id="16" name="Donut 15"/>
          <p:cNvSpPr/>
          <p:nvPr/>
        </p:nvSpPr>
        <p:spPr>
          <a:xfrm>
            <a:off x="10371666" y="3056467"/>
            <a:ext cx="1058334" cy="922866"/>
          </a:xfrm>
          <a:prstGeom prst="donut">
            <a:avLst>
              <a:gd name="adj" fmla="val 210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62706" y="2405529"/>
            <a:ext cx="1494118" cy="26894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61529" y="3257178"/>
            <a:ext cx="4362824" cy="224116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453529" y="4960472"/>
            <a:ext cx="2166471" cy="116541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63796" y="3698440"/>
            <a:ext cx="153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Hoffa fracture</a:t>
            </a:r>
          </a:p>
        </p:txBody>
      </p:sp>
    </p:spTree>
    <p:extLst>
      <p:ext uri="{BB962C8B-B14F-4D97-AF65-F5344CB8AC3E}">
        <p14:creationId xmlns:p14="http://schemas.microsoft.com/office/powerpoint/2010/main" val="407274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11682" cy="4351338"/>
          </a:xfrm>
        </p:spPr>
        <p:txBody>
          <a:bodyPr/>
          <a:lstStyle/>
          <a:p>
            <a:r>
              <a:rPr lang="en-US" b="1" dirty="0"/>
              <a:t>Prior to classifying the fracture, consider:</a:t>
            </a:r>
          </a:p>
          <a:p>
            <a:pPr lvl="1"/>
            <a:r>
              <a:rPr lang="en-US" b="1" dirty="0"/>
              <a:t>Amount of displacement</a:t>
            </a:r>
          </a:p>
          <a:p>
            <a:pPr lvl="1"/>
            <a:r>
              <a:rPr lang="en-US" b="1" dirty="0"/>
              <a:t>Degree of comminution</a:t>
            </a:r>
          </a:p>
          <a:p>
            <a:pPr lvl="1"/>
            <a:r>
              <a:rPr lang="en-US" b="1" dirty="0"/>
              <a:t>Extent of soft tissue injury</a:t>
            </a:r>
          </a:p>
          <a:p>
            <a:pPr lvl="1"/>
            <a:r>
              <a:rPr lang="en-US" b="1" dirty="0"/>
              <a:t>Damage to the articular surface</a:t>
            </a:r>
          </a:p>
          <a:p>
            <a:pPr lvl="1"/>
            <a:r>
              <a:rPr lang="en-US" b="1" dirty="0"/>
              <a:t>Bone quality</a:t>
            </a:r>
          </a:p>
          <a:p>
            <a:pPr lvl="1"/>
            <a:r>
              <a:rPr lang="en-US" b="1" dirty="0"/>
              <a:t>Associated fracture of patella or tibial plateau</a:t>
            </a:r>
          </a:p>
          <a:p>
            <a:pPr lvl="1"/>
            <a:r>
              <a:rPr lang="en-US" b="1" dirty="0"/>
              <a:t>Associated neurovascular injury</a:t>
            </a:r>
          </a:p>
          <a:p>
            <a:pPr lvl="1"/>
            <a:r>
              <a:rPr lang="en-US" b="1" dirty="0"/>
              <a:t>Presence of coronal fracture line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u="sng" dirty="0"/>
              <a:t>Injury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51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4468</TotalTime>
  <Words>3697</Words>
  <Application>Microsoft Office PowerPoint</Application>
  <PresentationFormat>Widescreen</PresentationFormat>
  <Paragraphs>360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Distal Femur Fractures</vt:lpstr>
      <vt:lpstr>Top 5 Learning Objectives</vt:lpstr>
      <vt:lpstr>Introduction</vt:lpstr>
      <vt:lpstr>Osteology</vt:lpstr>
      <vt:lpstr>Injury Considerations</vt:lpstr>
      <vt:lpstr>Injury Considerations</vt:lpstr>
      <vt:lpstr>Injury Considerations</vt:lpstr>
      <vt:lpstr>Injury Considerations</vt:lpstr>
      <vt:lpstr>Injury Considerations</vt:lpstr>
      <vt:lpstr>Fracture Classification: AO/OTA</vt:lpstr>
      <vt:lpstr>Fracture Classification: AO/ OTA</vt:lpstr>
      <vt:lpstr>PowerPoint Presentation</vt:lpstr>
      <vt:lpstr>PowerPoint Presentation</vt:lpstr>
      <vt:lpstr>PowerPoint Presentation</vt:lpstr>
      <vt:lpstr>Treatment options</vt:lpstr>
      <vt:lpstr>Treatment options</vt:lpstr>
      <vt:lpstr>Treatment options</vt:lpstr>
      <vt:lpstr>Surgical Approaches</vt:lpstr>
      <vt:lpstr>Surgical Approaches</vt:lpstr>
      <vt:lpstr>Surgical Approaches</vt:lpstr>
      <vt:lpstr>Surgical Approaches</vt:lpstr>
      <vt:lpstr>Reduction Tools</vt:lpstr>
      <vt:lpstr>Types of Fixation</vt:lpstr>
      <vt:lpstr>Fixation Options</vt:lpstr>
      <vt:lpstr>Fixation Options</vt:lpstr>
      <vt:lpstr>Fixation Options</vt:lpstr>
      <vt:lpstr>PowerPoint Presentation</vt:lpstr>
      <vt:lpstr>PowerPoint Presentation</vt:lpstr>
      <vt:lpstr>Fixation Options</vt:lpstr>
      <vt:lpstr>Fixation Options</vt:lpstr>
      <vt:lpstr>Fixation Options</vt:lpstr>
      <vt:lpstr>Fixation Options</vt:lpstr>
      <vt:lpstr>Case Example</vt:lpstr>
      <vt:lpstr>PowerPoint Presentation</vt:lpstr>
      <vt:lpstr>PowerPoint Presentation</vt:lpstr>
      <vt:lpstr>PowerPoint Presentation</vt:lpstr>
      <vt:lpstr>Fixation Options</vt:lpstr>
      <vt:lpstr>Fixation Options</vt:lpstr>
      <vt:lpstr>Fixation Options</vt:lpstr>
      <vt:lpstr>Post-surgery Rehabilitation</vt:lpstr>
      <vt:lpstr>References</vt:lpstr>
      <vt:lpstr>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135</cp:revision>
  <dcterms:created xsi:type="dcterms:W3CDTF">2020-05-02T17:28:30Z</dcterms:created>
  <dcterms:modified xsi:type="dcterms:W3CDTF">2021-04-22T22:49:36Z</dcterms:modified>
</cp:coreProperties>
</file>