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9" r:id="rId2"/>
    <p:sldId id="316" r:id="rId3"/>
    <p:sldId id="261" r:id="rId4"/>
    <p:sldId id="266" r:id="rId5"/>
    <p:sldId id="262" r:id="rId6"/>
    <p:sldId id="260" r:id="rId7"/>
    <p:sldId id="265" r:id="rId8"/>
    <p:sldId id="283" r:id="rId9"/>
    <p:sldId id="274" r:id="rId10"/>
    <p:sldId id="268" r:id="rId11"/>
    <p:sldId id="269" r:id="rId12"/>
    <p:sldId id="275" r:id="rId13"/>
    <p:sldId id="270" r:id="rId14"/>
    <p:sldId id="271" r:id="rId15"/>
    <p:sldId id="272" r:id="rId16"/>
    <p:sldId id="273" r:id="rId17"/>
    <p:sldId id="276" r:id="rId18"/>
    <p:sldId id="315" r:id="rId19"/>
    <p:sldId id="282" r:id="rId20"/>
    <p:sldId id="284" r:id="rId21"/>
    <p:sldId id="277" r:id="rId22"/>
    <p:sldId id="278" r:id="rId23"/>
    <p:sldId id="314" r:id="rId24"/>
    <p:sldId id="279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6" r:id="rId35"/>
    <p:sldId id="294" r:id="rId36"/>
    <p:sldId id="295" r:id="rId37"/>
    <p:sldId id="297" r:id="rId38"/>
    <p:sldId id="298" r:id="rId39"/>
    <p:sldId id="299" r:id="rId40"/>
    <p:sldId id="300" r:id="rId41"/>
    <p:sldId id="303" r:id="rId42"/>
    <p:sldId id="301" r:id="rId43"/>
    <p:sldId id="304" r:id="rId44"/>
    <p:sldId id="302" r:id="rId45"/>
    <p:sldId id="306" r:id="rId46"/>
    <p:sldId id="307" r:id="rId47"/>
    <p:sldId id="308" r:id="rId48"/>
    <p:sldId id="309" r:id="rId49"/>
    <p:sldId id="310" r:id="rId50"/>
    <p:sldId id="313" r:id="rId51"/>
    <p:sldId id="311" r:id="rId52"/>
    <p:sldId id="305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21" autoAdjust="0"/>
    <p:restoredTop sz="85093" autoAdjust="0"/>
  </p:normalViewPr>
  <p:slideViewPr>
    <p:cSldViewPr snapToGrid="0">
      <p:cViewPr varScale="1">
        <p:scale>
          <a:sx n="94" d="100"/>
          <a:sy n="94" d="100"/>
        </p:scale>
        <p:origin x="1044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91"/>
    </p:cViewPr>
  </p:sorterViewPr>
  <p:notesViewPr>
    <p:cSldViewPr snapToGrid="0">
      <p:cViewPr varScale="1">
        <p:scale>
          <a:sx n="84" d="100"/>
          <a:sy n="84" d="100"/>
        </p:scale>
        <p:origin x="381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0AFDD-8762-6443-A3B1-B15FFD18C28A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3DD73-FBFE-D447-AD5A-55D73AE0E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75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14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55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89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19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922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04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57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832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Kfuri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Schatzker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J. Revisiting the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Schatzker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classification of tibial plateau fractures. Injury. 2018 Dec;49(12):2252-2263.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10.1016/j.injury.2018.11.010. PMID: 30526924.</a:t>
            </a:r>
          </a:p>
          <a:p>
            <a:endParaRPr lang="en-US" dirty="0"/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 CF, Sun H, Zhang B, Zeng BF. Three-column fixation for complex tibial plateau fractures. J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Orthop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Trauma. 2010 Nov;24(11):683-92.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10.1097/BOT.0b013e3181d436f3. PMID: 20881634.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81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01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14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222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805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956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005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845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892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908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547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862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769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44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675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947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608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802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Orapiriyakul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Apivatthakakul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Phornphutkul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C. Posterolateral tibial plateau fractures, how to buttress? Reversed L posteromedial or the posterolateral approach: a comparative cadaveric study. Arch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Orthop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Trauma Surg. 2018 Apr;138(4):505-513.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10.1007/s00402-018-2875-3.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Epub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2018 Jan 19. PMID: 29352436.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03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703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6216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Image: Luo CF, Sun H, Zhang B, Zeng BF. Three-column fixation for complex tibial plateau fractures. J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Orthop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Trauma. 2010 Nov;24(11):683-92.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10.1097/BOT.0b013e3181d436f3. PMID: 20881634.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115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269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016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93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4228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383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112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216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734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271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310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961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167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6576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37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190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615" y="4572000"/>
            <a:ext cx="5486400" cy="3600450"/>
          </a:xfrm>
        </p:spPr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Patterson JT, Morshed S. Chemoprophylaxis for Venous Thromboembolism in Operative Treatment of Fractures of the Tibia and Distal Bones: A Systematic Review and Meta-analysis. J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Orthop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Trauma. 2017 Sep;31(9):453-460.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10.1097/BOT.0000000000000873. PMID: 28459774.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981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232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14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8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65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88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3DD73-FBFE-D447-AD5A-55D73AE0E3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04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953723" y="6366554"/>
            <a:ext cx="3155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475312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D4724-D698-47D4-A663-A96C66F201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77DA90-9C27-4E1F-99A1-E6516E2C4B56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756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D1BB07-7AF7-4B17-80BC-DC29DEF74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8771CC-05B5-4990-99DC-910542E86C8C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94610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DA92C2-499C-41F6-8959-9FA83F39D0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880537-A7BC-46E6-8E01-27E18D49CDA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98030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B6D0E1-6F87-4CED-9DE4-F10059F6BE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1ACD1C-73DB-40EC-8DFA-F0DE99A9CD15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850157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8DE133-07EF-426D-9E9C-F759B01C0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279109-501F-4C8C-9679-AA0631E5AA9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71348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B1BF96-39BE-4D5A-9FD2-10BE56E57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4037B4-3CF5-4CC9-BDC2-61937E195D72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15265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4BAD2-3FEA-4F32-9D1D-CB78B0BE3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5807F5-0CBA-4789-8B7A-031740EE3228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42530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DC778-5876-463F-9576-996D6990B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726AFF-2537-41C4-9F22-98B8928ED9A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0794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2B9269-5DD5-4B15-89D6-537E8C963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6E1A62-C05B-4564-AD54-68F9FA12DCCB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26293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6AAA24-3D51-4CD0-BFBC-35135D6AA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40504B-FFCD-4257-A350-7AD35AC41F4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09983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81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otaonline.org/video-library/45036/procedures-and-techniques/multimedia/16731395/anterolateral-approach-for-the-treatment-of-tibia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otaonline.org/video-library/45036/procedures-and-techniques/multimedia/17165314/bridge-plating-of-proximal-tibia-metaphyseal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2060"/>
                </a:solidFill>
              </a:rPr>
              <a:t>Tibial</a:t>
            </a:r>
            <a:r>
              <a:rPr lang="en-US" b="1" dirty="0">
                <a:solidFill>
                  <a:srgbClr val="002060"/>
                </a:solidFill>
              </a:rPr>
              <a:t> Plateau Fractures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i="1" dirty="0"/>
              <a:t>John J. </a:t>
            </a:r>
            <a:r>
              <a:rPr lang="en-US" b="1" i="1" dirty="0" err="1"/>
              <a:t>Wixted</a:t>
            </a:r>
            <a:r>
              <a:rPr lang="en-US" b="1" i="1" dirty="0"/>
              <a:t> MD</a:t>
            </a:r>
          </a:p>
          <a:p>
            <a:r>
              <a:rPr lang="en-US" b="1" i="1" dirty="0"/>
              <a:t>Chief, Orthopedic Trauma Division</a:t>
            </a:r>
          </a:p>
          <a:p>
            <a:r>
              <a:rPr lang="en-US" b="1" i="1" dirty="0"/>
              <a:t>Beth Israel Deaconess Medical Center</a:t>
            </a:r>
          </a:p>
        </p:txBody>
      </p:sp>
    </p:spTree>
    <p:extLst>
      <p:ext uri="{BB962C8B-B14F-4D97-AF65-F5344CB8AC3E}">
        <p14:creationId xmlns:p14="http://schemas.microsoft.com/office/powerpoint/2010/main" val="1313955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688" y="140166"/>
            <a:ext cx="10515600" cy="1325563"/>
          </a:xfrm>
        </p:spPr>
        <p:txBody>
          <a:bodyPr/>
          <a:lstStyle/>
          <a:p>
            <a:r>
              <a:rPr lang="en-US" u="sng" dirty="0" err="1"/>
              <a:t>Schatzker</a:t>
            </a:r>
            <a:r>
              <a:rPr lang="en-US" u="sng" dirty="0"/>
              <a:t> Classification</a:t>
            </a:r>
            <a:endParaRPr lang="en-US" b="1" u="sng" dirty="0"/>
          </a:p>
        </p:txBody>
      </p:sp>
      <p:pic>
        <p:nvPicPr>
          <p:cNvPr id="7" name="New pictur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564" y="1465729"/>
            <a:ext cx="5633571" cy="444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79576" y="6301438"/>
            <a:ext cx="3321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Rockwood and Green, 9</a:t>
            </a:r>
            <a:r>
              <a:rPr lang="en-US" baseline="30000" dirty="0"/>
              <a:t>th</a:t>
            </a:r>
            <a:r>
              <a:rPr lang="en-US" dirty="0"/>
              <a:t> edition </a:t>
            </a:r>
          </a:p>
        </p:txBody>
      </p:sp>
    </p:spTree>
    <p:extLst>
      <p:ext uri="{BB962C8B-B14F-4D97-AF65-F5344CB8AC3E}">
        <p14:creationId xmlns:p14="http://schemas.microsoft.com/office/powerpoint/2010/main" val="1903331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05435" y="335149"/>
            <a:ext cx="10515600" cy="1325563"/>
          </a:xfrm>
        </p:spPr>
        <p:txBody>
          <a:bodyPr/>
          <a:lstStyle/>
          <a:p>
            <a:r>
              <a:rPr lang="en-US" u="sng" dirty="0" err="1"/>
              <a:t>Schatzker</a:t>
            </a:r>
            <a:r>
              <a:rPr lang="en-US" u="sng" dirty="0"/>
              <a:t> Classification:  Injuries isolated to the lateral plateau</a:t>
            </a:r>
          </a:p>
        </p:txBody>
      </p:sp>
      <p:pic>
        <p:nvPicPr>
          <p:cNvPr id="10" name="New pictur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84"/>
          <a:stretch/>
        </p:blipFill>
        <p:spPr bwMode="auto">
          <a:xfrm>
            <a:off x="6354482" y="2245659"/>
            <a:ext cx="5633571" cy="20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EDBB556-B519-489E-98E7-056FFF0B8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1647" y="2073602"/>
            <a:ext cx="5181600" cy="4351338"/>
          </a:xfrm>
        </p:spPr>
        <p:txBody>
          <a:bodyPr/>
          <a:lstStyle/>
          <a:p>
            <a:r>
              <a:rPr lang="en-US" b="1" dirty="0"/>
              <a:t>I:  Younger patients, better bone quality</a:t>
            </a:r>
          </a:p>
          <a:p>
            <a:r>
              <a:rPr lang="en-US" b="1" dirty="0"/>
              <a:t>II:  Higher energy, with associated depression of the lateral chondral surface</a:t>
            </a:r>
          </a:p>
          <a:p>
            <a:r>
              <a:rPr lang="en-US" b="1" dirty="0"/>
              <a:t>III:  Poor quality bone in elderly patients</a:t>
            </a:r>
          </a:p>
          <a:p>
            <a:r>
              <a:rPr lang="en-US" b="1" dirty="0"/>
              <a:t>Most common patterns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88200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9282" y="335149"/>
            <a:ext cx="11638429" cy="1325563"/>
          </a:xfrm>
        </p:spPr>
        <p:txBody>
          <a:bodyPr/>
          <a:lstStyle/>
          <a:p>
            <a:r>
              <a:rPr lang="en-US" u="sng" dirty="0" err="1"/>
              <a:t>Schatzker</a:t>
            </a:r>
            <a:r>
              <a:rPr lang="en-US" u="sng" dirty="0"/>
              <a:t> Classification:  Isolated medial fractures come in two flavors</a:t>
            </a:r>
          </a:p>
        </p:txBody>
      </p:sp>
      <p:pic>
        <p:nvPicPr>
          <p:cNvPr id="10" name="New pictur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0" r="64567" b="-75"/>
          <a:stretch/>
        </p:blipFill>
        <p:spPr bwMode="auto">
          <a:xfrm>
            <a:off x="8152819" y="4577280"/>
            <a:ext cx="1954720" cy="200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DBB556-B519-489E-98E7-056FFF0B8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4628" y="1787730"/>
            <a:ext cx="5181600" cy="4351338"/>
          </a:xfrm>
        </p:spPr>
        <p:txBody>
          <a:bodyPr/>
          <a:lstStyle/>
          <a:p>
            <a:r>
              <a:rPr lang="en-US" b="1" dirty="0"/>
              <a:t>Lower energy, elderly</a:t>
            </a:r>
          </a:p>
          <a:p>
            <a:r>
              <a:rPr lang="en-US" b="1" dirty="0"/>
              <a:t>Simple depression</a:t>
            </a:r>
          </a:p>
          <a:p>
            <a:r>
              <a:rPr lang="en-US" b="1" dirty="0"/>
              <a:t>Varus loading</a:t>
            </a:r>
          </a:p>
          <a:p>
            <a:r>
              <a:rPr lang="en-US" b="1" dirty="0"/>
              <a:t>Fracture lines exit medial to spines</a:t>
            </a:r>
          </a:p>
          <a:p>
            <a:endParaRPr lang="en-US" b="1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B364B81-2C47-4F90-8E05-F527F04E3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6393" y="1861872"/>
            <a:ext cx="5181600" cy="4351338"/>
          </a:xfrm>
        </p:spPr>
        <p:txBody>
          <a:bodyPr/>
          <a:lstStyle/>
          <a:p>
            <a:r>
              <a:rPr lang="en-US" b="1" dirty="0"/>
              <a:t>Higher energy, young patients</a:t>
            </a:r>
          </a:p>
          <a:p>
            <a:r>
              <a:rPr lang="en-US" b="1" dirty="0"/>
              <a:t>Medial shearing</a:t>
            </a:r>
          </a:p>
          <a:p>
            <a:r>
              <a:rPr lang="en-US" b="1" dirty="0"/>
              <a:t>Higher risk for vascular injuries</a:t>
            </a:r>
          </a:p>
          <a:p>
            <a:r>
              <a:rPr lang="en-US" b="1" dirty="0"/>
              <a:t>Fracture lines exit lateral to spines</a:t>
            </a:r>
          </a:p>
          <a:p>
            <a:r>
              <a:rPr lang="en-US" b="1" dirty="0"/>
              <a:t>Called “fracture dislocation” variants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9873" y="4237670"/>
            <a:ext cx="2033101" cy="242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2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02" y="0"/>
            <a:ext cx="10515600" cy="1325563"/>
          </a:xfrm>
        </p:spPr>
        <p:txBody>
          <a:bodyPr/>
          <a:lstStyle/>
          <a:p>
            <a:r>
              <a:rPr lang="en-US" u="sng" dirty="0" err="1"/>
              <a:t>Schztzker</a:t>
            </a:r>
            <a:r>
              <a:rPr lang="en-US" u="sng" dirty="0"/>
              <a:t> Classification:  </a:t>
            </a:r>
            <a:r>
              <a:rPr lang="en-US" u="sng" dirty="0" err="1"/>
              <a:t>Bicondylar</a:t>
            </a:r>
            <a:r>
              <a:rPr lang="en-US" u="sng" dirty="0"/>
              <a:t> injuries</a:t>
            </a:r>
            <a:endParaRPr lang="en-US" b="1" u="sng" dirty="0"/>
          </a:p>
        </p:txBody>
      </p:sp>
      <p:pic>
        <p:nvPicPr>
          <p:cNvPr id="7" name="New pictur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5" t="49657" b="303"/>
          <a:stretch/>
        </p:blipFill>
        <p:spPr bwMode="auto">
          <a:xfrm>
            <a:off x="5955750" y="1732411"/>
            <a:ext cx="5125883" cy="295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DBB556-B519-489E-98E7-056FFF0B8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4150" y="1218754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Typically higher energy</a:t>
            </a:r>
          </a:p>
          <a:p>
            <a:r>
              <a:rPr lang="en-US" b="1" dirty="0"/>
              <a:t>Compartment syndrome risk</a:t>
            </a:r>
          </a:p>
          <a:p>
            <a:r>
              <a:rPr lang="en-US" b="1" dirty="0"/>
              <a:t>Vascular exam a must</a:t>
            </a:r>
          </a:p>
          <a:p>
            <a:pPr lvl="1"/>
            <a:r>
              <a:rPr lang="en-US" b="1" dirty="0"/>
              <a:t>Consider ABIs</a:t>
            </a:r>
          </a:p>
          <a:p>
            <a:r>
              <a:rPr lang="en-US" b="1" dirty="0"/>
              <a:t>Commonly open</a:t>
            </a:r>
          </a:p>
          <a:p>
            <a:r>
              <a:rPr lang="en-US" b="1" dirty="0"/>
              <a:t>Soft tissues at risk</a:t>
            </a:r>
          </a:p>
          <a:p>
            <a:r>
              <a:rPr lang="en-US" b="1" dirty="0"/>
              <a:t>Exam will progress over hours and often worsen with time</a:t>
            </a:r>
          </a:p>
          <a:p>
            <a:r>
              <a:rPr lang="en-US" b="1" dirty="0"/>
              <a:t>Includes </a:t>
            </a:r>
            <a:r>
              <a:rPr lang="en-US" b="1" dirty="0" err="1"/>
              <a:t>varus</a:t>
            </a:r>
            <a:r>
              <a:rPr lang="en-US" b="1" dirty="0"/>
              <a:t> hyperextension </a:t>
            </a:r>
          </a:p>
          <a:p>
            <a:pPr marL="457200" lvl="1" indent="0">
              <a:buNone/>
            </a:pPr>
            <a:r>
              <a:rPr lang="en-US" sz="2800" b="1" dirty="0" err="1"/>
              <a:t>Bicondylar</a:t>
            </a:r>
            <a:r>
              <a:rPr lang="en-US" sz="2800" b="1" dirty="0"/>
              <a:t> variant*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69686" y="5863328"/>
            <a:ext cx="8772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Firoozabadi</a:t>
            </a:r>
            <a:r>
              <a:rPr lang="en-US" i="1" dirty="0"/>
              <a:t> R, </a:t>
            </a:r>
            <a:r>
              <a:rPr lang="en-US" i="1" dirty="0" err="1"/>
              <a:t>Schneidkraut</a:t>
            </a:r>
            <a:r>
              <a:rPr lang="en-US" i="1" dirty="0"/>
              <a:t> J, </a:t>
            </a:r>
            <a:r>
              <a:rPr lang="en-US" i="1" dirty="0" err="1"/>
              <a:t>Beingessner</a:t>
            </a:r>
            <a:r>
              <a:rPr lang="en-US" i="1" dirty="0"/>
              <a:t> D, Dunbar R, </a:t>
            </a:r>
            <a:r>
              <a:rPr lang="en-US" i="1" dirty="0" err="1"/>
              <a:t>Barei</a:t>
            </a:r>
            <a:r>
              <a:rPr lang="en-US" i="1" dirty="0"/>
              <a:t> D. Hyperextension Varus </a:t>
            </a:r>
            <a:r>
              <a:rPr lang="en-US" i="1" dirty="0" err="1"/>
              <a:t>Bicondylar</a:t>
            </a:r>
            <a:r>
              <a:rPr lang="en-US" i="1" dirty="0"/>
              <a:t> </a:t>
            </a:r>
            <a:r>
              <a:rPr lang="en-US" i="1" dirty="0" err="1"/>
              <a:t>Tibial</a:t>
            </a:r>
            <a:r>
              <a:rPr lang="en-US" i="1" dirty="0"/>
              <a:t> Plateau Fracture Pattern: Diagnosis and Treatment Strategies. J </a:t>
            </a:r>
            <a:r>
              <a:rPr lang="en-US" i="1" dirty="0" err="1"/>
              <a:t>Orthop</a:t>
            </a:r>
            <a:r>
              <a:rPr lang="en-US" i="1" dirty="0"/>
              <a:t> Trauma. 2016 May;30(5):e152-7.</a:t>
            </a:r>
            <a:endParaRPr lang="en-US" b="1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439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OTA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BB556-B519-489E-98E7-056FFF0B80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Uniform classification</a:t>
            </a:r>
          </a:p>
          <a:p>
            <a:r>
              <a:rPr lang="en-US" b="1" dirty="0"/>
              <a:t>Captures all variants</a:t>
            </a:r>
          </a:p>
          <a:p>
            <a:r>
              <a:rPr lang="en-US" b="1" dirty="0"/>
              <a:t>A: Extra articular</a:t>
            </a:r>
          </a:p>
          <a:p>
            <a:r>
              <a:rPr lang="en-US" b="1" dirty="0"/>
              <a:t>B: Partial Articular</a:t>
            </a:r>
          </a:p>
          <a:p>
            <a:r>
              <a:rPr lang="en-US" b="1" dirty="0"/>
              <a:t>C: Complete Articular</a:t>
            </a:r>
          </a:p>
          <a:p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24181"/>
            <a:ext cx="5054390" cy="5284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09782" y="6311900"/>
            <a:ext cx="3321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Rockwood and Green, 9</a:t>
            </a:r>
            <a:r>
              <a:rPr lang="en-US" baseline="30000" dirty="0"/>
              <a:t>th</a:t>
            </a:r>
            <a:r>
              <a:rPr lang="en-US" dirty="0"/>
              <a:t> edition </a:t>
            </a:r>
          </a:p>
        </p:txBody>
      </p:sp>
    </p:spTree>
    <p:extLst>
      <p:ext uri="{BB962C8B-B14F-4D97-AF65-F5344CB8AC3E}">
        <p14:creationId xmlns:p14="http://schemas.microsoft.com/office/powerpoint/2010/main" val="1956860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Important Variants – Open injuries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BB556-B519-489E-98E7-056FFF0B8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3935" y="1690688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Open injuries</a:t>
            </a:r>
          </a:p>
          <a:p>
            <a:pPr marL="0" indent="0">
              <a:buNone/>
            </a:pPr>
            <a:r>
              <a:rPr lang="en-US" b="1" dirty="0"/>
              <a:t>	-antibiotics: ASAP</a:t>
            </a:r>
          </a:p>
          <a:p>
            <a:pPr marL="0" indent="0">
              <a:buNone/>
            </a:pPr>
            <a:r>
              <a:rPr lang="en-US" b="1" dirty="0"/>
              <a:t>	-tetanus</a:t>
            </a:r>
          </a:p>
          <a:p>
            <a:pPr marL="0" indent="0">
              <a:buNone/>
            </a:pPr>
            <a:r>
              <a:rPr lang="en-US" b="1" dirty="0"/>
              <a:t>	-vascular exam</a:t>
            </a:r>
          </a:p>
          <a:p>
            <a:pPr marL="0" indent="0">
              <a:buNone/>
            </a:pPr>
            <a:r>
              <a:rPr lang="en-US" b="1" dirty="0"/>
              <a:t>Present challenges for coverage</a:t>
            </a:r>
          </a:p>
          <a:p>
            <a:pPr marL="0" indent="0">
              <a:buNone/>
            </a:pPr>
            <a:r>
              <a:rPr lang="en-US" b="1" dirty="0"/>
              <a:t>Shaft extension</a:t>
            </a:r>
          </a:p>
          <a:p>
            <a:pPr marL="0" indent="0">
              <a:buNone/>
            </a:pPr>
            <a:r>
              <a:rPr lang="en-US" b="1" dirty="0"/>
              <a:t>Early coverage within 72 </a:t>
            </a:r>
            <a:r>
              <a:rPr lang="en-US" b="1" dirty="0" err="1"/>
              <a:t>hrs</a:t>
            </a:r>
            <a:r>
              <a:rPr lang="en-US" b="1" dirty="0"/>
              <a:t>    decreases late infection rate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466" y="1519516"/>
            <a:ext cx="2818841" cy="4346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307" y="1519516"/>
            <a:ext cx="3665305" cy="43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64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60" y="135390"/>
            <a:ext cx="10515600" cy="922871"/>
          </a:xfrm>
        </p:spPr>
        <p:txBody>
          <a:bodyPr/>
          <a:lstStyle/>
          <a:p>
            <a:r>
              <a:rPr lang="en-US" b="1" u="sng" dirty="0"/>
              <a:t>Fracture Dislocation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BB556-B519-489E-98E7-056FFF0B8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269" y="1477293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High energy</a:t>
            </a:r>
          </a:p>
          <a:p>
            <a:r>
              <a:rPr lang="en-US" b="1" dirty="0"/>
              <a:t>Frequently with medial displacement and shortening</a:t>
            </a:r>
          </a:p>
          <a:p>
            <a:r>
              <a:rPr lang="en-US" b="1" dirty="0"/>
              <a:t>High association with vascular injury</a:t>
            </a:r>
          </a:p>
          <a:p>
            <a:r>
              <a:rPr lang="en-US" b="1" dirty="0"/>
              <a:t>Subluxation or dislocation thru the fracture causes traction injury to the vessels</a:t>
            </a:r>
          </a:p>
          <a:p>
            <a:r>
              <a:rPr lang="en-US" b="1" dirty="0"/>
              <a:t>Don’t always “fit” </a:t>
            </a:r>
            <a:r>
              <a:rPr lang="en-US" b="1" dirty="0" err="1"/>
              <a:t>Schatzker</a:t>
            </a:r>
            <a:endParaRPr lang="en-US" b="1" dirty="0"/>
          </a:p>
          <a:p>
            <a:r>
              <a:rPr lang="en-US" b="1" dirty="0" err="1"/>
              <a:t>Hohl</a:t>
            </a:r>
            <a:r>
              <a:rPr lang="en-US" b="1" dirty="0"/>
              <a:t> and Moore Classification may be more descriptive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166" y="2242195"/>
            <a:ext cx="2825304" cy="3768661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19517663">
            <a:off x="6900910" y="1864281"/>
            <a:ext cx="395396" cy="13514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296" y="2230901"/>
            <a:ext cx="3168652" cy="3777783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3186448">
            <a:off x="9665542" y="3005133"/>
            <a:ext cx="395396" cy="15529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90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Posterior Shear Patterns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BB556-B519-489E-98E7-056FFF0B8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0659" y="2081120"/>
            <a:ext cx="5181600" cy="4351338"/>
          </a:xfrm>
        </p:spPr>
        <p:txBody>
          <a:bodyPr/>
          <a:lstStyle/>
          <a:p>
            <a:r>
              <a:rPr lang="en-US" b="1" dirty="0"/>
              <a:t>Commonly posteromedial patterns</a:t>
            </a:r>
          </a:p>
          <a:p>
            <a:r>
              <a:rPr lang="en-US" b="1" dirty="0"/>
              <a:t>“B-type” partial articular injury to the medial plateau</a:t>
            </a:r>
          </a:p>
          <a:p>
            <a:r>
              <a:rPr lang="en-US" b="1" dirty="0"/>
              <a:t>Often associated with</a:t>
            </a:r>
          </a:p>
          <a:p>
            <a:pPr marL="457200" lvl="1" indent="0">
              <a:buNone/>
            </a:pPr>
            <a:r>
              <a:rPr lang="en-US" sz="2800" b="1" dirty="0" err="1"/>
              <a:t>bicondylar</a:t>
            </a:r>
            <a:r>
              <a:rPr lang="en-US" sz="2800" b="1" dirty="0"/>
              <a:t> patterns and less</a:t>
            </a:r>
          </a:p>
          <a:p>
            <a:pPr marL="457200" lvl="1" indent="0">
              <a:buNone/>
            </a:pPr>
            <a:r>
              <a:rPr lang="en-US" sz="2800" b="1" dirty="0"/>
              <a:t>commonly isolated fracture; lateral side seen as well</a:t>
            </a:r>
            <a:endParaRPr lang="en-US" sz="3200" b="1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38"/>
          <a:stretch/>
        </p:blipFill>
        <p:spPr>
          <a:xfrm>
            <a:off x="5466229" y="1791428"/>
            <a:ext cx="6410606" cy="30458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09782" y="6247792"/>
            <a:ext cx="3321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Rockwood and Green, 9</a:t>
            </a:r>
            <a:r>
              <a:rPr lang="en-US" baseline="30000" dirty="0"/>
              <a:t>th</a:t>
            </a:r>
            <a:r>
              <a:rPr lang="en-US" dirty="0"/>
              <a:t> edition </a:t>
            </a:r>
          </a:p>
        </p:txBody>
      </p:sp>
    </p:spTree>
    <p:extLst>
      <p:ext uri="{BB962C8B-B14F-4D97-AF65-F5344CB8AC3E}">
        <p14:creationId xmlns:p14="http://schemas.microsoft.com/office/powerpoint/2010/main" val="3353755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311" y="155721"/>
            <a:ext cx="10515600" cy="1325563"/>
          </a:xfrm>
        </p:spPr>
        <p:txBody>
          <a:bodyPr/>
          <a:lstStyle/>
          <a:p>
            <a:r>
              <a:rPr lang="en-US" dirty="0"/>
              <a:t>Three Column Concept of Plateau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Evolution of the </a:t>
            </a:r>
            <a:r>
              <a:rPr lang="en-US" dirty="0" err="1"/>
              <a:t>Schatzker</a:t>
            </a:r>
            <a:r>
              <a:rPr lang="en-US" dirty="0"/>
              <a:t> Classification</a:t>
            </a:r>
          </a:p>
          <a:p>
            <a:r>
              <a:rPr lang="en-US" dirty="0"/>
              <a:t>Better incorporates fractures involving posterior plateau</a:t>
            </a:r>
          </a:p>
          <a:p>
            <a:r>
              <a:rPr lang="en-US" dirty="0"/>
              <a:t>Help with determining appropriate fixation strategy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470" y="1481284"/>
            <a:ext cx="3332114" cy="35893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3210" y="5981518"/>
            <a:ext cx="10402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Luo CF, Sun H, Zhang B, Zeng BF. Three-column fixation for complex </a:t>
            </a:r>
            <a:r>
              <a:rPr lang="en-US" dirty="0" err="1"/>
              <a:t>tibial</a:t>
            </a:r>
            <a:r>
              <a:rPr lang="en-US" dirty="0"/>
              <a:t> plateau fractures. J </a:t>
            </a:r>
            <a:r>
              <a:rPr lang="en-US" dirty="0" err="1"/>
              <a:t>Orthop</a:t>
            </a:r>
            <a:r>
              <a:rPr lang="en-US" dirty="0"/>
              <a:t> Trauma. </a:t>
            </a:r>
          </a:p>
          <a:p>
            <a:r>
              <a:rPr lang="en-US" dirty="0"/>
              <a:t>2010 Nov;24(11):683-92. </a:t>
            </a:r>
            <a:r>
              <a:rPr lang="en-US" dirty="0" err="1"/>
              <a:t>doi</a:t>
            </a:r>
            <a:r>
              <a:rPr lang="en-US" dirty="0"/>
              <a:t>: 10.1097/BOT.0b013e3181d436f3. PMID: 20881634</a:t>
            </a:r>
          </a:p>
        </p:txBody>
      </p:sp>
    </p:spTree>
    <p:extLst>
      <p:ext uri="{BB962C8B-B14F-4D97-AF65-F5344CB8AC3E}">
        <p14:creationId xmlns:p14="http://schemas.microsoft.com/office/powerpoint/2010/main" val="3342913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Describe initial evaluation and management of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tibial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plateau fractures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Identify common fracture patterns  </a:t>
            </a:r>
          </a:p>
          <a:p>
            <a:r>
              <a:rPr lang="en-US" dirty="0"/>
              <a:t>Apply treatment principles and strategies  </a:t>
            </a:r>
          </a:p>
          <a:p>
            <a:pPr lvl="1"/>
            <a:r>
              <a:rPr lang="en-US" dirty="0"/>
              <a:t>Partial articular fractures </a:t>
            </a:r>
          </a:p>
          <a:p>
            <a:pPr lvl="1"/>
            <a:r>
              <a:rPr lang="en-US" dirty="0"/>
              <a:t>Complete articular fractures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Discuss rehabilitation, complications, and outcomes </a:t>
            </a:r>
          </a:p>
        </p:txBody>
      </p:sp>
    </p:spTree>
    <p:extLst>
      <p:ext uri="{BB962C8B-B14F-4D97-AF65-F5344CB8AC3E}">
        <p14:creationId xmlns:p14="http://schemas.microsoft.com/office/powerpoint/2010/main" val="3732130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A9FD-D09E-44E9-B7E7-272135CB9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E7E57-A7AC-43E3-B0AC-04A9B896D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Clinical images provided by the author. 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Figures used with permission from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Tornetta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P, Ricci WM, eds.  Rockwood and Green's Fractures in Adults, 9e. Philadelphia, PA. Wolters Kluwer Health, Inc; 2019.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855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General Principles for Plateau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412" y="1583578"/>
            <a:ext cx="10515600" cy="4351338"/>
          </a:xfrm>
        </p:spPr>
        <p:txBody>
          <a:bodyPr/>
          <a:lstStyle/>
          <a:p>
            <a:r>
              <a:rPr lang="en-US" dirty="0"/>
              <a:t>Fracture location and classification generally dictate approach</a:t>
            </a:r>
          </a:p>
          <a:p>
            <a:r>
              <a:rPr lang="en-US" dirty="0"/>
              <a:t>Anterolateral, posteromedial, direct medial most common</a:t>
            </a:r>
          </a:p>
          <a:p>
            <a:r>
              <a:rPr lang="en-US" dirty="0"/>
              <a:t>Visualization of the fracture – key for articular reduction</a:t>
            </a:r>
          </a:p>
          <a:p>
            <a:pPr lvl="1"/>
            <a:r>
              <a:rPr lang="en-US" dirty="0"/>
              <a:t>Direct visualization; </a:t>
            </a:r>
            <a:r>
              <a:rPr lang="en-US" dirty="0" err="1"/>
              <a:t>ie</a:t>
            </a:r>
            <a:r>
              <a:rPr lang="en-US" dirty="0"/>
              <a:t> anterolateral with </a:t>
            </a:r>
            <a:r>
              <a:rPr lang="en-US" dirty="0" err="1"/>
              <a:t>submeniscal</a:t>
            </a:r>
            <a:r>
              <a:rPr lang="en-US" dirty="0"/>
              <a:t> approach</a:t>
            </a:r>
          </a:p>
          <a:p>
            <a:pPr lvl="1"/>
            <a:r>
              <a:rPr lang="en-US" dirty="0" err="1"/>
              <a:t>Fluroscopic</a:t>
            </a:r>
            <a:r>
              <a:rPr lang="en-US" dirty="0"/>
              <a:t>; </a:t>
            </a:r>
            <a:r>
              <a:rPr lang="en-US" dirty="0" err="1"/>
              <a:t>ie</a:t>
            </a:r>
            <a:r>
              <a:rPr lang="en-US" dirty="0"/>
              <a:t> minimally invasive reduction and plating</a:t>
            </a:r>
          </a:p>
          <a:p>
            <a:pPr lvl="1"/>
            <a:r>
              <a:rPr lang="en-US" dirty="0"/>
              <a:t>Arthroscopic; in conjunction with fluoroscopic</a:t>
            </a:r>
          </a:p>
          <a:p>
            <a:r>
              <a:rPr lang="en-US" dirty="0"/>
              <a:t>Use of temporary external fixation may be considered</a:t>
            </a:r>
          </a:p>
          <a:p>
            <a:r>
              <a:rPr lang="en-US" dirty="0"/>
              <a:t>Fractures which are length stable can be safely delayed with bracing alone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704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2192"/>
          <a:stretch/>
        </p:blipFill>
        <p:spPr>
          <a:xfrm>
            <a:off x="838200" y="1690688"/>
            <a:ext cx="10382250" cy="415766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u="sng" dirty="0" err="1"/>
              <a:t>Nonoperative</a:t>
            </a:r>
            <a:r>
              <a:rPr lang="en-US" sz="3200" u="sng" dirty="0"/>
              <a:t> treatment:  Indications and contraindications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09782" y="6247792"/>
            <a:ext cx="3321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Rockwood and Green, 9</a:t>
            </a:r>
            <a:r>
              <a:rPr lang="en-US" baseline="30000" dirty="0"/>
              <a:t>th</a:t>
            </a:r>
            <a:r>
              <a:rPr lang="en-US" dirty="0"/>
              <a:t> edition </a:t>
            </a:r>
          </a:p>
        </p:txBody>
      </p:sp>
    </p:spTree>
    <p:extLst>
      <p:ext uri="{BB962C8B-B14F-4D97-AF65-F5344CB8AC3E}">
        <p14:creationId xmlns:p14="http://schemas.microsoft.com/office/powerpoint/2010/main" val="117694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206" y="96651"/>
            <a:ext cx="10515600" cy="1325563"/>
          </a:xfrm>
        </p:spPr>
        <p:txBody>
          <a:bodyPr/>
          <a:lstStyle/>
          <a:p>
            <a:r>
              <a:rPr lang="en-US" u="sng" dirty="0" err="1"/>
              <a:t>Nonoperative</a:t>
            </a:r>
            <a:r>
              <a:rPr lang="en-US" u="sng" dirty="0"/>
              <a:t> management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BB556-B519-489E-98E7-056FFF0B8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0" y="1422214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Valgus instability – 5-10 degrees</a:t>
            </a:r>
          </a:p>
          <a:p>
            <a:r>
              <a:rPr lang="en-US" b="1" dirty="0"/>
              <a:t>Articular step-off threshold is controversial </a:t>
            </a:r>
          </a:p>
          <a:p>
            <a:r>
              <a:rPr lang="en-US" b="1" dirty="0"/>
              <a:t>Isolated medial injuries: late </a:t>
            </a:r>
            <a:r>
              <a:rPr lang="en-US" b="1" dirty="0" err="1"/>
              <a:t>varus</a:t>
            </a:r>
            <a:r>
              <a:rPr lang="en-US" b="1" dirty="0"/>
              <a:t> collapse</a:t>
            </a:r>
          </a:p>
          <a:p>
            <a:r>
              <a:rPr lang="en-US" b="1" dirty="0"/>
              <a:t>In general, small isolated lateral injuries without valgus instability </a:t>
            </a:r>
          </a:p>
          <a:p>
            <a:r>
              <a:rPr lang="en-US" b="1" dirty="0"/>
              <a:t>Early ROM, limited </a:t>
            </a:r>
            <a:r>
              <a:rPr lang="en-US" b="1" dirty="0" err="1"/>
              <a:t>wb</a:t>
            </a:r>
            <a:r>
              <a:rPr lang="en-US" b="1" dirty="0"/>
              <a:t> x 8-12 weeks, +/- bracing</a:t>
            </a:r>
          </a:p>
          <a:p>
            <a:r>
              <a:rPr lang="en-US" b="1" dirty="0"/>
              <a:t>Angular malalignment poorly tolerated</a:t>
            </a:r>
          </a:p>
          <a:p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309782" y="6247792"/>
            <a:ext cx="3321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Rockwood and Green, 9</a:t>
            </a:r>
            <a:r>
              <a:rPr lang="en-US" baseline="30000" dirty="0"/>
              <a:t>th</a:t>
            </a:r>
            <a:r>
              <a:rPr lang="en-US" dirty="0"/>
              <a:t> edition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606" y="1296559"/>
            <a:ext cx="4731403" cy="22198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2299" y="3516405"/>
            <a:ext cx="3587003" cy="220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28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732CF-2FB0-BD42-99BD-A137EF55B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Surgical Fixation – plateau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C0151-B162-DC43-9AEA-6888B84AAD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13876" y="2076911"/>
            <a:ext cx="5181600" cy="4351338"/>
          </a:xfrm>
        </p:spPr>
        <p:txBody>
          <a:bodyPr/>
          <a:lstStyle/>
          <a:p>
            <a:r>
              <a:rPr lang="en-US" dirty="0"/>
              <a:t>Restore alignment</a:t>
            </a:r>
          </a:p>
          <a:p>
            <a:pPr lvl="1"/>
            <a:r>
              <a:rPr lang="en-US" dirty="0"/>
              <a:t>Coronal</a:t>
            </a:r>
          </a:p>
          <a:p>
            <a:pPr lvl="1"/>
            <a:r>
              <a:rPr lang="en-US" dirty="0"/>
              <a:t>Sagittal</a:t>
            </a:r>
          </a:p>
          <a:p>
            <a:pPr lvl="1"/>
            <a:r>
              <a:rPr lang="en-US" dirty="0"/>
              <a:t>Slope</a:t>
            </a:r>
          </a:p>
          <a:p>
            <a:r>
              <a:rPr lang="en-US" dirty="0"/>
              <a:t>Normal Condylar width</a:t>
            </a:r>
          </a:p>
          <a:p>
            <a:r>
              <a:rPr lang="en-US" dirty="0"/>
              <a:t>Fully stable knee</a:t>
            </a:r>
          </a:p>
          <a:p>
            <a:r>
              <a:rPr lang="en-US" dirty="0"/>
              <a:t>Congruent Articular </a:t>
            </a:r>
            <a:r>
              <a:rPr lang="en-US" dirty="0" err="1"/>
              <a:t>Surfacte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42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688" y="-85351"/>
            <a:ext cx="10515600" cy="1325563"/>
          </a:xfrm>
        </p:spPr>
        <p:txBody>
          <a:bodyPr/>
          <a:lstStyle/>
          <a:p>
            <a:r>
              <a:rPr lang="en-US" b="1" u="sng" dirty="0"/>
              <a:t>Lateral Plateau Fixation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DBB556-B519-489E-98E7-056FFF0B8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3533" y="1184881"/>
            <a:ext cx="5181600" cy="5671578"/>
          </a:xfrm>
        </p:spPr>
        <p:txBody>
          <a:bodyPr>
            <a:normAutofit/>
          </a:bodyPr>
          <a:lstStyle/>
          <a:p>
            <a:r>
              <a:rPr lang="en-US" b="1" dirty="0"/>
              <a:t>Most common fracture pattern</a:t>
            </a:r>
          </a:p>
          <a:p>
            <a:r>
              <a:rPr lang="en-US" b="1" dirty="0"/>
              <a:t>Anterolateral approach</a:t>
            </a:r>
          </a:p>
          <a:p>
            <a:r>
              <a:rPr lang="en-US" b="1" dirty="0"/>
              <a:t>Key steps:</a:t>
            </a:r>
          </a:p>
          <a:p>
            <a:pPr lvl="1"/>
            <a:r>
              <a:rPr lang="en-US" dirty="0"/>
              <a:t>Anterolateral approach</a:t>
            </a:r>
          </a:p>
          <a:p>
            <a:pPr lvl="1"/>
            <a:r>
              <a:rPr lang="en-US" dirty="0" err="1"/>
              <a:t>Submeniscal</a:t>
            </a:r>
            <a:r>
              <a:rPr lang="en-US" dirty="0"/>
              <a:t> </a:t>
            </a:r>
            <a:r>
              <a:rPr lang="en-US" dirty="0" err="1"/>
              <a:t>arthrotomy</a:t>
            </a:r>
            <a:endParaRPr lang="en-US" dirty="0"/>
          </a:p>
          <a:p>
            <a:pPr lvl="1"/>
            <a:r>
              <a:rPr lang="en-US" dirty="0"/>
              <a:t>+/- distractor if needed</a:t>
            </a:r>
          </a:p>
          <a:p>
            <a:pPr lvl="1"/>
            <a:r>
              <a:rPr lang="en-US" dirty="0"/>
              <a:t>“book open” the split portion</a:t>
            </a:r>
          </a:p>
          <a:p>
            <a:pPr lvl="1"/>
            <a:r>
              <a:rPr lang="en-US" dirty="0"/>
              <a:t>Reduce the depressed articular segment and provisionally stabilize with K-wires</a:t>
            </a:r>
          </a:p>
          <a:p>
            <a:pPr lvl="1"/>
            <a:r>
              <a:rPr lang="en-US" dirty="0"/>
              <a:t>Fill voids as necessary</a:t>
            </a:r>
          </a:p>
          <a:p>
            <a:pPr lvl="1"/>
            <a:r>
              <a:rPr lang="en-US" dirty="0"/>
              <a:t>Reduce the split portion</a:t>
            </a:r>
          </a:p>
          <a:p>
            <a:pPr lvl="1"/>
            <a:r>
              <a:rPr lang="en-US" dirty="0"/>
              <a:t>Apply rafting screws and/or lateral plate</a:t>
            </a:r>
          </a:p>
          <a:p>
            <a:pPr lvl="1"/>
            <a:endParaRPr lang="en-US" dirty="0"/>
          </a:p>
        </p:txBody>
      </p:sp>
      <p:pic>
        <p:nvPicPr>
          <p:cNvPr id="11" name="Picture 10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134" y="2717462"/>
            <a:ext cx="5509373" cy="11216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239435" y="4020670"/>
            <a:ext cx="5557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Anterolateral Approach for the Treatment of </a:t>
            </a:r>
            <a:r>
              <a:rPr lang="en-US" b="1" dirty="0" err="1"/>
              <a:t>Tibial</a:t>
            </a:r>
            <a:r>
              <a:rPr lang="en-US" b="1" dirty="0"/>
              <a:t> Plateau Fractures</a:t>
            </a:r>
          </a:p>
          <a:p>
            <a:pPr algn="ctr" fontAlgn="base"/>
            <a:r>
              <a:rPr lang="en-US" dirty="0"/>
              <a:t>Mark Hake, </a:t>
            </a:r>
            <a:r>
              <a:rPr lang="en-US" dirty="0" err="1"/>
              <a:t>Rajbir</a:t>
            </a:r>
            <a:r>
              <a:rPr lang="en-US" dirty="0"/>
              <a:t> </a:t>
            </a:r>
            <a:r>
              <a:rPr lang="en-US" dirty="0" err="1"/>
              <a:t>Hundal</a:t>
            </a:r>
            <a:r>
              <a:rPr lang="en-US" dirty="0"/>
              <a:t>, Jacob Kirsch, Michael Yee </a:t>
            </a:r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97282" y="2348130"/>
            <a:ext cx="2965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Click below for video link</a:t>
            </a:r>
          </a:p>
        </p:txBody>
      </p:sp>
    </p:spTree>
    <p:extLst>
      <p:ext uri="{BB962C8B-B14F-4D97-AF65-F5344CB8AC3E}">
        <p14:creationId xmlns:p14="http://schemas.microsoft.com/office/powerpoint/2010/main" val="2743774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Lateral Plateau Fixation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882" y="1690688"/>
            <a:ext cx="5181600" cy="4351338"/>
          </a:xfrm>
        </p:spPr>
        <p:txBody>
          <a:bodyPr/>
          <a:lstStyle/>
          <a:p>
            <a:r>
              <a:rPr lang="en-US" dirty="0"/>
              <a:t>Healthy, active 48 year old woman fell off scooter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411" y="2621737"/>
            <a:ext cx="3198850" cy="4050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015649" y="3231827"/>
            <a:ext cx="4050831" cy="2830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0731" t="22961" r="32546" b="15995"/>
          <a:stretch/>
        </p:blipFill>
        <p:spPr>
          <a:xfrm rot="5400000">
            <a:off x="8377605" y="365326"/>
            <a:ext cx="2575107" cy="4110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0731" t="22961" r="32546" b="15995"/>
          <a:stretch/>
        </p:blipFill>
        <p:spPr>
          <a:xfrm rot="5400000">
            <a:off x="8424973" y="3038505"/>
            <a:ext cx="2575107" cy="4110581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8828903" y="1785551"/>
            <a:ext cx="1538416" cy="80337"/>
          </a:xfrm>
          <a:custGeom>
            <a:avLst/>
            <a:gdLst>
              <a:gd name="connsiteX0" fmla="*/ 0 w 1538416"/>
              <a:gd name="connsiteY0" fmla="*/ 0 h 80337"/>
              <a:gd name="connsiteX1" fmla="*/ 432486 w 1538416"/>
              <a:gd name="connsiteY1" fmla="*/ 67963 h 80337"/>
              <a:gd name="connsiteX2" fmla="*/ 846438 w 1538416"/>
              <a:gd name="connsiteY2" fmla="*/ 80319 h 80337"/>
              <a:gd name="connsiteX3" fmla="*/ 1297459 w 1538416"/>
              <a:gd name="connsiteY3" fmla="*/ 67963 h 80337"/>
              <a:gd name="connsiteX4" fmla="*/ 1538416 w 1538416"/>
              <a:gd name="connsiteY4" fmla="*/ 37071 h 80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8416" h="80337">
                <a:moveTo>
                  <a:pt x="0" y="0"/>
                </a:moveTo>
                <a:cubicBezTo>
                  <a:pt x="145706" y="27288"/>
                  <a:pt x="291413" y="54577"/>
                  <a:pt x="432486" y="67963"/>
                </a:cubicBezTo>
                <a:cubicBezTo>
                  <a:pt x="573559" y="81349"/>
                  <a:pt x="702276" y="80319"/>
                  <a:pt x="846438" y="80319"/>
                </a:cubicBezTo>
                <a:cubicBezTo>
                  <a:pt x="990600" y="80319"/>
                  <a:pt x="1182129" y="75171"/>
                  <a:pt x="1297459" y="67963"/>
                </a:cubicBezTo>
                <a:cubicBezTo>
                  <a:pt x="1412789" y="60755"/>
                  <a:pt x="1447800" y="47368"/>
                  <a:pt x="1538416" y="37071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8248135" y="2043284"/>
            <a:ext cx="568411" cy="88257"/>
          </a:xfrm>
          <a:custGeom>
            <a:avLst/>
            <a:gdLst>
              <a:gd name="connsiteX0" fmla="*/ 0 w 568411"/>
              <a:gd name="connsiteY0" fmla="*/ 88257 h 88257"/>
              <a:gd name="connsiteX1" fmla="*/ 123568 w 568411"/>
              <a:gd name="connsiteY1" fmla="*/ 1759 h 88257"/>
              <a:gd name="connsiteX2" fmla="*/ 308919 w 568411"/>
              <a:gd name="connsiteY2" fmla="*/ 32651 h 88257"/>
              <a:gd name="connsiteX3" fmla="*/ 568411 w 568411"/>
              <a:gd name="connsiteY3" fmla="*/ 63543 h 88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411" h="88257">
                <a:moveTo>
                  <a:pt x="0" y="88257"/>
                </a:moveTo>
                <a:cubicBezTo>
                  <a:pt x="36040" y="49642"/>
                  <a:pt x="72081" y="11027"/>
                  <a:pt x="123568" y="1759"/>
                </a:cubicBezTo>
                <a:cubicBezTo>
                  <a:pt x="175055" y="-7509"/>
                  <a:pt x="234779" y="22354"/>
                  <a:pt x="308919" y="32651"/>
                </a:cubicBezTo>
                <a:cubicBezTo>
                  <a:pt x="383059" y="42948"/>
                  <a:pt x="524133" y="34710"/>
                  <a:pt x="568411" y="635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8859795" y="2218038"/>
            <a:ext cx="568410" cy="203886"/>
          </a:xfrm>
          <a:custGeom>
            <a:avLst/>
            <a:gdLst>
              <a:gd name="connsiteX0" fmla="*/ 0 w 568410"/>
              <a:gd name="connsiteY0" fmla="*/ 0 h 203886"/>
              <a:gd name="connsiteX1" fmla="*/ 315097 w 568410"/>
              <a:gd name="connsiteY1" fmla="*/ 98854 h 203886"/>
              <a:gd name="connsiteX2" fmla="*/ 451021 w 568410"/>
              <a:gd name="connsiteY2" fmla="*/ 154459 h 203886"/>
              <a:gd name="connsiteX3" fmla="*/ 568410 w 568410"/>
              <a:gd name="connsiteY3" fmla="*/ 203886 h 203886"/>
              <a:gd name="connsiteX4" fmla="*/ 568410 w 568410"/>
              <a:gd name="connsiteY4" fmla="*/ 203886 h 20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410" h="203886">
                <a:moveTo>
                  <a:pt x="0" y="0"/>
                </a:moveTo>
                <a:lnTo>
                  <a:pt x="315097" y="98854"/>
                </a:lnTo>
                <a:cubicBezTo>
                  <a:pt x="390267" y="124597"/>
                  <a:pt x="451021" y="154459"/>
                  <a:pt x="451021" y="154459"/>
                </a:cubicBezTo>
                <a:lnTo>
                  <a:pt x="568410" y="203886"/>
                </a:lnTo>
                <a:lnTo>
                  <a:pt x="568410" y="203886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9700054" y="2218038"/>
            <a:ext cx="661087" cy="648730"/>
          </a:xfrm>
          <a:custGeom>
            <a:avLst/>
            <a:gdLst>
              <a:gd name="connsiteX0" fmla="*/ 0 w 661087"/>
              <a:gd name="connsiteY0" fmla="*/ 0 h 648730"/>
              <a:gd name="connsiteX1" fmla="*/ 203887 w 661087"/>
              <a:gd name="connsiteY1" fmla="*/ 117389 h 648730"/>
              <a:gd name="connsiteX2" fmla="*/ 358346 w 661087"/>
              <a:gd name="connsiteY2" fmla="*/ 265670 h 648730"/>
              <a:gd name="connsiteX3" fmla="*/ 506627 w 661087"/>
              <a:gd name="connsiteY3" fmla="*/ 432486 h 648730"/>
              <a:gd name="connsiteX4" fmla="*/ 605481 w 661087"/>
              <a:gd name="connsiteY4" fmla="*/ 543697 h 648730"/>
              <a:gd name="connsiteX5" fmla="*/ 661087 w 661087"/>
              <a:gd name="connsiteY5" fmla="*/ 648730 h 648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1087" h="648730">
                <a:moveTo>
                  <a:pt x="0" y="0"/>
                </a:moveTo>
                <a:cubicBezTo>
                  <a:pt x="72081" y="36555"/>
                  <a:pt x="144163" y="73111"/>
                  <a:pt x="203887" y="117389"/>
                </a:cubicBezTo>
                <a:cubicBezTo>
                  <a:pt x="263611" y="161667"/>
                  <a:pt x="307889" y="213154"/>
                  <a:pt x="358346" y="265670"/>
                </a:cubicBezTo>
                <a:cubicBezTo>
                  <a:pt x="408803" y="318186"/>
                  <a:pt x="506627" y="432486"/>
                  <a:pt x="506627" y="432486"/>
                </a:cubicBezTo>
                <a:cubicBezTo>
                  <a:pt x="547816" y="478824"/>
                  <a:pt x="579738" y="507656"/>
                  <a:pt x="605481" y="543697"/>
                </a:cubicBezTo>
                <a:cubicBezTo>
                  <a:pt x="631224" y="579738"/>
                  <a:pt x="641522" y="625046"/>
                  <a:pt x="661087" y="64873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1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Imaging – axial cuts demonstrate approach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50" y="1875864"/>
            <a:ext cx="5888050" cy="4355446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2010336" y="2097741"/>
            <a:ext cx="349623" cy="12371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992" y="2256584"/>
            <a:ext cx="3394054" cy="3594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5440" y="2256584"/>
            <a:ext cx="2841772" cy="359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53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Anterolateral approach – visualize + reduce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07" y="2023757"/>
            <a:ext cx="2931790" cy="4065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023" y="2034565"/>
            <a:ext cx="2783036" cy="4048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9440" r="22848"/>
          <a:stretch/>
        </p:blipFill>
        <p:spPr>
          <a:xfrm>
            <a:off x="6317197" y="2023757"/>
            <a:ext cx="2238936" cy="4059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2692" t="331" r="10961" b="-331"/>
          <a:stretch/>
        </p:blipFill>
        <p:spPr>
          <a:xfrm>
            <a:off x="8821271" y="2034564"/>
            <a:ext cx="2669241" cy="406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58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Postoperative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229" y="1993713"/>
            <a:ext cx="5181600" cy="4351338"/>
          </a:xfrm>
        </p:spPr>
        <p:txBody>
          <a:bodyPr/>
          <a:lstStyle/>
          <a:p>
            <a:r>
              <a:rPr lang="en-US" dirty="0"/>
              <a:t>Early ROM – trust your fixation</a:t>
            </a:r>
          </a:p>
          <a:p>
            <a:r>
              <a:rPr lang="en-US" dirty="0"/>
              <a:t>Protected WB</a:t>
            </a:r>
          </a:p>
          <a:p>
            <a:pPr lvl="1"/>
            <a:r>
              <a:rPr lang="en-US" dirty="0"/>
              <a:t>8 weeks </a:t>
            </a:r>
            <a:r>
              <a:rPr lang="en-US" dirty="0" err="1"/>
              <a:t>tdwb</a:t>
            </a:r>
            <a:r>
              <a:rPr lang="en-US" dirty="0"/>
              <a:t>, then </a:t>
            </a:r>
            <a:r>
              <a:rPr lang="en-US" dirty="0" err="1"/>
              <a:t>adv</a:t>
            </a:r>
            <a:r>
              <a:rPr lang="en-US" dirty="0"/>
              <a:t> to </a:t>
            </a:r>
            <a:r>
              <a:rPr lang="en-US" dirty="0" err="1"/>
              <a:t>wbat</a:t>
            </a:r>
            <a:r>
              <a:rPr lang="en-US" dirty="0"/>
              <a:t> over weeks 8-12</a:t>
            </a:r>
          </a:p>
          <a:p>
            <a:r>
              <a:rPr lang="en-US" dirty="0"/>
              <a:t>Bracing?</a:t>
            </a:r>
          </a:p>
          <a:p>
            <a:r>
              <a:rPr lang="en-US" dirty="0"/>
              <a:t>DVT prophylaxis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161" t="13161" r="18364" b="18364"/>
          <a:stretch/>
        </p:blipFill>
        <p:spPr>
          <a:xfrm>
            <a:off x="5192482" y="2185379"/>
            <a:ext cx="3546244" cy="4423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1616" y="2185380"/>
            <a:ext cx="2816000" cy="44235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36815" b="47937"/>
          <a:stretch/>
        </p:blipFill>
        <p:spPr>
          <a:xfrm>
            <a:off x="5242952" y="506599"/>
            <a:ext cx="6418257" cy="153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60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Isolated medial injuries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DBB556-B519-489E-98E7-056FFF0B8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4103218" cy="4034116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Much less common</a:t>
            </a:r>
          </a:p>
          <a:p>
            <a:r>
              <a:rPr lang="en-US" b="1" dirty="0"/>
              <a:t>Posteromedial approach</a:t>
            </a:r>
          </a:p>
          <a:p>
            <a:r>
              <a:rPr lang="en-US" b="1" dirty="0"/>
              <a:t>Key steps:</a:t>
            </a:r>
          </a:p>
          <a:p>
            <a:pPr lvl="1"/>
            <a:r>
              <a:rPr lang="en-US" b="1" dirty="0"/>
              <a:t>Generally buttress at the apex</a:t>
            </a:r>
          </a:p>
          <a:p>
            <a:pPr lvl="1"/>
            <a:r>
              <a:rPr lang="en-US" dirty="0"/>
              <a:t>Prone vs supine?</a:t>
            </a:r>
          </a:p>
          <a:p>
            <a:pPr lvl="1"/>
            <a:r>
              <a:rPr lang="en-US" dirty="0"/>
              <a:t>Supine – simple, allows for anterolateral approach, also adds significant rotation and </a:t>
            </a:r>
            <a:r>
              <a:rPr lang="en-US" dirty="0" err="1"/>
              <a:t>varus</a:t>
            </a:r>
            <a:r>
              <a:rPr lang="en-US" dirty="0"/>
              <a:t> often thru the fracture in </a:t>
            </a:r>
            <a:r>
              <a:rPr lang="en-US" dirty="0" err="1"/>
              <a:t>bicondylar</a:t>
            </a:r>
            <a:r>
              <a:rPr lang="en-US" dirty="0"/>
              <a:t> injuries</a:t>
            </a:r>
          </a:p>
          <a:p>
            <a:pPr lvl="1"/>
            <a:r>
              <a:rPr lang="en-US" dirty="0"/>
              <a:t>Posterior – inconvenient, but fewer deforming forces, simplifies fixation</a:t>
            </a:r>
          </a:p>
          <a:p>
            <a:pPr lvl="1"/>
            <a:r>
              <a:rPr lang="en-US" dirty="0"/>
              <a:t>Direct approach to apex</a:t>
            </a:r>
          </a:p>
          <a:p>
            <a:pPr lvl="1"/>
            <a:r>
              <a:rPr lang="en-US" dirty="0"/>
              <a:t>Indirect reduction at joint line</a:t>
            </a:r>
          </a:p>
          <a:p>
            <a:pPr lvl="1"/>
            <a:r>
              <a:rPr lang="en-US" dirty="0" err="1"/>
              <a:t>Fluroscopic</a:t>
            </a:r>
            <a:r>
              <a:rPr lang="en-US" dirty="0"/>
              <a:t> reduction key</a:t>
            </a:r>
          </a:p>
          <a:p>
            <a:pPr lvl="1"/>
            <a:r>
              <a:rPr lang="en-US" dirty="0"/>
              <a:t>With Medial surface impaction – can perform </a:t>
            </a:r>
            <a:r>
              <a:rPr lang="en-US" dirty="0" err="1"/>
              <a:t>submeniscal</a:t>
            </a:r>
            <a:r>
              <a:rPr lang="en-US" dirty="0"/>
              <a:t> </a:t>
            </a:r>
            <a:r>
              <a:rPr lang="en-US" dirty="0" err="1"/>
              <a:t>arthrotomy</a:t>
            </a:r>
            <a:r>
              <a:rPr lang="en-US" dirty="0"/>
              <a:t> to visualize the surface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650" y="1088371"/>
            <a:ext cx="44577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4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Describe initial evaluation and management of </a:t>
            </a:r>
            <a:r>
              <a:rPr lang="en-US" dirty="0" err="1"/>
              <a:t>tibial</a:t>
            </a:r>
            <a:r>
              <a:rPr lang="en-US" dirty="0"/>
              <a:t> plateau fractures</a:t>
            </a:r>
          </a:p>
          <a:p>
            <a:r>
              <a:rPr lang="en-US" dirty="0"/>
              <a:t>Identify common fracture patterns  </a:t>
            </a:r>
          </a:p>
          <a:p>
            <a:r>
              <a:rPr lang="en-US" dirty="0"/>
              <a:t>Apply treatment principles and strategies  </a:t>
            </a:r>
          </a:p>
          <a:p>
            <a:pPr lvl="1"/>
            <a:r>
              <a:rPr lang="en-US" dirty="0"/>
              <a:t>Partial articular fractures </a:t>
            </a:r>
          </a:p>
          <a:p>
            <a:pPr lvl="1"/>
            <a:r>
              <a:rPr lang="en-US" dirty="0"/>
              <a:t>Complete articular fractures</a:t>
            </a:r>
          </a:p>
          <a:p>
            <a:r>
              <a:rPr lang="en-US" dirty="0"/>
              <a:t>Discuss rehabilitation, complications, and outcomes </a:t>
            </a:r>
          </a:p>
        </p:txBody>
      </p:sp>
    </p:spTree>
    <p:extLst>
      <p:ext uri="{BB962C8B-B14F-4D97-AF65-F5344CB8AC3E}">
        <p14:creationId xmlns:p14="http://schemas.microsoft.com/office/powerpoint/2010/main" val="3558192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Isolated medial injuries – prevent late </a:t>
            </a:r>
            <a:r>
              <a:rPr lang="en-US" dirty="0" err="1"/>
              <a:t>varus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58" y="2491716"/>
            <a:ext cx="2863933" cy="3685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824" y="2491716"/>
            <a:ext cx="3135810" cy="3685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1379" y="2312076"/>
            <a:ext cx="2930462" cy="399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72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205" y="250562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err="1"/>
              <a:t>Lobenhoffer</a:t>
            </a:r>
            <a:r>
              <a:rPr lang="en-US" sz="3600" dirty="0"/>
              <a:t> approach – interval between hamstring and medial head of the </a:t>
            </a:r>
            <a:r>
              <a:rPr lang="en-US" sz="3600" dirty="0" err="1"/>
              <a:t>gastroc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5400000">
            <a:off x="-2623384" y="3364383"/>
            <a:ext cx="2532427" cy="400407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5843" y="1954705"/>
            <a:ext cx="5181600" cy="4351338"/>
          </a:xfrm>
        </p:spPr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63470" y="2649859"/>
            <a:ext cx="3591492" cy="29148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388" y="2311530"/>
            <a:ext cx="2872075" cy="3591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500" y="2286680"/>
            <a:ext cx="2642252" cy="36080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868" y="2286680"/>
            <a:ext cx="2565691" cy="360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6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complex injuries…</a:t>
            </a:r>
            <a:r>
              <a:rPr lang="en-US" dirty="0" err="1"/>
              <a:t>bicondylar</a:t>
            </a:r>
            <a:r>
              <a:rPr lang="en-US" dirty="0"/>
              <a:t> plateau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63206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-</a:t>
            </a:r>
            <a:r>
              <a:rPr lang="en-US" dirty="0" err="1"/>
              <a:t>Neurovacular</a:t>
            </a:r>
            <a:r>
              <a:rPr lang="en-US" dirty="0"/>
              <a:t> checks are crucial</a:t>
            </a:r>
          </a:p>
          <a:p>
            <a:pPr marL="0" indent="0">
              <a:buNone/>
            </a:pPr>
            <a:r>
              <a:rPr lang="en-US" dirty="0"/>
              <a:t>-Exam can evolve</a:t>
            </a:r>
          </a:p>
          <a:p>
            <a:pPr marL="0" indent="0">
              <a:buNone/>
            </a:pPr>
            <a:r>
              <a:rPr lang="en-US" dirty="0"/>
              <a:t>-applying external fixation can change the vascular exam</a:t>
            </a:r>
          </a:p>
          <a:p>
            <a:pPr marL="0" indent="0">
              <a:buNone/>
            </a:pPr>
            <a:r>
              <a:rPr lang="en-US" dirty="0"/>
              <a:t>-restoring length can increase compartment pressure as well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055" y="1690688"/>
            <a:ext cx="3176837" cy="4237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2291" y="1690688"/>
            <a:ext cx="3554303" cy="423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118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421" y="155060"/>
            <a:ext cx="10515600" cy="1325563"/>
          </a:xfrm>
        </p:spPr>
        <p:txBody>
          <a:bodyPr/>
          <a:lstStyle/>
          <a:p>
            <a:r>
              <a:rPr lang="en-US" u="sng" dirty="0"/>
              <a:t>Extensile posteromedial approach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172465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Standard </a:t>
            </a:r>
            <a:r>
              <a:rPr lang="en-US" dirty="0" err="1"/>
              <a:t>Lobenhoffer</a:t>
            </a:r>
            <a:r>
              <a:rPr lang="en-US" dirty="0"/>
              <a:t> approach with an extended proximal limb</a:t>
            </a:r>
          </a:p>
          <a:p>
            <a:r>
              <a:rPr lang="en-US" dirty="0"/>
              <a:t>Isolate the medial head of the </a:t>
            </a:r>
            <a:r>
              <a:rPr lang="en-US" dirty="0" err="1"/>
              <a:t>gastroc</a:t>
            </a:r>
            <a:r>
              <a:rPr lang="en-US" dirty="0"/>
              <a:t> at its femoral insertion</a:t>
            </a:r>
          </a:p>
          <a:p>
            <a:r>
              <a:rPr lang="en-US" dirty="0"/>
              <a:t>Release the medial head </a:t>
            </a:r>
          </a:p>
          <a:p>
            <a:r>
              <a:rPr lang="en-US" dirty="0"/>
              <a:t>Provides access to a portion of the posterolateral plateau as well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698" y="2188704"/>
            <a:ext cx="2881569" cy="3107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571" y="1140151"/>
            <a:ext cx="3437217" cy="49595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5693" y="6123773"/>
            <a:ext cx="79041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Orapiriyakul</a:t>
            </a:r>
            <a:r>
              <a:rPr lang="en-US" sz="1400" dirty="0"/>
              <a:t> W, </a:t>
            </a:r>
            <a:r>
              <a:rPr lang="en-US" sz="1400" dirty="0" err="1"/>
              <a:t>Apivatthakakul</a:t>
            </a:r>
            <a:r>
              <a:rPr lang="en-US" sz="1400" dirty="0"/>
              <a:t> T, </a:t>
            </a:r>
            <a:r>
              <a:rPr lang="en-US" sz="1400" dirty="0" err="1"/>
              <a:t>Phornphutkul</a:t>
            </a:r>
            <a:r>
              <a:rPr lang="en-US" sz="1400" dirty="0"/>
              <a:t> C. Posterolateral </a:t>
            </a:r>
            <a:r>
              <a:rPr lang="en-US" sz="1400" dirty="0" err="1"/>
              <a:t>tibial</a:t>
            </a:r>
            <a:r>
              <a:rPr lang="en-US" sz="1400" dirty="0"/>
              <a:t> plateau fractures, how to buttress? </a:t>
            </a:r>
          </a:p>
          <a:p>
            <a:r>
              <a:rPr lang="en-US" sz="1400" dirty="0"/>
              <a:t>Reversed L posteromedial or the posterolateral approach: a comparative cadaveric study. </a:t>
            </a:r>
          </a:p>
          <a:p>
            <a:r>
              <a:rPr lang="en-US" sz="1400" dirty="0"/>
              <a:t>Arch </a:t>
            </a:r>
            <a:r>
              <a:rPr lang="en-US" sz="1400" dirty="0" err="1"/>
              <a:t>Orthop</a:t>
            </a:r>
            <a:r>
              <a:rPr lang="en-US" sz="1400" dirty="0"/>
              <a:t> Trauma Surg. 2018 Apr;138(4):505-513. </a:t>
            </a:r>
            <a:r>
              <a:rPr lang="en-US" sz="1400" dirty="0" err="1"/>
              <a:t>doi</a:t>
            </a:r>
            <a:r>
              <a:rPr lang="en-US" sz="1400" dirty="0"/>
              <a:t>: 10.1007/s00402-018-2875-3. </a:t>
            </a:r>
            <a:r>
              <a:rPr lang="en-US" sz="1400" dirty="0" err="1"/>
              <a:t>Epub</a:t>
            </a:r>
            <a:r>
              <a:rPr lang="en-US" sz="1400" dirty="0"/>
              <a:t> 2018 Jan 19</a:t>
            </a:r>
          </a:p>
        </p:txBody>
      </p:sp>
    </p:spTree>
    <p:extLst>
      <p:ext uri="{BB962C8B-B14F-4D97-AF65-F5344CB8AC3E}">
        <p14:creationId xmlns:p14="http://schemas.microsoft.com/office/powerpoint/2010/main" val="31125368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Extensile posteromedial approach - prone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059905"/>
            <a:ext cx="5181600" cy="2918952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8123" y="1637270"/>
            <a:ext cx="3394950" cy="496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69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approach – anterolateral supine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1825625"/>
            <a:ext cx="3404795" cy="435133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1692" y="2048046"/>
            <a:ext cx="5181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652" y="1825624"/>
            <a:ext cx="2927824" cy="4358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9605" y="1825624"/>
            <a:ext cx="3120583" cy="435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802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121"/>
            <a:ext cx="10515600" cy="1325563"/>
          </a:xfrm>
        </p:spPr>
        <p:txBody>
          <a:bodyPr/>
          <a:lstStyle/>
          <a:p>
            <a:r>
              <a:rPr lang="en-US" u="sng" dirty="0" err="1"/>
              <a:t>Bicondylar</a:t>
            </a:r>
            <a:r>
              <a:rPr lang="en-US" u="sng" dirty="0"/>
              <a:t> plateau – medial decision making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357" y="1606929"/>
            <a:ext cx="5181600" cy="4351338"/>
          </a:xfrm>
        </p:spPr>
        <p:txBody>
          <a:bodyPr/>
          <a:lstStyle/>
          <a:p>
            <a:r>
              <a:rPr lang="en-US" dirty="0"/>
              <a:t>Medial side</a:t>
            </a:r>
          </a:p>
          <a:p>
            <a:pPr lvl="1"/>
            <a:r>
              <a:rPr lang="en-US" dirty="0"/>
              <a:t>? Posterior shear = posterior buttress</a:t>
            </a:r>
          </a:p>
          <a:p>
            <a:pPr lvl="1"/>
            <a:r>
              <a:rPr lang="en-US" dirty="0"/>
              <a:t>? Unstable medial column = direct medial plating</a:t>
            </a:r>
          </a:p>
          <a:p>
            <a:pPr lvl="1"/>
            <a:r>
              <a:rPr lang="en-US" dirty="0"/>
              <a:t>Axial CT scans helpful</a:t>
            </a:r>
          </a:p>
          <a:p>
            <a:pPr lvl="1"/>
            <a:r>
              <a:rPr lang="en-US" dirty="0"/>
              <a:t>Fixing from medial or lateral alone may entirely miss posteromedial fragments! Think three </a:t>
            </a:r>
            <a:r>
              <a:rPr lang="en-US" dirty="0" err="1"/>
              <a:t>columms</a:t>
            </a:r>
            <a:r>
              <a:rPr lang="en-US" dirty="0"/>
              <a:t>!</a:t>
            </a:r>
          </a:p>
          <a:p>
            <a:pPr lvl="1"/>
            <a:r>
              <a:rPr lang="en-US" dirty="0"/>
              <a:t>Buttress posterior fractures – at the apex!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834" y="1193449"/>
            <a:ext cx="2424625" cy="2860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3628" y="3782598"/>
            <a:ext cx="2697036" cy="290524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6574442" y="5144479"/>
            <a:ext cx="120756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9018358" y="5220098"/>
            <a:ext cx="119185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003628" y="5616675"/>
            <a:ext cx="1598455" cy="7887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201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External fixation and 4 compartment fasciotomies required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969" r="11695"/>
          <a:stretch/>
        </p:blipFill>
        <p:spPr>
          <a:xfrm>
            <a:off x="994624" y="1825625"/>
            <a:ext cx="2415746" cy="4170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479534" y="2482026"/>
            <a:ext cx="4178622" cy="2850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6906" y="1833456"/>
            <a:ext cx="2973498" cy="417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379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u="sng" dirty="0" err="1"/>
              <a:t>Bicondylar</a:t>
            </a:r>
            <a:r>
              <a:rPr lang="en-US" sz="2800" u="sng" dirty="0"/>
              <a:t> plateau – medial decision making: CT scan after external fixation applied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776" y="1630706"/>
            <a:ext cx="3084339" cy="3759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4690" t="11393" r="11891" b="8245"/>
          <a:stretch/>
        </p:blipFill>
        <p:spPr>
          <a:xfrm>
            <a:off x="838200" y="1630706"/>
            <a:ext cx="3076832" cy="32836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859" y="1265411"/>
            <a:ext cx="3217194" cy="41248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2931" y="5390250"/>
            <a:ext cx="93061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Requires </a:t>
            </a:r>
            <a:r>
              <a:rPr lang="en-US" sz="3600" dirty="0" err="1"/>
              <a:t>bicondylar</a:t>
            </a:r>
            <a:r>
              <a:rPr lang="en-US" sz="3600" dirty="0"/>
              <a:t> plating –  with direct medial </a:t>
            </a:r>
          </a:p>
          <a:p>
            <a:r>
              <a:rPr lang="en-US" sz="3600" dirty="0"/>
              <a:t>plating, not posteromedial!</a:t>
            </a:r>
          </a:p>
        </p:txBody>
      </p:sp>
    </p:spTree>
    <p:extLst>
      <p:ext uri="{BB962C8B-B14F-4D97-AF65-F5344CB8AC3E}">
        <p14:creationId xmlns:p14="http://schemas.microsoft.com/office/powerpoint/2010/main" val="36544574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Medial side – limited proximal exposure and bridging distally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66866" y="1949332"/>
            <a:ext cx="3321875" cy="435133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87409"/>
            <a:ext cx="5181600" cy="4351338"/>
          </a:xfrm>
        </p:spPr>
        <p:txBody>
          <a:bodyPr/>
          <a:lstStyle/>
          <a:p>
            <a:r>
              <a:rPr lang="en-US" dirty="0"/>
              <a:t>Medial first</a:t>
            </a:r>
          </a:p>
          <a:p>
            <a:r>
              <a:rPr lang="en-US" dirty="0"/>
              <a:t>Established length</a:t>
            </a:r>
          </a:p>
          <a:p>
            <a:r>
              <a:rPr lang="en-US" dirty="0"/>
              <a:t>Anterolateral</a:t>
            </a:r>
          </a:p>
          <a:p>
            <a:r>
              <a:rPr lang="en-US" dirty="0"/>
              <a:t>Clamp the two</a:t>
            </a:r>
          </a:p>
          <a:p>
            <a:pPr marL="457200" lvl="1" indent="0">
              <a:buNone/>
            </a:pPr>
            <a:r>
              <a:rPr lang="en-US" sz="2800" dirty="0"/>
              <a:t>plates together</a:t>
            </a:r>
          </a:p>
          <a:p>
            <a:pPr marL="0" indent="0">
              <a:buNone/>
            </a:pPr>
            <a:r>
              <a:rPr lang="en-US" sz="3200" dirty="0"/>
              <a:t>-Axial alignment</a:t>
            </a:r>
          </a:p>
          <a:p>
            <a:pPr marL="0" indent="0">
              <a:buNone/>
            </a:pPr>
            <a:r>
              <a:rPr lang="en-US" sz="3200" dirty="0"/>
              <a:t>-condylar width</a:t>
            </a:r>
          </a:p>
          <a:p>
            <a:pPr marL="0" indent="0">
              <a:buNone/>
            </a:pPr>
            <a:r>
              <a:rPr lang="en-US" sz="3200" dirty="0"/>
              <a:t>-joint congruity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625" y="1949331"/>
            <a:ext cx="3092029" cy="447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74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Describe initial evaluation and management of </a:t>
            </a:r>
            <a:r>
              <a:rPr lang="en-US" dirty="0" err="1"/>
              <a:t>tibial</a:t>
            </a:r>
            <a:r>
              <a:rPr lang="en-US" dirty="0"/>
              <a:t> plateau fractures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Identify common fracture patterns  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Apply treatment principles and strategies  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Partial articular fractures 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Complete articular fractures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Discuss rehabilitation, complications, and outcomes </a:t>
            </a:r>
          </a:p>
        </p:txBody>
      </p:sp>
    </p:spTree>
    <p:extLst>
      <p:ext uri="{BB962C8B-B14F-4D97-AF65-F5344CB8AC3E}">
        <p14:creationId xmlns:p14="http://schemas.microsoft.com/office/powerpoint/2010/main" val="26241770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97163"/>
            <a:ext cx="10515600" cy="1325563"/>
          </a:xfrm>
        </p:spPr>
        <p:txBody>
          <a:bodyPr/>
          <a:lstStyle/>
          <a:p>
            <a:r>
              <a:rPr lang="en-US" dirty="0"/>
              <a:t>Bridge plating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6713" y="1663466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It the fracture a plateau, that extends into the shaft – or is it a shaft that happens to extend into the plateau?</a:t>
            </a:r>
          </a:p>
          <a:p>
            <a:r>
              <a:rPr lang="en-US" dirty="0"/>
              <a:t>Simple fracture lines call for anatomic reduction</a:t>
            </a:r>
          </a:p>
          <a:p>
            <a:r>
              <a:rPr lang="en-US" dirty="0"/>
              <a:t>Percutaneous bridge plating used for more comminuted </a:t>
            </a:r>
            <a:r>
              <a:rPr lang="en-US" dirty="0" err="1"/>
              <a:t>diaphyseal</a:t>
            </a:r>
            <a:r>
              <a:rPr lang="en-US" dirty="0"/>
              <a:t> fractures with proximal extension</a:t>
            </a:r>
          </a:p>
          <a:p>
            <a:r>
              <a:rPr lang="en-US" dirty="0"/>
              <a:t>Can the joint be reduced without a direct approach?</a:t>
            </a:r>
          </a:p>
          <a:p>
            <a:r>
              <a:rPr lang="en-US" dirty="0"/>
              <a:t>Is an IM nail in conjunction with plating beneficial?</a:t>
            </a: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134" y="2717462"/>
            <a:ext cx="5509373" cy="11216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397282" y="2348130"/>
            <a:ext cx="2965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Click below for video link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68313" y="3910914"/>
            <a:ext cx="56381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Bridge Plating of Proximal Tibia </a:t>
            </a:r>
            <a:r>
              <a:rPr lang="en-US" b="1" dirty="0" err="1"/>
              <a:t>Metaphyseal</a:t>
            </a:r>
            <a:r>
              <a:rPr lang="en-US" b="1" dirty="0"/>
              <a:t> Fracture by </a:t>
            </a:r>
          </a:p>
          <a:p>
            <a:pPr algn="ctr"/>
            <a:r>
              <a:rPr lang="en-US" b="1" dirty="0"/>
              <a:t>Limited Open Technique</a:t>
            </a:r>
          </a:p>
          <a:p>
            <a:pPr algn="ctr" fontAlgn="base"/>
            <a:r>
              <a:rPr lang="en-US" dirty="0"/>
              <a:t>Michael Gardner, Benjamin Pulley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972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Associated shaft and plateau – combining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715265" cy="4351338"/>
          </a:xfrm>
        </p:spPr>
        <p:txBody>
          <a:bodyPr/>
          <a:lstStyle/>
          <a:p>
            <a:r>
              <a:rPr lang="en-US" dirty="0"/>
              <a:t>Presents in extremis</a:t>
            </a:r>
          </a:p>
          <a:p>
            <a:r>
              <a:rPr lang="en-US" dirty="0"/>
              <a:t>Bilateral open tibias</a:t>
            </a:r>
          </a:p>
          <a:p>
            <a:r>
              <a:rPr lang="en-US" dirty="0"/>
              <a:t>Associated </a:t>
            </a:r>
            <a:r>
              <a:rPr lang="en-US" dirty="0" err="1"/>
              <a:t>bicondylar</a:t>
            </a:r>
            <a:r>
              <a:rPr lang="en-US" dirty="0"/>
              <a:t> plateau on the left</a:t>
            </a:r>
          </a:p>
          <a:p>
            <a:r>
              <a:rPr lang="en-US" dirty="0"/>
              <a:t>Emergent ex fix and VAC</a:t>
            </a:r>
          </a:p>
          <a:p>
            <a:r>
              <a:rPr lang="en-US" dirty="0"/>
              <a:t>Returns for fixation HD 2 in anticipation of free flap HD 3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634" y="1553187"/>
            <a:ext cx="3108282" cy="4731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099" y="1535014"/>
            <a:ext cx="2433950" cy="474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247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Limited anterolateral approach, percutaneous medial fixation, </a:t>
            </a:r>
            <a:r>
              <a:rPr lang="en-US" dirty="0" err="1"/>
              <a:t>suprpatellar</a:t>
            </a:r>
            <a:r>
              <a:rPr lang="en-US" dirty="0"/>
              <a:t> nailing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41" y="1922720"/>
            <a:ext cx="2900721" cy="3897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5832" r="12811"/>
          <a:stretch/>
        </p:blipFill>
        <p:spPr>
          <a:xfrm>
            <a:off x="3645242" y="1922720"/>
            <a:ext cx="2877670" cy="4020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5892" y="1945021"/>
            <a:ext cx="2765269" cy="39985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9117" y="1922720"/>
            <a:ext cx="2199810" cy="395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290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Limited plating, nail inserted, screws added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4079" y="1690688"/>
            <a:ext cx="3141656" cy="434109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905424" y="1576388"/>
            <a:ext cx="2665154" cy="44542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20" y="1576388"/>
            <a:ext cx="2508696" cy="44910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8686" y="1576388"/>
            <a:ext cx="2849271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944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0" y="136011"/>
            <a:ext cx="10515600" cy="1325563"/>
          </a:xfrm>
        </p:spPr>
        <p:txBody>
          <a:bodyPr/>
          <a:lstStyle/>
          <a:p>
            <a:r>
              <a:rPr lang="en-US" dirty="0"/>
              <a:t>3 year f/u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150" y="936896"/>
            <a:ext cx="3399999" cy="48178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358" y="1166427"/>
            <a:ext cx="2478868" cy="50760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2119" y="494008"/>
            <a:ext cx="4428839" cy="5393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3951" y="6488668"/>
            <a:ext cx="838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*cement retained in </a:t>
            </a:r>
            <a:r>
              <a:rPr lang="en-US" dirty="0" err="1"/>
              <a:t>diaphyseal</a:t>
            </a:r>
            <a:r>
              <a:rPr lang="en-US" dirty="0"/>
              <a:t> fracture, shaft treated with posterolateral bone grafting </a:t>
            </a:r>
          </a:p>
        </p:txBody>
      </p:sp>
    </p:spTree>
    <p:extLst>
      <p:ext uri="{BB962C8B-B14F-4D97-AF65-F5344CB8AC3E}">
        <p14:creationId xmlns:p14="http://schemas.microsoft.com/office/powerpoint/2010/main" val="28125486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Bicondylar</a:t>
            </a:r>
            <a:r>
              <a:rPr lang="en-US" dirty="0"/>
              <a:t> plateau – hyperextension mechanism from trampoline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090" r="18391"/>
          <a:stretch/>
        </p:blipFill>
        <p:spPr>
          <a:xfrm>
            <a:off x="395417" y="2316138"/>
            <a:ext cx="1989438" cy="33192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852513" y="2881168"/>
            <a:ext cx="3737877" cy="2312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2062" y="2885301"/>
            <a:ext cx="2406580" cy="2065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2872" y="2403389"/>
            <a:ext cx="1739871" cy="28823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8548" y="2292127"/>
            <a:ext cx="1690798" cy="325227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6855571" y="4489516"/>
            <a:ext cx="1130785" cy="141697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99493" y="5998432"/>
            <a:ext cx="2333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Hyperextension causes</a:t>
            </a:r>
          </a:p>
          <a:p>
            <a:r>
              <a:rPr lang="en-US" dirty="0"/>
              <a:t>anterior slope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05352" y="1816206"/>
            <a:ext cx="5378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HIGH RISK FOR NEUROVASCULAR INJURY!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4167151" y="4489516"/>
            <a:ext cx="1607429" cy="164782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5835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</a:t>
            </a:r>
            <a:r>
              <a:rPr lang="en-US" dirty="0" err="1"/>
              <a:t>bicondylar</a:t>
            </a:r>
            <a:r>
              <a:rPr lang="en-US" dirty="0"/>
              <a:t> plating, direct medial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External fixator applied</a:t>
            </a:r>
          </a:p>
          <a:p>
            <a:r>
              <a:rPr lang="en-US" dirty="0"/>
              <a:t>“Travelling traction”</a:t>
            </a:r>
          </a:p>
          <a:p>
            <a:r>
              <a:rPr lang="en-US" dirty="0"/>
              <a:t>Anterolateral approach</a:t>
            </a:r>
          </a:p>
          <a:p>
            <a:pPr lvl="1"/>
            <a:r>
              <a:rPr lang="en-US" dirty="0"/>
              <a:t>Medial extension deformity corrected with elevator from the anterolateral side</a:t>
            </a:r>
          </a:p>
          <a:p>
            <a:pPr lvl="1"/>
            <a:r>
              <a:rPr lang="en-US" dirty="0"/>
              <a:t>Second posteromedial approach allows for correction of the posterior translation of the plateau</a:t>
            </a:r>
          </a:p>
          <a:p>
            <a:pPr lvl="1"/>
            <a:r>
              <a:rPr lang="en-US" dirty="0"/>
              <a:t>Dual plating lateral and medial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1680647"/>
            <a:ext cx="2780258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4807" y="1825625"/>
            <a:ext cx="2813840" cy="406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028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062322" y="1618736"/>
            <a:ext cx="2789358" cy="4027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85" y="1618736"/>
            <a:ext cx="2733464" cy="4027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8135" y="1618736"/>
            <a:ext cx="2273962" cy="4027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3157" y="1618736"/>
            <a:ext cx="2317535" cy="403201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3517997" y="3901906"/>
            <a:ext cx="1354150" cy="22825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7571924" y="3244609"/>
            <a:ext cx="469212" cy="27792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608071" y="5898229"/>
            <a:ext cx="1493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Elevate slope!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13157" y="5905209"/>
            <a:ext cx="1643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Final correction</a:t>
            </a:r>
          </a:p>
        </p:txBody>
      </p:sp>
    </p:spTree>
    <p:extLst>
      <p:ext uri="{BB962C8B-B14F-4D97-AF65-F5344CB8AC3E}">
        <p14:creationId xmlns:p14="http://schemas.microsoft.com/office/powerpoint/2010/main" val="27291786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439562"/>
            <a:ext cx="2496343" cy="40187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309" y="1439562"/>
            <a:ext cx="3025308" cy="4018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774" y="1439561"/>
            <a:ext cx="2628417" cy="40187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1348" y="1390135"/>
            <a:ext cx="2355930" cy="441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183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Describe initial evaluation and management of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tibial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plateau fractures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Identify common fracture patterns  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Apply treatment principles and strategies  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Partial articular fractures 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Complete articular fractures</a:t>
            </a:r>
          </a:p>
          <a:p>
            <a:r>
              <a:rPr lang="en-US" dirty="0"/>
              <a:t>Discuss rehabilitation, complications, and outcomes </a:t>
            </a:r>
          </a:p>
        </p:txBody>
      </p:sp>
    </p:spTree>
    <p:extLst>
      <p:ext uri="{BB962C8B-B14F-4D97-AF65-F5344CB8AC3E}">
        <p14:creationId xmlns:p14="http://schemas.microsoft.com/office/powerpoint/2010/main" val="54815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06" y="20731"/>
            <a:ext cx="10515600" cy="1325563"/>
          </a:xfrm>
        </p:spPr>
        <p:txBody>
          <a:bodyPr/>
          <a:lstStyle/>
          <a:p>
            <a:r>
              <a:rPr lang="en-US" b="1" u="sng" dirty="0"/>
              <a:t>Plateau Fractures:  Initial Presentation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9941" y="1260849"/>
            <a:ext cx="10515600" cy="4351338"/>
          </a:xfrm>
        </p:spPr>
        <p:txBody>
          <a:bodyPr/>
          <a:lstStyle/>
          <a:p>
            <a:r>
              <a:rPr lang="en-US" dirty="0"/>
              <a:t>1-2% of all fractures</a:t>
            </a:r>
          </a:p>
          <a:p>
            <a:r>
              <a:rPr lang="en-US" dirty="0"/>
              <a:t>Similar bimodal distribution to many </a:t>
            </a:r>
            <a:r>
              <a:rPr lang="en-US" dirty="0" err="1"/>
              <a:t>peri</a:t>
            </a:r>
            <a:r>
              <a:rPr lang="en-US" dirty="0"/>
              <a:t>-articular injuries</a:t>
            </a:r>
          </a:p>
          <a:p>
            <a:r>
              <a:rPr lang="en-US" dirty="0"/>
              <a:t>70% in young adult men, average age 43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New 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07" y="3028670"/>
            <a:ext cx="6079106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752" y="3436518"/>
            <a:ext cx="4596041" cy="1397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09782" y="6482973"/>
            <a:ext cx="3321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Rockwood and Green, 9</a:t>
            </a:r>
            <a:r>
              <a:rPr lang="en-US" baseline="30000" dirty="0"/>
              <a:t>th</a:t>
            </a:r>
            <a:r>
              <a:rPr lang="en-US" dirty="0"/>
              <a:t> edition </a:t>
            </a:r>
          </a:p>
        </p:txBody>
      </p:sp>
    </p:spTree>
    <p:extLst>
      <p:ext uri="{BB962C8B-B14F-4D97-AF65-F5344CB8AC3E}">
        <p14:creationId xmlns:p14="http://schemas.microsoft.com/office/powerpoint/2010/main" val="22133002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Rehabilitation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5335" y="1986263"/>
            <a:ext cx="10515600" cy="4351338"/>
          </a:xfrm>
        </p:spPr>
        <p:txBody>
          <a:bodyPr/>
          <a:lstStyle/>
          <a:p>
            <a:r>
              <a:rPr lang="en-US" dirty="0"/>
              <a:t>Post op protocols	:</a:t>
            </a:r>
          </a:p>
          <a:p>
            <a:pPr lvl="1"/>
            <a:r>
              <a:rPr lang="en-US" dirty="0"/>
              <a:t>Can vary by fracture severity</a:t>
            </a:r>
          </a:p>
          <a:p>
            <a:pPr lvl="1"/>
            <a:r>
              <a:rPr lang="en-US" dirty="0"/>
              <a:t>Goal of surgery – allow for complete ROM immediately postop</a:t>
            </a:r>
          </a:p>
          <a:p>
            <a:pPr lvl="1"/>
            <a:r>
              <a:rPr lang="en-US" dirty="0"/>
              <a:t>Unlocked hinged knee brace commonly used</a:t>
            </a:r>
          </a:p>
          <a:p>
            <a:pPr lvl="1"/>
            <a:r>
              <a:rPr lang="en-US" dirty="0"/>
              <a:t>Consider appropriate DVT prophylaxis</a:t>
            </a:r>
          </a:p>
          <a:p>
            <a:pPr lvl="1"/>
            <a:r>
              <a:rPr lang="en-US" dirty="0"/>
              <a:t>Touch down WB 8 weeks</a:t>
            </a:r>
          </a:p>
          <a:p>
            <a:pPr lvl="1"/>
            <a:r>
              <a:rPr lang="en-US" dirty="0"/>
              <a:t>Advance after 8 weeks depending on severity</a:t>
            </a:r>
          </a:p>
          <a:p>
            <a:pPr lvl="1"/>
            <a:r>
              <a:rPr lang="en-US" dirty="0"/>
              <a:t>Quad sets, isometrics important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8217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487" y="61397"/>
            <a:ext cx="10515600" cy="1325563"/>
          </a:xfrm>
        </p:spPr>
        <p:txBody>
          <a:bodyPr/>
          <a:lstStyle/>
          <a:p>
            <a:r>
              <a:rPr lang="en-US" u="sng" dirty="0"/>
              <a:t>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239" y="1386960"/>
            <a:ext cx="4493741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Pre or postop compartment syndrome (increases with complexity of injury)</a:t>
            </a:r>
          </a:p>
          <a:p>
            <a:r>
              <a:rPr lang="en-US" dirty="0"/>
              <a:t>Can release anterior compartment easily from anterolateral approach</a:t>
            </a:r>
          </a:p>
          <a:p>
            <a:r>
              <a:rPr lang="en-US" dirty="0"/>
              <a:t>Infections more common after compartment release</a:t>
            </a:r>
          </a:p>
          <a:p>
            <a:r>
              <a:rPr lang="en-US" dirty="0"/>
              <a:t>Medial plating prevents late </a:t>
            </a:r>
            <a:r>
              <a:rPr lang="en-US" dirty="0" err="1"/>
              <a:t>varus</a:t>
            </a:r>
            <a:r>
              <a:rPr lang="en-US" dirty="0"/>
              <a:t> collapse</a:t>
            </a:r>
          </a:p>
          <a:p>
            <a:r>
              <a:rPr lang="en-US" dirty="0"/>
              <a:t>Residual valgus common with isolated lateral injuries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507" y="1467280"/>
            <a:ext cx="6605820" cy="348160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679576" y="6301438"/>
            <a:ext cx="3321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Rockwood and Green, 9</a:t>
            </a:r>
            <a:r>
              <a:rPr lang="en-US" baseline="30000" dirty="0"/>
              <a:t>th</a:t>
            </a:r>
            <a:r>
              <a:rPr lang="en-US" dirty="0"/>
              <a:t> edition </a:t>
            </a:r>
          </a:p>
        </p:txBody>
      </p:sp>
    </p:spTree>
    <p:extLst>
      <p:ext uri="{BB962C8B-B14F-4D97-AF65-F5344CB8AC3E}">
        <p14:creationId xmlns:p14="http://schemas.microsoft.com/office/powerpoint/2010/main" val="1367765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4697" y="1510528"/>
            <a:ext cx="9071919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Systematic approach to initial presentation</a:t>
            </a:r>
          </a:p>
          <a:p>
            <a:pPr lvl="1"/>
            <a:r>
              <a:rPr lang="en-US" dirty="0"/>
              <a:t>Evaluate neurovascular exam</a:t>
            </a:r>
          </a:p>
          <a:p>
            <a:pPr lvl="1"/>
            <a:r>
              <a:rPr lang="en-US" dirty="0"/>
              <a:t>Consider compartment syndrome</a:t>
            </a:r>
          </a:p>
          <a:p>
            <a:pPr lvl="1"/>
            <a:r>
              <a:rPr lang="en-US" dirty="0"/>
              <a:t>Evaluate in light of age and mechanism</a:t>
            </a:r>
          </a:p>
          <a:p>
            <a:r>
              <a:rPr lang="en-US" dirty="0"/>
              <a:t>Operative goals</a:t>
            </a:r>
          </a:p>
          <a:p>
            <a:pPr lvl="1"/>
            <a:r>
              <a:rPr lang="en-US" dirty="0"/>
              <a:t>Axial alignment, condylar width, joint congruity</a:t>
            </a:r>
          </a:p>
          <a:p>
            <a:r>
              <a:rPr lang="en-US" dirty="0"/>
              <a:t>Key Steps</a:t>
            </a:r>
          </a:p>
          <a:p>
            <a:pPr lvl="1"/>
            <a:r>
              <a:rPr lang="en-US" dirty="0"/>
              <a:t>Plan the approach, reduce the articular block, fill voids as necessary, re-establish length and alignment</a:t>
            </a:r>
          </a:p>
          <a:p>
            <a:pPr lvl="1"/>
            <a:r>
              <a:rPr lang="en-US" dirty="0"/>
              <a:t>Medial fixation:  Direct medial or posteromedial buttress?</a:t>
            </a:r>
          </a:p>
          <a:p>
            <a:pPr lvl="1"/>
            <a:r>
              <a:rPr lang="en-US" dirty="0" err="1"/>
              <a:t>Bicondylar</a:t>
            </a:r>
            <a:r>
              <a:rPr lang="en-US" dirty="0"/>
              <a:t> fixation:  Bridge plating helpful for comminuted </a:t>
            </a:r>
            <a:r>
              <a:rPr lang="en-US" dirty="0" err="1"/>
              <a:t>metaphyseal</a:t>
            </a:r>
            <a:r>
              <a:rPr lang="en-US" dirty="0"/>
              <a:t> or </a:t>
            </a:r>
            <a:r>
              <a:rPr lang="en-US" dirty="0" err="1"/>
              <a:t>diaphyseal</a:t>
            </a:r>
            <a:r>
              <a:rPr lang="en-US" dirty="0"/>
              <a:t> extension injuries</a:t>
            </a:r>
          </a:p>
        </p:txBody>
      </p:sp>
    </p:spTree>
    <p:extLst>
      <p:ext uri="{BB962C8B-B14F-4D97-AF65-F5344CB8AC3E}">
        <p14:creationId xmlns:p14="http://schemas.microsoft.com/office/powerpoint/2010/main" val="1825393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309" y="125034"/>
            <a:ext cx="10515600" cy="1325563"/>
          </a:xfrm>
        </p:spPr>
        <p:txBody>
          <a:bodyPr/>
          <a:lstStyle/>
          <a:p>
            <a:r>
              <a:rPr lang="en-US" b="1" u="sng" dirty="0"/>
              <a:t>Age and mechanism dictate injury pattern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688" y="1597025"/>
            <a:ext cx="10968318" cy="481722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-Middle age and elderly with simple falls</a:t>
            </a:r>
          </a:p>
          <a:p>
            <a:pPr marL="0" indent="0">
              <a:buNone/>
            </a:pPr>
            <a:r>
              <a:rPr lang="en-US" b="1" dirty="0"/>
              <a:t>	-commonly split depressed patterns, or less common isolated medial side 	injuries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-Higher energy or sports related</a:t>
            </a:r>
          </a:p>
          <a:p>
            <a:pPr marL="0" indent="0">
              <a:buNone/>
            </a:pPr>
            <a:r>
              <a:rPr lang="en-US" b="1" dirty="0"/>
              <a:t>	-pure split injuries, or rim injuries with associated ligamentous </a:t>
            </a:r>
          </a:p>
          <a:p>
            <a:pPr marL="0" indent="0">
              <a:buNone/>
            </a:pPr>
            <a:r>
              <a:rPr lang="en-US" b="1" dirty="0"/>
              <a:t>	injuries to the knee and potential for instability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-High energy MVA, fall from height, pedestrians struck</a:t>
            </a:r>
          </a:p>
          <a:p>
            <a:pPr marL="0" indent="0">
              <a:buNone/>
            </a:pPr>
            <a:r>
              <a:rPr lang="en-US" b="1" dirty="0"/>
              <a:t>	-Often younger patients</a:t>
            </a:r>
          </a:p>
          <a:p>
            <a:pPr marL="0" indent="0">
              <a:buNone/>
            </a:pPr>
            <a:r>
              <a:rPr lang="en-US" b="1" dirty="0"/>
              <a:t>	-</a:t>
            </a:r>
            <a:r>
              <a:rPr lang="en-US" b="1" dirty="0" err="1"/>
              <a:t>bicondylar</a:t>
            </a:r>
            <a:r>
              <a:rPr lang="en-US" b="1" dirty="0"/>
              <a:t> patterns</a:t>
            </a:r>
          </a:p>
          <a:p>
            <a:pPr marL="0" indent="0">
              <a:buNone/>
            </a:pPr>
            <a:r>
              <a:rPr lang="en-US" b="1" dirty="0"/>
              <a:t>	-higher risk for neurovascular injury</a:t>
            </a:r>
          </a:p>
          <a:p>
            <a:pPr marL="0" indent="0">
              <a:buNone/>
            </a:pPr>
            <a:r>
              <a:rPr lang="en-US" b="1" dirty="0"/>
              <a:t>	-compartment syndrome and open fractures common</a:t>
            </a:r>
          </a:p>
        </p:txBody>
      </p:sp>
    </p:spTree>
    <p:extLst>
      <p:ext uri="{BB962C8B-B14F-4D97-AF65-F5344CB8AC3E}">
        <p14:creationId xmlns:p14="http://schemas.microsoft.com/office/powerpoint/2010/main" val="434073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724" y="0"/>
            <a:ext cx="10515600" cy="1325563"/>
          </a:xfrm>
        </p:spPr>
        <p:txBody>
          <a:bodyPr/>
          <a:lstStyle/>
          <a:p>
            <a:r>
              <a:rPr lang="en-US" u="sng" dirty="0"/>
              <a:t>Initial presentation – mechanism matters!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BB556-B519-489E-98E7-056FFF0B8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76006"/>
            <a:ext cx="5181600" cy="4351338"/>
          </a:xfrm>
        </p:spPr>
        <p:txBody>
          <a:bodyPr/>
          <a:lstStyle/>
          <a:p>
            <a:r>
              <a:rPr lang="en-US" b="1" dirty="0"/>
              <a:t>Lower energy</a:t>
            </a:r>
          </a:p>
          <a:p>
            <a:r>
              <a:rPr lang="en-US" b="1" dirty="0"/>
              <a:t>Simple falls, struck from side</a:t>
            </a:r>
          </a:p>
          <a:p>
            <a:r>
              <a:rPr lang="en-US" b="1" dirty="0"/>
              <a:t>Remain length stable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64B81-2C47-4F90-8E05-F527F04E3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82725"/>
            <a:ext cx="5181600" cy="4351338"/>
          </a:xfrm>
        </p:spPr>
        <p:txBody>
          <a:bodyPr/>
          <a:lstStyle/>
          <a:p>
            <a:r>
              <a:rPr lang="en-US" b="1" dirty="0"/>
              <a:t>Higher energy</a:t>
            </a:r>
          </a:p>
          <a:p>
            <a:r>
              <a:rPr lang="en-US" b="1" dirty="0"/>
              <a:t>Axial load, associated shearing</a:t>
            </a:r>
          </a:p>
          <a:p>
            <a:r>
              <a:rPr lang="en-US" b="1" dirty="0"/>
              <a:t>Compartment syndrome risk</a:t>
            </a:r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676" y="3233006"/>
            <a:ext cx="2507369" cy="3344568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8644848" y="3002718"/>
            <a:ext cx="236304" cy="7562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814" y="3305613"/>
            <a:ext cx="2583793" cy="32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39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Physical exam</a:t>
            </a:r>
          </a:p>
          <a:p>
            <a:pPr lvl="1"/>
            <a:r>
              <a:rPr lang="en-US" dirty="0"/>
              <a:t>Swelling – compartment syndrome </a:t>
            </a:r>
          </a:p>
          <a:p>
            <a:pPr lvl="1"/>
            <a:r>
              <a:rPr lang="en-US" dirty="0"/>
              <a:t>Distal pulses – vascular injury</a:t>
            </a:r>
          </a:p>
          <a:p>
            <a:pPr lvl="1"/>
            <a:r>
              <a:rPr lang="en-US" dirty="0"/>
              <a:t>?ABIs</a:t>
            </a:r>
          </a:p>
          <a:p>
            <a:pPr lvl="1"/>
            <a:r>
              <a:rPr lang="en-US" dirty="0"/>
              <a:t>Valgus Instability?  </a:t>
            </a:r>
          </a:p>
          <a:p>
            <a:pPr lvl="1"/>
            <a:endParaRPr lang="en-US" dirty="0"/>
          </a:p>
          <a:p>
            <a:r>
              <a:rPr lang="en-US" dirty="0"/>
              <a:t>Splinting</a:t>
            </a:r>
          </a:p>
          <a:p>
            <a:pPr lvl="1"/>
            <a:r>
              <a:rPr lang="en-US" dirty="0"/>
              <a:t>Knee immobilizer</a:t>
            </a:r>
          </a:p>
          <a:p>
            <a:pPr lvl="1"/>
            <a:r>
              <a:rPr lang="en-US" dirty="0"/>
              <a:t>Compartment checks</a:t>
            </a:r>
          </a:p>
          <a:p>
            <a:pPr lvl="1"/>
            <a:r>
              <a:rPr lang="en-US" dirty="0"/>
              <a:t>DVT </a:t>
            </a:r>
            <a:r>
              <a:rPr lang="en-US" dirty="0" err="1"/>
              <a:t>Prophylaxsis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Imaging</a:t>
            </a:r>
          </a:p>
          <a:p>
            <a:pPr lvl="1"/>
            <a:r>
              <a:rPr lang="en-US" dirty="0"/>
              <a:t>CT scan routinely obtained</a:t>
            </a:r>
          </a:p>
          <a:p>
            <a:pPr lvl="1"/>
            <a:r>
              <a:rPr lang="en-US" dirty="0"/>
              <a:t>Plain films</a:t>
            </a:r>
          </a:p>
          <a:p>
            <a:pPr lvl="1"/>
            <a:r>
              <a:rPr lang="en-US" dirty="0"/>
              <a:t>MRI for occult or suspected fractures, particularly in the elderly</a:t>
            </a:r>
          </a:p>
          <a:p>
            <a:pPr lvl="1"/>
            <a:r>
              <a:rPr lang="en-US" dirty="0"/>
              <a:t>Fracture-dislocation patterns:  high risk for ligamentous damage, MRI indicated</a:t>
            </a:r>
          </a:p>
          <a:p>
            <a:pPr lvl="1"/>
            <a:r>
              <a:rPr lang="en-US" dirty="0"/>
              <a:t>Think about need for MRI prior to placing ex fix!  Save yourself some phone calls!  </a:t>
            </a:r>
          </a:p>
        </p:txBody>
      </p:sp>
    </p:spTree>
    <p:extLst>
      <p:ext uri="{BB962C8B-B14F-4D97-AF65-F5344CB8AC3E}">
        <p14:creationId xmlns:p14="http://schemas.microsoft.com/office/powerpoint/2010/main" val="3930881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Describe initial evaluation and management of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tibial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plateau fractures</a:t>
            </a:r>
          </a:p>
          <a:p>
            <a:r>
              <a:rPr lang="en-US" dirty="0"/>
              <a:t>Identify common fracture patterns  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Apply treatment principles and strategies  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Partial articular fractures 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Complete articular fractures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Discuss rehabilitation, complications, and outcomes </a:t>
            </a:r>
          </a:p>
        </p:txBody>
      </p:sp>
    </p:spTree>
    <p:extLst>
      <p:ext uri="{BB962C8B-B14F-4D97-AF65-F5344CB8AC3E}">
        <p14:creationId xmlns:p14="http://schemas.microsoft.com/office/powerpoint/2010/main" val="17262900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9089</TotalTime>
  <Words>2123</Words>
  <Application>Microsoft Office PowerPoint</Application>
  <PresentationFormat>Widescreen</PresentationFormat>
  <Paragraphs>368</Paragraphs>
  <Slides>52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Office Theme</vt:lpstr>
      <vt:lpstr>Tibial Plateau Fractures</vt:lpstr>
      <vt:lpstr>Disclosure</vt:lpstr>
      <vt:lpstr>Objectives</vt:lpstr>
      <vt:lpstr>Objectives</vt:lpstr>
      <vt:lpstr>Plateau Fractures:  Initial Presentation</vt:lpstr>
      <vt:lpstr>Age and mechanism dictate injury pattern</vt:lpstr>
      <vt:lpstr>Initial presentation – mechanism matters!</vt:lpstr>
      <vt:lpstr>Initial Management</vt:lpstr>
      <vt:lpstr>Objectives</vt:lpstr>
      <vt:lpstr>Schatzker Classification</vt:lpstr>
      <vt:lpstr>Schatzker Classification:  Injuries isolated to the lateral plateau</vt:lpstr>
      <vt:lpstr>Schatzker Classification:  Isolated medial fractures come in two flavors</vt:lpstr>
      <vt:lpstr>Schztzker Classification:  Bicondylar injuries</vt:lpstr>
      <vt:lpstr>OTA Classification</vt:lpstr>
      <vt:lpstr>Important Variants – Open injuries</vt:lpstr>
      <vt:lpstr>Fracture Dislocation patterns</vt:lpstr>
      <vt:lpstr>Posterior Shear Patterns</vt:lpstr>
      <vt:lpstr>Three Column Concept of Plateau Fractures</vt:lpstr>
      <vt:lpstr>Objectives</vt:lpstr>
      <vt:lpstr>General Principles for Plateau Treatment</vt:lpstr>
      <vt:lpstr>Nonoperative treatment:  Indications and contraindications</vt:lpstr>
      <vt:lpstr>Nonoperative management</vt:lpstr>
      <vt:lpstr>Goals of Surgical Fixation – plateau fractures</vt:lpstr>
      <vt:lpstr>Lateral Plateau Fixation</vt:lpstr>
      <vt:lpstr>Lateral Plateau Fixation</vt:lpstr>
      <vt:lpstr>CT Imaging – axial cuts demonstrate approach</vt:lpstr>
      <vt:lpstr>Anterolateral approach – visualize + reduce</vt:lpstr>
      <vt:lpstr>Postoperative Care</vt:lpstr>
      <vt:lpstr>Isolated medial injuries</vt:lpstr>
      <vt:lpstr>Isolated medial injuries – prevent late varus</vt:lpstr>
      <vt:lpstr>Lobenhoffer approach – interval between hamstring and medial head of the gastroc</vt:lpstr>
      <vt:lpstr>More complex injuries…bicondylar plateau</vt:lpstr>
      <vt:lpstr>Extensile posteromedial approach</vt:lpstr>
      <vt:lpstr>Extensile posteromedial approach - prone</vt:lpstr>
      <vt:lpstr>Second approach – anterolateral supine</vt:lpstr>
      <vt:lpstr>Bicondylar plateau – medial decision making</vt:lpstr>
      <vt:lpstr>External fixation and 4 compartment fasciotomies required</vt:lpstr>
      <vt:lpstr>Bicondylar plateau – medial decision making: CT scan after external fixation applied</vt:lpstr>
      <vt:lpstr>Medial side – limited proximal exposure and bridging distally</vt:lpstr>
      <vt:lpstr>Bridge plating techniques</vt:lpstr>
      <vt:lpstr>Associated shaft and plateau – combining techniques</vt:lpstr>
      <vt:lpstr>Limited anterolateral approach, percutaneous medial fixation, suprpatellar nailing</vt:lpstr>
      <vt:lpstr>Limited plating, nail inserted, screws added</vt:lpstr>
      <vt:lpstr>3 year f/u</vt:lpstr>
      <vt:lpstr>Bicondylar plateau – hyperextension mechanism from trampoline</vt:lpstr>
      <vt:lpstr>Plan for bicondylar plating, direct medial</vt:lpstr>
      <vt:lpstr>PowerPoint Presentation</vt:lpstr>
      <vt:lpstr>PowerPoint Presentation</vt:lpstr>
      <vt:lpstr>Objectives</vt:lpstr>
      <vt:lpstr>Rehabilitation</vt:lpstr>
      <vt:lpstr>Complications</vt:lpstr>
      <vt:lpstr>Conclusions</vt:lpstr>
    </vt:vector>
  </TitlesOfParts>
  <Company>Penn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Mehta, Samir</dc:creator>
  <cp:lastModifiedBy>Sharon Moore</cp:lastModifiedBy>
  <cp:revision>70</cp:revision>
  <dcterms:created xsi:type="dcterms:W3CDTF">2020-05-02T17:28:30Z</dcterms:created>
  <dcterms:modified xsi:type="dcterms:W3CDTF">2021-06-16T22:10:38Z</dcterms:modified>
</cp:coreProperties>
</file>