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7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3.xml" ContentType="application/vnd.openxmlformats-officedocument.presentationml.notesSlide+xml"/>
  <Override PartName="/ppt/tags/tag10.xml" ContentType="application/vnd.openxmlformats-officedocument.presentationml.tags+xml"/>
  <Override PartName="/ppt/notesSlides/notesSlide3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343" r:id="rId3"/>
    <p:sldId id="280" r:id="rId4"/>
    <p:sldId id="278" r:id="rId5"/>
    <p:sldId id="389" r:id="rId6"/>
    <p:sldId id="374" r:id="rId7"/>
    <p:sldId id="277" r:id="rId8"/>
    <p:sldId id="390" r:id="rId9"/>
    <p:sldId id="289" r:id="rId10"/>
    <p:sldId id="392" r:id="rId11"/>
    <p:sldId id="353" r:id="rId12"/>
    <p:sldId id="391" r:id="rId13"/>
    <p:sldId id="290" r:id="rId14"/>
    <p:sldId id="395" r:id="rId15"/>
    <p:sldId id="291" r:id="rId16"/>
    <p:sldId id="354" r:id="rId17"/>
    <p:sldId id="293" r:id="rId18"/>
    <p:sldId id="300" r:id="rId19"/>
    <p:sldId id="302" r:id="rId20"/>
    <p:sldId id="393" r:id="rId21"/>
    <p:sldId id="282" r:id="rId22"/>
    <p:sldId id="382" r:id="rId23"/>
    <p:sldId id="307" r:id="rId24"/>
    <p:sldId id="325" r:id="rId25"/>
    <p:sldId id="318" r:id="rId26"/>
    <p:sldId id="319" r:id="rId27"/>
    <p:sldId id="397" r:id="rId28"/>
    <p:sldId id="398" r:id="rId29"/>
    <p:sldId id="400" r:id="rId30"/>
    <p:sldId id="402" r:id="rId31"/>
    <p:sldId id="399" r:id="rId32"/>
    <p:sldId id="401" r:id="rId33"/>
    <p:sldId id="406" r:id="rId34"/>
    <p:sldId id="286" r:id="rId35"/>
    <p:sldId id="396" r:id="rId36"/>
    <p:sldId id="407" r:id="rId37"/>
    <p:sldId id="299" r:id="rId38"/>
    <p:sldId id="379" r:id="rId39"/>
    <p:sldId id="305" r:id="rId40"/>
    <p:sldId id="386" r:id="rId41"/>
    <p:sldId id="360" r:id="rId42"/>
    <p:sldId id="281" r:id="rId43"/>
    <p:sldId id="405" r:id="rId44"/>
    <p:sldId id="303" r:id="rId45"/>
    <p:sldId id="403" r:id="rId46"/>
    <p:sldId id="308" r:id="rId47"/>
    <p:sldId id="334" r:id="rId48"/>
    <p:sldId id="404" r:id="rId49"/>
    <p:sldId id="36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84" autoAdjust="0"/>
    <p:restoredTop sz="85393"/>
  </p:normalViewPr>
  <p:slideViewPr>
    <p:cSldViewPr snapToGrid="0">
      <p:cViewPr varScale="1">
        <p:scale>
          <a:sx n="106" d="100"/>
          <a:sy n="106" d="100"/>
        </p:scale>
        <p:origin x="11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39860-C3B5-5E4E-8890-A58C0C476291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91CED-F5C7-DB49-AD3E-865F283E6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02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54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59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31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47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17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72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157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504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427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Images from: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Traumatic Unilateral Avulsion of the Anterior Superior and Inferior Iliac Spines With Anterior Dislocation of the Hip: A Case Report JOT 2001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57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366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0000"/>
                </a:solidFill>
              </a:rPr>
              <a:t>IMAGE</a:t>
            </a:r>
            <a:r>
              <a:rPr lang="en-US" dirty="0" err="1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Bilateral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Sacroiliac Joint Dislocation (Anterior and Posterior) With Triradiate Cartilage Injury: A Case Report</a:t>
            </a:r>
            <a:r>
              <a:rPr lang="en-US" sz="1200" b="0" i="0" u="none" strike="noStrike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JOT 2011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891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900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928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52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Management of an Unstable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Pelvic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Ring Disruption in a 20-Month-Old Patient JOT 2009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054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from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Bilateral Sacroiliac Joint Dislocation (Anterior and Posterior) With Triradiate Cartilage Injury: A Case Report JOT 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156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from past OTA Core curriculum lecture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456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from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Bilateral Sacroiliac Joint Dislocation (Anterior and Posterior) With Triradiate Cartilage Injury: A Case Report JOT 2011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380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added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Management of an Unstable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Pelvic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Ring Disruption in a 20-Month-Old Patient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5945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823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34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Reference: Age-Based Normative Measurements of the Pediatric Pelvis JOT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38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696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592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083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850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575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Top image and bottom left—R&amp;W</a:t>
            </a:r>
          </a:p>
          <a:p>
            <a:r>
              <a:rPr lang="en-US" dirty="0"/>
              <a:t>The bottom right image is from: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Age-Based Normative Measurements of the Pediatric Pelvis JOT 2017</a:t>
            </a:r>
            <a:r>
              <a:rPr lang="en-US" dirty="0"/>
              <a:t>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958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668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08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Image---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Operative Treatment of Pediatric Pelvic and Acetabulum Fractures JOT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806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6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from: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Management of an Unstable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Pelvic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Ring Disruption in a 20-Month-Old Patient JOT 2009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009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72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004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059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13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3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50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3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00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1CED-F5C7-DB49-AD3E-865F283E63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21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953723" y="6366554"/>
            <a:ext cx="3155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475312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D4724-D698-47D4-A663-A96C66F201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77DA90-9C27-4E1F-99A1-E6516E2C4B56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756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D1BB07-7AF7-4B17-80BC-DC29DEF74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8771CC-05B5-4990-99DC-910542E86C8C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94610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DA92C2-499C-41F6-8959-9FA83F39D0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880537-A7BC-46E6-8E01-27E18D49CDA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98030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B6D0E1-6F87-4CED-9DE4-F10059F6BE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1ACD1C-73DB-40EC-8DFA-F0DE99A9CD15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850157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8DE133-07EF-426D-9E9C-F759B01C0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279109-501F-4C8C-9679-AA0631E5AA9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71348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B1BF96-39BE-4D5A-9FD2-10BE56E57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4037B4-3CF5-4CC9-BDC2-61937E195D72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15265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4BAD2-3FEA-4F32-9D1D-CB78B0BE3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5807F5-0CBA-4789-8B7A-031740EE3228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42530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DC778-5876-463F-9576-996D6990B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726AFF-2537-41C4-9F22-98B8928ED9A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0794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2B9269-5DD5-4B15-89D6-537E8C963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6E1A62-C05B-4564-AD54-68F9FA12DCCB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26293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6AAA24-3D51-4CD0-BFBC-35135D6AA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40504B-FFCD-4257-A350-7AD35AC41F4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09983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81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tiff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tm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tm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4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7221A-DD69-0541-A20B-D0AC0A255F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290" y="928916"/>
            <a:ext cx="11603420" cy="143716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Pediatric Pelvis and Acetabulum Fractures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FE9694-AB59-CC42-89DF-1CD5BB8B5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221" y="2746102"/>
            <a:ext cx="9464566" cy="3462612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Ahmed </a:t>
            </a:r>
            <a:r>
              <a:rPr lang="en-US" b="1" dirty="0" err="1"/>
              <a:t>Thabet</a:t>
            </a:r>
            <a:r>
              <a:rPr lang="en-US" b="1" dirty="0"/>
              <a:t> MD</a:t>
            </a:r>
          </a:p>
          <a:p>
            <a:r>
              <a:rPr lang="en-US" b="1" dirty="0"/>
              <a:t>Assistant Professor, Orthopedics</a:t>
            </a:r>
          </a:p>
          <a:p>
            <a:r>
              <a:rPr lang="en-US" b="1" dirty="0"/>
              <a:t>Paul Foster School of Medicine </a:t>
            </a:r>
          </a:p>
          <a:p>
            <a:r>
              <a:rPr lang="en-US" b="1" dirty="0"/>
              <a:t>Texas Tech University Health Science Center at El Paso </a:t>
            </a:r>
          </a:p>
          <a:p>
            <a:endParaRPr lang="en-US" b="1" dirty="0"/>
          </a:p>
          <a:p>
            <a:r>
              <a:rPr lang="en-US" b="1" dirty="0"/>
              <a:t>Christopher D. Souder, MD</a:t>
            </a:r>
          </a:p>
          <a:p>
            <a:r>
              <a:rPr lang="en-US" b="1" dirty="0"/>
              <a:t>Assistant Professor of Surgery &amp; Perioperative Care</a:t>
            </a:r>
          </a:p>
          <a:p>
            <a:r>
              <a:rPr lang="en-US" b="1" dirty="0"/>
              <a:t>Dell Medical School</a:t>
            </a:r>
          </a:p>
          <a:p>
            <a:r>
              <a:rPr lang="en-US" b="1" dirty="0"/>
              <a:t>University of Texas at Austin</a:t>
            </a:r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042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E2FB9-4268-254D-BD80-19D123A68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Associated injuries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4149A-B4FC-CE49-96EB-94AB81D02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7634972" cy="502599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Open fractures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Rare occurrence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High rates of infection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Must be identified promptly and treated with I&amp;D and repai</a:t>
            </a:r>
            <a:r>
              <a:rPr lang="en-US" sz="2600" b="1" dirty="0"/>
              <a:t>r</a:t>
            </a:r>
          </a:p>
          <a:p>
            <a:pPr>
              <a:lnSpc>
                <a:spcPct val="110000"/>
              </a:lnSpc>
            </a:pPr>
            <a:r>
              <a:rPr lang="en-US" b="1" dirty="0"/>
              <a:t>Peripheral nerves injuries occur in ~3% of cases</a:t>
            </a:r>
          </a:p>
          <a:p>
            <a:pPr>
              <a:lnSpc>
                <a:spcPct val="110000"/>
              </a:lnSpc>
            </a:pPr>
            <a:r>
              <a:rPr lang="en-US" b="1" dirty="0"/>
              <a:t>Vascular injuries are found in less than 1% 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Compared to 3.4% in adults </a:t>
            </a:r>
          </a:p>
          <a:p>
            <a:pPr>
              <a:lnSpc>
                <a:spcPct val="110000"/>
              </a:lnSpc>
            </a:pPr>
            <a:r>
              <a:rPr lang="en-US" b="1" dirty="0"/>
              <a:t>Low rates of hemorrhage in children due to: 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Good vascular response by vascular constriction in response to hemorrhage </a:t>
            </a:r>
          </a:p>
          <a:p>
            <a:pPr>
              <a:lnSpc>
                <a:spcPct val="120000"/>
              </a:lnSpc>
            </a:pPr>
            <a:endParaRPr lang="en-US" b="1" dirty="0"/>
          </a:p>
        </p:txBody>
      </p:sp>
      <p:pic>
        <p:nvPicPr>
          <p:cNvPr id="5" name="Picture 4" descr="A picture containing lobster&#10;&#10;Description automatically generated">
            <a:extLst>
              <a:ext uri="{FF2B5EF4-FFF2-40B4-BE49-F238E27FC236}">
                <a16:creationId xmlns:a16="http://schemas.microsoft.com/office/drawing/2014/main" id="{AB65D567-8813-2641-BB2D-F6B9ADF23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172" y="1570659"/>
            <a:ext cx="3452243" cy="229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45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43121-F7AA-0749-B610-4A50191A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4639"/>
            <a:ext cx="10515600" cy="1325563"/>
          </a:xfrm>
        </p:spPr>
        <p:txBody>
          <a:bodyPr/>
          <a:lstStyle/>
          <a:p>
            <a:r>
              <a:rPr lang="en-US" b="1" dirty="0"/>
              <a:t>Associated injuries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D7D30-24CF-5847-B05D-5996562E3D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6360827" cy="460572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600" b="1" dirty="0"/>
              <a:t>Rectal or vaginal lacerations (2%-18%) </a:t>
            </a:r>
          </a:p>
          <a:p>
            <a:pPr lvl="1">
              <a:lnSpc>
                <a:spcPct val="100000"/>
              </a:lnSpc>
            </a:pPr>
            <a:r>
              <a:rPr lang="en-US" sz="2200" b="1" dirty="0"/>
              <a:t>Most seen in open fractures </a:t>
            </a:r>
          </a:p>
          <a:p>
            <a:pPr lvl="1">
              <a:lnSpc>
                <a:spcPct val="100000"/>
              </a:lnSpc>
            </a:pPr>
            <a:r>
              <a:rPr lang="en-US" sz="2200" b="1" dirty="0"/>
              <a:t>Rare in children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2000" b="1" dirty="0"/>
          </a:p>
          <a:p>
            <a:pPr>
              <a:lnSpc>
                <a:spcPct val="100000"/>
              </a:lnSpc>
            </a:pPr>
            <a:r>
              <a:rPr lang="en-US" sz="2600" b="1" dirty="0"/>
              <a:t>Genitourinary injuries (urethral and bladder lacerations)  (4%) </a:t>
            </a:r>
          </a:p>
          <a:p>
            <a:pPr lvl="1">
              <a:lnSpc>
                <a:spcPct val="100000"/>
              </a:lnSpc>
            </a:pPr>
            <a:r>
              <a:rPr lang="en-US" sz="2200" b="1" dirty="0"/>
              <a:t>Hematuria is present in up to 50% of pediatric pelvic fractures</a:t>
            </a:r>
          </a:p>
          <a:p>
            <a:pPr lvl="2">
              <a:lnSpc>
                <a:spcPct val="100000"/>
              </a:lnSpc>
            </a:pPr>
            <a:r>
              <a:rPr lang="en-US" b="1" dirty="0"/>
              <a:t>17% have a GU injury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1974FC-5FBF-D943-BD10-F67624894E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84" b="3238"/>
          <a:stretch/>
        </p:blipFill>
        <p:spPr>
          <a:xfrm>
            <a:off x="7201317" y="1600201"/>
            <a:ext cx="4766473" cy="364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32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31D66-FFC3-9244-B49E-1061AE06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79222" cy="1325563"/>
          </a:xfrm>
        </p:spPr>
        <p:txBody>
          <a:bodyPr/>
          <a:lstStyle/>
          <a:p>
            <a:r>
              <a:rPr lang="en-US" dirty="0"/>
              <a:t>Morbidity and Mortality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8741C-3373-2A4E-8896-83DC44B2C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053667" cy="429036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600" b="1" dirty="0"/>
              <a:t>Significant hemorrhage requiring transfusion occurs in up to 30% </a:t>
            </a:r>
          </a:p>
          <a:p>
            <a:pPr lvl="1">
              <a:lnSpc>
                <a:spcPct val="110000"/>
              </a:lnSpc>
            </a:pPr>
            <a:r>
              <a:rPr lang="en-US" sz="2200" b="1" dirty="0"/>
              <a:t>Anterior and posterior injury</a:t>
            </a:r>
          </a:p>
          <a:p>
            <a:pPr lvl="1">
              <a:lnSpc>
                <a:spcPct val="110000"/>
              </a:lnSpc>
            </a:pPr>
            <a:r>
              <a:rPr lang="en-US" sz="2200" b="1" dirty="0"/>
              <a:t>Unstable injuries </a:t>
            </a:r>
          </a:p>
          <a:p>
            <a:pPr lvl="1">
              <a:lnSpc>
                <a:spcPct val="110000"/>
              </a:lnSpc>
            </a:pPr>
            <a:endParaRPr lang="en-US" sz="2200" b="1" dirty="0"/>
          </a:p>
          <a:p>
            <a:pPr>
              <a:lnSpc>
                <a:spcPct val="110000"/>
              </a:lnSpc>
            </a:pPr>
            <a:r>
              <a:rPr lang="en-US" sz="2600" b="1" dirty="0"/>
              <a:t>Mortality rates of 2- 12%</a:t>
            </a:r>
          </a:p>
          <a:p>
            <a:pPr lvl="1">
              <a:lnSpc>
                <a:spcPct val="110000"/>
              </a:lnSpc>
            </a:pPr>
            <a:r>
              <a:rPr lang="en-US" sz="2200" b="1" dirty="0"/>
              <a:t>“</a:t>
            </a:r>
            <a:r>
              <a:rPr lang="en-US" sz="2200" b="1" dirty="0" err="1"/>
              <a:t>Demetriades</a:t>
            </a:r>
            <a:r>
              <a:rPr lang="en-US" sz="2200" b="1" dirty="0"/>
              <a:t>, J Trauma 2003, Heinrich SD 1994, JBJS A’’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A450FB-F1AE-BD4B-84F8-564B3A6332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2184" t="26761" r="14883" b="4142"/>
          <a:stretch/>
        </p:blipFill>
        <p:spPr>
          <a:xfrm>
            <a:off x="8617422" y="823174"/>
            <a:ext cx="3193950" cy="2605826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916F335-9BAB-9F4B-A254-60D693C7A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17422" y="3510161"/>
            <a:ext cx="3368783" cy="260582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058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35735-C85C-7545-A42A-84C2FEA9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34" y="342823"/>
            <a:ext cx="10515600" cy="1325563"/>
          </a:xfrm>
        </p:spPr>
        <p:txBody>
          <a:bodyPr/>
          <a:lstStyle/>
          <a:p>
            <a:r>
              <a:rPr lang="en-US" b="1" dirty="0"/>
              <a:t>Initial Evaluation and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7D9DE-245D-564F-9F38-C8F560BAB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ATLS protocol: </a:t>
            </a:r>
          </a:p>
          <a:p>
            <a:pPr lvl="1"/>
            <a:r>
              <a:rPr lang="en-US" b="1" dirty="0"/>
              <a:t>Primary survey</a:t>
            </a:r>
          </a:p>
          <a:p>
            <a:pPr lvl="2"/>
            <a:r>
              <a:rPr lang="en-US" b="1" dirty="0"/>
              <a:t>Airway </a:t>
            </a:r>
          </a:p>
          <a:p>
            <a:pPr lvl="2"/>
            <a:r>
              <a:rPr lang="en-US" b="1" dirty="0"/>
              <a:t>Breathing</a:t>
            </a:r>
          </a:p>
          <a:p>
            <a:pPr lvl="2"/>
            <a:r>
              <a:rPr lang="en-US" b="1" dirty="0"/>
              <a:t>Circulation </a:t>
            </a:r>
          </a:p>
          <a:p>
            <a:pPr lvl="2"/>
            <a:r>
              <a:rPr lang="en-US" b="1" dirty="0"/>
              <a:t>Disability</a:t>
            </a:r>
          </a:p>
          <a:p>
            <a:pPr lvl="2"/>
            <a:r>
              <a:rPr lang="en-US" b="1" dirty="0"/>
              <a:t>NV exams </a:t>
            </a:r>
          </a:p>
          <a:p>
            <a:pPr lvl="2"/>
            <a:endParaRPr lang="en-US" b="1" dirty="0"/>
          </a:p>
          <a:p>
            <a:r>
              <a:rPr lang="en-US" b="1" dirty="0"/>
              <a:t>GCS score: reliability of clinical exam is decreased when GCS &lt;13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3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A4123-C71B-4F44-9AF5-6E2734B03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inspection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F35FE-E4FF-5B4A-9A14-D151EEAD96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267138" cy="4667250"/>
          </a:xfrm>
        </p:spPr>
        <p:txBody>
          <a:bodyPr>
            <a:normAutofit fontScale="92500" lnSpcReduction="10000"/>
          </a:bodyPr>
          <a:lstStyle/>
          <a:p>
            <a:r>
              <a:rPr lang="en-US" sz="3100" b="1" dirty="0"/>
              <a:t>Complete evaluation of pelvis and perineum area</a:t>
            </a:r>
          </a:p>
          <a:p>
            <a:pPr lvl="1"/>
            <a:r>
              <a:rPr lang="en-US" sz="2600" b="1" dirty="0"/>
              <a:t>Lacerations</a:t>
            </a:r>
          </a:p>
          <a:p>
            <a:pPr lvl="1"/>
            <a:r>
              <a:rPr lang="en-US" sz="2600" b="1" dirty="0"/>
              <a:t>Ecchymosis</a:t>
            </a:r>
          </a:p>
          <a:p>
            <a:pPr lvl="2"/>
            <a:r>
              <a:rPr lang="en-US" sz="2400" b="1" dirty="0"/>
              <a:t>MUST log-roll the patient for complete inspection </a:t>
            </a:r>
          </a:p>
          <a:p>
            <a:pPr indent="0">
              <a:buNone/>
            </a:pPr>
            <a:endParaRPr lang="en-US" sz="3100" b="1" dirty="0"/>
          </a:p>
          <a:p>
            <a:r>
              <a:rPr lang="en-US" sz="3100" b="1" i="1" dirty="0"/>
              <a:t>Morel-Lavallee lesion </a:t>
            </a:r>
          </a:p>
          <a:p>
            <a:pPr lvl="1"/>
            <a:r>
              <a:rPr lang="en-US" b="1" dirty="0"/>
              <a:t>Shearing off of skin and subcutaneous tissues from underlying muscles </a:t>
            </a:r>
          </a:p>
          <a:p>
            <a:pPr lvl="2"/>
            <a:r>
              <a:rPr lang="en-US" sz="2200" b="1" dirty="0"/>
              <a:t>Creates a large space which allows hematoma accumulation</a:t>
            </a:r>
          </a:p>
          <a:p>
            <a:endParaRPr lang="en-US" b="1" dirty="0"/>
          </a:p>
        </p:txBody>
      </p:sp>
      <p:pic>
        <p:nvPicPr>
          <p:cNvPr id="6" name="Content Placeholder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703BE70-2B40-EE4F-871E-785D66B055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" t="17500" r="37512" b="5000"/>
          <a:stretch/>
        </p:blipFill>
        <p:spPr>
          <a:xfrm rot="5400000">
            <a:off x="7454479" y="1459954"/>
            <a:ext cx="4398374" cy="4557009"/>
          </a:xfrm>
        </p:spPr>
      </p:pic>
    </p:spTree>
    <p:extLst>
      <p:ext uri="{BB962C8B-B14F-4D97-AF65-F5344CB8AC3E}">
        <p14:creationId xmlns:p14="http://schemas.microsoft.com/office/powerpoint/2010/main" val="1585440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AB50B-5893-F84D-AB57-C8CE89AA0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780" y="280228"/>
            <a:ext cx="10972800" cy="1143000"/>
          </a:xfrm>
        </p:spPr>
        <p:txBody>
          <a:bodyPr/>
          <a:lstStyle/>
          <a:p>
            <a:r>
              <a:rPr lang="en-US" b="1" dirty="0"/>
              <a:t>Initial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63EAD-D82C-8942-BE6B-41DDB6105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3780" y="1679915"/>
            <a:ext cx="7582887" cy="4946989"/>
          </a:xfrm>
        </p:spPr>
        <p:txBody>
          <a:bodyPr>
            <a:noAutofit/>
          </a:bodyPr>
          <a:lstStyle/>
          <a:p>
            <a:r>
              <a:rPr lang="en-US" sz="2600" dirty="0"/>
              <a:t>Palpation of pelvic bony landmarks</a:t>
            </a:r>
          </a:p>
          <a:p>
            <a:pPr lvl="1"/>
            <a:r>
              <a:rPr lang="en-US" dirty="0"/>
              <a:t>ASIS, AIIS, iliac crest, symphysis pubis</a:t>
            </a:r>
          </a:p>
          <a:p>
            <a:pPr lvl="2"/>
            <a:r>
              <a:rPr lang="en-US" sz="2200" dirty="0"/>
              <a:t>Manual manipulation should be carefully performed when needed </a:t>
            </a:r>
          </a:p>
          <a:p>
            <a:pPr lvl="3"/>
            <a:r>
              <a:rPr lang="en-US" sz="2000" dirty="0"/>
              <a:t>Painful </a:t>
            </a:r>
          </a:p>
          <a:p>
            <a:pPr lvl="3"/>
            <a:r>
              <a:rPr lang="en-US" sz="2000" dirty="0"/>
              <a:t>Can potentially disrupt a clot</a:t>
            </a:r>
          </a:p>
          <a:p>
            <a:pPr lvl="4"/>
            <a:r>
              <a:rPr lang="en-US" sz="2000" dirty="0"/>
              <a:t>Lead to further intrapelvic bleeding</a:t>
            </a:r>
          </a:p>
          <a:p>
            <a:pPr lvl="2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23954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7EE029-1128-7646-B626-9A780D5B1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Evaluation</a:t>
            </a:r>
            <a:endParaRPr lang="en-US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5BFF3C-4F9A-6143-8C86-3D71075901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8456" y="1614716"/>
            <a:ext cx="7788797" cy="4968646"/>
          </a:xfrm>
        </p:spPr>
        <p:txBody>
          <a:bodyPr>
            <a:normAutofit/>
          </a:bodyPr>
          <a:lstStyle/>
          <a:p>
            <a:r>
              <a:rPr lang="en-US" sz="2600" b="1" dirty="0"/>
              <a:t>Inspect the perineum</a:t>
            </a:r>
          </a:p>
          <a:p>
            <a:pPr lvl="1"/>
            <a:r>
              <a:rPr lang="en-US" b="1" dirty="0"/>
              <a:t>Genitourinary evaluation</a:t>
            </a:r>
          </a:p>
          <a:p>
            <a:pPr lvl="2"/>
            <a:r>
              <a:rPr lang="en-US" sz="2200" b="1" dirty="0"/>
              <a:t>Urethral </a:t>
            </a:r>
            <a:r>
              <a:rPr lang="en-US" sz="2200" b="1" dirty="0" err="1"/>
              <a:t>injury</a:t>
            </a:r>
            <a:r>
              <a:rPr lang="en-US" sz="2200" b="1" dirty="0" err="1">
                <a:sym typeface="Wingdings" pitchFamily="2" charset="2"/>
              </a:rPr>
              <a:t>blood</a:t>
            </a:r>
            <a:r>
              <a:rPr lang="en-US" sz="2200" b="1" dirty="0">
                <a:sym typeface="Wingdings" pitchFamily="2" charset="2"/>
              </a:rPr>
              <a:t> at the meatus, gross hematuria</a:t>
            </a:r>
          </a:p>
          <a:p>
            <a:pPr lvl="3"/>
            <a:r>
              <a:rPr lang="en-US" sz="2000" b="1" dirty="0"/>
              <a:t>Retrograde urethrogram indicated if urethral injury suspected</a:t>
            </a:r>
          </a:p>
          <a:p>
            <a:pPr lvl="3"/>
            <a:r>
              <a:rPr lang="en-US" sz="2000" b="1" dirty="0"/>
              <a:t>Higher rates in males</a:t>
            </a:r>
          </a:p>
          <a:p>
            <a:pPr lvl="2"/>
            <a:r>
              <a:rPr lang="en-US" sz="2200" b="1" dirty="0"/>
              <a:t>Bladder injury</a:t>
            </a:r>
          </a:p>
          <a:p>
            <a:pPr lvl="3"/>
            <a:r>
              <a:rPr lang="en-US" sz="2000" b="1" dirty="0"/>
              <a:t>Intra- and/or extra-peritoneal injuries</a:t>
            </a:r>
          </a:p>
          <a:p>
            <a:pPr lvl="3"/>
            <a:r>
              <a:rPr lang="en-US" sz="2000" b="1" dirty="0"/>
              <a:t>Cystogram used for diagnosis</a:t>
            </a:r>
          </a:p>
          <a:p>
            <a:pPr lvl="1"/>
            <a:r>
              <a:rPr lang="en-US" b="1" dirty="0"/>
              <a:t>Rectal evaluation</a:t>
            </a:r>
          </a:p>
          <a:p>
            <a:pPr lvl="2"/>
            <a:r>
              <a:rPr lang="en-US" sz="2200" b="1" dirty="0"/>
              <a:t>Digital rectal exam indicated in high-risk scenarios</a:t>
            </a:r>
          </a:p>
          <a:p>
            <a:pPr lvl="3"/>
            <a:r>
              <a:rPr lang="en-US" sz="2000" b="1" dirty="0"/>
              <a:t>Widely displaced fractures with blood in the perineum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2AC3C0-BDA1-1D4C-B48F-36737B35C4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05" t="23771" r="4991" b="17930"/>
          <a:stretch/>
        </p:blipFill>
        <p:spPr>
          <a:xfrm>
            <a:off x="8097253" y="1738978"/>
            <a:ext cx="3806595" cy="41521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0D4763-27AE-1A42-8A6C-D0ED5CE37857}"/>
              </a:ext>
            </a:extLst>
          </p:cNvPr>
          <p:cNvSpPr txBox="1"/>
          <p:nvPr/>
        </p:nvSpPr>
        <p:spPr>
          <a:xfrm>
            <a:off x="7105337" y="6175948"/>
            <a:ext cx="2278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OTA core lectures </a:t>
            </a:r>
          </a:p>
        </p:txBody>
      </p:sp>
    </p:spTree>
    <p:extLst>
      <p:ext uri="{BB962C8B-B14F-4D97-AF65-F5344CB8AC3E}">
        <p14:creationId xmlns:p14="http://schemas.microsoft.com/office/powerpoint/2010/main" val="3986430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5E1E7-4696-1E42-BCDE-FA835A5A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Imaging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2A81B2-6A95-FB43-A1B0-3FBB715B9D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356" y="1516166"/>
            <a:ext cx="6012305" cy="3825667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AP pelvis XR obtained on all polytrauma patients </a:t>
            </a:r>
          </a:p>
          <a:p>
            <a:pPr lvl="1"/>
            <a:r>
              <a:rPr lang="en-US" b="1" dirty="0"/>
              <a:t>Component of initial trauma radiograph series </a:t>
            </a:r>
          </a:p>
          <a:p>
            <a:pPr lvl="1"/>
            <a:r>
              <a:rPr lang="en-US" b="1" dirty="0"/>
              <a:t>ATLS protocol</a:t>
            </a:r>
          </a:p>
          <a:p>
            <a:endParaRPr lang="en-US" b="1" dirty="0"/>
          </a:p>
          <a:p>
            <a:r>
              <a:rPr lang="en-US" b="1" dirty="0"/>
              <a:t>Additional images obtained when hemodynamically stable</a:t>
            </a:r>
          </a:p>
          <a:p>
            <a:pPr lvl="1"/>
            <a:r>
              <a:rPr lang="en-US" b="1" dirty="0"/>
              <a:t>Inlet </a:t>
            </a:r>
          </a:p>
          <a:p>
            <a:pPr lvl="1"/>
            <a:r>
              <a:rPr lang="en-US" b="1" dirty="0"/>
              <a:t>Outlet </a:t>
            </a:r>
          </a:p>
          <a:p>
            <a:pPr lvl="1"/>
            <a:r>
              <a:rPr lang="en-US" b="1" dirty="0"/>
              <a:t>CT scans</a:t>
            </a:r>
          </a:p>
          <a:p>
            <a:pPr lvl="2"/>
            <a:r>
              <a:rPr lang="en-US" dirty="0"/>
              <a:t>Improved visualization of SI joints and sacrum</a:t>
            </a:r>
          </a:p>
          <a:p>
            <a:pPr lvl="2"/>
            <a:r>
              <a:rPr lang="en-US" dirty="0"/>
              <a:t>Helpful for pre-operative planning</a:t>
            </a:r>
          </a:p>
          <a:p>
            <a:pPr lvl="2"/>
            <a:r>
              <a:rPr lang="en-US" dirty="0"/>
              <a:t>3D reconstructions  </a:t>
            </a:r>
          </a:p>
        </p:txBody>
      </p:sp>
      <p:pic>
        <p:nvPicPr>
          <p:cNvPr id="5" name="Picture 4" descr="A picture containing X-ray film, blur&#10;&#10;Description automatically generated">
            <a:extLst>
              <a:ext uri="{FF2B5EF4-FFF2-40B4-BE49-F238E27FC236}">
                <a16:creationId xmlns:a16="http://schemas.microsoft.com/office/drawing/2014/main" id="{C04B6391-DE6A-1A48-BAC5-0C0554BACB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813" y="1343235"/>
            <a:ext cx="4969164" cy="2419198"/>
          </a:xfrm>
          <a:prstGeom prst="rect">
            <a:avLst/>
          </a:prstGeom>
        </p:spPr>
      </p:pic>
      <p:pic>
        <p:nvPicPr>
          <p:cNvPr id="7" name="Picture 6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AD52C583-BBAD-AD4E-AEEF-D3B028A28C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811" y="4000572"/>
            <a:ext cx="4969165" cy="232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97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8D2F7-754C-5444-BB6F-0DFBD8572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Fractures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23E58-1CC1-254B-9B37-9A59CAA009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9941" y="1417638"/>
            <a:ext cx="7391400" cy="4754562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Modified Torode and </a:t>
            </a:r>
            <a:r>
              <a:rPr lang="en-US" b="1" dirty="0" err="1"/>
              <a:t>Zieg</a:t>
            </a:r>
            <a:r>
              <a:rPr lang="en-US" b="1" dirty="0"/>
              <a:t> classification:</a:t>
            </a:r>
          </a:p>
          <a:p>
            <a:pPr lvl="1"/>
            <a:r>
              <a:rPr lang="en-US" b="1" dirty="0"/>
              <a:t>Type I</a:t>
            </a:r>
          </a:p>
          <a:p>
            <a:pPr lvl="2"/>
            <a:r>
              <a:rPr lang="en-US" b="1" dirty="0"/>
              <a:t>Avulsion fracture </a:t>
            </a:r>
          </a:p>
          <a:p>
            <a:pPr lvl="2"/>
            <a:endParaRPr lang="en-US" b="1" dirty="0"/>
          </a:p>
          <a:p>
            <a:pPr lvl="1"/>
            <a:r>
              <a:rPr lang="en-US" b="1" dirty="0"/>
              <a:t>Type II: </a:t>
            </a:r>
          </a:p>
          <a:p>
            <a:pPr lvl="2"/>
            <a:r>
              <a:rPr lang="en-US" b="1" dirty="0"/>
              <a:t>Iliac wing fractures </a:t>
            </a:r>
          </a:p>
          <a:p>
            <a:pPr lvl="2"/>
            <a:endParaRPr lang="en-US" b="1" dirty="0"/>
          </a:p>
          <a:p>
            <a:pPr lvl="1"/>
            <a:r>
              <a:rPr lang="en-US" b="1" dirty="0"/>
              <a:t>Type III: </a:t>
            </a:r>
          </a:p>
          <a:p>
            <a:pPr lvl="2"/>
            <a:r>
              <a:rPr lang="en-US" b="1" dirty="0"/>
              <a:t>56% of all pediatric pelvic fractures</a:t>
            </a:r>
          </a:p>
          <a:p>
            <a:pPr lvl="2"/>
            <a:r>
              <a:rPr lang="en-US" b="1" dirty="0"/>
              <a:t>IIIA—Stable anterior ring disruption </a:t>
            </a:r>
          </a:p>
          <a:p>
            <a:pPr lvl="2"/>
            <a:r>
              <a:rPr lang="en-US" b="1" dirty="0"/>
              <a:t>IIIB—Stable anterior and posterior ring disruption</a:t>
            </a:r>
          </a:p>
          <a:p>
            <a:pPr lvl="3"/>
            <a:r>
              <a:rPr lang="en-US" b="1" dirty="0"/>
              <a:t>Increased need for transfusion, increase length of stay, more frequent admission to ICU, more associated injuries</a:t>
            </a:r>
          </a:p>
          <a:p>
            <a:pPr lvl="2"/>
            <a:endParaRPr lang="en-US" b="1" dirty="0"/>
          </a:p>
          <a:p>
            <a:pPr lvl="1"/>
            <a:r>
              <a:rPr lang="en-US" b="1" dirty="0"/>
              <a:t>Type IV</a:t>
            </a:r>
          </a:p>
          <a:p>
            <a:pPr lvl="2"/>
            <a:r>
              <a:rPr lang="en-US" b="1" dirty="0"/>
              <a:t>Unstable ring disruptions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2B60EB28-2DE2-C844-93F2-305D523F42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29025" y="848663"/>
            <a:ext cx="3853034" cy="544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486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22EB5-5208-634B-B534-DD0D04EF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Fracture Classifications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AA4B1-625F-5F4C-86A3-B845FF197D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Based on skeletal maturity</a:t>
            </a:r>
          </a:p>
          <a:p>
            <a:pPr lvl="1"/>
            <a:r>
              <a:rPr lang="en-US" b="1" dirty="0"/>
              <a:t>Immature</a:t>
            </a:r>
          </a:p>
          <a:p>
            <a:pPr lvl="2"/>
            <a:r>
              <a:rPr lang="en-US" b="1" dirty="0"/>
              <a:t>Open triradiate cartilage (TRC)</a:t>
            </a:r>
          </a:p>
          <a:p>
            <a:pPr lvl="2"/>
            <a:r>
              <a:rPr lang="en-US" b="1" dirty="0"/>
              <a:t>Rarely require surgical intervention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Mature</a:t>
            </a:r>
          </a:p>
          <a:p>
            <a:pPr lvl="2"/>
            <a:r>
              <a:rPr lang="en-US" b="1" dirty="0"/>
              <a:t>Closed triradiate cartilage (TRC)</a:t>
            </a:r>
          </a:p>
          <a:p>
            <a:pPr lvl="2"/>
            <a:r>
              <a:rPr lang="en-US" b="1" dirty="0"/>
              <a:t>Classified and treated as adults</a:t>
            </a:r>
          </a:p>
          <a:p>
            <a:pPr lvl="2"/>
            <a:endParaRPr lang="en-US" b="1" dirty="0"/>
          </a:p>
        </p:txBody>
      </p:sp>
      <p:pic>
        <p:nvPicPr>
          <p:cNvPr id="5" name="Picture 4" descr="A picture containing X-ray film, blur&#10;&#10;Description automatically generated">
            <a:extLst>
              <a:ext uri="{FF2B5EF4-FFF2-40B4-BE49-F238E27FC236}">
                <a16:creationId xmlns:a16="http://schemas.microsoft.com/office/drawing/2014/main" id="{93C98825-39E6-3741-8568-43507B26F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238" y="1175871"/>
            <a:ext cx="3226762" cy="2825423"/>
          </a:xfrm>
          <a:prstGeom prst="rect">
            <a:avLst/>
          </a:prstGeom>
        </p:spPr>
      </p:pic>
      <p:pic>
        <p:nvPicPr>
          <p:cNvPr id="6" name="New picture">
            <a:extLst>
              <a:ext uri="{FF2B5EF4-FFF2-40B4-BE49-F238E27FC236}">
                <a16:creationId xmlns:a16="http://schemas.microsoft.com/office/drawing/2014/main" id="{9B69AC4B-039F-724E-B5A7-F3B44A00603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t="172" r="53813" b="72265"/>
          <a:stretch/>
        </p:blipFill>
        <p:spPr bwMode="auto">
          <a:xfrm>
            <a:off x="8965238" y="4063798"/>
            <a:ext cx="3226762" cy="239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080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87DF8-E5C8-AE45-8400-A036FC4B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Disclosure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A8A0B-739A-7B4B-8D66-D7B325B2E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Clinical and radiographic images provided are used with permission of Ahmed </a:t>
            </a:r>
            <a:r>
              <a:rPr lang="en-US" dirty="0" err="1"/>
              <a:t>Thabet</a:t>
            </a:r>
            <a:r>
              <a:rPr lang="en-US" dirty="0"/>
              <a:t>, MD or Chris Souder, MD, unless otherwise specified</a:t>
            </a:r>
          </a:p>
          <a:p>
            <a:endParaRPr lang="en-US" dirty="0"/>
          </a:p>
          <a:p>
            <a:r>
              <a:rPr lang="en-US" dirty="0"/>
              <a:t>Figures used with permission from </a:t>
            </a:r>
            <a:r>
              <a:rPr lang="en-US" dirty="0" err="1"/>
              <a:t>Tornetta</a:t>
            </a:r>
            <a:r>
              <a:rPr lang="en-US" dirty="0"/>
              <a:t> P, Ricci WM, eds.  Rockwood and Green's Fractures in Adults, 9e. Philadelphia, PA. Wolters Kluwer Health, Inc; 2019.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0511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EF2B3-98AB-4D4A-A196-784E62803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Tile Pelvis Fractures Classification in adults </a:t>
            </a:r>
          </a:p>
        </p:txBody>
      </p:sp>
      <p:pic>
        <p:nvPicPr>
          <p:cNvPr id="3076" name="Picture 4" descr="Tile Classification of pelvic ring fractures. | Download Table">
            <a:extLst>
              <a:ext uri="{FF2B5EF4-FFF2-40B4-BE49-F238E27FC236}">
                <a16:creationId xmlns:a16="http://schemas.microsoft.com/office/drawing/2014/main" id="{850AB739-4581-8C43-81A6-A6FCCF45D2A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78293"/>
            <a:ext cx="6077889" cy="292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DDD0259-04A8-5744-AD41-AC5A8768C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933" y="2178293"/>
            <a:ext cx="4196066" cy="34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79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697E2-C462-7243-8BC0-25775DC09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32" y="398578"/>
            <a:ext cx="10515600" cy="1325563"/>
          </a:xfrm>
        </p:spPr>
        <p:txBody>
          <a:bodyPr/>
          <a:lstStyle/>
          <a:p>
            <a:r>
              <a:rPr lang="en-US" b="1" dirty="0"/>
              <a:t>Treatment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CE229-033B-D748-AE4F-8609F4C9A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Life threating hemorrhage must be addressed</a:t>
            </a:r>
          </a:p>
          <a:p>
            <a:pPr lvl="1"/>
            <a:r>
              <a:rPr lang="en-US" b="1" dirty="0"/>
              <a:t>Follow ATLS protocol</a:t>
            </a:r>
          </a:p>
          <a:p>
            <a:pPr marL="457200" lvl="1" indent="0">
              <a:buNone/>
            </a:pPr>
            <a:r>
              <a:rPr lang="en-US" b="1" dirty="0"/>
              <a:t> </a:t>
            </a:r>
          </a:p>
          <a:p>
            <a:r>
              <a:rPr lang="en-US" b="1" dirty="0"/>
              <a:t>Multidisciplinary approach for associated injuries: </a:t>
            </a:r>
          </a:p>
          <a:p>
            <a:pPr lvl="1"/>
            <a:r>
              <a:rPr lang="en-US" b="1" dirty="0"/>
              <a:t>Head </a:t>
            </a:r>
          </a:p>
          <a:p>
            <a:pPr lvl="1"/>
            <a:r>
              <a:rPr lang="en-US" b="1" dirty="0"/>
              <a:t>Thoracoabdominal injuries </a:t>
            </a:r>
          </a:p>
          <a:p>
            <a:pPr lvl="1"/>
            <a:r>
              <a:rPr lang="en-US" b="1" dirty="0"/>
              <a:t>Urogenital injuries </a:t>
            </a:r>
          </a:p>
        </p:txBody>
      </p:sp>
    </p:spTree>
    <p:extLst>
      <p:ext uri="{BB962C8B-B14F-4D97-AF65-F5344CB8AC3E}">
        <p14:creationId xmlns:p14="http://schemas.microsoft.com/office/powerpoint/2010/main" val="2587927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3EB4A-20E1-AF4F-B12C-E20E63759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357"/>
            <a:ext cx="10515600" cy="1325563"/>
          </a:xfrm>
        </p:spPr>
        <p:txBody>
          <a:bodyPr/>
          <a:lstStyle/>
          <a:p>
            <a:r>
              <a:rPr lang="en-US" b="1" dirty="0"/>
              <a:t>Initial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70D1D-79D1-344E-98AE-FB64F5CF9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9913"/>
            <a:ext cx="7521542" cy="5286894"/>
          </a:xfrm>
        </p:spPr>
        <p:txBody>
          <a:bodyPr>
            <a:normAutofit/>
          </a:bodyPr>
          <a:lstStyle/>
          <a:p>
            <a:r>
              <a:rPr lang="en-US" sz="2400" b="1" dirty="0"/>
              <a:t>Resuscitation</a:t>
            </a:r>
          </a:p>
          <a:p>
            <a:r>
              <a:rPr lang="en-US" sz="2400" b="1" dirty="0"/>
              <a:t>Resuscitation</a:t>
            </a:r>
          </a:p>
          <a:p>
            <a:r>
              <a:rPr lang="en-US" sz="2400" b="1" dirty="0"/>
              <a:t>Resuscitation</a:t>
            </a:r>
          </a:p>
          <a:p>
            <a:pPr lvl="1"/>
            <a:r>
              <a:rPr lang="en-US" sz="2200" b="1" dirty="0"/>
              <a:t>ABCDEs of ATLS</a:t>
            </a:r>
          </a:p>
          <a:p>
            <a:r>
              <a:rPr lang="en-US" sz="2400" b="1" dirty="0"/>
              <a:t>Hemodynamically unstable patients: </a:t>
            </a:r>
          </a:p>
          <a:p>
            <a:pPr lvl="1"/>
            <a:r>
              <a:rPr lang="en-US" sz="2200" b="1" dirty="0"/>
              <a:t>Other sources of bleeding should be rule out 1st  </a:t>
            </a:r>
          </a:p>
          <a:p>
            <a:pPr marL="412750" lvl="2" indent="222250"/>
            <a:r>
              <a:rPr lang="en-US" sz="2200" b="1" dirty="0"/>
              <a:t> Pelvic binder or sheet at the </a:t>
            </a:r>
            <a:r>
              <a:rPr lang="en-US" sz="2200" b="1" i="1" dirty="0"/>
              <a:t>level of greater trochanters</a:t>
            </a:r>
          </a:p>
          <a:p>
            <a:pPr marL="869950" lvl="3" indent="222250"/>
            <a:r>
              <a:rPr lang="en-US" sz="2000" b="1" dirty="0"/>
              <a:t>Binder vs sheets application varies among institutions </a:t>
            </a:r>
          </a:p>
          <a:p>
            <a:pPr lvl="1"/>
            <a:r>
              <a:rPr lang="en-US" sz="2200" b="1" dirty="0"/>
              <a:t>Pelvic ex fix if hemodynamic instability persists</a:t>
            </a:r>
          </a:p>
          <a:p>
            <a:pPr lvl="1"/>
            <a:r>
              <a:rPr lang="en-US" sz="2200" b="1" dirty="0"/>
              <a:t>IR embolization indications</a:t>
            </a:r>
          </a:p>
          <a:p>
            <a:pPr lvl="2"/>
            <a:r>
              <a:rPr lang="en-US" b="1" dirty="0"/>
              <a:t>Arterial bleeding </a:t>
            </a:r>
          </a:p>
          <a:p>
            <a:pPr lvl="2"/>
            <a:r>
              <a:rPr lang="en-US" b="1" dirty="0"/>
              <a:t>Patient with hemodynamic instability and no other sources identified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BC5385-3D15-7846-80E0-4289E91F8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201" y="4023360"/>
            <a:ext cx="3409936" cy="2342339"/>
          </a:xfrm>
          <a:prstGeom prst="rect">
            <a:avLst/>
          </a:prstGeom>
        </p:spPr>
      </p:pic>
      <p:pic>
        <p:nvPicPr>
          <p:cNvPr id="5" name="Picture 4" descr="A picture containing indoor, items, room, cluttered&#10;&#10;Description automatically generated">
            <a:extLst>
              <a:ext uri="{FF2B5EF4-FFF2-40B4-BE49-F238E27FC236}">
                <a16:creationId xmlns:a16="http://schemas.microsoft.com/office/drawing/2014/main" id="{87A27942-E39C-FB41-9193-F2BC6389FA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201" y="864138"/>
            <a:ext cx="3382433" cy="290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99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575D-8F91-9848-981F-230C908C7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of Pelvic Ring Fractures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86992-AC7F-CF4F-ADF3-A42C88F71E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944985" cy="4309168"/>
          </a:xfrm>
        </p:spPr>
        <p:txBody>
          <a:bodyPr>
            <a:normAutofit fontScale="85000" lnSpcReduction="20000"/>
          </a:bodyPr>
          <a:lstStyle/>
          <a:p>
            <a:r>
              <a:rPr lang="en-US" sz="3100" b="1" dirty="0"/>
              <a:t>Isolated iliac wing fractures: (Torode and </a:t>
            </a:r>
            <a:r>
              <a:rPr lang="en-US" sz="3100" b="1" dirty="0" err="1"/>
              <a:t>Zieg</a:t>
            </a:r>
            <a:r>
              <a:rPr lang="en-US" sz="3100" b="1" dirty="0"/>
              <a:t> type II): </a:t>
            </a:r>
          </a:p>
          <a:p>
            <a:pPr lvl="1"/>
            <a:r>
              <a:rPr lang="en-US" sz="2800" b="1" dirty="0"/>
              <a:t>Rare (5%-14%)</a:t>
            </a:r>
          </a:p>
          <a:p>
            <a:pPr lvl="2"/>
            <a:r>
              <a:rPr lang="en-US" sz="2500" b="1" dirty="0"/>
              <a:t>More commonly seen in conjunction with additional pelvic fractures</a:t>
            </a:r>
          </a:p>
          <a:p>
            <a:pPr lvl="2"/>
            <a:endParaRPr lang="en-US" sz="2200" b="1" dirty="0"/>
          </a:p>
          <a:p>
            <a:pPr lvl="1"/>
            <a:r>
              <a:rPr lang="en-US" sz="2800" b="1" dirty="0"/>
              <a:t>Treatment guided by associated injuries</a:t>
            </a:r>
          </a:p>
          <a:p>
            <a:pPr lvl="2"/>
            <a:r>
              <a:rPr lang="en-US" sz="2500" b="1" dirty="0"/>
              <a:t>Pelvic ring injury</a:t>
            </a:r>
          </a:p>
          <a:p>
            <a:pPr lvl="2"/>
            <a:r>
              <a:rPr lang="en-US" sz="2500" b="1" dirty="0"/>
              <a:t>Abdominal injury</a:t>
            </a:r>
          </a:p>
          <a:p>
            <a:pPr lvl="2"/>
            <a:endParaRPr lang="en-US" b="1" dirty="0"/>
          </a:p>
          <a:p>
            <a:pPr lvl="1"/>
            <a:r>
              <a:rPr lang="en-US" sz="2800" b="1" dirty="0"/>
              <a:t>Fractures are treated non-operatively  </a:t>
            </a:r>
          </a:p>
          <a:p>
            <a:pPr lvl="2"/>
            <a:r>
              <a:rPr lang="en-US" sz="2500" b="1" dirty="0"/>
              <a:t>Partial WB with crutches </a:t>
            </a:r>
          </a:p>
          <a:p>
            <a:pPr lvl="2"/>
            <a:endParaRPr lang="en-US" sz="2800" b="1" dirty="0"/>
          </a:p>
          <a:p>
            <a:pPr lvl="1"/>
            <a:r>
              <a:rPr lang="en-US" sz="2800" b="1" dirty="0"/>
              <a:t>ORIF is rarely needed  </a:t>
            </a:r>
          </a:p>
          <a:p>
            <a:endParaRPr lang="en-US" dirty="0"/>
          </a:p>
        </p:txBody>
      </p:sp>
      <p:pic>
        <p:nvPicPr>
          <p:cNvPr id="10" name="Picture 9" descr="A picture containing X-ray film, blur&#10;&#10;Description automatically generated">
            <a:extLst>
              <a:ext uri="{FF2B5EF4-FFF2-40B4-BE49-F238E27FC236}">
                <a16:creationId xmlns:a16="http://schemas.microsoft.com/office/drawing/2014/main" id="{8EB313B2-0144-8849-B53B-14D950F23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26" y="1690688"/>
            <a:ext cx="1940694" cy="1325563"/>
          </a:xfrm>
          <a:prstGeom prst="rect">
            <a:avLst/>
          </a:prstGeom>
        </p:spPr>
      </p:pic>
      <p:pic>
        <p:nvPicPr>
          <p:cNvPr id="12" name="Picture 11" descr="A picture containing text, music, indoor, black&#10;&#10;Description automatically generated">
            <a:extLst>
              <a:ext uri="{FF2B5EF4-FFF2-40B4-BE49-F238E27FC236}">
                <a16:creationId xmlns:a16="http://schemas.microsoft.com/office/drawing/2014/main" id="{2A45697F-B722-FB41-B62B-900DF6C03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165" y="3074187"/>
            <a:ext cx="1948868" cy="1267627"/>
          </a:xfrm>
          <a:prstGeom prst="rect">
            <a:avLst/>
          </a:prstGeom>
        </p:spPr>
      </p:pic>
      <p:pic>
        <p:nvPicPr>
          <p:cNvPr id="14" name="Picture 13" descr="A close up of a dog&#10;&#10;Description automatically generated with low confidence">
            <a:extLst>
              <a:ext uri="{FF2B5EF4-FFF2-40B4-BE49-F238E27FC236}">
                <a16:creationId xmlns:a16="http://schemas.microsoft.com/office/drawing/2014/main" id="{8603DFED-F199-ED4E-A076-8C85DD746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26" y="4399750"/>
            <a:ext cx="1933007" cy="191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921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80D0-C588-E34C-AE8C-C24AEE137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Treatment of Pelvic Ring Fractures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3EAA5-487C-E343-893E-50DDF35A8A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7686503" cy="430711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Simple ring fractures (Torode &amp; </a:t>
            </a:r>
            <a:r>
              <a:rPr lang="en-US" b="1" dirty="0" err="1"/>
              <a:t>Zieg</a:t>
            </a:r>
            <a:r>
              <a:rPr lang="en-US" b="1" dirty="0"/>
              <a:t> IIIA &amp; IIIB)</a:t>
            </a:r>
          </a:p>
          <a:p>
            <a:pPr lvl="1"/>
            <a:r>
              <a:rPr lang="en-US" b="1" dirty="0"/>
              <a:t>Stable fractures</a:t>
            </a:r>
          </a:p>
          <a:p>
            <a:pPr lvl="1"/>
            <a:r>
              <a:rPr lang="en-US" b="1" dirty="0"/>
              <a:t>Typically, minimally displaced </a:t>
            </a:r>
          </a:p>
          <a:p>
            <a:endParaRPr lang="en-US" b="1" dirty="0"/>
          </a:p>
          <a:p>
            <a:r>
              <a:rPr lang="en-US" b="1" dirty="0"/>
              <a:t>Non-WB vs protected-WB</a:t>
            </a:r>
          </a:p>
          <a:p>
            <a:pPr lvl="1"/>
            <a:r>
              <a:rPr lang="en-US" b="1" dirty="0"/>
              <a:t>Close radiographic follow up to monitor fracture displacement</a:t>
            </a:r>
          </a:p>
          <a:p>
            <a:pPr lvl="2"/>
            <a:r>
              <a:rPr lang="en-US" b="1" u="sng" dirty="0"/>
              <a:t>ORIF may be needed to aid in mobilization and pain control</a:t>
            </a:r>
          </a:p>
          <a:p>
            <a:pPr lvl="1"/>
            <a:r>
              <a:rPr lang="en-US" b="1" dirty="0"/>
              <a:t>Spica cast may be useful in younger kids to enforce restrictions</a:t>
            </a:r>
          </a:p>
          <a:p>
            <a:pPr marL="457200" lvl="1" indent="0">
              <a:buNone/>
            </a:pPr>
            <a:endParaRPr lang="en-US" b="1" dirty="0"/>
          </a:p>
          <a:p>
            <a:r>
              <a:rPr lang="en-US" b="1" dirty="0"/>
              <a:t>Expect recovery in 6-8 weeks</a:t>
            </a:r>
          </a:p>
        </p:txBody>
      </p:sp>
      <p:pic>
        <p:nvPicPr>
          <p:cNvPr id="8" name="New picture">
            <a:extLst>
              <a:ext uri="{FF2B5EF4-FFF2-40B4-BE49-F238E27FC236}">
                <a16:creationId xmlns:a16="http://schemas.microsoft.com/office/drawing/2014/main" id="{BA41FA4B-CF82-FD4E-BE38-D6AEC99F802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" t="2372" r="53233" b="2804"/>
          <a:stretch/>
        </p:blipFill>
        <p:spPr bwMode="auto">
          <a:xfrm>
            <a:off x="8794221" y="1690688"/>
            <a:ext cx="3225982" cy="273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793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5F5E9-665A-7F40-A409-4DBDA2BAC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Treatment of Pelvic Ring Fractures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388F5-67E1-1D44-BC63-6E343D19B5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792884" cy="4788968"/>
          </a:xfrm>
        </p:spPr>
        <p:txBody>
          <a:bodyPr>
            <a:normAutofit/>
          </a:bodyPr>
          <a:lstStyle/>
          <a:p>
            <a:r>
              <a:rPr lang="en-US" b="1" dirty="0"/>
              <a:t>Widening of the symphysis pubis</a:t>
            </a:r>
          </a:p>
          <a:p>
            <a:pPr lvl="1"/>
            <a:r>
              <a:rPr lang="en-US" b="1" dirty="0"/>
              <a:t>Usually associated with posterior ring injuries</a:t>
            </a:r>
          </a:p>
          <a:p>
            <a:pPr lvl="1"/>
            <a:endParaRPr lang="en-US" sz="2600" b="1" dirty="0"/>
          </a:p>
          <a:p>
            <a:pPr lvl="1"/>
            <a:r>
              <a:rPr lang="en-US" b="1" dirty="0"/>
              <a:t>Plain radiographs and CT are helpful</a:t>
            </a:r>
          </a:p>
          <a:p>
            <a:pPr lvl="2"/>
            <a:r>
              <a:rPr lang="en-US" sz="2200" b="1" dirty="0"/>
              <a:t>Look for posterior involvement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Consider fixation if</a:t>
            </a:r>
          </a:p>
          <a:p>
            <a:pPr lvl="2"/>
            <a:r>
              <a:rPr lang="en-US" sz="2200" b="1" dirty="0"/>
              <a:t>Widening &gt;2.5cm </a:t>
            </a:r>
          </a:p>
          <a:p>
            <a:pPr lvl="2"/>
            <a:r>
              <a:rPr lang="en-US" sz="2200" b="1" dirty="0"/>
              <a:t>Stress films demonstrate &gt;1cm difference</a:t>
            </a:r>
            <a:endParaRPr lang="en-US" sz="2200" dirty="0"/>
          </a:p>
        </p:txBody>
      </p:sp>
      <p:pic>
        <p:nvPicPr>
          <p:cNvPr id="8" name="New picture">
            <a:extLst>
              <a:ext uri="{FF2B5EF4-FFF2-40B4-BE49-F238E27FC236}">
                <a16:creationId xmlns:a16="http://schemas.microsoft.com/office/drawing/2014/main" id="{E27FCE04-D8CA-A249-B1A2-0C5466C83CB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" t="4731" r="52424" b="25646"/>
          <a:stretch/>
        </p:blipFill>
        <p:spPr bwMode="auto">
          <a:xfrm>
            <a:off x="9419090" y="1690688"/>
            <a:ext cx="2551237" cy="203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9" name="New picture">
            <a:extLst>
              <a:ext uri="{FF2B5EF4-FFF2-40B4-BE49-F238E27FC236}">
                <a16:creationId xmlns:a16="http://schemas.microsoft.com/office/drawing/2014/main" id="{18403B83-002F-1F4B-8949-7D51050FD42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19002" r="3704" b="17910"/>
          <a:stretch/>
        </p:blipFill>
        <p:spPr bwMode="auto">
          <a:xfrm>
            <a:off x="9478128" y="3884252"/>
            <a:ext cx="2492199" cy="190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384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DEB7C-FAB5-7C43-98DE-F17F040E7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of Pelvic Ring Fractures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BB4E8-CDD8-4C43-BCCD-43F9B25E4B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7370620" cy="48926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600" b="1" dirty="0"/>
              <a:t>Fractures near or through the sacroiliac (SI) joint: </a:t>
            </a:r>
          </a:p>
          <a:p>
            <a:pPr lvl="1">
              <a:lnSpc>
                <a:spcPct val="100000"/>
              </a:lnSpc>
            </a:pPr>
            <a:r>
              <a:rPr lang="en-US" sz="2200" b="1" dirty="0"/>
              <a:t>Most are Type IIIB fractures </a:t>
            </a:r>
          </a:p>
          <a:p>
            <a:pPr lvl="1">
              <a:lnSpc>
                <a:spcPct val="100000"/>
              </a:lnSpc>
            </a:pPr>
            <a:r>
              <a:rPr lang="en-US" sz="2200" b="1" dirty="0"/>
              <a:t>Disruption can occur thru the chondro-osseous physis instead of SI joint</a:t>
            </a:r>
          </a:p>
          <a:p>
            <a:pPr lvl="1">
              <a:lnSpc>
                <a:spcPct val="100000"/>
              </a:lnSpc>
            </a:pPr>
            <a:r>
              <a:rPr lang="en-US" sz="2200" b="1" dirty="0"/>
              <a:t>Crescent fractures may be associated with rotational instability</a:t>
            </a:r>
          </a:p>
          <a:p>
            <a:pPr lvl="1">
              <a:lnSpc>
                <a:spcPct val="100000"/>
              </a:lnSpc>
            </a:pPr>
            <a:endParaRPr lang="en-US" sz="2000" b="1" dirty="0"/>
          </a:p>
          <a:p>
            <a:pPr>
              <a:lnSpc>
                <a:spcPct val="100000"/>
              </a:lnSpc>
            </a:pPr>
            <a:r>
              <a:rPr lang="en-US" sz="2600" b="1" dirty="0"/>
              <a:t>Stable, minimally displaced fractures are treated non-operatively </a:t>
            </a:r>
          </a:p>
          <a:p>
            <a:pPr lvl="1">
              <a:lnSpc>
                <a:spcPct val="100000"/>
              </a:lnSpc>
            </a:pPr>
            <a:r>
              <a:rPr lang="en-US" sz="2200" b="1" dirty="0"/>
              <a:t>Non-WB x 4-6 WEEKS </a:t>
            </a:r>
          </a:p>
          <a:p>
            <a:pPr lvl="1">
              <a:lnSpc>
                <a:spcPct val="100000"/>
              </a:lnSpc>
            </a:pPr>
            <a:r>
              <a:rPr lang="en-US" sz="2200" b="1" dirty="0"/>
              <a:t>Spica cast is occasionally needed in young children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48B10-DF5A-7E4A-891C-4316D77ED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718" y="2024969"/>
            <a:ext cx="3553602" cy="262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40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F7474-5655-E342-B9A7-6A66A9FD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of Pelvic Ring Fractures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E8E4E-CD30-EE40-9884-2E8D1243D5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961611" cy="4351338"/>
          </a:xfrm>
        </p:spPr>
        <p:txBody>
          <a:bodyPr/>
          <a:lstStyle/>
          <a:p>
            <a:r>
              <a:rPr lang="en-US" b="1" dirty="0"/>
              <a:t>Unstable ring fractures (Torode &amp; </a:t>
            </a:r>
            <a:r>
              <a:rPr lang="en-US" b="1" dirty="0" err="1"/>
              <a:t>Zieg</a:t>
            </a:r>
            <a:r>
              <a:rPr lang="en-US" b="1" dirty="0"/>
              <a:t> IV)</a:t>
            </a:r>
          </a:p>
          <a:p>
            <a:pPr lvl="1"/>
            <a:r>
              <a:rPr lang="en-US" b="1" dirty="0"/>
              <a:t>Double anterior ring disruptions (straddle injuries)</a:t>
            </a:r>
          </a:p>
          <a:p>
            <a:pPr lvl="2"/>
            <a:r>
              <a:rPr lang="en-US" sz="2200" b="1" dirty="0"/>
              <a:t>Beware of associated bladder injury</a:t>
            </a:r>
          </a:p>
          <a:p>
            <a:pPr lvl="2"/>
            <a:r>
              <a:rPr lang="en-US" sz="2200" b="1" dirty="0"/>
              <a:t>Produces a floating anterior segment</a:t>
            </a:r>
          </a:p>
          <a:p>
            <a:pPr lvl="2"/>
            <a:endParaRPr lang="en-US" sz="2200" b="1" dirty="0"/>
          </a:p>
          <a:p>
            <a:pPr lvl="2"/>
            <a:r>
              <a:rPr lang="en-US" sz="2200" b="1" dirty="0"/>
              <a:t>Weightbearing progressed as pain improves</a:t>
            </a:r>
          </a:p>
          <a:p>
            <a:pPr lvl="2"/>
            <a:r>
              <a:rPr lang="en-US" sz="2200" b="1" dirty="0"/>
              <a:t>Typical recovery in 6-8 weeks</a:t>
            </a:r>
          </a:p>
          <a:p>
            <a:pPr lvl="2"/>
            <a:endParaRPr lang="en-US" b="1" dirty="0"/>
          </a:p>
        </p:txBody>
      </p:sp>
      <p:pic>
        <p:nvPicPr>
          <p:cNvPr id="9" name="Content Placeholder 8" descr="A picture containing X-ray film, blur&#10;&#10;Description automatically generated">
            <a:extLst>
              <a:ext uri="{FF2B5EF4-FFF2-40B4-BE49-F238E27FC236}">
                <a16:creationId xmlns:a16="http://schemas.microsoft.com/office/drawing/2014/main" id="{958503E1-83CD-1043-B726-0B55467FBC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2188941"/>
            <a:ext cx="4178300" cy="3263900"/>
          </a:xfrm>
        </p:spPr>
      </p:pic>
    </p:spTree>
    <p:extLst>
      <p:ext uri="{BB962C8B-B14F-4D97-AF65-F5344CB8AC3E}">
        <p14:creationId xmlns:p14="http://schemas.microsoft.com/office/powerpoint/2010/main" val="559551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F7474-5655-E342-B9A7-6A66A9FD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of Pelvic Ring Fractures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E8E4E-CD30-EE40-9884-2E8D1243D5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408025" cy="4791306"/>
          </a:xfrm>
        </p:spPr>
        <p:txBody>
          <a:bodyPr>
            <a:normAutofit lnSpcReduction="10000"/>
          </a:bodyPr>
          <a:lstStyle/>
          <a:p>
            <a:r>
              <a:rPr lang="en-US" sz="2600" b="1" dirty="0"/>
              <a:t>Unstable ring fractures (Torode &amp; </a:t>
            </a:r>
            <a:r>
              <a:rPr lang="en-US" sz="2600" b="1" dirty="0" err="1"/>
              <a:t>Zieg</a:t>
            </a:r>
            <a:r>
              <a:rPr lang="en-US" sz="2600" b="1" dirty="0"/>
              <a:t> IV)</a:t>
            </a:r>
          </a:p>
          <a:p>
            <a:pPr lvl="1"/>
            <a:r>
              <a:rPr lang="en-US" b="1" dirty="0"/>
              <a:t>Anterior and posterior ring disruptions (double ring injuries)</a:t>
            </a:r>
          </a:p>
          <a:p>
            <a:pPr lvl="2"/>
            <a:r>
              <a:rPr lang="en-US" sz="2200" b="1" dirty="0"/>
              <a:t>Often associated with vertical instability (</a:t>
            </a:r>
            <a:r>
              <a:rPr lang="en-US" sz="2200" b="1" dirty="0" err="1"/>
              <a:t>Malgaigne</a:t>
            </a:r>
            <a:r>
              <a:rPr lang="en-US" sz="2200" b="1" dirty="0"/>
              <a:t> type)</a:t>
            </a:r>
          </a:p>
          <a:p>
            <a:pPr lvl="2"/>
            <a:r>
              <a:rPr lang="en-US" sz="2200" b="1" dirty="0"/>
              <a:t>Highest association with intra- and retroperitoneal bleeding</a:t>
            </a:r>
          </a:p>
          <a:p>
            <a:pPr lvl="3"/>
            <a:r>
              <a:rPr lang="en-US" sz="2000" b="1" dirty="0"/>
              <a:t>Intra-abdominal injuries may guide treatment</a:t>
            </a:r>
          </a:p>
          <a:p>
            <a:pPr lvl="2"/>
            <a:endParaRPr lang="en-US" sz="2600" b="1" dirty="0"/>
          </a:p>
          <a:p>
            <a:pPr lvl="2"/>
            <a:r>
              <a:rPr lang="en-US" sz="2400" b="1" dirty="0"/>
              <a:t>Minimally displaced fractures</a:t>
            </a:r>
          </a:p>
          <a:p>
            <a:pPr lvl="3"/>
            <a:r>
              <a:rPr lang="en-US" sz="2200" b="1" dirty="0"/>
              <a:t>Weightbearing restrictions with close radiographic follow-up</a:t>
            </a:r>
          </a:p>
          <a:p>
            <a:pPr lvl="3"/>
            <a:r>
              <a:rPr lang="en-US" sz="2200" b="1" dirty="0"/>
              <a:t>Spica cast in young children if needed for activity restrictions</a:t>
            </a:r>
          </a:p>
          <a:p>
            <a:pPr lvl="2"/>
            <a:endParaRPr lang="en-US" b="1" dirty="0"/>
          </a:p>
          <a:p>
            <a:pPr lvl="2"/>
            <a:endParaRPr lang="en-US" b="1" dirty="0"/>
          </a:p>
          <a:p>
            <a:pPr lvl="1"/>
            <a:endParaRPr lang="en-US" b="1" dirty="0"/>
          </a:p>
          <a:p>
            <a:pPr lvl="2"/>
            <a:endParaRPr lang="en-US" b="1" dirty="0"/>
          </a:p>
        </p:txBody>
      </p:sp>
      <p:pic>
        <p:nvPicPr>
          <p:cNvPr id="11" name="Picture 10" descr="A picture containing X-ray film, blur&#10;&#10;Description automatically generated">
            <a:extLst>
              <a:ext uri="{FF2B5EF4-FFF2-40B4-BE49-F238E27FC236}">
                <a16:creationId xmlns:a16="http://schemas.microsoft.com/office/drawing/2014/main" id="{4AFEDC6E-23DA-C746-A747-AEBE433C7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82" y="1825625"/>
            <a:ext cx="2717800" cy="2019300"/>
          </a:xfrm>
          <a:prstGeom prst="rect">
            <a:avLst/>
          </a:prstGeom>
        </p:spPr>
      </p:pic>
      <p:pic>
        <p:nvPicPr>
          <p:cNvPr id="13" name="Picture 12" descr="A picture containing indoor, mollusk&#10;&#10;Description automatically generated">
            <a:extLst>
              <a:ext uri="{FF2B5EF4-FFF2-40B4-BE49-F238E27FC236}">
                <a16:creationId xmlns:a16="http://schemas.microsoft.com/office/drawing/2014/main" id="{01FBE84B-0A10-5D4C-86A1-A747A22E68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397" y="4355869"/>
            <a:ext cx="2641185" cy="159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803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F7474-5655-E342-B9A7-6A66A9FD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of Pelvic Ring Fractures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E8E4E-CD30-EE40-9884-2E8D1243D5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4276" y="1690687"/>
            <a:ext cx="6974193" cy="49262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Unstable ring fractures (Torode &amp; </a:t>
            </a:r>
            <a:r>
              <a:rPr lang="en-US" dirty="0" err="1"/>
              <a:t>Zieg</a:t>
            </a:r>
            <a:r>
              <a:rPr lang="en-US" dirty="0"/>
              <a:t> IV)</a:t>
            </a:r>
          </a:p>
          <a:p>
            <a:pPr lvl="1"/>
            <a:r>
              <a:rPr lang="en-US" dirty="0"/>
              <a:t>Anterior and posterior ring disruptions (double ring injuries)</a:t>
            </a:r>
          </a:p>
          <a:p>
            <a:pPr lvl="2"/>
            <a:r>
              <a:rPr lang="en-US" dirty="0"/>
              <a:t>Closed reduction and spica casting</a:t>
            </a:r>
          </a:p>
          <a:p>
            <a:pPr lvl="3"/>
            <a:r>
              <a:rPr lang="en-US" dirty="0"/>
              <a:t>Symphyseal disruptions</a:t>
            </a:r>
          </a:p>
          <a:p>
            <a:pPr lvl="2"/>
            <a:r>
              <a:rPr lang="en-US" dirty="0"/>
              <a:t>Skeletal traction</a:t>
            </a:r>
          </a:p>
          <a:p>
            <a:pPr lvl="3"/>
            <a:r>
              <a:rPr lang="en-US" dirty="0"/>
              <a:t>Vertical displacement</a:t>
            </a:r>
          </a:p>
          <a:p>
            <a:pPr lvl="3"/>
            <a:r>
              <a:rPr lang="en-US" dirty="0"/>
              <a:t>Traction required for 2-4 weeks until early healing occurs</a:t>
            </a:r>
          </a:p>
          <a:p>
            <a:pPr lvl="2"/>
            <a:r>
              <a:rPr lang="en-US" dirty="0"/>
              <a:t>ORIF</a:t>
            </a:r>
          </a:p>
          <a:p>
            <a:pPr lvl="3"/>
            <a:r>
              <a:rPr lang="en-US" dirty="0"/>
              <a:t>Relative indications</a:t>
            </a:r>
          </a:p>
          <a:p>
            <a:pPr lvl="4"/>
            <a:r>
              <a:rPr lang="en-US" u="sng" dirty="0"/>
              <a:t>&gt;</a:t>
            </a:r>
            <a:r>
              <a:rPr lang="en-US" dirty="0"/>
              <a:t>1.1 cm of pelvic asymmetry is present</a:t>
            </a:r>
          </a:p>
          <a:p>
            <a:pPr lvl="4"/>
            <a:r>
              <a:rPr lang="en-US" dirty="0"/>
              <a:t>&gt;2cm of displacement</a:t>
            </a:r>
          </a:p>
          <a:p>
            <a:pPr lvl="3"/>
            <a:r>
              <a:rPr lang="en-US" dirty="0"/>
              <a:t>Techniques and approaches similar to adults</a:t>
            </a:r>
          </a:p>
          <a:p>
            <a:pPr lvl="4"/>
            <a:r>
              <a:rPr lang="en-US" dirty="0"/>
              <a:t>Implant and fixation modifications needed in young children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pic>
        <p:nvPicPr>
          <p:cNvPr id="7" name="Picture 6" descr="A picture containing indoor, X-ray film&#10;&#10;Description automatically generated">
            <a:extLst>
              <a:ext uri="{FF2B5EF4-FFF2-40B4-BE49-F238E27FC236}">
                <a16:creationId xmlns:a16="http://schemas.microsoft.com/office/drawing/2014/main" id="{7AE65909-A8BA-6D4A-8F3A-C938ACDFDD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469" y="1902344"/>
            <a:ext cx="4073649" cy="266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10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693B0-06A1-634A-B51F-85E4A3CB5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Objectives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016B1-BA81-264B-B462-E437F70AA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Differences between pelvis and acetabulum fractures in children and adults </a:t>
            </a:r>
          </a:p>
          <a:p>
            <a:r>
              <a:rPr lang="en-US" b="1" dirty="0"/>
              <a:t>Review the clinical assessment of pelvis and acetabulum fractures </a:t>
            </a:r>
          </a:p>
          <a:p>
            <a:r>
              <a:rPr lang="en-US" b="1" dirty="0"/>
              <a:t>Establish emergency treatment for pediatric pelvis and acetabulum in children </a:t>
            </a:r>
          </a:p>
          <a:p>
            <a:r>
              <a:rPr lang="en-US" b="1" dirty="0"/>
              <a:t>Discuss definitive treatment of pediatric pelvis and acetabulum fractures</a:t>
            </a:r>
          </a:p>
          <a:p>
            <a:r>
              <a:rPr lang="en-US" b="1" dirty="0"/>
              <a:t>Identify complications associated with pediatric pelvic and acetabular fractures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3404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F7474-5655-E342-B9A7-6A66A9FD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of Pelvic Ring Fractures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E8E4E-CD30-EE40-9884-2E8D1243D5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8436" y="1690688"/>
            <a:ext cx="7440386" cy="4351338"/>
          </a:xfrm>
        </p:spPr>
        <p:txBody>
          <a:bodyPr>
            <a:normAutofit/>
          </a:bodyPr>
          <a:lstStyle/>
          <a:p>
            <a:r>
              <a:rPr lang="en-US" b="1" dirty="0"/>
              <a:t>Pelvic asymmetry</a:t>
            </a:r>
          </a:p>
          <a:p>
            <a:pPr lvl="1"/>
            <a:r>
              <a:rPr lang="en-US" b="1" dirty="0"/>
              <a:t>Difference in length between two diagonal lines drawn from the border of the sacroiliac joint to the contralateral triradiate cartilage</a:t>
            </a:r>
          </a:p>
          <a:p>
            <a:pPr lvl="2"/>
            <a:r>
              <a:rPr lang="en-US" b="1" dirty="0" err="1"/>
              <a:t>Keshishyan</a:t>
            </a:r>
            <a:r>
              <a:rPr lang="en-US" b="1" dirty="0"/>
              <a:t> et al.  </a:t>
            </a:r>
            <a:r>
              <a:rPr lang="en-US" b="1" i="1" dirty="0"/>
              <a:t>CORR</a:t>
            </a:r>
            <a:r>
              <a:rPr lang="en-US" b="1" dirty="0"/>
              <a:t> 1995</a:t>
            </a:r>
          </a:p>
          <a:p>
            <a:pPr lvl="2"/>
            <a:endParaRPr lang="en-US" b="1" dirty="0"/>
          </a:p>
          <a:p>
            <a:pPr lvl="1"/>
            <a:r>
              <a:rPr lang="en-US" b="1" dirty="0"/>
              <a:t>This deformity does not remodel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Differences &gt;1cm have been found to result in poor outcomes</a:t>
            </a:r>
          </a:p>
          <a:p>
            <a:pPr lvl="2"/>
            <a:r>
              <a:rPr lang="en-US" b="1" dirty="0"/>
              <a:t>Smith et al.  </a:t>
            </a:r>
            <a:r>
              <a:rPr lang="en-US" b="1" i="1" dirty="0"/>
              <a:t>JBJS </a:t>
            </a:r>
            <a:r>
              <a:rPr lang="en-US" b="1" dirty="0"/>
              <a:t>2005</a:t>
            </a:r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pic>
        <p:nvPicPr>
          <p:cNvPr id="6" name="Picture 5" descr="A picture containing X-ray film, blur&#10;&#10;Description automatically generated">
            <a:extLst>
              <a:ext uri="{FF2B5EF4-FFF2-40B4-BE49-F238E27FC236}">
                <a16:creationId xmlns:a16="http://schemas.microsoft.com/office/drawing/2014/main" id="{DDE35AEB-B7C1-6249-917A-FB7CECB38D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19" y="1937544"/>
            <a:ext cx="3845851" cy="298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77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F7474-5655-E342-B9A7-6A66A9FD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of Pelvic Ring Fractures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E8E4E-CD30-EE40-9884-2E8D1243D5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4715" y="1690688"/>
            <a:ext cx="6389418" cy="4486275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Unstable ring fractures (Torode &amp; </a:t>
            </a:r>
            <a:r>
              <a:rPr lang="en-US" b="1" dirty="0" err="1"/>
              <a:t>Zieg</a:t>
            </a:r>
            <a:r>
              <a:rPr lang="en-US" b="1" dirty="0"/>
              <a:t> IV)</a:t>
            </a:r>
          </a:p>
          <a:p>
            <a:pPr lvl="1"/>
            <a:r>
              <a:rPr lang="en-US" b="1" dirty="0"/>
              <a:t>Multiple crushing injuries</a:t>
            </a:r>
          </a:p>
          <a:p>
            <a:pPr lvl="2"/>
            <a:r>
              <a:rPr lang="en-US" b="1" dirty="0"/>
              <a:t>Highest association of massive hemorrhage</a:t>
            </a:r>
          </a:p>
          <a:p>
            <a:pPr lvl="2"/>
            <a:r>
              <a:rPr lang="en-US" b="1" dirty="0"/>
              <a:t>High rate of concomitant GI or GU injury</a:t>
            </a:r>
          </a:p>
          <a:p>
            <a:pPr lvl="3"/>
            <a:r>
              <a:rPr lang="en-US" b="1" dirty="0"/>
              <a:t>Requires multidisciplinary approach</a:t>
            </a:r>
          </a:p>
          <a:p>
            <a:pPr lvl="2"/>
            <a:r>
              <a:rPr lang="en-US" b="1" dirty="0"/>
              <a:t>Associated injuries often times guides treatment</a:t>
            </a:r>
          </a:p>
          <a:p>
            <a:pPr lvl="2"/>
            <a:endParaRPr lang="en-US" b="1" dirty="0"/>
          </a:p>
          <a:p>
            <a:pPr lvl="2"/>
            <a:r>
              <a:rPr lang="en-US" b="1" dirty="0"/>
              <a:t>Treatment principles include</a:t>
            </a:r>
          </a:p>
          <a:p>
            <a:pPr lvl="3"/>
            <a:r>
              <a:rPr lang="en-US" b="1" dirty="0"/>
              <a:t>Stable pelvic fixation	</a:t>
            </a:r>
          </a:p>
          <a:p>
            <a:pPr lvl="4"/>
            <a:r>
              <a:rPr lang="en-US" b="1" dirty="0"/>
              <a:t>Internal and/or external fixation</a:t>
            </a:r>
          </a:p>
          <a:p>
            <a:pPr lvl="3"/>
            <a:r>
              <a:rPr lang="en-US" b="1" dirty="0"/>
              <a:t>Multiple </a:t>
            </a:r>
            <a:r>
              <a:rPr lang="en-US" b="1" dirty="0" err="1"/>
              <a:t>debridements</a:t>
            </a:r>
            <a:r>
              <a:rPr lang="en-US" b="1" dirty="0"/>
              <a:t> (when associated with open fractures)</a:t>
            </a:r>
          </a:p>
          <a:p>
            <a:pPr lvl="3"/>
            <a:r>
              <a:rPr lang="en-US" b="1" dirty="0"/>
              <a:t>Soft-tissue management</a:t>
            </a:r>
          </a:p>
          <a:p>
            <a:pPr lvl="3"/>
            <a:r>
              <a:rPr lang="en-US" b="1" dirty="0"/>
              <a:t>Vigilant observation for infections  </a:t>
            </a:r>
          </a:p>
          <a:p>
            <a:pPr lvl="2"/>
            <a:endParaRPr lang="en-US" dirty="0"/>
          </a:p>
        </p:txBody>
      </p:sp>
      <p:pic>
        <p:nvPicPr>
          <p:cNvPr id="8" name="Picture 7" descr="A close - up of a human body&#10;&#10;Description automatically generated with low confidence">
            <a:extLst>
              <a:ext uri="{FF2B5EF4-FFF2-40B4-BE49-F238E27FC236}">
                <a16:creationId xmlns:a16="http://schemas.microsoft.com/office/drawing/2014/main" id="{D9FC03A6-ED03-7B4D-B8F9-B9C2E227D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649" y="1690688"/>
            <a:ext cx="2870200" cy="2120900"/>
          </a:xfrm>
          <a:prstGeom prst="rect">
            <a:avLst/>
          </a:prstGeom>
        </p:spPr>
      </p:pic>
      <p:pic>
        <p:nvPicPr>
          <p:cNvPr id="9" name="Picture 8" descr="A picture containing text, dog&#10;&#10;Description automatically generated">
            <a:extLst>
              <a:ext uri="{FF2B5EF4-FFF2-40B4-BE49-F238E27FC236}">
                <a16:creationId xmlns:a16="http://schemas.microsoft.com/office/drawing/2014/main" id="{ACA75E6A-11A8-5D4E-B3AB-7B11C7E98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649" y="3896591"/>
            <a:ext cx="27940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67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F7474-5655-E342-B9A7-6A66A9FD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99" y="558800"/>
            <a:ext cx="11489267" cy="1131888"/>
          </a:xfrm>
        </p:spPr>
        <p:txBody>
          <a:bodyPr>
            <a:normAutofit/>
          </a:bodyPr>
          <a:lstStyle/>
          <a:p>
            <a:r>
              <a:rPr lang="en-US" sz="4000" dirty="0"/>
              <a:t>Treatment of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E8E4E-CD30-EE40-9884-2E8D1243D5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4200" y="1690687"/>
            <a:ext cx="6443133" cy="4802187"/>
          </a:xfrm>
        </p:spPr>
        <p:txBody>
          <a:bodyPr>
            <a:noAutofit/>
          </a:bodyPr>
          <a:lstStyle/>
          <a:p>
            <a:r>
              <a:rPr lang="en-US" sz="2900" b="1" dirty="0"/>
              <a:t>Pediatric pelvic fractures require </a:t>
            </a:r>
            <a:r>
              <a:rPr lang="en-US" sz="2900" b="1" u="sng" dirty="0"/>
              <a:t>less surgical fixation</a:t>
            </a:r>
          </a:p>
          <a:p>
            <a:pPr lvl="1"/>
            <a:r>
              <a:rPr lang="en-US" sz="2700" b="1" dirty="0"/>
              <a:t>Decreased association with severe hemorrhaging</a:t>
            </a:r>
          </a:p>
          <a:p>
            <a:pPr lvl="2"/>
            <a:r>
              <a:rPr lang="en-US" sz="2200" b="1" dirty="0"/>
              <a:t>Less need for surgical fixation to control bleeding</a:t>
            </a:r>
          </a:p>
          <a:p>
            <a:pPr lvl="1"/>
            <a:r>
              <a:rPr lang="en-US" sz="2700" b="1" dirty="0"/>
              <a:t>Thick periosteum and strong ligaments restrict amount of displacement</a:t>
            </a:r>
          </a:p>
          <a:p>
            <a:pPr lvl="2"/>
            <a:r>
              <a:rPr lang="en-US" sz="2200" b="1" dirty="0"/>
              <a:t>Decreases fracture motion and increases fracture healing</a:t>
            </a:r>
          </a:p>
          <a:p>
            <a:pPr lvl="3"/>
            <a:r>
              <a:rPr lang="en-US" sz="2000" b="1" dirty="0"/>
              <a:t>Decreases need for prolonged immobilization</a:t>
            </a:r>
          </a:p>
        </p:txBody>
      </p:sp>
      <p:pic>
        <p:nvPicPr>
          <p:cNvPr id="5" name="Picture 4" descr="A close - up of a brain&#10;&#10;Description automatically generated with low confidence">
            <a:extLst>
              <a:ext uri="{FF2B5EF4-FFF2-40B4-BE49-F238E27FC236}">
                <a16:creationId xmlns:a16="http://schemas.microsoft.com/office/drawing/2014/main" id="{73E9ED41-95A6-924F-9C57-A654E1C2B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026" y="1860021"/>
            <a:ext cx="4011440" cy="264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97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F7474-5655-E342-B9A7-6A66A9FD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387" y="649288"/>
            <a:ext cx="11499080" cy="922869"/>
          </a:xfrm>
        </p:spPr>
        <p:txBody>
          <a:bodyPr>
            <a:normAutofit/>
          </a:bodyPr>
          <a:lstStyle/>
          <a:p>
            <a:r>
              <a:rPr lang="en-US" sz="4000" dirty="0"/>
              <a:t>Treatment of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E8E4E-CD30-EE40-9884-2E8D1243D5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4290" y="1690688"/>
            <a:ext cx="7258243" cy="4351338"/>
          </a:xfrm>
        </p:spPr>
        <p:txBody>
          <a:bodyPr>
            <a:noAutofit/>
          </a:bodyPr>
          <a:lstStyle/>
          <a:p>
            <a:r>
              <a:rPr lang="en-US" b="1" dirty="0"/>
              <a:t>Pediatric pelvic fractures </a:t>
            </a:r>
            <a:r>
              <a:rPr lang="en-US" b="1" u="sng" dirty="0"/>
              <a:t>posses some remodeling potential </a:t>
            </a:r>
          </a:p>
          <a:p>
            <a:pPr lvl="1"/>
            <a:r>
              <a:rPr lang="en-US" sz="2600" b="1" dirty="0"/>
              <a:t>Less need for anatomic reduction</a:t>
            </a:r>
          </a:p>
          <a:p>
            <a:pPr lvl="1"/>
            <a:r>
              <a:rPr lang="en-US" sz="2600" b="1" dirty="0"/>
              <a:t>Pelvic asymmetry, SI joint malposition, acetabular orientation </a:t>
            </a:r>
            <a:r>
              <a:rPr lang="en-US" sz="2600" b="1" i="1" u="sng" dirty="0"/>
              <a:t>DO NOT </a:t>
            </a:r>
            <a:r>
              <a:rPr lang="en-US" sz="2600" b="1" dirty="0"/>
              <a:t>remodel</a:t>
            </a:r>
          </a:p>
          <a:p>
            <a:pPr lvl="1"/>
            <a:endParaRPr lang="en-US" b="1" dirty="0"/>
          </a:p>
          <a:p>
            <a:r>
              <a:rPr lang="en-US" b="1" dirty="0"/>
              <a:t>Long term morbidity is low after pediatric pelvic fractures</a:t>
            </a:r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AD8B354D-D3DF-E444-AA5E-C6581364EF1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3756" r="57407" b="13079"/>
          <a:stretch/>
        </p:blipFill>
        <p:spPr bwMode="auto">
          <a:xfrm>
            <a:off x="9383798" y="1690688"/>
            <a:ext cx="2418735" cy="208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7" name="New picture">
            <a:extLst>
              <a:ext uri="{FF2B5EF4-FFF2-40B4-BE49-F238E27FC236}">
                <a16:creationId xmlns:a16="http://schemas.microsoft.com/office/drawing/2014/main" id="{330C654F-E82C-D64B-A969-43C15EE16BD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2" t="15224" r="6940" b="-3588"/>
          <a:stretch/>
        </p:blipFill>
        <p:spPr bwMode="auto">
          <a:xfrm>
            <a:off x="9412250" y="4125911"/>
            <a:ext cx="2390283" cy="208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3668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104B2-6D47-5A43-BA33-E35134998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EED55-996C-1847-8C55-8B8718399A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Pelvic deformity </a:t>
            </a:r>
          </a:p>
          <a:p>
            <a:pPr lvl="1"/>
            <a:r>
              <a:rPr lang="en-US" b="1" dirty="0"/>
              <a:t>Nonstructural scoliosis</a:t>
            </a:r>
          </a:p>
          <a:p>
            <a:r>
              <a:rPr lang="en-US" b="1" dirty="0"/>
              <a:t>Limb length discrepancy</a:t>
            </a:r>
          </a:p>
          <a:p>
            <a:r>
              <a:rPr lang="en-US" b="1" dirty="0"/>
              <a:t>Low back pain</a:t>
            </a:r>
          </a:p>
          <a:p>
            <a:r>
              <a:rPr lang="en-US" b="1" dirty="0"/>
              <a:t>Sacroiliac pain</a:t>
            </a:r>
          </a:p>
          <a:p>
            <a:r>
              <a:rPr lang="en-US" b="1" dirty="0"/>
              <a:t>Genitourinary complaints</a:t>
            </a:r>
          </a:p>
          <a:p>
            <a:pPr lvl="1"/>
            <a:r>
              <a:rPr lang="en-US" b="1" dirty="0"/>
              <a:t>Erectile dysfunction, incontinence</a:t>
            </a:r>
          </a:p>
          <a:p>
            <a:r>
              <a:rPr lang="en-US" b="1" dirty="0"/>
              <a:t>Psychiatric disturbance</a:t>
            </a:r>
          </a:p>
          <a:p>
            <a:pPr lvl="1"/>
            <a:r>
              <a:rPr lang="en-US" b="1" dirty="0"/>
              <a:t>Post-traumatic stress disorder (PTSD)</a:t>
            </a:r>
          </a:p>
          <a:p>
            <a:pPr lvl="1"/>
            <a:r>
              <a:rPr lang="en-US" b="1" dirty="0"/>
              <a:t>Depression</a:t>
            </a:r>
          </a:p>
          <a:p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341D80-E6C1-7C41-9EDC-64EBCFBC86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9556" t="1984" r="7743" b="8332"/>
          <a:stretch/>
        </p:blipFill>
        <p:spPr>
          <a:xfrm>
            <a:off x="6994070" y="440871"/>
            <a:ext cx="3673929" cy="29881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83F08C-3918-4548-8E86-5BE3BE10A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9320" y="3564392"/>
            <a:ext cx="3483428" cy="26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81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3" descr="Screen Clipping">
            <a:extLst>
              <a:ext uri="{FF2B5EF4-FFF2-40B4-BE49-F238E27FC236}">
                <a16:creationId xmlns:a16="http://schemas.microsoft.com/office/drawing/2014/main" id="{22EE2D9D-82AA-8D48-833B-637AC0A7D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5" t="-1100" r="6335" b="-1"/>
          <a:stretch/>
        </p:blipFill>
        <p:spPr>
          <a:xfrm>
            <a:off x="9943312" y="1650498"/>
            <a:ext cx="2157089" cy="314594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6A2EBF-9D95-5745-8D0F-80545EAF6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Pelvic avulsion fractures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A580F-E95D-B54B-8C52-35D50698A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6508691" cy="5032365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3100" b="1" dirty="0"/>
              <a:t>Classified as pelvic fractures</a:t>
            </a:r>
          </a:p>
          <a:p>
            <a:pPr lvl="1">
              <a:lnSpc>
                <a:spcPct val="120000"/>
              </a:lnSpc>
            </a:pPr>
            <a:r>
              <a:rPr lang="en-US" sz="2800" b="1" dirty="0"/>
              <a:t>Accounts for up to 15% of all pelvic fractures</a:t>
            </a:r>
          </a:p>
          <a:p>
            <a:pPr lvl="1">
              <a:lnSpc>
                <a:spcPct val="120000"/>
              </a:lnSpc>
            </a:pPr>
            <a:r>
              <a:rPr lang="en-US" sz="2800" b="1" dirty="0"/>
              <a:t>Differ greatly from more traumatic pelvic ring injuries</a:t>
            </a:r>
            <a:endParaRPr lang="en-US" sz="1400" b="1" dirty="0"/>
          </a:p>
          <a:p>
            <a:pPr>
              <a:lnSpc>
                <a:spcPct val="120000"/>
              </a:lnSpc>
            </a:pPr>
            <a:r>
              <a:rPr lang="en-US" sz="3100" b="1" dirty="0"/>
              <a:t>Commonly occur between the age 11-17 </a:t>
            </a:r>
          </a:p>
          <a:p>
            <a:pPr lvl="1">
              <a:lnSpc>
                <a:spcPct val="120000"/>
              </a:lnSpc>
            </a:pPr>
            <a:r>
              <a:rPr lang="en-US" sz="2900" b="1" dirty="0"/>
              <a:t>When secondary ossification centers are present</a:t>
            </a:r>
            <a:endParaRPr lang="en-US" sz="1400" b="1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0993875-EA92-AF41-A8F3-CC8E4FFACB42}"/>
              </a:ext>
            </a:extLst>
          </p:cNvPr>
          <p:cNvCxnSpPr/>
          <p:nvPr/>
        </p:nvCxnSpPr>
        <p:spPr>
          <a:xfrm>
            <a:off x="9174544" y="2543697"/>
            <a:ext cx="947651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BB78062-3CBF-C149-8721-89A2BD1EAB3F}"/>
              </a:ext>
            </a:extLst>
          </p:cNvPr>
          <p:cNvCxnSpPr>
            <a:cxnSpLocks/>
          </p:cNvCxnSpPr>
          <p:nvPr/>
        </p:nvCxnSpPr>
        <p:spPr>
          <a:xfrm>
            <a:off x="9409161" y="1187880"/>
            <a:ext cx="867431" cy="51511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F3D5E19-20A2-FE45-A53B-92EB57A928CC}"/>
              </a:ext>
            </a:extLst>
          </p:cNvPr>
          <p:cNvCxnSpPr>
            <a:cxnSpLocks/>
          </p:cNvCxnSpPr>
          <p:nvPr/>
        </p:nvCxnSpPr>
        <p:spPr>
          <a:xfrm flipV="1">
            <a:off x="9619886" y="3323225"/>
            <a:ext cx="973299" cy="58594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8430743-8272-3F47-96EF-F516F0E2A2EB}"/>
              </a:ext>
            </a:extLst>
          </p:cNvPr>
          <p:cNvCxnSpPr>
            <a:cxnSpLocks/>
          </p:cNvCxnSpPr>
          <p:nvPr/>
        </p:nvCxnSpPr>
        <p:spPr>
          <a:xfrm flipV="1">
            <a:off x="9593578" y="4610796"/>
            <a:ext cx="999607" cy="4697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DF338C-BC05-BA45-B673-5156B2153212}"/>
              </a:ext>
            </a:extLst>
          </p:cNvPr>
          <p:cNvCxnSpPr>
            <a:cxnSpLocks/>
          </p:cNvCxnSpPr>
          <p:nvPr/>
        </p:nvCxnSpPr>
        <p:spPr>
          <a:xfrm flipV="1">
            <a:off x="10550655" y="4610366"/>
            <a:ext cx="554825" cy="59713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2EBB880-5C58-C340-B1A7-A835934E70E8}"/>
              </a:ext>
            </a:extLst>
          </p:cNvPr>
          <p:cNvSpPr txBox="1"/>
          <p:nvPr/>
        </p:nvSpPr>
        <p:spPr>
          <a:xfrm>
            <a:off x="8644725" y="504063"/>
            <a:ext cx="1950322" cy="646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Iliac crest </a:t>
            </a:r>
          </a:p>
          <a:p>
            <a:r>
              <a:rPr lang="en-US" dirty="0"/>
              <a:t>–external oblique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6B6985-B8AD-2447-8B89-DC564EFFEEE2}"/>
              </a:ext>
            </a:extLst>
          </p:cNvPr>
          <p:cNvSpPr txBox="1"/>
          <p:nvPr/>
        </p:nvSpPr>
        <p:spPr>
          <a:xfrm>
            <a:off x="7254036" y="1987142"/>
            <a:ext cx="2597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Anterior Superior Iliac Supine (ASIS)</a:t>
            </a:r>
          </a:p>
          <a:p>
            <a:r>
              <a:rPr lang="en-US" dirty="0"/>
              <a:t>–Sartorius</a:t>
            </a:r>
          </a:p>
          <a:p>
            <a:r>
              <a:rPr lang="en-US" dirty="0"/>
              <a:t>–Tensor fascia </a:t>
            </a:r>
            <a:r>
              <a:rPr lang="en-US" dirty="0" err="1"/>
              <a:t>lata</a:t>
            </a:r>
            <a:r>
              <a:rPr lang="en-US" dirty="0"/>
              <a:t> (TFL)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8196F3-38A2-5246-957A-5FF2BE8F8787}"/>
              </a:ext>
            </a:extLst>
          </p:cNvPr>
          <p:cNvSpPr txBox="1"/>
          <p:nvPr/>
        </p:nvSpPr>
        <p:spPr>
          <a:xfrm>
            <a:off x="7508604" y="3535090"/>
            <a:ext cx="2597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Anterior Inferior Iliac Supine (AIIS)</a:t>
            </a:r>
          </a:p>
          <a:p>
            <a:r>
              <a:rPr lang="en-US" dirty="0"/>
              <a:t>–Rectus femoris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CC452D-CCB4-C049-9FFD-FD740B441BD5}"/>
              </a:ext>
            </a:extLst>
          </p:cNvPr>
          <p:cNvSpPr txBox="1"/>
          <p:nvPr/>
        </p:nvSpPr>
        <p:spPr>
          <a:xfrm>
            <a:off x="7949788" y="4757422"/>
            <a:ext cx="1831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Lesser Trochanter</a:t>
            </a:r>
          </a:p>
          <a:p>
            <a:r>
              <a:rPr lang="en-US" dirty="0"/>
              <a:t>–</a:t>
            </a:r>
            <a:r>
              <a:rPr lang="en-US" dirty="0" err="1"/>
              <a:t>Ilioposas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25056D-8793-7844-A2C0-7EB6FD17723D}"/>
              </a:ext>
            </a:extLst>
          </p:cNvPr>
          <p:cNvSpPr txBox="1"/>
          <p:nvPr/>
        </p:nvSpPr>
        <p:spPr>
          <a:xfrm>
            <a:off x="9593578" y="5252803"/>
            <a:ext cx="1831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Ischial Tuberosity</a:t>
            </a:r>
          </a:p>
          <a:p>
            <a:r>
              <a:rPr lang="en-US" dirty="0"/>
              <a:t>–Hamstrings</a:t>
            </a:r>
          </a:p>
        </p:txBody>
      </p:sp>
    </p:spTree>
    <p:extLst>
      <p:ext uri="{BB962C8B-B14F-4D97-AF65-F5344CB8AC3E}">
        <p14:creationId xmlns:p14="http://schemas.microsoft.com/office/powerpoint/2010/main" val="5661804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A2EBF-9D95-5745-8D0F-80545EAF6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Pelvic avulsion fractures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A580F-E95D-B54B-8C52-35D50698A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6508691" cy="503236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Frequently associated with sporting activities</a:t>
            </a:r>
          </a:p>
          <a:p>
            <a:pPr lvl="1">
              <a:lnSpc>
                <a:spcPct val="120000"/>
              </a:lnSpc>
            </a:pPr>
            <a:r>
              <a:rPr lang="en-US" sz="2600" b="1" dirty="0"/>
              <a:t>Forceful contraction of large muscles during rapid acceleration or deceleration moment</a:t>
            </a:r>
          </a:p>
          <a:p>
            <a:pPr lvl="2">
              <a:lnSpc>
                <a:spcPct val="120000"/>
              </a:lnSpc>
            </a:pPr>
            <a:r>
              <a:rPr lang="en-US" sz="2300" b="1" dirty="0"/>
              <a:t>Muscles crossing both hip and knee joints</a:t>
            </a:r>
          </a:p>
          <a:p>
            <a:pPr lvl="2">
              <a:lnSpc>
                <a:spcPct val="120000"/>
              </a:lnSpc>
            </a:pPr>
            <a:r>
              <a:rPr lang="en-US" sz="2300" b="1" dirty="0"/>
              <a:t>Muscles originating on a pelvic apophysis </a:t>
            </a:r>
          </a:p>
          <a:p>
            <a:pPr lvl="1">
              <a:lnSpc>
                <a:spcPct val="120000"/>
              </a:lnSpc>
            </a:pPr>
            <a:r>
              <a:rPr lang="en-US" sz="2600" b="1" dirty="0"/>
              <a:t>Results in an avulsion of a secondary ossification center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8" name="New picture">
            <a:extLst>
              <a:ext uri="{FF2B5EF4-FFF2-40B4-BE49-F238E27FC236}">
                <a16:creationId xmlns:a16="http://schemas.microsoft.com/office/drawing/2014/main" id="{5DEFCB41-09F1-374D-8350-594966E87A1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" t="508" r="55076" b="58836"/>
          <a:stretch/>
        </p:blipFill>
        <p:spPr bwMode="auto">
          <a:xfrm>
            <a:off x="8905563" y="1690688"/>
            <a:ext cx="3049370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7D839C-AB31-7D4C-9583-21F87357D5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563" y="4105830"/>
            <a:ext cx="3049370" cy="231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472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09EFE-4C76-AD47-8CA3-4B05592FA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Pelvic avulsion fractures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04286-D200-3B41-9197-7D8855FB20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8459111" cy="4767941"/>
          </a:xfrm>
        </p:spPr>
        <p:txBody>
          <a:bodyPr>
            <a:normAutofit/>
          </a:bodyPr>
          <a:lstStyle/>
          <a:p>
            <a:pPr marL="514350" indent="-285750">
              <a:lnSpc>
                <a:spcPct val="110000"/>
              </a:lnSpc>
            </a:pPr>
            <a:r>
              <a:rPr lang="en-US" sz="2400" b="1" dirty="0"/>
              <a:t>Most commonly presents in the outpatient setting </a:t>
            </a:r>
          </a:p>
          <a:p>
            <a:pPr marL="514350" indent="-285750">
              <a:lnSpc>
                <a:spcPct val="110000"/>
              </a:lnSpc>
            </a:pPr>
            <a:r>
              <a:rPr lang="en-US" sz="2400" b="1" dirty="0"/>
              <a:t>Present with localized swelling/tenderness at site of avulsion</a:t>
            </a:r>
          </a:p>
          <a:p>
            <a:pPr marL="514350" indent="-285750">
              <a:lnSpc>
                <a:spcPct val="110000"/>
              </a:lnSpc>
            </a:pPr>
            <a:r>
              <a:rPr lang="en-US" sz="2400" b="1" dirty="0"/>
              <a:t>Hip motion is limited due to guarding </a:t>
            </a:r>
          </a:p>
          <a:p>
            <a:pPr marL="514350" indent="-285750">
              <a:lnSpc>
                <a:spcPct val="110000"/>
              </a:lnSpc>
            </a:pPr>
            <a:r>
              <a:rPr lang="en-US" sz="2400" b="1" dirty="0"/>
              <a:t>Pain ranges from mild to severe </a:t>
            </a:r>
          </a:p>
          <a:p>
            <a:pPr marL="514350" indent="-285750">
              <a:lnSpc>
                <a:spcPct val="110000"/>
              </a:lnSpc>
            </a:pPr>
            <a:r>
              <a:rPr lang="en-US" sz="2400" b="1" dirty="0"/>
              <a:t>Pain exacerbated when involved muscle put on stretch</a:t>
            </a:r>
          </a:p>
          <a:p>
            <a:pPr marL="971550" lvl="1" indent="-285750">
              <a:lnSpc>
                <a:spcPct val="110000"/>
              </a:lnSpc>
            </a:pPr>
            <a:r>
              <a:rPr lang="en-US" sz="2000" b="1" dirty="0"/>
              <a:t>Ischial spine avulsion fractures—hip flexion and knee extension produces pain</a:t>
            </a:r>
          </a:p>
          <a:p>
            <a:pPr marL="1428750" lvl="2" indent="-285750">
              <a:lnSpc>
                <a:spcPct val="110000"/>
              </a:lnSpc>
            </a:pPr>
            <a:r>
              <a:rPr lang="en-US" b="1" dirty="0"/>
              <a:t>Puts hamstring musculature on stretch</a:t>
            </a:r>
          </a:p>
        </p:txBody>
      </p:sp>
      <p:pic>
        <p:nvPicPr>
          <p:cNvPr id="4" name="Content Placeholder 5" descr="A picture containing indoor, monitor, person, table&#10;&#10;Description automatically generated">
            <a:extLst>
              <a:ext uri="{FF2B5EF4-FFF2-40B4-BE49-F238E27FC236}">
                <a16:creationId xmlns:a16="http://schemas.microsoft.com/office/drawing/2014/main" id="{139440DF-BB7D-D74B-BC3B-CD5B784830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068710" y="1111759"/>
            <a:ext cx="3085189" cy="3859252"/>
          </a:xfr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A56D816-3E34-4749-966A-EDBF948ACC18}"/>
              </a:ext>
            </a:extLst>
          </p:cNvPr>
          <p:cNvSpPr/>
          <p:nvPr/>
        </p:nvSpPr>
        <p:spPr>
          <a:xfrm>
            <a:off x="11006049" y="2294317"/>
            <a:ext cx="591011" cy="62735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861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09EFE-4C76-AD47-8CA3-4B05592FA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Pelvic avulsion fractures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04286-D200-3B41-9197-7D8855FB20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795437" cy="4351338"/>
          </a:xfrm>
        </p:spPr>
        <p:txBody>
          <a:bodyPr>
            <a:noAutofit/>
          </a:bodyPr>
          <a:lstStyle/>
          <a:p>
            <a:r>
              <a:rPr lang="en-US" sz="2600" b="1" dirty="0"/>
              <a:t>Radiographs are typically sufficient</a:t>
            </a:r>
          </a:p>
          <a:p>
            <a:endParaRPr lang="en-US" sz="2600" b="1" dirty="0"/>
          </a:p>
          <a:p>
            <a:r>
              <a:rPr lang="en-US" sz="2600" b="1" dirty="0"/>
              <a:t>Comparison views may be helpful </a:t>
            </a:r>
          </a:p>
          <a:p>
            <a:pPr lvl="1"/>
            <a:r>
              <a:rPr lang="en-US" sz="2200" b="1" dirty="0"/>
              <a:t>AP pelvic radiographs allow for identification and comparison</a:t>
            </a:r>
          </a:p>
          <a:p>
            <a:pPr marL="457200" lvl="1" indent="0">
              <a:buNone/>
            </a:pPr>
            <a:endParaRPr lang="en-US" sz="2600" b="1" dirty="0"/>
          </a:p>
          <a:p>
            <a:r>
              <a:rPr lang="en-US" sz="2600" b="1" dirty="0"/>
              <a:t>Children with delayed presentation of these fractures may mimic malignancy so MRI may be needed </a:t>
            </a:r>
          </a:p>
          <a:p>
            <a:pPr lvl="1"/>
            <a:r>
              <a:rPr lang="en-US" sz="2200" b="1" dirty="0"/>
              <a:t>Thorough H&amp;P is vital</a:t>
            </a:r>
          </a:p>
          <a:p>
            <a:pPr lvl="1"/>
            <a:r>
              <a:rPr lang="en-US" sz="2200" b="1" dirty="0"/>
              <a:t>Possible lab work</a:t>
            </a:r>
          </a:p>
        </p:txBody>
      </p:sp>
      <p:pic>
        <p:nvPicPr>
          <p:cNvPr id="11" name="New picture">
            <a:extLst>
              <a:ext uri="{FF2B5EF4-FFF2-40B4-BE49-F238E27FC236}">
                <a16:creationId xmlns:a16="http://schemas.microsoft.com/office/drawing/2014/main" id="{A8B117EB-99E6-5849-B2AC-AB5949B1144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43755" r="62362"/>
          <a:stretch/>
        </p:blipFill>
        <p:spPr bwMode="auto">
          <a:xfrm>
            <a:off x="9840628" y="3748775"/>
            <a:ext cx="1731335" cy="239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5" name="New picture">
            <a:extLst>
              <a:ext uri="{FF2B5EF4-FFF2-40B4-BE49-F238E27FC236}">
                <a16:creationId xmlns:a16="http://schemas.microsoft.com/office/drawing/2014/main" id="{5133B3E2-F288-1A43-92AD-9244D67C99D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0" r="3034" b="59775"/>
          <a:stretch/>
        </p:blipFill>
        <p:spPr bwMode="auto">
          <a:xfrm>
            <a:off x="9194799" y="1661995"/>
            <a:ext cx="2749697" cy="176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1877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B621C-FEC4-BB4B-BAB7-7020BB7E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Treatment: Avulsion fractures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901CE-F456-EE45-9DFA-C6AD9E9CB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825624"/>
            <a:ext cx="7497727" cy="4872887"/>
          </a:xfrm>
        </p:spPr>
        <p:txBody>
          <a:bodyPr>
            <a:normAutofit fontScale="55000" lnSpcReduction="20000"/>
          </a:bodyPr>
          <a:lstStyle/>
          <a:p>
            <a:r>
              <a:rPr lang="en-US" sz="5200" b="1" dirty="0"/>
              <a:t>Non-OP treatment successful in almost all patients</a:t>
            </a:r>
          </a:p>
          <a:p>
            <a:pPr lvl="1"/>
            <a:r>
              <a:rPr lang="en-US" sz="4800" b="1" dirty="0"/>
              <a:t>Rest followed by structured rehab</a:t>
            </a:r>
          </a:p>
          <a:p>
            <a:pPr marL="0" indent="0">
              <a:buNone/>
            </a:pPr>
            <a:endParaRPr lang="en-US" sz="5200" b="1" dirty="0"/>
          </a:p>
          <a:p>
            <a:r>
              <a:rPr lang="en-US" sz="5300" b="1" dirty="0"/>
              <a:t>Operative Rx for avulsion fractures: </a:t>
            </a:r>
          </a:p>
          <a:p>
            <a:pPr lvl="1"/>
            <a:r>
              <a:rPr lang="en-US" sz="4700" b="1" dirty="0"/>
              <a:t>Surgical consideration for ischial tuberosity with</a:t>
            </a:r>
          </a:p>
          <a:p>
            <a:pPr lvl="2"/>
            <a:r>
              <a:rPr lang="en-US" sz="4200" b="1" dirty="0"/>
              <a:t>Displacement over 15-20 mm </a:t>
            </a:r>
          </a:p>
          <a:p>
            <a:pPr lvl="3"/>
            <a:r>
              <a:rPr lang="en-US" sz="4000" b="1" dirty="0"/>
              <a:t>Goal is to avoid late symptoms </a:t>
            </a:r>
          </a:p>
          <a:p>
            <a:pPr lvl="2"/>
            <a:r>
              <a:rPr lang="en-US" sz="4200" b="1" dirty="0"/>
              <a:t>Late surgery considered in setting of</a:t>
            </a:r>
          </a:p>
          <a:p>
            <a:pPr lvl="3"/>
            <a:r>
              <a:rPr lang="en-US" sz="4000" b="1" dirty="0"/>
              <a:t>Chronic pain</a:t>
            </a:r>
          </a:p>
          <a:p>
            <a:pPr lvl="3"/>
            <a:r>
              <a:rPr lang="en-US" sz="4000" b="1" dirty="0"/>
              <a:t>Symptomatic prominence after healing</a:t>
            </a:r>
          </a:p>
          <a:p>
            <a:pPr lvl="4"/>
            <a:r>
              <a:rPr lang="en-US" sz="4000" b="1" dirty="0"/>
              <a:t>Anterior hip impingement with HO from AIIS fracture </a:t>
            </a:r>
          </a:p>
          <a:p>
            <a:pPr lvl="3"/>
            <a:r>
              <a:rPr lang="en-US" sz="4000" b="1" dirty="0"/>
              <a:t>Concern about labral involvement</a:t>
            </a:r>
          </a:p>
        </p:txBody>
      </p:sp>
      <p:pic>
        <p:nvPicPr>
          <p:cNvPr id="7" name="New picture">
            <a:extLst>
              <a:ext uri="{FF2B5EF4-FFF2-40B4-BE49-F238E27FC236}">
                <a16:creationId xmlns:a16="http://schemas.microsoft.com/office/drawing/2014/main" id="{73F32615-F97C-DA44-AF3C-FB8FC8BDFD1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0" t="-1955" r="2116" b="50001"/>
          <a:stretch/>
        </p:blipFill>
        <p:spPr bwMode="auto">
          <a:xfrm>
            <a:off x="8625910" y="1825625"/>
            <a:ext cx="3323315" cy="291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120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15D9C-667F-F44B-9A88-B0C5A1C84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/>
              <a:t>Unique Pediatric Considerations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9A2F2-676E-A945-9CC4-0869506666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731833" cy="385348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Greater plasticity of the pelvic bones </a:t>
            </a:r>
          </a:p>
          <a:p>
            <a:r>
              <a:rPr lang="en-US" b="1" dirty="0"/>
              <a:t>Greater elasticity at the SI joint and pubic symphysis </a:t>
            </a:r>
          </a:p>
          <a:p>
            <a:pPr lvl="1"/>
            <a:r>
              <a:rPr lang="en-US" b="1" dirty="0"/>
              <a:t>Allows greater energy to be dissipated before fracture </a:t>
            </a:r>
          </a:p>
          <a:p>
            <a:pPr lvl="2"/>
            <a:r>
              <a:rPr lang="en-US" b="1" dirty="0"/>
              <a:t>10,000 N to break the pelvis of 1-year kid compared to 3000-6000 to cause fracture of 14-years </a:t>
            </a:r>
          </a:p>
          <a:p>
            <a:pPr lvl="1"/>
            <a:r>
              <a:rPr lang="en-US" b="1" dirty="0"/>
              <a:t>Higher likelihood of a single fracture of the ring</a:t>
            </a:r>
          </a:p>
          <a:p>
            <a:pPr lvl="1"/>
            <a:r>
              <a:rPr lang="en-US" b="1" dirty="0"/>
              <a:t>Can have significant intrapelvic injury with nondisplaced fractures</a:t>
            </a:r>
          </a:p>
          <a:p>
            <a:r>
              <a:rPr lang="en-US" b="1" dirty="0"/>
              <a:t>Presence of apophyses</a:t>
            </a:r>
          </a:p>
          <a:p>
            <a:pPr lvl="1"/>
            <a:r>
              <a:rPr lang="en-US" b="1" dirty="0"/>
              <a:t>Growth plates are weaker locations/more susceptible to injuries  </a:t>
            </a:r>
          </a:p>
          <a:p>
            <a:pPr lvl="2"/>
            <a:r>
              <a:rPr lang="en-US" b="1" dirty="0"/>
              <a:t>Allow for occurrence of avulsion fractures</a:t>
            </a:r>
            <a:endParaRPr lang="en-US" dirty="0"/>
          </a:p>
        </p:txBody>
      </p:sp>
      <p:pic>
        <p:nvPicPr>
          <p:cNvPr id="5" name="Picture 4" descr="A picture containing X-ray film, blur&#10;&#10;Description automatically generated">
            <a:extLst>
              <a:ext uri="{FF2B5EF4-FFF2-40B4-BE49-F238E27FC236}">
                <a16:creationId xmlns:a16="http://schemas.microsoft.com/office/drawing/2014/main" id="{1B60A483-9D4A-C341-AE3A-5ED2D461F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92" y="2117589"/>
            <a:ext cx="4012507" cy="308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086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BECA9-33DB-7E4A-B4A5-4F17E1256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103437"/>
            <a:ext cx="10515600" cy="1325563"/>
          </a:xfrm>
        </p:spPr>
        <p:txBody>
          <a:bodyPr/>
          <a:lstStyle/>
          <a:p>
            <a:r>
              <a:rPr lang="en-US" b="1" dirty="0"/>
              <a:t>Acetabulum fractures </a:t>
            </a:r>
          </a:p>
        </p:txBody>
      </p:sp>
    </p:spTree>
    <p:extLst>
      <p:ext uri="{BB962C8B-B14F-4D97-AF65-F5344CB8AC3E}">
        <p14:creationId xmlns:p14="http://schemas.microsoft.com/office/powerpoint/2010/main" val="28861118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2832-1EC0-6043-AABA-4E0A8E590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Acetabular fractures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EEFEE-3719-A745-943E-B618B60A0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179288" cy="435133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Acetabulum fractures uncommon in children  </a:t>
            </a:r>
          </a:p>
          <a:p>
            <a:pPr lvl="1"/>
            <a:r>
              <a:rPr lang="en-US" b="1" dirty="0"/>
              <a:t>2-17% of pediatric pelvic fractures</a:t>
            </a:r>
          </a:p>
          <a:p>
            <a:pPr lvl="2"/>
            <a:r>
              <a:rPr lang="en-US" b="1" dirty="0"/>
              <a:t>Overall, 0.5-0.7% of pediatric fractures</a:t>
            </a:r>
          </a:p>
          <a:p>
            <a:pPr lvl="2"/>
            <a:endParaRPr lang="en-US" b="1" dirty="0"/>
          </a:p>
          <a:p>
            <a:r>
              <a:rPr lang="en-US" b="1" dirty="0"/>
              <a:t>Involves the triradiate cartilage (TRC) in skeletally immature</a:t>
            </a:r>
          </a:p>
          <a:p>
            <a:pPr lvl="1"/>
            <a:r>
              <a:rPr lang="en-US" b="1" dirty="0"/>
              <a:t>Composed of</a:t>
            </a:r>
          </a:p>
          <a:p>
            <a:pPr lvl="2"/>
            <a:r>
              <a:rPr lang="en-US" b="1" dirty="0"/>
              <a:t>Ilium</a:t>
            </a:r>
          </a:p>
          <a:p>
            <a:pPr lvl="2"/>
            <a:r>
              <a:rPr lang="en-US" b="1" dirty="0"/>
              <a:t>Pubis</a:t>
            </a:r>
          </a:p>
          <a:p>
            <a:pPr lvl="2"/>
            <a:r>
              <a:rPr lang="en-US" b="1" dirty="0"/>
              <a:t>Ischium</a:t>
            </a:r>
          </a:p>
          <a:p>
            <a:pPr lvl="1"/>
            <a:r>
              <a:rPr lang="en-US" b="1" dirty="0"/>
              <a:t>Closes at 12-14 years of age</a:t>
            </a:r>
          </a:p>
          <a:p>
            <a:pPr marL="457200" lvl="1" indent="0">
              <a:buNone/>
            </a:pPr>
            <a:endParaRPr lang="en-US" b="1" dirty="0"/>
          </a:p>
          <a:p>
            <a:pPr lvl="1"/>
            <a:r>
              <a:rPr lang="en-US" b="1" dirty="0"/>
              <a:t>Potential for growth arrest after injury</a:t>
            </a:r>
          </a:p>
          <a:p>
            <a:pPr lvl="2"/>
            <a:r>
              <a:rPr lang="en-US" b="1" dirty="0"/>
              <a:t>Acetabular deformity</a:t>
            </a:r>
          </a:p>
          <a:p>
            <a:pPr lvl="2"/>
            <a:r>
              <a:rPr lang="en-US" b="1" dirty="0"/>
              <a:t>Acetabular dysplasia</a:t>
            </a: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7" name="Picture 6" descr="A picture containing black, device, close, meter&#10;&#10;Description automatically generated">
            <a:extLst>
              <a:ext uri="{FF2B5EF4-FFF2-40B4-BE49-F238E27FC236}">
                <a16:creationId xmlns:a16="http://schemas.microsoft.com/office/drawing/2014/main" id="{F2DE403D-B68B-A14B-960F-DC44FCB596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00" y="3143911"/>
            <a:ext cx="1647102" cy="2407302"/>
          </a:xfrm>
          <a:prstGeom prst="rect">
            <a:avLst/>
          </a:prstGeom>
        </p:spPr>
      </p:pic>
      <p:pic>
        <p:nvPicPr>
          <p:cNvPr id="9" name="New picture">
            <a:extLst>
              <a:ext uri="{FF2B5EF4-FFF2-40B4-BE49-F238E27FC236}">
                <a16:creationId xmlns:a16="http://schemas.microsoft.com/office/drawing/2014/main" id="{AD77A608-C19F-6643-9793-493142FBC95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4" t="36058" r="8555"/>
          <a:stretch/>
        </p:blipFill>
        <p:spPr bwMode="auto">
          <a:xfrm>
            <a:off x="7666675" y="3143911"/>
            <a:ext cx="2227628" cy="240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6" name="New picture">
            <a:extLst>
              <a:ext uri="{FF2B5EF4-FFF2-40B4-BE49-F238E27FC236}">
                <a16:creationId xmlns:a16="http://schemas.microsoft.com/office/drawing/2014/main" id="{8F8D9255-7791-8F48-85D0-534416388C38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b="64553"/>
          <a:stretch/>
        </p:blipFill>
        <p:spPr bwMode="auto">
          <a:xfrm>
            <a:off x="7857066" y="1369531"/>
            <a:ext cx="3684339" cy="177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A20667-29D8-8B4B-9C0B-FF3CBBD13070}"/>
              </a:ext>
            </a:extLst>
          </p:cNvPr>
          <p:cNvSpPr txBox="1"/>
          <p:nvPr/>
        </p:nvSpPr>
        <p:spPr>
          <a:xfrm>
            <a:off x="10052216" y="5551213"/>
            <a:ext cx="233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Oetgen</a:t>
            </a:r>
            <a:r>
              <a:rPr lang="en-US" sz="1200" dirty="0"/>
              <a:t> ME, et al. Age-Based Normative Measurements of the Pediatric Pelvis J </a:t>
            </a:r>
            <a:r>
              <a:rPr lang="en-US" sz="1200" dirty="0" err="1"/>
              <a:t>Orthop</a:t>
            </a:r>
            <a:r>
              <a:rPr lang="en-US" sz="1200" dirty="0"/>
              <a:t> Trauma. 2017; 37(7):e205-e209</a:t>
            </a:r>
          </a:p>
        </p:txBody>
      </p:sp>
    </p:spTree>
    <p:extLst>
      <p:ext uri="{BB962C8B-B14F-4D97-AF65-F5344CB8AC3E}">
        <p14:creationId xmlns:p14="http://schemas.microsoft.com/office/powerpoint/2010/main" val="42468674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2CD62-1354-8240-AC6D-428A24A5C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Mechanism of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52E09-0D87-7949-BF1D-A22CEBDD3C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28305"/>
            <a:ext cx="6252147" cy="3983448"/>
          </a:xfrm>
        </p:spPr>
        <p:txBody>
          <a:bodyPr>
            <a:normAutofit/>
          </a:bodyPr>
          <a:lstStyle/>
          <a:p>
            <a:r>
              <a:rPr lang="en-US" sz="2600" b="1" dirty="0"/>
              <a:t>Most associated with high energy trauma</a:t>
            </a:r>
          </a:p>
          <a:p>
            <a:pPr lvl="1"/>
            <a:r>
              <a:rPr lang="en-US" sz="2200" b="1" dirty="0"/>
              <a:t>MVCs</a:t>
            </a:r>
          </a:p>
          <a:p>
            <a:pPr lvl="1"/>
            <a:r>
              <a:rPr lang="en-US" sz="2200" b="1" dirty="0"/>
              <a:t>Auto vs pedestrian</a:t>
            </a:r>
          </a:p>
          <a:p>
            <a:r>
              <a:rPr lang="en-US" sz="2600" b="1" dirty="0"/>
              <a:t>Less commonly seen with low energy sports injuries </a:t>
            </a:r>
          </a:p>
          <a:p>
            <a:r>
              <a:rPr lang="en-US" sz="2600" b="1" dirty="0"/>
              <a:t>Specific fracture pattern based on position of the leg at the time of impact </a:t>
            </a:r>
          </a:p>
          <a:p>
            <a:pPr lvl="1"/>
            <a:r>
              <a:rPr lang="en-US" sz="2200" b="1" dirty="0"/>
              <a:t>Direction of the force will determine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ED828281-60E4-E34B-A97B-EF01A1E0F0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89" r="6729" b="4997"/>
          <a:stretch/>
        </p:blipFill>
        <p:spPr>
          <a:xfrm>
            <a:off x="8060266" y="2028305"/>
            <a:ext cx="3708401" cy="320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682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A0489-1882-7140-AC03-4B1AF690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EAE93-A669-B34A-A906-20A4907D9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8297" y="1719681"/>
            <a:ext cx="6147217" cy="4108320"/>
          </a:xfrm>
        </p:spPr>
        <p:txBody>
          <a:bodyPr>
            <a:normAutofit/>
          </a:bodyPr>
          <a:lstStyle/>
          <a:p>
            <a:r>
              <a:rPr lang="en-US" b="1" dirty="0"/>
              <a:t>Watts classification: </a:t>
            </a:r>
          </a:p>
          <a:p>
            <a:pPr lvl="1"/>
            <a:r>
              <a:rPr lang="en-US" altLang="en-US" dirty="0">
                <a:ea typeface="ヒラギノ角ゴ Pro W3" panose="020B0300000000000000" pitchFamily="34" charset="-128"/>
              </a:rPr>
              <a:t>Type A – Small fragments after hip dislocation</a:t>
            </a:r>
          </a:p>
          <a:p>
            <a:pPr lvl="1"/>
            <a:r>
              <a:rPr lang="en-US" altLang="en-US" dirty="0">
                <a:ea typeface="ヒラギノ角ゴ Pro W3" panose="020B0300000000000000" pitchFamily="34" charset="-128"/>
              </a:rPr>
              <a:t>Type B – Stable linear fractures without displacement</a:t>
            </a:r>
          </a:p>
          <a:p>
            <a:pPr lvl="1"/>
            <a:r>
              <a:rPr lang="en-US" altLang="en-US" dirty="0">
                <a:ea typeface="ヒラギノ角ゴ Pro W3" panose="020B0300000000000000" pitchFamily="34" charset="-128"/>
              </a:rPr>
              <a:t>Type C – Linear fractures with hip joint instability</a:t>
            </a:r>
          </a:p>
          <a:p>
            <a:pPr lvl="1"/>
            <a:r>
              <a:rPr lang="en-US" altLang="en-US" dirty="0">
                <a:ea typeface="ヒラギノ角ゴ Pro W3" panose="020B0300000000000000" pitchFamily="34" charset="-128"/>
              </a:rPr>
              <a:t>Type D – Fracture secondary to central fracture-dislocation of the hip</a:t>
            </a:r>
          </a:p>
          <a:p>
            <a:pPr marL="457200" lvl="1" indent="0">
              <a:buNone/>
            </a:pPr>
            <a:endParaRPr lang="en-US" b="1" dirty="0"/>
          </a:p>
        </p:txBody>
      </p:sp>
      <p:pic>
        <p:nvPicPr>
          <p:cNvPr id="5" name="Picture 4" descr="A picture containing X-ray film, blur&#10;&#10;Description automatically generated">
            <a:extLst>
              <a:ext uri="{FF2B5EF4-FFF2-40B4-BE49-F238E27FC236}">
                <a16:creationId xmlns:a16="http://schemas.microsoft.com/office/drawing/2014/main" id="{3AE31FCD-4C8B-AB43-8D99-786651222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514" y="1586201"/>
            <a:ext cx="53086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038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A0489-1882-7140-AC03-4B1AF690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EAE93-A669-B34A-A906-20A4907D9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8297" y="1719681"/>
            <a:ext cx="6147217" cy="4108320"/>
          </a:xfrm>
        </p:spPr>
        <p:txBody>
          <a:bodyPr>
            <a:normAutofit lnSpcReduction="10000"/>
          </a:bodyPr>
          <a:lstStyle/>
          <a:p>
            <a:r>
              <a:rPr lang="en-US" b="1" dirty="0" err="1"/>
              <a:t>Bucholz</a:t>
            </a:r>
            <a:r>
              <a:rPr lang="en-US" b="1" dirty="0"/>
              <a:t> classification </a:t>
            </a:r>
          </a:p>
          <a:p>
            <a:pPr lvl="1"/>
            <a:r>
              <a:rPr lang="en-US" b="1" dirty="0"/>
              <a:t>According to Salter-Harris (SH) classification</a:t>
            </a:r>
          </a:p>
          <a:p>
            <a:pPr lvl="2"/>
            <a:r>
              <a:rPr lang="en-US" sz="2200" b="1" dirty="0"/>
              <a:t>SH I or II—shearing mechanism</a:t>
            </a:r>
          </a:p>
          <a:p>
            <a:pPr lvl="3"/>
            <a:r>
              <a:rPr lang="en-US" sz="2200" b="1" dirty="0"/>
              <a:t>Favorable prognosis</a:t>
            </a:r>
          </a:p>
          <a:p>
            <a:pPr lvl="2"/>
            <a:r>
              <a:rPr lang="en-US" sz="2200" b="1" dirty="0"/>
              <a:t>SH V—crush injury</a:t>
            </a:r>
          </a:p>
          <a:p>
            <a:pPr lvl="3"/>
            <a:r>
              <a:rPr lang="en-US" sz="2200" b="1" dirty="0"/>
              <a:t>Poor prognosis with frequent growth arrest</a:t>
            </a:r>
            <a:endParaRPr lang="en-US" b="1" dirty="0"/>
          </a:p>
          <a:p>
            <a:r>
              <a:rPr lang="en-US" b="1" dirty="0"/>
              <a:t>Adult classification can be applied in more mature patients</a:t>
            </a:r>
          </a:p>
          <a:p>
            <a:pPr lvl="1"/>
            <a:r>
              <a:rPr lang="en-US" b="1" dirty="0" err="1"/>
              <a:t>Letournel</a:t>
            </a:r>
            <a:r>
              <a:rPr lang="en-US" b="1" dirty="0"/>
              <a:t> &amp; </a:t>
            </a:r>
            <a:r>
              <a:rPr lang="en-US" b="1" dirty="0" err="1"/>
              <a:t>Judet</a:t>
            </a:r>
            <a:endParaRPr lang="en-US" b="1" dirty="0"/>
          </a:p>
        </p:txBody>
      </p:sp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8E3EA449-1EC5-8246-B1AF-00B365392D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822382"/>
              </p:ext>
            </p:extLst>
          </p:nvPr>
        </p:nvGraphicFramePr>
        <p:xfrm>
          <a:off x="7387502" y="2048934"/>
          <a:ext cx="4727199" cy="2609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6731000" imgH="3714750" progId="Photoshop.Image.5">
                  <p:embed/>
                </p:oleObj>
              </mc:Choice>
              <mc:Fallback>
                <p:oleObj name="Image" r:id="rId3" imgW="6731000" imgH="3714750" progId="Photoshop.Image.5">
                  <p:embed/>
                  <p:pic>
                    <p:nvPicPr>
                      <p:cNvPr id="44034" name="Object 2">
                        <a:extLst>
                          <a:ext uri="{FF2B5EF4-FFF2-40B4-BE49-F238E27FC236}">
                            <a16:creationId xmlns:a16="http://schemas.microsoft.com/office/drawing/2014/main" id="{E6F95459-86F2-E64D-899C-38E7110B63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7502" y="2048934"/>
                        <a:ext cx="4727199" cy="26091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F7021A0-FEFE-F948-9A08-A5F3D6C8B2CA}"/>
              </a:ext>
            </a:extLst>
          </p:cNvPr>
          <p:cNvSpPr txBox="1"/>
          <p:nvPr/>
        </p:nvSpPr>
        <p:spPr>
          <a:xfrm>
            <a:off x="7998502" y="4809066"/>
            <a:ext cx="3505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 Ridder VA, et al. Operative Treatment of Pelvic and Acetabulum Fractures. J </a:t>
            </a:r>
            <a:r>
              <a:rPr lang="en-US" sz="1200" dirty="0" err="1"/>
              <a:t>Orthop</a:t>
            </a:r>
            <a:r>
              <a:rPr lang="en-US" sz="1200" dirty="0"/>
              <a:t> Trauma. 2019;33 Supple 8;S33-S37</a:t>
            </a:r>
          </a:p>
        </p:txBody>
      </p:sp>
    </p:spTree>
    <p:extLst>
      <p:ext uri="{BB962C8B-B14F-4D97-AF65-F5344CB8AC3E}">
        <p14:creationId xmlns:p14="http://schemas.microsoft.com/office/powerpoint/2010/main" val="35163550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637BD-FE7A-9B47-BCB7-C2745FB57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6BFD8-1019-3442-B071-C578D4C1E38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AP of pelvis</a:t>
            </a:r>
          </a:p>
          <a:p>
            <a:r>
              <a:rPr lang="en-US" dirty="0" err="1"/>
              <a:t>Judet</a:t>
            </a:r>
            <a:r>
              <a:rPr lang="en-US" dirty="0"/>
              <a:t> views</a:t>
            </a:r>
          </a:p>
          <a:p>
            <a:pPr lvl="1"/>
            <a:r>
              <a:rPr lang="en-US" dirty="0"/>
              <a:t>Obturator oblique</a:t>
            </a:r>
          </a:p>
          <a:p>
            <a:pPr lvl="1"/>
            <a:r>
              <a:rPr lang="en-US" dirty="0"/>
              <a:t>Iliac oblique</a:t>
            </a:r>
          </a:p>
          <a:p>
            <a:pPr lvl="1"/>
            <a:endParaRPr lang="en-US" dirty="0"/>
          </a:p>
          <a:p>
            <a:r>
              <a:rPr lang="en-US" dirty="0"/>
              <a:t>CT scan </a:t>
            </a:r>
          </a:p>
          <a:p>
            <a:pPr lvl="1"/>
            <a:r>
              <a:rPr lang="en-US" dirty="0"/>
              <a:t>Useful in more mature patients</a:t>
            </a:r>
          </a:p>
          <a:p>
            <a:pPr lvl="1"/>
            <a:endParaRPr lang="en-US" dirty="0"/>
          </a:p>
          <a:p>
            <a:r>
              <a:rPr lang="en-US" dirty="0"/>
              <a:t>MRI</a:t>
            </a:r>
          </a:p>
          <a:p>
            <a:pPr lvl="1"/>
            <a:r>
              <a:rPr lang="en-US" dirty="0"/>
              <a:t>Useful in evaluating TRC</a:t>
            </a:r>
          </a:p>
          <a:p>
            <a:pPr lvl="1"/>
            <a:r>
              <a:rPr lang="en-US" dirty="0"/>
              <a:t>Accurate size assessment of cartilaginous posterior wall fragments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90EEBE-B7C5-0F4C-BB45-8BBB20B4CC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05" y="1027906"/>
            <a:ext cx="3232150" cy="2628900"/>
          </a:xfrm>
          <a:prstGeom prst="rect">
            <a:avLst/>
          </a:prstGeom>
        </p:spPr>
      </p:pic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45BE8374-EA5C-534E-A309-8EF3390B15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9" t="8768" r="1428" b="58311"/>
          <a:stretch/>
        </p:blipFill>
        <p:spPr>
          <a:xfrm>
            <a:off x="8739405" y="3739239"/>
            <a:ext cx="3232150" cy="268477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84DCB24-56DB-8742-9D66-8B26C1D38CAF}"/>
              </a:ext>
            </a:extLst>
          </p:cNvPr>
          <p:cNvSpPr/>
          <p:nvPr/>
        </p:nvSpPr>
        <p:spPr>
          <a:xfrm>
            <a:off x="9405258" y="4229100"/>
            <a:ext cx="506187" cy="538843"/>
          </a:xfrm>
          <a:prstGeom prst="ellipse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16651B7-989E-2D4E-B5B2-3C9A7A56155E}"/>
              </a:ext>
            </a:extLst>
          </p:cNvPr>
          <p:cNvCxnSpPr/>
          <p:nvPr/>
        </p:nvCxnSpPr>
        <p:spPr>
          <a:xfrm flipH="1">
            <a:off x="9911445" y="1828800"/>
            <a:ext cx="359226" cy="44087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2832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5DEF7-90E5-324B-B1EA-9676C8A8B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94FA6-3888-4D49-950B-558ECE94E0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32190"/>
            <a:ext cx="7275022" cy="422842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Goals of treatment</a:t>
            </a:r>
          </a:p>
          <a:p>
            <a:pPr lvl="1"/>
            <a:r>
              <a:rPr lang="en-US" b="1" dirty="0"/>
              <a:t>Restore articular congruity </a:t>
            </a:r>
          </a:p>
          <a:p>
            <a:pPr lvl="1"/>
            <a:r>
              <a:rPr lang="en-US" b="1" dirty="0"/>
              <a:t>Preserve alignment of triradiate cartilage</a:t>
            </a:r>
          </a:p>
          <a:p>
            <a:pPr lvl="1"/>
            <a:endParaRPr lang="en-US" b="1" dirty="0"/>
          </a:p>
          <a:p>
            <a:r>
              <a:rPr lang="en-US" b="1" dirty="0"/>
              <a:t>Non-operative treatment</a:t>
            </a:r>
          </a:p>
          <a:p>
            <a:pPr lvl="1"/>
            <a:r>
              <a:rPr lang="en-US" b="1" dirty="0"/>
              <a:t>Minimally displaced (&lt;2mm)</a:t>
            </a:r>
          </a:p>
          <a:p>
            <a:pPr lvl="2"/>
            <a:r>
              <a:rPr lang="en-US" b="1" dirty="0"/>
              <a:t>Non-weightbearing x 6-8 weeks</a:t>
            </a:r>
          </a:p>
          <a:p>
            <a:pPr lvl="2"/>
            <a:r>
              <a:rPr lang="en-US" b="1" dirty="0"/>
              <a:t>Close radiographic follow up</a:t>
            </a:r>
          </a:p>
          <a:p>
            <a:pPr lvl="2"/>
            <a:r>
              <a:rPr lang="en-US" b="1" dirty="0"/>
              <a:t>Spica cast used if child is unable to comply with weightbearing restrictions</a:t>
            </a:r>
          </a:p>
          <a:p>
            <a:pPr lvl="1"/>
            <a:r>
              <a:rPr lang="en-US" b="1" dirty="0"/>
              <a:t>Excellent outcomes expected if joint congruency maintained</a:t>
            </a:r>
          </a:p>
        </p:txBody>
      </p:sp>
      <p:pic>
        <p:nvPicPr>
          <p:cNvPr id="5" name="Picture 4" descr="A close - up of a white flower&#10;&#10;Description automatically generated with low confidence">
            <a:extLst>
              <a:ext uri="{FF2B5EF4-FFF2-40B4-BE49-F238E27FC236}">
                <a16:creationId xmlns:a16="http://schemas.microsoft.com/office/drawing/2014/main" id="{244C5D93-C2BB-9540-9B81-653BC9FA8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288" y="2165696"/>
            <a:ext cx="32004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790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6C3A4-97D3-CC41-8DC7-74A3FFB56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8C8B5-86E3-8047-BEB0-D7DF53E664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6562" y="1773043"/>
            <a:ext cx="6944338" cy="4719832"/>
          </a:xfrm>
        </p:spPr>
        <p:txBody>
          <a:bodyPr>
            <a:normAutofit/>
          </a:bodyPr>
          <a:lstStyle/>
          <a:p>
            <a:r>
              <a:rPr lang="en-US" sz="2400" b="1" dirty="0"/>
              <a:t>ORIF</a:t>
            </a:r>
          </a:p>
          <a:p>
            <a:pPr lvl="1"/>
            <a:r>
              <a:rPr lang="en-US" sz="2200" b="1" dirty="0"/>
              <a:t>Joint displacement &gt;2mm</a:t>
            </a:r>
          </a:p>
          <a:p>
            <a:pPr lvl="1"/>
            <a:r>
              <a:rPr lang="en-US" sz="2200" b="1" dirty="0"/>
              <a:t>Joint instability (posterior or anterior wall)</a:t>
            </a:r>
          </a:p>
          <a:p>
            <a:pPr lvl="1"/>
            <a:r>
              <a:rPr lang="en-US" sz="2200" b="1" dirty="0"/>
              <a:t>Incongruent joint</a:t>
            </a:r>
          </a:p>
          <a:p>
            <a:pPr lvl="2"/>
            <a:r>
              <a:rPr lang="en-US" b="1" dirty="0"/>
              <a:t>Bony fragments or soft tissue retained within articular surface</a:t>
            </a:r>
          </a:p>
          <a:p>
            <a:pPr lvl="1"/>
            <a:r>
              <a:rPr lang="en-US" sz="2200" b="1" dirty="0"/>
              <a:t>Malalignment of TRC</a:t>
            </a:r>
          </a:p>
          <a:p>
            <a:pPr lvl="2"/>
            <a:r>
              <a:rPr lang="en-US" b="1" dirty="0"/>
              <a:t>Displacement may lead to growth arrest </a:t>
            </a:r>
          </a:p>
          <a:p>
            <a:pPr lvl="3"/>
            <a:r>
              <a:rPr lang="en-US" b="1" dirty="0"/>
              <a:t>Subsequent dysplasia</a:t>
            </a:r>
          </a:p>
          <a:p>
            <a:pPr lvl="1"/>
            <a:r>
              <a:rPr lang="en-US" b="1" dirty="0"/>
              <a:t> Approach and fixation similar to adults</a:t>
            </a:r>
          </a:p>
          <a:p>
            <a:pPr lvl="2"/>
            <a:r>
              <a:rPr lang="en-US" b="1" dirty="0"/>
              <a:t>Cartilaginous fragments might require suture fixation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9E3FDA5-BB8D-9543-93A0-592658E028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70580" y="882673"/>
            <a:ext cx="3209917" cy="19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F1C469D3-8DDD-B34F-B77D-BE76D2ACB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382" y="3180961"/>
            <a:ext cx="2294314" cy="302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664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500BB-A0EE-144B-8EC5-FE63FAA8B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D9809-AC9C-3F4C-8D12-F05E0E0206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6242362" cy="3975594"/>
          </a:xfrm>
        </p:spPr>
        <p:txBody>
          <a:bodyPr>
            <a:normAutofit/>
          </a:bodyPr>
          <a:lstStyle/>
          <a:p>
            <a:r>
              <a:rPr lang="en-US" b="1" dirty="0"/>
              <a:t>Outcomes are typically good if a congruent, stable joint is maintained</a:t>
            </a:r>
          </a:p>
          <a:p>
            <a:r>
              <a:rPr lang="en-US" b="1" dirty="0"/>
              <a:t>Patient should be informed about possibility of growth arrest </a:t>
            </a:r>
          </a:p>
          <a:p>
            <a:pPr lvl="1"/>
            <a:r>
              <a:rPr lang="en-US" b="1" dirty="0"/>
              <a:t>TRC arrests can lead to subsequent hip dysplasia and/or hip subluxation </a:t>
            </a:r>
          </a:p>
          <a:p>
            <a:pPr lvl="1"/>
            <a:r>
              <a:rPr lang="en-US" b="1" dirty="0"/>
              <a:t>MRI is useful tool to assess the closure of triradiate cartilage </a:t>
            </a:r>
          </a:p>
          <a:p>
            <a:pPr lvl="1"/>
            <a:endParaRPr lang="en-US" b="1" dirty="0"/>
          </a:p>
          <a:p>
            <a:endParaRPr lang="en-US" dirty="0"/>
          </a:p>
        </p:txBody>
      </p:sp>
      <p:pic>
        <p:nvPicPr>
          <p:cNvPr id="7" name="New picture">
            <a:extLst>
              <a:ext uri="{FF2B5EF4-FFF2-40B4-BE49-F238E27FC236}">
                <a16:creationId xmlns:a16="http://schemas.microsoft.com/office/drawing/2014/main" id="{460826A9-3FE5-3641-A6B2-AB2C89B613A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80"/>
          <a:stretch/>
        </p:blipFill>
        <p:spPr bwMode="auto">
          <a:xfrm>
            <a:off x="9283997" y="1140674"/>
            <a:ext cx="2780413" cy="244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8" name="New picture">
            <a:extLst>
              <a:ext uri="{FF2B5EF4-FFF2-40B4-BE49-F238E27FC236}">
                <a16:creationId xmlns:a16="http://schemas.microsoft.com/office/drawing/2014/main" id="{8D008C2C-E590-CD4C-BAF0-7CE59FDB477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0" t="409" b="1"/>
          <a:stretch/>
        </p:blipFill>
        <p:spPr bwMode="auto">
          <a:xfrm>
            <a:off x="9411587" y="3581031"/>
            <a:ext cx="2780413" cy="243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0337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B05513-070E-124C-BBA7-ED5B925BD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Take home message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B3CE95-6C2F-A64D-BD9E-85F01491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097126" cy="5077325"/>
          </a:xfrm>
        </p:spPr>
        <p:txBody>
          <a:bodyPr/>
          <a:lstStyle/>
          <a:p>
            <a:r>
              <a:rPr lang="en-US" sz="2800" b="1" dirty="0"/>
              <a:t>Pediatric pelvis and acetabulum fractures are rare injuries</a:t>
            </a:r>
          </a:p>
          <a:p>
            <a:r>
              <a:rPr lang="en-US" sz="2800" b="1" dirty="0"/>
              <a:t>Elasticity of pediatric bone, strong ligaments and the presence of physes distinguish pediatric pelvis and acetabulum fractures from adult fractures    </a:t>
            </a:r>
          </a:p>
          <a:p>
            <a:r>
              <a:rPr lang="en-US" sz="2800" b="1" dirty="0"/>
              <a:t>Non-Op Rx is the main treatment modality </a:t>
            </a:r>
          </a:p>
          <a:p>
            <a:r>
              <a:rPr lang="en-US" sz="2800" b="1" dirty="0"/>
              <a:t>Pelvic asymmetry and LLD are the main complications of nonoperative treatment</a:t>
            </a:r>
          </a:p>
          <a:p>
            <a:r>
              <a:rPr lang="en-US" sz="2800" b="1" dirty="0"/>
              <a:t>Operative treatment is indicated in certain situations with marked displacement</a:t>
            </a:r>
          </a:p>
        </p:txBody>
      </p:sp>
    </p:spTree>
    <p:extLst>
      <p:ext uri="{BB962C8B-B14F-4D97-AF65-F5344CB8AC3E}">
        <p14:creationId xmlns:p14="http://schemas.microsoft.com/office/powerpoint/2010/main" val="3570643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D3E4C-DE41-524B-B495-077049F43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Patho-anatomy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857F3-8AA6-FA46-A559-5878FF7C8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169727" cy="4351338"/>
          </a:xfrm>
        </p:spPr>
        <p:txBody>
          <a:bodyPr/>
          <a:lstStyle/>
          <a:p>
            <a:r>
              <a:rPr lang="en-US" b="1" dirty="0"/>
              <a:t>The pelvis has three primary ossification centers joined at the </a:t>
            </a:r>
            <a:r>
              <a:rPr lang="en-US" b="1" u="sng" dirty="0"/>
              <a:t>triradiate cartilage (TRC)</a:t>
            </a:r>
            <a:endParaRPr lang="en-US" b="1" dirty="0"/>
          </a:p>
          <a:p>
            <a:pPr indent="231775"/>
            <a:r>
              <a:rPr lang="en-US" sz="2400" b="1" dirty="0"/>
              <a:t>Ilium</a:t>
            </a:r>
          </a:p>
          <a:p>
            <a:pPr indent="231775"/>
            <a:r>
              <a:rPr lang="en-US" sz="2400" b="1" dirty="0"/>
              <a:t>Pubis</a:t>
            </a:r>
          </a:p>
          <a:p>
            <a:pPr indent="231775"/>
            <a:r>
              <a:rPr lang="en-US" sz="2400" b="1" dirty="0"/>
              <a:t>Ischium </a:t>
            </a:r>
          </a:p>
          <a:p>
            <a:r>
              <a:rPr lang="en-US" b="1" dirty="0"/>
              <a:t>TRC fuses at 12-14 years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picture containing black, device, close, meter&#10;&#10;Description automatically generated">
            <a:extLst>
              <a:ext uri="{FF2B5EF4-FFF2-40B4-BE49-F238E27FC236}">
                <a16:creationId xmlns:a16="http://schemas.microsoft.com/office/drawing/2014/main" id="{12516905-C138-DE49-AC18-EF82219243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905" y="1027906"/>
            <a:ext cx="3329178" cy="486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38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EFB4A-4428-5944-A675-CA23A240F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21" y="2656890"/>
            <a:ext cx="10972800" cy="1143000"/>
          </a:xfrm>
        </p:spPr>
        <p:txBody>
          <a:bodyPr/>
          <a:lstStyle/>
          <a:p>
            <a:r>
              <a:rPr lang="en-US" b="1" dirty="0"/>
              <a:t>Pelvic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EE2E5-364A-1843-9DDB-7E7C4808F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75349"/>
            <a:ext cx="10972800" cy="452596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022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EFB4A-4428-5944-A675-CA23A240F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Epidemiology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EE2E5-364A-1843-9DDB-7E7C4808F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275349"/>
            <a:ext cx="6456217" cy="47375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/>
              <a:t>Rare injuries 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Less than 1% of all pediatric fractures </a:t>
            </a:r>
          </a:p>
          <a:p>
            <a:pPr>
              <a:lnSpc>
                <a:spcPct val="100000"/>
              </a:lnSpc>
            </a:pPr>
            <a:endParaRPr lang="en-US" b="1" dirty="0"/>
          </a:p>
          <a:p>
            <a:pPr>
              <a:lnSpc>
                <a:spcPct val="100000"/>
              </a:lnSpc>
            </a:pPr>
            <a:r>
              <a:rPr lang="en-US" b="1" dirty="0"/>
              <a:t>Found in 5% of admitted children to Level I trauma centers with blunt trauma </a:t>
            </a:r>
          </a:p>
          <a:p>
            <a:pPr>
              <a:lnSpc>
                <a:spcPct val="100000"/>
              </a:lnSpc>
            </a:pPr>
            <a:endParaRPr lang="en-US" b="1" dirty="0"/>
          </a:p>
          <a:p>
            <a:pPr>
              <a:lnSpc>
                <a:spcPct val="100000"/>
              </a:lnSpc>
            </a:pPr>
            <a:r>
              <a:rPr lang="en-US" b="1" dirty="0"/>
              <a:t>Mortality is high as high 25%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X-ray film, blur&#10;&#10;Description automatically generated">
            <a:extLst>
              <a:ext uri="{FF2B5EF4-FFF2-40B4-BE49-F238E27FC236}">
                <a16:creationId xmlns:a16="http://schemas.microsoft.com/office/drawing/2014/main" id="{DC110F43-F7CB-9445-8FBA-72E8E3CE8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27" y="1815310"/>
            <a:ext cx="3702974" cy="25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3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3A9EF-499B-C144-8B70-C7C040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Injury (MOI)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27FC5-590A-7048-906F-C478FAB16D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267138" cy="400554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/>
              <a:t>MVC: 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Occupants of wheeled vehicles </a:t>
            </a:r>
          </a:p>
          <a:p>
            <a:pPr lvl="1">
              <a:lnSpc>
                <a:spcPct val="100000"/>
              </a:lnSpc>
            </a:pPr>
            <a:endParaRPr lang="en-US" b="1" dirty="0"/>
          </a:p>
          <a:p>
            <a:pPr>
              <a:lnSpc>
                <a:spcPct val="100000"/>
              </a:lnSpc>
            </a:pPr>
            <a:r>
              <a:rPr lang="en-US" b="1" dirty="0"/>
              <a:t>Auto vs Pedestrian 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Struck by motor vehicle while riding bike or motorcycle </a:t>
            </a:r>
          </a:p>
          <a:p>
            <a:pPr lvl="1">
              <a:lnSpc>
                <a:spcPct val="100000"/>
              </a:lnSpc>
            </a:pPr>
            <a:endParaRPr lang="en-US" b="1" dirty="0"/>
          </a:p>
          <a:p>
            <a:pPr>
              <a:lnSpc>
                <a:spcPct val="100000"/>
              </a:lnSpc>
            </a:pPr>
            <a:r>
              <a:rPr lang="en-US" b="1" dirty="0"/>
              <a:t>Fall from heights </a:t>
            </a:r>
          </a:p>
        </p:txBody>
      </p:sp>
    </p:spTree>
    <p:extLst>
      <p:ext uri="{BB962C8B-B14F-4D97-AF65-F5344CB8AC3E}">
        <p14:creationId xmlns:p14="http://schemas.microsoft.com/office/powerpoint/2010/main" val="1733102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3DAF4-6F86-A64D-916F-421BCE58A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24" y="547373"/>
            <a:ext cx="10972800" cy="1143000"/>
          </a:xfrm>
        </p:spPr>
        <p:txBody>
          <a:bodyPr/>
          <a:lstStyle/>
          <a:p>
            <a:r>
              <a:rPr lang="en-US" b="1" dirty="0"/>
              <a:t>Associated injuries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215FC-4D5B-5D40-BD0C-AF1CFF8327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624" y="1616828"/>
            <a:ext cx="8305427" cy="473409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Found in 58% to 87% of cases</a:t>
            </a:r>
          </a:p>
          <a:p>
            <a:pPr>
              <a:lnSpc>
                <a:spcPct val="100000"/>
              </a:lnSpc>
            </a:pPr>
            <a:r>
              <a:rPr lang="en-US" sz="2400" b="1" dirty="0"/>
              <a:t>Most common associated injury is another fracture</a:t>
            </a:r>
          </a:p>
          <a:p>
            <a:pPr>
              <a:lnSpc>
                <a:spcPct val="100000"/>
              </a:lnSpc>
            </a:pPr>
            <a:r>
              <a:rPr lang="en-US" sz="2400" b="1" dirty="0"/>
              <a:t>Associate with approximately half of children with pelvic fractures </a:t>
            </a:r>
          </a:p>
          <a:p>
            <a:pPr lvl="1">
              <a:lnSpc>
                <a:spcPct val="100000"/>
              </a:lnSpc>
            </a:pPr>
            <a:r>
              <a:rPr lang="en-US" sz="2000" b="1" dirty="0"/>
              <a:t>Lower extremity </a:t>
            </a:r>
          </a:p>
          <a:p>
            <a:pPr lvl="1">
              <a:lnSpc>
                <a:spcPct val="100000"/>
              </a:lnSpc>
            </a:pPr>
            <a:r>
              <a:rPr lang="en-US" sz="2000" b="1" dirty="0"/>
              <a:t>Spine </a:t>
            </a:r>
          </a:p>
          <a:p>
            <a:pPr lvl="1">
              <a:lnSpc>
                <a:spcPct val="100000"/>
              </a:lnSpc>
            </a:pPr>
            <a:r>
              <a:rPr lang="en-US" sz="2000" b="1" dirty="0"/>
              <a:t>Traumatic brain injury (TBI) ----9%-50%</a:t>
            </a:r>
          </a:p>
          <a:p>
            <a:pPr lvl="2">
              <a:lnSpc>
                <a:spcPct val="100000"/>
              </a:lnSpc>
            </a:pPr>
            <a:r>
              <a:rPr lang="en-US" sz="1600" b="1" dirty="0"/>
              <a:t>Leading cause of death</a:t>
            </a:r>
          </a:p>
          <a:p>
            <a:pPr lvl="1">
              <a:lnSpc>
                <a:spcPct val="100000"/>
              </a:lnSpc>
            </a:pPr>
            <a:r>
              <a:rPr lang="en-US" sz="2000" b="1" dirty="0"/>
              <a:t>Thoracoabdominal injuries------14% -33%</a:t>
            </a:r>
          </a:p>
          <a:p>
            <a:pPr lvl="2">
              <a:lnSpc>
                <a:spcPct val="100000"/>
              </a:lnSpc>
            </a:pPr>
            <a:r>
              <a:rPr lang="en-US" sz="1600" b="1" dirty="0"/>
              <a:t>2</a:t>
            </a:r>
            <a:r>
              <a:rPr lang="en-US" sz="1600" b="1" baseline="30000" dirty="0"/>
              <a:t>nd</a:t>
            </a:r>
            <a:r>
              <a:rPr lang="en-US" sz="1600" b="1" dirty="0"/>
              <a:t> leading cause of death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95FB8A-6BFD-9C44-B718-1E6EF1E3A6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89" t="3567"/>
          <a:stretch/>
        </p:blipFill>
        <p:spPr>
          <a:xfrm>
            <a:off x="8406245" y="1259497"/>
            <a:ext cx="3277131" cy="2757322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2B78FDB-1D7C-364E-898E-74AAADF3C8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8502453" y="4082511"/>
            <a:ext cx="2930667" cy="262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1475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35710</TotalTime>
  <Words>2498</Words>
  <Application>Microsoft Office PowerPoint</Application>
  <PresentationFormat>Widescreen</PresentationFormat>
  <Paragraphs>510</Paragraphs>
  <Slides>49</Slides>
  <Notes>43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Image</vt:lpstr>
      <vt:lpstr>Pediatric Pelvis and Acetabulum Fractures </vt:lpstr>
      <vt:lpstr>Disclosure </vt:lpstr>
      <vt:lpstr>Objectives </vt:lpstr>
      <vt:lpstr>Unique Pediatric Considerations</vt:lpstr>
      <vt:lpstr>Patho-anatomy</vt:lpstr>
      <vt:lpstr>Pelvic fractures</vt:lpstr>
      <vt:lpstr>Epidemiology</vt:lpstr>
      <vt:lpstr>Mechanism of Injury (MOI)</vt:lpstr>
      <vt:lpstr>Associated injuries </vt:lpstr>
      <vt:lpstr>Associated injuries </vt:lpstr>
      <vt:lpstr>Associated injuries </vt:lpstr>
      <vt:lpstr>Morbidity and Mortality </vt:lpstr>
      <vt:lpstr>Initial Evaluation and Management</vt:lpstr>
      <vt:lpstr>Initial inspection</vt:lpstr>
      <vt:lpstr>Initial Evaluation</vt:lpstr>
      <vt:lpstr>Initial Evaluation</vt:lpstr>
      <vt:lpstr>Imaging </vt:lpstr>
      <vt:lpstr>Fractures Classification</vt:lpstr>
      <vt:lpstr>Fracture Classifications</vt:lpstr>
      <vt:lpstr>Tile Pelvis Fractures Classification in adults </vt:lpstr>
      <vt:lpstr>Treatment </vt:lpstr>
      <vt:lpstr>Initial Treatment</vt:lpstr>
      <vt:lpstr>Treatment of Pelvic Ring Fractures </vt:lpstr>
      <vt:lpstr>Treatment of Pelvic Ring Fractures </vt:lpstr>
      <vt:lpstr>Treatment of Pelvic Ring Fractures </vt:lpstr>
      <vt:lpstr>Treatment of Pelvic Ring Fractures </vt:lpstr>
      <vt:lpstr>Treatment of Pelvic Ring Fractures </vt:lpstr>
      <vt:lpstr>Treatment of Pelvic Ring Fractures </vt:lpstr>
      <vt:lpstr>Treatment of Pelvic Ring Fractures </vt:lpstr>
      <vt:lpstr>Treatment of Pelvic Ring Fractures </vt:lpstr>
      <vt:lpstr>Treatment of Pelvic Ring Fractures </vt:lpstr>
      <vt:lpstr>Treatment of Considerations</vt:lpstr>
      <vt:lpstr>Treatment of Considerations</vt:lpstr>
      <vt:lpstr>Complications</vt:lpstr>
      <vt:lpstr>Pelvic avulsion fractures </vt:lpstr>
      <vt:lpstr>Pelvic avulsion fractures </vt:lpstr>
      <vt:lpstr>Pelvic avulsion fractures </vt:lpstr>
      <vt:lpstr>Pelvic avulsion fractures </vt:lpstr>
      <vt:lpstr>Treatment: Avulsion fractures </vt:lpstr>
      <vt:lpstr>Acetabulum fractures </vt:lpstr>
      <vt:lpstr>Acetabular fractures </vt:lpstr>
      <vt:lpstr>Mechanism of Injury</vt:lpstr>
      <vt:lpstr>Classification</vt:lpstr>
      <vt:lpstr>Classification</vt:lpstr>
      <vt:lpstr>Imaging</vt:lpstr>
      <vt:lpstr>Treatment</vt:lpstr>
      <vt:lpstr>Treatment</vt:lpstr>
      <vt:lpstr>Complications</vt:lpstr>
      <vt:lpstr>Take home message </vt:lpstr>
    </vt:vector>
  </TitlesOfParts>
  <Company>Penn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Mehta, Samir</dc:creator>
  <cp:lastModifiedBy>Sharon Moore</cp:lastModifiedBy>
  <cp:revision>176</cp:revision>
  <dcterms:created xsi:type="dcterms:W3CDTF">2020-05-02T17:28:30Z</dcterms:created>
  <dcterms:modified xsi:type="dcterms:W3CDTF">2021-05-04T16:30:48Z</dcterms:modified>
</cp:coreProperties>
</file>