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3.xml" ContentType="application/vnd.openxmlformats-officedocument.presentationml.tags+xml"/>
  <Override PartName="/ppt/notesSlides/notesSlide24.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25.xml" ContentType="application/vnd.openxmlformats-officedocument.presentationml.notesSlide+xml"/>
  <Override PartName="/ppt/tags/tag16.xml" ContentType="application/vnd.openxmlformats-officedocument.presentationml.tags+xml"/>
  <Override PartName="/ppt/notesSlides/notesSlide26.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9" r:id="rId2"/>
    <p:sldId id="503" r:id="rId3"/>
    <p:sldId id="415" r:id="rId4"/>
    <p:sldId id="425" r:id="rId5"/>
    <p:sldId id="431" r:id="rId6"/>
    <p:sldId id="416" r:id="rId7"/>
    <p:sldId id="433" r:id="rId8"/>
    <p:sldId id="432" r:id="rId9"/>
    <p:sldId id="418" r:id="rId10"/>
    <p:sldId id="476" r:id="rId11"/>
    <p:sldId id="462" r:id="rId12"/>
    <p:sldId id="467" r:id="rId13"/>
    <p:sldId id="512" r:id="rId14"/>
    <p:sldId id="535" r:id="rId15"/>
    <p:sldId id="514" r:id="rId16"/>
    <p:sldId id="513" r:id="rId17"/>
    <p:sldId id="463" r:id="rId18"/>
    <p:sldId id="464" r:id="rId19"/>
    <p:sldId id="422" r:id="rId20"/>
    <p:sldId id="478" r:id="rId21"/>
    <p:sldId id="515" r:id="rId22"/>
    <p:sldId id="470" r:id="rId23"/>
    <p:sldId id="516" r:id="rId24"/>
    <p:sldId id="428" r:id="rId25"/>
    <p:sldId id="429" r:id="rId26"/>
    <p:sldId id="471" r:id="rId27"/>
    <p:sldId id="492" r:id="rId28"/>
    <p:sldId id="477" r:id="rId29"/>
    <p:sldId id="542" r:id="rId30"/>
    <p:sldId id="544" r:id="rId31"/>
    <p:sldId id="557" r:id="rId32"/>
    <p:sldId id="558" r:id="rId33"/>
    <p:sldId id="517" r:id="rId34"/>
    <p:sldId id="419" r:id="rId35"/>
    <p:sldId id="519" r:id="rId36"/>
    <p:sldId id="394" r:id="rId37"/>
    <p:sldId id="479" r:id="rId38"/>
    <p:sldId id="494" r:id="rId39"/>
    <p:sldId id="493" r:id="rId40"/>
    <p:sldId id="481" r:id="rId41"/>
    <p:sldId id="520" r:id="rId42"/>
    <p:sldId id="521" r:id="rId43"/>
    <p:sldId id="501" r:id="rId44"/>
    <p:sldId id="502" r:id="rId45"/>
    <p:sldId id="398" r:id="rId46"/>
    <p:sldId id="522" r:id="rId47"/>
    <p:sldId id="496" r:id="rId48"/>
    <p:sldId id="497" r:id="rId49"/>
    <p:sldId id="498" r:id="rId50"/>
    <p:sldId id="472" r:id="rId51"/>
    <p:sldId id="474" r:id="rId52"/>
    <p:sldId id="499" r:id="rId53"/>
    <p:sldId id="560" r:id="rId54"/>
    <p:sldId id="561" r:id="rId55"/>
    <p:sldId id="562"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76" autoAdjust="0"/>
    <p:restoredTop sz="67884" autoAdjust="0"/>
  </p:normalViewPr>
  <p:slideViewPr>
    <p:cSldViewPr snapToGrid="0">
      <p:cViewPr varScale="1">
        <p:scale>
          <a:sx n="88" d="100"/>
          <a:sy n="88" d="100"/>
        </p:scale>
        <p:origin x="1230" y="7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F447D2-C368-4DDC-AEC9-51E219DB351B}" type="datetimeFigureOut">
              <a:rPr lang="en-US" smtClean="0"/>
              <a:t>4/21/2021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E09E59-D151-4545-B30B-E6E7DA4BFA56}" type="slidenum">
              <a:rPr lang="en-US" smtClean="0"/>
              <a:t>‹#›</a:t>
            </a:fld>
            <a:endParaRPr lang="en-US"/>
          </a:p>
        </p:txBody>
      </p:sp>
    </p:spTree>
    <p:extLst>
      <p:ext uri="{BB962C8B-B14F-4D97-AF65-F5344CB8AC3E}">
        <p14:creationId xmlns:p14="http://schemas.microsoft.com/office/powerpoint/2010/main" val="2336703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journals.lww.com/jorthotrauma/Fulltext/1998/09000/The_Essex_Lopresti_Reduction_for_Calcaneal.7.aspx"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E09E59-D151-4545-B30B-E6E7DA4BFA56}" type="slidenum">
              <a:rPr lang="en-US" smtClean="0"/>
              <a:t>1</a:t>
            </a:fld>
            <a:endParaRPr lang="en-US"/>
          </a:p>
        </p:txBody>
      </p:sp>
    </p:spTree>
    <p:extLst>
      <p:ext uri="{BB962C8B-B14F-4D97-AF65-F5344CB8AC3E}">
        <p14:creationId xmlns:p14="http://schemas.microsoft.com/office/powerpoint/2010/main" val="2233819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IMAGE—R&amp;W</a:t>
            </a:r>
          </a:p>
          <a:p>
            <a:endParaRPr lang="en-US" dirty="0"/>
          </a:p>
          <a:p>
            <a:r>
              <a:rPr lang="en-US" dirty="0"/>
              <a:t>Hawkins Type 1:</a:t>
            </a:r>
          </a:p>
          <a:p>
            <a:r>
              <a:rPr lang="en-US" dirty="0"/>
              <a:t>Most Pediatric Talar Neck Fractures are type 1</a:t>
            </a:r>
          </a:p>
          <a:p>
            <a:r>
              <a:rPr lang="en-US" dirty="0"/>
              <a:t>Weight-bearing begins after the fracture appears consolidated on serial x-rays, and this often corresponds to when the cast comes off.</a:t>
            </a:r>
          </a:p>
          <a:p>
            <a:endParaRPr lang="en-US" dirty="0"/>
          </a:p>
          <a:p>
            <a:r>
              <a:rPr lang="en-US" dirty="0"/>
              <a:t>Hawkins Type II:</a:t>
            </a:r>
          </a:p>
          <a:p>
            <a:r>
              <a:rPr lang="en-US" dirty="0"/>
              <a:t>Closed reduction with gentle plantar flexion and pronation and the use of conscious sedation or general anesthesia should be attempted. If the reduction is successful, a long-leg cast with the foot in plantar flexion is worn for at least 4 weeks. Then the foot is brought to neutral position and placed into a below-knee cast for an additional 4 weeks of non–weight-bearing.</a:t>
            </a:r>
          </a:p>
          <a:p>
            <a:r>
              <a:rPr lang="en-US" dirty="0"/>
              <a:t>If reduction cannot be maintained with casting because of soft tissue swelling but can be maintained by direct palpation intraoperatively, two Kirschner wires from anterior to posterior can be used to maintain the reduction</a:t>
            </a:r>
          </a:p>
          <a:p>
            <a:endParaRPr lang="en-US" dirty="0"/>
          </a:p>
          <a:p>
            <a:r>
              <a:rPr lang="en-US" dirty="0"/>
              <a:t>Hawkins Type III:</a:t>
            </a:r>
          </a:p>
          <a:p>
            <a:r>
              <a:rPr lang="en-US" dirty="0"/>
              <a:t>This requires open reduction and internal fixation. Displaced fractures of the talar neck are considered an orthopaedic emergency, and management should proceed immediately.</a:t>
            </a:r>
          </a:p>
        </p:txBody>
      </p:sp>
      <p:sp>
        <p:nvSpPr>
          <p:cNvPr id="4" name="Slide Number Placeholder 3"/>
          <p:cNvSpPr>
            <a:spLocks noGrp="1"/>
          </p:cNvSpPr>
          <p:nvPr>
            <p:ph type="sldNum" sz="quarter" idx="5"/>
          </p:nvPr>
        </p:nvSpPr>
        <p:spPr/>
        <p:txBody>
          <a:bodyPr/>
          <a:lstStyle/>
          <a:p>
            <a:fld id="{E9E09E59-D151-4545-B30B-E6E7DA4BFA56}" type="slidenum">
              <a:rPr lang="en-US" smtClean="0"/>
              <a:t>12</a:t>
            </a:fld>
            <a:endParaRPr lang="en-US"/>
          </a:p>
        </p:txBody>
      </p:sp>
    </p:spTree>
    <p:extLst>
      <p:ext uri="{BB962C8B-B14F-4D97-AF65-F5344CB8AC3E}">
        <p14:creationId xmlns:p14="http://schemas.microsoft.com/office/powerpoint/2010/main" val="1578248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CDS personal images</a:t>
            </a:r>
          </a:p>
        </p:txBody>
      </p:sp>
      <p:sp>
        <p:nvSpPr>
          <p:cNvPr id="4" name="Slide Number Placeholder 3"/>
          <p:cNvSpPr>
            <a:spLocks noGrp="1"/>
          </p:cNvSpPr>
          <p:nvPr>
            <p:ph type="sldNum" sz="quarter" idx="5"/>
          </p:nvPr>
        </p:nvSpPr>
        <p:spPr/>
        <p:txBody>
          <a:bodyPr/>
          <a:lstStyle/>
          <a:p>
            <a:fld id="{E9E09E59-D151-4545-B30B-E6E7DA4BFA56}" type="slidenum">
              <a:rPr lang="en-US" smtClean="0"/>
              <a:t>13</a:t>
            </a:fld>
            <a:endParaRPr lang="en-US"/>
          </a:p>
        </p:txBody>
      </p:sp>
    </p:spTree>
    <p:extLst>
      <p:ext uri="{BB962C8B-B14F-4D97-AF65-F5344CB8AC3E}">
        <p14:creationId xmlns:p14="http://schemas.microsoft.com/office/powerpoint/2010/main" val="1922470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CDS image</a:t>
            </a:r>
          </a:p>
        </p:txBody>
      </p:sp>
      <p:sp>
        <p:nvSpPr>
          <p:cNvPr id="4" name="Slide Number Placeholder 3"/>
          <p:cNvSpPr>
            <a:spLocks noGrp="1"/>
          </p:cNvSpPr>
          <p:nvPr>
            <p:ph type="sldNum" sz="quarter" idx="5"/>
          </p:nvPr>
        </p:nvSpPr>
        <p:spPr/>
        <p:txBody>
          <a:bodyPr/>
          <a:lstStyle/>
          <a:p>
            <a:fld id="{E9E09E59-D151-4545-B30B-E6E7DA4BFA56}" type="slidenum">
              <a:rPr lang="en-US" smtClean="0"/>
              <a:t>14</a:t>
            </a:fld>
            <a:endParaRPr lang="en-US"/>
          </a:p>
        </p:txBody>
      </p:sp>
    </p:spTree>
    <p:extLst>
      <p:ext uri="{BB962C8B-B14F-4D97-AF65-F5344CB8AC3E}">
        <p14:creationId xmlns:p14="http://schemas.microsoft.com/office/powerpoint/2010/main" val="952533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CDS personal collection</a:t>
            </a:r>
          </a:p>
        </p:txBody>
      </p:sp>
      <p:sp>
        <p:nvSpPr>
          <p:cNvPr id="4" name="Slide Number Placeholder 3"/>
          <p:cNvSpPr>
            <a:spLocks noGrp="1"/>
          </p:cNvSpPr>
          <p:nvPr>
            <p:ph type="sldNum" sz="quarter" idx="5"/>
          </p:nvPr>
        </p:nvSpPr>
        <p:spPr/>
        <p:txBody>
          <a:bodyPr/>
          <a:lstStyle/>
          <a:p>
            <a:fld id="{E9E09E59-D151-4545-B30B-E6E7DA4BFA56}" type="slidenum">
              <a:rPr lang="en-US" smtClean="0"/>
              <a:t>15</a:t>
            </a:fld>
            <a:endParaRPr lang="en-US"/>
          </a:p>
        </p:txBody>
      </p:sp>
    </p:spTree>
    <p:extLst>
      <p:ext uri="{BB962C8B-B14F-4D97-AF65-F5344CB8AC3E}">
        <p14:creationId xmlns:p14="http://schemas.microsoft.com/office/powerpoint/2010/main" val="533781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R&amp;W</a:t>
            </a:r>
          </a:p>
        </p:txBody>
      </p:sp>
      <p:sp>
        <p:nvSpPr>
          <p:cNvPr id="4" name="Slide Number Placeholder 3"/>
          <p:cNvSpPr>
            <a:spLocks noGrp="1"/>
          </p:cNvSpPr>
          <p:nvPr>
            <p:ph type="sldNum" sz="quarter" idx="5"/>
          </p:nvPr>
        </p:nvSpPr>
        <p:spPr/>
        <p:txBody>
          <a:bodyPr/>
          <a:lstStyle/>
          <a:p>
            <a:fld id="{E9E09E59-D151-4545-B30B-E6E7DA4BFA56}" type="slidenum">
              <a:rPr lang="en-US" smtClean="0"/>
              <a:t>16</a:t>
            </a:fld>
            <a:endParaRPr lang="en-US"/>
          </a:p>
        </p:txBody>
      </p:sp>
    </p:spTree>
    <p:extLst>
      <p:ext uri="{BB962C8B-B14F-4D97-AF65-F5344CB8AC3E}">
        <p14:creationId xmlns:p14="http://schemas.microsoft.com/office/powerpoint/2010/main" val="3755936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E09E59-D151-4545-B30B-E6E7DA4BFA56}" type="slidenum">
              <a:rPr lang="en-US" smtClean="0"/>
              <a:t>17</a:t>
            </a:fld>
            <a:endParaRPr lang="en-US"/>
          </a:p>
        </p:txBody>
      </p:sp>
    </p:spTree>
    <p:extLst>
      <p:ext uri="{BB962C8B-B14F-4D97-AF65-F5344CB8AC3E}">
        <p14:creationId xmlns:p14="http://schemas.microsoft.com/office/powerpoint/2010/main" val="2286084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Roboto"/>
              </a:rPr>
              <a:t>Berndt and Harty</a:t>
            </a:r>
            <a:r>
              <a:rPr lang="en-US" b="1" i="0" u="none" strike="noStrike" baseline="30000" dirty="0">
                <a:solidFill>
                  <a:srgbClr val="006699"/>
                </a:solidFill>
                <a:effectLst/>
                <a:latin typeface="inherit"/>
              </a:rPr>
              <a:t>12</a:t>
            </a:r>
            <a:r>
              <a:rPr lang="en-US" b="0" i="0" dirty="0">
                <a:solidFill>
                  <a:srgbClr val="000000"/>
                </a:solidFill>
                <a:effectLst/>
                <a:latin typeface="Roboto"/>
              </a:rPr>
              <a:t> found that of 201 osteochondral lesions in adults 56% were on the medial side and 44% on the lateral side. Letts et al. found medial lesions in 79% of 24 children, lateral lesions in 21%, and central lesions in 1%.</a:t>
            </a:r>
          </a:p>
          <a:p>
            <a:endParaRPr lang="en-US" b="0" i="0" dirty="0">
              <a:solidFill>
                <a:srgbClr val="000000"/>
              </a:solidFill>
              <a:effectLst/>
              <a:latin typeface="Roboto"/>
            </a:endParaRPr>
          </a:p>
          <a:p>
            <a:r>
              <a:rPr lang="en-US" b="0" i="0" dirty="0">
                <a:solidFill>
                  <a:srgbClr val="000000"/>
                </a:solidFill>
                <a:effectLst/>
                <a:latin typeface="Roboto"/>
              </a:rPr>
              <a:t>Should be followed for 2 years</a:t>
            </a:r>
            <a:endParaRPr lang="en-US" dirty="0"/>
          </a:p>
        </p:txBody>
      </p:sp>
      <p:sp>
        <p:nvSpPr>
          <p:cNvPr id="4" name="Slide Number Placeholder 3"/>
          <p:cNvSpPr>
            <a:spLocks noGrp="1"/>
          </p:cNvSpPr>
          <p:nvPr>
            <p:ph type="sldNum" sz="quarter" idx="5"/>
          </p:nvPr>
        </p:nvSpPr>
        <p:spPr/>
        <p:txBody>
          <a:bodyPr/>
          <a:lstStyle/>
          <a:p>
            <a:fld id="{E9E09E59-D151-4545-B30B-E6E7DA4BFA56}" type="slidenum">
              <a:rPr lang="en-US" smtClean="0"/>
              <a:t>18</a:t>
            </a:fld>
            <a:endParaRPr lang="en-US"/>
          </a:p>
        </p:txBody>
      </p:sp>
    </p:spTree>
    <p:extLst>
      <p:ext uri="{BB962C8B-B14F-4D97-AF65-F5344CB8AC3E}">
        <p14:creationId xmlns:p14="http://schemas.microsoft.com/office/powerpoint/2010/main" val="2076275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BlinkMacSystemFont"/>
              </a:rPr>
              <a:t>Kirkpatrick DP, Hunter RE, Janes PC, Mastrangelo J, Nicholas RA. The snowboarder's foot and ankle. Am J Sports Med. 1998 Mar-Apr;26(2):271-7. doi: 10.1177/03635465980260021901. PMID: 9548123.</a:t>
            </a:r>
          </a:p>
          <a:p>
            <a:endParaRPr lang="en-US" b="0" i="0" dirty="0">
              <a:solidFill>
                <a:srgbClr val="212121"/>
              </a:solidFill>
              <a:effectLst/>
              <a:latin typeface="BlinkMacSystemFont"/>
            </a:endParaRPr>
          </a:p>
          <a:p>
            <a:r>
              <a:rPr lang="en-US" dirty="0"/>
              <a:t>Hawkins LG. Fracture of the lateral process of the talus: a review of thirteen cases. J Bone Joint Surg Am 1965;47:1170–1175.</a:t>
            </a:r>
          </a:p>
          <a:p>
            <a:endParaRPr lang="en-US" dirty="0"/>
          </a:p>
          <a:p>
            <a:r>
              <a:rPr lang="en-US" dirty="0"/>
              <a:t>IMAGE FROM R&amp;G</a:t>
            </a:r>
          </a:p>
        </p:txBody>
      </p:sp>
      <p:sp>
        <p:nvSpPr>
          <p:cNvPr id="4" name="Slide Number Placeholder 3"/>
          <p:cNvSpPr>
            <a:spLocks noGrp="1"/>
          </p:cNvSpPr>
          <p:nvPr>
            <p:ph type="sldNum" sz="quarter" idx="5"/>
          </p:nvPr>
        </p:nvSpPr>
        <p:spPr/>
        <p:txBody>
          <a:bodyPr/>
          <a:lstStyle/>
          <a:p>
            <a:fld id="{E9E09E59-D151-4545-B30B-E6E7DA4BFA56}" type="slidenum">
              <a:rPr lang="en-US" smtClean="0"/>
              <a:t>20</a:t>
            </a:fld>
            <a:endParaRPr lang="en-US"/>
          </a:p>
        </p:txBody>
      </p:sp>
    </p:spTree>
    <p:extLst>
      <p:ext uri="{BB962C8B-B14F-4D97-AF65-F5344CB8AC3E}">
        <p14:creationId xmlns:p14="http://schemas.microsoft.com/office/powerpoint/2010/main" val="3503738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BlinkMacSystemFont"/>
              </a:rPr>
              <a:t>Kirkpatrick DP, Hunter RE, Janes PC, Mastrangelo J, Nicholas RA. The snowboarder's foot and ankle. Am J Sports Med. 1998 Mar-Apr;26(2):271-7. doi: 10.1177/03635465980260021901. PMID: 9548123.</a:t>
            </a:r>
          </a:p>
          <a:p>
            <a:endParaRPr lang="en-US" b="0" i="0" dirty="0">
              <a:solidFill>
                <a:srgbClr val="212121"/>
              </a:solidFill>
              <a:effectLst/>
              <a:latin typeface="BlinkMacSystemFont"/>
            </a:endParaRPr>
          </a:p>
          <a:p>
            <a:r>
              <a:rPr lang="en-US" dirty="0"/>
              <a:t>Hawkins LG. Fracture of the lateral process of the talus: a review of thirteen cases. J Bone Joint Surg Am 1965;47:1170–1175.</a:t>
            </a:r>
          </a:p>
          <a:p>
            <a:endParaRPr lang="en-US" dirty="0"/>
          </a:p>
        </p:txBody>
      </p:sp>
      <p:sp>
        <p:nvSpPr>
          <p:cNvPr id="4" name="Slide Number Placeholder 3"/>
          <p:cNvSpPr>
            <a:spLocks noGrp="1"/>
          </p:cNvSpPr>
          <p:nvPr>
            <p:ph type="sldNum" sz="quarter" idx="5"/>
          </p:nvPr>
        </p:nvSpPr>
        <p:spPr/>
        <p:txBody>
          <a:bodyPr/>
          <a:lstStyle/>
          <a:p>
            <a:fld id="{E9E09E59-D151-4545-B30B-E6E7DA4BFA56}" type="slidenum">
              <a:rPr lang="en-US" smtClean="0"/>
              <a:t>21</a:t>
            </a:fld>
            <a:endParaRPr lang="en-US"/>
          </a:p>
        </p:txBody>
      </p:sp>
    </p:spTree>
    <p:extLst>
      <p:ext uri="{BB962C8B-B14F-4D97-AF65-F5344CB8AC3E}">
        <p14:creationId xmlns:p14="http://schemas.microsoft.com/office/powerpoint/2010/main" val="22384277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Fira Sans"/>
              </a:rPr>
              <a:t>Associated soft tissue or other skeletal injuries are present in half of the children with Calcaneal fractures. Soft tissues injuries may include lacerations of the foot and ankle or open fractures in lawn mower injuries. Incidence of spinal fractures is less common than in adults (5.4%)</a:t>
            </a:r>
          </a:p>
          <a:p>
            <a:endParaRPr lang="en-US" b="0" i="0" dirty="0">
              <a:solidFill>
                <a:srgbClr val="333333"/>
              </a:solidFill>
              <a:effectLst/>
              <a:latin typeface="Fira Sans"/>
            </a:endParaRPr>
          </a:p>
          <a:p>
            <a:r>
              <a:rPr lang="en-US" b="0" i="0" dirty="0">
                <a:solidFill>
                  <a:srgbClr val="333333"/>
                </a:solidFill>
                <a:effectLst/>
                <a:latin typeface="Fira Sans"/>
              </a:rPr>
              <a:t>CDS image</a:t>
            </a:r>
            <a:endParaRPr lang="en-US" dirty="0"/>
          </a:p>
        </p:txBody>
      </p:sp>
      <p:sp>
        <p:nvSpPr>
          <p:cNvPr id="4" name="Slide Number Placeholder 3"/>
          <p:cNvSpPr>
            <a:spLocks noGrp="1"/>
          </p:cNvSpPr>
          <p:nvPr>
            <p:ph type="sldNum" sz="quarter" idx="5"/>
          </p:nvPr>
        </p:nvSpPr>
        <p:spPr/>
        <p:txBody>
          <a:bodyPr/>
          <a:lstStyle/>
          <a:p>
            <a:fld id="{E9E09E59-D151-4545-B30B-E6E7DA4BFA56}" type="slidenum">
              <a:rPr lang="en-US" smtClean="0"/>
              <a:t>22</a:t>
            </a:fld>
            <a:endParaRPr lang="en-US"/>
          </a:p>
        </p:txBody>
      </p:sp>
    </p:spTree>
    <p:extLst>
      <p:ext uri="{BB962C8B-B14F-4D97-AF65-F5344CB8AC3E}">
        <p14:creationId xmlns:p14="http://schemas.microsoft.com/office/powerpoint/2010/main" val="3602082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r>
              <a:rPr lang="en-US" dirty="0" err="1"/>
              <a:t>cds</a:t>
            </a:r>
            <a:r>
              <a:rPr lang="en-US" dirty="0"/>
              <a:t> personal image</a:t>
            </a:r>
          </a:p>
        </p:txBody>
      </p:sp>
      <p:sp>
        <p:nvSpPr>
          <p:cNvPr id="4" name="Slide Number Placeholder 3"/>
          <p:cNvSpPr>
            <a:spLocks noGrp="1"/>
          </p:cNvSpPr>
          <p:nvPr>
            <p:ph type="sldNum" sz="quarter" idx="5"/>
          </p:nvPr>
        </p:nvSpPr>
        <p:spPr/>
        <p:txBody>
          <a:bodyPr/>
          <a:lstStyle/>
          <a:p>
            <a:fld id="{E9E09E59-D151-4545-B30B-E6E7DA4BFA56}" type="slidenum">
              <a:rPr lang="en-US" smtClean="0"/>
              <a:t>4</a:t>
            </a:fld>
            <a:endParaRPr lang="en-US"/>
          </a:p>
        </p:txBody>
      </p:sp>
    </p:spTree>
    <p:extLst>
      <p:ext uri="{BB962C8B-B14F-4D97-AF65-F5344CB8AC3E}">
        <p14:creationId xmlns:p14="http://schemas.microsoft.com/office/powerpoint/2010/main" val="3238130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Fira Sans"/>
              </a:rPr>
              <a:t>Associated soft tissue or other skeletal injuries are present in half of the children with Calcaneal fractures. Soft tissues injuries may include lacerations of the foot and ankle or open fractures in lawn mower injuries. Incidence of spinal fractures is less common than in adults (5.4%)</a:t>
            </a:r>
          </a:p>
          <a:p>
            <a:endParaRPr lang="en-US" b="0" i="0" dirty="0">
              <a:solidFill>
                <a:srgbClr val="333333"/>
              </a:solidFill>
              <a:effectLst/>
              <a:latin typeface="Fira Sans"/>
            </a:endParaRPr>
          </a:p>
          <a:p>
            <a:r>
              <a:rPr lang="en-US" b="0" i="0" dirty="0">
                <a:solidFill>
                  <a:srgbClr val="333333"/>
                </a:solidFill>
                <a:effectLst/>
                <a:latin typeface="Fira Sans"/>
              </a:rPr>
              <a:t>CDS image</a:t>
            </a:r>
            <a:endParaRPr lang="en-US" dirty="0"/>
          </a:p>
        </p:txBody>
      </p:sp>
      <p:sp>
        <p:nvSpPr>
          <p:cNvPr id="4" name="Slide Number Placeholder 3"/>
          <p:cNvSpPr>
            <a:spLocks noGrp="1"/>
          </p:cNvSpPr>
          <p:nvPr>
            <p:ph type="sldNum" sz="quarter" idx="5"/>
          </p:nvPr>
        </p:nvSpPr>
        <p:spPr/>
        <p:txBody>
          <a:bodyPr/>
          <a:lstStyle/>
          <a:p>
            <a:fld id="{E9E09E59-D151-4545-B30B-E6E7DA4BFA56}" type="slidenum">
              <a:rPr lang="en-US" smtClean="0"/>
              <a:t>23</a:t>
            </a:fld>
            <a:endParaRPr lang="en-US"/>
          </a:p>
        </p:txBody>
      </p:sp>
    </p:spTree>
    <p:extLst>
      <p:ext uri="{BB962C8B-B14F-4D97-AF65-F5344CB8AC3E}">
        <p14:creationId xmlns:p14="http://schemas.microsoft.com/office/powerpoint/2010/main" val="2760620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Roboto"/>
              </a:rPr>
              <a:t>The secondary ossification center appears around 6 to 8 years and is the crescentic epiphysis seen posteriorly. This epiphysis fuses to the body of the calcaneus between 14 and 16 years of age. </a:t>
            </a:r>
          </a:p>
          <a:p>
            <a:endParaRPr lang="en-US" b="0" i="0" dirty="0">
              <a:solidFill>
                <a:srgbClr val="000000"/>
              </a:solidFill>
              <a:effectLst/>
              <a:latin typeface="Roboto"/>
            </a:endParaRPr>
          </a:p>
          <a:p>
            <a:r>
              <a:rPr lang="en-US" b="0" i="0" dirty="0">
                <a:solidFill>
                  <a:srgbClr val="000000"/>
                </a:solidFill>
                <a:effectLst/>
                <a:latin typeface="Roboto"/>
              </a:rPr>
              <a:t>Images R&amp;G and R&amp;W</a:t>
            </a:r>
            <a:endParaRPr lang="en-US" dirty="0"/>
          </a:p>
        </p:txBody>
      </p:sp>
      <p:sp>
        <p:nvSpPr>
          <p:cNvPr id="4" name="Slide Number Placeholder 3"/>
          <p:cNvSpPr>
            <a:spLocks noGrp="1"/>
          </p:cNvSpPr>
          <p:nvPr>
            <p:ph type="sldNum" sz="quarter" idx="5"/>
          </p:nvPr>
        </p:nvSpPr>
        <p:spPr/>
        <p:txBody>
          <a:bodyPr/>
          <a:lstStyle/>
          <a:p>
            <a:fld id="{E9E09E59-D151-4545-B30B-E6E7DA4BFA56}" type="slidenum">
              <a:rPr lang="en-US" smtClean="0"/>
              <a:t>25</a:t>
            </a:fld>
            <a:endParaRPr lang="en-US"/>
          </a:p>
        </p:txBody>
      </p:sp>
    </p:spTree>
    <p:extLst>
      <p:ext uri="{BB962C8B-B14F-4D97-AF65-F5344CB8AC3E}">
        <p14:creationId xmlns:p14="http://schemas.microsoft.com/office/powerpoint/2010/main" val="2671119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a:t>
            </a:r>
            <a:r>
              <a:rPr lang="en-US" b="0" u="none" dirty="0"/>
              <a:t>—JOT </a:t>
            </a:r>
            <a:r>
              <a:rPr lang="en-US" sz="1200" b="0" i="0" u="none" strike="noStrike" kern="1200" dirty="0">
                <a:solidFill>
                  <a:schemeClr val="tx1"/>
                </a:solidFill>
                <a:effectLst/>
                <a:latin typeface="+mn-lt"/>
                <a:ea typeface="+mn-ea"/>
                <a:cs typeface="+mn-cs"/>
                <a:hlinkClick r:id="rId3" tooltip="The Essex-Lopresti Reduction for Calcaneal Fractures Revisited"/>
              </a:rPr>
              <a:t>The Essex-Lopresti Reduction for Calcaneal Fractures Revisited</a:t>
            </a:r>
            <a:r>
              <a:rPr lang="en-US" sz="1200" b="0" i="0" u="none" strike="noStrike" kern="1200" dirty="0">
                <a:solidFill>
                  <a:schemeClr val="tx1"/>
                </a:solidFill>
                <a:effectLst/>
                <a:latin typeface="+mn-lt"/>
                <a:ea typeface="+mn-ea"/>
                <a:cs typeface="+mn-cs"/>
              </a:rPr>
              <a:t> 1998</a:t>
            </a:r>
          </a:p>
          <a:p>
            <a:endParaRPr lang="en-US" dirty="0"/>
          </a:p>
        </p:txBody>
      </p:sp>
      <p:sp>
        <p:nvSpPr>
          <p:cNvPr id="4" name="Slide Number Placeholder 3"/>
          <p:cNvSpPr>
            <a:spLocks noGrp="1"/>
          </p:cNvSpPr>
          <p:nvPr>
            <p:ph type="sldNum" sz="quarter" idx="5"/>
          </p:nvPr>
        </p:nvSpPr>
        <p:spPr/>
        <p:txBody>
          <a:bodyPr/>
          <a:lstStyle/>
          <a:p>
            <a:fld id="{E9E09E59-D151-4545-B30B-E6E7DA4BFA56}" type="slidenum">
              <a:rPr lang="en-US" smtClean="0"/>
              <a:t>26</a:t>
            </a:fld>
            <a:endParaRPr lang="en-US"/>
          </a:p>
        </p:txBody>
      </p:sp>
    </p:spTree>
    <p:extLst>
      <p:ext uri="{BB962C8B-B14F-4D97-AF65-F5344CB8AC3E}">
        <p14:creationId xmlns:p14="http://schemas.microsoft.com/office/powerpoint/2010/main" val="8581031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E09E59-D151-4545-B30B-E6E7DA4BFA56}" type="slidenum">
              <a:rPr lang="en-US" smtClean="0"/>
              <a:t>27</a:t>
            </a:fld>
            <a:endParaRPr lang="en-US"/>
          </a:p>
        </p:txBody>
      </p:sp>
    </p:spTree>
    <p:extLst>
      <p:ext uri="{BB962C8B-B14F-4D97-AF65-F5344CB8AC3E}">
        <p14:creationId xmlns:p14="http://schemas.microsoft.com/office/powerpoint/2010/main" val="1880709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R&amp;W image</a:t>
            </a:r>
          </a:p>
          <a:p>
            <a:r>
              <a:rPr lang="en-US" dirty="0"/>
              <a:t>CDS image</a:t>
            </a:r>
          </a:p>
        </p:txBody>
      </p:sp>
      <p:sp>
        <p:nvSpPr>
          <p:cNvPr id="4" name="Slide Number Placeholder 3"/>
          <p:cNvSpPr>
            <a:spLocks noGrp="1"/>
          </p:cNvSpPr>
          <p:nvPr>
            <p:ph type="sldNum" sz="quarter" idx="5"/>
          </p:nvPr>
        </p:nvSpPr>
        <p:spPr/>
        <p:txBody>
          <a:bodyPr/>
          <a:lstStyle/>
          <a:p>
            <a:fld id="{E9E09E59-D151-4545-B30B-E6E7DA4BFA56}" type="slidenum">
              <a:rPr lang="en-US" smtClean="0"/>
              <a:t>29</a:t>
            </a:fld>
            <a:endParaRPr lang="en-US"/>
          </a:p>
        </p:txBody>
      </p:sp>
    </p:spTree>
    <p:extLst>
      <p:ext uri="{BB962C8B-B14F-4D97-AF65-F5344CB8AC3E}">
        <p14:creationId xmlns:p14="http://schemas.microsoft.com/office/powerpoint/2010/main" val="21461260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AdvOT40514f85"/>
            </a:endParaRPr>
          </a:p>
        </p:txBody>
      </p:sp>
      <p:sp>
        <p:nvSpPr>
          <p:cNvPr id="4" name="Slide Number Placeholder 3"/>
          <p:cNvSpPr>
            <a:spLocks noGrp="1"/>
          </p:cNvSpPr>
          <p:nvPr>
            <p:ph type="sldNum" sz="quarter" idx="5"/>
          </p:nvPr>
        </p:nvSpPr>
        <p:spPr/>
        <p:txBody>
          <a:bodyPr/>
          <a:lstStyle/>
          <a:p>
            <a:fld id="{E9E09E59-D151-4545-B30B-E6E7DA4BFA56}" type="slidenum">
              <a:rPr lang="en-US" smtClean="0"/>
              <a:t>30</a:t>
            </a:fld>
            <a:endParaRPr lang="en-US"/>
          </a:p>
        </p:txBody>
      </p:sp>
    </p:spTree>
    <p:extLst>
      <p:ext uri="{BB962C8B-B14F-4D97-AF65-F5344CB8AC3E}">
        <p14:creationId xmlns:p14="http://schemas.microsoft.com/office/powerpoint/2010/main" val="3927957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E09E59-D151-4545-B30B-E6E7DA4BFA56}" type="slidenum">
              <a:rPr lang="en-US" smtClean="0"/>
              <a:t>31</a:t>
            </a:fld>
            <a:endParaRPr lang="en-US"/>
          </a:p>
        </p:txBody>
      </p:sp>
    </p:spTree>
    <p:extLst>
      <p:ext uri="{BB962C8B-B14F-4D97-AF65-F5344CB8AC3E}">
        <p14:creationId xmlns:p14="http://schemas.microsoft.com/office/powerpoint/2010/main" val="7036142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E09E59-D151-4545-B30B-E6E7DA4BFA56}" type="slidenum">
              <a:rPr lang="en-US" smtClean="0"/>
              <a:t>32</a:t>
            </a:fld>
            <a:endParaRPr lang="en-US"/>
          </a:p>
        </p:txBody>
      </p:sp>
    </p:spTree>
    <p:extLst>
      <p:ext uri="{BB962C8B-B14F-4D97-AF65-F5344CB8AC3E}">
        <p14:creationId xmlns:p14="http://schemas.microsoft.com/office/powerpoint/2010/main" val="9270250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CDS images</a:t>
            </a:r>
          </a:p>
        </p:txBody>
      </p:sp>
      <p:sp>
        <p:nvSpPr>
          <p:cNvPr id="4" name="Slide Number Placeholder 3"/>
          <p:cNvSpPr>
            <a:spLocks noGrp="1"/>
          </p:cNvSpPr>
          <p:nvPr>
            <p:ph type="sldNum" sz="quarter" idx="5"/>
          </p:nvPr>
        </p:nvSpPr>
        <p:spPr/>
        <p:txBody>
          <a:bodyPr/>
          <a:lstStyle/>
          <a:p>
            <a:fld id="{E9E09E59-D151-4545-B30B-E6E7DA4BFA56}" type="slidenum">
              <a:rPr lang="en-US" smtClean="0"/>
              <a:t>33</a:t>
            </a:fld>
            <a:endParaRPr lang="en-US"/>
          </a:p>
        </p:txBody>
      </p:sp>
    </p:spTree>
    <p:extLst>
      <p:ext uri="{BB962C8B-B14F-4D97-AF65-F5344CB8AC3E}">
        <p14:creationId xmlns:p14="http://schemas.microsoft.com/office/powerpoint/2010/main" val="38523291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AdvOT40514f85"/>
              </a:rPr>
              <a:t>CDS personal image</a:t>
            </a:r>
          </a:p>
        </p:txBody>
      </p:sp>
      <p:sp>
        <p:nvSpPr>
          <p:cNvPr id="4" name="Slide Number Placeholder 3"/>
          <p:cNvSpPr>
            <a:spLocks noGrp="1"/>
          </p:cNvSpPr>
          <p:nvPr>
            <p:ph type="sldNum" sz="quarter" idx="5"/>
          </p:nvPr>
        </p:nvSpPr>
        <p:spPr/>
        <p:txBody>
          <a:bodyPr/>
          <a:lstStyle/>
          <a:p>
            <a:fld id="{E9E09E59-D151-4545-B30B-E6E7DA4BFA56}" type="slidenum">
              <a:rPr lang="en-US" smtClean="0"/>
              <a:t>34</a:t>
            </a:fld>
            <a:endParaRPr lang="en-US"/>
          </a:p>
        </p:txBody>
      </p:sp>
    </p:spTree>
    <p:extLst>
      <p:ext uri="{BB962C8B-B14F-4D97-AF65-F5344CB8AC3E}">
        <p14:creationId xmlns:p14="http://schemas.microsoft.com/office/powerpoint/2010/main" val="2238834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Metatarsals: distal epiphyses except for 1</a:t>
            </a:r>
            <a:r>
              <a:rPr lang="en-US" altLang="en-US" baseline="30000" dirty="0"/>
              <a:t>st</a:t>
            </a:r>
            <a:r>
              <a:rPr lang="en-US" altLang="en-US" dirty="0"/>
              <a:t> MT - proximal epiphysis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Distal 1</a:t>
            </a:r>
            <a:r>
              <a:rPr lang="en-US" altLang="en-US" baseline="30000" dirty="0"/>
              <a:t>st</a:t>
            </a:r>
            <a:r>
              <a:rPr lang="en-US" altLang="en-US" dirty="0"/>
              <a:t> Metatarsal </a:t>
            </a:r>
            <a:r>
              <a:rPr lang="en-US" altLang="en-US" dirty="0" err="1"/>
              <a:t>pseuodoepiphysis</a:t>
            </a:r>
            <a:r>
              <a:rPr lang="en-US" altLang="en-US" dirty="0"/>
              <a:t> may occur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endParaRPr lang="en-US" dirty="0"/>
          </a:p>
        </p:txBody>
      </p:sp>
      <p:sp>
        <p:nvSpPr>
          <p:cNvPr id="4" name="Slide Number Placeholder 3"/>
          <p:cNvSpPr>
            <a:spLocks noGrp="1"/>
          </p:cNvSpPr>
          <p:nvPr>
            <p:ph type="sldNum" sz="quarter" idx="5"/>
          </p:nvPr>
        </p:nvSpPr>
        <p:spPr/>
        <p:txBody>
          <a:bodyPr/>
          <a:lstStyle/>
          <a:p>
            <a:fld id="{E9E09E59-D151-4545-B30B-E6E7DA4BFA56}" type="slidenum">
              <a:rPr lang="en-US" smtClean="0"/>
              <a:t>5</a:t>
            </a:fld>
            <a:endParaRPr lang="en-US"/>
          </a:p>
        </p:txBody>
      </p:sp>
    </p:spTree>
    <p:extLst>
      <p:ext uri="{BB962C8B-B14F-4D97-AF65-F5344CB8AC3E}">
        <p14:creationId xmlns:p14="http://schemas.microsoft.com/office/powerpoint/2010/main" val="21556212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AdvOT40514f85"/>
              </a:rPr>
              <a:t>CDS personal image</a:t>
            </a:r>
          </a:p>
        </p:txBody>
      </p:sp>
      <p:sp>
        <p:nvSpPr>
          <p:cNvPr id="4" name="Slide Number Placeholder 3"/>
          <p:cNvSpPr>
            <a:spLocks noGrp="1"/>
          </p:cNvSpPr>
          <p:nvPr>
            <p:ph type="sldNum" sz="quarter" idx="5"/>
          </p:nvPr>
        </p:nvSpPr>
        <p:spPr/>
        <p:txBody>
          <a:bodyPr/>
          <a:lstStyle/>
          <a:p>
            <a:fld id="{E9E09E59-D151-4545-B30B-E6E7DA4BFA56}" type="slidenum">
              <a:rPr lang="en-US" smtClean="0"/>
              <a:t>35</a:t>
            </a:fld>
            <a:endParaRPr lang="en-US"/>
          </a:p>
        </p:txBody>
      </p:sp>
    </p:spTree>
    <p:extLst>
      <p:ext uri="{BB962C8B-B14F-4D97-AF65-F5344CB8AC3E}">
        <p14:creationId xmlns:p14="http://schemas.microsoft.com/office/powerpoint/2010/main" val="21289513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Indications for closed reduction include completely displaced fractures in older children and fractures angled more than 20 degrees, especially apex-dorsal.</a:t>
            </a:r>
          </a:p>
          <a:p>
            <a:endParaRPr lang="en-US" dirty="0"/>
          </a:p>
          <a:p>
            <a:r>
              <a:rPr lang="en-US" dirty="0"/>
              <a:t>Indication for Surgical Reduction:</a:t>
            </a:r>
          </a:p>
          <a:p>
            <a:pPr algn="l"/>
            <a:r>
              <a:rPr lang="en-US" sz="1200" b="0" i="0" u="none" strike="noStrike" baseline="0" dirty="0">
                <a:latin typeface="AdvOT40514f85"/>
              </a:rPr>
              <a:t>There are few absolute indications for surgical treatment of metatarsal fractures in children: (open fracture, associated compartment syndrome, nonunion, or displaced articular fracture)</a:t>
            </a:r>
          </a:p>
          <a:p>
            <a:pPr algn="l"/>
            <a:endParaRPr lang="en-US" sz="1200" b="0" i="0" u="none" strike="noStrike" baseline="0" dirty="0">
              <a:latin typeface="AdvOT40514f85"/>
            </a:endParaRPr>
          </a:p>
          <a:p>
            <a:pPr algn="l"/>
            <a:r>
              <a:rPr lang="en-US" sz="1200" b="0" i="0" u="none" strike="noStrike" baseline="0" dirty="0">
                <a:latin typeface="AdvOT40514f85"/>
              </a:rPr>
              <a:t>Relative indications:</a:t>
            </a:r>
          </a:p>
          <a:p>
            <a:pPr algn="l"/>
            <a:r>
              <a:rPr lang="en-US" sz="1200" b="0" i="0" u="none" strike="noStrike" baseline="0" dirty="0">
                <a:latin typeface="AdvOT40514f85"/>
              </a:rPr>
              <a:t>adolescent age and multiple concurrent metatarsal fractures. Signi</a:t>
            </a:r>
            <a:r>
              <a:rPr lang="en-US" sz="1200" b="0" i="0" u="none" strike="noStrike" baseline="0" dirty="0">
                <a:latin typeface="AdvOT40514f85+fb"/>
              </a:rPr>
              <a:t>fi</a:t>
            </a:r>
            <a:r>
              <a:rPr lang="en-US" sz="1200" b="0" i="0" u="none" strike="noStrike" baseline="0" dirty="0">
                <a:latin typeface="AdvOT40514f85"/>
              </a:rPr>
              <a:t>cant translation (75% shaft width) is another relative indication for metatarsal surgical intervention in adolescent patients. Patients can be counseled that return to sports can take 2</a:t>
            </a:r>
            <a:r>
              <a:rPr lang="en-US" sz="1200" b="0" i="0" u="none" strike="noStrike" baseline="0" dirty="0">
                <a:latin typeface="AdvOT40514f85+20"/>
              </a:rPr>
              <a:t>–</a:t>
            </a:r>
            <a:r>
              <a:rPr lang="en-US" sz="1200" b="0" i="0" u="none" strike="noStrike" baseline="0" dirty="0">
                <a:latin typeface="AdvOT40514f85"/>
              </a:rPr>
              <a:t>4 months and is usually longer after surgical treatment than nonsurgical treatment of metatarsal fractures. Finally, patients should be followed to radiographic union also, as there can be a 15% delayed union rate with metatarsal fractures.7</a:t>
            </a:r>
          </a:p>
          <a:p>
            <a:pPr algn="l"/>
            <a:endParaRPr lang="en-US" sz="1200" b="0" i="0" u="none" strike="noStrike" baseline="0" dirty="0">
              <a:latin typeface="AdvOT40514f85"/>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AdvOT40514f85"/>
              </a:rPr>
              <a:t>IMAGE--</a:t>
            </a:r>
            <a:r>
              <a:rPr lang="en-US" sz="1200" b="0" i="0" u="none" strike="noStrike" kern="1200" dirty="0">
                <a:solidFill>
                  <a:schemeClr val="tx1"/>
                </a:solidFill>
                <a:effectLst/>
                <a:latin typeface="+mn-lt"/>
                <a:ea typeface="+mn-ea"/>
                <a:cs typeface="+mn-cs"/>
              </a:rPr>
              <a:t>The Community Orthopaedic Surgeon Taking Trauma Call: Pediatric Foot Fracture Pearls and Pitfalls JOT 2019</a:t>
            </a:r>
            <a:endParaRPr lang="en-US" dirty="0"/>
          </a:p>
          <a:p>
            <a:endParaRPr lang="en-US" dirty="0"/>
          </a:p>
        </p:txBody>
      </p:sp>
      <p:sp>
        <p:nvSpPr>
          <p:cNvPr id="4" name="Slide Number Placeholder 3"/>
          <p:cNvSpPr>
            <a:spLocks noGrp="1"/>
          </p:cNvSpPr>
          <p:nvPr>
            <p:ph type="sldNum" sz="quarter" idx="5"/>
          </p:nvPr>
        </p:nvSpPr>
        <p:spPr/>
        <p:txBody>
          <a:bodyPr/>
          <a:lstStyle/>
          <a:p>
            <a:fld id="{E9E09E59-D151-4545-B30B-E6E7DA4BFA56}" type="slidenum">
              <a:rPr lang="en-US" smtClean="0"/>
              <a:t>36</a:t>
            </a:fld>
            <a:endParaRPr lang="en-US"/>
          </a:p>
        </p:txBody>
      </p:sp>
    </p:spTree>
    <p:extLst>
      <p:ext uri="{BB962C8B-B14F-4D97-AF65-F5344CB8AC3E}">
        <p14:creationId xmlns:p14="http://schemas.microsoft.com/office/powerpoint/2010/main" val="28322027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CDS Image</a:t>
            </a:r>
          </a:p>
        </p:txBody>
      </p:sp>
      <p:sp>
        <p:nvSpPr>
          <p:cNvPr id="4" name="Slide Number Placeholder 3"/>
          <p:cNvSpPr>
            <a:spLocks noGrp="1"/>
          </p:cNvSpPr>
          <p:nvPr>
            <p:ph type="sldNum" sz="quarter" idx="5"/>
          </p:nvPr>
        </p:nvSpPr>
        <p:spPr/>
        <p:txBody>
          <a:bodyPr/>
          <a:lstStyle/>
          <a:p>
            <a:fld id="{E9E09E59-D151-4545-B30B-E6E7DA4BFA56}" type="slidenum">
              <a:rPr lang="en-US" smtClean="0"/>
              <a:t>37</a:t>
            </a:fld>
            <a:endParaRPr lang="en-US"/>
          </a:p>
        </p:txBody>
      </p:sp>
    </p:spTree>
    <p:extLst>
      <p:ext uri="{BB962C8B-B14F-4D97-AF65-F5344CB8AC3E}">
        <p14:creationId xmlns:p14="http://schemas.microsoft.com/office/powerpoint/2010/main" val="9867152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apophyseal growth center of the base of the fifth metatarsal appears by the age of 9 years and usually unites between the ages of 12 and 15 years. This apophyseal growth center (os vesalianum) is sagittal in orientation, which helps differentiate it from most fractures, which are oriented transversely</a:t>
            </a:r>
          </a:p>
          <a:p>
            <a:endParaRPr lang="en-US" dirty="0"/>
          </a:p>
          <a:p>
            <a:pPr algn="l"/>
            <a:endParaRPr lang="en-US" sz="1800" b="0" i="0" u="none" strike="noStrike" baseline="0" dirty="0">
              <a:solidFill>
                <a:srgbClr val="000000"/>
              </a:solidFill>
              <a:latin typeface="ITC New Baskerville"/>
            </a:endParaRPr>
          </a:p>
          <a:p>
            <a:pPr algn="just"/>
            <a:r>
              <a:rPr lang="en-US" sz="1800" b="0" i="0" u="none" strike="noStrike" baseline="0" dirty="0">
                <a:latin typeface="ITC New Baskerville"/>
              </a:rPr>
              <a:t>Lawrence SJ. Technique tip: local bone grafting technique for Jones fracture management with intramedullary screw fixation. </a:t>
            </a:r>
            <a:r>
              <a:rPr lang="en-US" sz="1800" b="0" i="1" u="none" strike="noStrike" baseline="0" dirty="0">
                <a:latin typeface="ITC New Baskerville"/>
              </a:rPr>
              <a:t>Foot Ankle Int</a:t>
            </a:r>
            <a:r>
              <a:rPr lang="en-US" sz="1800" b="0" i="0" u="none" strike="noStrike" baseline="0" dirty="0">
                <a:latin typeface="ITC New Baskerville"/>
              </a:rPr>
              <a:t>. 2004;25:920–921. </a:t>
            </a:r>
          </a:p>
          <a:p>
            <a:pPr algn="just"/>
            <a:endParaRPr lang="en-US" sz="1800" b="0" i="0" u="none" strike="noStrike" baseline="0" dirty="0">
              <a:latin typeface="ITC New Baskerville"/>
            </a:endParaRPr>
          </a:p>
          <a:p>
            <a:pPr algn="just"/>
            <a:r>
              <a:rPr lang="en-US" sz="1800" b="0" i="0" u="none" strike="noStrike" baseline="0" dirty="0">
                <a:latin typeface="ITC New Baskerville"/>
              </a:rPr>
              <a:t>CDS personal image</a:t>
            </a:r>
            <a:endParaRPr lang="en-US" dirty="0"/>
          </a:p>
        </p:txBody>
      </p:sp>
      <p:sp>
        <p:nvSpPr>
          <p:cNvPr id="4" name="Slide Number Placeholder 3"/>
          <p:cNvSpPr>
            <a:spLocks noGrp="1"/>
          </p:cNvSpPr>
          <p:nvPr>
            <p:ph type="sldNum" sz="quarter" idx="5"/>
          </p:nvPr>
        </p:nvSpPr>
        <p:spPr/>
        <p:txBody>
          <a:bodyPr/>
          <a:lstStyle/>
          <a:p>
            <a:fld id="{E9E09E59-D151-4545-B30B-E6E7DA4BFA56}" type="slidenum">
              <a:rPr lang="en-US" smtClean="0"/>
              <a:t>40</a:t>
            </a:fld>
            <a:endParaRPr lang="en-US"/>
          </a:p>
        </p:txBody>
      </p:sp>
    </p:spTree>
    <p:extLst>
      <p:ext uri="{BB962C8B-B14F-4D97-AF65-F5344CB8AC3E}">
        <p14:creationId xmlns:p14="http://schemas.microsoft.com/office/powerpoint/2010/main" val="28113244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R&amp;W</a:t>
            </a:r>
          </a:p>
        </p:txBody>
      </p:sp>
      <p:sp>
        <p:nvSpPr>
          <p:cNvPr id="4" name="Slide Number Placeholder 3"/>
          <p:cNvSpPr>
            <a:spLocks noGrp="1"/>
          </p:cNvSpPr>
          <p:nvPr>
            <p:ph type="sldNum" sz="quarter" idx="5"/>
          </p:nvPr>
        </p:nvSpPr>
        <p:spPr/>
        <p:txBody>
          <a:bodyPr/>
          <a:lstStyle/>
          <a:p>
            <a:fld id="{E9E09E59-D151-4545-B30B-E6E7DA4BFA56}" type="slidenum">
              <a:rPr lang="en-US" smtClean="0"/>
              <a:t>41</a:t>
            </a:fld>
            <a:endParaRPr lang="en-US"/>
          </a:p>
        </p:txBody>
      </p:sp>
    </p:spTree>
    <p:extLst>
      <p:ext uri="{BB962C8B-B14F-4D97-AF65-F5344CB8AC3E}">
        <p14:creationId xmlns:p14="http://schemas.microsoft.com/office/powerpoint/2010/main" val="18809080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Image from R&amp;W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Bottom image from JOT 2019 </a:t>
            </a:r>
            <a:r>
              <a:rPr lang="en-US" sz="1200" b="0" i="0" u="none" strike="noStrike" kern="1200" dirty="0">
                <a:solidFill>
                  <a:schemeClr val="tx1"/>
                </a:solidFill>
                <a:effectLst/>
                <a:latin typeface="+mn-lt"/>
                <a:ea typeface="+mn-ea"/>
                <a:cs typeface="+mn-cs"/>
              </a:rPr>
              <a:t>The Community Orthopaedic Surgeon Taking Trauma Call: </a:t>
            </a:r>
            <a:r>
              <a:rPr lang="en-US" sz="1200" b="1" i="1" u="none" strike="noStrike" kern="1200" dirty="0">
                <a:solidFill>
                  <a:schemeClr val="tx1"/>
                </a:solidFill>
                <a:effectLst/>
                <a:latin typeface="+mn-lt"/>
                <a:ea typeface="+mn-ea"/>
                <a:cs typeface="+mn-cs"/>
              </a:rPr>
              <a:t>Pediatric</a:t>
            </a:r>
            <a:r>
              <a:rPr lang="en-US" sz="1200" b="0" i="0" u="none" strike="noStrike" kern="1200" dirty="0">
                <a:solidFill>
                  <a:schemeClr val="tx1"/>
                </a:solidFill>
                <a:effectLst/>
                <a:latin typeface="+mn-lt"/>
                <a:ea typeface="+mn-ea"/>
                <a:cs typeface="+mn-cs"/>
              </a:rPr>
              <a:t> </a:t>
            </a:r>
            <a:r>
              <a:rPr lang="en-US" sz="1200" b="1" i="1" u="none" strike="noStrike" kern="1200" dirty="0">
                <a:solidFill>
                  <a:schemeClr val="tx1"/>
                </a:solidFill>
                <a:effectLst/>
                <a:latin typeface="+mn-lt"/>
                <a:ea typeface="+mn-ea"/>
                <a:cs typeface="+mn-cs"/>
              </a:rPr>
              <a:t>Foot</a:t>
            </a:r>
            <a:r>
              <a:rPr lang="en-US" sz="1200" b="0" i="0" u="none" strike="noStrike" kern="1200" dirty="0">
                <a:solidFill>
                  <a:schemeClr val="tx1"/>
                </a:solidFill>
                <a:effectLst/>
                <a:latin typeface="+mn-lt"/>
                <a:ea typeface="+mn-ea"/>
                <a:cs typeface="+mn-cs"/>
              </a:rPr>
              <a:t> Fracture Pearls and Pitfalls</a:t>
            </a:r>
          </a:p>
          <a:p>
            <a:endParaRPr lang="en-US" dirty="0"/>
          </a:p>
        </p:txBody>
      </p:sp>
      <p:sp>
        <p:nvSpPr>
          <p:cNvPr id="4" name="Slide Number Placeholder 3"/>
          <p:cNvSpPr>
            <a:spLocks noGrp="1"/>
          </p:cNvSpPr>
          <p:nvPr>
            <p:ph type="sldNum" sz="quarter" idx="5"/>
          </p:nvPr>
        </p:nvSpPr>
        <p:spPr/>
        <p:txBody>
          <a:bodyPr/>
          <a:lstStyle/>
          <a:p>
            <a:fld id="{E9E09E59-D151-4545-B30B-E6E7DA4BFA56}" type="slidenum">
              <a:rPr lang="en-US" smtClean="0"/>
              <a:t>42</a:t>
            </a:fld>
            <a:endParaRPr lang="en-US"/>
          </a:p>
        </p:txBody>
      </p:sp>
    </p:spTree>
    <p:extLst>
      <p:ext uri="{BB962C8B-B14F-4D97-AF65-F5344CB8AC3E}">
        <p14:creationId xmlns:p14="http://schemas.microsoft.com/office/powerpoint/2010/main" val="5416256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CDS image</a:t>
            </a:r>
          </a:p>
        </p:txBody>
      </p:sp>
      <p:sp>
        <p:nvSpPr>
          <p:cNvPr id="4" name="Slide Number Placeholder 3"/>
          <p:cNvSpPr>
            <a:spLocks noGrp="1"/>
          </p:cNvSpPr>
          <p:nvPr>
            <p:ph type="sldNum" sz="quarter" idx="5"/>
          </p:nvPr>
        </p:nvSpPr>
        <p:spPr/>
        <p:txBody>
          <a:bodyPr/>
          <a:lstStyle/>
          <a:p>
            <a:fld id="{E9E09E59-D151-4545-B30B-E6E7DA4BFA56}" type="slidenum">
              <a:rPr lang="en-US" smtClean="0"/>
              <a:t>46</a:t>
            </a:fld>
            <a:endParaRPr lang="en-US"/>
          </a:p>
        </p:txBody>
      </p:sp>
    </p:spTree>
    <p:extLst>
      <p:ext uri="{BB962C8B-B14F-4D97-AF65-F5344CB8AC3E}">
        <p14:creationId xmlns:p14="http://schemas.microsoft.com/office/powerpoint/2010/main" val="3576502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Park, Do Y. MD*,†; Han, </a:t>
            </a:r>
            <a:r>
              <a:rPr lang="en-US" dirty="0" err="1"/>
              <a:t>Kyeong</a:t>
            </a:r>
            <a:r>
              <a:rPr lang="en-US" dirty="0"/>
              <a:t> J. MD*; Han, Seung H. MD, PhD‡; Cho, Jae H. MD, PhD§ Barefoot Stubbing Injuries to the Great Toe in Children: A New Classification by Injury Mechanism, Journal of Orthopaedic Trauma: November 2013 - Volume 27 - Issue 11 - p 651-655</a:t>
            </a:r>
          </a:p>
          <a:p>
            <a:r>
              <a:rPr lang="en-US" dirty="0"/>
              <a:t>doi: 10.1097/BOT.0b013e31828e5d39 </a:t>
            </a:r>
          </a:p>
          <a:p>
            <a:endParaRPr lang="en-US" dirty="0"/>
          </a:p>
          <a:p>
            <a:pPr algn="l"/>
            <a:r>
              <a:rPr lang="en-US" sz="1800" b="0" i="0" u="none" strike="noStrike" baseline="0" dirty="0">
                <a:latin typeface="AdvOT40514f85"/>
              </a:rPr>
              <a:t>The </a:t>
            </a:r>
            <a:r>
              <a:rPr lang="en-US" sz="1800" b="0" i="0" u="none" strike="noStrike" baseline="0" dirty="0" err="1">
                <a:latin typeface="AdvOT40514f85"/>
              </a:rPr>
              <a:t>HAbd</a:t>
            </a:r>
            <a:r>
              <a:rPr lang="en-US" sz="1800" b="0" i="0" u="none" strike="noStrike" baseline="0" dirty="0">
                <a:latin typeface="AdvOT40514f85"/>
              </a:rPr>
              <a:t>-E group showed the worst prognosis, resulting in posttraumatic (n = 2) arthritis and nonunion (n = 3). In all nonunion cases, the size of the fragment</a:t>
            </a:r>
          </a:p>
          <a:p>
            <a:pPr algn="l"/>
            <a:r>
              <a:rPr lang="en-US" sz="1800" b="0" i="0" u="none" strike="noStrike" baseline="0" dirty="0">
                <a:latin typeface="AdvOT40514f85"/>
              </a:rPr>
              <a:t>was less than 1/3 of the joint surface width.</a:t>
            </a:r>
          </a:p>
          <a:p>
            <a:pPr algn="l"/>
            <a:endParaRPr lang="en-US" sz="1800" b="0" i="0" u="none" strike="noStrike" baseline="0" dirty="0">
              <a:latin typeface="AdvOT40514f85"/>
            </a:endParaRPr>
          </a:p>
          <a:p>
            <a:pPr algn="l"/>
            <a:r>
              <a:rPr lang="en-US" sz="1800" b="0" i="0" u="none" strike="noStrike" baseline="0" dirty="0">
                <a:latin typeface="AdvOT40514f85"/>
              </a:rPr>
              <a:t>Lateral condyle avulsion fractures of the proximal phalanx should be regarded as a high-risk sign for nonunion. We propose a more aggressive approach for this group where</a:t>
            </a:r>
          </a:p>
          <a:p>
            <a:pPr algn="l"/>
            <a:r>
              <a:rPr lang="en-US" sz="1800" b="0" i="0" u="none" strike="noStrike" baseline="0" dirty="0">
                <a:latin typeface="AdvOT40514f85"/>
              </a:rPr>
              <a:t>even minimally displaced fragments may bene</a:t>
            </a:r>
            <a:r>
              <a:rPr lang="en-US" sz="1800" b="0" i="0" u="none" strike="noStrike" baseline="0" dirty="0">
                <a:latin typeface="AdvOT40514f85+fb"/>
              </a:rPr>
              <a:t>fi</a:t>
            </a:r>
            <a:r>
              <a:rPr lang="en-US" sz="1800" b="0" i="0" u="none" strike="noStrike" baseline="0" dirty="0">
                <a:latin typeface="AdvOT40514f85"/>
              </a:rPr>
              <a:t>t from open reduction and pinning.</a:t>
            </a:r>
            <a:endParaRPr lang="en-US" dirty="0"/>
          </a:p>
        </p:txBody>
      </p:sp>
      <p:sp>
        <p:nvSpPr>
          <p:cNvPr id="4" name="Slide Number Placeholder 3"/>
          <p:cNvSpPr>
            <a:spLocks noGrp="1"/>
          </p:cNvSpPr>
          <p:nvPr>
            <p:ph type="sldNum" sz="quarter" idx="5"/>
          </p:nvPr>
        </p:nvSpPr>
        <p:spPr/>
        <p:txBody>
          <a:bodyPr/>
          <a:lstStyle/>
          <a:p>
            <a:fld id="{E9E09E59-D151-4545-B30B-E6E7DA4BFA56}" type="slidenum">
              <a:rPr lang="en-US" smtClean="0"/>
              <a:t>50</a:t>
            </a:fld>
            <a:endParaRPr lang="en-US"/>
          </a:p>
        </p:txBody>
      </p:sp>
    </p:spTree>
    <p:extLst>
      <p:ext uri="{BB962C8B-B14F-4D97-AF65-F5344CB8AC3E}">
        <p14:creationId xmlns:p14="http://schemas.microsoft.com/office/powerpoint/2010/main" val="14329253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E09E59-D151-4545-B30B-E6E7DA4BFA56}" type="slidenum">
              <a:rPr lang="en-US" smtClean="0"/>
              <a:t>53</a:t>
            </a:fld>
            <a:endParaRPr lang="en-US"/>
          </a:p>
        </p:txBody>
      </p:sp>
    </p:spTree>
    <p:extLst>
      <p:ext uri="{BB962C8B-B14F-4D97-AF65-F5344CB8AC3E}">
        <p14:creationId xmlns:p14="http://schemas.microsoft.com/office/powerpoint/2010/main" val="3888424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r>
              <a:rPr lang="en-US" dirty="0" err="1"/>
              <a:t>cds</a:t>
            </a:r>
            <a:r>
              <a:rPr lang="en-US" dirty="0"/>
              <a:t> personal image</a:t>
            </a:r>
          </a:p>
        </p:txBody>
      </p:sp>
      <p:sp>
        <p:nvSpPr>
          <p:cNvPr id="4" name="Slide Number Placeholder 3"/>
          <p:cNvSpPr>
            <a:spLocks noGrp="1"/>
          </p:cNvSpPr>
          <p:nvPr>
            <p:ph type="sldNum" sz="quarter" idx="5"/>
          </p:nvPr>
        </p:nvSpPr>
        <p:spPr/>
        <p:txBody>
          <a:bodyPr/>
          <a:lstStyle/>
          <a:p>
            <a:fld id="{E9E09E59-D151-4545-B30B-E6E7DA4BFA56}" type="slidenum">
              <a:rPr lang="en-US" smtClean="0"/>
              <a:t>6</a:t>
            </a:fld>
            <a:endParaRPr lang="en-US"/>
          </a:p>
        </p:txBody>
      </p:sp>
    </p:spTree>
    <p:extLst>
      <p:ext uri="{BB962C8B-B14F-4D97-AF65-F5344CB8AC3E}">
        <p14:creationId xmlns:p14="http://schemas.microsoft.com/office/powerpoint/2010/main" val="3312738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65-17 R&amp;G</a:t>
            </a:r>
          </a:p>
          <a:p>
            <a:endParaRPr lang="en-US" dirty="0"/>
          </a:p>
          <a:p>
            <a:r>
              <a:rPr lang="en-US" b="1" u="sng" dirty="0"/>
              <a:t>Ossification Details: </a:t>
            </a:r>
          </a:p>
          <a:p>
            <a:endParaRPr lang="en-US" dirty="0"/>
          </a:p>
          <a:p>
            <a:r>
              <a:rPr lang="en-US" dirty="0"/>
              <a:t>In the growing talus ossification begins in the region of the head and neck, then extends in a retrograde fashion into the body of the talus. Normal ossification of the talus is dependent on a normally functioning blood supply. The subchondral ankle mortise section of the talus is the last region of the talus to ossify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general, it is this remarkable healing response of the non-ossified talar anlage that allows conservative treatment of talar fractures in children younger than 8 years of age. After age 10 years, when much of the ossification has occurred and the amount of vascularly dependent bone mass is increased, talar fractures resemble those in adults and generally are treated similarly.</a:t>
            </a:r>
          </a:p>
          <a:p>
            <a:endParaRPr lang="en-US" dirty="0"/>
          </a:p>
        </p:txBody>
      </p:sp>
      <p:sp>
        <p:nvSpPr>
          <p:cNvPr id="4" name="Slide Number Placeholder 3"/>
          <p:cNvSpPr>
            <a:spLocks noGrp="1"/>
          </p:cNvSpPr>
          <p:nvPr>
            <p:ph type="sldNum" sz="quarter" idx="5"/>
          </p:nvPr>
        </p:nvSpPr>
        <p:spPr/>
        <p:txBody>
          <a:bodyPr/>
          <a:lstStyle/>
          <a:p>
            <a:fld id="{E9E09E59-D151-4545-B30B-E6E7DA4BFA56}" type="slidenum">
              <a:rPr lang="en-US" smtClean="0"/>
              <a:t>7</a:t>
            </a:fld>
            <a:endParaRPr lang="en-US"/>
          </a:p>
        </p:txBody>
      </p:sp>
    </p:spTree>
    <p:extLst>
      <p:ext uri="{BB962C8B-B14F-4D97-AF65-F5344CB8AC3E}">
        <p14:creationId xmlns:p14="http://schemas.microsoft.com/office/powerpoint/2010/main" val="2468038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65-20 Rockwood and Green Adults 2019</a:t>
            </a:r>
          </a:p>
          <a:p>
            <a:r>
              <a:rPr lang="en-US" dirty="0"/>
              <a:t>Osteonecrosis is the primary reason for any long-term disability after a fracture of the talus, in particular displaced talar neck fractures.</a:t>
            </a:r>
          </a:p>
          <a:p>
            <a:endParaRPr lang="en-US" dirty="0"/>
          </a:p>
          <a:p>
            <a:r>
              <a:rPr lang="en-US" b="0" i="0" dirty="0">
                <a:solidFill>
                  <a:srgbClr val="000000"/>
                </a:solidFill>
                <a:effectLst/>
                <a:latin typeface="Roboto"/>
              </a:rPr>
              <a:t>Its main supply comes from the dorsalis pedis, deltoid branches, and artery of the tarsal sinus and tarsal canal. Together they form a rich anastomotic network that provides the potential for healing despite significant injury and displacement</a:t>
            </a:r>
          </a:p>
          <a:p>
            <a:endParaRPr lang="en-US" b="0" i="0" dirty="0">
              <a:solidFill>
                <a:srgbClr val="000000"/>
              </a:solidFill>
              <a:effectLst/>
              <a:latin typeface="Roboto"/>
            </a:endParaRPr>
          </a:p>
          <a:p>
            <a:pPr algn="l" fontAlgn="base"/>
            <a:r>
              <a:rPr lang="en-US" b="0" i="0" dirty="0">
                <a:solidFill>
                  <a:srgbClr val="000000"/>
                </a:solidFill>
                <a:effectLst/>
                <a:latin typeface="Roboto"/>
              </a:rPr>
              <a:t>The posterior tibial artery feeds the artery of the tarsal canal. It forms an anastomotic sling with the artery of the tarsal sinus. This supplies the inferior aspect of the neck and posterior aspect of the body, and is thought by many to be the most important vascular source for the talus, as it provides vascularity to the lateral two-thirds of the body.</a:t>
            </a:r>
            <a:r>
              <a:rPr lang="en-US" b="0" i="0" u="none" strike="noStrike" baseline="30000" dirty="0">
                <a:solidFill>
                  <a:srgbClr val="006699"/>
                </a:solidFill>
                <a:effectLst/>
                <a:latin typeface="inherit"/>
              </a:rPr>
              <a:t> </a:t>
            </a:r>
            <a:r>
              <a:rPr lang="en-US" b="0" i="0" dirty="0">
                <a:solidFill>
                  <a:srgbClr val="000000"/>
                </a:solidFill>
                <a:effectLst/>
                <a:latin typeface="Roboto"/>
              </a:rPr>
              <a:t> The posterior tibial artery also gives rise to a deltoid branch that courses through the ligament and provides blood flow to the medial body.</a:t>
            </a:r>
            <a:r>
              <a:rPr lang="en-US" b="0" i="0" u="none" strike="noStrike" baseline="30000" dirty="0">
                <a:solidFill>
                  <a:srgbClr val="006699"/>
                </a:solidFill>
                <a:effectLst/>
                <a:latin typeface="inherit"/>
              </a:rPr>
              <a:t> </a:t>
            </a:r>
            <a:r>
              <a:rPr lang="en-US" b="0" i="0" dirty="0">
                <a:solidFill>
                  <a:srgbClr val="000000"/>
                </a:solidFill>
                <a:effectLst/>
                <a:latin typeface="Roboto"/>
              </a:rPr>
              <a:t> It also provides additional feeder vessels that form a plexus over the posteromedial talus. This plexus also has an anastomosis with branches of the peroneal artery that supplies the posterolateral talus. The anterior tibial artery or dorsalis pedis artery, as it passes distally, provides vascular branches that supply the dorsal aspect of the neck and some that supply the dorsal aspect of the talar head. These vessels can often be injured due to dorsal impaction of the neck on the plafond. Finally, the inferior talar head receives its blood supply from distal branches of the anastomotic tarsal sling.</a:t>
            </a:r>
          </a:p>
          <a:p>
            <a:endParaRPr lang="en-US" dirty="0"/>
          </a:p>
        </p:txBody>
      </p:sp>
      <p:sp>
        <p:nvSpPr>
          <p:cNvPr id="4" name="Slide Number Placeholder 3"/>
          <p:cNvSpPr>
            <a:spLocks noGrp="1"/>
          </p:cNvSpPr>
          <p:nvPr>
            <p:ph type="sldNum" sz="quarter" idx="5"/>
          </p:nvPr>
        </p:nvSpPr>
        <p:spPr/>
        <p:txBody>
          <a:bodyPr/>
          <a:lstStyle/>
          <a:p>
            <a:fld id="{E9E09E59-D151-4545-B30B-E6E7DA4BFA56}" type="slidenum">
              <a:rPr lang="en-US" smtClean="0"/>
              <a:t>8</a:t>
            </a:fld>
            <a:endParaRPr lang="en-US"/>
          </a:p>
        </p:txBody>
      </p:sp>
    </p:spTree>
    <p:extLst>
      <p:ext uri="{BB962C8B-B14F-4D97-AF65-F5344CB8AC3E}">
        <p14:creationId xmlns:p14="http://schemas.microsoft.com/office/powerpoint/2010/main" val="2183682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MRI and bone scan helpful in assessing AVN in pediatric patients as they will not always show a “Hawkins Sign”</a:t>
            </a:r>
          </a:p>
          <a:p>
            <a:endParaRPr lang="en-US" dirty="0"/>
          </a:p>
          <a:p>
            <a:r>
              <a:rPr lang="en-US" dirty="0"/>
              <a:t>Ogden pointed out that in children the talus is largely cartilage, especially in the ankle subchondral bone and, therefore, the Hawkins sign would not be easily</a:t>
            </a:r>
          </a:p>
          <a:p>
            <a:r>
              <a:rPr lang="en-US" dirty="0"/>
              <a:t>seen here. However, the availability of MRI has largely supplanted the need for reliance on the Hawkins sign or</a:t>
            </a:r>
          </a:p>
          <a:p>
            <a:r>
              <a:rPr lang="en-US" dirty="0"/>
              <a:t>the use of scintigraphy to look for cold spots indicative of a lack of vascularity.</a:t>
            </a:r>
          </a:p>
          <a:p>
            <a:endParaRPr lang="en-US" dirty="0"/>
          </a:p>
          <a:p>
            <a:r>
              <a:rPr lang="en-US" dirty="0"/>
              <a:t>In general, it is this remarkable healing response of the non-ossified talar anlage that allows conservative treatment of talar fractures in children younger than 8 years of age. After age 10 years, when much of the ossification has occurred and the amount of vascularly dependent bone mass is increased, talar fractures resemble those in adults and generally are treated similarly.</a:t>
            </a:r>
          </a:p>
          <a:p>
            <a:endParaRPr lang="en-US" dirty="0"/>
          </a:p>
          <a:p>
            <a:r>
              <a:rPr lang="en-US" b="0" i="0" dirty="0">
                <a:solidFill>
                  <a:srgbClr val="000000"/>
                </a:solidFill>
                <a:effectLst/>
                <a:latin typeface="Roboto"/>
              </a:rPr>
              <a:t>Often, there is a separate ossification center (os trigonum) that appears here on radiographs at 11 to 13 years of age in boys and 8 to 10 years of age in girls. It usually fuses to the talus 1 year after it appears</a:t>
            </a:r>
          </a:p>
          <a:p>
            <a:endParaRPr lang="en-US" b="0" i="0" dirty="0">
              <a:solidFill>
                <a:srgbClr val="000000"/>
              </a:solidFill>
              <a:effectLst/>
              <a:latin typeface="Roboto"/>
            </a:endParaRPr>
          </a:p>
        </p:txBody>
      </p:sp>
      <p:sp>
        <p:nvSpPr>
          <p:cNvPr id="4" name="Slide Number Placeholder 3"/>
          <p:cNvSpPr>
            <a:spLocks noGrp="1"/>
          </p:cNvSpPr>
          <p:nvPr>
            <p:ph type="sldNum" sz="quarter" idx="5"/>
          </p:nvPr>
        </p:nvSpPr>
        <p:spPr/>
        <p:txBody>
          <a:bodyPr/>
          <a:lstStyle/>
          <a:p>
            <a:fld id="{E9E09E59-D151-4545-B30B-E6E7DA4BFA56}" type="slidenum">
              <a:rPr lang="en-US" smtClean="0"/>
              <a:t>9</a:t>
            </a:fld>
            <a:endParaRPr lang="en-US"/>
          </a:p>
        </p:txBody>
      </p:sp>
    </p:spTree>
    <p:extLst>
      <p:ext uri="{BB962C8B-B14F-4D97-AF65-F5344CB8AC3E}">
        <p14:creationId xmlns:p14="http://schemas.microsoft.com/office/powerpoint/2010/main" val="1289332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Plain radiographs consisting of AP, lateral, and oblique views should be ordered routinely. </a:t>
            </a:r>
            <a:r>
              <a:rPr lang="en-US" sz="1200" dirty="0" err="1">
                <a:solidFill>
                  <a:srgbClr val="333333"/>
                </a:solidFill>
                <a:effectLst/>
                <a:latin typeface="Arial" panose="020B0604020202020204" pitchFamily="34" charset="0"/>
                <a:ea typeface="Calibri" panose="020F0502020204030204" pitchFamily="34" charset="0"/>
                <a:cs typeface="Times New Roman" panose="02020603050405020304" pitchFamily="18" charset="0"/>
              </a:rPr>
              <a:t>Canale</a:t>
            </a:r>
            <a:r>
              <a:rPr lang="en-US" sz="1200"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 and Kelly</a:t>
            </a:r>
            <a:r>
              <a:rPr lang="en-US" sz="1200" baseline="30000"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8</a:t>
            </a:r>
            <a:r>
              <a:rPr lang="en-US" sz="1200"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 described a technique to obtain an improved view in AP projection. The foot is pronated to 15° and the </a:t>
            </a:r>
            <a:r>
              <a:rPr lang="en-US" sz="1200" dirty="0" err="1">
                <a:solidFill>
                  <a:srgbClr val="333333"/>
                </a:solidFill>
                <a:effectLst/>
                <a:latin typeface="Arial" panose="020B0604020202020204" pitchFamily="34" charset="0"/>
                <a:ea typeface="Calibri" panose="020F0502020204030204" pitchFamily="34" charset="0"/>
                <a:cs typeface="Times New Roman" panose="02020603050405020304" pitchFamily="18" charset="0"/>
              </a:rPr>
              <a:t>xray</a:t>
            </a:r>
            <a:r>
              <a:rPr lang="en-US" sz="1200"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 tube is angled 75° to the tabletop.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333333"/>
              </a:solidFill>
              <a:effectLst/>
              <a:latin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33333"/>
                </a:solidFill>
                <a:effectLst/>
                <a:latin typeface="Arial" panose="020B0604020202020204" pitchFamily="34" charset="0"/>
                <a:cs typeface="Times New Roman" panose="02020603050405020304" pitchFamily="18" charset="0"/>
              </a:rPr>
              <a:t>Image </a:t>
            </a:r>
            <a:r>
              <a:rPr lang="en-US" altLang="en-US" sz="1200" dirty="0">
                <a:latin typeface="+mn-lt"/>
                <a:ea typeface="Arial" panose="020B0604020202020204" pitchFamily="34" charset="0"/>
                <a:cs typeface="Helvetica" panose="020B0604020202020204" pitchFamily="34" charset="0"/>
                <a:sym typeface="Wingdings" panose="05000000000000000000" pitchFamily="2" charset="2"/>
              </a:rPr>
              <a:t>Rockwood and Green's Fractures in Adults, 9e,  2019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9E09E59-D151-4545-B30B-E6E7DA4BFA56}" type="slidenum">
              <a:rPr lang="en-US" smtClean="0"/>
              <a:t>10</a:t>
            </a:fld>
            <a:endParaRPr lang="en-US"/>
          </a:p>
        </p:txBody>
      </p:sp>
    </p:spTree>
    <p:extLst>
      <p:ext uri="{BB962C8B-B14F-4D97-AF65-F5344CB8AC3E}">
        <p14:creationId xmlns:p14="http://schemas.microsoft.com/office/powerpoint/2010/main" val="2806151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Canele</a:t>
            </a:r>
            <a:r>
              <a:rPr lang="en-US" dirty="0"/>
              <a:t> and Kelly accepted 5mm of displacement and 5 degrees of angulation in the historic series.</a:t>
            </a:r>
          </a:p>
          <a:p>
            <a:endParaRPr lang="en-US" dirty="0"/>
          </a:p>
          <a:p>
            <a:r>
              <a:rPr lang="en-US" b="0" i="0" dirty="0">
                <a:solidFill>
                  <a:srgbClr val="000000"/>
                </a:solidFill>
                <a:effectLst/>
              </a:rPr>
              <a:t>&lt;8 years of age, a less than perfect reduction of the fracture can be accepted because of the remodeling potential</a:t>
            </a:r>
          </a:p>
          <a:p>
            <a:r>
              <a:rPr lang="en-US" dirty="0">
                <a:solidFill>
                  <a:srgbClr val="000000"/>
                </a:solidFill>
              </a:rPr>
              <a:t>O</a:t>
            </a:r>
            <a:r>
              <a:rPr lang="en-US" b="0" i="0" dirty="0">
                <a:solidFill>
                  <a:srgbClr val="000000"/>
                </a:solidFill>
                <a:effectLst/>
              </a:rPr>
              <a:t>utcome in patients less than 12 years old is favorable in most cases</a:t>
            </a:r>
            <a:endParaRPr lang="en-US" altLang="en-US" dirty="0"/>
          </a:p>
          <a:p>
            <a:endParaRPr lang="en-US" dirty="0"/>
          </a:p>
          <a:p>
            <a:endParaRPr lang="en-US" dirty="0"/>
          </a:p>
          <a:p>
            <a:r>
              <a:rPr lang="en-US" dirty="0"/>
              <a:t>CDS image</a:t>
            </a:r>
          </a:p>
        </p:txBody>
      </p:sp>
      <p:sp>
        <p:nvSpPr>
          <p:cNvPr id="4" name="Slide Number Placeholder 3"/>
          <p:cNvSpPr>
            <a:spLocks noGrp="1"/>
          </p:cNvSpPr>
          <p:nvPr>
            <p:ph type="sldNum" sz="quarter" idx="5"/>
          </p:nvPr>
        </p:nvSpPr>
        <p:spPr/>
        <p:txBody>
          <a:bodyPr/>
          <a:lstStyle/>
          <a:p>
            <a:fld id="{E9E09E59-D151-4545-B30B-E6E7DA4BFA56}" type="slidenum">
              <a:rPr lang="en-US" smtClean="0"/>
              <a:t>11</a:t>
            </a:fld>
            <a:endParaRPr lang="en-US"/>
          </a:p>
        </p:txBody>
      </p:sp>
    </p:spTree>
    <p:extLst>
      <p:ext uri="{BB962C8B-B14F-4D97-AF65-F5344CB8AC3E}">
        <p14:creationId xmlns:p14="http://schemas.microsoft.com/office/powerpoint/2010/main" val="15109046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rgbClr val="002060"/>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8" name="Rectangle 7"/>
          <p:cNvSpPr/>
          <p:nvPr userDrawn="1"/>
        </p:nvSpPr>
        <p:spPr>
          <a:xfrm>
            <a:off x="9953723" y="6366554"/>
            <a:ext cx="3155092"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475312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81D4724-D698-47D4-A663-A96C66F201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8" name="Rectangle 7">
            <a:extLst>
              <a:ext uri="{FF2B5EF4-FFF2-40B4-BE49-F238E27FC236}">
                <a16:creationId xmlns:a16="http://schemas.microsoft.com/office/drawing/2014/main" id="{8B77DA90-9C27-4E1F-99A1-E6516E2C4B56}"/>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37567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85D1BB07-7AF7-4B17-80BC-DC29DEF74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8" name="Rectangle 7">
            <a:extLst>
              <a:ext uri="{FF2B5EF4-FFF2-40B4-BE49-F238E27FC236}">
                <a16:creationId xmlns:a16="http://schemas.microsoft.com/office/drawing/2014/main" id="{088771CC-05B5-4990-99DC-910542E86C8C}"/>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2946103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3414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EADA92C2-499C-41F6-8959-9FA83F39D07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7" name="Rectangle 6">
            <a:extLst>
              <a:ext uri="{FF2B5EF4-FFF2-40B4-BE49-F238E27FC236}">
                <a16:creationId xmlns:a16="http://schemas.microsoft.com/office/drawing/2014/main" id="{23880537-A7BC-46E6-8E01-27E18D49CDA7}"/>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3980302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rgbClr val="002060"/>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7" name="Picture 6">
            <a:extLst>
              <a:ext uri="{FF2B5EF4-FFF2-40B4-BE49-F238E27FC236}">
                <a16:creationId xmlns:a16="http://schemas.microsoft.com/office/drawing/2014/main" id="{78B6D0E1-6F87-4CED-9DE4-F10059F6BE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8" name="Rectangle 7">
            <a:extLst>
              <a:ext uri="{FF2B5EF4-FFF2-40B4-BE49-F238E27FC236}">
                <a16:creationId xmlns:a16="http://schemas.microsoft.com/office/drawing/2014/main" id="{F71ACD1C-73DB-40EC-8DFA-F0DE99A9CD15}"/>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2850157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288DE133-07EF-426D-9E9C-F759B01C0C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9" name="Rectangle 8">
            <a:extLst>
              <a:ext uri="{FF2B5EF4-FFF2-40B4-BE49-F238E27FC236}">
                <a16:creationId xmlns:a16="http://schemas.microsoft.com/office/drawing/2014/main" id="{38279109-501F-4C8C-9679-AA0631E5AA94}"/>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2713489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7BB1BF96-39BE-4D5A-9FD2-10BE56E576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11" name="Rectangle 10">
            <a:extLst>
              <a:ext uri="{FF2B5EF4-FFF2-40B4-BE49-F238E27FC236}">
                <a16:creationId xmlns:a16="http://schemas.microsoft.com/office/drawing/2014/main" id="{3B4037B4-3CF5-4CC9-BDC2-61937E195D72}"/>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1152654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A4D4BAD2-3FEA-4F32-9D1D-CB78B0BE3A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7" name="Rectangle 6">
            <a:extLst>
              <a:ext uri="{FF2B5EF4-FFF2-40B4-BE49-F238E27FC236}">
                <a16:creationId xmlns:a16="http://schemas.microsoft.com/office/drawing/2014/main" id="{985807F5-0CBA-4789-8B7A-031740EE3228}"/>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3542530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CDC778-5876-463F-9576-996D6990BA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6" name="Rectangle 5">
            <a:extLst>
              <a:ext uri="{FF2B5EF4-FFF2-40B4-BE49-F238E27FC236}">
                <a16:creationId xmlns:a16="http://schemas.microsoft.com/office/drawing/2014/main" id="{34726AFF-2537-41C4-9F22-98B8928ED9A4}"/>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3507943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a:extLst>
              <a:ext uri="{FF2B5EF4-FFF2-40B4-BE49-F238E27FC236}">
                <a16:creationId xmlns:a16="http://schemas.microsoft.com/office/drawing/2014/main" id="{D92B9269-5DD5-4B15-89D6-537E8C963C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9" name="Rectangle 8">
            <a:extLst>
              <a:ext uri="{FF2B5EF4-FFF2-40B4-BE49-F238E27FC236}">
                <a16:creationId xmlns:a16="http://schemas.microsoft.com/office/drawing/2014/main" id="{CD6E1A62-C05B-4564-AD54-68F9FA12DCCB}"/>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3526293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a:extLst>
              <a:ext uri="{FF2B5EF4-FFF2-40B4-BE49-F238E27FC236}">
                <a16:creationId xmlns:a16="http://schemas.microsoft.com/office/drawing/2014/main" id="{FC6AAA24-3D51-4CD0-BFBC-35135D6AA0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9" name="Rectangle 8">
            <a:extLst>
              <a:ext uri="{FF2B5EF4-FFF2-40B4-BE49-F238E27FC236}">
                <a16:creationId xmlns:a16="http://schemas.microsoft.com/office/drawing/2014/main" id="{1640504B-FFCD-4257-A350-7AD35AC41F47}"/>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1099832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2814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7.png"/><Relationship Id="rId5" Type="http://schemas.openxmlformats.org/officeDocument/2006/relationships/notesSlide" Target="../notesSlides/notesSlide8.xml"/><Relationship Id="rId4"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0.tmp"/></Relationships>
</file>

<file path=ppt/slides/_rels/slide14.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3.png"/><Relationship Id="rId7"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8.jpe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27.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26.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24.tiff"/><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33.jpeg"/><Relationship Id="rId4" Type="http://schemas.openxmlformats.org/officeDocument/2006/relationships/image" Target="../media/image32.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37.jpeg"/><Relationship Id="rId4"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4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5.jpeg"/><Relationship Id="rId5" Type="http://schemas.openxmlformats.org/officeDocument/2006/relationships/notesSlide" Target="../notesSlides/notesSlide5.xml"/><Relationship Id="rId4"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6.jpe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a:solidFill>
                  <a:srgbClr val="002060"/>
                </a:solidFill>
              </a:rPr>
              <a:t>Pediatric Fractures </a:t>
            </a:r>
            <a:br>
              <a:rPr lang="en-US" b="1" dirty="0">
                <a:solidFill>
                  <a:srgbClr val="002060"/>
                </a:solidFill>
              </a:rPr>
            </a:br>
            <a:r>
              <a:rPr lang="en-US" b="1" dirty="0">
                <a:solidFill>
                  <a:srgbClr val="002060"/>
                </a:solidFill>
              </a:rPr>
              <a:t>of the Foot</a:t>
            </a:r>
          </a:p>
        </p:txBody>
      </p:sp>
      <p:sp>
        <p:nvSpPr>
          <p:cNvPr id="5" name="Subtitle 4"/>
          <p:cNvSpPr>
            <a:spLocks noGrp="1"/>
          </p:cNvSpPr>
          <p:nvPr>
            <p:ph type="subTitle" idx="1"/>
          </p:nvPr>
        </p:nvSpPr>
        <p:spPr>
          <a:xfrm>
            <a:off x="1013791" y="3602038"/>
            <a:ext cx="10316817" cy="1655762"/>
          </a:xfrm>
        </p:spPr>
        <p:txBody>
          <a:bodyPr>
            <a:normAutofit/>
          </a:bodyPr>
          <a:lstStyle/>
          <a:p>
            <a:r>
              <a:rPr lang="en-US" b="1" dirty="0"/>
              <a:t>Nicholas Frane DO</a:t>
            </a:r>
          </a:p>
          <a:p>
            <a:r>
              <a:rPr lang="en-US" b="1" dirty="0"/>
              <a:t>Zucker/Hofstra School of Medicine Northwell Health</a:t>
            </a:r>
          </a:p>
        </p:txBody>
      </p:sp>
    </p:spTree>
    <p:extLst>
      <p:ext uri="{BB962C8B-B14F-4D97-AF65-F5344CB8AC3E}">
        <p14:creationId xmlns:p14="http://schemas.microsoft.com/office/powerpoint/2010/main" val="1313955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35709-6248-4B03-8125-101AB66598FA}"/>
              </a:ext>
            </a:extLst>
          </p:cNvPr>
          <p:cNvSpPr>
            <a:spLocks noGrp="1"/>
          </p:cNvSpPr>
          <p:nvPr>
            <p:ph type="title"/>
          </p:nvPr>
        </p:nvSpPr>
        <p:spPr/>
        <p:txBody>
          <a:bodyPr/>
          <a:lstStyle/>
          <a:p>
            <a:r>
              <a:rPr lang="en-US" altLang="en-US" sz="4400" u="sng" dirty="0">
                <a:solidFill>
                  <a:srgbClr val="000000"/>
                </a:solidFill>
                <a:ea typeface="Arial" panose="020B0604020202020204" pitchFamily="34" charset="0"/>
                <a:cs typeface="Helvetica" panose="020B0604020202020204" pitchFamily="34" charset="0"/>
                <a:sym typeface="Wingdings" panose="05000000000000000000" pitchFamily="2" charset="2"/>
              </a:rPr>
              <a:t>Special Radiographs</a:t>
            </a:r>
            <a:endParaRPr lang="en-US" u="sng" dirty="0"/>
          </a:p>
        </p:txBody>
      </p:sp>
      <p:sp>
        <p:nvSpPr>
          <p:cNvPr id="3" name="Content Placeholder 2">
            <a:extLst>
              <a:ext uri="{FF2B5EF4-FFF2-40B4-BE49-F238E27FC236}">
                <a16:creationId xmlns:a16="http://schemas.microsoft.com/office/drawing/2014/main" id="{2A370AC0-D6BD-40E4-81C2-A243C3B2AA9E}"/>
              </a:ext>
            </a:extLst>
          </p:cNvPr>
          <p:cNvSpPr>
            <a:spLocks noGrp="1"/>
          </p:cNvSpPr>
          <p:nvPr>
            <p:ph sz="half" idx="1"/>
          </p:nvPr>
        </p:nvSpPr>
        <p:spPr>
          <a:xfrm>
            <a:off x="838200" y="1825625"/>
            <a:ext cx="3657600" cy="4351338"/>
          </a:xfrm>
        </p:spPr>
        <p:txBody>
          <a:bodyPr/>
          <a:lstStyle/>
          <a:p>
            <a:r>
              <a:rPr lang="en-US" altLang="en-US" sz="2800" b="0" dirty="0" err="1">
                <a:solidFill>
                  <a:srgbClr val="000000"/>
                </a:solidFill>
                <a:latin typeface="+mn-lt"/>
                <a:ea typeface="Arial" panose="020B0604020202020204" pitchFamily="34" charset="0"/>
                <a:cs typeface="Helvetica" panose="020B0604020202020204" pitchFamily="34" charset="0"/>
                <a:sym typeface="Wingdings" panose="05000000000000000000" pitchFamily="2" charset="2"/>
              </a:rPr>
              <a:t>Canale</a:t>
            </a:r>
            <a:r>
              <a:rPr lang="en-US" altLang="en-US" sz="2800" b="0" dirty="0">
                <a:solidFill>
                  <a:srgbClr val="000000"/>
                </a:solidFill>
                <a:latin typeface="+mn-lt"/>
                <a:ea typeface="Arial" panose="020B0604020202020204" pitchFamily="34" charset="0"/>
                <a:cs typeface="Helvetica" panose="020B0604020202020204" pitchFamily="34" charset="0"/>
                <a:sym typeface="Wingdings" panose="05000000000000000000" pitchFamily="2" charset="2"/>
              </a:rPr>
              <a:t> and Kelly view of the foot</a:t>
            </a:r>
          </a:p>
          <a:p>
            <a:r>
              <a:rPr lang="en-US" sz="2800" dirty="0">
                <a:solidFill>
                  <a:srgbClr val="333333"/>
                </a:solidFill>
                <a:effectLst/>
                <a:ea typeface="Calibri" panose="020F0502020204030204" pitchFamily="34" charset="0"/>
                <a:cs typeface="Times New Roman" panose="02020603050405020304" pitchFamily="18" charset="0"/>
              </a:rPr>
              <a:t>The foot is pronated to 15° and the </a:t>
            </a:r>
            <a:r>
              <a:rPr lang="en-US" sz="2800" dirty="0" err="1">
                <a:solidFill>
                  <a:srgbClr val="333333"/>
                </a:solidFill>
                <a:effectLst/>
                <a:ea typeface="Calibri" panose="020F0502020204030204" pitchFamily="34" charset="0"/>
                <a:cs typeface="Times New Roman" panose="02020603050405020304" pitchFamily="18" charset="0"/>
              </a:rPr>
              <a:t>xray</a:t>
            </a:r>
            <a:r>
              <a:rPr lang="en-US" sz="2800" dirty="0">
                <a:solidFill>
                  <a:srgbClr val="333333"/>
                </a:solidFill>
                <a:effectLst/>
                <a:ea typeface="Calibri" panose="020F0502020204030204" pitchFamily="34" charset="0"/>
                <a:cs typeface="Times New Roman" panose="02020603050405020304" pitchFamily="18" charset="0"/>
              </a:rPr>
              <a:t> tube is angled 75° to the tabletop</a:t>
            </a:r>
            <a:endParaRPr lang="en-US" dirty="0"/>
          </a:p>
        </p:txBody>
      </p:sp>
      <p:pic>
        <p:nvPicPr>
          <p:cNvPr id="6" name="New picture">
            <a:extLst>
              <a:ext uri="{FF2B5EF4-FFF2-40B4-BE49-F238E27FC236}">
                <a16:creationId xmlns:a16="http://schemas.microsoft.com/office/drawing/2014/main" id="{FA860717-A906-403B-9045-0B7706514DB1}"/>
              </a:ext>
            </a:extLst>
          </p:cNvPr>
          <p:cNvPicPr>
            <a:picLocks noGrp="1" noChangeAspect="1" noChangeArrowheads="1"/>
          </p:cNvPicPr>
          <p:nvPr>
            <p:ph sz="half" idx="2"/>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5007429" y="1941608"/>
            <a:ext cx="6346371" cy="411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sp>
        <p:nvSpPr>
          <p:cNvPr id="8" name="Text Placeholder 2">
            <a:extLst>
              <a:ext uri="{FF2B5EF4-FFF2-40B4-BE49-F238E27FC236}">
                <a16:creationId xmlns:a16="http://schemas.microsoft.com/office/drawing/2014/main" id="{09AD52E8-CAC7-4EF1-B904-DE85059A28FF}"/>
              </a:ext>
            </a:extLst>
          </p:cNvPr>
          <p:cNvSpPr txBox="1">
            <a:spLocks noChangeArrowheads="1"/>
          </p:cNvSpPr>
          <p:nvPr>
            <p:custDataLst>
              <p:tags r:id="rId2"/>
            </p:custDataLst>
          </p:nvPr>
        </p:nvSpPr>
        <p:spPr bwMode="auto">
          <a:xfrm>
            <a:off x="3657600" y="6492875"/>
            <a:ext cx="541184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54000" tIns="0" rIns="127000" bIns="63500"/>
          <a:lstStyle>
            <a:lvl1pPr>
              <a:buSzPct val="100000"/>
              <a:defRPr>
                <a:solidFill>
                  <a:schemeClr val="tx1"/>
                </a:solidFill>
                <a:latin typeface="Arial" panose="020B0604020202020204" pitchFamily="34" charset="0"/>
                <a:ea typeface="ＭＳ Ｐゴシック" panose="020B0600070205080204" pitchFamily="34" charset="-128"/>
              </a:defRPr>
            </a:lvl1pPr>
            <a:lvl2pPr marL="742950" indent="-285750">
              <a:buSzPct val="100000"/>
              <a:defRPr>
                <a:solidFill>
                  <a:schemeClr val="tx1"/>
                </a:solidFill>
                <a:latin typeface="Arial" panose="020B0604020202020204" pitchFamily="34" charset="0"/>
                <a:ea typeface="ＭＳ Ｐゴシック" panose="020B0600070205080204" pitchFamily="34" charset="-128"/>
              </a:defRPr>
            </a:lvl2pPr>
            <a:lvl3pPr marL="1143000" indent="-228600">
              <a:buSzPct val="100000"/>
              <a:defRPr>
                <a:solidFill>
                  <a:schemeClr val="tx1"/>
                </a:solidFill>
                <a:latin typeface="Arial" panose="020B0604020202020204" pitchFamily="34" charset="0"/>
                <a:ea typeface="ＭＳ Ｐゴシック" panose="020B0600070205080204" pitchFamily="34" charset="-128"/>
              </a:defRPr>
            </a:lvl3pPr>
            <a:lvl4pPr marL="1600200" indent="-228600">
              <a:buSzPct val="100000"/>
              <a:defRPr>
                <a:solidFill>
                  <a:schemeClr val="tx1"/>
                </a:solidFill>
                <a:latin typeface="Arial" panose="020B0604020202020204" pitchFamily="34" charset="0"/>
                <a:ea typeface="ＭＳ Ｐゴシック" panose="020B0600070205080204" pitchFamily="34" charset="-128"/>
              </a:defRPr>
            </a:lvl4pPr>
            <a:lvl5pPr marL="2057400" indent="-228600">
              <a:buSzPct val="1000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eaLnBrk="1" hangingPunct="1">
              <a:buSzTx/>
            </a:pPr>
            <a:endParaRPr lang="en-US" altLang="en-US" sz="1600" dirty="0">
              <a:latin typeface="+mn-lt"/>
              <a:ea typeface="Arial" panose="020B0604020202020204" pitchFamily="34" charset="0"/>
              <a:cs typeface="Helvetica" panose="020B0604020202020204" pitchFamily="34" charset="0"/>
              <a:sym typeface="Wingdings" panose="05000000000000000000" pitchFamily="2" charset="2"/>
            </a:endParaRPr>
          </a:p>
        </p:txBody>
      </p:sp>
      <p:sp>
        <p:nvSpPr>
          <p:cNvPr id="7" name="Text Placeholder 2">
            <a:extLst>
              <a:ext uri="{FF2B5EF4-FFF2-40B4-BE49-F238E27FC236}">
                <a16:creationId xmlns:a16="http://schemas.microsoft.com/office/drawing/2014/main" id="{8BDC1C64-1672-46A1-8CDC-1FC05A545D82}"/>
              </a:ext>
            </a:extLst>
          </p:cNvPr>
          <p:cNvSpPr txBox="1">
            <a:spLocks noChangeArrowheads="1"/>
          </p:cNvSpPr>
          <p:nvPr>
            <p:custDataLst>
              <p:tags r:id="rId3"/>
            </p:custDataLst>
          </p:nvPr>
        </p:nvSpPr>
        <p:spPr bwMode="auto">
          <a:xfrm>
            <a:off x="3170732" y="6492875"/>
            <a:ext cx="4878394"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54000" tIns="0" rIns="127000" bIns="63500"/>
          <a:lstStyle>
            <a:lvl1pPr>
              <a:buSzPct val="100000"/>
              <a:defRPr>
                <a:solidFill>
                  <a:schemeClr val="tx1"/>
                </a:solidFill>
                <a:latin typeface="Arial" panose="020B0604020202020204" pitchFamily="34" charset="0"/>
                <a:ea typeface="ＭＳ Ｐゴシック" panose="020B0600070205080204" pitchFamily="34" charset="-128"/>
              </a:defRPr>
            </a:lvl1pPr>
            <a:lvl2pPr marL="742950" indent="-285750">
              <a:buSzPct val="100000"/>
              <a:defRPr>
                <a:solidFill>
                  <a:schemeClr val="tx1"/>
                </a:solidFill>
                <a:latin typeface="Arial" panose="020B0604020202020204" pitchFamily="34" charset="0"/>
                <a:ea typeface="ＭＳ Ｐゴシック" panose="020B0600070205080204" pitchFamily="34" charset="-128"/>
              </a:defRPr>
            </a:lvl2pPr>
            <a:lvl3pPr marL="1143000" indent="-228600">
              <a:buSzPct val="100000"/>
              <a:defRPr>
                <a:solidFill>
                  <a:schemeClr val="tx1"/>
                </a:solidFill>
                <a:latin typeface="Arial" panose="020B0604020202020204" pitchFamily="34" charset="0"/>
                <a:ea typeface="ＭＳ Ｐゴシック" panose="020B0600070205080204" pitchFamily="34" charset="-128"/>
              </a:defRPr>
            </a:lvl3pPr>
            <a:lvl4pPr marL="1600200" indent="-228600">
              <a:buSzPct val="100000"/>
              <a:defRPr>
                <a:solidFill>
                  <a:schemeClr val="tx1"/>
                </a:solidFill>
                <a:latin typeface="Arial" panose="020B0604020202020204" pitchFamily="34" charset="0"/>
                <a:ea typeface="ＭＳ Ｐゴシック" panose="020B0600070205080204" pitchFamily="34" charset="-128"/>
              </a:defRPr>
            </a:lvl4pPr>
            <a:lvl5pPr marL="2057400" indent="-228600">
              <a:buSzPct val="1000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eaLnBrk="1" hangingPunct="1">
              <a:buSzTx/>
            </a:pPr>
            <a:r>
              <a:rPr lang="en-US" altLang="en-US" sz="1600" i="1" dirty="0">
                <a:latin typeface="Times" panose="02020603050405020304" pitchFamily="18" charset="0"/>
                <a:ea typeface="Arial" panose="020B0604020202020204" pitchFamily="34" charset="0"/>
                <a:cs typeface="Times" panose="02020603050405020304" pitchFamily="18" charset="0"/>
                <a:sym typeface="Wingdings" panose="05000000000000000000" pitchFamily="2" charset="2"/>
              </a:rPr>
              <a:t>Rockwood and Green's Fractures in Adults, 9e,  2019</a:t>
            </a:r>
          </a:p>
        </p:txBody>
      </p:sp>
    </p:spTree>
    <p:extLst>
      <p:ext uri="{BB962C8B-B14F-4D97-AF65-F5344CB8AC3E}">
        <p14:creationId xmlns:p14="http://schemas.microsoft.com/office/powerpoint/2010/main" val="1383116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443D3A1C-6B95-4CD0-804E-863AEF26E444}"/>
              </a:ext>
            </a:extLst>
          </p:cNvPr>
          <p:cNvSpPr>
            <a:spLocks noGrp="1" noChangeArrowheads="1"/>
          </p:cNvSpPr>
          <p:nvPr>
            <p:ph type="title"/>
          </p:nvPr>
        </p:nvSpPr>
        <p:spPr/>
        <p:txBody>
          <a:bodyPr/>
          <a:lstStyle/>
          <a:p>
            <a:r>
              <a:rPr lang="en-US" altLang="en-US" u="sng" dirty="0"/>
              <a:t>Talar Neck Fractures</a:t>
            </a:r>
          </a:p>
        </p:txBody>
      </p:sp>
      <p:sp>
        <p:nvSpPr>
          <p:cNvPr id="88067" name="Rectangle 3">
            <a:extLst>
              <a:ext uri="{FF2B5EF4-FFF2-40B4-BE49-F238E27FC236}">
                <a16:creationId xmlns:a16="http://schemas.microsoft.com/office/drawing/2014/main" id="{742602DA-1580-498F-8DCE-BB13670A3374}"/>
              </a:ext>
            </a:extLst>
          </p:cNvPr>
          <p:cNvSpPr>
            <a:spLocks noGrp="1" noChangeArrowheads="1"/>
          </p:cNvSpPr>
          <p:nvPr>
            <p:ph type="body" idx="1"/>
          </p:nvPr>
        </p:nvSpPr>
        <p:spPr>
          <a:xfrm>
            <a:off x="376709" y="1690687"/>
            <a:ext cx="7344891" cy="4445069"/>
          </a:xfrm>
        </p:spPr>
        <p:txBody>
          <a:bodyPr>
            <a:normAutofit/>
          </a:bodyPr>
          <a:lstStyle/>
          <a:p>
            <a:pPr>
              <a:lnSpc>
                <a:spcPct val="90000"/>
              </a:lnSpc>
            </a:pPr>
            <a:r>
              <a:rPr lang="en-US" altLang="en-US" sz="2400" dirty="0"/>
              <a:t>Hawkins’ Classification (same as in adults)</a:t>
            </a:r>
          </a:p>
          <a:p>
            <a:pPr lvl="1">
              <a:lnSpc>
                <a:spcPct val="90000"/>
              </a:lnSpc>
            </a:pPr>
            <a:r>
              <a:rPr lang="en-US" altLang="en-US" dirty="0"/>
              <a:t>Type I: nondisplaced</a:t>
            </a:r>
          </a:p>
          <a:p>
            <a:pPr lvl="1">
              <a:lnSpc>
                <a:spcPct val="90000"/>
              </a:lnSpc>
            </a:pPr>
            <a:r>
              <a:rPr lang="en-US" altLang="en-US" dirty="0"/>
              <a:t>Type II: displaced talar neck involving subtalar joint</a:t>
            </a:r>
          </a:p>
          <a:p>
            <a:pPr lvl="1">
              <a:lnSpc>
                <a:spcPct val="90000"/>
              </a:lnSpc>
            </a:pPr>
            <a:r>
              <a:rPr lang="en-US" altLang="en-US" dirty="0"/>
              <a:t>Type III: displaced talar neck fractures involving ankle and subtalar joints</a:t>
            </a:r>
          </a:p>
          <a:p>
            <a:pPr lvl="1">
              <a:lnSpc>
                <a:spcPct val="90000"/>
              </a:lnSpc>
            </a:pPr>
            <a:r>
              <a:rPr lang="en-US" altLang="en-US" dirty="0"/>
              <a:t>Type IV: displaced talar neck fractures involving ankle, subtalar and talonavicular joints</a:t>
            </a:r>
          </a:p>
          <a:p>
            <a:r>
              <a:rPr lang="en-US" sz="2400" b="0" i="0" dirty="0">
                <a:solidFill>
                  <a:srgbClr val="000000"/>
                </a:solidFill>
                <a:effectLst/>
              </a:rPr>
              <a:t>&lt;8, remodeling potential affords less than perfect reduction</a:t>
            </a:r>
          </a:p>
          <a:p>
            <a:r>
              <a:rPr lang="en-US" sz="2400" dirty="0">
                <a:solidFill>
                  <a:srgbClr val="000000"/>
                </a:solidFill>
              </a:rPr>
              <a:t>O</a:t>
            </a:r>
            <a:r>
              <a:rPr lang="en-US" sz="2400" b="0" i="0" dirty="0">
                <a:solidFill>
                  <a:srgbClr val="000000"/>
                </a:solidFill>
                <a:effectLst/>
              </a:rPr>
              <a:t>utcome in patients &lt;12 years old is favorable in most cases</a:t>
            </a:r>
            <a:endParaRPr lang="en-US" altLang="en-US" sz="2400" dirty="0"/>
          </a:p>
        </p:txBody>
      </p:sp>
      <p:sp>
        <p:nvSpPr>
          <p:cNvPr id="88068" name="TextBox 3">
            <a:extLst>
              <a:ext uri="{FF2B5EF4-FFF2-40B4-BE49-F238E27FC236}">
                <a16:creationId xmlns:a16="http://schemas.microsoft.com/office/drawing/2014/main" id="{A4EF4C71-40D4-46F1-B713-25D527C4FE53}"/>
              </a:ext>
            </a:extLst>
          </p:cNvPr>
          <p:cNvSpPr txBox="1">
            <a:spLocks noChangeArrowheads="1"/>
          </p:cNvSpPr>
          <p:nvPr/>
        </p:nvSpPr>
        <p:spPr bwMode="auto">
          <a:xfrm>
            <a:off x="1195790" y="6153057"/>
            <a:ext cx="881822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ヒラギノ角ゴ Pro W3" charset="-128"/>
              </a:defRPr>
            </a:lvl1pPr>
            <a:lvl2pPr marL="742950" indent="-285750">
              <a:spcBef>
                <a:spcPct val="20000"/>
              </a:spcBef>
              <a:buChar char="–"/>
              <a:defRPr sz="2800">
                <a:solidFill>
                  <a:schemeClr val="tx1"/>
                </a:solidFill>
                <a:latin typeface="Times New Roman" panose="02020603050405020304" pitchFamily="18" charset="0"/>
                <a:ea typeface="ヒラギノ角ゴ Pro W3" charset="-128"/>
              </a:defRPr>
            </a:lvl2pPr>
            <a:lvl3pPr marL="1143000" indent="-228600">
              <a:spcBef>
                <a:spcPct val="20000"/>
              </a:spcBef>
              <a:buChar char="•"/>
              <a:defRPr sz="2400">
                <a:solidFill>
                  <a:schemeClr val="tx1"/>
                </a:solidFill>
                <a:latin typeface="Times New Roman" panose="02020603050405020304" pitchFamily="18" charset="0"/>
                <a:ea typeface="ヒラギノ角ゴ Pro W3" charset="-128"/>
              </a:defRPr>
            </a:lvl3pPr>
            <a:lvl4pPr marL="1600200" indent="-228600">
              <a:spcBef>
                <a:spcPct val="20000"/>
              </a:spcBef>
              <a:buChar char="–"/>
              <a:defRPr sz="2000">
                <a:solidFill>
                  <a:schemeClr val="tx1"/>
                </a:solidFill>
                <a:latin typeface="Times New Roman" panose="02020603050405020304" pitchFamily="18" charset="0"/>
                <a:ea typeface="ヒラギノ角ゴ Pro W3" charset="-128"/>
              </a:defRPr>
            </a:lvl4pPr>
            <a:lvl5pPr marL="2057400" indent="-228600">
              <a:spcBef>
                <a:spcPct val="20000"/>
              </a:spcBef>
              <a:buChar char="»"/>
              <a:defRPr sz="2000">
                <a:solidFill>
                  <a:schemeClr val="tx1"/>
                </a:solidFill>
                <a:latin typeface="Times New Roman" panose="02020603050405020304" pitchFamily="18"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ヒラギノ角ゴ Pro W3" charset="-128"/>
              </a:defRPr>
            </a:lvl9pPr>
          </a:lstStyle>
          <a:p>
            <a:pPr>
              <a:spcBef>
                <a:spcPct val="0"/>
              </a:spcBef>
              <a:buFontTx/>
              <a:buNone/>
            </a:pPr>
            <a:r>
              <a:rPr lang="en-US" altLang="en-US" sz="1400" dirty="0">
                <a:latin typeface="+mn-lt"/>
              </a:rPr>
              <a:t>Hawkins LG: Fractures of the neck of the talus. J Bone Joint Surg 52A:991–1002, 1970.</a:t>
            </a:r>
          </a:p>
          <a:p>
            <a:pPr>
              <a:spcBef>
                <a:spcPct val="0"/>
              </a:spcBef>
              <a:buFontTx/>
              <a:buNone/>
            </a:pPr>
            <a:r>
              <a:rPr lang="en-US" altLang="en-US" sz="1400" dirty="0" err="1">
                <a:latin typeface="+mn-lt"/>
              </a:rPr>
              <a:t>Canale</a:t>
            </a:r>
            <a:r>
              <a:rPr lang="en-US" altLang="en-US" sz="1400" dirty="0">
                <a:latin typeface="+mn-lt"/>
              </a:rPr>
              <a:t> ST, Kelly FB: Fractures of the neck of the talus, long term evaluation of seventy one cases. J Bone Joint Surg 60A:143–156, 1978.</a:t>
            </a:r>
          </a:p>
        </p:txBody>
      </p:sp>
      <p:pic>
        <p:nvPicPr>
          <p:cNvPr id="6" name="Picture 5" descr="A picture containing text, person, close&#10;&#10;Description automatically generated">
            <a:extLst>
              <a:ext uri="{FF2B5EF4-FFF2-40B4-BE49-F238E27FC236}">
                <a16:creationId xmlns:a16="http://schemas.microsoft.com/office/drawing/2014/main" id="{1EC0F503-1FA8-BC4D-8715-2F41CE3957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70" t="19506" r="35579" b="18025"/>
          <a:stretch/>
        </p:blipFill>
        <p:spPr>
          <a:xfrm>
            <a:off x="9109454" y="1605523"/>
            <a:ext cx="2705837" cy="330713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4029C-8FBA-40E8-A986-6BFFB060A967}"/>
              </a:ext>
            </a:extLst>
          </p:cNvPr>
          <p:cNvSpPr>
            <a:spLocks noGrp="1"/>
          </p:cNvSpPr>
          <p:nvPr>
            <p:ph type="title"/>
          </p:nvPr>
        </p:nvSpPr>
        <p:spPr>
          <a:xfrm>
            <a:off x="838200" y="153190"/>
            <a:ext cx="10515600" cy="1325563"/>
          </a:xfrm>
        </p:spPr>
        <p:txBody>
          <a:bodyPr/>
          <a:lstStyle/>
          <a:p>
            <a:r>
              <a:rPr lang="en-US" u="sng" dirty="0"/>
              <a:t>Treatment of Talar Neck Fractures</a:t>
            </a:r>
          </a:p>
        </p:txBody>
      </p:sp>
      <p:graphicFrame>
        <p:nvGraphicFramePr>
          <p:cNvPr id="5" name="Content Placeholder 4">
            <a:extLst>
              <a:ext uri="{FF2B5EF4-FFF2-40B4-BE49-F238E27FC236}">
                <a16:creationId xmlns:a16="http://schemas.microsoft.com/office/drawing/2014/main" id="{35A9B325-0BBF-4BB9-9E4E-BE1398933F6F}"/>
              </a:ext>
            </a:extLst>
          </p:cNvPr>
          <p:cNvGraphicFramePr>
            <a:graphicFrameLocks noGrp="1"/>
          </p:cNvGraphicFramePr>
          <p:nvPr>
            <p:ph sz="half" idx="1"/>
            <p:extLst>
              <p:ext uri="{D42A27DB-BD31-4B8C-83A1-F6EECF244321}">
                <p14:modId xmlns:p14="http://schemas.microsoft.com/office/powerpoint/2010/main" val="1598810592"/>
              </p:ext>
            </p:extLst>
          </p:nvPr>
        </p:nvGraphicFramePr>
        <p:xfrm>
          <a:off x="313267" y="1295400"/>
          <a:ext cx="11700932" cy="4780263"/>
        </p:xfrm>
        <a:graphic>
          <a:graphicData uri="http://schemas.openxmlformats.org/drawingml/2006/table">
            <a:tbl>
              <a:tblPr>
                <a:tableStyleId>{22838BEF-8BB2-4498-84A7-C5851F593DF1}</a:tableStyleId>
              </a:tblPr>
              <a:tblGrid>
                <a:gridCol w="897466">
                  <a:extLst>
                    <a:ext uri="{9D8B030D-6E8A-4147-A177-3AD203B41FA5}">
                      <a16:colId xmlns:a16="http://schemas.microsoft.com/office/drawing/2014/main" val="1750310579"/>
                    </a:ext>
                  </a:extLst>
                </a:gridCol>
                <a:gridCol w="3445934">
                  <a:extLst>
                    <a:ext uri="{9D8B030D-6E8A-4147-A177-3AD203B41FA5}">
                      <a16:colId xmlns:a16="http://schemas.microsoft.com/office/drawing/2014/main" val="2964952103"/>
                    </a:ext>
                  </a:extLst>
                </a:gridCol>
                <a:gridCol w="2967329">
                  <a:extLst>
                    <a:ext uri="{9D8B030D-6E8A-4147-A177-3AD203B41FA5}">
                      <a16:colId xmlns:a16="http://schemas.microsoft.com/office/drawing/2014/main" val="873795721"/>
                    </a:ext>
                  </a:extLst>
                </a:gridCol>
                <a:gridCol w="3024928">
                  <a:extLst>
                    <a:ext uri="{9D8B030D-6E8A-4147-A177-3AD203B41FA5}">
                      <a16:colId xmlns:a16="http://schemas.microsoft.com/office/drawing/2014/main" val="3436587232"/>
                    </a:ext>
                  </a:extLst>
                </a:gridCol>
                <a:gridCol w="1365275">
                  <a:extLst>
                    <a:ext uri="{9D8B030D-6E8A-4147-A177-3AD203B41FA5}">
                      <a16:colId xmlns:a16="http://schemas.microsoft.com/office/drawing/2014/main" val="586567904"/>
                    </a:ext>
                  </a:extLst>
                </a:gridCol>
              </a:tblGrid>
              <a:tr h="566317">
                <a:tc>
                  <a:txBody>
                    <a:bodyPr/>
                    <a:lstStyle/>
                    <a:p>
                      <a:pPr algn="l" fontAlgn="base"/>
                      <a:r>
                        <a:rPr lang="en-US" sz="1800" b="1" dirty="0">
                          <a:solidFill>
                            <a:srgbClr val="222222"/>
                          </a:solidFill>
                          <a:effectLst/>
                        </a:rPr>
                        <a:t>Type</a:t>
                      </a:r>
                      <a:endParaRPr lang="en-US" sz="1800" b="1" dirty="0">
                        <a:solidFill>
                          <a:srgbClr val="222222"/>
                        </a:solidFill>
                        <a:effectLst/>
                        <a:latin typeface="inherit"/>
                      </a:endParaRPr>
                    </a:p>
                  </a:txBody>
                  <a:tcPr marL="66944" marR="66944" marT="33472" marB="33472" anchor="ctr"/>
                </a:tc>
                <a:tc>
                  <a:txBody>
                    <a:bodyPr/>
                    <a:lstStyle/>
                    <a:p>
                      <a:pPr algn="l" fontAlgn="base"/>
                      <a:r>
                        <a:rPr lang="en-US" sz="1800" b="1" dirty="0">
                          <a:solidFill>
                            <a:srgbClr val="222222"/>
                          </a:solidFill>
                          <a:effectLst/>
                        </a:rPr>
                        <a:t>Description</a:t>
                      </a:r>
                      <a:endParaRPr lang="en-US" sz="1800" b="1" dirty="0">
                        <a:solidFill>
                          <a:srgbClr val="222222"/>
                        </a:solidFill>
                        <a:effectLst/>
                        <a:latin typeface="inherit"/>
                      </a:endParaRPr>
                    </a:p>
                  </a:txBody>
                  <a:tcPr marL="66944" marR="66944" marT="33472" marB="33472" anchor="ctr"/>
                </a:tc>
                <a:tc>
                  <a:txBody>
                    <a:bodyPr/>
                    <a:lstStyle/>
                    <a:p>
                      <a:pPr algn="l" fontAlgn="base"/>
                      <a:r>
                        <a:rPr lang="en-US" sz="1800" b="1">
                          <a:solidFill>
                            <a:srgbClr val="222222"/>
                          </a:solidFill>
                          <a:effectLst/>
                        </a:rPr>
                        <a:t>Treatment</a:t>
                      </a:r>
                      <a:endParaRPr lang="en-US" sz="1800" b="1">
                        <a:solidFill>
                          <a:srgbClr val="222222"/>
                        </a:solidFill>
                        <a:effectLst/>
                        <a:latin typeface="inherit"/>
                      </a:endParaRPr>
                    </a:p>
                  </a:txBody>
                  <a:tcPr marL="66944" marR="66944" marT="33472" marB="33472" anchor="ctr"/>
                </a:tc>
                <a:tc>
                  <a:txBody>
                    <a:bodyPr/>
                    <a:lstStyle/>
                    <a:p>
                      <a:pPr algn="l" fontAlgn="base"/>
                      <a:r>
                        <a:rPr lang="en-US" sz="1800" b="1" dirty="0">
                          <a:solidFill>
                            <a:srgbClr val="222222"/>
                          </a:solidFill>
                          <a:effectLst/>
                        </a:rPr>
                        <a:t>Blood Supply</a:t>
                      </a:r>
                      <a:endParaRPr lang="en-US" sz="1800" b="1" dirty="0">
                        <a:solidFill>
                          <a:srgbClr val="222222"/>
                        </a:solidFill>
                        <a:effectLst/>
                        <a:latin typeface="inherit"/>
                      </a:endParaRPr>
                    </a:p>
                  </a:txBody>
                  <a:tcPr marL="66944" marR="66944" marT="33472" marB="33472" anchor="ctr"/>
                </a:tc>
                <a:tc>
                  <a:txBody>
                    <a:bodyPr/>
                    <a:lstStyle/>
                    <a:p>
                      <a:pPr algn="l" fontAlgn="base"/>
                      <a:r>
                        <a:rPr lang="en-US" sz="1800" b="1" dirty="0">
                          <a:solidFill>
                            <a:srgbClr val="222222"/>
                          </a:solidFill>
                          <a:effectLst/>
                        </a:rPr>
                        <a:t>ON Rate (%)</a:t>
                      </a:r>
                      <a:endParaRPr lang="en-US" sz="1800" b="1" dirty="0">
                        <a:solidFill>
                          <a:srgbClr val="222222"/>
                        </a:solidFill>
                        <a:effectLst/>
                        <a:latin typeface="inherit"/>
                      </a:endParaRPr>
                    </a:p>
                  </a:txBody>
                  <a:tcPr marL="66944" marR="66944" marT="33472" marB="33472" anchor="ctr"/>
                </a:tc>
                <a:extLst>
                  <a:ext uri="{0D108BD9-81ED-4DB2-BD59-A6C34878D82A}">
                    <a16:rowId xmlns:a16="http://schemas.microsoft.com/office/drawing/2014/main" val="883501600"/>
                  </a:ext>
                </a:extLst>
              </a:tr>
              <a:tr h="818683">
                <a:tc>
                  <a:txBody>
                    <a:bodyPr/>
                    <a:lstStyle/>
                    <a:p>
                      <a:pPr fontAlgn="base"/>
                      <a:r>
                        <a:rPr lang="en-US" sz="1800" dirty="0">
                          <a:solidFill>
                            <a:srgbClr val="222222"/>
                          </a:solidFill>
                          <a:effectLst/>
                        </a:rPr>
                        <a:t>Type I</a:t>
                      </a:r>
                      <a:endParaRPr lang="en-US" sz="1800" dirty="0">
                        <a:solidFill>
                          <a:srgbClr val="222222"/>
                        </a:solidFill>
                        <a:effectLst/>
                        <a:latin typeface="inherit"/>
                      </a:endParaRPr>
                    </a:p>
                  </a:txBody>
                  <a:tcPr marL="66944" marR="66944" marT="33472" marB="33472" anchor="ctr"/>
                </a:tc>
                <a:tc>
                  <a:txBody>
                    <a:bodyPr/>
                    <a:lstStyle/>
                    <a:p>
                      <a:pPr fontAlgn="base"/>
                      <a:r>
                        <a:rPr lang="en-US" sz="1800" dirty="0">
                          <a:solidFill>
                            <a:srgbClr val="222222"/>
                          </a:solidFill>
                          <a:effectLst/>
                        </a:rPr>
                        <a:t>Nondisplaced fracture through talar neck (&lt;5mm and 5 degrees).</a:t>
                      </a:r>
                      <a:endParaRPr lang="en-US" sz="1800" dirty="0">
                        <a:solidFill>
                          <a:srgbClr val="222222"/>
                        </a:solidFill>
                        <a:effectLst/>
                        <a:latin typeface="inherit"/>
                      </a:endParaRPr>
                    </a:p>
                  </a:txBody>
                  <a:tcPr marL="66944" marR="66944" marT="33472" marB="33472" anchor="ctr"/>
                </a:tc>
                <a:tc>
                  <a:txBody>
                    <a:bodyPr/>
                    <a:lstStyle/>
                    <a:p>
                      <a:pPr fontAlgn="base"/>
                      <a:r>
                        <a:rPr lang="en-US" sz="1800" dirty="0">
                          <a:solidFill>
                            <a:srgbClr val="222222"/>
                          </a:solidFill>
                          <a:effectLst/>
                        </a:rPr>
                        <a:t>6-8 weeks in cast, 4 weeks in CAM Walker.</a:t>
                      </a:r>
                      <a:endParaRPr lang="en-US" sz="1800" dirty="0">
                        <a:solidFill>
                          <a:srgbClr val="222222"/>
                        </a:solidFill>
                        <a:effectLst/>
                        <a:latin typeface="inherit"/>
                      </a:endParaRPr>
                    </a:p>
                  </a:txBody>
                  <a:tcPr marL="66944" marR="66944" marT="33472" marB="33472" anchor="ctr"/>
                </a:tc>
                <a:tc>
                  <a:txBody>
                    <a:bodyPr/>
                    <a:lstStyle/>
                    <a:p>
                      <a:pPr fontAlgn="base"/>
                      <a:r>
                        <a:rPr lang="en-US" sz="1800">
                          <a:solidFill>
                            <a:srgbClr val="222222"/>
                          </a:solidFill>
                          <a:effectLst/>
                        </a:rPr>
                        <a:t>Theoretical damage to only one vessel entering talar neck.</a:t>
                      </a:r>
                      <a:endParaRPr lang="en-US" sz="1800">
                        <a:solidFill>
                          <a:srgbClr val="222222"/>
                        </a:solidFill>
                        <a:effectLst/>
                        <a:latin typeface="inherit"/>
                      </a:endParaRPr>
                    </a:p>
                  </a:txBody>
                  <a:tcPr marL="66944" marR="66944" marT="33472" marB="33472" anchor="ctr"/>
                </a:tc>
                <a:tc>
                  <a:txBody>
                    <a:bodyPr/>
                    <a:lstStyle/>
                    <a:p>
                      <a:pPr fontAlgn="base"/>
                      <a:r>
                        <a:rPr lang="en-US" sz="1800">
                          <a:solidFill>
                            <a:srgbClr val="222222"/>
                          </a:solidFill>
                          <a:effectLst/>
                        </a:rPr>
                        <a:t>0–10</a:t>
                      </a:r>
                      <a:endParaRPr lang="en-US" sz="1800">
                        <a:solidFill>
                          <a:srgbClr val="222222"/>
                        </a:solidFill>
                        <a:effectLst/>
                        <a:latin typeface="inherit"/>
                      </a:endParaRPr>
                    </a:p>
                  </a:txBody>
                  <a:tcPr marL="66944" marR="66944" marT="33472" marB="33472" anchor="ctr"/>
                </a:tc>
                <a:extLst>
                  <a:ext uri="{0D108BD9-81ED-4DB2-BD59-A6C34878D82A}">
                    <a16:rowId xmlns:a16="http://schemas.microsoft.com/office/drawing/2014/main" val="4045069910"/>
                  </a:ext>
                </a:extLst>
              </a:tr>
              <a:tr h="1323414">
                <a:tc>
                  <a:txBody>
                    <a:bodyPr/>
                    <a:lstStyle/>
                    <a:p>
                      <a:pPr fontAlgn="base"/>
                      <a:r>
                        <a:rPr lang="en-US" sz="1800" dirty="0">
                          <a:solidFill>
                            <a:srgbClr val="222222"/>
                          </a:solidFill>
                          <a:effectLst/>
                        </a:rPr>
                        <a:t>Type II</a:t>
                      </a:r>
                      <a:endParaRPr lang="en-US" sz="1800" dirty="0">
                        <a:solidFill>
                          <a:srgbClr val="222222"/>
                        </a:solidFill>
                        <a:effectLst/>
                        <a:latin typeface="inherit"/>
                      </a:endParaRPr>
                    </a:p>
                  </a:txBody>
                  <a:tcPr marL="66944" marR="66944" marT="33472" marB="33472" anchor="ctr"/>
                </a:tc>
                <a:tc>
                  <a:txBody>
                    <a:bodyPr/>
                    <a:lstStyle/>
                    <a:p>
                      <a:pPr fontAlgn="base"/>
                      <a:r>
                        <a:rPr lang="en-US" sz="1800" dirty="0">
                          <a:solidFill>
                            <a:srgbClr val="222222"/>
                          </a:solidFill>
                          <a:effectLst/>
                        </a:rPr>
                        <a:t>Displaced fracture with subtalar joint involvement.</a:t>
                      </a:r>
                      <a:endParaRPr lang="en-US" sz="1800" dirty="0">
                        <a:solidFill>
                          <a:srgbClr val="222222"/>
                        </a:solidFill>
                        <a:effectLst/>
                        <a:latin typeface="inherit"/>
                      </a:endParaRPr>
                    </a:p>
                  </a:txBody>
                  <a:tcPr marL="66944" marR="66944" marT="33472" marB="33472" anchor="ctr"/>
                </a:tc>
                <a:tc>
                  <a:txBody>
                    <a:bodyPr/>
                    <a:lstStyle/>
                    <a:p>
                      <a:pPr fontAlgn="base"/>
                      <a:r>
                        <a:rPr lang="en-US" sz="1800" dirty="0">
                          <a:solidFill>
                            <a:srgbClr val="222222"/>
                          </a:solidFill>
                          <a:effectLst/>
                        </a:rPr>
                        <a:t>Immediate closed reduction. A near anatomic reduction delays surgical treatment. If displaced K wires can be used to hold.</a:t>
                      </a:r>
                      <a:endParaRPr lang="en-US" sz="1800" dirty="0">
                        <a:solidFill>
                          <a:srgbClr val="222222"/>
                        </a:solidFill>
                        <a:effectLst/>
                        <a:latin typeface="inherit"/>
                      </a:endParaRPr>
                    </a:p>
                  </a:txBody>
                  <a:tcPr marL="66944" marR="66944" marT="33472" marB="33472" anchor="ctr"/>
                </a:tc>
                <a:tc>
                  <a:txBody>
                    <a:bodyPr/>
                    <a:lstStyle/>
                    <a:p>
                      <a:pPr fontAlgn="base"/>
                      <a:r>
                        <a:rPr lang="en-US" sz="1800">
                          <a:solidFill>
                            <a:srgbClr val="222222"/>
                          </a:solidFill>
                          <a:effectLst/>
                        </a:rPr>
                        <a:t>Two of three blood supply vessels lost: Neck vessel and one entering the tarsal canal.</a:t>
                      </a:r>
                      <a:endParaRPr lang="en-US" sz="1800">
                        <a:solidFill>
                          <a:srgbClr val="222222"/>
                        </a:solidFill>
                        <a:effectLst/>
                        <a:latin typeface="inherit"/>
                      </a:endParaRPr>
                    </a:p>
                  </a:txBody>
                  <a:tcPr marL="66944" marR="66944" marT="33472" marB="33472" anchor="ctr"/>
                </a:tc>
                <a:tc>
                  <a:txBody>
                    <a:bodyPr/>
                    <a:lstStyle/>
                    <a:p>
                      <a:pPr fontAlgn="base"/>
                      <a:r>
                        <a:rPr lang="en-US" sz="1800" dirty="0">
                          <a:solidFill>
                            <a:srgbClr val="222222"/>
                          </a:solidFill>
                          <a:effectLst/>
                        </a:rPr>
                        <a:t>20–50</a:t>
                      </a:r>
                      <a:endParaRPr lang="en-US" sz="1800" dirty="0">
                        <a:solidFill>
                          <a:srgbClr val="222222"/>
                        </a:solidFill>
                        <a:effectLst/>
                        <a:latin typeface="inherit"/>
                      </a:endParaRPr>
                    </a:p>
                  </a:txBody>
                  <a:tcPr marL="66944" marR="66944" marT="33472" marB="33472" anchor="ctr"/>
                </a:tc>
                <a:extLst>
                  <a:ext uri="{0D108BD9-81ED-4DB2-BD59-A6C34878D82A}">
                    <a16:rowId xmlns:a16="http://schemas.microsoft.com/office/drawing/2014/main" val="2036948812"/>
                  </a:ext>
                </a:extLst>
              </a:tr>
              <a:tr h="1161802">
                <a:tc>
                  <a:txBody>
                    <a:bodyPr/>
                    <a:lstStyle/>
                    <a:p>
                      <a:pPr fontAlgn="base"/>
                      <a:r>
                        <a:rPr lang="en-US" sz="1800">
                          <a:solidFill>
                            <a:srgbClr val="222222"/>
                          </a:solidFill>
                          <a:effectLst/>
                        </a:rPr>
                        <a:t>Type III</a:t>
                      </a:r>
                      <a:endParaRPr lang="en-US" sz="1800">
                        <a:solidFill>
                          <a:srgbClr val="222222"/>
                        </a:solidFill>
                        <a:effectLst/>
                        <a:latin typeface="inherit"/>
                      </a:endParaRPr>
                    </a:p>
                  </a:txBody>
                  <a:tcPr marL="66944" marR="66944" marT="33472" marB="33472" anchor="ctr"/>
                </a:tc>
                <a:tc>
                  <a:txBody>
                    <a:bodyPr/>
                    <a:lstStyle/>
                    <a:p>
                      <a:pPr fontAlgn="base"/>
                      <a:r>
                        <a:rPr lang="en-US" sz="1800" dirty="0">
                          <a:solidFill>
                            <a:srgbClr val="222222"/>
                          </a:solidFill>
                          <a:effectLst/>
                        </a:rPr>
                        <a:t>Same as type II but with subluxation/dislocation of both the ankle and subtalar joint.</a:t>
                      </a:r>
                      <a:endParaRPr lang="en-US" sz="1800" dirty="0">
                        <a:solidFill>
                          <a:srgbClr val="222222"/>
                        </a:solidFill>
                        <a:effectLst/>
                        <a:latin typeface="inherit"/>
                      </a:endParaRPr>
                    </a:p>
                  </a:txBody>
                  <a:tcPr marL="66944" marR="66944" marT="33472" marB="33472" anchor="ctr"/>
                </a:tc>
                <a:tc>
                  <a:txBody>
                    <a:bodyPr/>
                    <a:lstStyle/>
                    <a:p>
                      <a:pPr fontAlgn="base"/>
                      <a:r>
                        <a:rPr lang="en-US" sz="1800" dirty="0">
                          <a:solidFill>
                            <a:srgbClr val="222222"/>
                          </a:solidFill>
                          <a:effectLst/>
                        </a:rPr>
                        <a:t>Direct to operating room for combined approach fixation w/ K wires vs Screws</a:t>
                      </a:r>
                      <a:endParaRPr lang="en-US" sz="1800" dirty="0">
                        <a:solidFill>
                          <a:srgbClr val="222222"/>
                        </a:solidFill>
                        <a:effectLst/>
                        <a:latin typeface="inherit"/>
                      </a:endParaRPr>
                    </a:p>
                  </a:txBody>
                  <a:tcPr marL="66944" marR="66944" marT="33472" marB="33472" anchor="ctr"/>
                </a:tc>
                <a:tc>
                  <a:txBody>
                    <a:bodyPr/>
                    <a:lstStyle/>
                    <a:p>
                      <a:pPr fontAlgn="base"/>
                      <a:r>
                        <a:rPr lang="en-US" sz="1800" dirty="0">
                          <a:solidFill>
                            <a:srgbClr val="222222"/>
                          </a:solidFill>
                          <a:effectLst/>
                        </a:rPr>
                        <a:t>All three sources of blood affected.</a:t>
                      </a:r>
                      <a:endParaRPr lang="en-US" sz="1800" dirty="0">
                        <a:solidFill>
                          <a:srgbClr val="222222"/>
                        </a:solidFill>
                        <a:effectLst/>
                        <a:latin typeface="inherit"/>
                      </a:endParaRPr>
                    </a:p>
                  </a:txBody>
                  <a:tcPr marL="66944" marR="66944" marT="33472" marB="33472" anchor="ctr"/>
                </a:tc>
                <a:tc>
                  <a:txBody>
                    <a:bodyPr/>
                    <a:lstStyle/>
                    <a:p>
                      <a:pPr fontAlgn="base"/>
                      <a:r>
                        <a:rPr lang="en-US" sz="1800" dirty="0">
                          <a:solidFill>
                            <a:srgbClr val="222222"/>
                          </a:solidFill>
                          <a:effectLst/>
                        </a:rPr>
                        <a:t>80–100</a:t>
                      </a:r>
                      <a:endParaRPr lang="en-US" sz="1800" dirty="0">
                        <a:solidFill>
                          <a:srgbClr val="222222"/>
                        </a:solidFill>
                        <a:effectLst/>
                        <a:latin typeface="inherit"/>
                      </a:endParaRPr>
                    </a:p>
                  </a:txBody>
                  <a:tcPr marL="66944" marR="66944" marT="33472" marB="33472" anchor="ctr"/>
                </a:tc>
                <a:extLst>
                  <a:ext uri="{0D108BD9-81ED-4DB2-BD59-A6C34878D82A}">
                    <a16:rowId xmlns:a16="http://schemas.microsoft.com/office/drawing/2014/main" val="2252749474"/>
                  </a:ext>
                </a:extLst>
              </a:tr>
              <a:tr h="794917">
                <a:tc>
                  <a:txBody>
                    <a:bodyPr/>
                    <a:lstStyle/>
                    <a:p>
                      <a:pPr fontAlgn="base"/>
                      <a:r>
                        <a:rPr lang="en-US" sz="1800">
                          <a:solidFill>
                            <a:srgbClr val="222222"/>
                          </a:solidFill>
                          <a:effectLst/>
                        </a:rPr>
                        <a:t>Type IV</a:t>
                      </a:r>
                      <a:endParaRPr lang="en-US" sz="1800">
                        <a:solidFill>
                          <a:srgbClr val="222222"/>
                        </a:solidFill>
                        <a:effectLst/>
                        <a:latin typeface="inherit"/>
                      </a:endParaRPr>
                    </a:p>
                  </a:txBody>
                  <a:tcPr marL="66944" marR="66944" marT="33472" marB="33472" anchor="ctr"/>
                </a:tc>
                <a:tc>
                  <a:txBody>
                    <a:bodyPr/>
                    <a:lstStyle/>
                    <a:p>
                      <a:pPr fontAlgn="base"/>
                      <a:r>
                        <a:rPr lang="en-US" sz="1800" dirty="0">
                          <a:solidFill>
                            <a:srgbClr val="222222"/>
                          </a:solidFill>
                          <a:effectLst/>
                        </a:rPr>
                        <a:t>Very Rare. Type III with talonavicular joint displacement.</a:t>
                      </a:r>
                      <a:endParaRPr lang="en-US" sz="1800" dirty="0">
                        <a:solidFill>
                          <a:srgbClr val="222222"/>
                        </a:solidFill>
                        <a:effectLst/>
                        <a:latin typeface="inherit"/>
                      </a:endParaRPr>
                    </a:p>
                  </a:txBody>
                  <a:tcPr marL="66944" marR="66944" marT="33472" marB="33472" anchor="ctr"/>
                </a:tc>
                <a:tc>
                  <a:txBody>
                    <a:bodyPr/>
                    <a:lstStyle/>
                    <a:p>
                      <a:pPr fontAlgn="base"/>
                      <a:r>
                        <a:rPr lang="en-US" sz="1800" dirty="0">
                          <a:solidFill>
                            <a:srgbClr val="222222"/>
                          </a:solidFill>
                          <a:effectLst/>
                        </a:rPr>
                        <a:t>Same</a:t>
                      </a:r>
                      <a:endParaRPr lang="en-US" sz="1800" dirty="0">
                        <a:solidFill>
                          <a:srgbClr val="222222"/>
                        </a:solidFill>
                        <a:effectLst/>
                        <a:latin typeface="inherit"/>
                      </a:endParaRPr>
                    </a:p>
                  </a:txBody>
                  <a:tcPr marL="66944" marR="66944" marT="33472" marB="33472" anchor="ctr"/>
                </a:tc>
                <a:tc>
                  <a:txBody>
                    <a:bodyPr/>
                    <a:lstStyle/>
                    <a:p>
                      <a:pPr fontAlgn="base"/>
                      <a:r>
                        <a:rPr lang="en-US" sz="1800" dirty="0">
                          <a:solidFill>
                            <a:srgbClr val="222222"/>
                          </a:solidFill>
                          <a:effectLst/>
                        </a:rPr>
                        <a:t>Not related to blood supply.</a:t>
                      </a:r>
                      <a:endParaRPr lang="en-US" sz="1800" dirty="0">
                        <a:solidFill>
                          <a:srgbClr val="222222"/>
                        </a:solidFill>
                        <a:effectLst/>
                        <a:latin typeface="inherit"/>
                      </a:endParaRPr>
                    </a:p>
                  </a:txBody>
                  <a:tcPr marL="66944" marR="66944" marT="33472" marB="33472" anchor="ctr"/>
                </a:tc>
                <a:tc>
                  <a:txBody>
                    <a:bodyPr/>
                    <a:lstStyle/>
                    <a:p>
                      <a:pPr fontAlgn="base"/>
                      <a:r>
                        <a:rPr lang="en-US" sz="1800" dirty="0">
                          <a:solidFill>
                            <a:srgbClr val="222222"/>
                          </a:solidFill>
                          <a:effectLst/>
                        </a:rPr>
                        <a:t>100</a:t>
                      </a:r>
                      <a:endParaRPr lang="en-US" sz="1800" dirty="0">
                        <a:solidFill>
                          <a:srgbClr val="222222"/>
                        </a:solidFill>
                        <a:effectLst/>
                        <a:latin typeface="inherit"/>
                      </a:endParaRPr>
                    </a:p>
                  </a:txBody>
                  <a:tcPr marL="66944" marR="66944" marT="33472" marB="33472" anchor="ctr"/>
                </a:tc>
                <a:extLst>
                  <a:ext uri="{0D108BD9-81ED-4DB2-BD59-A6C34878D82A}">
                    <a16:rowId xmlns:a16="http://schemas.microsoft.com/office/drawing/2014/main" val="3400382480"/>
                  </a:ext>
                </a:extLst>
              </a:tr>
            </a:tbl>
          </a:graphicData>
        </a:graphic>
      </p:graphicFrame>
      <p:sp>
        <p:nvSpPr>
          <p:cNvPr id="4" name="TextBox 3">
            <a:extLst>
              <a:ext uri="{FF2B5EF4-FFF2-40B4-BE49-F238E27FC236}">
                <a16:creationId xmlns:a16="http://schemas.microsoft.com/office/drawing/2014/main" id="{DFCD110F-666B-4345-A2AE-485C6F8DF19A}"/>
              </a:ext>
            </a:extLst>
          </p:cNvPr>
          <p:cNvSpPr txBox="1"/>
          <p:nvPr/>
        </p:nvSpPr>
        <p:spPr>
          <a:xfrm>
            <a:off x="2851484" y="6397033"/>
            <a:ext cx="7038474" cy="615553"/>
          </a:xfrm>
          <a:prstGeom prst="rect">
            <a:avLst/>
          </a:prstGeom>
          <a:noFill/>
        </p:spPr>
        <p:txBody>
          <a:bodyPr wrap="square" rtlCol="0">
            <a:spAutoFit/>
          </a:bodyPr>
          <a:lstStyle/>
          <a:p>
            <a:r>
              <a:rPr lang="en-US" sz="1600" i="1" dirty="0">
                <a:effectLst/>
                <a:latin typeface="Times" panose="02020603050405020304" pitchFamily="18" charset="0"/>
                <a:ea typeface="Calibri" panose="020F0502020204030204" pitchFamily="34" charset="0"/>
                <a:cs typeface="Times" panose="02020603050405020304" pitchFamily="18" charset="0"/>
              </a:rPr>
              <a:t>Rockwood and Wilkins’ Fractures in Children, 9e,  2019</a:t>
            </a:r>
            <a:endParaRPr lang="en-US" sz="1600" dirty="0">
              <a:effectLst/>
              <a:latin typeface="Times" panose="02020603050405020304" pitchFamily="18" charset="0"/>
              <a:ea typeface="Calibri" panose="020F0502020204030204" pitchFamily="34" charset="0"/>
              <a:cs typeface="Times" panose="02020603050405020304" pitchFamily="18" charset="0"/>
            </a:endParaRPr>
          </a:p>
          <a:p>
            <a:endParaRPr lang="en-US" dirty="0"/>
          </a:p>
        </p:txBody>
      </p:sp>
    </p:spTree>
    <p:extLst>
      <p:ext uri="{BB962C8B-B14F-4D97-AF65-F5344CB8AC3E}">
        <p14:creationId xmlns:p14="http://schemas.microsoft.com/office/powerpoint/2010/main" val="1515569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1EA69-677A-4F8C-A80C-89155180F5AD}"/>
              </a:ext>
            </a:extLst>
          </p:cNvPr>
          <p:cNvSpPr>
            <a:spLocks noGrp="1"/>
          </p:cNvSpPr>
          <p:nvPr>
            <p:ph type="title"/>
          </p:nvPr>
        </p:nvSpPr>
        <p:spPr>
          <a:xfrm>
            <a:off x="838199" y="365125"/>
            <a:ext cx="11133667" cy="1031875"/>
          </a:xfrm>
        </p:spPr>
        <p:txBody>
          <a:bodyPr>
            <a:normAutofit fontScale="90000"/>
          </a:bodyPr>
          <a:lstStyle/>
          <a:p>
            <a:r>
              <a:rPr lang="en-US" altLang="en-US" dirty="0"/>
              <a:t>Adolescent with a d</a:t>
            </a:r>
            <a:r>
              <a:rPr lang="en-US" altLang="en-US" sz="4400" dirty="0"/>
              <a:t>isplaced talar neck fracture with associated medial malleolar fracture</a:t>
            </a:r>
            <a:endParaRPr lang="en-US" dirty="0">
              <a:solidFill>
                <a:srgbClr val="FF0000"/>
              </a:solidFill>
            </a:endParaRPr>
          </a:p>
        </p:txBody>
      </p:sp>
      <p:pic>
        <p:nvPicPr>
          <p:cNvPr id="9" name="Content Placeholder 3" descr="Screen Clipping">
            <a:extLst>
              <a:ext uri="{FF2B5EF4-FFF2-40B4-BE49-F238E27FC236}">
                <a16:creationId xmlns:a16="http://schemas.microsoft.com/office/drawing/2014/main" id="{EF6EEEED-9A41-1C42-8629-D2505F8C140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78688" y="1794139"/>
            <a:ext cx="3733628" cy="4555861"/>
          </a:xfrm>
        </p:spPr>
      </p:pic>
      <p:pic>
        <p:nvPicPr>
          <p:cNvPr id="10" name="Picture 9" descr="Screen Clipping">
            <a:extLst>
              <a:ext uri="{FF2B5EF4-FFF2-40B4-BE49-F238E27FC236}">
                <a16:creationId xmlns:a16="http://schemas.microsoft.com/office/drawing/2014/main" id="{62EB4B37-C4DD-D44B-A1C6-798B8FA006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0070" y="1512256"/>
            <a:ext cx="3424029" cy="5229853"/>
          </a:xfrm>
          <a:prstGeom prst="rect">
            <a:avLst/>
          </a:prstGeom>
        </p:spPr>
      </p:pic>
    </p:spTree>
    <p:extLst>
      <p:ext uri="{BB962C8B-B14F-4D97-AF65-F5344CB8AC3E}">
        <p14:creationId xmlns:p14="http://schemas.microsoft.com/office/powerpoint/2010/main" val="372436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Clipping">
            <a:extLst>
              <a:ext uri="{FF2B5EF4-FFF2-40B4-BE49-F238E27FC236}">
                <a16:creationId xmlns:a16="http://schemas.microsoft.com/office/drawing/2014/main" id="{8366ECD1-333E-4BDA-8F16-41A37F43BBD2}"/>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395711" y="336949"/>
            <a:ext cx="3426546" cy="6184101"/>
          </a:xfrm>
          <a:prstGeom prst="rect">
            <a:avLst/>
          </a:prstGeom>
        </p:spPr>
      </p:pic>
      <p:pic>
        <p:nvPicPr>
          <p:cNvPr id="6" name="Content Placeholder 3" descr="Screen Clipping">
            <a:extLst>
              <a:ext uri="{FF2B5EF4-FFF2-40B4-BE49-F238E27FC236}">
                <a16:creationId xmlns:a16="http://schemas.microsoft.com/office/drawing/2014/main" id="{CA51CC92-5336-4541-974E-FD997128C67F}"/>
              </a:ext>
            </a:extLst>
          </p:cNvPr>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r="28923"/>
          <a:stretch/>
        </p:blipFill>
        <p:spPr>
          <a:xfrm>
            <a:off x="5287478" y="336949"/>
            <a:ext cx="4963427" cy="5962902"/>
          </a:xfrm>
          <a:prstGeom prst="rect">
            <a:avLst/>
          </a:prstGeom>
        </p:spPr>
      </p:pic>
    </p:spTree>
    <p:extLst>
      <p:ext uri="{BB962C8B-B14F-4D97-AF65-F5344CB8AC3E}">
        <p14:creationId xmlns:p14="http://schemas.microsoft.com/office/powerpoint/2010/main" val="1937631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7C04-22E7-3348-8D90-C46840C47AF8}"/>
              </a:ext>
            </a:extLst>
          </p:cNvPr>
          <p:cNvSpPr>
            <a:spLocks noGrp="1"/>
          </p:cNvSpPr>
          <p:nvPr>
            <p:ph type="title"/>
          </p:nvPr>
        </p:nvSpPr>
        <p:spPr/>
        <p:txBody>
          <a:bodyPr/>
          <a:lstStyle/>
          <a:p>
            <a:r>
              <a:rPr lang="en-US" dirty="0" err="1"/>
              <a:t>Talar</a:t>
            </a:r>
            <a:r>
              <a:rPr lang="en-US" dirty="0"/>
              <a:t> AVN</a:t>
            </a:r>
          </a:p>
        </p:txBody>
      </p:sp>
      <p:pic>
        <p:nvPicPr>
          <p:cNvPr id="5" name="Picture 4">
            <a:extLst>
              <a:ext uri="{FF2B5EF4-FFF2-40B4-BE49-F238E27FC236}">
                <a16:creationId xmlns:a16="http://schemas.microsoft.com/office/drawing/2014/main" id="{B2359D2F-8A31-6F44-87D9-4F6FFAC373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028" t="40160" r="4028" b="3748"/>
          <a:stretch/>
        </p:blipFill>
        <p:spPr>
          <a:xfrm>
            <a:off x="10204801" y="2349201"/>
            <a:ext cx="1987199" cy="2247762"/>
          </a:xfrm>
          <a:prstGeom prst="rect">
            <a:avLst/>
          </a:prstGeom>
        </p:spPr>
      </p:pic>
      <p:pic>
        <p:nvPicPr>
          <p:cNvPr id="6" name="Picture 5">
            <a:extLst>
              <a:ext uri="{FF2B5EF4-FFF2-40B4-BE49-F238E27FC236}">
                <a16:creationId xmlns:a16="http://schemas.microsoft.com/office/drawing/2014/main" id="{60248EBD-D4CB-644A-9B4D-DDCD0312F644}"/>
              </a:ext>
            </a:extLst>
          </p:cNvPr>
          <p:cNvPicPr>
            <a:picLocks noChangeAspect="1"/>
          </p:cNvPicPr>
          <p:nvPr/>
        </p:nvPicPr>
        <p:blipFill rotWithShape="1">
          <a:blip r:embed="rId4">
            <a:extLst>
              <a:ext uri="{28A0092B-C50C-407E-A947-70E740481C1C}">
                <a14:useLocalDpi xmlns:a14="http://schemas.microsoft.com/office/drawing/2010/main" val="0"/>
              </a:ext>
            </a:extLst>
          </a:blip>
          <a:srcRect l="10833" t="46804" r="60694" b="3750"/>
          <a:stretch/>
        </p:blipFill>
        <p:spPr>
          <a:xfrm>
            <a:off x="8164289" y="2349201"/>
            <a:ext cx="2370087" cy="2236409"/>
          </a:xfrm>
          <a:prstGeom prst="rect">
            <a:avLst/>
          </a:prstGeom>
        </p:spPr>
      </p:pic>
      <p:pic>
        <p:nvPicPr>
          <p:cNvPr id="8" name="Picture 7" descr="A picture containing text, person, close&#10;&#10;Description automatically generated">
            <a:extLst>
              <a:ext uri="{FF2B5EF4-FFF2-40B4-BE49-F238E27FC236}">
                <a16:creationId xmlns:a16="http://schemas.microsoft.com/office/drawing/2014/main" id="{2CCF4825-39F8-B546-B0AD-4BC334D958D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670" t="19506" r="35579" b="18025"/>
          <a:stretch/>
        </p:blipFill>
        <p:spPr>
          <a:xfrm>
            <a:off x="72251" y="2349201"/>
            <a:ext cx="1829788" cy="2236409"/>
          </a:xfrm>
          <a:prstGeom prst="rect">
            <a:avLst/>
          </a:prstGeom>
        </p:spPr>
      </p:pic>
      <p:sp>
        <p:nvSpPr>
          <p:cNvPr id="9" name="TextBox 8">
            <a:extLst>
              <a:ext uri="{FF2B5EF4-FFF2-40B4-BE49-F238E27FC236}">
                <a16:creationId xmlns:a16="http://schemas.microsoft.com/office/drawing/2014/main" id="{ACDA345F-63FA-3B4C-814D-273F81780A27}"/>
              </a:ext>
            </a:extLst>
          </p:cNvPr>
          <p:cNvSpPr txBox="1"/>
          <p:nvPr/>
        </p:nvSpPr>
        <p:spPr>
          <a:xfrm>
            <a:off x="1320800" y="1979869"/>
            <a:ext cx="1884117" cy="369332"/>
          </a:xfrm>
          <a:prstGeom prst="rect">
            <a:avLst/>
          </a:prstGeom>
          <a:noFill/>
        </p:spPr>
        <p:txBody>
          <a:bodyPr wrap="square" rtlCol="0">
            <a:spAutoFit/>
          </a:bodyPr>
          <a:lstStyle/>
          <a:p>
            <a:r>
              <a:rPr lang="en-US" dirty="0"/>
              <a:t>Hawkins 3 </a:t>
            </a:r>
          </a:p>
        </p:txBody>
      </p:sp>
      <p:pic>
        <p:nvPicPr>
          <p:cNvPr id="11" name="Picture 10" descr="A picture containing X-ray film, dark, close&#10;&#10;Description automatically generated">
            <a:extLst>
              <a:ext uri="{FF2B5EF4-FFF2-40B4-BE49-F238E27FC236}">
                <a16:creationId xmlns:a16="http://schemas.microsoft.com/office/drawing/2014/main" id="{2392C9FA-AED6-3D40-BC50-F9AD15EE45F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481" t="17531" r="20978" b="1975"/>
          <a:stretch/>
        </p:blipFill>
        <p:spPr>
          <a:xfrm>
            <a:off x="1888637" y="2349202"/>
            <a:ext cx="1561818" cy="2253221"/>
          </a:xfrm>
          <a:prstGeom prst="rect">
            <a:avLst/>
          </a:prstGeom>
        </p:spPr>
      </p:pic>
      <p:pic>
        <p:nvPicPr>
          <p:cNvPr id="13" name="Picture 12" descr="A close - up of a bone&#10;&#10;Description automatically generated with low confidence">
            <a:extLst>
              <a:ext uri="{FF2B5EF4-FFF2-40B4-BE49-F238E27FC236}">
                <a16:creationId xmlns:a16="http://schemas.microsoft.com/office/drawing/2014/main" id="{C7014B1D-FA4F-E64C-8951-884127D7555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0827" t="24652" r="27443" b="22608"/>
          <a:stretch/>
        </p:blipFill>
        <p:spPr>
          <a:xfrm>
            <a:off x="3964661" y="2349201"/>
            <a:ext cx="1829788" cy="2272273"/>
          </a:xfrm>
          <a:prstGeom prst="rect">
            <a:avLst/>
          </a:prstGeom>
        </p:spPr>
      </p:pic>
      <p:pic>
        <p:nvPicPr>
          <p:cNvPr id="15" name="Picture 14" descr="A picture containing text, indoor&#10;&#10;Description automatically generated">
            <a:extLst>
              <a:ext uri="{FF2B5EF4-FFF2-40B4-BE49-F238E27FC236}">
                <a16:creationId xmlns:a16="http://schemas.microsoft.com/office/drawing/2014/main" id="{8F769A3B-9337-184D-A8C8-C9C15BFA12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91206" y="2349201"/>
            <a:ext cx="2079787" cy="2272273"/>
          </a:xfrm>
          <a:prstGeom prst="rect">
            <a:avLst/>
          </a:prstGeom>
        </p:spPr>
      </p:pic>
      <p:sp>
        <p:nvSpPr>
          <p:cNvPr id="16" name="TextBox 15">
            <a:extLst>
              <a:ext uri="{FF2B5EF4-FFF2-40B4-BE49-F238E27FC236}">
                <a16:creationId xmlns:a16="http://schemas.microsoft.com/office/drawing/2014/main" id="{0908321D-609D-4F4D-812F-1626FBF0FAC7}"/>
              </a:ext>
            </a:extLst>
          </p:cNvPr>
          <p:cNvSpPr txBox="1"/>
          <p:nvPr/>
        </p:nvSpPr>
        <p:spPr>
          <a:xfrm>
            <a:off x="5334000" y="1895472"/>
            <a:ext cx="2336800" cy="369332"/>
          </a:xfrm>
          <a:prstGeom prst="rect">
            <a:avLst/>
          </a:prstGeom>
          <a:noFill/>
        </p:spPr>
        <p:txBody>
          <a:bodyPr wrap="square" rtlCol="0">
            <a:spAutoFit/>
          </a:bodyPr>
          <a:lstStyle/>
          <a:p>
            <a:r>
              <a:rPr lang="en-US" dirty="0"/>
              <a:t>CRC</a:t>
            </a:r>
          </a:p>
        </p:txBody>
      </p:sp>
      <p:sp>
        <p:nvSpPr>
          <p:cNvPr id="17" name="TextBox 16">
            <a:extLst>
              <a:ext uri="{FF2B5EF4-FFF2-40B4-BE49-F238E27FC236}">
                <a16:creationId xmlns:a16="http://schemas.microsoft.com/office/drawing/2014/main" id="{5AE7C3D9-0D33-824B-A1BC-F27323866F0C}"/>
              </a:ext>
            </a:extLst>
          </p:cNvPr>
          <p:cNvSpPr txBox="1"/>
          <p:nvPr/>
        </p:nvSpPr>
        <p:spPr>
          <a:xfrm>
            <a:off x="9349332" y="1895472"/>
            <a:ext cx="2641600" cy="369332"/>
          </a:xfrm>
          <a:prstGeom prst="rect">
            <a:avLst/>
          </a:prstGeom>
          <a:noFill/>
        </p:spPr>
        <p:txBody>
          <a:bodyPr wrap="square" rtlCol="0">
            <a:spAutoFit/>
          </a:bodyPr>
          <a:lstStyle/>
          <a:p>
            <a:r>
              <a:rPr lang="en-US" dirty="0"/>
              <a:t>AVN at 10m f/u</a:t>
            </a:r>
          </a:p>
        </p:txBody>
      </p:sp>
    </p:spTree>
    <p:extLst>
      <p:ext uri="{BB962C8B-B14F-4D97-AF65-F5344CB8AC3E}">
        <p14:creationId xmlns:p14="http://schemas.microsoft.com/office/powerpoint/2010/main" val="549915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F4D9F-5422-4747-99AE-41D512A23601}"/>
              </a:ext>
            </a:extLst>
          </p:cNvPr>
          <p:cNvSpPr>
            <a:spLocks noGrp="1"/>
          </p:cNvSpPr>
          <p:nvPr>
            <p:ph type="title"/>
          </p:nvPr>
        </p:nvSpPr>
        <p:spPr/>
        <p:txBody>
          <a:bodyPr/>
          <a:lstStyle/>
          <a:p>
            <a:r>
              <a:rPr lang="en-US" u="sng" dirty="0"/>
              <a:t>Hawkins Sign (A Good Sign)</a:t>
            </a:r>
          </a:p>
        </p:txBody>
      </p:sp>
      <p:sp>
        <p:nvSpPr>
          <p:cNvPr id="3" name="Content Placeholder 2">
            <a:extLst>
              <a:ext uri="{FF2B5EF4-FFF2-40B4-BE49-F238E27FC236}">
                <a16:creationId xmlns:a16="http://schemas.microsoft.com/office/drawing/2014/main" id="{930ECE88-7D0F-B140-81E0-E30C875E1AC7}"/>
              </a:ext>
            </a:extLst>
          </p:cNvPr>
          <p:cNvSpPr>
            <a:spLocks noGrp="1"/>
          </p:cNvSpPr>
          <p:nvPr>
            <p:ph sz="half" idx="1"/>
          </p:nvPr>
        </p:nvSpPr>
        <p:spPr>
          <a:xfrm>
            <a:off x="838199" y="1825625"/>
            <a:ext cx="6742043" cy="4351338"/>
          </a:xfrm>
        </p:spPr>
        <p:txBody>
          <a:bodyPr>
            <a:noAutofit/>
          </a:bodyPr>
          <a:lstStyle/>
          <a:p>
            <a:r>
              <a:rPr lang="en-US" sz="3200" dirty="0" err="1"/>
              <a:t>Resportion</a:t>
            </a:r>
            <a:r>
              <a:rPr lang="en-US" sz="3200" dirty="0"/>
              <a:t> of subchondral bone at </a:t>
            </a:r>
            <a:r>
              <a:rPr lang="en-US" sz="3200" dirty="0" err="1"/>
              <a:t>talar</a:t>
            </a:r>
            <a:r>
              <a:rPr lang="en-US" sz="3200" dirty="0"/>
              <a:t> dome</a:t>
            </a:r>
          </a:p>
          <a:p>
            <a:r>
              <a:rPr lang="en-US" sz="3200" b="1" dirty="0"/>
              <a:t>Indicates adequate vascularity</a:t>
            </a:r>
          </a:p>
          <a:p>
            <a:r>
              <a:rPr lang="en-US" sz="3200" dirty="0"/>
              <a:t>May not be visualized in children</a:t>
            </a:r>
          </a:p>
          <a:p>
            <a:pPr lvl="1"/>
            <a:r>
              <a:rPr lang="en-US" sz="3200" dirty="0"/>
              <a:t>Mostly cartilaginous talus</a:t>
            </a:r>
          </a:p>
          <a:p>
            <a:r>
              <a:rPr lang="en-US" sz="3200" dirty="0"/>
              <a:t>MRI or bone scan may be needed to evaluate for AVN</a:t>
            </a:r>
          </a:p>
        </p:txBody>
      </p:sp>
      <p:pic>
        <p:nvPicPr>
          <p:cNvPr id="7" name="Content Placeholder 5">
            <a:extLst>
              <a:ext uri="{FF2B5EF4-FFF2-40B4-BE49-F238E27FC236}">
                <a16:creationId xmlns:a16="http://schemas.microsoft.com/office/drawing/2014/main" id="{46A7448E-B9AD-AE47-8746-D94BEED839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4448" y="1825625"/>
            <a:ext cx="3223851" cy="3203575"/>
          </a:xfrm>
          <a:prstGeom prst="rect">
            <a:avLst/>
          </a:prstGeom>
        </p:spPr>
      </p:pic>
    </p:spTree>
    <p:extLst>
      <p:ext uri="{BB962C8B-B14F-4D97-AF65-F5344CB8AC3E}">
        <p14:creationId xmlns:p14="http://schemas.microsoft.com/office/powerpoint/2010/main" val="519347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6C2C184B-D7BE-4E9F-B6D8-0C82EB3F382C}"/>
              </a:ext>
            </a:extLst>
          </p:cNvPr>
          <p:cNvSpPr>
            <a:spLocks noGrp="1" noChangeArrowheads="1"/>
          </p:cNvSpPr>
          <p:nvPr>
            <p:ph type="title"/>
          </p:nvPr>
        </p:nvSpPr>
        <p:spPr/>
        <p:txBody>
          <a:bodyPr/>
          <a:lstStyle/>
          <a:p>
            <a:r>
              <a:rPr lang="en-US" altLang="en-US" u="sng" dirty="0"/>
              <a:t>Osteochondral Talus Injuries</a:t>
            </a:r>
          </a:p>
        </p:txBody>
      </p:sp>
      <p:sp>
        <p:nvSpPr>
          <p:cNvPr id="96259" name="Rectangle 3">
            <a:extLst>
              <a:ext uri="{FF2B5EF4-FFF2-40B4-BE49-F238E27FC236}">
                <a16:creationId xmlns:a16="http://schemas.microsoft.com/office/drawing/2014/main" id="{28D17FA0-590E-45EF-8454-7016A3A509EB}"/>
              </a:ext>
            </a:extLst>
          </p:cNvPr>
          <p:cNvSpPr>
            <a:spLocks noGrp="1" noChangeArrowheads="1"/>
          </p:cNvSpPr>
          <p:nvPr>
            <p:ph type="body" idx="1"/>
          </p:nvPr>
        </p:nvSpPr>
        <p:spPr>
          <a:xfrm>
            <a:off x="463463" y="1825625"/>
            <a:ext cx="10890337" cy="4351338"/>
          </a:xfrm>
        </p:spPr>
        <p:txBody>
          <a:bodyPr/>
          <a:lstStyle/>
          <a:p>
            <a:r>
              <a:rPr lang="en-US" altLang="en-US" dirty="0"/>
              <a:t>Inversion/plantar flexion injury</a:t>
            </a:r>
          </a:p>
          <a:p>
            <a:pPr lvl="1"/>
            <a:r>
              <a:rPr lang="en-US" altLang="en-US" dirty="0"/>
              <a:t>Posteromedial lesion (more common)</a:t>
            </a:r>
          </a:p>
          <a:p>
            <a:r>
              <a:rPr lang="en-US" altLang="en-US" dirty="0"/>
              <a:t>Eversion/dorsiflexion injury</a:t>
            </a:r>
          </a:p>
          <a:p>
            <a:pPr lvl="1"/>
            <a:r>
              <a:rPr lang="en-US" altLang="en-US" dirty="0"/>
              <a:t>Anterolateral lesion</a:t>
            </a:r>
          </a:p>
          <a:p>
            <a:r>
              <a:rPr lang="en-US" altLang="en-US" dirty="0"/>
              <a:t>Consider if pain and swelling persist following ankle injury over 2 months</a:t>
            </a:r>
          </a:p>
          <a:p>
            <a:r>
              <a:rPr lang="en-US" altLang="en-US" dirty="0"/>
              <a:t>MRI/MRI Arthrogram</a:t>
            </a:r>
          </a:p>
          <a:p>
            <a:r>
              <a:rPr lang="en-US" b="0" i="0" dirty="0">
                <a:solidFill>
                  <a:srgbClr val="000000"/>
                </a:solidFill>
                <a:effectLst/>
              </a:rPr>
              <a:t>Lateral lesions are more often associated with trauma and more symptomatic than medial lesions</a:t>
            </a:r>
            <a:endParaRPr lang="en-US" altLang="en-US" dirty="0"/>
          </a:p>
          <a:p>
            <a:endParaRPr lang="en-US" altLang="en-US" dirty="0"/>
          </a:p>
          <a:p>
            <a:endParaRPr lang="en-US" alt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B2CD1911-DAEA-4D81-B942-30C8FE29274F}"/>
              </a:ext>
            </a:extLst>
          </p:cNvPr>
          <p:cNvSpPr>
            <a:spLocks noGrp="1" noChangeArrowheads="1"/>
          </p:cNvSpPr>
          <p:nvPr>
            <p:ph type="title"/>
          </p:nvPr>
        </p:nvSpPr>
        <p:spPr/>
        <p:txBody>
          <a:bodyPr/>
          <a:lstStyle/>
          <a:p>
            <a:r>
              <a:rPr lang="en-US" altLang="en-US" u="sng" dirty="0"/>
              <a:t>Osteochondral Talus Injuries</a:t>
            </a:r>
          </a:p>
        </p:txBody>
      </p:sp>
      <p:sp>
        <p:nvSpPr>
          <p:cNvPr id="97283" name="Rectangle 3">
            <a:extLst>
              <a:ext uri="{FF2B5EF4-FFF2-40B4-BE49-F238E27FC236}">
                <a16:creationId xmlns:a16="http://schemas.microsoft.com/office/drawing/2014/main" id="{1F94291A-20FA-437B-9840-6E3B9F27E6D0}"/>
              </a:ext>
            </a:extLst>
          </p:cNvPr>
          <p:cNvSpPr>
            <a:spLocks noGrp="1" noChangeArrowheads="1"/>
          </p:cNvSpPr>
          <p:nvPr>
            <p:ph type="body" idx="1"/>
          </p:nvPr>
        </p:nvSpPr>
        <p:spPr>
          <a:xfrm>
            <a:off x="413359" y="1825625"/>
            <a:ext cx="5430471" cy="4351338"/>
          </a:xfrm>
        </p:spPr>
        <p:txBody>
          <a:bodyPr/>
          <a:lstStyle/>
          <a:p>
            <a:r>
              <a:rPr lang="en-US" altLang="en-US" dirty="0"/>
              <a:t>Berndt and Harty Classification </a:t>
            </a:r>
          </a:p>
          <a:p>
            <a:pPr lvl="1"/>
            <a:r>
              <a:rPr lang="en-US" altLang="en-US" dirty="0"/>
              <a:t>Stage I lesions: nondisplaced</a:t>
            </a:r>
          </a:p>
          <a:p>
            <a:pPr lvl="1"/>
            <a:r>
              <a:rPr lang="en-US" altLang="en-US" dirty="0"/>
              <a:t>Stage II lesions: partially detached</a:t>
            </a:r>
          </a:p>
          <a:p>
            <a:pPr lvl="1"/>
            <a:r>
              <a:rPr lang="en-US" altLang="en-US" dirty="0"/>
              <a:t>Stage III lesions: detached but not displaced</a:t>
            </a:r>
          </a:p>
          <a:p>
            <a:pPr lvl="1"/>
            <a:r>
              <a:rPr lang="en-US" altLang="en-US" dirty="0"/>
              <a:t>Stage IV lesions: detached and displaced or rotated</a:t>
            </a:r>
          </a:p>
          <a:p>
            <a:pPr lvl="1"/>
            <a:endParaRPr lang="en-US" altLang="en-US" dirty="0"/>
          </a:p>
        </p:txBody>
      </p:sp>
      <p:sp>
        <p:nvSpPr>
          <p:cNvPr id="97284" name="TextBox 3">
            <a:extLst>
              <a:ext uri="{FF2B5EF4-FFF2-40B4-BE49-F238E27FC236}">
                <a16:creationId xmlns:a16="http://schemas.microsoft.com/office/drawing/2014/main" id="{21F896F9-9F8D-4BD1-9F83-FA0A0F140FD5}"/>
              </a:ext>
            </a:extLst>
          </p:cNvPr>
          <p:cNvSpPr txBox="1">
            <a:spLocks noChangeArrowheads="1"/>
          </p:cNvSpPr>
          <p:nvPr/>
        </p:nvSpPr>
        <p:spPr bwMode="auto">
          <a:xfrm>
            <a:off x="1227551" y="6082992"/>
            <a:ext cx="88684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ヒラギノ角ゴ Pro W3" charset="-128"/>
              </a:defRPr>
            </a:lvl1pPr>
            <a:lvl2pPr marL="742950" indent="-285750">
              <a:spcBef>
                <a:spcPct val="20000"/>
              </a:spcBef>
              <a:buChar char="–"/>
              <a:defRPr sz="2800">
                <a:solidFill>
                  <a:schemeClr val="tx1"/>
                </a:solidFill>
                <a:latin typeface="Times New Roman" panose="02020603050405020304" pitchFamily="18" charset="0"/>
                <a:ea typeface="ヒラギノ角ゴ Pro W3" charset="-128"/>
              </a:defRPr>
            </a:lvl2pPr>
            <a:lvl3pPr marL="1143000" indent="-228600">
              <a:spcBef>
                <a:spcPct val="20000"/>
              </a:spcBef>
              <a:buChar char="•"/>
              <a:defRPr sz="2400">
                <a:solidFill>
                  <a:schemeClr val="tx1"/>
                </a:solidFill>
                <a:latin typeface="Times New Roman" panose="02020603050405020304" pitchFamily="18" charset="0"/>
                <a:ea typeface="ヒラギノ角ゴ Pro W3" charset="-128"/>
              </a:defRPr>
            </a:lvl3pPr>
            <a:lvl4pPr marL="1600200" indent="-228600">
              <a:spcBef>
                <a:spcPct val="20000"/>
              </a:spcBef>
              <a:buChar char="–"/>
              <a:defRPr sz="2000">
                <a:solidFill>
                  <a:schemeClr val="tx1"/>
                </a:solidFill>
                <a:latin typeface="Times New Roman" panose="02020603050405020304" pitchFamily="18" charset="0"/>
                <a:ea typeface="ヒラギノ角ゴ Pro W3" charset="-128"/>
              </a:defRPr>
            </a:lvl4pPr>
            <a:lvl5pPr marL="2057400" indent="-228600">
              <a:spcBef>
                <a:spcPct val="20000"/>
              </a:spcBef>
              <a:buChar char="»"/>
              <a:defRPr sz="2000">
                <a:solidFill>
                  <a:schemeClr val="tx1"/>
                </a:solidFill>
                <a:latin typeface="Times New Roman" panose="02020603050405020304" pitchFamily="18"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ヒラギノ角ゴ Pro W3" charset="-128"/>
              </a:defRPr>
            </a:lvl9pPr>
          </a:lstStyle>
          <a:p>
            <a:pPr>
              <a:spcBef>
                <a:spcPct val="0"/>
              </a:spcBef>
              <a:buFontTx/>
              <a:buNone/>
            </a:pPr>
            <a:r>
              <a:rPr lang="en-US" altLang="en-US" sz="1800" dirty="0">
                <a:latin typeface="+mn-lt"/>
                <a:cs typeface="Times" panose="02020603050405020304" pitchFamily="18" charset="0"/>
              </a:rPr>
              <a:t>Berndt AL, Harty M: Transcondylar fractures (osteochondritis dissecans) of the talus. J Bone Joint Surg 41A:988–1020, 1959</a:t>
            </a:r>
            <a:r>
              <a:rPr lang="en-US" altLang="en-US" sz="1400" dirty="0">
                <a:latin typeface="Times" panose="02020603050405020304" pitchFamily="18" charset="0"/>
                <a:cs typeface="Times" panose="02020603050405020304" pitchFamily="18" charset="0"/>
              </a:rPr>
              <a:t>.</a:t>
            </a:r>
          </a:p>
        </p:txBody>
      </p:sp>
      <p:sp>
        <p:nvSpPr>
          <p:cNvPr id="2" name="Arrow: Right 1">
            <a:extLst>
              <a:ext uri="{FF2B5EF4-FFF2-40B4-BE49-F238E27FC236}">
                <a16:creationId xmlns:a16="http://schemas.microsoft.com/office/drawing/2014/main" id="{61F331EE-893C-40B6-9CC5-A7664A53FDC2}"/>
              </a:ext>
            </a:extLst>
          </p:cNvPr>
          <p:cNvSpPr/>
          <p:nvPr/>
        </p:nvSpPr>
        <p:spPr>
          <a:xfrm>
            <a:off x="5898589" y="2366856"/>
            <a:ext cx="689621" cy="2755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TextBox 2">
            <a:extLst>
              <a:ext uri="{FF2B5EF4-FFF2-40B4-BE49-F238E27FC236}">
                <a16:creationId xmlns:a16="http://schemas.microsoft.com/office/drawing/2014/main" id="{4095CC77-6D0D-4E3C-9C95-057919A1D2B1}"/>
              </a:ext>
            </a:extLst>
          </p:cNvPr>
          <p:cNvSpPr txBox="1"/>
          <p:nvPr/>
        </p:nvSpPr>
        <p:spPr>
          <a:xfrm>
            <a:off x="6658501" y="1905713"/>
            <a:ext cx="5315211" cy="707886"/>
          </a:xfrm>
          <a:prstGeom prst="rect">
            <a:avLst/>
          </a:prstGeom>
          <a:noFill/>
        </p:spPr>
        <p:txBody>
          <a:bodyPr wrap="square" rtlCol="0">
            <a:spAutoFit/>
          </a:bodyPr>
          <a:lstStyle/>
          <a:p>
            <a:r>
              <a:rPr lang="en-US" sz="2000" dirty="0"/>
              <a:t>Short Leg Cast/Walking boot (Weeks 1-6)</a:t>
            </a:r>
          </a:p>
          <a:p>
            <a:r>
              <a:rPr lang="en-US" sz="2000" dirty="0"/>
              <a:t>ROM and activity modification (Weeks 7-12)</a:t>
            </a:r>
          </a:p>
        </p:txBody>
      </p:sp>
      <p:sp>
        <p:nvSpPr>
          <p:cNvPr id="7" name="Arrow: Right 6">
            <a:extLst>
              <a:ext uri="{FF2B5EF4-FFF2-40B4-BE49-F238E27FC236}">
                <a16:creationId xmlns:a16="http://schemas.microsoft.com/office/drawing/2014/main" id="{0E82B908-3BBC-4A80-AE0A-8BBD2F7E8FF5}"/>
              </a:ext>
            </a:extLst>
          </p:cNvPr>
          <p:cNvSpPr/>
          <p:nvPr/>
        </p:nvSpPr>
        <p:spPr>
          <a:xfrm>
            <a:off x="5944038" y="3903935"/>
            <a:ext cx="689621" cy="2755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id="{6BE45E63-7AFD-4B27-B740-7A5B2D24A12B}"/>
              </a:ext>
            </a:extLst>
          </p:cNvPr>
          <p:cNvSpPr txBox="1"/>
          <p:nvPr/>
        </p:nvSpPr>
        <p:spPr>
          <a:xfrm>
            <a:off x="6851736" y="3585918"/>
            <a:ext cx="5167425"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t>Drilling lesion (antegrade or retrograde)</a:t>
            </a:r>
          </a:p>
          <a:p>
            <a:pPr marL="285750" indent="-285750">
              <a:buFont typeface="Arial" panose="020B0604020202020204" pitchFamily="34" charset="0"/>
              <a:buChar char="•"/>
            </a:pPr>
            <a:r>
              <a:rPr lang="en-US" sz="2000" dirty="0"/>
              <a:t>Curettage and Microfractures</a:t>
            </a:r>
          </a:p>
          <a:p>
            <a:pPr marL="285750" indent="-285750">
              <a:buFont typeface="Arial" panose="020B0604020202020204" pitchFamily="34" charset="0"/>
              <a:buChar char="•"/>
            </a:pPr>
            <a:r>
              <a:rPr lang="en-US" sz="2000" dirty="0"/>
              <a:t>Internal Fixation w/ bioabsorbable implant</a:t>
            </a:r>
          </a:p>
          <a:p>
            <a:pPr marL="285750" indent="-285750">
              <a:buFont typeface="Arial" panose="020B0604020202020204" pitchFamily="34" charset="0"/>
              <a:buChar char="•"/>
            </a:pPr>
            <a:r>
              <a:rPr lang="en-US" sz="2000" dirty="0"/>
              <a:t>Bone Graft and internal fixation</a:t>
            </a:r>
          </a:p>
        </p:txBody>
      </p:sp>
      <p:sp>
        <p:nvSpPr>
          <p:cNvPr id="9" name="Arrow: Right 8">
            <a:extLst>
              <a:ext uri="{FF2B5EF4-FFF2-40B4-BE49-F238E27FC236}">
                <a16:creationId xmlns:a16="http://schemas.microsoft.com/office/drawing/2014/main" id="{44E81BCD-B6F1-43DD-99EA-FDB794C1267A}"/>
              </a:ext>
            </a:extLst>
          </p:cNvPr>
          <p:cNvSpPr/>
          <p:nvPr/>
        </p:nvSpPr>
        <p:spPr>
          <a:xfrm rot="5400000">
            <a:off x="8262508" y="2885045"/>
            <a:ext cx="689621" cy="2755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TextBox 10">
            <a:extLst>
              <a:ext uri="{FF2B5EF4-FFF2-40B4-BE49-F238E27FC236}">
                <a16:creationId xmlns:a16="http://schemas.microsoft.com/office/drawing/2014/main" id="{CC691E4D-C419-4190-9D9C-088F84623937}"/>
              </a:ext>
            </a:extLst>
          </p:cNvPr>
          <p:cNvSpPr txBox="1"/>
          <p:nvPr/>
        </p:nvSpPr>
        <p:spPr>
          <a:xfrm>
            <a:off x="8845313" y="2844178"/>
            <a:ext cx="2888868" cy="369332"/>
          </a:xfrm>
          <a:prstGeom prst="rect">
            <a:avLst/>
          </a:prstGeom>
          <a:noFill/>
        </p:spPr>
        <p:txBody>
          <a:bodyPr wrap="none" rtlCol="0">
            <a:spAutoFit/>
          </a:bodyPr>
          <a:lstStyle/>
          <a:p>
            <a:r>
              <a:rPr lang="en-US" dirty="0"/>
              <a:t>If fail conservative treatment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90244-1D11-432C-ACB1-D88220EE025A}"/>
              </a:ext>
            </a:extLst>
          </p:cNvPr>
          <p:cNvSpPr>
            <a:spLocks noGrp="1"/>
          </p:cNvSpPr>
          <p:nvPr>
            <p:ph type="title"/>
          </p:nvPr>
        </p:nvSpPr>
        <p:spPr/>
        <p:txBody>
          <a:bodyPr/>
          <a:lstStyle/>
          <a:p>
            <a:r>
              <a:rPr lang="en-US" dirty="0"/>
              <a:t>Talar Dome OCD Lesion, treated with arthroscopy and microfracture</a:t>
            </a:r>
          </a:p>
        </p:txBody>
      </p:sp>
      <p:pic>
        <p:nvPicPr>
          <p:cNvPr id="5" name="Content Placeholder 4">
            <a:extLst>
              <a:ext uri="{FF2B5EF4-FFF2-40B4-BE49-F238E27FC236}">
                <a16:creationId xmlns:a16="http://schemas.microsoft.com/office/drawing/2014/main" id="{83BD2619-F618-4F88-8107-B3E8CAA3DF6A}"/>
              </a:ext>
            </a:extLst>
          </p:cNvPr>
          <p:cNvPicPr>
            <a:picLocks noGrp="1" noChangeAspect="1"/>
          </p:cNvPicPr>
          <p:nvPr>
            <p:ph idx="1"/>
          </p:nvPr>
        </p:nvPicPr>
        <p:blipFill>
          <a:blip r:embed="rId2"/>
          <a:stretch>
            <a:fillRect/>
          </a:stretch>
        </p:blipFill>
        <p:spPr>
          <a:xfrm>
            <a:off x="6304721" y="2035023"/>
            <a:ext cx="4568687" cy="3823440"/>
          </a:xfrm>
        </p:spPr>
      </p:pic>
      <p:pic>
        <p:nvPicPr>
          <p:cNvPr id="7" name="Picture 6">
            <a:extLst>
              <a:ext uri="{FF2B5EF4-FFF2-40B4-BE49-F238E27FC236}">
                <a16:creationId xmlns:a16="http://schemas.microsoft.com/office/drawing/2014/main" id="{601BA92E-E754-4FB3-963E-E2B422B2B4E1}"/>
              </a:ext>
            </a:extLst>
          </p:cNvPr>
          <p:cNvPicPr>
            <a:picLocks noChangeAspect="1"/>
          </p:cNvPicPr>
          <p:nvPr/>
        </p:nvPicPr>
        <p:blipFill>
          <a:blip r:embed="rId3"/>
          <a:stretch>
            <a:fillRect/>
          </a:stretch>
        </p:blipFill>
        <p:spPr>
          <a:xfrm>
            <a:off x="434008" y="2001493"/>
            <a:ext cx="4793974" cy="3856970"/>
          </a:xfrm>
          <a:prstGeom prst="rect">
            <a:avLst/>
          </a:prstGeom>
        </p:spPr>
      </p:pic>
      <p:sp>
        <p:nvSpPr>
          <p:cNvPr id="9" name="TextBox 8">
            <a:extLst>
              <a:ext uri="{FF2B5EF4-FFF2-40B4-BE49-F238E27FC236}">
                <a16:creationId xmlns:a16="http://schemas.microsoft.com/office/drawing/2014/main" id="{0DD1CC0B-9EBA-493E-B474-83FA173A97E0}"/>
              </a:ext>
            </a:extLst>
          </p:cNvPr>
          <p:cNvSpPr txBox="1"/>
          <p:nvPr/>
        </p:nvSpPr>
        <p:spPr>
          <a:xfrm>
            <a:off x="2633868" y="6369399"/>
            <a:ext cx="4859279" cy="400110"/>
          </a:xfrm>
          <a:prstGeom prst="rect">
            <a:avLst/>
          </a:prstGeom>
          <a:noFill/>
        </p:spPr>
        <p:txBody>
          <a:bodyPr wrap="none" rtlCol="0">
            <a:spAutoFit/>
          </a:bodyPr>
          <a:lstStyle/>
          <a:p>
            <a:r>
              <a:rPr lang="en-US" sz="2000" dirty="0"/>
              <a:t>Images Courtesy of: Dr. Adam Bitterman D.O.</a:t>
            </a:r>
          </a:p>
        </p:txBody>
      </p:sp>
    </p:spTree>
    <p:extLst>
      <p:ext uri="{BB962C8B-B14F-4D97-AF65-F5344CB8AC3E}">
        <p14:creationId xmlns:p14="http://schemas.microsoft.com/office/powerpoint/2010/main" val="3207768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80782-5E6E-3942-9E46-BE780590EE41}"/>
              </a:ext>
            </a:extLst>
          </p:cNvPr>
          <p:cNvSpPr>
            <a:spLocks noGrp="1"/>
          </p:cNvSpPr>
          <p:nvPr>
            <p:ph type="title"/>
          </p:nvPr>
        </p:nvSpPr>
        <p:spPr/>
        <p:txBody>
          <a:bodyPr/>
          <a:lstStyle/>
          <a:p>
            <a:r>
              <a:rPr lang="en-US" dirty="0"/>
              <a:t>Disclosure</a:t>
            </a:r>
          </a:p>
        </p:txBody>
      </p:sp>
      <p:sp>
        <p:nvSpPr>
          <p:cNvPr id="3" name="Content Placeholder 2">
            <a:extLst>
              <a:ext uri="{FF2B5EF4-FFF2-40B4-BE49-F238E27FC236}">
                <a16:creationId xmlns:a16="http://schemas.microsoft.com/office/drawing/2014/main" id="{51991915-4130-4A47-899A-4B188CB17B0B}"/>
              </a:ext>
            </a:extLst>
          </p:cNvPr>
          <p:cNvSpPr>
            <a:spLocks noGrp="1"/>
          </p:cNvSpPr>
          <p:nvPr>
            <p:ph idx="1"/>
          </p:nvPr>
        </p:nvSpPr>
        <p:spPr/>
        <p:txBody>
          <a:bodyPr/>
          <a:lstStyle/>
          <a:p>
            <a:r>
              <a:rPr lang="en-US" dirty="0">
                <a:solidFill>
                  <a:schemeClr val="accent1">
                    <a:lumMod val="50000"/>
                  </a:schemeClr>
                </a:solidFill>
              </a:rPr>
              <a:t>Radiographic Images Courtesy of: Dr. Jon-Paul </a:t>
            </a:r>
            <a:r>
              <a:rPr lang="en-US" dirty="0" err="1">
                <a:solidFill>
                  <a:schemeClr val="accent1">
                    <a:lumMod val="50000"/>
                  </a:schemeClr>
                </a:solidFill>
              </a:rPr>
              <a:t>Dimauro</a:t>
            </a:r>
            <a:r>
              <a:rPr lang="en-US" dirty="0">
                <a:solidFill>
                  <a:schemeClr val="accent1">
                    <a:lumMod val="50000"/>
                  </a:schemeClr>
                </a:solidFill>
              </a:rPr>
              <a:t> M.D or Christopher D Souder, MD, unless otherwise specified</a:t>
            </a:r>
          </a:p>
          <a:p>
            <a:endParaRPr lang="en-US" dirty="0"/>
          </a:p>
        </p:txBody>
      </p:sp>
    </p:spTree>
    <p:extLst>
      <p:ext uri="{BB962C8B-B14F-4D97-AF65-F5344CB8AC3E}">
        <p14:creationId xmlns:p14="http://schemas.microsoft.com/office/powerpoint/2010/main" val="2454466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597CC-0E29-42D9-A216-2085544438BA}"/>
              </a:ext>
            </a:extLst>
          </p:cNvPr>
          <p:cNvSpPr>
            <a:spLocks noGrp="1"/>
          </p:cNvSpPr>
          <p:nvPr>
            <p:ph type="title"/>
          </p:nvPr>
        </p:nvSpPr>
        <p:spPr/>
        <p:txBody>
          <a:bodyPr/>
          <a:lstStyle/>
          <a:p>
            <a:r>
              <a:rPr lang="en-US" u="sng" dirty="0"/>
              <a:t>Lateral Process of Talar Body Fractures</a:t>
            </a:r>
          </a:p>
        </p:txBody>
      </p:sp>
      <p:sp>
        <p:nvSpPr>
          <p:cNvPr id="3" name="Content Placeholder 2">
            <a:extLst>
              <a:ext uri="{FF2B5EF4-FFF2-40B4-BE49-F238E27FC236}">
                <a16:creationId xmlns:a16="http://schemas.microsoft.com/office/drawing/2014/main" id="{A261EC5F-E374-427A-83F7-1B8395155617}"/>
              </a:ext>
            </a:extLst>
          </p:cNvPr>
          <p:cNvSpPr>
            <a:spLocks noGrp="1"/>
          </p:cNvSpPr>
          <p:nvPr>
            <p:ph idx="1"/>
          </p:nvPr>
        </p:nvSpPr>
        <p:spPr>
          <a:xfrm>
            <a:off x="838200" y="1690689"/>
            <a:ext cx="8034867" cy="3951160"/>
          </a:xfrm>
        </p:spPr>
        <p:txBody>
          <a:bodyPr>
            <a:normAutofit/>
          </a:bodyPr>
          <a:lstStyle/>
          <a:p>
            <a:r>
              <a:rPr lang="en-US" dirty="0"/>
              <a:t>“Snowboarders Fracture”</a:t>
            </a:r>
          </a:p>
          <a:p>
            <a:pPr lvl="1"/>
            <a:r>
              <a:rPr lang="en-US" dirty="0"/>
              <a:t>13% of snowboarding foot/ankle injuries</a:t>
            </a:r>
          </a:p>
          <a:p>
            <a:r>
              <a:rPr lang="en-US" dirty="0"/>
              <a:t>Initially missed in 40-50% of patients, mistaken for sprained ankle</a:t>
            </a:r>
          </a:p>
          <a:p>
            <a:pPr lvl="1"/>
            <a:r>
              <a:rPr lang="en-US" dirty="0"/>
              <a:t>Best viewed on ankle mortise film</a:t>
            </a:r>
          </a:p>
          <a:p>
            <a:r>
              <a:rPr lang="en-US" dirty="0"/>
              <a:t>MOI: Dorsiflexion, Internal Rotation</a:t>
            </a:r>
          </a:p>
          <a:p>
            <a:pPr lvl="1"/>
            <a:r>
              <a:rPr lang="en-US" dirty="0"/>
              <a:t>Produces pain over ATFL</a:t>
            </a:r>
          </a:p>
        </p:txBody>
      </p:sp>
      <p:sp>
        <p:nvSpPr>
          <p:cNvPr id="5" name="TextBox 4">
            <a:extLst>
              <a:ext uri="{FF2B5EF4-FFF2-40B4-BE49-F238E27FC236}">
                <a16:creationId xmlns:a16="http://schemas.microsoft.com/office/drawing/2014/main" id="{8AD9DA31-7F9A-4C7F-B7B5-AFBADBD9556C}"/>
              </a:ext>
            </a:extLst>
          </p:cNvPr>
          <p:cNvSpPr txBox="1"/>
          <p:nvPr/>
        </p:nvSpPr>
        <p:spPr>
          <a:xfrm>
            <a:off x="1225296" y="6160105"/>
            <a:ext cx="10515600" cy="1015663"/>
          </a:xfrm>
          <a:prstGeom prst="rect">
            <a:avLst/>
          </a:prstGeom>
          <a:noFill/>
        </p:spPr>
        <p:txBody>
          <a:bodyPr wrap="square" rtlCol="0">
            <a:spAutoFit/>
          </a:bodyPr>
          <a:lstStyle/>
          <a:p>
            <a:r>
              <a:rPr lang="en-US" sz="1400" dirty="0">
                <a:latin typeface="Times" panose="02020603050405020304" pitchFamily="18" charset="0"/>
                <a:cs typeface="Times" panose="02020603050405020304" pitchFamily="18" charset="0"/>
              </a:rPr>
              <a:t>Hawkins LG. Fracture of the lateral process of the talus: a review of thirteen cases. J Bone Joint Surg Am 1965;47:1170–1175</a:t>
            </a:r>
          </a:p>
          <a:p>
            <a:r>
              <a:rPr lang="en-US" sz="1400" b="0" i="0" dirty="0">
                <a:solidFill>
                  <a:srgbClr val="212121"/>
                </a:solidFill>
                <a:effectLst/>
                <a:latin typeface="Times" panose="02020603050405020304" pitchFamily="18" charset="0"/>
                <a:cs typeface="Times" panose="02020603050405020304" pitchFamily="18" charset="0"/>
              </a:rPr>
              <a:t>Kirkpatrick et al. The snowboarder's foot and ankle. Am J Sports Med. 1998 Mar-Apr;26(2):271-7.</a:t>
            </a:r>
          </a:p>
          <a:p>
            <a:r>
              <a:rPr lang="en-US" sz="1400" b="0" i="0" dirty="0">
                <a:solidFill>
                  <a:srgbClr val="212121"/>
                </a:solidFill>
                <a:effectLst/>
              </a:rPr>
              <a:t> </a:t>
            </a:r>
          </a:p>
          <a:p>
            <a:endParaRPr lang="en-US" dirty="0"/>
          </a:p>
        </p:txBody>
      </p:sp>
      <p:pic>
        <p:nvPicPr>
          <p:cNvPr id="6" name="Picture 5">
            <a:extLst>
              <a:ext uri="{FF2B5EF4-FFF2-40B4-BE49-F238E27FC236}">
                <a16:creationId xmlns:a16="http://schemas.microsoft.com/office/drawing/2014/main" id="{2F357F7D-EFD6-064B-93C8-2C303E7664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8183" y="2208944"/>
            <a:ext cx="2162713" cy="2914650"/>
          </a:xfrm>
          <a:prstGeom prst="rect">
            <a:avLst/>
          </a:prstGeom>
        </p:spPr>
      </p:pic>
    </p:spTree>
    <p:extLst>
      <p:ext uri="{BB962C8B-B14F-4D97-AF65-F5344CB8AC3E}">
        <p14:creationId xmlns:p14="http://schemas.microsoft.com/office/powerpoint/2010/main" val="793997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597CC-0E29-42D9-A216-2085544438BA}"/>
              </a:ext>
            </a:extLst>
          </p:cNvPr>
          <p:cNvSpPr>
            <a:spLocks noGrp="1"/>
          </p:cNvSpPr>
          <p:nvPr>
            <p:ph type="title"/>
          </p:nvPr>
        </p:nvSpPr>
        <p:spPr/>
        <p:txBody>
          <a:bodyPr/>
          <a:lstStyle/>
          <a:p>
            <a:r>
              <a:rPr lang="en-US" u="sng" dirty="0"/>
              <a:t>Lateral Process of Talar Body Fractures</a:t>
            </a:r>
          </a:p>
        </p:txBody>
      </p:sp>
      <p:sp>
        <p:nvSpPr>
          <p:cNvPr id="3" name="Content Placeholder 2">
            <a:extLst>
              <a:ext uri="{FF2B5EF4-FFF2-40B4-BE49-F238E27FC236}">
                <a16:creationId xmlns:a16="http://schemas.microsoft.com/office/drawing/2014/main" id="{A261EC5F-E374-427A-83F7-1B8395155617}"/>
              </a:ext>
            </a:extLst>
          </p:cNvPr>
          <p:cNvSpPr>
            <a:spLocks noGrp="1"/>
          </p:cNvSpPr>
          <p:nvPr>
            <p:ph idx="1"/>
          </p:nvPr>
        </p:nvSpPr>
        <p:spPr>
          <a:xfrm>
            <a:off x="838200" y="1543711"/>
            <a:ext cx="8034867" cy="4233073"/>
          </a:xfrm>
        </p:spPr>
        <p:txBody>
          <a:bodyPr>
            <a:noAutofit/>
          </a:bodyPr>
          <a:lstStyle/>
          <a:p>
            <a:pPr marL="0" indent="0">
              <a:buNone/>
            </a:pPr>
            <a:r>
              <a:rPr lang="en-US" u="sng" dirty="0"/>
              <a:t>Treatment</a:t>
            </a:r>
          </a:p>
          <a:p>
            <a:r>
              <a:rPr lang="en-US" dirty="0"/>
              <a:t>Nondisplaced fractures</a:t>
            </a:r>
            <a:r>
              <a:rPr lang="en-US" dirty="0">
                <a:sym typeface="Wingdings" pitchFamily="2" charset="2"/>
              </a:rPr>
              <a:t>6-8 weeks of </a:t>
            </a:r>
            <a:r>
              <a:rPr lang="en-US" dirty="0"/>
              <a:t>NWB in a SLC</a:t>
            </a:r>
          </a:p>
          <a:p>
            <a:r>
              <a:rPr lang="en-US" dirty="0"/>
              <a:t>Displaced fractures may require ORIF</a:t>
            </a:r>
          </a:p>
          <a:p>
            <a:pPr lvl="1"/>
            <a:r>
              <a:rPr lang="en-US" sz="2800" dirty="0"/>
              <a:t>ORIF if joint surface step-off &gt;2-3mm</a:t>
            </a:r>
          </a:p>
          <a:p>
            <a:pPr lvl="2"/>
            <a:r>
              <a:rPr lang="en-US" sz="2800" dirty="0"/>
              <a:t>Cannulated or mini frag screw(s) from lateral to medial</a:t>
            </a:r>
          </a:p>
          <a:p>
            <a:pPr lvl="2"/>
            <a:r>
              <a:rPr lang="en-US" sz="2800" dirty="0"/>
              <a:t>Mini frag plates for </a:t>
            </a:r>
            <a:r>
              <a:rPr lang="en-US" sz="2800" dirty="0" err="1"/>
              <a:t>communited</a:t>
            </a:r>
            <a:r>
              <a:rPr lang="en-US" sz="2800" dirty="0"/>
              <a:t> or large fragments</a:t>
            </a:r>
          </a:p>
          <a:p>
            <a:r>
              <a:rPr lang="en-US" dirty="0"/>
              <a:t>Nonunion has been reported when untreated</a:t>
            </a:r>
          </a:p>
        </p:txBody>
      </p:sp>
      <p:sp>
        <p:nvSpPr>
          <p:cNvPr id="5" name="TextBox 4">
            <a:extLst>
              <a:ext uri="{FF2B5EF4-FFF2-40B4-BE49-F238E27FC236}">
                <a16:creationId xmlns:a16="http://schemas.microsoft.com/office/drawing/2014/main" id="{8AD9DA31-7F9A-4C7F-B7B5-AFBADBD9556C}"/>
              </a:ext>
            </a:extLst>
          </p:cNvPr>
          <p:cNvSpPr txBox="1"/>
          <p:nvPr/>
        </p:nvSpPr>
        <p:spPr>
          <a:xfrm>
            <a:off x="1225296" y="5776785"/>
            <a:ext cx="10515600" cy="830997"/>
          </a:xfrm>
          <a:prstGeom prst="rect">
            <a:avLst/>
          </a:prstGeom>
          <a:noFill/>
        </p:spPr>
        <p:txBody>
          <a:bodyPr wrap="square" rtlCol="0">
            <a:spAutoFit/>
          </a:bodyPr>
          <a:lstStyle/>
          <a:p>
            <a:r>
              <a:rPr lang="en-US" sz="1600" b="0" dirty="0">
                <a:solidFill>
                  <a:srgbClr val="000000"/>
                </a:solidFill>
                <a:effectLst/>
                <a:latin typeface="Times" panose="02020603050405020304" pitchFamily="18" charset="0"/>
                <a:cs typeface="Times" panose="02020603050405020304" pitchFamily="18" charset="0"/>
              </a:rPr>
              <a:t>Flynn, J. M., In Skaggs, D. L., &amp; In Waters, P. M. (2019). Rockwood &amp; Wilkins' fractures in children</a:t>
            </a:r>
            <a:r>
              <a:rPr lang="en-US" altLang="en-US" sz="1400" dirty="0">
                <a:latin typeface="+mn-lt"/>
              </a:rPr>
              <a:t>.</a:t>
            </a:r>
          </a:p>
          <a:p>
            <a:r>
              <a:rPr lang="en-US" sz="1400" b="0" i="0" dirty="0">
                <a:solidFill>
                  <a:srgbClr val="212121"/>
                </a:solidFill>
                <a:effectLst/>
              </a:rPr>
              <a:t> </a:t>
            </a:r>
          </a:p>
          <a:p>
            <a:endParaRPr lang="en-US" dirty="0"/>
          </a:p>
        </p:txBody>
      </p:sp>
      <p:pic>
        <p:nvPicPr>
          <p:cNvPr id="7" name="Picture 6" descr="A picture containing X-ray film, blur, close&#10;&#10;Description automatically generated">
            <a:extLst>
              <a:ext uri="{FF2B5EF4-FFF2-40B4-BE49-F238E27FC236}">
                <a16:creationId xmlns:a16="http://schemas.microsoft.com/office/drawing/2014/main" id="{D80755D0-8205-A541-A981-3CAB87686D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2065" y="1975517"/>
            <a:ext cx="1858831" cy="3087550"/>
          </a:xfrm>
          <a:prstGeom prst="rect">
            <a:avLst/>
          </a:prstGeom>
        </p:spPr>
      </p:pic>
    </p:spTree>
    <p:extLst>
      <p:ext uri="{BB962C8B-B14F-4D97-AF65-F5344CB8AC3E}">
        <p14:creationId xmlns:p14="http://schemas.microsoft.com/office/powerpoint/2010/main" val="1667420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C8CC89F4-07E7-4CA6-ADCC-7A6B0360999C}"/>
              </a:ext>
            </a:extLst>
          </p:cNvPr>
          <p:cNvSpPr>
            <a:spLocks noGrp="1" noChangeArrowheads="1"/>
          </p:cNvSpPr>
          <p:nvPr>
            <p:ph type="title"/>
          </p:nvPr>
        </p:nvSpPr>
        <p:spPr/>
        <p:txBody>
          <a:bodyPr/>
          <a:lstStyle/>
          <a:p>
            <a:r>
              <a:rPr lang="en-US" altLang="en-US" u="sng" dirty="0"/>
              <a:t>Calcaneal Fractures</a:t>
            </a:r>
          </a:p>
        </p:txBody>
      </p:sp>
      <p:sp>
        <p:nvSpPr>
          <p:cNvPr id="100355" name="Rectangle 3">
            <a:extLst>
              <a:ext uri="{FF2B5EF4-FFF2-40B4-BE49-F238E27FC236}">
                <a16:creationId xmlns:a16="http://schemas.microsoft.com/office/drawing/2014/main" id="{C4C964BF-20C7-4811-BB7E-B950A96E758A}"/>
              </a:ext>
            </a:extLst>
          </p:cNvPr>
          <p:cNvSpPr>
            <a:spLocks noGrp="1" noChangeArrowheads="1"/>
          </p:cNvSpPr>
          <p:nvPr>
            <p:ph type="body" idx="1"/>
          </p:nvPr>
        </p:nvSpPr>
        <p:spPr>
          <a:xfrm>
            <a:off x="838200" y="1825625"/>
            <a:ext cx="7247965" cy="4351338"/>
          </a:xfrm>
        </p:spPr>
        <p:txBody>
          <a:bodyPr>
            <a:normAutofit/>
          </a:bodyPr>
          <a:lstStyle/>
          <a:p>
            <a:r>
              <a:rPr lang="en-US" altLang="en-US" dirty="0"/>
              <a:t>Rare</a:t>
            </a:r>
          </a:p>
          <a:p>
            <a:pPr lvl="1"/>
            <a:r>
              <a:rPr lang="en-US" altLang="en-US" dirty="0"/>
              <a:t>0.005% of fractures before 15 yo</a:t>
            </a:r>
          </a:p>
          <a:p>
            <a:r>
              <a:rPr lang="en-US" altLang="en-US" dirty="0"/>
              <a:t>MOI: Falls</a:t>
            </a:r>
          </a:p>
          <a:p>
            <a:r>
              <a:rPr lang="en-US" altLang="en-US" dirty="0"/>
              <a:t>Extra-articular fractures are more frequent</a:t>
            </a:r>
          </a:p>
          <a:p>
            <a:pPr lvl="1"/>
            <a:r>
              <a:rPr lang="en-US" altLang="en-US" dirty="0"/>
              <a:t>Approximately 65% </a:t>
            </a:r>
          </a:p>
          <a:p>
            <a:r>
              <a:rPr lang="en-US" altLang="en-US" dirty="0"/>
              <a:t>Associated soft tissue or skeletal injuries present in 50%</a:t>
            </a:r>
          </a:p>
          <a:p>
            <a:pPr lvl="1"/>
            <a:r>
              <a:rPr lang="en-US" altLang="en-US" dirty="0"/>
              <a:t>Lacerations/open fractures in lawn mower injuries</a:t>
            </a:r>
          </a:p>
          <a:p>
            <a:pPr lvl="1"/>
            <a:r>
              <a:rPr lang="en-US" altLang="en-US" dirty="0"/>
              <a:t>Less common (5.4%) incidence of spinal fractures than in adults</a:t>
            </a:r>
          </a:p>
        </p:txBody>
      </p:sp>
      <p:sp>
        <p:nvSpPr>
          <p:cNvPr id="100356" name="TextBox 3">
            <a:extLst>
              <a:ext uri="{FF2B5EF4-FFF2-40B4-BE49-F238E27FC236}">
                <a16:creationId xmlns:a16="http://schemas.microsoft.com/office/drawing/2014/main" id="{5EF67485-C091-4282-99CC-8D0DEA25EB8A}"/>
              </a:ext>
            </a:extLst>
          </p:cNvPr>
          <p:cNvSpPr txBox="1">
            <a:spLocks noChangeArrowheads="1"/>
          </p:cNvSpPr>
          <p:nvPr/>
        </p:nvSpPr>
        <p:spPr bwMode="auto">
          <a:xfrm>
            <a:off x="1077686" y="6154321"/>
            <a:ext cx="95141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ヒラギノ角ゴ Pro W3" charset="-128"/>
              </a:defRPr>
            </a:lvl1pPr>
            <a:lvl2pPr marL="742950" indent="-285750">
              <a:spcBef>
                <a:spcPct val="20000"/>
              </a:spcBef>
              <a:buChar char="–"/>
              <a:defRPr sz="2800">
                <a:solidFill>
                  <a:schemeClr val="tx1"/>
                </a:solidFill>
                <a:latin typeface="Times New Roman" panose="02020603050405020304" pitchFamily="18" charset="0"/>
                <a:ea typeface="ヒラギノ角ゴ Pro W3" charset="-128"/>
              </a:defRPr>
            </a:lvl2pPr>
            <a:lvl3pPr marL="1143000" indent="-228600">
              <a:spcBef>
                <a:spcPct val="20000"/>
              </a:spcBef>
              <a:buChar char="•"/>
              <a:defRPr sz="2400">
                <a:solidFill>
                  <a:schemeClr val="tx1"/>
                </a:solidFill>
                <a:latin typeface="Times New Roman" panose="02020603050405020304" pitchFamily="18" charset="0"/>
                <a:ea typeface="ヒラギノ角ゴ Pro W3" charset="-128"/>
              </a:defRPr>
            </a:lvl3pPr>
            <a:lvl4pPr marL="1600200" indent="-228600">
              <a:spcBef>
                <a:spcPct val="20000"/>
              </a:spcBef>
              <a:buChar char="–"/>
              <a:defRPr sz="2000">
                <a:solidFill>
                  <a:schemeClr val="tx1"/>
                </a:solidFill>
                <a:latin typeface="Times New Roman" panose="02020603050405020304" pitchFamily="18" charset="0"/>
                <a:ea typeface="ヒラギノ角ゴ Pro W3" charset="-128"/>
              </a:defRPr>
            </a:lvl4pPr>
            <a:lvl5pPr marL="2057400" indent="-228600">
              <a:spcBef>
                <a:spcPct val="20000"/>
              </a:spcBef>
              <a:buChar char="»"/>
              <a:defRPr sz="2000">
                <a:solidFill>
                  <a:schemeClr val="tx1"/>
                </a:solidFill>
                <a:latin typeface="Times New Roman" panose="02020603050405020304" pitchFamily="18"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ヒラギノ角ゴ Pro W3" charset="-128"/>
              </a:defRPr>
            </a:lvl9pPr>
          </a:lstStyle>
          <a:p>
            <a:pPr>
              <a:spcBef>
                <a:spcPct val="0"/>
              </a:spcBef>
              <a:buFontTx/>
              <a:buNone/>
            </a:pPr>
            <a:r>
              <a:rPr lang="en-US" altLang="en-US" sz="1600" dirty="0">
                <a:latin typeface="Times" panose="02020603050405020304" pitchFamily="18" charset="0"/>
                <a:cs typeface="Times" panose="02020603050405020304" pitchFamily="18" charset="0"/>
              </a:rPr>
              <a:t>Kay R, Tang C. Pediatric foot fractures: evaluation and treatment</a:t>
            </a:r>
            <a:r>
              <a:rPr lang="en-US" altLang="en-US" sz="1600" i="1" dirty="0">
                <a:latin typeface="Times" panose="02020603050405020304" pitchFamily="18" charset="0"/>
                <a:cs typeface="Times" panose="02020603050405020304" pitchFamily="18" charset="0"/>
              </a:rPr>
              <a:t>. J Am Acad Orthop Surg</a:t>
            </a:r>
            <a:r>
              <a:rPr lang="en-US" altLang="en-US" sz="1600" dirty="0">
                <a:latin typeface="Times" panose="02020603050405020304" pitchFamily="18" charset="0"/>
                <a:cs typeface="Times" panose="02020603050405020304" pitchFamily="18" charset="0"/>
              </a:rPr>
              <a:t>. 2001;9(5):308-19.</a:t>
            </a:r>
          </a:p>
        </p:txBody>
      </p:sp>
      <p:grpSp>
        <p:nvGrpSpPr>
          <p:cNvPr id="5" name="Group 4">
            <a:extLst>
              <a:ext uri="{FF2B5EF4-FFF2-40B4-BE49-F238E27FC236}">
                <a16:creationId xmlns:a16="http://schemas.microsoft.com/office/drawing/2014/main" id="{513AC33E-7BA8-B545-AE09-9C3B08CF3772}"/>
              </a:ext>
            </a:extLst>
          </p:cNvPr>
          <p:cNvGrpSpPr/>
          <p:nvPr/>
        </p:nvGrpSpPr>
        <p:grpSpPr>
          <a:xfrm>
            <a:off x="8866177" y="2157075"/>
            <a:ext cx="3137564" cy="2543850"/>
            <a:chOff x="8884106" y="1687491"/>
            <a:chExt cx="3137564" cy="2543850"/>
          </a:xfrm>
        </p:grpSpPr>
        <p:pic>
          <p:nvPicPr>
            <p:cNvPr id="4" name="Picture 3">
              <a:extLst>
                <a:ext uri="{FF2B5EF4-FFF2-40B4-BE49-F238E27FC236}">
                  <a16:creationId xmlns:a16="http://schemas.microsoft.com/office/drawing/2014/main" id="{5DFBB0EA-F3C0-D24F-9B14-3B03F72FC875}"/>
                </a:ext>
              </a:extLst>
            </p:cNvPr>
            <p:cNvPicPr>
              <a:picLocks noChangeAspect="1"/>
            </p:cNvPicPr>
            <p:nvPr/>
          </p:nvPicPr>
          <p:blipFill rotWithShape="1">
            <a:blip r:embed="rId3"/>
            <a:srcRect l="53620" t="3039"/>
            <a:stretch/>
          </p:blipFill>
          <p:spPr>
            <a:xfrm>
              <a:off x="8884106" y="1687491"/>
              <a:ext cx="3137564" cy="2543850"/>
            </a:xfrm>
            <a:prstGeom prst="rect">
              <a:avLst/>
            </a:prstGeom>
          </p:spPr>
        </p:pic>
        <p:sp>
          <p:nvSpPr>
            <p:cNvPr id="11" name="Oval 10">
              <a:extLst>
                <a:ext uri="{FF2B5EF4-FFF2-40B4-BE49-F238E27FC236}">
                  <a16:creationId xmlns:a16="http://schemas.microsoft.com/office/drawing/2014/main" id="{D9E04A84-3DC2-994F-B3A5-68139FBB0483}"/>
                </a:ext>
              </a:extLst>
            </p:cNvPr>
            <p:cNvSpPr/>
            <p:nvPr/>
          </p:nvSpPr>
          <p:spPr>
            <a:xfrm rot="19421283">
              <a:off x="9833515" y="2531279"/>
              <a:ext cx="1465591" cy="6240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C8CC89F4-07E7-4CA6-ADCC-7A6B0360999C}"/>
              </a:ext>
            </a:extLst>
          </p:cNvPr>
          <p:cNvSpPr>
            <a:spLocks noGrp="1" noChangeArrowheads="1"/>
          </p:cNvSpPr>
          <p:nvPr>
            <p:ph type="title"/>
          </p:nvPr>
        </p:nvSpPr>
        <p:spPr/>
        <p:txBody>
          <a:bodyPr/>
          <a:lstStyle/>
          <a:p>
            <a:r>
              <a:rPr lang="en-US" altLang="en-US" u="sng" dirty="0"/>
              <a:t>Calcaneal Fractures</a:t>
            </a:r>
          </a:p>
        </p:txBody>
      </p:sp>
      <p:sp>
        <p:nvSpPr>
          <p:cNvPr id="100355" name="Rectangle 3">
            <a:extLst>
              <a:ext uri="{FF2B5EF4-FFF2-40B4-BE49-F238E27FC236}">
                <a16:creationId xmlns:a16="http://schemas.microsoft.com/office/drawing/2014/main" id="{C4C964BF-20C7-4811-BB7E-B950A96E758A}"/>
              </a:ext>
            </a:extLst>
          </p:cNvPr>
          <p:cNvSpPr>
            <a:spLocks noGrp="1" noChangeArrowheads="1"/>
          </p:cNvSpPr>
          <p:nvPr>
            <p:ph type="body" idx="1"/>
          </p:nvPr>
        </p:nvSpPr>
        <p:spPr>
          <a:xfrm>
            <a:off x="838200" y="1791759"/>
            <a:ext cx="8458200" cy="4351338"/>
          </a:xfrm>
        </p:spPr>
        <p:txBody>
          <a:bodyPr>
            <a:normAutofit/>
          </a:bodyPr>
          <a:lstStyle/>
          <a:p>
            <a:r>
              <a:rPr lang="en-US" altLang="en-US" dirty="0"/>
              <a:t>Can be nondisplaced and missed in young children</a:t>
            </a:r>
          </a:p>
          <a:p>
            <a:endParaRPr lang="en-US" altLang="en-US" dirty="0"/>
          </a:p>
          <a:p>
            <a:r>
              <a:rPr lang="en-US" altLang="en-US" dirty="0"/>
              <a:t>Stress fractures:</a:t>
            </a:r>
          </a:p>
          <a:p>
            <a:pPr lvl="1"/>
            <a:r>
              <a:rPr lang="en-US" altLang="en-US" dirty="0"/>
              <a:t>Toddlers beginning to walk</a:t>
            </a:r>
          </a:p>
          <a:p>
            <a:pPr lvl="1"/>
            <a:r>
              <a:rPr lang="en-US" altLang="en-US" dirty="0"/>
              <a:t>Patients with cerebral spasticity</a:t>
            </a:r>
          </a:p>
          <a:p>
            <a:pPr lvl="1"/>
            <a:endParaRPr lang="en-US" altLang="en-US" dirty="0"/>
          </a:p>
          <a:p>
            <a:r>
              <a:rPr lang="en-US" altLang="en-US" dirty="0"/>
              <a:t>Pain appreciated with squeezing the heel</a:t>
            </a:r>
          </a:p>
        </p:txBody>
      </p:sp>
      <p:sp>
        <p:nvSpPr>
          <p:cNvPr id="100356" name="TextBox 3">
            <a:extLst>
              <a:ext uri="{FF2B5EF4-FFF2-40B4-BE49-F238E27FC236}">
                <a16:creationId xmlns:a16="http://schemas.microsoft.com/office/drawing/2014/main" id="{5EF67485-C091-4282-99CC-8D0DEA25EB8A}"/>
              </a:ext>
            </a:extLst>
          </p:cNvPr>
          <p:cNvSpPr txBox="1">
            <a:spLocks noChangeArrowheads="1"/>
          </p:cNvSpPr>
          <p:nvPr/>
        </p:nvSpPr>
        <p:spPr bwMode="auto">
          <a:xfrm>
            <a:off x="1408247" y="6414053"/>
            <a:ext cx="86424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ヒラギノ角ゴ Pro W3" charset="-128"/>
              </a:defRPr>
            </a:lvl1pPr>
            <a:lvl2pPr marL="742950" indent="-285750">
              <a:spcBef>
                <a:spcPct val="20000"/>
              </a:spcBef>
              <a:buChar char="–"/>
              <a:defRPr sz="2800">
                <a:solidFill>
                  <a:schemeClr val="tx1"/>
                </a:solidFill>
                <a:latin typeface="Times New Roman" panose="02020603050405020304" pitchFamily="18" charset="0"/>
                <a:ea typeface="ヒラギノ角ゴ Pro W3" charset="-128"/>
              </a:defRPr>
            </a:lvl2pPr>
            <a:lvl3pPr marL="1143000" indent="-228600">
              <a:spcBef>
                <a:spcPct val="20000"/>
              </a:spcBef>
              <a:buChar char="•"/>
              <a:defRPr sz="2400">
                <a:solidFill>
                  <a:schemeClr val="tx1"/>
                </a:solidFill>
                <a:latin typeface="Times New Roman" panose="02020603050405020304" pitchFamily="18" charset="0"/>
                <a:ea typeface="ヒラギノ角ゴ Pro W3" charset="-128"/>
              </a:defRPr>
            </a:lvl3pPr>
            <a:lvl4pPr marL="1600200" indent="-228600">
              <a:spcBef>
                <a:spcPct val="20000"/>
              </a:spcBef>
              <a:buChar char="–"/>
              <a:defRPr sz="2000">
                <a:solidFill>
                  <a:schemeClr val="tx1"/>
                </a:solidFill>
                <a:latin typeface="Times New Roman" panose="02020603050405020304" pitchFamily="18" charset="0"/>
                <a:ea typeface="ヒラギノ角ゴ Pro W3" charset="-128"/>
              </a:defRPr>
            </a:lvl4pPr>
            <a:lvl5pPr marL="2057400" indent="-228600">
              <a:spcBef>
                <a:spcPct val="20000"/>
              </a:spcBef>
              <a:buChar char="»"/>
              <a:defRPr sz="2000">
                <a:solidFill>
                  <a:schemeClr val="tx1"/>
                </a:solidFill>
                <a:latin typeface="Times New Roman" panose="02020603050405020304" pitchFamily="18"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ヒラギノ角ゴ Pro W3" charset="-128"/>
              </a:defRPr>
            </a:lvl9pPr>
          </a:lstStyle>
          <a:p>
            <a:pPr>
              <a:spcBef>
                <a:spcPct val="0"/>
              </a:spcBef>
              <a:buFontTx/>
              <a:buNone/>
            </a:pPr>
            <a:r>
              <a:rPr lang="en-US" altLang="en-US" sz="1400" dirty="0">
                <a:latin typeface="Times" panose="02020603050405020304" pitchFamily="18" charset="0"/>
                <a:cs typeface="Times" panose="02020603050405020304" pitchFamily="18" charset="0"/>
              </a:rPr>
              <a:t>Kay R, Tang C. Pediatric foot fractures: evaluation and treatment</a:t>
            </a:r>
            <a:r>
              <a:rPr lang="en-US" altLang="en-US" sz="1400" i="1" dirty="0">
                <a:latin typeface="Times" panose="02020603050405020304" pitchFamily="18" charset="0"/>
                <a:cs typeface="Times" panose="02020603050405020304" pitchFamily="18" charset="0"/>
              </a:rPr>
              <a:t>. J Am Acad Orthop Surg</a:t>
            </a:r>
            <a:r>
              <a:rPr lang="en-US" altLang="en-US" sz="1400" dirty="0">
                <a:latin typeface="Times" panose="02020603050405020304" pitchFamily="18" charset="0"/>
                <a:cs typeface="Times" panose="02020603050405020304" pitchFamily="18" charset="0"/>
              </a:rPr>
              <a:t>. 2001;9(5):308-19.</a:t>
            </a:r>
          </a:p>
        </p:txBody>
      </p:sp>
      <p:pic>
        <p:nvPicPr>
          <p:cNvPr id="8" name="Picture 7">
            <a:extLst>
              <a:ext uri="{FF2B5EF4-FFF2-40B4-BE49-F238E27FC236}">
                <a16:creationId xmlns:a16="http://schemas.microsoft.com/office/drawing/2014/main" id="{18C1BFD6-8CD0-A741-95B0-C1FBB6E68860}"/>
              </a:ext>
            </a:extLst>
          </p:cNvPr>
          <p:cNvPicPr>
            <a:picLocks noChangeAspect="1"/>
          </p:cNvPicPr>
          <p:nvPr/>
        </p:nvPicPr>
        <p:blipFill rotWithShape="1">
          <a:blip r:embed="rId3"/>
          <a:srcRect l="1912" t="-3724" r="74706" b="30926"/>
          <a:stretch/>
        </p:blipFill>
        <p:spPr>
          <a:xfrm>
            <a:off x="9689353" y="3720389"/>
            <a:ext cx="2169460" cy="2480083"/>
          </a:xfrm>
          <a:prstGeom prst="rect">
            <a:avLst/>
          </a:prstGeom>
        </p:spPr>
      </p:pic>
      <p:pic>
        <p:nvPicPr>
          <p:cNvPr id="9" name="Picture 8">
            <a:extLst>
              <a:ext uri="{FF2B5EF4-FFF2-40B4-BE49-F238E27FC236}">
                <a16:creationId xmlns:a16="http://schemas.microsoft.com/office/drawing/2014/main" id="{20803228-EB53-4A4F-A1D4-A8FDE81F1434}"/>
              </a:ext>
            </a:extLst>
          </p:cNvPr>
          <p:cNvPicPr>
            <a:picLocks noChangeAspect="1"/>
          </p:cNvPicPr>
          <p:nvPr/>
        </p:nvPicPr>
        <p:blipFill rotWithShape="1">
          <a:blip r:embed="rId3"/>
          <a:srcRect l="56728" t="12904" r="16580" b="5107"/>
          <a:stretch/>
        </p:blipFill>
        <p:spPr>
          <a:xfrm>
            <a:off x="9689353" y="1298032"/>
            <a:ext cx="2169460" cy="2446992"/>
          </a:xfrm>
          <a:prstGeom prst="rect">
            <a:avLst/>
          </a:prstGeom>
        </p:spPr>
      </p:pic>
      <p:sp>
        <p:nvSpPr>
          <p:cNvPr id="2" name="Oval 1">
            <a:extLst>
              <a:ext uri="{FF2B5EF4-FFF2-40B4-BE49-F238E27FC236}">
                <a16:creationId xmlns:a16="http://schemas.microsoft.com/office/drawing/2014/main" id="{716E06A3-3B67-1B44-B6C0-A21DC2B13C29}"/>
              </a:ext>
            </a:extLst>
          </p:cNvPr>
          <p:cNvSpPr/>
          <p:nvPr/>
        </p:nvSpPr>
        <p:spPr>
          <a:xfrm rot="20973687">
            <a:off x="10591800" y="2779059"/>
            <a:ext cx="990600" cy="4303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AB989BA-BFAD-1E47-A8C8-EAB2A35761DA}"/>
              </a:ext>
            </a:extLst>
          </p:cNvPr>
          <p:cNvSpPr/>
          <p:nvPr/>
        </p:nvSpPr>
        <p:spPr>
          <a:xfrm rot="17178044">
            <a:off x="9993907" y="4703877"/>
            <a:ext cx="990600" cy="6240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864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AB713-BA64-48F3-B661-AA3282FE7202}"/>
              </a:ext>
            </a:extLst>
          </p:cNvPr>
          <p:cNvSpPr>
            <a:spLocks noGrp="1"/>
          </p:cNvSpPr>
          <p:nvPr>
            <p:ph type="title"/>
          </p:nvPr>
        </p:nvSpPr>
        <p:spPr/>
        <p:txBody>
          <a:bodyPr/>
          <a:lstStyle/>
          <a:p>
            <a:r>
              <a:rPr lang="en-US" u="sng" dirty="0"/>
              <a:t>Classification</a:t>
            </a:r>
          </a:p>
        </p:txBody>
      </p:sp>
      <p:sp>
        <p:nvSpPr>
          <p:cNvPr id="3" name="Content Placeholder 2">
            <a:extLst>
              <a:ext uri="{FF2B5EF4-FFF2-40B4-BE49-F238E27FC236}">
                <a16:creationId xmlns:a16="http://schemas.microsoft.com/office/drawing/2014/main" id="{8AFC795A-6C5C-403B-BBA5-F06726179AAC}"/>
              </a:ext>
            </a:extLst>
          </p:cNvPr>
          <p:cNvSpPr>
            <a:spLocks noGrp="1"/>
          </p:cNvSpPr>
          <p:nvPr>
            <p:ph idx="1"/>
          </p:nvPr>
        </p:nvSpPr>
        <p:spPr>
          <a:xfrm>
            <a:off x="440675" y="1825625"/>
            <a:ext cx="4638101" cy="4351338"/>
          </a:xfrm>
        </p:spPr>
        <p:txBody>
          <a:bodyPr/>
          <a:lstStyle/>
          <a:p>
            <a:r>
              <a:rPr lang="en-US" dirty="0"/>
              <a:t>Sanders Classification appropriate to use for adolescents</a:t>
            </a:r>
          </a:p>
          <a:p>
            <a:r>
              <a:rPr lang="en-US" sz="2800" dirty="0">
                <a:ln w="9525" cap="flat" cmpd="sng" algn="ctr">
                  <a:noFill/>
                  <a:prstDash val="solid"/>
                  <a:round/>
                  <a:headEnd type="none" w="med" len="med"/>
                  <a:tailEnd type="none" w="med" len="med"/>
                </a:ln>
                <a:solidFill>
                  <a:srgbClr val="000000"/>
                </a:solidFill>
                <a:ea typeface="Arial"/>
                <a:cs typeface="Helvetica"/>
                <a:sym typeface="Wingdings"/>
              </a:rPr>
              <a:t>CT-based classification of intra-articular fractures of the calcaneus</a:t>
            </a:r>
            <a:endParaRPr lang="en-US" dirty="0"/>
          </a:p>
          <a:p>
            <a:endParaRPr lang="en-US" dirty="0"/>
          </a:p>
        </p:txBody>
      </p:sp>
      <p:sp>
        <p:nvSpPr>
          <p:cNvPr id="4" name="TextBox 3">
            <a:extLst>
              <a:ext uri="{FF2B5EF4-FFF2-40B4-BE49-F238E27FC236}">
                <a16:creationId xmlns:a16="http://schemas.microsoft.com/office/drawing/2014/main" id="{787C6C9C-CF42-4804-B49A-8B80E15224F0}"/>
              </a:ext>
            </a:extLst>
          </p:cNvPr>
          <p:cNvSpPr txBox="1"/>
          <p:nvPr/>
        </p:nvSpPr>
        <p:spPr>
          <a:xfrm>
            <a:off x="1278919" y="6176963"/>
            <a:ext cx="10679302" cy="523220"/>
          </a:xfrm>
          <a:prstGeom prst="rect">
            <a:avLst/>
          </a:prstGeom>
          <a:noFill/>
        </p:spPr>
        <p:txBody>
          <a:bodyPr wrap="square" rtlCol="0">
            <a:spAutoFit/>
          </a:bodyPr>
          <a:lstStyle/>
          <a:p>
            <a:r>
              <a:rPr lang="en-US" sz="1400" b="0" i="0" dirty="0">
                <a:solidFill>
                  <a:srgbClr val="212121"/>
                </a:solidFill>
                <a:effectLst/>
                <a:latin typeface="BlinkMacSystemFont"/>
              </a:rPr>
              <a:t>Sanders R. Intra-articular fractures of the calcaneus: present state of the art. </a:t>
            </a:r>
            <a:r>
              <a:rPr lang="en-US" sz="1400" b="0" i="1" dirty="0">
                <a:solidFill>
                  <a:srgbClr val="212121"/>
                </a:solidFill>
                <a:effectLst/>
                <a:latin typeface="BlinkMacSystemFont"/>
              </a:rPr>
              <a:t>J Orthop Trauma</a:t>
            </a:r>
            <a:r>
              <a:rPr lang="en-US" sz="1400" b="0" i="0" dirty="0">
                <a:solidFill>
                  <a:srgbClr val="212121"/>
                </a:solidFill>
                <a:effectLst/>
                <a:latin typeface="BlinkMacSystemFont"/>
              </a:rPr>
              <a:t>. 1992;6(2):252-265. doi:10.1097/00005131-199206000-00022</a:t>
            </a:r>
            <a:endParaRPr lang="en-US" sz="1400" dirty="0"/>
          </a:p>
        </p:txBody>
      </p:sp>
      <p:pic>
        <p:nvPicPr>
          <p:cNvPr id="5" name="New picture">
            <a:extLst>
              <a:ext uri="{FF2B5EF4-FFF2-40B4-BE49-F238E27FC236}">
                <a16:creationId xmlns:a16="http://schemas.microsoft.com/office/drawing/2014/main" id="{113AD99C-E17F-4AFE-84EE-3D891A15FA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2114" y="515515"/>
            <a:ext cx="5280179" cy="513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extLst>
      <p:ext uri="{BB962C8B-B14F-4D97-AF65-F5344CB8AC3E}">
        <p14:creationId xmlns:p14="http://schemas.microsoft.com/office/powerpoint/2010/main" val="4240884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92058-2A10-4709-8EBA-766032B17DB9}"/>
              </a:ext>
            </a:extLst>
          </p:cNvPr>
          <p:cNvSpPr>
            <a:spLocks noGrp="1"/>
          </p:cNvSpPr>
          <p:nvPr>
            <p:ph type="title"/>
          </p:nvPr>
        </p:nvSpPr>
        <p:spPr/>
        <p:txBody>
          <a:bodyPr/>
          <a:lstStyle/>
          <a:p>
            <a:r>
              <a:rPr lang="en-US" u="sng" dirty="0"/>
              <a:t>Imaging</a:t>
            </a:r>
          </a:p>
        </p:txBody>
      </p:sp>
      <p:sp>
        <p:nvSpPr>
          <p:cNvPr id="3" name="Content Placeholder 2">
            <a:extLst>
              <a:ext uri="{FF2B5EF4-FFF2-40B4-BE49-F238E27FC236}">
                <a16:creationId xmlns:a16="http://schemas.microsoft.com/office/drawing/2014/main" id="{67C2E51B-2E29-49A8-9BAB-89A7A390A961}"/>
              </a:ext>
            </a:extLst>
          </p:cNvPr>
          <p:cNvSpPr>
            <a:spLocks noGrp="1"/>
          </p:cNvSpPr>
          <p:nvPr>
            <p:ph idx="1"/>
          </p:nvPr>
        </p:nvSpPr>
        <p:spPr>
          <a:xfrm>
            <a:off x="407624" y="1825625"/>
            <a:ext cx="5411840" cy="4667250"/>
          </a:xfrm>
        </p:spPr>
        <p:txBody>
          <a:bodyPr>
            <a:normAutofit/>
          </a:bodyPr>
          <a:lstStyle/>
          <a:p>
            <a:r>
              <a:rPr lang="en-US" sz="2600" dirty="0"/>
              <a:t>PA, Lateral, Axial Views</a:t>
            </a:r>
          </a:p>
          <a:p>
            <a:pPr lvl="1"/>
            <a:r>
              <a:rPr lang="en-US" sz="2600" dirty="0"/>
              <a:t>Bohler’s Angle (B)</a:t>
            </a:r>
          </a:p>
          <a:p>
            <a:pPr lvl="2"/>
            <a:r>
              <a:rPr lang="en-US" sz="2600" dirty="0"/>
              <a:t>Normal 20-30 degrees</a:t>
            </a:r>
          </a:p>
          <a:p>
            <a:pPr lvl="1"/>
            <a:r>
              <a:rPr lang="en-US" sz="2600" dirty="0"/>
              <a:t>Crucial Angle of </a:t>
            </a:r>
            <a:r>
              <a:rPr lang="en-US" sz="2600" dirty="0" err="1"/>
              <a:t>Gissane</a:t>
            </a:r>
            <a:r>
              <a:rPr lang="en-US" sz="2600" dirty="0"/>
              <a:t> (A)</a:t>
            </a:r>
          </a:p>
          <a:p>
            <a:pPr lvl="2"/>
            <a:r>
              <a:rPr lang="en-US" sz="2600" dirty="0"/>
              <a:t>Normal: 95-105 degrees</a:t>
            </a:r>
          </a:p>
          <a:p>
            <a:r>
              <a:rPr lang="en-US" sz="2600" dirty="0">
                <a:solidFill>
                  <a:srgbClr val="000000"/>
                </a:solidFill>
              </a:rPr>
              <a:t>C</a:t>
            </a:r>
            <a:r>
              <a:rPr lang="en-US" sz="2600" b="0" i="0" dirty="0">
                <a:solidFill>
                  <a:srgbClr val="000000"/>
                </a:solidFill>
                <a:effectLst/>
              </a:rPr>
              <a:t>hild's calcaneus does not resemble that of an adult until after 10 yo</a:t>
            </a:r>
            <a:endParaRPr lang="en-US" sz="2600" dirty="0"/>
          </a:p>
          <a:p>
            <a:r>
              <a:rPr lang="en-US" sz="2600" dirty="0"/>
              <a:t>CT to evaluate intraarticular extension</a:t>
            </a:r>
          </a:p>
          <a:p>
            <a:r>
              <a:rPr lang="en-US" sz="2600" dirty="0"/>
              <a:t>MRI</a:t>
            </a:r>
          </a:p>
          <a:p>
            <a:pPr marL="0" indent="0">
              <a:buNone/>
            </a:pPr>
            <a:endParaRPr lang="en-US" dirty="0"/>
          </a:p>
        </p:txBody>
      </p:sp>
      <p:pic>
        <p:nvPicPr>
          <p:cNvPr id="4" name="New picture">
            <a:extLst>
              <a:ext uri="{FF2B5EF4-FFF2-40B4-BE49-F238E27FC236}">
                <a16:creationId xmlns:a16="http://schemas.microsoft.com/office/drawing/2014/main" id="{865F0E40-D8A9-4C47-9DBF-AF3F4549E9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3384" y="1579748"/>
            <a:ext cx="4980992" cy="1674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sp>
        <p:nvSpPr>
          <p:cNvPr id="5" name="TextBox 4">
            <a:extLst>
              <a:ext uri="{FF2B5EF4-FFF2-40B4-BE49-F238E27FC236}">
                <a16:creationId xmlns:a16="http://schemas.microsoft.com/office/drawing/2014/main" id="{7E77D971-6CC7-497B-BECD-A7298CC48CBA}"/>
              </a:ext>
            </a:extLst>
          </p:cNvPr>
          <p:cNvSpPr txBox="1"/>
          <p:nvPr/>
        </p:nvSpPr>
        <p:spPr>
          <a:xfrm>
            <a:off x="6363520" y="3429000"/>
            <a:ext cx="6238672" cy="923330"/>
          </a:xfrm>
          <a:prstGeom prst="rect">
            <a:avLst/>
          </a:prstGeom>
          <a:noFill/>
        </p:spPr>
        <p:txBody>
          <a:bodyPr wrap="square" rtlCol="0">
            <a:spAutoFit/>
          </a:bodyPr>
          <a:lstStyle/>
          <a:p>
            <a:r>
              <a:rPr lang="en-US" altLang="en-US" sz="1800" dirty="0">
                <a:solidFill>
                  <a:srgbClr val="000000"/>
                </a:solidFill>
                <a:ea typeface="Arial" panose="020B0604020202020204" pitchFamily="34" charset="0"/>
                <a:cs typeface="Helvetica" panose="020B0604020202020204" pitchFamily="34" charset="0"/>
                <a:sym typeface="Wingdings" panose="05000000000000000000" pitchFamily="2" charset="2"/>
              </a:rPr>
              <a:t>Anatomic angles for evaluation of fracture displacement and surgical reduction.</a:t>
            </a:r>
          </a:p>
          <a:p>
            <a:endParaRPr lang="en-US" dirty="0"/>
          </a:p>
        </p:txBody>
      </p:sp>
      <p:sp>
        <p:nvSpPr>
          <p:cNvPr id="7" name="Text Placeholder 2">
            <a:extLst>
              <a:ext uri="{FF2B5EF4-FFF2-40B4-BE49-F238E27FC236}">
                <a16:creationId xmlns:a16="http://schemas.microsoft.com/office/drawing/2014/main" id="{133B58C1-9D04-4BA6-A840-C459AEE68D3C}"/>
              </a:ext>
            </a:extLst>
          </p:cNvPr>
          <p:cNvSpPr txBox="1">
            <a:spLocks noChangeArrowheads="1"/>
          </p:cNvSpPr>
          <p:nvPr>
            <p:custDataLst>
              <p:tags r:id="rId1"/>
            </p:custDataLst>
          </p:nvPr>
        </p:nvSpPr>
        <p:spPr bwMode="auto">
          <a:xfrm>
            <a:off x="3657600" y="6492875"/>
            <a:ext cx="541184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54000" tIns="0" rIns="127000" bIns="63500"/>
          <a:lstStyle>
            <a:lvl1pPr>
              <a:buSzPct val="100000"/>
              <a:defRPr>
                <a:solidFill>
                  <a:schemeClr val="tx1"/>
                </a:solidFill>
                <a:latin typeface="Arial" panose="020B0604020202020204" pitchFamily="34" charset="0"/>
                <a:ea typeface="ＭＳ Ｐゴシック" panose="020B0600070205080204" pitchFamily="34" charset="-128"/>
              </a:defRPr>
            </a:lvl1pPr>
            <a:lvl2pPr marL="742950" indent="-285750">
              <a:buSzPct val="100000"/>
              <a:defRPr>
                <a:solidFill>
                  <a:schemeClr val="tx1"/>
                </a:solidFill>
                <a:latin typeface="Arial" panose="020B0604020202020204" pitchFamily="34" charset="0"/>
                <a:ea typeface="ＭＳ Ｐゴシック" panose="020B0600070205080204" pitchFamily="34" charset="-128"/>
              </a:defRPr>
            </a:lvl2pPr>
            <a:lvl3pPr marL="1143000" indent="-228600">
              <a:buSzPct val="100000"/>
              <a:defRPr>
                <a:solidFill>
                  <a:schemeClr val="tx1"/>
                </a:solidFill>
                <a:latin typeface="Arial" panose="020B0604020202020204" pitchFamily="34" charset="0"/>
                <a:ea typeface="ＭＳ Ｐゴシック" panose="020B0600070205080204" pitchFamily="34" charset="-128"/>
              </a:defRPr>
            </a:lvl3pPr>
            <a:lvl4pPr marL="1600200" indent="-228600">
              <a:buSzPct val="100000"/>
              <a:defRPr>
                <a:solidFill>
                  <a:schemeClr val="tx1"/>
                </a:solidFill>
                <a:latin typeface="Arial" panose="020B0604020202020204" pitchFamily="34" charset="0"/>
                <a:ea typeface="ＭＳ Ｐゴシック" panose="020B0600070205080204" pitchFamily="34" charset="-128"/>
              </a:defRPr>
            </a:lvl4pPr>
            <a:lvl5pPr marL="2057400" indent="-228600">
              <a:buSzPct val="1000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eaLnBrk="1" hangingPunct="1">
              <a:buSzTx/>
            </a:pPr>
            <a:r>
              <a:rPr lang="en-US" altLang="en-US" sz="1600" dirty="0">
                <a:latin typeface="+mn-lt"/>
                <a:ea typeface="Arial" panose="020B0604020202020204" pitchFamily="34" charset="0"/>
                <a:cs typeface="Helvetica" panose="020B0604020202020204" pitchFamily="34" charset="0"/>
                <a:sym typeface="Wingdings" panose="05000000000000000000" pitchFamily="2" charset="2"/>
              </a:rPr>
              <a:t>Rockwood and Green's Fractures in Adults, 9e,  2019</a:t>
            </a:r>
          </a:p>
        </p:txBody>
      </p:sp>
      <p:pic>
        <p:nvPicPr>
          <p:cNvPr id="8" name="New picture">
            <a:extLst>
              <a:ext uri="{FF2B5EF4-FFF2-40B4-BE49-F238E27FC236}">
                <a16:creationId xmlns:a16="http://schemas.microsoft.com/office/drawing/2014/main" id="{6B44133B-0A0C-2047-9888-5F1337307E51}"/>
              </a:ext>
            </a:extLst>
          </p:cNvPr>
          <p:cNvPicPr>
            <a:picLocks noChangeAspect="1" noChangeArrowheads="1"/>
          </p:cNvPicPr>
          <p:nvPr>
            <p:custDataLst>
              <p:tags r:id="rId2"/>
            </p:custDataLst>
          </p:nvPr>
        </p:nvPicPr>
        <p:blipFill rotWithShape="1">
          <a:blip r:embed="rId7">
            <a:extLst>
              <a:ext uri="{28A0092B-C50C-407E-A947-70E740481C1C}">
                <a14:useLocalDpi xmlns:a14="http://schemas.microsoft.com/office/drawing/2010/main" val="0"/>
              </a:ext>
            </a:extLst>
          </a:blip>
          <a:srcRect l="69310" t="1888" r="5560" b="58025"/>
          <a:stretch/>
        </p:blipFill>
        <p:spPr bwMode="auto">
          <a:xfrm>
            <a:off x="10771627" y="4442594"/>
            <a:ext cx="1259543" cy="167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pic>
        <p:nvPicPr>
          <p:cNvPr id="9" name="New picture">
            <a:extLst>
              <a:ext uri="{FF2B5EF4-FFF2-40B4-BE49-F238E27FC236}">
                <a16:creationId xmlns:a16="http://schemas.microsoft.com/office/drawing/2014/main" id="{66A47C70-B3CF-1E42-BE35-AC9C17D4E2DC}"/>
              </a:ext>
            </a:extLst>
          </p:cNvPr>
          <p:cNvPicPr>
            <a:picLocks noChangeAspect="1" noChangeArrowheads="1"/>
          </p:cNvPicPr>
          <p:nvPr>
            <p:custDataLst>
              <p:tags r:id="rId3"/>
            </p:custDataLst>
          </p:nvPr>
        </p:nvPicPr>
        <p:blipFill rotWithShape="1">
          <a:blip r:embed="rId7">
            <a:extLst>
              <a:ext uri="{28A0092B-C50C-407E-A947-70E740481C1C}">
                <a14:useLocalDpi xmlns:a14="http://schemas.microsoft.com/office/drawing/2010/main" val="0"/>
              </a:ext>
            </a:extLst>
          </a:blip>
          <a:srcRect l="21224" t="11388" r="33832" b="60494"/>
          <a:stretch/>
        </p:blipFill>
        <p:spPr bwMode="auto">
          <a:xfrm>
            <a:off x="7367352" y="4469060"/>
            <a:ext cx="3115930" cy="1621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extLst>
      <p:ext uri="{BB962C8B-B14F-4D97-AF65-F5344CB8AC3E}">
        <p14:creationId xmlns:p14="http://schemas.microsoft.com/office/powerpoint/2010/main" val="42062283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9E6413A3-0EB5-4B49-96C6-7E776C90D21D}"/>
              </a:ext>
            </a:extLst>
          </p:cNvPr>
          <p:cNvSpPr>
            <a:spLocks noGrp="1" noChangeArrowheads="1"/>
          </p:cNvSpPr>
          <p:nvPr>
            <p:ph type="title"/>
          </p:nvPr>
        </p:nvSpPr>
        <p:spPr/>
        <p:txBody>
          <a:bodyPr/>
          <a:lstStyle/>
          <a:p>
            <a:r>
              <a:rPr lang="en-US" altLang="en-US" u="sng" dirty="0"/>
              <a:t>Treatment</a:t>
            </a:r>
          </a:p>
        </p:txBody>
      </p:sp>
      <p:sp>
        <p:nvSpPr>
          <p:cNvPr id="101379" name="Rectangle 3">
            <a:extLst>
              <a:ext uri="{FF2B5EF4-FFF2-40B4-BE49-F238E27FC236}">
                <a16:creationId xmlns:a16="http://schemas.microsoft.com/office/drawing/2014/main" id="{B2104194-B5F6-47D6-9EAD-B547EF191935}"/>
              </a:ext>
            </a:extLst>
          </p:cNvPr>
          <p:cNvSpPr>
            <a:spLocks noGrp="1" noChangeArrowheads="1"/>
          </p:cNvSpPr>
          <p:nvPr>
            <p:ph type="body" idx="1"/>
          </p:nvPr>
        </p:nvSpPr>
        <p:spPr>
          <a:xfrm>
            <a:off x="838200" y="1690688"/>
            <a:ext cx="6951133" cy="4486275"/>
          </a:xfrm>
        </p:spPr>
        <p:txBody>
          <a:bodyPr>
            <a:normAutofit/>
          </a:bodyPr>
          <a:lstStyle/>
          <a:p>
            <a:r>
              <a:rPr lang="en-US" altLang="en-US" dirty="0"/>
              <a:t>Extra-articular fractures can be treated with Cast for 6 weeks</a:t>
            </a:r>
          </a:p>
          <a:p>
            <a:r>
              <a:rPr lang="en-US" altLang="en-US" dirty="0"/>
              <a:t>Tongue type fractures can be treated nonoperatively if posterior gap &lt;1cm and not tenting the skin</a:t>
            </a:r>
          </a:p>
          <a:p>
            <a:pPr lvl="1"/>
            <a:r>
              <a:rPr lang="en-US" altLang="en-US" dirty="0">
                <a:sym typeface="Wingdings" pitchFamily="2" charset="2"/>
              </a:rPr>
              <a:t>Essex-</a:t>
            </a:r>
            <a:r>
              <a:rPr lang="en-US" altLang="en-US" dirty="0" err="1">
                <a:sym typeface="Wingdings" pitchFamily="2" charset="2"/>
              </a:rPr>
              <a:t>Lopresti</a:t>
            </a:r>
            <a:r>
              <a:rPr lang="en-US" altLang="en-US" dirty="0">
                <a:sym typeface="Wingdings" pitchFamily="2" charset="2"/>
              </a:rPr>
              <a:t> reduction if displaced</a:t>
            </a:r>
            <a:endParaRPr lang="en-US" altLang="en-US" dirty="0"/>
          </a:p>
          <a:p>
            <a:r>
              <a:rPr lang="en-US" altLang="en-US" dirty="0"/>
              <a:t>Intraarticular fractures with displacement and joint depression </a:t>
            </a:r>
          </a:p>
          <a:p>
            <a:pPr lvl="1"/>
            <a:r>
              <a:rPr lang="en-US" altLang="en-US" dirty="0"/>
              <a:t>ORIF when soft tissues amenable</a:t>
            </a:r>
          </a:p>
        </p:txBody>
      </p:sp>
      <p:sp>
        <p:nvSpPr>
          <p:cNvPr id="101380" name="TextBox 3">
            <a:extLst>
              <a:ext uri="{FF2B5EF4-FFF2-40B4-BE49-F238E27FC236}">
                <a16:creationId xmlns:a16="http://schemas.microsoft.com/office/drawing/2014/main" id="{8D31B75F-4FC2-4FC1-A346-F197003F3D58}"/>
              </a:ext>
            </a:extLst>
          </p:cNvPr>
          <p:cNvSpPr txBox="1">
            <a:spLocks noChangeArrowheads="1"/>
          </p:cNvSpPr>
          <p:nvPr/>
        </p:nvSpPr>
        <p:spPr bwMode="auto">
          <a:xfrm>
            <a:off x="1201783" y="6027003"/>
            <a:ext cx="90013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ヒラギノ角ゴ Pro W3" charset="-128"/>
              </a:defRPr>
            </a:lvl1pPr>
            <a:lvl2pPr marL="742950" indent="-285750">
              <a:spcBef>
                <a:spcPct val="20000"/>
              </a:spcBef>
              <a:buChar char="–"/>
              <a:defRPr sz="2800">
                <a:solidFill>
                  <a:schemeClr val="tx1"/>
                </a:solidFill>
                <a:latin typeface="Times New Roman" panose="02020603050405020304" pitchFamily="18" charset="0"/>
                <a:ea typeface="ヒラギノ角ゴ Pro W3" charset="-128"/>
              </a:defRPr>
            </a:lvl2pPr>
            <a:lvl3pPr marL="1143000" indent="-228600">
              <a:spcBef>
                <a:spcPct val="20000"/>
              </a:spcBef>
              <a:buChar char="•"/>
              <a:defRPr sz="2400">
                <a:solidFill>
                  <a:schemeClr val="tx1"/>
                </a:solidFill>
                <a:latin typeface="Times New Roman" panose="02020603050405020304" pitchFamily="18" charset="0"/>
                <a:ea typeface="ヒラギノ角ゴ Pro W3" charset="-128"/>
              </a:defRPr>
            </a:lvl3pPr>
            <a:lvl4pPr marL="1600200" indent="-228600">
              <a:spcBef>
                <a:spcPct val="20000"/>
              </a:spcBef>
              <a:buChar char="–"/>
              <a:defRPr sz="2000">
                <a:solidFill>
                  <a:schemeClr val="tx1"/>
                </a:solidFill>
                <a:latin typeface="Times New Roman" panose="02020603050405020304" pitchFamily="18" charset="0"/>
                <a:ea typeface="ヒラギノ角ゴ Pro W3" charset="-128"/>
              </a:defRPr>
            </a:lvl4pPr>
            <a:lvl5pPr marL="2057400" indent="-228600">
              <a:spcBef>
                <a:spcPct val="20000"/>
              </a:spcBef>
              <a:buChar char="»"/>
              <a:defRPr sz="2000">
                <a:solidFill>
                  <a:schemeClr val="tx1"/>
                </a:solidFill>
                <a:latin typeface="Times New Roman" panose="02020603050405020304" pitchFamily="18"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ヒラギノ角ゴ Pro W3" charset="-128"/>
              </a:defRPr>
            </a:lvl9pPr>
          </a:lstStyle>
          <a:p>
            <a:pPr>
              <a:spcBef>
                <a:spcPct val="0"/>
              </a:spcBef>
              <a:buFontTx/>
              <a:buNone/>
            </a:pPr>
            <a:r>
              <a:rPr lang="en-US" altLang="en-US" sz="1200" dirty="0">
                <a:latin typeface="Times" panose="02020603050405020304" pitchFamily="18" charset="0"/>
                <a:cs typeface="Times" panose="02020603050405020304" pitchFamily="18" charset="0"/>
              </a:rPr>
              <a:t>Brunet JA: Calcaneal fractures in children. Long-term results of treatment. J Bone Joint Surg 82B:211–216, 2000.</a:t>
            </a:r>
          </a:p>
          <a:p>
            <a:pPr>
              <a:spcBef>
                <a:spcPct val="0"/>
              </a:spcBef>
              <a:buFontTx/>
              <a:buNone/>
            </a:pPr>
            <a:r>
              <a:rPr lang="en-US" altLang="en-US" sz="1200" dirty="0" err="1">
                <a:latin typeface="Times" panose="02020603050405020304" pitchFamily="18" charset="0"/>
                <a:cs typeface="Times" panose="02020603050405020304" pitchFamily="18" charset="0"/>
              </a:rPr>
              <a:t>Inokuchi</a:t>
            </a:r>
            <a:r>
              <a:rPr lang="en-US" altLang="en-US" sz="1200" dirty="0">
                <a:latin typeface="Times" panose="02020603050405020304" pitchFamily="18" charset="0"/>
                <a:cs typeface="Times" panose="02020603050405020304" pitchFamily="18" charset="0"/>
              </a:rPr>
              <a:t> S, </a:t>
            </a:r>
            <a:r>
              <a:rPr lang="en-US" altLang="en-US" sz="1200" dirty="0" err="1">
                <a:latin typeface="Times" panose="02020603050405020304" pitchFamily="18" charset="0"/>
                <a:cs typeface="Times" panose="02020603050405020304" pitchFamily="18" charset="0"/>
              </a:rPr>
              <a:t>Usami</a:t>
            </a:r>
            <a:r>
              <a:rPr lang="en-US" altLang="en-US" sz="1200" dirty="0">
                <a:latin typeface="Times" panose="02020603050405020304" pitchFamily="18" charset="0"/>
                <a:cs typeface="Times" panose="02020603050405020304" pitchFamily="18" charset="0"/>
              </a:rPr>
              <a:t> N, </a:t>
            </a:r>
            <a:r>
              <a:rPr lang="en-US" altLang="en-US" sz="1200" dirty="0" err="1">
                <a:latin typeface="Times" panose="02020603050405020304" pitchFamily="18" charset="0"/>
                <a:cs typeface="Times" panose="02020603050405020304" pitchFamily="18" charset="0"/>
              </a:rPr>
              <a:t>Hiraishi</a:t>
            </a:r>
            <a:r>
              <a:rPr lang="en-US" altLang="en-US" sz="1200" dirty="0">
                <a:latin typeface="Times" panose="02020603050405020304" pitchFamily="18" charset="0"/>
                <a:cs typeface="Times" panose="02020603050405020304" pitchFamily="18" charset="0"/>
              </a:rPr>
              <a:t> E, Hashimoto T: Calcaneal fractures in children. J </a:t>
            </a:r>
            <a:r>
              <a:rPr lang="en-US" altLang="en-US" sz="1200" dirty="0" err="1">
                <a:latin typeface="Times" panose="02020603050405020304" pitchFamily="18" charset="0"/>
                <a:cs typeface="Times" panose="02020603050405020304" pitchFamily="18" charset="0"/>
              </a:rPr>
              <a:t>Pediatr</a:t>
            </a:r>
            <a:r>
              <a:rPr lang="en-US" altLang="en-US" sz="1200" dirty="0">
                <a:latin typeface="Times" panose="02020603050405020304" pitchFamily="18" charset="0"/>
                <a:cs typeface="Times" panose="02020603050405020304" pitchFamily="18" charset="0"/>
              </a:rPr>
              <a:t> Orthop 18:469–474, 1998.</a:t>
            </a:r>
          </a:p>
          <a:p>
            <a:pPr>
              <a:spcBef>
                <a:spcPct val="0"/>
              </a:spcBef>
              <a:buFontTx/>
              <a:buNone/>
            </a:pPr>
            <a:r>
              <a:rPr lang="en-US" sz="1200" b="0" i="0" dirty="0">
                <a:solidFill>
                  <a:srgbClr val="000000"/>
                </a:solidFill>
                <a:effectLst/>
                <a:latin typeface="Times" panose="02020603050405020304" pitchFamily="18" charset="0"/>
                <a:cs typeface="Times" panose="02020603050405020304" pitchFamily="18" charset="0"/>
              </a:rPr>
              <a:t>Petit CJ, Lee BM, </a:t>
            </a:r>
            <a:r>
              <a:rPr lang="en-US" sz="1200" b="0" i="0" dirty="0" err="1">
                <a:solidFill>
                  <a:srgbClr val="000000"/>
                </a:solidFill>
                <a:effectLst/>
                <a:latin typeface="Times" panose="02020603050405020304" pitchFamily="18" charset="0"/>
                <a:cs typeface="Times" panose="02020603050405020304" pitchFamily="18" charset="0"/>
              </a:rPr>
              <a:t>Kasser</a:t>
            </a:r>
            <a:r>
              <a:rPr lang="en-US" sz="1200" b="0" i="0" dirty="0">
                <a:solidFill>
                  <a:srgbClr val="000000"/>
                </a:solidFill>
                <a:effectLst/>
                <a:latin typeface="Times" panose="02020603050405020304" pitchFamily="18" charset="0"/>
                <a:cs typeface="Times" panose="02020603050405020304" pitchFamily="18" charset="0"/>
              </a:rPr>
              <a:t> JR, et al. Operative treatment of intraarticular calcaneal fractures in the pediatric population. </a:t>
            </a:r>
            <a:r>
              <a:rPr lang="en-US" sz="1200" b="0" i="1" dirty="0">
                <a:solidFill>
                  <a:srgbClr val="000000"/>
                </a:solidFill>
                <a:effectLst/>
                <a:latin typeface="Times" panose="02020603050405020304" pitchFamily="18" charset="0"/>
                <a:cs typeface="Times" panose="02020603050405020304" pitchFamily="18" charset="0"/>
              </a:rPr>
              <a:t>J </a:t>
            </a:r>
            <a:r>
              <a:rPr lang="en-US" sz="1200" b="0" i="1" dirty="0" err="1">
                <a:solidFill>
                  <a:srgbClr val="000000"/>
                </a:solidFill>
                <a:effectLst/>
                <a:latin typeface="Times" panose="02020603050405020304" pitchFamily="18" charset="0"/>
                <a:cs typeface="Times" panose="02020603050405020304" pitchFamily="18" charset="0"/>
              </a:rPr>
              <a:t>Pediatr</a:t>
            </a:r>
            <a:r>
              <a:rPr lang="en-US" sz="1200" b="0" i="1" dirty="0">
                <a:solidFill>
                  <a:srgbClr val="000000"/>
                </a:solidFill>
                <a:effectLst/>
                <a:latin typeface="Times" panose="02020603050405020304" pitchFamily="18" charset="0"/>
                <a:cs typeface="Times" panose="02020603050405020304" pitchFamily="18" charset="0"/>
              </a:rPr>
              <a:t> Orthop</a:t>
            </a:r>
            <a:r>
              <a:rPr lang="en-US" sz="1200" b="0" i="0" dirty="0">
                <a:solidFill>
                  <a:srgbClr val="000000"/>
                </a:solidFill>
                <a:effectLst/>
                <a:latin typeface="Times" panose="02020603050405020304" pitchFamily="18" charset="0"/>
                <a:cs typeface="Times" panose="02020603050405020304" pitchFamily="18" charset="0"/>
              </a:rPr>
              <a:t>. 2007;27(8):856–862.</a:t>
            </a:r>
            <a:endParaRPr lang="en-US" altLang="en-US" sz="1200" dirty="0">
              <a:latin typeface="Times" panose="02020603050405020304" pitchFamily="18" charset="0"/>
              <a:cs typeface="Times" panose="02020603050405020304" pitchFamily="18" charset="0"/>
            </a:endParaRPr>
          </a:p>
        </p:txBody>
      </p:sp>
      <p:pic>
        <p:nvPicPr>
          <p:cNvPr id="5" name="Picture 4" descr="A picture containing X-ray film, blur, blurry&#10;&#10;Description automatically generated">
            <a:extLst>
              <a:ext uri="{FF2B5EF4-FFF2-40B4-BE49-F238E27FC236}">
                <a16:creationId xmlns:a16="http://schemas.microsoft.com/office/drawing/2014/main" id="{BD101824-0EEC-234C-8A25-3B2A5B22E7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6399" y="3781844"/>
            <a:ext cx="2700867" cy="1907755"/>
          </a:xfrm>
          <a:prstGeom prst="rect">
            <a:avLst/>
          </a:prstGeom>
        </p:spPr>
      </p:pic>
      <p:pic>
        <p:nvPicPr>
          <p:cNvPr id="6" name="Picture 5" descr="Diagram&#10;&#10;Description automatically generated">
            <a:extLst>
              <a:ext uri="{FF2B5EF4-FFF2-40B4-BE49-F238E27FC236}">
                <a16:creationId xmlns:a16="http://schemas.microsoft.com/office/drawing/2014/main" id="{EE3CF07D-F3C1-0F43-A4EB-698A2F6003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7252" y="1624798"/>
            <a:ext cx="4270081" cy="1325563"/>
          </a:xfrm>
          <a:prstGeom prst="rect">
            <a:avLst/>
          </a:prstGeom>
        </p:spPr>
      </p:pic>
      <p:sp>
        <p:nvSpPr>
          <p:cNvPr id="2" name="TextBox 1">
            <a:extLst>
              <a:ext uri="{FF2B5EF4-FFF2-40B4-BE49-F238E27FC236}">
                <a16:creationId xmlns:a16="http://schemas.microsoft.com/office/drawing/2014/main" id="{B835D491-35E9-4352-A584-F8F9DD50FF31}"/>
              </a:ext>
            </a:extLst>
          </p:cNvPr>
          <p:cNvSpPr txBox="1"/>
          <p:nvPr/>
        </p:nvSpPr>
        <p:spPr>
          <a:xfrm>
            <a:off x="7789334" y="3181680"/>
            <a:ext cx="4318000" cy="430887"/>
          </a:xfrm>
          <a:prstGeom prst="rect">
            <a:avLst/>
          </a:prstGeom>
          <a:noFill/>
        </p:spPr>
        <p:txBody>
          <a:bodyPr wrap="square" rtlCol="0">
            <a:spAutoFit/>
          </a:bodyPr>
          <a:lstStyle/>
          <a:p>
            <a:r>
              <a:rPr lang="en-US" sz="1100" b="0" i="0" dirty="0" err="1">
                <a:solidFill>
                  <a:srgbClr val="201F1E"/>
                </a:solidFill>
                <a:effectLst/>
                <a:latin typeface="Calibri" panose="020F0502020204030204" pitchFamily="34" charset="0"/>
              </a:rPr>
              <a:t>Tornetta</a:t>
            </a:r>
            <a:r>
              <a:rPr lang="en-US" sz="1100" b="0" i="0" dirty="0">
                <a:solidFill>
                  <a:srgbClr val="201F1E"/>
                </a:solidFill>
                <a:effectLst/>
                <a:latin typeface="Calibri" panose="020F0502020204030204" pitchFamily="34" charset="0"/>
              </a:rPr>
              <a:t> P 3rd. The Essex-</a:t>
            </a:r>
            <a:r>
              <a:rPr lang="en-US" sz="1100" b="0" i="0" dirty="0" err="1">
                <a:solidFill>
                  <a:srgbClr val="201F1E"/>
                </a:solidFill>
                <a:effectLst/>
                <a:latin typeface="Calibri" panose="020F0502020204030204" pitchFamily="34" charset="0"/>
              </a:rPr>
              <a:t>Lopresti</a:t>
            </a:r>
            <a:r>
              <a:rPr lang="en-US" sz="1100" b="0" i="0" dirty="0">
                <a:solidFill>
                  <a:srgbClr val="201F1E"/>
                </a:solidFill>
                <a:effectLst/>
                <a:latin typeface="Calibri" panose="020F0502020204030204" pitchFamily="34" charset="0"/>
              </a:rPr>
              <a:t> reduction for calcaneal fractures revisited. J Orthop Trauma. 1998;12(7):469-73.</a:t>
            </a:r>
            <a:endParaRPr lang="en-US" sz="11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7E082-7384-41DE-9782-CF91C6D05E1A}"/>
              </a:ext>
            </a:extLst>
          </p:cNvPr>
          <p:cNvSpPr>
            <a:spLocks noGrp="1"/>
          </p:cNvSpPr>
          <p:nvPr>
            <p:ph type="title"/>
          </p:nvPr>
        </p:nvSpPr>
        <p:spPr/>
        <p:txBody>
          <a:bodyPr/>
          <a:lstStyle/>
          <a:p>
            <a:r>
              <a:rPr lang="en-US" dirty="0"/>
              <a:t>Axial “Harris” View of Calcaneus Fracture</a:t>
            </a:r>
          </a:p>
        </p:txBody>
      </p:sp>
      <p:sp>
        <p:nvSpPr>
          <p:cNvPr id="3" name="Content Placeholder 2">
            <a:extLst>
              <a:ext uri="{FF2B5EF4-FFF2-40B4-BE49-F238E27FC236}">
                <a16:creationId xmlns:a16="http://schemas.microsoft.com/office/drawing/2014/main" id="{F2E76879-D374-4B3B-B238-B863E19BEEF1}"/>
              </a:ext>
            </a:extLst>
          </p:cNvPr>
          <p:cNvSpPr>
            <a:spLocks noGrp="1"/>
          </p:cNvSpPr>
          <p:nvPr>
            <p:ph sz="half" idx="1"/>
          </p:nvPr>
        </p:nvSpPr>
        <p:spPr/>
        <p:txBody>
          <a:bodyPr/>
          <a:lstStyle/>
          <a:p>
            <a:r>
              <a:rPr lang="en-US" dirty="0"/>
              <a:t>Demonstrates presence of heel varus displacement</a:t>
            </a:r>
          </a:p>
          <a:p>
            <a:r>
              <a:rPr lang="en-US" dirty="0"/>
              <a:t>Sustentaculum </a:t>
            </a:r>
            <a:r>
              <a:rPr lang="en-US" dirty="0" err="1"/>
              <a:t>tali</a:t>
            </a:r>
            <a:r>
              <a:rPr lang="en-US" dirty="0"/>
              <a:t> is visualized</a:t>
            </a:r>
          </a:p>
        </p:txBody>
      </p:sp>
      <p:pic>
        <p:nvPicPr>
          <p:cNvPr id="6" name="Content Placeholder 5">
            <a:extLst>
              <a:ext uri="{FF2B5EF4-FFF2-40B4-BE49-F238E27FC236}">
                <a16:creationId xmlns:a16="http://schemas.microsoft.com/office/drawing/2014/main" id="{50E1C69E-D01B-4C1B-A8A7-B9974263BE3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52669" y="3715733"/>
            <a:ext cx="2563870" cy="2852679"/>
          </a:xfrm>
        </p:spPr>
      </p:pic>
      <p:pic>
        <p:nvPicPr>
          <p:cNvPr id="5" name="Picture 4">
            <a:extLst>
              <a:ext uri="{FF2B5EF4-FFF2-40B4-BE49-F238E27FC236}">
                <a16:creationId xmlns:a16="http://schemas.microsoft.com/office/drawing/2014/main" id="{9442FDA5-F82D-D944-AD5D-0DCEF39A4F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9195" y="3715733"/>
            <a:ext cx="2198396" cy="2852679"/>
          </a:xfrm>
          <a:prstGeom prst="rect">
            <a:avLst/>
          </a:prstGeom>
        </p:spPr>
      </p:pic>
      <p:pic>
        <p:nvPicPr>
          <p:cNvPr id="7" name="Picture 6">
            <a:extLst>
              <a:ext uri="{FF2B5EF4-FFF2-40B4-BE49-F238E27FC236}">
                <a16:creationId xmlns:a16="http://schemas.microsoft.com/office/drawing/2014/main" id="{A8505A12-D37C-6C40-B9F4-83E4F043253D}"/>
              </a:ext>
            </a:extLst>
          </p:cNvPr>
          <p:cNvPicPr>
            <a:picLocks noChangeAspect="1"/>
          </p:cNvPicPr>
          <p:nvPr/>
        </p:nvPicPr>
        <p:blipFill rotWithShape="1">
          <a:blip r:embed="rId5"/>
          <a:srcRect l="1912" t="-3724" r="74706" b="30926"/>
          <a:stretch/>
        </p:blipFill>
        <p:spPr>
          <a:xfrm>
            <a:off x="1527695" y="3554506"/>
            <a:ext cx="2636423" cy="3013906"/>
          </a:xfrm>
          <a:prstGeom prst="rect">
            <a:avLst/>
          </a:prstGeom>
        </p:spPr>
      </p:pic>
    </p:spTree>
    <p:extLst>
      <p:ext uri="{BB962C8B-B14F-4D97-AF65-F5344CB8AC3E}">
        <p14:creationId xmlns:p14="http://schemas.microsoft.com/office/powerpoint/2010/main" val="7692339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F2F0E-5BA7-48EC-B401-3488714895B8}"/>
              </a:ext>
            </a:extLst>
          </p:cNvPr>
          <p:cNvSpPr>
            <a:spLocks noGrp="1"/>
          </p:cNvSpPr>
          <p:nvPr>
            <p:ph type="title"/>
          </p:nvPr>
        </p:nvSpPr>
        <p:spPr/>
        <p:txBody>
          <a:bodyPr/>
          <a:lstStyle/>
          <a:p>
            <a:r>
              <a:rPr lang="en-US" u="sng" dirty="0"/>
              <a:t>Complications</a:t>
            </a:r>
          </a:p>
        </p:txBody>
      </p:sp>
      <p:sp>
        <p:nvSpPr>
          <p:cNvPr id="3" name="Content Placeholder 2">
            <a:extLst>
              <a:ext uri="{FF2B5EF4-FFF2-40B4-BE49-F238E27FC236}">
                <a16:creationId xmlns:a16="http://schemas.microsoft.com/office/drawing/2014/main" id="{B983152C-F760-4A33-BAD5-2B624416D149}"/>
              </a:ext>
            </a:extLst>
          </p:cNvPr>
          <p:cNvSpPr>
            <a:spLocks noGrp="1"/>
          </p:cNvSpPr>
          <p:nvPr>
            <p:ph idx="1"/>
          </p:nvPr>
        </p:nvSpPr>
        <p:spPr/>
        <p:txBody>
          <a:bodyPr>
            <a:normAutofit/>
          </a:bodyPr>
          <a:lstStyle/>
          <a:p>
            <a:r>
              <a:rPr lang="en-US" sz="3200" dirty="0"/>
              <a:t>Wound complications</a:t>
            </a:r>
          </a:p>
          <a:p>
            <a:pPr lvl="1"/>
            <a:r>
              <a:rPr lang="en-US" sz="3200" dirty="0"/>
              <a:t>Incidence lower in children than adults</a:t>
            </a:r>
          </a:p>
          <a:p>
            <a:r>
              <a:rPr lang="en-US" sz="3200" dirty="0"/>
              <a:t>Complex Regional Pain Syndrome</a:t>
            </a:r>
          </a:p>
          <a:p>
            <a:r>
              <a:rPr lang="en-US" sz="3200" dirty="0"/>
              <a:t>Peroneal Tendonitis/Dislocation</a:t>
            </a:r>
          </a:p>
        </p:txBody>
      </p:sp>
      <p:sp>
        <p:nvSpPr>
          <p:cNvPr id="4" name="TextBox 3">
            <a:extLst>
              <a:ext uri="{FF2B5EF4-FFF2-40B4-BE49-F238E27FC236}">
                <a16:creationId xmlns:a16="http://schemas.microsoft.com/office/drawing/2014/main" id="{878763B5-95B2-480E-92E7-5E3DB2A5E7C8}"/>
              </a:ext>
            </a:extLst>
          </p:cNvPr>
          <p:cNvSpPr txBox="1"/>
          <p:nvPr/>
        </p:nvSpPr>
        <p:spPr>
          <a:xfrm>
            <a:off x="1264884" y="6176963"/>
            <a:ext cx="10818564" cy="523220"/>
          </a:xfrm>
          <a:prstGeom prst="rect">
            <a:avLst/>
          </a:prstGeom>
          <a:noFill/>
        </p:spPr>
        <p:txBody>
          <a:bodyPr wrap="square" rtlCol="0">
            <a:spAutoFit/>
          </a:bodyPr>
          <a:lstStyle/>
          <a:p>
            <a:r>
              <a:rPr lang="en-US" sz="1400" b="0" i="0" dirty="0">
                <a:solidFill>
                  <a:srgbClr val="000000"/>
                </a:solidFill>
                <a:effectLst/>
                <a:latin typeface="Times" panose="02020603050405020304" pitchFamily="18" charset="0"/>
                <a:cs typeface="Times" panose="02020603050405020304" pitchFamily="18" charset="0"/>
              </a:rPr>
              <a:t>Pickle A, </a:t>
            </a:r>
            <a:r>
              <a:rPr lang="en-US" sz="1400" b="0" i="0" dirty="0" err="1">
                <a:solidFill>
                  <a:srgbClr val="000000"/>
                </a:solidFill>
                <a:effectLst/>
                <a:latin typeface="Times" panose="02020603050405020304" pitchFamily="18" charset="0"/>
                <a:cs typeface="Times" panose="02020603050405020304" pitchFamily="18" charset="0"/>
              </a:rPr>
              <a:t>Benaroch</a:t>
            </a:r>
            <a:r>
              <a:rPr lang="en-US" sz="1400" b="0" i="0" dirty="0">
                <a:solidFill>
                  <a:srgbClr val="000000"/>
                </a:solidFill>
                <a:effectLst/>
                <a:latin typeface="Times" panose="02020603050405020304" pitchFamily="18" charset="0"/>
                <a:cs typeface="Times" panose="02020603050405020304" pitchFamily="18" charset="0"/>
              </a:rPr>
              <a:t> TE, Guy P, et al. Clinical outcome of pediatric calcaneal fractures treated with open reduction and internal fixation. </a:t>
            </a:r>
            <a:r>
              <a:rPr lang="en-US" sz="1400" b="0" i="1" dirty="0">
                <a:solidFill>
                  <a:srgbClr val="000000"/>
                </a:solidFill>
                <a:effectLst/>
                <a:latin typeface="Times" panose="02020603050405020304" pitchFamily="18" charset="0"/>
                <a:cs typeface="Times" panose="02020603050405020304" pitchFamily="18" charset="0"/>
              </a:rPr>
              <a:t>J </a:t>
            </a:r>
            <a:r>
              <a:rPr lang="en-US" sz="1400" b="0" i="1" dirty="0" err="1">
                <a:solidFill>
                  <a:srgbClr val="000000"/>
                </a:solidFill>
                <a:effectLst/>
                <a:latin typeface="Times" panose="02020603050405020304" pitchFamily="18" charset="0"/>
                <a:cs typeface="Times" panose="02020603050405020304" pitchFamily="18" charset="0"/>
              </a:rPr>
              <a:t>Pediatr</a:t>
            </a:r>
            <a:r>
              <a:rPr lang="en-US" sz="1400" b="0" i="1" dirty="0">
                <a:solidFill>
                  <a:srgbClr val="000000"/>
                </a:solidFill>
                <a:effectLst/>
                <a:latin typeface="Times" panose="02020603050405020304" pitchFamily="18" charset="0"/>
                <a:cs typeface="Times" panose="02020603050405020304" pitchFamily="18" charset="0"/>
              </a:rPr>
              <a:t> Orthop</a:t>
            </a:r>
            <a:r>
              <a:rPr lang="en-US" sz="1400" b="0" i="0" dirty="0">
                <a:solidFill>
                  <a:srgbClr val="000000"/>
                </a:solidFill>
                <a:effectLst/>
                <a:latin typeface="Times" panose="02020603050405020304" pitchFamily="18" charset="0"/>
                <a:cs typeface="Times" panose="02020603050405020304" pitchFamily="18" charset="0"/>
              </a:rPr>
              <a:t>. 2004;24(2):178–180</a:t>
            </a:r>
            <a:endParaRPr lang="en-US" sz="1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1414869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7D735-ED88-4FF6-A650-C95802A2CAB9}"/>
              </a:ext>
            </a:extLst>
          </p:cNvPr>
          <p:cNvSpPr>
            <a:spLocks noGrp="1"/>
          </p:cNvSpPr>
          <p:nvPr>
            <p:ph type="title"/>
          </p:nvPr>
        </p:nvSpPr>
        <p:spPr/>
        <p:txBody>
          <a:bodyPr/>
          <a:lstStyle/>
          <a:p>
            <a:r>
              <a:rPr lang="en-US" altLang="en-US" u="sng" dirty="0"/>
              <a:t>Lisfranc Injuries</a:t>
            </a:r>
            <a:endParaRPr lang="en-US" u="sng" dirty="0"/>
          </a:p>
        </p:txBody>
      </p:sp>
      <p:sp>
        <p:nvSpPr>
          <p:cNvPr id="3" name="Content Placeholder 2">
            <a:extLst>
              <a:ext uri="{FF2B5EF4-FFF2-40B4-BE49-F238E27FC236}">
                <a16:creationId xmlns:a16="http://schemas.microsoft.com/office/drawing/2014/main" id="{403BD166-D95C-4D0E-86B1-D9AC564C038F}"/>
              </a:ext>
            </a:extLst>
          </p:cNvPr>
          <p:cNvSpPr>
            <a:spLocks noGrp="1"/>
          </p:cNvSpPr>
          <p:nvPr>
            <p:ph idx="1"/>
          </p:nvPr>
        </p:nvSpPr>
        <p:spPr>
          <a:xfrm>
            <a:off x="838200" y="1825625"/>
            <a:ext cx="7821706" cy="4351338"/>
          </a:xfrm>
        </p:spPr>
        <p:txBody>
          <a:bodyPr/>
          <a:lstStyle/>
          <a:p>
            <a:r>
              <a:rPr lang="en-US" altLang="en-US" dirty="0"/>
              <a:t>Direct/indirect mechanisms of injury</a:t>
            </a:r>
            <a:endParaRPr lang="en-US" altLang="en-US" sz="1200" dirty="0"/>
          </a:p>
          <a:p>
            <a:r>
              <a:rPr lang="en-US" altLang="en-US" dirty="0"/>
              <a:t>Represent significant force </a:t>
            </a:r>
          </a:p>
          <a:p>
            <a:pPr lvl="1"/>
            <a:r>
              <a:rPr lang="en-US" altLang="en-US" dirty="0"/>
              <a:t>Fracture of base of 2nd MT </a:t>
            </a:r>
            <a:r>
              <a:rPr lang="en-US" altLang="en-US" dirty="0">
                <a:sym typeface="Wingdings" pitchFamily="2" charset="2"/>
              </a:rPr>
              <a:t>increased suspicion for Lis Franc injury</a:t>
            </a:r>
            <a:endParaRPr lang="en-US" altLang="en-US" dirty="0"/>
          </a:p>
          <a:p>
            <a:pPr lvl="2"/>
            <a:r>
              <a:rPr lang="en-US" altLang="en-US" dirty="0"/>
              <a:t>Associated cuboid </a:t>
            </a:r>
            <a:r>
              <a:rPr lang="en-US" altLang="en-US" dirty="0" err="1"/>
              <a:t>fx</a:t>
            </a:r>
            <a:r>
              <a:rPr lang="en-US" altLang="en-US" dirty="0"/>
              <a:t> </a:t>
            </a:r>
            <a:r>
              <a:rPr lang="en-US" altLang="en-US" dirty="0">
                <a:sym typeface="Wingdings" pitchFamily="2" charset="2"/>
              </a:rPr>
              <a:t></a:t>
            </a:r>
            <a:r>
              <a:rPr lang="en-US" altLang="en-US" dirty="0"/>
              <a:t> pathognomonic for TMT injury</a:t>
            </a:r>
          </a:p>
        </p:txBody>
      </p:sp>
      <p:pic>
        <p:nvPicPr>
          <p:cNvPr id="4" name="Picture 3">
            <a:extLst>
              <a:ext uri="{FF2B5EF4-FFF2-40B4-BE49-F238E27FC236}">
                <a16:creationId xmlns:a16="http://schemas.microsoft.com/office/drawing/2014/main" id="{7B924516-7718-1E48-BE03-81A8D6CFB68D}"/>
              </a:ext>
            </a:extLst>
          </p:cNvPr>
          <p:cNvPicPr>
            <a:picLocks noChangeAspect="1"/>
          </p:cNvPicPr>
          <p:nvPr/>
        </p:nvPicPr>
        <p:blipFill>
          <a:blip r:embed="rId4"/>
          <a:stretch>
            <a:fillRect/>
          </a:stretch>
        </p:blipFill>
        <p:spPr>
          <a:xfrm>
            <a:off x="9957688" y="1690688"/>
            <a:ext cx="1952718" cy="3388540"/>
          </a:xfrm>
          <a:prstGeom prst="rect">
            <a:avLst/>
          </a:prstGeom>
        </p:spPr>
      </p:pic>
      <p:pic>
        <p:nvPicPr>
          <p:cNvPr id="5" name="New picture">
            <a:extLst>
              <a:ext uri="{FF2B5EF4-FFF2-40B4-BE49-F238E27FC236}">
                <a16:creationId xmlns:a16="http://schemas.microsoft.com/office/drawing/2014/main" id="{B5CB4FA0-8768-C34C-B83C-61ABB6D53EE8}"/>
              </a:ext>
            </a:extLst>
          </p:cNvPr>
          <p:cNvPicPr>
            <a:picLocks noChangeAspect="1" noChangeArrowheads="1"/>
          </p:cNvPicPr>
          <p:nvPr>
            <p:custDataLst>
              <p:tags r:id="rId1"/>
            </p:custDataLst>
          </p:nvPr>
        </p:nvPicPr>
        <p:blipFill rotWithShape="1">
          <a:blip r:embed="rId5">
            <a:extLst>
              <a:ext uri="{28A0092B-C50C-407E-A947-70E740481C1C}">
                <a14:useLocalDpi xmlns:a14="http://schemas.microsoft.com/office/drawing/2010/main" val="0"/>
              </a:ext>
            </a:extLst>
          </a:blip>
          <a:srcRect r="44336" b="50956"/>
          <a:stretch/>
        </p:blipFill>
        <p:spPr bwMode="auto">
          <a:xfrm>
            <a:off x="1595716" y="4228193"/>
            <a:ext cx="3998260" cy="2629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6" name="TextBox 5">
            <a:extLst>
              <a:ext uri="{FF2B5EF4-FFF2-40B4-BE49-F238E27FC236}">
                <a16:creationId xmlns:a16="http://schemas.microsoft.com/office/drawing/2014/main" id="{97111888-5E06-4310-A734-7DC81D556909}"/>
              </a:ext>
            </a:extLst>
          </p:cNvPr>
          <p:cNvSpPr txBox="1"/>
          <p:nvPr/>
        </p:nvSpPr>
        <p:spPr>
          <a:xfrm>
            <a:off x="5762418" y="6508898"/>
            <a:ext cx="7038474" cy="584775"/>
          </a:xfrm>
          <a:prstGeom prst="rect">
            <a:avLst/>
          </a:prstGeom>
          <a:noFill/>
        </p:spPr>
        <p:txBody>
          <a:bodyPr wrap="square" rtlCol="0">
            <a:spAutoFit/>
          </a:bodyPr>
          <a:lstStyle/>
          <a:p>
            <a:r>
              <a:rPr lang="en-US" sz="1400" i="1" dirty="0">
                <a:effectLst/>
                <a:latin typeface="Times" panose="02020603050405020304" pitchFamily="18" charset="0"/>
                <a:ea typeface="Calibri" panose="020F0502020204030204" pitchFamily="34" charset="0"/>
                <a:cs typeface="Times" panose="02020603050405020304" pitchFamily="18" charset="0"/>
              </a:rPr>
              <a:t>Rockwood and Wilkins’ Fractures in Children, 9e, 2019</a:t>
            </a:r>
            <a:endParaRPr lang="en-US" sz="1600" dirty="0">
              <a:effectLst/>
              <a:latin typeface="Times" panose="02020603050405020304" pitchFamily="18" charset="0"/>
              <a:ea typeface="Calibri" panose="020F0502020204030204" pitchFamily="34" charset="0"/>
              <a:cs typeface="Times" panose="02020603050405020304" pitchFamily="18" charset="0"/>
            </a:endParaRPr>
          </a:p>
          <a:p>
            <a:endParaRPr lang="en-US" dirty="0"/>
          </a:p>
        </p:txBody>
      </p:sp>
    </p:spTree>
    <p:extLst>
      <p:ext uri="{BB962C8B-B14F-4D97-AF65-F5344CB8AC3E}">
        <p14:creationId xmlns:p14="http://schemas.microsoft.com/office/powerpoint/2010/main" val="1095599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25E8C-E059-431B-8AE1-16202025FAE3}"/>
              </a:ext>
            </a:extLst>
          </p:cNvPr>
          <p:cNvSpPr>
            <a:spLocks noGrp="1"/>
          </p:cNvSpPr>
          <p:nvPr>
            <p:ph type="title"/>
          </p:nvPr>
        </p:nvSpPr>
        <p:spPr/>
        <p:txBody>
          <a:bodyPr/>
          <a:lstStyle/>
          <a:p>
            <a:r>
              <a:rPr lang="en-US" u="sng" dirty="0"/>
              <a:t>Overview</a:t>
            </a:r>
          </a:p>
        </p:txBody>
      </p:sp>
      <p:sp>
        <p:nvSpPr>
          <p:cNvPr id="3" name="Content Placeholder 2">
            <a:extLst>
              <a:ext uri="{FF2B5EF4-FFF2-40B4-BE49-F238E27FC236}">
                <a16:creationId xmlns:a16="http://schemas.microsoft.com/office/drawing/2014/main" id="{A50486D2-F0B6-42E6-B432-6A8854E5E4E7}"/>
              </a:ext>
            </a:extLst>
          </p:cNvPr>
          <p:cNvSpPr>
            <a:spLocks noGrp="1"/>
          </p:cNvSpPr>
          <p:nvPr>
            <p:ph idx="1"/>
          </p:nvPr>
        </p:nvSpPr>
        <p:spPr/>
        <p:txBody>
          <a:bodyPr/>
          <a:lstStyle/>
          <a:p>
            <a:r>
              <a:rPr lang="en-US" dirty="0"/>
              <a:t>Talar Fractures</a:t>
            </a:r>
          </a:p>
          <a:p>
            <a:r>
              <a:rPr lang="en-US" dirty="0"/>
              <a:t>Calcaneal Fractures</a:t>
            </a:r>
          </a:p>
          <a:p>
            <a:r>
              <a:rPr lang="en-US" dirty="0"/>
              <a:t>Metatarsal Fractures</a:t>
            </a:r>
          </a:p>
          <a:p>
            <a:r>
              <a:rPr lang="en-US" dirty="0"/>
              <a:t>Phalangeal Fractures</a:t>
            </a:r>
          </a:p>
        </p:txBody>
      </p:sp>
    </p:spTree>
    <p:extLst>
      <p:ext uri="{BB962C8B-B14F-4D97-AF65-F5344CB8AC3E}">
        <p14:creationId xmlns:p14="http://schemas.microsoft.com/office/powerpoint/2010/main" val="41370418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7FB8E-B436-4679-9E2D-0A4A4ADFC7B7}"/>
              </a:ext>
            </a:extLst>
          </p:cNvPr>
          <p:cNvSpPr>
            <a:spLocks noGrp="1"/>
          </p:cNvSpPr>
          <p:nvPr>
            <p:ph type="title"/>
          </p:nvPr>
        </p:nvSpPr>
        <p:spPr/>
        <p:txBody>
          <a:bodyPr/>
          <a:lstStyle/>
          <a:p>
            <a:r>
              <a:rPr lang="en-US" u="sng" dirty="0"/>
              <a:t>Lisfranc Injuries: Clinical Signs</a:t>
            </a:r>
          </a:p>
        </p:txBody>
      </p:sp>
      <p:sp>
        <p:nvSpPr>
          <p:cNvPr id="3" name="Content Placeholder 2">
            <a:extLst>
              <a:ext uri="{FF2B5EF4-FFF2-40B4-BE49-F238E27FC236}">
                <a16:creationId xmlns:a16="http://schemas.microsoft.com/office/drawing/2014/main" id="{EF8B306C-37D9-4146-8038-EB9E16E7D157}"/>
              </a:ext>
            </a:extLst>
          </p:cNvPr>
          <p:cNvSpPr>
            <a:spLocks noGrp="1"/>
          </p:cNvSpPr>
          <p:nvPr>
            <p:ph idx="1"/>
          </p:nvPr>
        </p:nvSpPr>
        <p:spPr>
          <a:xfrm>
            <a:off x="569344" y="1690688"/>
            <a:ext cx="8286790" cy="4486275"/>
          </a:xfrm>
        </p:spPr>
        <p:txBody>
          <a:bodyPr>
            <a:normAutofit/>
          </a:bodyPr>
          <a:lstStyle/>
          <a:p>
            <a:r>
              <a:rPr lang="en-US" dirty="0"/>
              <a:t>Plantar ecchymosis</a:t>
            </a:r>
          </a:p>
          <a:p>
            <a:r>
              <a:rPr lang="en-US" dirty="0"/>
              <a:t>Inability to bear weight</a:t>
            </a:r>
          </a:p>
          <a:p>
            <a:r>
              <a:rPr lang="en-US" dirty="0"/>
              <a:t>TMT Compression test</a:t>
            </a:r>
          </a:p>
          <a:p>
            <a:r>
              <a:rPr lang="en-US" dirty="0"/>
              <a:t>Abduction Pronation test</a:t>
            </a:r>
          </a:p>
          <a:p>
            <a:pPr lvl="1"/>
            <a:endParaRPr lang="en-US" dirty="0"/>
          </a:p>
        </p:txBody>
      </p:sp>
      <p:sp>
        <p:nvSpPr>
          <p:cNvPr id="4" name="TextBox 3">
            <a:extLst>
              <a:ext uri="{FF2B5EF4-FFF2-40B4-BE49-F238E27FC236}">
                <a16:creationId xmlns:a16="http://schemas.microsoft.com/office/drawing/2014/main" id="{E00BF468-8C1F-49C2-8AF8-34FBBD3ED50F}"/>
              </a:ext>
            </a:extLst>
          </p:cNvPr>
          <p:cNvSpPr txBox="1"/>
          <p:nvPr/>
        </p:nvSpPr>
        <p:spPr>
          <a:xfrm>
            <a:off x="1188497" y="5938877"/>
            <a:ext cx="10916271" cy="1107996"/>
          </a:xfrm>
          <a:prstGeom prst="rect">
            <a:avLst/>
          </a:prstGeom>
          <a:noFill/>
        </p:spPr>
        <p:txBody>
          <a:bodyPr wrap="square" rtlCol="0">
            <a:spAutoFit/>
          </a:bodyPr>
          <a:lstStyle/>
          <a:p>
            <a:pPr algn="l"/>
            <a:endParaRPr lang="en-US" sz="1600" b="0" u="none" strike="noStrike" baseline="0" dirty="0">
              <a:solidFill>
                <a:srgbClr val="000000"/>
              </a:solidFill>
            </a:endParaRPr>
          </a:p>
          <a:p>
            <a:r>
              <a:rPr lang="en-US" sz="1600" b="0" u="none" strike="noStrike" baseline="0" dirty="0"/>
              <a:t>Crawford AH. Fractures about the foot in children: a radiographic analysis. The Children’s Hospital Medical Center: Cincinnati.</a:t>
            </a:r>
          </a:p>
          <a:p>
            <a:r>
              <a:rPr lang="en-US" sz="1600" b="0" dirty="0">
                <a:solidFill>
                  <a:srgbClr val="000000"/>
                </a:solidFill>
                <a:effectLst/>
                <a:latin typeface="+mn-lt"/>
              </a:rPr>
              <a:t>Flynn, J. M., In Skaggs, D. L., &amp; In Waters, P. M. (2019). Rockwood &amp; Wilkins' fractures in children</a:t>
            </a:r>
            <a:r>
              <a:rPr lang="en-US" altLang="en-US" sz="1600" dirty="0">
                <a:latin typeface="+mn-lt"/>
              </a:rPr>
              <a:t>.</a:t>
            </a:r>
          </a:p>
          <a:p>
            <a:r>
              <a:rPr lang="en-US" sz="1800" b="0" u="none" strike="noStrike" baseline="0" dirty="0"/>
              <a:t> </a:t>
            </a:r>
            <a:endParaRPr lang="en-US" dirty="0"/>
          </a:p>
        </p:txBody>
      </p:sp>
      <p:pic>
        <p:nvPicPr>
          <p:cNvPr id="6" name="New picture">
            <a:extLst>
              <a:ext uri="{FF2B5EF4-FFF2-40B4-BE49-F238E27FC236}">
                <a16:creationId xmlns:a16="http://schemas.microsoft.com/office/drawing/2014/main" id="{BEA9F5B8-E69E-4BE6-902E-36471F7A24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0160" y="1473119"/>
            <a:ext cx="6800204" cy="4041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pic>
        <p:nvPicPr>
          <p:cNvPr id="7" name="New picture">
            <a:extLst>
              <a:ext uri="{FF2B5EF4-FFF2-40B4-BE49-F238E27FC236}">
                <a16:creationId xmlns:a16="http://schemas.microsoft.com/office/drawing/2014/main" id="{D32DD945-C97D-DE44-BCD7-B2E352FC101E}"/>
              </a:ext>
            </a:extLst>
          </p:cNvPr>
          <p:cNvPicPr>
            <a:picLocks noChangeAspect="1" noChangeArrowheads="1"/>
          </p:cNvPicPr>
          <p:nvPr>
            <p:custDataLst>
              <p:tags r:id="rId1"/>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1602176" y="3864382"/>
            <a:ext cx="1429782" cy="234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8" name="Text Placeholder 2">
            <a:extLst>
              <a:ext uri="{FF2B5EF4-FFF2-40B4-BE49-F238E27FC236}">
                <a16:creationId xmlns:a16="http://schemas.microsoft.com/office/drawing/2014/main" id="{E2868B15-9E43-419A-B818-D09A6D052FFB}"/>
              </a:ext>
            </a:extLst>
          </p:cNvPr>
          <p:cNvSpPr txBox="1">
            <a:spLocks noChangeArrowheads="1"/>
          </p:cNvSpPr>
          <p:nvPr>
            <p:custDataLst>
              <p:tags r:id="rId2"/>
            </p:custDataLst>
          </p:nvPr>
        </p:nvSpPr>
        <p:spPr bwMode="auto">
          <a:xfrm>
            <a:off x="5877838" y="5731749"/>
            <a:ext cx="4878394"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54000" tIns="0" rIns="127000" bIns="63500"/>
          <a:lstStyle>
            <a:lvl1pPr>
              <a:buSzPct val="100000"/>
              <a:defRPr>
                <a:solidFill>
                  <a:schemeClr val="tx1"/>
                </a:solidFill>
                <a:latin typeface="Arial" panose="020B0604020202020204" pitchFamily="34" charset="0"/>
                <a:ea typeface="ＭＳ Ｐゴシック" panose="020B0600070205080204" pitchFamily="34" charset="-128"/>
              </a:defRPr>
            </a:lvl1pPr>
            <a:lvl2pPr marL="742950" indent="-285750">
              <a:buSzPct val="100000"/>
              <a:defRPr>
                <a:solidFill>
                  <a:schemeClr val="tx1"/>
                </a:solidFill>
                <a:latin typeface="Arial" panose="020B0604020202020204" pitchFamily="34" charset="0"/>
                <a:ea typeface="ＭＳ Ｐゴシック" panose="020B0600070205080204" pitchFamily="34" charset="-128"/>
              </a:defRPr>
            </a:lvl2pPr>
            <a:lvl3pPr marL="1143000" indent="-228600">
              <a:buSzPct val="100000"/>
              <a:defRPr>
                <a:solidFill>
                  <a:schemeClr val="tx1"/>
                </a:solidFill>
                <a:latin typeface="Arial" panose="020B0604020202020204" pitchFamily="34" charset="0"/>
                <a:ea typeface="ＭＳ Ｐゴシック" panose="020B0600070205080204" pitchFamily="34" charset="-128"/>
              </a:defRPr>
            </a:lvl3pPr>
            <a:lvl4pPr marL="1600200" indent="-228600">
              <a:buSzPct val="100000"/>
              <a:defRPr>
                <a:solidFill>
                  <a:schemeClr val="tx1"/>
                </a:solidFill>
                <a:latin typeface="Arial" panose="020B0604020202020204" pitchFamily="34" charset="0"/>
                <a:ea typeface="ＭＳ Ｐゴシック" panose="020B0600070205080204" pitchFamily="34" charset="-128"/>
              </a:defRPr>
            </a:lvl4pPr>
            <a:lvl5pPr marL="2057400" indent="-228600">
              <a:buSzPct val="1000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eaLnBrk="1" hangingPunct="1">
              <a:buSzTx/>
            </a:pPr>
            <a:r>
              <a:rPr lang="en-US" altLang="en-US" sz="1600" i="1" dirty="0">
                <a:latin typeface="Times" panose="02020603050405020304" pitchFamily="18" charset="0"/>
                <a:ea typeface="Arial" panose="020B0604020202020204" pitchFamily="34" charset="0"/>
                <a:cs typeface="Times" panose="02020603050405020304" pitchFamily="18" charset="0"/>
                <a:sym typeface="Wingdings" panose="05000000000000000000" pitchFamily="2" charset="2"/>
              </a:rPr>
              <a:t>Rockwood and Green's Fractures in Adults, 9e,  2019</a:t>
            </a:r>
          </a:p>
        </p:txBody>
      </p:sp>
    </p:spTree>
    <p:extLst>
      <p:ext uri="{BB962C8B-B14F-4D97-AF65-F5344CB8AC3E}">
        <p14:creationId xmlns:p14="http://schemas.microsoft.com/office/powerpoint/2010/main" val="1515426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7D735-ED88-4FF6-A650-C95802A2CAB9}"/>
              </a:ext>
            </a:extLst>
          </p:cNvPr>
          <p:cNvSpPr>
            <a:spLocks noGrp="1"/>
          </p:cNvSpPr>
          <p:nvPr>
            <p:ph type="title"/>
          </p:nvPr>
        </p:nvSpPr>
        <p:spPr/>
        <p:txBody>
          <a:bodyPr/>
          <a:lstStyle/>
          <a:p>
            <a:r>
              <a:rPr lang="en-US" altLang="en-US" u="sng" dirty="0"/>
              <a:t>Lisfranc Injuries: Imaging</a:t>
            </a:r>
            <a:endParaRPr lang="en-US" u="sng" dirty="0"/>
          </a:p>
        </p:txBody>
      </p:sp>
      <p:sp>
        <p:nvSpPr>
          <p:cNvPr id="3" name="Content Placeholder 2">
            <a:extLst>
              <a:ext uri="{FF2B5EF4-FFF2-40B4-BE49-F238E27FC236}">
                <a16:creationId xmlns:a16="http://schemas.microsoft.com/office/drawing/2014/main" id="{403BD166-D95C-4D0E-86B1-D9AC564C038F}"/>
              </a:ext>
            </a:extLst>
          </p:cNvPr>
          <p:cNvSpPr>
            <a:spLocks noGrp="1"/>
          </p:cNvSpPr>
          <p:nvPr>
            <p:ph idx="1"/>
          </p:nvPr>
        </p:nvSpPr>
        <p:spPr>
          <a:xfrm>
            <a:off x="838200" y="1825625"/>
            <a:ext cx="8317753" cy="4351338"/>
          </a:xfrm>
        </p:spPr>
        <p:txBody>
          <a:bodyPr>
            <a:normAutofit lnSpcReduction="10000"/>
          </a:bodyPr>
          <a:lstStyle/>
          <a:p>
            <a:r>
              <a:rPr lang="en-US" altLang="en-US" dirty="0"/>
              <a:t>Radiographs	</a:t>
            </a:r>
          </a:p>
          <a:p>
            <a:pPr lvl="1"/>
            <a:r>
              <a:rPr lang="en-US" dirty="0"/>
              <a:t>AP, Lateral, Oblique</a:t>
            </a:r>
          </a:p>
          <a:p>
            <a:pPr lvl="2"/>
            <a:r>
              <a:rPr lang="en-US" dirty="0"/>
              <a:t>Weightbearing when subtle injury is suspected</a:t>
            </a:r>
          </a:p>
          <a:p>
            <a:pPr lvl="2"/>
            <a:r>
              <a:rPr lang="en-US" dirty="0"/>
              <a:t>Contralateral comparison views allow detection of subtle widening</a:t>
            </a:r>
          </a:p>
          <a:p>
            <a:pPr lvl="1"/>
            <a:r>
              <a:rPr lang="en-US" dirty="0"/>
              <a:t>Lateral border of 1</a:t>
            </a:r>
            <a:r>
              <a:rPr lang="en-US" baseline="30000" dirty="0"/>
              <a:t>st</a:t>
            </a:r>
            <a:r>
              <a:rPr lang="en-US" dirty="0"/>
              <a:t> MT and medial cuneiform should line up</a:t>
            </a:r>
          </a:p>
          <a:p>
            <a:pPr lvl="1"/>
            <a:r>
              <a:rPr lang="en-US" dirty="0"/>
              <a:t>Medial border of 2</a:t>
            </a:r>
            <a:r>
              <a:rPr lang="en-US" baseline="30000" dirty="0"/>
              <a:t>nd</a:t>
            </a:r>
            <a:r>
              <a:rPr lang="en-US" dirty="0"/>
              <a:t> MT and intermediate cuneiform should line up</a:t>
            </a:r>
          </a:p>
          <a:p>
            <a:pPr lvl="1"/>
            <a:r>
              <a:rPr lang="en-US" dirty="0"/>
              <a:t>Distance between base of 2</a:t>
            </a:r>
            <a:r>
              <a:rPr lang="en-US" baseline="30000" dirty="0"/>
              <a:t>nd</a:t>
            </a:r>
            <a:r>
              <a:rPr lang="en-US" dirty="0"/>
              <a:t> MT and medial cuneiform should be </a:t>
            </a:r>
            <a:r>
              <a:rPr lang="en-US" b="1" dirty="0"/>
              <a:t>less than 2mm in children &gt;6 years of age</a:t>
            </a:r>
          </a:p>
          <a:p>
            <a:r>
              <a:rPr lang="en-US" dirty="0"/>
              <a:t>CT/MRI can helpful in suspected cases with normal XR to identify ligamentous involvement</a:t>
            </a:r>
          </a:p>
          <a:p>
            <a:pPr lvl="1"/>
            <a:endParaRPr lang="en-US" dirty="0"/>
          </a:p>
        </p:txBody>
      </p:sp>
      <p:pic>
        <p:nvPicPr>
          <p:cNvPr id="6" name="New picture">
            <a:extLst>
              <a:ext uri="{FF2B5EF4-FFF2-40B4-BE49-F238E27FC236}">
                <a16:creationId xmlns:a16="http://schemas.microsoft.com/office/drawing/2014/main" id="{595A07EC-6124-5C4D-9F1E-EAA3B019ED5D}"/>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9155953" y="1519518"/>
            <a:ext cx="283845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extLst>
      <p:ext uri="{BB962C8B-B14F-4D97-AF65-F5344CB8AC3E}">
        <p14:creationId xmlns:p14="http://schemas.microsoft.com/office/powerpoint/2010/main" val="41760580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7D735-ED88-4FF6-A650-C95802A2CAB9}"/>
              </a:ext>
            </a:extLst>
          </p:cNvPr>
          <p:cNvSpPr>
            <a:spLocks noGrp="1"/>
          </p:cNvSpPr>
          <p:nvPr>
            <p:ph type="title"/>
          </p:nvPr>
        </p:nvSpPr>
        <p:spPr/>
        <p:txBody>
          <a:bodyPr/>
          <a:lstStyle/>
          <a:p>
            <a:r>
              <a:rPr lang="en-US" altLang="en-US" u="sng" dirty="0"/>
              <a:t>Lisfranc Injuries</a:t>
            </a:r>
            <a:endParaRPr lang="en-US" u="sng" dirty="0"/>
          </a:p>
        </p:txBody>
      </p:sp>
      <p:sp>
        <p:nvSpPr>
          <p:cNvPr id="3" name="Content Placeholder 2">
            <a:extLst>
              <a:ext uri="{FF2B5EF4-FFF2-40B4-BE49-F238E27FC236}">
                <a16:creationId xmlns:a16="http://schemas.microsoft.com/office/drawing/2014/main" id="{403BD166-D95C-4D0E-86B1-D9AC564C038F}"/>
              </a:ext>
            </a:extLst>
          </p:cNvPr>
          <p:cNvSpPr>
            <a:spLocks noGrp="1"/>
          </p:cNvSpPr>
          <p:nvPr>
            <p:ph idx="1"/>
          </p:nvPr>
        </p:nvSpPr>
        <p:spPr/>
        <p:txBody>
          <a:bodyPr>
            <a:normAutofit lnSpcReduction="10000"/>
          </a:bodyPr>
          <a:lstStyle/>
          <a:p>
            <a:r>
              <a:rPr lang="en-US" altLang="en-US" dirty="0"/>
              <a:t>Treatment </a:t>
            </a:r>
            <a:r>
              <a:rPr lang="en-US" altLang="en-US" b="1" dirty="0"/>
              <a:t>- requires anatomic reduction</a:t>
            </a:r>
          </a:p>
          <a:p>
            <a:pPr lvl="1"/>
            <a:r>
              <a:rPr lang="en-US" altLang="en-US" dirty="0"/>
              <a:t>Treat soft tissues first with elevation</a:t>
            </a:r>
          </a:p>
          <a:p>
            <a:pPr lvl="1"/>
            <a:endParaRPr lang="en-US" altLang="en-US" dirty="0"/>
          </a:p>
          <a:p>
            <a:pPr lvl="1"/>
            <a:r>
              <a:rPr lang="en-US" altLang="en-US" dirty="0"/>
              <a:t>Non-displaced </a:t>
            </a:r>
            <a:r>
              <a:rPr lang="en-US" altLang="en-US" dirty="0">
                <a:sym typeface="Wingdings" pitchFamily="2" charset="2"/>
              </a:rPr>
              <a:t> SLC x 4-6 weeks</a:t>
            </a:r>
            <a:endParaRPr lang="en-US" altLang="en-US" dirty="0"/>
          </a:p>
          <a:p>
            <a:pPr lvl="1"/>
            <a:endParaRPr lang="en-US" altLang="en-US" dirty="0"/>
          </a:p>
          <a:p>
            <a:pPr lvl="1"/>
            <a:r>
              <a:rPr lang="en-US" altLang="en-US" dirty="0"/>
              <a:t>Displaced</a:t>
            </a:r>
          </a:p>
          <a:p>
            <a:pPr lvl="2"/>
            <a:r>
              <a:rPr lang="en-US" altLang="en-US" dirty="0"/>
              <a:t>Closed reduction </a:t>
            </a:r>
            <a:r>
              <a:rPr lang="en-US" altLang="en-US" u="sng" dirty="0"/>
              <a:t>+</a:t>
            </a:r>
            <a:r>
              <a:rPr lang="en-US" altLang="en-US" dirty="0"/>
              <a:t> pinning can be useful in young children</a:t>
            </a:r>
          </a:p>
          <a:p>
            <a:pPr lvl="2"/>
            <a:r>
              <a:rPr lang="en-US" altLang="en-US" dirty="0"/>
              <a:t>ORIF with screws in older children/adolescents</a:t>
            </a:r>
          </a:p>
          <a:p>
            <a:pPr lvl="2"/>
            <a:r>
              <a:rPr lang="en-US" altLang="en-US" dirty="0"/>
              <a:t>Suture button fixation can be used for ligamentous injuries</a:t>
            </a:r>
          </a:p>
          <a:p>
            <a:pPr lvl="2"/>
            <a:r>
              <a:rPr lang="en-US" altLang="en-US" i="1" dirty="0"/>
              <a:t>Keystone is base of 2</a:t>
            </a:r>
            <a:r>
              <a:rPr lang="en-US" altLang="en-US" i="1" baseline="30000" dirty="0"/>
              <a:t>nd</a:t>
            </a:r>
            <a:r>
              <a:rPr lang="en-US" altLang="en-US" i="1" dirty="0"/>
              <a:t> MT to medial cuneiform</a:t>
            </a:r>
          </a:p>
          <a:p>
            <a:pPr lvl="2"/>
            <a:endParaRPr lang="en-US" altLang="en-US" dirty="0"/>
          </a:p>
          <a:p>
            <a:pPr lvl="1"/>
            <a:r>
              <a:rPr lang="en-US" altLang="en-US" dirty="0"/>
              <a:t>Compartment syndrome can occur</a:t>
            </a:r>
            <a:endParaRPr lang="en-US" dirty="0"/>
          </a:p>
        </p:txBody>
      </p:sp>
      <p:pic>
        <p:nvPicPr>
          <p:cNvPr id="6" name="New picture">
            <a:extLst>
              <a:ext uri="{FF2B5EF4-FFF2-40B4-BE49-F238E27FC236}">
                <a16:creationId xmlns:a16="http://schemas.microsoft.com/office/drawing/2014/main" id="{0566DD84-4F26-6A45-976D-0DE543372856}"/>
              </a:ext>
            </a:extLst>
          </p:cNvPr>
          <p:cNvPicPr>
            <a:picLocks noChangeAspect="1" noChangeArrowheads="1"/>
          </p:cNvPicPr>
          <p:nvPr>
            <p:custDataLst>
              <p:tags r:id="rId1"/>
            </p:custDataLst>
          </p:nvPr>
        </p:nvPicPr>
        <p:blipFill rotWithShape="1">
          <a:blip r:embed="rId5">
            <a:extLst>
              <a:ext uri="{28A0092B-C50C-407E-A947-70E740481C1C}">
                <a14:useLocalDpi xmlns:a14="http://schemas.microsoft.com/office/drawing/2010/main" val="0"/>
              </a:ext>
            </a:extLst>
          </a:blip>
          <a:srcRect l="53050" t="1" r="22114" b="3217"/>
          <a:stretch/>
        </p:blipFill>
        <p:spPr bwMode="auto">
          <a:xfrm>
            <a:off x="9458959" y="1690688"/>
            <a:ext cx="2177230" cy="3237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5" name="Text Placeholder 2">
            <a:extLst>
              <a:ext uri="{FF2B5EF4-FFF2-40B4-BE49-F238E27FC236}">
                <a16:creationId xmlns:a16="http://schemas.microsoft.com/office/drawing/2014/main" id="{8FF783E1-51F6-41BF-A94D-35A193E52294}"/>
              </a:ext>
            </a:extLst>
          </p:cNvPr>
          <p:cNvSpPr txBox="1">
            <a:spLocks noChangeArrowheads="1"/>
          </p:cNvSpPr>
          <p:nvPr>
            <p:custDataLst>
              <p:tags r:id="rId2"/>
            </p:custDataLst>
          </p:nvPr>
        </p:nvSpPr>
        <p:spPr bwMode="auto">
          <a:xfrm>
            <a:off x="7201311" y="6070881"/>
            <a:ext cx="4878394"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54000" tIns="0" rIns="127000" bIns="63500"/>
          <a:lstStyle>
            <a:lvl1pPr>
              <a:buSzPct val="100000"/>
              <a:defRPr>
                <a:solidFill>
                  <a:schemeClr val="tx1"/>
                </a:solidFill>
                <a:latin typeface="Arial" panose="020B0604020202020204" pitchFamily="34" charset="0"/>
                <a:ea typeface="ＭＳ Ｐゴシック" panose="020B0600070205080204" pitchFamily="34" charset="-128"/>
              </a:defRPr>
            </a:lvl1pPr>
            <a:lvl2pPr marL="742950" indent="-285750">
              <a:buSzPct val="100000"/>
              <a:defRPr>
                <a:solidFill>
                  <a:schemeClr val="tx1"/>
                </a:solidFill>
                <a:latin typeface="Arial" panose="020B0604020202020204" pitchFamily="34" charset="0"/>
                <a:ea typeface="ＭＳ Ｐゴシック" panose="020B0600070205080204" pitchFamily="34" charset="-128"/>
              </a:defRPr>
            </a:lvl2pPr>
            <a:lvl3pPr marL="1143000" indent="-228600">
              <a:buSzPct val="100000"/>
              <a:defRPr>
                <a:solidFill>
                  <a:schemeClr val="tx1"/>
                </a:solidFill>
                <a:latin typeface="Arial" panose="020B0604020202020204" pitchFamily="34" charset="0"/>
                <a:ea typeface="ＭＳ Ｐゴシック" panose="020B0600070205080204" pitchFamily="34" charset="-128"/>
              </a:defRPr>
            </a:lvl3pPr>
            <a:lvl4pPr marL="1600200" indent="-228600">
              <a:buSzPct val="100000"/>
              <a:defRPr>
                <a:solidFill>
                  <a:schemeClr val="tx1"/>
                </a:solidFill>
                <a:latin typeface="Arial" panose="020B0604020202020204" pitchFamily="34" charset="0"/>
                <a:ea typeface="ＭＳ Ｐゴシック" panose="020B0600070205080204" pitchFamily="34" charset="-128"/>
              </a:defRPr>
            </a:lvl4pPr>
            <a:lvl5pPr marL="2057400" indent="-228600">
              <a:buSzPct val="1000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eaLnBrk="1" hangingPunct="1">
              <a:buSzTx/>
            </a:pPr>
            <a:r>
              <a:rPr lang="en-US" altLang="en-US" sz="1600" i="1" dirty="0">
                <a:latin typeface="Times" panose="02020603050405020304" pitchFamily="18" charset="0"/>
                <a:ea typeface="Arial" panose="020B0604020202020204" pitchFamily="34" charset="0"/>
                <a:cs typeface="Times" panose="02020603050405020304" pitchFamily="18" charset="0"/>
                <a:sym typeface="Wingdings" panose="05000000000000000000" pitchFamily="2" charset="2"/>
              </a:rPr>
              <a:t>Rockwood and Green's Fractures in Adults, 9e,  2019</a:t>
            </a:r>
          </a:p>
        </p:txBody>
      </p:sp>
    </p:spTree>
    <p:extLst>
      <p:ext uri="{BB962C8B-B14F-4D97-AF65-F5344CB8AC3E}">
        <p14:creationId xmlns:p14="http://schemas.microsoft.com/office/powerpoint/2010/main" val="11341678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4E1B6-B4DE-9B4F-A729-42C3339369B3}"/>
              </a:ext>
            </a:extLst>
          </p:cNvPr>
          <p:cNvSpPr>
            <a:spLocks noGrp="1"/>
          </p:cNvSpPr>
          <p:nvPr>
            <p:ph type="title"/>
          </p:nvPr>
        </p:nvSpPr>
        <p:spPr/>
        <p:txBody>
          <a:bodyPr/>
          <a:lstStyle/>
          <a:p>
            <a:r>
              <a:rPr lang="en-US" u="sng" dirty="0"/>
              <a:t>Lis Franc Injuries: Case Example</a:t>
            </a:r>
          </a:p>
        </p:txBody>
      </p:sp>
      <p:pic>
        <p:nvPicPr>
          <p:cNvPr id="5" name="Picture 4" descr="A picture containing indoor, black&#10;&#10;Description automatically generated">
            <a:extLst>
              <a:ext uri="{FF2B5EF4-FFF2-40B4-BE49-F238E27FC236}">
                <a16:creationId xmlns:a16="http://schemas.microsoft.com/office/drawing/2014/main" id="{1A4351AA-3E71-A942-94B2-0A24200FE9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2160" y="1690688"/>
            <a:ext cx="2495091" cy="4420650"/>
          </a:xfrm>
          <a:prstGeom prst="rect">
            <a:avLst/>
          </a:prstGeom>
        </p:spPr>
      </p:pic>
      <p:sp>
        <p:nvSpPr>
          <p:cNvPr id="6" name="TextBox 5">
            <a:extLst>
              <a:ext uri="{FF2B5EF4-FFF2-40B4-BE49-F238E27FC236}">
                <a16:creationId xmlns:a16="http://schemas.microsoft.com/office/drawing/2014/main" id="{3168B144-8B72-6144-A5D4-4C6C62EB8CA3}"/>
              </a:ext>
            </a:extLst>
          </p:cNvPr>
          <p:cNvSpPr txBox="1"/>
          <p:nvPr/>
        </p:nvSpPr>
        <p:spPr>
          <a:xfrm>
            <a:off x="2213468" y="6209236"/>
            <a:ext cx="1693333" cy="400110"/>
          </a:xfrm>
          <a:prstGeom prst="rect">
            <a:avLst/>
          </a:prstGeom>
          <a:noFill/>
        </p:spPr>
        <p:txBody>
          <a:bodyPr wrap="square" rtlCol="0">
            <a:spAutoFit/>
          </a:bodyPr>
          <a:lstStyle/>
          <a:p>
            <a:r>
              <a:rPr lang="en-US" sz="2000" dirty="0"/>
              <a:t>Injury</a:t>
            </a:r>
          </a:p>
        </p:txBody>
      </p:sp>
      <p:pic>
        <p:nvPicPr>
          <p:cNvPr id="8" name="Picture 7" descr="A close - up of a foot&#10;&#10;Description automatically generated with low confidence">
            <a:extLst>
              <a:ext uri="{FF2B5EF4-FFF2-40B4-BE49-F238E27FC236}">
                <a16:creationId xmlns:a16="http://schemas.microsoft.com/office/drawing/2014/main" id="{308CF920-18CB-1543-9649-500CD2ED5E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8014" y="1646959"/>
            <a:ext cx="2377440" cy="4378452"/>
          </a:xfrm>
          <a:prstGeom prst="rect">
            <a:avLst/>
          </a:prstGeom>
        </p:spPr>
      </p:pic>
      <p:sp>
        <p:nvSpPr>
          <p:cNvPr id="9" name="TextBox 8">
            <a:extLst>
              <a:ext uri="{FF2B5EF4-FFF2-40B4-BE49-F238E27FC236}">
                <a16:creationId xmlns:a16="http://schemas.microsoft.com/office/drawing/2014/main" id="{B3C30CC1-99A9-DB42-9951-CB8437357F04}"/>
              </a:ext>
            </a:extLst>
          </p:cNvPr>
          <p:cNvSpPr txBox="1"/>
          <p:nvPr/>
        </p:nvSpPr>
        <p:spPr>
          <a:xfrm>
            <a:off x="4848014" y="6224626"/>
            <a:ext cx="3124199" cy="400110"/>
          </a:xfrm>
          <a:prstGeom prst="rect">
            <a:avLst/>
          </a:prstGeom>
          <a:noFill/>
        </p:spPr>
        <p:txBody>
          <a:bodyPr wrap="square" rtlCol="0">
            <a:spAutoFit/>
          </a:bodyPr>
          <a:lstStyle/>
          <a:p>
            <a:r>
              <a:rPr lang="en-US" sz="2000" dirty="0"/>
              <a:t>Contralateral (normal)</a:t>
            </a:r>
          </a:p>
        </p:txBody>
      </p:sp>
      <p:pic>
        <p:nvPicPr>
          <p:cNvPr id="11" name="Picture 10" descr="A close - up of a foot&#10;&#10;Description automatically generated with low confidence">
            <a:extLst>
              <a:ext uri="{FF2B5EF4-FFF2-40B4-BE49-F238E27FC236}">
                <a16:creationId xmlns:a16="http://schemas.microsoft.com/office/drawing/2014/main" id="{20F3F79D-9958-F640-9842-15C01AE81B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1306" y="1586245"/>
            <a:ext cx="2495091" cy="4499881"/>
          </a:xfrm>
          <a:prstGeom prst="rect">
            <a:avLst/>
          </a:prstGeom>
        </p:spPr>
      </p:pic>
      <p:sp>
        <p:nvSpPr>
          <p:cNvPr id="12" name="TextBox 11">
            <a:extLst>
              <a:ext uri="{FF2B5EF4-FFF2-40B4-BE49-F238E27FC236}">
                <a16:creationId xmlns:a16="http://schemas.microsoft.com/office/drawing/2014/main" id="{996CB64D-09C3-7744-89C3-C0C8E28BEE41}"/>
              </a:ext>
            </a:extLst>
          </p:cNvPr>
          <p:cNvSpPr txBox="1"/>
          <p:nvPr/>
        </p:nvSpPr>
        <p:spPr>
          <a:xfrm>
            <a:off x="7802880" y="6086126"/>
            <a:ext cx="4389120" cy="707886"/>
          </a:xfrm>
          <a:prstGeom prst="rect">
            <a:avLst/>
          </a:prstGeom>
          <a:noFill/>
        </p:spPr>
        <p:txBody>
          <a:bodyPr wrap="square" rtlCol="0">
            <a:spAutoFit/>
          </a:bodyPr>
          <a:lstStyle/>
          <a:p>
            <a:r>
              <a:rPr lang="en-US" sz="2000" dirty="0"/>
              <a:t>Suture button fixation—internal ligament brace</a:t>
            </a:r>
          </a:p>
        </p:txBody>
      </p:sp>
    </p:spTree>
    <p:extLst>
      <p:ext uri="{BB962C8B-B14F-4D97-AF65-F5344CB8AC3E}">
        <p14:creationId xmlns:p14="http://schemas.microsoft.com/office/powerpoint/2010/main" val="28194571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7FB8E-B436-4679-9E2D-0A4A4ADFC7B7}"/>
              </a:ext>
            </a:extLst>
          </p:cNvPr>
          <p:cNvSpPr>
            <a:spLocks noGrp="1"/>
          </p:cNvSpPr>
          <p:nvPr>
            <p:ph type="title"/>
          </p:nvPr>
        </p:nvSpPr>
        <p:spPr/>
        <p:txBody>
          <a:bodyPr/>
          <a:lstStyle/>
          <a:p>
            <a:r>
              <a:rPr lang="en-US" u="sng" dirty="0"/>
              <a:t>Metatarsal Fractures</a:t>
            </a:r>
          </a:p>
        </p:txBody>
      </p:sp>
      <p:sp>
        <p:nvSpPr>
          <p:cNvPr id="3" name="Content Placeholder 2">
            <a:extLst>
              <a:ext uri="{FF2B5EF4-FFF2-40B4-BE49-F238E27FC236}">
                <a16:creationId xmlns:a16="http://schemas.microsoft.com/office/drawing/2014/main" id="{EF8B306C-37D9-4146-8038-EB9E16E7D157}"/>
              </a:ext>
            </a:extLst>
          </p:cNvPr>
          <p:cNvSpPr>
            <a:spLocks noGrp="1"/>
          </p:cNvSpPr>
          <p:nvPr>
            <p:ph idx="1"/>
          </p:nvPr>
        </p:nvSpPr>
        <p:spPr>
          <a:xfrm>
            <a:off x="569344" y="1690688"/>
            <a:ext cx="8286790" cy="4486275"/>
          </a:xfrm>
        </p:spPr>
        <p:txBody>
          <a:bodyPr>
            <a:normAutofit/>
          </a:bodyPr>
          <a:lstStyle/>
          <a:p>
            <a:r>
              <a:rPr lang="en-US" dirty="0"/>
              <a:t>Account for 60-70% of pediatric foot fractures</a:t>
            </a:r>
          </a:p>
          <a:p>
            <a:r>
              <a:rPr lang="en-US" dirty="0"/>
              <a:t>1</a:t>
            </a:r>
            <a:r>
              <a:rPr lang="en-US" baseline="30000" dirty="0"/>
              <a:t>st</a:t>
            </a:r>
            <a:r>
              <a:rPr lang="en-US" dirty="0"/>
              <a:t> metatarsal most common (&lt;5yo)</a:t>
            </a:r>
          </a:p>
          <a:p>
            <a:pPr lvl="1"/>
            <a:r>
              <a:rPr lang="en-US" dirty="0"/>
              <a:t>Physis located on proximal end</a:t>
            </a:r>
          </a:p>
          <a:p>
            <a:pPr lvl="1"/>
            <a:r>
              <a:rPr lang="en-US" dirty="0"/>
              <a:t>”Bunk bed injury”</a:t>
            </a:r>
          </a:p>
          <a:p>
            <a:r>
              <a:rPr lang="en-US" dirty="0"/>
              <a:t>5</a:t>
            </a:r>
            <a:r>
              <a:rPr lang="en-US" baseline="30000" dirty="0"/>
              <a:t>th</a:t>
            </a:r>
            <a:r>
              <a:rPr lang="en-US" dirty="0"/>
              <a:t> metatarsal most common (&gt;10yo)</a:t>
            </a:r>
          </a:p>
          <a:p>
            <a:r>
              <a:rPr lang="en-US" dirty="0"/>
              <a:t>2</a:t>
            </a:r>
            <a:r>
              <a:rPr lang="en-US" baseline="30000" dirty="0"/>
              <a:t>nd</a:t>
            </a:r>
            <a:r>
              <a:rPr lang="en-US" dirty="0"/>
              <a:t> metatarsal prone to stress fractures from repetitive trauma (2</a:t>
            </a:r>
            <a:r>
              <a:rPr lang="en-US" baseline="30000" dirty="0"/>
              <a:t>nd</a:t>
            </a:r>
            <a:r>
              <a:rPr lang="en-US" dirty="0"/>
              <a:t> decade)</a:t>
            </a:r>
          </a:p>
          <a:p>
            <a:pPr lvl="1"/>
            <a:r>
              <a:rPr lang="en-US" dirty="0"/>
              <a:t>“March Fractures”</a:t>
            </a:r>
          </a:p>
          <a:p>
            <a:pPr lvl="1"/>
            <a:endParaRPr lang="en-US" dirty="0"/>
          </a:p>
        </p:txBody>
      </p:sp>
      <p:sp>
        <p:nvSpPr>
          <p:cNvPr id="4" name="TextBox 3">
            <a:extLst>
              <a:ext uri="{FF2B5EF4-FFF2-40B4-BE49-F238E27FC236}">
                <a16:creationId xmlns:a16="http://schemas.microsoft.com/office/drawing/2014/main" id="{E00BF468-8C1F-49C2-8AF8-34FBBD3ED50F}"/>
              </a:ext>
            </a:extLst>
          </p:cNvPr>
          <p:cNvSpPr txBox="1"/>
          <p:nvPr/>
        </p:nvSpPr>
        <p:spPr>
          <a:xfrm>
            <a:off x="1188497" y="6071225"/>
            <a:ext cx="10916271" cy="1015663"/>
          </a:xfrm>
          <a:prstGeom prst="rect">
            <a:avLst/>
          </a:prstGeom>
          <a:noFill/>
        </p:spPr>
        <p:txBody>
          <a:bodyPr wrap="square" rtlCol="0">
            <a:spAutoFit/>
          </a:bodyPr>
          <a:lstStyle/>
          <a:p>
            <a:pPr algn="l"/>
            <a:endParaRPr lang="en-US" sz="1400" b="0" u="none" strike="noStrike" baseline="0" dirty="0">
              <a:solidFill>
                <a:srgbClr val="000000"/>
              </a:solidFill>
              <a:latin typeface="Times" panose="02020603050405020304" pitchFamily="18" charset="0"/>
              <a:cs typeface="Times" panose="02020603050405020304" pitchFamily="18" charset="0"/>
            </a:endParaRPr>
          </a:p>
          <a:p>
            <a:r>
              <a:rPr lang="en-US" sz="1400" b="0" u="none" strike="noStrike" baseline="0" dirty="0">
                <a:latin typeface="Times" panose="02020603050405020304" pitchFamily="18" charset="0"/>
                <a:cs typeface="Times" panose="02020603050405020304" pitchFamily="18" charset="0"/>
              </a:rPr>
              <a:t>Crawford AH. Fractures about the foot in children: a radiographic analysis. The Children’s Hospital Medical Center: Cincinnati.</a:t>
            </a:r>
          </a:p>
          <a:p>
            <a:r>
              <a:rPr lang="en-US" sz="1400" b="0" dirty="0">
                <a:solidFill>
                  <a:srgbClr val="000000"/>
                </a:solidFill>
                <a:effectLst/>
                <a:latin typeface="Times" panose="02020603050405020304" pitchFamily="18" charset="0"/>
                <a:cs typeface="Times" panose="02020603050405020304" pitchFamily="18" charset="0"/>
              </a:rPr>
              <a:t>Flynn, J. M., In Skaggs, D. L., &amp; In Waters, P. M. (2019). Rockwood &amp; Wilkins' fractures in children</a:t>
            </a:r>
            <a:r>
              <a:rPr lang="en-US" altLang="en-US" sz="1400" dirty="0">
                <a:latin typeface="Times" panose="02020603050405020304" pitchFamily="18" charset="0"/>
                <a:cs typeface="Times" panose="02020603050405020304" pitchFamily="18" charset="0"/>
              </a:rPr>
              <a:t>.</a:t>
            </a:r>
          </a:p>
          <a:p>
            <a:r>
              <a:rPr lang="en-US" sz="1800" b="0" u="none" strike="noStrike" baseline="0" dirty="0"/>
              <a:t> </a:t>
            </a:r>
            <a:endParaRPr lang="en-US" dirty="0"/>
          </a:p>
        </p:txBody>
      </p:sp>
      <p:pic>
        <p:nvPicPr>
          <p:cNvPr id="8" name="Picture 7" descr="A close - up of a human hand&#10;&#10;Description automatically generated with low confidence">
            <a:extLst>
              <a:ext uri="{FF2B5EF4-FFF2-40B4-BE49-F238E27FC236}">
                <a16:creationId xmlns:a16="http://schemas.microsoft.com/office/drawing/2014/main" id="{74F40191-AC09-314F-AA63-23D76B993B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2256" y="1473199"/>
            <a:ext cx="2403561" cy="3589868"/>
          </a:xfrm>
          <a:prstGeom prst="rect">
            <a:avLst/>
          </a:prstGeom>
        </p:spPr>
      </p:pic>
    </p:spTree>
    <p:extLst>
      <p:ext uri="{BB962C8B-B14F-4D97-AF65-F5344CB8AC3E}">
        <p14:creationId xmlns:p14="http://schemas.microsoft.com/office/powerpoint/2010/main" val="1687324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7FB8E-B436-4679-9E2D-0A4A4ADFC7B7}"/>
              </a:ext>
            </a:extLst>
          </p:cNvPr>
          <p:cNvSpPr>
            <a:spLocks noGrp="1"/>
          </p:cNvSpPr>
          <p:nvPr>
            <p:ph type="title"/>
          </p:nvPr>
        </p:nvSpPr>
        <p:spPr/>
        <p:txBody>
          <a:bodyPr/>
          <a:lstStyle/>
          <a:p>
            <a:r>
              <a:rPr lang="en-US" u="sng" dirty="0"/>
              <a:t>Metatarsal Fractures</a:t>
            </a:r>
          </a:p>
        </p:txBody>
      </p:sp>
      <p:sp>
        <p:nvSpPr>
          <p:cNvPr id="3" name="Content Placeholder 2">
            <a:extLst>
              <a:ext uri="{FF2B5EF4-FFF2-40B4-BE49-F238E27FC236}">
                <a16:creationId xmlns:a16="http://schemas.microsoft.com/office/drawing/2014/main" id="{EF8B306C-37D9-4146-8038-EB9E16E7D157}"/>
              </a:ext>
            </a:extLst>
          </p:cNvPr>
          <p:cNvSpPr>
            <a:spLocks noGrp="1"/>
          </p:cNvSpPr>
          <p:nvPr>
            <p:ph idx="1"/>
          </p:nvPr>
        </p:nvSpPr>
        <p:spPr>
          <a:xfrm>
            <a:off x="569344" y="1690688"/>
            <a:ext cx="8286790" cy="4486275"/>
          </a:xfrm>
        </p:spPr>
        <p:txBody>
          <a:bodyPr>
            <a:normAutofit/>
          </a:bodyPr>
          <a:lstStyle/>
          <a:p>
            <a:r>
              <a:rPr lang="en-US" dirty="0"/>
              <a:t>MOI: Direct trauma, torsional stress, sports</a:t>
            </a:r>
          </a:p>
          <a:p>
            <a:pPr lvl="1"/>
            <a:r>
              <a:rPr lang="en-US" sz="2800" dirty="0"/>
              <a:t>&lt;5 years old most commonly associated with a fall from height</a:t>
            </a:r>
          </a:p>
          <a:p>
            <a:pPr lvl="2"/>
            <a:r>
              <a:rPr lang="en-US" sz="2800" dirty="0"/>
              <a:t>“Bunkbed injury” with base of 1</a:t>
            </a:r>
            <a:r>
              <a:rPr lang="en-US" sz="2800" baseline="30000" dirty="0"/>
              <a:t>st</a:t>
            </a:r>
            <a:r>
              <a:rPr lang="en-US" sz="2800" dirty="0"/>
              <a:t> metatarsal buckle fracture</a:t>
            </a:r>
          </a:p>
          <a:p>
            <a:pPr lvl="1"/>
            <a:r>
              <a:rPr lang="en-US" sz="2800" dirty="0"/>
              <a:t>&gt;5 years old most likely results from sporting injury</a:t>
            </a:r>
          </a:p>
          <a:p>
            <a:r>
              <a:rPr lang="en-US" dirty="0"/>
              <a:t>Metatarsal base fractures produce concern for Lis Franc disruption </a:t>
            </a:r>
          </a:p>
        </p:txBody>
      </p:sp>
      <p:sp>
        <p:nvSpPr>
          <p:cNvPr id="4" name="TextBox 3">
            <a:extLst>
              <a:ext uri="{FF2B5EF4-FFF2-40B4-BE49-F238E27FC236}">
                <a16:creationId xmlns:a16="http://schemas.microsoft.com/office/drawing/2014/main" id="{E00BF468-8C1F-49C2-8AF8-34FBBD3ED50F}"/>
              </a:ext>
            </a:extLst>
          </p:cNvPr>
          <p:cNvSpPr txBox="1"/>
          <p:nvPr/>
        </p:nvSpPr>
        <p:spPr>
          <a:xfrm>
            <a:off x="1188497" y="5969655"/>
            <a:ext cx="10916271" cy="1046440"/>
          </a:xfrm>
          <a:prstGeom prst="rect">
            <a:avLst/>
          </a:prstGeom>
          <a:noFill/>
        </p:spPr>
        <p:txBody>
          <a:bodyPr wrap="square" rtlCol="0">
            <a:spAutoFit/>
          </a:bodyPr>
          <a:lstStyle/>
          <a:p>
            <a:pPr algn="l"/>
            <a:endParaRPr lang="en-US" sz="1600" b="0" u="none" strike="noStrike" baseline="0" dirty="0">
              <a:solidFill>
                <a:srgbClr val="000000"/>
              </a:solidFill>
            </a:endParaRPr>
          </a:p>
          <a:p>
            <a:r>
              <a:rPr lang="en-US" sz="1400" b="0" u="none" strike="noStrike" baseline="0" dirty="0">
                <a:latin typeface="Times" panose="02020603050405020304" pitchFamily="18" charset="0"/>
                <a:cs typeface="Times" panose="02020603050405020304" pitchFamily="18" charset="0"/>
              </a:rPr>
              <a:t>Crawford AH. Fractures about the foot in children: a radiographic analysis. The Children’s Hospital Medical Center: Cincinnati.</a:t>
            </a:r>
          </a:p>
          <a:p>
            <a:r>
              <a:rPr lang="en-US" sz="1400" b="0" dirty="0">
                <a:solidFill>
                  <a:srgbClr val="000000"/>
                </a:solidFill>
                <a:effectLst/>
                <a:latin typeface="Times" panose="02020603050405020304" pitchFamily="18" charset="0"/>
                <a:cs typeface="Times" panose="02020603050405020304" pitchFamily="18" charset="0"/>
              </a:rPr>
              <a:t>Flynn, J. M., In Skaggs, D. L., &amp; In Waters, P. M. (2019). Rockwood &amp; Wilkins' fractures in children</a:t>
            </a:r>
            <a:r>
              <a:rPr lang="en-US" altLang="en-US" sz="1400" dirty="0">
                <a:latin typeface="Times" panose="02020603050405020304" pitchFamily="18" charset="0"/>
                <a:cs typeface="Times" panose="02020603050405020304" pitchFamily="18" charset="0"/>
              </a:rPr>
              <a:t>.</a:t>
            </a:r>
          </a:p>
          <a:p>
            <a:r>
              <a:rPr lang="en-US" sz="1800" b="0" u="none" strike="noStrike" baseline="0" dirty="0"/>
              <a:t> </a:t>
            </a:r>
            <a:endParaRPr lang="en-US" dirty="0"/>
          </a:p>
        </p:txBody>
      </p:sp>
      <p:pic>
        <p:nvPicPr>
          <p:cNvPr id="10" name="Picture 9" descr="A picture containing indoor, X-ray film&#10;&#10;Description automatically generated">
            <a:extLst>
              <a:ext uri="{FF2B5EF4-FFF2-40B4-BE49-F238E27FC236}">
                <a16:creationId xmlns:a16="http://schemas.microsoft.com/office/drawing/2014/main" id="{B1F979E4-32A9-DC49-8AB1-15F8372A81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9574" y="1690688"/>
            <a:ext cx="1915360" cy="3308349"/>
          </a:xfrm>
          <a:prstGeom prst="rect">
            <a:avLst/>
          </a:prstGeom>
        </p:spPr>
      </p:pic>
    </p:spTree>
    <p:extLst>
      <p:ext uri="{BB962C8B-B14F-4D97-AF65-F5344CB8AC3E}">
        <p14:creationId xmlns:p14="http://schemas.microsoft.com/office/powerpoint/2010/main" val="29549964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FE899AFD-751A-4E60-984B-21284C8377B1}"/>
              </a:ext>
            </a:extLst>
          </p:cNvPr>
          <p:cNvSpPr>
            <a:spLocks noGrp="1" noChangeArrowheads="1"/>
          </p:cNvSpPr>
          <p:nvPr>
            <p:ph type="title"/>
          </p:nvPr>
        </p:nvSpPr>
        <p:spPr/>
        <p:txBody>
          <a:bodyPr/>
          <a:lstStyle/>
          <a:p>
            <a:r>
              <a:rPr lang="en-US" altLang="en-US" u="sng" dirty="0"/>
              <a:t>Treatment</a:t>
            </a:r>
          </a:p>
        </p:txBody>
      </p:sp>
      <p:sp>
        <p:nvSpPr>
          <p:cNvPr id="105475" name="Rectangle 3">
            <a:extLst>
              <a:ext uri="{FF2B5EF4-FFF2-40B4-BE49-F238E27FC236}">
                <a16:creationId xmlns:a16="http://schemas.microsoft.com/office/drawing/2014/main" id="{8ABEFC9E-0638-49F9-BABB-A5E0499FB092}"/>
              </a:ext>
            </a:extLst>
          </p:cNvPr>
          <p:cNvSpPr>
            <a:spLocks noGrp="1" noChangeArrowheads="1"/>
          </p:cNvSpPr>
          <p:nvPr>
            <p:ph type="body" idx="1"/>
          </p:nvPr>
        </p:nvSpPr>
        <p:spPr>
          <a:xfrm>
            <a:off x="464457" y="1567543"/>
            <a:ext cx="7727043" cy="4528457"/>
          </a:xfrm>
        </p:spPr>
        <p:txBody>
          <a:bodyPr>
            <a:normAutofit/>
          </a:bodyPr>
          <a:lstStyle/>
          <a:p>
            <a:r>
              <a:rPr lang="en-US" altLang="en-US" dirty="0"/>
              <a:t>Closed Reduction:</a:t>
            </a:r>
          </a:p>
          <a:p>
            <a:pPr lvl="1"/>
            <a:r>
              <a:rPr lang="en-US" altLang="en-US" sz="2800" dirty="0"/>
              <a:t>Completely displaced fracture</a:t>
            </a:r>
          </a:p>
          <a:p>
            <a:pPr lvl="1"/>
            <a:r>
              <a:rPr lang="en-US" altLang="en-US" sz="2800" dirty="0"/>
              <a:t>&gt;20 degrees angulation</a:t>
            </a:r>
          </a:p>
          <a:p>
            <a:pPr lvl="1"/>
            <a:r>
              <a:rPr lang="en-US" altLang="en-US" sz="2800" dirty="0"/>
              <a:t>Significant dorsal/plantar angulation is not well tolerated</a:t>
            </a:r>
          </a:p>
          <a:p>
            <a:pPr lvl="1"/>
            <a:r>
              <a:rPr lang="en-US" sz="2800" dirty="0"/>
              <a:t>Below knee walking cast x 3-6 weeks</a:t>
            </a:r>
          </a:p>
          <a:p>
            <a:r>
              <a:rPr lang="en-US" dirty="0"/>
              <a:t>CRPP </a:t>
            </a:r>
          </a:p>
          <a:p>
            <a:pPr lvl="1"/>
            <a:r>
              <a:rPr lang="en-US" sz="2800" dirty="0"/>
              <a:t>Unstable reductions</a:t>
            </a:r>
          </a:p>
        </p:txBody>
      </p:sp>
      <p:sp>
        <p:nvSpPr>
          <p:cNvPr id="105476" name="TextBox 3">
            <a:extLst>
              <a:ext uri="{FF2B5EF4-FFF2-40B4-BE49-F238E27FC236}">
                <a16:creationId xmlns:a16="http://schemas.microsoft.com/office/drawing/2014/main" id="{4A69B16B-32EF-4950-9193-8B49E5BE7B13}"/>
              </a:ext>
            </a:extLst>
          </p:cNvPr>
          <p:cNvSpPr txBox="1">
            <a:spLocks noChangeArrowheads="1"/>
          </p:cNvSpPr>
          <p:nvPr/>
        </p:nvSpPr>
        <p:spPr bwMode="auto">
          <a:xfrm>
            <a:off x="1467853" y="6184788"/>
            <a:ext cx="968542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ヒラギノ角ゴ Pro W3" charset="-128"/>
              </a:defRPr>
            </a:lvl1pPr>
            <a:lvl2pPr marL="742950" indent="-285750">
              <a:spcBef>
                <a:spcPct val="20000"/>
              </a:spcBef>
              <a:buChar char="–"/>
              <a:defRPr sz="2800">
                <a:solidFill>
                  <a:schemeClr val="tx1"/>
                </a:solidFill>
                <a:latin typeface="Times New Roman" panose="02020603050405020304" pitchFamily="18" charset="0"/>
                <a:ea typeface="ヒラギノ角ゴ Pro W3" charset="-128"/>
              </a:defRPr>
            </a:lvl2pPr>
            <a:lvl3pPr marL="1143000" indent="-228600">
              <a:spcBef>
                <a:spcPct val="20000"/>
              </a:spcBef>
              <a:buChar char="•"/>
              <a:defRPr sz="2400">
                <a:solidFill>
                  <a:schemeClr val="tx1"/>
                </a:solidFill>
                <a:latin typeface="Times New Roman" panose="02020603050405020304" pitchFamily="18" charset="0"/>
                <a:ea typeface="ヒラギノ角ゴ Pro W3" charset="-128"/>
              </a:defRPr>
            </a:lvl3pPr>
            <a:lvl4pPr marL="1600200" indent="-228600">
              <a:spcBef>
                <a:spcPct val="20000"/>
              </a:spcBef>
              <a:buChar char="–"/>
              <a:defRPr sz="2000">
                <a:solidFill>
                  <a:schemeClr val="tx1"/>
                </a:solidFill>
                <a:latin typeface="Times New Roman" panose="02020603050405020304" pitchFamily="18" charset="0"/>
                <a:ea typeface="ヒラギノ角ゴ Pro W3" charset="-128"/>
              </a:defRPr>
            </a:lvl4pPr>
            <a:lvl5pPr marL="2057400" indent="-228600">
              <a:spcBef>
                <a:spcPct val="20000"/>
              </a:spcBef>
              <a:buChar char="»"/>
              <a:defRPr sz="2000">
                <a:solidFill>
                  <a:schemeClr val="tx1"/>
                </a:solidFill>
                <a:latin typeface="Times New Roman" panose="02020603050405020304" pitchFamily="18"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ヒラギノ角ゴ Pro W3" charset="-128"/>
              </a:defRPr>
            </a:lvl9pPr>
          </a:lstStyle>
          <a:p>
            <a:pPr>
              <a:spcBef>
                <a:spcPct val="0"/>
              </a:spcBef>
              <a:buFontTx/>
              <a:buNone/>
            </a:pPr>
            <a:r>
              <a:rPr lang="en-US" altLang="en-US" sz="1400" dirty="0">
                <a:latin typeface="Times" panose="02020603050405020304" pitchFamily="18" charset="0"/>
                <a:cs typeface="Times" panose="02020603050405020304" pitchFamily="18" charset="0"/>
              </a:rPr>
              <a:t>Owen RJT, Hickey FG, Finlay DB: A study of metatarsal fractures in children. Injury 1995;26:537-538</a:t>
            </a:r>
          </a:p>
          <a:p>
            <a:pPr>
              <a:spcBef>
                <a:spcPct val="0"/>
              </a:spcBef>
              <a:buFontTx/>
              <a:buNone/>
            </a:pPr>
            <a:r>
              <a:rPr lang="en-US" sz="1400" b="0" dirty="0">
                <a:solidFill>
                  <a:srgbClr val="000000"/>
                </a:solidFill>
                <a:effectLst/>
                <a:latin typeface="Times" panose="02020603050405020304" pitchFamily="18" charset="0"/>
                <a:cs typeface="Times" panose="02020603050405020304" pitchFamily="18" charset="0"/>
              </a:rPr>
              <a:t>Flynn, J. M., In Skaggs, D. L., &amp; In Waters, P. M. (2019). Rockwood &amp; Wilkins' fractures in children</a:t>
            </a:r>
            <a:r>
              <a:rPr lang="en-US" altLang="en-US" sz="1400" dirty="0">
                <a:latin typeface="Times" panose="02020603050405020304" pitchFamily="18" charset="0"/>
                <a:cs typeface="Times" panose="02020603050405020304" pitchFamily="18" charset="0"/>
              </a:rPr>
              <a:t>.</a:t>
            </a:r>
          </a:p>
        </p:txBody>
      </p:sp>
      <p:pic>
        <p:nvPicPr>
          <p:cNvPr id="6" name="Picture 5" descr="A picture containing white, black, handwear&#10;&#10;Description automatically generated">
            <a:extLst>
              <a:ext uri="{FF2B5EF4-FFF2-40B4-BE49-F238E27FC236}">
                <a16:creationId xmlns:a16="http://schemas.microsoft.com/office/drawing/2014/main" id="{0F5716A8-D3E0-0B43-A144-03F1503C46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5242" y="1790219"/>
            <a:ext cx="3360057" cy="4034354"/>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90EAB-77E0-4EDF-A000-35A4E4950D73}"/>
              </a:ext>
            </a:extLst>
          </p:cNvPr>
          <p:cNvSpPr>
            <a:spLocks noGrp="1"/>
          </p:cNvSpPr>
          <p:nvPr>
            <p:ph type="title"/>
          </p:nvPr>
        </p:nvSpPr>
        <p:spPr/>
        <p:txBody>
          <a:bodyPr/>
          <a:lstStyle/>
          <a:p>
            <a:r>
              <a:rPr lang="en-US" u="sng" dirty="0"/>
              <a:t>Treatment</a:t>
            </a:r>
          </a:p>
        </p:txBody>
      </p:sp>
      <p:sp>
        <p:nvSpPr>
          <p:cNvPr id="3" name="Content Placeholder 2">
            <a:extLst>
              <a:ext uri="{FF2B5EF4-FFF2-40B4-BE49-F238E27FC236}">
                <a16:creationId xmlns:a16="http://schemas.microsoft.com/office/drawing/2014/main" id="{CC45406C-AB9E-41BA-9C73-58A95895D2AC}"/>
              </a:ext>
            </a:extLst>
          </p:cNvPr>
          <p:cNvSpPr>
            <a:spLocks noGrp="1"/>
          </p:cNvSpPr>
          <p:nvPr>
            <p:ph idx="1"/>
          </p:nvPr>
        </p:nvSpPr>
        <p:spPr>
          <a:xfrm>
            <a:off x="838200" y="1518249"/>
            <a:ext cx="7896412" cy="4658714"/>
          </a:xfrm>
        </p:spPr>
        <p:txBody>
          <a:bodyPr>
            <a:normAutofit fontScale="70000" lnSpcReduction="20000"/>
          </a:bodyPr>
          <a:lstStyle/>
          <a:p>
            <a:r>
              <a:rPr lang="en-US" sz="3100" dirty="0"/>
              <a:t>Surgical Treatment</a:t>
            </a:r>
          </a:p>
          <a:p>
            <a:pPr lvl="1"/>
            <a:r>
              <a:rPr lang="en-US" sz="3100" dirty="0"/>
              <a:t>Retrograde pinning</a:t>
            </a:r>
            <a:r>
              <a:rPr lang="en-US" sz="3100" dirty="0">
                <a:sym typeface="Wingdings" pitchFamily="2" charset="2"/>
              </a:rPr>
              <a:t></a:t>
            </a:r>
            <a:r>
              <a:rPr lang="en-US" sz="3100" dirty="0"/>
              <a:t>1-2 K-wires in distal fragment exiting plantar skin</a:t>
            </a:r>
          </a:p>
          <a:p>
            <a:pPr lvl="1"/>
            <a:r>
              <a:rPr lang="en-US" sz="3100" dirty="0"/>
              <a:t>IM pinning</a:t>
            </a:r>
          </a:p>
          <a:p>
            <a:pPr lvl="1"/>
            <a:r>
              <a:rPr lang="en-US" sz="3100" dirty="0"/>
              <a:t>ORIF</a:t>
            </a:r>
          </a:p>
          <a:p>
            <a:pPr lvl="1"/>
            <a:r>
              <a:rPr lang="en-US" sz="3100" dirty="0"/>
              <a:t>Short Leg Non weight bearing cast, remove pins at 4-6 weeks</a:t>
            </a:r>
          </a:p>
          <a:p>
            <a:r>
              <a:rPr lang="en-US" sz="3100" dirty="0"/>
              <a:t>Absolute indications </a:t>
            </a:r>
          </a:p>
          <a:p>
            <a:pPr lvl="1"/>
            <a:r>
              <a:rPr lang="en-US" sz="3100" b="0" i="0" u="none" strike="noStrike" baseline="0" dirty="0">
                <a:latin typeface="AdvOT40514f85"/>
              </a:rPr>
              <a:t>Open fracture, associated compartment syndrome, nonunion, or displaced articular fracture</a:t>
            </a:r>
          </a:p>
          <a:p>
            <a:r>
              <a:rPr lang="en-US" sz="3100" dirty="0">
                <a:latin typeface="AdvOT40514f85"/>
              </a:rPr>
              <a:t>Relative</a:t>
            </a:r>
          </a:p>
          <a:p>
            <a:pPr lvl="1"/>
            <a:r>
              <a:rPr lang="en-US" sz="3100" dirty="0">
                <a:latin typeface="AdvOT40514f85"/>
              </a:rPr>
              <a:t>Adolescents</a:t>
            </a:r>
          </a:p>
          <a:p>
            <a:pPr lvl="1"/>
            <a:r>
              <a:rPr lang="en-US" sz="3100" dirty="0">
                <a:latin typeface="AdvOT40514f85"/>
              </a:rPr>
              <a:t>Multiple metatarsal fractures</a:t>
            </a:r>
          </a:p>
          <a:p>
            <a:pPr lvl="1"/>
            <a:r>
              <a:rPr lang="en-US" sz="3100" dirty="0">
                <a:latin typeface="AdvOT40514f85"/>
              </a:rPr>
              <a:t>Significant (75% shaft width) translation</a:t>
            </a:r>
          </a:p>
          <a:p>
            <a:r>
              <a:rPr lang="en-US" sz="3100" dirty="0">
                <a:latin typeface="AdvOT40514f85"/>
              </a:rPr>
              <a:t>15% delayed union rate</a:t>
            </a:r>
            <a:endParaRPr lang="en-US" sz="3100" dirty="0"/>
          </a:p>
          <a:p>
            <a:endParaRPr lang="en-US" dirty="0"/>
          </a:p>
        </p:txBody>
      </p:sp>
      <p:sp>
        <p:nvSpPr>
          <p:cNvPr id="5" name="TextBox 3">
            <a:extLst>
              <a:ext uri="{FF2B5EF4-FFF2-40B4-BE49-F238E27FC236}">
                <a16:creationId xmlns:a16="http://schemas.microsoft.com/office/drawing/2014/main" id="{53F837A3-733A-454D-B21D-85F8BE060D5B}"/>
              </a:ext>
            </a:extLst>
          </p:cNvPr>
          <p:cNvSpPr txBox="1">
            <a:spLocks noChangeArrowheads="1"/>
          </p:cNvSpPr>
          <p:nvPr/>
        </p:nvSpPr>
        <p:spPr bwMode="auto">
          <a:xfrm>
            <a:off x="1181099" y="6334780"/>
            <a:ext cx="98298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ヒラギノ角ゴ Pro W3" charset="-128"/>
              </a:defRPr>
            </a:lvl1pPr>
            <a:lvl2pPr marL="742950" indent="-285750">
              <a:spcBef>
                <a:spcPct val="20000"/>
              </a:spcBef>
              <a:buChar char="–"/>
              <a:defRPr sz="2800">
                <a:solidFill>
                  <a:schemeClr val="tx1"/>
                </a:solidFill>
                <a:latin typeface="Times New Roman" panose="02020603050405020304" pitchFamily="18" charset="0"/>
                <a:ea typeface="ヒラギノ角ゴ Pro W3" charset="-128"/>
              </a:defRPr>
            </a:lvl2pPr>
            <a:lvl3pPr marL="1143000" indent="-228600">
              <a:spcBef>
                <a:spcPct val="20000"/>
              </a:spcBef>
              <a:buChar char="•"/>
              <a:defRPr sz="2400">
                <a:solidFill>
                  <a:schemeClr val="tx1"/>
                </a:solidFill>
                <a:latin typeface="Times New Roman" panose="02020603050405020304" pitchFamily="18" charset="0"/>
                <a:ea typeface="ヒラギノ角ゴ Pro W3" charset="-128"/>
              </a:defRPr>
            </a:lvl3pPr>
            <a:lvl4pPr marL="1600200" indent="-228600">
              <a:spcBef>
                <a:spcPct val="20000"/>
              </a:spcBef>
              <a:buChar char="–"/>
              <a:defRPr sz="2000">
                <a:solidFill>
                  <a:schemeClr val="tx1"/>
                </a:solidFill>
                <a:latin typeface="Times New Roman" panose="02020603050405020304" pitchFamily="18" charset="0"/>
                <a:ea typeface="ヒラギノ角ゴ Pro W3" charset="-128"/>
              </a:defRPr>
            </a:lvl4pPr>
            <a:lvl5pPr marL="2057400" indent="-228600">
              <a:spcBef>
                <a:spcPct val="20000"/>
              </a:spcBef>
              <a:buChar char="»"/>
              <a:defRPr sz="2000">
                <a:solidFill>
                  <a:schemeClr val="tx1"/>
                </a:solidFill>
                <a:latin typeface="Times New Roman" panose="02020603050405020304" pitchFamily="18"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ヒラギノ角ゴ Pro W3" charset="-128"/>
              </a:defRPr>
            </a:lvl9pPr>
          </a:lstStyle>
          <a:p>
            <a:pPr>
              <a:spcBef>
                <a:spcPct val="0"/>
              </a:spcBef>
              <a:buFontTx/>
              <a:buNone/>
            </a:pPr>
            <a:r>
              <a:rPr lang="en-US" altLang="en-US" sz="1400" dirty="0">
                <a:latin typeface="+mn-lt"/>
              </a:rPr>
              <a:t>Owen RJT, Hickey FG, Finlay DB: A study of metatarsal fractures in children. Injury 1995;26:537-538</a:t>
            </a:r>
          </a:p>
          <a:p>
            <a:pPr>
              <a:spcBef>
                <a:spcPct val="0"/>
              </a:spcBef>
              <a:buFontTx/>
              <a:buNone/>
            </a:pPr>
            <a:r>
              <a:rPr lang="en-US" sz="1400" b="0" dirty="0">
                <a:solidFill>
                  <a:srgbClr val="000000"/>
                </a:solidFill>
                <a:effectLst/>
                <a:latin typeface="+mn-lt"/>
              </a:rPr>
              <a:t>Flynn, J. M., In Skaggs, D. L., &amp; In Waters, P. M. (2019). Rockwood &amp; Wilkins' fractures in children</a:t>
            </a:r>
            <a:r>
              <a:rPr lang="en-US" altLang="en-US" sz="1400" dirty="0">
                <a:latin typeface="+mn-lt"/>
              </a:rPr>
              <a:t>.</a:t>
            </a:r>
          </a:p>
        </p:txBody>
      </p:sp>
      <p:pic>
        <p:nvPicPr>
          <p:cNvPr id="6" name="Picture 5" descr="A picture containing blur, tiled&#10;&#10;Description automatically generated">
            <a:extLst>
              <a:ext uri="{FF2B5EF4-FFF2-40B4-BE49-F238E27FC236}">
                <a16:creationId xmlns:a16="http://schemas.microsoft.com/office/drawing/2014/main" id="{D4F5BFC8-D784-F141-A4F9-16973475B6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4612" y="1248773"/>
            <a:ext cx="3098800" cy="4360454"/>
          </a:xfrm>
          <a:prstGeom prst="rect">
            <a:avLst/>
          </a:prstGeom>
        </p:spPr>
      </p:pic>
    </p:spTree>
    <p:extLst>
      <p:ext uri="{BB962C8B-B14F-4D97-AF65-F5344CB8AC3E}">
        <p14:creationId xmlns:p14="http://schemas.microsoft.com/office/powerpoint/2010/main" val="1037900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50D7C-E40C-4171-90E3-BE936671787C}"/>
              </a:ext>
            </a:extLst>
          </p:cNvPr>
          <p:cNvSpPr>
            <a:spLocks noGrp="1"/>
          </p:cNvSpPr>
          <p:nvPr>
            <p:ph type="title"/>
          </p:nvPr>
        </p:nvSpPr>
        <p:spPr/>
        <p:txBody>
          <a:bodyPr>
            <a:noAutofit/>
          </a:bodyPr>
          <a:lstStyle/>
          <a:p>
            <a:r>
              <a:rPr lang="en-US" sz="3600" dirty="0"/>
              <a:t>Adolescent female with multiple metatarsal fractures and proximal phalanx fracture of the hallux</a:t>
            </a:r>
          </a:p>
        </p:txBody>
      </p:sp>
      <p:pic>
        <p:nvPicPr>
          <p:cNvPr id="5" name="Content Placeholder 4">
            <a:extLst>
              <a:ext uri="{FF2B5EF4-FFF2-40B4-BE49-F238E27FC236}">
                <a16:creationId xmlns:a16="http://schemas.microsoft.com/office/drawing/2014/main" id="{8E0E0C5B-7622-4178-8240-15DE53D17E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3489" y="1775847"/>
            <a:ext cx="3497644" cy="4950056"/>
          </a:xfrm>
        </p:spPr>
      </p:pic>
      <p:pic>
        <p:nvPicPr>
          <p:cNvPr id="7" name="Picture 6">
            <a:extLst>
              <a:ext uri="{FF2B5EF4-FFF2-40B4-BE49-F238E27FC236}">
                <a16:creationId xmlns:a16="http://schemas.microsoft.com/office/drawing/2014/main" id="{67A08E7A-57FC-4585-848A-DC4D59FAC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1482" y="1902443"/>
            <a:ext cx="6067425" cy="4457700"/>
          </a:xfrm>
          <a:prstGeom prst="rect">
            <a:avLst/>
          </a:prstGeom>
        </p:spPr>
      </p:pic>
    </p:spTree>
    <p:extLst>
      <p:ext uri="{BB962C8B-B14F-4D97-AF65-F5344CB8AC3E}">
        <p14:creationId xmlns:p14="http://schemas.microsoft.com/office/powerpoint/2010/main" val="12690600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F99B6DD-B41A-4A0E-A419-05C763F781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5420" y="1027906"/>
            <a:ext cx="4517607" cy="4659996"/>
          </a:xfrm>
        </p:spPr>
      </p:pic>
      <p:pic>
        <p:nvPicPr>
          <p:cNvPr id="7" name="Picture 6">
            <a:extLst>
              <a:ext uri="{FF2B5EF4-FFF2-40B4-BE49-F238E27FC236}">
                <a16:creationId xmlns:a16="http://schemas.microsoft.com/office/drawing/2014/main" id="{122E2541-5391-491F-9EA1-AD1198B2F1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6489" y="1675648"/>
            <a:ext cx="5516296" cy="3416116"/>
          </a:xfrm>
          <a:prstGeom prst="rect">
            <a:avLst/>
          </a:prstGeom>
        </p:spPr>
      </p:pic>
    </p:spTree>
    <p:extLst>
      <p:ext uri="{BB962C8B-B14F-4D97-AF65-F5344CB8AC3E}">
        <p14:creationId xmlns:p14="http://schemas.microsoft.com/office/powerpoint/2010/main" val="3270987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05A4E-B234-4D60-9E8E-30FEC8999C9B}"/>
              </a:ext>
            </a:extLst>
          </p:cNvPr>
          <p:cNvSpPr>
            <a:spLocks noGrp="1"/>
          </p:cNvSpPr>
          <p:nvPr>
            <p:ph type="title"/>
          </p:nvPr>
        </p:nvSpPr>
        <p:spPr/>
        <p:txBody>
          <a:bodyPr/>
          <a:lstStyle/>
          <a:p>
            <a:r>
              <a:rPr lang="en-US" u="sng" dirty="0"/>
              <a:t>Epidemiology</a:t>
            </a:r>
          </a:p>
        </p:txBody>
      </p:sp>
      <p:sp>
        <p:nvSpPr>
          <p:cNvPr id="3" name="Content Placeholder 2">
            <a:extLst>
              <a:ext uri="{FF2B5EF4-FFF2-40B4-BE49-F238E27FC236}">
                <a16:creationId xmlns:a16="http://schemas.microsoft.com/office/drawing/2014/main" id="{A9F9DB11-4123-4848-A53A-9C0D2C36B168}"/>
              </a:ext>
            </a:extLst>
          </p:cNvPr>
          <p:cNvSpPr>
            <a:spLocks noGrp="1"/>
          </p:cNvSpPr>
          <p:nvPr>
            <p:ph idx="1"/>
          </p:nvPr>
        </p:nvSpPr>
        <p:spPr>
          <a:xfrm>
            <a:off x="838200" y="1609344"/>
            <a:ext cx="7409329" cy="4883531"/>
          </a:xfrm>
        </p:spPr>
        <p:txBody>
          <a:bodyPr>
            <a:normAutofit/>
          </a:bodyPr>
          <a:lstStyle/>
          <a:p>
            <a:r>
              <a:rPr lang="en-US" dirty="0"/>
              <a:t>&lt;10% of fractures in children</a:t>
            </a:r>
          </a:p>
          <a:p>
            <a:r>
              <a:rPr lang="en-US" dirty="0"/>
              <a:t>More common in adolescents and teenagers</a:t>
            </a:r>
          </a:p>
          <a:p>
            <a:r>
              <a:rPr lang="en-US" dirty="0"/>
              <a:t>Pediatric foot</a:t>
            </a:r>
          </a:p>
          <a:p>
            <a:pPr lvl="1"/>
            <a:r>
              <a:rPr lang="en-US" dirty="0"/>
              <a:t>Cartilaginous </a:t>
            </a:r>
            <a:r>
              <a:rPr lang="en-US" dirty="0">
                <a:sym typeface="Wingdings" pitchFamily="2" charset="2"/>
              </a:rPr>
              <a:t>m</a:t>
            </a:r>
            <a:r>
              <a:rPr lang="en-US" dirty="0"/>
              <a:t>ore elastic, absorptive, and flexible</a:t>
            </a:r>
          </a:p>
          <a:p>
            <a:pPr lvl="2"/>
            <a:r>
              <a:rPr lang="en-US" dirty="0"/>
              <a:t>As ossification occurs, injuries will more closely resemble adult patterns</a:t>
            </a:r>
          </a:p>
          <a:p>
            <a:r>
              <a:rPr lang="en-US" dirty="0"/>
              <a:t>Incidence: 10.5/10,000 (Cooper et al 2004)</a:t>
            </a:r>
          </a:p>
          <a:p>
            <a:r>
              <a:rPr lang="en-US" dirty="0"/>
              <a:t>Avg age of injury is 13 years</a:t>
            </a:r>
          </a:p>
          <a:p>
            <a:r>
              <a:rPr lang="en-US" dirty="0"/>
              <a:t>M=F</a:t>
            </a:r>
          </a:p>
          <a:p>
            <a:r>
              <a:rPr lang="en-US" b="1" u="sng" dirty="0"/>
              <a:t>Most treated with nonoperative management</a:t>
            </a:r>
          </a:p>
        </p:txBody>
      </p:sp>
      <p:pic>
        <p:nvPicPr>
          <p:cNvPr id="5" name="Picture 4" descr="A close - up of a human hand&#10;&#10;Description automatically generated with low confidence">
            <a:extLst>
              <a:ext uri="{FF2B5EF4-FFF2-40B4-BE49-F238E27FC236}">
                <a16:creationId xmlns:a16="http://schemas.microsoft.com/office/drawing/2014/main" id="{3B26447C-6EFA-5E45-BE00-BB45808BE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0856" y="1473198"/>
            <a:ext cx="2584962" cy="3860801"/>
          </a:xfrm>
          <a:prstGeom prst="rect">
            <a:avLst/>
          </a:prstGeom>
        </p:spPr>
      </p:pic>
    </p:spTree>
    <p:extLst>
      <p:ext uri="{BB962C8B-B14F-4D97-AF65-F5344CB8AC3E}">
        <p14:creationId xmlns:p14="http://schemas.microsoft.com/office/powerpoint/2010/main" val="31846773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D7916953-5643-4442-9099-EEC80628F185}"/>
              </a:ext>
            </a:extLst>
          </p:cNvPr>
          <p:cNvSpPr>
            <a:spLocks noGrp="1" noChangeArrowheads="1"/>
          </p:cNvSpPr>
          <p:nvPr>
            <p:ph type="title"/>
          </p:nvPr>
        </p:nvSpPr>
        <p:spPr/>
        <p:txBody>
          <a:bodyPr/>
          <a:lstStyle/>
          <a:p>
            <a:r>
              <a:rPr lang="en-US" altLang="en-US" u="sng" dirty="0"/>
              <a:t>5</a:t>
            </a:r>
            <a:r>
              <a:rPr lang="en-US" altLang="en-US" u="sng" baseline="30000" dirty="0"/>
              <a:t>th</a:t>
            </a:r>
            <a:r>
              <a:rPr lang="en-US" altLang="en-US" u="sng" dirty="0"/>
              <a:t> Metatarsal Fractures</a:t>
            </a:r>
          </a:p>
        </p:txBody>
      </p:sp>
      <p:sp>
        <p:nvSpPr>
          <p:cNvPr id="107523" name="Rectangle 3">
            <a:extLst>
              <a:ext uri="{FF2B5EF4-FFF2-40B4-BE49-F238E27FC236}">
                <a16:creationId xmlns:a16="http://schemas.microsoft.com/office/drawing/2014/main" id="{ECE733B1-E05F-4B9D-AD51-5760CA590315}"/>
              </a:ext>
            </a:extLst>
          </p:cNvPr>
          <p:cNvSpPr>
            <a:spLocks noGrp="1" noChangeArrowheads="1"/>
          </p:cNvSpPr>
          <p:nvPr>
            <p:ph type="body" idx="1"/>
          </p:nvPr>
        </p:nvSpPr>
        <p:spPr>
          <a:xfrm>
            <a:off x="469657" y="1408746"/>
            <a:ext cx="6433989" cy="4486275"/>
          </a:xfrm>
        </p:spPr>
        <p:txBody>
          <a:bodyPr>
            <a:normAutofit/>
          </a:bodyPr>
          <a:lstStyle/>
          <a:p>
            <a:r>
              <a:rPr lang="en-US" sz="2400" b="0" i="0" u="none" strike="noStrike" baseline="0" dirty="0"/>
              <a:t>Types of fractures:</a:t>
            </a:r>
          </a:p>
          <a:p>
            <a:pPr marL="800100" lvl="1" indent="-342900">
              <a:buFont typeface="+mj-lt"/>
              <a:buAutoNum type="arabicPeriod"/>
            </a:pPr>
            <a:r>
              <a:rPr lang="en-US" dirty="0"/>
              <a:t>A</a:t>
            </a:r>
            <a:r>
              <a:rPr lang="en-US" b="0" i="0" u="none" strike="noStrike" baseline="0" dirty="0"/>
              <a:t>pophyseal avulsions (involving either part or all of the variably ossified apophysis)</a:t>
            </a:r>
          </a:p>
          <a:p>
            <a:pPr marL="800100" lvl="1" indent="-342900">
              <a:buFont typeface="+mj-lt"/>
              <a:buAutoNum type="arabicPeriod"/>
            </a:pPr>
            <a:r>
              <a:rPr lang="en-US" dirty="0"/>
              <a:t>A</a:t>
            </a:r>
            <a:r>
              <a:rPr lang="en-US" b="0" i="0" u="none" strike="noStrike" baseline="0" dirty="0"/>
              <a:t>pophyseal stress fractures (Iselin disease)</a:t>
            </a:r>
          </a:p>
          <a:p>
            <a:pPr marL="800100" lvl="1" indent="-342900">
              <a:buFont typeface="+mj-lt"/>
              <a:buAutoNum type="arabicPeriod"/>
            </a:pPr>
            <a:r>
              <a:rPr lang="en-US" dirty="0"/>
              <a:t>T</a:t>
            </a:r>
            <a:r>
              <a:rPr lang="en-US" b="0" i="0" u="none" strike="noStrike" baseline="0" dirty="0"/>
              <a:t>uberosity avulsion fractures</a:t>
            </a:r>
          </a:p>
          <a:p>
            <a:pPr marL="800100" lvl="1" indent="-342900">
              <a:buFont typeface="+mj-lt"/>
              <a:buAutoNum type="arabicPeriod"/>
            </a:pPr>
            <a:r>
              <a:rPr lang="en-US" b="0" i="0" u="none" strike="noStrike" baseline="0" dirty="0"/>
              <a:t>Jones-type fractures through the metaphyseal-diaphyseal water-shaded area (typically a transverse fracture extending into the common articular facet of the fourth and fifth metatarsals)</a:t>
            </a:r>
          </a:p>
          <a:p>
            <a:pPr marL="800100" lvl="1" indent="-342900">
              <a:buFont typeface="+mj-lt"/>
              <a:buAutoNum type="arabicPeriod"/>
            </a:pPr>
            <a:r>
              <a:rPr lang="en-US" dirty="0"/>
              <a:t>A</a:t>
            </a:r>
            <a:r>
              <a:rPr lang="en-US" b="0" i="0" u="none" strike="noStrike" baseline="0" dirty="0"/>
              <a:t>cute diaphyseal fractures</a:t>
            </a:r>
          </a:p>
          <a:p>
            <a:pPr marL="800100" lvl="1" indent="-342900">
              <a:buFont typeface="+mj-lt"/>
              <a:buAutoNum type="arabicPeriod"/>
            </a:pPr>
            <a:r>
              <a:rPr lang="en-US" dirty="0"/>
              <a:t>S</a:t>
            </a:r>
            <a:r>
              <a:rPr lang="en-US" b="0" i="0" u="none" strike="noStrike" baseline="0" dirty="0"/>
              <a:t>tress fractures of the diaphysis </a:t>
            </a:r>
            <a:endParaRPr lang="en-US" altLang="en-US" dirty="0"/>
          </a:p>
        </p:txBody>
      </p:sp>
      <p:sp>
        <p:nvSpPr>
          <p:cNvPr id="2" name="TextBox 3">
            <a:extLst>
              <a:ext uri="{FF2B5EF4-FFF2-40B4-BE49-F238E27FC236}">
                <a16:creationId xmlns:a16="http://schemas.microsoft.com/office/drawing/2014/main" id="{48046345-934B-47B1-84D9-0722D8FF325A}"/>
              </a:ext>
            </a:extLst>
          </p:cNvPr>
          <p:cNvSpPr txBox="1">
            <a:spLocks noChangeArrowheads="1"/>
          </p:cNvSpPr>
          <p:nvPr/>
        </p:nvSpPr>
        <p:spPr bwMode="auto">
          <a:xfrm>
            <a:off x="1157766" y="6031210"/>
            <a:ext cx="108524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ヒラギノ角ゴ Pro W3" charset="-128"/>
              </a:defRPr>
            </a:lvl1pPr>
            <a:lvl2pPr marL="742950" indent="-285750">
              <a:spcBef>
                <a:spcPct val="20000"/>
              </a:spcBef>
              <a:buChar char="–"/>
              <a:defRPr sz="2800">
                <a:solidFill>
                  <a:schemeClr val="tx1"/>
                </a:solidFill>
                <a:latin typeface="Times New Roman" panose="02020603050405020304" pitchFamily="18" charset="0"/>
                <a:ea typeface="ヒラギノ角ゴ Pro W3" charset="-128"/>
              </a:defRPr>
            </a:lvl2pPr>
            <a:lvl3pPr marL="1143000" indent="-228600">
              <a:spcBef>
                <a:spcPct val="20000"/>
              </a:spcBef>
              <a:buChar char="•"/>
              <a:defRPr sz="2400">
                <a:solidFill>
                  <a:schemeClr val="tx1"/>
                </a:solidFill>
                <a:latin typeface="Times New Roman" panose="02020603050405020304" pitchFamily="18" charset="0"/>
                <a:ea typeface="ヒラギノ角ゴ Pro W3" charset="-128"/>
              </a:defRPr>
            </a:lvl3pPr>
            <a:lvl4pPr marL="1600200" indent="-228600">
              <a:spcBef>
                <a:spcPct val="20000"/>
              </a:spcBef>
              <a:buChar char="–"/>
              <a:defRPr sz="2000">
                <a:solidFill>
                  <a:schemeClr val="tx1"/>
                </a:solidFill>
                <a:latin typeface="Times New Roman" panose="02020603050405020304" pitchFamily="18" charset="0"/>
                <a:ea typeface="ヒラギノ角ゴ Pro W3" charset="-128"/>
              </a:defRPr>
            </a:lvl4pPr>
            <a:lvl5pPr marL="2057400" indent="-228600">
              <a:spcBef>
                <a:spcPct val="20000"/>
              </a:spcBef>
              <a:buChar char="»"/>
              <a:defRPr sz="2000">
                <a:solidFill>
                  <a:schemeClr val="tx1"/>
                </a:solidFill>
                <a:latin typeface="Times New Roman" panose="02020603050405020304" pitchFamily="18"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ヒラギノ角ゴ Pro W3" charset="-128"/>
              </a:defRPr>
            </a:lvl9pPr>
          </a:lstStyle>
          <a:p>
            <a:pPr>
              <a:spcBef>
                <a:spcPct val="0"/>
              </a:spcBef>
              <a:buFontTx/>
              <a:buNone/>
            </a:pPr>
            <a:r>
              <a:rPr lang="en-US" sz="1200" b="0" dirty="0" err="1">
                <a:solidFill>
                  <a:srgbClr val="000000"/>
                </a:solidFill>
                <a:effectLst/>
                <a:latin typeface="+mn-lt"/>
              </a:rPr>
              <a:t>Mencio</a:t>
            </a:r>
            <a:r>
              <a:rPr lang="en-US" sz="1200" b="0" dirty="0">
                <a:solidFill>
                  <a:srgbClr val="000000"/>
                </a:solidFill>
                <a:effectLst/>
                <a:latin typeface="+mn-lt"/>
              </a:rPr>
              <a:t>, Gregory A, Marc F. </a:t>
            </a:r>
            <a:r>
              <a:rPr lang="en-US" sz="1200" b="0" dirty="0" err="1">
                <a:solidFill>
                  <a:srgbClr val="000000"/>
                </a:solidFill>
                <a:effectLst/>
                <a:latin typeface="+mn-lt"/>
              </a:rPr>
              <a:t>Swiontkowski</a:t>
            </a:r>
            <a:r>
              <a:rPr lang="en-US" sz="1200" b="0" dirty="0">
                <a:solidFill>
                  <a:srgbClr val="000000"/>
                </a:solidFill>
                <a:effectLst/>
                <a:latin typeface="+mn-lt"/>
              </a:rPr>
              <a:t>, and Neil E. Green. Green's Skeletal Trauma in Children</a:t>
            </a:r>
          </a:p>
          <a:p>
            <a:pPr>
              <a:spcBef>
                <a:spcPct val="0"/>
              </a:spcBef>
              <a:buFontTx/>
              <a:buNone/>
            </a:pPr>
            <a:r>
              <a:rPr lang="en-US" sz="1200" b="0" i="0" u="none" strike="noStrike" baseline="0" dirty="0">
                <a:latin typeface="+mn-lt"/>
              </a:rPr>
              <a:t>Lawrence SJ. Technique tip: local bone grafting technique for Jones fracture management with intramedullary screw fixation. </a:t>
            </a:r>
            <a:r>
              <a:rPr lang="en-US" sz="1200" b="0" i="1" u="none" strike="noStrike" baseline="0" dirty="0">
                <a:latin typeface="+mn-lt"/>
              </a:rPr>
              <a:t>Foot Ankle Int</a:t>
            </a:r>
            <a:r>
              <a:rPr lang="en-US" sz="1200" b="0" i="0" u="none" strike="noStrike" baseline="0" dirty="0">
                <a:latin typeface="+mn-lt"/>
              </a:rPr>
              <a:t>. 2004;25:920–921</a:t>
            </a:r>
            <a:endParaRPr lang="en-US" altLang="en-US" sz="1200" dirty="0">
              <a:latin typeface="+mn-lt"/>
            </a:endParaRPr>
          </a:p>
        </p:txBody>
      </p:sp>
      <p:pic>
        <p:nvPicPr>
          <p:cNvPr id="4" name="Picture 3" descr="A picture containing indoor, X-ray film, blur&#10;&#10;Description automatically generated">
            <a:extLst>
              <a:ext uri="{FF2B5EF4-FFF2-40B4-BE49-F238E27FC236}">
                <a16:creationId xmlns:a16="http://schemas.microsoft.com/office/drawing/2014/main" id="{714D1DB0-D248-D641-8B59-2494B30A4C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863" t="17199" b="-1012"/>
          <a:stretch/>
        </p:blipFill>
        <p:spPr>
          <a:xfrm rot="5400000">
            <a:off x="7820468" y="1916641"/>
            <a:ext cx="3596175" cy="3470487"/>
          </a:xfrm>
          <a:prstGeom prst="rect">
            <a:avLst/>
          </a:prstGeom>
        </p:spPr>
      </p:pic>
    </p:spTree>
    <p:extLst>
      <p:ext uri="{BB962C8B-B14F-4D97-AF65-F5344CB8AC3E}">
        <p14:creationId xmlns:p14="http://schemas.microsoft.com/office/powerpoint/2010/main" val="19173181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05F6B-28B9-7E4A-A61D-4F56B49909AC}"/>
              </a:ext>
            </a:extLst>
          </p:cNvPr>
          <p:cNvSpPr>
            <a:spLocks noGrp="1"/>
          </p:cNvSpPr>
          <p:nvPr>
            <p:ph type="title"/>
          </p:nvPr>
        </p:nvSpPr>
        <p:spPr/>
        <p:txBody>
          <a:bodyPr/>
          <a:lstStyle/>
          <a:p>
            <a:r>
              <a:rPr lang="en-US" dirty="0"/>
              <a:t>5</a:t>
            </a:r>
            <a:r>
              <a:rPr lang="en-US" baseline="30000" dirty="0"/>
              <a:t>th</a:t>
            </a:r>
            <a:r>
              <a:rPr lang="en-US" dirty="0"/>
              <a:t> Metatarsal Base Fractures</a:t>
            </a:r>
          </a:p>
        </p:txBody>
      </p:sp>
      <p:sp>
        <p:nvSpPr>
          <p:cNvPr id="3" name="Content Placeholder 2">
            <a:extLst>
              <a:ext uri="{FF2B5EF4-FFF2-40B4-BE49-F238E27FC236}">
                <a16:creationId xmlns:a16="http://schemas.microsoft.com/office/drawing/2014/main" id="{AA51E912-5B56-E141-AD0A-E3D872E27C6B}"/>
              </a:ext>
            </a:extLst>
          </p:cNvPr>
          <p:cNvSpPr>
            <a:spLocks noGrp="1"/>
          </p:cNvSpPr>
          <p:nvPr>
            <p:ph idx="1"/>
          </p:nvPr>
        </p:nvSpPr>
        <p:spPr>
          <a:xfrm>
            <a:off x="838200" y="1825625"/>
            <a:ext cx="8509000" cy="4351338"/>
          </a:xfrm>
        </p:spPr>
        <p:txBody>
          <a:bodyPr/>
          <a:lstStyle/>
          <a:p>
            <a:r>
              <a:rPr lang="en-US" dirty="0"/>
              <a:t>Most common pediatric metatarsal fracture</a:t>
            </a:r>
          </a:p>
          <a:p>
            <a:pPr lvl="1"/>
            <a:r>
              <a:rPr lang="en-US" dirty="0"/>
              <a:t>50% of all metatarsal fractures</a:t>
            </a:r>
          </a:p>
          <a:p>
            <a:endParaRPr lang="en-US" dirty="0"/>
          </a:p>
          <a:p>
            <a:r>
              <a:rPr lang="en-US" dirty="0"/>
              <a:t>Apophysis is often misdiagnosed as a fracture</a:t>
            </a:r>
          </a:p>
          <a:p>
            <a:pPr lvl="1"/>
            <a:r>
              <a:rPr lang="en-US" dirty="0" err="1"/>
              <a:t>Os</a:t>
            </a:r>
            <a:r>
              <a:rPr lang="en-US" dirty="0"/>
              <a:t> </a:t>
            </a:r>
            <a:r>
              <a:rPr lang="en-US" dirty="0" err="1"/>
              <a:t>vesalianum</a:t>
            </a:r>
            <a:r>
              <a:rPr lang="en-US" dirty="0"/>
              <a:t> appears by age 9 years </a:t>
            </a:r>
          </a:p>
          <a:p>
            <a:pPr lvl="2"/>
            <a:r>
              <a:rPr lang="en-US" dirty="0"/>
              <a:t>Unites with the metaphysis between ages 12 and 15 years </a:t>
            </a:r>
          </a:p>
          <a:p>
            <a:pPr lvl="1"/>
            <a:endParaRPr lang="en-US" dirty="0"/>
          </a:p>
          <a:p>
            <a:r>
              <a:rPr lang="en-US" dirty="0"/>
              <a:t>Apophysis runs parallel to metatarsal</a:t>
            </a:r>
          </a:p>
          <a:p>
            <a:pPr lvl="1"/>
            <a:r>
              <a:rPr lang="en-US" dirty="0"/>
              <a:t>Fractures are perpendicular</a:t>
            </a:r>
          </a:p>
          <a:p>
            <a:pPr lvl="1"/>
            <a:endParaRPr lang="en-US" dirty="0"/>
          </a:p>
        </p:txBody>
      </p:sp>
      <p:pic>
        <p:nvPicPr>
          <p:cNvPr id="4" name="Picture 3">
            <a:extLst>
              <a:ext uri="{FF2B5EF4-FFF2-40B4-BE49-F238E27FC236}">
                <a16:creationId xmlns:a16="http://schemas.microsoft.com/office/drawing/2014/main" id="{49A36706-0B72-6A4D-8B58-9147366BF1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4049" y="2377488"/>
            <a:ext cx="2421468" cy="3432968"/>
          </a:xfrm>
          <a:prstGeom prst="rect">
            <a:avLst/>
          </a:prstGeom>
        </p:spPr>
      </p:pic>
      <p:sp>
        <p:nvSpPr>
          <p:cNvPr id="5" name="TextBox 4">
            <a:extLst>
              <a:ext uri="{FF2B5EF4-FFF2-40B4-BE49-F238E27FC236}">
                <a16:creationId xmlns:a16="http://schemas.microsoft.com/office/drawing/2014/main" id="{2D70D607-0B46-914A-99F8-A8D5842DFDEE}"/>
              </a:ext>
            </a:extLst>
          </p:cNvPr>
          <p:cNvSpPr txBox="1"/>
          <p:nvPr/>
        </p:nvSpPr>
        <p:spPr>
          <a:xfrm>
            <a:off x="8255001" y="5861148"/>
            <a:ext cx="3532716" cy="707886"/>
          </a:xfrm>
          <a:prstGeom prst="rect">
            <a:avLst/>
          </a:prstGeom>
          <a:noFill/>
        </p:spPr>
        <p:txBody>
          <a:bodyPr wrap="square" rtlCol="0">
            <a:spAutoFit/>
          </a:bodyPr>
          <a:lstStyle/>
          <a:p>
            <a:r>
              <a:rPr lang="en-US" sz="2000" dirty="0" err="1"/>
              <a:t>Fracture</a:t>
            </a:r>
            <a:r>
              <a:rPr lang="en-US" sz="2000" dirty="0" err="1">
                <a:sym typeface="Wingdings" pitchFamily="2" charset="2"/>
              </a:rPr>
              <a:t>thin</a:t>
            </a:r>
            <a:r>
              <a:rPr lang="en-US" sz="2000" dirty="0">
                <a:sym typeface="Wingdings" pitchFamily="2" charset="2"/>
              </a:rPr>
              <a:t> arrow</a:t>
            </a:r>
          </a:p>
          <a:p>
            <a:r>
              <a:rPr lang="en-US" sz="2000" dirty="0" err="1">
                <a:sym typeface="Wingdings" pitchFamily="2" charset="2"/>
              </a:rPr>
              <a:t>Apophysisthick</a:t>
            </a:r>
            <a:r>
              <a:rPr lang="en-US" sz="2000" dirty="0">
                <a:sym typeface="Wingdings" pitchFamily="2" charset="2"/>
              </a:rPr>
              <a:t> arrow</a:t>
            </a:r>
            <a:endParaRPr lang="en-US" sz="2000" dirty="0"/>
          </a:p>
        </p:txBody>
      </p:sp>
      <p:pic>
        <p:nvPicPr>
          <p:cNvPr id="7" name="Picture 6" descr="A picture containing text, accessory&#10;&#10;Description automatically generated">
            <a:extLst>
              <a:ext uri="{FF2B5EF4-FFF2-40B4-BE49-F238E27FC236}">
                <a16:creationId xmlns:a16="http://schemas.microsoft.com/office/drawing/2014/main" id="{724754C7-A4D7-DB41-B4CE-581181DC50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8325" y="829733"/>
            <a:ext cx="4088441" cy="1540404"/>
          </a:xfrm>
          <a:prstGeom prst="rect">
            <a:avLst/>
          </a:prstGeom>
        </p:spPr>
      </p:pic>
      <p:sp>
        <p:nvSpPr>
          <p:cNvPr id="8" name="TextBox 7">
            <a:extLst>
              <a:ext uri="{FF2B5EF4-FFF2-40B4-BE49-F238E27FC236}">
                <a16:creationId xmlns:a16="http://schemas.microsoft.com/office/drawing/2014/main" id="{B040AC99-AB19-417C-BE1C-5E54E2A74C39}"/>
              </a:ext>
            </a:extLst>
          </p:cNvPr>
          <p:cNvSpPr txBox="1"/>
          <p:nvPr/>
        </p:nvSpPr>
        <p:spPr>
          <a:xfrm>
            <a:off x="3151565" y="6464634"/>
            <a:ext cx="7038474" cy="584775"/>
          </a:xfrm>
          <a:prstGeom prst="rect">
            <a:avLst/>
          </a:prstGeom>
          <a:noFill/>
        </p:spPr>
        <p:txBody>
          <a:bodyPr wrap="square" rtlCol="0">
            <a:spAutoFit/>
          </a:bodyPr>
          <a:lstStyle/>
          <a:p>
            <a:r>
              <a:rPr lang="en-US" sz="1400" i="1" dirty="0">
                <a:effectLst/>
                <a:latin typeface="Times" panose="02020603050405020304" pitchFamily="18" charset="0"/>
                <a:ea typeface="Calibri" panose="020F0502020204030204" pitchFamily="34" charset="0"/>
                <a:cs typeface="Times" panose="02020603050405020304" pitchFamily="18" charset="0"/>
              </a:rPr>
              <a:t>Rockwood and Wilkins’ Fractures in Children, 9e, 2019</a:t>
            </a:r>
            <a:endParaRPr lang="en-US" sz="1600" dirty="0">
              <a:effectLst/>
              <a:latin typeface="Times" panose="02020603050405020304" pitchFamily="18" charset="0"/>
              <a:ea typeface="Calibri" panose="020F0502020204030204" pitchFamily="34" charset="0"/>
              <a:cs typeface="Times" panose="02020603050405020304" pitchFamily="18" charset="0"/>
            </a:endParaRPr>
          </a:p>
          <a:p>
            <a:endParaRPr lang="en-US" dirty="0"/>
          </a:p>
        </p:txBody>
      </p:sp>
    </p:spTree>
    <p:extLst>
      <p:ext uri="{BB962C8B-B14F-4D97-AF65-F5344CB8AC3E}">
        <p14:creationId xmlns:p14="http://schemas.microsoft.com/office/powerpoint/2010/main" val="21163155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05F6B-28B9-7E4A-A61D-4F56B49909AC}"/>
              </a:ext>
            </a:extLst>
          </p:cNvPr>
          <p:cNvSpPr>
            <a:spLocks noGrp="1"/>
          </p:cNvSpPr>
          <p:nvPr>
            <p:ph type="title"/>
          </p:nvPr>
        </p:nvSpPr>
        <p:spPr/>
        <p:txBody>
          <a:bodyPr/>
          <a:lstStyle/>
          <a:p>
            <a:r>
              <a:rPr lang="en-US" dirty="0"/>
              <a:t>5</a:t>
            </a:r>
            <a:r>
              <a:rPr lang="en-US" baseline="30000" dirty="0"/>
              <a:t>th</a:t>
            </a:r>
            <a:r>
              <a:rPr lang="en-US" dirty="0"/>
              <a:t> Metatarsal Base Fractures</a:t>
            </a:r>
          </a:p>
        </p:txBody>
      </p:sp>
      <p:sp>
        <p:nvSpPr>
          <p:cNvPr id="3" name="Content Placeholder 2">
            <a:extLst>
              <a:ext uri="{FF2B5EF4-FFF2-40B4-BE49-F238E27FC236}">
                <a16:creationId xmlns:a16="http://schemas.microsoft.com/office/drawing/2014/main" id="{AA51E912-5B56-E141-AD0A-E3D872E27C6B}"/>
              </a:ext>
            </a:extLst>
          </p:cNvPr>
          <p:cNvSpPr>
            <a:spLocks noGrp="1"/>
          </p:cNvSpPr>
          <p:nvPr>
            <p:ph idx="1"/>
          </p:nvPr>
        </p:nvSpPr>
        <p:spPr>
          <a:xfrm>
            <a:off x="838199" y="1825625"/>
            <a:ext cx="6361387" cy="4406733"/>
          </a:xfrm>
        </p:spPr>
        <p:txBody>
          <a:bodyPr>
            <a:normAutofit fontScale="85000" lnSpcReduction="20000"/>
          </a:bodyPr>
          <a:lstStyle/>
          <a:p>
            <a:r>
              <a:rPr lang="en-US" dirty="0"/>
              <a:t>Zone I</a:t>
            </a:r>
          </a:p>
          <a:p>
            <a:pPr lvl="1"/>
            <a:r>
              <a:rPr lang="en-US" dirty="0"/>
              <a:t>Most commonly an avulsion injury</a:t>
            </a:r>
          </a:p>
          <a:p>
            <a:pPr lvl="1"/>
            <a:r>
              <a:rPr lang="en-US" dirty="0"/>
              <a:t>Protected weightbearing for 4-6 weeks</a:t>
            </a:r>
          </a:p>
          <a:p>
            <a:pPr lvl="1"/>
            <a:r>
              <a:rPr lang="en-US" dirty="0"/>
              <a:t>Radiographic healing lags behind clinical healing</a:t>
            </a:r>
          </a:p>
          <a:p>
            <a:r>
              <a:rPr lang="en-US" dirty="0"/>
              <a:t>Zone II</a:t>
            </a:r>
          </a:p>
          <a:p>
            <a:pPr lvl="1"/>
            <a:r>
              <a:rPr lang="en-US" dirty="0"/>
              <a:t>Jones type fractures</a:t>
            </a:r>
          </a:p>
          <a:p>
            <a:pPr lvl="1"/>
            <a:r>
              <a:rPr lang="en-US" dirty="0"/>
              <a:t>Most commonly in adolescents</a:t>
            </a:r>
          </a:p>
          <a:p>
            <a:pPr lvl="1"/>
            <a:r>
              <a:rPr lang="en-US" dirty="0"/>
              <a:t>Acute injuries do will with non-operative treatment</a:t>
            </a:r>
          </a:p>
          <a:p>
            <a:pPr lvl="1"/>
            <a:r>
              <a:rPr lang="en-US" dirty="0"/>
              <a:t>Chronic injuries often require IM screw fixation</a:t>
            </a:r>
          </a:p>
          <a:p>
            <a:r>
              <a:rPr lang="en-US" dirty="0"/>
              <a:t>Zone III</a:t>
            </a:r>
          </a:p>
          <a:p>
            <a:pPr lvl="1"/>
            <a:r>
              <a:rPr lang="en-US" dirty="0"/>
              <a:t>Typically stress fractures</a:t>
            </a:r>
          </a:p>
          <a:p>
            <a:pPr lvl="1"/>
            <a:r>
              <a:rPr lang="en-US" dirty="0"/>
              <a:t>Require prolonged immobilization</a:t>
            </a:r>
          </a:p>
          <a:p>
            <a:pPr lvl="1"/>
            <a:r>
              <a:rPr lang="en-US" dirty="0"/>
              <a:t>Occasionally require IM screw fixation </a:t>
            </a:r>
            <a:r>
              <a:rPr lang="en-US" u="sng" dirty="0"/>
              <a:t>+</a:t>
            </a:r>
            <a:r>
              <a:rPr lang="en-US" dirty="0"/>
              <a:t> bone grafting</a:t>
            </a:r>
          </a:p>
          <a:p>
            <a:pPr lvl="1"/>
            <a:endParaRPr lang="en-US" dirty="0"/>
          </a:p>
        </p:txBody>
      </p:sp>
      <p:pic>
        <p:nvPicPr>
          <p:cNvPr id="7" name="Picture 6" descr="A picture containing text, accessory&#10;&#10;Description automatically generated">
            <a:extLst>
              <a:ext uri="{FF2B5EF4-FFF2-40B4-BE49-F238E27FC236}">
                <a16:creationId xmlns:a16="http://schemas.microsoft.com/office/drawing/2014/main" id="{724754C7-A4D7-DB41-B4CE-581181DC50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7228" y="1825625"/>
            <a:ext cx="4088441" cy="1540404"/>
          </a:xfrm>
          <a:prstGeom prst="rect">
            <a:avLst/>
          </a:prstGeom>
        </p:spPr>
      </p:pic>
      <p:pic>
        <p:nvPicPr>
          <p:cNvPr id="8" name="Picture Placeholder 1" descr="FIGURE 3.">
            <a:extLst>
              <a:ext uri="{FF2B5EF4-FFF2-40B4-BE49-F238E27FC236}">
                <a16:creationId xmlns:a16="http://schemas.microsoft.com/office/drawing/2014/main" id="{1ED66D0E-500E-0E43-881A-467C6A43F1E2}"/>
              </a:ext>
            </a:extLst>
          </p:cNvPr>
          <p:cNvPicPr>
            <a:picLocks noChangeAspect="1"/>
          </p:cNvPicPr>
          <p:nvPr/>
        </p:nvPicPr>
        <p:blipFill rotWithShape="1">
          <a:blip r:embed="rId4"/>
          <a:srcRect r="-674" b="41111"/>
          <a:stretch/>
        </p:blipFill>
        <p:spPr>
          <a:xfrm>
            <a:off x="7199585" y="3683000"/>
            <a:ext cx="4997097" cy="2402490"/>
          </a:xfrm>
          <a:prstGeom prst="rect">
            <a:avLst/>
          </a:prstGeom>
        </p:spPr>
      </p:pic>
      <p:sp>
        <p:nvSpPr>
          <p:cNvPr id="4" name="TextBox 3">
            <a:extLst>
              <a:ext uri="{FF2B5EF4-FFF2-40B4-BE49-F238E27FC236}">
                <a16:creationId xmlns:a16="http://schemas.microsoft.com/office/drawing/2014/main" id="{EB301EDA-8FAE-4AFA-9283-6DE849057CBD}"/>
              </a:ext>
            </a:extLst>
          </p:cNvPr>
          <p:cNvSpPr txBox="1"/>
          <p:nvPr/>
        </p:nvSpPr>
        <p:spPr>
          <a:xfrm>
            <a:off x="3339607" y="6232358"/>
            <a:ext cx="8855242" cy="461665"/>
          </a:xfrm>
          <a:prstGeom prst="rect">
            <a:avLst/>
          </a:prstGeom>
          <a:noFill/>
        </p:spPr>
        <p:txBody>
          <a:bodyPr wrap="square" rtlCol="0">
            <a:spAutoFit/>
          </a:bodyPr>
          <a:lstStyle/>
          <a:p>
            <a:r>
              <a:rPr lang="en-US" sz="1200" dirty="0">
                <a:effectLst/>
                <a:latin typeface="Times" panose="02020603050405020304" pitchFamily="18" charset="0"/>
                <a:ea typeface="Calibri" panose="020F0502020204030204" pitchFamily="34" charset="0"/>
                <a:cs typeface="Times" panose="02020603050405020304" pitchFamily="18" charset="0"/>
              </a:rPr>
              <a:t>Parikh SN, Mehlman CT. The Community Orthopaedic Surgeon Taking Trauma Call: Pediatric Ankle Fracture Pearls and Pitfalls. </a:t>
            </a:r>
            <a:r>
              <a:rPr lang="en-US" sz="1200" i="1" dirty="0">
                <a:effectLst/>
                <a:latin typeface="Times" panose="02020603050405020304" pitchFamily="18" charset="0"/>
                <a:ea typeface="Calibri" panose="020F0502020204030204" pitchFamily="34" charset="0"/>
                <a:cs typeface="Times" panose="02020603050405020304" pitchFamily="18" charset="0"/>
              </a:rPr>
              <a:t>J Orthop Trauma</a:t>
            </a:r>
            <a:r>
              <a:rPr lang="en-US" sz="1200" dirty="0">
                <a:effectLst/>
                <a:latin typeface="Times" panose="02020603050405020304" pitchFamily="18" charset="0"/>
                <a:ea typeface="Calibri" panose="020F0502020204030204" pitchFamily="34" charset="0"/>
                <a:cs typeface="Times" panose="02020603050405020304" pitchFamily="18" charset="0"/>
              </a:rPr>
              <a:t>. 2017;31 Suppl 6:S27-S31.</a:t>
            </a:r>
            <a:endParaRPr lang="en-US" sz="1200" dirty="0">
              <a:latin typeface="Times" panose="02020603050405020304" pitchFamily="18" charset="0"/>
              <a:cs typeface="Times" panose="02020603050405020304" pitchFamily="18" charset="0"/>
            </a:endParaRPr>
          </a:p>
        </p:txBody>
      </p:sp>
      <p:sp>
        <p:nvSpPr>
          <p:cNvPr id="9" name="TextBox 8">
            <a:extLst>
              <a:ext uri="{FF2B5EF4-FFF2-40B4-BE49-F238E27FC236}">
                <a16:creationId xmlns:a16="http://schemas.microsoft.com/office/drawing/2014/main" id="{D0950095-D3F8-4CE4-9691-D56A60064049}"/>
              </a:ext>
            </a:extLst>
          </p:cNvPr>
          <p:cNvSpPr txBox="1"/>
          <p:nvPr/>
        </p:nvSpPr>
        <p:spPr>
          <a:xfrm>
            <a:off x="7767228" y="1556786"/>
            <a:ext cx="7038474" cy="584775"/>
          </a:xfrm>
          <a:prstGeom prst="rect">
            <a:avLst/>
          </a:prstGeom>
          <a:noFill/>
        </p:spPr>
        <p:txBody>
          <a:bodyPr wrap="square" rtlCol="0">
            <a:spAutoFit/>
          </a:bodyPr>
          <a:lstStyle/>
          <a:p>
            <a:r>
              <a:rPr lang="en-US" sz="1400" i="1" dirty="0">
                <a:effectLst/>
                <a:latin typeface="Times" panose="02020603050405020304" pitchFamily="18" charset="0"/>
                <a:ea typeface="Calibri" panose="020F0502020204030204" pitchFamily="34" charset="0"/>
                <a:cs typeface="Times" panose="02020603050405020304" pitchFamily="18" charset="0"/>
              </a:rPr>
              <a:t>Rockwood and Wilkins’ Fractures in Children, 9e, 2019</a:t>
            </a:r>
            <a:endParaRPr lang="en-US" sz="1600" dirty="0">
              <a:effectLst/>
              <a:latin typeface="Times" panose="02020603050405020304" pitchFamily="18" charset="0"/>
              <a:ea typeface="Calibri" panose="020F0502020204030204" pitchFamily="34" charset="0"/>
              <a:cs typeface="Times" panose="02020603050405020304" pitchFamily="18" charset="0"/>
            </a:endParaRPr>
          </a:p>
          <a:p>
            <a:endParaRPr lang="en-US" dirty="0"/>
          </a:p>
        </p:txBody>
      </p:sp>
    </p:spTree>
    <p:extLst>
      <p:ext uri="{BB962C8B-B14F-4D97-AF65-F5344CB8AC3E}">
        <p14:creationId xmlns:p14="http://schemas.microsoft.com/office/powerpoint/2010/main" val="16671251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8645214-DDF7-4E30-8A11-7125C658004C}"/>
              </a:ext>
            </a:extLst>
          </p:cNvPr>
          <p:cNvPicPr>
            <a:picLocks noGrp="1" noChangeAspect="1"/>
          </p:cNvPicPr>
          <p:nvPr>
            <p:ph idx="1"/>
          </p:nvPr>
        </p:nvPicPr>
        <p:blipFill>
          <a:blip r:embed="rId2"/>
          <a:stretch>
            <a:fillRect/>
          </a:stretch>
        </p:blipFill>
        <p:spPr>
          <a:xfrm>
            <a:off x="6592957" y="1510746"/>
            <a:ext cx="5472998" cy="3185285"/>
          </a:xfrm>
        </p:spPr>
      </p:pic>
      <p:pic>
        <p:nvPicPr>
          <p:cNvPr id="7" name="Picture 6">
            <a:extLst>
              <a:ext uri="{FF2B5EF4-FFF2-40B4-BE49-F238E27FC236}">
                <a16:creationId xmlns:a16="http://schemas.microsoft.com/office/drawing/2014/main" id="{44C17AD3-BA93-4F07-9F71-1D780104EF48}"/>
              </a:ext>
            </a:extLst>
          </p:cNvPr>
          <p:cNvPicPr>
            <a:picLocks noChangeAspect="1"/>
          </p:cNvPicPr>
          <p:nvPr/>
        </p:nvPicPr>
        <p:blipFill>
          <a:blip r:embed="rId3"/>
          <a:stretch>
            <a:fillRect/>
          </a:stretch>
        </p:blipFill>
        <p:spPr>
          <a:xfrm>
            <a:off x="3730066" y="526772"/>
            <a:ext cx="2793317" cy="5856041"/>
          </a:xfrm>
          <a:prstGeom prst="rect">
            <a:avLst/>
          </a:prstGeom>
        </p:spPr>
      </p:pic>
      <p:pic>
        <p:nvPicPr>
          <p:cNvPr id="9" name="Picture 8">
            <a:extLst>
              <a:ext uri="{FF2B5EF4-FFF2-40B4-BE49-F238E27FC236}">
                <a16:creationId xmlns:a16="http://schemas.microsoft.com/office/drawing/2014/main" id="{771C6AB0-D6A1-47D8-BB4E-4AC34D22EFAC}"/>
              </a:ext>
            </a:extLst>
          </p:cNvPr>
          <p:cNvPicPr>
            <a:picLocks noChangeAspect="1"/>
          </p:cNvPicPr>
          <p:nvPr/>
        </p:nvPicPr>
        <p:blipFill>
          <a:blip r:embed="rId4"/>
          <a:stretch>
            <a:fillRect/>
          </a:stretch>
        </p:blipFill>
        <p:spPr>
          <a:xfrm>
            <a:off x="318052" y="347867"/>
            <a:ext cx="3250096" cy="5848829"/>
          </a:xfrm>
          <a:prstGeom prst="rect">
            <a:avLst/>
          </a:prstGeom>
        </p:spPr>
      </p:pic>
      <p:sp>
        <p:nvSpPr>
          <p:cNvPr id="12" name="TextBox 11">
            <a:extLst>
              <a:ext uri="{FF2B5EF4-FFF2-40B4-BE49-F238E27FC236}">
                <a16:creationId xmlns:a16="http://schemas.microsoft.com/office/drawing/2014/main" id="{55F2429B-2109-4DEF-840C-E37E89A74E10}"/>
              </a:ext>
            </a:extLst>
          </p:cNvPr>
          <p:cNvSpPr txBox="1"/>
          <p:nvPr/>
        </p:nvSpPr>
        <p:spPr>
          <a:xfrm>
            <a:off x="2554355" y="6457890"/>
            <a:ext cx="4859279" cy="400110"/>
          </a:xfrm>
          <a:prstGeom prst="rect">
            <a:avLst/>
          </a:prstGeom>
          <a:noFill/>
        </p:spPr>
        <p:txBody>
          <a:bodyPr wrap="none" rtlCol="0">
            <a:spAutoFit/>
          </a:bodyPr>
          <a:lstStyle/>
          <a:p>
            <a:r>
              <a:rPr lang="en-US" sz="2000" dirty="0"/>
              <a:t>Images Courtesy of: Dr. Adam Bitterman D.O.</a:t>
            </a:r>
          </a:p>
        </p:txBody>
      </p:sp>
    </p:spTree>
    <p:extLst>
      <p:ext uri="{BB962C8B-B14F-4D97-AF65-F5344CB8AC3E}">
        <p14:creationId xmlns:p14="http://schemas.microsoft.com/office/powerpoint/2010/main" val="881934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CDA87C3-4179-49DD-9E2B-333BC0863555}"/>
              </a:ext>
            </a:extLst>
          </p:cNvPr>
          <p:cNvPicPr>
            <a:picLocks noGrp="1" noChangeAspect="1"/>
          </p:cNvPicPr>
          <p:nvPr>
            <p:ph idx="1"/>
          </p:nvPr>
        </p:nvPicPr>
        <p:blipFill>
          <a:blip r:embed="rId2"/>
          <a:stretch>
            <a:fillRect/>
          </a:stretch>
        </p:blipFill>
        <p:spPr>
          <a:xfrm>
            <a:off x="476677" y="762137"/>
            <a:ext cx="4261375" cy="4351338"/>
          </a:xfrm>
        </p:spPr>
      </p:pic>
      <p:pic>
        <p:nvPicPr>
          <p:cNvPr id="7" name="Picture 6">
            <a:extLst>
              <a:ext uri="{FF2B5EF4-FFF2-40B4-BE49-F238E27FC236}">
                <a16:creationId xmlns:a16="http://schemas.microsoft.com/office/drawing/2014/main" id="{24EE67CD-F128-46B7-A507-A48E21C60815}"/>
              </a:ext>
            </a:extLst>
          </p:cNvPr>
          <p:cNvPicPr>
            <a:picLocks noChangeAspect="1"/>
          </p:cNvPicPr>
          <p:nvPr/>
        </p:nvPicPr>
        <p:blipFill>
          <a:blip r:embed="rId3"/>
          <a:stretch>
            <a:fillRect/>
          </a:stretch>
        </p:blipFill>
        <p:spPr>
          <a:xfrm>
            <a:off x="6096000" y="337930"/>
            <a:ext cx="5320814" cy="5476461"/>
          </a:xfrm>
          <a:prstGeom prst="rect">
            <a:avLst/>
          </a:prstGeom>
        </p:spPr>
      </p:pic>
      <p:sp>
        <p:nvSpPr>
          <p:cNvPr id="9" name="TextBox 8">
            <a:extLst>
              <a:ext uri="{FF2B5EF4-FFF2-40B4-BE49-F238E27FC236}">
                <a16:creationId xmlns:a16="http://schemas.microsoft.com/office/drawing/2014/main" id="{B17054E5-16D0-4652-9221-D425B51C9750}"/>
              </a:ext>
            </a:extLst>
          </p:cNvPr>
          <p:cNvSpPr txBox="1"/>
          <p:nvPr/>
        </p:nvSpPr>
        <p:spPr>
          <a:xfrm>
            <a:off x="2607364" y="6320015"/>
            <a:ext cx="4859279" cy="400110"/>
          </a:xfrm>
          <a:prstGeom prst="rect">
            <a:avLst/>
          </a:prstGeom>
          <a:noFill/>
        </p:spPr>
        <p:txBody>
          <a:bodyPr wrap="none" rtlCol="0">
            <a:spAutoFit/>
          </a:bodyPr>
          <a:lstStyle/>
          <a:p>
            <a:r>
              <a:rPr lang="en-US" sz="2000" dirty="0"/>
              <a:t>Images Courtesy of: Dr. Adam Bitterman D.O.</a:t>
            </a:r>
          </a:p>
        </p:txBody>
      </p:sp>
    </p:spTree>
    <p:extLst>
      <p:ext uri="{BB962C8B-B14F-4D97-AF65-F5344CB8AC3E}">
        <p14:creationId xmlns:p14="http://schemas.microsoft.com/office/powerpoint/2010/main" val="19999965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A5F6E7C6-EF69-45CB-AF14-91361E059C1E}"/>
              </a:ext>
            </a:extLst>
          </p:cNvPr>
          <p:cNvSpPr>
            <a:spLocks noGrp="1" noChangeArrowheads="1"/>
          </p:cNvSpPr>
          <p:nvPr>
            <p:ph type="title"/>
          </p:nvPr>
        </p:nvSpPr>
        <p:spPr/>
        <p:txBody>
          <a:bodyPr/>
          <a:lstStyle/>
          <a:p>
            <a:r>
              <a:rPr lang="en-US" altLang="en-US" u="sng" dirty="0"/>
              <a:t>Pediatric Phalangeal Fractures</a:t>
            </a:r>
          </a:p>
        </p:txBody>
      </p:sp>
      <p:sp>
        <p:nvSpPr>
          <p:cNvPr id="111619" name="Rectangle 3">
            <a:extLst>
              <a:ext uri="{FF2B5EF4-FFF2-40B4-BE49-F238E27FC236}">
                <a16:creationId xmlns:a16="http://schemas.microsoft.com/office/drawing/2014/main" id="{7BAC8E7E-23AA-464A-82A9-8259EE6E9EB0}"/>
              </a:ext>
            </a:extLst>
          </p:cNvPr>
          <p:cNvSpPr>
            <a:spLocks noGrp="1" noChangeArrowheads="1"/>
          </p:cNvSpPr>
          <p:nvPr>
            <p:ph type="body" idx="1"/>
          </p:nvPr>
        </p:nvSpPr>
        <p:spPr>
          <a:xfrm>
            <a:off x="838201" y="1825625"/>
            <a:ext cx="7283824" cy="3694642"/>
          </a:xfrm>
        </p:spPr>
        <p:txBody>
          <a:bodyPr>
            <a:normAutofit/>
          </a:bodyPr>
          <a:lstStyle/>
          <a:p>
            <a:r>
              <a:rPr lang="en-US" altLang="en-US" dirty="0"/>
              <a:t>18% of children’s foot fractures</a:t>
            </a:r>
          </a:p>
          <a:p>
            <a:pPr lvl="1"/>
            <a:r>
              <a:rPr lang="en-US" altLang="en-US" dirty="0"/>
              <a:t>Proximal Phalanx &gt; Middle Phalanx &gt; Distal Phalanx</a:t>
            </a:r>
          </a:p>
          <a:p>
            <a:endParaRPr lang="en-US" altLang="en-US" dirty="0"/>
          </a:p>
          <a:p>
            <a:r>
              <a:rPr lang="en-US" altLang="en-US" dirty="0"/>
              <a:t>MOI: Direct trauma, barefoot stubbing</a:t>
            </a:r>
          </a:p>
          <a:p>
            <a:pPr marL="0" indent="0">
              <a:buNone/>
            </a:pPr>
            <a:endParaRPr lang="en-US" altLang="en-US" dirty="0"/>
          </a:p>
          <a:p>
            <a:r>
              <a:rPr lang="en-US" altLang="en-US" dirty="0"/>
              <a:t>Look for a break in the skin</a:t>
            </a:r>
          </a:p>
          <a:p>
            <a:pPr lvl="1"/>
            <a:r>
              <a:rPr lang="en-US" altLang="en-US" dirty="0"/>
              <a:t>Base of nail avulsion with distal phalanx </a:t>
            </a:r>
            <a:r>
              <a:rPr lang="en-US" altLang="en-US" dirty="0" err="1"/>
              <a:t>fractures</a:t>
            </a:r>
            <a:r>
              <a:rPr lang="en-US" altLang="en-US" dirty="0" err="1">
                <a:sym typeface="Wingdings" pitchFamily="2" charset="2"/>
              </a:rPr>
              <a:t>open</a:t>
            </a:r>
            <a:r>
              <a:rPr lang="en-US" altLang="en-US" dirty="0">
                <a:sym typeface="Wingdings" pitchFamily="2" charset="2"/>
              </a:rPr>
              <a:t> fracture</a:t>
            </a:r>
            <a:endParaRPr lang="en-US" altLang="en-US" dirty="0"/>
          </a:p>
        </p:txBody>
      </p:sp>
      <p:sp>
        <p:nvSpPr>
          <p:cNvPr id="2" name="TextBox 1">
            <a:extLst>
              <a:ext uri="{FF2B5EF4-FFF2-40B4-BE49-F238E27FC236}">
                <a16:creationId xmlns:a16="http://schemas.microsoft.com/office/drawing/2014/main" id="{B47660C7-C9F6-408C-BAC7-BC845C736900}"/>
              </a:ext>
            </a:extLst>
          </p:cNvPr>
          <p:cNvSpPr txBox="1"/>
          <p:nvPr/>
        </p:nvSpPr>
        <p:spPr>
          <a:xfrm>
            <a:off x="1188497" y="5938877"/>
            <a:ext cx="10916271" cy="1107996"/>
          </a:xfrm>
          <a:prstGeom prst="rect">
            <a:avLst/>
          </a:prstGeom>
          <a:noFill/>
        </p:spPr>
        <p:txBody>
          <a:bodyPr wrap="square" rtlCol="0">
            <a:spAutoFit/>
          </a:bodyPr>
          <a:lstStyle/>
          <a:p>
            <a:pPr algn="l"/>
            <a:endParaRPr lang="en-US" sz="1600" b="0" u="none" strike="noStrike" baseline="0" dirty="0">
              <a:solidFill>
                <a:srgbClr val="000000"/>
              </a:solidFill>
            </a:endParaRPr>
          </a:p>
          <a:p>
            <a:r>
              <a:rPr lang="en-US" sz="1600" b="0" u="none" strike="noStrike" baseline="0" dirty="0"/>
              <a:t>Crawford AH. Fractures about the foot in children: a radiographic analysis. The Children’s Hospital Medical Center: Cincinnati.</a:t>
            </a:r>
          </a:p>
          <a:p>
            <a:r>
              <a:rPr lang="en-US" sz="1600" b="0" dirty="0">
                <a:solidFill>
                  <a:srgbClr val="000000"/>
                </a:solidFill>
                <a:effectLst/>
                <a:latin typeface="+mn-lt"/>
              </a:rPr>
              <a:t>Flynn, J. M., In Skaggs, D. L., &amp; In Waters, P. M. (2019). Rockwood &amp; Wilkins' fractures in children</a:t>
            </a:r>
            <a:r>
              <a:rPr lang="en-US" altLang="en-US" sz="1600" dirty="0">
                <a:latin typeface="+mn-lt"/>
              </a:rPr>
              <a:t>.</a:t>
            </a:r>
          </a:p>
          <a:p>
            <a:r>
              <a:rPr lang="en-US" sz="1800" b="0" u="none" strike="noStrike" baseline="0" dirty="0"/>
              <a:t> </a:t>
            </a:r>
            <a:endParaRPr lang="en-US" dirty="0"/>
          </a:p>
        </p:txBody>
      </p:sp>
      <p:pic>
        <p:nvPicPr>
          <p:cNvPr id="4" name="Picture 3" descr="A picture containing text, indoor, bed, wall&#10;&#10;Description automatically generated">
            <a:extLst>
              <a:ext uri="{FF2B5EF4-FFF2-40B4-BE49-F238E27FC236}">
                <a16:creationId xmlns:a16="http://schemas.microsoft.com/office/drawing/2014/main" id="{CCFDBD45-DBB8-1046-ACFE-1BED86EA1F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543" t="7860" b="15432"/>
          <a:stretch/>
        </p:blipFill>
        <p:spPr>
          <a:xfrm rot="5400000">
            <a:off x="9243746" y="2179901"/>
            <a:ext cx="3149599" cy="2171173"/>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A5F6E7C6-EF69-45CB-AF14-91361E059C1E}"/>
              </a:ext>
            </a:extLst>
          </p:cNvPr>
          <p:cNvSpPr>
            <a:spLocks noGrp="1" noChangeArrowheads="1"/>
          </p:cNvSpPr>
          <p:nvPr>
            <p:ph type="title"/>
          </p:nvPr>
        </p:nvSpPr>
        <p:spPr/>
        <p:txBody>
          <a:bodyPr/>
          <a:lstStyle/>
          <a:p>
            <a:r>
              <a:rPr lang="en-US" altLang="en-US" u="sng" dirty="0"/>
              <a:t>Pediatric Phalangeal Fractures</a:t>
            </a:r>
          </a:p>
        </p:txBody>
      </p:sp>
      <p:sp>
        <p:nvSpPr>
          <p:cNvPr id="111619" name="Rectangle 3">
            <a:extLst>
              <a:ext uri="{FF2B5EF4-FFF2-40B4-BE49-F238E27FC236}">
                <a16:creationId xmlns:a16="http://schemas.microsoft.com/office/drawing/2014/main" id="{7BAC8E7E-23AA-464A-82A9-8259EE6E9EB0}"/>
              </a:ext>
            </a:extLst>
          </p:cNvPr>
          <p:cNvSpPr>
            <a:spLocks noGrp="1" noChangeArrowheads="1"/>
          </p:cNvSpPr>
          <p:nvPr>
            <p:ph type="body" idx="1"/>
          </p:nvPr>
        </p:nvSpPr>
        <p:spPr/>
        <p:txBody>
          <a:bodyPr>
            <a:normAutofit/>
          </a:bodyPr>
          <a:lstStyle/>
          <a:p>
            <a:r>
              <a:rPr lang="en-US" altLang="en-US" dirty="0"/>
              <a:t>Treatment</a:t>
            </a:r>
          </a:p>
          <a:p>
            <a:pPr lvl="1"/>
            <a:r>
              <a:rPr lang="en-US" altLang="en-US" dirty="0"/>
              <a:t>Traction, closed reduction, buddy taping, hard sole shoe</a:t>
            </a:r>
          </a:p>
          <a:p>
            <a:r>
              <a:rPr lang="en-US" altLang="en-US" dirty="0"/>
              <a:t>Open injures require I&amp;D/IV antibiotic</a:t>
            </a:r>
          </a:p>
          <a:p>
            <a:pPr lvl="1"/>
            <a:r>
              <a:rPr lang="en-US" altLang="en-US" dirty="0"/>
              <a:t>Pin if reduction is unstable</a:t>
            </a:r>
          </a:p>
          <a:p>
            <a:pPr lvl="1"/>
            <a:r>
              <a:rPr lang="en-US" altLang="en-US" dirty="0"/>
              <a:t>Meticulous nailbed repair if disrupted </a:t>
            </a:r>
          </a:p>
          <a:p>
            <a:r>
              <a:rPr lang="en-US" altLang="en-US" dirty="0"/>
              <a:t>Intra-articular fractures</a:t>
            </a:r>
          </a:p>
          <a:p>
            <a:pPr lvl="1"/>
            <a:r>
              <a:rPr lang="en-US" altLang="en-US" dirty="0"/>
              <a:t>Anatomic reduction and pinning</a:t>
            </a:r>
          </a:p>
          <a:p>
            <a:pPr lvl="1"/>
            <a:r>
              <a:rPr lang="en-US" altLang="en-US" dirty="0"/>
              <a:t>Indications: </a:t>
            </a:r>
          </a:p>
          <a:p>
            <a:pPr lvl="2"/>
            <a:r>
              <a:rPr lang="en-US" altLang="en-US" dirty="0"/>
              <a:t>&gt;30% of articular surface involved</a:t>
            </a:r>
          </a:p>
          <a:p>
            <a:pPr lvl="2"/>
            <a:r>
              <a:rPr lang="en-US" altLang="en-US" dirty="0"/>
              <a:t>Displacement &gt;2mm</a:t>
            </a:r>
          </a:p>
        </p:txBody>
      </p:sp>
      <p:sp>
        <p:nvSpPr>
          <p:cNvPr id="2" name="TextBox 1">
            <a:extLst>
              <a:ext uri="{FF2B5EF4-FFF2-40B4-BE49-F238E27FC236}">
                <a16:creationId xmlns:a16="http://schemas.microsoft.com/office/drawing/2014/main" id="{B47660C7-C9F6-408C-BAC7-BC845C736900}"/>
              </a:ext>
            </a:extLst>
          </p:cNvPr>
          <p:cNvSpPr txBox="1"/>
          <p:nvPr/>
        </p:nvSpPr>
        <p:spPr>
          <a:xfrm>
            <a:off x="1188497" y="5938877"/>
            <a:ext cx="10916271" cy="1107996"/>
          </a:xfrm>
          <a:prstGeom prst="rect">
            <a:avLst/>
          </a:prstGeom>
          <a:noFill/>
        </p:spPr>
        <p:txBody>
          <a:bodyPr wrap="square" rtlCol="0">
            <a:spAutoFit/>
          </a:bodyPr>
          <a:lstStyle/>
          <a:p>
            <a:pPr algn="l"/>
            <a:endParaRPr lang="en-US" sz="1600" b="0" u="none" strike="noStrike" baseline="0" dirty="0">
              <a:solidFill>
                <a:srgbClr val="000000"/>
              </a:solidFill>
            </a:endParaRPr>
          </a:p>
          <a:p>
            <a:r>
              <a:rPr lang="en-US" sz="1600" b="0" u="none" strike="noStrike" baseline="0" dirty="0"/>
              <a:t>Crawford AH. Fractures about the foot in children: a radiographic analysis. The Children’s Hospital Medical Center: Cincinnati.</a:t>
            </a:r>
          </a:p>
          <a:p>
            <a:r>
              <a:rPr lang="en-US" sz="1600" b="0" dirty="0">
                <a:solidFill>
                  <a:srgbClr val="000000"/>
                </a:solidFill>
                <a:effectLst/>
                <a:latin typeface="+mn-lt"/>
              </a:rPr>
              <a:t>Flynn, J. M., In Skaggs, D. L., &amp; In Waters, P. M. (2019). Rockwood &amp; Wilkins' fractures in children</a:t>
            </a:r>
            <a:r>
              <a:rPr lang="en-US" altLang="en-US" sz="1600" dirty="0">
                <a:latin typeface="+mn-lt"/>
              </a:rPr>
              <a:t>.</a:t>
            </a:r>
          </a:p>
          <a:p>
            <a:r>
              <a:rPr lang="en-US" sz="1800" b="0" u="none" strike="noStrike" baseline="0" dirty="0"/>
              <a:t> </a:t>
            </a:r>
            <a:endParaRPr lang="en-US" dirty="0"/>
          </a:p>
        </p:txBody>
      </p:sp>
      <p:pic>
        <p:nvPicPr>
          <p:cNvPr id="4" name="Picture 3" descr="A picture containing X-ray film, blur&#10;&#10;Description automatically generated">
            <a:extLst>
              <a:ext uri="{FF2B5EF4-FFF2-40B4-BE49-F238E27FC236}">
                <a16:creationId xmlns:a16="http://schemas.microsoft.com/office/drawing/2014/main" id="{25999702-0208-B243-A4AF-FC220EFFE4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6289" y="1864254"/>
            <a:ext cx="2140061" cy="3534609"/>
          </a:xfrm>
          <a:prstGeom prst="rect">
            <a:avLst/>
          </a:prstGeom>
        </p:spPr>
      </p:pic>
    </p:spTree>
    <p:extLst>
      <p:ext uri="{BB962C8B-B14F-4D97-AF65-F5344CB8AC3E}">
        <p14:creationId xmlns:p14="http://schemas.microsoft.com/office/powerpoint/2010/main" val="36567932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19366-F61D-418F-8742-15EFD1E3CAC1}"/>
              </a:ext>
            </a:extLst>
          </p:cNvPr>
          <p:cNvSpPr>
            <a:spLocks noGrp="1"/>
          </p:cNvSpPr>
          <p:nvPr>
            <p:ph type="title"/>
          </p:nvPr>
        </p:nvSpPr>
        <p:spPr>
          <a:xfrm>
            <a:off x="838200" y="365125"/>
            <a:ext cx="10515600" cy="1020913"/>
          </a:xfrm>
        </p:spPr>
        <p:txBody>
          <a:bodyPr>
            <a:normAutofit/>
          </a:bodyPr>
          <a:lstStyle/>
          <a:p>
            <a:r>
              <a:rPr lang="en-US" sz="3600" dirty="0"/>
              <a:t>Proximal Phalanx SHIII Fracture 11 yo F</a:t>
            </a:r>
          </a:p>
        </p:txBody>
      </p:sp>
      <p:pic>
        <p:nvPicPr>
          <p:cNvPr id="5" name="Content Placeholder 4">
            <a:extLst>
              <a:ext uri="{FF2B5EF4-FFF2-40B4-BE49-F238E27FC236}">
                <a16:creationId xmlns:a16="http://schemas.microsoft.com/office/drawing/2014/main" id="{94958ED6-6533-4127-86A3-C32376732F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6198" y="1202420"/>
            <a:ext cx="2338938" cy="5290455"/>
          </a:xfrm>
        </p:spPr>
      </p:pic>
      <p:pic>
        <p:nvPicPr>
          <p:cNvPr id="7" name="Picture 6">
            <a:extLst>
              <a:ext uri="{FF2B5EF4-FFF2-40B4-BE49-F238E27FC236}">
                <a16:creationId xmlns:a16="http://schemas.microsoft.com/office/drawing/2014/main" id="{36E40C70-9977-4878-B6C1-EB981C23AF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947" y="1317710"/>
            <a:ext cx="3332698" cy="5175165"/>
          </a:xfrm>
          <a:prstGeom prst="rect">
            <a:avLst/>
          </a:prstGeom>
        </p:spPr>
      </p:pic>
      <p:sp>
        <p:nvSpPr>
          <p:cNvPr id="8" name="TextBox 7">
            <a:extLst>
              <a:ext uri="{FF2B5EF4-FFF2-40B4-BE49-F238E27FC236}">
                <a16:creationId xmlns:a16="http://schemas.microsoft.com/office/drawing/2014/main" id="{792D9F15-427D-49A0-86A5-BD2C439A4714}"/>
              </a:ext>
            </a:extLst>
          </p:cNvPr>
          <p:cNvSpPr txBox="1"/>
          <p:nvPr/>
        </p:nvSpPr>
        <p:spPr>
          <a:xfrm>
            <a:off x="8999622" y="2281187"/>
            <a:ext cx="3080084" cy="646331"/>
          </a:xfrm>
          <a:prstGeom prst="rect">
            <a:avLst/>
          </a:prstGeom>
          <a:noFill/>
        </p:spPr>
        <p:txBody>
          <a:bodyPr wrap="square" rtlCol="0">
            <a:spAutoFit/>
          </a:bodyPr>
          <a:lstStyle/>
          <a:p>
            <a:r>
              <a:rPr lang="en-US" dirty="0"/>
              <a:t>Loss of reduction 1 weeks into conservative management</a:t>
            </a:r>
          </a:p>
        </p:txBody>
      </p:sp>
    </p:spTree>
    <p:extLst>
      <p:ext uri="{BB962C8B-B14F-4D97-AF65-F5344CB8AC3E}">
        <p14:creationId xmlns:p14="http://schemas.microsoft.com/office/powerpoint/2010/main" val="17760622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CCF3A29-048D-4C0B-8338-87839F62F2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5975" y="1179588"/>
            <a:ext cx="3784007" cy="3235600"/>
          </a:xfrm>
        </p:spPr>
      </p:pic>
      <p:pic>
        <p:nvPicPr>
          <p:cNvPr id="7" name="Picture 6">
            <a:extLst>
              <a:ext uri="{FF2B5EF4-FFF2-40B4-BE49-F238E27FC236}">
                <a16:creationId xmlns:a16="http://schemas.microsoft.com/office/drawing/2014/main" id="{85D5F010-0DFD-4891-9CA8-FF74177B68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6450" y="897520"/>
            <a:ext cx="2819099" cy="5563022"/>
          </a:xfrm>
          <a:prstGeom prst="rect">
            <a:avLst/>
          </a:prstGeom>
        </p:spPr>
      </p:pic>
      <p:pic>
        <p:nvPicPr>
          <p:cNvPr id="9" name="Picture 8">
            <a:extLst>
              <a:ext uri="{FF2B5EF4-FFF2-40B4-BE49-F238E27FC236}">
                <a16:creationId xmlns:a16="http://schemas.microsoft.com/office/drawing/2014/main" id="{29D25057-FED8-4B4F-B877-665397DE0F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660547" y="1334310"/>
            <a:ext cx="2319338" cy="4189380"/>
          </a:xfrm>
          <a:prstGeom prst="rect">
            <a:avLst/>
          </a:prstGeom>
        </p:spPr>
      </p:pic>
    </p:spTree>
    <p:extLst>
      <p:ext uri="{BB962C8B-B14F-4D97-AF65-F5344CB8AC3E}">
        <p14:creationId xmlns:p14="http://schemas.microsoft.com/office/powerpoint/2010/main" val="6030289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D8FD492-C315-439A-A9D7-29301237BF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9088" y="101877"/>
            <a:ext cx="3117783" cy="6007436"/>
          </a:xfrm>
        </p:spPr>
      </p:pic>
      <p:pic>
        <p:nvPicPr>
          <p:cNvPr id="7" name="Picture 6">
            <a:extLst>
              <a:ext uri="{FF2B5EF4-FFF2-40B4-BE49-F238E27FC236}">
                <a16:creationId xmlns:a16="http://schemas.microsoft.com/office/drawing/2014/main" id="{F96B7941-38E5-4ABE-A1A7-B5F0347C0A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7447" y="723900"/>
            <a:ext cx="5735410" cy="4002104"/>
          </a:xfrm>
          <a:prstGeom prst="rect">
            <a:avLst/>
          </a:prstGeom>
        </p:spPr>
      </p:pic>
    </p:spTree>
    <p:extLst>
      <p:ext uri="{BB962C8B-B14F-4D97-AF65-F5344CB8AC3E}">
        <p14:creationId xmlns:p14="http://schemas.microsoft.com/office/powerpoint/2010/main" val="2406987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CE9674F9-CF32-46B9-8A73-BEF3D8B303F5}"/>
              </a:ext>
            </a:extLst>
          </p:cNvPr>
          <p:cNvSpPr>
            <a:spLocks noGrp="1" noChangeArrowheads="1"/>
          </p:cNvSpPr>
          <p:nvPr>
            <p:ph type="title"/>
          </p:nvPr>
        </p:nvSpPr>
        <p:spPr>
          <a:xfrm>
            <a:off x="914400" y="304800"/>
            <a:ext cx="10363200" cy="1143000"/>
          </a:xfrm>
        </p:spPr>
        <p:txBody>
          <a:bodyPr/>
          <a:lstStyle/>
          <a:p>
            <a:r>
              <a:rPr lang="en-US" altLang="en-US" u="sng" dirty="0"/>
              <a:t>Pediatric Foot Anatomy</a:t>
            </a:r>
          </a:p>
        </p:txBody>
      </p:sp>
      <p:sp>
        <p:nvSpPr>
          <p:cNvPr id="78851" name="Rectangle 3">
            <a:extLst>
              <a:ext uri="{FF2B5EF4-FFF2-40B4-BE49-F238E27FC236}">
                <a16:creationId xmlns:a16="http://schemas.microsoft.com/office/drawing/2014/main" id="{9AEDB8CE-570F-469A-9007-2076E082CB75}"/>
              </a:ext>
            </a:extLst>
          </p:cNvPr>
          <p:cNvSpPr>
            <a:spLocks noGrp="1" noChangeArrowheads="1"/>
          </p:cNvSpPr>
          <p:nvPr>
            <p:ph type="body" sz="half" idx="1"/>
          </p:nvPr>
        </p:nvSpPr>
        <p:spPr>
          <a:xfrm>
            <a:off x="447675" y="1476632"/>
            <a:ext cx="4724400" cy="5334000"/>
          </a:xfrm>
        </p:spPr>
        <p:txBody>
          <a:bodyPr>
            <a:normAutofit/>
          </a:bodyPr>
          <a:lstStyle/>
          <a:p>
            <a:pPr>
              <a:lnSpc>
                <a:spcPct val="90000"/>
              </a:lnSpc>
            </a:pPr>
            <a:r>
              <a:rPr lang="en-US" altLang="en-US" dirty="0"/>
              <a:t>Anatomic Subdivisions:</a:t>
            </a:r>
          </a:p>
          <a:p>
            <a:pPr lvl="1"/>
            <a:r>
              <a:rPr lang="en-US" altLang="en-US" dirty="0"/>
              <a:t>Hindfoot</a:t>
            </a:r>
          </a:p>
          <a:p>
            <a:pPr lvl="2"/>
            <a:r>
              <a:rPr lang="en-US" altLang="en-US" dirty="0"/>
              <a:t>Talus, Calcaneus</a:t>
            </a:r>
          </a:p>
          <a:p>
            <a:pPr lvl="1"/>
            <a:r>
              <a:rPr lang="en-US" altLang="en-US" dirty="0"/>
              <a:t>Midfoot</a:t>
            </a:r>
          </a:p>
          <a:p>
            <a:pPr lvl="2"/>
            <a:r>
              <a:rPr lang="en-US" altLang="en-US" dirty="0"/>
              <a:t>Navicular</a:t>
            </a:r>
          </a:p>
          <a:p>
            <a:pPr lvl="2"/>
            <a:r>
              <a:rPr lang="en-US" altLang="en-US" dirty="0"/>
              <a:t>Cuboid </a:t>
            </a:r>
          </a:p>
          <a:p>
            <a:pPr lvl="2"/>
            <a:r>
              <a:rPr lang="en-US" altLang="en-US" dirty="0"/>
              <a:t>Cuneiforms</a:t>
            </a:r>
          </a:p>
          <a:p>
            <a:pPr lvl="1"/>
            <a:r>
              <a:rPr lang="en-US" altLang="en-US" dirty="0"/>
              <a:t>Forefoot:  </a:t>
            </a:r>
          </a:p>
          <a:p>
            <a:pPr lvl="2"/>
            <a:r>
              <a:rPr lang="en-US" altLang="en-US" dirty="0"/>
              <a:t>Metatarsals</a:t>
            </a:r>
          </a:p>
          <a:p>
            <a:pPr lvl="2"/>
            <a:r>
              <a:rPr lang="en-US" altLang="en-US" dirty="0"/>
              <a:t>Phalanges</a:t>
            </a:r>
          </a:p>
          <a:p>
            <a:pPr>
              <a:lnSpc>
                <a:spcPct val="90000"/>
              </a:lnSpc>
            </a:pPr>
            <a:r>
              <a:rPr lang="en-US" altLang="en-US" dirty="0"/>
              <a:t>Variable number of sesamoids/accessory ossicles</a:t>
            </a:r>
          </a:p>
        </p:txBody>
      </p:sp>
      <p:pic>
        <p:nvPicPr>
          <p:cNvPr id="7" name="New picture">
            <a:extLst>
              <a:ext uri="{FF2B5EF4-FFF2-40B4-BE49-F238E27FC236}">
                <a16:creationId xmlns:a16="http://schemas.microsoft.com/office/drawing/2014/main" id="{2C7EB320-9E85-8542-8C13-9A785F6D572B}"/>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7676147" y="540342"/>
            <a:ext cx="3601453" cy="5655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2" name="TextBox 1">
            <a:extLst>
              <a:ext uri="{FF2B5EF4-FFF2-40B4-BE49-F238E27FC236}">
                <a16:creationId xmlns:a16="http://schemas.microsoft.com/office/drawing/2014/main" id="{682B0041-8BD1-4EF5-BF2D-C0299C0F7DD8}"/>
              </a:ext>
            </a:extLst>
          </p:cNvPr>
          <p:cNvSpPr txBox="1"/>
          <p:nvPr/>
        </p:nvSpPr>
        <p:spPr>
          <a:xfrm>
            <a:off x="3152273" y="6487466"/>
            <a:ext cx="7038474" cy="615553"/>
          </a:xfrm>
          <a:prstGeom prst="rect">
            <a:avLst/>
          </a:prstGeom>
          <a:noFill/>
        </p:spPr>
        <p:txBody>
          <a:bodyPr wrap="square" rtlCol="0">
            <a:spAutoFit/>
          </a:bodyPr>
          <a:lstStyle/>
          <a:p>
            <a:r>
              <a:rPr lang="en-US" sz="1600" i="1" dirty="0">
                <a:effectLst/>
                <a:latin typeface="Times" panose="02020603050405020304" pitchFamily="18" charset="0"/>
                <a:ea typeface="Calibri" panose="020F0502020204030204" pitchFamily="34" charset="0"/>
                <a:cs typeface="Times" panose="02020603050405020304" pitchFamily="18" charset="0"/>
              </a:rPr>
              <a:t>Rockwood and Wilkins’ Fractures in Children, 9e,  2019</a:t>
            </a:r>
            <a:endParaRPr lang="en-US" sz="1600" dirty="0">
              <a:effectLst/>
              <a:latin typeface="Times" panose="02020603050405020304" pitchFamily="18" charset="0"/>
              <a:ea typeface="Calibri" panose="020F0502020204030204" pitchFamily="34" charset="0"/>
              <a:cs typeface="Times" panose="02020603050405020304" pitchFamily="18" charset="0"/>
            </a:endParaRPr>
          </a:p>
          <a:p>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7910E-AC70-406F-B24F-5AFEA0199C1C}"/>
              </a:ext>
            </a:extLst>
          </p:cNvPr>
          <p:cNvSpPr>
            <a:spLocks noGrp="1"/>
          </p:cNvSpPr>
          <p:nvPr>
            <p:ph type="title"/>
          </p:nvPr>
        </p:nvSpPr>
        <p:spPr>
          <a:xfrm>
            <a:off x="642174" y="365126"/>
            <a:ext cx="10711626" cy="1149568"/>
          </a:xfrm>
        </p:spPr>
        <p:txBody>
          <a:bodyPr>
            <a:normAutofit/>
          </a:bodyPr>
          <a:lstStyle/>
          <a:p>
            <a:r>
              <a:rPr lang="en-US" sz="3100" i="0" u="sng" dirty="0">
                <a:solidFill>
                  <a:srgbClr val="000000"/>
                </a:solidFill>
                <a:effectLst/>
              </a:rPr>
              <a:t>Barefoot Stubbing Injuries to the Great Toe in Children</a:t>
            </a:r>
            <a:endParaRPr lang="en-US" dirty="0"/>
          </a:p>
        </p:txBody>
      </p:sp>
      <p:sp>
        <p:nvSpPr>
          <p:cNvPr id="3" name="Content Placeholder 2">
            <a:extLst>
              <a:ext uri="{FF2B5EF4-FFF2-40B4-BE49-F238E27FC236}">
                <a16:creationId xmlns:a16="http://schemas.microsoft.com/office/drawing/2014/main" id="{B98FAC95-0EB7-464E-A7B8-D8F555B73153}"/>
              </a:ext>
            </a:extLst>
          </p:cNvPr>
          <p:cNvSpPr>
            <a:spLocks noGrp="1"/>
          </p:cNvSpPr>
          <p:nvPr>
            <p:ph idx="1"/>
          </p:nvPr>
        </p:nvSpPr>
        <p:spPr>
          <a:xfrm>
            <a:off x="495592" y="1514694"/>
            <a:ext cx="6030714" cy="4662269"/>
          </a:xfrm>
        </p:spPr>
        <p:txBody>
          <a:bodyPr>
            <a:normAutofit/>
          </a:bodyPr>
          <a:lstStyle/>
          <a:p>
            <a:r>
              <a:rPr lang="en-US" sz="2400" dirty="0"/>
              <a:t>High prevalence of hallux injuries from barefoot sports and activities in children</a:t>
            </a:r>
          </a:p>
          <a:p>
            <a:pPr marL="0" indent="0">
              <a:buNone/>
            </a:pPr>
            <a:endParaRPr lang="en-US" sz="2400" dirty="0"/>
          </a:p>
          <a:p>
            <a:r>
              <a:rPr lang="en-US" sz="2400" dirty="0"/>
              <a:t>Open injuries at risk for osteomyelitis</a:t>
            </a:r>
          </a:p>
          <a:p>
            <a:pPr algn="l"/>
            <a:endParaRPr lang="en-US" sz="2400" b="0" i="0" u="none" strike="noStrike" baseline="0" dirty="0"/>
          </a:p>
          <a:p>
            <a:pPr algn="l"/>
            <a:r>
              <a:rPr lang="en-US" sz="2400" b="0" i="0" u="none" strike="noStrike" baseline="0" dirty="0" err="1"/>
              <a:t>HAbd</a:t>
            </a:r>
            <a:r>
              <a:rPr lang="en-US" sz="2400" b="0" i="0" u="none" strike="noStrike" baseline="0" dirty="0"/>
              <a:t>-F, HF, HE, and HE-Add are associated with great outcomes</a:t>
            </a:r>
          </a:p>
          <a:p>
            <a:pPr algn="l"/>
            <a:endParaRPr lang="en-US" sz="2400" b="0" i="0" u="none" strike="noStrike" baseline="0" dirty="0"/>
          </a:p>
          <a:p>
            <a:pPr algn="l"/>
            <a:r>
              <a:rPr lang="en-US" sz="2400" b="1" i="0" u="none" strike="noStrike" baseline="0" dirty="0"/>
              <a:t>The </a:t>
            </a:r>
            <a:r>
              <a:rPr lang="en-US" sz="2400" b="1" i="0" u="none" strike="noStrike" baseline="0" dirty="0" err="1"/>
              <a:t>HAbd</a:t>
            </a:r>
            <a:r>
              <a:rPr lang="en-US" sz="2400" b="1" i="0" u="none" strike="noStrike" baseline="0" dirty="0"/>
              <a:t>-E group showed the worst prognosis</a:t>
            </a:r>
            <a:endParaRPr lang="en-US" sz="2400" dirty="0"/>
          </a:p>
        </p:txBody>
      </p:sp>
      <p:pic>
        <p:nvPicPr>
          <p:cNvPr id="4" name="Picture 3" descr="FIGURE 1">
            <a:extLst>
              <a:ext uri="{FF2B5EF4-FFF2-40B4-BE49-F238E27FC236}">
                <a16:creationId xmlns:a16="http://schemas.microsoft.com/office/drawing/2014/main" id="{14521F9B-D9EA-41C3-82A4-1EE7E3A07FAF}"/>
              </a:ext>
            </a:extLst>
          </p:cNvPr>
          <p:cNvPicPr>
            <a:picLocks noGrp="1" noChangeAspect="1"/>
          </p:cNvPicPr>
          <p:nvPr/>
        </p:nvPicPr>
        <p:blipFill>
          <a:blip r:embed="rId3"/>
          <a:stretch>
            <a:fillRect/>
          </a:stretch>
        </p:blipFill>
        <p:spPr>
          <a:xfrm>
            <a:off x="6886606" y="1654601"/>
            <a:ext cx="5305394" cy="2440724"/>
          </a:xfrm>
          <a:prstGeom prst="rect">
            <a:avLst/>
          </a:prstGeom>
          <a:ln>
            <a:solidFill>
              <a:schemeClr val="tx1">
                <a:lumMod val="50000"/>
                <a:lumOff val="50000"/>
              </a:schemeClr>
            </a:solidFill>
          </a:ln>
        </p:spPr>
      </p:pic>
      <p:sp>
        <p:nvSpPr>
          <p:cNvPr id="5" name="TextBox 4">
            <a:extLst>
              <a:ext uri="{FF2B5EF4-FFF2-40B4-BE49-F238E27FC236}">
                <a16:creationId xmlns:a16="http://schemas.microsoft.com/office/drawing/2014/main" id="{867C7BC4-9FAF-48D1-A8D6-352911A57A67}"/>
              </a:ext>
            </a:extLst>
          </p:cNvPr>
          <p:cNvSpPr txBox="1"/>
          <p:nvPr/>
        </p:nvSpPr>
        <p:spPr>
          <a:xfrm>
            <a:off x="6935946" y="4235232"/>
            <a:ext cx="5383195" cy="1169551"/>
          </a:xfrm>
          <a:prstGeom prst="rect">
            <a:avLst/>
          </a:prstGeom>
          <a:noFill/>
        </p:spPr>
        <p:txBody>
          <a:bodyPr wrap="square" rtlCol="0">
            <a:spAutoFit/>
          </a:bodyPr>
          <a:lstStyle/>
          <a:p>
            <a:r>
              <a:rPr lang="en-US" sz="1400" dirty="0"/>
              <a:t>A, Classification of great toe barefoot sports injury mechanisms. </a:t>
            </a:r>
          </a:p>
          <a:p>
            <a:r>
              <a:rPr lang="en-US" sz="1400" dirty="0"/>
              <a:t>B, The figure shows hyperabduction–flexion injury to the great toe (type I injury mechanism). </a:t>
            </a:r>
          </a:p>
          <a:p>
            <a:r>
              <a:rPr lang="en-US" sz="1400" dirty="0"/>
              <a:t>C, The figure shows hyperabduction–extension injury to the great toe (type III injury mechanism).</a:t>
            </a:r>
          </a:p>
        </p:txBody>
      </p:sp>
      <p:sp>
        <p:nvSpPr>
          <p:cNvPr id="6" name="TextBox 5">
            <a:extLst>
              <a:ext uri="{FF2B5EF4-FFF2-40B4-BE49-F238E27FC236}">
                <a16:creationId xmlns:a16="http://schemas.microsoft.com/office/drawing/2014/main" id="{E9E75A6E-8142-4836-98F4-D0C40C57C44E}"/>
              </a:ext>
            </a:extLst>
          </p:cNvPr>
          <p:cNvSpPr txBox="1"/>
          <p:nvPr/>
        </p:nvSpPr>
        <p:spPr>
          <a:xfrm>
            <a:off x="1342381" y="6176963"/>
            <a:ext cx="10777491" cy="523220"/>
          </a:xfrm>
          <a:prstGeom prst="rect">
            <a:avLst/>
          </a:prstGeom>
          <a:noFill/>
        </p:spPr>
        <p:txBody>
          <a:bodyPr wrap="square" rtlCol="0">
            <a:spAutoFit/>
          </a:bodyPr>
          <a:lstStyle/>
          <a:p>
            <a:r>
              <a:rPr lang="en-US" sz="1400" b="0" i="0" dirty="0">
                <a:solidFill>
                  <a:srgbClr val="201F1E"/>
                </a:solidFill>
                <a:effectLst/>
                <a:latin typeface="Calibri" panose="020F0502020204030204" pitchFamily="34" charset="0"/>
              </a:rPr>
              <a:t>Park DY, et al. Barefoot Stubbing Injuries to the Great Toe in Children: A New Classification by Injury Mechanism. J Orthop Trauma. 2013;27(11):651-655.</a:t>
            </a:r>
            <a:endParaRPr lang="en-US" sz="1400" dirty="0"/>
          </a:p>
        </p:txBody>
      </p:sp>
    </p:spTree>
    <p:extLst>
      <p:ext uri="{BB962C8B-B14F-4D97-AF65-F5344CB8AC3E}">
        <p14:creationId xmlns:p14="http://schemas.microsoft.com/office/powerpoint/2010/main" val="1340574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3EDFA0-B64B-4F50-8D00-6208CA46D840}"/>
              </a:ext>
            </a:extLst>
          </p:cNvPr>
          <p:cNvSpPr>
            <a:spLocks noGrp="1"/>
          </p:cNvSpPr>
          <p:nvPr>
            <p:ph sz="half" idx="1"/>
          </p:nvPr>
        </p:nvSpPr>
        <p:spPr>
          <a:xfrm>
            <a:off x="0" y="3987723"/>
            <a:ext cx="5018314" cy="2454621"/>
          </a:xfrm>
        </p:spPr>
        <p:txBody>
          <a:bodyPr>
            <a:normAutofit/>
          </a:bodyPr>
          <a:lstStyle/>
          <a:p>
            <a:pPr algn="l"/>
            <a:r>
              <a:rPr lang="en-US" sz="2400" u="sng" dirty="0"/>
              <a:t>Conclusions: </a:t>
            </a:r>
          </a:p>
          <a:p>
            <a:pPr lvl="1"/>
            <a:r>
              <a:rPr lang="en-US" sz="1800" b="0" i="0" u="none" strike="noStrike" baseline="0" dirty="0"/>
              <a:t>Lateral condyle avulsion fractures of the proximal phalanx should be regarded as a high-risk sign for nonunion</a:t>
            </a:r>
          </a:p>
          <a:p>
            <a:pPr lvl="1"/>
            <a:r>
              <a:rPr lang="en-US" sz="1800" dirty="0"/>
              <a:t>Propose</a:t>
            </a:r>
            <a:r>
              <a:rPr lang="en-US" sz="1800" b="0" i="0" u="none" strike="noStrike" baseline="0" dirty="0"/>
              <a:t> aggressive approach for this group</a:t>
            </a:r>
          </a:p>
          <a:p>
            <a:pPr lvl="1"/>
            <a:r>
              <a:rPr lang="en-US" sz="1800" dirty="0"/>
              <a:t>M</a:t>
            </a:r>
            <a:r>
              <a:rPr lang="en-US" sz="1800" b="0" i="0" u="none" strike="noStrike" baseline="0" dirty="0"/>
              <a:t>inimally displaced fragments may benefit from open reduction and pinning.</a:t>
            </a:r>
            <a:endParaRPr lang="en-US" sz="1800" dirty="0"/>
          </a:p>
          <a:p>
            <a:endParaRPr lang="en-US" dirty="0"/>
          </a:p>
        </p:txBody>
      </p:sp>
      <p:pic>
        <p:nvPicPr>
          <p:cNvPr id="5" name="Picture Placeholder 1" descr="FIGURE 2">
            <a:extLst>
              <a:ext uri="{FF2B5EF4-FFF2-40B4-BE49-F238E27FC236}">
                <a16:creationId xmlns:a16="http://schemas.microsoft.com/office/drawing/2014/main" id="{CFE95779-61F6-45FC-93F6-1A44DF604B99}"/>
              </a:ext>
            </a:extLst>
          </p:cNvPr>
          <p:cNvPicPr>
            <a:picLocks noGrp="1" noChangeAspect="1"/>
          </p:cNvPicPr>
          <p:nvPr>
            <p:ph sz="half" idx="2"/>
          </p:nvPr>
        </p:nvPicPr>
        <p:blipFill>
          <a:blip r:embed="rId2"/>
          <a:stretch>
            <a:fillRect/>
          </a:stretch>
        </p:blipFill>
        <p:spPr>
          <a:xfrm>
            <a:off x="1551215" y="215615"/>
            <a:ext cx="9089570" cy="3814748"/>
          </a:xfrm>
        </p:spPr>
      </p:pic>
      <p:sp>
        <p:nvSpPr>
          <p:cNvPr id="6" name="TextBox 5">
            <a:extLst>
              <a:ext uri="{FF2B5EF4-FFF2-40B4-BE49-F238E27FC236}">
                <a16:creationId xmlns:a16="http://schemas.microsoft.com/office/drawing/2014/main" id="{2C7261ED-FA11-4346-B741-5AA70B9121D5}"/>
              </a:ext>
            </a:extLst>
          </p:cNvPr>
          <p:cNvSpPr txBox="1"/>
          <p:nvPr/>
        </p:nvSpPr>
        <p:spPr>
          <a:xfrm>
            <a:off x="5172292" y="4397496"/>
            <a:ext cx="6946135" cy="1384995"/>
          </a:xfrm>
          <a:prstGeom prst="rect">
            <a:avLst/>
          </a:prstGeom>
          <a:noFill/>
        </p:spPr>
        <p:txBody>
          <a:bodyPr wrap="square" rtlCol="0">
            <a:spAutoFit/>
          </a:bodyPr>
          <a:lstStyle/>
          <a:p>
            <a:pPr marL="228600" indent="-228600">
              <a:buFont typeface="+mj-lt"/>
              <a:buAutoNum type="alphaUcPeriod"/>
            </a:pPr>
            <a:r>
              <a:rPr lang="en-US" sz="1200" dirty="0"/>
              <a:t>Type I (</a:t>
            </a:r>
            <a:r>
              <a:rPr lang="en-US" sz="1200" dirty="0" err="1"/>
              <a:t>HAbd</a:t>
            </a:r>
            <a:r>
              <a:rPr lang="en-US" sz="1200" dirty="0"/>
              <a:t>-F) injury, showing reduction of an open proximal interphalangeal dislocation. </a:t>
            </a:r>
          </a:p>
          <a:p>
            <a:pPr marL="228600" indent="-228600">
              <a:buFont typeface="+mj-lt"/>
              <a:buAutoNum type="alphaUcPeriod"/>
            </a:pPr>
            <a:r>
              <a:rPr lang="en-US" sz="1200" dirty="0"/>
              <a:t>Type I (</a:t>
            </a:r>
            <a:r>
              <a:rPr lang="en-US" sz="1200" dirty="0" err="1"/>
              <a:t>HAbd</a:t>
            </a:r>
            <a:r>
              <a:rPr lang="en-US" sz="1200" dirty="0"/>
              <a:t>-F) injury, showing typical dorsolateral wound of an open interphalangeal dislocation. </a:t>
            </a:r>
          </a:p>
          <a:p>
            <a:pPr marL="228600" indent="-228600">
              <a:buFont typeface="+mj-lt"/>
              <a:buAutoNum type="alphaUcPeriod"/>
            </a:pPr>
            <a:r>
              <a:rPr lang="en-US" sz="1200" dirty="0"/>
              <a:t>Type II (HF) injury showing mallet toe-like Salter-Harris type I distal phalanx fracture. </a:t>
            </a:r>
          </a:p>
          <a:p>
            <a:pPr marL="228600" indent="-228600">
              <a:buFont typeface="+mj-lt"/>
              <a:buAutoNum type="alphaUcPeriod"/>
            </a:pPr>
            <a:r>
              <a:rPr lang="en-US" sz="1200" dirty="0"/>
              <a:t>Type II (HF) injury showing an open wound on the eponychium.</a:t>
            </a:r>
          </a:p>
          <a:p>
            <a:pPr marL="228600" indent="-228600">
              <a:buFont typeface="+mj-lt"/>
              <a:buAutoNum type="alphaUcPeriod"/>
            </a:pPr>
            <a:r>
              <a:rPr lang="en-US" sz="1200" dirty="0"/>
              <a:t>Type III (</a:t>
            </a:r>
            <a:r>
              <a:rPr lang="en-US" sz="1200" dirty="0" err="1"/>
              <a:t>HAbd</a:t>
            </a:r>
            <a:r>
              <a:rPr lang="en-US" sz="1200" dirty="0"/>
              <a:t>-E) injury showing avulsion fracture of the lateral volar condyle of the proximal phalanx. </a:t>
            </a:r>
          </a:p>
          <a:p>
            <a:pPr marL="228600" indent="-228600">
              <a:buFont typeface="+mj-lt"/>
              <a:buAutoNum type="alphaUcPeriod"/>
            </a:pPr>
            <a:r>
              <a:rPr lang="en-US" sz="1200" dirty="0"/>
              <a:t>Type IV (HE) injury showing dorsal interphalangeal dislocation. </a:t>
            </a:r>
          </a:p>
          <a:p>
            <a:pPr marL="228600" indent="-228600">
              <a:buFont typeface="+mj-lt"/>
              <a:buAutoNum type="alphaUcPeriod"/>
            </a:pPr>
            <a:r>
              <a:rPr lang="en-US" sz="1200" dirty="0"/>
              <a:t>Type V (HE-Add) injury showing medial proximal phalanx base fracture.</a:t>
            </a:r>
          </a:p>
        </p:txBody>
      </p:sp>
      <p:sp>
        <p:nvSpPr>
          <p:cNvPr id="7" name="TextBox 6">
            <a:extLst>
              <a:ext uri="{FF2B5EF4-FFF2-40B4-BE49-F238E27FC236}">
                <a16:creationId xmlns:a16="http://schemas.microsoft.com/office/drawing/2014/main" id="{96F238C0-D9AE-46FB-A68F-440723688164}"/>
              </a:ext>
            </a:extLst>
          </p:cNvPr>
          <p:cNvSpPr txBox="1"/>
          <p:nvPr/>
        </p:nvSpPr>
        <p:spPr>
          <a:xfrm>
            <a:off x="1551215" y="6164778"/>
            <a:ext cx="10129527" cy="523220"/>
          </a:xfrm>
          <a:prstGeom prst="rect">
            <a:avLst/>
          </a:prstGeom>
          <a:noFill/>
        </p:spPr>
        <p:txBody>
          <a:bodyPr wrap="square" rtlCol="0">
            <a:spAutoFit/>
          </a:bodyPr>
          <a:lstStyle/>
          <a:p>
            <a:r>
              <a:rPr lang="en-US" sz="1400" b="0" i="0" dirty="0">
                <a:solidFill>
                  <a:srgbClr val="201F1E"/>
                </a:solidFill>
                <a:effectLst/>
                <a:latin typeface="Calibri" panose="020F0502020204030204" pitchFamily="34" charset="0"/>
              </a:rPr>
              <a:t>Park DY, et al. Barefoot Stubbing Injuries to the Great Toe in Children: A New Classification by Injury Mechanism. J Orthop Trauma. 2013;27(11):651-655.</a:t>
            </a:r>
            <a:endParaRPr lang="en-US" sz="1400" dirty="0"/>
          </a:p>
        </p:txBody>
      </p:sp>
    </p:spTree>
    <p:extLst>
      <p:ext uri="{BB962C8B-B14F-4D97-AF65-F5344CB8AC3E}">
        <p14:creationId xmlns:p14="http://schemas.microsoft.com/office/powerpoint/2010/main" val="40151492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BC9F0-687B-4F51-A20D-B52C2D72FEC4}"/>
              </a:ext>
            </a:extLst>
          </p:cNvPr>
          <p:cNvSpPr>
            <a:spLocks noGrp="1"/>
          </p:cNvSpPr>
          <p:nvPr>
            <p:ph type="title"/>
          </p:nvPr>
        </p:nvSpPr>
        <p:spPr/>
        <p:txBody>
          <a:bodyPr/>
          <a:lstStyle/>
          <a:p>
            <a:pPr algn="ctr"/>
            <a:r>
              <a:rPr lang="en-US" u="sng" dirty="0"/>
              <a:t>Summary</a:t>
            </a:r>
          </a:p>
        </p:txBody>
      </p:sp>
      <p:sp>
        <p:nvSpPr>
          <p:cNvPr id="3" name="Content Placeholder 2">
            <a:extLst>
              <a:ext uri="{FF2B5EF4-FFF2-40B4-BE49-F238E27FC236}">
                <a16:creationId xmlns:a16="http://schemas.microsoft.com/office/drawing/2014/main" id="{AC67458A-50A7-42E3-9879-633544F1C952}"/>
              </a:ext>
            </a:extLst>
          </p:cNvPr>
          <p:cNvSpPr>
            <a:spLocks noGrp="1"/>
          </p:cNvSpPr>
          <p:nvPr>
            <p:ph sz="half" idx="1"/>
          </p:nvPr>
        </p:nvSpPr>
        <p:spPr>
          <a:xfrm>
            <a:off x="838199" y="1825625"/>
            <a:ext cx="9942095" cy="4351338"/>
          </a:xfrm>
        </p:spPr>
        <p:txBody>
          <a:bodyPr>
            <a:normAutofit lnSpcReduction="10000"/>
          </a:bodyPr>
          <a:lstStyle/>
          <a:p>
            <a:r>
              <a:rPr lang="en-US" dirty="0"/>
              <a:t>Fractures of the Pediatric Foot are infrequently described in the literature</a:t>
            </a:r>
          </a:p>
          <a:p>
            <a:endParaRPr lang="en-US" dirty="0"/>
          </a:p>
          <a:p>
            <a:r>
              <a:rPr lang="en-US" dirty="0"/>
              <a:t>The majority of these injuries can be managed conservatively with immobilization and follow up</a:t>
            </a:r>
          </a:p>
          <a:p>
            <a:endParaRPr lang="en-US" dirty="0"/>
          </a:p>
          <a:p>
            <a:r>
              <a:rPr lang="en-US" dirty="0"/>
              <a:t>Fractures in adolescents are treated similar to adults</a:t>
            </a:r>
          </a:p>
          <a:p>
            <a:endParaRPr lang="en-US" dirty="0"/>
          </a:p>
          <a:p>
            <a:r>
              <a:rPr lang="en-US" dirty="0"/>
              <a:t>Operative indications should be kept in mind as complications can occur</a:t>
            </a:r>
          </a:p>
        </p:txBody>
      </p:sp>
    </p:spTree>
    <p:extLst>
      <p:ext uri="{BB962C8B-B14F-4D97-AF65-F5344CB8AC3E}">
        <p14:creationId xmlns:p14="http://schemas.microsoft.com/office/powerpoint/2010/main" val="4418500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939B0-C9F9-4845-95E4-76EDACD278A9}"/>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5012FCFD-AC19-4485-B255-D23FBF050F82}"/>
              </a:ext>
            </a:extLst>
          </p:cNvPr>
          <p:cNvSpPr>
            <a:spLocks noGrp="1"/>
          </p:cNvSpPr>
          <p:nvPr>
            <p:ph idx="1"/>
          </p:nvPr>
        </p:nvSpPr>
        <p:spPr>
          <a:xfrm>
            <a:off x="838200" y="1528011"/>
            <a:ext cx="10515600" cy="4648952"/>
          </a:xfrm>
        </p:spPr>
        <p:txBody>
          <a:bodyPr>
            <a:normAutofit fontScale="77500" lnSpcReduction="20000"/>
          </a:bodyPr>
          <a:lstStyle/>
          <a:p>
            <a:pPr marL="0" marR="0" indent="0">
              <a:lnSpc>
                <a:spcPct val="107000"/>
              </a:lnSpc>
              <a:spcBef>
                <a:spcPts val="0"/>
              </a:spcBef>
              <a:spcAft>
                <a:spcPts val="800"/>
              </a:spcAft>
              <a:buNone/>
            </a:pPr>
            <a:r>
              <a:rPr lang="en-US" sz="2300" dirty="0">
                <a:effectLst/>
                <a:latin typeface="Calibri" panose="020F0502020204030204" pitchFamily="34" charset="0"/>
                <a:ea typeface="Calibri" panose="020F0502020204030204" pitchFamily="34" charset="0"/>
                <a:cs typeface="Calibri" panose="020F0502020204030204" pitchFamily="34" charset="0"/>
              </a:rPr>
              <a:t>Brunet JA: Calcaneal fractures in children. Long-term results of treatment. J Bone Joint Surg 82B:211–216, 2000.</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300" dirty="0" err="1">
                <a:effectLst/>
                <a:latin typeface="Calibri" panose="020F0502020204030204" pitchFamily="34" charset="0"/>
                <a:ea typeface="Calibri" panose="020F0502020204030204" pitchFamily="34" charset="0"/>
                <a:cs typeface="Calibri" panose="020F0502020204030204" pitchFamily="34" charset="0"/>
              </a:rPr>
              <a:t>Canale</a:t>
            </a:r>
            <a:r>
              <a:rPr lang="en-US" sz="2300" dirty="0">
                <a:effectLst/>
                <a:latin typeface="Calibri" panose="020F0502020204030204" pitchFamily="34" charset="0"/>
                <a:ea typeface="Calibri" panose="020F0502020204030204" pitchFamily="34" charset="0"/>
                <a:cs typeface="Calibri" panose="020F0502020204030204" pitchFamily="34" charset="0"/>
              </a:rPr>
              <a:t> ST, Kelly FB: Fractures of the neck of the talus, long term evaluation of seventy one cases. J Bone Joint Surg 60A:143–156, 1978</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300" dirty="0">
                <a:effectLst/>
                <a:latin typeface="Calibri" panose="020F0502020204030204" pitchFamily="34" charset="0"/>
                <a:ea typeface="Calibri" panose="020F0502020204030204" pitchFamily="34" charset="0"/>
                <a:cs typeface="Calibri" panose="020F0502020204030204" pitchFamily="34" charset="0"/>
              </a:rPr>
              <a:t>Crawford AH. Fractures about the foot in children. A radiographic analysis. Cincinnati Children’s Hospital, Cincinnati, OH.</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300" dirty="0">
                <a:effectLst/>
                <a:latin typeface="Calibri" panose="020F0502020204030204" pitchFamily="34" charset="0"/>
                <a:ea typeface="Calibri" panose="020F0502020204030204" pitchFamily="34" charset="0"/>
                <a:cs typeface="Calibri" panose="020F0502020204030204" pitchFamily="34" charset="0"/>
              </a:rPr>
              <a:t>Hawkins LG: Fractures of the neck of the talus. J Bone Joint Surg 52A:991–1002, 1970.</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300" dirty="0">
                <a:effectLst/>
                <a:latin typeface="Calibri" panose="020F0502020204030204" pitchFamily="34" charset="0"/>
                <a:ea typeface="Calibri" panose="020F0502020204030204" pitchFamily="34" charset="0"/>
                <a:cs typeface="Calibri" panose="020F0502020204030204" pitchFamily="34" charset="0"/>
              </a:rPr>
              <a:t>Hawkins LG. Fracture of the lateral process of the talus: a review of thirteen cases. J Bone Joint Surg Am 1965;47:1170–1175</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300" dirty="0" err="1">
                <a:effectLst/>
                <a:latin typeface="Calibri" panose="020F0502020204030204" pitchFamily="34" charset="0"/>
                <a:ea typeface="Calibri" panose="020F0502020204030204" pitchFamily="34" charset="0"/>
                <a:cs typeface="Calibri" panose="020F0502020204030204" pitchFamily="34" charset="0"/>
              </a:rPr>
              <a:t>Inokuchi</a:t>
            </a:r>
            <a:r>
              <a:rPr lang="en-US" sz="2300" dirty="0">
                <a:effectLst/>
                <a:latin typeface="Calibri" panose="020F0502020204030204" pitchFamily="34" charset="0"/>
                <a:ea typeface="Calibri" panose="020F0502020204030204" pitchFamily="34" charset="0"/>
                <a:cs typeface="Calibri" panose="020F0502020204030204" pitchFamily="34" charset="0"/>
              </a:rPr>
              <a:t> S, </a:t>
            </a:r>
            <a:r>
              <a:rPr lang="en-US" sz="2300" dirty="0" err="1">
                <a:effectLst/>
                <a:latin typeface="Calibri" panose="020F0502020204030204" pitchFamily="34" charset="0"/>
                <a:ea typeface="Calibri" panose="020F0502020204030204" pitchFamily="34" charset="0"/>
                <a:cs typeface="Calibri" panose="020F0502020204030204" pitchFamily="34" charset="0"/>
              </a:rPr>
              <a:t>Usami</a:t>
            </a:r>
            <a:r>
              <a:rPr lang="en-US" sz="2300" dirty="0">
                <a:effectLst/>
                <a:latin typeface="Calibri" panose="020F0502020204030204" pitchFamily="34" charset="0"/>
                <a:ea typeface="Calibri" panose="020F0502020204030204" pitchFamily="34" charset="0"/>
                <a:cs typeface="Calibri" panose="020F0502020204030204" pitchFamily="34" charset="0"/>
              </a:rPr>
              <a:t> N, </a:t>
            </a:r>
            <a:r>
              <a:rPr lang="en-US" sz="2300" dirty="0" err="1">
                <a:effectLst/>
                <a:latin typeface="Calibri" panose="020F0502020204030204" pitchFamily="34" charset="0"/>
                <a:ea typeface="Calibri" panose="020F0502020204030204" pitchFamily="34" charset="0"/>
                <a:cs typeface="Calibri" panose="020F0502020204030204" pitchFamily="34" charset="0"/>
              </a:rPr>
              <a:t>Hiraishi</a:t>
            </a:r>
            <a:r>
              <a:rPr lang="en-US" sz="2300" dirty="0">
                <a:effectLst/>
                <a:latin typeface="Calibri" panose="020F0502020204030204" pitchFamily="34" charset="0"/>
                <a:ea typeface="Calibri" panose="020F0502020204030204" pitchFamily="34" charset="0"/>
                <a:cs typeface="Calibri" panose="020F0502020204030204" pitchFamily="34" charset="0"/>
              </a:rPr>
              <a:t> E, Hashimoto T: Calcaneal fractures in children. J </a:t>
            </a:r>
            <a:r>
              <a:rPr lang="en-US" sz="2300" dirty="0" err="1">
                <a:effectLst/>
                <a:latin typeface="Calibri" panose="020F0502020204030204" pitchFamily="34" charset="0"/>
                <a:ea typeface="Calibri" panose="020F0502020204030204" pitchFamily="34" charset="0"/>
                <a:cs typeface="Calibri" panose="020F0502020204030204" pitchFamily="34" charset="0"/>
              </a:rPr>
              <a:t>Pediatr</a:t>
            </a:r>
            <a:r>
              <a:rPr lang="en-US" sz="2300" dirty="0">
                <a:effectLst/>
                <a:latin typeface="Calibri" panose="020F0502020204030204" pitchFamily="34" charset="0"/>
                <a:ea typeface="Calibri" panose="020F0502020204030204" pitchFamily="34" charset="0"/>
                <a:cs typeface="Calibri" panose="020F0502020204030204" pitchFamily="34" charset="0"/>
              </a:rPr>
              <a:t> Orthop 18:469–474, 1998.</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300" dirty="0">
                <a:effectLst/>
                <a:latin typeface="Calibri" panose="020F0502020204030204" pitchFamily="34" charset="0"/>
                <a:ea typeface="Calibri" panose="020F0502020204030204" pitchFamily="34" charset="0"/>
                <a:cs typeface="Calibri" panose="020F0502020204030204" pitchFamily="34" charset="0"/>
              </a:rPr>
              <a:t>Kay R, Tang C. Pediatric foot fractures: evaluation and treatment</a:t>
            </a:r>
            <a:r>
              <a:rPr lang="en-US" sz="2300" i="1" dirty="0">
                <a:effectLst/>
                <a:latin typeface="Calibri" panose="020F0502020204030204" pitchFamily="34" charset="0"/>
                <a:ea typeface="Calibri" panose="020F0502020204030204" pitchFamily="34" charset="0"/>
                <a:cs typeface="Calibri" panose="020F0502020204030204" pitchFamily="34" charset="0"/>
              </a:rPr>
              <a:t>. J Am Acad Orthop Surg</a:t>
            </a:r>
            <a:r>
              <a:rPr lang="en-US" sz="2300" dirty="0">
                <a:effectLst/>
                <a:latin typeface="Calibri" panose="020F0502020204030204" pitchFamily="34" charset="0"/>
                <a:ea typeface="Calibri" panose="020F0502020204030204" pitchFamily="34" charset="0"/>
                <a:cs typeface="Calibri" panose="020F0502020204030204" pitchFamily="34" charset="0"/>
              </a:rPr>
              <a:t>. 2001;9(5):308-19</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300" dirty="0">
                <a:effectLst/>
                <a:latin typeface="Calibri" panose="020F0502020204030204" pitchFamily="34" charset="0"/>
                <a:ea typeface="Calibri" panose="020F0502020204030204" pitchFamily="34" charset="0"/>
                <a:cs typeface="Calibri" panose="020F0502020204030204" pitchFamily="34" charset="0"/>
              </a:rPr>
              <a:t>Kirkpatrick DP, Hunter RE, Janes PC, Mastrangelo J, Nicholas RA. The snowboarder's foot and ankle. Am J Sports Med. 1998 Mar-Apr;26(2):271-7. doi: 10.1177/03635465980260021901. PMID: 9548123</a:t>
            </a:r>
            <a:endParaRPr lang="en-US" sz="23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4687171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939B0-C9F9-4845-95E4-76EDACD278A9}"/>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5012FCFD-AC19-4485-B255-D23FBF050F82}"/>
              </a:ext>
            </a:extLst>
          </p:cNvPr>
          <p:cNvSpPr>
            <a:spLocks noGrp="1"/>
          </p:cNvSpPr>
          <p:nvPr>
            <p:ph idx="1"/>
          </p:nvPr>
        </p:nvSpPr>
        <p:spPr>
          <a:xfrm>
            <a:off x="838200" y="1528011"/>
            <a:ext cx="10515600" cy="4964864"/>
          </a:xfrm>
        </p:spPr>
        <p:txBody>
          <a:bodyPr>
            <a:normAutofit/>
          </a:bodyPr>
          <a:lstStyle/>
          <a:p>
            <a:pPr marL="0" marR="0" indent="0">
              <a:lnSpc>
                <a:spcPct val="107000"/>
              </a:lnSpc>
              <a:spcBef>
                <a:spcPts val="0"/>
              </a:spcBef>
              <a:spcAft>
                <a:spcPts val="800"/>
              </a:spcAft>
              <a:buNone/>
            </a:pPr>
            <a:r>
              <a:rPr lang="en-US" sz="2100" dirty="0">
                <a:effectLst/>
                <a:latin typeface="Calibri" panose="020F0502020204030204" pitchFamily="34" charset="0"/>
                <a:ea typeface="Calibri" panose="020F0502020204030204" pitchFamily="34" charset="0"/>
                <a:cs typeface="Calibri" panose="020F0502020204030204" pitchFamily="34" charset="0"/>
              </a:rPr>
              <a:t>Lawrence SJ. Technique tip: local bone grafting technique for Jones fracture management with intramedullary screw fixation. </a:t>
            </a:r>
            <a:r>
              <a:rPr lang="en-US" sz="2100" i="1" dirty="0">
                <a:effectLst/>
                <a:latin typeface="Calibri" panose="020F0502020204030204" pitchFamily="34" charset="0"/>
                <a:ea typeface="Calibri" panose="020F0502020204030204" pitchFamily="34" charset="0"/>
                <a:cs typeface="Calibri" panose="020F0502020204030204" pitchFamily="34" charset="0"/>
              </a:rPr>
              <a:t>Foot Ankle Int</a:t>
            </a:r>
            <a:r>
              <a:rPr lang="en-US" sz="2100" dirty="0">
                <a:effectLst/>
                <a:latin typeface="Calibri" panose="020F0502020204030204" pitchFamily="34" charset="0"/>
                <a:ea typeface="Calibri" panose="020F0502020204030204" pitchFamily="34" charset="0"/>
                <a:cs typeface="Calibri" panose="020F0502020204030204" pitchFamily="34" charset="0"/>
              </a:rPr>
              <a:t>. 2004;25:920–921</a:t>
            </a:r>
          </a:p>
          <a:p>
            <a:pPr marL="0" marR="0" indent="0">
              <a:lnSpc>
                <a:spcPct val="107000"/>
              </a:lnSpc>
              <a:spcBef>
                <a:spcPts val="0"/>
              </a:spcBef>
              <a:spcAft>
                <a:spcPts val="800"/>
              </a:spcAft>
              <a:buNone/>
            </a:pPr>
            <a:r>
              <a:rPr lang="en-US" sz="2000" dirty="0">
                <a:effectLst/>
                <a:latin typeface="Calibri" panose="020F0502020204030204" pitchFamily="34" charset="0"/>
                <a:ea typeface="Calibri" panose="020F0502020204030204" pitchFamily="34" charset="0"/>
                <a:cs typeface="Calibri" panose="020F0502020204030204" pitchFamily="34" charset="0"/>
              </a:rPr>
              <a:t>Parikh SN, Mehlman CT. The Community Orthopaedic Surgeon Taking Trauma Call: Pediatric Ankle Fracture Pearls and Pitfalls. </a:t>
            </a:r>
            <a:r>
              <a:rPr lang="en-US" sz="2000" i="1" dirty="0">
                <a:effectLst/>
                <a:latin typeface="Calibri" panose="020F0502020204030204" pitchFamily="34" charset="0"/>
                <a:ea typeface="Calibri" panose="020F0502020204030204" pitchFamily="34" charset="0"/>
                <a:cs typeface="Calibri" panose="020F0502020204030204" pitchFamily="34" charset="0"/>
              </a:rPr>
              <a:t>J Orthop Trauma</a:t>
            </a:r>
            <a:r>
              <a:rPr lang="en-US" sz="2000" dirty="0">
                <a:effectLst/>
                <a:latin typeface="Calibri" panose="020F0502020204030204" pitchFamily="34" charset="0"/>
                <a:ea typeface="Calibri" panose="020F0502020204030204" pitchFamily="34" charset="0"/>
                <a:cs typeface="Calibri" panose="020F0502020204030204" pitchFamily="34" charset="0"/>
              </a:rPr>
              <a:t>. 2017;31 Suppl 6:S27-S31. doi:10.1097/BOT.0000000000001014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000" dirty="0">
                <a:effectLst/>
                <a:latin typeface="Calibri" panose="020F0502020204030204" pitchFamily="34" charset="0"/>
                <a:ea typeface="Calibri" panose="020F0502020204030204" pitchFamily="34" charset="0"/>
                <a:cs typeface="Calibri" panose="020F0502020204030204" pitchFamily="34" charset="0"/>
              </a:rPr>
              <a:t>Park, Do Y. MD, Han, </a:t>
            </a:r>
            <a:r>
              <a:rPr lang="en-US" sz="2000" dirty="0" err="1">
                <a:effectLst/>
                <a:latin typeface="Calibri" panose="020F0502020204030204" pitchFamily="34" charset="0"/>
                <a:ea typeface="Calibri" panose="020F0502020204030204" pitchFamily="34" charset="0"/>
                <a:cs typeface="Calibri" panose="020F0502020204030204" pitchFamily="34" charset="0"/>
              </a:rPr>
              <a:t>Kyeong</a:t>
            </a:r>
            <a:r>
              <a:rPr lang="en-US" sz="2000" dirty="0">
                <a:effectLst/>
                <a:latin typeface="Calibri" panose="020F0502020204030204" pitchFamily="34" charset="0"/>
                <a:ea typeface="Calibri" panose="020F0502020204030204" pitchFamily="34" charset="0"/>
                <a:cs typeface="Calibri" panose="020F0502020204030204" pitchFamily="34" charset="0"/>
              </a:rPr>
              <a:t> J, Han, Seung H, Cho, Jae H. Barefoot Stubbing Injuries to the Great Toe in Children: A New Classification by Injury Mechanism, Journal of Orthopaedic Trauma: November 2013 - Volume 27 - Issue 11 - p 651-655. doi: 10.1097/BOT.0b013e31828e5d39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000" dirty="0">
                <a:effectLst/>
                <a:latin typeface="Calibri" panose="020F0502020204030204" pitchFamily="34" charset="0"/>
                <a:ea typeface="Calibri" panose="020F0502020204030204" pitchFamily="34" charset="0"/>
                <a:cs typeface="Calibri" panose="020F0502020204030204" pitchFamily="34" charset="0"/>
              </a:rPr>
              <a:t>Petit CJ, Lee BM, </a:t>
            </a:r>
            <a:r>
              <a:rPr lang="en-US" sz="2000" dirty="0" err="1">
                <a:effectLst/>
                <a:latin typeface="Calibri" panose="020F0502020204030204" pitchFamily="34" charset="0"/>
                <a:ea typeface="Calibri" panose="020F0502020204030204" pitchFamily="34" charset="0"/>
                <a:cs typeface="Calibri" panose="020F0502020204030204" pitchFamily="34" charset="0"/>
              </a:rPr>
              <a:t>Kasser</a:t>
            </a:r>
            <a:r>
              <a:rPr lang="en-US" sz="2000" dirty="0">
                <a:effectLst/>
                <a:latin typeface="Calibri" panose="020F0502020204030204" pitchFamily="34" charset="0"/>
                <a:ea typeface="Calibri" panose="020F0502020204030204" pitchFamily="34" charset="0"/>
                <a:cs typeface="Calibri" panose="020F0502020204030204" pitchFamily="34" charset="0"/>
              </a:rPr>
              <a:t> JR, et al. Operative treatment of intraarticular calcaneal fractures in the pediatric population. </a:t>
            </a:r>
            <a:r>
              <a:rPr lang="en-US" sz="2000" i="1" dirty="0">
                <a:effectLst/>
                <a:latin typeface="Calibri" panose="020F0502020204030204" pitchFamily="34" charset="0"/>
                <a:ea typeface="Calibri" panose="020F0502020204030204" pitchFamily="34" charset="0"/>
                <a:cs typeface="Calibri" panose="020F0502020204030204" pitchFamily="34" charset="0"/>
              </a:rPr>
              <a:t>J </a:t>
            </a:r>
            <a:r>
              <a:rPr lang="en-US" sz="2000" i="1" dirty="0" err="1">
                <a:effectLst/>
                <a:latin typeface="Calibri" panose="020F0502020204030204" pitchFamily="34" charset="0"/>
                <a:ea typeface="Calibri" panose="020F0502020204030204" pitchFamily="34" charset="0"/>
                <a:cs typeface="Calibri" panose="020F0502020204030204" pitchFamily="34" charset="0"/>
              </a:rPr>
              <a:t>Pediatr</a:t>
            </a:r>
            <a:r>
              <a:rPr lang="en-US" sz="2000" i="1" dirty="0">
                <a:effectLst/>
                <a:latin typeface="Calibri" panose="020F0502020204030204" pitchFamily="34" charset="0"/>
                <a:ea typeface="Calibri" panose="020F0502020204030204" pitchFamily="34" charset="0"/>
                <a:cs typeface="Calibri" panose="020F0502020204030204" pitchFamily="34" charset="0"/>
              </a:rPr>
              <a:t> Orthop</a:t>
            </a:r>
            <a:r>
              <a:rPr lang="en-US" sz="2000" dirty="0">
                <a:effectLst/>
                <a:latin typeface="Calibri" panose="020F0502020204030204" pitchFamily="34" charset="0"/>
                <a:ea typeface="Calibri" panose="020F0502020204030204" pitchFamily="34" charset="0"/>
                <a:cs typeface="Calibri" panose="020F0502020204030204" pitchFamily="34" charset="0"/>
              </a:rPr>
              <a:t>. 2007;27(8):856–862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000" dirty="0">
                <a:effectLst/>
                <a:latin typeface="Calibri" panose="020F0502020204030204" pitchFamily="34" charset="0"/>
                <a:ea typeface="Calibri" panose="020F0502020204030204" pitchFamily="34" charset="0"/>
                <a:cs typeface="Calibri" panose="020F0502020204030204" pitchFamily="34" charset="0"/>
              </a:rPr>
              <a:t>Pickle A, </a:t>
            </a:r>
            <a:r>
              <a:rPr lang="en-US" sz="2000" dirty="0" err="1">
                <a:effectLst/>
                <a:latin typeface="Calibri" panose="020F0502020204030204" pitchFamily="34" charset="0"/>
                <a:ea typeface="Calibri" panose="020F0502020204030204" pitchFamily="34" charset="0"/>
                <a:cs typeface="Calibri" panose="020F0502020204030204" pitchFamily="34" charset="0"/>
              </a:rPr>
              <a:t>Benaroch</a:t>
            </a:r>
            <a:r>
              <a:rPr lang="en-US" sz="2000" dirty="0">
                <a:effectLst/>
                <a:latin typeface="Calibri" panose="020F0502020204030204" pitchFamily="34" charset="0"/>
                <a:ea typeface="Calibri" panose="020F0502020204030204" pitchFamily="34" charset="0"/>
                <a:cs typeface="Calibri" panose="020F0502020204030204" pitchFamily="34" charset="0"/>
              </a:rPr>
              <a:t> TE, Guy P, et al. Clinical outcome of pediatric calcaneal fractures treated with open reduction and internal fixation. </a:t>
            </a:r>
            <a:r>
              <a:rPr lang="en-US" sz="2000" i="1" dirty="0">
                <a:effectLst/>
                <a:latin typeface="Calibri" panose="020F0502020204030204" pitchFamily="34" charset="0"/>
                <a:ea typeface="Calibri" panose="020F0502020204030204" pitchFamily="34" charset="0"/>
                <a:cs typeface="Calibri" panose="020F0502020204030204" pitchFamily="34" charset="0"/>
              </a:rPr>
              <a:t>J </a:t>
            </a:r>
            <a:r>
              <a:rPr lang="en-US" sz="2000" i="1" dirty="0" err="1">
                <a:effectLst/>
                <a:latin typeface="Calibri" panose="020F0502020204030204" pitchFamily="34" charset="0"/>
                <a:ea typeface="Calibri" panose="020F0502020204030204" pitchFamily="34" charset="0"/>
                <a:cs typeface="Calibri" panose="020F0502020204030204" pitchFamily="34" charset="0"/>
              </a:rPr>
              <a:t>Pediatr</a:t>
            </a:r>
            <a:r>
              <a:rPr lang="en-US" sz="2000" i="1" dirty="0">
                <a:effectLst/>
                <a:latin typeface="Calibri" panose="020F0502020204030204" pitchFamily="34" charset="0"/>
                <a:ea typeface="Calibri" panose="020F0502020204030204" pitchFamily="34" charset="0"/>
                <a:cs typeface="Calibri" panose="020F0502020204030204" pitchFamily="34" charset="0"/>
              </a:rPr>
              <a:t> Orthop</a:t>
            </a:r>
            <a:r>
              <a:rPr lang="en-US" sz="2000" dirty="0">
                <a:effectLst/>
                <a:latin typeface="Calibri" panose="020F0502020204030204" pitchFamily="34" charset="0"/>
                <a:ea typeface="Calibri" panose="020F0502020204030204" pitchFamily="34" charset="0"/>
                <a:cs typeface="Calibri" panose="020F0502020204030204" pitchFamily="34" charset="0"/>
              </a:rPr>
              <a:t>. 2004;24(2):178–180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0043662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939B0-C9F9-4845-95E4-76EDACD278A9}"/>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5012FCFD-AC19-4485-B255-D23FBF050F82}"/>
              </a:ext>
            </a:extLst>
          </p:cNvPr>
          <p:cNvSpPr>
            <a:spLocks noGrp="1"/>
          </p:cNvSpPr>
          <p:nvPr>
            <p:ph idx="1"/>
          </p:nvPr>
        </p:nvSpPr>
        <p:spPr>
          <a:xfrm>
            <a:off x="838200" y="1528011"/>
            <a:ext cx="10515600" cy="4964864"/>
          </a:xfrm>
        </p:spPr>
        <p:txBody>
          <a:bodyPr>
            <a:normAutofit/>
          </a:bodyPr>
          <a:lstStyle/>
          <a:p>
            <a:pPr marL="0" marR="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TextBox 3">
            <a:extLst>
              <a:ext uri="{FF2B5EF4-FFF2-40B4-BE49-F238E27FC236}">
                <a16:creationId xmlns:a16="http://schemas.microsoft.com/office/drawing/2014/main" id="{4377610E-4593-4D81-80C0-27784E26F2F7}"/>
              </a:ext>
            </a:extLst>
          </p:cNvPr>
          <p:cNvSpPr txBox="1"/>
          <p:nvPr/>
        </p:nvSpPr>
        <p:spPr>
          <a:xfrm>
            <a:off x="549352" y="1528011"/>
            <a:ext cx="10897985" cy="3253198"/>
          </a:xfrm>
          <a:prstGeom prst="rect">
            <a:avLst/>
          </a:prstGeom>
          <a:noFill/>
        </p:spPr>
        <p:txBody>
          <a:bodyPr wrap="square" rtlCol="0">
            <a:spAutoFit/>
          </a:bodyPr>
          <a:lstStyle/>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Calibri" panose="020F0502020204030204" pitchFamily="34" charset="0"/>
              </a:rPr>
              <a:t>Sanders R. Intraarticular fractures of the calcaneus: Present state of the art. </a:t>
            </a:r>
            <a:r>
              <a:rPr lang="en-US" sz="1800" i="1" dirty="0">
                <a:effectLst/>
                <a:latin typeface="Calibri" panose="020F0502020204030204" pitchFamily="34" charset="0"/>
                <a:ea typeface="Calibri" panose="020F0502020204030204" pitchFamily="34" charset="0"/>
                <a:cs typeface="Calibri" panose="020F0502020204030204" pitchFamily="34" charset="0"/>
              </a:rPr>
              <a:t>J Orthop Trauma</a:t>
            </a:r>
            <a:r>
              <a:rPr lang="en-US" sz="1800" dirty="0">
                <a:effectLst/>
                <a:latin typeface="Calibri" panose="020F0502020204030204" pitchFamily="34" charset="0"/>
                <a:ea typeface="Calibri" panose="020F0502020204030204" pitchFamily="34" charset="0"/>
                <a:cs typeface="Calibri" panose="020F0502020204030204" pitchFamily="34" charset="0"/>
              </a:rPr>
              <a:t>. 1992;6(2):252–265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b="0" i="0" dirty="0" err="1">
                <a:solidFill>
                  <a:srgbClr val="000000"/>
                </a:solidFill>
                <a:effectLst/>
                <a:latin typeface="fira sans"/>
              </a:rPr>
              <a:t>Tornetta</a:t>
            </a:r>
            <a:r>
              <a:rPr lang="en-US" b="0" i="0" dirty="0">
                <a:solidFill>
                  <a:srgbClr val="000000"/>
                </a:solidFill>
                <a:effectLst/>
                <a:latin typeface="fira sans"/>
              </a:rPr>
              <a:t>, Paul III The Essex-</a:t>
            </a:r>
            <a:r>
              <a:rPr lang="en-US" b="0" i="0" dirty="0" err="1">
                <a:solidFill>
                  <a:srgbClr val="000000"/>
                </a:solidFill>
                <a:effectLst/>
                <a:latin typeface="fira sans"/>
              </a:rPr>
              <a:t>Lopresti</a:t>
            </a:r>
            <a:r>
              <a:rPr lang="en-US" b="0" i="0" dirty="0">
                <a:solidFill>
                  <a:srgbClr val="000000"/>
                </a:solidFill>
                <a:effectLst/>
                <a:latin typeface="fira sans"/>
              </a:rPr>
              <a:t> Reduction for Calcaneal Fractures Revisited, Journal of Orthopaedic Trauma: September 1998 - Volume 12 - Issue 7 - p 469-473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Waters, Peter M, David L. Skaggs, John M. Flynn, and Charles M. Court-Brown.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Rockwood and Wilkins' Fractures in Children</a:t>
            </a:r>
            <a:r>
              <a:rPr lang="en-US" sz="1800" dirty="0">
                <a:effectLst/>
                <a:latin typeface="Calibri" panose="020F0502020204030204" pitchFamily="34" charset="0"/>
                <a:ea typeface="Calibri" panose="020F0502020204030204" pitchFamily="34" charset="0"/>
                <a:cs typeface="Times New Roman" panose="02020603050405020304" pitchFamily="18" charset="0"/>
              </a:rPr>
              <a:t>. Philadelphia: Wolters Kluwer, 2020</a:t>
            </a:r>
          </a:p>
          <a:p>
            <a:pPr marL="0" marR="0" indent="0">
              <a:lnSpc>
                <a:spcPct val="107000"/>
              </a:lnSpc>
              <a:spcBef>
                <a:spcPts val="0"/>
              </a:spcBef>
              <a:spcAft>
                <a:spcPts val="800"/>
              </a:spcAft>
              <a:buNone/>
            </a:pPr>
            <a:r>
              <a:rPr lang="en-US" sz="1800" dirty="0" err="1">
                <a:effectLst/>
                <a:latin typeface="Calibri" panose="020F0502020204030204" pitchFamily="34" charset="0"/>
                <a:ea typeface="Calibri" panose="020F0502020204030204" pitchFamily="34" charset="0"/>
                <a:cs typeface="Calibri" panose="020F0502020204030204" pitchFamily="34" charset="0"/>
              </a:rPr>
              <a:t>Zaricznyj</a:t>
            </a:r>
            <a:r>
              <a:rPr lang="en-US" sz="1800" dirty="0">
                <a:effectLst/>
                <a:latin typeface="Calibri" panose="020F0502020204030204" pitchFamily="34" charset="0"/>
                <a:ea typeface="Calibri" panose="020F0502020204030204" pitchFamily="34" charset="0"/>
                <a:cs typeface="Calibri" panose="020F0502020204030204" pitchFamily="34" charset="0"/>
              </a:rPr>
              <a:t> B, Shattuck LJ, Mast TA, et al. Sports-related injuries in school-aged children. </a:t>
            </a:r>
            <a:r>
              <a:rPr lang="en-US" sz="1800" i="1" dirty="0">
                <a:effectLst/>
                <a:latin typeface="Calibri" panose="020F0502020204030204" pitchFamily="34" charset="0"/>
                <a:ea typeface="Calibri" panose="020F0502020204030204" pitchFamily="34" charset="0"/>
                <a:cs typeface="Calibri" panose="020F0502020204030204" pitchFamily="34" charset="0"/>
              </a:rPr>
              <a:t>Am J Sports Med.</a:t>
            </a:r>
            <a:r>
              <a:rPr lang="en-US" sz="1800" dirty="0">
                <a:effectLst/>
                <a:latin typeface="Calibri" panose="020F0502020204030204" pitchFamily="34" charset="0"/>
                <a:ea typeface="Calibri" panose="020F0502020204030204" pitchFamily="34" charset="0"/>
                <a:cs typeface="Calibri" panose="020F0502020204030204" pitchFamily="34" charset="0"/>
              </a:rPr>
              <a:t> 1980;8:318–324.</a:t>
            </a:r>
          </a:p>
          <a:p>
            <a:pPr marL="0" marR="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5" name="TextBox 4">
            <a:extLst>
              <a:ext uri="{FF2B5EF4-FFF2-40B4-BE49-F238E27FC236}">
                <a16:creationId xmlns:a16="http://schemas.microsoft.com/office/drawing/2014/main" id="{F18D42DB-BE11-49DA-B413-9C52C6C42912}"/>
              </a:ext>
            </a:extLst>
          </p:cNvPr>
          <p:cNvSpPr txBox="1"/>
          <p:nvPr/>
        </p:nvSpPr>
        <p:spPr>
          <a:xfrm>
            <a:off x="549351" y="4010443"/>
            <a:ext cx="10897985" cy="2308324"/>
          </a:xfrm>
          <a:prstGeom prst="rect">
            <a:avLst/>
          </a:prstGeom>
          <a:noFill/>
        </p:spPr>
        <p:txBody>
          <a:bodyPr wrap="square" rtlCol="0">
            <a:spAutoFit/>
          </a:bodyPr>
          <a:lstStyle/>
          <a:p>
            <a:r>
              <a:rPr lang="en-US" b="0" i="0" dirty="0">
                <a:solidFill>
                  <a:srgbClr val="201F1E"/>
                </a:solidFill>
                <a:effectLst/>
                <a:latin typeface="Calibri" panose="020F0502020204030204" pitchFamily="34" charset="0"/>
              </a:rPr>
              <a:t>Figures used with permission from Roy W. Sanders and John P. </a:t>
            </a:r>
            <a:r>
              <a:rPr lang="en-US" b="0" i="0" dirty="0" err="1">
                <a:solidFill>
                  <a:srgbClr val="201F1E"/>
                </a:solidFill>
                <a:effectLst/>
                <a:latin typeface="Calibri" panose="020F0502020204030204" pitchFamily="34" charset="0"/>
              </a:rPr>
              <a:t>Ketz</a:t>
            </a:r>
            <a:r>
              <a:rPr lang="en-US" b="0" i="0" dirty="0">
                <a:solidFill>
                  <a:srgbClr val="201F1E"/>
                </a:solidFill>
                <a:effectLst/>
                <a:latin typeface="Calibri" panose="020F0502020204030204" pitchFamily="34" charset="0"/>
              </a:rPr>
              <a:t>. Chapter 65: </a:t>
            </a:r>
            <a:r>
              <a:rPr lang="en-US" dirty="0">
                <a:solidFill>
                  <a:srgbClr val="201F1E"/>
                </a:solidFill>
                <a:latin typeface="Calibri" panose="020F0502020204030204" pitchFamily="34" charset="0"/>
              </a:rPr>
              <a:t>Fractures and Dislocations of the Talus</a:t>
            </a:r>
            <a:r>
              <a:rPr lang="en-US" b="0" i="0" dirty="0">
                <a:solidFill>
                  <a:srgbClr val="201F1E"/>
                </a:solidFill>
                <a:effectLst/>
                <a:latin typeface="Calibri" panose="020F0502020204030204" pitchFamily="34" charset="0"/>
              </a:rPr>
              <a:t>. In: </a:t>
            </a:r>
            <a:r>
              <a:rPr lang="en-US" b="0" i="0" dirty="0" err="1">
                <a:solidFill>
                  <a:srgbClr val="201F1E"/>
                </a:solidFill>
                <a:effectLst/>
                <a:latin typeface="Calibri" panose="020F0502020204030204" pitchFamily="34" charset="0"/>
              </a:rPr>
              <a:t>Tornetta</a:t>
            </a:r>
            <a:r>
              <a:rPr lang="en-US" b="0" i="0" dirty="0">
                <a:solidFill>
                  <a:srgbClr val="201F1E"/>
                </a:solidFill>
                <a:effectLst/>
                <a:latin typeface="Calibri" panose="020F0502020204030204" pitchFamily="34" charset="0"/>
              </a:rPr>
              <a:t> P, Ricci WM, eds.  Rockwood and Green's Fractures in Adults, 9e. Philadelphia, PA. Wolters Kluwer Health, Inc; 2019</a:t>
            </a:r>
          </a:p>
          <a:p>
            <a:r>
              <a:rPr lang="en-US" dirty="0">
                <a:solidFill>
                  <a:srgbClr val="201F1E"/>
                </a:solidFill>
                <a:latin typeface="Calibri" panose="020F0502020204030204" pitchFamily="34" charset="0"/>
              </a:rPr>
              <a:t>Michel A. Taylor, Abdel Rahman </a:t>
            </a:r>
            <a:r>
              <a:rPr lang="en-US" dirty="0" err="1">
                <a:solidFill>
                  <a:srgbClr val="201F1E"/>
                </a:solidFill>
                <a:latin typeface="Calibri" panose="020F0502020204030204" pitchFamily="34" charset="0"/>
              </a:rPr>
              <a:t>Lawendy</a:t>
            </a:r>
            <a:r>
              <a:rPr lang="en-US" dirty="0">
                <a:solidFill>
                  <a:srgbClr val="201F1E"/>
                </a:solidFill>
                <a:latin typeface="Calibri" panose="020F0502020204030204" pitchFamily="34" charset="0"/>
              </a:rPr>
              <a:t>, and David W. Sanders. </a:t>
            </a:r>
            <a:r>
              <a:rPr lang="en-US" b="0" i="0" dirty="0">
                <a:solidFill>
                  <a:srgbClr val="201F1E"/>
                </a:solidFill>
                <a:effectLst/>
                <a:latin typeface="Calibri" panose="020F0502020204030204" pitchFamily="34" charset="0"/>
              </a:rPr>
              <a:t>Chapter 66: Calcaneus </a:t>
            </a:r>
            <a:r>
              <a:rPr lang="en-US" dirty="0">
                <a:solidFill>
                  <a:srgbClr val="201F1E"/>
                </a:solidFill>
                <a:latin typeface="Calibri" panose="020F0502020204030204" pitchFamily="34" charset="0"/>
              </a:rPr>
              <a:t>Fractures</a:t>
            </a:r>
            <a:r>
              <a:rPr lang="en-US" b="0" i="0" dirty="0">
                <a:solidFill>
                  <a:srgbClr val="201F1E"/>
                </a:solidFill>
                <a:effectLst/>
                <a:latin typeface="Calibri" panose="020F0502020204030204" pitchFamily="34" charset="0"/>
              </a:rPr>
              <a:t>. In: </a:t>
            </a:r>
            <a:r>
              <a:rPr lang="en-US" b="0" i="0" dirty="0" err="1">
                <a:solidFill>
                  <a:srgbClr val="201F1E"/>
                </a:solidFill>
                <a:effectLst/>
                <a:latin typeface="Calibri" panose="020F0502020204030204" pitchFamily="34" charset="0"/>
              </a:rPr>
              <a:t>Tornetta</a:t>
            </a:r>
            <a:r>
              <a:rPr lang="en-US" b="0" i="0" dirty="0">
                <a:solidFill>
                  <a:srgbClr val="201F1E"/>
                </a:solidFill>
                <a:effectLst/>
                <a:latin typeface="Calibri" panose="020F0502020204030204" pitchFamily="34" charset="0"/>
              </a:rPr>
              <a:t> P, Ricci WM, eds.  Rockwood and Green's Fractures in Adults, 9e. Philadelphia, PA. Wolters Kluwer Health, Inc; 2019</a:t>
            </a:r>
          </a:p>
          <a:p>
            <a:r>
              <a:rPr lang="en-US" dirty="0">
                <a:solidFill>
                  <a:srgbClr val="201F1E"/>
                </a:solidFill>
                <a:latin typeface="Calibri" panose="020F0502020204030204" pitchFamily="34" charset="0"/>
              </a:rPr>
              <a:t>Thomas A. </a:t>
            </a:r>
            <a:r>
              <a:rPr lang="en-US" dirty="0" err="1">
                <a:solidFill>
                  <a:srgbClr val="201F1E"/>
                </a:solidFill>
                <a:latin typeface="Calibri" panose="020F0502020204030204" pitchFamily="34" charset="0"/>
              </a:rPr>
              <a:t>Schildhauer</a:t>
            </a:r>
            <a:r>
              <a:rPr lang="en-US" dirty="0">
                <a:solidFill>
                  <a:srgbClr val="201F1E"/>
                </a:solidFill>
                <a:latin typeface="Calibri" panose="020F0502020204030204" pitchFamily="34" charset="0"/>
              </a:rPr>
              <a:t> and Martin F. Hoffman. Chapter 67: Fractures and Dislocations of the Midfoot and Forefoot. </a:t>
            </a:r>
            <a:r>
              <a:rPr lang="en-US" b="0" i="0" dirty="0">
                <a:solidFill>
                  <a:srgbClr val="201F1E"/>
                </a:solidFill>
                <a:effectLst/>
                <a:latin typeface="Calibri" panose="020F0502020204030204" pitchFamily="34" charset="0"/>
              </a:rPr>
              <a:t>In: </a:t>
            </a:r>
            <a:r>
              <a:rPr lang="en-US" b="0" i="0" dirty="0" err="1">
                <a:solidFill>
                  <a:srgbClr val="201F1E"/>
                </a:solidFill>
                <a:effectLst/>
                <a:latin typeface="Calibri" panose="020F0502020204030204" pitchFamily="34" charset="0"/>
              </a:rPr>
              <a:t>Tornetta</a:t>
            </a:r>
            <a:r>
              <a:rPr lang="en-US" b="0" i="0" dirty="0">
                <a:solidFill>
                  <a:srgbClr val="201F1E"/>
                </a:solidFill>
                <a:effectLst/>
                <a:latin typeface="Calibri" panose="020F0502020204030204" pitchFamily="34" charset="0"/>
              </a:rPr>
              <a:t> P, Ricci WM, eds.  Rockwood and Green's Fractures in Adults, 9e. Philadelphia, PA. Wolters Kluwer Health, Inc; 2019</a:t>
            </a:r>
            <a:endParaRPr lang="en-US" dirty="0"/>
          </a:p>
        </p:txBody>
      </p:sp>
    </p:spTree>
    <p:extLst>
      <p:ext uri="{BB962C8B-B14F-4D97-AF65-F5344CB8AC3E}">
        <p14:creationId xmlns:p14="http://schemas.microsoft.com/office/powerpoint/2010/main" val="4260624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72BC-8141-49B4-BE6D-37FCF8310F4C}"/>
              </a:ext>
            </a:extLst>
          </p:cNvPr>
          <p:cNvSpPr>
            <a:spLocks noGrp="1"/>
          </p:cNvSpPr>
          <p:nvPr>
            <p:ph type="title"/>
          </p:nvPr>
        </p:nvSpPr>
        <p:spPr/>
        <p:txBody>
          <a:bodyPr/>
          <a:lstStyle/>
          <a:p>
            <a:r>
              <a:rPr lang="en-US" u="sng" dirty="0"/>
              <a:t>Talus Fractures</a:t>
            </a:r>
          </a:p>
        </p:txBody>
      </p:sp>
      <p:sp>
        <p:nvSpPr>
          <p:cNvPr id="3" name="Content Placeholder 2">
            <a:extLst>
              <a:ext uri="{FF2B5EF4-FFF2-40B4-BE49-F238E27FC236}">
                <a16:creationId xmlns:a16="http://schemas.microsoft.com/office/drawing/2014/main" id="{E1AA33FC-C16A-4E18-9B8E-27C53D0B635C}"/>
              </a:ext>
            </a:extLst>
          </p:cNvPr>
          <p:cNvSpPr>
            <a:spLocks noGrp="1"/>
          </p:cNvSpPr>
          <p:nvPr>
            <p:ph idx="1"/>
          </p:nvPr>
        </p:nvSpPr>
        <p:spPr>
          <a:xfrm>
            <a:off x="438412" y="1825625"/>
            <a:ext cx="6012492" cy="4323384"/>
          </a:xfrm>
        </p:spPr>
        <p:txBody>
          <a:bodyPr>
            <a:normAutofit fontScale="25000" lnSpcReduction="20000"/>
          </a:bodyPr>
          <a:lstStyle/>
          <a:p>
            <a:r>
              <a:rPr lang="en-US" sz="9600" dirty="0"/>
              <a:t>Rare, incidence between .01% and .08%</a:t>
            </a:r>
          </a:p>
          <a:p>
            <a:r>
              <a:rPr lang="en-US" sz="9600" dirty="0"/>
              <a:t>&lt;2% of all pediatric foot fractures</a:t>
            </a:r>
          </a:p>
          <a:p>
            <a:r>
              <a:rPr lang="en-US" sz="9600" b="1" dirty="0"/>
              <a:t>Talar neck fractures most common</a:t>
            </a:r>
          </a:p>
          <a:p>
            <a:r>
              <a:rPr lang="en-US" sz="9600" dirty="0"/>
              <a:t>Tenuous blood supply</a:t>
            </a:r>
          </a:p>
          <a:p>
            <a:r>
              <a:rPr lang="en-US" sz="9600" dirty="0"/>
              <a:t>MOI: </a:t>
            </a:r>
          </a:p>
          <a:p>
            <a:pPr lvl="1"/>
            <a:r>
              <a:rPr lang="en-US" sz="9600" dirty="0"/>
              <a:t>Direct trauma (object falls on foot) </a:t>
            </a:r>
          </a:p>
          <a:p>
            <a:pPr lvl="1"/>
            <a:r>
              <a:rPr lang="en-US" sz="9600" dirty="0"/>
              <a:t>Axial load with a dorsiflexed foot</a:t>
            </a:r>
          </a:p>
          <a:p>
            <a:r>
              <a:rPr lang="en-US" sz="9600" dirty="0"/>
              <a:t>Majority treated with immobilization</a:t>
            </a:r>
          </a:p>
          <a:p>
            <a:r>
              <a:rPr lang="en-US" sz="9600" dirty="0"/>
              <a:t>Adolescent fractures treated like fractures in adults</a:t>
            </a:r>
          </a:p>
          <a:p>
            <a:r>
              <a:rPr lang="en-US" sz="9600" dirty="0"/>
              <a:t>Complication: AVN</a:t>
            </a:r>
          </a:p>
          <a:p>
            <a:endParaRPr lang="en-US" dirty="0"/>
          </a:p>
        </p:txBody>
      </p:sp>
      <p:sp>
        <p:nvSpPr>
          <p:cNvPr id="4" name="TextBox 3">
            <a:extLst>
              <a:ext uri="{FF2B5EF4-FFF2-40B4-BE49-F238E27FC236}">
                <a16:creationId xmlns:a16="http://schemas.microsoft.com/office/drawing/2014/main" id="{C344F509-3F93-4838-8F76-964C1CC089A4}"/>
              </a:ext>
            </a:extLst>
          </p:cNvPr>
          <p:cNvSpPr txBox="1"/>
          <p:nvPr/>
        </p:nvSpPr>
        <p:spPr>
          <a:xfrm>
            <a:off x="1238503" y="5864624"/>
            <a:ext cx="10737473" cy="892552"/>
          </a:xfrm>
          <a:prstGeom prst="rect">
            <a:avLst/>
          </a:prstGeom>
          <a:noFill/>
        </p:spPr>
        <p:txBody>
          <a:bodyPr wrap="square" rtlCol="0">
            <a:spAutoFit/>
          </a:bodyPr>
          <a:lstStyle/>
          <a:p>
            <a:pPr algn="l"/>
            <a:endParaRPr lang="en-US" sz="1800" b="0" i="0" u="none" strike="noStrike" baseline="0" dirty="0">
              <a:solidFill>
                <a:srgbClr val="000000"/>
              </a:solidFill>
              <a:latin typeface="Helvetica Neue"/>
            </a:endParaRPr>
          </a:p>
          <a:p>
            <a:r>
              <a:rPr lang="en-US" sz="1600" b="0" i="0" u="none" strike="noStrike" baseline="0" dirty="0">
                <a:latin typeface="Times" panose="02020603050405020304" pitchFamily="18" charset="0"/>
                <a:cs typeface="Times" panose="02020603050405020304" pitchFamily="18" charset="0"/>
              </a:rPr>
              <a:t>Crawford AH. Fractures about the foot in children. A radiographic analysis. Cincinnati Children’s Hospital, Cincinnati, OH</a:t>
            </a:r>
          </a:p>
          <a:p>
            <a:endParaRPr lang="en-US" dirty="0"/>
          </a:p>
        </p:txBody>
      </p:sp>
      <p:pic>
        <p:nvPicPr>
          <p:cNvPr id="8" name="Picture 7" descr="A picture containing person, close&#10;&#10;Description automatically generated">
            <a:extLst>
              <a:ext uri="{FF2B5EF4-FFF2-40B4-BE49-F238E27FC236}">
                <a16:creationId xmlns:a16="http://schemas.microsoft.com/office/drawing/2014/main" id="{4BFF86C8-78AD-9341-AAA7-00D720733B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7199" y="1670540"/>
            <a:ext cx="3105851" cy="3516920"/>
          </a:xfrm>
          <a:prstGeom prst="rect">
            <a:avLst/>
          </a:prstGeom>
        </p:spPr>
      </p:pic>
    </p:spTree>
    <p:extLst>
      <p:ext uri="{BB962C8B-B14F-4D97-AF65-F5344CB8AC3E}">
        <p14:creationId xmlns:p14="http://schemas.microsoft.com/office/powerpoint/2010/main" val="1489752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5DBF1-FE40-4E86-AE5F-90D91E2B5961}"/>
              </a:ext>
            </a:extLst>
          </p:cNvPr>
          <p:cNvSpPr>
            <a:spLocks noGrp="1"/>
          </p:cNvSpPr>
          <p:nvPr>
            <p:ph type="title"/>
          </p:nvPr>
        </p:nvSpPr>
        <p:spPr/>
        <p:txBody>
          <a:bodyPr/>
          <a:lstStyle/>
          <a:p>
            <a:r>
              <a:rPr lang="en-US" u="sng" dirty="0"/>
              <a:t>Talus Anatomy</a:t>
            </a:r>
          </a:p>
        </p:txBody>
      </p:sp>
      <p:pic>
        <p:nvPicPr>
          <p:cNvPr id="8" name="New picture">
            <a:extLst>
              <a:ext uri="{FF2B5EF4-FFF2-40B4-BE49-F238E27FC236}">
                <a16:creationId xmlns:a16="http://schemas.microsoft.com/office/drawing/2014/main" id="{8EEEB75F-B911-44E0-BA1A-4093686039B3}"/>
              </a:ext>
            </a:extLst>
          </p:cNvPr>
          <p:cNvPicPr>
            <a:picLocks noGrp="1" noChangeAspect="1" noChangeArrowheads="1"/>
          </p:cNvPicPr>
          <p:nvPr>
            <p:ph sz="half" idx="1"/>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1095237" y="1473672"/>
            <a:ext cx="6620796" cy="400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12" name="Text Placeholder 2">
            <a:extLst>
              <a:ext uri="{FF2B5EF4-FFF2-40B4-BE49-F238E27FC236}">
                <a16:creationId xmlns:a16="http://schemas.microsoft.com/office/drawing/2014/main" id="{F8E3422E-F155-4507-8848-7971713C81D9}"/>
              </a:ext>
            </a:extLst>
          </p:cNvPr>
          <p:cNvSpPr txBox="1"/>
          <p:nvPr>
            <p:custDataLst>
              <p:tags r:id="rId2"/>
            </p:custDataLst>
          </p:nvPr>
        </p:nvSpPr>
        <p:spPr bwMode="auto">
          <a:xfrm>
            <a:off x="1265129" y="5663345"/>
            <a:ext cx="9832931" cy="662662"/>
          </a:xfrm>
          <a:prstGeom prst="rect">
            <a:avLst/>
          </a:prstGeom>
          <a:noFill/>
          <a:ln w="9525" cap="flat" cmpd="sng" algn="ctr">
            <a:noFill/>
            <a:prstDash val="solid"/>
            <a:miter lim="800000"/>
            <a:headEnd type="none" w="med" len="med"/>
            <a:tailEnd type="none" w="med" len="med"/>
          </a:ln>
        </p:spPr>
        <p:txBody>
          <a:bodyPr lIns="254000" tIns="0" rIns="0" bIns="63500"/>
          <a:lstStyle/>
          <a:p>
            <a:pPr>
              <a:spcBef>
                <a:spcPct val="20000"/>
              </a:spcBef>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400" dirty="0">
                <a:ln w="9525" cap="flat" cmpd="sng" algn="ctr">
                  <a:noFill/>
                  <a:prstDash val="solid"/>
                  <a:round/>
                  <a:headEnd type="none" w="med" len="med"/>
                  <a:tailEnd type="none" w="med" len="med"/>
                </a:ln>
                <a:solidFill>
                  <a:srgbClr val="000000"/>
                </a:solidFill>
                <a:ea typeface="Arial"/>
                <a:cs typeface="Arial" panose="020B0604020202020204" pitchFamily="34" charset="0"/>
                <a:sym typeface="Wingdings"/>
              </a:rPr>
              <a:t>Superior and inferior views of the talus (stippling indicates the posterior and lateral processes</a:t>
            </a:r>
            <a:r>
              <a:rPr lang="en-US" sz="1400" dirty="0">
                <a:ln w="9525" cap="flat" cmpd="sng" algn="ctr">
                  <a:noFill/>
                  <a:prstDash val="solid"/>
                  <a:round/>
                  <a:headEnd type="none" w="med" len="med"/>
                  <a:tailEnd type="none" w="med" len="med"/>
                </a:ln>
                <a:solidFill>
                  <a:srgbClr val="000000"/>
                </a:solidFill>
                <a:ea typeface="Arial"/>
                <a:cs typeface="Helvetica"/>
                <a:sym typeface="Wingdings"/>
              </a:rPr>
              <a:t>)</a:t>
            </a:r>
          </a:p>
        </p:txBody>
      </p:sp>
      <p:sp>
        <p:nvSpPr>
          <p:cNvPr id="18" name="TextBox 17">
            <a:extLst>
              <a:ext uri="{FF2B5EF4-FFF2-40B4-BE49-F238E27FC236}">
                <a16:creationId xmlns:a16="http://schemas.microsoft.com/office/drawing/2014/main" id="{9F48EEB5-0718-46CF-9B7B-B6D15DF268BE}"/>
              </a:ext>
            </a:extLst>
          </p:cNvPr>
          <p:cNvSpPr txBox="1"/>
          <p:nvPr/>
        </p:nvSpPr>
        <p:spPr>
          <a:xfrm>
            <a:off x="8542751" y="1816274"/>
            <a:ext cx="2859309" cy="2246769"/>
          </a:xfrm>
          <a:prstGeom prst="rect">
            <a:avLst/>
          </a:prstGeom>
          <a:noFill/>
        </p:spPr>
        <p:txBody>
          <a:bodyPr wrap="none" rtlCol="0">
            <a:spAutoFit/>
          </a:bodyPr>
          <a:lstStyle/>
          <a:p>
            <a:r>
              <a:rPr lang="en-US" sz="2800" dirty="0"/>
              <a:t>Fracture Locations</a:t>
            </a:r>
          </a:p>
          <a:p>
            <a:pPr marL="285750" indent="-285750">
              <a:buFont typeface="Arial" panose="020B0604020202020204" pitchFamily="34" charset="0"/>
              <a:buChar char="•"/>
            </a:pPr>
            <a:r>
              <a:rPr lang="en-US" sz="2800" b="1" u="sng" dirty="0"/>
              <a:t>Neck</a:t>
            </a:r>
          </a:p>
          <a:p>
            <a:pPr marL="285750" indent="-285750">
              <a:buFont typeface="Arial" panose="020B0604020202020204" pitchFamily="34" charset="0"/>
              <a:buChar char="•"/>
            </a:pPr>
            <a:r>
              <a:rPr lang="en-US" sz="2800" dirty="0"/>
              <a:t>Body</a:t>
            </a:r>
          </a:p>
          <a:p>
            <a:pPr marL="285750" indent="-285750">
              <a:buFont typeface="Arial" panose="020B0604020202020204" pitchFamily="34" charset="0"/>
              <a:buChar char="•"/>
            </a:pPr>
            <a:r>
              <a:rPr lang="en-US" sz="2800" dirty="0"/>
              <a:t>Medial Process</a:t>
            </a:r>
          </a:p>
          <a:p>
            <a:pPr marL="285750" indent="-285750">
              <a:buFont typeface="Arial" panose="020B0604020202020204" pitchFamily="34" charset="0"/>
              <a:buChar char="•"/>
            </a:pPr>
            <a:r>
              <a:rPr lang="en-US" sz="2800" dirty="0"/>
              <a:t>Lateral Process</a:t>
            </a:r>
          </a:p>
        </p:txBody>
      </p:sp>
      <p:sp>
        <p:nvSpPr>
          <p:cNvPr id="6" name="Text Placeholder 2">
            <a:extLst>
              <a:ext uri="{FF2B5EF4-FFF2-40B4-BE49-F238E27FC236}">
                <a16:creationId xmlns:a16="http://schemas.microsoft.com/office/drawing/2014/main" id="{1520F6CB-FFF9-41D6-A7BF-2F8A1DC1E974}"/>
              </a:ext>
            </a:extLst>
          </p:cNvPr>
          <p:cNvSpPr txBox="1">
            <a:spLocks noChangeArrowheads="1"/>
          </p:cNvSpPr>
          <p:nvPr>
            <p:custDataLst>
              <p:tags r:id="rId3"/>
            </p:custDataLst>
          </p:nvPr>
        </p:nvSpPr>
        <p:spPr bwMode="auto">
          <a:xfrm>
            <a:off x="3170732" y="6492875"/>
            <a:ext cx="4878394"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54000" tIns="0" rIns="127000" bIns="63500"/>
          <a:lstStyle>
            <a:lvl1pPr>
              <a:buSzPct val="100000"/>
              <a:defRPr>
                <a:solidFill>
                  <a:schemeClr val="tx1"/>
                </a:solidFill>
                <a:latin typeface="Arial" panose="020B0604020202020204" pitchFamily="34" charset="0"/>
                <a:ea typeface="ＭＳ Ｐゴシック" panose="020B0600070205080204" pitchFamily="34" charset="-128"/>
              </a:defRPr>
            </a:lvl1pPr>
            <a:lvl2pPr marL="742950" indent="-285750">
              <a:buSzPct val="100000"/>
              <a:defRPr>
                <a:solidFill>
                  <a:schemeClr val="tx1"/>
                </a:solidFill>
                <a:latin typeface="Arial" panose="020B0604020202020204" pitchFamily="34" charset="0"/>
                <a:ea typeface="ＭＳ Ｐゴシック" panose="020B0600070205080204" pitchFamily="34" charset="-128"/>
              </a:defRPr>
            </a:lvl2pPr>
            <a:lvl3pPr marL="1143000" indent="-228600">
              <a:buSzPct val="100000"/>
              <a:defRPr>
                <a:solidFill>
                  <a:schemeClr val="tx1"/>
                </a:solidFill>
                <a:latin typeface="Arial" panose="020B0604020202020204" pitchFamily="34" charset="0"/>
                <a:ea typeface="ＭＳ Ｐゴシック" panose="020B0600070205080204" pitchFamily="34" charset="-128"/>
              </a:defRPr>
            </a:lvl3pPr>
            <a:lvl4pPr marL="1600200" indent="-228600">
              <a:buSzPct val="100000"/>
              <a:defRPr>
                <a:solidFill>
                  <a:schemeClr val="tx1"/>
                </a:solidFill>
                <a:latin typeface="Arial" panose="020B0604020202020204" pitchFamily="34" charset="0"/>
                <a:ea typeface="ＭＳ Ｐゴシック" panose="020B0600070205080204" pitchFamily="34" charset="-128"/>
              </a:defRPr>
            </a:lvl4pPr>
            <a:lvl5pPr marL="2057400" indent="-228600">
              <a:buSzPct val="1000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eaLnBrk="1" hangingPunct="1">
              <a:buSzTx/>
            </a:pPr>
            <a:r>
              <a:rPr lang="en-US" altLang="en-US" sz="1600" i="1" dirty="0">
                <a:latin typeface="Times" panose="02020603050405020304" pitchFamily="18" charset="0"/>
                <a:ea typeface="Arial" panose="020B0604020202020204" pitchFamily="34" charset="0"/>
                <a:cs typeface="Times" panose="02020603050405020304" pitchFamily="18" charset="0"/>
                <a:sym typeface="Wingdings" panose="05000000000000000000" pitchFamily="2" charset="2"/>
              </a:rPr>
              <a:t>Rockwood and Green's Fractures in Adults, 9e,  2019</a:t>
            </a:r>
          </a:p>
        </p:txBody>
      </p:sp>
    </p:spTree>
    <p:extLst>
      <p:ext uri="{BB962C8B-B14F-4D97-AF65-F5344CB8AC3E}">
        <p14:creationId xmlns:p14="http://schemas.microsoft.com/office/powerpoint/2010/main" val="1247357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D437D-C38C-4167-89A9-8A7AAA1C7B22}"/>
              </a:ext>
            </a:extLst>
          </p:cNvPr>
          <p:cNvSpPr>
            <a:spLocks noGrp="1"/>
          </p:cNvSpPr>
          <p:nvPr>
            <p:ph type="title"/>
          </p:nvPr>
        </p:nvSpPr>
        <p:spPr/>
        <p:txBody>
          <a:bodyPr/>
          <a:lstStyle/>
          <a:p>
            <a:r>
              <a:rPr lang="en-US" u="sng" dirty="0"/>
              <a:t>Vascular anatomy of the Talus</a:t>
            </a:r>
          </a:p>
        </p:txBody>
      </p:sp>
      <p:pic>
        <p:nvPicPr>
          <p:cNvPr id="5" name="New picture">
            <a:extLst>
              <a:ext uri="{FF2B5EF4-FFF2-40B4-BE49-F238E27FC236}">
                <a16:creationId xmlns:a16="http://schemas.microsoft.com/office/drawing/2014/main" id="{F8B7DD8F-8562-4786-82B7-34CAD8FD3C91}"/>
              </a:ext>
            </a:extLst>
          </p:cNvPr>
          <p:cNvPicPr>
            <a:picLocks noGrp="1" noChangeAspect="1" noChangeArrowheads="1"/>
          </p:cNvPicPr>
          <p:nvPr>
            <p:ph idx="1"/>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1148219" y="1557355"/>
            <a:ext cx="6354872" cy="5068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sp>
        <p:nvSpPr>
          <p:cNvPr id="7" name="Text Placeholder 2">
            <a:extLst>
              <a:ext uri="{FF2B5EF4-FFF2-40B4-BE49-F238E27FC236}">
                <a16:creationId xmlns:a16="http://schemas.microsoft.com/office/drawing/2014/main" id="{92826CD9-E43C-4BC4-9BCA-32F5469D7854}"/>
              </a:ext>
            </a:extLst>
          </p:cNvPr>
          <p:cNvSpPr txBox="1">
            <a:spLocks noChangeArrowheads="1"/>
          </p:cNvSpPr>
          <p:nvPr>
            <p:custDataLst>
              <p:tags r:id="rId2"/>
            </p:custDataLst>
          </p:nvPr>
        </p:nvSpPr>
        <p:spPr bwMode="auto">
          <a:xfrm>
            <a:off x="5204069" y="6492875"/>
            <a:ext cx="4878394"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54000" tIns="0" rIns="127000" bIns="63500"/>
          <a:lstStyle>
            <a:lvl1pPr>
              <a:buSzPct val="100000"/>
              <a:defRPr>
                <a:solidFill>
                  <a:schemeClr val="tx1"/>
                </a:solidFill>
                <a:latin typeface="Arial" panose="020B0604020202020204" pitchFamily="34" charset="0"/>
                <a:ea typeface="ＭＳ Ｐゴシック" panose="020B0600070205080204" pitchFamily="34" charset="-128"/>
              </a:defRPr>
            </a:lvl1pPr>
            <a:lvl2pPr marL="742950" indent="-285750">
              <a:buSzPct val="100000"/>
              <a:defRPr>
                <a:solidFill>
                  <a:schemeClr val="tx1"/>
                </a:solidFill>
                <a:latin typeface="Arial" panose="020B0604020202020204" pitchFamily="34" charset="0"/>
                <a:ea typeface="ＭＳ Ｐゴシック" panose="020B0600070205080204" pitchFamily="34" charset="-128"/>
              </a:defRPr>
            </a:lvl2pPr>
            <a:lvl3pPr marL="1143000" indent="-228600">
              <a:buSzPct val="100000"/>
              <a:defRPr>
                <a:solidFill>
                  <a:schemeClr val="tx1"/>
                </a:solidFill>
                <a:latin typeface="Arial" panose="020B0604020202020204" pitchFamily="34" charset="0"/>
                <a:ea typeface="ＭＳ Ｐゴシック" panose="020B0600070205080204" pitchFamily="34" charset="-128"/>
              </a:defRPr>
            </a:lvl3pPr>
            <a:lvl4pPr marL="1600200" indent="-228600">
              <a:buSzPct val="100000"/>
              <a:defRPr>
                <a:solidFill>
                  <a:schemeClr val="tx1"/>
                </a:solidFill>
                <a:latin typeface="Arial" panose="020B0604020202020204" pitchFamily="34" charset="0"/>
                <a:ea typeface="ＭＳ Ｐゴシック" panose="020B0600070205080204" pitchFamily="34" charset="-128"/>
              </a:defRPr>
            </a:lvl4pPr>
            <a:lvl5pPr marL="2057400" indent="-228600">
              <a:buSzPct val="1000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eaLnBrk="1" hangingPunct="1">
              <a:buSzTx/>
            </a:pPr>
            <a:r>
              <a:rPr lang="en-US" altLang="en-US" sz="1600" i="1" dirty="0">
                <a:latin typeface="Times" panose="02020603050405020304" pitchFamily="18" charset="0"/>
                <a:ea typeface="Arial" panose="020B0604020202020204" pitchFamily="34" charset="0"/>
                <a:cs typeface="Times" panose="02020603050405020304" pitchFamily="18" charset="0"/>
                <a:sym typeface="Wingdings" panose="05000000000000000000" pitchFamily="2" charset="2"/>
              </a:rPr>
              <a:t>Rockwood and Green's Fractures in Adults, 9e,  2019</a:t>
            </a:r>
          </a:p>
        </p:txBody>
      </p:sp>
      <p:sp>
        <p:nvSpPr>
          <p:cNvPr id="8" name="TextBox 7">
            <a:extLst>
              <a:ext uri="{FF2B5EF4-FFF2-40B4-BE49-F238E27FC236}">
                <a16:creationId xmlns:a16="http://schemas.microsoft.com/office/drawing/2014/main" id="{2090D6B0-D1A6-4A62-936A-67546C67E0F3}"/>
              </a:ext>
            </a:extLst>
          </p:cNvPr>
          <p:cNvSpPr txBox="1"/>
          <p:nvPr/>
        </p:nvSpPr>
        <p:spPr>
          <a:xfrm>
            <a:off x="7981688" y="3076118"/>
            <a:ext cx="3873675" cy="1015663"/>
          </a:xfrm>
          <a:prstGeom prst="rect">
            <a:avLst/>
          </a:prstGeom>
          <a:noFill/>
        </p:spPr>
        <p:txBody>
          <a:bodyPr wrap="square" rtlCol="0">
            <a:spAutoFit/>
          </a:bodyPr>
          <a:lstStyle/>
          <a:p>
            <a:r>
              <a:rPr lang="en-US" sz="2000" dirty="0"/>
              <a:t>*Anastomosis in pediatric patients more evenly distributed amongst the contributing arteries*</a:t>
            </a:r>
          </a:p>
        </p:txBody>
      </p:sp>
    </p:spTree>
    <p:extLst>
      <p:ext uri="{BB962C8B-B14F-4D97-AF65-F5344CB8AC3E}">
        <p14:creationId xmlns:p14="http://schemas.microsoft.com/office/powerpoint/2010/main" val="2634222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75457-BDDA-494C-B762-D5AACCDF54DA}"/>
              </a:ext>
            </a:extLst>
          </p:cNvPr>
          <p:cNvSpPr>
            <a:spLocks noGrp="1"/>
          </p:cNvSpPr>
          <p:nvPr>
            <p:ph type="title"/>
          </p:nvPr>
        </p:nvSpPr>
        <p:spPr/>
        <p:txBody>
          <a:bodyPr/>
          <a:lstStyle/>
          <a:p>
            <a:r>
              <a:rPr lang="en-US" u="sng" dirty="0"/>
              <a:t>Imaging</a:t>
            </a:r>
          </a:p>
        </p:txBody>
      </p:sp>
      <p:sp>
        <p:nvSpPr>
          <p:cNvPr id="3" name="Content Placeholder 2">
            <a:extLst>
              <a:ext uri="{FF2B5EF4-FFF2-40B4-BE49-F238E27FC236}">
                <a16:creationId xmlns:a16="http://schemas.microsoft.com/office/drawing/2014/main" id="{7D6F413A-D351-4A86-A6BF-7221B11C91D0}"/>
              </a:ext>
            </a:extLst>
          </p:cNvPr>
          <p:cNvSpPr>
            <a:spLocks noGrp="1"/>
          </p:cNvSpPr>
          <p:nvPr>
            <p:ph idx="1"/>
          </p:nvPr>
        </p:nvSpPr>
        <p:spPr>
          <a:xfrm>
            <a:off x="838200" y="1825625"/>
            <a:ext cx="6815667" cy="4351338"/>
          </a:xfrm>
        </p:spPr>
        <p:txBody>
          <a:bodyPr>
            <a:normAutofit fontScale="92500"/>
          </a:bodyPr>
          <a:lstStyle/>
          <a:p>
            <a:r>
              <a:rPr lang="en-US" altLang="en-US" dirty="0"/>
              <a:t>AP, lateral, oblique XR of foot &amp; dedicated ankle</a:t>
            </a:r>
          </a:p>
          <a:p>
            <a:pPr lvl="1"/>
            <a:r>
              <a:rPr lang="en-US" dirty="0" err="1"/>
              <a:t>Canale</a:t>
            </a:r>
            <a:r>
              <a:rPr lang="en-US" dirty="0"/>
              <a:t>-Kelly view</a:t>
            </a:r>
          </a:p>
          <a:p>
            <a:pPr lvl="1"/>
            <a:r>
              <a:rPr lang="en-US" dirty="0"/>
              <a:t>Talus largely cartilaginous until 2</a:t>
            </a:r>
            <a:r>
              <a:rPr lang="en-US" baseline="30000" dirty="0"/>
              <a:t>nd</a:t>
            </a:r>
            <a:r>
              <a:rPr lang="en-US" dirty="0"/>
              <a:t> decade</a:t>
            </a:r>
          </a:p>
          <a:p>
            <a:r>
              <a:rPr lang="en-US" dirty="0"/>
              <a:t>CT</a:t>
            </a:r>
          </a:p>
          <a:p>
            <a:pPr lvl="1"/>
            <a:r>
              <a:rPr lang="en-US" b="0" i="0" dirty="0">
                <a:solidFill>
                  <a:srgbClr val="000000"/>
                </a:solidFill>
                <a:effectLst/>
              </a:rPr>
              <a:t>Fracture plane, comminution, degree of displacement</a:t>
            </a:r>
          </a:p>
          <a:p>
            <a:pPr lvl="1"/>
            <a:r>
              <a:rPr lang="en-US" b="0" i="0" dirty="0">
                <a:solidFill>
                  <a:srgbClr val="000000"/>
                </a:solidFill>
                <a:effectLst/>
              </a:rPr>
              <a:t>Useful when pain prohibits appropriate radiographs</a:t>
            </a:r>
          </a:p>
          <a:p>
            <a:pPr lvl="1"/>
            <a:r>
              <a:rPr lang="en-US" dirty="0">
                <a:solidFill>
                  <a:srgbClr val="000000"/>
                </a:solidFill>
              </a:rPr>
              <a:t>Preoperative planning</a:t>
            </a:r>
          </a:p>
          <a:p>
            <a:r>
              <a:rPr lang="en-US" dirty="0"/>
              <a:t>MRI</a:t>
            </a:r>
          </a:p>
          <a:p>
            <a:pPr lvl="1"/>
            <a:r>
              <a:rPr lang="en-US" dirty="0"/>
              <a:t>Classifying osteochondral talus fractures</a:t>
            </a:r>
          </a:p>
          <a:p>
            <a:pPr lvl="1"/>
            <a:r>
              <a:rPr lang="en-US" dirty="0"/>
              <a:t>Evaluate AVN</a:t>
            </a:r>
          </a:p>
          <a:p>
            <a:pPr marL="0" indent="0">
              <a:buNone/>
            </a:pPr>
            <a:endParaRPr lang="en-US" dirty="0"/>
          </a:p>
        </p:txBody>
      </p:sp>
    </p:spTree>
    <p:extLst>
      <p:ext uri="{BB962C8B-B14F-4D97-AF65-F5344CB8AC3E}">
        <p14:creationId xmlns:p14="http://schemas.microsoft.com/office/powerpoint/2010/main" val="18142271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90"/>
</p:tagLst>
</file>

<file path=ppt/tags/tag10.xml><?xml version="1.0" encoding="utf-8"?>
<p:tagLst xmlns:a="http://schemas.openxmlformats.org/drawingml/2006/main" xmlns:r="http://schemas.openxmlformats.org/officeDocument/2006/relationships" xmlns:p="http://schemas.openxmlformats.org/presentationml/2006/main">
  <p:tag name="AS_UNIQUEID" val="88"/>
</p:tagLst>
</file>

<file path=ppt/tags/tag11.xml><?xml version="1.0" encoding="utf-8"?>
<p:tagLst xmlns:a="http://schemas.openxmlformats.org/drawingml/2006/main" xmlns:r="http://schemas.openxmlformats.org/officeDocument/2006/relationships" xmlns:p="http://schemas.openxmlformats.org/presentationml/2006/main">
  <p:tag name="AS_UNIQUEID" val="90"/>
</p:tagLst>
</file>

<file path=ppt/tags/tag12.xml><?xml version="1.0" encoding="utf-8"?>
<p:tagLst xmlns:a="http://schemas.openxmlformats.org/drawingml/2006/main" xmlns:r="http://schemas.openxmlformats.org/officeDocument/2006/relationships" xmlns:p="http://schemas.openxmlformats.org/presentationml/2006/main">
  <p:tag name="AS_UNIQUEID" val="90"/>
</p:tagLst>
</file>

<file path=ppt/tags/tag13.xml><?xml version="1.0" encoding="utf-8"?>
<p:tagLst xmlns:a="http://schemas.openxmlformats.org/drawingml/2006/main" xmlns:r="http://schemas.openxmlformats.org/officeDocument/2006/relationships" xmlns:p="http://schemas.openxmlformats.org/presentationml/2006/main">
  <p:tag name="AS_UNIQUEID" val="90"/>
</p:tagLst>
</file>

<file path=ppt/tags/tag14.xml><?xml version="1.0" encoding="utf-8"?>
<p:tagLst xmlns:a="http://schemas.openxmlformats.org/drawingml/2006/main" xmlns:r="http://schemas.openxmlformats.org/officeDocument/2006/relationships" xmlns:p="http://schemas.openxmlformats.org/presentationml/2006/main">
  <p:tag name="AS_UNIQUEID" val="90"/>
</p:tagLst>
</file>

<file path=ppt/tags/tag15.xml><?xml version="1.0" encoding="utf-8"?>
<p:tagLst xmlns:a="http://schemas.openxmlformats.org/drawingml/2006/main" xmlns:r="http://schemas.openxmlformats.org/officeDocument/2006/relationships" xmlns:p="http://schemas.openxmlformats.org/presentationml/2006/main">
  <p:tag name="AS_UNIQUEID" val="88"/>
</p:tagLst>
</file>

<file path=ppt/tags/tag16.xml><?xml version="1.0" encoding="utf-8"?>
<p:tagLst xmlns:a="http://schemas.openxmlformats.org/drawingml/2006/main" xmlns:r="http://schemas.openxmlformats.org/officeDocument/2006/relationships" xmlns:p="http://schemas.openxmlformats.org/presentationml/2006/main">
  <p:tag name="AS_UNIQUEID" val="90"/>
</p:tagLst>
</file>

<file path=ppt/tags/tag17.xml><?xml version="1.0" encoding="utf-8"?>
<p:tagLst xmlns:a="http://schemas.openxmlformats.org/drawingml/2006/main" xmlns:r="http://schemas.openxmlformats.org/officeDocument/2006/relationships" xmlns:p="http://schemas.openxmlformats.org/presentationml/2006/main">
  <p:tag name="AS_UNIQUEID" val="90"/>
</p:tagLst>
</file>

<file path=ppt/tags/tag18.xml><?xml version="1.0" encoding="utf-8"?>
<p:tagLst xmlns:a="http://schemas.openxmlformats.org/drawingml/2006/main" xmlns:r="http://schemas.openxmlformats.org/officeDocument/2006/relationships" xmlns:p="http://schemas.openxmlformats.org/presentationml/2006/main">
  <p:tag name="AS_UNIQUEID" val="88"/>
</p:tagLst>
</file>

<file path=ppt/tags/tag2.xml><?xml version="1.0" encoding="utf-8"?>
<p:tagLst xmlns:a="http://schemas.openxmlformats.org/drawingml/2006/main" xmlns:r="http://schemas.openxmlformats.org/officeDocument/2006/relationships" xmlns:p="http://schemas.openxmlformats.org/presentationml/2006/main">
  <p:tag name="AS_UNIQUEID" val="90"/>
</p:tagLst>
</file>

<file path=ppt/tags/tag3.xml><?xml version="1.0" encoding="utf-8"?>
<p:tagLst xmlns:a="http://schemas.openxmlformats.org/drawingml/2006/main" xmlns:r="http://schemas.openxmlformats.org/officeDocument/2006/relationships" xmlns:p="http://schemas.openxmlformats.org/presentationml/2006/main">
  <p:tag name="AS_UNIQUEID" val="85"/>
</p:tagLst>
</file>

<file path=ppt/tags/tag4.xml><?xml version="1.0" encoding="utf-8"?>
<p:tagLst xmlns:a="http://schemas.openxmlformats.org/drawingml/2006/main" xmlns:r="http://schemas.openxmlformats.org/officeDocument/2006/relationships" xmlns:p="http://schemas.openxmlformats.org/presentationml/2006/main">
  <p:tag name="AS_UNIQUEID" val="88"/>
</p:tagLst>
</file>

<file path=ppt/tags/tag5.xml><?xml version="1.0" encoding="utf-8"?>
<p:tagLst xmlns:a="http://schemas.openxmlformats.org/drawingml/2006/main" xmlns:r="http://schemas.openxmlformats.org/officeDocument/2006/relationships" xmlns:p="http://schemas.openxmlformats.org/presentationml/2006/main">
  <p:tag name="AS_UNIQUEID" val="90"/>
</p:tagLst>
</file>

<file path=ppt/tags/tag6.xml><?xml version="1.0" encoding="utf-8"?>
<p:tagLst xmlns:a="http://schemas.openxmlformats.org/drawingml/2006/main" xmlns:r="http://schemas.openxmlformats.org/officeDocument/2006/relationships" xmlns:p="http://schemas.openxmlformats.org/presentationml/2006/main">
  <p:tag name="AS_UNIQUEID" val="88"/>
</p:tagLst>
</file>

<file path=ppt/tags/tag7.xml><?xml version="1.0" encoding="utf-8"?>
<p:tagLst xmlns:a="http://schemas.openxmlformats.org/drawingml/2006/main" xmlns:r="http://schemas.openxmlformats.org/officeDocument/2006/relationships" xmlns:p="http://schemas.openxmlformats.org/presentationml/2006/main">
  <p:tag name="AS_UNIQUEID" val="89"/>
</p:tagLst>
</file>

<file path=ppt/tags/tag8.xml><?xml version="1.0" encoding="utf-8"?>
<p:tagLst xmlns:a="http://schemas.openxmlformats.org/drawingml/2006/main" xmlns:r="http://schemas.openxmlformats.org/officeDocument/2006/relationships" xmlns:p="http://schemas.openxmlformats.org/presentationml/2006/main">
  <p:tag name="AS_UNIQUEID" val="88"/>
</p:tagLst>
</file>

<file path=ppt/tags/tag9.xml><?xml version="1.0" encoding="utf-8"?>
<p:tagLst xmlns:a="http://schemas.openxmlformats.org/drawingml/2006/main" xmlns:r="http://schemas.openxmlformats.org/officeDocument/2006/relationships" xmlns:p="http://schemas.openxmlformats.org/presentationml/2006/main">
  <p:tag name="AS_UNIQUEID" val="8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25228</TotalTime>
  <Words>5540</Words>
  <Application>Microsoft Office PowerPoint</Application>
  <PresentationFormat>Widescreen</PresentationFormat>
  <Paragraphs>581</Paragraphs>
  <Slides>55</Slides>
  <Notes>38</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55</vt:i4>
      </vt:variant>
    </vt:vector>
  </HeadingPairs>
  <TitlesOfParts>
    <vt:vector size="70" baseType="lpstr">
      <vt:lpstr>AdvOT40514f85</vt:lpstr>
      <vt:lpstr>AdvOT40514f85+20</vt:lpstr>
      <vt:lpstr>AdvOT40514f85+fb</vt:lpstr>
      <vt:lpstr>Arial</vt:lpstr>
      <vt:lpstr>BlinkMacSystemFont</vt:lpstr>
      <vt:lpstr>Calibri</vt:lpstr>
      <vt:lpstr>Calibri Light</vt:lpstr>
      <vt:lpstr>Fira Sans</vt:lpstr>
      <vt:lpstr>Fira Sans</vt:lpstr>
      <vt:lpstr>Helvetica Neue</vt:lpstr>
      <vt:lpstr>inherit</vt:lpstr>
      <vt:lpstr>ITC New Baskerville</vt:lpstr>
      <vt:lpstr>Roboto</vt:lpstr>
      <vt:lpstr>Times</vt:lpstr>
      <vt:lpstr>Office Theme</vt:lpstr>
      <vt:lpstr>Pediatric Fractures  of the Foot</vt:lpstr>
      <vt:lpstr>Disclosure</vt:lpstr>
      <vt:lpstr>Overview</vt:lpstr>
      <vt:lpstr>Epidemiology</vt:lpstr>
      <vt:lpstr>Pediatric Foot Anatomy</vt:lpstr>
      <vt:lpstr>Talus Fractures</vt:lpstr>
      <vt:lpstr>Talus Anatomy</vt:lpstr>
      <vt:lpstr>Vascular anatomy of the Talus</vt:lpstr>
      <vt:lpstr>Imaging</vt:lpstr>
      <vt:lpstr>Special Radiographs</vt:lpstr>
      <vt:lpstr>Talar Neck Fractures</vt:lpstr>
      <vt:lpstr>Treatment of Talar Neck Fractures</vt:lpstr>
      <vt:lpstr>Adolescent with a displaced talar neck fracture with associated medial malleolar fracture</vt:lpstr>
      <vt:lpstr>PowerPoint Presentation</vt:lpstr>
      <vt:lpstr>Talar AVN</vt:lpstr>
      <vt:lpstr>Hawkins Sign (A Good Sign)</vt:lpstr>
      <vt:lpstr>Osteochondral Talus Injuries</vt:lpstr>
      <vt:lpstr>Osteochondral Talus Injuries</vt:lpstr>
      <vt:lpstr>Talar Dome OCD Lesion, treated with arthroscopy and microfracture</vt:lpstr>
      <vt:lpstr>Lateral Process of Talar Body Fractures</vt:lpstr>
      <vt:lpstr>Lateral Process of Talar Body Fractures</vt:lpstr>
      <vt:lpstr>Calcaneal Fractures</vt:lpstr>
      <vt:lpstr>Calcaneal Fractures</vt:lpstr>
      <vt:lpstr>Classification</vt:lpstr>
      <vt:lpstr>Imaging</vt:lpstr>
      <vt:lpstr>Treatment</vt:lpstr>
      <vt:lpstr>Axial “Harris” View of Calcaneus Fracture</vt:lpstr>
      <vt:lpstr>Complications</vt:lpstr>
      <vt:lpstr>Lisfranc Injuries</vt:lpstr>
      <vt:lpstr>Lisfranc Injuries: Clinical Signs</vt:lpstr>
      <vt:lpstr>Lisfranc Injuries: Imaging</vt:lpstr>
      <vt:lpstr>Lisfranc Injuries</vt:lpstr>
      <vt:lpstr>Lis Franc Injuries: Case Example</vt:lpstr>
      <vt:lpstr>Metatarsal Fractures</vt:lpstr>
      <vt:lpstr>Metatarsal Fractures</vt:lpstr>
      <vt:lpstr>Treatment</vt:lpstr>
      <vt:lpstr>Treatment</vt:lpstr>
      <vt:lpstr>Adolescent female with multiple metatarsal fractures and proximal phalanx fracture of the hallux</vt:lpstr>
      <vt:lpstr>PowerPoint Presentation</vt:lpstr>
      <vt:lpstr>5th Metatarsal Fractures</vt:lpstr>
      <vt:lpstr>5th Metatarsal Base Fractures</vt:lpstr>
      <vt:lpstr>5th Metatarsal Base Fractures</vt:lpstr>
      <vt:lpstr>PowerPoint Presentation</vt:lpstr>
      <vt:lpstr>PowerPoint Presentation</vt:lpstr>
      <vt:lpstr>Pediatric Phalangeal Fractures</vt:lpstr>
      <vt:lpstr>Pediatric Phalangeal Fractures</vt:lpstr>
      <vt:lpstr>Proximal Phalanx SHIII Fracture 11 yo F</vt:lpstr>
      <vt:lpstr>PowerPoint Presentation</vt:lpstr>
      <vt:lpstr>PowerPoint Presentation</vt:lpstr>
      <vt:lpstr>Barefoot Stubbing Injuries to the Great Toe in Children</vt:lpstr>
      <vt:lpstr>PowerPoint Presentation</vt:lpstr>
      <vt:lpstr>Summary</vt:lpstr>
      <vt:lpstr>References</vt:lpstr>
      <vt:lpstr>References</vt:lpstr>
      <vt:lpstr>References</vt:lpstr>
    </vt:vector>
  </TitlesOfParts>
  <Company>Penn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Mehta, Samir</dc:creator>
  <cp:lastModifiedBy>Sharon Moore</cp:lastModifiedBy>
  <cp:revision>299</cp:revision>
  <dcterms:created xsi:type="dcterms:W3CDTF">2020-05-02T17:28:30Z</dcterms:created>
  <dcterms:modified xsi:type="dcterms:W3CDTF">2021-04-21T21:30:05Z</dcterms:modified>
</cp:coreProperties>
</file>