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9" r:id="rId2"/>
    <p:sldId id="261" r:id="rId3"/>
    <p:sldId id="329" r:id="rId4"/>
    <p:sldId id="262" r:id="rId5"/>
    <p:sldId id="282" r:id="rId6"/>
    <p:sldId id="328" r:id="rId7"/>
    <p:sldId id="283" r:id="rId8"/>
    <p:sldId id="260" r:id="rId9"/>
    <p:sldId id="269" r:id="rId10"/>
    <p:sldId id="273" r:id="rId11"/>
    <p:sldId id="280" r:id="rId12"/>
    <p:sldId id="281" r:id="rId13"/>
    <p:sldId id="271" r:id="rId14"/>
    <p:sldId id="277" r:id="rId15"/>
    <p:sldId id="278" r:id="rId16"/>
    <p:sldId id="279" r:id="rId17"/>
    <p:sldId id="272" r:id="rId18"/>
    <p:sldId id="275" r:id="rId19"/>
    <p:sldId id="284" r:id="rId20"/>
    <p:sldId id="285" r:id="rId21"/>
    <p:sldId id="300" r:id="rId22"/>
    <p:sldId id="301" r:id="rId23"/>
    <p:sldId id="302" r:id="rId24"/>
    <p:sldId id="306" r:id="rId25"/>
    <p:sldId id="303" r:id="rId26"/>
    <p:sldId id="304" r:id="rId27"/>
    <p:sldId id="290" r:id="rId28"/>
    <p:sldId id="307" r:id="rId29"/>
    <p:sldId id="308" r:id="rId30"/>
    <p:sldId id="310" r:id="rId31"/>
    <p:sldId id="311" r:id="rId32"/>
    <p:sldId id="312" r:id="rId33"/>
    <p:sldId id="314" r:id="rId34"/>
    <p:sldId id="289" r:id="rId35"/>
    <p:sldId id="313" r:id="rId36"/>
    <p:sldId id="315" r:id="rId37"/>
    <p:sldId id="274" r:id="rId38"/>
    <p:sldId id="291" r:id="rId39"/>
    <p:sldId id="292" r:id="rId40"/>
    <p:sldId id="316" r:id="rId41"/>
    <p:sldId id="319" r:id="rId42"/>
    <p:sldId id="294" r:id="rId43"/>
    <p:sldId id="318" r:id="rId44"/>
    <p:sldId id="295" r:id="rId45"/>
    <p:sldId id="298" r:id="rId46"/>
    <p:sldId id="320" r:id="rId47"/>
    <p:sldId id="296" r:id="rId48"/>
    <p:sldId id="321" r:id="rId49"/>
    <p:sldId id="317" r:id="rId50"/>
    <p:sldId id="322" r:id="rId51"/>
    <p:sldId id="297" r:id="rId52"/>
    <p:sldId id="327" r:id="rId53"/>
    <p:sldId id="299" r:id="rId54"/>
    <p:sldId id="331" r:id="rId55"/>
    <p:sldId id="324" r:id="rId56"/>
    <p:sldId id="266" r:id="rId57"/>
    <p:sldId id="267" r:id="rId58"/>
    <p:sldId id="326" r:id="rId59"/>
    <p:sldId id="33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w.aaron82@gmail.com" initials="s" lastIdx="1" clrIdx="0">
    <p:extLst>
      <p:ext uri="{19B8F6BF-5375-455C-9EA6-DF929625EA0E}">
        <p15:presenceInfo xmlns:p15="http://schemas.microsoft.com/office/powerpoint/2012/main" userId="647bab6261ff370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47" autoAdjust="0"/>
    <p:restoredTop sz="84489"/>
  </p:normalViewPr>
  <p:slideViewPr>
    <p:cSldViewPr snapToGrid="0">
      <p:cViewPr varScale="1">
        <p:scale>
          <a:sx n="108" d="100"/>
          <a:sy n="108" d="100"/>
        </p:scale>
        <p:origin x="78" y="78"/>
      </p:cViewPr>
      <p:guideLst/>
    </p:cSldViewPr>
  </p:slideViewPr>
  <p:notesTextViewPr>
    <p:cViewPr>
      <p:scale>
        <a:sx n="1" d="1"/>
        <a:sy n="1" d="1"/>
      </p:scale>
      <p:origin x="0" y="0"/>
    </p:cViewPr>
  </p:notesTextViewPr>
  <p:sorterViewPr>
    <p:cViewPr>
      <p:scale>
        <a:sx n="100" d="100"/>
        <a:sy n="100" d="100"/>
      </p:scale>
      <p:origin x="0" y="-323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Ages 0-4 Year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211-A744-9BF8-C8821343D12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211-A744-9BF8-C8821343D12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211-A744-9BF8-C8821343D12A}"/>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Cervical</c:v>
                </c:pt>
                <c:pt idx="1">
                  <c:v>Thoracic</c:v>
                </c:pt>
                <c:pt idx="2">
                  <c:v>Lumbar</c:v>
                </c:pt>
              </c:strCache>
            </c:strRef>
          </c:cat>
          <c:val>
            <c:numRef>
              <c:f>Sheet1!$B$2:$B$4</c:f>
              <c:numCache>
                <c:formatCode>0%</c:formatCode>
                <c:ptCount val="3"/>
                <c:pt idx="0">
                  <c:v>0.52</c:v>
                </c:pt>
                <c:pt idx="1">
                  <c:v>0.27</c:v>
                </c:pt>
                <c:pt idx="2">
                  <c:v>0.21</c:v>
                </c:pt>
              </c:numCache>
            </c:numRef>
          </c:val>
          <c:extLst>
            <c:ext xmlns:c16="http://schemas.microsoft.com/office/drawing/2014/chart" uri="{C3380CC4-5D6E-409C-BE32-E72D297353CC}">
              <c16:uniqueId val="{00000000-3248-D848-BB61-E36BCBA1200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Spine</a:t>
            </a:r>
            <a:r>
              <a:rPr lang="en-US" sz="2000" baseline="0"/>
              <a:t> Injuries by Age</a:t>
            </a:r>
            <a:endParaRPr lang="en-US" sz="200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 in Microsoft PowerPoint]Sheet1'!$G$3</c:f>
              <c:strCache>
                <c:ptCount val="1"/>
                <c:pt idx="0">
                  <c:v>5-9 Years</c:v>
                </c:pt>
              </c:strCache>
            </c:strRef>
          </c:tx>
          <c:spPr>
            <a:solidFill>
              <a:schemeClr val="accent1"/>
            </a:solidFill>
            <a:ln>
              <a:noFill/>
            </a:ln>
            <a:effectLst/>
          </c:spPr>
          <c:invertIfNegative val="0"/>
          <c:cat>
            <c:strRef>
              <c:f>'[Chart in Microsoft PowerPoint]Sheet1'!$H$2:$J$2</c:f>
              <c:strCache>
                <c:ptCount val="3"/>
                <c:pt idx="0">
                  <c:v>Cervical </c:v>
                </c:pt>
                <c:pt idx="1">
                  <c:v>Thoracic</c:v>
                </c:pt>
                <c:pt idx="2">
                  <c:v>Lumbar</c:v>
                </c:pt>
              </c:strCache>
            </c:strRef>
          </c:cat>
          <c:val>
            <c:numRef>
              <c:f>'[Chart in Microsoft PowerPoint]Sheet1'!$H$3:$J$3</c:f>
              <c:numCache>
                <c:formatCode>0%</c:formatCode>
                <c:ptCount val="3"/>
                <c:pt idx="0">
                  <c:v>0.34</c:v>
                </c:pt>
                <c:pt idx="1">
                  <c:v>0.24</c:v>
                </c:pt>
                <c:pt idx="2">
                  <c:v>0.42</c:v>
                </c:pt>
              </c:numCache>
            </c:numRef>
          </c:val>
          <c:extLst>
            <c:ext xmlns:c16="http://schemas.microsoft.com/office/drawing/2014/chart" uri="{C3380CC4-5D6E-409C-BE32-E72D297353CC}">
              <c16:uniqueId val="{00000000-B060-014B-AEBB-D16B171D727F}"/>
            </c:ext>
          </c:extLst>
        </c:ser>
        <c:ser>
          <c:idx val="1"/>
          <c:order val="1"/>
          <c:tx>
            <c:strRef>
              <c:f>'[Chart in Microsoft PowerPoint]Sheet1'!$G$4</c:f>
              <c:strCache>
                <c:ptCount val="1"/>
                <c:pt idx="0">
                  <c:v>10-14 Years</c:v>
                </c:pt>
              </c:strCache>
            </c:strRef>
          </c:tx>
          <c:spPr>
            <a:solidFill>
              <a:schemeClr val="accent2"/>
            </a:solidFill>
            <a:ln>
              <a:noFill/>
            </a:ln>
            <a:effectLst/>
          </c:spPr>
          <c:invertIfNegative val="0"/>
          <c:cat>
            <c:strRef>
              <c:f>'[Chart in Microsoft PowerPoint]Sheet1'!$H$2:$J$2</c:f>
              <c:strCache>
                <c:ptCount val="3"/>
                <c:pt idx="0">
                  <c:v>Cervical </c:v>
                </c:pt>
                <c:pt idx="1">
                  <c:v>Thoracic</c:v>
                </c:pt>
                <c:pt idx="2">
                  <c:v>Lumbar</c:v>
                </c:pt>
              </c:strCache>
            </c:strRef>
          </c:cat>
          <c:val>
            <c:numRef>
              <c:f>'[Chart in Microsoft PowerPoint]Sheet1'!$H$4:$J$4</c:f>
              <c:numCache>
                <c:formatCode>0%</c:formatCode>
                <c:ptCount val="3"/>
                <c:pt idx="0">
                  <c:v>0.28000000000000003</c:v>
                </c:pt>
                <c:pt idx="1">
                  <c:v>0.28000000000000003</c:v>
                </c:pt>
                <c:pt idx="2">
                  <c:v>0.43</c:v>
                </c:pt>
              </c:numCache>
            </c:numRef>
          </c:val>
          <c:extLst>
            <c:ext xmlns:c16="http://schemas.microsoft.com/office/drawing/2014/chart" uri="{C3380CC4-5D6E-409C-BE32-E72D297353CC}">
              <c16:uniqueId val="{00000001-B060-014B-AEBB-D16B171D727F}"/>
            </c:ext>
          </c:extLst>
        </c:ser>
        <c:ser>
          <c:idx val="2"/>
          <c:order val="2"/>
          <c:tx>
            <c:strRef>
              <c:f>'[Chart in Microsoft PowerPoint]Sheet1'!$G$5</c:f>
              <c:strCache>
                <c:ptCount val="1"/>
                <c:pt idx="0">
                  <c:v>15-20 Years</c:v>
                </c:pt>
              </c:strCache>
            </c:strRef>
          </c:tx>
          <c:spPr>
            <a:solidFill>
              <a:schemeClr val="accent3"/>
            </a:solidFill>
            <a:ln>
              <a:noFill/>
            </a:ln>
            <a:effectLst/>
          </c:spPr>
          <c:invertIfNegative val="0"/>
          <c:cat>
            <c:strRef>
              <c:f>'[Chart in Microsoft PowerPoint]Sheet1'!$H$2:$J$2</c:f>
              <c:strCache>
                <c:ptCount val="3"/>
                <c:pt idx="0">
                  <c:v>Cervical </c:v>
                </c:pt>
                <c:pt idx="1">
                  <c:v>Thoracic</c:v>
                </c:pt>
                <c:pt idx="2">
                  <c:v>Lumbar</c:v>
                </c:pt>
              </c:strCache>
            </c:strRef>
          </c:cat>
          <c:val>
            <c:numRef>
              <c:f>'[Chart in Microsoft PowerPoint]Sheet1'!$H$5:$J$5</c:f>
              <c:numCache>
                <c:formatCode>0%</c:formatCode>
                <c:ptCount val="3"/>
                <c:pt idx="0">
                  <c:v>0.33</c:v>
                </c:pt>
                <c:pt idx="1">
                  <c:v>0.26</c:v>
                </c:pt>
                <c:pt idx="2">
                  <c:v>0.41</c:v>
                </c:pt>
              </c:numCache>
            </c:numRef>
          </c:val>
          <c:extLst>
            <c:ext xmlns:c16="http://schemas.microsoft.com/office/drawing/2014/chart" uri="{C3380CC4-5D6E-409C-BE32-E72D297353CC}">
              <c16:uniqueId val="{00000002-B060-014B-AEBB-D16B171D727F}"/>
            </c:ext>
          </c:extLst>
        </c:ser>
        <c:dLbls>
          <c:showLegendKey val="0"/>
          <c:showVal val="0"/>
          <c:showCatName val="0"/>
          <c:showSerName val="0"/>
          <c:showPercent val="0"/>
          <c:showBubbleSize val="0"/>
        </c:dLbls>
        <c:gapWidth val="219"/>
        <c:overlap val="-27"/>
        <c:axId val="679556655"/>
        <c:axId val="681502111"/>
      </c:barChart>
      <c:catAx>
        <c:axId val="679556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81502111"/>
        <c:crosses val="autoZero"/>
        <c:auto val="1"/>
        <c:lblAlgn val="ctr"/>
        <c:lblOffset val="100"/>
        <c:noMultiLvlLbl val="0"/>
      </c:catAx>
      <c:valAx>
        <c:axId val="68150211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795566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8B66B-B04D-2C4A-9597-4B3197D528B6}" type="datetimeFigureOut">
              <a:rPr lang="en-US" smtClean="0"/>
              <a:t>4/19/2021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04057-9DBA-7C48-9164-B907FE446494}" type="slidenum">
              <a:rPr lang="en-US" smtClean="0"/>
              <a:t>‹#›</a:t>
            </a:fld>
            <a:endParaRPr lang="en-US"/>
          </a:p>
        </p:txBody>
      </p:sp>
    </p:spTree>
    <p:extLst>
      <p:ext uri="{BB962C8B-B14F-4D97-AF65-F5344CB8AC3E}">
        <p14:creationId xmlns:p14="http://schemas.microsoft.com/office/powerpoint/2010/main" val="3507850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1</a:t>
            </a:fld>
            <a:endParaRPr lang="en-US"/>
          </a:p>
        </p:txBody>
      </p:sp>
    </p:spTree>
    <p:extLst>
      <p:ext uri="{BB962C8B-B14F-4D97-AF65-F5344CB8AC3E}">
        <p14:creationId xmlns:p14="http://schemas.microsoft.com/office/powerpoint/2010/main" val="3286383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19</a:t>
            </a:fld>
            <a:endParaRPr lang="en-US"/>
          </a:p>
        </p:txBody>
      </p:sp>
    </p:spTree>
    <p:extLst>
      <p:ext uri="{BB962C8B-B14F-4D97-AF65-F5344CB8AC3E}">
        <p14:creationId xmlns:p14="http://schemas.microsoft.com/office/powerpoint/2010/main" val="2788605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20</a:t>
            </a:fld>
            <a:endParaRPr lang="en-US"/>
          </a:p>
        </p:txBody>
      </p:sp>
    </p:spTree>
    <p:extLst>
      <p:ext uri="{BB962C8B-B14F-4D97-AF65-F5344CB8AC3E}">
        <p14:creationId xmlns:p14="http://schemas.microsoft.com/office/powerpoint/2010/main" val="3201056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26</a:t>
            </a:fld>
            <a:endParaRPr lang="en-US"/>
          </a:p>
        </p:txBody>
      </p:sp>
    </p:spTree>
    <p:extLst>
      <p:ext uri="{BB962C8B-B14F-4D97-AF65-F5344CB8AC3E}">
        <p14:creationId xmlns:p14="http://schemas.microsoft.com/office/powerpoint/2010/main" val="2476615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27</a:t>
            </a:fld>
            <a:endParaRPr lang="en-US"/>
          </a:p>
        </p:txBody>
      </p:sp>
    </p:spTree>
    <p:extLst>
      <p:ext uri="{BB962C8B-B14F-4D97-AF65-F5344CB8AC3E}">
        <p14:creationId xmlns:p14="http://schemas.microsoft.com/office/powerpoint/2010/main" val="4023535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38</a:t>
            </a:fld>
            <a:endParaRPr lang="en-US"/>
          </a:p>
        </p:txBody>
      </p:sp>
    </p:spTree>
    <p:extLst>
      <p:ext uri="{BB962C8B-B14F-4D97-AF65-F5344CB8AC3E}">
        <p14:creationId xmlns:p14="http://schemas.microsoft.com/office/powerpoint/2010/main" val="1280414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40</a:t>
            </a:fld>
            <a:endParaRPr lang="en-US"/>
          </a:p>
        </p:txBody>
      </p:sp>
    </p:spTree>
    <p:extLst>
      <p:ext uri="{BB962C8B-B14F-4D97-AF65-F5344CB8AC3E}">
        <p14:creationId xmlns:p14="http://schemas.microsoft.com/office/powerpoint/2010/main" val="1388218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42</a:t>
            </a:fld>
            <a:endParaRPr lang="en-US"/>
          </a:p>
        </p:txBody>
      </p:sp>
    </p:spTree>
    <p:extLst>
      <p:ext uri="{BB962C8B-B14F-4D97-AF65-F5344CB8AC3E}">
        <p14:creationId xmlns:p14="http://schemas.microsoft.com/office/powerpoint/2010/main" val="1081342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43</a:t>
            </a:fld>
            <a:endParaRPr lang="en-US"/>
          </a:p>
        </p:txBody>
      </p:sp>
    </p:spTree>
    <p:extLst>
      <p:ext uri="{BB962C8B-B14F-4D97-AF65-F5344CB8AC3E}">
        <p14:creationId xmlns:p14="http://schemas.microsoft.com/office/powerpoint/2010/main" val="1264736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45</a:t>
            </a:fld>
            <a:endParaRPr lang="en-US"/>
          </a:p>
        </p:txBody>
      </p:sp>
    </p:spTree>
    <p:extLst>
      <p:ext uri="{BB962C8B-B14F-4D97-AF65-F5344CB8AC3E}">
        <p14:creationId xmlns:p14="http://schemas.microsoft.com/office/powerpoint/2010/main" val="3796797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46</a:t>
            </a:fld>
            <a:endParaRPr lang="en-US"/>
          </a:p>
        </p:txBody>
      </p:sp>
    </p:spTree>
    <p:extLst>
      <p:ext uri="{BB962C8B-B14F-4D97-AF65-F5344CB8AC3E}">
        <p14:creationId xmlns:p14="http://schemas.microsoft.com/office/powerpoint/2010/main" val="2945176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5</a:t>
            </a:fld>
            <a:endParaRPr lang="en-US"/>
          </a:p>
        </p:txBody>
      </p:sp>
    </p:spTree>
    <p:extLst>
      <p:ext uri="{BB962C8B-B14F-4D97-AF65-F5344CB8AC3E}">
        <p14:creationId xmlns:p14="http://schemas.microsoft.com/office/powerpoint/2010/main" val="2765679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48</a:t>
            </a:fld>
            <a:endParaRPr lang="en-US"/>
          </a:p>
        </p:txBody>
      </p:sp>
    </p:spTree>
    <p:extLst>
      <p:ext uri="{BB962C8B-B14F-4D97-AF65-F5344CB8AC3E}">
        <p14:creationId xmlns:p14="http://schemas.microsoft.com/office/powerpoint/2010/main" val="1723231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49</a:t>
            </a:fld>
            <a:endParaRPr lang="en-US"/>
          </a:p>
        </p:txBody>
      </p:sp>
    </p:spTree>
    <p:extLst>
      <p:ext uri="{BB962C8B-B14F-4D97-AF65-F5344CB8AC3E}">
        <p14:creationId xmlns:p14="http://schemas.microsoft.com/office/powerpoint/2010/main" val="1031225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51</a:t>
            </a:fld>
            <a:endParaRPr lang="en-US"/>
          </a:p>
        </p:txBody>
      </p:sp>
    </p:spTree>
    <p:extLst>
      <p:ext uri="{BB962C8B-B14F-4D97-AF65-F5344CB8AC3E}">
        <p14:creationId xmlns:p14="http://schemas.microsoft.com/office/powerpoint/2010/main" val="330215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52</a:t>
            </a:fld>
            <a:endParaRPr lang="en-US"/>
          </a:p>
        </p:txBody>
      </p:sp>
    </p:spTree>
    <p:extLst>
      <p:ext uri="{BB962C8B-B14F-4D97-AF65-F5344CB8AC3E}">
        <p14:creationId xmlns:p14="http://schemas.microsoft.com/office/powerpoint/2010/main" val="2581349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53</a:t>
            </a:fld>
            <a:endParaRPr lang="en-US"/>
          </a:p>
        </p:txBody>
      </p:sp>
    </p:spTree>
    <p:extLst>
      <p:ext uri="{BB962C8B-B14F-4D97-AF65-F5344CB8AC3E}">
        <p14:creationId xmlns:p14="http://schemas.microsoft.com/office/powerpoint/2010/main" val="2368385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54</a:t>
            </a:fld>
            <a:endParaRPr lang="en-US"/>
          </a:p>
        </p:txBody>
      </p:sp>
    </p:spTree>
    <p:extLst>
      <p:ext uri="{BB962C8B-B14F-4D97-AF65-F5344CB8AC3E}">
        <p14:creationId xmlns:p14="http://schemas.microsoft.com/office/powerpoint/2010/main" val="1090343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6</a:t>
            </a:fld>
            <a:endParaRPr lang="en-US"/>
          </a:p>
        </p:txBody>
      </p:sp>
    </p:spTree>
    <p:extLst>
      <p:ext uri="{BB962C8B-B14F-4D97-AF65-F5344CB8AC3E}">
        <p14:creationId xmlns:p14="http://schemas.microsoft.com/office/powerpoint/2010/main" val="3925691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7</a:t>
            </a:fld>
            <a:endParaRPr lang="en-US"/>
          </a:p>
        </p:txBody>
      </p:sp>
    </p:spTree>
    <p:extLst>
      <p:ext uri="{BB962C8B-B14F-4D97-AF65-F5344CB8AC3E}">
        <p14:creationId xmlns:p14="http://schemas.microsoft.com/office/powerpoint/2010/main" val="1458326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9</a:t>
            </a:fld>
            <a:endParaRPr lang="en-US"/>
          </a:p>
        </p:txBody>
      </p:sp>
    </p:spTree>
    <p:extLst>
      <p:ext uri="{BB962C8B-B14F-4D97-AF65-F5344CB8AC3E}">
        <p14:creationId xmlns:p14="http://schemas.microsoft.com/office/powerpoint/2010/main" val="740413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10</a:t>
            </a:fld>
            <a:endParaRPr lang="en-US"/>
          </a:p>
        </p:txBody>
      </p:sp>
    </p:spTree>
    <p:extLst>
      <p:ext uri="{BB962C8B-B14F-4D97-AF65-F5344CB8AC3E}">
        <p14:creationId xmlns:p14="http://schemas.microsoft.com/office/powerpoint/2010/main" val="3068900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11</a:t>
            </a:fld>
            <a:endParaRPr lang="en-US"/>
          </a:p>
        </p:txBody>
      </p:sp>
    </p:spTree>
    <p:extLst>
      <p:ext uri="{BB962C8B-B14F-4D97-AF65-F5344CB8AC3E}">
        <p14:creationId xmlns:p14="http://schemas.microsoft.com/office/powerpoint/2010/main" val="1607416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16</a:t>
            </a:fld>
            <a:endParaRPr lang="en-US"/>
          </a:p>
        </p:txBody>
      </p:sp>
    </p:spTree>
    <p:extLst>
      <p:ext uri="{BB962C8B-B14F-4D97-AF65-F5344CB8AC3E}">
        <p14:creationId xmlns:p14="http://schemas.microsoft.com/office/powerpoint/2010/main" val="1541986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04057-9DBA-7C48-9164-B907FE446494}" type="slidenum">
              <a:rPr lang="en-US" smtClean="0"/>
              <a:t>18</a:t>
            </a:fld>
            <a:endParaRPr lang="en-US"/>
          </a:p>
        </p:txBody>
      </p:sp>
    </p:spTree>
    <p:extLst>
      <p:ext uri="{BB962C8B-B14F-4D97-AF65-F5344CB8AC3E}">
        <p14:creationId xmlns:p14="http://schemas.microsoft.com/office/powerpoint/2010/main" val="34082481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p:cNvSpPr/>
          <p:nvPr userDrawn="1"/>
        </p:nvSpPr>
        <p:spPr>
          <a:xfrm>
            <a:off x="9953723" y="6366554"/>
            <a:ext cx="3155092"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475312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81D4724-D698-47D4-A663-A96C66F201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id="{8B77DA90-9C27-4E1F-99A1-E6516E2C4B56}"/>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7567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85D1BB07-7AF7-4B17-80BC-DC29DEF74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id="{088771CC-05B5-4990-99DC-910542E86C8C}"/>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946103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EADA92C2-499C-41F6-8959-9FA83F39D0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7" name="Rectangle 6">
            <a:extLst>
              <a:ext uri="{FF2B5EF4-FFF2-40B4-BE49-F238E27FC236}">
                <a16:creationId xmlns:a16="http://schemas.microsoft.com/office/drawing/2014/main" id="{23880537-A7BC-46E6-8E01-27E18D49CDA7}"/>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9803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00206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a:extLst>
              <a:ext uri="{FF2B5EF4-FFF2-40B4-BE49-F238E27FC236}">
                <a16:creationId xmlns:a16="http://schemas.microsoft.com/office/drawing/2014/main" id="{78B6D0E1-6F87-4CED-9DE4-F10059F6BE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id="{F71ACD1C-73DB-40EC-8DFA-F0DE99A9CD15}"/>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850157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88DE133-07EF-426D-9E9C-F759B01C0C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id="{38279109-501F-4C8C-9679-AA0631E5AA94}"/>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713489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BB1BF96-39BE-4D5A-9FD2-10BE56E57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11" name="Rectangle 10">
            <a:extLst>
              <a:ext uri="{FF2B5EF4-FFF2-40B4-BE49-F238E27FC236}">
                <a16:creationId xmlns:a16="http://schemas.microsoft.com/office/drawing/2014/main" id="{3B4037B4-3CF5-4CC9-BDC2-61937E195D72}"/>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1152654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A4D4BAD2-3FEA-4F32-9D1D-CB78B0BE3A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7" name="Rectangle 6">
            <a:extLst>
              <a:ext uri="{FF2B5EF4-FFF2-40B4-BE49-F238E27FC236}">
                <a16:creationId xmlns:a16="http://schemas.microsoft.com/office/drawing/2014/main" id="{985807F5-0CBA-4789-8B7A-031740EE3228}"/>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42530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CDC778-5876-463F-9576-996D6990BA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6" name="Rectangle 5">
            <a:extLst>
              <a:ext uri="{FF2B5EF4-FFF2-40B4-BE49-F238E27FC236}">
                <a16:creationId xmlns:a16="http://schemas.microsoft.com/office/drawing/2014/main" id="{34726AFF-2537-41C4-9F22-98B8928ED9A4}"/>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07943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D92B9269-5DD5-4B15-89D6-537E8C963C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id="{CD6E1A62-C05B-4564-AD54-68F9FA12DCCB}"/>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26293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FC6AAA24-3D51-4CD0-BFBC-35135D6AA0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id="{1640504B-FFCD-4257-A350-7AD35AC41F47}"/>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1099832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814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tmp"/></Relationships>
</file>

<file path=ppt/slides/_rels/slide27.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7.tmp"/><Relationship Id="rId4" Type="http://schemas.openxmlformats.org/officeDocument/2006/relationships/image" Target="../media/image36.tm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solidFill>
                  <a:srgbClr val="002060"/>
                </a:solidFill>
              </a:rPr>
              <a:t>Fractures of the Spine </a:t>
            </a:r>
            <a:br>
              <a:rPr lang="en-US" b="1" dirty="0">
                <a:solidFill>
                  <a:srgbClr val="002060"/>
                </a:solidFill>
              </a:rPr>
            </a:br>
            <a:r>
              <a:rPr lang="en-US" b="1" dirty="0">
                <a:solidFill>
                  <a:srgbClr val="002060"/>
                </a:solidFill>
              </a:rPr>
              <a:t>in Children</a:t>
            </a:r>
          </a:p>
        </p:txBody>
      </p:sp>
      <p:sp>
        <p:nvSpPr>
          <p:cNvPr id="5" name="Subtitle 4"/>
          <p:cNvSpPr>
            <a:spLocks noGrp="1"/>
          </p:cNvSpPr>
          <p:nvPr>
            <p:ph type="subTitle" idx="1"/>
          </p:nvPr>
        </p:nvSpPr>
        <p:spPr/>
        <p:txBody>
          <a:bodyPr/>
          <a:lstStyle/>
          <a:p>
            <a:endParaRPr lang="en-US" b="1" i="1" dirty="0"/>
          </a:p>
          <a:p>
            <a:r>
              <a:rPr lang="en-US" b="1" i="1" dirty="0"/>
              <a:t>K. Aaron Shaw, DO</a:t>
            </a:r>
          </a:p>
          <a:p>
            <a:r>
              <a:rPr lang="en-US" b="1" i="1" dirty="0"/>
              <a:t>Dwight D. Eisenhower Army Medical Center</a:t>
            </a:r>
          </a:p>
        </p:txBody>
      </p:sp>
    </p:spTree>
    <p:extLst>
      <p:ext uri="{BB962C8B-B14F-4D97-AF65-F5344CB8AC3E}">
        <p14:creationId xmlns:p14="http://schemas.microsoft.com/office/powerpoint/2010/main" val="1313955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DA5AD-E05C-B043-8BE1-4C34D3A9C882}"/>
              </a:ext>
            </a:extLst>
          </p:cNvPr>
          <p:cNvSpPr>
            <a:spLocks noGrp="1"/>
          </p:cNvSpPr>
          <p:nvPr>
            <p:ph type="title"/>
          </p:nvPr>
        </p:nvSpPr>
        <p:spPr/>
        <p:txBody>
          <a:bodyPr/>
          <a:lstStyle/>
          <a:p>
            <a:r>
              <a:rPr lang="en-US" dirty="0"/>
              <a:t>Noncontiguous Spinal Injuries (NCSI)</a:t>
            </a:r>
          </a:p>
        </p:txBody>
      </p:sp>
      <p:sp>
        <p:nvSpPr>
          <p:cNvPr id="3" name="Content Placeholder 2">
            <a:extLst>
              <a:ext uri="{FF2B5EF4-FFF2-40B4-BE49-F238E27FC236}">
                <a16:creationId xmlns:a16="http://schemas.microsoft.com/office/drawing/2014/main" id="{EB425650-D74F-774B-A7FF-583296408F2F}"/>
              </a:ext>
            </a:extLst>
          </p:cNvPr>
          <p:cNvSpPr>
            <a:spLocks noGrp="1"/>
          </p:cNvSpPr>
          <p:nvPr>
            <p:ph idx="1"/>
          </p:nvPr>
        </p:nvSpPr>
        <p:spPr>
          <a:xfrm>
            <a:off x="838199" y="1825625"/>
            <a:ext cx="10898875" cy="4351338"/>
          </a:xfrm>
        </p:spPr>
        <p:txBody>
          <a:bodyPr>
            <a:normAutofit/>
          </a:bodyPr>
          <a:lstStyle/>
          <a:p>
            <a:r>
              <a:rPr lang="en-US" dirty="0"/>
              <a:t>Occurs in approximately 11.8% of cases </a:t>
            </a:r>
          </a:p>
          <a:p>
            <a:pPr lvl="1"/>
            <a:r>
              <a:rPr lang="en-US" dirty="0">
                <a:sym typeface="Wingdings" pitchFamily="2" charset="2"/>
              </a:rPr>
              <a:t>Most common is two noncontiguous thoracic spine</a:t>
            </a:r>
            <a:endParaRPr lang="en-US" dirty="0"/>
          </a:p>
          <a:p>
            <a:r>
              <a:rPr lang="en-US" dirty="0"/>
              <a:t>16% of NCSIs are initially missed</a:t>
            </a:r>
          </a:p>
          <a:p>
            <a:r>
              <a:rPr lang="en-US" dirty="0"/>
              <a:t>Higher rates of neurologic injury than single </a:t>
            </a:r>
            <a:br>
              <a:rPr lang="en-US" dirty="0"/>
            </a:br>
            <a:r>
              <a:rPr lang="en-US" dirty="0"/>
              <a:t>level or contiguous injuries </a:t>
            </a:r>
          </a:p>
          <a:p>
            <a:pPr lvl="1"/>
            <a:r>
              <a:rPr lang="en-US" dirty="0"/>
              <a:t>24% vs 9.7%</a:t>
            </a:r>
          </a:p>
          <a:p>
            <a:r>
              <a:rPr lang="en-US" dirty="0"/>
              <a:t>Associated injuries found in 44% of cases</a:t>
            </a:r>
          </a:p>
          <a:p>
            <a:r>
              <a:rPr lang="en-US" dirty="0"/>
              <a:t>Recommend imaging to include at least 4 </a:t>
            </a:r>
            <a:br>
              <a:rPr lang="en-US" dirty="0"/>
            </a:br>
            <a:r>
              <a:rPr lang="en-US" dirty="0"/>
              <a:t>spinal levels above and below </a:t>
            </a:r>
          </a:p>
        </p:txBody>
      </p:sp>
      <p:sp>
        <p:nvSpPr>
          <p:cNvPr id="4" name="TextBox 3">
            <a:extLst>
              <a:ext uri="{FF2B5EF4-FFF2-40B4-BE49-F238E27FC236}">
                <a16:creationId xmlns:a16="http://schemas.microsoft.com/office/drawing/2014/main" id="{61380BC4-93A9-9848-B71F-A7C06976212B}"/>
              </a:ext>
            </a:extLst>
          </p:cNvPr>
          <p:cNvSpPr txBox="1"/>
          <p:nvPr/>
        </p:nvSpPr>
        <p:spPr>
          <a:xfrm>
            <a:off x="1563757" y="6311900"/>
            <a:ext cx="4390030" cy="369332"/>
          </a:xfrm>
          <a:prstGeom prst="rect">
            <a:avLst/>
          </a:prstGeom>
          <a:noFill/>
        </p:spPr>
        <p:txBody>
          <a:bodyPr wrap="square" rtlCol="0">
            <a:spAutoFit/>
          </a:bodyPr>
          <a:lstStyle/>
          <a:p>
            <a:r>
              <a:rPr lang="en-US" dirty="0"/>
              <a:t>Firth GB et al. </a:t>
            </a:r>
            <a:r>
              <a:rPr lang="en-US" i="1" dirty="0"/>
              <a:t>Spine. </a:t>
            </a:r>
            <a:r>
              <a:rPr lang="en-US" dirty="0"/>
              <a:t>37(10):E599-608.</a:t>
            </a:r>
          </a:p>
        </p:txBody>
      </p:sp>
      <p:pic>
        <p:nvPicPr>
          <p:cNvPr id="5" name="Picture 4">
            <a:extLst>
              <a:ext uri="{FF2B5EF4-FFF2-40B4-BE49-F238E27FC236}">
                <a16:creationId xmlns:a16="http://schemas.microsoft.com/office/drawing/2014/main" id="{0B41EBDE-0922-B14E-ABDC-D0EC07644507}"/>
              </a:ext>
            </a:extLst>
          </p:cNvPr>
          <p:cNvPicPr>
            <a:picLocks noChangeAspect="1"/>
          </p:cNvPicPr>
          <p:nvPr/>
        </p:nvPicPr>
        <p:blipFill rotWithShape="1">
          <a:blip r:embed="rId3"/>
          <a:srcRect l="7980" t="5781" r="16325" b="17709"/>
          <a:stretch/>
        </p:blipFill>
        <p:spPr>
          <a:xfrm>
            <a:off x="9243391" y="365126"/>
            <a:ext cx="2867237" cy="5021884"/>
          </a:xfrm>
          <a:prstGeom prst="rect">
            <a:avLst/>
          </a:prstGeom>
        </p:spPr>
      </p:pic>
      <p:sp>
        <p:nvSpPr>
          <p:cNvPr id="6" name="TextBox 5">
            <a:extLst>
              <a:ext uri="{FF2B5EF4-FFF2-40B4-BE49-F238E27FC236}">
                <a16:creationId xmlns:a16="http://schemas.microsoft.com/office/drawing/2014/main" id="{27074A5C-3B65-E048-AD84-389811C4224A}"/>
              </a:ext>
            </a:extLst>
          </p:cNvPr>
          <p:cNvSpPr txBox="1"/>
          <p:nvPr/>
        </p:nvSpPr>
        <p:spPr>
          <a:xfrm>
            <a:off x="8984974" y="5546035"/>
            <a:ext cx="3125654" cy="923330"/>
          </a:xfrm>
          <a:prstGeom prst="rect">
            <a:avLst/>
          </a:prstGeom>
          <a:noFill/>
        </p:spPr>
        <p:txBody>
          <a:bodyPr wrap="square" rtlCol="0">
            <a:spAutoFit/>
          </a:bodyPr>
          <a:lstStyle/>
          <a:p>
            <a:r>
              <a:rPr lang="en-US" dirty="0"/>
              <a:t>14 year old M with L2 and L5 burst fractures (Image courtesy of Josh Murphy, MD)</a:t>
            </a:r>
          </a:p>
        </p:txBody>
      </p:sp>
    </p:spTree>
    <p:extLst>
      <p:ext uri="{BB962C8B-B14F-4D97-AF65-F5344CB8AC3E}">
        <p14:creationId xmlns:p14="http://schemas.microsoft.com/office/powerpoint/2010/main" val="1372399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FE680-617F-EF4E-89FE-6A0DCB0A9B06}"/>
              </a:ext>
            </a:extLst>
          </p:cNvPr>
          <p:cNvSpPr>
            <a:spLocks noGrp="1"/>
          </p:cNvSpPr>
          <p:nvPr>
            <p:ph type="title"/>
          </p:nvPr>
        </p:nvSpPr>
        <p:spPr/>
        <p:txBody>
          <a:bodyPr/>
          <a:lstStyle/>
          <a:p>
            <a:r>
              <a:rPr lang="en-US" dirty="0"/>
              <a:t>Pediatric C-spine Immobilization</a:t>
            </a:r>
          </a:p>
        </p:txBody>
      </p:sp>
      <p:sp>
        <p:nvSpPr>
          <p:cNvPr id="3" name="Content Placeholder 2">
            <a:extLst>
              <a:ext uri="{FF2B5EF4-FFF2-40B4-BE49-F238E27FC236}">
                <a16:creationId xmlns:a16="http://schemas.microsoft.com/office/drawing/2014/main" id="{CA24BE18-DECA-2940-8C37-D43BB0E00F45}"/>
              </a:ext>
            </a:extLst>
          </p:cNvPr>
          <p:cNvSpPr>
            <a:spLocks noGrp="1"/>
          </p:cNvSpPr>
          <p:nvPr>
            <p:ph idx="1"/>
          </p:nvPr>
        </p:nvSpPr>
        <p:spPr>
          <a:xfrm>
            <a:off x="838200" y="1825625"/>
            <a:ext cx="6646333" cy="4351338"/>
          </a:xfrm>
        </p:spPr>
        <p:txBody>
          <a:bodyPr>
            <a:normAutofit/>
          </a:bodyPr>
          <a:lstStyle/>
          <a:p>
            <a:r>
              <a:rPr lang="en-US" sz="3200" dirty="0"/>
              <a:t>Requires unique consideration in the pediatric patients</a:t>
            </a:r>
          </a:p>
          <a:p>
            <a:pPr lvl="1"/>
            <a:r>
              <a:rPr lang="en-US" sz="2800" dirty="0"/>
              <a:t>Especially true for children &lt; 8 years</a:t>
            </a:r>
            <a:endParaRPr lang="en-US" sz="3200" dirty="0"/>
          </a:p>
          <a:p>
            <a:r>
              <a:rPr lang="en-US" sz="3200" dirty="0"/>
              <a:t>Children have disproportionately larger heads relative to the body</a:t>
            </a:r>
          </a:p>
          <a:p>
            <a:pPr lvl="1"/>
            <a:r>
              <a:rPr lang="en-US" sz="2800" dirty="0"/>
              <a:t>Produces a cervical flexion when on a flat surface</a:t>
            </a:r>
          </a:p>
          <a:p>
            <a:pPr lvl="1"/>
            <a:endParaRPr lang="en-US" sz="2800" dirty="0"/>
          </a:p>
          <a:p>
            <a:pPr lvl="1"/>
            <a:endParaRPr lang="en-US" sz="2800" dirty="0"/>
          </a:p>
        </p:txBody>
      </p:sp>
      <p:pic>
        <p:nvPicPr>
          <p:cNvPr id="4" name="Picture 3">
            <a:extLst>
              <a:ext uri="{FF2B5EF4-FFF2-40B4-BE49-F238E27FC236}">
                <a16:creationId xmlns:a16="http://schemas.microsoft.com/office/drawing/2014/main" id="{F9EF10DD-1471-DF41-976B-93B154042233}"/>
              </a:ext>
            </a:extLst>
          </p:cNvPr>
          <p:cNvPicPr>
            <a:picLocks noChangeAspect="1"/>
          </p:cNvPicPr>
          <p:nvPr/>
        </p:nvPicPr>
        <p:blipFill>
          <a:blip r:embed="rId3"/>
          <a:stretch>
            <a:fillRect/>
          </a:stretch>
        </p:blipFill>
        <p:spPr>
          <a:xfrm rot="5400000">
            <a:off x="8119346" y="1807449"/>
            <a:ext cx="3207808" cy="4717365"/>
          </a:xfrm>
          <a:prstGeom prst="rect">
            <a:avLst/>
          </a:prstGeom>
        </p:spPr>
      </p:pic>
      <p:sp>
        <p:nvSpPr>
          <p:cNvPr id="5" name="TextBox 4">
            <a:extLst>
              <a:ext uri="{FF2B5EF4-FFF2-40B4-BE49-F238E27FC236}">
                <a16:creationId xmlns:a16="http://schemas.microsoft.com/office/drawing/2014/main" id="{04B86CFD-8FB0-7844-B83B-9FD9D63550E1}"/>
              </a:ext>
            </a:extLst>
          </p:cNvPr>
          <p:cNvSpPr txBox="1"/>
          <p:nvPr/>
        </p:nvSpPr>
        <p:spPr>
          <a:xfrm>
            <a:off x="7484533" y="5909735"/>
            <a:ext cx="4707467" cy="646331"/>
          </a:xfrm>
          <a:prstGeom prst="rect">
            <a:avLst/>
          </a:prstGeom>
          <a:noFill/>
        </p:spPr>
        <p:txBody>
          <a:bodyPr wrap="square" rtlCol="0">
            <a:spAutoFit/>
          </a:bodyPr>
          <a:lstStyle/>
          <a:p>
            <a:r>
              <a:rPr lang="en-US" dirty="0"/>
              <a:t>Anterior translation of C2 fracture in child placed on spine board. (R&amp;W 8</a:t>
            </a:r>
            <a:r>
              <a:rPr lang="en-US" baseline="30000" dirty="0"/>
              <a:t>th</a:t>
            </a:r>
            <a:r>
              <a:rPr lang="en-US" dirty="0"/>
              <a:t> ed. Image 23-6)</a:t>
            </a:r>
          </a:p>
        </p:txBody>
      </p:sp>
    </p:spTree>
    <p:extLst>
      <p:ext uri="{BB962C8B-B14F-4D97-AF65-F5344CB8AC3E}">
        <p14:creationId xmlns:p14="http://schemas.microsoft.com/office/powerpoint/2010/main" val="4277536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449D0-23BB-EA49-B2B5-F676CCFA7F97}"/>
              </a:ext>
            </a:extLst>
          </p:cNvPr>
          <p:cNvSpPr>
            <a:spLocks noGrp="1"/>
          </p:cNvSpPr>
          <p:nvPr>
            <p:ph type="title"/>
          </p:nvPr>
        </p:nvSpPr>
        <p:spPr/>
        <p:txBody>
          <a:bodyPr/>
          <a:lstStyle/>
          <a:p>
            <a:r>
              <a:rPr lang="en-US" dirty="0"/>
              <a:t>Appropriate Immobilization</a:t>
            </a:r>
          </a:p>
        </p:txBody>
      </p:sp>
      <p:sp>
        <p:nvSpPr>
          <p:cNvPr id="3" name="Content Placeholder 2">
            <a:extLst>
              <a:ext uri="{FF2B5EF4-FFF2-40B4-BE49-F238E27FC236}">
                <a16:creationId xmlns:a16="http://schemas.microsoft.com/office/drawing/2014/main" id="{B49988F8-796B-9B48-9EA2-A67D214B1758}"/>
              </a:ext>
            </a:extLst>
          </p:cNvPr>
          <p:cNvSpPr>
            <a:spLocks noGrp="1"/>
          </p:cNvSpPr>
          <p:nvPr>
            <p:ph idx="1"/>
          </p:nvPr>
        </p:nvSpPr>
        <p:spPr/>
        <p:txBody>
          <a:bodyPr/>
          <a:lstStyle/>
          <a:p>
            <a:r>
              <a:rPr lang="en-US" sz="3200" dirty="0"/>
              <a:t>Aim: to align external auditory meatus with shoulders</a:t>
            </a:r>
          </a:p>
          <a:p>
            <a:r>
              <a:rPr lang="en-US" sz="3200" dirty="0"/>
              <a:t>Requires either head cut-out or mattress to elevate torso</a:t>
            </a:r>
          </a:p>
          <a:p>
            <a:endParaRPr lang="en-US" dirty="0"/>
          </a:p>
          <a:p>
            <a:endParaRPr lang="en-US" dirty="0"/>
          </a:p>
        </p:txBody>
      </p:sp>
      <p:pic>
        <p:nvPicPr>
          <p:cNvPr id="4" name="Picture 3">
            <a:extLst>
              <a:ext uri="{FF2B5EF4-FFF2-40B4-BE49-F238E27FC236}">
                <a16:creationId xmlns:a16="http://schemas.microsoft.com/office/drawing/2014/main" id="{5255CB1E-E90E-6B44-9493-BB8F67BF406E}"/>
              </a:ext>
            </a:extLst>
          </p:cNvPr>
          <p:cNvPicPr>
            <a:picLocks noChangeAspect="1"/>
          </p:cNvPicPr>
          <p:nvPr/>
        </p:nvPicPr>
        <p:blipFill>
          <a:blip r:embed="rId2"/>
          <a:stretch>
            <a:fillRect/>
          </a:stretch>
        </p:blipFill>
        <p:spPr>
          <a:xfrm>
            <a:off x="2912533" y="3015371"/>
            <a:ext cx="5791199" cy="3296529"/>
          </a:xfrm>
          <a:prstGeom prst="rect">
            <a:avLst/>
          </a:prstGeom>
        </p:spPr>
      </p:pic>
      <p:sp>
        <p:nvSpPr>
          <p:cNvPr id="5" name="TextBox 4">
            <a:extLst>
              <a:ext uri="{FF2B5EF4-FFF2-40B4-BE49-F238E27FC236}">
                <a16:creationId xmlns:a16="http://schemas.microsoft.com/office/drawing/2014/main" id="{457F4FBD-017B-AC40-BB1B-B8C5B73ADC06}"/>
              </a:ext>
            </a:extLst>
          </p:cNvPr>
          <p:cNvSpPr txBox="1"/>
          <p:nvPr/>
        </p:nvSpPr>
        <p:spPr>
          <a:xfrm>
            <a:off x="2844800" y="6227234"/>
            <a:ext cx="6620934" cy="646331"/>
          </a:xfrm>
          <a:prstGeom prst="rect">
            <a:avLst/>
          </a:prstGeom>
          <a:noFill/>
        </p:spPr>
        <p:txBody>
          <a:bodyPr wrap="square" rtlCol="0">
            <a:spAutoFit/>
          </a:bodyPr>
          <a:lstStyle/>
          <a:p>
            <a:r>
              <a:rPr lang="en-US" dirty="0"/>
              <a:t>Proper positioning techniques for cervical spine immobilization in young children. (R&amp;W 8</a:t>
            </a:r>
            <a:r>
              <a:rPr lang="en-US" baseline="30000" dirty="0"/>
              <a:t>th</a:t>
            </a:r>
            <a:r>
              <a:rPr lang="en-US" dirty="0"/>
              <a:t> edition. Figure 23-14, page 854)</a:t>
            </a:r>
          </a:p>
        </p:txBody>
      </p:sp>
    </p:spTree>
    <p:extLst>
      <p:ext uri="{BB962C8B-B14F-4D97-AF65-F5344CB8AC3E}">
        <p14:creationId xmlns:p14="http://schemas.microsoft.com/office/powerpoint/2010/main" val="858091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92D5-246F-8948-8E87-6642BBFB8122}"/>
              </a:ext>
            </a:extLst>
          </p:cNvPr>
          <p:cNvSpPr>
            <a:spLocks noGrp="1"/>
          </p:cNvSpPr>
          <p:nvPr>
            <p:ph type="title"/>
          </p:nvPr>
        </p:nvSpPr>
        <p:spPr/>
        <p:txBody>
          <a:bodyPr/>
          <a:lstStyle/>
          <a:p>
            <a:r>
              <a:rPr lang="en-US" dirty="0"/>
              <a:t>Cervical Spine Clearance</a:t>
            </a:r>
          </a:p>
        </p:txBody>
      </p:sp>
      <p:sp>
        <p:nvSpPr>
          <p:cNvPr id="3" name="Content Placeholder 2">
            <a:extLst>
              <a:ext uri="{FF2B5EF4-FFF2-40B4-BE49-F238E27FC236}">
                <a16:creationId xmlns:a16="http://schemas.microsoft.com/office/drawing/2014/main" id="{A29573D5-EFF0-6141-814B-B795F2BD4D38}"/>
              </a:ext>
            </a:extLst>
          </p:cNvPr>
          <p:cNvSpPr>
            <a:spLocks noGrp="1"/>
          </p:cNvSpPr>
          <p:nvPr>
            <p:ph idx="1"/>
          </p:nvPr>
        </p:nvSpPr>
        <p:spPr>
          <a:xfrm>
            <a:off x="838200" y="1825625"/>
            <a:ext cx="10515600" cy="4351338"/>
          </a:xfrm>
        </p:spPr>
        <p:txBody>
          <a:bodyPr/>
          <a:lstStyle/>
          <a:p>
            <a:r>
              <a:rPr lang="en-US" dirty="0"/>
              <a:t>Clearance protocol is distinctly different from adult protocol</a:t>
            </a:r>
          </a:p>
          <a:p>
            <a:r>
              <a:rPr lang="en-US" dirty="0"/>
              <a:t>Pediatric Cervical Spine Clearance Working Group presented new clearance algorithm in 2019</a:t>
            </a:r>
          </a:p>
          <a:p>
            <a:r>
              <a:rPr lang="en-US" dirty="0"/>
              <a:t>Approach based upon mental state at presentation, potential for recovery, and radiographic interpretation</a:t>
            </a:r>
          </a:p>
          <a:p>
            <a:pPr lvl="1"/>
            <a:r>
              <a:rPr lang="en-US" dirty="0"/>
              <a:t>Subgroups: 1) GSC 14 or 15     2) GSC 9-13    3) GSC ≤ 8</a:t>
            </a:r>
          </a:p>
          <a:p>
            <a:pPr marL="457200" lvl="1" indent="0">
              <a:buNone/>
            </a:pPr>
            <a:endParaRPr lang="en-US" dirty="0"/>
          </a:p>
          <a:p>
            <a:r>
              <a:rPr lang="en-US" i="1" dirty="0"/>
              <a:t>Goals: (1) Reduce time to c-collar removal (2) Decrease radiation exposure</a:t>
            </a:r>
          </a:p>
          <a:p>
            <a:endParaRPr lang="en-US" dirty="0"/>
          </a:p>
        </p:txBody>
      </p:sp>
      <p:pic>
        <p:nvPicPr>
          <p:cNvPr id="4" name="Content Placeholder 4" descr="A screenshot of a cell phone&#10;&#10;Description automatically generated">
            <a:extLst>
              <a:ext uri="{FF2B5EF4-FFF2-40B4-BE49-F238E27FC236}">
                <a16:creationId xmlns:a16="http://schemas.microsoft.com/office/drawing/2014/main" id="{3DD746EA-6BF7-EF41-97D6-8011684DFA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9114" y="1"/>
            <a:ext cx="4457708" cy="1880076"/>
          </a:xfrm>
          <a:prstGeom prst="rect">
            <a:avLst/>
          </a:prstGeom>
        </p:spPr>
      </p:pic>
      <p:sp>
        <p:nvSpPr>
          <p:cNvPr id="5" name="TextBox 4">
            <a:extLst>
              <a:ext uri="{FF2B5EF4-FFF2-40B4-BE49-F238E27FC236}">
                <a16:creationId xmlns:a16="http://schemas.microsoft.com/office/drawing/2014/main" id="{C04A3896-988A-834D-A09A-AA06FE3E41D9}"/>
              </a:ext>
            </a:extLst>
          </p:cNvPr>
          <p:cNvSpPr txBox="1"/>
          <p:nvPr/>
        </p:nvSpPr>
        <p:spPr>
          <a:xfrm>
            <a:off x="5218932" y="6311900"/>
            <a:ext cx="4626591" cy="369332"/>
          </a:xfrm>
          <a:prstGeom prst="rect">
            <a:avLst/>
          </a:prstGeom>
          <a:noFill/>
        </p:spPr>
        <p:txBody>
          <a:bodyPr wrap="square" rtlCol="0">
            <a:spAutoFit/>
          </a:bodyPr>
          <a:lstStyle/>
          <a:p>
            <a:r>
              <a:rPr lang="en-US" dirty="0"/>
              <a:t>Herman et al. </a:t>
            </a:r>
            <a:r>
              <a:rPr lang="en-US" i="1" dirty="0"/>
              <a:t>J Bone Joint Surg Am.</a:t>
            </a:r>
            <a:r>
              <a:rPr lang="en-US" dirty="0"/>
              <a:t> 2019; 101</a:t>
            </a:r>
          </a:p>
        </p:txBody>
      </p:sp>
    </p:spTree>
    <p:extLst>
      <p:ext uri="{BB962C8B-B14F-4D97-AF65-F5344CB8AC3E}">
        <p14:creationId xmlns:p14="http://schemas.microsoft.com/office/powerpoint/2010/main" val="3883951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41075-F8E7-E94C-A6F3-1403C46FDF33}"/>
              </a:ext>
            </a:extLst>
          </p:cNvPr>
          <p:cNvSpPr>
            <a:spLocks noGrp="1"/>
          </p:cNvSpPr>
          <p:nvPr>
            <p:ph type="title"/>
          </p:nvPr>
        </p:nvSpPr>
        <p:spPr/>
        <p:txBody>
          <a:bodyPr/>
          <a:lstStyle/>
          <a:p>
            <a:endParaRPr lang="en-US"/>
          </a:p>
        </p:txBody>
      </p:sp>
      <p:pic>
        <p:nvPicPr>
          <p:cNvPr id="5" name="Content Placeholder 4" descr="A screenshot of a cell phone&#10;&#10;Description automatically generated">
            <a:extLst>
              <a:ext uri="{FF2B5EF4-FFF2-40B4-BE49-F238E27FC236}">
                <a16:creationId xmlns:a16="http://schemas.microsoft.com/office/drawing/2014/main" id="{FA3BC9FE-100D-8D4E-8A0F-DE5EE32FEE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603" y="365125"/>
            <a:ext cx="11867090" cy="5558003"/>
          </a:xfrm>
        </p:spPr>
      </p:pic>
      <p:sp>
        <p:nvSpPr>
          <p:cNvPr id="4" name="TextBox 3">
            <a:extLst>
              <a:ext uri="{FF2B5EF4-FFF2-40B4-BE49-F238E27FC236}">
                <a16:creationId xmlns:a16="http://schemas.microsoft.com/office/drawing/2014/main" id="{9B71724F-2A7A-7940-AF80-0C20010F6AB5}"/>
              </a:ext>
            </a:extLst>
          </p:cNvPr>
          <p:cNvSpPr txBox="1"/>
          <p:nvPr/>
        </p:nvSpPr>
        <p:spPr>
          <a:xfrm>
            <a:off x="1779815" y="5923128"/>
            <a:ext cx="8208966" cy="923330"/>
          </a:xfrm>
          <a:prstGeom prst="rect">
            <a:avLst/>
          </a:prstGeom>
          <a:noFill/>
        </p:spPr>
        <p:txBody>
          <a:bodyPr wrap="square" rtlCol="0">
            <a:spAutoFit/>
          </a:bodyPr>
          <a:lstStyle/>
          <a:p>
            <a:r>
              <a:rPr lang="en-US" dirty="0"/>
              <a:t>Used with permission from: Herman MJ, et al. Pediatric Cervical Spine Clearance: A Consensus Statement and Algorithm from the Pediatric Cervical Spine Clearance Working Group. J Bone Joint Surg Am. 2019 Jan 2;101(1):e1.</a:t>
            </a:r>
          </a:p>
        </p:txBody>
      </p:sp>
    </p:spTree>
    <p:extLst>
      <p:ext uri="{BB962C8B-B14F-4D97-AF65-F5344CB8AC3E}">
        <p14:creationId xmlns:p14="http://schemas.microsoft.com/office/powerpoint/2010/main" val="196407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719E-99A4-744B-9D7A-F1315632B616}"/>
              </a:ext>
            </a:extLst>
          </p:cNvPr>
          <p:cNvSpPr>
            <a:spLocks noGrp="1"/>
          </p:cNvSpPr>
          <p:nvPr>
            <p:ph type="title"/>
          </p:nvPr>
        </p:nvSpPr>
        <p:spPr/>
        <p:txBody>
          <a:bodyPr>
            <a:normAutofit/>
          </a:bodyPr>
          <a:lstStyle/>
          <a:p>
            <a:r>
              <a:rPr lang="en-US" dirty="0" err="1"/>
              <a:t>Glascow</a:t>
            </a:r>
            <a:r>
              <a:rPr lang="en-US" dirty="0"/>
              <a:t> Coma Score (GCS)  of  14-15</a:t>
            </a:r>
          </a:p>
        </p:txBody>
      </p:sp>
      <p:sp>
        <p:nvSpPr>
          <p:cNvPr id="3" name="Content Placeholder 2">
            <a:extLst>
              <a:ext uri="{FF2B5EF4-FFF2-40B4-BE49-F238E27FC236}">
                <a16:creationId xmlns:a16="http://schemas.microsoft.com/office/drawing/2014/main" id="{B5597F6B-0ACA-9441-A568-DBBA2C22B610}"/>
              </a:ext>
            </a:extLst>
          </p:cNvPr>
          <p:cNvSpPr>
            <a:spLocks noGrp="1"/>
          </p:cNvSpPr>
          <p:nvPr>
            <p:ph idx="1"/>
          </p:nvPr>
        </p:nvSpPr>
        <p:spPr/>
        <p:txBody>
          <a:bodyPr>
            <a:normAutofit/>
          </a:bodyPr>
          <a:lstStyle/>
          <a:p>
            <a:r>
              <a:rPr lang="en-US" sz="3600" dirty="0"/>
              <a:t>Physical Exam findings </a:t>
            </a:r>
            <a:r>
              <a:rPr lang="en-US" sz="3200" dirty="0"/>
              <a:t>are sufficient for clearance</a:t>
            </a:r>
          </a:p>
          <a:p>
            <a:pPr lvl="1"/>
            <a:r>
              <a:rPr lang="en-US" sz="3200" i="1" dirty="0"/>
              <a:t>Cannot clear in the setting of:</a:t>
            </a:r>
          </a:p>
          <a:p>
            <a:pPr lvl="2"/>
            <a:r>
              <a:rPr lang="en-US" sz="2800" dirty="0"/>
              <a:t>Torticollis</a:t>
            </a:r>
          </a:p>
          <a:p>
            <a:pPr lvl="2"/>
            <a:r>
              <a:rPr lang="en-US" sz="2800" dirty="0"/>
              <a:t>Posterior MIDLINE tenderness</a:t>
            </a:r>
          </a:p>
          <a:p>
            <a:pPr lvl="2"/>
            <a:r>
              <a:rPr lang="en-US" sz="2800" dirty="0"/>
              <a:t>Difficulty with neck ROM</a:t>
            </a:r>
          </a:p>
          <a:p>
            <a:pPr lvl="2"/>
            <a:r>
              <a:rPr lang="en-US" sz="2800" dirty="0"/>
              <a:t>Distracting injury</a:t>
            </a:r>
          </a:p>
          <a:p>
            <a:r>
              <a:rPr lang="en-US" sz="3600" dirty="0"/>
              <a:t>Positive exam finding confirms need for plain radiographs</a:t>
            </a:r>
          </a:p>
        </p:txBody>
      </p:sp>
    </p:spTree>
    <p:extLst>
      <p:ext uri="{BB962C8B-B14F-4D97-AF65-F5344CB8AC3E}">
        <p14:creationId xmlns:p14="http://schemas.microsoft.com/office/powerpoint/2010/main" val="352075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03E6C-7E31-AD49-AA7E-04D47ACEA12B}"/>
              </a:ext>
            </a:extLst>
          </p:cNvPr>
          <p:cNvSpPr>
            <a:spLocks noGrp="1"/>
          </p:cNvSpPr>
          <p:nvPr>
            <p:ph type="title"/>
          </p:nvPr>
        </p:nvSpPr>
        <p:spPr/>
        <p:txBody>
          <a:bodyPr>
            <a:normAutofit/>
          </a:bodyPr>
          <a:lstStyle/>
          <a:p>
            <a:r>
              <a:rPr lang="en-US" sz="4000" dirty="0"/>
              <a:t>MIDLINE tenderness with a normal exam?</a:t>
            </a:r>
          </a:p>
        </p:txBody>
      </p:sp>
      <p:sp>
        <p:nvSpPr>
          <p:cNvPr id="3" name="Content Placeholder 2">
            <a:extLst>
              <a:ext uri="{FF2B5EF4-FFF2-40B4-BE49-F238E27FC236}">
                <a16:creationId xmlns:a16="http://schemas.microsoft.com/office/drawing/2014/main" id="{9C67326E-879E-3048-B4D5-262CF25AE238}"/>
              </a:ext>
            </a:extLst>
          </p:cNvPr>
          <p:cNvSpPr>
            <a:spLocks noGrp="1"/>
          </p:cNvSpPr>
          <p:nvPr>
            <p:ph idx="1"/>
          </p:nvPr>
        </p:nvSpPr>
        <p:spPr>
          <a:xfrm>
            <a:off x="221972" y="1825625"/>
            <a:ext cx="10515600" cy="4351338"/>
          </a:xfrm>
        </p:spPr>
        <p:txBody>
          <a:bodyPr>
            <a:normAutofit/>
          </a:bodyPr>
          <a:lstStyle/>
          <a:p>
            <a:r>
              <a:rPr lang="en-US" sz="3200" dirty="0"/>
              <a:t>Treatment options</a:t>
            </a:r>
          </a:p>
          <a:p>
            <a:pPr lvl="1"/>
            <a:r>
              <a:rPr lang="en-US" sz="2800" dirty="0"/>
              <a:t>1) Place in rigid collar for 1-2 weeks with follow-up repeat examination</a:t>
            </a:r>
            <a:endParaRPr lang="en-US" sz="3200" dirty="0"/>
          </a:p>
          <a:p>
            <a:pPr lvl="1"/>
            <a:r>
              <a:rPr lang="en-US" sz="2800" dirty="0"/>
              <a:t>2) Lateral flexion/extension radiographs</a:t>
            </a:r>
          </a:p>
          <a:p>
            <a:pPr lvl="2"/>
            <a:r>
              <a:rPr lang="en-US" sz="2400" dirty="0"/>
              <a:t>To be cleared, radiographs must confirm:</a:t>
            </a:r>
          </a:p>
          <a:p>
            <a:pPr lvl="3"/>
            <a:r>
              <a:rPr lang="en-US" sz="2200" dirty="0"/>
              <a:t>&gt; 30 deg flexion and extension for </a:t>
            </a:r>
            <a:br>
              <a:rPr lang="en-US" sz="2200" dirty="0"/>
            </a:br>
            <a:r>
              <a:rPr lang="en-US" sz="2200" dirty="0"/>
              <a:t>adequate assessment</a:t>
            </a:r>
          </a:p>
          <a:p>
            <a:pPr lvl="3"/>
            <a:r>
              <a:rPr lang="en-US" sz="2200" dirty="0"/>
              <a:t>No subluxation present</a:t>
            </a:r>
          </a:p>
          <a:p>
            <a:pPr lvl="1"/>
            <a:r>
              <a:rPr lang="en-US" sz="2800" dirty="0"/>
              <a:t>3.) Obtain spine consult</a:t>
            </a:r>
          </a:p>
          <a:p>
            <a:pPr lvl="2"/>
            <a:endParaRPr lang="en-US" dirty="0"/>
          </a:p>
        </p:txBody>
      </p:sp>
      <p:pic>
        <p:nvPicPr>
          <p:cNvPr id="4" name="Picture 2" descr="Image result for pediatric cervical flexion and extension radiographs">
            <a:extLst>
              <a:ext uri="{FF2B5EF4-FFF2-40B4-BE49-F238E27FC236}">
                <a16:creationId xmlns:a16="http://schemas.microsoft.com/office/drawing/2014/main" id="{8422B52B-7F07-924F-B30B-7106C5637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591" y="2930328"/>
            <a:ext cx="4324271" cy="32466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E9E986-9B35-6A40-8E48-59489D6E6E81}"/>
              </a:ext>
            </a:extLst>
          </p:cNvPr>
          <p:cNvSpPr txBox="1"/>
          <p:nvPr/>
        </p:nvSpPr>
        <p:spPr>
          <a:xfrm>
            <a:off x="6128024" y="6169709"/>
            <a:ext cx="4609548" cy="646331"/>
          </a:xfrm>
          <a:prstGeom prst="rect">
            <a:avLst/>
          </a:prstGeom>
          <a:noFill/>
        </p:spPr>
        <p:txBody>
          <a:bodyPr wrap="square" rtlCol="0">
            <a:spAutoFit/>
          </a:bodyPr>
          <a:lstStyle/>
          <a:p>
            <a:r>
              <a:rPr lang="en-US" dirty="0"/>
              <a:t>Example radiographs demonstrating adequate flexion/extension views of cervical spine.</a:t>
            </a:r>
          </a:p>
        </p:txBody>
      </p:sp>
    </p:spTree>
    <p:extLst>
      <p:ext uri="{BB962C8B-B14F-4D97-AF65-F5344CB8AC3E}">
        <p14:creationId xmlns:p14="http://schemas.microsoft.com/office/powerpoint/2010/main" val="4009417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A2FEC-12F6-6A4D-BF19-0043699B42C7}"/>
              </a:ext>
            </a:extLst>
          </p:cNvPr>
          <p:cNvSpPr>
            <a:spLocks noGrp="1"/>
          </p:cNvSpPr>
          <p:nvPr>
            <p:ph type="title"/>
          </p:nvPr>
        </p:nvSpPr>
        <p:spPr/>
        <p:txBody>
          <a:bodyPr/>
          <a:lstStyle/>
          <a:p>
            <a:r>
              <a:rPr lang="en-US" dirty="0"/>
              <a:t>GCS 9-13</a:t>
            </a:r>
          </a:p>
        </p:txBody>
      </p:sp>
      <p:sp>
        <p:nvSpPr>
          <p:cNvPr id="3" name="Content Placeholder 2">
            <a:extLst>
              <a:ext uri="{FF2B5EF4-FFF2-40B4-BE49-F238E27FC236}">
                <a16:creationId xmlns:a16="http://schemas.microsoft.com/office/drawing/2014/main" id="{0335813A-6E4E-9E4A-899E-0AF6C7E5DE0E}"/>
              </a:ext>
            </a:extLst>
          </p:cNvPr>
          <p:cNvSpPr>
            <a:spLocks noGrp="1"/>
          </p:cNvSpPr>
          <p:nvPr>
            <p:ph idx="1"/>
          </p:nvPr>
        </p:nvSpPr>
        <p:spPr/>
        <p:txBody>
          <a:bodyPr>
            <a:normAutofit fontScale="77500" lnSpcReduction="20000"/>
          </a:bodyPr>
          <a:lstStyle/>
          <a:p>
            <a:r>
              <a:rPr lang="en-US" sz="3200" dirty="0"/>
              <a:t>Initial Work-up:</a:t>
            </a:r>
          </a:p>
          <a:p>
            <a:pPr lvl="1"/>
            <a:r>
              <a:rPr lang="en-US" dirty="0"/>
              <a:t>If expected mental status improvement </a:t>
            </a:r>
            <a:r>
              <a:rPr lang="en-US" dirty="0">
                <a:sym typeface="Wingdings" pitchFamily="2" charset="2"/>
              </a:rPr>
              <a:t></a:t>
            </a:r>
            <a:r>
              <a:rPr lang="en-US" dirty="0"/>
              <a:t> lateral cervical radiograph</a:t>
            </a:r>
          </a:p>
          <a:p>
            <a:pPr lvl="2"/>
            <a:r>
              <a:rPr lang="en-US" dirty="0"/>
              <a:t>If no improvement expected</a:t>
            </a:r>
            <a:r>
              <a:rPr lang="en-US" dirty="0">
                <a:sym typeface="Wingdings" pitchFamily="2" charset="2"/>
              </a:rPr>
              <a:t></a:t>
            </a:r>
            <a:r>
              <a:rPr lang="en-US" dirty="0"/>
              <a:t> CT scan</a:t>
            </a:r>
          </a:p>
          <a:p>
            <a:pPr lvl="1"/>
            <a:r>
              <a:rPr lang="en-US" sz="2800" dirty="0"/>
              <a:t>If lateral radiograph normal</a:t>
            </a:r>
            <a:r>
              <a:rPr lang="en-US" sz="2800" dirty="0">
                <a:sym typeface="Wingdings" pitchFamily="2" charset="2"/>
              </a:rPr>
              <a:t> </a:t>
            </a:r>
            <a:r>
              <a:rPr lang="en-US" sz="2800" dirty="0"/>
              <a:t>repeat exam in 12 hours</a:t>
            </a:r>
          </a:p>
          <a:p>
            <a:pPr lvl="2"/>
            <a:r>
              <a:rPr lang="en-US" sz="2400" dirty="0"/>
              <a:t>If repeat exam is normal </a:t>
            </a:r>
            <a:r>
              <a:rPr lang="en-US" sz="2400" dirty="0">
                <a:sym typeface="Wingdings" pitchFamily="2" charset="2"/>
              </a:rPr>
              <a:t> </a:t>
            </a:r>
            <a:r>
              <a:rPr lang="en-US" sz="2400" dirty="0"/>
              <a:t>c-spine can be cleared</a:t>
            </a:r>
          </a:p>
          <a:p>
            <a:endParaRPr lang="en-US" dirty="0"/>
          </a:p>
          <a:p>
            <a:r>
              <a:rPr lang="en-US" sz="3200" i="1" dirty="0"/>
              <a:t>If suspected abusive head trauma, obtain cervical spine MRI</a:t>
            </a:r>
          </a:p>
          <a:p>
            <a:endParaRPr lang="en-US" sz="3200" dirty="0"/>
          </a:p>
          <a:p>
            <a:r>
              <a:rPr lang="en-US" sz="3200" i="1" dirty="0"/>
              <a:t>Stronger consideration for imaging with higher risk mechanisms:</a:t>
            </a:r>
          </a:p>
          <a:p>
            <a:pPr lvl="1"/>
            <a:r>
              <a:rPr lang="en-US" sz="2800" i="1" dirty="0"/>
              <a:t>diving</a:t>
            </a:r>
          </a:p>
          <a:p>
            <a:pPr lvl="1"/>
            <a:r>
              <a:rPr lang="en-US" sz="2800" i="1" dirty="0"/>
              <a:t>axial loading </a:t>
            </a:r>
          </a:p>
          <a:p>
            <a:pPr lvl="1"/>
            <a:r>
              <a:rPr lang="en-US" sz="2800" i="1" dirty="0"/>
              <a:t>clothes-line</a:t>
            </a:r>
          </a:p>
          <a:p>
            <a:pPr lvl="1"/>
            <a:r>
              <a:rPr lang="en-US" sz="2800" i="1" dirty="0"/>
              <a:t>high-risk MVA</a:t>
            </a:r>
            <a:endParaRPr lang="en-US" sz="2800" dirty="0"/>
          </a:p>
        </p:txBody>
      </p:sp>
    </p:spTree>
    <p:extLst>
      <p:ext uri="{BB962C8B-B14F-4D97-AF65-F5344CB8AC3E}">
        <p14:creationId xmlns:p14="http://schemas.microsoft.com/office/powerpoint/2010/main" val="891920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22404-42DE-D44F-B9DB-2662A874C867}"/>
              </a:ext>
            </a:extLst>
          </p:cNvPr>
          <p:cNvSpPr>
            <a:spLocks noGrp="1"/>
          </p:cNvSpPr>
          <p:nvPr>
            <p:ph type="title"/>
          </p:nvPr>
        </p:nvSpPr>
        <p:spPr/>
        <p:txBody>
          <a:bodyPr/>
          <a:lstStyle/>
          <a:p>
            <a:r>
              <a:rPr lang="en-US" dirty="0"/>
              <a:t>GCS ≤8</a:t>
            </a:r>
          </a:p>
        </p:txBody>
      </p:sp>
      <p:sp>
        <p:nvSpPr>
          <p:cNvPr id="7" name="Content Placeholder 6">
            <a:extLst>
              <a:ext uri="{FF2B5EF4-FFF2-40B4-BE49-F238E27FC236}">
                <a16:creationId xmlns:a16="http://schemas.microsoft.com/office/drawing/2014/main" id="{EBA7C619-651F-234E-ADC2-41AC153A92B2}"/>
              </a:ext>
            </a:extLst>
          </p:cNvPr>
          <p:cNvSpPr>
            <a:spLocks noGrp="1"/>
          </p:cNvSpPr>
          <p:nvPr>
            <p:ph idx="1"/>
          </p:nvPr>
        </p:nvSpPr>
        <p:spPr/>
        <p:txBody>
          <a:bodyPr>
            <a:normAutofit/>
          </a:bodyPr>
          <a:lstStyle/>
          <a:p>
            <a:r>
              <a:rPr lang="en-US" sz="3200" dirty="0"/>
              <a:t>Initial imaging study:</a:t>
            </a:r>
          </a:p>
          <a:p>
            <a:pPr lvl="1"/>
            <a:r>
              <a:rPr lang="en-US" sz="2800" dirty="0"/>
              <a:t>Computed Tomography (CT)</a:t>
            </a:r>
          </a:p>
          <a:p>
            <a:pPr lvl="1"/>
            <a:r>
              <a:rPr lang="en-US" sz="2800" dirty="0"/>
              <a:t>Obtain MRI if:</a:t>
            </a:r>
          </a:p>
          <a:p>
            <a:pPr lvl="2"/>
            <a:r>
              <a:rPr lang="en-US" sz="2400" dirty="0"/>
              <a:t>If initial CT scan is negative and no anticipated </a:t>
            </a:r>
            <a:br>
              <a:rPr lang="en-US" sz="2400" dirty="0"/>
            </a:br>
            <a:r>
              <a:rPr lang="en-US" sz="2400" dirty="0"/>
              <a:t>mental status improvement within 72 hours</a:t>
            </a:r>
          </a:p>
          <a:p>
            <a:pPr lvl="2"/>
            <a:r>
              <a:rPr lang="en-US" sz="2400" dirty="0"/>
              <a:t>If abusive head trauma suspected</a:t>
            </a:r>
          </a:p>
          <a:p>
            <a:pPr lvl="1"/>
            <a:r>
              <a:rPr lang="en-US" sz="2800" dirty="0"/>
              <a:t>MRI is sufficient to clear cervical spine</a:t>
            </a:r>
          </a:p>
        </p:txBody>
      </p:sp>
      <p:pic>
        <p:nvPicPr>
          <p:cNvPr id="5" name="Content Placeholder 3" descr="Screen Clipping">
            <a:extLst>
              <a:ext uri="{FF2B5EF4-FFF2-40B4-BE49-F238E27FC236}">
                <a16:creationId xmlns:a16="http://schemas.microsoft.com/office/drawing/2014/main" id="{52294AD8-3F25-4A49-94F6-E3B5F00B5663}"/>
              </a:ext>
            </a:extLst>
          </p:cNvPr>
          <p:cNvPicPr>
            <a:picLocks noChangeAspect="1"/>
          </p:cNvPicPr>
          <p:nvPr/>
        </p:nvPicPr>
        <p:blipFill rotWithShape="1">
          <a:blip r:embed="rId3">
            <a:extLst>
              <a:ext uri="{28A0092B-C50C-407E-A947-70E740481C1C}">
                <a14:useLocalDpi xmlns:a14="http://schemas.microsoft.com/office/drawing/2010/main" val="0"/>
              </a:ext>
            </a:extLst>
          </a:blip>
          <a:srcRect l="4630" r="56379"/>
          <a:stretch/>
        </p:blipFill>
        <p:spPr>
          <a:xfrm>
            <a:off x="8644467" y="711161"/>
            <a:ext cx="3208867" cy="4467677"/>
          </a:xfrm>
          <a:prstGeom prst="rect">
            <a:avLst/>
          </a:prstGeom>
        </p:spPr>
      </p:pic>
      <p:sp>
        <p:nvSpPr>
          <p:cNvPr id="6" name="TextBox 5">
            <a:extLst>
              <a:ext uri="{FF2B5EF4-FFF2-40B4-BE49-F238E27FC236}">
                <a16:creationId xmlns:a16="http://schemas.microsoft.com/office/drawing/2014/main" id="{B78102B5-3615-F64E-A1B3-937240A8B396}"/>
              </a:ext>
            </a:extLst>
          </p:cNvPr>
          <p:cNvSpPr txBox="1"/>
          <p:nvPr/>
        </p:nvSpPr>
        <p:spPr>
          <a:xfrm>
            <a:off x="8788400" y="5350933"/>
            <a:ext cx="2980267" cy="923330"/>
          </a:xfrm>
          <a:prstGeom prst="rect">
            <a:avLst/>
          </a:prstGeom>
          <a:noFill/>
        </p:spPr>
        <p:txBody>
          <a:bodyPr wrap="square" rtlCol="0">
            <a:spAutoFit/>
          </a:bodyPr>
          <a:lstStyle/>
          <a:p>
            <a:r>
              <a:rPr lang="en-US" dirty="0"/>
              <a:t>3-year old with complete SCI after C2 fracture sustained during an MVC</a:t>
            </a:r>
          </a:p>
        </p:txBody>
      </p:sp>
    </p:spTree>
    <p:extLst>
      <p:ext uri="{BB962C8B-B14F-4D97-AF65-F5344CB8AC3E}">
        <p14:creationId xmlns:p14="http://schemas.microsoft.com/office/powerpoint/2010/main" val="3765153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EC5A7-C684-384E-AEFF-816A9455D2DE}"/>
              </a:ext>
            </a:extLst>
          </p:cNvPr>
          <p:cNvSpPr>
            <a:spLocks noGrp="1"/>
          </p:cNvSpPr>
          <p:nvPr>
            <p:ph type="title"/>
          </p:nvPr>
        </p:nvSpPr>
        <p:spPr/>
        <p:txBody>
          <a:bodyPr/>
          <a:lstStyle/>
          <a:p>
            <a:r>
              <a:rPr lang="en-US" dirty="0"/>
              <a:t>Cervical Spine Trauma</a:t>
            </a:r>
          </a:p>
        </p:txBody>
      </p:sp>
      <p:pic>
        <p:nvPicPr>
          <p:cNvPr id="4" name="Picture 3">
            <a:extLst>
              <a:ext uri="{FF2B5EF4-FFF2-40B4-BE49-F238E27FC236}">
                <a16:creationId xmlns:a16="http://schemas.microsoft.com/office/drawing/2014/main" id="{27935DF2-F4F5-4842-BBFA-BC611216C729}"/>
              </a:ext>
            </a:extLst>
          </p:cNvPr>
          <p:cNvPicPr>
            <a:picLocks noChangeAspect="1"/>
          </p:cNvPicPr>
          <p:nvPr/>
        </p:nvPicPr>
        <p:blipFill>
          <a:blip r:embed="rId3"/>
          <a:stretch>
            <a:fillRect/>
          </a:stretch>
        </p:blipFill>
        <p:spPr>
          <a:xfrm>
            <a:off x="3403312" y="1378763"/>
            <a:ext cx="4724687" cy="5360703"/>
          </a:xfrm>
          <a:prstGeom prst="rect">
            <a:avLst/>
          </a:prstGeom>
        </p:spPr>
      </p:pic>
      <p:sp>
        <p:nvSpPr>
          <p:cNvPr id="5" name="TextBox 4">
            <a:extLst>
              <a:ext uri="{FF2B5EF4-FFF2-40B4-BE49-F238E27FC236}">
                <a16:creationId xmlns:a16="http://schemas.microsoft.com/office/drawing/2014/main" id="{19FEDEAD-535E-AE4B-96D7-C0E4971DE082}"/>
              </a:ext>
            </a:extLst>
          </p:cNvPr>
          <p:cNvSpPr txBox="1"/>
          <p:nvPr/>
        </p:nvSpPr>
        <p:spPr>
          <a:xfrm>
            <a:off x="8483600" y="5350933"/>
            <a:ext cx="3014133" cy="1200329"/>
          </a:xfrm>
          <a:prstGeom prst="rect">
            <a:avLst/>
          </a:prstGeom>
          <a:noFill/>
        </p:spPr>
        <p:txBody>
          <a:bodyPr wrap="square" rtlCol="0">
            <a:spAutoFit/>
          </a:bodyPr>
          <a:lstStyle/>
          <a:p>
            <a:r>
              <a:rPr lang="en-US" dirty="0"/>
              <a:t>Lateral cervical spine radiograph demonstrating C2 Hangman’s fracture. (R&amp;W 8</a:t>
            </a:r>
            <a:r>
              <a:rPr lang="en-US" baseline="30000" dirty="0"/>
              <a:t>th</a:t>
            </a:r>
            <a:r>
              <a:rPr lang="en-US" dirty="0"/>
              <a:t> ed. Figure 23-48</a:t>
            </a:r>
          </a:p>
        </p:txBody>
      </p:sp>
    </p:spTree>
    <p:extLst>
      <p:ext uri="{BB962C8B-B14F-4D97-AF65-F5344CB8AC3E}">
        <p14:creationId xmlns:p14="http://schemas.microsoft.com/office/powerpoint/2010/main" val="1955739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9C8A-9A40-4A7A-AB6D-CD9D34513E55}"/>
              </a:ext>
            </a:extLst>
          </p:cNvPr>
          <p:cNvSpPr>
            <a:spLocks noGrp="1"/>
          </p:cNvSpPr>
          <p:nvPr>
            <p:ph type="title"/>
          </p:nvPr>
        </p:nvSpPr>
        <p:spPr/>
        <p:txBody>
          <a:bodyPr/>
          <a:lstStyle/>
          <a:p>
            <a:r>
              <a:rPr lang="en-US" b="1" u="sng" dirty="0"/>
              <a:t>Objectives</a:t>
            </a:r>
          </a:p>
        </p:txBody>
      </p:sp>
      <p:sp>
        <p:nvSpPr>
          <p:cNvPr id="3" name="Content Placeholder 2">
            <a:extLst>
              <a:ext uri="{FF2B5EF4-FFF2-40B4-BE49-F238E27FC236}">
                <a16:creationId xmlns:a16="http://schemas.microsoft.com/office/drawing/2014/main" id="{A8E9CCEE-C0F6-4A0E-9E1E-AF6FDAAFE95A}"/>
              </a:ext>
            </a:extLst>
          </p:cNvPr>
          <p:cNvSpPr>
            <a:spLocks noGrp="1"/>
          </p:cNvSpPr>
          <p:nvPr>
            <p:ph idx="1"/>
          </p:nvPr>
        </p:nvSpPr>
        <p:spPr/>
        <p:txBody>
          <a:bodyPr/>
          <a:lstStyle/>
          <a:p>
            <a:endParaRPr lang="en-US" b="1" dirty="0"/>
          </a:p>
          <a:p>
            <a:r>
              <a:rPr lang="en-US" b="1" dirty="0"/>
              <a:t>Review epidemiology of spine fractures in children</a:t>
            </a:r>
          </a:p>
          <a:p>
            <a:r>
              <a:rPr lang="en-US" b="1" dirty="0"/>
              <a:t>Discuss cervical spine anatomy and injury patterns</a:t>
            </a:r>
          </a:p>
          <a:p>
            <a:r>
              <a:rPr lang="en-US" b="1" dirty="0"/>
              <a:t>Review cervical spine precautions in children</a:t>
            </a:r>
          </a:p>
          <a:p>
            <a:r>
              <a:rPr lang="en-US" b="1" dirty="0"/>
              <a:t>Identify cervical spine clearance protocol in children</a:t>
            </a:r>
          </a:p>
          <a:p>
            <a:r>
              <a:rPr lang="en-US" b="1" dirty="0"/>
              <a:t>Discuss thoracolumbar spine anatomy and injury patterns</a:t>
            </a:r>
          </a:p>
          <a:p>
            <a:r>
              <a:rPr lang="en-US" b="1" dirty="0"/>
              <a:t>Review treatment approaches for spine fracture</a:t>
            </a:r>
          </a:p>
        </p:txBody>
      </p:sp>
    </p:spTree>
    <p:extLst>
      <p:ext uri="{BB962C8B-B14F-4D97-AF65-F5344CB8AC3E}">
        <p14:creationId xmlns:p14="http://schemas.microsoft.com/office/powerpoint/2010/main" val="3558192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2D70-0DA5-464E-8EEB-344AEFF02248}"/>
              </a:ext>
            </a:extLst>
          </p:cNvPr>
          <p:cNvSpPr>
            <a:spLocks noGrp="1"/>
          </p:cNvSpPr>
          <p:nvPr>
            <p:ph type="title"/>
          </p:nvPr>
        </p:nvSpPr>
        <p:spPr/>
        <p:txBody>
          <a:bodyPr/>
          <a:lstStyle/>
          <a:p>
            <a:r>
              <a:rPr lang="en-US" dirty="0"/>
              <a:t>Embryology of the Cervical Spine</a:t>
            </a:r>
          </a:p>
        </p:txBody>
      </p:sp>
      <p:sp>
        <p:nvSpPr>
          <p:cNvPr id="3" name="Content Placeholder 2">
            <a:extLst>
              <a:ext uri="{FF2B5EF4-FFF2-40B4-BE49-F238E27FC236}">
                <a16:creationId xmlns:a16="http://schemas.microsoft.com/office/drawing/2014/main" id="{342E6754-E3A6-EC4C-9EA1-4487BF11762A}"/>
              </a:ext>
            </a:extLst>
          </p:cNvPr>
          <p:cNvSpPr>
            <a:spLocks noGrp="1"/>
          </p:cNvSpPr>
          <p:nvPr>
            <p:ph idx="1"/>
          </p:nvPr>
        </p:nvSpPr>
        <p:spPr/>
        <p:txBody>
          <a:bodyPr/>
          <a:lstStyle/>
          <a:p>
            <a:r>
              <a:rPr lang="en-US" dirty="0"/>
              <a:t>Understanding the embryology of the cervical spine can aid in identifying spinal injuries</a:t>
            </a:r>
          </a:p>
          <a:p>
            <a:r>
              <a:rPr lang="en-US" dirty="0" err="1"/>
              <a:t>Somites</a:t>
            </a:r>
            <a:r>
              <a:rPr lang="en-US" dirty="0"/>
              <a:t> segmentation occurs in cranial to caudad direction</a:t>
            </a:r>
          </a:p>
          <a:p>
            <a:pPr lvl="1"/>
            <a:r>
              <a:rPr lang="en-US" dirty="0">
                <a:sym typeface="Wingdings" pitchFamily="2" charset="2"/>
              </a:rPr>
              <a:t>3 layers: 1) Sclerotome 2) Myotome and 3) Dermatome</a:t>
            </a:r>
          </a:p>
          <a:p>
            <a:pPr lvl="1"/>
            <a:r>
              <a:rPr lang="en-US" dirty="0">
                <a:sym typeface="Wingdings" pitchFamily="2" charset="2"/>
              </a:rPr>
              <a:t>Sclerotome develops into o</a:t>
            </a:r>
            <a:r>
              <a:rPr lang="en-US" dirty="0"/>
              <a:t>sseous structures and annulus fibrosis</a:t>
            </a:r>
          </a:p>
          <a:p>
            <a:r>
              <a:rPr lang="en-US" dirty="0"/>
              <a:t> </a:t>
            </a:r>
            <a:r>
              <a:rPr lang="en-US" dirty="0" err="1"/>
              <a:t>Somites</a:t>
            </a:r>
            <a:r>
              <a:rPr lang="en-US" dirty="0"/>
              <a:t> form around notochord and neural tube</a:t>
            </a:r>
          </a:p>
          <a:p>
            <a:pPr lvl="1"/>
            <a:r>
              <a:rPr lang="en-US" dirty="0"/>
              <a:t>Notochord </a:t>
            </a:r>
            <a:r>
              <a:rPr lang="en-US" dirty="0">
                <a:sym typeface="Wingdings" pitchFamily="2" charset="2"/>
              </a:rPr>
              <a:t> anterior vertebral body and nucleus </a:t>
            </a:r>
            <a:r>
              <a:rPr lang="en-US" dirty="0" err="1">
                <a:sym typeface="Wingdings" pitchFamily="2" charset="2"/>
              </a:rPr>
              <a:t>pulposis</a:t>
            </a:r>
            <a:endParaRPr lang="en-US" dirty="0">
              <a:sym typeface="Wingdings" pitchFamily="2" charset="2"/>
            </a:endParaRPr>
          </a:p>
          <a:p>
            <a:pPr lvl="1"/>
            <a:r>
              <a:rPr lang="en-US" dirty="0">
                <a:sym typeface="Wingdings" pitchFamily="2" charset="2"/>
              </a:rPr>
              <a:t>Neural tube spinal cord</a:t>
            </a:r>
            <a:endParaRPr lang="en-US" dirty="0"/>
          </a:p>
          <a:p>
            <a:endParaRPr lang="en-US" dirty="0"/>
          </a:p>
        </p:txBody>
      </p:sp>
    </p:spTree>
    <p:extLst>
      <p:ext uri="{BB962C8B-B14F-4D97-AF65-F5344CB8AC3E}">
        <p14:creationId xmlns:p14="http://schemas.microsoft.com/office/powerpoint/2010/main" val="2169197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82AE6-3CEB-164B-BA44-65E67DCD15DC}"/>
              </a:ext>
            </a:extLst>
          </p:cNvPr>
          <p:cNvSpPr>
            <a:spLocks noGrp="1"/>
          </p:cNvSpPr>
          <p:nvPr>
            <p:ph type="title"/>
          </p:nvPr>
        </p:nvSpPr>
        <p:spPr/>
        <p:txBody>
          <a:bodyPr/>
          <a:lstStyle/>
          <a:p>
            <a:r>
              <a:rPr lang="en-US" dirty="0"/>
              <a:t>Cranio-cervical Junction</a:t>
            </a:r>
          </a:p>
        </p:txBody>
      </p:sp>
      <p:sp>
        <p:nvSpPr>
          <p:cNvPr id="3" name="Content Placeholder 2">
            <a:extLst>
              <a:ext uri="{FF2B5EF4-FFF2-40B4-BE49-F238E27FC236}">
                <a16:creationId xmlns:a16="http://schemas.microsoft.com/office/drawing/2014/main" id="{AE99639E-81A0-6E47-85FC-6E9AFDF2FDA8}"/>
              </a:ext>
            </a:extLst>
          </p:cNvPr>
          <p:cNvSpPr>
            <a:spLocks noGrp="1"/>
          </p:cNvSpPr>
          <p:nvPr>
            <p:ph idx="1"/>
          </p:nvPr>
        </p:nvSpPr>
        <p:spPr/>
        <p:txBody>
          <a:bodyPr/>
          <a:lstStyle/>
          <a:p>
            <a:r>
              <a:rPr lang="en-US" dirty="0"/>
              <a:t>Also referred to as the </a:t>
            </a:r>
            <a:r>
              <a:rPr lang="en-US" dirty="0" err="1"/>
              <a:t>Atlanto</a:t>
            </a:r>
            <a:r>
              <a:rPr lang="en-US" dirty="0"/>
              <a:t>-occipital (AO) junction</a:t>
            </a:r>
          </a:p>
          <a:p>
            <a:r>
              <a:rPr lang="en-US" dirty="0"/>
              <a:t>Consists of the articulation between occipital condyle and C1 lateral masses</a:t>
            </a:r>
          </a:p>
          <a:p>
            <a:pPr lvl="1"/>
            <a:r>
              <a:rPr lang="en-US" dirty="0"/>
              <a:t>Additional ligamentous component includes the odontoid</a:t>
            </a:r>
          </a:p>
          <a:p>
            <a:endParaRPr lang="en-US" dirty="0"/>
          </a:p>
          <a:p>
            <a:r>
              <a:rPr lang="en-US" b="1" dirty="0"/>
              <a:t>Articulation between C1 and occipital condyle is </a:t>
            </a:r>
            <a:br>
              <a:rPr lang="en-US" b="1" dirty="0"/>
            </a:br>
            <a:r>
              <a:rPr lang="en-US" b="1" dirty="0"/>
              <a:t>more horizontally  oriented in young children</a:t>
            </a:r>
          </a:p>
          <a:p>
            <a:pPr lvl="1"/>
            <a:r>
              <a:rPr lang="en-US" i="1" dirty="0"/>
              <a:t>Coupled with a smaller occipital condyle </a:t>
            </a:r>
            <a:br>
              <a:rPr lang="en-US" i="1" dirty="0"/>
            </a:br>
            <a:r>
              <a:rPr lang="en-US" i="1" dirty="0"/>
              <a:t>increases vulnerability to injury</a:t>
            </a:r>
          </a:p>
          <a:p>
            <a:endParaRPr lang="en-US" dirty="0"/>
          </a:p>
        </p:txBody>
      </p:sp>
      <p:pic>
        <p:nvPicPr>
          <p:cNvPr id="5" name="Picture 5" descr="o-1 articulation, child_2">
            <a:extLst>
              <a:ext uri="{FF2B5EF4-FFF2-40B4-BE49-F238E27FC236}">
                <a16:creationId xmlns:a16="http://schemas.microsoft.com/office/drawing/2014/main" id="{5E2CB26C-1579-3F4C-A59E-B753B22863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71" t="7547" r="30850" b="36896"/>
          <a:stretch/>
        </p:blipFill>
        <p:spPr bwMode="auto">
          <a:xfrm>
            <a:off x="9014582" y="3013964"/>
            <a:ext cx="2961564" cy="323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D3E024E-41C6-ED4F-AF49-2E025CDDBFD4}"/>
              </a:ext>
            </a:extLst>
          </p:cNvPr>
          <p:cNvSpPr txBox="1"/>
          <p:nvPr/>
        </p:nvSpPr>
        <p:spPr>
          <a:xfrm>
            <a:off x="6594650" y="6248231"/>
            <a:ext cx="3606800" cy="646331"/>
          </a:xfrm>
          <a:prstGeom prst="rect">
            <a:avLst/>
          </a:prstGeom>
          <a:noFill/>
        </p:spPr>
        <p:txBody>
          <a:bodyPr wrap="square" rtlCol="0">
            <a:spAutoFit/>
          </a:bodyPr>
          <a:lstStyle/>
          <a:p>
            <a:r>
              <a:rPr lang="en-US" dirty="0"/>
              <a:t>Sagittal CT image demonstrating normal occipital cervical articulation</a:t>
            </a:r>
          </a:p>
        </p:txBody>
      </p:sp>
    </p:spTree>
    <p:extLst>
      <p:ext uri="{BB962C8B-B14F-4D97-AF65-F5344CB8AC3E}">
        <p14:creationId xmlns:p14="http://schemas.microsoft.com/office/powerpoint/2010/main" val="2827011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28A9-85D6-CE43-853E-0EB9176E9F46}"/>
              </a:ext>
            </a:extLst>
          </p:cNvPr>
          <p:cNvSpPr>
            <a:spLocks noGrp="1"/>
          </p:cNvSpPr>
          <p:nvPr>
            <p:ph type="title"/>
          </p:nvPr>
        </p:nvSpPr>
        <p:spPr/>
        <p:txBody>
          <a:bodyPr/>
          <a:lstStyle/>
          <a:p>
            <a:r>
              <a:rPr lang="en-US" dirty="0"/>
              <a:t>C1 – Atlas</a:t>
            </a:r>
          </a:p>
        </p:txBody>
      </p:sp>
      <p:sp>
        <p:nvSpPr>
          <p:cNvPr id="3" name="Content Placeholder 2">
            <a:extLst>
              <a:ext uri="{FF2B5EF4-FFF2-40B4-BE49-F238E27FC236}">
                <a16:creationId xmlns:a16="http://schemas.microsoft.com/office/drawing/2014/main" id="{3B0894AB-EDAE-4A48-96C8-646EBC00C834}"/>
              </a:ext>
            </a:extLst>
          </p:cNvPr>
          <p:cNvSpPr>
            <a:spLocks noGrp="1"/>
          </p:cNvSpPr>
          <p:nvPr>
            <p:ph idx="1"/>
          </p:nvPr>
        </p:nvSpPr>
        <p:spPr>
          <a:xfrm>
            <a:off x="468573" y="1524674"/>
            <a:ext cx="10515600" cy="4351338"/>
          </a:xfrm>
        </p:spPr>
        <p:txBody>
          <a:bodyPr>
            <a:normAutofit/>
          </a:bodyPr>
          <a:lstStyle/>
          <a:p>
            <a:r>
              <a:rPr lang="en-US" dirty="0"/>
              <a:t>Composed of 3 ossification centers</a:t>
            </a:r>
          </a:p>
          <a:p>
            <a:pPr lvl="1"/>
            <a:r>
              <a:rPr lang="en-US" dirty="0"/>
              <a:t>Neural arch (x2) and body</a:t>
            </a:r>
          </a:p>
          <a:p>
            <a:r>
              <a:rPr lang="en-US" dirty="0"/>
              <a:t>Anterior arch ossification centers appears by 1 </a:t>
            </a:r>
            <a:br>
              <a:rPr lang="en-US" dirty="0"/>
            </a:br>
            <a:r>
              <a:rPr lang="en-US" dirty="0"/>
              <a:t>year of age</a:t>
            </a:r>
          </a:p>
          <a:p>
            <a:pPr lvl="1"/>
            <a:r>
              <a:rPr lang="en-US" dirty="0"/>
              <a:t>Present in 20% of children at birth</a:t>
            </a:r>
          </a:p>
          <a:p>
            <a:r>
              <a:rPr lang="en-US" dirty="0"/>
              <a:t>Posterior arches (D) fuse by age 3</a:t>
            </a:r>
          </a:p>
          <a:p>
            <a:r>
              <a:rPr lang="en-US" dirty="0"/>
              <a:t>Neurocentral synchondrosis (F) fuses by age 7 years</a:t>
            </a:r>
          </a:p>
          <a:p>
            <a:r>
              <a:rPr lang="en-US" dirty="0"/>
              <a:t>Ring reaches adult size by age 4 years</a:t>
            </a:r>
          </a:p>
        </p:txBody>
      </p:sp>
      <p:pic>
        <p:nvPicPr>
          <p:cNvPr id="5" name="Picture 4">
            <a:extLst>
              <a:ext uri="{FF2B5EF4-FFF2-40B4-BE49-F238E27FC236}">
                <a16:creationId xmlns:a16="http://schemas.microsoft.com/office/drawing/2014/main" id="{5E7F6875-E1D2-CD43-A6CE-2749D751D498}"/>
              </a:ext>
            </a:extLst>
          </p:cNvPr>
          <p:cNvPicPr>
            <a:picLocks noChangeAspect="1"/>
          </p:cNvPicPr>
          <p:nvPr/>
        </p:nvPicPr>
        <p:blipFill>
          <a:blip r:embed="rId2"/>
          <a:stretch>
            <a:fillRect/>
          </a:stretch>
        </p:blipFill>
        <p:spPr>
          <a:xfrm>
            <a:off x="8421143" y="1011456"/>
            <a:ext cx="3302284" cy="4565370"/>
          </a:xfrm>
          <a:prstGeom prst="rect">
            <a:avLst/>
          </a:prstGeom>
        </p:spPr>
      </p:pic>
      <p:sp>
        <p:nvSpPr>
          <p:cNvPr id="6" name="TextBox 5">
            <a:extLst>
              <a:ext uri="{FF2B5EF4-FFF2-40B4-BE49-F238E27FC236}">
                <a16:creationId xmlns:a16="http://schemas.microsoft.com/office/drawing/2014/main" id="{A7AA035E-6C76-FD44-8951-904E8B866071}"/>
              </a:ext>
            </a:extLst>
          </p:cNvPr>
          <p:cNvSpPr txBox="1"/>
          <p:nvPr/>
        </p:nvSpPr>
        <p:spPr>
          <a:xfrm>
            <a:off x="8522741" y="5791347"/>
            <a:ext cx="3302284" cy="646331"/>
          </a:xfrm>
          <a:prstGeom prst="rect">
            <a:avLst/>
          </a:prstGeom>
          <a:noFill/>
        </p:spPr>
        <p:txBody>
          <a:bodyPr wrap="square" rtlCol="0">
            <a:spAutoFit/>
          </a:bodyPr>
          <a:lstStyle/>
          <a:p>
            <a:r>
              <a:rPr lang="en-US" dirty="0"/>
              <a:t>Illustration of C1 ossification centers (R&amp;W 8</a:t>
            </a:r>
            <a:r>
              <a:rPr lang="en-US" baseline="30000" dirty="0"/>
              <a:t>th</a:t>
            </a:r>
            <a:r>
              <a:rPr lang="en-US" dirty="0"/>
              <a:t> ed Figure 23-8)</a:t>
            </a:r>
          </a:p>
        </p:txBody>
      </p:sp>
    </p:spTree>
    <p:extLst>
      <p:ext uri="{BB962C8B-B14F-4D97-AF65-F5344CB8AC3E}">
        <p14:creationId xmlns:p14="http://schemas.microsoft.com/office/powerpoint/2010/main" val="1951105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104E-EC77-F648-B9F0-7565EB7E07BD}"/>
              </a:ext>
            </a:extLst>
          </p:cNvPr>
          <p:cNvSpPr>
            <a:spLocks noGrp="1"/>
          </p:cNvSpPr>
          <p:nvPr>
            <p:ph type="title"/>
          </p:nvPr>
        </p:nvSpPr>
        <p:spPr/>
        <p:txBody>
          <a:bodyPr/>
          <a:lstStyle/>
          <a:p>
            <a:r>
              <a:rPr lang="en-US" dirty="0"/>
              <a:t>C2 – Axis</a:t>
            </a:r>
          </a:p>
        </p:txBody>
      </p:sp>
      <p:sp>
        <p:nvSpPr>
          <p:cNvPr id="3" name="Content Placeholder 2">
            <a:extLst>
              <a:ext uri="{FF2B5EF4-FFF2-40B4-BE49-F238E27FC236}">
                <a16:creationId xmlns:a16="http://schemas.microsoft.com/office/drawing/2014/main" id="{E08F7FD0-ABD0-3547-9C76-5799C505B896}"/>
              </a:ext>
            </a:extLst>
          </p:cNvPr>
          <p:cNvSpPr>
            <a:spLocks noGrp="1"/>
          </p:cNvSpPr>
          <p:nvPr>
            <p:ph idx="1"/>
          </p:nvPr>
        </p:nvSpPr>
        <p:spPr/>
        <p:txBody>
          <a:bodyPr>
            <a:normAutofit fontScale="92500" lnSpcReduction="10000"/>
          </a:bodyPr>
          <a:lstStyle/>
          <a:p>
            <a:r>
              <a:rPr lang="en-US" dirty="0"/>
              <a:t>Consists of 4 ossification centers</a:t>
            </a:r>
          </a:p>
          <a:p>
            <a:pPr lvl="1"/>
            <a:r>
              <a:rPr lang="en-US" dirty="0"/>
              <a:t>Dens (odontoid process), body, neural arch (x2)</a:t>
            </a:r>
          </a:p>
          <a:p>
            <a:pPr lvl="1"/>
            <a:endParaRPr lang="en-US" dirty="0"/>
          </a:p>
          <a:p>
            <a:r>
              <a:rPr lang="en-US" dirty="0"/>
              <a:t>Synchondroses</a:t>
            </a:r>
          </a:p>
          <a:p>
            <a:pPr lvl="1"/>
            <a:r>
              <a:rPr lang="en-US" dirty="0"/>
              <a:t>Odontoid and Body (</a:t>
            </a:r>
            <a:r>
              <a:rPr lang="en-US" dirty="0" err="1"/>
              <a:t>Subdental</a:t>
            </a:r>
            <a:r>
              <a:rPr lang="en-US" dirty="0"/>
              <a:t>)</a:t>
            </a:r>
          </a:p>
          <a:p>
            <a:pPr lvl="2"/>
            <a:r>
              <a:rPr lang="en-US" dirty="0"/>
              <a:t>Fuses by age 7 years</a:t>
            </a:r>
          </a:p>
          <a:p>
            <a:pPr lvl="3"/>
            <a:r>
              <a:rPr lang="en-US" i="1" dirty="0"/>
              <a:t>Located below C1-C2 articulation</a:t>
            </a:r>
          </a:p>
          <a:p>
            <a:pPr lvl="1"/>
            <a:r>
              <a:rPr lang="en-US" dirty="0"/>
              <a:t>Neurocentral synchondrosis </a:t>
            </a:r>
          </a:p>
          <a:p>
            <a:pPr lvl="2"/>
            <a:r>
              <a:rPr lang="en-US" dirty="0"/>
              <a:t>Formed between neural arch, odontoid and body</a:t>
            </a:r>
          </a:p>
          <a:p>
            <a:pPr lvl="2"/>
            <a:r>
              <a:rPr lang="en-US" dirty="0"/>
              <a:t>Fuses at 3-6 years of age</a:t>
            </a:r>
          </a:p>
          <a:p>
            <a:pPr lvl="1"/>
            <a:r>
              <a:rPr lang="en-US" dirty="0"/>
              <a:t>Neural Arches</a:t>
            </a:r>
          </a:p>
          <a:p>
            <a:pPr lvl="2"/>
            <a:r>
              <a:rPr lang="en-US" dirty="0"/>
              <a:t>Form the posterior arch</a:t>
            </a:r>
          </a:p>
          <a:p>
            <a:pPr lvl="2"/>
            <a:r>
              <a:rPr lang="en-US" dirty="0"/>
              <a:t>Fuse at 3-6 years</a:t>
            </a:r>
          </a:p>
        </p:txBody>
      </p:sp>
      <p:sp>
        <p:nvSpPr>
          <p:cNvPr id="4" name="TextBox 3">
            <a:extLst>
              <a:ext uri="{FF2B5EF4-FFF2-40B4-BE49-F238E27FC236}">
                <a16:creationId xmlns:a16="http://schemas.microsoft.com/office/drawing/2014/main" id="{427E5B23-3EBC-FB4F-A72D-A93F77EFD66F}"/>
              </a:ext>
            </a:extLst>
          </p:cNvPr>
          <p:cNvSpPr txBox="1"/>
          <p:nvPr/>
        </p:nvSpPr>
        <p:spPr>
          <a:xfrm>
            <a:off x="8472226" y="5861520"/>
            <a:ext cx="3251200" cy="646331"/>
          </a:xfrm>
          <a:prstGeom prst="rect">
            <a:avLst/>
          </a:prstGeom>
          <a:noFill/>
        </p:spPr>
        <p:txBody>
          <a:bodyPr wrap="square" rtlCol="0">
            <a:spAutoFit/>
          </a:bodyPr>
          <a:lstStyle/>
          <a:p>
            <a:r>
              <a:rPr lang="en-US" dirty="0"/>
              <a:t>Illustration of C2 ossification centers (R&amp;W 8</a:t>
            </a:r>
            <a:r>
              <a:rPr lang="en-US" baseline="30000" dirty="0"/>
              <a:t>th</a:t>
            </a:r>
            <a:r>
              <a:rPr lang="en-US" dirty="0"/>
              <a:t> ed Figure 23-9)</a:t>
            </a:r>
          </a:p>
        </p:txBody>
      </p:sp>
      <p:pic>
        <p:nvPicPr>
          <p:cNvPr id="5" name="Picture 4">
            <a:extLst>
              <a:ext uri="{FF2B5EF4-FFF2-40B4-BE49-F238E27FC236}">
                <a16:creationId xmlns:a16="http://schemas.microsoft.com/office/drawing/2014/main" id="{E8113725-E978-C741-B2E9-7E1199D83793}"/>
              </a:ext>
            </a:extLst>
          </p:cNvPr>
          <p:cNvPicPr>
            <a:picLocks noChangeAspect="1"/>
          </p:cNvPicPr>
          <p:nvPr/>
        </p:nvPicPr>
        <p:blipFill>
          <a:blip r:embed="rId2"/>
          <a:stretch>
            <a:fillRect/>
          </a:stretch>
        </p:blipFill>
        <p:spPr>
          <a:xfrm>
            <a:off x="7827433" y="365125"/>
            <a:ext cx="3895993" cy="5361458"/>
          </a:xfrm>
          <a:prstGeom prst="rect">
            <a:avLst/>
          </a:prstGeom>
        </p:spPr>
      </p:pic>
    </p:spTree>
    <p:extLst>
      <p:ext uri="{BB962C8B-B14F-4D97-AF65-F5344CB8AC3E}">
        <p14:creationId xmlns:p14="http://schemas.microsoft.com/office/powerpoint/2010/main" val="2654321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76587-5FB8-EE47-90D8-335E5E033F0C}"/>
              </a:ext>
            </a:extLst>
          </p:cNvPr>
          <p:cNvSpPr>
            <a:spLocks noGrp="1"/>
          </p:cNvSpPr>
          <p:nvPr>
            <p:ph type="title"/>
          </p:nvPr>
        </p:nvSpPr>
        <p:spPr/>
        <p:txBody>
          <a:bodyPr/>
          <a:lstStyle/>
          <a:p>
            <a:r>
              <a:rPr lang="en-US" dirty="0" err="1"/>
              <a:t>Os</a:t>
            </a:r>
            <a:r>
              <a:rPr lang="en-US" dirty="0"/>
              <a:t> </a:t>
            </a:r>
            <a:r>
              <a:rPr lang="en-US" dirty="0" err="1"/>
              <a:t>Odontoideum</a:t>
            </a:r>
            <a:endParaRPr lang="en-US" dirty="0"/>
          </a:p>
        </p:txBody>
      </p:sp>
      <p:sp>
        <p:nvSpPr>
          <p:cNvPr id="3" name="Content Placeholder 2">
            <a:extLst>
              <a:ext uri="{FF2B5EF4-FFF2-40B4-BE49-F238E27FC236}">
                <a16:creationId xmlns:a16="http://schemas.microsoft.com/office/drawing/2014/main" id="{F39FC5E1-E1B1-E54A-B3A5-E5AE9CFB113B}"/>
              </a:ext>
            </a:extLst>
          </p:cNvPr>
          <p:cNvSpPr>
            <a:spLocks noGrp="1"/>
          </p:cNvSpPr>
          <p:nvPr>
            <p:ph idx="1"/>
          </p:nvPr>
        </p:nvSpPr>
        <p:spPr/>
        <p:txBody>
          <a:bodyPr>
            <a:normAutofit/>
          </a:bodyPr>
          <a:lstStyle/>
          <a:p>
            <a:r>
              <a:rPr lang="en-US" dirty="0"/>
              <a:t>Corticated ossicle of the odontoid</a:t>
            </a:r>
          </a:p>
          <a:p>
            <a:pPr lvl="1"/>
            <a:r>
              <a:rPr lang="en-US" dirty="0"/>
              <a:t>Anatomical variant</a:t>
            </a:r>
          </a:p>
          <a:p>
            <a:r>
              <a:rPr lang="en-US" dirty="0"/>
              <a:t>Located well above C1-C2 articulation</a:t>
            </a:r>
          </a:p>
          <a:p>
            <a:r>
              <a:rPr lang="en-US" dirty="0"/>
              <a:t>Etiology is debatable</a:t>
            </a:r>
          </a:p>
          <a:p>
            <a:pPr lvl="1"/>
            <a:r>
              <a:rPr lang="en-US" dirty="0"/>
              <a:t>Sequelae of trauma vs congenital</a:t>
            </a:r>
          </a:p>
          <a:p>
            <a:r>
              <a:rPr lang="en-US" dirty="0"/>
              <a:t>Can be associated with C1-2 instability</a:t>
            </a:r>
          </a:p>
          <a:p>
            <a:pPr lvl="1"/>
            <a:r>
              <a:rPr lang="en-US" dirty="0"/>
              <a:t>Management depends on symptomatology </a:t>
            </a:r>
            <a:br>
              <a:rPr lang="en-US" dirty="0"/>
            </a:br>
            <a:r>
              <a:rPr lang="en-US" dirty="0"/>
              <a:t>and instability</a:t>
            </a:r>
          </a:p>
        </p:txBody>
      </p:sp>
      <p:sp>
        <p:nvSpPr>
          <p:cNvPr id="4" name="TextBox 3">
            <a:extLst>
              <a:ext uri="{FF2B5EF4-FFF2-40B4-BE49-F238E27FC236}">
                <a16:creationId xmlns:a16="http://schemas.microsoft.com/office/drawing/2014/main" id="{57074850-8A45-3246-8D90-3B599E6D245B}"/>
              </a:ext>
            </a:extLst>
          </p:cNvPr>
          <p:cNvSpPr txBox="1"/>
          <p:nvPr/>
        </p:nvSpPr>
        <p:spPr>
          <a:xfrm>
            <a:off x="7818966" y="5665569"/>
            <a:ext cx="4052627" cy="646331"/>
          </a:xfrm>
          <a:prstGeom prst="rect">
            <a:avLst/>
          </a:prstGeom>
          <a:noFill/>
        </p:spPr>
        <p:txBody>
          <a:bodyPr wrap="square" rtlCol="0">
            <a:spAutoFit/>
          </a:bodyPr>
          <a:lstStyle/>
          <a:p>
            <a:r>
              <a:rPr lang="en-US" dirty="0"/>
              <a:t>Coronal CT image demonstrating an </a:t>
            </a:r>
            <a:r>
              <a:rPr lang="en-US" dirty="0" err="1"/>
              <a:t>os</a:t>
            </a:r>
            <a:r>
              <a:rPr lang="en-US" dirty="0"/>
              <a:t> </a:t>
            </a:r>
            <a:r>
              <a:rPr lang="en-US" dirty="0" err="1"/>
              <a:t>odontoideum</a:t>
            </a:r>
            <a:r>
              <a:rPr lang="en-US" dirty="0"/>
              <a:t> (R&amp;W 8</a:t>
            </a:r>
            <a:r>
              <a:rPr lang="en-US" baseline="30000" dirty="0"/>
              <a:t>th</a:t>
            </a:r>
            <a:r>
              <a:rPr lang="en-US" dirty="0"/>
              <a:t> ed Figure 23-10)</a:t>
            </a:r>
          </a:p>
        </p:txBody>
      </p:sp>
      <p:pic>
        <p:nvPicPr>
          <p:cNvPr id="5" name="Picture 4">
            <a:extLst>
              <a:ext uri="{FF2B5EF4-FFF2-40B4-BE49-F238E27FC236}">
                <a16:creationId xmlns:a16="http://schemas.microsoft.com/office/drawing/2014/main" id="{783229FE-5217-5940-8279-7D617AF09714}"/>
              </a:ext>
            </a:extLst>
          </p:cNvPr>
          <p:cNvPicPr>
            <a:picLocks noChangeAspect="1"/>
          </p:cNvPicPr>
          <p:nvPr/>
        </p:nvPicPr>
        <p:blipFill>
          <a:blip r:embed="rId2"/>
          <a:stretch>
            <a:fillRect/>
          </a:stretch>
        </p:blipFill>
        <p:spPr>
          <a:xfrm>
            <a:off x="7967133" y="2756694"/>
            <a:ext cx="3756294" cy="2831668"/>
          </a:xfrm>
          <a:prstGeom prst="rect">
            <a:avLst/>
          </a:prstGeom>
        </p:spPr>
      </p:pic>
    </p:spTree>
    <p:extLst>
      <p:ext uri="{BB962C8B-B14F-4D97-AF65-F5344CB8AC3E}">
        <p14:creationId xmlns:p14="http://schemas.microsoft.com/office/powerpoint/2010/main" val="3774422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7D67B-1512-7C40-8242-F68103605DED}"/>
              </a:ext>
            </a:extLst>
          </p:cNvPr>
          <p:cNvSpPr>
            <a:spLocks noGrp="1"/>
          </p:cNvSpPr>
          <p:nvPr>
            <p:ph type="title"/>
          </p:nvPr>
        </p:nvSpPr>
        <p:spPr/>
        <p:txBody>
          <a:bodyPr/>
          <a:lstStyle/>
          <a:p>
            <a:r>
              <a:rPr lang="en-US" dirty="0" err="1"/>
              <a:t>Subaxial</a:t>
            </a:r>
            <a:r>
              <a:rPr lang="en-US" dirty="0"/>
              <a:t> Cervical Spine</a:t>
            </a:r>
          </a:p>
        </p:txBody>
      </p:sp>
      <p:sp>
        <p:nvSpPr>
          <p:cNvPr id="3" name="Content Placeholder 2">
            <a:extLst>
              <a:ext uri="{FF2B5EF4-FFF2-40B4-BE49-F238E27FC236}">
                <a16:creationId xmlns:a16="http://schemas.microsoft.com/office/drawing/2014/main" id="{BB9DF8A5-14E9-4245-8DC9-AC6B7552A01A}"/>
              </a:ext>
            </a:extLst>
          </p:cNvPr>
          <p:cNvSpPr>
            <a:spLocks noGrp="1"/>
          </p:cNvSpPr>
          <p:nvPr>
            <p:ph idx="1"/>
          </p:nvPr>
        </p:nvSpPr>
        <p:spPr/>
        <p:txBody>
          <a:bodyPr/>
          <a:lstStyle/>
          <a:p>
            <a:endParaRPr lang="en-US" dirty="0"/>
          </a:p>
          <a:p>
            <a:r>
              <a:rPr lang="en-US" dirty="0"/>
              <a:t>3 ossification centers</a:t>
            </a:r>
          </a:p>
          <a:p>
            <a:pPr lvl="1"/>
            <a:r>
              <a:rPr lang="en-US" dirty="0"/>
              <a:t>Vertebral body and Neural arch (x2)</a:t>
            </a:r>
          </a:p>
          <a:p>
            <a:r>
              <a:rPr lang="en-US" dirty="0"/>
              <a:t>Neural arches fuse at 2-3 years</a:t>
            </a:r>
          </a:p>
          <a:p>
            <a:r>
              <a:rPr lang="en-US" dirty="0"/>
              <a:t>Neurocentral synchondrosis fuses at 3-6 years</a:t>
            </a:r>
          </a:p>
          <a:p>
            <a:r>
              <a:rPr lang="en-US" dirty="0"/>
              <a:t>Vertebral body: wedge-shaped until 7-8 years</a:t>
            </a:r>
          </a:p>
        </p:txBody>
      </p:sp>
      <p:sp>
        <p:nvSpPr>
          <p:cNvPr id="4" name="TextBox 3">
            <a:extLst>
              <a:ext uri="{FF2B5EF4-FFF2-40B4-BE49-F238E27FC236}">
                <a16:creationId xmlns:a16="http://schemas.microsoft.com/office/drawing/2014/main" id="{7A947BD8-0D6D-304C-A6EC-115CDAC0E05D}"/>
              </a:ext>
            </a:extLst>
          </p:cNvPr>
          <p:cNvSpPr txBox="1"/>
          <p:nvPr/>
        </p:nvSpPr>
        <p:spPr>
          <a:xfrm>
            <a:off x="7868693" y="5853797"/>
            <a:ext cx="4374107" cy="646331"/>
          </a:xfrm>
          <a:prstGeom prst="rect">
            <a:avLst/>
          </a:prstGeom>
          <a:noFill/>
        </p:spPr>
        <p:txBody>
          <a:bodyPr wrap="square" rtlCol="0">
            <a:spAutoFit/>
          </a:bodyPr>
          <a:lstStyle/>
          <a:p>
            <a:r>
              <a:rPr lang="en-US" dirty="0"/>
              <a:t>Illustration of </a:t>
            </a:r>
            <a:r>
              <a:rPr lang="en-US" dirty="0" err="1"/>
              <a:t>subaxial</a:t>
            </a:r>
            <a:r>
              <a:rPr lang="en-US" dirty="0"/>
              <a:t> cervical ossification centers (R&amp;W 8</a:t>
            </a:r>
            <a:r>
              <a:rPr lang="en-US" baseline="30000" dirty="0"/>
              <a:t>th</a:t>
            </a:r>
            <a:r>
              <a:rPr lang="en-US" dirty="0"/>
              <a:t> ed. Figure 23-12)</a:t>
            </a:r>
          </a:p>
        </p:txBody>
      </p:sp>
      <p:pic>
        <p:nvPicPr>
          <p:cNvPr id="5" name="Picture 4">
            <a:extLst>
              <a:ext uri="{FF2B5EF4-FFF2-40B4-BE49-F238E27FC236}">
                <a16:creationId xmlns:a16="http://schemas.microsoft.com/office/drawing/2014/main" id="{7E7BA83F-C411-9644-BDE5-2C71051A002C}"/>
              </a:ext>
            </a:extLst>
          </p:cNvPr>
          <p:cNvPicPr>
            <a:picLocks noChangeAspect="1"/>
          </p:cNvPicPr>
          <p:nvPr/>
        </p:nvPicPr>
        <p:blipFill>
          <a:blip r:embed="rId2"/>
          <a:stretch>
            <a:fillRect/>
          </a:stretch>
        </p:blipFill>
        <p:spPr>
          <a:xfrm>
            <a:off x="8036983" y="373592"/>
            <a:ext cx="3511550" cy="5458368"/>
          </a:xfrm>
          <a:prstGeom prst="rect">
            <a:avLst/>
          </a:prstGeom>
        </p:spPr>
      </p:pic>
    </p:spTree>
    <p:extLst>
      <p:ext uri="{BB962C8B-B14F-4D97-AF65-F5344CB8AC3E}">
        <p14:creationId xmlns:p14="http://schemas.microsoft.com/office/powerpoint/2010/main" val="3211310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5B011-0090-8D47-B828-7F4DD7A4F990}"/>
              </a:ext>
            </a:extLst>
          </p:cNvPr>
          <p:cNvSpPr>
            <a:spLocks noGrp="1"/>
          </p:cNvSpPr>
          <p:nvPr>
            <p:ph type="title"/>
          </p:nvPr>
        </p:nvSpPr>
        <p:spPr/>
        <p:txBody>
          <a:bodyPr/>
          <a:lstStyle/>
          <a:p>
            <a:r>
              <a:rPr lang="en-US" dirty="0"/>
              <a:t>Facet Orientation</a:t>
            </a:r>
          </a:p>
        </p:txBody>
      </p:sp>
      <p:sp>
        <p:nvSpPr>
          <p:cNvPr id="3" name="Content Placeholder 2">
            <a:extLst>
              <a:ext uri="{FF2B5EF4-FFF2-40B4-BE49-F238E27FC236}">
                <a16:creationId xmlns:a16="http://schemas.microsoft.com/office/drawing/2014/main" id="{BEFF6BDD-CBAE-1F4D-BCF7-3A2D9CF16C30}"/>
              </a:ext>
            </a:extLst>
          </p:cNvPr>
          <p:cNvSpPr>
            <a:spLocks noGrp="1"/>
          </p:cNvSpPr>
          <p:nvPr>
            <p:ph idx="1"/>
          </p:nvPr>
        </p:nvSpPr>
        <p:spPr/>
        <p:txBody>
          <a:bodyPr/>
          <a:lstStyle/>
          <a:p>
            <a:r>
              <a:rPr lang="en-US" dirty="0"/>
              <a:t>Undergo progressive change in </a:t>
            </a:r>
            <a:br>
              <a:rPr lang="en-US" dirty="0"/>
            </a:br>
            <a:r>
              <a:rPr lang="en-US" dirty="0"/>
              <a:t>orientation with age </a:t>
            </a:r>
          </a:p>
          <a:p>
            <a:r>
              <a:rPr lang="en-US" dirty="0"/>
              <a:t>Initial horizontal orientation may </a:t>
            </a:r>
            <a:br>
              <a:rPr lang="en-US" dirty="0"/>
            </a:br>
            <a:r>
              <a:rPr lang="en-US" dirty="0"/>
              <a:t>increase susceptibility to injury</a:t>
            </a:r>
          </a:p>
          <a:p>
            <a:r>
              <a:rPr lang="en-US" dirty="0"/>
              <a:t>C1 and C2 facet orientation</a:t>
            </a:r>
          </a:p>
          <a:p>
            <a:pPr lvl="1"/>
            <a:r>
              <a:rPr lang="en-US" dirty="0"/>
              <a:t>55 degrees at birth </a:t>
            </a:r>
            <a:r>
              <a:rPr lang="en-US" dirty="0">
                <a:sym typeface="Wingdings" pitchFamily="2" charset="2"/>
              </a:rPr>
              <a:t> increases to </a:t>
            </a:r>
            <a:br>
              <a:rPr lang="en-US" dirty="0">
                <a:sym typeface="Wingdings" pitchFamily="2" charset="2"/>
              </a:rPr>
            </a:br>
            <a:r>
              <a:rPr lang="en-US" dirty="0">
                <a:sym typeface="Wingdings" pitchFamily="2" charset="2"/>
              </a:rPr>
              <a:t>70 degrees at maturity</a:t>
            </a:r>
          </a:p>
          <a:p>
            <a:r>
              <a:rPr lang="en-US" dirty="0" err="1">
                <a:sym typeface="Wingdings" pitchFamily="2" charset="2"/>
              </a:rPr>
              <a:t>Subaxial</a:t>
            </a:r>
            <a:r>
              <a:rPr lang="en-US" dirty="0">
                <a:sym typeface="Wingdings" pitchFamily="2" charset="2"/>
              </a:rPr>
              <a:t> spine orientation</a:t>
            </a:r>
          </a:p>
          <a:p>
            <a:pPr lvl="1"/>
            <a:r>
              <a:rPr lang="en-US" dirty="0">
                <a:sym typeface="Wingdings" pitchFamily="2" charset="2"/>
              </a:rPr>
              <a:t>30 degrees at birth  increases to </a:t>
            </a:r>
            <a:br>
              <a:rPr lang="en-US" dirty="0">
                <a:sym typeface="Wingdings" pitchFamily="2" charset="2"/>
              </a:rPr>
            </a:br>
            <a:r>
              <a:rPr lang="en-US" dirty="0">
                <a:sym typeface="Wingdings" pitchFamily="2" charset="2"/>
              </a:rPr>
              <a:t>60-70 degrees at maturity</a:t>
            </a:r>
            <a:endParaRPr lang="en-US" dirty="0"/>
          </a:p>
        </p:txBody>
      </p:sp>
      <p:sp>
        <p:nvSpPr>
          <p:cNvPr id="4" name="TextBox 3">
            <a:extLst>
              <a:ext uri="{FF2B5EF4-FFF2-40B4-BE49-F238E27FC236}">
                <a16:creationId xmlns:a16="http://schemas.microsoft.com/office/drawing/2014/main" id="{4F3F7E33-78C7-1648-9B78-A562C09023A6}"/>
              </a:ext>
            </a:extLst>
          </p:cNvPr>
          <p:cNvSpPr txBox="1"/>
          <p:nvPr/>
        </p:nvSpPr>
        <p:spPr>
          <a:xfrm>
            <a:off x="6653256" y="5388570"/>
            <a:ext cx="5186727" cy="923330"/>
          </a:xfrm>
          <a:prstGeom prst="rect">
            <a:avLst/>
          </a:prstGeom>
          <a:noFill/>
        </p:spPr>
        <p:txBody>
          <a:bodyPr wrap="square" rtlCol="0">
            <a:spAutoFit/>
          </a:bodyPr>
          <a:lstStyle/>
          <a:p>
            <a:r>
              <a:rPr lang="en-US" dirty="0"/>
              <a:t>Sagittal CT images demonstrating cervical facet orientation measuring 30 deg in a 3 year old patient (A), and 45 degrees in a 10 year old patient.</a:t>
            </a:r>
          </a:p>
        </p:txBody>
      </p:sp>
      <p:sp>
        <p:nvSpPr>
          <p:cNvPr id="6" name="TextBox 5">
            <a:extLst>
              <a:ext uri="{FF2B5EF4-FFF2-40B4-BE49-F238E27FC236}">
                <a16:creationId xmlns:a16="http://schemas.microsoft.com/office/drawing/2014/main" id="{7F5F400F-6790-1B4A-9119-02C7290263F3}"/>
              </a:ext>
            </a:extLst>
          </p:cNvPr>
          <p:cNvSpPr txBox="1"/>
          <p:nvPr/>
        </p:nvSpPr>
        <p:spPr>
          <a:xfrm>
            <a:off x="1469409" y="6308209"/>
            <a:ext cx="4871756" cy="369332"/>
          </a:xfrm>
          <a:prstGeom prst="rect">
            <a:avLst/>
          </a:prstGeom>
          <a:noFill/>
        </p:spPr>
        <p:txBody>
          <a:bodyPr wrap="square" rtlCol="0">
            <a:spAutoFit/>
          </a:bodyPr>
          <a:lstStyle/>
          <a:p>
            <a:r>
              <a:rPr lang="en-US" dirty="0" err="1"/>
              <a:t>Pesenti</a:t>
            </a:r>
            <a:r>
              <a:rPr lang="en-US" dirty="0"/>
              <a:t> et al. </a:t>
            </a:r>
            <a:r>
              <a:rPr lang="en-US" i="1" dirty="0"/>
              <a:t>J Bone Joint Surg Am.</a:t>
            </a:r>
            <a:r>
              <a:rPr lang="en-US" dirty="0"/>
              <a:t> 2018; 100(9)</a:t>
            </a:r>
          </a:p>
        </p:txBody>
      </p:sp>
      <p:pic>
        <p:nvPicPr>
          <p:cNvPr id="7" name="Picture 6">
            <a:extLst>
              <a:ext uri="{FF2B5EF4-FFF2-40B4-BE49-F238E27FC236}">
                <a16:creationId xmlns:a16="http://schemas.microsoft.com/office/drawing/2014/main" id="{A724DB26-22B3-304D-8717-6E38AB19D3DD}"/>
              </a:ext>
            </a:extLst>
          </p:cNvPr>
          <p:cNvPicPr/>
          <p:nvPr/>
        </p:nvPicPr>
        <p:blipFill rotWithShape="1">
          <a:blip r:embed="rId3">
            <a:extLst>
              <a:ext uri="{28A0092B-C50C-407E-A947-70E740481C1C}">
                <a14:useLocalDpi xmlns:a14="http://schemas.microsoft.com/office/drawing/2010/main" val="0"/>
              </a:ext>
            </a:extLst>
          </a:blip>
          <a:srcRect b="18154"/>
          <a:stretch/>
        </p:blipFill>
        <p:spPr>
          <a:xfrm>
            <a:off x="6341165" y="1229023"/>
            <a:ext cx="2618493" cy="4024610"/>
          </a:xfrm>
          <a:prstGeom prst="rect">
            <a:avLst/>
          </a:prstGeom>
        </p:spPr>
      </p:pic>
      <p:pic>
        <p:nvPicPr>
          <p:cNvPr id="8" name="Picture 7">
            <a:extLst>
              <a:ext uri="{FF2B5EF4-FFF2-40B4-BE49-F238E27FC236}">
                <a16:creationId xmlns:a16="http://schemas.microsoft.com/office/drawing/2014/main" id="{A08BC5B6-C06C-BA4A-9692-9A140C154F76}"/>
              </a:ext>
            </a:extLst>
          </p:cNvPr>
          <p:cNvPicPr/>
          <p:nvPr/>
        </p:nvPicPr>
        <p:blipFill>
          <a:blip r:embed="rId4">
            <a:extLst>
              <a:ext uri="{28A0092B-C50C-407E-A947-70E740481C1C}">
                <a14:useLocalDpi xmlns:a14="http://schemas.microsoft.com/office/drawing/2010/main" val="0"/>
              </a:ext>
            </a:extLst>
          </a:blip>
          <a:stretch>
            <a:fillRect/>
          </a:stretch>
        </p:blipFill>
        <p:spPr>
          <a:xfrm>
            <a:off x="9356629" y="1229023"/>
            <a:ext cx="2508484" cy="4024610"/>
          </a:xfrm>
          <a:prstGeom prst="rect">
            <a:avLst/>
          </a:prstGeom>
        </p:spPr>
      </p:pic>
      <p:sp>
        <p:nvSpPr>
          <p:cNvPr id="9" name="TextBox 8">
            <a:extLst>
              <a:ext uri="{FF2B5EF4-FFF2-40B4-BE49-F238E27FC236}">
                <a16:creationId xmlns:a16="http://schemas.microsoft.com/office/drawing/2014/main" id="{3F4CCD49-207C-D54E-B5BD-DE3132D7FBA9}"/>
              </a:ext>
            </a:extLst>
          </p:cNvPr>
          <p:cNvSpPr txBox="1"/>
          <p:nvPr/>
        </p:nvSpPr>
        <p:spPr>
          <a:xfrm>
            <a:off x="6341165" y="4800600"/>
            <a:ext cx="484178" cy="369332"/>
          </a:xfrm>
          <a:prstGeom prst="rect">
            <a:avLst/>
          </a:prstGeom>
          <a:noFill/>
        </p:spPr>
        <p:txBody>
          <a:bodyPr wrap="square" rtlCol="0">
            <a:spAutoFit/>
          </a:bodyPr>
          <a:lstStyle/>
          <a:p>
            <a:r>
              <a:rPr lang="en-US" b="1" dirty="0">
                <a:solidFill>
                  <a:schemeClr val="bg1"/>
                </a:solidFill>
                <a:latin typeface="Rockwell" panose="02060603020205020403" pitchFamily="18" charset="77"/>
              </a:rPr>
              <a:t>A.</a:t>
            </a:r>
          </a:p>
        </p:txBody>
      </p:sp>
      <p:sp>
        <p:nvSpPr>
          <p:cNvPr id="10" name="TextBox 9">
            <a:extLst>
              <a:ext uri="{FF2B5EF4-FFF2-40B4-BE49-F238E27FC236}">
                <a16:creationId xmlns:a16="http://schemas.microsoft.com/office/drawing/2014/main" id="{4AC6229B-63B4-614D-B090-2CA13F1FF383}"/>
              </a:ext>
            </a:extLst>
          </p:cNvPr>
          <p:cNvSpPr txBox="1"/>
          <p:nvPr/>
        </p:nvSpPr>
        <p:spPr>
          <a:xfrm>
            <a:off x="9362072" y="4800600"/>
            <a:ext cx="484178" cy="369332"/>
          </a:xfrm>
          <a:prstGeom prst="rect">
            <a:avLst/>
          </a:prstGeom>
          <a:noFill/>
        </p:spPr>
        <p:txBody>
          <a:bodyPr wrap="square" rtlCol="0">
            <a:spAutoFit/>
          </a:bodyPr>
          <a:lstStyle/>
          <a:p>
            <a:r>
              <a:rPr lang="en-US" b="1" dirty="0">
                <a:solidFill>
                  <a:schemeClr val="bg1"/>
                </a:solidFill>
                <a:latin typeface="Rockwell" panose="02060603020205020403" pitchFamily="18" charset="77"/>
              </a:rPr>
              <a:t>B.</a:t>
            </a:r>
          </a:p>
        </p:txBody>
      </p:sp>
    </p:spTree>
    <p:extLst>
      <p:ext uri="{BB962C8B-B14F-4D97-AF65-F5344CB8AC3E}">
        <p14:creationId xmlns:p14="http://schemas.microsoft.com/office/powerpoint/2010/main" val="1106748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8CD69-BA03-F248-9636-20C5367C5EEE}"/>
              </a:ext>
            </a:extLst>
          </p:cNvPr>
          <p:cNvSpPr>
            <a:spLocks noGrp="1"/>
          </p:cNvSpPr>
          <p:nvPr>
            <p:ph type="title"/>
          </p:nvPr>
        </p:nvSpPr>
        <p:spPr/>
        <p:txBody>
          <a:bodyPr/>
          <a:lstStyle/>
          <a:p>
            <a:r>
              <a:rPr lang="en-US" dirty="0"/>
              <a:t>Cervical Spine Imaging</a:t>
            </a:r>
          </a:p>
        </p:txBody>
      </p:sp>
      <p:sp>
        <p:nvSpPr>
          <p:cNvPr id="3" name="Content Placeholder 2">
            <a:extLst>
              <a:ext uri="{FF2B5EF4-FFF2-40B4-BE49-F238E27FC236}">
                <a16:creationId xmlns:a16="http://schemas.microsoft.com/office/drawing/2014/main" id="{134A4734-71A8-B14C-84B7-E1508FC50EF4}"/>
              </a:ext>
            </a:extLst>
          </p:cNvPr>
          <p:cNvSpPr>
            <a:spLocks noGrp="1"/>
          </p:cNvSpPr>
          <p:nvPr>
            <p:ph idx="1"/>
          </p:nvPr>
        </p:nvSpPr>
        <p:spPr/>
        <p:txBody>
          <a:bodyPr>
            <a:normAutofit lnSpcReduction="10000"/>
          </a:bodyPr>
          <a:lstStyle/>
          <a:p>
            <a:r>
              <a:rPr lang="en-US" dirty="0"/>
              <a:t>Initial imaging depends on setting of evaluation</a:t>
            </a:r>
          </a:p>
          <a:p>
            <a:pPr lvl="1"/>
            <a:r>
              <a:rPr lang="en-US" dirty="0"/>
              <a:t>For trauma evaluation, follow protocol previously described</a:t>
            </a:r>
          </a:p>
          <a:p>
            <a:endParaRPr lang="en-US" dirty="0"/>
          </a:p>
          <a:p>
            <a:r>
              <a:rPr lang="en-US" dirty="0"/>
              <a:t>Imaging options include:</a:t>
            </a:r>
          </a:p>
          <a:p>
            <a:pPr lvl="1"/>
            <a:r>
              <a:rPr lang="en-US" dirty="0"/>
              <a:t>3 view plain radiographs</a:t>
            </a:r>
          </a:p>
          <a:p>
            <a:pPr lvl="2"/>
            <a:r>
              <a:rPr lang="en-US" dirty="0"/>
              <a:t>AP, lateral, open-mouth odontoid</a:t>
            </a:r>
          </a:p>
          <a:p>
            <a:pPr lvl="1"/>
            <a:r>
              <a:rPr lang="en-US" dirty="0"/>
              <a:t>Dynamic radiographs</a:t>
            </a:r>
          </a:p>
          <a:p>
            <a:pPr lvl="2"/>
            <a:r>
              <a:rPr lang="en-US" dirty="0"/>
              <a:t>Flexion and extension laterals </a:t>
            </a:r>
          </a:p>
          <a:p>
            <a:pPr lvl="1"/>
            <a:r>
              <a:rPr lang="en-US" dirty="0"/>
              <a:t>Computed tomography</a:t>
            </a:r>
          </a:p>
          <a:p>
            <a:pPr lvl="2"/>
            <a:r>
              <a:rPr lang="en-US" dirty="0"/>
              <a:t>Static and Dynamic</a:t>
            </a:r>
          </a:p>
          <a:p>
            <a:pPr lvl="1"/>
            <a:r>
              <a:rPr lang="en-US" dirty="0"/>
              <a:t> MRI</a:t>
            </a:r>
          </a:p>
        </p:txBody>
      </p:sp>
      <p:pic>
        <p:nvPicPr>
          <p:cNvPr id="4" name="Content Placeholder 4" descr="Figure 23-33 Lateral radiograph (A) and open-mouth odontoid radiograph (B) showing os odontoide - Internet Explorer">
            <a:extLst>
              <a:ext uri="{FF2B5EF4-FFF2-40B4-BE49-F238E27FC236}">
                <a16:creationId xmlns:a16="http://schemas.microsoft.com/office/drawing/2014/main" id="{27048AD3-AF70-704C-BAC7-436531860CE8}"/>
              </a:ext>
            </a:extLst>
          </p:cNvPr>
          <p:cNvPicPr>
            <a:picLocks noChangeAspect="1"/>
          </p:cNvPicPr>
          <p:nvPr/>
        </p:nvPicPr>
        <p:blipFill rotWithShape="1">
          <a:blip r:embed="rId3">
            <a:extLst>
              <a:ext uri="{28A0092B-C50C-407E-A947-70E740481C1C}">
                <a14:useLocalDpi xmlns:a14="http://schemas.microsoft.com/office/drawing/2010/main" val="0"/>
              </a:ext>
            </a:extLst>
          </a:blip>
          <a:srcRect l="23138" t="13446" r="53653" b="61719"/>
          <a:stretch/>
        </p:blipFill>
        <p:spPr>
          <a:xfrm>
            <a:off x="6772846" y="2728742"/>
            <a:ext cx="4580954" cy="3308465"/>
          </a:xfrm>
          <a:prstGeom prst="rect">
            <a:avLst/>
          </a:prstGeom>
        </p:spPr>
      </p:pic>
      <p:sp>
        <p:nvSpPr>
          <p:cNvPr id="5" name="TextBox 4">
            <a:extLst>
              <a:ext uri="{FF2B5EF4-FFF2-40B4-BE49-F238E27FC236}">
                <a16:creationId xmlns:a16="http://schemas.microsoft.com/office/drawing/2014/main" id="{558F14D9-5FF5-A140-AA65-29EBA9CA4055}"/>
              </a:ext>
            </a:extLst>
          </p:cNvPr>
          <p:cNvSpPr txBox="1"/>
          <p:nvPr/>
        </p:nvSpPr>
        <p:spPr>
          <a:xfrm>
            <a:off x="6096001" y="6037207"/>
            <a:ext cx="6089374" cy="646331"/>
          </a:xfrm>
          <a:prstGeom prst="rect">
            <a:avLst/>
          </a:prstGeom>
          <a:noFill/>
        </p:spPr>
        <p:txBody>
          <a:bodyPr wrap="square" rtlCol="0">
            <a:spAutoFit/>
          </a:bodyPr>
          <a:lstStyle/>
          <a:p>
            <a:r>
              <a:rPr lang="en-US" dirty="0"/>
              <a:t>Open-mouth odontoid radiographs showing </a:t>
            </a:r>
            <a:r>
              <a:rPr lang="en-US" dirty="0" err="1"/>
              <a:t>os</a:t>
            </a:r>
            <a:r>
              <a:rPr lang="en-US" dirty="0"/>
              <a:t> </a:t>
            </a:r>
            <a:r>
              <a:rPr lang="en-US" dirty="0" err="1"/>
              <a:t>odontoideum</a:t>
            </a:r>
            <a:r>
              <a:rPr lang="en-US" dirty="0"/>
              <a:t> (R&amp;W 8</a:t>
            </a:r>
            <a:r>
              <a:rPr lang="en-US" baseline="30000" dirty="0"/>
              <a:t>th</a:t>
            </a:r>
            <a:r>
              <a:rPr lang="en-US" dirty="0"/>
              <a:t> ed. Figure 23-33)</a:t>
            </a:r>
          </a:p>
        </p:txBody>
      </p:sp>
    </p:spTree>
    <p:extLst>
      <p:ext uri="{BB962C8B-B14F-4D97-AF65-F5344CB8AC3E}">
        <p14:creationId xmlns:p14="http://schemas.microsoft.com/office/powerpoint/2010/main" val="2902013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CE0A-43EA-284B-90B9-397CDD21F041}"/>
              </a:ext>
            </a:extLst>
          </p:cNvPr>
          <p:cNvSpPr>
            <a:spLocks noGrp="1"/>
          </p:cNvSpPr>
          <p:nvPr>
            <p:ph type="title"/>
          </p:nvPr>
        </p:nvSpPr>
        <p:spPr/>
        <p:txBody>
          <a:bodyPr/>
          <a:lstStyle/>
          <a:p>
            <a:r>
              <a:rPr lang="en-US" dirty="0"/>
              <a:t>Radiographic Evaluation</a:t>
            </a:r>
          </a:p>
        </p:txBody>
      </p:sp>
      <p:sp>
        <p:nvSpPr>
          <p:cNvPr id="3" name="Content Placeholder 2">
            <a:extLst>
              <a:ext uri="{FF2B5EF4-FFF2-40B4-BE49-F238E27FC236}">
                <a16:creationId xmlns:a16="http://schemas.microsoft.com/office/drawing/2014/main" id="{80EFE1CD-10FA-E740-8D98-47A16806161C}"/>
              </a:ext>
            </a:extLst>
          </p:cNvPr>
          <p:cNvSpPr>
            <a:spLocks noGrp="1"/>
          </p:cNvSpPr>
          <p:nvPr>
            <p:ph idx="1"/>
          </p:nvPr>
        </p:nvSpPr>
        <p:spPr/>
        <p:txBody>
          <a:bodyPr/>
          <a:lstStyle/>
          <a:p>
            <a:r>
              <a:rPr lang="en-US" dirty="0"/>
              <a:t>Key relationships to assess for the </a:t>
            </a:r>
            <a:r>
              <a:rPr lang="en-US" dirty="0" err="1"/>
              <a:t>Craniocervical</a:t>
            </a:r>
            <a:r>
              <a:rPr lang="en-US" dirty="0"/>
              <a:t> Junction</a:t>
            </a:r>
          </a:p>
          <a:p>
            <a:pPr lvl="1"/>
            <a:r>
              <a:rPr lang="en-US" dirty="0"/>
              <a:t>1) Occipital condyle – C1 facet distance</a:t>
            </a:r>
          </a:p>
          <a:p>
            <a:pPr lvl="2"/>
            <a:r>
              <a:rPr lang="en-US" dirty="0"/>
              <a:t>Should measure &lt; 5 mm, increased distance indicated </a:t>
            </a:r>
            <a:r>
              <a:rPr lang="en-US" dirty="0" err="1"/>
              <a:t>atlanto-occiptal</a:t>
            </a:r>
            <a:r>
              <a:rPr lang="en-US" dirty="0"/>
              <a:t> injury</a:t>
            </a:r>
          </a:p>
        </p:txBody>
      </p:sp>
      <p:sp>
        <p:nvSpPr>
          <p:cNvPr id="4" name="TextBox 3">
            <a:extLst>
              <a:ext uri="{FF2B5EF4-FFF2-40B4-BE49-F238E27FC236}">
                <a16:creationId xmlns:a16="http://schemas.microsoft.com/office/drawing/2014/main" id="{EF436C95-5E1A-434C-B631-150101585177}"/>
              </a:ext>
            </a:extLst>
          </p:cNvPr>
          <p:cNvSpPr txBox="1"/>
          <p:nvPr/>
        </p:nvSpPr>
        <p:spPr>
          <a:xfrm>
            <a:off x="8038530" y="5292546"/>
            <a:ext cx="3877733" cy="1200329"/>
          </a:xfrm>
          <a:prstGeom prst="rect">
            <a:avLst/>
          </a:prstGeom>
          <a:noFill/>
        </p:spPr>
        <p:txBody>
          <a:bodyPr wrap="square" rtlCol="0">
            <a:spAutoFit/>
          </a:bodyPr>
          <a:lstStyle/>
          <a:p>
            <a:r>
              <a:rPr lang="en-US" dirty="0"/>
              <a:t>Lateral cervical spine radiographs showing </a:t>
            </a:r>
            <a:r>
              <a:rPr lang="en-US" dirty="0" err="1"/>
              <a:t>atlanto</a:t>
            </a:r>
            <a:r>
              <a:rPr lang="en-US" dirty="0"/>
              <a:t>-occipital dislocation with increased facet condylar distance (R&amp;W 8</a:t>
            </a:r>
            <a:r>
              <a:rPr lang="en-US" baseline="30000" dirty="0"/>
              <a:t>th</a:t>
            </a:r>
            <a:r>
              <a:rPr lang="en-US" dirty="0"/>
              <a:t> ed. Figure 23-25A)</a:t>
            </a:r>
          </a:p>
        </p:txBody>
      </p:sp>
      <p:pic>
        <p:nvPicPr>
          <p:cNvPr id="5" name="Picture 4">
            <a:extLst>
              <a:ext uri="{FF2B5EF4-FFF2-40B4-BE49-F238E27FC236}">
                <a16:creationId xmlns:a16="http://schemas.microsoft.com/office/drawing/2014/main" id="{D81A61D8-0C09-8345-99BA-D467578168C2}"/>
              </a:ext>
            </a:extLst>
          </p:cNvPr>
          <p:cNvPicPr>
            <a:picLocks noChangeAspect="1"/>
          </p:cNvPicPr>
          <p:nvPr/>
        </p:nvPicPr>
        <p:blipFill rotWithShape="1">
          <a:blip r:embed="rId2"/>
          <a:srcRect l="2441" r="56798"/>
          <a:stretch/>
        </p:blipFill>
        <p:spPr>
          <a:xfrm>
            <a:off x="4418567" y="3278629"/>
            <a:ext cx="3354866" cy="3387197"/>
          </a:xfrm>
          <a:prstGeom prst="rect">
            <a:avLst/>
          </a:prstGeom>
        </p:spPr>
      </p:pic>
    </p:spTree>
    <p:extLst>
      <p:ext uri="{BB962C8B-B14F-4D97-AF65-F5344CB8AC3E}">
        <p14:creationId xmlns:p14="http://schemas.microsoft.com/office/powerpoint/2010/main" val="1327786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CE0A-43EA-284B-90B9-397CDD21F041}"/>
              </a:ext>
            </a:extLst>
          </p:cNvPr>
          <p:cNvSpPr>
            <a:spLocks noGrp="1"/>
          </p:cNvSpPr>
          <p:nvPr>
            <p:ph type="title"/>
          </p:nvPr>
        </p:nvSpPr>
        <p:spPr/>
        <p:txBody>
          <a:bodyPr/>
          <a:lstStyle/>
          <a:p>
            <a:r>
              <a:rPr lang="en-US" dirty="0"/>
              <a:t>Radiographic Evaluation</a:t>
            </a:r>
          </a:p>
        </p:txBody>
      </p:sp>
      <p:sp>
        <p:nvSpPr>
          <p:cNvPr id="3" name="Content Placeholder 2">
            <a:extLst>
              <a:ext uri="{FF2B5EF4-FFF2-40B4-BE49-F238E27FC236}">
                <a16:creationId xmlns:a16="http://schemas.microsoft.com/office/drawing/2014/main" id="{80EFE1CD-10FA-E740-8D98-47A16806161C}"/>
              </a:ext>
            </a:extLst>
          </p:cNvPr>
          <p:cNvSpPr>
            <a:spLocks noGrp="1"/>
          </p:cNvSpPr>
          <p:nvPr>
            <p:ph idx="1"/>
          </p:nvPr>
        </p:nvSpPr>
        <p:spPr/>
        <p:txBody>
          <a:bodyPr/>
          <a:lstStyle/>
          <a:p>
            <a:r>
              <a:rPr lang="en-US" sz="3200" dirty="0"/>
              <a:t>Key relationships to assess for the </a:t>
            </a:r>
            <a:r>
              <a:rPr lang="en-US" sz="3200" dirty="0" err="1"/>
              <a:t>Craniocervical</a:t>
            </a:r>
            <a:r>
              <a:rPr lang="en-US" sz="3200" dirty="0"/>
              <a:t> Junction</a:t>
            </a:r>
          </a:p>
          <a:p>
            <a:pPr lvl="1"/>
            <a:r>
              <a:rPr lang="en-US" sz="2800" dirty="0"/>
              <a:t>2) Foramen magnum relative to C1</a:t>
            </a:r>
          </a:p>
          <a:p>
            <a:pPr lvl="2"/>
            <a:r>
              <a:rPr lang="en-US" sz="2400" dirty="0"/>
              <a:t>Powers Ratio</a:t>
            </a:r>
          </a:p>
          <a:p>
            <a:pPr lvl="3"/>
            <a:r>
              <a:rPr lang="en-US" sz="2200" dirty="0"/>
              <a:t>Ratio of distances: BC/AO </a:t>
            </a:r>
          </a:p>
          <a:p>
            <a:pPr lvl="4"/>
            <a:r>
              <a:rPr lang="en-US" sz="2200" dirty="0"/>
              <a:t>(</a:t>
            </a:r>
            <a:r>
              <a:rPr lang="en-US" sz="2200" dirty="0" err="1"/>
              <a:t>Basion</a:t>
            </a:r>
            <a:r>
              <a:rPr lang="en-US" sz="2200" dirty="0"/>
              <a:t>-posterior arch)/(anterior arch-</a:t>
            </a:r>
            <a:br>
              <a:rPr lang="en-US" sz="2200" dirty="0"/>
            </a:br>
            <a:r>
              <a:rPr lang="en-US" sz="2200" dirty="0"/>
              <a:t>opisthion)</a:t>
            </a:r>
          </a:p>
          <a:p>
            <a:pPr lvl="4"/>
            <a:r>
              <a:rPr lang="en-US" sz="2200" dirty="0"/>
              <a:t>Normal = 0.7 – 1</a:t>
            </a:r>
          </a:p>
          <a:p>
            <a:pPr lvl="4"/>
            <a:r>
              <a:rPr lang="en-US" sz="2200" dirty="0"/>
              <a:t>&gt; 1.0 is abnormal </a:t>
            </a:r>
          </a:p>
          <a:p>
            <a:pPr lvl="2"/>
            <a:endParaRPr lang="en-US" dirty="0"/>
          </a:p>
        </p:txBody>
      </p:sp>
      <p:sp>
        <p:nvSpPr>
          <p:cNvPr id="4" name="TextBox 3">
            <a:extLst>
              <a:ext uri="{FF2B5EF4-FFF2-40B4-BE49-F238E27FC236}">
                <a16:creationId xmlns:a16="http://schemas.microsoft.com/office/drawing/2014/main" id="{54253035-614C-5647-8B42-A88435E3702E}"/>
              </a:ext>
            </a:extLst>
          </p:cNvPr>
          <p:cNvSpPr txBox="1"/>
          <p:nvPr/>
        </p:nvSpPr>
        <p:spPr>
          <a:xfrm>
            <a:off x="5196511" y="6117058"/>
            <a:ext cx="2812955" cy="646331"/>
          </a:xfrm>
          <a:prstGeom prst="rect">
            <a:avLst/>
          </a:prstGeom>
          <a:noFill/>
        </p:spPr>
        <p:txBody>
          <a:bodyPr wrap="square" rtlCol="0">
            <a:spAutoFit/>
          </a:bodyPr>
          <a:lstStyle/>
          <a:p>
            <a:r>
              <a:rPr lang="en-US" dirty="0"/>
              <a:t>Illustration of Powers Ratio (R&amp;W 8</a:t>
            </a:r>
            <a:r>
              <a:rPr lang="en-US" baseline="30000" dirty="0"/>
              <a:t>th</a:t>
            </a:r>
            <a:r>
              <a:rPr lang="en-US" dirty="0"/>
              <a:t> ed. Figure 23-1)</a:t>
            </a:r>
          </a:p>
        </p:txBody>
      </p:sp>
      <p:pic>
        <p:nvPicPr>
          <p:cNvPr id="5" name="Picture 4">
            <a:extLst>
              <a:ext uri="{FF2B5EF4-FFF2-40B4-BE49-F238E27FC236}">
                <a16:creationId xmlns:a16="http://schemas.microsoft.com/office/drawing/2014/main" id="{67C11BFE-622D-A447-98E2-E5CE8F3351D8}"/>
              </a:ext>
            </a:extLst>
          </p:cNvPr>
          <p:cNvPicPr>
            <a:picLocks noChangeAspect="1"/>
          </p:cNvPicPr>
          <p:nvPr/>
        </p:nvPicPr>
        <p:blipFill>
          <a:blip r:embed="rId2"/>
          <a:stretch>
            <a:fillRect/>
          </a:stretch>
        </p:blipFill>
        <p:spPr>
          <a:xfrm>
            <a:off x="7857068" y="3457677"/>
            <a:ext cx="4112020" cy="3400324"/>
          </a:xfrm>
          <a:prstGeom prst="rect">
            <a:avLst/>
          </a:prstGeom>
        </p:spPr>
      </p:pic>
    </p:spTree>
    <p:extLst>
      <p:ext uri="{BB962C8B-B14F-4D97-AF65-F5344CB8AC3E}">
        <p14:creationId xmlns:p14="http://schemas.microsoft.com/office/powerpoint/2010/main" val="1067305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6687C-2445-E14B-9945-E590C5A0D229}"/>
              </a:ext>
            </a:extLst>
          </p:cNvPr>
          <p:cNvSpPr>
            <a:spLocks noGrp="1"/>
          </p:cNvSpPr>
          <p:nvPr>
            <p:ph type="title"/>
          </p:nvPr>
        </p:nvSpPr>
        <p:spPr/>
        <p:txBody>
          <a:bodyPr/>
          <a:lstStyle/>
          <a:p>
            <a:r>
              <a:rPr lang="en-US" dirty="0"/>
              <a:t>Key Differences in the Pediatric Patient</a:t>
            </a:r>
          </a:p>
        </p:txBody>
      </p:sp>
      <p:sp>
        <p:nvSpPr>
          <p:cNvPr id="3" name="Content Placeholder 2">
            <a:extLst>
              <a:ext uri="{FF2B5EF4-FFF2-40B4-BE49-F238E27FC236}">
                <a16:creationId xmlns:a16="http://schemas.microsoft.com/office/drawing/2014/main" id="{FC7B451A-D4AD-5F49-AD14-4006999282EE}"/>
              </a:ext>
            </a:extLst>
          </p:cNvPr>
          <p:cNvSpPr>
            <a:spLocks noGrp="1"/>
          </p:cNvSpPr>
          <p:nvPr>
            <p:ph idx="1"/>
          </p:nvPr>
        </p:nvSpPr>
        <p:spPr/>
        <p:txBody>
          <a:bodyPr/>
          <a:lstStyle/>
          <a:p>
            <a:pPr defTabSz="762000"/>
            <a:r>
              <a:rPr lang="en-US" altLang="en-US" sz="3600" dirty="0">
                <a:ea typeface="ヒラギノ角ゴ Pro W3" panose="020B0300000000000000" pitchFamily="34" charset="-128"/>
              </a:rPr>
              <a:t>Anatomical and Radiographic Differences</a:t>
            </a:r>
          </a:p>
          <a:p>
            <a:pPr defTabSz="762000"/>
            <a:r>
              <a:rPr lang="en-US" altLang="en-US" sz="3600" dirty="0">
                <a:ea typeface="ヒラギノ角ゴ Pro W3" panose="020B0300000000000000" pitchFamily="34" charset="-128"/>
              </a:rPr>
              <a:t>Increased elasticity</a:t>
            </a:r>
          </a:p>
          <a:p>
            <a:pPr defTabSz="762000"/>
            <a:r>
              <a:rPr lang="en-US" altLang="en-US" sz="3600" dirty="0">
                <a:ea typeface="ヒラギノ角ゴ Pro W3" panose="020B0300000000000000" pitchFamily="34" charset="-128"/>
              </a:rPr>
              <a:t>Larger Head-to-Body Ratio</a:t>
            </a:r>
          </a:p>
          <a:p>
            <a:pPr defTabSz="762000"/>
            <a:r>
              <a:rPr lang="en-US" altLang="en-US" sz="3600" dirty="0" err="1">
                <a:ea typeface="ヒラギノ角ゴ Pro W3" panose="020B0300000000000000" pitchFamily="34" charset="-128"/>
              </a:rPr>
              <a:t>Physeal</a:t>
            </a:r>
            <a:r>
              <a:rPr lang="en-US" altLang="en-US" sz="3600" dirty="0">
                <a:ea typeface="ヒラギノ角ゴ Pro W3" panose="020B0300000000000000" pitchFamily="34" charset="-128"/>
              </a:rPr>
              <a:t>/Synchondrosis/Periosteal tube fracture patterns </a:t>
            </a:r>
          </a:p>
          <a:p>
            <a:pPr defTabSz="762000"/>
            <a:r>
              <a:rPr lang="en-US" altLang="en-US" sz="3600" dirty="0">
                <a:ea typeface="ヒラギノ角ゴ Pro W3" panose="020B0300000000000000" pitchFamily="34" charset="-128"/>
              </a:rPr>
              <a:t>Surgery rarely indicated</a:t>
            </a:r>
          </a:p>
          <a:p>
            <a:pPr defTabSz="762000"/>
            <a:r>
              <a:rPr lang="en-US" altLang="en-US" sz="3600" dirty="0">
                <a:ea typeface="ヒラギノ角ゴ Pro W3" panose="020B0300000000000000" pitchFamily="34" charset="-128"/>
              </a:rPr>
              <a:t>Immobilization well tolerated</a:t>
            </a:r>
          </a:p>
          <a:p>
            <a:pPr marL="0" indent="0">
              <a:buNone/>
            </a:pPr>
            <a:endParaRPr lang="en-US" dirty="0"/>
          </a:p>
        </p:txBody>
      </p:sp>
    </p:spTree>
    <p:extLst>
      <p:ext uri="{BB962C8B-B14F-4D97-AF65-F5344CB8AC3E}">
        <p14:creationId xmlns:p14="http://schemas.microsoft.com/office/powerpoint/2010/main" val="1321242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CE0A-43EA-284B-90B9-397CDD21F041}"/>
              </a:ext>
            </a:extLst>
          </p:cNvPr>
          <p:cNvSpPr>
            <a:spLocks noGrp="1"/>
          </p:cNvSpPr>
          <p:nvPr>
            <p:ph type="title"/>
          </p:nvPr>
        </p:nvSpPr>
        <p:spPr/>
        <p:txBody>
          <a:bodyPr/>
          <a:lstStyle/>
          <a:p>
            <a:r>
              <a:rPr lang="en-US" dirty="0"/>
              <a:t>Radiographic Evaluation</a:t>
            </a:r>
          </a:p>
        </p:txBody>
      </p:sp>
      <p:sp>
        <p:nvSpPr>
          <p:cNvPr id="3" name="Content Placeholder 2">
            <a:extLst>
              <a:ext uri="{FF2B5EF4-FFF2-40B4-BE49-F238E27FC236}">
                <a16:creationId xmlns:a16="http://schemas.microsoft.com/office/drawing/2014/main" id="{80EFE1CD-10FA-E740-8D98-47A16806161C}"/>
              </a:ext>
            </a:extLst>
          </p:cNvPr>
          <p:cNvSpPr>
            <a:spLocks noGrp="1"/>
          </p:cNvSpPr>
          <p:nvPr>
            <p:ph idx="1"/>
          </p:nvPr>
        </p:nvSpPr>
        <p:spPr/>
        <p:txBody>
          <a:bodyPr/>
          <a:lstStyle/>
          <a:p>
            <a:r>
              <a:rPr lang="en-US" sz="3200" dirty="0"/>
              <a:t>Key relationships to assess for the </a:t>
            </a:r>
            <a:r>
              <a:rPr lang="en-US" sz="3200" dirty="0" err="1"/>
              <a:t>Craniocervical</a:t>
            </a:r>
            <a:r>
              <a:rPr lang="en-US" sz="3200" dirty="0"/>
              <a:t> Junction</a:t>
            </a:r>
          </a:p>
          <a:p>
            <a:pPr lvl="1"/>
            <a:r>
              <a:rPr lang="en-US" sz="2800" dirty="0"/>
              <a:t>2) Foramen magnum relative to C1</a:t>
            </a:r>
          </a:p>
          <a:p>
            <a:pPr lvl="2"/>
            <a:r>
              <a:rPr lang="en-US" sz="2400" dirty="0" err="1"/>
              <a:t>Wackenheim</a:t>
            </a:r>
            <a:r>
              <a:rPr lang="en-US" sz="2400" dirty="0"/>
              <a:t> line along clivus</a:t>
            </a:r>
          </a:p>
          <a:p>
            <a:pPr lvl="3"/>
            <a:r>
              <a:rPr lang="en-US" sz="2200" dirty="0"/>
              <a:t>1) Position of odontoid tip relative to line</a:t>
            </a:r>
          </a:p>
          <a:p>
            <a:pPr lvl="4"/>
            <a:r>
              <a:rPr lang="en-US" sz="2200" dirty="0"/>
              <a:t>Proximal to line</a:t>
            </a:r>
            <a:r>
              <a:rPr lang="en-US" sz="2200" dirty="0">
                <a:sym typeface="Wingdings" pitchFamily="2" charset="2"/>
              </a:rPr>
              <a:t> basilar invagination</a:t>
            </a:r>
            <a:endParaRPr lang="en-US" sz="2200" dirty="0"/>
          </a:p>
          <a:p>
            <a:pPr lvl="3"/>
            <a:r>
              <a:rPr lang="en-US" sz="2200" dirty="0"/>
              <a:t>2) angle between line and posterior </a:t>
            </a:r>
            <a:br>
              <a:rPr lang="en-US" sz="2200" dirty="0"/>
            </a:br>
            <a:r>
              <a:rPr lang="en-US" sz="2200" dirty="0"/>
              <a:t>vertebral body</a:t>
            </a:r>
          </a:p>
          <a:p>
            <a:pPr lvl="4"/>
            <a:r>
              <a:rPr lang="en-US" sz="2200" dirty="0"/>
              <a:t>&lt;150 degrees suggests ventral </a:t>
            </a:r>
            <a:br>
              <a:rPr lang="en-US" sz="2200" dirty="0"/>
            </a:br>
            <a:r>
              <a:rPr lang="en-US" sz="2200" dirty="0"/>
              <a:t>cord compression</a:t>
            </a:r>
          </a:p>
          <a:p>
            <a:pPr lvl="4"/>
            <a:endParaRPr lang="en-US" sz="2200" dirty="0"/>
          </a:p>
          <a:p>
            <a:pPr lvl="2"/>
            <a:endParaRPr lang="en-US" dirty="0"/>
          </a:p>
        </p:txBody>
      </p:sp>
      <p:sp>
        <p:nvSpPr>
          <p:cNvPr id="5" name="TextBox 4">
            <a:extLst>
              <a:ext uri="{FF2B5EF4-FFF2-40B4-BE49-F238E27FC236}">
                <a16:creationId xmlns:a16="http://schemas.microsoft.com/office/drawing/2014/main" id="{877E18E2-FF64-1B4E-915C-071A18C389E0}"/>
              </a:ext>
            </a:extLst>
          </p:cNvPr>
          <p:cNvSpPr txBox="1"/>
          <p:nvPr/>
        </p:nvSpPr>
        <p:spPr>
          <a:xfrm>
            <a:off x="1269241" y="6414448"/>
            <a:ext cx="3916907" cy="369332"/>
          </a:xfrm>
          <a:prstGeom prst="rect">
            <a:avLst/>
          </a:prstGeom>
          <a:noFill/>
        </p:spPr>
        <p:txBody>
          <a:bodyPr wrap="square" rtlCol="0">
            <a:spAutoFit/>
          </a:bodyPr>
          <a:lstStyle/>
          <a:p>
            <a:r>
              <a:rPr lang="en-US" dirty="0" err="1"/>
              <a:t>Benke</a:t>
            </a:r>
            <a:r>
              <a:rPr lang="en-US" dirty="0"/>
              <a:t> et al. </a:t>
            </a:r>
            <a:r>
              <a:rPr lang="en-US" i="1" dirty="0"/>
              <a:t>Am J </a:t>
            </a:r>
            <a:r>
              <a:rPr lang="en-US" i="1" dirty="0" err="1"/>
              <a:t>Orthop</a:t>
            </a:r>
            <a:r>
              <a:rPr lang="en-US" dirty="0"/>
              <a:t>. 2011; 40(10)</a:t>
            </a:r>
          </a:p>
        </p:txBody>
      </p:sp>
      <p:pic>
        <p:nvPicPr>
          <p:cNvPr id="6" name="Picture 5">
            <a:extLst>
              <a:ext uri="{FF2B5EF4-FFF2-40B4-BE49-F238E27FC236}">
                <a16:creationId xmlns:a16="http://schemas.microsoft.com/office/drawing/2014/main" id="{7CC7B342-3C4C-A44A-ABA6-D9375A0643F4}"/>
              </a:ext>
            </a:extLst>
          </p:cNvPr>
          <p:cNvPicPr>
            <a:picLocks noChangeAspect="1"/>
          </p:cNvPicPr>
          <p:nvPr/>
        </p:nvPicPr>
        <p:blipFill rotWithShape="1">
          <a:blip r:embed="rId2"/>
          <a:srcRect l="16963" t="13672" r="26333" b="21707"/>
          <a:stretch/>
        </p:blipFill>
        <p:spPr>
          <a:xfrm>
            <a:off x="7938575" y="3306823"/>
            <a:ext cx="3666066" cy="3551177"/>
          </a:xfrm>
          <a:prstGeom prst="rect">
            <a:avLst/>
          </a:prstGeom>
        </p:spPr>
      </p:pic>
      <p:sp>
        <p:nvSpPr>
          <p:cNvPr id="4" name="TextBox 3">
            <a:extLst>
              <a:ext uri="{FF2B5EF4-FFF2-40B4-BE49-F238E27FC236}">
                <a16:creationId xmlns:a16="http://schemas.microsoft.com/office/drawing/2014/main" id="{54253035-614C-5647-8B42-A88435E3702E}"/>
              </a:ext>
            </a:extLst>
          </p:cNvPr>
          <p:cNvSpPr txBox="1"/>
          <p:nvPr/>
        </p:nvSpPr>
        <p:spPr>
          <a:xfrm>
            <a:off x="5354847" y="6137449"/>
            <a:ext cx="4013200" cy="646331"/>
          </a:xfrm>
          <a:prstGeom prst="rect">
            <a:avLst/>
          </a:prstGeom>
          <a:noFill/>
        </p:spPr>
        <p:txBody>
          <a:bodyPr wrap="square" rtlCol="0">
            <a:spAutoFit/>
          </a:bodyPr>
          <a:lstStyle/>
          <a:p>
            <a:r>
              <a:rPr lang="en-US" dirty="0"/>
              <a:t>Illustration of upper cervical spine relationships (R&amp;W 8</a:t>
            </a:r>
            <a:r>
              <a:rPr lang="en-US" baseline="30000" dirty="0"/>
              <a:t>th</a:t>
            </a:r>
            <a:r>
              <a:rPr lang="en-US" dirty="0"/>
              <a:t> ed. Figure 23-2)</a:t>
            </a:r>
          </a:p>
        </p:txBody>
      </p:sp>
    </p:spTree>
    <p:extLst>
      <p:ext uri="{BB962C8B-B14F-4D97-AF65-F5344CB8AC3E}">
        <p14:creationId xmlns:p14="http://schemas.microsoft.com/office/powerpoint/2010/main" val="3506799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B155-56BA-264B-847D-A8554AE71EB4}"/>
              </a:ext>
            </a:extLst>
          </p:cNvPr>
          <p:cNvSpPr>
            <a:spLocks noGrp="1"/>
          </p:cNvSpPr>
          <p:nvPr>
            <p:ph type="title"/>
          </p:nvPr>
        </p:nvSpPr>
        <p:spPr/>
        <p:txBody>
          <a:bodyPr/>
          <a:lstStyle/>
          <a:p>
            <a:r>
              <a:rPr lang="en-US" dirty="0"/>
              <a:t>Radiographic Evaluation: C1</a:t>
            </a:r>
          </a:p>
        </p:txBody>
      </p:sp>
      <p:sp>
        <p:nvSpPr>
          <p:cNvPr id="3" name="Content Placeholder 2">
            <a:extLst>
              <a:ext uri="{FF2B5EF4-FFF2-40B4-BE49-F238E27FC236}">
                <a16:creationId xmlns:a16="http://schemas.microsoft.com/office/drawing/2014/main" id="{4118ADB4-A6E5-A544-A913-33C40CA611BC}"/>
              </a:ext>
            </a:extLst>
          </p:cNvPr>
          <p:cNvSpPr>
            <a:spLocks noGrp="1"/>
          </p:cNvSpPr>
          <p:nvPr>
            <p:ph idx="1"/>
          </p:nvPr>
        </p:nvSpPr>
        <p:spPr/>
        <p:txBody>
          <a:bodyPr>
            <a:normAutofit/>
          </a:bodyPr>
          <a:lstStyle/>
          <a:p>
            <a:r>
              <a:rPr lang="en-US" sz="3200" dirty="0"/>
              <a:t>Isolated single point ring fractures can occur with patent synchondrosis</a:t>
            </a:r>
          </a:p>
          <a:p>
            <a:pPr marL="0" indent="0">
              <a:buNone/>
            </a:pPr>
            <a:endParaRPr lang="en-US" sz="3200" dirty="0"/>
          </a:p>
          <a:p>
            <a:r>
              <a:rPr lang="en-US" sz="3200" dirty="0"/>
              <a:t>Key relationships:</a:t>
            </a:r>
          </a:p>
          <a:p>
            <a:pPr lvl="1"/>
            <a:r>
              <a:rPr lang="en-US" sz="2800" dirty="0"/>
              <a:t>Lateral mass displacement relative to C2</a:t>
            </a:r>
          </a:p>
          <a:p>
            <a:pPr lvl="2"/>
            <a:r>
              <a:rPr lang="en-US" sz="2400" dirty="0"/>
              <a:t>Combined displacement &gt;7mm indicative of </a:t>
            </a:r>
            <a:br>
              <a:rPr lang="en-US" sz="2400" dirty="0"/>
            </a:br>
            <a:r>
              <a:rPr lang="en-US" sz="2400" dirty="0"/>
              <a:t>transverse ligament disruption</a:t>
            </a:r>
          </a:p>
          <a:p>
            <a:pPr lvl="3"/>
            <a:r>
              <a:rPr lang="en-US" sz="2000" dirty="0"/>
              <a:t>Results in C1-2 instability</a:t>
            </a:r>
          </a:p>
          <a:p>
            <a:pPr marL="914400" lvl="2" indent="0">
              <a:buNone/>
            </a:pPr>
            <a:endParaRPr lang="en-US" sz="2400" dirty="0"/>
          </a:p>
        </p:txBody>
      </p:sp>
      <p:sp>
        <p:nvSpPr>
          <p:cNvPr id="4" name="TextBox 3">
            <a:extLst>
              <a:ext uri="{FF2B5EF4-FFF2-40B4-BE49-F238E27FC236}">
                <a16:creationId xmlns:a16="http://schemas.microsoft.com/office/drawing/2014/main" id="{CE7362E8-96A6-F241-A29F-25D90F23DEF0}"/>
              </a:ext>
            </a:extLst>
          </p:cNvPr>
          <p:cNvSpPr txBox="1"/>
          <p:nvPr/>
        </p:nvSpPr>
        <p:spPr>
          <a:xfrm>
            <a:off x="7737271" y="5111571"/>
            <a:ext cx="4250266" cy="923330"/>
          </a:xfrm>
          <a:prstGeom prst="rect">
            <a:avLst/>
          </a:prstGeom>
          <a:noFill/>
        </p:spPr>
        <p:txBody>
          <a:bodyPr wrap="square" rtlCol="0">
            <a:spAutoFit/>
          </a:bodyPr>
          <a:lstStyle/>
          <a:p>
            <a:r>
              <a:rPr lang="en-US" dirty="0"/>
              <a:t>Axial CT image of C1 demonstrating single point ring fracture with patent synchondrosis (R&amp;W 8</a:t>
            </a:r>
            <a:r>
              <a:rPr lang="en-US" baseline="30000" dirty="0"/>
              <a:t>th</a:t>
            </a:r>
            <a:r>
              <a:rPr lang="en-US" dirty="0"/>
              <a:t> ed. Figure 23-30A)</a:t>
            </a:r>
          </a:p>
        </p:txBody>
      </p:sp>
      <p:sp>
        <p:nvSpPr>
          <p:cNvPr id="5" name="TextBox 4">
            <a:extLst>
              <a:ext uri="{FF2B5EF4-FFF2-40B4-BE49-F238E27FC236}">
                <a16:creationId xmlns:a16="http://schemas.microsoft.com/office/drawing/2014/main" id="{1AF083F7-F818-0B41-8C68-23B1CF78B44A}"/>
              </a:ext>
            </a:extLst>
          </p:cNvPr>
          <p:cNvSpPr txBox="1"/>
          <p:nvPr/>
        </p:nvSpPr>
        <p:spPr>
          <a:xfrm>
            <a:off x="1282890" y="6169709"/>
            <a:ext cx="4708478" cy="646331"/>
          </a:xfrm>
          <a:prstGeom prst="rect">
            <a:avLst/>
          </a:prstGeom>
          <a:noFill/>
        </p:spPr>
        <p:txBody>
          <a:bodyPr wrap="square" rtlCol="0">
            <a:spAutoFit/>
          </a:bodyPr>
          <a:lstStyle/>
          <a:p>
            <a:pPr algn="just"/>
            <a:r>
              <a:rPr lang="en-US" dirty="0"/>
              <a:t>Spence et al. </a:t>
            </a:r>
            <a:r>
              <a:rPr lang="en-US" i="1" dirty="0"/>
              <a:t>J Bone Joint Surg</a:t>
            </a:r>
            <a:r>
              <a:rPr lang="en-US" dirty="0"/>
              <a:t>. 1970; 52(3)</a:t>
            </a:r>
          </a:p>
          <a:p>
            <a:pPr algn="just"/>
            <a:r>
              <a:rPr lang="en-US" dirty="0"/>
              <a:t>Heller et al. </a:t>
            </a:r>
            <a:r>
              <a:rPr lang="en-US" i="1" dirty="0"/>
              <a:t>J Spinal </a:t>
            </a:r>
            <a:r>
              <a:rPr lang="en-US" i="1" dirty="0" err="1"/>
              <a:t>Disord</a:t>
            </a:r>
            <a:r>
              <a:rPr lang="en-US" dirty="0"/>
              <a:t>. 1993; 6(5)</a:t>
            </a:r>
          </a:p>
        </p:txBody>
      </p:sp>
      <p:pic>
        <p:nvPicPr>
          <p:cNvPr id="6" name="Picture 5">
            <a:extLst>
              <a:ext uri="{FF2B5EF4-FFF2-40B4-BE49-F238E27FC236}">
                <a16:creationId xmlns:a16="http://schemas.microsoft.com/office/drawing/2014/main" id="{059EDA2A-10D5-894F-911C-9D5C664C5CDE}"/>
              </a:ext>
            </a:extLst>
          </p:cNvPr>
          <p:cNvPicPr>
            <a:picLocks noChangeAspect="1"/>
          </p:cNvPicPr>
          <p:nvPr/>
        </p:nvPicPr>
        <p:blipFill rotWithShape="1">
          <a:blip r:embed="rId2"/>
          <a:srcRect l="2128" r="51434" b="52221"/>
          <a:stretch/>
        </p:blipFill>
        <p:spPr>
          <a:xfrm>
            <a:off x="7718821" y="2520842"/>
            <a:ext cx="4250266" cy="2489200"/>
          </a:xfrm>
          <a:prstGeom prst="rect">
            <a:avLst/>
          </a:prstGeom>
        </p:spPr>
      </p:pic>
    </p:spTree>
    <p:extLst>
      <p:ext uri="{BB962C8B-B14F-4D97-AF65-F5344CB8AC3E}">
        <p14:creationId xmlns:p14="http://schemas.microsoft.com/office/powerpoint/2010/main" val="2879457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D32A6-0E8B-514A-8254-35D2A19A5D78}"/>
              </a:ext>
            </a:extLst>
          </p:cNvPr>
          <p:cNvSpPr>
            <a:spLocks noGrp="1"/>
          </p:cNvSpPr>
          <p:nvPr>
            <p:ph type="title"/>
          </p:nvPr>
        </p:nvSpPr>
        <p:spPr/>
        <p:txBody>
          <a:bodyPr/>
          <a:lstStyle/>
          <a:p>
            <a:r>
              <a:rPr lang="en-US" dirty="0"/>
              <a:t>Radiographic Evaluation: C1-2</a:t>
            </a:r>
          </a:p>
        </p:txBody>
      </p:sp>
      <p:sp>
        <p:nvSpPr>
          <p:cNvPr id="3" name="Content Placeholder 2">
            <a:extLst>
              <a:ext uri="{FF2B5EF4-FFF2-40B4-BE49-F238E27FC236}">
                <a16:creationId xmlns:a16="http://schemas.microsoft.com/office/drawing/2014/main" id="{C12CE74F-1F2F-AD47-8502-336D49B016AD}"/>
              </a:ext>
            </a:extLst>
          </p:cNvPr>
          <p:cNvSpPr>
            <a:spLocks noGrp="1"/>
          </p:cNvSpPr>
          <p:nvPr>
            <p:ph idx="1"/>
          </p:nvPr>
        </p:nvSpPr>
        <p:spPr/>
        <p:txBody>
          <a:bodyPr>
            <a:normAutofit/>
          </a:bodyPr>
          <a:lstStyle/>
          <a:p>
            <a:endParaRPr lang="en-US" sz="3200" dirty="0"/>
          </a:p>
          <a:p>
            <a:r>
              <a:rPr lang="en-US" sz="3200" dirty="0"/>
              <a:t>Most common measurements include:</a:t>
            </a:r>
          </a:p>
          <a:p>
            <a:pPr lvl="1"/>
            <a:r>
              <a:rPr lang="en-US" sz="2800" dirty="0"/>
              <a:t>1) </a:t>
            </a:r>
            <a:r>
              <a:rPr lang="en-US" sz="2800" dirty="0" err="1"/>
              <a:t>Atlanto</a:t>
            </a:r>
            <a:r>
              <a:rPr lang="en-US" sz="2800" dirty="0"/>
              <a:t>-dens interval (ADI)</a:t>
            </a:r>
          </a:p>
          <a:p>
            <a:pPr lvl="2"/>
            <a:r>
              <a:rPr lang="en-US" sz="2400" dirty="0"/>
              <a:t>&gt;4.5 mm indicates instability in children</a:t>
            </a:r>
          </a:p>
          <a:p>
            <a:pPr lvl="1"/>
            <a:r>
              <a:rPr lang="en-US" sz="2800" dirty="0"/>
              <a:t>Space available for cord (SAC)</a:t>
            </a:r>
          </a:p>
          <a:p>
            <a:pPr lvl="2"/>
            <a:r>
              <a:rPr lang="en-US" sz="2400" dirty="0"/>
              <a:t>&lt;13 mm increases risk for spinal</a:t>
            </a:r>
            <a:br>
              <a:rPr lang="en-US" sz="2400" dirty="0"/>
            </a:br>
            <a:r>
              <a:rPr lang="en-US" sz="2400" dirty="0"/>
              <a:t>cord injury</a:t>
            </a:r>
          </a:p>
          <a:p>
            <a:pPr lvl="2"/>
            <a:endParaRPr lang="en-US" sz="2400" dirty="0"/>
          </a:p>
        </p:txBody>
      </p:sp>
      <p:sp>
        <p:nvSpPr>
          <p:cNvPr id="5" name="TextBox 4">
            <a:extLst>
              <a:ext uri="{FF2B5EF4-FFF2-40B4-BE49-F238E27FC236}">
                <a16:creationId xmlns:a16="http://schemas.microsoft.com/office/drawing/2014/main" id="{C75CD4FE-52E5-0F44-B496-FB604FA4F6AF}"/>
              </a:ext>
            </a:extLst>
          </p:cNvPr>
          <p:cNvSpPr txBox="1"/>
          <p:nvPr/>
        </p:nvSpPr>
        <p:spPr>
          <a:xfrm>
            <a:off x="1241945" y="5988734"/>
            <a:ext cx="5472753" cy="646331"/>
          </a:xfrm>
          <a:prstGeom prst="rect">
            <a:avLst/>
          </a:prstGeom>
          <a:noFill/>
        </p:spPr>
        <p:txBody>
          <a:bodyPr wrap="square" rtlCol="0">
            <a:spAutoFit/>
          </a:bodyPr>
          <a:lstStyle/>
          <a:p>
            <a:r>
              <a:rPr lang="en-US" dirty="0" err="1"/>
              <a:t>Spierings</a:t>
            </a:r>
            <a:r>
              <a:rPr lang="en-US" dirty="0"/>
              <a:t> &amp; </a:t>
            </a:r>
            <a:r>
              <a:rPr lang="en-US" dirty="0" err="1"/>
              <a:t>Braakman</a:t>
            </a:r>
            <a:r>
              <a:rPr lang="en-US" dirty="0"/>
              <a:t>. </a:t>
            </a:r>
            <a:r>
              <a:rPr lang="en-US" i="1" dirty="0"/>
              <a:t> J Bone Joint Surg Br.</a:t>
            </a:r>
            <a:r>
              <a:rPr lang="en-US" dirty="0"/>
              <a:t> 1982; 64(4)</a:t>
            </a:r>
          </a:p>
          <a:p>
            <a:r>
              <a:rPr lang="en-US" dirty="0"/>
              <a:t>Copley &amp; </a:t>
            </a:r>
            <a:r>
              <a:rPr lang="en-US" dirty="0" err="1"/>
              <a:t>Dormans</a:t>
            </a:r>
            <a:r>
              <a:rPr lang="en-US" dirty="0"/>
              <a:t>. </a:t>
            </a:r>
            <a:r>
              <a:rPr lang="en-US" i="1" dirty="0"/>
              <a:t>J Am </a:t>
            </a:r>
            <a:r>
              <a:rPr lang="en-US" i="1" dirty="0" err="1"/>
              <a:t>Acad</a:t>
            </a:r>
            <a:r>
              <a:rPr lang="en-US" i="1" dirty="0"/>
              <a:t> </a:t>
            </a:r>
            <a:r>
              <a:rPr lang="en-US" i="1" dirty="0" err="1"/>
              <a:t>Orthop</a:t>
            </a:r>
            <a:r>
              <a:rPr lang="en-US" i="1" dirty="0"/>
              <a:t> Surg.</a:t>
            </a:r>
            <a:r>
              <a:rPr lang="en-US" dirty="0"/>
              <a:t> 1998; 6(4)</a:t>
            </a:r>
          </a:p>
        </p:txBody>
      </p:sp>
      <p:pic>
        <p:nvPicPr>
          <p:cNvPr id="6" name="Picture 5">
            <a:extLst>
              <a:ext uri="{FF2B5EF4-FFF2-40B4-BE49-F238E27FC236}">
                <a16:creationId xmlns:a16="http://schemas.microsoft.com/office/drawing/2014/main" id="{F251C4A5-146E-8B49-9966-35A1D76525C5}"/>
              </a:ext>
            </a:extLst>
          </p:cNvPr>
          <p:cNvPicPr>
            <a:picLocks noChangeAspect="1"/>
          </p:cNvPicPr>
          <p:nvPr/>
        </p:nvPicPr>
        <p:blipFill rotWithShape="1">
          <a:blip r:embed="rId2"/>
          <a:srcRect l="16963" t="13672" r="17248" b="-372"/>
          <a:stretch/>
        </p:blipFill>
        <p:spPr>
          <a:xfrm>
            <a:off x="7808350" y="1135658"/>
            <a:ext cx="4253425" cy="4764555"/>
          </a:xfrm>
          <a:prstGeom prst="rect">
            <a:avLst/>
          </a:prstGeom>
        </p:spPr>
      </p:pic>
      <p:sp>
        <p:nvSpPr>
          <p:cNvPr id="7" name="TextBox 6">
            <a:extLst>
              <a:ext uri="{FF2B5EF4-FFF2-40B4-BE49-F238E27FC236}">
                <a16:creationId xmlns:a16="http://schemas.microsoft.com/office/drawing/2014/main" id="{CA66871C-8156-5542-A106-1406C32C1465}"/>
              </a:ext>
            </a:extLst>
          </p:cNvPr>
          <p:cNvSpPr txBox="1"/>
          <p:nvPr/>
        </p:nvSpPr>
        <p:spPr>
          <a:xfrm>
            <a:off x="7928462" y="5846544"/>
            <a:ext cx="4013200" cy="646331"/>
          </a:xfrm>
          <a:prstGeom prst="rect">
            <a:avLst/>
          </a:prstGeom>
          <a:noFill/>
        </p:spPr>
        <p:txBody>
          <a:bodyPr wrap="square" rtlCol="0">
            <a:spAutoFit/>
          </a:bodyPr>
          <a:lstStyle/>
          <a:p>
            <a:r>
              <a:rPr lang="en-US" dirty="0"/>
              <a:t>Illustration of upper cervical spine relationships (R&amp;W 8</a:t>
            </a:r>
            <a:r>
              <a:rPr lang="en-US" baseline="30000" dirty="0"/>
              <a:t>th</a:t>
            </a:r>
            <a:r>
              <a:rPr lang="en-US" dirty="0"/>
              <a:t> ed. Figure 23-2)</a:t>
            </a:r>
          </a:p>
        </p:txBody>
      </p:sp>
    </p:spTree>
    <p:extLst>
      <p:ext uri="{BB962C8B-B14F-4D97-AF65-F5344CB8AC3E}">
        <p14:creationId xmlns:p14="http://schemas.microsoft.com/office/powerpoint/2010/main" val="1730138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710E0-521F-3E4F-8BAD-D5C4BD109A0E}"/>
              </a:ext>
            </a:extLst>
          </p:cNvPr>
          <p:cNvSpPr>
            <a:spLocks noGrp="1"/>
          </p:cNvSpPr>
          <p:nvPr>
            <p:ph type="title"/>
          </p:nvPr>
        </p:nvSpPr>
        <p:spPr/>
        <p:txBody>
          <a:bodyPr/>
          <a:lstStyle/>
          <a:p>
            <a:r>
              <a:rPr lang="en-US" dirty="0"/>
              <a:t>Radiographic Evaluation: C2</a:t>
            </a:r>
          </a:p>
        </p:txBody>
      </p:sp>
      <p:sp>
        <p:nvSpPr>
          <p:cNvPr id="3" name="Content Placeholder 2">
            <a:extLst>
              <a:ext uri="{FF2B5EF4-FFF2-40B4-BE49-F238E27FC236}">
                <a16:creationId xmlns:a16="http://schemas.microsoft.com/office/drawing/2014/main" id="{3DC04A24-D054-5F49-A4CE-E6E0FB477CDC}"/>
              </a:ext>
            </a:extLst>
          </p:cNvPr>
          <p:cNvSpPr>
            <a:spLocks noGrp="1"/>
          </p:cNvSpPr>
          <p:nvPr>
            <p:ph idx="1"/>
          </p:nvPr>
        </p:nvSpPr>
        <p:spPr/>
        <p:txBody>
          <a:bodyPr/>
          <a:lstStyle/>
          <a:p>
            <a:endParaRPr lang="en-US" dirty="0"/>
          </a:p>
          <a:p>
            <a:r>
              <a:rPr lang="en-US" dirty="0"/>
              <a:t>Children &lt; 6 years: fractures commonly occur </a:t>
            </a:r>
            <a:br>
              <a:rPr lang="en-US" dirty="0"/>
            </a:br>
            <a:r>
              <a:rPr lang="en-US" dirty="0"/>
              <a:t>through synchondrosis </a:t>
            </a:r>
          </a:p>
          <a:p>
            <a:pPr lvl="1"/>
            <a:r>
              <a:rPr lang="en-US" dirty="0"/>
              <a:t>Can be difficult to visualize </a:t>
            </a:r>
          </a:p>
          <a:p>
            <a:r>
              <a:rPr lang="en-US" dirty="0"/>
              <a:t>Older children: resemble more adult </a:t>
            </a:r>
            <a:br>
              <a:rPr lang="en-US" dirty="0"/>
            </a:br>
            <a:r>
              <a:rPr lang="en-US" dirty="0"/>
              <a:t>fracture characteristics</a:t>
            </a:r>
          </a:p>
          <a:p>
            <a:pPr lvl="1"/>
            <a:r>
              <a:rPr lang="en-US" dirty="0"/>
              <a:t>Transverse fracture at level of articular surfaces</a:t>
            </a:r>
          </a:p>
        </p:txBody>
      </p:sp>
      <p:sp>
        <p:nvSpPr>
          <p:cNvPr id="4" name="TextBox 3">
            <a:extLst>
              <a:ext uri="{FF2B5EF4-FFF2-40B4-BE49-F238E27FC236}">
                <a16:creationId xmlns:a16="http://schemas.microsoft.com/office/drawing/2014/main" id="{B9AAE190-E71C-4A41-91EA-059594DA5D92}"/>
              </a:ext>
            </a:extLst>
          </p:cNvPr>
          <p:cNvSpPr txBox="1"/>
          <p:nvPr/>
        </p:nvSpPr>
        <p:spPr>
          <a:xfrm>
            <a:off x="7242663" y="5783263"/>
            <a:ext cx="5389603" cy="923330"/>
          </a:xfrm>
          <a:prstGeom prst="rect">
            <a:avLst/>
          </a:prstGeom>
          <a:noFill/>
        </p:spPr>
        <p:txBody>
          <a:bodyPr wrap="square" rtlCol="0">
            <a:spAutoFit/>
          </a:bodyPr>
          <a:lstStyle/>
          <a:p>
            <a:r>
              <a:rPr lang="en-US" dirty="0"/>
              <a:t>Lateral cervical radiograph and sagittal CT image demonstrate C2 fracture through the synchondrosis (R&amp;W 8</a:t>
            </a:r>
            <a:r>
              <a:rPr lang="en-US" baseline="30000" dirty="0"/>
              <a:t>th</a:t>
            </a:r>
            <a:r>
              <a:rPr lang="en-US" dirty="0"/>
              <a:t> ed. Figure 23-32)</a:t>
            </a:r>
          </a:p>
        </p:txBody>
      </p:sp>
      <p:pic>
        <p:nvPicPr>
          <p:cNvPr id="5" name="Picture 4">
            <a:extLst>
              <a:ext uri="{FF2B5EF4-FFF2-40B4-BE49-F238E27FC236}">
                <a16:creationId xmlns:a16="http://schemas.microsoft.com/office/drawing/2014/main" id="{09C3CC6C-2E8F-4243-B657-E3215C2590DE}"/>
              </a:ext>
            </a:extLst>
          </p:cNvPr>
          <p:cNvPicPr>
            <a:picLocks noChangeAspect="1"/>
          </p:cNvPicPr>
          <p:nvPr/>
        </p:nvPicPr>
        <p:blipFill>
          <a:blip r:embed="rId2"/>
          <a:stretch>
            <a:fillRect/>
          </a:stretch>
        </p:blipFill>
        <p:spPr>
          <a:xfrm>
            <a:off x="8491410" y="173037"/>
            <a:ext cx="3700590" cy="5495926"/>
          </a:xfrm>
          <a:prstGeom prst="rect">
            <a:avLst/>
          </a:prstGeom>
        </p:spPr>
      </p:pic>
    </p:spTree>
    <p:extLst>
      <p:ext uri="{BB962C8B-B14F-4D97-AF65-F5344CB8AC3E}">
        <p14:creationId xmlns:p14="http://schemas.microsoft.com/office/powerpoint/2010/main" val="2045260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9835B-068A-6D41-A44C-473F4E17DEF7}"/>
              </a:ext>
            </a:extLst>
          </p:cNvPr>
          <p:cNvSpPr>
            <a:spLocks noGrp="1"/>
          </p:cNvSpPr>
          <p:nvPr>
            <p:ph type="title"/>
          </p:nvPr>
        </p:nvSpPr>
        <p:spPr/>
        <p:txBody>
          <a:bodyPr/>
          <a:lstStyle/>
          <a:p>
            <a:r>
              <a:rPr lang="en-US" dirty="0" err="1"/>
              <a:t>Pseudosubluxation</a:t>
            </a:r>
            <a:r>
              <a:rPr lang="en-US" dirty="0"/>
              <a:t> of C2-3</a:t>
            </a:r>
          </a:p>
        </p:txBody>
      </p:sp>
      <p:pic>
        <p:nvPicPr>
          <p:cNvPr id="11" name="Content Placeholder 10" descr="A screenshot of a cell phone&#10;&#10;Description automatically generated">
            <a:extLst>
              <a:ext uri="{FF2B5EF4-FFF2-40B4-BE49-F238E27FC236}">
                <a16:creationId xmlns:a16="http://schemas.microsoft.com/office/drawing/2014/main" id="{84E87CA3-6CB4-2340-AE59-422CDDF3732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829" t="44730" r="79278" b="36325"/>
          <a:stretch/>
        </p:blipFill>
        <p:spPr>
          <a:xfrm>
            <a:off x="384179" y="1681163"/>
            <a:ext cx="4611153" cy="4362484"/>
          </a:xfrm>
        </p:spPr>
      </p:pic>
      <p:sp>
        <p:nvSpPr>
          <p:cNvPr id="8" name="Content Placeholder 7">
            <a:extLst>
              <a:ext uri="{FF2B5EF4-FFF2-40B4-BE49-F238E27FC236}">
                <a16:creationId xmlns:a16="http://schemas.microsoft.com/office/drawing/2014/main" id="{C75BB774-3E30-E642-8880-5DCF85A24BF9}"/>
              </a:ext>
            </a:extLst>
          </p:cNvPr>
          <p:cNvSpPr>
            <a:spLocks noGrp="1"/>
          </p:cNvSpPr>
          <p:nvPr>
            <p:ph sz="quarter" idx="4"/>
          </p:nvPr>
        </p:nvSpPr>
        <p:spPr>
          <a:xfrm>
            <a:off x="5571067" y="1690688"/>
            <a:ext cx="6620933" cy="4755356"/>
          </a:xfrm>
        </p:spPr>
        <p:txBody>
          <a:bodyPr/>
          <a:lstStyle/>
          <a:p>
            <a:r>
              <a:rPr lang="en-US" dirty="0"/>
              <a:t>Apparent anterior translation of C2 on C3 on flexion views</a:t>
            </a:r>
          </a:p>
          <a:p>
            <a:pPr lvl="1"/>
            <a:r>
              <a:rPr lang="en-US" dirty="0"/>
              <a:t>Reduces with extension</a:t>
            </a:r>
          </a:p>
          <a:p>
            <a:r>
              <a:rPr lang="en-US" dirty="0"/>
              <a:t> Translation &lt; 3 mm</a:t>
            </a:r>
          </a:p>
          <a:p>
            <a:r>
              <a:rPr lang="en-US" b="1" dirty="0"/>
              <a:t>Line of </a:t>
            </a:r>
            <a:r>
              <a:rPr lang="en-US" b="1" dirty="0" err="1"/>
              <a:t>Swischuk</a:t>
            </a:r>
            <a:r>
              <a:rPr lang="en-US" b="1" dirty="0"/>
              <a:t> remains intact</a:t>
            </a:r>
          </a:p>
          <a:p>
            <a:pPr lvl="1"/>
            <a:r>
              <a:rPr lang="en-US" dirty="0"/>
              <a:t>Line along anterior spinous process of C1 – C3</a:t>
            </a:r>
          </a:p>
          <a:p>
            <a:r>
              <a:rPr lang="en-US" dirty="0"/>
              <a:t>True injury also presents with significant pre-vertebral swelling</a:t>
            </a:r>
          </a:p>
        </p:txBody>
      </p:sp>
      <p:sp>
        <p:nvSpPr>
          <p:cNvPr id="4" name="TextBox 3">
            <a:extLst>
              <a:ext uri="{FF2B5EF4-FFF2-40B4-BE49-F238E27FC236}">
                <a16:creationId xmlns:a16="http://schemas.microsoft.com/office/drawing/2014/main" id="{DE11202A-5182-1C48-85BB-118E42F4A31F}"/>
              </a:ext>
            </a:extLst>
          </p:cNvPr>
          <p:cNvSpPr txBox="1"/>
          <p:nvPr/>
        </p:nvSpPr>
        <p:spPr>
          <a:xfrm>
            <a:off x="1408246" y="6031210"/>
            <a:ext cx="3874954" cy="923330"/>
          </a:xfrm>
          <a:prstGeom prst="rect">
            <a:avLst/>
          </a:prstGeom>
          <a:noFill/>
        </p:spPr>
        <p:txBody>
          <a:bodyPr wrap="square" rtlCol="0">
            <a:spAutoFit/>
          </a:bodyPr>
          <a:lstStyle/>
          <a:p>
            <a:r>
              <a:rPr lang="en-US" dirty="0"/>
              <a:t>Lateral cervical radiographs demonstrating </a:t>
            </a:r>
            <a:r>
              <a:rPr lang="en-US" dirty="0" err="1"/>
              <a:t>pseudosubluxation</a:t>
            </a:r>
            <a:r>
              <a:rPr lang="en-US" dirty="0"/>
              <a:t> of C2-3 (R&amp;W 8 ed. Figure 23-4)</a:t>
            </a:r>
          </a:p>
        </p:txBody>
      </p:sp>
    </p:spTree>
    <p:extLst>
      <p:ext uri="{BB962C8B-B14F-4D97-AF65-F5344CB8AC3E}">
        <p14:creationId xmlns:p14="http://schemas.microsoft.com/office/powerpoint/2010/main" val="3404076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12DBD-92C2-B148-8477-D92F03C02748}"/>
              </a:ext>
            </a:extLst>
          </p:cNvPr>
          <p:cNvSpPr>
            <a:spLocks noGrp="1"/>
          </p:cNvSpPr>
          <p:nvPr>
            <p:ph type="title"/>
          </p:nvPr>
        </p:nvSpPr>
        <p:spPr/>
        <p:txBody>
          <a:bodyPr/>
          <a:lstStyle/>
          <a:p>
            <a:r>
              <a:rPr lang="en-US" dirty="0"/>
              <a:t>Radiographic Evaluation: </a:t>
            </a:r>
            <a:r>
              <a:rPr lang="en-US" dirty="0" err="1"/>
              <a:t>Subaxial</a:t>
            </a:r>
            <a:r>
              <a:rPr lang="en-US" dirty="0"/>
              <a:t> Spine</a:t>
            </a:r>
          </a:p>
        </p:txBody>
      </p:sp>
      <p:sp>
        <p:nvSpPr>
          <p:cNvPr id="3" name="Content Placeholder 2">
            <a:extLst>
              <a:ext uri="{FF2B5EF4-FFF2-40B4-BE49-F238E27FC236}">
                <a16:creationId xmlns:a16="http://schemas.microsoft.com/office/drawing/2014/main" id="{FDD03688-68E4-B04E-A9BB-0088D9C4B13E}"/>
              </a:ext>
            </a:extLst>
          </p:cNvPr>
          <p:cNvSpPr>
            <a:spLocks noGrp="1"/>
          </p:cNvSpPr>
          <p:nvPr>
            <p:ph idx="1"/>
          </p:nvPr>
        </p:nvSpPr>
        <p:spPr>
          <a:xfrm>
            <a:off x="838200" y="1825625"/>
            <a:ext cx="8207829" cy="4351338"/>
          </a:xfrm>
        </p:spPr>
        <p:txBody>
          <a:bodyPr>
            <a:normAutofit/>
          </a:bodyPr>
          <a:lstStyle/>
          <a:p>
            <a:r>
              <a:rPr lang="en-US" sz="3600" dirty="0"/>
              <a:t>Relationship of adjacent vertebral bodies </a:t>
            </a:r>
            <a:br>
              <a:rPr lang="en-US" sz="3600" dirty="0"/>
            </a:br>
            <a:r>
              <a:rPr lang="en-US" sz="3600" dirty="0"/>
              <a:t>relative to one another</a:t>
            </a:r>
          </a:p>
          <a:p>
            <a:pPr lvl="1"/>
            <a:r>
              <a:rPr lang="en-US" sz="2800" dirty="0"/>
              <a:t>Anterior and posterior vertebral body lines</a:t>
            </a:r>
          </a:p>
          <a:p>
            <a:pPr lvl="1"/>
            <a:r>
              <a:rPr lang="en-US" sz="2800" dirty="0" err="1"/>
              <a:t>Spinolaminar</a:t>
            </a:r>
            <a:r>
              <a:rPr lang="en-US" sz="2800" dirty="0"/>
              <a:t> and spinous process lines</a:t>
            </a:r>
          </a:p>
          <a:p>
            <a:pPr lvl="1"/>
            <a:r>
              <a:rPr lang="en-US" sz="2800" i="1" dirty="0"/>
              <a:t>Identifies translational abnormalities</a:t>
            </a:r>
          </a:p>
          <a:p>
            <a:pPr lvl="2"/>
            <a:r>
              <a:rPr lang="en-US" sz="2400" i="1" dirty="0"/>
              <a:t>Loss of lordosis may be normal but no significant translation </a:t>
            </a:r>
          </a:p>
          <a:p>
            <a:pPr lvl="3"/>
            <a:endParaRPr lang="en-US" sz="2200" dirty="0"/>
          </a:p>
        </p:txBody>
      </p:sp>
      <p:sp>
        <p:nvSpPr>
          <p:cNvPr id="4" name="TextBox 3">
            <a:extLst>
              <a:ext uri="{FF2B5EF4-FFF2-40B4-BE49-F238E27FC236}">
                <a16:creationId xmlns:a16="http://schemas.microsoft.com/office/drawing/2014/main" id="{5D1718D1-9945-374F-A87E-EBE61512679B}"/>
              </a:ext>
            </a:extLst>
          </p:cNvPr>
          <p:cNvSpPr txBox="1"/>
          <p:nvPr/>
        </p:nvSpPr>
        <p:spPr>
          <a:xfrm>
            <a:off x="8466664" y="5881933"/>
            <a:ext cx="3688687" cy="923330"/>
          </a:xfrm>
          <a:prstGeom prst="rect">
            <a:avLst/>
          </a:prstGeom>
          <a:noFill/>
        </p:spPr>
        <p:txBody>
          <a:bodyPr wrap="square" rtlCol="0">
            <a:spAutoFit/>
          </a:bodyPr>
          <a:lstStyle/>
          <a:p>
            <a:r>
              <a:rPr lang="en-US" dirty="0"/>
              <a:t>Illustration demonstrating various vertebral relationships (R&amp;W 8</a:t>
            </a:r>
            <a:r>
              <a:rPr lang="en-US" baseline="30000" dirty="0"/>
              <a:t>th</a:t>
            </a:r>
            <a:r>
              <a:rPr lang="en-US" dirty="0"/>
              <a:t> ed. Figure 23-5)</a:t>
            </a:r>
          </a:p>
        </p:txBody>
      </p:sp>
      <p:sp>
        <p:nvSpPr>
          <p:cNvPr id="5" name="TextBox 4">
            <a:extLst>
              <a:ext uri="{FF2B5EF4-FFF2-40B4-BE49-F238E27FC236}">
                <a16:creationId xmlns:a16="http://schemas.microsoft.com/office/drawing/2014/main" id="{F35A86DE-6110-5E47-BF87-E02E4B3B1B65}"/>
              </a:ext>
            </a:extLst>
          </p:cNvPr>
          <p:cNvSpPr txBox="1"/>
          <p:nvPr/>
        </p:nvSpPr>
        <p:spPr>
          <a:xfrm>
            <a:off x="1665026" y="6209731"/>
            <a:ext cx="4938973" cy="369332"/>
          </a:xfrm>
          <a:prstGeom prst="rect">
            <a:avLst/>
          </a:prstGeom>
          <a:noFill/>
        </p:spPr>
        <p:txBody>
          <a:bodyPr wrap="square" rtlCol="0">
            <a:spAutoFit/>
          </a:bodyPr>
          <a:lstStyle/>
          <a:p>
            <a:pPr algn="just"/>
            <a:r>
              <a:rPr lang="en-US" dirty="0"/>
              <a:t>Cattell &amp; </a:t>
            </a:r>
            <a:r>
              <a:rPr lang="en-US" dirty="0" err="1"/>
              <a:t>Filtzer</a:t>
            </a:r>
            <a:r>
              <a:rPr lang="en-US" dirty="0"/>
              <a:t>. </a:t>
            </a:r>
            <a:r>
              <a:rPr lang="en-US" i="1" dirty="0"/>
              <a:t>J Bone Joint Surg Am.</a:t>
            </a:r>
            <a:r>
              <a:rPr lang="en-US" dirty="0"/>
              <a:t> 1965; 47(7)</a:t>
            </a:r>
          </a:p>
        </p:txBody>
      </p:sp>
      <p:pic>
        <p:nvPicPr>
          <p:cNvPr id="6" name="Picture 5">
            <a:extLst>
              <a:ext uri="{FF2B5EF4-FFF2-40B4-BE49-F238E27FC236}">
                <a16:creationId xmlns:a16="http://schemas.microsoft.com/office/drawing/2014/main" id="{63F773A9-E707-4841-9E05-4CEA79EC1700}"/>
              </a:ext>
            </a:extLst>
          </p:cNvPr>
          <p:cNvPicPr>
            <a:picLocks noChangeAspect="1"/>
          </p:cNvPicPr>
          <p:nvPr/>
        </p:nvPicPr>
        <p:blipFill>
          <a:blip r:embed="rId2"/>
          <a:stretch>
            <a:fillRect/>
          </a:stretch>
        </p:blipFill>
        <p:spPr>
          <a:xfrm>
            <a:off x="8717605" y="1236135"/>
            <a:ext cx="3251482" cy="4758266"/>
          </a:xfrm>
          <a:prstGeom prst="rect">
            <a:avLst/>
          </a:prstGeom>
        </p:spPr>
      </p:pic>
    </p:spTree>
    <p:extLst>
      <p:ext uri="{BB962C8B-B14F-4D97-AF65-F5344CB8AC3E}">
        <p14:creationId xmlns:p14="http://schemas.microsoft.com/office/powerpoint/2010/main" val="1427879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BD20-9B9C-C749-8C0C-CE0DF00665BA}"/>
              </a:ext>
            </a:extLst>
          </p:cNvPr>
          <p:cNvSpPr>
            <a:spLocks noGrp="1"/>
          </p:cNvSpPr>
          <p:nvPr>
            <p:ph type="title"/>
          </p:nvPr>
        </p:nvSpPr>
        <p:spPr/>
        <p:txBody>
          <a:bodyPr/>
          <a:lstStyle/>
          <a:p>
            <a:r>
              <a:rPr lang="en-US" dirty="0"/>
              <a:t>Do Forget the Soft Tissues!</a:t>
            </a:r>
          </a:p>
        </p:txBody>
      </p:sp>
      <p:sp>
        <p:nvSpPr>
          <p:cNvPr id="3" name="Content Placeholder 2">
            <a:extLst>
              <a:ext uri="{FF2B5EF4-FFF2-40B4-BE49-F238E27FC236}">
                <a16:creationId xmlns:a16="http://schemas.microsoft.com/office/drawing/2014/main" id="{0521DFF5-A9AA-AE49-A59C-400AD48D87CA}"/>
              </a:ext>
            </a:extLst>
          </p:cNvPr>
          <p:cNvSpPr>
            <a:spLocks noGrp="1"/>
          </p:cNvSpPr>
          <p:nvPr>
            <p:ph idx="1"/>
          </p:nvPr>
        </p:nvSpPr>
        <p:spPr/>
        <p:txBody>
          <a:bodyPr>
            <a:normAutofit/>
          </a:bodyPr>
          <a:lstStyle/>
          <a:p>
            <a:r>
              <a:rPr lang="en-US" sz="3200" dirty="0"/>
              <a:t>Pediatric spinal fractures can be difficult to </a:t>
            </a:r>
            <a:br>
              <a:rPr lang="en-US" sz="3200" dirty="0"/>
            </a:br>
            <a:r>
              <a:rPr lang="en-US" sz="3200" dirty="0"/>
              <a:t>visualize </a:t>
            </a:r>
          </a:p>
          <a:p>
            <a:pPr lvl="1"/>
            <a:r>
              <a:rPr lang="en-US" sz="2800" dirty="0"/>
              <a:t>Soft tissue swelling can be an</a:t>
            </a:r>
            <a:br>
              <a:rPr lang="en-US" sz="2800" dirty="0"/>
            </a:br>
            <a:r>
              <a:rPr lang="en-US" sz="2800" dirty="0"/>
              <a:t>indicator of injury</a:t>
            </a:r>
          </a:p>
          <a:p>
            <a:pPr lvl="1"/>
            <a:endParaRPr lang="en-US" sz="2800" dirty="0"/>
          </a:p>
          <a:p>
            <a:pPr lvl="1"/>
            <a:r>
              <a:rPr lang="en-US" sz="2800" dirty="0"/>
              <a:t>Retropharyngeal soft tissue space:</a:t>
            </a:r>
          </a:p>
          <a:p>
            <a:pPr lvl="2"/>
            <a:r>
              <a:rPr lang="en-US" sz="2400" dirty="0"/>
              <a:t>C2</a:t>
            </a:r>
            <a:r>
              <a:rPr lang="en-US" sz="2400" dirty="0">
                <a:sym typeface="Wingdings" pitchFamily="2" charset="2"/>
              </a:rPr>
              <a:t> &lt; 6 mm</a:t>
            </a:r>
          </a:p>
          <a:p>
            <a:pPr lvl="2"/>
            <a:r>
              <a:rPr lang="en-US" sz="2400" dirty="0">
                <a:sym typeface="Wingdings" pitchFamily="2" charset="2"/>
              </a:rPr>
              <a:t>C6 &lt; 14 mm</a:t>
            </a:r>
            <a:endParaRPr lang="en-US" sz="2400" dirty="0"/>
          </a:p>
        </p:txBody>
      </p:sp>
      <p:pic>
        <p:nvPicPr>
          <p:cNvPr id="4" name="Picture 3" descr="Screen Clipping">
            <a:extLst>
              <a:ext uri="{FF2B5EF4-FFF2-40B4-BE49-F238E27FC236}">
                <a16:creationId xmlns:a16="http://schemas.microsoft.com/office/drawing/2014/main" id="{8BFE0C3C-88CF-AB48-8705-FF815BC98C1C}"/>
              </a:ext>
            </a:extLst>
          </p:cNvPr>
          <p:cNvPicPr>
            <a:picLocks noChangeAspect="1"/>
          </p:cNvPicPr>
          <p:nvPr/>
        </p:nvPicPr>
        <p:blipFill rotWithShape="1">
          <a:blip r:embed="rId2">
            <a:extLst>
              <a:ext uri="{28A0092B-C50C-407E-A947-70E740481C1C}">
                <a14:useLocalDpi xmlns:a14="http://schemas.microsoft.com/office/drawing/2010/main" val="0"/>
              </a:ext>
            </a:extLst>
          </a:blip>
          <a:srcRect l="11109" r="18763"/>
          <a:stretch/>
        </p:blipFill>
        <p:spPr>
          <a:xfrm>
            <a:off x="8737599" y="403889"/>
            <a:ext cx="3365821" cy="5163477"/>
          </a:xfrm>
          <a:prstGeom prst="rect">
            <a:avLst/>
          </a:prstGeom>
        </p:spPr>
      </p:pic>
      <p:sp>
        <p:nvSpPr>
          <p:cNvPr id="5" name="TextBox 4">
            <a:extLst>
              <a:ext uri="{FF2B5EF4-FFF2-40B4-BE49-F238E27FC236}">
                <a16:creationId xmlns:a16="http://schemas.microsoft.com/office/drawing/2014/main" id="{9CCE0B36-7519-1547-AF89-EE13AC49D3B3}"/>
              </a:ext>
            </a:extLst>
          </p:cNvPr>
          <p:cNvSpPr txBox="1"/>
          <p:nvPr/>
        </p:nvSpPr>
        <p:spPr>
          <a:xfrm>
            <a:off x="8449732" y="5604934"/>
            <a:ext cx="3742267" cy="923330"/>
          </a:xfrm>
          <a:prstGeom prst="rect">
            <a:avLst/>
          </a:prstGeom>
          <a:noFill/>
        </p:spPr>
        <p:txBody>
          <a:bodyPr wrap="square" rtlCol="0">
            <a:spAutoFit/>
          </a:bodyPr>
          <a:lstStyle/>
          <a:p>
            <a:r>
              <a:rPr lang="en-US" dirty="0"/>
              <a:t>3 year old male with C2 fracture and increased retropharyngeal soft tissue swelling &gt; 6 mm at C2</a:t>
            </a:r>
          </a:p>
        </p:txBody>
      </p:sp>
    </p:spTree>
    <p:extLst>
      <p:ext uri="{BB962C8B-B14F-4D97-AF65-F5344CB8AC3E}">
        <p14:creationId xmlns:p14="http://schemas.microsoft.com/office/powerpoint/2010/main" val="2093627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F54B-187A-134D-A9B6-4CA0234ABC85}"/>
              </a:ext>
            </a:extLst>
          </p:cNvPr>
          <p:cNvSpPr>
            <a:spLocks noGrp="1"/>
          </p:cNvSpPr>
          <p:nvPr>
            <p:ph type="title"/>
          </p:nvPr>
        </p:nvSpPr>
        <p:spPr/>
        <p:txBody>
          <a:bodyPr/>
          <a:lstStyle/>
          <a:p>
            <a:r>
              <a:rPr lang="en-US" dirty="0"/>
              <a:t>Spinal Cord Injury</a:t>
            </a:r>
          </a:p>
        </p:txBody>
      </p:sp>
      <p:sp>
        <p:nvSpPr>
          <p:cNvPr id="3" name="Content Placeholder 2">
            <a:extLst>
              <a:ext uri="{FF2B5EF4-FFF2-40B4-BE49-F238E27FC236}">
                <a16:creationId xmlns:a16="http://schemas.microsoft.com/office/drawing/2014/main" id="{0E19368E-BE77-6F46-907B-E450F2652DE2}"/>
              </a:ext>
            </a:extLst>
          </p:cNvPr>
          <p:cNvSpPr>
            <a:spLocks noGrp="1"/>
          </p:cNvSpPr>
          <p:nvPr>
            <p:ph idx="1"/>
          </p:nvPr>
        </p:nvSpPr>
        <p:spPr/>
        <p:txBody>
          <a:bodyPr>
            <a:normAutofit lnSpcReduction="10000"/>
          </a:bodyPr>
          <a:lstStyle/>
          <a:p>
            <a:r>
              <a:rPr lang="en-US" dirty="0"/>
              <a:t>Rare in children</a:t>
            </a:r>
          </a:p>
          <a:p>
            <a:pPr lvl="1"/>
            <a:r>
              <a:rPr lang="en-US" dirty="0"/>
              <a:t>Improved prognosis compared to adults</a:t>
            </a:r>
            <a:br>
              <a:rPr lang="en-US" dirty="0"/>
            </a:br>
            <a:endParaRPr lang="en-US" dirty="0"/>
          </a:p>
          <a:p>
            <a:r>
              <a:rPr lang="en-US" dirty="0"/>
              <a:t>Incomplete injuries are 3x more common</a:t>
            </a:r>
          </a:p>
          <a:p>
            <a:endParaRPr lang="en-US" dirty="0"/>
          </a:p>
          <a:p>
            <a:r>
              <a:rPr lang="en-US" dirty="0"/>
              <a:t>Mechanisms:</a:t>
            </a:r>
          </a:p>
          <a:p>
            <a:pPr lvl="1"/>
            <a:r>
              <a:rPr lang="en-US" dirty="0"/>
              <a:t>Child abuse</a:t>
            </a:r>
          </a:p>
          <a:p>
            <a:pPr lvl="1"/>
            <a:r>
              <a:rPr lang="en-US" dirty="0"/>
              <a:t>MVC</a:t>
            </a:r>
          </a:p>
          <a:p>
            <a:pPr lvl="2"/>
            <a:r>
              <a:rPr lang="en-US" dirty="0"/>
              <a:t>Association with forward-facing car seat in infants</a:t>
            </a:r>
            <a:br>
              <a:rPr lang="en-US" dirty="0"/>
            </a:br>
            <a:r>
              <a:rPr lang="en-US" dirty="0"/>
              <a:t>and toddlers</a:t>
            </a:r>
          </a:p>
          <a:p>
            <a:pPr lvl="1"/>
            <a:r>
              <a:rPr lang="en-US" dirty="0"/>
              <a:t>Breech delivery</a:t>
            </a:r>
          </a:p>
          <a:p>
            <a:pPr lvl="1"/>
            <a:endParaRPr lang="en-US" dirty="0"/>
          </a:p>
        </p:txBody>
      </p:sp>
      <p:pic>
        <p:nvPicPr>
          <p:cNvPr id="4" name="Content Placeholder 3" descr="Screen Clipping">
            <a:extLst>
              <a:ext uri="{FF2B5EF4-FFF2-40B4-BE49-F238E27FC236}">
                <a16:creationId xmlns:a16="http://schemas.microsoft.com/office/drawing/2014/main" id="{830960CE-9E53-9446-8D3E-5651B807C888}"/>
              </a:ext>
            </a:extLst>
          </p:cNvPr>
          <p:cNvPicPr>
            <a:picLocks noChangeAspect="1"/>
          </p:cNvPicPr>
          <p:nvPr/>
        </p:nvPicPr>
        <p:blipFill rotWithShape="1">
          <a:blip r:embed="rId2">
            <a:extLst>
              <a:ext uri="{28A0092B-C50C-407E-A947-70E740481C1C}">
                <a14:useLocalDpi xmlns:a14="http://schemas.microsoft.com/office/drawing/2010/main" val="0"/>
              </a:ext>
            </a:extLst>
          </a:blip>
          <a:srcRect l="4630" r="56379"/>
          <a:stretch/>
        </p:blipFill>
        <p:spPr>
          <a:xfrm>
            <a:off x="8644467" y="711161"/>
            <a:ext cx="3208867" cy="4467677"/>
          </a:xfrm>
          <a:prstGeom prst="rect">
            <a:avLst/>
          </a:prstGeom>
        </p:spPr>
      </p:pic>
      <p:sp>
        <p:nvSpPr>
          <p:cNvPr id="5" name="TextBox 4">
            <a:extLst>
              <a:ext uri="{FF2B5EF4-FFF2-40B4-BE49-F238E27FC236}">
                <a16:creationId xmlns:a16="http://schemas.microsoft.com/office/drawing/2014/main" id="{25CB902A-C960-4940-89E9-81F8E14D6008}"/>
              </a:ext>
            </a:extLst>
          </p:cNvPr>
          <p:cNvSpPr txBox="1"/>
          <p:nvPr/>
        </p:nvSpPr>
        <p:spPr>
          <a:xfrm>
            <a:off x="8788400" y="5350933"/>
            <a:ext cx="2980267" cy="646331"/>
          </a:xfrm>
          <a:prstGeom prst="rect">
            <a:avLst/>
          </a:prstGeom>
          <a:noFill/>
        </p:spPr>
        <p:txBody>
          <a:bodyPr wrap="square" rtlCol="0">
            <a:spAutoFit/>
          </a:bodyPr>
          <a:lstStyle/>
          <a:p>
            <a:r>
              <a:rPr lang="en-US" dirty="0"/>
              <a:t>3-year old with complete SCI after C2 fracture in MVC</a:t>
            </a:r>
          </a:p>
        </p:txBody>
      </p:sp>
      <p:sp>
        <p:nvSpPr>
          <p:cNvPr id="6" name="TextBox 5">
            <a:extLst>
              <a:ext uri="{FF2B5EF4-FFF2-40B4-BE49-F238E27FC236}">
                <a16:creationId xmlns:a16="http://schemas.microsoft.com/office/drawing/2014/main" id="{D3F91A6A-E23A-2141-BE68-5C05200C812A}"/>
              </a:ext>
            </a:extLst>
          </p:cNvPr>
          <p:cNvSpPr txBox="1"/>
          <p:nvPr/>
        </p:nvSpPr>
        <p:spPr>
          <a:xfrm>
            <a:off x="3469517" y="6169709"/>
            <a:ext cx="4707467" cy="646331"/>
          </a:xfrm>
          <a:prstGeom prst="rect">
            <a:avLst/>
          </a:prstGeom>
          <a:noFill/>
        </p:spPr>
        <p:txBody>
          <a:bodyPr wrap="square" rtlCol="0">
            <a:spAutoFit/>
          </a:bodyPr>
          <a:lstStyle/>
          <a:p>
            <a:r>
              <a:rPr lang="en-US" dirty="0"/>
              <a:t>Reilly CW. </a:t>
            </a:r>
            <a:r>
              <a:rPr lang="en-US" i="1" dirty="0"/>
              <a:t>J Bone Joint Surg Am.</a:t>
            </a:r>
            <a:r>
              <a:rPr lang="en-US" dirty="0"/>
              <a:t> 2007; 89(S1).</a:t>
            </a:r>
          </a:p>
          <a:p>
            <a:r>
              <a:rPr lang="en-US" dirty="0"/>
              <a:t>Ranjith et al. </a:t>
            </a:r>
            <a:r>
              <a:rPr lang="en-US" i="1" dirty="0"/>
              <a:t>J </a:t>
            </a:r>
            <a:r>
              <a:rPr lang="en-US" i="1" dirty="0" err="1"/>
              <a:t>Pediatr</a:t>
            </a:r>
            <a:r>
              <a:rPr lang="en-US" i="1" dirty="0"/>
              <a:t> </a:t>
            </a:r>
            <a:r>
              <a:rPr lang="en-US" i="1" dirty="0" err="1"/>
              <a:t>Orthop</a:t>
            </a:r>
            <a:r>
              <a:rPr lang="en-US" i="1" dirty="0"/>
              <a:t> B.</a:t>
            </a:r>
            <a:r>
              <a:rPr lang="en-US" dirty="0"/>
              <a:t> 2002; 11.</a:t>
            </a:r>
          </a:p>
        </p:txBody>
      </p:sp>
    </p:spTree>
    <p:extLst>
      <p:ext uri="{BB962C8B-B14F-4D97-AF65-F5344CB8AC3E}">
        <p14:creationId xmlns:p14="http://schemas.microsoft.com/office/powerpoint/2010/main" val="485920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62C19-0FA8-AC40-BDCB-6A2FCD68D00D}"/>
              </a:ext>
            </a:extLst>
          </p:cNvPr>
          <p:cNvSpPr>
            <a:spLocks noGrp="1"/>
          </p:cNvSpPr>
          <p:nvPr>
            <p:ph type="title"/>
          </p:nvPr>
        </p:nvSpPr>
        <p:spPr/>
        <p:txBody>
          <a:bodyPr/>
          <a:lstStyle/>
          <a:p>
            <a:r>
              <a:rPr lang="en-US" dirty="0"/>
              <a:t>SCIWORA</a:t>
            </a:r>
          </a:p>
        </p:txBody>
      </p:sp>
      <p:sp>
        <p:nvSpPr>
          <p:cNvPr id="3" name="Content Placeholder 2">
            <a:extLst>
              <a:ext uri="{FF2B5EF4-FFF2-40B4-BE49-F238E27FC236}">
                <a16:creationId xmlns:a16="http://schemas.microsoft.com/office/drawing/2014/main" id="{DED5441C-BBC6-044C-ADFD-4732B3FE630F}"/>
              </a:ext>
            </a:extLst>
          </p:cNvPr>
          <p:cNvSpPr>
            <a:spLocks noGrp="1"/>
          </p:cNvSpPr>
          <p:nvPr>
            <p:ph idx="1"/>
          </p:nvPr>
        </p:nvSpPr>
        <p:spPr>
          <a:xfrm>
            <a:off x="838200" y="1825625"/>
            <a:ext cx="7881257" cy="4351338"/>
          </a:xfrm>
        </p:spPr>
        <p:txBody>
          <a:bodyPr>
            <a:normAutofit fontScale="92500" lnSpcReduction="20000"/>
          </a:bodyPr>
          <a:lstStyle/>
          <a:p>
            <a:pPr marL="0" indent="0">
              <a:buNone/>
            </a:pPr>
            <a:r>
              <a:rPr lang="en-US" i="1" u="sng" dirty="0"/>
              <a:t>Spinal Cord Injury Without Radiographic Abnormality</a:t>
            </a:r>
          </a:p>
          <a:p>
            <a:r>
              <a:rPr lang="en-US" dirty="0"/>
              <a:t>Distraction injury that is unique to children</a:t>
            </a:r>
          </a:p>
          <a:p>
            <a:r>
              <a:rPr lang="en-US" dirty="0"/>
              <a:t>Spinal column is more elastic than spinal cord</a:t>
            </a:r>
          </a:p>
          <a:p>
            <a:pPr lvl="1"/>
            <a:r>
              <a:rPr lang="en-US" i="1" dirty="0"/>
              <a:t>Spinal column can elongate 2 inches without disruption whereas spinal cord ruptures with ¼ inch elongation</a:t>
            </a:r>
          </a:p>
          <a:p>
            <a:r>
              <a:rPr lang="en-US" dirty="0"/>
              <a:t>Most common in upper cervical spine injuries and in children &lt;8 years</a:t>
            </a:r>
          </a:p>
          <a:p>
            <a:pPr lvl="1"/>
            <a:r>
              <a:rPr lang="en-US" dirty="0"/>
              <a:t>50% complete injuries</a:t>
            </a:r>
          </a:p>
          <a:p>
            <a:r>
              <a:rPr lang="en-US" dirty="0"/>
              <a:t>Delayed onset of neurologic symptoms common in up to 52%</a:t>
            </a:r>
          </a:p>
          <a:p>
            <a:r>
              <a:rPr lang="en-US" b="1" i="1" dirty="0"/>
              <a:t>High Suspicion in GCS 3 w/ normal CT head </a:t>
            </a:r>
          </a:p>
          <a:p>
            <a:pPr lvl="1"/>
            <a:r>
              <a:rPr lang="en-US" b="1" i="1" dirty="0"/>
              <a:t>May be upper cervical spinal cord injury</a:t>
            </a:r>
            <a:endParaRPr lang="en-US" b="1" dirty="0"/>
          </a:p>
        </p:txBody>
      </p:sp>
      <p:sp>
        <p:nvSpPr>
          <p:cNvPr id="4" name="TextBox 6">
            <a:extLst>
              <a:ext uri="{FF2B5EF4-FFF2-40B4-BE49-F238E27FC236}">
                <a16:creationId xmlns:a16="http://schemas.microsoft.com/office/drawing/2014/main" id="{EFE84596-0BFD-6C4A-8A24-07C2081CE751}"/>
              </a:ext>
            </a:extLst>
          </p:cNvPr>
          <p:cNvSpPr txBox="1">
            <a:spLocks noChangeArrowheads="1"/>
          </p:cNvSpPr>
          <p:nvPr/>
        </p:nvSpPr>
        <p:spPr bwMode="auto">
          <a:xfrm>
            <a:off x="1430867" y="6176963"/>
            <a:ext cx="495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ヒラギノ角ゴ Pro W3" panose="020B0300000000000000" pitchFamily="34" charset="-128"/>
              </a:defRPr>
            </a:lvl1pPr>
            <a:lvl2pPr marL="742950" indent="-285750">
              <a:spcBef>
                <a:spcPct val="20000"/>
              </a:spcBef>
              <a:buChar char="–"/>
              <a:defRPr sz="2800">
                <a:solidFill>
                  <a:schemeClr val="tx1"/>
                </a:solidFill>
                <a:latin typeface="Times New Roman" panose="02020603050405020304" pitchFamily="18" charset="0"/>
                <a:ea typeface="ヒラギノ角ゴ Pro W3" panose="020B0300000000000000" pitchFamily="34" charset="-128"/>
              </a:defRPr>
            </a:lvl2pPr>
            <a:lvl3pPr marL="1143000" indent="-228600">
              <a:spcBef>
                <a:spcPct val="20000"/>
              </a:spcBef>
              <a:buChar char="•"/>
              <a:defRPr sz="2400">
                <a:solidFill>
                  <a:schemeClr val="tx1"/>
                </a:solidFill>
                <a:latin typeface="Times New Roman" panose="02020603050405020304" pitchFamily="18" charset="0"/>
                <a:ea typeface="ヒラギノ角ゴ Pro W3" panose="020B0300000000000000" pitchFamily="34" charset="-128"/>
              </a:defRPr>
            </a:lvl3pPr>
            <a:lvl4pPr marL="1600200" indent="-228600">
              <a:spcBef>
                <a:spcPct val="20000"/>
              </a:spcBef>
              <a:buChar char="–"/>
              <a:defRPr sz="2000">
                <a:solidFill>
                  <a:schemeClr val="tx1"/>
                </a:solidFill>
                <a:latin typeface="Times New Roman" panose="02020603050405020304" pitchFamily="18" charset="0"/>
                <a:ea typeface="ヒラギノ角ゴ Pro W3" panose="020B0300000000000000" pitchFamily="34" charset="-128"/>
              </a:defRPr>
            </a:lvl4pPr>
            <a:lvl5pPr marL="2057400" indent="-228600">
              <a:spcBef>
                <a:spcPct val="20000"/>
              </a:spcBef>
              <a:buChar char="»"/>
              <a:defRPr sz="2000">
                <a:solidFill>
                  <a:schemeClr val="tx1"/>
                </a:solidFill>
                <a:latin typeface="Times New Roman" panose="02020603050405020304" pitchFamily="18"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panose="020B0300000000000000" pitchFamily="34" charset="-128"/>
              </a:defRPr>
            </a:lvl9pPr>
          </a:lstStyle>
          <a:p>
            <a:pPr>
              <a:spcBef>
                <a:spcPct val="0"/>
              </a:spcBef>
              <a:buFontTx/>
              <a:buNone/>
            </a:pPr>
            <a:r>
              <a:rPr lang="en-US" altLang="en-US" sz="1600" dirty="0">
                <a:latin typeface="+mn-lt"/>
              </a:rPr>
              <a:t>Pang &amp; </a:t>
            </a:r>
            <a:r>
              <a:rPr lang="en-US" altLang="en-US" sz="1600" dirty="0" err="1">
                <a:latin typeface="+mn-lt"/>
              </a:rPr>
              <a:t>Wilberger</a:t>
            </a:r>
            <a:r>
              <a:rPr lang="en-US" altLang="en-US" sz="1600" dirty="0">
                <a:latin typeface="+mn-lt"/>
              </a:rPr>
              <a:t>. </a:t>
            </a:r>
            <a:r>
              <a:rPr lang="en-US" altLang="en-US" sz="1600" i="1" dirty="0">
                <a:latin typeface="+mn-lt"/>
              </a:rPr>
              <a:t>J </a:t>
            </a:r>
            <a:r>
              <a:rPr lang="en-US" altLang="en-US" sz="1600" i="1" dirty="0" err="1">
                <a:latin typeface="+mn-lt"/>
              </a:rPr>
              <a:t>Neurosurg</a:t>
            </a:r>
            <a:r>
              <a:rPr lang="en-US" altLang="en-US" sz="1600" i="1" dirty="0">
                <a:latin typeface="+mn-lt"/>
              </a:rPr>
              <a:t>.</a:t>
            </a:r>
            <a:r>
              <a:rPr lang="en-US" altLang="en-US" sz="1600" dirty="0">
                <a:latin typeface="+mn-lt"/>
              </a:rPr>
              <a:t> 1982; 57:114-129.</a:t>
            </a:r>
          </a:p>
          <a:p>
            <a:pPr>
              <a:spcBef>
                <a:spcPct val="0"/>
              </a:spcBef>
              <a:buFontTx/>
              <a:buNone/>
            </a:pPr>
            <a:r>
              <a:rPr lang="en-US" altLang="en-US" sz="1600" dirty="0">
                <a:latin typeface="+mn-lt"/>
              </a:rPr>
              <a:t>Parent. S et al.  </a:t>
            </a:r>
            <a:r>
              <a:rPr lang="en-US" altLang="en-US" sz="1600" i="1" dirty="0">
                <a:latin typeface="+mn-lt"/>
              </a:rPr>
              <a:t>J Neurotrauma. </a:t>
            </a:r>
            <a:r>
              <a:rPr lang="en-US" altLang="en-US" sz="1600" dirty="0">
                <a:latin typeface="+mn-lt"/>
              </a:rPr>
              <a:t>2011;28:1515. </a:t>
            </a:r>
          </a:p>
        </p:txBody>
      </p:sp>
      <p:pic>
        <p:nvPicPr>
          <p:cNvPr id="5" name="Picture 4" descr="sciwora04">
            <a:extLst>
              <a:ext uri="{FF2B5EF4-FFF2-40B4-BE49-F238E27FC236}">
                <a16:creationId xmlns:a16="http://schemas.microsoft.com/office/drawing/2014/main" id="{4E4ABEE6-1E4F-4447-9BB7-26AA7FB61D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823" r="10260" b="38290"/>
          <a:stretch/>
        </p:blipFill>
        <p:spPr>
          <a:xfrm>
            <a:off x="8905898" y="902296"/>
            <a:ext cx="3115803" cy="4351337"/>
          </a:xfrm>
          <a:prstGeom prst="rect">
            <a:avLst/>
          </a:prstGeom>
          <a:noFill/>
        </p:spPr>
      </p:pic>
      <p:sp>
        <p:nvSpPr>
          <p:cNvPr id="6" name="TextBox 5">
            <a:extLst>
              <a:ext uri="{FF2B5EF4-FFF2-40B4-BE49-F238E27FC236}">
                <a16:creationId xmlns:a16="http://schemas.microsoft.com/office/drawing/2014/main" id="{A917449D-F06C-034B-8F61-2B4EA9E7F9DF}"/>
              </a:ext>
            </a:extLst>
          </p:cNvPr>
          <p:cNvSpPr txBox="1"/>
          <p:nvPr/>
        </p:nvSpPr>
        <p:spPr>
          <a:xfrm>
            <a:off x="8977873" y="5309057"/>
            <a:ext cx="3237948" cy="923330"/>
          </a:xfrm>
          <a:prstGeom prst="rect">
            <a:avLst/>
          </a:prstGeom>
          <a:noFill/>
        </p:spPr>
        <p:txBody>
          <a:bodyPr wrap="square" rtlCol="0">
            <a:spAutoFit/>
          </a:bodyPr>
          <a:lstStyle/>
          <a:p>
            <a:r>
              <a:rPr lang="en-US" dirty="0"/>
              <a:t>Sagittal MRI demonstrating </a:t>
            </a:r>
            <a:r>
              <a:rPr lang="en-US" dirty="0" err="1"/>
              <a:t>atlanto</a:t>
            </a:r>
            <a:r>
              <a:rPr lang="en-US" dirty="0"/>
              <a:t>-occipital injury in child with SCIWORA</a:t>
            </a:r>
          </a:p>
        </p:txBody>
      </p:sp>
    </p:spTree>
    <p:extLst>
      <p:ext uri="{BB962C8B-B14F-4D97-AF65-F5344CB8AC3E}">
        <p14:creationId xmlns:p14="http://schemas.microsoft.com/office/powerpoint/2010/main" val="1849685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A3B96-10A8-1149-A157-AF5DBCC136C6}"/>
              </a:ext>
            </a:extLst>
          </p:cNvPr>
          <p:cNvSpPr>
            <a:spLocks noGrp="1"/>
          </p:cNvSpPr>
          <p:nvPr>
            <p:ph type="title"/>
          </p:nvPr>
        </p:nvSpPr>
        <p:spPr/>
        <p:txBody>
          <a:bodyPr/>
          <a:lstStyle/>
          <a:p>
            <a:r>
              <a:rPr lang="en-US" dirty="0"/>
              <a:t>What About High-Dose Steroid Therapy?</a:t>
            </a:r>
          </a:p>
        </p:txBody>
      </p:sp>
      <p:sp>
        <p:nvSpPr>
          <p:cNvPr id="3" name="Content Placeholder 2">
            <a:extLst>
              <a:ext uri="{FF2B5EF4-FFF2-40B4-BE49-F238E27FC236}">
                <a16:creationId xmlns:a16="http://schemas.microsoft.com/office/drawing/2014/main" id="{4CCE093C-8548-9B45-B97D-3E9D9D53D776}"/>
              </a:ext>
            </a:extLst>
          </p:cNvPr>
          <p:cNvSpPr>
            <a:spLocks noGrp="1"/>
          </p:cNvSpPr>
          <p:nvPr>
            <p:ph idx="1"/>
          </p:nvPr>
        </p:nvSpPr>
        <p:spPr/>
        <p:txBody>
          <a:bodyPr>
            <a:normAutofit lnSpcReduction="10000"/>
          </a:bodyPr>
          <a:lstStyle/>
          <a:p>
            <a:r>
              <a:rPr lang="en-US" sz="3200" dirty="0"/>
              <a:t>NASCIS trial excluded children &lt; 13 years of age</a:t>
            </a:r>
          </a:p>
          <a:p>
            <a:r>
              <a:rPr lang="en-US" sz="3200" dirty="0"/>
              <a:t>Current recommendation against us of high-dose steroid in adult SCI</a:t>
            </a:r>
          </a:p>
          <a:p>
            <a:r>
              <a:rPr lang="en-US" sz="3200" dirty="0"/>
              <a:t>Initial NASCIS results were extrapolated to pediatric patients but there is no evidence to support improved neurologic outcome</a:t>
            </a:r>
          </a:p>
          <a:p>
            <a:r>
              <a:rPr lang="en-US" sz="3200" dirty="0"/>
              <a:t>High rate of complication</a:t>
            </a:r>
          </a:p>
          <a:p>
            <a:pPr lvl="1"/>
            <a:r>
              <a:rPr lang="en-US" dirty="0"/>
              <a:t>Hyperglycemia</a:t>
            </a:r>
          </a:p>
          <a:p>
            <a:pPr lvl="1"/>
            <a:r>
              <a:rPr lang="en-US" sz="2800" dirty="0"/>
              <a:t>GI complications</a:t>
            </a:r>
          </a:p>
          <a:p>
            <a:endParaRPr lang="en-US" dirty="0"/>
          </a:p>
        </p:txBody>
      </p:sp>
      <p:sp>
        <p:nvSpPr>
          <p:cNvPr id="4" name="TextBox 6">
            <a:extLst>
              <a:ext uri="{FF2B5EF4-FFF2-40B4-BE49-F238E27FC236}">
                <a16:creationId xmlns:a16="http://schemas.microsoft.com/office/drawing/2014/main" id="{92070BF2-E97B-604C-93A1-A3DCEE7E7D29}"/>
              </a:ext>
            </a:extLst>
          </p:cNvPr>
          <p:cNvSpPr txBox="1">
            <a:spLocks noChangeArrowheads="1"/>
          </p:cNvSpPr>
          <p:nvPr/>
        </p:nvSpPr>
        <p:spPr bwMode="auto">
          <a:xfrm>
            <a:off x="1363134" y="5922960"/>
            <a:ext cx="495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ヒラギノ角ゴ Pro W3" panose="020B0300000000000000" pitchFamily="34" charset="-128"/>
              </a:defRPr>
            </a:lvl1pPr>
            <a:lvl2pPr marL="742950" indent="-285750">
              <a:spcBef>
                <a:spcPct val="20000"/>
              </a:spcBef>
              <a:buChar char="–"/>
              <a:defRPr sz="2800">
                <a:solidFill>
                  <a:schemeClr val="tx1"/>
                </a:solidFill>
                <a:latin typeface="Times New Roman" panose="02020603050405020304" pitchFamily="18" charset="0"/>
                <a:ea typeface="ヒラギノ角ゴ Pro W3" panose="020B0300000000000000" pitchFamily="34" charset="-128"/>
              </a:defRPr>
            </a:lvl2pPr>
            <a:lvl3pPr marL="1143000" indent="-228600">
              <a:spcBef>
                <a:spcPct val="20000"/>
              </a:spcBef>
              <a:buChar char="•"/>
              <a:defRPr sz="2400">
                <a:solidFill>
                  <a:schemeClr val="tx1"/>
                </a:solidFill>
                <a:latin typeface="Times New Roman" panose="02020603050405020304" pitchFamily="18" charset="0"/>
                <a:ea typeface="ヒラギノ角ゴ Pro W3" panose="020B0300000000000000" pitchFamily="34" charset="-128"/>
              </a:defRPr>
            </a:lvl3pPr>
            <a:lvl4pPr marL="1600200" indent="-228600">
              <a:spcBef>
                <a:spcPct val="20000"/>
              </a:spcBef>
              <a:buChar char="–"/>
              <a:defRPr sz="2000">
                <a:solidFill>
                  <a:schemeClr val="tx1"/>
                </a:solidFill>
                <a:latin typeface="Times New Roman" panose="02020603050405020304" pitchFamily="18" charset="0"/>
                <a:ea typeface="ヒラギノ角ゴ Pro W3" panose="020B0300000000000000" pitchFamily="34" charset="-128"/>
              </a:defRPr>
            </a:lvl4pPr>
            <a:lvl5pPr marL="2057400" indent="-228600">
              <a:spcBef>
                <a:spcPct val="20000"/>
              </a:spcBef>
              <a:buChar char="»"/>
              <a:defRPr sz="2000">
                <a:solidFill>
                  <a:schemeClr val="tx1"/>
                </a:solidFill>
                <a:latin typeface="Times New Roman" panose="02020603050405020304" pitchFamily="18"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panose="020B0300000000000000" pitchFamily="34" charset="-128"/>
              </a:defRPr>
            </a:lvl9pPr>
          </a:lstStyle>
          <a:p>
            <a:pPr>
              <a:spcBef>
                <a:spcPct val="0"/>
              </a:spcBef>
              <a:buFontTx/>
              <a:buNone/>
            </a:pPr>
            <a:r>
              <a:rPr lang="en-US" altLang="en-US" sz="1600" dirty="0">
                <a:latin typeface="+mn-lt"/>
              </a:rPr>
              <a:t>Parent. S et al.  </a:t>
            </a:r>
            <a:r>
              <a:rPr lang="en-US" altLang="en-US" sz="1600" i="1" dirty="0">
                <a:latin typeface="+mn-lt"/>
              </a:rPr>
              <a:t>J Neurotrauma. </a:t>
            </a:r>
            <a:r>
              <a:rPr lang="en-US" altLang="en-US" sz="1600" dirty="0">
                <a:latin typeface="+mn-lt"/>
              </a:rPr>
              <a:t>2011;28:1515.</a:t>
            </a:r>
          </a:p>
          <a:p>
            <a:pPr>
              <a:spcBef>
                <a:spcPct val="0"/>
              </a:spcBef>
              <a:buFontTx/>
              <a:buNone/>
            </a:pPr>
            <a:r>
              <a:rPr lang="en-US" altLang="en-US" sz="1600" dirty="0">
                <a:latin typeface="+mn-lt"/>
              </a:rPr>
              <a:t>Caruso MC et al.  </a:t>
            </a:r>
            <a:r>
              <a:rPr lang="en-US" altLang="en-US" sz="1600" i="1" dirty="0">
                <a:latin typeface="+mn-lt"/>
              </a:rPr>
              <a:t>J </a:t>
            </a:r>
            <a:r>
              <a:rPr lang="en-US" altLang="en-US" sz="1600" i="1" dirty="0" err="1">
                <a:latin typeface="+mn-lt"/>
              </a:rPr>
              <a:t>Neurosurg</a:t>
            </a:r>
            <a:r>
              <a:rPr lang="en-US" altLang="en-US" sz="1600" i="1" dirty="0">
                <a:latin typeface="+mn-lt"/>
              </a:rPr>
              <a:t> </a:t>
            </a:r>
            <a:r>
              <a:rPr lang="en-US" altLang="en-US" sz="1600" i="1" dirty="0" err="1">
                <a:latin typeface="+mn-lt"/>
              </a:rPr>
              <a:t>Pediatr</a:t>
            </a:r>
            <a:r>
              <a:rPr lang="en-US" altLang="en-US" sz="1600" i="1" dirty="0">
                <a:latin typeface="+mn-lt"/>
              </a:rPr>
              <a:t>. </a:t>
            </a:r>
            <a:r>
              <a:rPr lang="en-US" altLang="en-US" sz="1600" dirty="0">
                <a:latin typeface="+mn-lt"/>
              </a:rPr>
              <a:t>2017; 20(6)</a:t>
            </a:r>
          </a:p>
          <a:p>
            <a:pPr>
              <a:spcBef>
                <a:spcPct val="0"/>
              </a:spcBef>
              <a:buFontTx/>
              <a:buNone/>
            </a:pPr>
            <a:r>
              <a:rPr lang="en-US" altLang="en-US" sz="1600" dirty="0">
                <a:latin typeface="+mn-lt"/>
              </a:rPr>
              <a:t>Cage  JM et al. </a:t>
            </a:r>
            <a:r>
              <a:rPr lang="en-US" altLang="en-US" sz="1600" i="1" dirty="0">
                <a:latin typeface="+mn-lt"/>
              </a:rPr>
              <a:t>J </a:t>
            </a:r>
            <a:r>
              <a:rPr lang="en-US" altLang="en-US" sz="1600" i="1" dirty="0" err="1">
                <a:latin typeface="+mn-lt"/>
              </a:rPr>
              <a:t>Pediatr</a:t>
            </a:r>
            <a:r>
              <a:rPr lang="en-US" altLang="en-US" sz="1600" i="1" dirty="0">
                <a:latin typeface="+mn-lt"/>
              </a:rPr>
              <a:t> </a:t>
            </a:r>
            <a:r>
              <a:rPr lang="en-US" altLang="en-US" sz="1600" i="1" dirty="0" err="1">
                <a:latin typeface="+mn-lt"/>
              </a:rPr>
              <a:t>Orthop</a:t>
            </a:r>
            <a:r>
              <a:rPr lang="en-US" altLang="en-US" sz="1600" i="1" dirty="0">
                <a:latin typeface="+mn-lt"/>
              </a:rPr>
              <a:t>.</a:t>
            </a:r>
            <a:r>
              <a:rPr lang="en-US" altLang="en-US" sz="1600" dirty="0">
                <a:latin typeface="+mn-lt"/>
              </a:rPr>
              <a:t> 2015; 35(7)</a:t>
            </a:r>
          </a:p>
        </p:txBody>
      </p:sp>
    </p:spTree>
    <p:extLst>
      <p:ext uri="{BB962C8B-B14F-4D97-AF65-F5344CB8AC3E}">
        <p14:creationId xmlns:p14="http://schemas.microsoft.com/office/powerpoint/2010/main" val="4226941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D4F0A-791E-634F-855F-4926BC06E560}"/>
              </a:ext>
            </a:extLst>
          </p:cNvPr>
          <p:cNvSpPr>
            <a:spLocks noGrp="1"/>
          </p:cNvSpPr>
          <p:nvPr>
            <p:ph type="title"/>
          </p:nvPr>
        </p:nvSpPr>
        <p:spPr/>
        <p:txBody>
          <a:bodyPr/>
          <a:lstStyle/>
          <a:p>
            <a:r>
              <a:rPr lang="en-US" dirty="0"/>
              <a:t>Epidemiology</a:t>
            </a:r>
          </a:p>
        </p:txBody>
      </p:sp>
      <p:sp>
        <p:nvSpPr>
          <p:cNvPr id="3" name="Content Placeholder 2">
            <a:extLst>
              <a:ext uri="{FF2B5EF4-FFF2-40B4-BE49-F238E27FC236}">
                <a16:creationId xmlns:a16="http://schemas.microsoft.com/office/drawing/2014/main" id="{199CFF00-27A8-0048-B944-E9E9F1645B60}"/>
              </a:ext>
            </a:extLst>
          </p:cNvPr>
          <p:cNvSpPr>
            <a:spLocks noGrp="1"/>
          </p:cNvSpPr>
          <p:nvPr>
            <p:ph idx="1"/>
          </p:nvPr>
        </p:nvSpPr>
        <p:spPr/>
        <p:txBody>
          <a:bodyPr>
            <a:normAutofit/>
          </a:bodyPr>
          <a:lstStyle/>
          <a:p>
            <a:r>
              <a:rPr lang="en-US" dirty="0"/>
              <a:t>Spine fractures are rare injuries </a:t>
            </a:r>
          </a:p>
          <a:p>
            <a:pPr lvl="1"/>
            <a:r>
              <a:rPr lang="en-US" dirty="0"/>
              <a:t>Potential for devastating complications</a:t>
            </a:r>
          </a:p>
          <a:p>
            <a:r>
              <a:rPr lang="en-US" u="sng" dirty="0"/>
              <a:t>Incidence</a:t>
            </a:r>
          </a:p>
          <a:p>
            <a:pPr lvl="1"/>
            <a:r>
              <a:rPr lang="en-US" dirty="0"/>
              <a:t>93 – 107 per million</a:t>
            </a:r>
          </a:p>
          <a:p>
            <a:pPr lvl="1"/>
            <a:r>
              <a:rPr lang="en-US" dirty="0"/>
              <a:t>Annual incidence decreasing since 2000</a:t>
            </a:r>
          </a:p>
          <a:p>
            <a:r>
              <a:rPr lang="en-US" u="sng" dirty="0"/>
              <a:t>Injury Pattern</a:t>
            </a:r>
          </a:p>
          <a:p>
            <a:pPr lvl="1"/>
            <a:r>
              <a:rPr lang="en-US" dirty="0"/>
              <a:t>Varies based on patient age</a:t>
            </a:r>
          </a:p>
          <a:p>
            <a:pPr lvl="1"/>
            <a:r>
              <a:rPr lang="en-US" dirty="0"/>
              <a:t>&lt;8 years </a:t>
            </a:r>
            <a:r>
              <a:rPr lang="en-US" dirty="0">
                <a:sym typeface="Wingdings" pitchFamily="2" charset="2"/>
              </a:rPr>
              <a:t> upper cervical spine injuries</a:t>
            </a:r>
          </a:p>
          <a:p>
            <a:pPr lvl="1"/>
            <a:r>
              <a:rPr lang="en-US" dirty="0">
                <a:sym typeface="Wingdings" pitchFamily="2" charset="2"/>
              </a:rPr>
              <a:t>Adolescence  thoracolumbar/Sacral fracture</a:t>
            </a:r>
            <a:endParaRPr lang="en-US" dirty="0"/>
          </a:p>
        </p:txBody>
      </p:sp>
      <p:sp>
        <p:nvSpPr>
          <p:cNvPr id="4" name="TextBox 3">
            <a:extLst>
              <a:ext uri="{FF2B5EF4-FFF2-40B4-BE49-F238E27FC236}">
                <a16:creationId xmlns:a16="http://schemas.microsoft.com/office/drawing/2014/main" id="{02B3D682-9EC8-BF4A-856E-B38A203CB83F}"/>
              </a:ext>
            </a:extLst>
          </p:cNvPr>
          <p:cNvSpPr txBox="1"/>
          <p:nvPr/>
        </p:nvSpPr>
        <p:spPr>
          <a:xfrm>
            <a:off x="1473958" y="6332561"/>
            <a:ext cx="4622042" cy="369332"/>
          </a:xfrm>
          <a:prstGeom prst="rect">
            <a:avLst/>
          </a:prstGeom>
          <a:noFill/>
        </p:spPr>
        <p:txBody>
          <a:bodyPr wrap="square" rtlCol="0">
            <a:spAutoFit/>
          </a:bodyPr>
          <a:lstStyle/>
          <a:p>
            <a:r>
              <a:rPr lang="en-US" dirty="0"/>
              <a:t>Piatt &amp; </a:t>
            </a:r>
            <a:r>
              <a:rPr lang="en-US" dirty="0" err="1"/>
              <a:t>Imperato</a:t>
            </a:r>
            <a:r>
              <a:rPr lang="en-US" dirty="0"/>
              <a:t>. </a:t>
            </a:r>
            <a:r>
              <a:rPr lang="en-US" i="1" dirty="0"/>
              <a:t>J </a:t>
            </a:r>
            <a:r>
              <a:rPr lang="en-US" i="1" dirty="0" err="1"/>
              <a:t>Neurosurg</a:t>
            </a:r>
            <a:r>
              <a:rPr lang="en-US" i="1" dirty="0"/>
              <a:t> </a:t>
            </a:r>
            <a:r>
              <a:rPr lang="en-US" i="1" dirty="0" err="1"/>
              <a:t>Pediatr</a:t>
            </a:r>
            <a:r>
              <a:rPr lang="en-US" i="1" dirty="0"/>
              <a:t>. </a:t>
            </a:r>
            <a:r>
              <a:rPr lang="en-US" dirty="0"/>
              <a:t>2018; 21</a:t>
            </a:r>
          </a:p>
        </p:txBody>
      </p:sp>
      <p:pic>
        <p:nvPicPr>
          <p:cNvPr id="5" name="Picture 4">
            <a:extLst>
              <a:ext uri="{FF2B5EF4-FFF2-40B4-BE49-F238E27FC236}">
                <a16:creationId xmlns:a16="http://schemas.microsoft.com/office/drawing/2014/main" id="{A9F6243C-D8C0-514F-9AF9-DE9382A6B9F0}"/>
              </a:ext>
            </a:extLst>
          </p:cNvPr>
          <p:cNvPicPr>
            <a:picLocks noChangeAspect="1"/>
          </p:cNvPicPr>
          <p:nvPr/>
        </p:nvPicPr>
        <p:blipFill>
          <a:blip r:embed="rId2"/>
          <a:stretch>
            <a:fillRect/>
          </a:stretch>
        </p:blipFill>
        <p:spPr>
          <a:xfrm>
            <a:off x="8401996" y="1825625"/>
            <a:ext cx="3477024" cy="3931712"/>
          </a:xfrm>
          <a:prstGeom prst="rect">
            <a:avLst/>
          </a:prstGeom>
        </p:spPr>
      </p:pic>
      <p:sp>
        <p:nvSpPr>
          <p:cNvPr id="6" name="TextBox 5">
            <a:extLst>
              <a:ext uri="{FF2B5EF4-FFF2-40B4-BE49-F238E27FC236}">
                <a16:creationId xmlns:a16="http://schemas.microsoft.com/office/drawing/2014/main" id="{35B6DA03-CD19-E04E-BB48-7722D1C0B67B}"/>
              </a:ext>
            </a:extLst>
          </p:cNvPr>
          <p:cNvSpPr txBox="1"/>
          <p:nvPr/>
        </p:nvSpPr>
        <p:spPr>
          <a:xfrm>
            <a:off x="8401996" y="5731542"/>
            <a:ext cx="3715478" cy="523220"/>
          </a:xfrm>
          <a:prstGeom prst="rect">
            <a:avLst/>
          </a:prstGeom>
          <a:noFill/>
        </p:spPr>
        <p:txBody>
          <a:bodyPr wrap="square" rtlCol="0">
            <a:spAutoFit/>
          </a:bodyPr>
          <a:lstStyle/>
          <a:p>
            <a:r>
              <a:rPr lang="en-US" sz="1400" dirty="0"/>
              <a:t>Sagittal MRI demonstrating C2 fracture with spinal cord disruption (R&amp;W 8</a:t>
            </a:r>
            <a:r>
              <a:rPr lang="en-US" sz="1400" baseline="30000" dirty="0"/>
              <a:t>th</a:t>
            </a:r>
            <a:r>
              <a:rPr lang="en-US" sz="1400" dirty="0"/>
              <a:t> ed. Figure 23-8)</a:t>
            </a:r>
          </a:p>
        </p:txBody>
      </p:sp>
    </p:spTree>
    <p:extLst>
      <p:ext uri="{BB962C8B-B14F-4D97-AF65-F5344CB8AC3E}">
        <p14:creationId xmlns:p14="http://schemas.microsoft.com/office/powerpoint/2010/main" val="2213300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88EA2-42DE-894A-A7F7-602FC1B76B32}"/>
              </a:ext>
            </a:extLst>
          </p:cNvPr>
          <p:cNvSpPr>
            <a:spLocks noGrp="1"/>
          </p:cNvSpPr>
          <p:nvPr>
            <p:ph type="title"/>
          </p:nvPr>
        </p:nvSpPr>
        <p:spPr/>
        <p:txBody>
          <a:bodyPr/>
          <a:lstStyle/>
          <a:p>
            <a:r>
              <a:rPr lang="en-US" dirty="0"/>
              <a:t>Cervical Spine Treatment </a:t>
            </a:r>
            <a:br>
              <a:rPr lang="en-US" dirty="0"/>
            </a:br>
            <a:r>
              <a:rPr lang="en-US" dirty="0"/>
              <a:t>Options</a:t>
            </a:r>
          </a:p>
        </p:txBody>
      </p:sp>
      <p:sp>
        <p:nvSpPr>
          <p:cNvPr id="3" name="Content Placeholder 2">
            <a:extLst>
              <a:ext uri="{FF2B5EF4-FFF2-40B4-BE49-F238E27FC236}">
                <a16:creationId xmlns:a16="http://schemas.microsoft.com/office/drawing/2014/main" id="{4D7C7D7A-C646-B748-AB92-399E5B53EC4E}"/>
              </a:ext>
            </a:extLst>
          </p:cNvPr>
          <p:cNvSpPr>
            <a:spLocks noGrp="1"/>
          </p:cNvSpPr>
          <p:nvPr>
            <p:ph idx="1"/>
          </p:nvPr>
        </p:nvSpPr>
        <p:spPr>
          <a:xfrm>
            <a:off x="838200" y="1825625"/>
            <a:ext cx="6917267" cy="4351338"/>
          </a:xfrm>
        </p:spPr>
        <p:txBody>
          <a:bodyPr>
            <a:normAutofit/>
          </a:bodyPr>
          <a:lstStyle/>
          <a:p>
            <a:r>
              <a:rPr lang="en-US" sz="3200" dirty="0"/>
              <a:t>Varying based upon underlying injury and stability</a:t>
            </a:r>
          </a:p>
          <a:p>
            <a:endParaRPr lang="en-US" sz="3200" dirty="0"/>
          </a:p>
          <a:p>
            <a:r>
              <a:rPr lang="en-US" sz="3200" dirty="0"/>
              <a:t>Options:</a:t>
            </a:r>
          </a:p>
          <a:p>
            <a:pPr lvl="1"/>
            <a:r>
              <a:rPr lang="en-US" sz="2800" dirty="0"/>
              <a:t>Cervical Orthosis</a:t>
            </a:r>
          </a:p>
          <a:p>
            <a:pPr lvl="1"/>
            <a:r>
              <a:rPr lang="en-US" sz="2800" dirty="0"/>
              <a:t>Halo Fixator</a:t>
            </a:r>
          </a:p>
          <a:p>
            <a:pPr lvl="1"/>
            <a:r>
              <a:rPr lang="en-US" sz="2800" dirty="0"/>
              <a:t>Posterior Arthrodesis</a:t>
            </a:r>
          </a:p>
        </p:txBody>
      </p:sp>
      <p:pic>
        <p:nvPicPr>
          <p:cNvPr id="5" name="Picture 4" descr="lainie 11-29-05">
            <a:extLst>
              <a:ext uri="{FF2B5EF4-FFF2-40B4-BE49-F238E27FC236}">
                <a16:creationId xmlns:a16="http://schemas.microsoft.com/office/drawing/2014/main" id="{CAADC2EB-F180-3D40-88A2-611E5E656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588" t="11111" r="11540"/>
          <a:stretch>
            <a:fillRect/>
          </a:stretch>
        </p:blipFill>
        <p:spPr>
          <a:xfrm>
            <a:off x="7569195" y="860421"/>
            <a:ext cx="3674533" cy="5187576"/>
          </a:xfrm>
          <a:prstGeom prst="rect">
            <a:avLst/>
          </a:prstGeom>
          <a:noFill/>
        </p:spPr>
      </p:pic>
      <p:sp>
        <p:nvSpPr>
          <p:cNvPr id="6" name="TextBox 5">
            <a:extLst>
              <a:ext uri="{FF2B5EF4-FFF2-40B4-BE49-F238E27FC236}">
                <a16:creationId xmlns:a16="http://schemas.microsoft.com/office/drawing/2014/main" id="{476B39C9-8258-4D43-8AB9-D965BF70CA46}"/>
              </a:ext>
            </a:extLst>
          </p:cNvPr>
          <p:cNvSpPr txBox="1"/>
          <p:nvPr/>
        </p:nvSpPr>
        <p:spPr>
          <a:xfrm>
            <a:off x="7569195" y="6176963"/>
            <a:ext cx="2543796" cy="584775"/>
          </a:xfrm>
          <a:prstGeom prst="rect">
            <a:avLst/>
          </a:prstGeom>
          <a:noFill/>
        </p:spPr>
        <p:txBody>
          <a:bodyPr wrap="square" rtlCol="0">
            <a:spAutoFit/>
          </a:bodyPr>
          <a:lstStyle/>
          <a:p>
            <a:r>
              <a:rPr lang="en-US" sz="1600" dirty="0"/>
              <a:t>Halo vest immobilization for upper cervical spine fracture</a:t>
            </a:r>
          </a:p>
        </p:txBody>
      </p:sp>
    </p:spTree>
    <p:extLst>
      <p:ext uri="{BB962C8B-B14F-4D97-AF65-F5344CB8AC3E}">
        <p14:creationId xmlns:p14="http://schemas.microsoft.com/office/powerpoint/2010/main" val="826105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4E2CF-063C-B044-895C-E46F5CF0310D}"/>
              </a:ext>
            </a:extLst>
          </p:cNvPr>
          <p:cNvSpPr>
            <a:spLocks noGrp="1"/>
          </p:cNvSpPr>
          <p:nvPr>
            <p:ph type="title"/>
          </p:nvPr>
        </p:nvSpPr>
        <p:spPr/>
        <p:txBody>
          <a:bodyPr/>
          <a:lstStyle/>
          <a:p>
            <a:r>
              <a:rPr lang="en-US" dirty="0"/>
              <a:t>Thoracolumbar Injuries</a:t>
            </a:r>
          </a:p>
        </p:txBody>
      </p:sp>
      <p:sp>
        <p:nvSpPr>
          <p:cNvPr id="3" name="Content Placeholder 2">
            <a:extLst>
              <a:ext uri="{FF2B5EF4-FFF2-40B4-BE49-F238E27FC236}">
                <a16:creationId xmlns:a16="http://schemas.microsoft.com/office/drawing/2014/main" id="{AC38DAE2-8414-D84E-9DE0-76D27E3A82D1}"/>
              </a:ext>
            </a:extLst>
          </p:cNvPr>
          <p:cNvSpPr>
            <a:spLocks noGrp="1"/>
          </p:cNvSpPr>
          <p:nvPr>
            <p:ph idx="1"/>
          </p:nvPr>
        </p:nvSpPr>
        <p:spPr>
          <a:xfrm>
            <a:off x="838200" y="1825625"/>
            <a:ext cx="6460671" cy="4351338"/>
          </a:xfrm>
        </p:spPr>
        <p:txBody>
          <a:bodyPr>
            <a:normAutofit fontScale="92500" lnSpcReduction="10000"/>
          </a:bodyPr>
          <a:lstStyle/>
          <a:p>
            <a:r>
              <a:rPr lang="en-US" sz="3200" dirty="0"/>
              <a:t>Account for 1-2% of all pediatric fractures</a:t>
            </a:r>
          </a:p>
          <a:p>
            <a:r>
              <a:rPr lang="en-US" sz="3200" dirty="0"/>
              <a:t>MVCs are most common mechanism</a:t>
            </a:r>
          </a:p>
          <a:p>
            <a:r>
              <a:rPr lang="en-US" sz="3200" dirty="0"/>
              <a:t>Age difference in injury pattern</a:t>
            </a:r>
          </a:p>
          <a:p>
            <a:pPr lvl="1"/>
            <a:r>
              <a:rPr lang="en-US" sz="2800" dirty="0"/>
              <a:t>&lt;8 years less likely to have thoracolumbar injuries</a:t>
            </a:r>
          </a:p>
          <a:p>
            <a:r>
              <a:rPr lang="en-US" sz="3200" dirty="0"/>
              <a:t>Modes of failure:</a:t>
            </a:r>
          </a:p>
          <a:p>
            <a:pPr lvl="1"/>
            <a:r>
              <a:rPr lang="en-US" sz="2800" dirty="0"/>
              <a:t>Distraction </a:t>
            </a:r>
            <a:r>
              <a:rPr lang="en-US" sz="2800" dirty="0">
                <a:sym typeface="Wingdings" pitchFamily="2" charset="2"/>
              </a:rPr>
              <a:t> Chance type injuries </a:t>
            </a:r>
            <a:endParaRPr lang="en-US" sz="2800" dirty="0"/>
          </a:p>
          <a:p>
            <a:pPr lvl="1"/>
            <a:r>
              <a:rPr lang="en-US" sz="2800" dirty="0"/>
              <a:t>Compression </a:t>
            </a:r>
            <a:r>
              <a:rPr lang="en-US" sz="2800" dirty="0">
                <a:sym typeface="Wingdings" pitchFamily="2" charset="2"/>
              </a:rPr>
              <a:t> Compression fracture, burst fracture</a:t>
            </a:r>
            <a:endParaRPr lang="en-US" sz="2800" dirty="0"/>
          </a:p>
        </p:txBody>
      </p:sp>
      <p:pic>
        <p:nvPicPr>
          <p:cNvPr id="4" name="Picture 3">
            <a:extLst>
              <a:ext uri="{FF2B5EF4-FFF2-40B4-BE49-F238E27FC236}">
                <a16:creationId xmlns:a16="http://schemas.microsoft.com/office/drawing/2014/main" id="{304931ED-97B8-7944-BCA2-08E72E03862C}"/>
              </a:ext>
            </a:extLst>
          </p:cNvPr>
          <p:cNvPicPr>
            <a:picLocks noChangeAspect="1"/>
          </p:cNvPicPr>
          <p:nvPr/>
        </p:nvPicPr>
        <p:blipFill rotWithShape="1">
          <a:blip r:embed="rId2"/>
          <a:srcRect t="7917" b="26222"/>
          <a:stretch/>
        </p:blipFill>
        <p:spPr>
          <a:xfrm>
            <a:off x="8280599" y="1690688"/>
            <a:ext cx="3733299" cy="4075346"/>
          </a:xfrm>
          <a:prstGeom prst="rect">
            <a:avLst/>
          </a:prstGeom>
        </p:spPr>
      </p:pic>
      <p:sp>
        <p:nvSpPr>
          <p:cNvPr id="5" name="TextBox 4">
            <a:extLst>
              <a:ext uri="{FF2B5EF4-FFF2-40B4-BE49-F238E27FC236}">
                <a16:creationId xmlns:a16="http://schemas.microsoft.com/office/drawing/2014/main" id="{C076518C-7841-F44A-B1BD-04E8B4F28B01}"/>
              </a:ext>
            </a:extLst>
          </p:cNvPr>
          <p:cNvSpPr txBox="1"/>
          <p:nvPr/>
        </p:nvSpPr>
        <p:spPr>
          <a:xfrm>
            <a:off x="8619067" y="5831132"/>
            <a:ext cx="3146820" cy="923330"/>
          </a:xfrm>
          <a:prstGeom prst="rect">
            <a:avLst/>
          </a:prstGeom>
          <a:noFill/>
        </p:spPr>
        <p:txBody>
          <a:bodyPr wrap="square" rtlCol="0">
            <a:spAutoFit/>
          </a:bodyPr>
          <a:lstStyle/>
          <a:p>
            <a:r>
              <a:rPr lang="en-US" dirty="0"/>
              <a:t>Sagittal CT image of an L1 bony Chance fracture (R&amp;W 9</a:t>
            </a:r>
            <a:r>
              <a:rPr lang="en-US" baseline="30000" dirty="0"/>
              <a:t>th</a:t>
            </a:r>
            <a:r>
              <a:rPr lang="en-US" dirty="0"/>
              <a:t> ed. Figure 21-6)</a:t>
            </a:r>
          </a:p>
        </p:txBody>
      </p:sp>
    </p:spTree>
    <p:extLst>
      <p:ext uri="{BB962C8B-B14F-4D97-AF65-F5344CB8AC3E}">
        <p14:creationId xmlns:p14="http://schemas.microsoft.com/office/powerpoint/2010/main" val="1317675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0617A-A9D8-AD45-B343-28DF7CA50669}"/>
              </a:ext>
            </a:extLst>
          </p:cNvPr>
          <p:cNvSpPr>
            <a:spLocks noGrp="1"/>
          </p:cNvSpPr>
          <p:nvPr>
            <p:ph type="title"/>
          </p:nvPr>
        </p:nvSpPr>
        <p:spPr/>
        <p:txBody>
          <a:bodyPr/>
          <a:lstStyle/>
          <a:p>
            <a:r>
              <a:rPr lang="en-US" dirty="0"/>
              <a:t>Anatomy</a:t>
            </a:r>
          </a:p>
        </p:txBody>
      </p:sp>
      <p:sp>
        <p:nvSpPr>
          <p:cNvPr id="3" name="Content Placeholder 2">
            <a:extLst>
              <a:ext uri="{FF2B5EF4-FFF2-40B4-BE49-F238E27FC236}">
                <a16:creationId xmlns:a16="http://schemas.microsoft.com/office/drawing/2014/main" id="{E0697E6F-068C-9040-9C79-BDB692F29518}"/>
              </a:ext>
            </a:extLst>
          </p:cNvPr>
          <p:cNvSpPr>
            <a:spLocks noGrp="1"/>
          </p:cNvSpPr>
          <p:nvPr>
            <p:ph idx="1"/>
          </p:nvPr>
        </p:nvSpPr>
        <p:spPr/>
        <p:txBody>
          <a:bodyPr/>
          <a:lstStyle/>
          <a:p>
            <a:r>
              <a:rPr lang="en-US" dirty="0"/>
              <a:t>3 primary ossification centers</a:t>
            </a:r>
          </a:p>
          <a:p>
            <a:pPr lvl="1"/>
            <a:r>
              <a:rPr lang="en-US" dirty="0"/>
              <a:t>Vertebral body, Neural arch (x2)</a:t>
            </a:r>
          </a:p>
          <a:p>
            <a:r>
              <a:rPr lang="en-US" dirty="0"/>
              <a:t>5 secondary ossification centers</a:t>
            </a:r>
          </a:p>
          <a:p>
            <a:pPr lvl="1"/>
            <a:r>
              <a:rPr lang="en-US" dirty="0"/>
              <a:t>Spinous process, transverse process (x2), </a:t>
            </a:r>
            <a:br>
              <a:rPr lang="en-US" dirty="0"/>
            </a:br>
            <a:r>
              <a:rPr lang="en-US" dirty="0"/>
              <a:t>superior and inferior endplates (ring apophyses)</a:t>
            </a:r>
          </a:p>
          <a:p>
            <a:r>
              <a:rPr lang="en-US" dirty="0"/>
              <a:t>Additional rigidity of thoracic spine due to</a:t>
            </a:r>
            <a:br>
              <a:rPr lang="en-US" dirty="0"/>
            </a:br>
            <a:r>
              <a:rPr lang="en-US" dirty="0"/>
              <a:t>rib attachment</a:t>
            </a:r>
          </a:p>
        </p:txBody>
      </p:sp>
      <p:sp>
        <p:nvSpPr>
          <p:cNvPr id="5" name="TextBox 4">
            <a:extLst>
              <a:ext uri="{FF2B5EF4-FFF2-40B4-BE49-F238E27FC236}">
                <a16:creationId xmlns:a16="http://schemas.microsoft.com/office/drawing/2014/main" id="{C0E9A6F8-12DA-3E46-8649-986912A7AD20}"/>
              </a:ext>
            </a:extLst>
          </p:cNvPr>
          <p:cNvSpPr txBox="1"/>
          <p:nvPr/>
        </p:nvSpPr>
        <p:spPr>
          <a:xfrm>
            <a:off x="8252384" y="5239547"/>
            <a:ext cx="4049486" cy="1200329"/>
          </a:xfrm>
          <a:prstGeom prst="rect">
            <a:avLst/>
          </a:prstGeom>
          <a:noFill/>
        </p:spPr>
        <p:txBody>
          <a:bodyPr wrap="square" rtlCol="0">
            <a:spAutoFit/>
          </a:bodyPr>
          <a:lstStyle/>
          <a:p>
            <a:r>
              <a:rPr lang="en-US" dirty="0"/>
              <a:t>Sagittal CT image of T9-11 in a 13 year old male demonstration presence of apophyseal rings (arrow)</a:t>
            </a:r>
          </a:p>
          <a:p>
            <a:endParaRPr lang="en-US" dirty="0"/>
          </a:p>
        </p:txBody>
      </p:sp>
      <p:sp>
        <p:nvSpPr>
          <p:cNvPr id="6" name="TextBox 5">
            <a:extLst>
              <a:ext uri="{FF2B5EF4-FFF2-40B4-BE49-F238E27FC236}">
                <a16:creationId xmlns:a16="http://schemas.microsoft.com/office/drawing/2014/main" id="{641DD3DB-6212-2C46-95BC-EC4B590A45C2}"/>
              </a:ext>
            </a:extLst>
          </p:cNvPr>
          <p:cNvSpPr txBox="1"/>
          <p:nvPr/>
        </p:nvSpPr>
        <p:spPr>
          <a:xfrm>
            <a:off x="1314170" y="5857003"/>
            <a:ext cx="5875867" cy="1200329"/>
          </a:xfrm>
          <a:prstGeom prst="rect">
            <a:avLst/>
          </a:prstGeom>
          <a:noFill/>
        </p:spPr>
        <p:txBody>
          <a:bodyPr wrap="square" rtlCol="0">
            <a:spAutoFit/>
          </a:bodyPr>
          <a:lstStyle/>
          <a:p>
            <a:r>
              <a:rPr lang="en-US" dirty="0"/>
              <a:t>Bick EM &amp; </a:t>
            </a:r>
            <a:r>
              <a:rPr lang="en-US" dirty="0" err="1"/>
              <a:t>Copel</a:t>
            </a:r>
            <a:r>
              <a:rPr lang="en-US" dirty="0"/>
              <a:t> JW. The ring apophysis of the human vertebra. Contributions to human osteogeny II. </a:t>
            </a:r>
            <a:r>
              <a:rPr lang="en-US" i="1" dirty="0"/>
              <a:t>J Bone Joint Surg Am. </a:t>
            </a:r>
            <a:r>
              <a:rPr lang="en-US" dirty="0"/>
              <a:t>1951; 33(3): 783-7.</a:t>
            </a:r>
          </a:p>
          <a:p>
            <a:endParaRPr lang="en-US" dirty="0"/>
          </a:p>
        </p:txBody>
      </p:sp>
      <p:pic>
        <p:nvPicPr>
          <p:cNvPr id="7" name="Picture 6">
            <a:extLst>
              <a:ext uri="{FF2B5EF4-FFF2-40B4-BE49-F238E27FC236}">
                <a16:creationId xmlns:a16="http://schemas.microsoft.com/office/drawing/2014/main" id="{EBF7296C-890C-BB4D-9A0E-301A4BC6FBF9}"/>
              </a:ext>
            </a:extLst>
          </p:cNvPr>
          <p:cNvPicPr/>
          <p:nvPr/>
        </p:nvPicPr>
        <p:blipFill>
          <a:blip r:embed="rId3">
            <a:extLst>
              <a:ext uri="{28A0092B-C50C-407E-A947-70E740481C1C}">
                <a14:useLocalDpi xmlns:a14="http://schemas.microsoft.com/office/drawing/2010/main" val="0"/>
              </a:ext>
            </a:extLst>
          </a:blip>
          <a:stretch>
            <a:fillRect/>
          </a:stretch>
        </p:blipFill>
        <p:spPr>
          <a:xfrm>
            <a:off x="8357506" y="549722"/>
            <a:ext cx="3578679" cy="4426911"/>
          </a:xfrm>
          <a:prstGeom prst="rect">
            <a:avLst/>
          </a:prstGeom>
        </p:spPr>
      </p:pic>
      <p:sp>
        <p:nvSpPr>
          <p:cNvPr id="8" name="Left-Up Arrow 7">
            <a:extLst>
              <a:ext uri="{FF2B5EF4-FFF2-40B4-BE49-F238E27FC236}">
                <a16:creationId xmlns:a16="http://schemas.microsoft.com/office/drawing/2014/main" id="{1E51E4CC-DD53-6044-A808-6A4E2CF5E71D}"/>
              </a:ext>
            </a:extLst>
          </p:cNvPr>
          <p:cNvSpPr/>
          <p:nvPr/>
        </p:nvSpPr>
        <p:spPr>
          <a:xfrm rot="7862500">
            <a:off x="8272977" y="1752660"/>
            <a:ext cx="1065420" cy="1076386"/>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1281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3D1B3-A3B0-EB4E-9856-F012B093210E}"/>
              </a:ext>
            </a:extLst>
          </p:cNvPr>
          <p:cNvSpPr>
            <a:spLocks noGrp="1"/>
          </p:cNvSpPr>
          <p:nvPr>
            <p:ph type="title"/>
          </p:nvPr>
        </p:nvSpPr>
        <p:spPr/>
        <p:txBody>
          <a:bodyPr/>
          <a:lstStyle/>
          <a:p>
            <a:r>
              <a:rPr lang="en-US" dirty="0"/>
              <a:t>Radiographic Evaluation</a:t>
            </a:r>
          </a:p>
        </p:txBody>
      </p:sp>
      <p:sp>
        <p:nvSpPr>
          <p:cNvPr id="3" name="Content Placeholder 2">
            <a:extLst>
              <a:ext uri="{FF2B5EF4-FFF2-40B4-BE49-F238E27FC236}">
                <a16:creationId xmlns:a16="http://schemas.microsoft.com/office/drawing/2014/main" id="{43102FD2-043F-A54C-AFE3-175578497F5F}"/>
              </a:ext>
            </a:extLst>
          </p:cNvPr>
          <p:cNvSpPr>
            <a:spLocks noGrp="1"/>
          </p:cNvSpPr>
          <p:nvPr>
            <p:ph idx="1"/>
          </p:nvPr>
        </p:nvSpPr>
        <p:spPr>
          <a:xfrm>
            <a:off x="838200" y="1825625"/>
            <a:ext cx="7260771" cy="4351338"/>
          </a:xfrm>
        </p:spPr>
        <p:txBody>
          <a:bodyPr>
            <a:normAutofit/>
          </a:bodyPr>
          <a:lstStyle/>
          <a:p>
            <a:r>
              <a:rPr lang="en-US" sz="3200" dirty="0"/>
              <a:t>Biplanar radiographs</a:t>
            </a:r>
          </a:p>
          <a:p>
            <a:r>
              <a:rPr lang="en-US" sz="3200" dirty="0"/>
              <a:t>CT useful to evaluating fracture displacement, spinal canal encroachment</a:t>
            </a:r>
          </a:p>
          <a:p>
            <a:pPr lvl="1"/>
            <a:r>
              <a:rPr lang="en-US" sz="2800" dirty="0"/>
              <a:t>Not recommended for initial screening</a:t>
            </a:r>
          </a:p>
          <a:p>
            <a:pPr lvl="1"/>
            <a:r>
              <a:rPr lang="en-US" sz="2800" dirty="0"/>
              <a:t>Must balance with radiation exposure risk</a:t>
            </a:r>
          </a:p>
          <a:p>
            <a:r>
              <a:rPr lang="en-US" sz="3200" dirty="0"/>
              <a:t>MRI favored when neurologic deficit present or concern for ligamentous injury</a:t>
            </a:r>
          </a:p>
        </p:txBody>
      </p:sp>
      <p:sp>
        <p:nvSpPr>
          <p:cNvPr id="4" name="TextBox 3">
            <a:extLst>
              <a:ext uri="{FF2B5EF4-FFF2-40B4-BE49-F238E27FC236}">
                <a16:creationId xmlns:a16="http://schemas.microsoft.com/office/drawing/2014/main" id="{A321A642-733E-924A-9628-0E13D5562C22}"/>
              </a:ext>
            </a:extLst>
          </p:cNvPr>
          <p:cNvSpPr txBox="1"/>
          <p:nvPr/>
        </p:nvSpPr>
        <p:spPr>
          <a:xfrm>
            <a:off x="1659467" y="6231467"/>
            <a:ext cx="5334000" cy="369332"/>
          </a:xfrm>
          <a:prstGeom prst="rect">
            <a:avLst/>
          </a:prstGeom>
          <a:noFill/>
        </p:spPr>
        <p:txBody>
          <a:bodyPr wrap="square" rtlCol="0">
            <a:spAutoFit/>
          </a:bodyPr>
          <a:lstStyle/>
          <a:p>
            <a:r>
              <a:rPr lang="en-US" dirty="0"/>
              <a:t>Daniels AH et al. </a:t>
            </a:r>
            <a:r>
              <a:rPr lang="en-US" i="1" dirty="0"/>
              <a:t>J Am </a:t>
            </a:r>
            <a:r>
              <a:rPr lang="en-US" i="1" dirty="0" err="1"/>
              <a:t>Acad</a:t>
            </a:r>
            <a:r>
              <a:rPr lang="en-US" i="1" dirty="0"/>
              <a:t> </a:t>
            </a:r>
            <a:r>
              <a:rPr lang="en-US" i="1" dirty="0" err="1"/>
              <a:t>Orthop</a:t>
            </a:r>
            <a:r>
              <a:rPr lang="en-US" i="1" dirty="0"/>
              <a:t> Surg.</a:t>
            </a:r>
            <a:r>
              <a:rPr lang="en-US" dirty="0"/>
              <a:t> 2013; 21(12)</a:t>
            </a:r>
          </a:p>
        </p:txBody>
      </p:sp>
      <p:pic>
        <p:nvPicPr>
          <p:cNvPr id="5" name="Picture 4" descr="ag ct spine">
            <a:extLst>
              <a:ext uri="{FF2B5EF4-FFF2-40B4-BE49-F238E27FC236}">
                <a16:creationId xmlns:a16="http://schemas.microsoft.com/office/drawing/2014/main" id="{FBD066C6-1E9A-B141-BC11-EE55209665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34" t="14866" r="22515" b="4348"/>
          <a:stretch/>
        </p:blipFill>
        <p:spPr>
          <a:xfrm>
            <a:off x="8650355" y="365125"/>
            <a:ext cx="3177210" cy="4959548"/>
          </a:xfrm>
          <a:prstGeom prst="rect">
            <a:avLst/>
          </a:prstGeom>
          <a:noFill/>
        </p:spPr>
      </p:pic>
      <p:sp>
        <p:nvSpPr>
          <p:cNvPr id="6" name="TextBox 5">
            <a:extLst>
              <a:ext uri="{FF2B5EF4-FFF2-40B4-BE49-F238E27FC236}">
                <a16:creationId xmlns:a16="http://schemas.microsoft.com/office/drawing/2014/main" id="{DED3A15B-3C7F-974C-99ED-DFEEA64804E3}"/>
              </a:ext>
            </a:extLst>
          </p:cNvPr>
          <p:cNvSpPr txBox="1"/>
          <p:nvPr/>
        </p:nvSpPr>
        <p:spPr>
          <a:xfrm>
            <a:off x="8446605" y="5463242"/>
            <a:ext cx="3745395" cy="923330"/>
          </a:xfrm>
          <a:prstGeom prst="rect">
            <a:avLst/>
          </a:prstGeom>
          <a:noFill/>
        </p:spPr>
        <p:txBody>
          <a:bodyPr wrap="square" rtlCol="0">
            <a:spAutoFit/>
          </a:bodyPr>
          <a:lstStyle/>
          <a:p>
            <a:r>
              <a:rPr lang="en-US" dirty="0"/>
              <a:t>Sagittal CT Image of 2 </a:t>
            </a:r>
            <a:r>
              <a:rPr lang="en-US" dirty="0" err="1"/>
              <a:t>yo</a:t>
            </a:r>
            <a:r>
              <a:rPr lang="en-US" dirty="0"/>
              <a:t> with L2-3 fracture dislocation with canal compromise</a:t>
            </a:r>
          </a:p>
        </p:txBody>
      </p:sp>
    </p:spTree>
    <p:extLst>
      <p:ext uri="{BB962C8B-B14F-4D97-AF65-F5344CB8AC3E}">
        <p14:creationId xmlns:p14="http://schemas.microsoft.com/office/powerpoint/2010/main" val="2748553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7352E-84AF-A341-A555-BA16EFB1AAA8}"/>
              </a:ext>
            </a:extLst>
          </p:cNvPr>
          <p:cNvSpPr>
            <a:spLocks noGrp="1"/>
          </p:cNvSpPr>
          <p:nvPr>
            <p:ph type="title"/>
          </p:nvPr>
        </p:nvSpPr>
        <p:spPr/>
        <p:txBody>
          <a:bodyPr/>
          <a:lstStyle/>
          <a:p>
            <a:r>
              <a:rPr lang="en-US" dirty="0"/>
              <a:t>Injury Patterns</a:t>
            </a:r>
          </a:p>
        </p:txBody>
      </p:sp>
      <p:sp>
        <p:nvSpPr>
          <p:cNvPr id="3" name="Content Placeholder 2">
            <a:extLst>
              <a:ext uri="{FF2B5EF4-FFF2-40B4-BE49-F238E27FC236}">
                <a16:creationId xmlns:a16="http://schemas.microsoft.com/office/drawing/2014/main" id="{27232DF5-2385-014B-90FC-540E13037DDC}"/>
              </a:ext>
            </a:extLst>
          </p:cNvPr>
          <p:cNvSpPr>
            <a:spLocks noGrp="1"/>
          </p:cNvSpPr>
          <p:nvPr>
            <p:ph idx="1"/>
          </p:nvPr>
        </p:nvSpPr>
        <p:spPr>
          <a:xfrm>
            <a:off x="1299633" y="1601562"/>
            <a:ext cx="9592733" cy="4351338"/>
          </a:xfrm>
        </p:spPr>
        <p:txBody>
          <a:bodyPr>
            <a:normAutofit/>
          </a:bodyPr>
          <a:lstStyle/>
          <a:p>
            <a:r>
              <a:rPr lang="en-US" sz="3200" dirty="0"/>
              <a:t>Compression fracture</a:t>
            </a:r>
          </a:p>
          <a:p>
            <a:r>
              <a:rPr lang="en-US" sz="3200" dirty="0"/>
              <a:t>Burst</a:t>
            </a:r>
          </a:p>
          <a:p>
            <a:r>
              <a:rPr lang="en-US" sz="3200" dirty="0"/>
              <a:t>Flexion-distraction</a:t>
            </a:r>
          </a:p>
          <a:p>
            <a:r>
              <a:rPr lang="en-US" sz="3200" dirty="0"/>
              <a:t>Fracture-dislocation</a:t>
            </a:r>
          </a:p>
          <a:p>
            <a:r>
              <a:rPr lang="en-US" sz="3200" dirty="0"/>
              <a:t>Ring apophyseal fracture</a:t>
            </a:r>
          </a:p>
        </p:txBody>
      </p:sp>
      <p:sp>
        <p:nvSpPr>
          <p:cNvPr id="4" name="TextBox 3">
            <a:extLst>
              <a:ext uri="{FF2B5EF4-FFF2-40B4-BE49-F238E27FC236}">
                <a16:creationId xmlns:a16="http://schemas.microsoft.com/office/drawing/2014/main" id="{7B609EA1-4344-F047-8D6B-2DD29D2A8281}"/>
              </a:ext>
            </a:extLst>
          </p:cNvPr>
          <p:cNvSpPr txBox="1"/>
          <p:nvPr/>
        </p:nvSpPr>
        <p:spPr>
          <a:xfrm>
            <a:off x="7656468" y="5746359"/>
            <a:ext cx="4535532" cy="646331"/>
          </a:xfrm>
          <a:prstGeom prst="rect">
            <a:avLst/>
          </a:prstGeom>
          <a:noFill/>
        </p:spPr>
        <p:txBody>
          <a:bodyPr wrap="square" rtlCol="0">
            <a:spAutoFit/>
          </a:bodyPr>
          <a:lstStyle/>
          <a:p>
            <a:r>
              <a:rPr lang="en-US" dirty="0"/>
              <a:t>Lateral radiographs demonstrating an L2 burst fracture (R&amp;W 8</a:t>
            </a:r>
            <a:r>
              <a:rPr lang="en-US" baseline="30000" dirty="0"/>
              <a:t>th</a:t>
            </a:r>
            <a:r>
              <a:rPr lang="en-US" dirty="0"/>
              <a:t> ed. Figure 24-10B)</a:t>
            </a:r>
          </a:p>
        </p:txBody>
      </p:sp>
      <p:pic>
        <p:nvPicPr>
          <p:cNvPr id="5" name="Picture 4">
            <a:extLst>
              <a:ext uri="{FF2B5EF4-FFF2-40B4-BE49-F238E27FC236}">
                <a16:creationId xmlns:a16="http://schemas.microsoft.com/office/drawing/2014/main" id="{50890CA0-FA26-EA43-9C12-B103AE800775}"/>
              </a:ext>
            </a:extLst>
          </p:cNvPr>
          <p:cNvPicPr>
            <a:picLocks noChangeAspect="1"/>
          </p:cNvPicPr>
          <p:nvPr/>
        </p:nvPicPr>
        <p:blipFill rotWithShape="1">
          <a:blip r:embed="rId2"/>
          <a:srcRect l="33221" r="40093" b="55791"/>
          <a:stretch/>
        </p:blipFill>
        <p:spPr>
          <a:xfrm>
            <a:off x="7893535" y="365125"/>
            <a:ext cx="3867355" cy="5347368"/>
          </a:xfrm>
          <a:prstGeom prst="rect">
            <a:avLst/>
          </a:prstGeom>
        </p:spPr>
      </p:pic>
    </p:spTree>
    <p:extLst>
      <p:ext uri="{BB962C8B-B14F-4D97-AF65-F5344CB8AC3E}">
        <p14:creationId xmlns:p14="http://schemas.microsoft.com/office/powerpoint/2010/main" val="2141637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44F09-887D-9942-B276-8D77FA3E9FEF}"/>
              </a:ext>
            </a:extLst>
          </p:cNvPr>
          <p:cNvSpPr>
            <a:spLocks noGrp="1"/>
          </p:cNvSpPr>
          <p:nvPr>
            <p:ph type="title"/>
          </p:nvPr>
        </p:nvSpPr>
        <p:spPr/>
        <p:txBody>
          <a:bodyPr/>
          <a:lstStyle/>
          <a:p>
            <a:r>
              <a:rPr lang="en-US" dirty="0"/>
              <a:t>Compression Fracture</a:t>
            </a:r>
          </a:p>
        </p:txBody>
      </p:sp>
      <p:sp>
        <p:nvSpPr>
          <p:cNvPr id="3" name="Content Placeholder 2">
            <a:extLst>
              <a:ext uri="{FF2B5EF4-FFF2-40B4-BE49-F238E27FC236}">
                <a16:creationId xmlns:a16="http://schemas.microsoft.com/office/drawing/2014/main" id="{1106310F-9BD5-C640-8DD0-171E187A1419}"/>
              </a:ext>
            </a:extLst>
          </p:cNvPr>
          <p:cNvSpPr>
            <a:spLocks noGrp="1"/>
          </p:cNvSpPr>
          <p:nvPr>
            <p:ph idx="1"/>
          </p:nvPr>
        </p:nvSpPr>
        <p:spPr/>
        <p:txBody>
          <a:bodyPr>
            <a:normAutofit/>
          </a:bodyPr>
          <a:lstStyle/>
          <a:p>
            <a:r>
              <a:rPr lang="en-US" sz="3200" dirty="0"/>
              <a:t>Most prevalent pediatric spinal fracture pattern</a:t>
            </a:r>
          </a:p>
          <a:p>
            <a:r>
              <a:rPr lang="en-US" sz="3200" dirty="0"/>
              <a:t>Most commonly affect the thoracolumbar spine</a:t>
            </a:r>
          </a:p>
          <a:p>
            <a:r>
              <a:rPr lang="en-US" sz="3200" dirty="0"/>
              <a:t>Low-energy mechanisms common</a:t>
            </a:r>
          </a:p>
          <a:p>
            <a:r>
              <a:rPr lang="en-US" sz="3200" dirty="0"/>
              <a:t>Stability is maintained if posterior elements/</a:t>
            </a:r>
            <a:br>
              <a:rPr lang="en-US" sz="3200" dirty="0"/>
            </a:br>
            <a:r>
              <a:rPr lang="en-US" sz="3200" dirty="0"/>
              <a:t>ligamentous structures are intact</a:t>
            </a:r>
          </a:p>
          <a:p>
            <a:pPr lvl="1"/>
            <a:r>
              <a:rPr lang="en-US" sz="2800" i="1" dirty="0"/>
              <a:t>Anterior height loss &gt;50% should raise concern for </a:t>
            </a:r>
            <a:br>
              <a:rPr lang="en-US" sz="2800" i="1" dirty="0"/>
            </a:br>
            <a:r>
              <a:rPr lang="en-US" sz="2800" i="1" dirty="0"/>
              <a:t>posterior injury and MRI is recommended</a:t>
            </a:r>
          </a:p>
        </p:txBody>
      </p:sp>
      <p:sp>
        <p:nvSpPr>
          <p:cNvPr id="6" name="TextBox 5">
            <a:extLst>
              <a:ext uri="{FF2B5EF4-FFF2-40B4-BE49-F238E27FC236}">
                <a16:creationId xmlns:a16="http://schemas.microsoft.com/office/drawing/2014/main" id="{811865F1-0042-CD49-AB5E-2BB0BF069F2E}"/>
              </a:ext>
            </a:extLst>
          </p:cNvPr>
          <p:cNvSpPr txBox="1"/>
          <p:nvPr/>
        </p:nvSpPr>
        <p:spPr>
          <a:xfrm>
            <a:off x="8483598" y="5219542"/>
            <a:ext cx="3911600" cy="923330"/>
          </a:xfrm>
          <a:prstGeom prst="rect">
            <a:avLst/>
          </a:prstGeom>
          <a:noFill/>
        </p:spPr>
        <p:txBody>
          <a:bodyPr wrap="square" rtlCol="0">
            <a:spAutoFit/>
          </a:bodyPr>
          <a:lstStyle/>
          <a:p>
            <a:r>
              <a:rPr lang="en-US" dirty="0"/>
              <a:t>11 year old M with contiguous T4-5 compression fractures after motocross accident </a:t>
            </a:r>
          </a:p>
        </p:txBody>
      </p:sp>
      <p:sp>
        <p:nvSpPr>
          <p:cNvPr id="7" name="TextBox 6">
            <a:extLst>
              <a:ext uri="{FF2B5EF4-FFF2-40B4-BE49-F238E27FC236}">
                <a16:creationId xmlns:a16="http://schemas.microsoft.com/office/drawing/2014/main" id="{6DD05FE0-9E1B-4845-AC46-ED42E26BAAE1}"/>
              </a:ext>
            </a:extLst>
          </p:cNvPr>
          <p:cNvSpPr txBox="1"/>
          <p:nvPr/>
        </p:nvSpPr>
        <p:spPr>
          <a:xfrm>
            <a:off x="1659467" y="6231467"/>
            <a:ext cx="5334000" cy="369332"/>
          </a:xfrm>
          <a:prstGeom prst="rect">
            <a:avLst/>
          </a:prstGeom>
          <a:noFill/>
        </p:spPr>
        <p:txBody>
          <a:bodyPr wrap="square" rtlCol="0">
            <a:spAutoFit/>
          </a:bodyPr>
          <a:lstStyle/>
          <a:p>
            <a:r>
              <a:rPr lang="en-US" dirty="0"/>
              <a:t>Daniels AH et al. </a:t>
            </a:r>
            <a:r>
              <a:rPr lang="en-US" i="1" dirty="0"/>
              <a:t>J Am </a:t>
            </a:r>
            <a:r>
              <a:rPr lang="en-US" i="1" dirty="0" err="1"/>
              <a:t>Acad</a:t>
            </a:r>
            <a:r>
              <a:rPr lang="en-US" i="1" dirty="0"/>
              <a:t> </a:t>
            </a:r>
            <a:r>
              <a:rPr lang="en-US" i="1" dirty="0" err="1"/>
              <a:t>Orthop</a:t>
            </a:r>
            <a:r>
              <a:rPr lang="en-US" i="1" dirty="0"/>
              <a:t> Surg.</a:t>
            </a:r>
            <a:r>
              <a:rPr lang="en-US" dirty="0"/>
              <a:t> 2013; 21(12)</a:t>
            </a:r>
          </a:p>
        </p:txBody>
      </p:sp>
      <p:pic>
        <p:nvPicPr>
          <p:cNvPr id="8" name="Content Placeholder 3" descr="Screen Clipping">
            <a:extLst>
              <a:ext uri="{FF2B5EF4-FFF2-40B4-BE49-F238E27FC236}">
                <a16:creationId xmlns:a16="http://schemas.microsoft.com/office/drawing/2014/main" id="{3759E092-85E5-8743-8129-0057120550CD}"/>
              </a:ext>
            </a:extLst>
          </p:cNvPr>
          <p:cNvPicPr>
            <a:picLocks noChangeAspect="1"/>
          </p:cNvPicPr>
          <p:nvPr/>
        </p:nvPicPr>
        <p:blipFill rotWithShape="1">
          <a:blip r:embed="rId3">
            <a:extLst>
              <a:ext uri="{28A0092B-C50C-407E-A947-70E740481C1C}">
                <a14:useLocalDpi xmlns:a14="http://schemas.microsoft.com/office/drawing/2010/main" val="0"/>
              </a:ext>
            </a:extLst>
          </a:blip>
          <a:srcRect l="15372" r="1" b="11704"/>
          <a:stretch/>
        </p:blipFill>
        <p:spPr>
          <a:xfrm>
            <a:off x="9079776" y="914401"/>
            <a:ext cx="3112224" cy="4015408"/>
          </a:xfrm>
          <a:prstGeom prst="rect">
            <a:avLst/>
          </a:prstGeom>
        </p:spPr>
      </p:pic>
    </p:spTree>
    <p:extLst>
      <p:ext uri="{BB962C8B-B14F-4D97-AF65-F5344CB8AC3E}">
        <p14:creationId xmlns:p14="http://schemas.microsoft.com/office/powerpoint/2010/main" val="22241700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E8344-5305-B04C-89C7-5E1417BB4B52}"/>
              </a:ext>
            </a:extLst>
          </p:cNvPr>
          <p:cNvSpPr>
            <a:spLocks noGrp="1"/>
          </p:cNvSpPr>
          <p:nvPr>
            <p:ph type="title"/>
          </p:nvPr>
        </p:nvSpPr>
        <p:spPr/>
        <p:txBody>
          <a:bodyPr/>
          <a:lstStyle/>
          <a:p>
            <a:r>
              <a:rPr lang="en-US" dirty="0"/>
              <a:t>Burst Fracture</a:t>
            </a:r>
          </a:p>
        </p:txBody>
      </p:sp>
      <p:sp>
        <p:nvSpPr>
          <p:cNvPr id="3" name="Content Placeholder 2">
            <a:extLst>
              <a:ext uri="{FF2B5EF4-FFF2-40B4-BE49-F238E27FC236}">
                <a16:creationId xmlns:a16="http://schemas.microsoft.com/office/drawing/2014/main" id="{5C1C811B-9329-254A-AC38-0B378F3F3B6B}"/>
              </a:ext>
            </a:extLst>
          </p:cNvPr>
          <p:cNvSpPr>
            <a:spLocks noGrp="1"/>
          </p:cNvSpPr>
          <p:nvPr>
            <p:ph idx="1"/>
          </p:nvPr>
        </p:nvSpPr>
        <p:spPr>
          <a:xfrm>
            <a:off x="838200" y="1825625"/>
            <a:ext cx="7816850" cy="4351338"/>
          </a:xfrm>
        </p:spPr>
        <p:txBody>
          <a:bodyPr>
            <a:normAutofit fontScale="92500" lnSpcReduction="10000"/>
          </a:bodyPr>
          <a:lstStyle/>
          <a:p>
            <a:r>
              <a:rPr lang="en-US" dirty="0"/>
              <a:t>Axial compression mechanism</a:t>
            </a:r>
          </a:p>
          <a:p>
            <a:pPr lvl="1"/>
            <a:r>
              <a:rPr lang="en-US" dirty="0"/>
              <a:t>Involves anterior and middle column</a:t>
            </a:r>
          </a:p>
          <a:p>
            <a:r>
              <a:rPr lang="en-US" dirty="0"/>
              <a:t>More common in older adolescents</a:t>
            </a:r>
          </a:p>
          <a:p>
            <a:r>
              <a:rPr lang="en-US" dirty="0"/>
              <a:t>Retropulsion of bone can result in neurologic injury and/or </a:t>
            </a:r>
            <a:r>
              <a:rPr lang="en-US" dirty="0" err="1"/>
              <a:t>dural</a:t>
            </a:r>
            <a:r>
              <a:rPr lang="en-US" dirty="0"/>
              <a:t> tear</a:t>
            </a:r>
          </a:p>
          <a:p>
            <a:r>
              <a:rPr lang="en-US" dirty="0"/>
              <a:t>Signs of Instability:</a:t>
            </a:r>
          </a:p>
          <a:p>
            <a:pPr lvl="1"/>
            <a:r>
              <a:rPr lang="en-US" dirty="0"/>
              <a:t>Posterior ligamentous complex involvement</a:t>
            </a:r>
          </a:p>
          <a:p>
            <a:pPr lvl="2"/>
            <a:r>
              <a:rPr lang="en-US" dirty="0"/>
              <a:t>3 column injury</a:t>
            </a:r>
          </a:p>
          <a:p>
            <a:pPr lvl="1"/>
            <a:r>
              <a:rPr lang="en-US" dirty="0"/>
              <a:t>Focal Kyphosis</a:t>
            </a:r>
          </a:p>
          <a:p>
            <a:pPr lvl="1"/>
            <a:r>
              <a:rPr lang="en-US" dirty="0"/>
              <a:t>Retropulsion &gt;50%</a:t>
            </a:r>
          </a:p>
          <a:p>
            <a:pPr lvl="1"/>
            <a:r>
              <a:rPr lang="en-US" dirty="0"/>
              <a:t>Lamina fracture</a:t>
            </a:r>
          </a:p>
          <a:p>
            <a:pPr lvl="1"/>
            <a:r>
              <a:rPr lang="en-US" dirty="0"/>
              <a:t>Facet subluxation</a:t>
            </a:r>
          </a:p>
          <a:p>
            <a:endParaRPr lang="en-US" dirty="0"/>
          </a:p>
        </p:txBody>
      </p:sp>
      <p:sp>
        <p:nvSpPr>
          <p:cNvPr id="6" name="TextBox 5">
            <a:extLst>
              <a:ext uri="{FF2B5EF4-FFF2-40B4-BE49-F238E27FC236}">
                <a16:creationId xmlns:a16="http://schemas.microsoft.com/office/drawing/2014/main" id="{131ED251-5EA1-8E44-ABD6-6609FC237148}"/>
              </a:ext>
            </a:extLst>
          </p:cNvPr>
          <p:cNvSpPr txBox="1"/>
          <p:nvPr/>
        </p:nvSpPr>
        <p:spPr>
          <a:xfrm>
            <a:off x="1659467" y="6231467"/>
            <a:ext cx="5334000" cy="369332"/>
          </a:xfrm>
          <a:prstGeom prst="rect">
            <a:avLst/>
          </a:prstGeom>
          <a:noFill/>
        </p:spPr>
        <p:txBody>
          <a:bodyPr wrap="square" rtlCol="0">
            <a:spAutoFit/>
          </a:bodyPr>
          <a:lstStyle/>
          <a:p>
            <a:r>
              <a:rPr lang="en-US" dirty="0"/>
              <a:t>Daniels AH et al. </a:t>
            </a:r>
            <a:r>
              <a:rPr lang="en-US" i="1" dirty="0"/>
              <a:t>J Am </a:t>
            </a:r>
            <a:r>
              <a:rPr lang="en-US" i="1" dirty="0" err="1"/>
              <a:t>Acad</a:t>
            </a:r>
            <a:r>
              <a:rPr lang="en-US" i="1" dirty="0"/>
              <a:t> </a:t>
            </a:r>
            <a:r>
              <a:rPr lang="en-US" i="1" dirty="0" err="1"/>
              <a:t>Orthop</a:t>
            </a:r>
            <a:r>
              <a:rPr lang="en-US" i="1" dirty="0"/>
              <a:t> Surg.</a:t>
            </a:r>
            <a:r>
              <a:rPr lang="en-US" dirty="0"/>
              <a:t> 2013; 21(12)</a:t>
            </a:r>
          </a:p>
        </p:txBody>
      </p:sp>
      <p:sp>
        <p:nvSpPr>
          <p:cNvPr id="7" name="TextBox 6">
            <a:extLst>
              <a:ext uri="{FF2B5EF4-FFF2-40B4-BE49-F238E27FC236}">
                <a16:creationId xmlns:a16="http://schemas.microsoft.com/office/drawing/2014/main" id="{0BB446BF-28F7-6B46-973E-9CEDCD69F4DA}"/>
              </a:ext>
            </a:extLst>
          </p:cNvPr>
          <p:cNvSpPr txBox="1"/>
          <p:nvPr/>
        </p:nvSpPr>
        <p:spPr>
          <a:xfrm>
            <a:off x="8230659" y="5576798"/>
            <a:ext cx="4181635" cy="923330"/>
          </a:xfrm>
          <a:prstGeom prst="rect">
            <a:avLst/>
          </a:prstGeom>
          <a:noFill/>
        </p:spPr>
        <p:txBody>
          <a:bodyPr wrap="square" rtlCol="0">
            <a:spAutoFit/>
          </a:bodyPr>
          <a:lstStyle/>
          <a:p>
            <a:r>
              <a:rPr lang="en-US" dirty="0"/>
              <a:t>14 year old M with L2 and L5 burst fractures after a fall from 60 feet (Image courtesy of Josh Murphy, MD)</a:t>
            </a:r>
          </a:p>
        </p:txBody>
      </p:sp>
      <p:pic>
        <p:nvPicPr>
          <p:cNvPr id="8" name="Picture 7">
            <a:extLst>
              <a:ext uri="{FF2B5EF4-FFF2-40B4-BE49-F238E27FC236}">
                <a16:creationId xmlns:a16="http://schemas.microsoft.com/office/drawing/2014/main" id="{6BC7ECDA-1516-BB4B-9E3B-0E61150DBAF9}"/>
              </a:ext>
            </a:extLst>
          </p:cNvPr>
          <p:cNvPicPr>
            <a:picLocks noChangeAspect="1"/>
          </p:cNvPicPr>
          <p:nvPr/>
        </p:nvPicPr>
        <p:blipFill rotWithShape="1">
          <a:blip r:embed="rId3"/>
          <a:srcRect l="4783" t="5257" r="7068" b="13874"/>
          <a:stretch/>
        </p:blipFill>
        <p:spPr>
          <a:xfrm>
            <a:off x="8372060" y="67444"/>
            <a:ext cx="3435626" cy="5461764"/>
          </a:xfrm>
          <a:prstGeom prst="rect">
            <a:avLst/>
          </a:prstGeom>
        </p:spPr>
      </p:pic>
    </p:spTree>
    <p:extLst>
      <p:ext uri="{BB962C8B-B14F-4D97-AF65-F5344CB8AC3E}">
        <p14:creationId xmlns:p14="http://schemas.microsoft.com/office/powerpoint/2010/main" val="384596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DD9B0-E0AB-A644-B38C-581AA45F53BB}"/>
              </a:ext>
            </a:extLst>
          </p:cNvPr>
          <p:cNvSpPr>
            <a:spLocks noGrp="1"/>
          </p:cNvSpPr>
          <p:nvPr>
            <p:ph type="title"/>
          </p:nvPr>
        </p:nvSpPr>
        <p:spPr/>
        <p:txBody>
          <a:bodyPr/>
          <a:lstStyle/>
          <a:p>
            <a:r>
              <a:rPr lang="en-US" dirty="0"/>
              <a:t>Flexion-Distraction</a:t>
            </a:r>
          </a:p>
        </p:txBody>
      </p:sp>
      <p:sp>
        <p:nvSpPr>
          <p:cNvPr id="3" name="Content Placeholder 2">
            <a:extLst>
              <a:ext uri="{FF2B5EF4-FFF2-40B4-BE49-F238E27FC236}">
                <a16:creationId xmlns:a16="http://schemas.microsoft.com/office/drawing/2014/main" id="{5F042B22-6E6B-5E40-847A-1E29F71D3F32}"/>
              </a:ext>
            </a:extLst>
          </p:cNvPr>
          <p:cNvSpPr>
            <a:spLocks noGrp="1"/>
          </p:cNvSpPr>
          <p:nvPr>
            <p:ph idx="1"/>
          </p:nvPr>
        </p:nvSpPr>
        <p:spPr>
          <a:xfrm>
            <a:off x="838200" y="1825625"/>
            <a:ext cx="7930243" cy="4351338"/>
          </a:xfrm>
        </p:spPr>
        <p:txBody>
          <a:bodyPr/>
          <a:lstStyle/>
          <a:p>
            <a:r>
              <a:rPr lang="en-US" dirty="0"/>
              <a:t>Occur secondary to a flexion moment over a fulcrum (i.e. seat belt)</a:t>
            </a:r>
          </a:p>
          <a:p>
            <a:r>
              <a:rPr lang="en-US" dirty="0"/>
              <a:t>Tension forces in the posterior elements</a:t>
            </a:r>
          </a:p>
          <a:p>
            <a:pPr lvl="1"/>
            <a:r>
              <a:rPr lang="en-US" dirty="0"/>
              <a:t>Failure of posterior elements is propagated anteriorly</a:t>
            </a:r>
          </a:p>
          <a:p>
            <a:r>
              <a:rPr lang="en-US" dirty="0"/>
              <a:t>Injuries can be bony, ligamentous, or both</a:t>
            </a:r>
          </a:p>
          <a:p>
            <a:r>
              <a:rPr lang="en-US" i="1" dirty="0"/>
              <a:t>Concomitant intra-abdominal and head injuries</a:t>
            </a:r>
            <a:br>
              <a:rPr lang="en-US" i="1" dirty="0"/>
            </a:br>
            <a:r>
              <a:rPr lang="en-US" i="1" dirty="0"/>
              <a:t>occur in 40% of patients</a:t>
            </a:r>
          </a:p>
        </p:txBody>
      </p:sp>
      <p:sp>
        <p:nvSpPr>
          <p:cNvPr id="6" name="TextBox 5">
            <a:extLst>
              <a:ext uri="{FF2B5EF4-FFF2-40B4-BE49-F238E27FC236}">
                <a16:creationId xmlns:a16="http://schemas.microsoft.com/office/drawing/2014/main" id="{8BF859D3-3EEA-944A-A727-5A8695554A22}"/>
              </a:ext>
            </a:extLst>
          </p:cNvPr>
          <p:cNvSpPr txBox="1"/>
          <p:nvPr/>
        </p:nvSpPr>
        <p:spPr>
          <a:xfrm>
            <a:off x="8480639" y="5149983"/>
            <a:ext cx="3711361" cy="1200329"/>
          </a:xfrm>
          <a:prstGeom prst="rect">
            <a:avLst/>
          </a:prstGeom>
          <a:noFill/>
        </p:spPr>
        <p:txBody>
          <a:bodyPr wrap="square" rtlCol="0">
            <a:spAutoFit/>
          </a:bodyPr>
          <a:lstStyle/>
          <a:p>
            <a:r>
              <a:rPr lang="en-US" dirty="0"/>
              <a:t>Flexion-distraction injury at T12-1 evident by spinous process widening and anterior fracture (R&amp;W 9</a:t>
            </a:r>
            <a:r>
              <a:rPr lang="en-US" baseline="30000" dirty="0"/>
              <a:t>th</a:t>
            </a:r>
            <a:r>
              <a:rPr lang="en-US" dirty="0"/>
              <a:t> ed Figure 21-15)</a:t>
            </a:r>
          </a:p>
        </p:txBody>
      </p:sp>
      <p:sp>
        <p:nvSpPr>
          <p:cNvPr id="7" name="TextBox 6">
            <a:extLst>
              <a:ext uri="{FF2B5EF4-FFF2-40B4-BE49-F238E27FC236}">
                <a16:creationId xmlns:a16="http://schemas.microsoft.com/office/drawing/2014/main" id="{92F1EDD9-409D-8742-94C9-41F888912F78}"/>
              </a:ext>
            </a:extLst>
          </p:cNvPr>
          <p:cNvSpPr txBox="1"/>
          <p:nvPr/>
        </p:nvSpPr>
        <p:spPr>
          <a:xfrm>
            <a:off x="1659467" y="6197596"/>
            <a:ext cx="5982972" cy="369332"/>
          </a:xfrm>
          <a:prstGeom prst="rect">
            <a:avLst/>
          </a:prstGeom>
          <a:noFill/>
        </p:spPr>
        <p:txBody>
          <a:bodyPr wrap="square" rtlCol="0">
            <a:spAutoFit/>
          </a:bodyPr>
          <a:lstStyle/>
          <a:p>
            <a:r>
              <a:rPr lang="en-US" dirty="0"/>
              <a:t>Daniels AH et al. </a:t>
            </a:r>
            <a:r>
              <a:rPr lang="en-US" i="1" dirty="0"/>
              <a:t>J Am </a:t>
            </a:r>
            <a:r>
              <a:rPr lang="en-US" i="1" dirty="0" err="1"/>
              <a:t>Acad</a:t>
            </a:r>
            <a:r>
              <a:rPr lang="en-US" i="1" dirty="0"/>
              <a:t> </a:t>
            </a:r>
            <a:r>
              <a:rPr lang="en-US" i="1" dirty="0" err="1"/>
              <a:t>Orthop</a:t>
            </a:r>
            <a:r>
              <a:rPr lang="en-US" i="1" dirty="0"/>
              <a:t> Surg.</a:t>
            </a:r>
            <a:r>
              <a:rPr lang="en-US" dirty="0"/>
              <a:t> 2013; 21:707-16.</a:t>
            </a:r>
          </a:p>
        </p:txBody>
      </p:sp>
      <p:pic>
        <p:nvPicPr>
          <p:cNvPr id="8" name="Picture 7">
            <a:extLst>
              <a:ext uri="{FF2B5EF4-FFF2-40B4-BE49-F238E27FC236}">
                <a16:creationId xmlns:a16="http://schemas.microsoft.com/office/drawing/2014/main" id="{B6A14390-5440-B441-B1DC-25B68D8DB8C2}"/>
              </a:ext>
            </a:extLst>
          </p:cNvPr>
          <p:cNvPicPr>
            <a:picLocks noChangeAspect="1"/>
          </p:cNvPicPr>
          <p:nvPr/>
        </p:nvPicPr>
        <p:blipFill rotWithShape="1">
          <a:blip r:embed="rId2"/>
          <a:srcRect l="62676" r="5813" b="17869"/>
          <a:stretch/>
        </p:blipFill>
        <p:spPr>
          <a:xfrm>
            <a:off x="8480639" y="449790"/>
            <a:ext cx="3514603" cy="4615528"/>
          </a:xfrm>
          <a:prstGeom prst="rect">
            <a:avLst/>
          </a:prstGeom>
        </p:spPr>
      </p:pic>
    </p:spTree>
    <p:extLst>
      <p:ext uri="{BB962C8B-B14F-4D97-AF65-F5344CB8AC3E}">
        <p14:creationId xmlns:p14="http://schemas.microsoft.com/office/powerpoint/2010/main" val="2695489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79DEB-E62A-664A-9353-5FF3ECE81F68}"/>
              </a:ext>
            </a:extLst>
          </p:cNvPr>
          <p:cNvSpPr>
            <a:spLocks noGrp="1"/>
          </p:cNvSpPr>
          <p:nvPr>
            <p:ph type="title"/>
          </p:nvPr>
        </p:nvSpPr>
        <p:spPr/>
        <p:txBody>
          <a:bodyPr/>
          <a:lstStyle/>
          <a:p>
            <a:r>
              <a:rPr lang="en-US" dirty="0"/>
              <a:t>Flexion-Distraction Classification</a:t>
            </a:r>
          </a:p>
        </p:txBody>
      </p:sp>
      <p:sp>
        <p:nvSpPr>
          <p:cNvPr id="8" name="TextBox 7">
            <a:extLst>
              <a:ext uri="{FF2B5EF4-FFF2-40B4-BE49-F238E27FC236}">
                <a16:creationId xmlns:a16="http://schemas.microsoft.com/office/drawing/2014/main" id="{23BF40B8-E8CD-894A-8929-C3BBBC74A86F}"/>
              </a:ext>
            </a:extLst>
          </p:cNvPr>
          <p:cNvSpPr txBox="1"/>
          <p:nvPr/>
        </p:nvSpPr>
        <p:spPr>
          <a:xfrm>
            <a:off x="1659467" y="6163730"/>
            <a:ext cx="5892800" cy="646331"/>
          </a:xfrm>
          <a:prstGeom prst="rect">
            <a:avLst/>
          </a:prstGeom>
          <a:noFill/>
        </p:spPr>
        <p:txBody>
          <a:bodyPr wrap="square" rtlCol="0">
            <a:spAutoFit/>
          </a:bodyPr>
          <a:lstStyle/>
          <a:p>
            <a:r>
              <a:rPr lang="en-US" dirty="0"/>
              <a:t>Daniels AH, Sobel AD, </a:t>
            </a:r>
            <a:r>
              <a:rPr lang="en-US" dirty="0" err="1"/>
              <a:t>Eberson</a:t>
            </a:r>
            <a:r>
              <a:rPr lang="en-US" dirty="0"/>
              <a:t> CP. </a:t>
            </a:r>
            <a:r>
              <a:rPr lang="en-US" i="1" dirty="0"/>
              <a:t>J Am </a:t>
            </a:r>
            <a:r>
              <a:rPr lang="en-US" i="1" dirty="0" err="1"/>
              <a:t>Acad</a:t>
            </a:r>
            <a:r>
              <a:rPr lang="en-US" i="1" dirty="0"/>
              <a:t> </a:t>
            </a:r>
            <a:r>
              <a:rPr lang="en-US" i="1" dirty="0" err="1"/>
              <a:t>Orthop</a:t>
            </a:r>
            <a:r>
              <a:rPr lang="en-US" i="1" dirty="0"/>
              <a:t> Surg.</a:t>
            </a:r>
            <a:r>
              <a:rPr lang="en-US" dirty="0"/>
              <a:t> 2013; 21:707-16.</a:t>
            </a:r>
          </a:p>
        </p:txBody>
      </p:sp>
      <p:sp>
        <p:nvSpPr>
          <p:cNvPr id="3" name="TextBox 2">
            <a:extLst>
              <a:ext uri="{FF2B5EF4-FFF2-40B4-BE49-F238E27FC236}">
                <a16:creationId xmlns:a16="http://schemas.microsoft.com/office/drawing/2014/main" id="{41E5FD81-284F-DD4C-8ABD-C9FD55BAAAA2}"/>
              </a:ext>
            </a:extLst>
          </p:cNvPr>
          <p:cNvSpPr txBox="1"/>
          <p:nvPr/>
        </p:nvSpPr>
        <p:spPr>
          <a:xfrm>
            <a:off x="1955973" y="5210402"/>
            <a:ext cx="2090058" cy="369332"/>
          </a:xfrm>
          <a:prstGeom prst="rect">
            <a:avLst/>
          </a:prstGeom>
          <a:noFill/>
        </p:spPr>
        <p:txBody>
          <a:bodyPr wrap="square" rtlCol="0">
            <a:spAutoFit/>
          </a:bodyPr>
          <a:lstStyle/>
          <a:p>
            <a:r>
              <a:rPr lang="en-US" dirty="0"/>
              <a:t>Bony</a:t>
            </a:r>
          </a:p>
        </p:txBody>
      </p:sp>
      <p:sp>
        <p:nvSpPr>
          <p:cNvPr id="4" name="TextBox 3">
            <a:extLst>
              <a:ext uri="{FF2B5EF4-FFF2-40B4-BE49-F238E27FC236}">
                <a16:creationId xmlns:a16="http://schemas.microsoft.com/office/drawing/2014/main" id="{CF376DAF-ECAA-2646-B7EB-4C4357AEBFE4}"/>
              </a:ext>
            </a:extLst>
          </p:cNvPr>
          <p:cNvSpPr txBox="1"/>
          <p:nvPr/>
        </p:nvSpPr>
        <p:spPr>
          <a:xfrm>
            <a:off x="4832311" y="5659246"/>
            <a:ext cx="2645229" cy="369332"/>
          </a:xfrm>
          <a:prstGeom prst="rect">
            <a:avLst/>
          </a:prstGeom>
          <a:noFill/>
        </p:spPr>
        <p:txBody>
          <a:bodyPr wrap="square" rtlCol="0">
            <a:spAutoFit/>
          </a:bodyPr>
          <a:lstStyle/>
          <a:p>
            <a:r>
              <a:rPr lang="en-US" dirty="0"/>
              <a:t>Bony and ligamentous</a:t>
            </a:r>
          </a:p>
        </p:txBody>
      </p:sp>
      <p:sp>
        <p:nvSpPr>
          <p:cNvPr id="5" name="TextBox 4">
            <a:extLst>
              <a:ext uri="{FF2B5EF4-FFF2-40B4-BE49-F238E27FC236}">
                <a16:creationId xmlns:a16="http://schemas.microsoft.com/office/drawing/2014/main" id="{439E629A-062D-7246-9C52-E3D72C0E7324}"/>
              </a:ext>
            </a:extLst>
          </p:cNvPr>
          <p:cNvSpPr txBox="1"/>
          <p:nvPr/>
        </p:nvSpPr>
        <p:spPr>
          <a:xfrm>
            <a:off x="9050996" y="5289914"/>
            <a:ext cx="1469571" cy="369332"/>
          </a:xfrm>
          <a:prstGeom prst="rect">
            <a:avLst/>
          </a:prstGeom>
          <a:noFill/>
        </p:spPr>
        <p:txBody>
          <a:bodyPr wrap="square" rtlCol="0">
            <a:spAutoFit/>
          </a:bodyPr>
          <a:lstStyle/>
          <a:p>
            <a:r>
              <a:rPr lang="en-US" dirty="0"/>
              <a:t>Ligamentous</a:t>
            </a:r>
          </a:p>
        </p:txBody>
      </p:sp>
      <p:pic>
        <p:nvPicPr>
          <p:cNvPr id="10" name="Content Placeholder 3" descr="Screen Clipping">
            <a:extLst>
              <a:ext uri="{FF2B5EF4-FFF2-40B4-BE49-F238E27FC236}">
                <a16:creationId xmlns:a16="http://schemas.microsoft.com/office/drawing/2014/main" id="{959F7E3A-2201-B24F-806E-7CDB3CA6E14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810" b="17773"/>
          <a:stretch/>
        </p:blipFill>
        <p:spPr>
          <a:xfrm>
            <a:off x="918375" y="2035109"/>
            <a:ext cx="3000794" cy="3175293"/>
          </a:xfrm>
        </p:spPr>
      </p:pic>
      <p:pic>
        <p:nvPicPr>
          <p:cNvPr id="11" name="Content Placeholder 3" descr="Screen Clipping">
            <a:extLst>
              <a:ext uri="{FF2B5EF4-FFF2-40B4-BE49-F238E27FC236}">
                <a16:creationId xmlns:a16="http://schemas.microsoft.com/office/drawing/2014/main" id="{6DA3AE06-6480-7548-987F-0973D3D4B0DC}"/>
              </a:ext>
            </a:extLst>
          </p:cNvPr>
          <p:cNvPicPr>
            <a:picLocks noChangeAspect="1"/>
          </p:cNvPicPr>
          <p:nvPr/>
        </p:nvPicPr>
        <p:blipFill rotWithShape="1">
          <a:blip r:embed="rId4">
            <a:extLst>
              <a:ext uri="{28A0092B-C50C-407E-A947-70E740481C1C}">
                <a14:useLocalDpi xmlns:a14="http://schemas.microsoft.com/office/drawing/2010/main" val="0"/>
              </a:ext>
            </a:extLst>
          </a:blip>
          <a:srcRect t="4814" b="13725"/>
          <a:stretch/>
        </p:blipFill>
        <p:spPr>
          <a:xfrm>
            <a:off x="8312453" y="1656687"/>
            <a:ext cx="2842540" cy="3544625"/>
          </a:xfrm>
          <a:prstGeom prst="rect">
            <a:avLst/>
          </a:prstGeom>
        </p:spPr>
      </p:pic>
      <p:pic>
        <p:nvPicPr>
          <p:cNvPr id="12" name="Content Placeholder 3" descr="Screen Clipping">
            <a:extLst>
              <a:ext uri="{FF2B5EF4-FFF2-40B4-BE49-F238E27FC236}">
                <a16:creationId xmlns:a16="http://schemas.microsoft.com/office/drawing/2014/main" id="{DE0A0D2E-78EF-FC4D-9F35-A898B93665B7}"/>
              </a:ext>
            </a:extLst>
          </p:cNvPr>
          <p:cNvPicPr>
            <a:picLocks noChangeAspect="1"/>
          </p:cNvPicPr>
          <p:nvPr/>
        </p:nvPicPr>
        <p:blipFill rotWithShape="1">
          <a:blip r:embed="rId5">
            <a:extLst>
              <a:ext uri="{28A0092B-C50C-407E-A947-70E740481C1C}">
                <a14:useLocalDpi xmlns:a14="http://schemas.microsoft.com/office/drawing/2010/main" val="0"/>
              </a:ext>
            </a:extLst>
          </a:blip>
          <a:srcRect b="23765"/>
          <a:stretch/>
        </p:blipFill>
        <p:spPr>
          <a:xfrm>
            <a:off x="4351867" y="1656687"/>
            <a:ext cx="3491836" cy="3867407"/>
          </a:xfrm>
          <a:prstGeom prst="rect">
            <a:avLst/>
          </a:prstGeom>
        </p:spPr>
      </p:pic>
    </p:spTree>
    <p:extLst>
      <p:ext uri="{BB962C8B-B14F-4D97-AF65-F5344CB8AC3E}">
        <p14:creationId xmlns:p14="http://schemas.microsoft.com/office/powerpoint/2010/main" val="15939421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EBBCC-21C3-3646-B6C9-70D2694F331F}"/>
              </a:ext>
            </a:extLst>
          </p:cNvPr>
          <p:cNvSpPr>
            <a:spLocks noGrp="1"/>
          </p:cNvSpPr>
          <p:nvPr>
            <p:ph type="title"/>
          </p:nvPr>
        </p:nvSpPr>
        <p:spPr/>
        <p:txBody>
          <a:bodyPr/>
          <a:lstStyle/>
          <a:p>
            <a:r>
              <a:rPr lang="en-US" dirty="0"/>
              <a:t>Lap Belt sign</a:t>
            </a:r>
          </a:p>
        </p:txBody>
      </p:sp>
      <p:sp>
        <p:nvSpPr>
          <p:cNvPr id="3" name="Content Placeholder 2">
            <a:extLst>
              <a:ext uri="{FF2B5EF4-FFF2-40B4-BE49-F238E27FC236}">
                <a16:creationId xmlns:a16="http://schemas.microsoft.com/office/drawing/2014/main" id="{C9783CF5-21D8-5A41-881A-8E3F2C732264}"/>
              </a:ext>
            </a:extLst>
          </p:cNvPr>
          <p:cNvSpPr>
            <a:spLocks noGrp="1"/>
          </p:cNvSpPr>
          <p:nvPr>
            <p:ph idx="1"/>
          </p:nvPr>
        </p:nvSpPr>
        <p:spPr>
          <a:xfrm>
            <a:off x="838199" y="1825625"/>
            <a:ext cx="10020301" cy="4351338"/>
          </a:xfrm>
        </p:spPr>
        <p:txBody>
          <a:bodyPr>
            <a:normAutofit/>
          </a:bodyPr>
          <a:lstStyle/>
          <a:p>
            <a:endParaRPr lang="en-US" sz="3200" dirty="0"/>
          </a:p>
          <a:p>
            <a:r>
              <a:rPr lang="en-US" sz="3200" dirty="0"/>
              <a:t>High association with intra-abdominal and lumbar spine injuries</a:t>
            </a:r>
          </a:p>
          <a:p>
            <a:endParaRPr lang="en-US" sz="3200" dirty="0"/>
          </a:p>
          <a:p>
            <a:r>
              <a:rPr lang="en-US" sz="3200" dirty="0"/>
              <a:t>Warrants lumbar spine imaging</a:t>
            </a:r>
          </a:p>
        </p:txBody>
      </p:sp>
      <p:sp>
        <p:nvSpPr>
          <p:cNvPr id="5" name="TextBox 4">
            <a:extLst>
              <a:ext uri="{FF2B5EF4-FFF2-40B4-BE49-F238E27FC236}">
                <a16:creationId xmlns:a16="http://schemas.microsoft.com/office/drawing/2014/main" id="{63DDD81B-BC45-E74A-8BA5-E025ABEB2D16}"/>
              </a:ext>
            </a:extLst>
          </p:cNvPr>
          <p:cNvSpPr txBox="1">
            <a:spLocks noChangeArrowheads="1"/>
          </p:cNvSpPr>
          <p:nvPr/>
        </p:nvSpPr>
        <p:spPr bwMode="auto">
          <a:xfrm>
            <a:off x="6487357" y="6027003"/>
            <a:ext cx="42275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ヒラギノ角ゴ Pro W3" panose="020B0300000000000000" pitchFamily="34" charset="-128"/>
              </a:defRPr>
            </a:lvl1pPr>
            <a:lvl2pPr marL="742950" indent="-285750">
              <a:spcBef>
                <a:spcPct val="20000"/>
              </a:spcBef>
              <a:buChar char="–"/>
              <a:defRPr sz="2800">
                <a:solidFill>
                  <a:schemeClr val="tx1"/>
                </a:solidFill>
                <a:latin typeface="Times New Roman" panose="02020603050405020304" pitchFamily="18" charset="0"/>
                <a:ea typeface="ヒラギノ角ゴ Pro W3" panose="020B0300000000000000" pitchFamily="34" charset="-128"/>
              </a:defRPr>
            </a:lvl2pPr>
            <a:lvl3pPr marL="1143000" indent="-228600">
              <a:spcBef>
                <a:spcPct val="20000"/>
              </a:spcBef>
              <a:buChar char="•"/>
              <a:defRPr sz="2400">
                <a:solidFill>
                  <a:schemeClr val="tx1"/>
                </a:solidFill>
                <a:latin typeface="Times New Roman" panose="02020603050405020304" pitchFamily="18" charset="0"/>
                <a:ea typeface="ヒラギノ角ゴ Pro W3" panose="020B0300000000000000" pitchFamily="34" charset="-128"/>
              </a:defRPr>
            </a:lvl3pPr>
            <a:lvl4pPr marL="1600200" indent="-228600">
              <a:spcBef>
                <a:spcPct val="20000"/>
              </a:spcBef>
              <a:buChar char="–"/>
              <a:defRPr sz="2000">
                <a:solidFill>
                  <a:schemeClr val="tx1"/>
                </a:solidFill>
                <a:latin typeface="Times New Roman" panose="02020603050405020304" pitchFamily="18" charset="0"/>
                <a:ea typeface="ヒラギノ角ゴ Pro W3" panose="020B0300000000000000" pitchFamily="34" charset="-128"/>
              </a:defRPr>
            </a:lvl4pPr>
            <a:lvl5pPr marL="2057400" indent="-228600">
              <a:spcBef>
                <a:spcPct val="20000"/>
              </a:spcBef>
              <a:buChar char="»"/>
              <a:defRPr sz="2000">
                <a:solidFill>
                  <a:schemeClr val="tx1"/>
                </a:solidFill>
                <a:latin typeface="Times New Roman" panose="02020603050405020304" pitchFamily="18"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ヒラギノ角ゴ Pro W3" panose="020B0300000000000000" pitchFamily="34" charset="-128"/>
              </a:defRPr>
            </a:lvl9pPr>
          </a:lstStyle>
          <a:p>
            <a:pPr>
              <a:spcBef>
                <a:spcPct val="0"/>
              </a:spcBef>
              <a:buFontTx/>
              <a:buNone/>
            </a:pPr>
            <a:r>
              <a:rPr lang="en-US" altLang="en-US" sz="1600" dirty="0" err="1">
                <a:latin typeface="+mn-lt"/>
              </a:rPr>
              <a:t>Arkader</a:t>
            </a:r>
            <a:r>
              <a:rPr lang="en-US" altLang="en-US" sz="1600" dirty="0">
                <a:latin typeface="+mn-lt"/>
              </a:rPr>
              <a:t> et al. Pediatric chance fractures: a multicenter perspective. </a:t>
            </a:r>
            <a:r>
              <a:rPr lang="en-US" altLang="en-US" sz="1600" i="1" dirty="0">
                <a:latin typeface="+mn-lt"/>
              </a:rPr>
              <a:t>J </a:t>
            </a:r>
            <a:r>
              <a:rPr lang="en-US" altLang="en-US" sz="1600" i="1" dirty="0" err="1">
                <a:latin typeface="+mn-lt"/>
              </a:rPr>
              <a:t>Pediatr</a:t>
            </a:r>
            <a:r>
              <a:rPr lang="en-US" altLang="en-US" sz="1600" i="1" dirty="0">
                <a:latin typeface="+mn-lt"/>
              </a:rPr>
              <a:t> </a:t>
            </a:r>
            <a:r>
              <a:rPr lang="en-US" altLang="en-US" sz="1600" i="1" dirty="0" err="1">
                <a:latin typeface="+mn-lt"/>
              </a:rPr>
              <a:t>Orthop</a:t>
            </a:r>
            <a:r>
              <a:rPr lang="en-US" altLang="en-US" sz="1600" dirty="0">
                <a:latin typeface="+mn-lt"/>
              </a:rPr>
              <a:t>. 2011;31:741. </a:t>
            </a:r>
          </a:p>
        </p:txBody>
      </p:sp>
    </p:spTree>
    <p:extLst>
      <p:ext uri="{BB962C8B-B14F-4D97-AF65-F5344CB8AC3E}">
        <p14:creationId xmlns:p14="http://schemas.microsoft.com/office/powerpoint/2010/main" val="3156047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CFF57-01A4-6D43-9A67-6844ECBC2FCB}"/>
              </a:ext>
            </a:extLst>
          </p:cNvPr>
          <p:cNvSpPr>
            <a:spLocks noGrp="1"/>
          </p:cNvSpPr>
          <p:nvPr>
            <p:ph type="title"/>
          </p:nvPr>
        </p:nvSpPr>
        <p:spPr/>
        <p:txBody>
          <a:bodyPr/>
          <a:lstStyle/>
          <a:p>
            <a:r>
              <a:rPr lang="en-US" dirty="0"/>
              <a:t>Epidemiology</a:t>
            </a:r>
          </a:p>
        </p:txBody>
      </p:sp>
      <p:sp>
        <p:nvSpPr>
          <p:cNvPr id="3" name="Content Placeholder 2">
            <a:extLst>
              <a:ext uri="{FF2B5EF4-FFF2-40B4-BE49-F238E27FC236}">
                <a16:creationId xmlns:a16="http://schemas.microsoft.com/office/drawing/2014/main" id="{67D9332F-A8E1-F94B-A5B9-2EC564E240C5}"/>
              </a:ext>
            </a:extLst>
          </p:cNvPr>
          <p:cNvSpPr>
            <a:spLocks noGrp="1"/>
          </p:cNvSpPr>
          <p:nvPr>
            <p:ph idx="1"/>
          </p:nvPr>
        </p:nvSpPr>
        <p:spPr/>
        <p:txBody>
          <a:bodyPr>
            <a:normAutofit/>
          </a:bodyPr>
          <a:lstStyle/>
          <a:p>
            <a:endParaRPr lang="en-US" sz="3200" dirty="0"/>
          </a:p>
          <a:p>
            <a:r>
              <a:rPr lang="en-US" sz="3200" dirty="0"/>
              <a:t>Cervical Spine most common for </a:t>
            </a:r>
            <a:br>
              <a:rPr lang="en-US" sz="3200" dirty="0"/>
            </a:br>
            <a:r>
              <a:rPr lang="en-US" sz="3200" dirty="0"/>
              <a:t>age 0-4 years</a:t>
            </a:r>
          </a:p>
          <a:p>
            <a:endParaRPr lang="en-US" sz="3200" dirty="0"/>
          </a:p>
        </p:txBody>
      </p:sp>
      <p:sp>
        <p:nvSpPr>
          <p:cNvPr id="4" name="TextBox 3">
            <a:extLst>
              <a:ext uri="{FF2B5EF4-FFF2-40B4-BE49-F238E27FC236}">
                <a16:creationId xmlns:a16="http://schemas.microsoft.com/office/drawing/2014/main" id="{04683FAE-469D-4F49-9963-6DE4BBE1BF16}"/>
              </a:ext>
            </a:extLst>
          </p:cNvPr>
          <p:cNvSpPr txBox="1"/>
          <p:nvPr/>
        </p:nvSpPr>
        <p:spPr>
          <a:xfrm>
            <a:off x="1794933" y="6146800"/>
            <a:ext cx="5283200" cy="369332"/>
          </a:xfrm>
          <a:prstGeom prst="rect">
            <a:avLst/>
          </a:prstGeom>
          <a:noFill/>
        </p:spPr>
        <p:txBody>
          <a:bodyPr wrap="square" rtlCol="0">
            <a:spAutoFit/>
          </a:bodyPr>
          <a:lstStyle/>
          <a:p>
            <a:r>
              <a:rPr lang="en-US" dirty="0"/>
              <a:t>Mendoza-Lattes et al. </a:t>
            </a:r>
            <a:r>
              <a:rPr lang="en-US" i="1" dirty="0"/>
              <a:t>Iowa </a:t>
            </a:r>
            <a:r>
              <a:rPr lang="en-US" i="1" dirty="0" err="1"/>
              <a:t>Orthop</a:t>
            </a:r>
            <a:r>
              <a:rPr lang="en-US" i="1" dirty="0"/>
              <a:t> J.</a:t>
            </a:r>
            <a:r>
              <a:rPr lang="en-US" dirty="0"/>
              <a:t> 2015; 35</a:t>
            </a:r>
          </a:p>
        </p:txBody>
      </p:sp>
      <p:graphicFrame>
        <p:nvGraphicFramePr>
          <p:cNvPr id="5" name="Chart 4">
            <a:extLst>
              <a:ext uri="{FF2B5EF4-FFF2-40B4-BE49-F238E27FC236}">
                <a16:creationId xmlns:a16="http://schemas.microsoft.com/office/drawing/2014/main" id="{9FEFF8DA-6C07-5648-AF5D-1D5FB23112A4}"/>
              </a:ext>
            </a:extLst>
          </p:cNvPr>
          <p:cNvGraphicFramePr/>
          <p:nvPr>
            <p:extLst>
              <p:ext uri="{D42A27DB-BD31-4B8C-83A1-F6EECF244321}">
                <p14:modId xmlns:p14="http://schemas.microsoft.com/office/powerpoint/2010/main" val="1741934584"/>
              </p:ext>
            </p:extLst>
          </p:nvPr>
        </p:nvGraphicFramePr>
        <p:xfrm>
          <a:off x="5083254" y="285613"/>
          <a:ext cx="7738224" cy="64117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16922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62394-39A2-6E45-9A52-47E4BFD09596}"/>
              </a:ext>
            </a:extLst>
          </p:cNvPr>
          <p:cNvSpPr>
            <a:spLocks noGrp="1"/>
          </p:cNvSpPr>
          <p:nvPr>
            <p:ph type="title"/>
          </p:nvPr>
        </p:nvSpPr>
        <p:spPr/>
        <p:txBody>
          <a:bodyPr/>
          <a:lstStyle/>
          <a:p>
            <a:r>
              <a:rPr lang="en-US" dirty="0"/>
              <a:t>Fracture-Dislocation</a:t>
            </a:r>
          </a:p>
        </p:txBody>
      </p:sp>
      <p:sp>
        <p:nvSpPr>
          <p:cNvPr id="3" name="Content Placeholder 2">
            <a:extLst>
              <a:ext uri="{FF2B5EF4-FFF2-40B4-BE49-F238E27FC236}">
                <a16:creationId xmlns:a16="http://schemas.microsoft.com/office/drawing/2014/main" id="{2E2A1314-C6CC-4843-95D2-179B18C15108}"/>
              </a:ext>
            </a:extLst>
          </p:cNvPr>
          <p:cNvSpPr>
            <a:spLocks noGrp="1"/>
          </p:cNvSpPr>
          <p:nvPr>
            <p:ph idx="1"/>
          </p:nvPr>
        </p:nvSpPr>
        <p:spPr>
          <a:xfrm>
            <a:off x="838200" y="1825625"/>
            <a:ext cx="8424334" cy="4351338"/>
          </a:xfrm>
        </p:spPr>
        <p:txBody>
          <a:bodyPr>
            <a:normAutofit/>
          </a:bodyPr>
          <a:lstStyle/>
          <a:p>
            <a:r>
              <a:rPr lang="en-US" sz="3200" dirty="0"/>
              <a:t>Extremely high-energy mechanism</a:t>
            </a:r>
          </a:p>
          <a:p>
            <a:r>
              <a:rPr lang="en-US" sz="3200" dirty="0"/>
              <a:t>Often associated with neurologic injury</a:t>
            </a:r>
          </a:p>
          <a:p>
            <a:r>
              <a:rPr lang="en-US" sz="3200" dirty="0"/>
              <a:t>Treatment requires reduction and stabilization</a:t>
            </a:r>
          </a:p>
          <a:p>
            <a:r>
              <a:rPr lang="en-US" sz="3200" dirty="0"/>
              <a:t>Instrumentation principles:</a:t>
            </a:r>
          </a:p>
          <a:p>
            <a:pPr lvl="1"/>
            <a:r>
              <a:rPr lang="en-US" sz="2800" dirty="0"/>
              <a:t>2 levels above and below</a:t>
            </a:r>
          </a:p>
          <a:p>
            <a:pPr lvl="1"/>
            <a:r>
              <a:rPr lang="en-US" sz="2800" dirty="0"/>
              <a:t>If age &lt; 10 years with complete SCI </a:t>
            </a:r>
            <a:r>
              <a:rPr lang="en-US" sz="2800" dirty="0">
                <a:sym typeface="Wingdings" pitchFamily="2" charset="2"/>
              </a:rPr>
              <a:t> expect paralytic scoliosis and can consider longer fusion constructs</a:t>
            </a:r>
            <a:endParaRPr lang="en-US" sz="2800" dirty="0"/>
          </a:p>
        </p:txBody>
      </p:sp>
      <p:pic>
        <p:nvPicPr>
          <p:cNvPr id="4" name="Picture 4" descr="ag ct spine">
            <a:extLst>
              <a:ext uri="{FF2B5EF4-FFF2-40B4-BE49-F238E27FC236}">
                <a16:creationId xmlns:a16="http://schemas.microsoft.com/office/drawing/2014/main" id="{A91FFC21-786C-C74D-A0FE-00E63D3900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568" t="7897" r="25811"/>
          <a:stretch/>
        </p:blipFill>
        <p:spPr>
          <a:xfrm>
            <a:off x="9262534" y="144992"/>
            <a:ext cx="2610060" cy="5387181"/>
          </a:xfrm>
          <a:prstGeom prst="rect">
            <a:avLst/>
          </a:prstGeom>
          <a:noFill/>
        </p:spPr>
      </p:pic>
      <p:sp>
        <p:nvSpPr>
          <p:cNvPr id="5" name="TextBox 4">
            <a:extLst>
              <a:ext uri="{FF2B5EF4-FFF2-40B4-BE49-F238E27FC236}">
                <a16:creationId xmlns:a16="http://schemas.microsoft.com/office/drawing/2014/main" id="{F9FEF994-7E98-7144-BBEE-83CF0FB9139B}"/>
              </a:ext>
            </a:extLst>
          </p:cNvPr>
          <p:cNvSpPr txBox="1"/>
          <p:nvPr/>
        </p:nvSpPr>
        <p:spPr>
          <a:xfrm>
            <a:off x="9008533" y="5667110"/>
            <a:ext cx="3606800" cy="923330"/>
          </a:xfrm>
          <a:prstGeom prst="rect">
            <a:avLst/>
          </a:prstGeom>
          <a:noFill/>
        </p:spPr>
        <p:txBody>
          <a:bodyPr wrap="square" rtlCol="0">
            <a:spAutoFit/>
          </a:bodyPr>
          <a:lstStyle/>
          <a:p>
            <a:r>
              <a:rPr lang="en-US" dirty="0"/>
              <a:t>2 year old with L2-3 fracture dislocation from non-accidental trauma.</a:t>
            </a:r>
          </a:p>
        </p:txBody>
      </p:sp>
    </p:spTree>
    <p:extLst>
      <p:ext uri="{BB962C8B-B14F-4D97-AF65-F5344CB8AC3E}">
        <p14:creationId xmlns:p14="http://schemas.microsoft.com/office/powerpoint/2010/main" val="1906584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3446-194A-974A-843D-8DDC53B8BE99}"/>
              </a:ext>
            </a:extLst>
          </p:cNvPr>
          <p:cNvSpPr>
            <a:spLocks noGrp="1"/>
          </p:cNvSpPr>
          <p:nvPr>
            <p:ph type="title"/>
          </p:nvPr>
        </p:nvSpPr>
        <p:spPr>
          <a:xfrm>
            <a:off x="838200" y="283480"/>
            <a:ext cx="10515600" cy="1325563"/>
          </a:xfrm>
        </p:spPr>
        <p:txBody>
          <a:bodyPr/>
          <a:lstStyle/>
          <a:p>
            <a:r>
              <a:rPr lang="en-US" dirty="0"/>
              <a:t>Ring Apophyseal Fractures</a:t>
            </a:r>
          </a:p>
        </p:txBody>
      </p:sp>
      <p:sp>
        <p:nvSpPr>
          <p:cNvPr id="3" name="Content Placeholder 2">
            <a:extLst>
              <a:ext uri="{FF2B5EF4-FFF2-40B4-BE49-F238E27FC236}">
                <a16:creationId xmlns:a16="http://schemas.microsoft.com/office/drawing/2014/main" id="{0C4429E8-F8C5-6B4B-B670-8701041AB851}"/>
              </a:ext>
            </a:extLst>
          </p:cNvPr>
          <p:cNvSpPr>
            <a:spLocks noGrp="1"/>
          </p:cNvSpPr>
          <p:nvPr>
            <p:ph idx="1"/>
          </p:nvPr>
        </p:nvSpPr>
        <p:spPr>
          <a:xfrm>
            <a:off x="200618" y="1329869"/>
            <a:ext cx="10515600" cy="5032375"/>
          </a:xfrm>
        </p:spPr>
        <p:txBody>
          <a:bodyPr>
            <a:normAutofit/>
          </a:bodyPr>
          <a:lstStyle/>
          <a:p>
            <a:r>
              <a:rPr lang="en-US" dirty="0"/>
              <a:t>Affects children most commonly 10 - 14 years</a:t>
            </a:r>
          </a:p>
          <a:p>
            <a:r>
              <a:rPr lang="en-US" dirty="0"/>
              <a:t>Ring apophysis separates from the vertebral spongiosa </a:t>
            </a:r>
            <a:br>
              <a:rPr lang="en-US" dirty="0"/>
            </a:br>
            <a:r>
              <a:rPr lang="en-US" dirty="0"/>
              <a:t>layer, usually of Inferior apophysis</a:t>
            </a:r>
          </a:p>
          <a:p>
            <a:r>
              <a:rPr lang="en-US" dirty="0"/>
              <a:t>Classic symptom: radicular pain following strenuous </a:t>
            </a:r>
            <a:br>
              <a:rPr lang="en-US" dirty="0"/>
            </a:br>
            <a:r>
              <a:rPr lang="en-US" dirty="0"/>
              <a:t>activity</a:t>
            </a:r>
          </a:p>
          <a:p>
            <a:r>
              <a:rPr lang="en-US" dirty="0"/>
              <a:t>Fractures can spontaneously reduce and </a:t>
            </a:r>
            <a:br>
              <a:rPr lang="en-US" dirty="0"/>
            </a:br>
            <a:r>
              <a:rPr lang="en-US" dirty="0"/>
              <a:t>may be difficult to visualize</a:t>
            </a:r>
          </a:p>
          <a:p>
            <a:pPr lvl="1"/>
            <a:r>
              <a:rPr lang="en-US" dirty="0"/>
              <a:t>MRI recommended for suspected injuries</a:t>
            </a:r>
          </a:p>
          <a:p>
            <a:r>
              <a:rPr lang="en-US" dirty="0"/>
              <a:t>In absence of neurologic symptoms, non-surgical </a:t>
            </a:r>
            <a:br>
              <a:rPr lang="en-US" dirty="0"/>
            </a:br>
            <a:r>
              <a:rPr lang="en-US" dirty="0"/>
              <a:t>intervention recommended</a:t>
            </a:r>
          </a:p>
          <a:p>
            <a:r>
              <a:rPr lang="en-US" dirty="0"/>
              <a:t>Surgery recommended if cauda equina compression present</a:t>
            </a:r>
          </a:p>
          <a:p>
            <a:endParaRPr lang="en-US" dirty="0"/>
          </a:p>
        </p:txBody>
      </p:sp>
      <p:pic>
        <p:nvPicPr>
          <p:cNvPr id="5" name="Picture 4" descr="A picture containing text, screenshot, monitor&#10;&#10;Description automatically generated">
            <a:extLst>
              <a:ext uri="{FF2B5EF4-FFF2-40B4-BE49-F238E27FC236}">
                <a16:creationId xmlns:a16="http://schemas.microsoft.com/office/drawing/2014/main" id="{9996A16B-4C5B-8B44-ACBC-481138344668}"/>
              </a:ext>
            </a:extLst>
          </p:cNvPr>
          <p:cNvPicPr>
            <a:picLocks noChangeAspect="1"/>
          </p:cNvPicPr>
          <p:nvPr/>
        </p:nvPicPr>
        <p:blipFill rotWithShape="1">
          <a:blip r:embed="rId3">
            <a:extLst>
              <a:ext uri="{28A0092B-C50C-407E-A947-70E740481C1C}">
                <a14:useLocalDpi xmlns:a14="http://schemas.microsoft.com/office/drawing/2010/main" val="0"/>
              </a:ext>
            </a:extLst>
          </a:blip>
          <a:srcRect l="30620" t="57083" r="60243" b="21553"/>
          <a:stretch/>
        </p:blipFill>
        <p:spPr>
          <a:xfrm>
            <a:off x="8682196" y="159599"/>
            <a:ext cx="3309186" cy="4659164"/>
          </a:xfrm>
          <a:prstGeom prst="rect">
            <a:avLst/>
          </a:prstGeom>
        </p:spPr>
      </p:pic>
      <p:sp>
        <p:nvSpPr>
          <p:cNvPr id="6" name="TextBox 5">
            <a:extLst>
              <a:ext uri="{FF2B5EF4-FFF2-40B4-BE49-F238E27FC236}">
                <a16:creationId xmlns:a16="http://schemas.microsoft.com/office/drawing/2014/main" id="{73DF158E-8A7F-B746-8754-F62FDC166396}"/>
              </a:ext>
            </a:extLst>
          </p:cNvPr>
          <p:cNvSpPr txBox="1"/>
          <p:nvPr/>
        </p:nvSpPr>
        <p:spPr>
          <a:xfrm>
            <a:off x="8682196" y="4818763"/>
            <a:ext cx="3606800" cy="923330"/>
          </a:xfrm>
          <a:prstGeom prst="rect">
            <a:avLst/>
          </a:prstGeom>
          <a:noFill/>
        </p:spPr>
        <p:txBody>
          <a:bodyPr wrap="square" rtlCol="0">
            <a:spAutoFit/>
          </a:bodyPr>
          <a:lstStyle/>
          <a:p>
            <a:r>
              <a:rPr lang="en-US" dirty="0"/>
              <a:t>16 year old with L5 apophyseal fracture involving the inferior end plate</a:t>
            </a:r>
          </a:p>
        </p:txBody>
      </p:sp>
    </p:spTree>
    <p:extLst>
      <p:ext uri="{BB962C8B-B14F-4D97-AF65-F5344CB8AC3E}">
        <p14:creationId xmlns:p14="http://schemas.microsoft.com/office/powerpoint/2010/main" val="3746466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8B37D-29EA-9C45-BD63-28BB2B9D24AD}"/>
              </a:ext>
            </a:extLst>
          </p:cNvPr>
          <p:cNvSpPr>
            <a:spLocks noGrp="1"/>
          </p:cNvSpPr>
          <p:nvPr>
            <p:ph type="title"/>
          </p:nvPr>
        </p:nvSpPr>
        <p:spPr/>
        <p:txBody>
          <a:bodyPr/>
          <a:lstStyle/>
          <a:p>
            <a:r>
              <a:rPr lang="en-US" dirty="0"/>
              <a:t>Ring Apophyseal Variant</a:t>
            </a:r>
          </a:p>
        </p:txBody>
      </p:sp>
      <p:sp>
        <p:nvSpPr>
          <p:cNvPr id="3" name="Content Placeholder 2">
            <a:extLst>
              <a:ext uri="{FF2B5EF4-FFF2-40B4-BE49-F238E27FC236}">
                <a16:creationId xmlns:a16="http://schemas.microsoft.com/office/drawing/2014/main" id="{DEE562BC-00E7-9D4F-A20C-25BF4E1CD35E}"/>
              </a:ext>
            </a:extLst>
          </p:cNvPr>
          <p:cNvSpPr>
            <a:spLocks noGrp="1"/>
          </p:cNvSpPr>
          <p:nvPr>
            <p:ph idx="1"/>
          </p:nvPr>
        </p:nvSpPr>
        <p:spPr/>
        <p:txBody>
          <a:bodyPr/>
          <a:lstStyle/>
          <a:p>
            <a:endParaRPr lang="en-US" dirty="0"/>
          </a:p>
          <a:p>
            <a:r>
              <a:rPr lang="en-US" dirty="0"/>
              <a:t>Normal variant anatomy can mimic acute fracture</a:t>
            </a:r>
          </a:p>
          <a:p>
            <a:r>
              <a:rPr lang="en-US" dirty="0"/>
              <a:t>Vertebral Body Shape</a:t>
            </a:r>
          </a:p>
          <a:p>
            <a:pPr lvl="1"/>
            <a:r>
              <a:rPr lang="en-US" dirty="0"/>
              <a:t>Vertebral body progresses from convex to concave morphology</a:t>
            </a:r>
          </a:p>
          <a:p>
            <a:r>
              <a:rPr lang="en-US" dirty="0"/>
              <a:t>Apophyseal Ring ossification</a:t>
            </a:r>
          </a:p>
          <a:p>
            <a:pPr lvl="1"/>
            <a:r>
              <a:rPr lang="en-US" dirty="0"/>
              <a:t>Apophyseal appears between 6-13 years and ossifies at the end of growth</a:t>
            </a:r>
            <a:endParaRPr lang="en-US" baseline="30000" dirty="0"/>
          </a:p>
          <a:p>
            <a:pPr lvl="1"/>
            <a:r>
              <a:rPr lang="en-US" dirty="0"/>
              <a:t>Ossification can mimic an apophyseal fracture</a:t>
            </a:r>
          </a:p>
        </p:txBody>
      </p:sp>
      <p:sp>
        <p:nvSpPr>
          <p:cNvPr id="4" name="TextBox 3">
            <a:extLst>
              <a:ext uri="{FF2B5EF4-FFF2-40B4-BE49-F238E27FC236}">
                <a16:creationId xmlns:a16="http://schemas.microsoft.com/office/drawing/2014/main" id="{5C4A2377-D193-4247-8CFE-05D96FABCA0F}"/>
              </a:ext>
            </a:extLst>
          </p:cNvPr>
          <p:cNvSpPr txBox="1"/>
          <p:nvPr/>
        </p:nvSpPr>
        <p:spPr>
          <a:xfrm>
            <a:off x="1524000" y="5970812"/>
            <a:ext cx="6945622" cy="646331"/>
          </a:xfrm>
          <a:prstGeom prst="rect">
            <a:avLst/>
          </a:prstGeom>
          <a:noFill/>
        </p:spPr>
        <p:txBody>
          <a:bodyPr wrap="square" rtlCol="0">
            <a:spAutoFit/>
          </a:bodyPr>
          <a:lstStyle/>
          <a:p>
            <a:r>
              <a:rPr lang="en-US" dirty="0" err="1"/>
              <a:t>Akhaddar</a:t>
            </a:r>
            <a:r>
              <a:rPr lang="en-US" dirty="0"/>
              <a:t> A et al. </a:t>
            </a:r>
            <a:r>
              <a:rPr lang="en-US" i="1" dirty="0"/>
              <a:t>J </a:t>
            </a:r>
            <a:r>
              <a:rPr lang="en-US" i="1" dirty="0" err="1"/>
              <a:t>Neurosurg</a:t>
            </a:r>
            <a:r>
              <a:rPr lang="en-US" i="1" dirty="0"/>
              <a:t> Spine. </a:t>
            </a:r>
            <a:r>
              <a:rPr lang="en-US" dirty="0"/>
              <a:t>2011; 14(4)</a:t>
            </a:r>
          </a:p>
          <a:p>
            <a:r>
              <a:rPr lang="en-US" dirty="0" err="1"/>
              <a:t>Jaremko</a:t>
            </a:r>
            <a:r>
              <a:rPr lang="en-US" dirty="0"/>
              <a:t> JL et al. </a:t>
            </a:r>
            <a:r>
              <a:rPr lang="en-US" i="1" dirty="0" err="1"/>
              <a:t>Pediatr</a:t>
            </a:r>
            <a:r>
              <a:rPr lang="en-US" i="1" dirty="0"/>
              <a:t> </a:t>
            </a:r>
            <a:r>
              <a:rPr lang="en-US" i="1" dirty="0" err="1"/>
              <a:t>Radiol</a:t>
            </a:r>
            <a:r>
              <a:rPr lang="en-US" i="1" dirty="0"/>
              <a:t>.</a:t>
            </a:r>
            <a:r>
              <a:rPr lang="en-US" dirty="0"/>
              <a:t> 2015; 45(4).</a:t>
            </a:r>
          </a:p>
        </p:txBody>
      </p:sp>
    </p:spTree>
    <p:extLst>
      <p:ext uri="{BB962C8B-B14F-4D97-AF65-F5344CB8AC3E}">
        <p14:creationId xmlns:p14="http://schemas.microsoft.com/office/powerpoint/2010/main" val="19494999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26EC-3C78-3941-BC76-0A9BFCE940B7}"/>
              </a:ext>
            </a:extLst>
          </p:cNvPr>
          <p:cNvSpPr>
            <a:spLocks noGrp="1"/>
          </p:cNvSpPr>
          <p:nvPr>
            <p:ph type="title"/>
          </p:nvPr>
        </p:nvSpPr>
        <p:spPr/>
        <p:txBody>
          <a:bodyPr/>
          <a:lstStyle/>
          <a:p>
            <a:r>
              <a:rPr lang="en-US" dirty="0"/>
              <a:t>Thoracolumbar Injuries</a:t>
            </a:r>
          </a:p>
        </p:txBody>
      </p:sp>
      <p:sp>
        <p:nvSpPr>
          <p:cNvPr id="3" name="Content Placeholder 2">
            <a:extLst>
              <a:ext uri="{FF2B5EF4-FFF2-40B4-BE49-F238E27FC236}">
                <a16:creationId xmlns:a16="http://schemas.microsoft.com/office/drawing/2014/main" id="{3A28DFC1-1922-A64B-B9C8-5F50618CFFAB}"/>
              </a:ext>
            </a:extLst>
          </p:cNvPr>
          <p:cNvSpPr>
            <a:spLocks noGrp="1"/>
          </p:cNvSpPr>
          <p:nvPr>
            <p:ph idx="1"/>
          </p:nvPr>
        </p:nvSpPr>
        <p:spPr/>
        <p:txBody>
          <a:bodyPr>
            <a:normAutofit fontScale="92500" lnSpcReduction="10000"/>
          </a:bodyPr>
          <a:lstStyle/>
          <a:p>
            <a:pPr marL="0" indent="0">
              <a:buNone/>
            </a:pPr>
            <a:r>
              <a:rPr lang="en-US" sz="3200" u="sng" dirty="0"/>
              <a:t>Treatment options</a:t>
            </a:r>
          </a:p>
          <a:p>
            <a:r>
              <a:rPr lang="en-US" sz="3200" dirty="0"/>
              <a:t>Non-surgical:</a:t>
            </a:r>
          </a:p>
          <a:p>
            <a:pPr lvl="1"/>
            <a:r>
              <a:rPr lang="en-US" sz="2800" dirty="0"/>
              <a:t>Observation</a:t>
            </a:r>
          </a:p>
          <a:p>
            <a:pPr lvl="1"/>
            <a:r>
              <a:rPr lang="en-US" sz="2800" dirty="0"/>
              <a:t>Orthotic/Casting</a:t>
            </a:r>
          </a:p>
          <a:p>
            <a:r>
              <a:rPr lang="en-US" sz="3200" dirty="0"/>
              <a:t>Operative treatment:</a:t>
            </a:r>
          </a:p>
          <a:p>
            <a:pPr lvl="1"/>
            <a:r>
              <a:rPr lang="en-US" sz="2800" dirty="0"/>
              <a:t>Decompression</a:t>
            </a:r>
          </a:p>
          <a:p>
            <a:pPr lvl="1"/>
            <a:r>
              <a:rPr lang="en-US" sz="2800" dirty="0"/>
              <a:t>Instrumentation </a:t>
            </a:r>
          </a:p>
          <a:p>
            <a:pPr marL="457200" lvl="1" indent="0">
              <a:buNone/>
            </a:pPr>
            <a:r>
              <a:rPr lang="en-US" sz="2800" dirty="0"/>
              <a:t>      (with or without arthrodesis)</a:t>
            </a:r>
          </a:p>
          <a:p>
            <a:pPr marL="0" indent="0">
              <a:buNone/>
            </a:pPr>
            <a:endParaRPr lang="en-US" sz="3200" dirty="0"/>
          </a:p>
          <a:p>
            <a:r>
              <a:rPr lang="en-US" sz="3200" dirty="0"/>
              <a:t>How do we decide when to operate?</a:t>
            </a:r>
          </a:p>
        </p:txBody>
      </p:sp>
      <p:pic>
        <p:nvPicPr>
          <p:cNvPr id="6" name="Picture 5">
            <a:extLst>
              <a:ext uri="{FF2B5EF4-FFF2-40B4-BE49-F238E27FC236}">
                <a16:creationId xmlns:a16="http://schemas.microsoft.com/office/drawing/2014/main" id="{D3640D82-79D4-ED46-AB08-BF96FFCDB0B6}"/>
              </a:ext>
            </a:extLst>
          </p:cNvPr>
          <p:cNvPicPr>
            <a:picLocks noChangeAspect="1"/>
          </p:cNvPicPr>
          <p:nvPr/>
        </p:nvPicPr>
        <p:blipFill rotWithShape="1">
          <a:blip r:embed="rId3"/>
          <a:srcRect l="38113" t="48284" r="35417"/>
          <a:stretch/>
        </p:blipFill>
        <p:spPr>
          <a:xfrm>
            <a:off x="8348133" y="247882"/>
            <a:ext cx="3301999" cy="5384210"/>
          </a:xfrm>
          <a:prstGeom prst="rect">
            <a:avLst/>
          </a:prstGeom>
        </p:spPr>
      </p:pic>
      <p:sp>
        <p:nvSpPr>
          <p:cNvPr id="7" name="TextBox 6">
            <a:extLst>
              <a:ext uri="{FF2B5EF4-FFF2-40B4-BE49-F238E27FC236}">
                <a16:creationId xmlns:a16="http://schemas.microsoft.com/office/drawing/2014/main" id="{2AB1F742-6C19-2041-AE76-53541F50DE10}"/>
              </a:ext>
            </a:extLst>
          </p:cNvPr>
          <p:cNvSpPr txBox="1"/>
          <p:nvPr/>
        </p:nvSpPr>
        <p:spPr>
          <a:xfrm>
            <a:off x="8212664" y="5581293"/>
            <a:ext cx="4080933" cy="1200329"/>
          </a:xfrm>
          <a:prstGeom prst="rect">
            <a:avLst/>
          </a:prstGeom>
          <a:noFill/>
        </p:spPr>
        <p:txBody>
          <a:bodyPr wrap="square" rtlCol="0">
            <a:spAutoFit/>
          </a:bodyPr>
          <a:lstStyle/>
          <a:p>
            <a:r>
              <a:rPr lang="en-US" dirty="0"/>
              <a:t>AP radiograph after L2 corpectomy with anterior reconstruction and lateral instrumented fusion. (R&amp;W 9</a:t>
            </a:r>
            <a:r>
              <a:rPr lang="en-US" baseline="30000" dirty="0"/>
              <a:t>th</a:t>
            </a:r>
            <a:r>
              <a:rPr lang="en-US" dirty="0"/>
              <a:t> ed. Figure 21-14E)</a:t>
            </a:r>
          </a:p>
        </p:txBody>
      </p:sp>
    </p:spTree>
    <p:extLst>
      <p:ext uri="{BB962C8B-B14F-4D97-AF65-F5344CB8AC3E}">
        <p14:creationId xmlns:p14="http://schemas.microsoft.com/office/powerpoint/2010/main" val="358395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1151C-1976-494B-9F8A-49076E38DE7F}"/>
              </a:ext>
            </a:extLst>
          </p:cNvPr>
          <p:cNvSpPr>
            <a:spLocks noGrp="1"/>
          </p:cNvSpPr>
          <p:nvPr>
            <p:ph type="title"/>
          </p:nvPr>
        </p:nvSpPr>
        <p:spPr/>
        <p:txBody>
          <a:bodyPr/>
          <a:lstStyle/>
          <a:p>
            <a:r>
              <a:rPr lang="en-US" dirty="0"/>
              <a:t>Thoracolumbar Injury Classification and Severity (TLICS) Score</a:t>
            </a:r>
          </a:p>
        </p:txBody>
      </p:sp>
      <p:sp>
        <p:nvSpPr>
          <p:cNvPr id="6" name="TextBox 5">
            <a:extLst>
              <a:ext uri="{FF2B5EF4-FFF2-40B4-BE49-F238E27FC236}">
                <a16:creationId xmlns:a16="http://schemas.microsoft.com/office/drawing/2014/main" id="{81C71F3B-D195-FC4E-964C-71BBF50614BB}"/>
              </a:ext>
            </a:extLst>
          </p:cNvPr>
          <p:cNvSpPr txBox="1"/>
          <p:nvPr/>
        </p:nvSpPr>
        <p:spPr>
          <a:xfrm>
            <a:off x="1524000" y="6248401"/>
            <a:ext cx="6945622" cy="369332"/>
          </a:xfrm>
          <a:prstGeom prst="rect">
            <a:avLst/>
          </a:prstGeom>
          <a:noFill/>
        </p:spPr>
        <p:txBody>
          <a:bodyPr wrap="square" rtlCol="0">
            <a:spAutoFit/>
          </a:bodyPr>
          <a:lstStyle/>
          <a:p>
            <a:r>
              <a:rPr lang="en-US" dirty="0"/>
              <a:t>Vaccaro AR, Lehmann RA, </a:t>
            </a:r>
            <a:r>
              <a:rPr lang="en-US" dirty="0" err="1"/>
              <a:t>Hurlbert</a:t>
            </a:r>
            <a:r>
              <a:rPr lang="en-US" dirty="0"/>
              <a:t> JR et al. </a:t>
            </a:r>
            <a:r>
              <a:rPr lang="en-US" i="1" dirty="0"/>
              <a:t>Spine.</a:t>
            </a:r>
            <a:r>
              <a:rPr lang="en-US" dirty="0"/>
              <a:t> 2005; 30(20): 2325-33.</a:t>
            </a:r>
          </a:p>
        </p:txBody>
      </p:sp>
      <p:sp>
        <p:nvSpPr>
          <p:cNvPr id="4" name="Content Placeholder 3">
            <a:extLst>
              <a:ext uri="{FF2B5EF4-FFF2-40B4-BE49-F238E27FC236}">
                <a16:creationId xmlns:a16="http://schemas.microsoft.com/office/drawing/2014/main" id="{B607597D-2366-AB4E-A46A-EB5A02A3A9F5}"/>
              </a:ext>
            </a:extLst>
          </p:cNvPr>
          <p:cNvSpPr>
            <a:spLocks noGrp="1"/>
          </p:cNvSpPr>
          <p:nvPr>
            <p:ph idx="1"/>
          </p:nvPr>
        </p:nvSpPr>
        <p:spPr>
          <a:xfrm>
            <a:off x="1524000" y="1688420"/>
            <a:ext cx="10515600" cy="4351338"/>
          </a:xfrm>
        </p:spPr>
        <p:txBody>
          <a:bodyPr>
            <a:normAutofit/>
          </a:bodyPr>
          <a:lstStyle/>
          <a:p>
            <a:endParaRPr lang="en-US" dirty="0"/>
          </a:p>
          <a:p>
            <a:r>
              <a:rPr lang="en-US" dirty="0"/>
              <a:t>Classifies injuries on three characteristics:</a:t>
            </a:r>
          </a:p>
          <a:p>
            <a:pPr lvl="1"/>
            <a:r>
              <a:rPr lang="en-US" dirty="0"/>
              <a:t>Fracture morphology</a:t>
            </a:r>
          </a:p>
          <a:p>
            <a:pPr lvl="1"/>
            <a:r>
              <a:rPr lang="en-US" dirty="0"/>
              <a:t>Integrity of the posterior ligamentous complex</a:t>
            </a:r>
          </a:p>
          <a:p>
            <a:pPr lvl="1"/>
            <a:r>
              <a:rPr lang="en-US" dirty="0"/>
              <a:t>Neurologic status</a:t>
            </a:r>
          </a:p>
          <a:p>
            <a:r>
              <a:rPr lang="en-US" dirty="0"/>
              <a:t>Injuries are given a numeric score 1- 10</a:t>
            </a:r>
          </a:p>
          <a:p>
            <a:r>
              <a:rPr lang="en-US" dirty="0"/>
              <a:t>Treatment recommendation is determined by score </a:t>
            </a:r>
          </a:p>
          <a:p>
            <a:pPr lvl="1"/>
            <a:r>
              <a:rPr lang="en-US" dirty="0"/>
              <a:t>Score ≤ 3 </a:t>
            </a:r>
            <a:r>
              <a:rPr lang="en-US" dirty="0">
                <a:sym typeface="Wingdings" pitchFamily="2" charset="2"/>
              </a:rPr>
              <a:t> Non-surgical treatment</a:t>
            </a:r>
          </a:p>
          <a:p>
            <a:pPr lvl="1"/>
            <a:r>
              <a:rPr lang="en-US" sz="2400" dirty="0"/>
              <a:t>Score ≥ 5</a:t>
            </a:r>
            <a:r>
              <a:rPr lang="en-US" sz="2400" dirty="0">
                <a:sym typeface="Wingdings" pitchFamily="2" charset="2"/>
              </a:rPr>
              <a:t> Operative treatment</a:t>
            </a:r>
            <a:endParaRPr lang="en-US" sz="2400" dirty="0"/>
          </a:p>
          <a:p>
            <a:pPr lvl="1"/>
            <a:endParaRPr lang="en-US" dirty="0"/>
          </a:p>
        </p:txBody>
      </p:sp>
    </p:spTree>
    <p:extLst>
      <p:ext uri="{BB962C8B-B14F-4D97-AF65-F5344CB8AC3E}">
        <p14:creationId xmlns:p14="http://schemas.microsoft.com/office/powerpoint/2010/main" val="2151553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93342-742F-2844-AED7-27037D2FC3C0}"/>
              </a:ext>
            </a:extLst>
          </p:cNvPr>
          <p:cNvSpPr>
            <a:spLocks noGrp="1"/>
          </p:cNvSpPr>
          <p:nvPr>
            <p:ph type="title"/>
          </p:nvPr>
        </p:nvSpPr>
        <p:spPr/>
        <p:txBody>
          <a:bodyPr/>
          <a:lstStyle/>
          <a:p>
            <a:r>
              <a:rPr lang="en-US" dirty="0"/>
              <a:t>TLICS in Pediatric Patients?</a:t>
            </a:r>
          </a:p>
        </p:txBody>
      </p:sp>
      <p:sp>
        <p:nvSpPr>
          <p:cNvPr id="3" name="Content Placeholder 2">
            <a:extLst>
              <a:ext uri="{FF2B5EF4-FFF2-40B4-BE49-F238E27FC236}">
                <a16:creationId xmlns:a16="http://schemas.microsoft.com/office/drawing/2014/main" id="{C880A55F-5C03-7448-91F8-A3650D60C268}"/>
              </a:ext>
            </a:extLst>
          </p:cNvPr>
          <p:cNvSpPr>
            <a:spLocks noGrp="1"/>
          </p:cNvSpPr>
          <p:nvPr>
            <p:ph idx="1"/>
          </p:nvPr>
        </p:nvSpPr>
        <p:spPr/>
        <p:txBody>
          <a:bodyPr/>
          <a:lstStyle/>
          <a:p>
            <a:r>
              <a:rPr lang="en-US" dirty="0"/>
              <a:t>TLICS is applicable in pediatric spine trauma</a:t>
            </a:r>
          </a:p>
          <a:p>
            <a:endParaRPr lang="en-US" dirty="0"/>
          </a:p>
          <a:p>
            <a:r>
              <a:rPr lang="en-US" dirty="0"/>
              <a:t>High inter-rater reliability and sensitivity</a:t>
            </a:r>
          </a:p>
          <a:p>
            <a:endParaRPr lang="en-US" dirty="0"/>
          </a:p>
          <a:p>
            <a:r>
              <a:rPr lang="en-US" dirty="0"/>
              <a:t>High levels of agreement between treatment recommendation based on TLICS scores and actual treatment provided</a:t>
            </a:r>
          </a:p>
        </p:txBody>
      </p:sp>
      <p:sp>
        <p:nvSpPr>
          <p:cNvPr id="4" name="TextBox 3">
            <a:extLst>
              <a:ext uri="{FF2B5EF4-FFF2-40B4-BE49-F238E27FC236}">
                <a16:creationId xmlns:a16="http://schemas.microsoft.com/office/drawing/2014/main" id="{CCDE51EB-6CA1-1B41-BE11-B50B301DE404}"/>
              </a:ext>
            </a:extLst>
          </p:cNvPr>
          <p:cNvSpPr txBox="1"/>
          <p:nvPr/>
        </p:nvSpPr>
        <p:spPr>
          <a:xfrm>
            <a:off x="1811867" y="5994398"/>
            <a:ext cx="6248400" cy="646331"/>
          </a:xfrm>
          <a:prstGeom prst="rect">
            <a:avLst/>
          </a:prstGeom>
          <a:noFill/>
        </p:spPr>
        <p:txBody>
          <a:bodyPr wrap="square" rtlCol="0">
            <a:spAutoFit/>
          </a:bodyPr>
          <a:lstStyle/>
          <a:p>
            <a:r>
              <a:rPr lang="en-US" dirty="0"/>
              <a:t>Savage JW et al. </a:t>
            </a:r>
            <a:r>
              <a:rPr lang="en-US" i="1" dirty="0"/>
              <a:t>Spine.</a:t>
            </a:r>
            <a:r>
              <a:rPr lang="en-US" dirty="0"/>
              <a:t> 2015; 400(18): E1014-8.</a:t>
            </a:r>
          </a:p>
          <a:p>
            <a:r>
              <a:rPr lang="en-US" dirty="0"/>
              <a:t>Dawkins RL et al. </a:t>
            </a:r>
            <a:r>
              <a:rPr lang="en-US" i="1" dirty="0"/>
              <a:t>Neurosurgery. </a:t>
            </a:r>
            <a:r>
              <a:rPr lang="en-US" dirty="0"/>
              <a:t>2019; 84(6): E362-7. </a:t>
            </a:r>
          </a:p>
        </p:txBody>
      </p:sp>
    </p:spTree>
    <p:extLst>
      <p:ext uri="{BB962C8B-B14F-4D97-AF65-F5344CB8AC3E}">
        <p14:creationId xmlns:p14="http://schemas.microsoft.com/office/powerpoint/2010/main" val="29386787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7E1FB-855E-9B49-B68B-74B0D706666F}"/>
              </a:ext>
            </a:extLst>
          </p:cNvPr>
          <p:cNvSpPr>
            <a:spLocks noGrp="1"/>
          </p:cNvSpPr>
          <p:nvPr>
            <p:ph type="title"/>
          </p:nvPr>
        </p:nvSpPr>
        <p:spPr/>
        <p:txBody>
          <a:bodyPr/>
          <a:lstStyle/>
          <a:p>
            <a:r>
              <a:rPr lang="en-US"/>
              <a:t>Take Home Points</a:t>
            </a:r>
          </a:p>
        </p:txBody>
      </p:sp>
      <p:sp>
        <p:nvSpPr>
          <p:cNvPr id="3" name="Content Placeholder 2">
            <a:extLst>
              <a:ext uri="{FF2B5EF4-FFF2-40B4-BE49-F238E27FC236}">
                <a16:creationId xmlns:a16="http://schemas.microsoft.com/office/drawing/2014/main" id="{ECB8BC67-0B2C-7F47-8300-83E4CF75D642}"/>
              </a:ext>
            </a:extLst>
          </p:cNvPr>
          <p:cNvSpPr>
            <a:spLocks noGrp="1"/>
          </p:cNvSpPr>
          <p:nvPr>
            <p:ph idx="1"/>
          </p:nvPr>
        </p:nvSpPr>
        <p:spPr/>
        <p:txBody>
          <a:bodyPr>
            <a:normAutofit/>
          </a:bodyPr>
          <a:lstStyle/>
          <a:p>
            <a:r>
              <a:rPr lang="en-US" sz="3200" dirty="0"/>
              <a:t>Cervical spine immobilization requires particular attention in younger children &lt; 8 years</a:t>
            </a:r>
          </a:p>
          <a:p>
            <a:r>
              <a:rPr lang="en-US" sz="3200" dirty="0"/>
              <a:t>Age and mechanism of injury influence spine injury patterns</a:t>
            </a:r>
          </a:p>
          <a:p>
            <a:r>
              <a:rPr lang="en-US" sz="3200" dirty="0"/>
              <a:t>Proper knowledge of ossification patterns will aid in fracture recognition</a:t>
            </a:r>
          </a:p>
          <a:p>
            <a:r>
              <a:rPr lang="en-US" sz="3200" dirty="0"/>
              <a:t>Treatment differs by age and injury location/pattern</a:t>
            </a:r>
          </a:p>
          <a:p>
            <a:r>
              <a:rPr lang="en-US" sz="3200" dirty="0"/>
              <a:t>TLICS classification can be used to guide treatment in pediatric patients</a:t>
            </a:r>
          </a:p>
          <a:p>
            <a:endParaRPr lang="en-US" dirty="0"/>
          </a:p>
        </p:txBody>
      </p:sp>
    </p:spTree>
    <p:extLst>
      <p:ext uri="{BB962C8B-B14F-4D97-AF65-F5344CB8AC3E}">
        <p14:creationId xmlns:p14="http://schemas.microsoft.com/office/powerpoint/2010/main" val="27854689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653E6-6505-D04D-BA4F-49E17F81B07F}"/>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9B17B2B-15CE-9246-9B45-02A1AC43DEEC}"/>
              </a:ext>
            </a:extLst>
          </p:cNvPr>
          <p:cNvSpPr>
            <a:spLocks noGrp="1"/>
          </p:cNvSpPr>
          <p:nvPr>
            <p:ph idx="1"/>
          </p:nvPr>
        </p:nvSpPr>
        <p:spPr>
          <a:xfrm>
            <a:off x="287867" y="1504425"/>
            <a:ext cx="11480800" cy="4997979"/>
          </a:xfrm>
        </p:spPr>
        <p:txBody>
          <a:bodyPr>
            <a:normAutofit lnSpcReduction="10000"/>
          </a:bodyPr>
          <a:lstStyle/>
          <a:p>
            <a:pPr marL="0" indent="0">
              <a:buNone/>
            </a:pPr>
            <a:r>
              <a:rPr lang="en-US" sz="1100" dirty="0"/>
              <a:t>1.	</a:t>
            </a:r>
            <a:r>
              <a:rPr lang="en-US" sz="1100" dirty="0" err="1"/>
              <a:t>Arkader</a:t>
            </a:r>
            <a:r>
              <a:rPr lang="en-US" sz="1100" dirty="0"/>
              <a:t> A, Warner WC, Jr., </a:t>
            </a:r>
            <a:r>
              <a:rPr lang="en-US" sz="1100" dirty="0" err="1"/>
              <a:t>Tolo</a:t>
            </a:r>
            <a:r>
              <a:rPr lang="en-US" sz="1100" dirty="0"/>
              <a:t> VT, </a:t>
            </a:r>
            <a:r>
              <a:rPr lang="en-US" sz="1100" dirty="0" err="1"/>
              <a:t>Sponseller</a:t>
            </a:r>
            <a:r>
              <a:rPr lang="en-US" sz="1100" dirty="0"/>
              <a:t> PD, Skaggs DL. Pediatric Chance fractures: a multicenter perspective. J </a:t>
            </a:r>
            <a:r>
              <a:rPr lang="en-US" sz="1100" dirty="0" err="1"/>
              <a:t>Pediatr</a:t>
            </a:r>
            <a:r>
              <a:rPr lang="en-US" sz="1100" dirty="0"/>
              <a:t> </a:t>
            </a:r>
            <a:r>
              <a:rPr lang="en-US" sz="1100" dirty="0" err="1"/>
              <a:t>Orthop</a:t>
            </a:r>
            <a:r>
              <a:rPr lang="en-US" sz="1100" dirty="0"/>
              <a:t>. 2011;31(7):741-4.</a:t>
            </a:r>
          </a:p>
          <a:p>
            <a:pPr marL="0" indent="0">
              <a:buNone/>
            </a:pPr>
            <a:r>
              <a:rPr lang="en-US" sz="1100" dirty="0"/>
              <a:t>2.	</a:t>
            </a:r>
            <a:r>
              <a:rPr lang="en-US" sz="1100" dirty="0" err="1"/>
              <a:t>Benke</a:t>
            </a:r>
            <a:r>
              <a:rPr lang="en-US" sz="1100" dirty="0"/>
              <a:t> M, Yu WD, </a:t>
            </a:r>
            <a:r>
              <a:rPr lang="en-US" sz="1100" dirty="0" err="1"/>
              <a:t>Peden</a:t>
            </a:r>
            <a:r>
              <a:rPr lang="en-US" sz="1100" dirty="0"/>
              <a:t> SC, O'Brien JR. </a:t>
            </a:r>
            <a:r>
              <a:rPr lang="en-US" sz="1100" dirty="0" err="1"/>
              <a:t>Occipitocervical</a:t>
            </a:r>
            <a:r>
              <a:rPr lang="en-US" sz="1100" dirty="0"/>
              <a:t> junction: imaging, pathology, instrumentation. Am J </a:t>
            </a:r>
            <a:r>
              <a:rPr lang="en-US" sz="1100" dirty="0" err="1"/>
              <a:t>Orthop</a:t>
            </a:r>
            <a:r>
              <a:rPr lang="en-US" sz="1100" dirty="0"/>
              <a:t> (Belle Mead NJ). 2011;40(10):E205-15.</a:t>
            </a:r>
          </a:p>
          <a:p>
            <a:pPr marL="0" indent="0">
              <a:buNone/>
            </a:pPr>
            <a:r>
              <a:rPr lang="en-US" sz="1100" dirty="0"/>
              <a:t>3.	BICK EM, COPEL JW. THE RING APOPHYSIS OF THE HUMAN VERTEBRA: Contribution to Human Osteogeny. II. JBJS. 1951;33(3):783-7.</a:t>
            </a:r>
          </a:p>
          <a:p>
            <a:pPr marL="0" indent="0">
              <a:buNone/>
            </a:pPr>
            <a:r>
              <a:rPr lang="en-US" sz="1100" dirty="0"/>
              <a:t>4.	Cage JM, Knox JB, Wimberly RL, </a:t>
            </a:r>
            <a:r>
              <a:rPr lang="en-US" sz="1100" dirty="0" err="1"/>
              <a:t>Shaha</a:t>
            </a:r>
            <a:r>
              <a:rPr lang="en-US" sz="1100" dirty="0"/>
              <a:t> S, Jo C, Riccio AI. Complications Associated With High-dose Corticosteroid Administration in Children With Spinal Cord Injury. J </a:t>
            </a:r>
            <a:r>
              <a:rPr lang="en-US" sz="1100" dirty="0" err="1"/>
              <a:t>Pediatr</a:t>
            </a:r>
            <a:r>
              <a:rPr lang="en-US" sz="1100" dirty="0"/>
              <a:t> </a:t>
            </a:r>
            <a:r>
              <a:rPr lang="en-US" sz="1100" dirty="0" err="1"/>
              <a:t>Orthop</a:t>
            </a:r>
            <a:r>
              <a:rPr lang="en-US" sz="1100" dirty="0"/>
              <a:t>. 2015;35(7):687-92.</a:t>
            </a:r>
          </a:p>
          <a:p>
            <a:pPr marL="0" indent="0">
              <a:buNone/>
            </a:pPr>
            <a:r>
              <a:rPr lang="en-US" sz="1100" dirty="0"/>
              <a:t>5.	Caruso MC, Daugherty MC, Moody SM, Falcone RA, </a:t>
            </a:r>
            <a:r>
              <a:rPr lang="en-US" sz="1100" dirty="0" err="1"/>
              <a:t>Bierbrauer</a:t>
            </a:r>
            <a:r>
              <a:rPr lang="en-US" sz="1100" dirty="0"/>
              <a:t> KS, Geis GL. Lessons learned from administration of high-dose methylprednisolone sodium succinate for acute pediatric spinal cord injuries. J </a:t>
            </a:r>
            <a:r>
              <a:rPr lang="en-US" sz="1100" dirty="0" err="1"/>
              <a:t>Neurosurg</a:t>
            </a:r>
            <a:r>
              <a:rPr lang="en-US" sz="1100" dirty="0"/>
              <a:t> </a:t>
            </a:r>
            <a:r>
              <a:rPr lang="en-US" sz="1100" dirty="0" err="1"/>
              <a:t>Pediatr</a:t>
            </a:r>
            <a:r>
              <a:rPr lang="en-US" sz="1100" dirty="0"/>
              <a:t>. 2017;20(6):567-74.</a:t>
            </a:r>
          </a:p>
          <a:p>
            <a:pPr marL="0" indent="0">
              <a:buNone/>
            </a:pPr>
            <a:r>
              <a:rPr lang="en-US" sz="1100" dirty="0"/>
              <a:t>6.	Cattell HS, </a:t>
            </a:r>
            <a:r>
              <a:rPr lang="en-US" sz="1100" dirty="0" err="1"/>
              <a:t>Filtzer</a:t>
            </a:r>
            <a:r>
              <a:rPr lang="en-US" sz="1100" dirty="0"/>
              <a:t> DL. </a:t>
            </a:r>
            <a:r>
              <a:rPr lang="en-US" sz="1100" dirty="0" err="1"/>
              <a:t>Pseudosubluxation</a:t>
            </a:r>
            <a:r>
              <a:rPr lang="en-US" sz="1100" dirty="0"/>
              <a:t> and other normal variations in the cervical spine in children. A study of one hundred and sixty children. J Bone Joint Surg Am. 1965;47(7):1295-309.</a:t>
            </a:r>
          </a:p>
          <a:p>
            <a:pPr marL="0" indent="0">
              <a:buNone/>
            </a:pPr>
            <a:r>
              <a:rPr lang="en-US" sz="1100" dirty="0"/>
              <a:t>7.	Copley LA, </a:t>
            </a:r>
            <a:r>
              <a:rPr lang="en-US" sz="1100" dirty="0" err="1"/>
              <a:t>Dormans</a:t>
            </a:r>
            <a:r>
              <a:rPr lang="en-US" sz="1100" dirty="0"/>
              <a:t> JP. Cervical Spine Disorders in Infants and Children. JAAOS - Journal of the American Academy of Orthopaedic Surgeons. 1998;6(4):204-14.</a:t>
            </a:r>
          </a:p>
          <a:p>
            <a:pPr marL="0" indent="0">
              <a:buNone/>
            </a:pPr>
            <a:r>
              <a:rPr lang="en-US" sz="1100" dirty="0"/>
              <a:t>8.	Daniels AH, Sobel AD, </a:t>
            </a:r>
            <a:r>
              <a:rPr lang="en-US" sz="1100" dirty="0" err="1"/>
              <a:t>Eberson</a:t>
            </a:r>
            <a:r>
              <a:rPr lang="en-US" sz="1100" dirty="0"/>
              <a:t> CP. Pediatric Thoracolumbar Spine Trauma. JAAOS - Journal of the American Academy of Orthopaedic Surgeons. 2013;21(12):707-16.</a:t>
            </a:r>
          </a:p>
          <a:p>
            <a:pPr marL="0" indent="0">
              <a:buNone/>
            </a:pPr>
            <a:r>
              <a:rPr lang="en-US" sz="1100" dirty="0"/>
              <a:t>9.	Dawkins RL, Miller JH, </a:t>
            </a:r>
            <a:r>
              <a:rPr lang="en-US" sz="1100" dirty="0" err="1"/>
              <a:t>Menacho</a:t>
            </a:r>
            <a:r>
              <a:rPr lang="en-US" sz="1100" dirty="0"/>
              <a:t> ST, Ramadan OI, </a:t>
            </a:r>
            <a:r>
              <a:rPr lang="en-US" sz="1100" dirty="0" err="1"/>
              <a:t>Lysek</a:t>
            </a:r>
            <a:r>
              <a:rPr lang="en-US" sz="1100" dirty="0"/>
              <a:t> MC, Kuhn EN, et al. Thoracolumbar Injury Classification and Severity Score in Children: A Validity Study. Neurosurgery. 2019;84(6):E362-e7.</a:t>
            </a:r>
          </a:p>
          <a:p>
            <a:pPr marL="0" indent="0">
              <a:buNone/>
            </a:pPr>
            <a:r>
              <a:rPr lang="en-US" sz="1100" dirty="0"/>
              <a:t>10.	Firth GB, </a:t>
            </a:r>
            <a:r>
              <a:rPr lang="en-US" sz="1100" dirty="0" err="1"/>
              <a:t>Kingwell</a:t>
            </a:r>
            <a:r>
              <a:rPr lang="en-US" sz="1100" dirty="0"/>
              <a:t> SP, </a:t>
            </a:r>
            <a:r>
              <a:rPr lang="en-US" sz="1100" dirty="0" err="1"/>
              <a:t>Moroz</a:t>
            </a:r>
            <a:r>
              <a:rPr lang="en-US" sz="1100" dirty="0"/>
              <a:t> PJ. Pediatric noncontiguous spinal injuries: the 15-year experience at a level 1 trauma center. Spine (Phila Pa 1976). 2012;37(10):E599-608.</a:t>
            </a:r>
          </a:p>
          <a:p>
            <a:pPr marL="0" indent="0">
              <a:buNone/>
            </a:pPr>
            <a:r>
              <a:rPr lang="en-US" sz="1100" dirty="0"/>
              <a:t>11.	Gupta S, Hauser BM, </a:t>
            </a:r>
            <a:r>
              <a:rPr lang="en-US" sz="1100" dirty="0" err="1"/>
              <a:t>Zaki</a:t>
            </a:r>
            <a:r>
              <a:rPr lang="en-US" sz="1100" dirty="0"/>
              <a:t> MM, Xu E, Cote DJ, Lu Y, et al. Morbidity after traumatic spinal injury in pediatric and adolescent sports-related trauma. J </a:t>
            </a:r>
            <a:r>
              <a:rPr lang="en-US" sz="1100" dirty="0" err="1"/>
              <a:t>Neurosurg</a:t>
            </a:r>
            <a:r>
              <a:rPr lang="en-US" sz="1100" dirty="0"/>
              <a:t> Spine. 2019:1-7.</a:t>
            </a:r>
          </a:p>
          <a:p>
            <a:pPr marL="0" indent="0">
              <a:buNone/>
            </a:pPr>
            <a:r>
              <a:rPr lang="en-US" sz="1100" dirty="0"/>
              <a:t>12.	</a:t>
            </a:r>
            <a:r>
              <a:rPr lang="en-US" sz="1100" dirty="0" err="1"/>
              <a:t>Hedequist</a:t>
            </a:r>
            <a:r>
              <a:rPr lang="en-US" sz="1100" dirty="0"/>
              <a:t> DJ, Mo AZ. </a:t>
            </a:r>
            <a:r>
              <a:rPr lang="en-US" sz="1100" dirty="0" err="1"/>
              <a:t>Os</a:t>
            </a:r>
            <a:r>
              <a:rPr lang="en-US" sz="1100" dirty="0"/>
              <a:t> </a:t>
            </a:r>
            <a:r>
              <a:rPr lang="en-US" sz="1100" dirty="0" err="1"/>
              <a:t>Odontoideum</a:t>
            </a:r>
            <a:r>
              <a:rPr lang="en-US" sz="1100" dirty="0"/>
              <a:t> in Children. JAAOS - Journal of the American Academy of Orthopaedic Surgeons. 2020;28(3):e100-e7.</a:t>
            </a:r>
          </a:p>
          <a:p>
            <a:pPr marL="0" indent="0">
              <a:buNone/>
            </a:pPr>
            <a:r>
              <a:rPr lang="en-US" sz="1100" dirty="0"/>
              <a:t>13.	Heller JG, </a:t>
            </a:r>
            <a:r>
              <a:rPr lang="en-US" sz="1100" dirty="0" err="1"/>
              <a:t>Viroslav</a:t>
            </a:r>
            <a:r>
              <a:rPr lang="en-US" sz="1100" dirty="0"/>
              <a:t> S, Hudson T. Jefferson fractures: the role of magnification artifact in assessing transverse ligament integrity. J Spinal </a:t>
            </a:r>
            <a:r>
              <a:rPr lang="en-US" sz="1100" dirty="0" err="1"/>
              <a:t>Disord</a:t>
            </a:r>
            <a:r>
              <a:rPr lang="en-US" sz="1100" dirty="0"/>
              <a:t>. 1993;6(5):392-6.</a:t>
            </a:r>
          </a:p>
          <a:p>
            <a:pPr marL="0" indent="0">
              <a:buNone/>
            </a:pPr>
            <a:r>
              <a:rPr lang="en-US" sz="1100" dirty="0"/>
              <a:t>14.	Herman MJ, Brown KO, </a:t>
            </a:r>
            <a:r>
              <a:rPr lang="en-US" sz="1100" dirty="0" err="1"/>
              <a:t>Sponseller</a:t>
            </a:r>
            <a:r>
              <a:rPr lang="en-US" sz="1100" dirty="0"/>
              <a:t> PD, Phillips JH, </a:t>
            </a:r>
            <a:r>
              <a:rPr lang="en-US" sz="1100" dirty="0" err="1"/>
              <a:t>Petrucelli</a:t>
            </a:r>
            <a:r>
              <a:rPr lang="en-US" sz="1100" dirty="0"/>
              <a:t> PM, Parikh DJ, et al. Pediatric Cervical Spine Clearance: A Consensus Statement and Algorithm from the Pediatric Cervical Spine Clearance Working Group. J Bone Joint Surg Am. 2019;101(1):e1.</a:t>
            </a:r>
          </a:p>
          <a:p>
            <a:pPr marL="0" indent="0">
              <a:buNone/>
            </a:pPr>
            <a:r>
              <a:rPr lang="en-US" sz="1100" dirty="0"/>
              <a:t>15.	Herzenberg JE, </a:t>
            </a:r>
            <a:r>
              <a:rPr lang="en-US" sz="1100" dirty="0" err="1"/>
              <a:t>Hensinger</a:t>
            </a:r>
            <a:r>
              <a:rPr lang="en-US" sz="1100" dirty="0"/>
              <a:t> RN, </a:t>
            </a:r>
            <a:r>
              <a:rPr lang="en-US" sz="1100" dirty="0" err="1"/>
              <a:t>Dedrick</a:t>
            </a:r>
            <a:r>
              <a:rPr lang="en-US" sz="1100" dirty="0"/>
              <a:t> DK, Phillips WA. Emergency transport and positioning of young children who have an injury of the cervical spine. The standard backboard may be hazardous. J Bone Joint Surg Am. 1989;71(1):15-22.</a:t>
            </a:r>
          </a:p>
        </p:txBody>
      </p:sp>
    </p:spTree>
    <p:extLst>
      <p:ext uri="{BB962C8B-B14F-4D97-AF65-F5344CB8AC3E}">
        <p14:creationId xmlns:p14="http://schemas.microsoft.com/office/powerpoint/2010/main" val="40783318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64452-82AD-BA48-A906-060B3BE9741C}"/>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CAC6A33-8C7E-0049-9954-25253089A235}"/>
              </a:ext>
            </a:extLst>
          </p:cNvPr>
          <p:cNvSpPr>
            <a:spLocks noGrp="1"/>
          </p:cNvSpPr>
          <p:nvPr>
            <p:ph idx="1"/>
          </p:nvPr>
        </p:nvSpPr>
        <p:spPr>
          <a:xfrm>
            <a:off x="321733" y="1490133"/>
            <a:ext cx="11446934" cy="4876800"/>
          </a:xfrm>
        </p:spPr>
        <p:txBody>
          <a:bodyPr>
            <a:normAutofit/>
          </a:bodyPr>
          <a:lstStyle/>
          <a:p>
            <a:pPr marL="0" indent="0">
              <a:buNone/>
            </a:pPr>
            <a:r>
              <a:rPr lang="en-US" sz="1200" dirty="0"/>
              <a:t>16.	Knox JB, Schneider JE, Cage JM, Wimberly RL, Riccio AI. Spine trauma in very young children: a retrospective study of 206 patients presenting to a level 1 pediatric trauma center. J </a:t>
            </a:r>
            <a:r>
              <a:rPr lang="en-US" sz="1200" dirty="0" err="1"/>
              <a:t>Pediatr</a:t>
            </a:r>
            <a:r>
              <a:rPr lang="en-US" sz="1200" dirty="0"/>
              <a:t> </a:t>
            </a:r>
            <a:r>
              <a:rPr lang="en-US" sz="1200" dirty="0" err="1"/>
              <a:t>Orthop</a:t>
            </a:r>
            <a:r>
              <a:rPr lang="en-US" sz="1200" dirty="0"/>
              <a:t>. 2014;34(7):698-702.</a:t>
            </a:r>
          </a:p>
          <a:p>
            <a:pPr marL="0" indent="0">
              <a:buNone/>
            </a:pPr>
            <a:r>
              <a:rPr lang="en-US" sz="1200" dirty="0"/>
              <a:t>17.	Mendoza-Lattes S, </a:t>
            </a:r>
            <a:r>
              <a:rPr lang="en-US" sz="1200" dirty="0" err="1"/>
              <a:t>Besomi</a:t>
            </a:r>
            <a:r>
              <a:rPr lang="en-US" sz="1200" dirty="0"/>
              <a:t> J, O'Sullivan C, </a:t>
            </a:r>
            <a:r>
              <a:rPr lang="en-US" sz="1200" dirty="0" err="1"/>
              <a:t>Ries</a:t>
            </a:r>
            <a:r>
              <a:rPr lang="en-US" sz="1200" dirty="0"/>
              <a:t> Z, </a:t>
            </a:r>
            <a:r>
              <a:rPr lang="en-US" sz="1200" dirty="0" err="1"/>
              <a:t>Gnanapradeep</a:t>
            </a:r>
            <a:r>
              <a:rPr lang="en-US" sz="1200" dirty="0"/>
              <a:t> G, Nash R, et al. Pediatric Spine Trauma in the United States--Analysis of the HCUP </a:t>
            </a:r>
            <a:r>
              <a:rPr lang="en-US" sz="1200" dirty="0" err="1"/>
              <a:t>Kid'S</a:t>
            </a:r>
            <a:r>
              <a:rPr lang="en-US" sz="1200" dirty="0"/>
              <a:t> Inpatient Database (KID) 1997-2009. Iowa </a:t>
            </a:r>
            <a:r>
              <a:rPr lang="en-US" sz="1200" dirty="0" err="1"/>
              <a:t>Orthop</a:t>
            </a:r>
            <a:r>
              <a:rPr lang="en-US" sz="1200" dirty="0"/>
              <a:t> J. 2015;35:135-9.</a:t>
            </a:r>
          </a:p>
          <a:p>
            <a:pPr marL="0" indent="0">
              <a:buNone/>
            </a:pPr>
            <a:r>
              <a:rPr lang="en-US" sz="1200" dirty="0"/>
              <a:t>18.	Orenstein JB, Klein BL, </a:t>
            </a:r>
            <a:r>
              <a:rPr lang="en-US" sz="1200" dirty="0" err="1"/>
              <a:t>Gotschall</a:t>
            </a:r>
            <a:r>
              <a:rPr lang="en-US" sz="1200" dirty="0"/>
              <a:t> CS, </a:t>
            </a:r>
            <a:r>
              <a:rPr lang="en-US" sz="1200" dirty="0" err="1"/>
              <a:t>Ochsenschlager</a:t>
            </a:r>
            <a:r>
              <a:rPr lang="en-US" sz="1200" dirty="0"/>
              <a:t> DW, </a:t>
            </a:r>
            <a:r>
              <a:rPr lang="en-US" sz="1200" dirty="0" err="1"/>
              <a:t>Klatzko</a:t>
            </a:r>
            <a:r>
              <a:rPr lang="en-US" sz="1200" dirty="0"/>
              <a:t> MD, Eichelberger MR. Age and outcome in pediatric cervical spine injury: 11-year experience. </a:t>
            </a:r>
            <a:r>
              <a:rPr lang="en-US" sz="1200" dirty="0" err="1"/>
              <a:t>Pediatr</a:t>
            </a:r>
            <a:r>
              <a:rPr lang="en-US" sz="1200" dirty="0"/>
              <a:t> </a:t>
            </a:r>
            <a:r>
              <a:rPr lang="en-US" sz="1200" dirty="0" err="1"/>
              <a:t>Emerg</a:t>
            </a:r>
            <a:r>
              <a:rPr lang="en-US" sz="1200" dirty="0"/>
              <a:t> Care. 1994;10(3):132-7.</a:t>
            </a:r>
          </a:p>
          <a:p>
            <a:pPr marL="0" indent="0">
              <a:buNone/>
            </a:pPr>
            <a:r>
              <a:rPr lang="en-US" sz="1200" dirty="0"/>
              <a:t>19.	Pang D, </a:t>
            </a:r>
            <a:r>
              <a:rPr lang="en-US" sz="1200" dirty="0" err="1"/>
              <a:t>Wilberger</a:t>
            </a:r>
            <a:r>
              <a:rPr lang="en-US" sz="1200" dirty="0"/>
              <a:t> JE, Jr. Spinal cord injury without radiographic abnormalities in children. J </a:t>
            </a:r>
            <a:r>
              <a:rPr lang="en-US" sz="1200" dirty="0" err="1"/>
              <a:t>Neurosurg</a:t>
            </a:r>
            <a:r>
              <a:rPr lang="en-US" sz="1200" dirty="0"/>
              <a:t>. 1982;57(1):114-29.</a:t>
            </a:r>
          </a:p>
          <a:p>
            <a:pPr marL="0" indent="0">
              <a:buNone/>
            </a:pPr>
            <a:r>
              <a:rPr lang="en-US" sz="1200" dirty="0"/>
              <a:t>20.	Parent S, Mac-</a:t>
            </a:r>
            <a:r>
              <a:rPr lang="en-US" sz="1200" dirty="0" err="1"/>
              <a:t>Thiong</a:t>
            </a:r>
            <a:r>
              <a:rPr lang="en-US" sz="1200" dirty="0"/>
              <a:t> JM, Roy-Beaudry M, Sosa JF, Labelle H. Spinal cord injury in the pediatric population: a systematic review of the literature. J Neurotrauma. 2011;28(8):1515-24.</a:t>
            </a:r>
          </a:p>
          <a:p>
            <a:pPr marL="0" indent="0">
              <a:buNone/>
            </a:pPr>
            <a:r>
              <a:rPr lang="en-US" sz="1200" dirty="0"/>
              <a:t>21.	Piatt J, </a:t>
            </a:r>
            <a:r>
              <a:rPr lang="en-US" sz="1200" dirty="0" err="1"/>
              <a:t>Imperato</a:t>
            </a:r>
            <a:r>
              <a:rPr lang="en-US" sz="1200" dirty="0"/>
              <a:t> N. Epidemiology of spinal injury in childhood and adolescence in the United States: 1997-2012. J </a:t>
            </a:r>
            <a:r>
              <a:rPr lang="en-US" sz="1200" dirty="0" err="1"/>
              <a:t>Neurosurg</a:t>
            </a:r>
            <a:r>
              <a:rPr lang="en-US" sz="1200" dirty="0"/>
              <a:t> </a:t>
            </a:r>
            <a:r>
              <a:rPr lang="en-US" sz="1200" dirty="0" err="1"/>
              <a:t>Pediatr</a:t>
            </a:r>
            <a:r>
              <a:rPr lang="en-US" sz="1200" dirty="0"/>
              <a:t>. 2018;21(5):441-8.</a:t>
            </a:r>
          </a:p>
          <a:p>
            <a:pPr marL="0" indent="0">
              <a:buNone/>
            </a:pPr>
            <a:r>
              <a:rPr lang="en-US" sz="1200" dirty="0"/>
              <a:t>22.	Ranjith RK, </a:t>
            </a:r>
            <a:r>
              <a:rPr lang="en-US" sz="1200" dirty="0" err="1"/>
              <a:t>Mullett</a:t>
            </a:r>
            <a:r>
              <a:rPr lang="en-US" sz="1200" dirty="0"/>
              <a:t> JH, Burke TE. Hangman's fracture caused by suspected child abuse. A case report. J </a:t>
            </a:r>
            <a:r>
              <a:rPr lang="en-US" sz="1200" dirty="0" err="1"/>
              <a:t>Pediatr</a:t>
            </a:r>
            <a:r>
              <a:rPr lang="en-US" sz="1200" dirty="0"/>
              <a:t> </a:t>
            </a:r>
            <a:r>
              <a:rPr lang="en-US" sz="1200" dirty="0" err="1"/>
              <a:t>Orthop</a:t>
            </a:r>
            <a:r>
              <a:rPr lang="en-US" sz="1200" dirty="0"/>
              <a:t> B. 2002;11(4):329-32.</a:t>
            </a:r>
          </a:p>
          <a:p>
            <a:pPr marL="0" indent="0">
              <a:buNone/>
            </a:pPr>
            <a:r>
              <a:rPr lang="en-US" sz="1200" dirty="0"/>
              <a:t>23.	Reilly CW. Pediatric spine trauma. J Bone Joint Surg Am. 2007;89 Suppl 1:98-107.</a:t>
            </a:r>
          </a:p>
          <a:p>
            <a:pPr marL="0" indent="0">
              <a:buNone/>
            </a:pPr>
            <a:r>
              <a:rPr lang="en-US" sz="1200" dirty="0"/>
              <a:t>24.	Savage JW, Moore TA, Arnold PM, Thakur N, Hsu WK, Patel AA, et al. The Reliability and Validity of the Thoracolumbar Injury Classification System in Pediatric Spine Trauma. Spine (Phila Pa 1976). 2015;40(18):E1014-8.</a:t>
            </a:r>
          </a:p>
          <a:p>
            <a:pPr marL="0" indent="0">
              <a:buNone/>
            </a:pPr>
            <a:r>
              <a:rPr lang="en-US" sz="1200" dirty="0"/>
              <a:t>25.	Spence KF, Jr., Decker S, Sell KW. Bursting </a:t>
            </a:r>
            <a:r>
              <a:rPr lang="en-US" sz="1200" dirty="0" err="1"/>
              <a:t>atlantal</a:t>
            </a:r>
            <a:r>
              <a:rPr lang="en-US" sz="1200" dirty="0"/>
              <a:t> fracture associated with rupture of the transverse ligament. J Bone Joint Surg Am. 1970;52(3):543-9.</a:t>
            </a:r>
          </a:p>
          <a:p>
            <a:pPr marL="0" indent="0">
              <a:buNone/>
            </a:pPr>
            <a:r>
              <a:rPr lang="en-US" sz="1200" dirty="0"/>
              <a:t>26.	</a:t>
            </a:r>
            <a:r>
              <a:rPr lang="en-US" sz="1200" dirty="0" err="1"/>
              <a:t>Spierings</a:t>
            </a:r>
            <a:r>
              <a:rPr lang="en-US" sz="1200" dirty="0"/>
              <a:t> EL, </a:t>
            </a:r>
            <a:r>
              <a:rPr lang="en-US" sz="1200" dirty="0" err="1"/>
              <a:t>Braakman</a:t>
            </a:r>
            <a:r>
              <a:rPr lang="en-US" sz="1200" dirty="0"/>
              <a:t> R. The management of </a:t>
            </a:r>
            <a:r>
              <a:rPr lang="en-US" sz="1200" dirty="0" err="1"/>
              <a:t>os</a:t>
            </a:r>
            <a:r>
              <a:rPr lang="en-US" sz="1200" dirty="0"/>
              <a:t> </a:t>
            </a:r>
            <a:r>
              <a:rPr lang="en-US" sz="1200" dirty="0" err="1"/>
              <a:t>odontoideum</a:t>
            </a:r>
            <a:r>
              <a:rPr lang="en-US" sz="1200" dirty="0"/>
              <a:t>. Analysis of 37 cases. J Bone Joint Surg Br. 1982;64(4):422-8.</a:t>
            </a:r>
          </a:p>
          <a:p>
            <a:pPr marL="0" indent="0">
              <a:buNone/>
            </a:pPr>
            <a:r>
              <a:rPr lang="en-US" sz="1200" dirty="0"/>
              <a:t>27.	Takata K, Inoue S, Takahashi K, </a:t>
            </a:r>
            <a:r>
              <a:rPr lang="en-US" sz="1200" dirty="0" err="1"/>
              <a:t>Ohtsuka</a:t>
            </a:r>
            <a:r>
              <a:rPr lang="en-US" sz="1200" dirty="0"/>
              <a:t> Y. Fracture of the posterior margin of a lumbar vertebral body. J Bone Joint Surg Am. 1988;70(4):589-94.</a:t>
            </a:r>
          </a:p>
          <a:p>
            <a:pPr marL="0" indent="0">
              <a:buNone/>
            </a:pPr>
            <a:r>
              <a:rPr lang="en-US" sz="1200" dirty="0"/>
              <a:t>28.	Vaccaro AR, Lehman RAJ, </a:t>
            </a:r>
            <a:r>
              <a:rPr lang="en-US" sz="1200" dirty="0" err="1"/>
              <a:t>Hurlbert</a:t>
            </a:r>
            <a:r>
              <a:rPr lang="en-US" sz="1200" dirty="0"/>
              <a:t> RJ, Anderson PA, Harris M, Hedlund R, et al. A New Classification of Thoracolumbar Injuries: The Importance of Injury Morphology, the Integrity of the Posterior Ligamentous Complex, and Neurologic Status. Spine. 2005;30(20):2325-33.</a:t>
            </a:r>
          </a:p>
        </p:txBody>
      </p:sp>
    </p:spTree>
    <p:extLst>
      <p:ext uri="{BB962C8B-B14F-4D97-AF65-F5344CB8AC3E}">
        <p14:creationId xmlns:p14="http://schemas.microsoft.com/office/powerpoint/2010/main" val="33468830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43C92-C31D-2F45-B174-62CA21DE17E9}"/>
              </a:ext>
            </a:extLst>
          </p:cNvPr>
          <p:cNvSpPr>
            <a:spLocks noGrp="1"/>
          </p:cNvSpPr>
          <p:nvPr>
            <p:ph type="title"/>
          </p:nvPr>
        </p:nvSpPr>
        <p:spPr/>
        <p:txBody>
          <a:bodyPr/>
          <a:lstStyle/>
          <a:p>
            <a:r>
              <a:rPr lang="en-US" dirty="0"/>
              <a:t>Figures Used with Permission from:</a:t>
            </a:r>
          </a:p>
        </p:txBody>
      </p:sp>
      <p:sp>
        <p:nvSpPr>
          <p:cNvPr id="3" name="Content Placeholder 2">
            <a:extLst>
              <a:ext uri="{FF2B5EF4-FFF2-40B4-BE49-F238E27FC236}">
                <a16:creationId xmlns:a16="http://schemas.microsoft.com/office/drawing/2014/main" id="{4A6C57D4-A63F-C541-95A0-14F219F0BC00}"/>
              </a:ext>
            </a:extLst>
          </p:cNvPr>
          <p:cNvSpPr>
            <a:spLocks noGrp="1"/>
          </p:cNvSpPr>
          <p:nvPr>
            <p:ph idx="1"/>
          </p:nvPr>
        </p:nvSpPr>
        <p:spPr>
          <a:xfrm>
            <a:off x="195943" y="1825625"/>
            <a:ext cx="11495314" cy="4351338"/>
          </a:xfrm>
        </p:spPr>
        <p:txBody>
          <a:bodyPr>
            <a:normAutofit fontScale="92500" lnSpcReduction="10000"/>
          </a:bodyPr>
          <a:lstStyle/>
          <a:p>
            <a:r>
              <a:rPr lang="en-US" dirty="0"/>
              <a:t>Warner WC &amp; </a:t>
            </a:r>
            <a:r>
              <a:rPr lang="en-US" dirty="0" err="1"/>
              <a:t>Hedequist</a:t>
            </a:r>
            <a:r>
              <a:rPr lang="en-US" dirty="0"/>
              <a:t> DJ. Cervical Spine Injuries in Children. In: Flynn JM, Skaggs DL, &amp; Waters PM eds. Rockwood and Wilkins Fractures in Children, 8e. Philadelphia, PA. Wolters Kluwer Health, Inc. 2015.</a:t>
            </a:r>
          </a:p>
          <a:p>
            <a:r>
              <a:rPr lang="en-US" dirty="0"/>
              <a:t>Warner WC &amp; </a:t>
            </a:r>
            <a:r>
              <a:rPr lang="en-US" dirty="0" err="1"/>
              <a:t>Hedequist</a:t>
            </a:r>
            <a:r>
              <a:rPr lang="en-US" dirty="0"/>
              <a:t> DJ. Cervical Spine Injuries in Children. In: Waters PM, Skaggs DL, &amp; Flynn JM eds. Rockwood and Wilkins Fractures in Children, 9e. Philadelphia, PA. Wolters Kluwer Health, Inc. 2019.</a:t>
            </a:r>
          </a:p>
          <a:p>
            <a:r>
              <a:rPr lang="en-US" dirty="0"/>
              <a:t>Newton PO &amp; </a:t>
            </a:r>
            <a:r>
              <a:rPr lang="en-US" dirty="0" err="1"/>
              <a:t>Luhmann</a:t>
            </a:r>
            <a:r>
              <a:rPr lang="en-US" dirty="0"/>
              <a:t> J. Thoracolumbar Spine Fractures. In: Flynn JM, Skaggs DL, &amp; Waters PM eds. Rockwood and Wilkins Fractures in Children, 8e. Philadelphia, PA. Wolters Kluwer Health, Inc. 2015.</a:t>
            </a:r>
          </a:p>
          <a:p>
            <a:r>
              <a:rPr lang="en-US" dirty="0"/>
              <a:t>Newton PO &amp; </a:t>
            </a:r>
            <a:r>
              <a:rPr lang="en-US" dirty="0" err="1"/>
              <a:t>Upasani</a:t>
            </a:r>
            <a:r>
              <a:rPr lang="en-US" dirty="0"/>
              <a:t> VV. Thoracolumbar Spine Fractures. In: Waters PM, Skaggs DL, &amp; Flynn JM eds. Rockwood and Wilkins Fractures in Children, 9e. Philadelphia, PA. Wolters Kluwer Health, Inc. 2019.</a:t>
            </a:r>
          </a:p>
          <a:p>
            <a:endParaRPr lang="en-US" dirty="0"/>
          </a:p>
        </p:txBody>
      </p:sp>
    </p:spTree>
    <p:extLst>
      <p:ext uri="{BB962C8B-B14F-4D97-AF65-F5344CB8AC3E}">
        <p14:creationId xmlns:p14="http://schemas.microsoft.com/office/powerpoint/2010/main" val="3082005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CFF57-01A4-6D43-9A67-6844ECBC2FCB}"/>
              </a:ext>
            </a:extLst>
          </p:cNvPr>
          <p:cNvSpPr>
            <a:spLocks noGrp="1"/>
          </p:cNvSpPr>
          <p:nvPr>
            <p:ph type="title"/>
          </p:nvPr>
        </p:nvSpPr>
        <p:spPr/>
        <p:txBody>
          <a:bodyPr/>
          <a:lstStyle/>
          <a:p>
            <a:r>
              <a:rPr lang="en-US" dirty="0"/>
              <a:t>Epidemiology</a:t>
            </a:r>
          </a:p>
        </p:txBody>
      </p:sp>
      <p:sp>
        <p:nvSpPr>
          <p:cNvPr id="3" name="Content Placeholder 2">
            <a:extLst>
              <a:ext uri="{FF2B5EF4-FFF2-40B4-BE49-F238E27FC236}">
                <a16:creationId xmlns:a16="http://schemas.microsoft.com/office/drawing/2014/main" id="{67D9332F-A8E1-F94B-A5B9-2EC564E240C5}"/>
              </a:ext>
            </a:extLst>
          </p:cNvPr>
          <p:cNvSpPr>
            <a:spLocks noGrp="1"/>
          </p:cNvSpPr>
          <p:nvPr>
            <p:ph idx="1"/>
          </p:nvPr>
        </p:nvSpPr>
        <p:spPr/>
        <p:txBody>
          <a:bodyPr>
            <a:normAutofit/>
          </a:bodyPr>
          <a:lstStyle/>
          <a:p>
            <a:r>
              <a:rPr lang="en-US" sz="3200" dirty="0"/>
              <a:t>Lumbar spine injuries more common for 5-20 years</a:t>
            </a:r>
          </a:p>
        </p:txBody>
      </p:sp>
      <p:sp>
        <p:nvSpPr>
          <p:cNvPr id="4" name="TextBox 3">
            <a:extLst>
              <a:ext uri="{FF2B5EF4-FFF2-40B4-BE49-F238E27FC236}">
                <a16:creationId xmlns:a16="http://schemas.microsoft.com/office/drawing/2014/main" id="{04683FAE-469D-4F49-9963-6DE4BBE1BF16}"/>
              </a:ext>
            </a:extLst>
          </p:cNvPr>
          <p:cNvSpPr txBox="1"/>
          <p:nvPr/>
        </p:nvSpPr>
        <p:spPr>
          <a:xfrm>
            <a:off x="0" y="5540415"/>
            <a:ext cx="2862470" cy="646331"/>
          </a:xfrm>
          <a:prstGeom prst="rect">
            <a:avLst/>
          </a:prstGeom>
          <a:noFill/>
        </p:spPr>
        <p:txBody>
          <a:bodyPr wrap="square" rtlCol="0">
            <a:spAutoFit/>
          </a:bodyPr>
          <a:lstStyle/>
          <a:p>
            <a:r>
              <a:rPr lang="en-US" dirty="0"/>
              <a:t>Mendoza-Lattes et al. </a:t>
            </a:r>
            <a:br>
              <a:rPr lang="en-US" dirty="0"/>
            </a:br>
            <a:r>
              <a:rPr lang="en-US" i="1" dirty="0"/>
              <a:t>Iowa </a:t>
            </a:r>
            <a:r>
              <a:rPr lang="en-US" i="1" dirty="0" err="1"/>
              <a:t>Orthop</a:t>
            </a:r>
            <a:r>
              <a:rPr lang="en-US" i="1" dirty="0"/>
              <a:t> J.</a:t>
            </a:r>
            <a:r>
              <a:rPr lang="en-US" dirty="0"/>
              <a:t> 2015; 35</a:t>
            </a:r>
          </a:p>
        </p:txBody>
      </p:sp>
      <p:graphicFrame>
        <p:nvGraphicFramePr>
          <p:cNvPr id="7" name="Chart 6">
            <a:extLst>
              <a:ext uri="{FF2B5EF4-FFF2-40B4-BE49-F238E27FC236}">
                <a16:creationId xmlns:a16="http://schemas.microsoft.com/office/drawing/2014/main" id="{C579AA48-1543-C54B-9888-5CAE0CFC4EA6}"/>
              </a:ext>
            </a:extLst>
          </p:cNvPr>
          <p:cNvGraphicFramePr>
            <a:graphicFrameLocks/>
          </p:cNvGraphicFramePr>
          <p:nvPr>
            <p:extLst>
              <p:ext uri="{D42A27DB-BD31-4B8C-83A1-F6EECF244321}">
                <p14:modId xmlns:p14="http://schemas.microsoft.com/office/powerpoint/2010/main" val="3941480222"/>
              </p:ext>
            </p:extLst>
          </p:nvPr>
        </p:nvGraphicFramePr>
        <p:xfrm>
          <a:off x="2557669" y="2271295"/>
          <a:ext cx="7076661" cy="44354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4906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A354-ADB8-C247-9728-9C2D1E28A3B0}"/>
              </a:ext>
            </a:extLst>
          </p:cNvPr>
          <p:cNvSpPr>
            <a:spLocks noGrp="1"/>
          </p:cNvSpPr>
          <p:nvPr>
            <p:ph type="title"/>
          </p:nvPr>
        </p:nvSpPr>
        <p:spPr/>
        <p:txBody>
          <a:bodyPr/>
          <a:lstStyle/>
          <a:p>
            <a:r>
              <a:rPr lang="en-US" dirty="0"/>
              <a:t>Epidemiology</a:t>
            </a:r>
          </a:p>
        </p:txBody>
      </p:sp>
      <p:sp>
        <p:nvSpPr>
          <p:cNvPr id="3" name="Content Placeholder 2">
            <a:extLst>
              <a:ext uri="{FF2B5EF4-FFF2-40B4-BE49-F238E27FC236}">
                <a16:creationId xmlns:a16="http://schemas.microsoft.com/office/drawing/2014/main" id="{311E8507-D430-564D-8AD6-B1B50124E70D}"/>
              </a:ext>
            </a:extLst>
          </p:cNvPr>
          <p:cNvSpPr>
            <a:spLocks noGrp="1"/>
          </p:cNvSpPr>
          <p:nvPr>
            <p:ph idx="1"/>
          </p:nvPr>
        </p:nvSpPr>
        <p:spPr/>
        <p:txBody>
          <a:bodyPr>
            <a:normAutofit fontScale="92500" lnSpcReduction="10000"/>
          </a:bodyPr>
          <a:lstStyle/>
          <a:p>
            <a:r>
              <a:rPr lang="en-US" sz="3200" dirty="0"/>
              <a:t>Motor vehicle accidents (MVAs) account for 52.9% of all injuries</a:t>
            </a:r>
          </a:p>
          <a:p>
            <a:pPr lvl="1"/>
            <a:endParaRPr lang="en-US" dirty="0"/>
          </a:p>
          <a:p>
            <a:r>
              <a:rPr lang="en-US" dirty="0"/>
              <a:t>Cervical spine injuries are much more common in youngest patients</a:t>
            </a:r>
          </a:p>
          <a:p>
            <a:pPr lvl="1"/>
            <a:r>
              <a:rPr lang="en-US" dirty="0"/>
              <a:t>0-3 years </a:t>
            </a:r>
            <a:r>
              <a:rPr lang="en-US" dirty="0">
                <a:sym typeface="Wingdings" pitchFamily="2" charset="2"/>
              </a:rPr>
              <a:t> ligamentous injury</a:t>
            </a:r>
          </a:p>
          <a:p>
            <a:pPr lvl="1"/>
            <a:r>
              <a:rPr lang="en-US" dirty="0">
                <a:sym typeface="Wingdings" pitchFamily="2" charset="2"/>
              </a:rPr>
              <a:t>4-9 years compression fracture</a:t>
            </a:r>
          </a:p>
          <a:p>
            <a:endParaRPr lang="en-US" dirty="0">
              <a:sym typeface="Wingdings" pitchFamily="2" charset="2"/>
            </a:endParaRPr>
          </a:p>
          <a:p>
            <a:r>
              <a:rPr lang="en-US" dirty="0">
                <a:sym typeface="Wingdings" pitchFamily="2" charset="2"/>
              </a:rPr>
              <a:t>25% mortality rate in infants and toddlers</a:t>
            </a:r>
          </a:p>
          <a:p>
            <a:endParaRPr lang="en-US" dirty="0">
              <a:sym typeface="Wingdings" pitchFamily="2" charset="2"/>
            </a:endParaRPr>
          </a:p>
          <a:p>
            <a:r>
              <a:rPr lang="en-US" dirty="0">
                <a:sym typeface="Wingdings" pitchFamily="2" charset="2"/>
              </a:rPr>
              <a:t>Neurologic injury occurs in 15% of spine fractures</a:t>
            </a:r>
          </a:p>
          <a:p>
            <a:pPr lvl="1"/>
            <a:r>
              <a:rPr lang="en-US" dirty="0">
                <a:sym typeface="Wingdings" pitchFamily="2" charset="2"/>
              </a:rPr>
              <a:t>50% of cervical fractures have neurologic injuries</a:t>
            </a:r>
            <a:endParaRPr lang="en-US" dirty="0"/>
          </a:p>
        </p:txBody>
      </p:sp>
      <p:sp>
        <p:nvSpPr>
          <p:cNvPr id="4" name="TextBox 3">
            <a:extLst>
              <a:ext uri="{FF2B5EF4-FFF2-40B4-BE49-F238E27FC236}">
                <a16:creationId xmlns:a16="http://schemas.microsoft.com/office/drawing/2014/main" id="{4D8EF056-3A67-384A-AACF-C7B23B971718}"/>
              </a:ext>
            </a:extLst>
          </p:cNvPr>
          <p:cNvSpPr txBox="1"/>
          <p:nvPr/>
        </p:nvSpPr>
        <p:spPr>
          <a:xfrm>
            <a:off x="5293894" y="6211669"/>
            <a:ext cx="4724400" cy="646331"/>
          </a:xfrm>
          <a:prstGeom prst="rect">
            <a:avLst/>
          </a:prstGeom>
          <a:noFill/>
        </p:spPr>
        <p:txBody>
          <a:bodyPr wrap="square" rtlCol="0">
            <a:spAutoFit/>
          </a:bodyPr>
          <a:lstStyle/>
          <a:p>
            <a:r>
              <a:rPr lang="en-US" dirty="0"/>
              <a:t>Knox et al. </a:t>
            </a:r>
            <a:r>
              <a:rPr lang="en-US" i="1" dirty="0"/>
              <a:t>J </a:t>
            </a:r>
            <a:r>
              <a:rPr lang="en-US" i="1" dirty="0" err="1"/>
              <a:t>Pediatr</a:t>
            </a:r>
            <a:r>
              <a:rPr lang="en-US" i="1" dirty="0"/>
              <a:t> </a:t>
            </a:r>
            <a:r>
              <a:rPr lang="en-US" i="1" dirty="0" err="1"/>
              <a:t>Orthop</a:t>
            </a:r>
            <a:r>
              <a:rPr lang="en-US" i="1" dirty="0"/>
              <a:t>.</a:t>
            </a:r>
            <a:r>
              <a:rPr lang="en-US" dirty="0"/>
              <a:t> 2014; 34(7)</a:t>
            </a:r>
          </a:p>
          <a:p>
            <a:r>
              <a:rPr lang="en-US" dirty="0"/>
              <a:t>Mendoza-Lattes et al. </a:t>
            </a:r>
            <a:r>
              <a:rPr lang="en-US" i="1" dirty="0"/>
              <a:t>Iowa </a:t>
            </a:r>
            <a:r>
              <a:rPr lang="en-US" i="1" dirty="0" err="1"/>
              <a:t>Orthop</a:t>
            </a:r>
            <a:r>
              <a:rPr lang="en-US" i="1" dirty="0"/>
              <a:t> J.</a:t>
            </a:r>
            <a:r>
              <a:rPr lang="en-US" dirty="0"/>
              <a:t> 2015; 35</a:t>
            </a:r>
          </a:p>
        </p:txBody>
      </p:sp>
    </p:spTree>
    <p:extLst>
      <p:ext uri="{BB962C8B-B14F-4D97-AF65-F5344CB8AC3E}">
        <p14:creationId xmlns:p14="http://schemas.microsoft.com/office/powerpoint/2010/main" val="3068195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dirty="0"/>
              <a:t>Epidemiology</a:t>
            </a:r>
            <a:endParaRPr lang="en-US" b="1" u="sng" dirty="0"/>
          </a:p>
        </p:txBody>
      </p:sp>
      <p:sp>
        <p:nvSpPr>
          <p:cNvPr id="3" name="Content Placeholder 2"/>
          <p:cNvSpPr>
            <a:spLocks noGrp="1"/>
          </p:cNvSpPr>
          <p:nvPr>
            <p:ph idx="1"/>
          </p:nvPr>
        </p:nvSpPr>
        <p:spPr/>
        <p:txBody>
          <a:bodyPr>
            <a:normAutofit/>
          </a:bodyPr>
          <a:lstStyle/>
          <a:p>
            <a:r>
              <a:rPr lang="en-US" u="sng" dirty="0"/>
              <a:t>Mortality</a:t>
            </a:r>
          </a:p>
          <a:p>
            <a:pPr lvl="1"/>
            <a:r>
              <a:rPr lang="en-US" dirty="0"/>
              <a:t>Rate of 2.5 – 3.7 per million</a:t>
            </a:r>
          </a:p>
          <a:p>
            <a:pPr lvl="1"/>
            <a:r>
              <a:rPr lang="en-US" dirty="0"/>
              <a:t>Mortality rate decreasing per annum</a:t>
            </a:r>
          </a:p>
          <a:p>
            <a:pPr lvl="2"/>
            <a:r>
              <a:rPr lang="en-US" dirty="0"/>
              <a:t>Piatt &amp; </a:t>
            </a:r>
            <a:r>
              <a:rPr lang="en-US" dirty="0" err="1"/>
              <a:t>Imperato</a:t>
            </a:r>
            <a:r>
              <a:rPr lang="en-US" dirty="0"/>
              <a:t>. </a:t>
            </a:r>
            <a:r>
              <a:rPr lang="en-US" i="1" dirty="0"/>
              <a:t>J </a:t>
            </a:r>
            <a:r>
              <a:rPr lang="en-US" i="1" dirty="0" err="1"/>
              <a:t>Neurosurg</a:t>
            </a:r>
            <a:r>
              <a:rPr lang="en-US" i="1" dirty="0"/>
              <a:t> </a:t>
            </a:r>
            <a:r>
              <a:rPr lang="en-US" i="1" dirty="0" err="1"/>
              <a:t>Pediatr</a:t>
            </a:r>
            <a:r>
              <a:rPr lang="en-US" i="1" dirty="0"/>
              <a:t>. </a:t>
            </a:r>
            <a:r>
              <a:rPr lang="en-US" dirty="0"/>
              <a:t>2018; 21</a:t>
            </a:r>
          </a:p>
          <a:p>
            <a:pPr marL="457200" lvl="1" indent="0">
              <a:buNone/>
            </a:pPr>
            <a:endParaRPr lang="en-US" dirty="0"/>
          </a:p>
          <a:p>
            <a:r>
              <a:rPr lang="en-US" dirty="0"/>
              <a:t>Mortality rate related to level of injury and associated injuries</a:t>
            </a:r>
          </a:p>
          <a:p>
            <a:pPr lvl="1"/>
            <a:r>
              <a:rPr lang="en-US" dirty="0"/>
              <a:t>Highest mortality rate in upper cervical spine injuries in young children</a:t>
            </a:r>
          </a:p>
          <a:p>
            <a:pPr lvl="2"/>
            <a:r>
              <a:rPr lang="en-US" dirty="0"/>
              <a:t>Orenstein et al. </a:t>
            </a:r>
            <a:r>
              <a:rPr lang="en-US" i="1" dirty="0" err="1"/>
              <a:t>Pediatr</a:t>
            </a:r>
            <a:r>
              <a:rPr lang="en-US" i="1" dirty="0"/>
              <a:t> </a:t>
            </a:r>
            <a:r>
              <a:rPr lang="en-US" i="1" dirty="0" err="1"/>
              <a:t>Emerg</a:t>
            </a:r>
            <a:r>
              <a:rPr lang="en-US" i="1" dirty="0"/>
              <a:t> Care.</a:t>
            </a:r>
            <a:r>
              <a:rPr lang="en-US" dirty="0"/>
              <a:t> 1994. 10</a:t>
            </a:r>
          </a:p>
          <a:p>
            <a:endParaRPr lang="en-US" b="1" dirty="0"/>
          </a:p>
        </p:txBody>
      </p:sp>
    </p:spTree>
    <p:extLst>
      <p:ext uri="{BB962C8B-B14F-4D97-AF65-F5344CB8AC3E}">
        <p14:creationId xmlns:p14="http://schemas.microsoft.com/office/powerpoint/2010/main" val="434073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750D6-6D26-B74C-B464-039C91C5560C}"/>
              </a:ext>
            </a:extLst>
          </p:cNvPr>
          <p:cNvSpPr>
            <a:spLocks noGrp="1"/>
          </p:cNvSpPr>
          <p:nvPr>
            <p:ph type="title"/>
          </p:nvPr>
        </p:nvSpPr>
        <p:spPr/>
        <p:txBody>
          <a:bodyPr/>
          <a:lstStyle/>
          <a:p>
            <a:r>
              <a:rPr lang="en-US" dirty="0"/>
              <a:t>Mechanism of Injury</a:t>
            </a:r>
          </a:p>
        </p:txBody>
      </p:sp>
      <p:sp>
        <p:nvSpPr>
          <p:cNvPr id="3" name="Content Placeholder 2">
            <a:extLst>
              <a:ext uri="{FF2B5EF4-FFF2-40B4-BE49-F238E27FC236}">
                <a16:creationId xmlns:a16="http://schemas.microsoft.com/office/drawing/2014/main" id="{D79EEBE9-66C1-CA44-8844-0E7DFCC38644}"/>
              </a:ext>
            </a:extLst>
          </p:cNvPr>
          <p:cNvSpPr>
            <a:spLocks noGrp="1"/>
          </p:cNvSpPr>
          <p:nvPr>
            <p:ph idx="1"/>
          </p:nvPr>
        </p:nvSpPr>
        <p:spPr/>
        <p:txBody>
          <a:bodyPr/>
          <a:lstStyle/>
          <a:p>
            <a:endParaRPr lang="en-US" dirty="0"/>
          </a:p>
          <a:p>
            <a:r>
              <a:rPr lang="en-US" dirty="0"/>
              <a:t>Non-accidental trauma responsible for up to 19% of spine fractures in infants and toddlers</a:t>
            </a:r>
          </a:p>
          <a:p>
            <a:pPr lvl="1"/>
            <a:r>
              <a:rPr lang="en-US" dirty="0"/>
              <a:t>Knox et al. </a:t>
            </a:r>
            <a:r>
              <a:rPr lang="en-US" i="1" dirty="0"/>
              <a:t>J </a:t>
            </a:r>
            <a:r>
              <a:rPr lang="en-US" i="1" dirty="0" err="1"/>
              <a:t>Pediatr</a:t>
            </a:r>
            <a:r>
              <a:rPr lang="en-US" i="1" dirty="0"/>
              <a:t> </a:t>
            </a:r>
            <a:r>
              <a:rPr lang="en-US" i="1" dirty="0" err="1"/>
              <a:t>Orthop</a:t>
            </a:r>
            <a:r>
              <a:rPr lang="en-US" i="1" dirty="0"/>
              <a:t>.</a:t>
            </a:r>
            <a:r>
              <a:rPr lang="en-US" dirty="0"/>
              <a:t> 2014</a:t>
            </a:r>
          </a:p>
          <a:p>
            <a:endParaRPr lang="en-US" dirty="0"/>
          </a:p>
          <a:p>
            <a:r>
              <a:rPr lang="en-US" dirty="0"/>
              <a:t>Sports-related trauma increasing in adolescent patients</a:t>
            </a:r>
          </a:p>
          <a:p>
            <a:pPr lvl="1"/>
            <a:r>
              <a:rPr lang="en-US" dirty="0"/>
              <a:t>Most common in cycling and contact sports </a:t>
            </a:r>
          </a:p>
          <a:p>
            <a:pPr lvl="2"/>
            <a:r>
              <a:rPr lang="en-US" dirty="0"/>
              <a:t>Gupta et al. </a:t>
            </a:r>
            <a:r>
              <a:rPr lang="en-US" i="1" dirty="0"/>
              <a:t> J </a:t>
            </a:r>
            <a:r>
              <a:rPr lang="en-US" i="1" dirty="0" err="1"/>
              <a:t>Neurosurg</a:t>
            </a:r>
            <a:r>
              <a:rPr lang="en-US" i="1" dirty="0"/>
              <a:t> Spine.</a:t>
            </a:r>
            <a:r>
              <a:rPr lang="en-US" dirty="0"/>
              <a:t> 2019</a:t>
            </a:r>
          </a:p>
        </p:txBody>
      </p:sp>
    </p:spTree>
    <p:extLst>
      <p:ext uri="{BB962C8B-B14F-4D97-AF65-F5344CB8AC3E}">
        <p14:creationId xmlns:p14="http://schemas.microsoft.com/office/powerpoint/2010/main" val="12592429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36187</TotalTime>
  <Words>4697</Words>
  <Application>Microsoft Office PowerPoint</Application>
  <PresentationFormat>Widescreen</PresentationFormat>
  <Paragraphs>537</Paragraphs>
  <Slides>59</Slides>
  <Notes>25</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Calibri Light</vt:lpstr>
      <vt:lpstr>Rockwell</vt:lpstr>
      <vt:lpstr>Office Theme</vt:lpstr>
      <vt:lpstr>Fractures of the Spine  in Children</vt:lpstr>
      <vt:lpstr>Objectives</vt:lpstr>
      <vt:lpstr>Key Differences in the Pediatric Patient</vt:lpstr>
      <vt:lpstr>Epidemiology</vt:lpstr>
      <vt:lpstr>Epidemiology</vt:lpstr>
      <vt:lpstr>Epidemiology</vt:lpstr>
      <vt:lpstr>Epidemiology</vt:lpstr>
      <vt:lpstr>Epidemiology</vt:lpstr>
      <vt:lpstr>Mechanism of Injury</vt:lpstr>
      <vt:lpstr>Noncontiguous Spinal Injuries (NCSI)</vt:lpstr>
      <vt:lpstr>Pediatric C-spine Immobilization</vt:lpstr>
      <vt:lpstr>Appropriate Immobilization</vt:lpstr>
      <vt:lpstr>Cervical Spine Clearance</vt:lpstr>
      <vt:lpstr>PowerPoint Presentation</vt:lpstr>
      <vt:lpstr>Glascow Coma Score (GCS)  of  14-15</vt:lpstr>
      <vt:lpstr>MIDLINE tenderness with a normal exam?</vt:lpstr>
      <vt:lpstr>GCS 9-13</vt:lpstr>
      <vt:lpstr>GCS ≤8</vt:lpstr>
      <vt:lpstr>Cervical Spine Trauma</vt:lpstr>
      <vt:lpstr>Embryology of the Cervical Spine</vt:lpstr>
      <vt:lpstr>Cranio-cervical Junction</vt:lpstr>
      <vt:lpstr>C1 – Atlas</vt:lpstr>
      <vt:lpstr>C2 – Axis</vt:lpstr>
      <vt:lpstr>Os Odontoideum</vt:lpstr>
      <vt:lpstr>Subaxial Cervical Spine</vt:lpstr>
      <vt:lpstr>Facet Orientation</vt:lpstr>
      <vt:lpstr>Cervical Spine Imaging</vt:lpstr>
      <vt:lpstr>Radiographic Evaluation</vt:lpstr>
      <vt:lpstr>Radiographic Evaluation</vt:lpstr>
      <vt:lpstr>Radiographic Evaluation</vt:lpstr>
      <vt:lpstr>Radiographic Evaluation: C1</vt:lpstr>
      <vt:lpstr>Radiographic Evaluation: C1-2</vt:lpstr>
      <vt:lpstr>Radiographic Evaluation: C2</vt:lpstr>
      <vt:lpstr>Pseudosubluxation of C2-3</vt:lpstr>
      <vt:lpstr>Radiographic Evaluation: Subaxial Spine</vt:lpstr>
      <vt:lpstr>Do Forget the Soft Tissues!</vt:lpstr>
      <vt:lpstr>Spinal Cord Injury</vt:lpstr>
      <vt:lpstr>SCIWORA</vt:lpstr>
      <vt:lpstr>What About High-Dose Steroid Therapy?</vt:lpstr>
      <vt:lpstr>Cervical Spine Treatment  Options</vt:lpstr>
      <vt:lpstr>Thoracolumbar Injuries</vt:lpstr>
      <vt:lpstr>Anatomy</vt:lpstr>
      <vt:lpstr>Radiographic Evaluation</vt:lpstr>
      <vt:lpstr>Injury Patterns</vt:lpstr>
      <vt:lpstr>Compression Fracture</vt:lpstr>
      <vt:lpstr>Burst Fracture</vt:lpstr>
      <vt:lpstr>Flexion-Distraction</vt:lpstr>
      <vt:lpstr>Flexion-Distraction Classification</vt:lpstr>
      <vt:lpstr>Lap Belt sign</vt:lpstr>
      <vt:lpstr>Fracture-Dislocation</vt:lpstr>
      <vt:lpstr>Ring Apophyseal Fractures</vt:lpstr>
      <vt:lpstr>Ring Apophyseal Variant</vt:lpstr>
      <vt:lpstr>Thoracolumbar Injuries</vt:lpstr>
      <vt:lpstr>Thoracolumbar Injury Classification and Severity (TLICS) Score</vt:lpstr>
      <vt:lpstr>TLICS in Pediatric Patients?</vt:lpstr>
      <vt:lpstr>Take Home Points</vt:lpstr>
      <vt:lpstr>References</vt:lpstr>
      <vt:lpstr>References</vt:lpstr>
      <vt:lpstr>Figures Used with Permission from:</vt:lpstr>
    </vt:vector>
  </TitlesOfParts>
  <Company>Penn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Mehta, Samir</dc:creator>
  <cp:lastModifiedBy>Sharon Moore</cp:lastModifiedBy>
  <cp:revision>146</cp:revision>
  <dcterms:created xsi:type="dcterms:W3CDTF">2020-05-02T17:28:30Z</dcterms:created>
  <dcterms:modified xsi:type="dcterms:W3CDTF">2021-04-19T21:25:30Z</dcterms:modified>
</cp:coreProperties>
</file>