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97" r:id="rId3"/>
    <p:sldId id="261" r:id="rId4"/>
    <p:sldId id="260" r:id="rId5"/>
    <p:sldId id="262" r:id="rId6"/>
    <p:sldId id="266" r:id="rId7"/>
    <p:sldId id="299" r:id="rId8"/>
    <p:sldId id="269" r:id="rId9"/>
    <p:sldId id="270" r:id="rId10"/>
    <p:sldId id="265" r:id="rId11"/>
    <p:sldId id="280" r:id="rId12"/>
    <p:sldId id="286" r:id="rId13"/>
    <p:sldId id="268" r:id="rId14"/>
    <p:sldId id="271" r:id="rId15"/>
    <p:sldId id="296" r:id="rId16"/>
    <p:sldId id="272" r:id="rId17"/>
    <p:sldId id="273" r:id="rId18"/>
    <p:sldId id="287" r:id="rId19"/>
    <p:sldId id="274" r:id="rId20"/>
    <p:sldId id="275" r:id="rId21"/>
    <p:sldId id="277" r:id="rId22"/>
    <p:sldId id="278" r:id="rId23"/>
    <p:sldId id="279" r:id="rId24"/>
    <p:sldId id="293" r:id="rId25"/>
    <p:sldId id="283" r:id="rId26"/>
    <p:sldId id="284" r:id="rId27"/>
    <p:sldId id="291" r:id="rId28"/>
    <p:sldId id="294" r:id="rId29"/>
    <p:sldId id="290" r:id="rId30"/>
    <p:sldId id="285" r:id="rId31"/>
    <p:sldId id="281" r:id="rId32"/>
    <p:sldId id="300" r:id="rId33"/>
    <p:sldId id="295" r:id="rId34"/>
    <p:sldId id="276" r:id="rId35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67" autoAdjust="0"/>
    <p:restoredTop sz="87519"/>
  </p:normalViewPr>
  <p:slideViewPr>
    <p:cSldViewPr snapToGrid="0">
      <p:cViewPr varScale="1">
        <p:scale>
          <a:sx n="112" d="100"/>
          <a:sy n="112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588F0-0167-4A4C-BF99-C078B68B8406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75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383B3-05BC-1C45-BB4E-9284D8A25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383B3-05BC-1C45-BB4E-9284D8A252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2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383B3-05BC-1C45-BB4E-9284D8A252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1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383B3-05BC-1C45-BB4E-9284D8A252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99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383B3-05BC-1C45-BB4E-9284D8A252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73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383B3-05BC-1C45-BB4E-9284D8A252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08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383B3-05BC-1C45-BB4E-9284D8A252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40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383B3-05BC-1C45-BB4E-9284D8A252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87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13 </a:t>
            </a:r>
            <a:r>
              <a:rPr lang="en-US" sz="1200" dirty="0" err="1"/>
              <a:t>yo</a:t>
            </a:r>
            <a:r>
              <a:rPr lang="en-US" sz="1200" dirty="0"/>
              <a:t> male with polyostotic fibrous dysplasia and left tibial bone pain, treated with prophylactic stabilization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383B3-05BC-1C45-BB4E-9284D8A252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2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383B3-05BC-1C45-BB4E-9284D8A252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15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383B3-05BC-1C45-BB4E-9284D8A2525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0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the fracture is more: Pathologic Fractures in the Pediatric Population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/>
              <a:t>Adrienne R </a:t>
            </a:r>
            <a:r>
              <a:rPr lang="en-US" b="1" i="1" dirty="0" err="1"/>
              <a:t>Socci</a:t>
            </a:r>
            <a:r>
              <a:rPr lang="en-US" b="1" i="1" dirty="0"/>
              <a:t>, MD</a:t>
            </a:r>
          </a:p>
          <a:p>
            <a:r>
              <a:rPr lang="en-US" b="1" i="1" dirty="0"/>
              <a:t>Assistant Professor</a:t>
            </a:r>
          </a:p>
          <a:p>
            <a:r>
              <a:rPr lang="en-US" b="1" i="1" dirty="0"/>
              <a:t>Yale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Common benign pathologies by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183082" cy="4351338"/>
          </a:xfrm>
        </p:spPr>
        <p:txBody>
          <a:bodyPr/>
          <a:lstStyle/>
          <a:p>
            <a:r>
              <a:rPr lang="en-US" b="1" dirty="0"/>
              <a:t>Epiphysis:</a:t>
            </a:r>
          </a:p>
          <a:p>
            <a:pPr lvl="1"/>
            <a:r>
              <a:rPr lang="en-US" dirty="0"/>
              <a:t>Chondroblastoma</a:t>
            </a:r>
          </a:p>
          <a:p>
            <a:pPr lvl="1"/>
            <a:r>
              <a:rPr lang="en-US" dirty="0"/>
              <a:t>Giant cell tumor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64B81-2C47-4F90-8E05-F527F04E3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4406" y="1825625"/>
            <a:ext cx="3723410" cy="4351338"/>
          </a:xfrm>
        </p:spPr>
        <p:txBody>
          <a:bodyPr/>
          <a:lstStyle/>
          <a:p>
            <a:r>
              <a:rPr lang="en-US" b="1" dirty="0"/>
              <a:t>Metaphysis</a:t>
            </a:r>
          </a:p>
          <a:p>
            <a:pPr lvl="1"/>
            <a:r>
              <a:rPr lang="en-US" dirty="0"/>
              <a:t>Osteomyelitis</a:t>
            </a:r>
          </a:p>
          <a:p>
            <a:pPr lvl="1"/>
            <a:r>
              <a:rPr lang="en-US" dirty="0" err="1"/>
              <a:t>Nonossifying</a:t>
            </a:r>
            <a:r>
              <a:rPr lang="en-US" dirty="0"/>
              <a:t> fibroma</a:t>
            </a:r>
          </a:p>
          <a:p>
            <a:pPr lvl="1"/>
            <a:r>
              <a:rPr lang="en-US" dirty="0"/>
              <a:t>Unicameral bone cyst</a:t>
            </a:r>
          </a:p>
          <a:p>
            <a:pPr lvl="1"/>
            <a:r>
              <a:rPr lang="en-US" dirty="0"/>
              <a:t>Aneurysmal bone cyst</a:t>
            </a:r>
          </a:p>
          <a:p>
            <a:pPr lvl="1"/>
            <a:r>
              <a:rPr lang="en-US" dirty="0"/>
              <a:t>Fibrous dysplasia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92A22D-E698-EA4C-8DDE-2EC5A5A70C15}"/>
              </a:ext>
            </a:extLst>
          </p:cNvPr>
          <p:cNvSpPr txBox="1">
            <a:spLocks/>
          </p:cNvSpPr>
          <p:nvPr/>
        </p:nvSpPr>
        <p:spPr>
          <a:xfrm>
            <a:off x="7848600" y="1832841"/>
            <a:ext cx="40074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Diaphysis:</a:t>
            </a:r>
          </a:p>
          <a:p>
            <a:pPr lvl="1"/>
            <a:r>
              <a:rPr lang="en-US" dirty="0"/>
              <a:t>Fibrous dysplasia</a:t>
            </a:r>
          </a:p>
          <a:p>
            <a:pPr lvl="1"/>
            <a:r>
              <a:rPr lang="en-US" dirty="0" err="1"/>
              <a:t>Osteofibrous</a:t>
            </a:r>
            <a:r>
              <a:rPr lang="en-US" dirty="0"/>
              <a:t> dysplasia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12" name="Picture 11" descr="A picture containing indoor, sitting, close, view&#10;&#10;Description automatically generated">
            <a:extLst>
              <a:ext uri="{FF2B5EF4-FFF2-40B4-BE49-F238E27FC236}">
                <a16:creationId xmlns:a16="http://schemas.microsoft.com/office/drawing/2014/main" id="{FAC22C32-8B0E-A74B-887D-EBD77CDBE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39" y="4268293"/>
            <a:ext cx="2057400" cy="2501900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DE38C4E-7ACA-A04A-BA4F-56D2F79043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 t="4195" r="10175" b="4111"/>
          <a:stretch/>
        </p:blipFill>
        <p:spPr>
          <a:xfrm rot="19525415">
            <a:off x="8931905" y="3501125"/>
            <a:ext cx="2236885" cy="2585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A6ABC6-E5A1-744E-92B5-1794EF0BE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686" y="3344863"/>
            <a:ext cx="23495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39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Nonossifying</a:t>
            </a:r>
            <a:r>
              <a:rPr lang="en-US" u="sng" dirty="0"/>
              <a:t> Fibroma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common benign lesion </a:t>
            </a:r>
          </a:p>
          <a:p>
            <a:pPr lvl="1"/>
            <a:r>
              <a:rPr lang="en-US" dirty="0"/>
              <a:t>Common incidental finding on </a:t>
            </a:r>
            <a:r>
              <a:rPr lang="en-US" dirty="0" err="1"/>
              <a:t>xrays</a:t>
            </a:r>
            <a:endParaRPr lang="en-US" dirty="0"/>
          </a:p>
          <a:p>
            <a:r>
              <a:rPr lang="en-US" dirty="0"/>
              <a:t>Eccentric, metaphyseal, multilocular </a:t>
            </a:r>
            <a:r>
              <a:rPr lang="en-US" dirty="0" err="1"/>
              <a:t>lucency</a:t>
            </a:r>
            <a:r>
              <a:rPr lang="en-US" dirty="0"/>
              <a:t> with a sclerotic border</a:t>
            </a:r>
          </a:p>
          <a:p>
            <a:r>
              <a:rPr lang="en-US" i="1" dirty="0"/>
              <a:t>Often classic enough in appearance that no further imaging is necessary</a:t>
            </a:r>
          </a:p>
          <a:p>
            <a:pPr lvl="1"/>
            <a:r>
              <a:rPr lang="en-US" dirty="0"/>
              <a:t>Differential diagnosis: UBC, ABC</a:t>
            </a:r>
          </a:p>
          <a:p>
            <a:pPr lvl="1"/>
            <a:r>
              <a:rPr lang="en-US" dirty="0"/>
              <a:t>Other names for this include: </a:t>
            </a:r>
          </a:p>
          <a:p>
            <a:pPr lvl="2"/>
            <a:r>
              <a:rPr lang="en-US" dirty="0"/>
              <a:t>Fibrous cortical defect</a:t>
            </a:r>
          </a:p>
          <a:p>
            <a:pPr lvl="2"/>
            <a:r>
              <a:rPr lang="en-US" dirty="0"/>
              <a:t>Fibroxanthoma</a:t>
            </a:r>
          </a:p>
        </p:txBody>
      </p:sp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53DFEF5F-AA82-3647-84E9-2B17FF7F5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4" y="4077324"/>
            <a:ext cx="1593092" cy="2281997"/>
          </a:xfrm>
          <a:prstGeom prst="rect">
            <a:avLst/>
          </a:prstGeom>
        </p:spPr>
      </p:pic>
      <p:pic>
        <p:nvPicPr>
          <p:cNvPr id="7" name="Picture 6" descr="A picture containing indoor, sitting, close, view&#10;&#10;Description automatically generated">
            <a:extLst>
              <a:ext uri="{FF2B5EF4-FFF2-40B4-BE49-F238E27FC236}">
                <a16:creationId xmlns:a16="http://schemas.microsoft.com/office/drawing/2014/main" id="{DF2715F7-FB27-C648-A090-3107E1E17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83" y="4077324"/>
            <a:ext cx="1876566" cy="2281997"/>
          </a:xfrm>
          <a:prstGeom prst="rect">
            <a:avLst/>
          </a:prstGeom>
        </p:spPr>
      </p:pic>
      <p:pic>
        <p:nvPicPr>
          <p:cNvPr id="6" name="Picture 5" descr="A picture containing indoor, film, looking, photo&#10;&#10;Description automatically generated">
            <a:extLst>
              <a:ext uri="{FF2B5EF4-FFF2-40B4-BE49-F238E27FC236}">
                <a16:creationId xmlns:a16="http://schemas.microsoft.com/office/drawing/2014/main" id="{3F71DF23-419A-0048-B96D-E76D1232C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82" y="4077324"/>
            <a:ext cx="2090947" cy="22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3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/>
              <a:t>Nonossifying</a:t>
            </a:r>
            <a:r>
              <a:rPr lang="en-US" u="sng" dirty="0"/>
              <a:t> Fibroma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 is mainstay of treatment </a:t>
            </a:r>
          </a:p>
          <a:p>
            <a:r>
              <a:rPr lang="en-US" dirty="0"/>
              <a:t>Pathologic fracture may be treated nonoperatively with predictable healing</a:t>
            </a:r>
          </a:p>
          <a:p>
            <a:r>
              <a:rPr lang="en-US" dirty="0"/>
              <a:t>Large enough lesions causing fracture or bone pain may indicate surgical management</a:t>
            </a:r>
          </a:p>
          <a:p>
            <a:pPr lvl="1"/>
            <a:r>
              <a:rPr lang="en-US" dirty="0"/>
              <a:t>Curettage and grafting </a:t>
            </a:r>
          </a:p>
          <a:p>
            <a:pPr lvl="1"/>
            <a:r>
              <a:rPr lang="en-US" dirty="0"/>
              <a:t>Local recurrence rare</a:t>
            </a:r>
          </a:p>
        </p:txBody>
      </p:sp>
      <p:pic>
        <p:nvPicPr>
          <p:cNvPr id="5" name="Picture 4" descr="A close up of a curtain&#10;&#10;Description automatically generated">
            <a:extLst>
              <a:ext uri="{FF2B5EF4-FFF2-40B4-BE49-F238E27FC236}">
                <a16:creationId xmlns:a16="http://schemas.microsoft.com/office/drawing/2014/main" id="{7DED004A-56F0-7246-90FA-B2EEB2ACA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27" y="3766010"/>
            <a:ext cx="1576234" cy="2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26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Unicameral Bone Cyst (UBC)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558643" cy="4351338"/>
          </a:xfrm>
        </p:spPr>
        <p:txBody>
          <a:bodyPr>
            <a:normAutofit/>
          </a:bodyPr>
          <a:lstStyle/>
          <a:p>
            <a:r>
              <a:rPr lang="en-US" dirty="0"/>
              <a:t>Benign cystic lesion</a:t>
            </a:r>
          </a:p>
          <a:p>
            <a:r>
              <a:rPr lang="en-US" dirty="0"/>
              <a:t>2:1 </a:t>
            </a:r>
            <a:r>
              <a:rPr lang="en-US" dirty="0" err="1"/>
              <a:t>male:female</a:t>
            </a:r>
            <a:r>
              <a:rPr lang="en-US" dirty="0"/>
              <a:t> ratio</a:t>
            </a:r>
          </a:p>
          <a:p>
            <a:r>
              <a:rPr lang="en-US" dirty="0"/>
              <a:t>Common between ages 4-10</a:t>
            </a:r>
          </a:p>
          <a:p>
            <a:r>
              <a:rPr lang="en-US" dirty="0"/>
              <a:t>Proximal humerus (59%) and proximal femur (26%) most common</a:t>
            </a:r>
          </a:p>
          <a:p>
            <a:r>
              <a:rPr lang="en-US" dirty="0"/>
              <a:t>Uncommon to grow or recur after skeletal maturity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3" descr="Screen Clipping">
            <a:extLst>
              <a:ext uri="{FF2B5EF4-FFF2-40B4-BE49-F238E27FC236}">
                <a16:creationId xmlns:a16="http://schemas.microsoft.com/office/drawing/2014/main" id="{36EDF2A8-284A-074F-B8C6-79E457E12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26" y="1690688"/>
            <a:ext cx="4410691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1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Unicameral Bone Cyst (UBC)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232071" cy="4667250"/>
          </a:xfrm>
        </p:spPr>
        <p:txBody>
          <a:bodyPr>
            <a:normAutofit/>
          </a:bodyPr>
          <a:lstStyle/>
          <a:p>
            <a:r>
              <a:rPr lang="en-US" dirty="0"/>
              <a:t>Well-defined, radiolucent lesion centrally located within the metaphysis</a:t>
            </a:r>
          </a:p>
          <a:p>
            <a:pPr lvl="1"/>
            <a:r>
              <a:rPr lang="en-US" dirty="0"/>
              <a:t>Cortical thinning</a:t>
            </a:r>
          </a:p>
          <a:p>
            <a:pPr lvl="2"/>
            <a:r>
              <a:rPr lang="en-US" dirty="0"/>
              <a:t>No periosteal reaction</a:t>
            </a:r>
          </a:p>
          <a:p>
            <a:pPr lvl="1"/>
            <a:r>
              <a:rPr lang="en-US" dirty="0"/>
              <a:t>Mild cortical expansion</a:t>
            </a:r>
          </a:p>
          <a:p>
            <a:pPr lvl="2"/>
            <a:r>
              <a:rPr lang="en-US" dirty="0"/>
              <a:t>NOT wider than the epiphysis</a:t>
            </a:r>
          </a:p>
          <a:p>
            <a:r>
              <a:rPr lang="en-US" dirty="0"/>
              <a:t>Fallen leaf sign</a:t>
            </a:r>
          </a:p>
          <a:p>
            <a:pPr lvl="1"/>
            <a:r>
              <a:rPr lang="en-US" dirty="0"/>
              <a:t>Fragment of bone floating inside the fluid-filled cavity</a:t>
            </a:r>
          </a:p>
          <a:p>
            <a:pPr lvl="1"/>
            <a:r>
              <a:rPr lang="en-US" dirty="0"/>
              <a:t>Typical after a fracture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 descr="A picture containing film, indoor, tattoo, person&#10;&#10;Description automatically generated">
            <a:extLst>
              <a:ext uri="{FF2B5EF4-FFF2-40B4-BE49-F238E27FC236}">
                <a16:creationId xmlns:a16="http://schemas.microsoft.com/office/drawing/2014/main" id="{5354F144-31FD-0845-B1FC-F6A89A70C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21688" r="8815" b="-881"/>
          <a:stretch/>
        </p:blipFill>
        <p:spPr>
          <a:xfrm>
            <a:off x="7941073" y="1825625"/>
            <a:ext cx="3799002" cy="27997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4D1946-B952-9F4F-AFAE-DE0454490D57}"/>
              </a:ext>
            </a:extLst>
          </p:cNvPr>
          <p:cNvSpPr txBox="1"/>
          <p:nvPr/>
        </p:nvSpPr>
        <p:spPr>
          <a:xfrm>
            <a:off x="8525535" y="4747936"/>
            <a:ext cx="266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Fallen leaf sign: cortical fragment within the lesion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0221DD-B2C6-964F-A8F0-B129D472E83B}"/>
              </a:ext>
            </a:extLst>
          </p:cNvPr>
          <p:cNvCxnSpPr>
            <a:cxnSpLocks/>
          </p:cNvCxnSpPr>
          <p:nvPr/>
        </p:nvCxnSpPr>
        <p:spPr>
          <a:xfrm flipH="1" flipV="1">
            <a:off x="8525535" y="3625227"/>
            <a:ext cx="348791" cy="106143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948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Unicameral Bone Cyst (UBC)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11586" cy="4351338"/>
          </a:xfrm>
        </p:spPr>
        <p:txBody>
          <a:bodyPr>
            <a:normAutofit/>
          </a:bodyPr>
          <a:lstStyle/>
          <a:p>
            <a:r>
              <a:rPr lang="en-US" dirty="0"/>
              <a:t>Most commonly identified at time of  fracture (85% of cases)</a:t>
            </a:r>
          </a:p>
          <a:p>
            <a:r>
              <a:rPr lang="en-US" dirty="0"/>
              <a:t>Thin cortical rim</a:t>
            </a:r>
          </a:p>
          <a:p>
            <a:pPr lvl="1"/>
            <a:r>
              <a:rPr lang="en-US" dirty="0"/>
              <a:t>Microfracture of this can lead to pain</a:t>
            </a:r>
          </a:p>
          <a:p>
            <a:pPr lvl="1"/>
            <a:r>
              <a:rPr lang="en-US" dirty="0"/>
              <a:t>Pathologic fracture possible after minor trauma, e.g. fall from standing</a:t>
            </a:r>
          </a:p>
          <a:p>
            <a:r>
              <a:rPr lang="en-US" dirty="0"/>
              <a:t>More potential for growth when closer to the physis</a:t>
            </a:r>
          </a:p>
          <a:p>
            <a:pPr lvl="1"/>
            <a:r>
              <a:rPr lang="en-US" dirty="0"/>
              <a:t>Active lesions are near physis</a:t>
            </a:r>
          </a:p>
          <a:p>
            <a:pPr lvl="1"/>
            <a:r>
              <a:rPr lang="en-US" dirty="0"/>
              <a:t>Latent lesions are remote from physis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A picture containing person, sitting, close, dark&#10;&#10;Description automatically generated">
            <a:extLst>
              <a:ext uri="{FF2B5EF4-FFF2-40B4-BE49-F238E27FC236}">
                <a16:creationId xmlns:a16="http://schemas.microsoft.com/office/drawing/2014/main" id="{5E8953B8-C7A9-7040-A889-35F34B77A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1417" r="24221" b="16873"/>
          <a:stretch/>
        </p:blipFill>
        <p:spPr>
          <a:xfrm>
            <a:off x="7914307" y="1690688"/>
            <a:ext cx="3629319" cy="428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4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Unicameral Bone Cyst (UBC)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X-rays usually sufficient for diagnosis</a:t>
            </a:r>
          </a:p>
          <a:p>
            <a:endParaRPr lang="en-US" dirty="0"/>
          </a:p>
          <a:p>
            <a:r>
              <a:rPr lang="en-US" dirty="0"/>
              <a:t>CT or MR can be considered if diagnosis uncertain</a:t>
            </a:r>
          </a:p>
          <a:p>
            <a:pPr lvl="1"/>
            <a:r>
              <a:rPr lang="en-US" dirty="0"/>
              <a:t>Axial skeleton</a:t>
            </a:r>
          </a:p>
          <a:p>
            <a:pPr lvl="1"/>
            <a:endParaRPr lang="en-US" dirty="0"/>
          </a:p>
          <a:p>
            <a:r>
              <a:rPr lang="en-US" dirty="0"/>
              <a:t>Aspiration of straw-colored fluid is diagnostic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E6F2B-52DE-D846-9751-71C290C94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58"/>
          <a:stretch/>
        </p:blipFill>
        <p:spPr>
          <a:xfrm>
            <a:off x="8483835" y="1690688"/>
            <a:ext cx="3065206" cy="41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39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Unicameral Bone Cyst (UBC)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 of the fracture can be guided by typical fracture treatment principles</a:t>
            </a:r>
          </a:p>
          <a:p>
            <a:pPr lvl="1"/>
            <a:r>
              <a:rPr lang="en-US" dirty="0"/>
              <a:t>Conservative treatment is most often indicated</a:t>
            </a:r>
          </a:p>
          <a:p>
            <a:r>
              <a:rPr lang="en-US" dirty="0"/>
              <a:t>Low rates of spontaneous healing of cyst with fracture healing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82E6DF6B-0A2E-0248-8B33-64D08CED7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5497" r="62191" b="28500"/>
          <a:stretch/>
        </p:blipFill>
        <p:spPr>
          <a:xfrm>
            <a:off x="3807323" y="3837215"/>
            <a:ext cx="2879327" cy="2786289"/>
          </a:xfrm>
          <a:prstGeom prst="rect">
            <a:avLst/>
          </a:prstGeom>
        </p:spPr>
      </p:pic>
      <p:pic>
        <p:nvPicPr>
          <p:cNvPr id="11" name="Picture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262F4293-3C42-7242-BD35-89F3BFE73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5189" r="77190" b="18076"/>
          <a:stretch/>
        </p:blipFill>
        <p:spPr>
          <a:xfrm>
            <a:off x="7339058" y="3837215"/>
            <a:ext cx="2196269" cy="29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27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Unicameral Bone Cyst (UBC)</a:t>
            </a:r>
          </a:p>
        </p:txBody>
      </p:sp>
      <p:pic>
        <p:nvPicPr>
          <p:cNvPr id="8" name="Picture 7" descr="A screen shot of a computer&#10;&#10;Description automatically generated">
            <a:extLst>
              <a:ext uri="{FF2B5EF4-FFF2-40B4-BE49-F238E27FC236}">
                <a16:creationId xmlns:a16="http://schemas.microsoft.com/office/drawing/2014/main" id="{82E6DF6B-0A2E-0248-8B33-64D08CED7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5497" r="62191" b="28500"/>
          <a:stretch/>
        </p:blipFill>
        <p:spPr>
          <a:xfrm>
            <a:off x="1585471" y="3726091"/>
            <a:ext cx="3110845" cy="301032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8BEC18-5BA5-FC42-A003-5966A0EF88A4}"/>
              </a:ext>
            </a:extLst>
          </p:cNvPr>
          <p:cNvSpPr txBox="1">
            <a:spLocks/>
          </p:cNvSpPr>
          <p:nvPr/>
        </p:nvSpPr>
        <p:spPr>
          <a:xfrm>
            <a:off x="838199" y="1690687"/>
            <a:ext cx="10129493" cy="2281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Treatment of the cyst can proceed upon fracture healing</a:t>
            </a:r>
          </a:p>
          <a:p>
            <a:r>
              <a:rPr lang="en-US" dirty="0"/>
              <a:t>Treatment goals include preventing recurrent fracture</a:t>
            </a:r>
          </a:p>
          <a:p>
            <a:pPr lvl="1"/>
            <a:r>
              <a:rPr lang="en-US" dirty="0"/>
              <a:t>Prevent complications of </a:t>
            </a:r>
            <a:r>
              <a:rPr lang="en-US" dirty="0" err="1"/>
              <a:t>fracture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/>
              <a:t>deformity</a:t>
            </a:r>
            <a:r>
              <a:rPr lang="en-US" dirty="0"/>
              <a:t> or growth arrest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262F4293-3C42-7242-BD35-89F3BFE73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5189" r="77190" b="18076"/>
          <a:stretch/>
        </p:blipFill>
        <p:spPr>
          <a:xfrm>
            <a:off x="5443587" y="3587218"/>
            <a:ext cx="2413263" cy="3205113"/>
          </a:xfrm>
          <a:prstGeom prst="rect">
            <a:avLst/>
          </a:prstGeom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F4895A24-CE76-5846-8BF1-6C831C2EEA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9976" r="75258" b="28248"/>
          <a:stretch/>
        </p:blipFill>
        <p:spPr>
          <a:xfrm>
            <a:off x="8527526" y="3726091"/>
            <a:ext cx="2178377" cy="286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81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Unicameral Bone Cyst (UBC)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79129" cy="4351338"/>
          </a:xfrm>
        </p:spPr>
        <p:txBody>
          <a:bodyPr>
            <a:normAutofit/>
          </a:bodyPr>
          <a:lstStyle/>
          <a:p>
            <a:r>
              <a:rPr lang="en-US" dirty="0"/>
              <a:t>Treatment options include injection, decompression, and curettage with grafting </a:t>
            </a:r>
          </a:p>
          <a:p>
            <a:pPr lvl="1"/>
            <a:endParaRPr lang="en-US" dirty="0"/>
          </a:p>
          <a:p>
            <a:r>
              <a:rPr lang="en-US" dirty="0"/>
              <a:t>Comparable healing rates (~80%)</a:t>
            </a:r>
          </a:p>
          <a:p>
            <a:pPr lvl="2"/>
            <a:r>
              <a:rPr lang="en-US" dirty="0"/>
              <a:t>Bone marrow or steroid injection</a:t>
            </a:r>
          </a:p>
          <a:p>
            <a:pPr lvl="2"/>
            <a:r>
              <a:rPr lang="en-US" dirty="0"/>
              <a:t>Curettage and grafting with either autograft, allograft, or bone substitutes </a:t>
            </a:r>
          </a:p>
          <a:p>
            <a:pPr lvl="2"/>
            <a:r>
              <a:rPr lang="en-US" dirty="0"/>
              <a:t>Decompression with IM nails or cannulated screw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6EC700-E427-B54C-AEA0-FB87B75A131C}"/>
              </a:ext>
            </a:extLst>
          </p:cNvPr>
          <p:cNvSpPr txBox="1">
            <a:spLocks/>
          </p:cNvSpPr>
          <p:nvPr/>
        </p:nvSpPr>
        <p:spPr>
          <a:xfrm>
            <a:off x="838199" y="3561728"/>
            <a:ext cx="6231903" cy="2358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8" descr="A picture containing person, person, photo, holding&#10;&#10;Description automatically generated">
            <a:extLst>
              <a:ext uri="{FF2B5EF4-FFF2-40B4-BE49-F238E27FC236}">
                <a16:creationId xmlns:a16="http://schemas.microsoft.com/office/drawing/2014/main" id="{52888DA4-E84E-424E-A734-ABD9F1992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04" y="1825625"/>
            <a:ext cx="3794596" cy="32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0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CD68-98D4-0142-ADD2-1E8A74C3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F572F-0E33-0A43-8918-0B943C86A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clinical and radiographic images provided are used with permission of Adrienne </a:t>
            </a:r>
            <a:r>
              <a:rPr lang="en-US" dirty="0" err="1"/>
              <a:t>Socci</a:t>
            </a:r>
            <a:r>
              <a:rPr lang="en-US" dirty="0"/>
              <a:t>, MD and Chris Souder, MD, unless otherwise specified</a:t>
            </a:r>
          </a:p>
        </p:txBody>
      </p:sp>
    </p:spTree>
    <p:extLst>
      <p:ext uri="{BB962C8B-B14F-4D97-AF65-F5344CB8AC3E}">
        <p14:creationId xmlns:p14="http://schemas.microsoft.com/office/powerpoint/2010/main" val="4026910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Aneurysmal Bone Cyst (ABC)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313714" cy="4351338"/>
          </a:xfrm>
        </p:spPr>
        <p:txBody>
          <a:bodyPr>
            <a:normAutofit/>
          </a:bodyPr>
          <a:lstStyle/>
          <a:p>
            <a:r>
              <a:rPr lang="en-US" dirty="0"/>
              <a:t>Benign, but locally aggressive tumor</a:t>
            </a:r>
          </a:p>
          <a:p>
            <a:r>
              <a:rPr lang="en-US" dirty="0"/>
              <a:t>Most commonly in teenagers (80%)</a:t>
            </a:r>
          </a:p>
          <a:p>
            <a:r>
              <a:rPr lang="en-US" dirty="0"/>
              <a:t>Much less common than UBC</a:t>
            </a:r>
          </a:p>
          <a:p>
            <a:r>
              <a:rPr lang="en-US" dirty="0"/>
              <a:t>Most common in long bones and spine</a:t>
            </a:r>
          </a:p>
          <a:p>
            <a:pPr lvl="1"/>
            <a:r>
              <a:rPr lang="en-US" dirty="0"/>
              <a:t>50% long bones</a:t>
            </a:r>
          </a:p>
          <a:p>
            <a:pPr lvl="1"/>
            <a:r>
              <a:rPr lang="en-US" dirty="0"/>
              <a:t>30% spine</a:t>
            </a:r>
          </a:p>
          <a:p>
            <a:r>
              <a:rPr lang="en-US" dirty="0"/>
              <a:t>Typically metaphyseal</a:t>
            </a:r>
          </a:p>
          <a:p>
            <a:pPr lvl="1"/>
            <a:r>
              <a:rPr lang="en-US" dirty="0"/>
              <a:t>Occasionally found in the epiphysis or diaphysis</a:t>
            </a:r>
          </a:p>
        </p:txBody>
      </p:sp>
      <p:pic>
        <p:nvPicPr>
          <p:cNvPr id="5" name="Picture 4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5A57A2B8-5417-CD40-B9B7-59136105C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397" y="1347787"/>
            <a:ext cx="2140568" cy="2620055"/>
          </a:xfrm>
          <a:prstGeom prst="rect">
            <a:avLst/>
          </a:prstGeom>
        </p:spPr>
      </p:pic>
      <p:pic>
        <p:nvPicPr>
          <p:cNvPr id="10" name="Picture 9" descr="A close - up of a foot&#10;&#10;Description automatically generated with low confidence">
            <a:extLst>
              <a:ext uri="{FF2B5EF4-FFF2-40B4-BE49-F238E27FC236}">
                <a16:creationId xmlns:a16="http://schemas.microsoft.com/office/drawing/2014/main" id="{C27C38A3-7BF4-774F-96E4-03294FB7A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397" y="4201296"/>
            <a:ext cx="2140568" cy="217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38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Aneurysmal Bone Cyst (ABC)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6857" cy="4351338"/>
          </a:xfrm>
        </p:spPr>
        <p:txBody>
          <a:bodyPr>
            <a:normAutofit/>
          </a:bodyPr>
          <a:lstStyle/>
          <a:p>
            <a:r>
              <a:rPr lang="en-US" dirty="0"/>
              <a:t>Radiolucent, eccentric, expansile lesion, most commonly in the metaphysis</a:t>
            </a:r>
          </a:p>
          <a:p>
            <a:pPr lvl="1"/>
            <a:r>
              <a:rPr lang="en-US" dirty="0"/>
              <a:t>May see periosteal reaction due to aggressive nature of this benign tumor</a:t>
            </a:r>
          </a:p>
          <a:p>
            <a:r>
              <a:rPr lang="en-US" dirty="0"/>
              <a:t>Fluid/fluid levels on MRI characteristic</a:t>
            </a:r>
          </a:p>
          <a:p>
            <a:r>
              <a:rPr lang="en-US" dirty="0"/>
              <a:t>Differential diagnoses: telangiectatic osteosarcoma, giant cell tumor, UBC, secondary ABC </a:t>
            </a:r>
          </a:p>
          <a:p>
            <a:r>
              <a:rPr lang="en-US" dirty="0"/>
              <a:t>Biopsy recommended to confirm diagnosis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23929-C1F1-7A49-8C28-29CCD5EA8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2" y="1027906"/>
            <a:ext cx="2185308" cy="3266213"/>
          </a:xfrm>
          <a:prstGeom prst="rect">
            <a:avLst/>
          </a:prstGeom>
        </p:spPr>
      </p:pic>
      <p:pic>
        <p:nvPicPr>
          <p:cNvPr id="6" name="Content Placeholder 6" descr="A picture containing sitting, looking, dog, tattoo&#10;&#10;Description automatically generated">
            <a:extLst>
              <a:ext uri="{FF2B5EF4-FFF2-40B4-BE49-F238E27FC236}">
                <a16:creationId xmlns:a16="http://schemas.microsoft.com/office/drawing/2014/main" id="{084E116D-8310-A649-B681-DBDA8A6AB3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6320" r="24804" b="9153"/>
          <a:stretch/>
        </p:blipFill>
        <p:spPr>
          <a:xfrm rot="5400000">
            <a:off x="9868263" y="4329703"/>
            <a:ext cx="2043066" cy="218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86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Aneurysmal Bone Cyst (ABC)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44443" cy="4351338"/>
          </a:xfrm>
        </p:spPr>
        <p:txBody>
          <a:bodyPr>
            <a:normAutofit/>
          </a:bodyPr>
          <a:lstStyle/>
          <a:p>
            <a:r>
              <a:rPr lang="en-US" dirty="0"/>
              <a:t>Treatment is most commonly curettage and grafting, with or without adjuvant therapy</a:t>
            </a:r>
          </a:p>
          <a:p>
            <a:pPr lvl="1"/>
            <a:r>
              <a:rPr lang="en-US" dirty="0"/>
              <a:t>Embolization used pre-operatively to reduce bleeding</a:t>
            </a:r>
          </a:p>
          <a:p>
            <a:r>
              <a:rPr lang="en-US" dirty="0"/>
              <a:t>High rate of local recurrence</a:t>
            </a:r>
          </a:p>
          <a:p>
            <a:r>
              <a:rPr lang="en-US" dirty="0"/>
              <a:t>Radiation limited to inoperable lesions</a:t>
            </a:r>
          </a:p>
        </p:txBody>
      </p:sp>
      <p:pic>
        <p:nvPicPr>
          <p:cNvPr id="5" name="Picture 4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7D956605-AA40-FA42-93E8-01395E9BA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183" y="1825624"/>
            <a:ext cx="2294717" cy="326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52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Fibrous Dysplasia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46671" cy="4351338"/>
          </a:xfrm>
        </p:spPr>
        <p:txBody>
          <a:bodyPr>
            <a:normAutofit/>
          </a:bodyPr>
          <a:lstStyle/>
          <a:p>
            <a:r>
              <a:rPr lang="en-US" dirty="0"/>
              <a:t>Benign lesion</a:t>
            </a:r>
          </a:p>
          <a:p>
            <a:r>
              <a:rPr lang="en-US" dirty="0"/>
              <a:t>Most common in long bones, pelvis</a:t>
            </a:r>
          </a:p>
          <a:p>
            <a:pPr lvl="1"/>
            <a:r>
              <a:rPr lang="en-US" i="1" dirty="0"/>
              <a:t>Long lesion in a long bone</a:t>
            </a:r>
          </a:p>
          <a:p>
            <a:r>
              <a:rPr lang="en-US" dirty="0"/>
              <a:t>Mutation in G</a:t>
            </a:r>
            <a:r>
              <a:rPr lang="en-US" sz="1800" dirty="0"/>
              <a:t>s</a:t>
            </a:r>
            <a:r>
              <a:rPr lang="el-GR" dirty="0"/>
              <a:t>α</a:t>
            </a:r>
            <a:r>
              <a:rPr lang="en-US" dirty="0"/>
              <a:t> gene</a:t>
            </a:r>
            <a:endParaRPr lang="el-GR" dirty="0"/>
          </a:p>
          <a:p>
            <a:r>
              <a:rPr lang="en-US" dirty="0"/>
              <a:t>Failure of maturation of bone</a:t>
            </a:r>
          </a:p>
          <a:p>
            <a:pPr lvl="1"/>
            <a:r>
              <a:rPr lang="en-US" dirty="0"/>
              <a:t>Immature matrix leads to decreased mechanical strength of bone</a:t>
            </a:r>
          </a:p>
          <a:p>
            <a:pPr lvl="1"/>
            <a:r>
              <a:rPr lang="en-US" dirty="0"/>
              <a:t>This can lead to pain, pathologic fracture, deformity</a:t>
            </a:r>
          </a:p>
          <a:p>
            <a:r>
              <a:rPr lang="en-US" dirty="0"/>
              <a:t>Clinical presentation with bone pain or fracture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D8761-FE51-114B-B9E5-DA2AF04B3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6541"/>
          <a:stretch/>
        </p:blipFill>
        <p:spPr>
          <a:xfrm>
            <a:off x="9829800" y="1690688"/>
            <a:ext cx="20809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08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Fibrous Dysplasia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86625" cy="4351338"/>
          </a:xfrm>
        </p:spPr>
        <p:txBody>
          <a:bodyPr>
            <a:normAutofit/>
          </a:bodyPr>
          <a:lstStyle/>
          <a:p>
            <a:r>
              <a:rPr lang="en-US" dirty="0"/>
              <a:t>Monostotic more common</a:t>
            </a:r>
          </a:p>
          <a:p>
            <a:pPr lvl="1"/>
            <a:r>
              <a:rPr lang="en-US" dirty="0"/>
              <a:t>Femur most common site</a:t>
            </a:r>
          </a:p>
          <a:p>
            <a:r>
              <a:rPr lang="en-US" dirty="0"/>
              <a:t>Polyostotic form can be more severe</a:t>
            </a:r>
          </a:p>
          <a:p>
            <a:pPr lvl="1"/>
            <a:r>
              <a:rPr lang="en-US" dirty="0"/>
              <a:t>Larger lesions and secondary deformity</a:t>
            </a:r>
          </a:p>
          <a:p>
            <a:pPr lvl="2"/>
            <a:r>
              <a:rPr lang="en-US" dirty="0"/>
              <a:t>Deformity can be caused by microfracture and progressive structural deformation</a:t>
            </a:r>
          </a:p>
          <a:p>
            <a:pPr lvl="2"/>
            <a:r>
              <a:rPr lang="en-US" dirty="0"/>
              <a:t>Shepherd’s crook deformity of the proximal femur</a:t>
            </a:r>
          </a:p>
          <a:p>
            <a:pPr lvl="1"/>
            <a:r>
              <a:rPr lang="en-US" dirty="0"/>
              <a:t>Can be associated with endocrine abnormalities</a:t>
            </a:r>
          </a:p>
          <a:p>
            <a:pPr lvl="2"/>
            <a:r>
              <a:rPr lang="en-US" dirty="0"/>
              <a:t>McCune-Albright </a:t>
            </a:r>
            <a:r>
              <a:rPr lang="en-US" dirty="0" err="1"/>
              <a:t>syndrome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/>
              <a:t>precocious</a:t>
            </a:r>
            <a:r>
              <a:rPr lang="en-US" dirty="0"/>
              <a:t> puberty</a:t>
            </a:r>
          </a:p>
        </p:txBody>
      </p:sp>
      <p:pic>
        <p:nvPicPr>
          <p:cNvPr id="6" name="Picture 5" descr="A close up of a person&#10;&#10;Description automatically generated">
            <a:extLst>
              <a:ext uri="{FF2B5EF4-FFF2-40B4-BE49-F238E27FC236}">
                <a16:creationId xmlns:a16="http://schemas.microsoft.com/office/drawing/2014/main" id="{1F47605A-1370-044A-9FFE-CA36C7A2A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9" y="1477414"/>
            <a:ext cx="1546904" cy="4589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64BBF6-4750-8F45-BA7F-CB3DBBA58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400" y="1469163"/>
            <a:ext cx="17653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5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DE5D369E-9971-B34C-B4F0-635A9894C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t="4091" r="-1806" b="19265"/>
          <a:stretch/>
        </p:blipFill>
        <p:spPr bwMode="auto">
          <a:xfrm>
            <a:off x="1696686" y="4425043"/>
            <a:ext cx="1120373" cy="227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Fibrous Dysplasia –Imaging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Xrays</a:t>
            </a:r>
            <a:r>
              <a:rPr lang="en-US" dirty="0"/>
              <a:t> will demonstrate a “ground glass” </a:t>
            </a:r>
          </a:p>
          <a:p>
            <a:pPr lvl="1"/>
            <a:r>
              <a:rPr lang="en-US" dirty="0"/>
              <a:t>Irregular, metaplastic woven bone replacing trabecular bone</a:t>
            </a:r>
          </a:p>
          <a:p>
            <a:r>
              <a:rPr lang="en-US" dirty="0"/>
              <a:t>Lesion may appear expansile, with endosteal scalloping</a:t>
            </a:r>
          </a:p>
          <a:p>
            <a:r>
              <a:rPr lang="en-US" dirty="0"/>
              <a:t>Periosteal reaction not typically seen</a:t>
            </a:r>
          </a:p>
          <a:p>
            <a:r>
              <a:rPr lang="en-US" i="1" dirty="0"/>
              <a:t>Differential diagnoses: UBC, NOF</a:t>
            </a:r>
            <a:endParaRPr lang="en-US" dirty="0"/>
          </a:p>
        </p:txBody>
      </p:sp>
      <p:pic>
        <p:nvPicPr>
          <p:cNvPr id="5" name="Picture 4" descr="A picture containing film, indoor, photo, person&#10;&#10;Description automatically generated">
            <a:extLst>
              <a:ext uri="{FF2B5EF4-FFF2-40B4-BE49-F238E27FC236}">
                <a16:creationId xmlns:a16="http://schemas.microsoft.com/office/drawing/2014/main" id="{F90E7C19-DF64-B64F-839E-3D4B240DA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8" t="1353"/>
          <a:stretch/>
        </p:blipFill>
        <p:spPr>
          <a:xfrm>
            <a:off x="6164525" y="4435589"/>
            <a:ext cx="1619566" cy="2276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A7B27F-5D4C-904F-BCF2-B577B4FDF56F}"/>
              </a:ext>
            </a:extLst>
          </p:cNvPr>
          <p:cNvSpPr txBox="1"/>
          <p:nvPr/>
        </p:nvSpPr>
        <p:spPr>
          <a:xfrm>
            <a:off x="3243139" y="5037109"/>
            <a:ext cx="278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”ground glass” appearance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0769C7-E86F-BD45-B820-CEA31710FF7E}"/>
              </a:ext>
            </a:extLst>
          </p:cNvPr>
          <p:cNvCxnSpPr>
            <a:cxnSpLocks/>
          </p:cNvCxnSpPr>
          <p:nvPr/>
        </p:nvCxnSpPr>
        <p:spPr>
          <a:xfrm flipH="1">
            <a:off x="2042901" y="5251943"/>
            <a:ext cx="1353779" cy="4642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F8E98D6-8E66-A842-AD99-C0AD73FFAC27}"/>
              </a:ext>
            </a:extLst>
          </p:cNvPr>
          <p:cNvGrpSpPr/>
          <p:nvPr/>
        </p:nvGrpSpPr>
        <p:grpSpPr>
          <a:xfrm>
            <a:off x="7849319" y="4435589"/>
            <a:ext cx="4191723" cy="2276466"/>
            <a:chOff x="7849319" y="4435589"/>
            <a:chExt cx="4191723" cy="2276466"/>
          </a:xfrm>
        </p:grpSpPr>
        <p:pic>
          <p:nvPicPr>
            <p:cNvPr id="25" name="Picture 24" descr="A person wearing a suit and tie&#10;&#10;Description automatically generated">
              <a:extLst>
                <a:ext uri="{FF2B5EF4-FFF2-40B4-BE49-F238E27FC236}">
                  <a16:creationId xmlns:a16="http://schemas.microsoft.com/office/drawing/2014/main" id="{F0AE8113-30A8-554D-B117-3B0D1AE27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73" t="33654" r="7362" b="5527"/>
            <a:stretch/>
          </p:blipFill>
          <p:spPr>
            <a:xfrm>
              <a:off x="7849319" y="4435589"/>
              <a:ext cx="1524870" cy="2276466"/>
            </a:xfrm>
            <a:prstGeom prst="rect">
              <a:avLst/>
            </a:prstGeom>
          </p:spPr>
        </p:pic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2FE79AC-DFDC-8E4D-8236-ED9ABE315478}"/>
                </a:ext>
              </a:extLst>
            </p:cNvPr>
            <p:cNvSpPr/>
            <p:nvPr/>
          </p:nvSpPr>
          <p:spPr>
            <a:xfrm>
              <a:off x="8709917" y="4916109"/>
              <a:ext cx="234043" cy="1222261"/>
            </a:xfrm>
            <a:custGeom>
              <a:avLst/>
              <a:gdLst>
                <a:gd name="connsiteX0" fmla="*/ 19050 w 285750"/>
                <a:gd name="connsiteY0" fmla="*/ 0 h 1466850"/>
                <a:gd name="connsiteX1" fmla="*/ 66675 w 285750"/>
                <a:gd name="connsiteY1" fmla="*/ 19050 h 1466850"/>
                <a:gd name="connsiteX2" fmla="*/ 247650 w 285750"/>
                <a:gd name="connsiteY2" fmla="*/ 47625 h 1466850"/>
                <a:gd name="connsiteX3" fmla="*/ 276225 w 285750"/>
                <a:gd name="connsiteY3" fmla="*/ 133350 h 1466850"/>
                <a:gd name="connsiteX4" fmla="*/ 285750 w 285750"/>
                <a:gd name="connsiteY4" fmla="*/ 161925 h 1466850"/>
                <a:gd name="connsiteX5" fmla="*/ 276225 w 285750"/>
                <a:gd name="connsiteY5" fmla="*/ 285750 h 1466850"/>
                <a:gd name="connsiteX6" fmla="*/ 228600 w 285750"/>
                <a:gd name="connsiteY6" fmla="*/ 361950 h 1466850"/>
                <a:gd name="connsiteX7" fmla="*/ 200025 w 285750"/>
                <a:gd name="connsiteY7" fmla="*/ 371475 h 1466850"/>
                <a:gd name="connsiteX8" fmla="*/ 142875 w 285750"/>
                <a:gd name="connsiteY8" fmla="*/ 400050 h 1466850"/>
                <a:gd name="connsiteX9" fmla="*/ 114300 w 285750"/>
                <a:gd name="connsiteY9" fmla="*/ 390525 h 1466850"/>
                <a:gd name="connsiteX10" fmla="*/ 66675 w 285750"/>
                <a:gd name="connsiteY10" fmla="*/ 428625 h 1466850"/>
                <a:gd name="connsiteX11" fmla="*/ 95250 w 285750"/>
                <a:gd name="connsiteY11" fmla="*/ 523875 h 1466850"/>
                <a:gd name="connsiteX12" fmla="*/ 104775 w 285750"/>
                <a:gd name="connsiteY12" fmla="*/ 552450 h 1466850"/>
                <a:gd name="connsiteX13" fmla="*/ 114300 w 285750"/>
                <a:gd name="connsiteY13" fmla="*/ 581025 h 1466850"/>
                <a:gd name="connsiteX14" fmla="*/ 123825 w 285750"/>
                <a:gd name="connsiteY14" fmla="*/ 619125 h 1466850"/>
                <a:gd name="connsiteX15" fmla="*/ 161925 w 285750"/>
                <a:gd name="connsiteY15" fmla="*/ 676275 h 1466850"/>
                <a:gd name="connsiteX16" fmla="*/ 228600 w 285750"/>
                <a:gd name="connsiteY16" fmla="*/ 695325 h 1466850"/>
                <a:gd name="connsiteX17" fmla="*/ 247650 w 285750"/>
                <a:gd name="connsiteY17" fmla="*/ 723900 h 1466850"/>
                <a:gd name="connsiteX18" fmla="*/ 266700 w 285750"/>
                <a:gd name="connsiteY18" fmla="*/ 781050 h 1466850"/>
                <a:gd name="connsiteX19" fmla="*/ 247650 w 285750"/>
                <a:gd name="connsiteY19" fmla="*/ 847725 h 1466850"/>
                <a:gd name="connsiteX20" fmla="*/ 228600 w 285750"/>
                <a:gd name="connsiteY20" fmla="*/ 876300 h 1466850"/>
                <a:gd name="connsiteX21" fmla="*/ 200025 w 285750"/>
                <a:gd name="connsiteY21" fmla="*/ 885825 h 1466850"/>
                <a:gd name="connsiteX22" fmla="*/ 171450 w 285750"/>
                <a:gd name="connsiteY22" fmla="*/ 904875 h 1466850"/>
                <a:gd name="connsiteX23" fmla="*/ 142875 w 285750"/>
                <a:gd name="connsiteY23" fmla="*/ 933450 h 1466850"/>
                <a:gd name="connsiteX24" fmla="*/ 85725 w 285750"/>
                <a:gd name="connsiteY24" fmla="*/ 952500 h 1466850"/>
                <a:gd name="connsiteX25" fmla="*/ 57150 w 285750"/>
                <a:gd name="connsiteY25" fmla="*/ 971550 h 1466850"/>
                <a:gd name="connsiteX26" fmla="*/ 38100 w 285750"/>
                <a:gd name="connsiteY26" fmla="*/ 1000125 h 1466850"/>
                <a:gd name="connsiteX27" fmla="*/ 9525 w 285750"/>
                <a:gd name="connsiteY27" fmla="*/ 1028700 h 1466850"/>
                <a:gd name="connsiteX28" fmla="*/ 0 w 285750"/>
                <a:gd name="connsiteY28" fmla="*/ 1057275 h 1466850"/>
                <a:gd name="connsiteX29" fmla="*/ 57150 w 285750"/>
                <a:gd name="connsiteY29" fmla="*/ 1143000 h 1466850"/>
                <a:gd name="connsiteX30" fmla="*/ 76200 w 285750"/>
                <a:gd name="connsiteY30" fmla="*/ 1171575 h 1466850"/>
                <a:gd name="connsiteX31" fmla="*/ 95250 w 285750"/>
                <a:gd name="connsiteY31" fmla="*/ 1247775 h 1466850"/>
                <a:gd name="connsiteX32" fmla="*/ 66675 w 285750"/>
                <a:gd name="connsiteY32" fmla="*/ 1390650 h 1466850"/>
                <a:gd name="connsiteX33" fmla="*/ 28575 w 285750"/>
                <a:gd name="connsiteY33" fmla="*/ 1447800 h 1466850"/>
                <a:gd name="connsiteX34" fmla="*/ 0 w 285750"/>
                <a:gd name="connsiteY34" fmla="*/ 1466850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85750" h="1466850">
                  <a:moveTo>
                    <a:pt x="19050" y="0"/>
                  </a:moveTo>
                  <a:cubicBezTo>
                    <a:pt x="34925" y="6350"/>
                    <a:pt x="49749" y="16632"/>
                    <a:pt x="66675" y="19050"/>
                  </a:cubicBezTo>
                  <a:cubicBezTo>
                    <a:pt x="255633" y="46044"/>
                    <a:pt x="171072" y="-3427"/>
                    <a:pt x="247650" y="47625"/>
                  </a:cubicBezTo>
                  <a:lnTo>
                    <a:pt x="276225" y="133350"/>
                  </a:lnTo>
                  <a:lnTo>
                    <a:pt x="285750" y="161925"/>
                  </a:lnTo>
                  <a:cubicBezTo>
                    <a:pt x="282575" y="203200"/>
                    <a:pt x="282681" y="244860"/>
                    <a:pt x="276225" y="285750"/>
                  </a:cubicBezTo>
                  <a:cubicBezTo>
                    <a:pt x="268779" y="332910"/>
                    <a:pt x="265204" y="343648"/>
                    <a:pt x="228600" y="361950"/>
                  </a:cubicBezTo>
                  <a:cubicBezTo>
                    <a:pt x="219620" y="366440"/>
                    <a:pt x="209005" y="366985"/>
                    <a:pt x="200025" y="371475"/>
                  </a:cubicBezTo>
                  <a:cubicBezTo>
                    <a:pt x="126167" y="408404"/>
                    <a:pt x="214699" y="376109"/>
                    <a:pt x="142875" y="400050"/>
                  </a:cubicBezTo>
                  <a:cubicBezTo>
                    <a:pt x="133350" y="396875"/>
                    <a:pt x="124340" y="390525"/>
                    <a:pt x="114300" y="390525"/>
                  </a:cubicBezTo>
                  <a:cubicBezTo>
                    <a:pt x="83628" y="390525"/>
                    <a:pt x="81303" y="406684"/>
                    <a:pt x="66675" y="428625"/>
                  </a:cubicBezTo>
                  <a:cubicBezTo>
                    <a:pt x="81070" y="486206"/>
                    <a:pt x="72060" y="454306"/>
                    <a:pt x="95250" y="523875"/>
                  </a:cubicBezTo>
                  <a:lnTo>
                    <a:pt x="104775" y="552450"/>
                  </a:lnTo>
                  <a:cubicBezTo>
                    <a:pt x="107950" y="561975"/>
                    <a:pt x="111865" y="571285"/>
                    <a:pt x="114300" y="581025"/>
                  </a:cubicBezTo>
                  <a:cubicBezTo>
                    <a:pt x="117475" y="593725"/>
                    <a:pt x="117971" y="607416"/>
                    <a:pt x="123825" y="619125"/>
                  </a:cubicBezTo>
                  <a:cubicBezTo>
                    <a:pt x="134064" y="639603"/>
                    <a:pt x="139713" y="670722"/>
                    <a:pt x="161925" y="676275"/>
                  </a:cubicBezTo>
                  <a:cubicBezTo>
                    <a:pt x="209765" y="688235"/>
                    <a:pt x="187606" y="681660"/>
                    <a:pt x="228600" y="695325"/>
                  </a:cubicBezTo>
                  <a:cubicBezTo>
                    <a:pt x="234950" y="704850"/>
                    <a:pt x="243001" y="713439"/>
                    <a:pt x="247650" y="723900"/>
                  </a:cubicBezTo>
                  <a:cubicBezTo>
                    <a:pt x="255805" y="742250"/>
                    <a:pt x="266700" y="781050"/>
                    <a:pt x="266700" y="781050"/>
                  </a:cubicBezTo>
                  <a:cubicBezTo>
                    <a:pt x="263648" y="793257"/>
                    <a:pt x="254482" y="834060"/>
                    <a:pt x="247650" y="847725"/>
                  </a:cubicBezTo>
                  <a:cubicBezTo>
                    <a:pt x="242530" y="857964"/>
                    <a:pt x="237539" y="869149"/>
                    <a:pt x="228600" y="876300"/>
                  </a:cubicBezTo>
                  <a:cubicBezTo>
                    <a:pt x="220760" y="882572"/>
                    <a:pt x="209005" y="881335"/>
                    <a:pt x="200025" y="885825"/>
                  </a:cubicBezTo>
                  <a:cubicBezTo>
                    <a:pt x="189786" y="890945"/>
                    <a:pt x="180244" y="897546"/>
                    <a:pt x="171450" y="904875"/>
                  </a:cubicBezTo>
                  <a:cubicBezTo>
                    <a:pt x="161102" y="913499"/>
                    <a:pt x="154650" y="926908"/>
                    <a:pt x="142875" y="933450"/>
                  </a:cubicBezTo>
                  <a:cubicBezTo>
                    <a:pt x="125322" y="943202"/>
                    <a:pt x="102433" y="941361"/>
                    <a:pt x="85725" y="952500"/>
                  </a:cubicBezTo>
                  <a:lnTo>
                    <a:pt x="57150" y="971550"/>
                  </a:lnTo>
                  <a:cubicBezTo>
                    <a:pt x="50800" y="981075"/>
                    <a:pt x="45429" y="991331"/>
                    <a:pt x="38100" y="1000125"/>
                  </a:cubicBezTo>
                  <a:cubicBezTo>
                    <a:pt x="29476" y="1010473"/>
                    <a:pt x="16997" y="1017492"/>
                    <a:pt x="9525" y="1028700"/>
                  </a:cubicBezTo>
                  <a:cubicBezTo>
                    <a:pt x="3956" y="1037054"/>
                    <a:pt x="3175" y="1047750"/>
                    <a:pt x="0" y="1057275"/>
                  </a:cubicBezTo>
                  <a:lnTo>
                    <a:pt x="57150" y="1143000"/>
                  </a:lnTo>
                  <a:cubicBezTo>
                    <a:pt x="63500" y="1152525"/>
                    <a:pt x="72580" y="1160715"/>
                    <a:pt x="76200" y="1171575"/>
                  </a:cubicBezTo>
                  <a:cubicBezTo>
                    <a:pt x="90845" y="1215509"/>
                    <a:pt x="83756" y="1190305"/>
                    <a:pt x="95250" y="1247775"/>
                  </a:cubicBezTo>
                  <a:cubicBezTo>
                    <a:pt x="91566" y="1280930"/>
                    <a:pt x="89188" y="1356880"/>
                    <a:pt x="66675" y="1390650"/>
                  </a:cubicBezTo>
                  <a:cubicBezTo>
                    <a:pt x="53975" y="1409700"/>
                    <a:pt x="47625" y="1435100"/>
                    <a:pt x="28575" y="1447800"/>
                  </a:cubicBezTo>
                  <a:lnTo>
                    <a:pt x="0" y="1466850"/>
                  </a:lnTo>
                </a:path>
              </a:pathLst>
            </a:custGeom>
            <a:noFill/>
            <a:ln w="158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F1A3045-5250-2448-9EFF-8DCF44FAF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3960" y="5267706"/>
              <a:ext cx="1011831" cy="155278"/>
            </a:xfrm>
            <a:prstGeom prst="straightConnector1">
              <a:avLst/>
            </a:prstGeom>
            <a:ln w="28575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C3D60A9-F39D-1C4E-B3E8-0DE9BE3A66F7}"/>
                </a:ext>
              </a:extLst>
            </p:cNvPr>
            <p:cNvSpPr/>
            <p:nvPr/>
          </p:nvSpPr>
          <p:spPr>
            <a:xfrm>
              <a:off x="8335978" y="4784271"/>
              <a:ext cx="670580" cy="1708604"/>
            </a:xfrm>
            <a:prstGeom prst="rect">
              <a:avLst/>
            </a:prstGeom>
            <a:noFill/>
            <a:ln w="158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7971C7-22D5-184C-9B71-5CD0C26ECF75}"/>
                </a:ext>
              </a:extLst>
            </p:cNvPr>
            <p:cNvSpPr txBox="1"/>
            <p:nvPr/>
          </p:nvSpPr>
          <p:spPr>
            <a:xfrm>
              <a:off x="9955791" y="5083040"/>
              <a:ext cx="2085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Endosteal scalloping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3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Fibrous Dysplasia -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 of asymptomatic or incidental lesions is recommended</a:t>
            </a:r>
          </a:p>
          <a:p>
            <a:pPr lvl="1"/>
            <a:r>
              <a:rPr lang="en-US" dirty="0"/>
              <a:t>Follow XR needed to ensure no progression or development of deformity</a:t>
            </a:r>
          </a:p>
          <a:p>
            <a:pPr lvl="2"/>
            <a:r>
              <a:rPr lang="en-US" dirty="0"/>
              <a:t>Progressive deformity is common in polyostotic disease</a:t>
            </a:r>
          </a:p>
          <a:p>
            <a:pPr lvl="3"/>
            <a:r>
              <a:rPr lang="en-US" dirty="0"/>
              <a:t>Rare in monostotic</a:t>
            </a:r>
          </a:p>
          <a:p>
            <a:r>
              <a:rPr lang="en-US" dirty="0"/>
              <a:t>Bisphosphonates can be used in polyostotic form to decrease bone pain</a:t>
            </a:r>
          </a:p>
          <a:p>
            <a:endParaRPr lang="en-US" dirty="0"/>
          </a:p>
        </p:txBody>
      </p:sp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FF81E2D5-E1F2-DE4C-A2C8-4D5C3B61B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4047235"/>
            <a:ext cx="2371733" cy="2731839"/>
          </a:xfrm>
          <a:prstGeom prst="rect">
            <a:avLst/>
          </a:prstGeom>
        </p:spPr>
      </p:pic>
      <p:pic>
        <p:nvPicPr>
          <p:cNvPr id="7" name="Picture 6" descr="A picture containing person, wearing, shirt, standing&#10;&#10;Description automatically generated">
            <a:extLst>
              <a:ext uri="{FF2B5EF4-FFF2-40B4-BE49-F238E27FC236}">
                <a16:creationId xmlns:a16="http://schemas.microsoft.com/office/drawing/2014/main" id="{54800060-6C73-F244-A343-D39A7BCE3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91" y="4047235"/>
            <a:ext cx="1847676" cy="2731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E6C4FE-F077-3945-8530-67A2768DA96F}"/>
              </a:ext>
            </a:extLst>
          </p:cNvPr>
          <p:cNvSpPr txBox="1"/>
          <p:nvPr/>
        </p:nvSpPr>
        <p:spPr>
          <a:xfrm>
            <a:off x="5745374" y="5102174"/>
            <a:ext cx="1847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Proximal femoral </a:t>
            </a:r>
            <a:r>
              <a:rPr lang="en-US" sz="1400" dirty="0" err="1"/>
              <a:t>varus</a:t>
            </a:r>
            <a:r>
              <a:rPr lang="en-US" sz="1400" dirty="0"/>
              <a:t> developing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C0C22E0-9CDD-044F-94C9-DBE42EF5C2A3}"/>
              </a:ext>
            </a:extLst>
          </p:cNvPr>
          <p:cNvSpPr/>
          <p:nvPr/>
        </p:nvSpPr>
        <p:spPr>
          <a:xfrm>
            <a:off x="6253630" y="5619557"/>
            <a:ext cx="799118" cy="253491"/>
          </a:xfrm>
          <a:prstGeom prst="rightArrow">
            <a:avLst>
              <a:gd name="adj1" fmla="val 3787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Fibrous Dysplasia – Conservative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358743" cy="4351338"/>
          </a:xfrm>
        </p:spPr>
        <p:txBody>
          <a:bodyPr>
            <a:normAutofit/>
          </a:bodyPr>
          <a:lstStyle/>
          <a:p>
            <a:r>
              <a:rPr lang="en-US" dirty="0"/>
              <a:t>Treatment of fracture</a:t>
            </a:r>
          </a:p>
          <a:p>
            <a:pPr lvl="1"/>
            <a:r>
              <a:rPr lang="en-US" dirty="0"/>
              <a:t>Conservative treatment most commonly indicated</a:t>
            </a:r>
          </a:p>
          <a:p>
            <a:pPr lvl="1"/>
            <a:r>
              <a:rPr lang="en-US" dirty="0"/>
              <a:t>Fractures heal rapidly</a:t>
            </a:r>
          </a:p>
          <a:p>
            <a:pPr lvl="2"/>
            <a:r>
              <a:rPr lang="en-US" dirty="0"/>
              <a:t>Good periosteal bone formation</a:t>
            </a:r>
          </a:p>
          <a:p>
            <a:pPr lvl="2"/>
            <a:r>
              <a:rPr lang="en-US" dirty="0"/>
              <a:t>Poor endosteal bone</a:t>
            </a:r>
          </a:p>
          <a:p>
            <a:pPr lvl="1"/>
            <a:r>
              <a:rPr lang="en-US" dirty="0"/>
              <a:t>Underlying bone will remain dysplastic</a:t>
            </a:r>
          </a:p>
          <a:p>
            <a:pPr lvl="1"/>
            <a:r>
              <a:rPr lang="en-US" dirty="0"/>
              <a:t>Curettage and grafting is </a:t>
            </a:r>
            <a:r>
              <a:rPr lang="en-US" u="sng" dirty="0"/>
              <a:t>NOT</a:t>
            </a:r>
            <a:r>
              <a:rPr lang="en-US" dirty="0"/>
              <a:t> indicated</a:t>
            </a:r>
          </a:p>
          <a:p>
            <a:pPr lvl="2"/>
            <a:r>
              <a:rPr lang="en-US" dirty="0"/>
              <a:t>Graft is converted to FD bone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3F53479-902F-4146-AD95-630B65AD9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4" t="22558" r="19122" b="4419"/>
          <a:stretch/>
        </p:blipFill>
        <p:spPr bwMode="auto">
          <a:xfrm>
            <a:off x="8972870" y="1861318"/>
            <a:ext cx="1714499" cy="392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A44B8BD-85EC-0649-9D6F-C7BE0C500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6" t="18168" r="12032" b="6748"/>
          <a:stretch/>
        </p:blipFill>
        <p:spPr bwMode="auto">
          <a:xfrm>
            <a:off x="10801671" y="1861318"/>
            <a:ext cx="1332861" cy="392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524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D0045D-EF98-5644-AC4E-F2B8BC90D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13367">
            <a:off x="10134087" y="1748797"/>
            <a:ext cx="2120446" cy="2644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Fibrous Dysplasia – Surgical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27424" cy="4787446"/>
          </a:xfrm>
        </p:spPr>
        <p:txBody>
          <a:bodyPr>
            <a:normAutofit/>
          </a:bodyPr>
          <a:lstStyle/>
          <a:p>
            <a:r>
              <a:rPr lang="en-US" dirty="0"/>
              <a:t>Most often indicated for</a:t>
            </a:r>
          </a:p>
          <a:p>
            <a:pPr lvl="1"/>
            <a:r>
              <a:rPr lang="en-US" dirty="0"/>
              <a:t>Lower extremity/weightbearing bones</a:t>
            </a:r>
          </a:p>
          <a:p>
            <a:pPr lvl="1"/>
            <a:r>
              <a:rPr lang="en-US" dirty="0"/>
              <a:t>Polyostotic cases with deformity</a:t>
            </a:r>
          </a:p>
          <a:p>
            <a:r>
              <a:rPr lang="en-US" dirty="0"/>
              <a:t>Intramedullary fixation is ideal</a:t>
            </a:r>
          </a:p>
          <a:p>
            <a:pPr lvl="1"/>
            <a:r>
              <a:rPr lang="en-US" dirty="0"/>
              <a:t>Load-sharing implant</a:t>
            </a:r>
          </a:p>
          <a:p>
            <a:pPr lvl="1"/>
            <a:r>
              <a:rPr lang="en-US" dirty="0"/>
              <a:t>Protect the entire bone </a:t>
            </a:r>
          </a:p>
          <a:p>
            <a:pPr lvl="2"/>
            <a:r>
              <a:rPr lang="en-US" dirty="0"/>
              <a:t>Especially in polyostotic cases</a:t>
            </a:r>
          </a:p>
          <a:p>
            <a:pPr lvl="1"/>
            <a:r>
              <a:rPr lang="en-US" dirty="0"/>
              <a:t>Additional osteotomies often needed for associated deformities</a:t>
            </a:r>
          </a:p>
          <a:p>
            <a:r>
              <a:rPr lang="en-US" dirty="0"/>
              <a:t>Fixed angle constructs required in periarticular fractures when IM fixation is not sufficient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B2749-E355-C64C-9828-41EC6D3CA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24" t="4136"/>
          <a:stretch/>
        </p:blipFill>
        <p:spPr>
          <a:xfrm>
            <a:off x="8892523" y="1690685"/>
            <a:ext cx="1455456" cy="29339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3FD3F5-9BA7-9D49-B0B7-F464C5E09618}"/>
              </a:ext>
            </a:extLst>
          </p:cNvPr>
          <p:cNvSpPr/>
          <p:nvPr/>
        </p:nvSpPr>
        <p:spPr>
          <a:xfrm>
            <a:off x="10347979" y="1690688"/>
            <a:ext cx="234550" cy="2933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7FE409-F091-5C42-8C86-033795ADABFD}"/>
              </a:ext>
            </a:extLst>
          </p:cNvPr>
          <p:cNvSpPr/>
          <p:nvPr/>
        </p:nvSpPr>
        <p:spPr>
          <a:xfrm>
            <a:off x="11914568" y="989065"/>
            <a:ext cx="1588281" cy="4163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AF708-E64D-C442-AA59-3D2FE3FE5F33}"/>
              </a:ext>
            </a:extLst>
          </p:cNvPr>
          <p:cNvSpPr/>
          <p:nvPr/>
        </p:nvSpPr>
        <p:spPr>
          <a:xfrm flipV="1">
            <a:off x="10367282" y="4574339"/>
            <a:ext cx="1973035" cy="209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2FDAAA-C13B-1944-BA5A-5B504817A2D5}"/>
              </a:ext>
            </a:extLst>
          </p:cNvPr>
          <p:cNvSpPr/>
          <p:nvPr/>
        </p:nvSpPr>
        <p:spPr>
          <a:xfrm flipV="1">
            <a:off x="10062482" y="1212680"/>
            <a:ext cx="1973035" cy="478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film, person, table, holding&#10;&#10;Description automatically generated">
            <a:extLst>
              <a:ext uri="{FF2B5EF4-FFF2-40B4-BE49-F238E27FC236}">
                <a16:creationId xmlns:a16="http://schemas.microsoft.com/office/drawing/2014/main" id="{B2FFA106-FFDC-7341-A836-9A6CB5AF06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23254" r="44336"/>
          <a:stretch/>
        </p:blipFill>
        <p:spPr>
          <a:xfrm>
            <a:off x="8756896" y="4694419"/>
            <a:ext cx="1640012" cy="1735627"/>
          </a:xfrm>
          <a:prstGeom prst="rect">
            <a:avLst/>
          </a:prstGeom>
        </p:spPr>
      </p:pic>
      <p:pic>
        <p:nvPicPr>
          <p:cNvPr id="12" name="Picture 11" descr="A picture containing person, indoor, necktie, photo&#10;&#10;Description automatically generated">
            <a:extLst>
              <a:ext uri="{FF2B5EF4-FFF2-40B4-BE49-F238E27FC236}">
                <a16:creationId xmlns:a16="http://schemas.microsoft.com/office/drawing/2014/main" id="{4038E446-A0BC-9E4D-A30C-936257D88C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33"/>
          <a:stretch/>
        </p:blipFill>
        <p:spPr>
          <a:xfrm>
            <a:off x="10508048" y="4694420"/>
            <a:ext cx="1511140" cy="17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31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Fibrous Dysplasia – Prophylactic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Prevention of fracture</a:t>
            </a:r>
          </a:p>
          <a:p>
            <a:pPr lvl="1"/>
            <a:r>
              <a:rPr lang="en-US" dirty="0"/>
              <a:t>Prophylactic fixation in weightbearing bones with large lesions and/or progressing deformity</a:t>
            </a:r>
          </a:p>
          <a:p>
            <a:pPr lvl="1"/>
            <a:r>
              <a:rPr lang="en-US" dirty="0"/>
              <a:t>May also present with bone pain in the absence of visible fracture</a:t>
            </a:r>
          </a:p>
          <a:p>
            <a:pPr lvl="1"/>
            <a:r>
              <a:rPr lang="en-US" dirty="0"/>
              <a:t>Minor trauma can lead to pathologic fracture</a:t>
            </a:r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6B9501A-3657-7E4C-ACCB-E682DDF03B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 t="4195" r="10175" b="4111"/>
          <a:stretch/>
        </p:blipFill>
        <p:spPr>
          <a:xfrm rot="19525415">
            <a:off x="2347306" y="4104669"/>
            <a:ext cx="2127338" cy="2458741"/>
          </a:xfrm>
          <a:prstGeom prst="rect">
            <a:avLst/>
          </a:prstGeom>
        </p:spPr>
      </p:pic>
      <p:pic>
        <p:nvPicPr>
          <p:cNvPr id="7" name="Picture 6" descr="A picture containing indoor, dark, person, sitting&#10;&#10;Description automatically generated">
            <a:extLst>
              <a:ext uri="{FF2B5EF4-FFF2-40B4-BE49-F238E27FC236}">
                <a16:creationId xmlns:a16="http://schemas.microsoft.com/office/drawing/2014/main" id="{F21C084E-6865-CA4B-BBE1-29A999E88E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t="9265" r="9599" b="4052"/>
          <a:stretch/>
        </p:blipFill>
        <p:spPr>
          <a:xfrm rot="19928634">
            <a:off x="5248169" y="4079719"/>
            <a:ext cx="2141310" cy="2473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6ACFF2-9415-A148-9816-D27AD7B37E74}"/>
              </a:ext>
            </a:extLst>
          </p:cNvPr>
          <p:cNvSpPr txBox="1"/>
          <p:nvPr/>
        </p:nvSpPr>
        <p:spPr>
          <a:xfrm>
            <a:off x="838200" y="3750962"/>
            <a:ext cx="170361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E9E3C-C5DD-8542-9AF2-A0E5714B74D5}"/>
              </a:ext>
            </a:extLst>
          </p:cNvPr>
          <p:cNvSpPr txBox="1"/>
          <p:nvPr/>
        </p:nvSpPr>
        <p:spPr>
          <a:xfrm>
            <a:off x="3864863" y="4090705"/>
            <a:ext cx="1523999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31B08B-D4EA-3F4B-B297-01F5920C7137}"/>
              </a:ext>
            </a:extLst>
          </p:cNvPr>
          <p:cNvSpPr txBox="1"/>
          <p:nvPr/>
        </p:nvSpPr>
        <p:spPr>
          <a:xfrm>
            <a:off x="7025860" y="3935628"/>
            <a:ext cx="1523999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12" name="Picture 11" descr="A close up of a person&#10;&#10;Description automatically generated">
            <a:extLst>
              <a:ext uri="{FF2B5EF4-FFF2-40B4-BE49-F238E27FC236}">
                <a16:creationId xmlns:a16="http://schemas.microsoft.com/office/drawing/2014/main" id="{5D7DB10C-74FD-C647-A11C-1440F4E4E1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62" y="3859006"/>
            <a:ext cx="1244124" cy="29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94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recognize a pathologic fracture</a:t>
            </a:r>
          </a:p>
          <a:p>
            <a:r>
              <a:rPr lang="en-US" dirty="0"/>
              <a:t>How to evaluate a pathologic fracture</a:t>
            </a:r>
          </a:p>
          <a:p>
            <a:r>
              <a:rPr lang="en-US" dirty="0"/>
              <a:t>Treatment principles in the management of pathologic fractures</a:t>
            </a:r>
          </a:p>
          <a:p>
            <a:r>
              <a:rPr lang="en-US" dirty="0"/>
              <a:t>Common pathologies encountered in the pediatric population 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9EE1-1D21-DB40-B48F-894EEF6D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Fibrous Dysplasia - Augmentation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08B0-35A1-5A41-854D-941D4BB53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Augmentation with cortical strut allograft may also improve mechanical strength</a:t>
            </a:r>
          </a:p>
          <a:p>
            <a:pPr lvl="2"/>
            <a:r>
              <a:rPr lang="en-US" sz="2400" dirty="0"/>
              <a:t>Bone graft will be resorbed and replaced by fibrous dysplasia over time</a:t>
            </a:r>
          </a:p>
          <a:p>
            <a:pPr lvl="3"/>
            <a:r>
              <a:rPr lang="en-US" sz="2000" dirty="0"/>
              <a:t>Nonstructural allograft does not have a role in treating this condition </a:t>
            </a:r>
          </a:p>
        </p:txBody>
      </p:sp>
      <p:pic>
        <p:nvPicPr>
          <p:cNvPr id="7" name="Picture 6" descr="A picture containing film, table, photo, sitting&#10;&#10;Description automatically generated">
            <a:extLst>
              <a:ext uri="{FF2B5EF4-FFF2-40B4-BE49-F238E27FC236}">
                <a16:creationId xmlns:a16="http://schemas.microsoft.com/office/drawing/2014/main" id="{A156D1E4-15FD-354E-8000-0A919891D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6" r="25356"/>
          <a:stretch/>
        </p:blipFill>
        <p:spPr>
          <a:xfrm>
            <a:off x="6662739" y="3505200"/>
            <a:ext cx="1971675" cy="318770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623707AB-B88C-2B44-B540-541FEF4121DF}"/>
              </a:ext>
            </a:extLst>
          </p:cNvPr>
          <p:cNvSpPr/>
          <p:nvPr/>
        </p:nvSpPr>
        <p:spPr>
          <a:xfrm>
            <a:off x="5131594" y="4737100"/>
            <a:ext cx="1397000" cy="323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857237-8CBC-4244-8E72-5728672E6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650" y="3505198"/>
            <a:ext cx="2588800" cy="31877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4C9352-87AE-2344-AA35-005494739E35}"/>
              </a:ext>
            </a:extLst>
          </p:cNvPr>
          <p:cNvSpPr txBox="1"/>
          <p:nvPr/>
        </p:nvSpPr>
        <p:spPr>
          <a:xfrm>
            <a:off x="5208382" y="5253633"/>
            <a:ext cx="124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Resorption of cortical strut graft</a:t>
            </a:r>
          </a:p>
        </p:txBody>
      </p:sp>
    </p:spTree>
    <p:extLst>
      <p:ext uri="{BB962C8B-B14F-4D97-AF65-F5344CB8AC3E}">
        <p14:creationId xmlns:p14="http://schemas.microsoft.com/office/powerpoint/2010/main" val="1383492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83768-9BA1-4C49-BF69-F1FC9F389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Tumors &amp; Metastases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A3141-0581-C849-B411-3316D087C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8328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Malignant bone tumors may cause pathologic fractures</a:t>
            </a:r>
          </a:p>
          <a:p>
            <a:pPr lvl="1"/>
            <a:r>
              <a:rPr lang="en-US" dirty="0"/>
              <a:t>Osteosarcoma and Ewing’s sarcoma most common</a:t>
            </a:r>
          </a:p>
          <a:p>
            <a:pPr lvl="1"/>
            <a:r>
              <a:rPr lang="en-US" dirty="0"/>
              <a:t>Metastases</a:t>
            </a:r>
          </a:p>
          <a:p>
            <a:r>
              <a:rPr lang="en-US" dirty="0"/>
              <a:t>Signs of malignancy include </a:t>
            </a:r>
          </a:p>
          <a:p>
            <a:pPr lvl="1"/>
            <a:r>
              <a:rPr lang="en-US" dirty="0"/>
              <a:t>Aggressive appearance</a:t>
            </a:r>
          </a:p>
          <a:p>
            <a:pPr lvl="1"/>
            <a:r>
              <a:rPr lang="en-US" dirty="0"/>
              <a:t>Periosteal reaction</a:t>
            </a:r>
          </a:p>
          <a:p>
            <a:pPr lvl="1"/>
            <a:r>
              <a:rPr lang="en-US" dirty="0"/>
              <a:t>Bone forming and/or destructive lesions with poorly delineated borders</a:t>
            </a:r>
          </a:p>
          <a:p>
            <a:pPr lvl="2"/>
            <a:r>
              <a:rPr lang="en-US" dirty="0"/>
              <a:t>Not well circumscribed</a:t>
            </a:r>
          </a:p>
          <a:p>
            <a:pPr lvl="2"/>
            <a:r>
              <a:rPr lang="en-US" dirty="0" err="1"/>
              <a:t>Permeative</a:t>
            </a:r>
            <a:r>
              <a:rPr lang="en-US" dirty="0"/>
              <a:t> appearance</a:t>
            </a:r>
          </a:p>
          <a:p>
            <a:pPr lvl="1"/>
            <a:r>
              <a:rPr lang="en-US" dirty="0"/>
              <a:t>Associated soft tissue mass</a:t>
            </a:r>
          </a:p>
          <a:p>
            <a:pPr lvl="1"/>
            <a:endParaRPr lang="en-US" dirty="0"/>
          </a:p>
        </p:txBody>
      </p:sp>
      <p:pic>
        <p:nvPicPr>
          <p:cNvPr id="5" name="Picture 4" descr="A picture containing blur&#10;&#10;Description automatically generated">
            <a:extLst>
              <a:ext uri="{FF2B5EF4-FFF2-40B4-BE49-F238E27FC236}">
                <a16:creationId xmlns:a16="http://schemas.microsoft.com/office/drawing/2014/main" id="{82D67B95-A307-9245-A0AA-2A39BC805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086" y="1078413"/>
            <a:ext cx="1972128" cy="2669173"/>
          </a:xfrm>
          <a:prstGeom prst="rect">
            <a:avLst/>
          </a:prstGeom>
        </p:spPr>
      </p:pic>
      <p:pic>
        <p:nvPicPr>
          <p:cNvPr id="7" name="Picture 6" descr="A picture containing invertebrate, worm&#10;&#10;Description automatically generated">
            <a:extLst>
              <a:ext uri="{FF2B5EF4-FFF2-40B4-BE49-F238E27FC236}">
                <a16:creationId xmlns:a16="http://schemas.microsoft.com/office/drawing/2014/main" id="{7228CF5F-7647-F04E-BBE4-D0883A315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086" y="3829231"/>
            <a:ext cx="1972128" cy="220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8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48E2C-037D-AF49-B289-7F2150F0B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Malignant Tumors &amp; Metastases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65A1-09AC-A846-A031-A9B04446D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3000" cy="4351338"/>
          </a:xfrm>
        </p:spPr>
        <p:txBody>
          <a:bodyPr>
            <a:normAutofit/>
          </a:bodyPr>
          <a:lstStyle/>
          <a:p>
            <a:r>
              <a:rPr lang="en-US" dirty="0"/>
              <a:t>Identification and diagnosis is crucial for appropriate treatment</a:t>
            </a:r>
          </a:p>
          <a:p>
            <a:r>
              <a:rPr lang="en-US" dirty="0"/>
              <a:t>Work-up should be done by the treating orthopedic oncologist, especially biopsy</a:t>
            </a:r>
          </a:p>
          <a:p>
            <a:r>
              <a:rPr lang="en-US" dirty="0"/>
              <a:t>Do not perform fixation before diagnosis is made</a:t>
            </a:r>
          </a:p>
          <a:p>
            <a:r>
              <a:rPr lang="en-US" dirty="0"/>
              <a:t>Treatment of malignancy can include chemotherapy, radiation, and/or surgery</a:t>
            </a:r>
          </a:p>
          <a:p>
            <a:pPr lvl="1"/>
            <a:r>
              <a:rPr lang="en-US" dirty="0"/>
              <a:t>Limb salvage is often possible</a:t>
            </a:r>
          </a:p>
          <a:p>
            <a:endParaRPr lang="en-US" dirty="0"/>
          </a:p>
        </p:txBody>
      </p:sp>
      <p:pic>
        <p:nvPicPr>
          <p:cNvPr id="4" name="Picture 3" descr="A picture containing plastic, several&#10;&#10;Description automatically generated">
            <a:extLst>
              <a:ext uri="{FF2B5EF4-FFF2-40B4-BE49-F238E27FC236}">
                <a16:creationId xmlns:a16="http://schemas.microsoft.com/office/drawing/2014/main" id="{2B78E7DB-615A-9447-AE28-0AAF0CE5F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4" t="14782" r="52721" b="17577"/>
          <a:stretch/>
        </p:blipFill>
        <p:spPr>
          <a:xfrm>
            <a:off x="10121900" y="4001294"/>
            <a:ext cx="1632858" cy="2439208"/>
          </a:xfrm>
          <a:prstGeom prst="rect">
            <a:avLst/>
          </a:prstGeom>
        </p:spPr>
      </p:pic>
      <p:pic>
        <p:nvPicPr>
          <p:cNvPr id="7" name="Picture 6" descr="A close up of a person's leg&#10;&#10;Description automatically generated with low confidence">
            <a:extLst>
              <a:ext uri="{FF2B5EF4-FFF2-40B4-BE49-F238E27FC236}">
                <a16:creationId xmlns:a16="http://schemas.microsoft.com/office/drawing/2014/main" id="{EEBBF380-38D9-1C4B-8113-56A23D502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79" y="663008"/>
            <a:ext cx="12319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10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A7-0411-9A45-B0CB-767FD4E3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Pediatric pathologic fractures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FEFDA-11E7-2141-A62B-B9A7D951D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Pathologic fractures can happen from many different etiologies, both benign and malignant</a:t>
            </a:r>
          </a:p>
          <a:p>
            <a:r>
              <a:rPr lang="en-US" dirty="0"/>
              <a:t>Treatment of the fracture and treatment of the pathology are dependent on the etiology</a:t>
            </a:r>
          </a:p>
          <a:p>
            <a:r>
              <a:rPr lang="en-US" dirty="0"/>
              <a:t>Many benign etiologies do not require treatment distinct from the fracture treatment</a:t>
            </a:r>
          </a:p>
          <a:p>
            <a:r>
              <a:rPr lang="en-US" dirty="0"/>
              <a:t>An </a:t>
            </a:r>
            <a:r>
              <a:rPr lang="en-US" dirty="0" err="1"/>
              <a:t>orthopaedic</a:t>
            </a:r>
            <a:r>
              <a:rPr lang="en-US" dirty="0"/>
              <a:t> oncologist should be consulted when dealing with a suspected malignancy</a:t>
            </a:r>
          </a:p>
        </p:txBody>
      </p:sp>
    </p:spTree>
    <p:extLst>
      <p:ext uri="{BB962C8B-B14F-4D97-AF65-F5344CB8AC3E}">
        <p14:creationId xmlns:p14="http://schemas.microsoft.com/office/powerpoint/2010/main" val="1664642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AB678-16B7-D248-867C-85FF6669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E110E6-DC21-1C48-9433-A3F791FD8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Kadhim</a:t>
            </a:r>
            <a:r>
              <a:rPr lang="en-US" dirty="0"/>
              <a:t>, M., Thacker, M., </a:t>
            </a:r>
            <a:r>
              <a:rPr lang="en-US" dirty="0" err="1"/>
              <a:t>Kadhim</a:t>
            </a:r>
            <a:r>
              <a:rPr lang="en-US" dirty="0"/>
              <a:t>, A. </a:t>
            </a:r>
            <a:r>
              <a:rPr lang="en-US" i="1" dirty="0"/>
              <a:t>et al.</a:t>
            </a:r>
            <a:r>
              <a:rPr lang="en-US" dirty="0"/>
              <a:t> Treatment of unicameral bone cyst: systematic review and meta analysis. </a:t>
            </a:r>
            <a:r>
              <a:rPr lang="en-US" i="1" dirty="0"/>
              <a:t>J Child </a:t>
            </a:r>
            <a:r>
              <a:rPr lang="en-US" i="1" dirty="0" err="1"/>
              <a:t>Orthop</a:t>
            </a:r>
            <a:r>
              <a:rPr lang="en-US" dirty="0"/>
              <a:t> </a:t>
            </a:r>
            <a:r>
              <a:rPr lang="en-US" b="1" dirty="0"/>
              <a:t>8, </a:t>
            </a:r>
            <a:r>
              <a:rPr lang="en-US" dirty="0"/>
              <a:t>171–191 (2014). https://</a:t>
            </a:r>
            <a:r>
              <a:rPr lang="en-US" dirty="0" err="1"/>
              <a:t>doi.org</a:t>
            </a:r>
            <a:r>
              <a:rPr lang="en-US" dirty="0"/>
              <a:t>/10.1007/s11832-014-0566-3</a:t>
            </a:r>
          </a:p>
          <a:p>
            <a:r>
              <a:rPr lang="en-US" dirty="0"/>
              <a:t>Rapp TB, Ward JP, </a:t>
            </a:r>
            <a:r>
              <a:rPr lang="en-US" dirty="0" err="1"/>
              <a:t>Alaia</a:t>
            </a:r>
            <a:r>
              <a:rPr lang="en-US" dirty="0"/>
              <a:t> MJ.J Am </a:t>
            </a:r>
            <a:r>
              <a:rPr lang="en-US" dirty="0" err="1"/>
              <a:t>Acad</a:t>
            </a:r>
            <a:r>
              <a:rPr lang="en-US" dirty="0"/>
              <a:t> </a:t>
            </a:r>
            <a:r>
              <a:rPr lang="en-US" dirty="0" err="1"/>
              <a:t>Orthop</a:t>
            </a:r>
            <a:r>
              <a:rPr lang="en-US" dirty="0"/>
              <a:t> Surg. 2012 Apr;20(4):233-41. </a:t>
            </a:r>
            <a:r>
              <a:rPr lang="en-US" dirty="0" err="1"/>
              <a:t>doi</a:t>
            </a:r>
            <a:r>
              <a:rPr lang="en-US" dirty="0"/>
              <a:t>: 10.5435/JAAOS-20-04-233.</a:t>
            </a:r>
          </a:p>
          <a:p>
            <a:r>
              <a:rPr lang="en-US" dirty="0"/>
              <a:t>DiCaprio MR, </a:t>
            </a:r>
            <a:r>
              <a:rPr lang="en-US" dirty="0" err="1"/>
              <a:t>Enneking</a:t>
            </a:r>
            <a:r>
              <a:rPr lang="en-US" dirty="0"/>
              <a:t> WF. Fibrous dysplasia. Pathophysiology, evaluation, and treatment. J Bone Joint Surg Am. 2005 Aug;87(8):1848-64. </a:t>
            </a:r>
            <a:r>
              <a:rPr lang="en-US" dirty="0" err="1"/>
              <a:t>doi</a:t>
            </a:r>
            <a:r>
              <a:rPr lang="en-US" dirty="0"/>
              <a:t>: 10.2106/JBJS.D.02942. PMID: 16085630.</a:t>
            </a:r>
          </a:p>
          <a:p>
            <a:r>
              <a:rPr lang="en-US" dirty="0"/>
              <a:t>John A Herring. </a:t>
            </a:r>
            <a:r>
              <a:rPr lang="en-US" dirty="0" err="1"/>
              <a:t>Tachdjian's</a:t>
            </a:r>
            <a:r>
              <a:rPr lang="en-US" dirty="0"/>
              <a:t> Pediatric Orthopaedics: from the Texas Scottish Rite Hospital for Children. 5th edition. 2014. Elsevier Saunders: Philadelphia ISBN:  978-1-4377-1549-1.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49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b="1" u="sng" dirty="0"/>
              <a:t>Recognizing a pathologic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</a:t>
            </a:r>
            <a:r>
              <a:rPr lang="en-US" b="1" dirty="0"/>
              <a:t> </a:t>
            </a:r>
            <a:r>
              <a:rPr lang="en-US" dirty="0"/>
              <a:t>suspicious when</a:t>
            </a:r>
          </a:p>
          <a:p>
            <a:pPr lvl="1"/>
            <a:r>
              <a:rPr lang="en-US" dirty="0"/>
              <a:t>The mechanism of injury seems disproportionately minor</a:t>
            </a:r>
          </a:p>
          <a:p>
            <a:pPr lvl="2"/>
            <a:r>
              <a:rPr lang="en-US" dirty="0"/>
              <a:t>Example: a fall from standing results in a humerus fracture</a:t>
            </a:r>
          </a:p>
          <a:p>
            <a:pPr lvl="1"/>
            <a:r>
              <a:rPr lang="en-US" dirty="0"/>
              <a:t>The fracture pattern is atypical for location</a:t>
            </a:r>
          </a:p>
          <a:p>
            <a:pPr lvl="2"/>
            <a:r>
              <a:rPr lang="en-US" dirty="0"/>
              <a:t>Example: transverse fracture in a femur after a fall</a:t>
            </a:r>
          </a:p>
          <a:p>
            <a:pPr lvl="1"/>
            <a:r>
              <a:rPr lang="en-US" dirty="0"/>
              <a:t>The bone doesn’t look normal at the fracture site</a:t>
            </a:r>
          </a:p>
          <a:p>
            <a:pPr lvl="2"/>
            <a:r>
              <a:rPr lang="en-US" dirty="0"/>
              <a:t>Example: any lesion, or appearance that is cystic, lucent, sclerotic, or with surrounding reaction such as periosteal elevation</a:t>
            </a:r>
          </a:p>
          <a:p>
            <a:pPr lvl="2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4073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Evaluating a suspected pathologic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39551-2FB0-2B40-AE89-3C88C2670D4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Obtain a detailed history</a:t>
            </a:r>
          </a:p>
          <a:p>
            <a:pPr lvl="1"/>
            <a:r>
              <a:rPr lang="en-US" dirty="0"/>
              <a:t>Local and constitutional symptoms: confirm if any pain, particularly night pain, fever, weight loss, swelling, or lack of these</a:t>
            </a:r>
          </a:p>
          <a:p>
            <a:pPr lvl="1"/>
            <a:r>
              <a:rPr lang="en-US" dirty="0"/>
              <a:t>Current or past medical conditions</a:t>
            </a:r>
          </a:p>
          <a:p>
            <a:pPr lvl="1"/>
            <a:r>
              <a:rPr lang="en-US" dirty="0"/>
              <a:t>Family history</a:t>
            </a:r>
          </a:p>
          <a:p>
            <a:r>
              <a:rPr lang="en-US" dirty="0"/>
              <a:t>Physical exam</a:t>
            </a:r>
          </a:p>
          <a:p>
            <a:pPr lvl="1"/>
            <a:r>
              <a:rPr lang="en-US" dirty="0"/>
              <a:t>A thorough exam includes evaluation for skin changes, swelling, soft tissue mass, lymphadenopathy</a:t>
            </a:r>
          </a:p>
          <a:p>
            <a:pPr lvl="2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3300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Evaluating a suspected pathologic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39551-2FB0-2B40-AE89-3C88C2670D4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851807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Diagnostic imaging</a:t>
            </a:r>
          </a:p>
          <a:p>
            <a:pPr lvl="1"/>
            <a:r>
              <a:rPr lang="en-US" dirty="0"/>
              <a:t>Plain x-rays are typically done to identify the fracture</a:t>
            </a:r>
          </a:p>
          <a:p>
            <a:pPr lvl="1"/>
            <a:r>
              <a:rPr lang="en-US" dirty="0"/>
              <a:t>Ensure complete imaging of the whole bone</a:t>
            </a:r>
          </a:p>
          <a:p>
            <a:pPr lvl="1"/>
            <a:endParaRPr lang="en-US" dirty="0"/>
          </a:p>
          <a:p>
            <a:r>
              <a:rPr lang="en-US" dirty="0"/>
              <a:t>Advanced imaging can be useful</a:t>
            </a:r>
          </a:p>
          <a:p>
            <a:pPr lvl="2"/>
            <a:r>
              <a:rPr lang="en-US" dirty="0"/>
              <a:t>MRI, CT, bone scan</a:t>
            </a:r>
          </a:p>
        </p:txBody>
      </p:sp>
      <p:pic>
        <p:nvPicPr>
          <p:cNvPr id="6" name="Picture 5" descr="A picture containing close&#10;&#10;Description automatically generated">
            <a:extLst>
              <a:ext uri="{FF2B5EF4-FFF2-40B4-BE49-F238E27FC236}">
                <a16:creationId xmlns:a16="http://schemas.microsoft.com/office/drawing/2014/main" id="{9DA74F9A-6FE2-AA44-9492-8675C3CC8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414" y="1027906"/>
            <a:ext cx="1180772" cy="2856706"/>
          </a:xfrm>
          <a:prstGeom prst="rect">
            <a:avLst/>
          </a:prstGeom>
        </p:spPr>
      </p:pic>
      <p:pic>
        <p:nvPicPr>
          <p:cNvPr id="8" name="Picture 7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258F22AC-266F-0A42-944A-BFB89B56C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5" y="3925318"/>
            <a:ext cx="1447790" cy="249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47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Evaluating a suspected pathologic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39551-2FB0-2B40-AE89-3C88C2670D4B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711381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Diagnostic imaging</a:t>
            </a:r>
          </a:p>
          <a:p>
            <a:pPr lvl="1"/>
            <a:r>
              <a:rPr lang="en-US" dirty="0"/>
              <a:t>Evaluate the lesion</a:t>
            </a:r>
          </a:p>
          <a:p>
            <a:pPr lvl="2"/>
            <a:r>
              <a:rPr lang="en-US" sz="2200" dirty="0"/>
              <a:t>Location</a:t>
            </a:r>
          </a:p>
          <a:p>
            <a:pPr lvl="3"/>
            <a:r>
              <a:rPr lang="en-US" sz="2000" dirty="0"/>
              <a:t>Diagnosis can be specific to epiphysis/metaphysis/diaphysis</a:t>
            </a:r>
          </a:p>
          <a:p>
            <a:pPr lvl="2"/>
            <a:r>
              <a:rPr lang="en-US" sz="2200" dirty="0"/>
              <a:t>Character</a:t>
            </a:r>
          </a:p>
          <a:p>
            <a:pPr lvl="3"/>
            <a:r>
              <a:rPr lang="en-US" sz="2000" dirty="0"/>
              <a:t>Consider the presence of cyst, calcification, or matrix in the bone </a:t>
            </a:r>
          </a:p>
          <a:p>
            <a:pPr lvl="2"/>
            <a:r>
              <a:rPr lang="en-US" sz="2200" dirty="0"/>
              <a:t>Reaction of the underlying bone</a:t>
            </a:r>
          </a:p>
          <a:p>
            <a:pPr lvl="3"/>
            <a:r>
              <a:rPr lang="en-US" sz="2000" dirty="0"/>
              <a:t>Is there periosteal elevation, is the shape of the bone normal, is there a clear border to the lesion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257D3A-9B63-5444-A8B4-6A5020221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825625"/>
            <a:ext cx="2819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75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Evaluating a suspected pathologic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39551-2FB0-2B40-AE89-3C88C2670D4B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801188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Biopsy</a:t>
            </a:r>
          </a:p>
          <a:p>
            <a:pPr lvl="1"/>
            <a:r>
              <a:rPr lang="en-US" dirty="0"/>
              <a:t>May be needed for diagnosis or treatment planning</a:t>
            </a:r>
          </a:p>
          <a:p>
            <a:pPr lvl="1"/>
            <a:r>
              <a:rPr lang="en-US" dirty="0"/>
              <a:t>Sometimes performed at the time of operative fracture management </a:t>
            </a:r>
          </a:p>
          <a:p>
            <a:pPr lvl="1"/>
            <a:r>
              <a:rPr lang="en-US" dirty="0"/>
              <a:t>Principles of oncology must be followed in performing a biopsy</a:t>
            </a:r>
          </a:p>
          <a:p>
            <a:pPr lvl="2"/>
            <a:r>
              <a:rPr lang="en-US" dirty="0"/>
              <a:t>Consider possibility of malignancy and need for future resection</a:t>
            </a:r>
          </a:p>
          <a:p>
            <a:pPr lvl="2"/>
            <a:r>
              <a:rPr lang="en-US" dirty="0"/>
              <a:t>Send cultures as well as tissue specimen</a:t>
            </a:r>
          </a:p>
          <a:p>
            <a:r>
              <a:rPr lang="en-US" dirty="0"/>
              <a:t>Consider consultation with an </a:t>
            </a:r>
            <a:r>
              <a:rPr lang="en-US" dirty="0" err="1"/>
              <a:t>orthopaedic</a:t>
            </a:r>
            <a:r>
              <a:rPr lang="en-US" dirty="0"/>
              <a:t> oncologist prior to biopsy, particularly if there is concern for malignancy.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C61EF-B47E-CE47-A04A-0A6408709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446" y="2628899"/>
            <a:ext cx="2946667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1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Treating a suspected pathologic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39551-2FB0-2B40-AE89-3C88C2670D4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825681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Treat the fracture</a:t>
            </a:r>
          </a:p>
          <a:p>
            <a:pPr lvl="1"/>
            <a:r>
              <a:rPr lang="en-US" dirty="0"/>
              <a:t>Not all pathologic fractures require operative management</a:t>
            </a:r>
          </a:p>
          <a:p>
            <a:pPr lvl="1"/>
            <a:r>
              <a:rPr lang="en-US" dirty="0"/>
              <a:t>Some pathologic fractures can be treated as though there were no lesion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Treat the pathology</a:t>
            </a:r>
          </a:p>
          <a:p>
            <a:pPr lvl="1"/>
            <a:r>
              <a:rPr lang="en-US" dirty="0"/>
              <a:t>Some pathologies can be observed, or treated in a delayed fashion, i.e. after fracture healing.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F68D8-B8F3-494C-AC75-3572E5C0F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0" r="63490" b="17811"/>
          <a:stretch/>
        </p:blipFill>
        <p:spPr>
          <a:xfrm>
            <a:off x="9650187" y="1690688"/>
            <a:ext cx="2465614" cy="328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19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25835</TotalTime>
  <Words>1659</Words>
  <Application>Microsoft Office PowerPoint</Application>
  <PresentationFormat>Widescreen</PresentationFormat>
  <Paragraphs>293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When the fracture is more: Pathologic Fractures in the Pediatric Population</vt:lpstr>
      <vt:lpstr>Disclaimer</vt:lpstr>
      <vt:lpstr>Objectives</vt:lpstr>
      <vt:lpstr>Recognizing a pathologic fracture</vt:lpstr>
      <vt:lpstr>Evaluating a suspected pathologic fracture</vt:lpstr>
      <vt:lpstr>Evaluating a suspected pathologic fracture</vt:lpstr>
      <vt:lpstr>Evaluating a suspected pathologic fracture</vt:lpstr>
      <vt:lpstr>Evaluating a suspected pathologic fracture</vt:lpstr>
      <vt:lpstr>Treating a suspected pathologic fracture</vt:lpstr>
      <vt:lpstr>Common benign pathologies by location</vt:lpstr>
      <vt:lpstr>Nonossifying Fibroma</vt:lpstr>
      <vt:lpstr>Nonossifying Fibroma</vt:lpstr>
      <vt:lpstr>Unicameral Bone Cyst (UBC)</vt:lpstr>
      <vt:lpstr>Unicameral Bone Cyst (UBC)</vt:lpstr>
      <vt:lpstr>Unicameral Bone Cyst (UBC)</vt:lpstr>
      <vt:lpstr>Unicameral Bone Cyst (UBC)</vt:lpstr>
      <vt:lpstr>Unicameral Bone Cyst (UBC)</vt:lpstr>
      <vt:lpstr>Unicameral Bone Cyst (UBC)</vt:lpstr>
      <vt:lpstr>Unicameral Bone Cyst (UBC)</vt:lpstr>
      <vt:lpstr>Aneurysmal Bone Cyst (ABC)</vt:lpstr>
      <vt:lpstr>Aneurysmal Bone Cyst (ABC)</vt:lpstr>
      <vt:lpstr>Aneurysmal Bone Cyst (ABC)</vt:lpstr>
      <vt:lpstr>Fibrous Dysplasia</vt:lpstr>
      <vt:lpstr>Fibrous Dysplasia</vt:lpstr>
      <vt:lpstr>Fibrous Dysplasia –Imaging</vt:lpstr>
      <vt:lpstr>Fibrous Dysplasia - Treatment</vt:lpstr>
      <vt:lpstr>Fibrous Dysplasia – Conservative Treatment</vt:lpstr>
      <vt:lpstr>Fibrous Dysplasia – Surgical Treatment</vt:lpstr>
      <vt:lpstr>Fibrous Dysplasia – Prophylactic Treatment</vt:lpstr>
      <vt:lpstr>Fibrous Dysplasia - Augmentation</vt:lpstr>
      <vt:lpstr>Malignant Tumors &amp; Metastases</vt:lpstr>
      <vt:lpstr>Malignant Tumors &amp; Metastases</vt:lpstr>
      <vt:lpstr>Pediatric pathologic fractures</vt:lpstr>
      <vt:lpstr>References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150</cp:revision>
  <cp:lastPrinted>2021-02-03T00:45:19Z</cp:lastPrinted>
  <dcterms:created xsi:type="dcterms:W3CDTF">2020-05-02T17:28:30Z</dcterms:created>
  <dcterms:modified xsi:type="dcterms:W3CDTF">2021-04-19T21:10:05Z</dcterms:modified>
</cp:coreProperties>
</file>