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78" r:id="rId5"/>
    <p:sldId id="274" r:id="rId6"/>
    <p:sldId id="266" r:id="rId7"/>
    <p:sldId id="273" r:id="rId8"/>
    <p:sldId id="276" r:id="rId9"/>
    <p:sldId id="277" r:id="rId10"/>
    <p:sldId id="267" r:id="rId11"/>
    <p:sldId id="268" r:id="rId12"/>
    <p:sldId id="269" r:id="rId13"/>
    <p:sldId id="279" r:id="rId14"/>
    <p:sldId id="280" r:id="rId15"/>
    <p:sldId id="281" r:id="rId16"/>
    <p:sldId id="282" r:id="rId17"/>
    <p:sldId id="296" r:id="rId18"/>
    <p:sldId id="283" r:id="rId19"/>
    <p:sldId id="284" r:id="rId20"/>
    <p:sldId id="285" r:id="rId21"/>
    <p:sldId id="286" r:id="rId22"/>
    <p:sldId id="270" r:id="rId23"/>
    <p:sldId id="287" r:id="rId24"/>
    <p:sldId id="288" r:id="rId25"/>
    <p:sldId id="289" r:id="rId26"/>
    <p:sldId id="271" r:id="rId27"/>
    <p:sldId id="293" r:id="rId28"/>
    <p:sldId id="294" r:id="rId29"/>
    <p:sldId id="295" r:id="rId30"/>
    <p:sldId id="291" r:id="rId31"/>
    <p:sldId id="292" r:id="rId32"/>
    <p:sldId id="290" r:id="rId33"/>
    <p:sldId id="260" r:id="rId34"/>
    <p:sldId id="297" r:id="rId35"/>
    <p:sldId id="298" r:id="rId36"/>
    <p:sldId id="299" r:id="rId37"/>
    <p:sldId id="300" r:id="rId38"/>
    <p:sldId id="301" r:id="rId39"/>
    <p:sldId id="304" r:id="rId40"/>
    <p:sldId id="305" r:id="rId41"/>
    <p:sldId id="306" r:id="rId42"/>
    <p:sldId id="303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2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3586" y="670672"/>
            <a:ext cx="11644828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Surgical Approaches to the Acetabulum: 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Anterior Intrapelvic &amp; Ilioinguinal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Jonathan Eastman, MD</a:t>
            </a:r>
          </a:p>
          <a:p>
            <a:r>
              <a:rPr lang="en-US" b="1" i="1" dirty="0"/>
              <a:t>Associate Professor</a:t>
            </a:r>
          </a:p>
          <a:p>
            <a:r>
              <a:rPr lang="en-US" b="1" i="1" dirty="0"/>
              <a:t>University of California, Davis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Superficial Landmarks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838200" y="1948543"/>
            <a:ext cx="817517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Incision: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- 2 cm cranial to symphysis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Starting 2 cm on contralateral side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Curve to ASIS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Continue posterior along iliac crest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Cauterize superficial epigastric vessels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91376B-CBAD-674B-AAFB-D1716CD5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607988" y="1503197"/>
            <a:ext cx="5348237" cy="38516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01A2D-EEBE-9B46-82D7-1128118FAB8F}"/>
              </a:ext>
            </a:extLst>
          </p:cNvPr>
          <p:cNvSpPr txBox="1"/>
          <p:nvPr/>
        </p:nvSpPr>
        <p:spPr>
          <a:xfrm>
            <a:off x="6225367" y="5688028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22570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1" y="263458"/>
            <a:ext cx="10515600" cy="1325563"/>
          </a:xfrm>
        </p:spPr>
        <p:txBody>
          <a:bodyPr/>
          <a:lstStyle/>
          <a:p>
            <a:r>
              <a:rPr lang="en-US" b="1" dirty="0"/>
              <a:t>Superficial Dissection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514108" y="1589021"/>
            <a:ext cx="817517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Dissect to external oblique fascia throughout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Palpate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Inguinal ligament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Spermatic cord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External inguinal ring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Linea alba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1DD4D9-98B0-6C4A-B94C-0473D110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949227" y="3248834"/>
            <a:ext cx="4404379" cy="29047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E855521-2F1E-8140-BBFC-AE506A0F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946122" y="606164"/>
            <a:ext cx="4407484" cy="29047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EEAE2-62BE-A743-8118-E0D0D7A3498C}"/>
              </a:ext>
            </a:extLst>
          </p:cNvPr>
          <p:cNvSpPr txBox="1"/>
          <p:nvPr/>
        </p:nvSpPr>
        <p:spPr>
          <a:xfrm>
            <a:off x="6096000" y="6153577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6568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32"/>
            <a:ext cx="10515600" cy="1325563"/>
          </a:xfrm>
        </p:spPr>
        <p:txBody>
          <a:bodyPr/>
          <a:lstStyle/>
          <a:p>
            <a:r>
              <a:rPr lang="en-US" b="1" dirty="0"/>
              <a:t>Lateral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178440" y="1326847"/>
            <a:ext cx="61760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Delineate external oblique insertion from tensor origin on iliac crest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Cautery between both on outer iliac crest starting at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Stay out of external oblique fascia until at least posterior to </a:t>
            </a:r>
            <a:r>
              <a:rPr lang="en-US" sz="2400" dirty="0" err="1"/>
              <a:t>medius</a:t>
            </a:r>
            <a:r>
              <a:rPr lang="en-US" sz="2400" dirty="0"/>
              <a:t> pillar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Incise external oblique fascia in line with muscle fibers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7B25430-5E6C-EF4B-BCD8-15A017041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36125" y="1326847"/>
            <a:ext cx="5477435" cy="3979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3BCEF-1450-4844-B2D6-7CAE438BA180}"/>
              </a:ext>
            </a:extLst>
          </p:cNvPr>
          <p:cNvSpPr txBox="1"/>
          <p:nvPr/>
        </p:nvSpPr>
        <p:spPr>
          <a:xfrm>
            <a:off x="6225367" y="553115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25693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32"/>
            <a:ext cx="10515600" cy="1325563"/>
          </a:xfrm>
        </p:spPr>
        <p:txBody>
          <a:bodyPr/>
          <a:lstStyle/>
          <a:p>
            <a:r>
              <a:rPr lang="en-US" b="1" dirty="0"/>
              <a:t>Middle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330331" y="1087189"/>
            <a:ext cx="6003233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Incise 1-2 cm cranial to palpable inguinal ligament and just medial to external inguinal ring up to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Care taken to not damage ilioinguinal nerve below fascia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Mobilize canal contents proximally </a:t>
            </a:r>
            <a:r>
              <a:rPr lang="en-US" sz="2400" dirty="0" err="1"/>
              <a:t>offinguinal</a:t>
            </a:r>
            <a:r>
              <a:rPr lang="en-US" sz="2400" dirty="0"/>
              <a:t> ligament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Incise floor of ligament/inguinal canal leaving 2 mm cuff for later repair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CF1BCAC-EDF3-014A-99ED-541396585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b="8489"/>
          <a:stretch/>
        </p:blipFill>
        <p:spPr>
          <a:xfrm flipH="1">
            <a:off x="7017999" y="44317"/>
            <a:ext cx="4335799" cy="30578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21E0C5B-E7AA-5344-BDFF-BCAC999E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018002" y="3135173"/>
            <a:ext cx="4335798" cy="28901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F624D-8D0A-4149-827A-C46F09A29C39}"/>
              </a:ext>
            </a:extLst>
          </p:cNvPr>
          <p:cNvSpPr txBox="1"/>
          <p:nvPr/>
        </p:nvSpPr>
        <p:spPr>
          <a:xfrm>
            <a:off x="6096000" y="6091050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71542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1" y="534962"/>
            <a:ext cx="10515600" cy="1325563"/>
          </a:xfrm>
        </p:spPr>
        <p:txBody>
          <a:bodyPr/>
          <a:lstStyle/>
          <a:p>
            <a:r>
              <a:rPr lang="en-US" b="1" dirty="0"/>
              <a:t>Middle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330331" y="1799883"/>
            <a:ext cx="600323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 lateral femoral cutaneous nerve medial to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Can do 2 cm segmental excision to minimize neuroma or mobilize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D20009C-C8D7-7F40-8E21-A6B5DF4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4" t="13370" r="8795" b="7851"/>
          <a:stretch/>
        </p:blipFill>
        <p:spPr>
          <a:xfrm flipH="1">
            <a:off x="6578823" y="1190998"/>
            <a:ext cx="5282846" cy="38577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D248A-D569-904C-A8D1-89D7344E2697}"/>
              </a:ext>
            </a:extLst>
          </p:cNvPr>
          <p:cNvSpPr txBox="1"/>
          <p:nvPr/>
        </p:nvSpPr>
        <p:spPr>
          <a:xfrm>
            <a:off x="6225367" y="5213912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4203292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915"/>
            <a:ext cx="10515600" cy="1325563"/>
          </a:xfrm>
        </p:spPr>
        <p:txBody>
          <a:bodyPr/>
          <a:lstStyle/>
          <a:p>
            <a:r>
              <a:rPr lang="en-US" b="1" dirty="0"/>
              <a:t>Middle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424460" y="1557836"/>
            <a:ext cx="600323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 iliopectineal fascia overlying iliopsoas and palpate femoral vessels medially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Bluntly dissect onto and just lateral to femoral artery.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Mobilize artery medial and retract iliopsoas and femoral nerve laterally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B60AEBA-E311-5B4A-8C1A-C2BA18A74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11417" r="9162" b="2593"/>
          <a:stretch/>
        </p:blipFill>
        <p:spPr>
          <a:xfrm flipH="1">
            <a:off x="6555440" y="1252753"/>
            <a:ext cx="5418087" cy="43524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E426B-65A0-0D41-ABBB-4B2DF756F946}"/>
              </a:ext>
            </a:extLst>
          </p:cNvPr>
          <p:cNvSpPr txBox="1"/>
          <p:nvPr/>
        </p:nvSpPr>
        <p:spPr>
          <a:xfrm>
            <a:off x="6301569" y="5741456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20070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915"/>
            <a:ext cx="10515600" cy="1325563"/>
          </a:xfrm>
        </p:spPr>
        <p:txBody>
          <a:bodyPr/>
          <a:lstStyle/>
          <a:p>
            <a:r>
              <a:rPr lang="en-US" b="1" dirty="0"/>
              <a:t>Middle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424460" y="1557836"/>
            <a:ext cx="600323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Incise iliopectineal fascia down to pelvic brim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Cautious for perforating vessel within fascia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Release down to pelvic brim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Continue releasing anteriorly over ramus and posteriorly into true pelvis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8048448-E3FA-5D48-89E4-351D82595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t="13542" r="14537" b="14478"/>
          <a:stretch/>
        </p:blipFill>
        <p:spPr>
          <a:xfrm flipH="1">
            <a:off x="6479931" y="1163483"/>
            <a:ext cx="5457506" cy="41366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A62E70-951C-8546-ADD7-C88F7E2CDEC4}"/>
              </a:ext>
            </a:extLst>
          </p:cNvPr>
          <p:cNvSpPr txBox="1"/>
          <p:nvPr/>
        </p:nvSpPr>
        <p:spPr>
          <a:xfrm>
            <a:off x="6225367" y="542196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259659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0" y="9460"/>
            <a:ext cx="10929340" cy="1325563"/>
          </a:xfrm>
        </p:spPr>
        <p:txBody>
          <a:bodyPr/>
          <a:lstStyle/>
          <a:p>
            <a:r>
              <a:rPr lang="en-US" b="1" dirty="0"/>
              <a:t>Medial Window/Anterior Intrapelv</a:t>
            </a:r>
            <a:r>
              <a:rPr lang="en-US" dirty="0"/>
              <a:t>ic Approach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424460" y="1899150"/>
            <a:ext cx="901575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Original </a:t>
            </a:r>
            <a:r>
              <a:rPr lang="en-US" sz="2400" dirty="0" err="1"/>
              <a:t>Stoppa</a:t>
            </a:r>
            <a:r>
              <a:rPr lang="en-US" sz="2400" dirty="0"/>
              <a:t> approach used for inguinal hernia repair with mesh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Cole and </a:t>
            </a:r>
            <a:r>
              <a:rPr lang="en-US" sz="2400" dirty="0" err="1"/>
              <a:t>Hirvensalo</a:t>
            </a:r>
            <a:r>
              <a:rPr lang="en-US" sz="2400" dirty="0"/>
              <a:t> described use for acetabular surgery in early 1990s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Depending on the fracture pattern, this interval can be used in isolation, along with lateral window, or as the medial window of ilioinguinal</a:t>
            </a:r>
          </a:p>
        </p:txBody>
      </p:sp>
    </p:spTree>
    <p:extLst>
      <p:ext uri="{BB962C8B-B14F-4D97-AF65-F5344CB8AC3E}">
        <p14:creationId xmlns:p14="http://schemas.microsoft.com/office/powerpoint/2010/main" val="168664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0" y="9460"/>
            <a:ext cx="10929340" cy="1325563"/>
          </a:xfrm>
        </p:spPr>
        <p:txBody>
          <a:bodyPr/>
          <a:lstStyle/>
          <a:p>
            <a:r>
              <a:rPr lang="en-US" b="1" dirty="0"/>
              <a:t>Medial Window/Anterior Intrapelv</a:t>
            </a:r>
            <a:r>
              <a:rPr lang="en-US" dirty="0"/>
              <a:t>ic Approach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424460" y="1590057"/>
            <a:ext cx="600323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Incise </a:t>
            </a:r>
            <a:r>
              <a:rPr lang="en-US" sz="2400" dirty="0" err="1"/>
              <a:t>linea</a:t>
            </a:r>
            <a:r>
              <a:rPr lang="en-US" sz="2400" dirty="0"/>
              <a:t> alba and extend 10 cm proximal to symphysis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Split rectus and carefully incise posterior rectus sheath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finger to free bladder off posterior rectus sheath and expose </a:t>
            </a:r>
            <a:r>
              <a:rPr lang="en-US" sz="2400" dirty="0" err="1"/>
              <a:t>perisosteum</a:t>
            </a:r>
            <a:r>
              <a:rPr lang="en-US" sz="2400" dirty="0"/>
              <a:t> of posterosuperior superior ramus surface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D320084-1063-594E-8AF3-4CBE94C0B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8022" r="11962" b="25426"/>
          <a:stretch/>
        </p:blipFill>
        <p:spPr>
          <a:xfrm flipH="1">
            <a:off x="7443414" y="995082"/>
            <a:ext cx="4288266" cy="26087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07E7A1D-9A8C-CD4B-93FE-F49297E68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t="15451" r="15726" b="25776"/>
          <a:stretch/>
        </p:blipFill>
        <p:spPr>
          <a:xfrm flipH="1">
            <a:off x="7443414" y="3666039"/>
            <a:ext cx="4324125" cy="25091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4FBFD-B83D-A143-AD5E-7B92EDD3936C}"/>
              </a:ext>
            </a:extLst>
          </p:cNvPr>
          <p:cNvSpPr txBox="1"/>
          <p:nvPr/>
        </p:nvSpPr>
        <p:spPr>
          <a:xfrm>
            <a:off x="6225367" y="6175169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40065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0" y="9460"/>
            <a:ext cx="10929340" cy="1325563"/>
          </a:xfrm>
        </p:spPr>
        <p:txBody>
          <a:bodyPr/>
          <a:lstStyle/>
          <a:p>
            <a:r>
              <a:rPr lang="en-US" b="1" dirty="0"/>
              <a:t>Medial Window/Anterior Intrapelv</a:t>
            </a:r>
            <a:r>
              <a:rPr lang="en-US" dirty="0"/>
              <a:t>ic Approach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258614" y="1195471"/>
            <a:ext cx="6003233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Insert malleable retractor to mobilize bladder posteriorly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Release superior rectus insertion working laterally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Continue releasing iliopectineal fascia working laterally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 and ligate/cauterize/clip vascular anastomosis between iliac and obturator systems 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90FC14C-3352-0E42-8110-E93C7D19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17806" y="1515242"/>
            <a:ext cx="5671540" cy="4001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1FFEF-2754-B34E-B8DC-2F05F96E28A0}"/>
              </a:ext>
            </a:extLst>
          </p:cNvPr>
          <p:cNvSpPr txBox="1"/>
          <p:nvPr/>
        </p:nvSpPr>
        <p:spPr>
          <a:xfrm>
            <a:off x="6225367" y="561006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234215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Appreciate anterior surgical approaches and associated access</a:t>
            </a:r>
          </a:p>
          <a:p>
            <a:r>
              <a:rPr lang="en-US" b="1" dirty="0"/>
              <a:t>Comprehend iliopectineal fascia and implications</a:t>
            </a:r>
          </a:p>
          <a:p>
            <a:r>
              <a:rPr lang="en-US" b="1" dirty="0"/>
              <a:t>Understand fracture patterns </a:t>
            </a:r>
          </a:p>
          <a:p>
            <a:r>
              <a:rPr lang="en-US" b="1" dirty="0"/>
              <a:t>Recognize limitations of anterior surgical approaches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0" y="9460"/>
            <a:ext cx="10929340" cy="1325563"/>
          </a:xfrm>
        </p:spPr>
        <p:txBody>
          <a:bodyPr/>
          <a:lstStyle/>
          <a:p>
            <a:r>
              <a:rPr lang="en-US" b="1" dirty="0"/>
              <a:t>Medial Window/Anterior Intrapelv</a:t>
            </a:r>
            <a:r>
              <a:rPr lang="en-US" dirty="0"/>
              <a:t>ic Approach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258614" y="1195471"/>
            <a:ext cx="6003233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Mobilize obturator neurovascular bundle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Can retract caudally and work superior to the bundle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Can also dissect caudal side of bundle, retract obturator bundle superiorly and work inferiorly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Release iliopectineal fascia back to sacroiliac joint and further expose internal iliac fossa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72FEA-13B1-7A4E-9659-7B6AB66D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799" y="1335023"/>
            <a:ext cx="5355587" cy="4327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62A70-A842-4B4C-8EC7-71ADA171779F}"/>
              </a:ext>
            </a:extLst>
          </p:cNvPr>
          <p:cNvSpPr txBox="1"/>
          <p:nvPr/>
        </p:nvSpPr>
        <p:spPr>
          <a:xfrm>
            <a:off x="6577799" y="5662529"/>
            <a:ext cx="567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Sagi</a:t>
            </a:r>
            <a:r>
              <a:rPr lang="en-US" sz="1600" dirty="0"/>
              <a:t> HC, </a:t>
            </a:r>
            <a:r>
              <a:rPr lang="en-US" sz="1600" dirty="0" err="1"/>
              <a:t>Afsari</a:t>
            </a:r>
            <a:r>
              <a:rPr lang="en-US" sz="1600" dirty="0"/>
              <a:t> A, </a:t>
            </a:r>
            <a:r>
              <a:rPr lang="en-US" sz="1600" dirty="0" err="1"/>
              <a:t>Dziadosz</a:t>
            </a:r>
            <a:r>
              <a:rPr lang="en-US" sz="1600" dirty="0"/>
              <a:t> D. The anterior intra-pelvic (modified rives-</a:t>
            </a:r>
            <a:r>
              <a:rPr lang="en-US" sz="1600" dirty="0" err="1"/>
              <a:t>stoppa</a:t>
            </a:r>
            <a:r>
              <a:rPr lang="en-US" sz="1600" dirty="0"/>
              <a:t>) approach for fixation of acetabular fractures. J </a:t>
            </a:r>
            <a:r>
              <a:rPr lang="en-US" sz="1600" dirty="0" err="1"/>
              <a:t>Orthop</a:t>
            </a:r>
            <a:r>
              <a:rPr lang="en-US" sz="1600" dirty="0"/>
              <a:t> Trauma. 2010 May;24(5):263-270</a:t>
            </a:r>
          </a:p>
        </p:txBody>
      </p:sp>
    </p:spTree>
    <p:extLst>
      <p:ext uri="{BB962C8B-B14F-4D97-AF65-F5344CB8AC3E}">
        <p14:creationId xmlns:p14="http://schemas.microsoft.com/office/powerpoint/2010/main" val="2528906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60" y="9460"/>
            <a:ext cx="10929340" cy="1325563"/>
          </a:xfrm>
        </p:spPr>
        <p:txBody>
          <a:bodyPr/>
          <a:lstStyle/>
          <a:p>
            <a:r>
              <a:rPr lang="en-US" b="1" dirty="0"/>
              <a:t>Medial Window/Anterior Intrapelv</a:t>
            </a:r>
            <a:r>
              <a:rPr lang="en-US" dirty="0"/>
              <a:t>ic Approach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13F61-01FC-C64D-9F9B-66ADAB295C54}"/>
              </a:ext>
            </a:extLst>
          </p:cNvPr>
          <p:cNvSpPr txBox="1"/>
          <p:nvPr/>
        </p:nvSpPr>
        <p:spPr>
          <a:xfrm>
            <a:off x="272061" y="2276573"/>
            <a:ext cx="600323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Release obturator internus muscle to expose quadrilateral plate and posterior column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B3FCC7A-536D-2244-861F-C42401E5F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b="3512"/>
          <a:stretch/>
        </p:blipFill>
        <p:spPr>
          <a:xfrm flipH="1">
            <a:off x="6275294" y="1440716"/>
            <a:ext cx="5714999" cy="3922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DB512-93DD-1845-809A-1B3BFB666139}"/>
              </a:ext>
            </a:extLst>
          </p:cNvPr>
          <p:cNvSpPr txBox="1"/>
          <p:nvPr/>
        </p:nvSpPr>
        <p:spPr>
          <a:xfrm>
            <a:off x="6225367" y="5469186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413733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Lateral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838200" y="1948543"/>
            <a:ext cx="554915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If not already done, back to iliac crest and fully release obliques and then iliacus in subperiosteal fashion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Malleable or other retractor over brim or towards PSIS helps expose internal iliac fossa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E5065F6-CF38-E243-BC64-7F18CFBA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92094" y="1579498"/>
            <a:ext cx="5549152" cy="36990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31F51-91BA-7F4E-BC24-8239C957F067}"/>
              </a:ext>
            </a:extLst>
          </p:cNvPr>
          <p:cNvSpPr txBox="1"/>
          <p:nvPr/>
        </p:nvSpPr>
        <p:spPr>
          <a:xfrm>
            <a:off x="6130983" y="5351690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69274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Fracture Exposure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838200" y="1948543"/>
            <a:ext cx="55491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Until now the fracture hematoma and tissue interposed in fracture has been left untouched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minimizes creating new and ongoing bleeding while still exposing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Work through all intervals as needed to clean and irrigate fracture appropriately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3AC0E68-A53B-D94D-AE6F-3C428471C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5051" r="13943" b="13328"/>
          <a:stretch/>
        </p:blipFill>
        <p:spPr>
          <a:xfrm>
            <a:off x="7019567" y="3067951"/>
            <a:ext cx="4260261" cy="31124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C34F679-2FDC-974F-9330-6D583E9A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019566" y="53788"/>
            <a:ext cx="4260261" cy="29590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1444E-FC47-E54F-B430-A4F98BB90A7A}"/>
              </a:ext>
            </a:extLst>
          </p:cNvPr>
          <p:cNvSpPr txBox="1"/>
          <p:nvPr/>
        </p:nvSpPr>
        <p:spPr>
          <a:xfrm>
            <a:off x="6225367" y="612354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64317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308270"/>
            <a:ext cx="5338483" cy="1325563"/>
          </a:xfrm>
        </p:spPr>
        <p:txBody>
          <a:bodyPr>
            <a:normAutofit/>
          </a:bodyPr>
          <a:lstStyle/>
          <a:p>
            <a:r>
              <a:rPr lang="en-US" b="1" dirty="0"/>
              <a:t>Fracture Reduction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430305" y="1785677"/>
            <a:ext cx="5759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Based off injury pattern and displacement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Shantz pin in </a:t>
            </a:r>
            <a:r>
              <a:rPr lang="en-US" sz="2400" dirty="0" err="1"/>
              <a:t>medius</a:t>
            </a:r>
            <a:r>
              <a:rPr lang="en-US" sz="2400" dirty="0"/>
              <a:t> pillar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Ball spike pusher with foot plate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Numerous clamp types and positions possible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Undercontoured</a:t>
            </a:r>
            <a:r>
              <a:rPr lang="en-US" sz="2400" dirty="0"/>
              <a:t> plate can also help achieve reduction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Acetabular Clamps all.jpg">
            <a:extLst>
              <a:ext uri="{FF2B5EF4-FFF2-40B4-BE49-F238E27FC236}">
                <a16:creationId xmlns:a16="http://schemas.microsoft.com/office/drawing/2014/main" id="{D43D6E47-E67C-7D42-A4D9-068F7B18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2626" y="3690768"/>
            <a:ext cx="3295230" cy="2471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A239FF-5C8F-4A40-96AC-42DCD90C1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8" t="14352" r="4706" b="3270"/>
          <a:stretch/>
        </p:blipFill>
        <p:spPr>
          <a:xfrm>
            <a:off x="7862624" y="27744"/>
            <a:ext cx="3295231" cy="2691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B3027-1495-A84D-B113-8CB857290C23}"/>
              </a:ext>
            </a:extLst>
          </p:cNvPr>
          <p:cNvSpPr txBox="1"/>
          <p:nvPr/>
        </p:nvSpPr>
        <p:spPr>
          <a:xfrm>
            <a:off x="6674469" y="2789640"/>
            <a:ext cx="567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Sagi</a:t>
            </a:r>
            <a:r>
              <a:rPr lang="en-US" sz="1600" dirty="0"/>
              <a:t> HC, </a:t>
            </a:r>
            <a:r>
              <a:rPr lang="en-US" sz="1600" dirty="0" err="1"/>
              <a:t>Afsari</a:t>
            </a:r>
            <a:r>
              <a:rPr lang="en-US" sz="1600" dirty="0"/>
              <a:t> A, </a:t>
            </a:r>
            <a:r>
              <a:rPr lang="en-US" sz="1600" dirty="0" err="1"/>
              <a:t>Dziadosz</a:t>
            </a:r>
            <a:r>
              <a:rPr lang="en-US" sz="1600" dirty="0"/>
              <a:t> D. The anterior intra-pelvic (modified rives-</a:t>
            </a:r>
            <a:r>
              <a:rPr lang="en-US" sz="1600" dirty="0" err="1"/>
              <a:t>stoppa</a:t>
            </a:r>
            <a:r>
              <a:rPr lang="en-US" sz="1600" dirty="0"/>
              <a:t>) approach for fixation of acetabular fractures. J </a:t>
            </a:r>
            <a:r>
              <a:rPr lang="en-US" sz="1600" dirty="0" err="1"/>
              <a:t>Orthop</a:t>
            </a:r>
            <a:r>
              <a:rPr lang="en-US" sz="1600" dirty="0"/>
              <a:t> Trauma. 2010 May;24(5):263-270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7026A-B6D5-0147-B977-44B62713234E}"/>
              </a:ext>
            </a:extLst>
          </p:cNvPr>
          <p:cNvSpPr txBox="1"/>
          <p:nvPr/>
        </p:nvSpPr>
        <p:spPr>
          <a:xfrm>
            <a:off x="7574483" y="6162191"/>
            <a:ext cx="387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</a:t>
            </a:r>
          </a:p>
        </p:txBody>
      </p:sp>
    </p:spTree>
    <p:extLst>
      <p:ext uri="{BB962C8B-B14F-4D97-AF65-F5344CB8AC3E}">
        <p14:creationId xmlns:p14="http://schemas.microsoft.com/office/powerpoint/2010/main" val="301698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308270"/>
            <a:ext cx="5338483" cy="1325563"/>
          </a:xfrm>
        </p:spPr>
        <p:txBody>
          <a:bodyPr>
            <a:normAutofit/>
          </a:bodyPr>
          <a:lstStyle/>
          <a:p>
            <a:r>
              <a:rPr lang="en-US" b="1" dirty="0"/>
              <a:t>Fracture Fixation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36080" y="1633833"/>
            <a:ext cx="11280569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Based off injury pattern, fracture morphology, displacement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Common plating surfaces include: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Superiorly on the pelvic brim and superior ramus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intrapelvic along the quadrilateral plate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Sequencing and placement of implants important and varies between injuries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Independent screws possible but care taken to ensure appropriate location as they can complicate plate contour and plate-bone opposition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80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Wound Care and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46532" y="1558578"/>
            <a:ext cx="669215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After fixation completed, copious irrigation performed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Surgical drains typically placed in Space of </a:t>
            </a:r>
            <a:r>
              <a:rPr lang="en-US" sz="2400" dirty="0" err="1"/>
              <a:t>Retzius</a:t>
            </a:r>
            <a:r>
              <a:rPr lang="en-US" sz="2400" dirty="0"/>
              <a:t> and internal iliac fossa to prevent deep hematoma formation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Closure of rectus insertion deep and </a:t>
            </a:r>
            <a:r>
              <a:rPr lang="en-US" sz="2400" dirty="0" err="1"/>
              <a:t>linea</a:t>
            </a:r>
            <a:r>
              <a:rPr lang="en-US" sz="2400" dirty="0"/>
              <a:t> alba with interrupted 0 or 2-0 </a:t>
            </a:r>
            <a:r>
              <a:rPr lang="en-US" sz="2400" dirty="0" err="1"/>
              <a:t>vicryl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397F1E-C7A2-974C-BD6D-0A5FD31B8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/>
          <a:stretch/>
        </p:blipFill>
        <p:spPr>
          <a:xfrm flipH="1">
            <a:off x="7053610" y="1846915"/>
            <a:ext cx="4772115" cy="32962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6D9CF-7530-3849-B3EE-C85A5DFFF7E0}"/>
              </a:ext>
            </a:extLst>
          </p:cNvPr>
          <p:cNvSpPr txBox="1"/>
          <p:nvPr/>
        </p:nvSpPr>
        <p:spPr>
          <a:xfrm>
            <a:off x="6366881" y="5299422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2465376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Lateral Window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95269" y="2203977"/>
            <a:ext cx="669215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Initial 0 or 2-0 </a:t>
            </a:r>
            <a:r>
              <a:rPr lang="en-US" sz="2400" dirty="0" err="1"/>
              <a:t>vicryl</a:t>
            </a:r>
            <a:r>
              <a:rPr lang="en-US" sz="2400" dirty="0"/>
              <a:t> stitch to origin of inguinal ligament on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Sets ligament orientation and allows tension free repair of floor and roof of inguinal ligament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2E99DF0-839C-B244-BD75-1591B852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87422" y="1690688"/>
            <a:ext cx="5284263" cy="32965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045C8-0822-074B-9910-8A934B80803C}"/>
              </a:ext>
            </a:extLst>
          </p:cNvPr>
          <p:cNvSpPr txBox="1"/>
          <p:nvPr/>
        </p:nvSpPr>
        <p:spPr>
          <a:xfrm>
            <a:off x="6334224" y="5131188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98924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Lateral Window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337456" y="1892196"/>
            <a:ext cx="68471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Layered closure with 0 or 2-0 </a:t>
            </a:r>
            <a:r>
              <a:rPr lang="en-US" sz="2400" dirty="0" err="1"/>
              <a:t>vicryl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Internal oblique first deep to external oblique split.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Key to prevent potential hernia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External oblique fascia to crest and </a:t>
            </a:r>
            <a:r>
              <a:rPr lang="en-US" sz="2400" dirty="0" err="1"/>
              <a:t>abductory</a:t>
            </a:r>
            <a:r>
              <a:rPr lang="en-US" sz="2400" dirty="0"/>
              <a:t> fascia second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0ED349F-20AA-A141-B5A5-606874C4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482624" y="136989"/>
            <a:ext cx="4288031" cy="317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FE4A1A3-C5E6-8D42-B11C-36D8D36D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482625" y="3366882"/>
            <a:ext cx="4288031" cy="29000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23964-1662-5343-A9D5-C4F6577F6ED8}"/>
              </a:ext>
            </a:extLst>
          </p:cNvPr>
          <p:cNvSpPr txBox="1"/>
          <p:nvPr/>
        </p:nvSpPr>
        <p:spPr>
          <a:xfrm>
            <a:off x="6225367" y="6202521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258711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Lateral Window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374881" y="2553048"/>
            <a:ext cx="530426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Final appearance of two layer lateral window closure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86FA7B6-1683-0740-86B0-A4F8227D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24213" y="1445052"/>
            <a:ext cx="5605801" cy="41088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638B2-E36F-094B-A639-FC73E8A84A2F}"/>
              </a:ext>
            </a:extLst>
          </p:cNvPr>
          <p:cNvSpPr txBox="1"/>
          <p:nvPr/>
        </p:nvSpPr>
        <p:spPr>
          <a:xfrm>
            <a:off x="6225367" y="561006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44101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" y="399021"/>
            <a:ext cx="10515600" cy="1325563"/>
          </a:xfrm>
        </p:spPr>
        <p:txBody>
          <a:bodyPr/>
          <a:lstStyle/>
          <a:p>
            <a:r>
              <a:rPr lang="en-US" b="1" dirty="0"/>
              <a:t>Ilioinguinal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65356" y="1878947"/>
            <a:ext cx="65926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Originally described by </a:t>
            </a:r>
            <a:r>
              <a:rPr lang="en-US" sz="2400" dirty="0" err="1"/>
              <a:t>Letournel</a:t>
            </a:r>
            <a:r>
              <a:rPr lang="en-US" sz="2400" dirty="0"/>
              <a:t> in 1961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Several modifications described since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Standard approach for anteriorly based acetabular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Primary access to anterior column and quadrilateral plate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36C07-20E3-174F-9ADB-0652AA19C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" b="1106"/>
          <a:stretch/>
        </p:blipFill>
        <p:spPr>
          <a:xfrm>
            <a:off x="5929768" y="602317"/>
            <a:ext cx="6096000" cy="3916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D3325E-6F33-FA43-9A0A-937A66B4D3C5}"/>
              </a:ext>
            </a:extLst>
          </p:cNvPr>
          <p:cNvSpPr/>
          <p:nvPr/>
        </p:nvSpPr>
        <p:spPr>
          <a:xfrm>
            <a:off x="6096000" y="482728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fira sans" panose="020B0503050000020004" pitchFamily="34" charset="0"/>
              </a:rPr>
              <a:t>Fensky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, Florian MD</a:t>
            </a:r>
            <a:r>
              <a:rPr lang="en-US" baseline="30000" dirty="0">
                <a:solidFill>
                  <a:srgbClr val="000000"/>
                </a:solidFill>
                <a:latin typeface="fira sans" panose="020B0503050000020004" pitchFamily="34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; Lehmann, Wolfgang MD</a:t>
            </a:r>
            <a:r>
              <a:rPr lang="en-US" baseline="30000" dirty="0">
                <a:solidFill>
                  <a:srgbClr val="000000"/>
                </a:solidFill>
                <a:latin typeface="fira sans" panose="020B0503050000020004" pitchFamily="34" charset="0"/>
              </a:rPr>
              <a:t>†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fira sans" panose="020B0503050000020004" pitchFamily="34" charset="0"/>
              </a:rPr>
              <a:t>Ruecker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, Andreas MD</a:t>
            </a:r>
            <a:r>
              <a:rPr lang="en-US" baseline="30000" dirty="0">
                <a:solidFill>
                  <a:srgbClr val="000000"/>
                </a:solidFill>
                <a:latin typeface="fira sans" panose="020B0503050000020004" pitchFamily="34" charset="0"/>
              </a:rPr>
              <a:t>‡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fira sans" panose="020B0503050000020004" pitchFamily="34" charset="0"/>
              </a:rPr>
              <a:t>Rueger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, Johannes M. MD</a:t>
            </a:r>
            <a:r>
              <a:rPr lang="en-US" baseline="30000" dirty="0">
                <a:solidFill>
                  <a:srgbClr val="000000"/>
                </a:solidFill>
                <a:latin typeface="fira sans" panose="020B0503050000020004" pitchFamily="34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 Ilioinguinal Approach: Indication and Technique, Journal of </a:t>
            </a:r>
            <a:r>
              <a:rPr lang="en-US" dirty="0" err="1">
                <a:solidFill>
                  <a:srgbClr val="000000"/>
                </a:solidFill>
                <a:latin typeface="fira sans" panose="020B0503050000020004" pitchFamily="34" charset="0"/>
              </a:rPr>
              <a:t>Orthopaedic</a:t>
            </a:r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 Trauma: August 2018 - Volume 32 - Issue - p S12-S13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Middle Window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46531" y="2055067"/>
            <a:ext cx="669215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Repair floor of inguinal canal/inguinal ligament first with 2-0 </a:t>
            </a:r>
            <a:r>
              <a:rPr lang="en-US" sz="2400" dirty="0" err="1"/>
              <a:t>vicryl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Care taken to reapproximate prior 2 mm cuff of ligament and avoid tearing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F310F7D-B391-F240-B0AB-5DBDFDD7A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/>
          <a:stretch/>
        </p:blipFill>
        <p:spPr>
          <a:xfrm flipH="1">
            <a:off x="6938684" y="1690688"/>
            <a:ext cx="5006784" cy="283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A1B95-10DD-D34F-929C-0B9A69C980E9}"/>
              </a:ext>
            </a:extLst>
          </p:cNvPr>
          <p:cNvSpPr txBox="1"/>
          <p:nvPr/>
        </p:nvSpPr>
        <p:spPr>
          <a:xfrm>
            <a:off x="6345109" y="4608577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921905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3" y="365125"/>
            <a:ext cx="10515600" cy="1325563"/>
          </a:xfrm>
        </p:spPr>
        <p:txBody>
          <a:bodyPr/>
          <a:lstStyle/>
          <a:p>
            <a:r>
              <a:rPr lang="en-US" dirty="0"/>
              <a:t>Middle Window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46532" y="2136801"/>
            <a:ext cx="584946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Repair roof of canal/external oblique fascia with 0 or 2-0 </a:t>
            </a:r>
            <a:r>
              <a:rPr lang="en-US" sz="2400" dirty="0" err="1"/>
              <a:t>vicryl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Take care to avoid ilioinguinal nerve on superior fascial limb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Complete fascial closure back to 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6B44CC2-CB73-234C-AE22-B7A89557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932368" y="143450"/>
            <a:ext cx="4838289" cy="283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6AC4842-9D16-1C45-95E0-9B23A151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932367" y="3015824"/>
            <a:ext cx="4838289" cy="3225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FA7D8-25A6-D04A-AD50-6DFDC17ACF98}"/>
              </a:ext>
            </a:extLst>
          </p:cNvPr>
          <p:cNvSpPr txBox="1"/>
          <p:nvPr/>
        </p:nvSpPr>
        <p:spPr>
          <a:xfrm>
            <a:off x="6225367" y="6177973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149765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22" y="82067"/>
            <a:ext cx="10515600" cy="1325563"/>
          </a:xfrm>
        </p:spPr>
        <p:txBody>
          <a:bodyPr/>
          <a:lstStyle/>
          <a:p>
            <a:r>
              <a:rPr lang="en-US" dirty="0"/>
              <a:t>Wound Closure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838200" y="1407630"/>
            <a:ext cx="55497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Once all deep layers closed, irrigate superficial layer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Consider reattaching subcutaneous tissue back down to fascia to minimize dead space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Superficial drain if desired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Skin </a:t>
            </a:r>
            <a:r>
              <a:rPr lang="en-US" sz="2400" dirty="0" err="1"/>
              <a:t>reapproximation</a:t>
            </a:r>
            <a:r>
              <a:rPr lang="en-US" sz="2400" dirty="0"/>
              <a:t> with 2-0 </a:t>
            </a:r>
            <a:r>
              <a:rPr lang="en-US" sz="2400" dirty="0" err="1"/>
              <a:t>vicryl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Skin closure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8A80E83-D9EC-1C41-8470-61E31E2E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63684" y="30551"/>
            <a:ext cx="4548445" cy="2966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668228E-FE89-B54C-8155-2E03C549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63684" y="3048564"/>
            <a:ext cx="4559119" cy="2966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8E565-3E40-2948-81C7-85DE7F2CCE5C}"/>
              </a:ext>
            </a:extLst>
          </p:cNvPr>
          <p:cNvSpPr txBox="1"/>
          <p:nvPr/>
        </p:nvSpPr>
        <p:spPr>
          <a:xfrm>
            <a:off x="6225367" y="6024278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1778364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010A8-2A0D-8A40-9D63-EABB2CF49578}"/>
              </a:ext>
            </a:extLst>
          </p:cNvPr>
          <p:cNvSpPr txBox="1"/>
          <p:nvPr/>
        </p:nvSpPr>
        <p:spPr>
          <a:xfrm>
            <a:off x="613756" y="1506828"/>
            <a:ext cx="96249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Discussion and observation with Dr. Milton L. Chip Routt, Jr. 2011 – Present</a:t>
            </a:r>
          </a:p>
          <a:p>
            <a:pPr marL="342900" indent="-342900">
              <a:buAutoNum type="arabicParenR"/>
            </a:pPr>
            <a:r>
              <a:rPr lang="en-US" sz="2000" dirty="0" err="1"/>
              <a:t>Cutrera</a:t>
            </a:r>
            <a:r>
              <a:rPr lang="en-US" sz="2000" dirty="0"/>
              <a:t> NJ, </a:t>
            </a:r>
            <a:r>
              <a:rPr lang="en-US" sz="2000" dirty="0" err="1"/>
              <a:t>Pinkas</a:t>
            </a:r>
            <a:r>
              <a:rPr lang="en-US" sz="2000" dirty="0"/>
              <a:t> D, Toro JB. Surgical Approaches to the Acetabulum and Modifications in Technique. J Am </a:t>
            </a:r>
            <a:r>
              <a:rPr lang="en-US" sz="2000" dirty="0" err="1"/>
              <a:t>Acad</a:t>
            </a:r>
            <a:r>
              <a:rPr lang="en-US" sz="2000" dirty="0"/>
              <a:t> </a:t>
            </a:r>
            <a:r>
              <a:rPr lang="en-US" sz="2000" dirty="0" err="1"/>
              <a:t>Orthop</a:t>
            </a:r>
            <a:r>
              <a:rPr lang="en-US" sz="2000" dirty="0"/>
              <a:t> Surg. 2015 Oct;23(10):592-603.</a:t>
            </a:r>
          </a:p>
          <a:p>
            <a:pPr marL="342900" indent="-342900">
              <a:buAutoNum type="arabicParenR"/>
            </a:pPr>
            <a:r>
              <a:rPr lang="en-US" sz="2000" dirty="0" err="1"/>
              <a:t>Tosounidis</a:t>
            </a:r>
            <a:r>
              <a:rPr lang="en-US" sz="2000" dirty="0"/>
              <a:t> TH, </a:t>
            </a:r>
            <a:r>
              <a:rPr lang="en-US" sz="2000" dirty="0" err="1"/>
              <a:t>Giannoudis</a:t>
            </a:r>
            <a:r>
              <a:rPr lang="en-US" sz="2000" dirty="0"/>
              <a:t> VP, </a:t>
            </a:r>
            <a:r>
              <a:rPr lang="en-US" sz="2000" dirty="0" err="1"/>
              <a:t>Kanakris</a:t>
            </a:r>
            <a:r>
              <a:rPr lang="en-US" sz="2000" dirty="0"/>
              <a:t> et al. The Ilioinguinal Approach: State of the Art. JBJS Essent Surg Tech. 2018 Jun 27;8(2):e19</a:t>
            </a:r>
          </a:p>
          <a:p>
            <a:pPr marL="342900" indent="-342900">
              <a:buAutoNum type="arabicParenR"/>
            </a:pPr>
            <a:r>
              <a:rPr lang="en-US" sz="2000" dirty="0" err="1"/>
              <a:t>Fensky</a:t>
            </a:r>
            <a:r>
              <a:rPr lang="en-US" sz="2000" dirty="0"/>
              <a:t> F, Lehmann W, </a:t>
            </a:r>
            <a:r>
              <a:rPr lang="en-US" sz="2000" dirty="0" err="1"/>
              <a:t>Ruecker</a:t>
            </a:r>
            <a:r>
              <a:rPr lang="en-US" sz="2000" dirty="0"/>
              <a:t> A, et al. Ilioinguinal Approach: Indication and Technique. J </a:t>
            </a:r>
            <a:r>
              <a:rPr lang="en-US" sz="2000" dirty="0" err="1"/>
              <a:t>Orthop</a:t>
            </a:r>
            <a:r>
              <a:rPr lang="en-US" sz="2000" dirty="0"/>
              <a:t> Trauma. 2018 Aug;32 Suppl 1:S12-S13</a:t>
            </a:r>
          </a:p>
          <a:p>
            <a:pPr marL="342900" indent="-342900">
              <a:buAutoNum type="arabicParenR"/>
            </a:pPr>
            <a:r>
              <a:rPr lang="en-US" sz="2000" dirty="0" err="1"/>
              <a:t>Sagi</a:t>
            </a:r>
            <a:r>
              <a:rPr lang="en-US" sz="2000" dirty="0"/>
              <a:t> HC, </a:t>
            </a:r>
            <a:r>
              <a:rPr lang="en-US" sz="2000" dirty="0" err="1"/>
              <a:t>Afsari</a:t>
            </a:r>
            <a:r>
              <a:rPr lang="en-US" sz="2000" dirty="0"/>
              <a:t> A, </a:t>
            </a:r>
            <a:r>
              <a:rPr lang="en-US" sz="2000" dirty="0" err="1"/>
              <a:t>Dziadosz</a:t>
            </a:r>
            <a:r>
              <a:rPr lang="en-US" sz="2000" dirty="0"/>
              <a:t> D. The anterior intra-pelvic (modified rives-</a:t>
            </a:r>
            <a:r>
              <a:rPr lang="en-US" sz="2000" dirty="0" err="1"/>
              <a:t>stoppa</a:t>
            </a:r>
            <a:r>
              <a:rPr lang="en-US" sz="2000" dirty="0"/>
              <a:t>) approach for fixation of acetabular fractures. J </a:t>
            </a:r>
            <a:r>
              <a:rPr lang="en-US" sz="2000" dirty="0" err="1"/>
              <a:t>Orthop</a:t>
            </a:r>
            <a:r>
              <a:rPr lang="en-US" sz="2000" dirty="0"/>
              <a:t> Trauma. 2010 May;24(5):263-270</a:t>
            </a:r>
          </a:p>
          <a:p>
            <a:pPr marL="342900" indent="-342900">
              <a:buAutoNum type="arabicParenR"/>
            </a:pPr>
            <a:r>
              <a:rPr lang="en-US" sz="2000" dirty="0"/>
              <a:t>Hagen JE, Weatherford BM, </a:t>
            </a:r>
            <a:r>
              <a:rPr lang="en-US" sz="2000" dirty="0" err="1"/>
              <a:t>Nascone</a:t>
            </a:r>
            <a:r>
              <a:rPr lang="en-US" sz="2000" dirty="0"/>
              <a:t> JW, et al. Anterior intrapelvic modification of the ilioinguinal approach. J </a:t>
            </a:r>
            <a:r>
              <a:rPr lang="en-US" sz="2000" dirty="0" err="1"/>
              <a:t>Orthop</a:t>
            </a:r>
            <a:r>
              <a:rPr lang="en-US" sz="2000" dirty="0"/>
              <a:t> Trauma. 2015 Feb;29 Suppl2:S10-3. </a:t>
            </a:r>
          </a:p>
          <a:p>
            <a:pPr marL="342900" indent="-342900">
              <a:buAutoNum type="arabicParenR"/>
            </a:pPr>
            <a:r>
              <a:rPr lang="en-US" sz="2000" dirty="0" err="1"/>
              <a:t>Karunakar</a:t>
            </a:r>
            <a:r>
              <a:rPr lang="en-US" sz="2000" dirty="0"/>
              <a:t> MA, Le TT, </a:t>
            </a:r>
            <a:r>
              <a:rPr lang="en-US" sz="2000" dirty="0" err="1"/>
              <a:t>Bosse</a:t>
            </a:r>
            <a:r>
              <a:rPr lang="en-US" sz="2000" dirty="0"/>
              <a:t> MJ. The modified ilioinguinal approach. J </a:t>
            </a:r>
            <a:r>
              <a:rPr lang="en-US" sz="2000" dirty="0" err="1"/>
              <a:t>Orthop</a:t>
            </a:r>
            <a:r>
              <a:rPr lang="en-US" sz="2000" dirty="0"/>
              <a:t> Trauma. 2004 Jul;18(6)379-83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885A84-D6FB-E74D-A132-6CA377A649AD}"/>
              </a:ext>
            </a:extLst>
          </p:cNvPr>
          <p:cNvSpPr txBox="1"/>
          <p:nvPr/>
        </p:nvSpPr>
        <p:spPr>
          <a:xfrm>
            <a:off x="4016829" y="2394857"/>
            <a:ext cx="3649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Patient Example </a:t>
            </a:r>
          </a:p>
        </p:txBody>
      </p:sp>
    </p:spTree>
    <p:extLst>
      <p:ext uri="{BB962C8B-B14F-4D97-AF65-F5344CB8AC3E}">
        <p14:creationId xmlns:p14="http://schemas.microsoft.com/office/powerpoint/2010/main" val="3574445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0E291-8314-1C4B-852D-E2B6F9C5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928" y="272143"/>
            <a:ext cx="8172983" cy="5894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88CE4-939D-B04B-9608-049330C10A7A}"/>
              </a:ext>
            </a:extLst>
          </p:cNvPr>
          <p:cNvSpPr txBox="1"/>
          <p:nvPr/>
        </p:nvSpPr>
        <p:spPr>
          <a:xfrm>
            <a:off x="370115" y="2133600"/>
            <a:ext cx="21354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28 </a:t>
            </a:r>
            <a:r>
              <a:rPr lang="en-US" sz="2400" dirty="0" err="1"/>
              <a:t>yo</a:t>
            </a:r>
            <a:r>
              <a:rPr lang="en-US" sz="2400" dirty="0"/>
              <a:t> female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MVC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 hip 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HD 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NVI L LE</a:t>
            </a:r>
          </a:p>
        </p:txBody>
      </p:sp>
    </p:spTree>
    <p:extLst>
      <p:ext uri="{BB962C8B-B14F-4D97-AF65-F5344CB8AC3E}">
        <p14:creationId xmlns:p14="http://schemas.microsoft.com/office/powerpoint/2010/main" val="3733613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18210-79C7-1340-8E57-2EC41B0C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" y="927388"/>
            <a:ext cx="6216428" cy="500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4A3A5-E584-2E4F-9817-FAEAE2C43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8" r="11030"/>
          <a:stretch/>
        </p:blipFill>
        <p:spPr>
          <a:xfrm>
            <a:off x="6315364" y="927388"/>
            <a:ext cx="5835074" cy="50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4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012A62-73F4-F849-8BFF-7827203E3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" t="2089"/>
          <a:stretch/>
        </p:blipFill>
        <p:spPr>
          <a:xfrm>
            <a:off x="304799" y="858982"/>
            <a:ext cx="6122611" cy="5032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CDFC86-D8F5-5C4A-A651-0A7F12C68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1" t="2155"/>
          <a:stretch/>
        </p:blipFill>
        <p:spPr>
          <a:xfrm>
            <a:off x="6525492" y="858982"/>
            <a:ext cx="5569526" cy="50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5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0DE0D-C37D-9240-AF58-DC901E7EE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1" t="2155"/>
          <a:stretch/>
        </p:blipFill>
        <p:spPr>
          <a:xfrm>
            <a:off x="5575094" y="278216"/>
            <a:ext cx="6344763" cy="5733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A0C40-595E-FF44-BEE1-8EE35ED4BF97}"/>
              </a:ext>
            </a:extLst>
          </p:cNvPr>
          <p:cNvSpPr txBox="1"/>
          <p:nvPr/>
        </p:nvSpPr>
        <p:spPr>
          <a:xfrm>
            <a:off x="827315" y="534690"/>
            <a:ext cx="1513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Diagnosis?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7B369-4730-A646-AD6C-2C977504977B}"/>
              </a:ext>
            </a:extLst>
          </p:cNvPr>
          <p:cNvSpPr txBox="1"/>
          <p:nvPr/>
        </p:nvSpPr>
        <p:spPr>
          <a:xfrm>
            <a:off x="658326" y="2267640"/>
            <a:ext cx="3613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Anterior column fragment (1)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Posterior column fragment (2)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Intact ilium (3)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45C06-AC05-2E42-A97C-FF46C0E1B3BF}"/>
              </a:ext>
            </a:extLst>
          </p:cNvPr>
          <p:cNvSpPr txBox="1"/>
          <p:nvPr/>
        </p:nvSpPr>
        <p:spPr>
          <a:xfrm>
            <a:off x="10551371" y="18907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BD8AE-542F-364B-9E33-E0959C8407CC}"/>
              </a:ext>
            </a:extLst>
          </p:cNvPr>
          <p:cNvSpPr txBox="1"/>
          <p:nvPr/>
        </p:nvSpPr>
        <p:spPr>
          <a:xfrm>
            <a:off x="9209314" y="36793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C8DA0-0D25-2C40-9025-44FDAD73DDEF}"/>
              </a:ext>
            </a:extLst>
          </p:cNvPr>
          <p:cNvSpPr txBox="1"/>
          <p:nvPr/>
        </p:nvSpPr>
        <p:spPr>
          <a:xfrm>
            <a:off x="9141443" y="23523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D83C2-0F54-E04D-B960-706E4E03E1C1}"/>
              </a:ext>
            </a:extLst>
          </p:cNvPr>
          <p:cNvSpPr txBox="1"/>
          <p:nvPr/>
        </p:nvSpPr>
        <p:spPr>
          <a:xfrm>
            <a:off x="658326" y="3791135"/>
            <a:ext cx="476233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Both the anterior column and posterior column fragments are separate from the intact ilium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C38A74-06AB-804D-92D5-28DFFDADC634}"/>
              </a:ext>
            </a:extLst>
          </p:cNvPr>
          <p:cNvSpPr txBox="1"/>
          <p:nvPr/>
        </p:nvSpPr>
        <p:spPr>
          <a:xfrm>
            <a:off x="827315" y="1201110"/>
            <a:ext cx="272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Associated Both Column</a:t>
            </a:r>
          </a:p>
        </p:txBody>
      </p:sp>
    </p:spTree>
    <p:extLst>
      <p:ext uri="{BB962C8B-B14F-4D97-AF65-F5344CB8AC3E}">
        <p14:creationId xmlns:p14="http://schemas.microsoft.com/office/powerpoint/2010/main" val="799530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0DE0D-C37D-9240-AF58-DC901E7EE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1" t="2155"/>
          <a:stretch/>
        </p:blipFill>
        <p:spPr>
          <a:xfrm>
            <a:off x="5575094" y="278216"/>
            <a:ext cx="6344763" cy="5733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A0C40-595E-FF44-BEE1-8EE35ED4BF97}"/>
              </a:ext>
            </a:extLst>
          </p:cNvPr>
          <p:cNvSpPr txBox="1"/>
          <p:nvPr/>
        </p:nvSpPr>
        <p:spPr>
          <a:xfrm>
            <a:off x="783772" y="175461"/>
            <a:ext cx="2163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Operative Plan?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7B369-4730-A646-AD6C-2C977504977B}"/>
              </a:ext>
            </a:extLst>
          </p:cNvPr>
          <p:cNvSpPr txBox="1"/>
          <p:nvPr/>
        </p:nvSpPr>
        <p:spPr>
          <a:xfrm>
            <a:off x="192644" y="636697"/>
            <a:ext cx="5247059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Ilioinguinal exposure: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Allows exposure of all fractures and is necessary for cleaning, reducing, and implant placement.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 anterior column (1) to intact ilium (3)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Place pelvic brim plate and crest screw to buttress column and link anterior column to intact ilium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Reduce posterior column (2) to intact ilium (3) and anterior column (1)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Place screws from pelvic brim into posterior column and intrapelvic plate to buttress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45C06-AC05-2E42-A97C-FF46C0E1B3BF}"/>
              </a:ext>
            </a:extLst>
          </p:cNvPr>
          <p:cNvSpPr txBox="1"/>
          <p:nvPr/>
        </p:nvSpPr>
        <p:spPr>
          <a:xfrm>
            <a:off x="10551371" y="18907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BD8AE-542F-364B-9E33-E0959C8407CC}"/>
              </a:ext>
            </a:extLst>
          </p:cNvPr>
          <p:cNvSpPr txBox="1"/>
          <p:nvPr/>
        </p:nvSpPr>
        <p:spPr>
          <a:xfrm>
            <a:off x="9209314" y="36793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C8DA0-0D25-2C40-9025-44FDAD73DDEF}"/>
              </a:ext>
            </a:extLst>
          </p:cNvPr>
          <p:cNvSpPr txBox="1"/>
          <p:nvPr/>
        </p:nvSpPr>
        <p:spPr>
          <a:xfrm>
            <a:off x="9141443" y="23523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6981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04" y="551183"/>
            <a:ext cx="10515600" cy="1325563"/>
          </a:xfrm>
        </p:spPr>
        <p:txBody>
          <a:bodyPr/>
          <a:lstStyle/>
          <a:p>
            <a:r>
              <a:rPr lang="en-US" b="1" dirty="0"/>
              <a:t>Thorough preoperative planning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499359" y="1641801"/>
            <a:ext cx="833212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Need detailed understanding of osseous injury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Understand normal and disturbed underlying pelvic anatomy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Role of previous surgeries: ex-lap vs. prior hernia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Search for non osseous pathology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Iliac vein injury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Bladder injury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- Hernias laterally and central/inguinal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Stefanski inj CT vein.jpg">
            <a:extLst>
              <a:ext uri="{FF2B5EF4-FFF2-40B4-BE49-F238E27FC236}">
                <a16:creationId xmlns:a16="http://schemas.microsoft.com/office/drawing/2014/main" id="{D361C233-7325-3642-98E9-FB2EB9541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63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3360" flipH="1">
            <a:off x="8657057" y="640458"/>
            <a:ext cx="3264072" cy="247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E46E6-49E4-6B41-8BC1-B56AFF84D0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70457" y="3178348"/>
            <a:ext cx="3437274" cy="2739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8FAA3-D458-5044-865C-40956336108F}"/>
              </a:ext>
            </a:extLst>
          </p:cNvPr>
          <p:cNvSpPr txBox="1"/>
          <p:nvPr/>
        </p:nvSpPr>
        <p:spPr>
          <a:xfrm>
            <a:off x="8227902" y="5965026"/>
            <a:ext cx="387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</a:t>
            </a:r>
          </a:p>
        </p:txBody>
      </p:sp>
    </p:spTree>
    <p:extLst>
      <p:ext uri="{BB962C8B-B14F-4D97-AF65-F5344CB8AC3E}">
        <p14:creationId xmlns:p14="http://schemas.microsoft.com/office/powerpoint/2010/main" val="2517719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0DE0D-C37D-9240-AF58-DC901E7EE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1" t="2155"/>
          <a:stretch/>
        </p:blipFill>
        <p:spPr>
          <a:xfrm>
            <a:off x="5575094" y="278216"/>
            <a:ext cx="6344763" cy="5733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A0C40-595E-FF44-BEE1-8EE35ED4BF97}"/>
              </a:ext>
            </a:extLst>
          </p:cNvPr>
          <p:cNvSpPr txBox="1"/>
          <p:nvPr/>
        </p:nvSpPr>
        <p:spPr>
          <a:xfrm>
            <a:off x="837648" y="1336710"/>
            <a:ext cx="2163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Operative Plan?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7B369-4730-A646-AD6C-2C977504977B}"/>
              </a:ext>
            </a:extLst>
          </p:cNvPr>
          <p:cNvSpPr txBox="1"/>
          <p:nvPr/>
        </p:nvSpPr>
        <p:spPr>
          <a:xfrm>
            <a:off x="427028" y="2352373"/>
            <a:ext cx="5247059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Ilioinguinal exposure: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Allows exposure of all fractures and is necessary for cleaning, reduction, and implant placement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45C06-AC05-2E42-A97C-FF46C0E1B3BF}"/>
              </a:ext>
            </a:extLst>
          </p:cNvPr>
          <p:cNvSpPr txBox="1"/>
          <p:nvPr/>
        </p:nvSpPr>
        <p:spPr>
          <a:xfrm>
            <a:off x="10551371" y="18907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BD8AE-542F-364B-9E33-E0959C8407CC}"/>
              </a:ext>
            </a:extLst>
          </p:cNvPr>
          <p:cNvSpPr txBox="1"/>
          <p:nvPr/>
        </p:nvSpPr>
        <p:spPr>
          <a:xfrm>
            <a:off x="9209314" y="36793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C8DA0-0D25-2C40-9025-44FDAD73DDEF}"/>
              </a:ext>
            </a:extLst>
          </p:cNvPr>
          <p:cNvSpPr txBox="1"/>
          <p:nvPr/>
        </p:nvSpPr>
        <p:spPr>
          <a:xfrm>
            <a:off x="9141443" y="23523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32476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0DE0D-C37D-9240-AF58-DC901E7EE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1" t="2155"/>
          <a:stretch/>
        </p:blipFill>
        <p:spPr>
          <a:xfrm>
            <a:off x="5575094" y="278216"/>
            <a:ext cx="6344763" cy="573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D45C06-AC05-2E42-A97C-FF46C0E1B3BF}"/>
              </a:ext>
            </a:extLst>
          </p:cNvPr>
          <p:cNvSpPr txBox="1"/>
          <p:nvPr/>
        </p:nvSpPr>
        <p:spPr>
          <a:xfrm>
            <a:off x="10551371" y="18907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BD8AE-542F-364B-9E33-E0959C8407CC}"/>
              </a:ext>
            </a:extLst>
          </p:cNvPr>
          <p:cNvSpPr txBox="1"/>
          <p:nvPr/>
        </p:nvSpPr>
        <p:spPr>
          <a:xfrm>
            <a:off x="9209314" y="36793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C8DA0-0D25-2C40-9025-44FDAD73DDEF}"/>
              </a:ext>
            </a:extLst>
          </p:cNvPr>
          <p:cNvSpPr txBox="1"/>
          <p:nvPr/>
        </p:nvSpPr>
        <p:spPr>
          <a:xfrm>
            <a:off x="9141443" y="235237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endParaRPr lang="en-US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72BEB3-9E9F-7841-9B70-CD02853BB13C}"/>
              </a:ext>
            </a:extLst>
          </p:cNvPr>
          <p:cNvSpPr/>
          <p:nvPr/>
        </p:nvSpPr>
        <p:spPr>
          <a:xfrm>
            <a:off x="155012" y="645913"/>
            <a:ext cx="5334001" cy="517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Reduction and fixation sequence: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 anterior column (1) to intact ilium (3)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Place pelvic brim plate and crest screw to buttress column and connect anterior column to intact ilium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Now it is a two part fracture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 posterior column (2) onto the intact ilium (3) and anterior column (1)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Place screws from pelvic brim down into posterior column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Place intrapelvic plate maintain reduction and buttress posterior column (2) to intact ilium (3) reduction </a:t>
            </a:r>
          </a:p>
        </p:txBody>
      </p:sp>
    </p:spTree>
    <p:extLst>
      <p:ext uri="{BB962C8B-B14F-4D97-AF65-F5344CB8AC3E}">
        <p14:creationId xmlns:p14="http://schemas.microsoft.com/office/powerpoint/2010/main" val="4067480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28214-96BD-FE4F-9BC5-89826A3A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54" y="235527"/>
            <a:ext cx="7994902" cy="600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8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9CE597-F5B3-E644-AFF8-7518657D0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6" t="4074" r="5680"/>
          <a:stretch/>
        </p:blipFill>
        <p:spPr>
          <a:xfrm>
            <a:off x="110836" y="692726"/>
            <a:ext cx="5931960" cy="5203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04DE0-1410-EB4A-A055-BC1E70E43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t="2037" r="9402" b="2037"/>
          <a:stretch/>
        </p:blipFill>
        <p:spPr>
          <a:xfrm>
            <a:off x="6151417" y="692727"/>
            <a:ext cx="5931959" cy="52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6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Ilioinguinal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396240" y="1928589"/>
            <a:ext cx="908572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Contemporary </a:t>
            </a:r>
            <a:r>
              <a:rPr lang="en-US" sz="2400" dirty="0" err="1"/>
              <a:t>hree</a:t>
            </a:r>
            <a:r>
              <a:rPr lang="en-US" sz="2400" dirty="0"/>
              <a:t> separate intervals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Lateral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Middle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Medial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96D59-124D-1745-BD92-C7DFF21A71E4}"/>
              </a:ext>
            </a:extLst>
          </p:cNvPr>
          <p:cNvSpPr txBox="1"/>
          <p:nvPr/>
        </p:nvSpPr>
        <p:spPr>
          <a:xfrm>
            <a:off x="5377543" y="5692738"/>
            <a:ext cx="672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dirty="0"/>
              <a:t>Mayo, Keith MD; </a:t>
            </a:r>
            <a:r>
              <a:rPr lang="en-US" sz="1400" dirty="0" err="1"/>
              <a:t>Unno</a:t>
            </a:r>
            <a:r>
              <a:rPr lang="en-US" sz="1400" dirty="0"/>
              <a:t>, Florence MD The Ilioinguinal Surgical Approach Using a Modified Medial Window: Origin, Evolution, and Applications. A 34-Year Perspective, Journal of </a:t>
            </a:r>
            <a:r>
              <a:rPr lang="en-US" sz="1400" dirty="0" err="1"/>
              <a:t>Orthopaedic</a:t>
            </a:r>
            <a:r>
              <a:rPr lang="en-US" sz="1400" dirty="0"/>
              <a:t> Trauma: February 2019 - Volume 33 - Issue - p S14-S20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B74EC-CEBD-1547-8447-65AAC42B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31520"/>
            <a:ext cx="6010875" cy="45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8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963705" y="1321214"/>
            <a:ext cx="1105796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Anterior wall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Anterior column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Associated both column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Anterior column/wall and posterior </a:t>
            </a:r>
            <a:r>
              <a:rPr lang="en-US" sz="2400" dirty="0" err="1"/>
              <a:t>hemitransverse</a:t>
            </a:r>
            <a:r>
              <a:rPr lang="en-US" sz="2400" dirty="0"/>
              <a:t>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Transverse fracture (with major displacement through anterior column)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T-shaped fracture (displaced anterior column segment and rarely posterior column)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Atypical or extended posterior wall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6F0067F8-3889-B847-B560-7CD7D3DEF097}"/>
              </a:ext>
            </a:extLst>
          </p:cNvPr>
          <p:cNvSpPr txBox="1">
            <a:spLocks/>
          </p:cNvSpPr>
          <p:nvPr/>
        </p:nvSpPr>
        <p:spPr>
          <a:xfrm>
            <a:off x="445674" y="852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Fractures typically addressed through ilioinguinal</a:t>
            </a:r>
          </a:p>
        </p:txBody>
      </p:sp>
    </p:spTree>
    <p:extLst>
      <p:ext uri="{BB962C8B-B14F-4D97-AF65-F5344CB8AC3E}">
        <p14:creationId xmlns:p14="http://schemas.microsoft.com/office/powerpoint/2010/main" val="411587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2" y="264592"/>
            <a:ext cx="1126223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Fractures not typically addressed through ilioinguinal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963705" y="1697532"/>
            <a:ext cx="1066351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Typical posterior wall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Posterior column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Posterior column posterior wall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Transverse posterior wall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Transverse (with major displacement through posterior column)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T-shaped (displaced posterior column)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4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51"/>
            <a:ext cx="10515600" cy="1325563"/>
          </a:xfrm>
        </p:spPr>
        <p:txBody>
          <a:bodyPr/>
          <a:lstStyle/>
          <a:p>
            <a:r>
              <a:rPr lang="en-US" b="1" dirty="0"/>
              <a:t>Positioning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295045" y="1332641"/>
            <a:ext cx="80323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Foley necessary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Flat top radiolucent table or traction table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Lumbosacral bump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Leg can be prepped out or 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Hip flexion to relax iliopsoas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- Towel bump, bone foam ramp, or table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Prep to chest cranially and buttock posteriorly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55CE8AC-AA8C-8F48-8C27-FA22DDE8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315199" y="1859339"/>
            <a:ext cx="4581756" cy="32936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2147A-1956-9A4E-A7F6-AE77603E49DC}"/>
              </a:ext>
            </a:extLst>
          </p:cNvPr>
          <p:cNvSpPr txBox="1"/>
          <p:nvPr/>
        </p:nvSpPr>
        <p:spPr>
          <a:xfrm>
            <a:off x="7561382" y="5287973"/>
            <a:ext cx="408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Dr. Routt and Dr. Mark Adams</a:t>
            </a:r>
          </a:p>
        </p:txBody>
      </p:sp>
    </p:spTree>
    <p:extLst>
      <p:ext uri="{BB962C8B-B14F-4D97-AF65-F5344CB8AC3E}">
        <p14:creationId xmlns:p14="http://schemas.microsoft.com/office/powerpoint/2010/main" val="226344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6" y="708001"/>
            <a:ext cx="10515600" cy="1325563"/>
          </a:xfrm>
        </p:spPr>
        <p:txBody>
          <a:bodyPr/>
          <a:lstStyle/>
          <a:p>
            <a:r>
              <a:rPr lang="en-US" b="1" dirty="0"/>
              <a:t>Superficial Landmarks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6F18F-B795-1D4D-A0EA-9C85056C6803}"/>
              </a:ext>
            </a:extLst>
          </p:cNvPr>
          <p:cNvSpPr txBox="1"/>
          <p:nvPr/>
        </p:nvSpPr>
        <p:spPr>
          <a:xfrm>
            <a:off x="741263" y="2376441"/>
            <a:ext cx="6743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Iliac crest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Pubic tubercle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Pubic symphysis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6DEE919-80F2-2F4E-95E4-1FF34554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10149" y="1693968"/>
            <a:ext cx="5363909" cy="39502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840702-7720-D74A-A846-56FE9C1D09A9}"/>
              </a:ext>
            </a:extLst>
          </p:cNvPr>
          <p:cNvSpPr txBox="1"/>
          <p:nvPr/>
        </p:nvSpPr>
        <p:spPr>
          <a:xfrm>
            <a:off x="6096000" y="5888826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Milton L. Chip Routt, Jr. MD and Mark Adams, MD</a:t>
            </a:r>
          </a:p>
        </p:txBody>
      </p:sp>
    </p:spTree>
    <p:extLst>
      <p:ext uri="{BB962C8B-B14F-4D97-AF65-F5344CB8AC3E}">
        <p14:creationId xmlns:p14="http://schemas.microsoft.com/office/powerpoint/2010/main" val="388409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18465</TotalTime>
  <Words>2041</Words>
  <Application>Microsoft Office PowerPoint</Application>
  <PresentationFormat>Widescreen</PresentationFormat>
  <Paragraphs>244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fira sans</vt:lpstr>
      <vt:lpstr>Office Theme</vt:lpstr>
      <vt:lpstr>Surgical Approaches to the Acetabulum:  Anterior Intrapelvic &amp; Ilioinguinal</vt:lpstr>
      <vt:lpstr>Learning Objectives</vt:lpstr>
      <vt:lpstr>Ilioinguinal Approach</vt:lpstr>
      <vt:lpstr>Thorough preoperative planning</vt:lpstr>
      <vt:lpstr>Ilioinguinal Approach</vt:lpstr>
      <vt:lpstr>PowerPoint Presentation</vt:lpstr>
      <vt:lpstr>Fractures not typically addressed through ilioinguinal</vt:lpstr>
      <vt:lpstr>Positioning</vt:lpstr>
      <vt:lpstr>Superficial Landmarks</vt:lpstr>
      <vt:lpstr>Superficial Landmarks</vt:lpstr>
      <vt:lpstr>Superficial Dissection</vt:lpstr>
      <vt:lpstr>Lateral Window</vt:lpstr>
      <vt:lpstr>Middle Window</vt:lpstr>
      <vt:lpstr>Middle Window</vt:lpstr>
      <vt:lpstr>Middle Window</vt:lpstr>
      <vt:lpstr>Middle Window</vt:lpstr>
      <vt:lpstr>Medial Window/Anterior Intrapelvic Approach</vt:lpstr>
      <vt:lpstr>Medial Window/Anterior Intrapelvic Approach</vt:lpstr>
      <vt:lpstr>Medial Window/Anterior Intrapelvic Approach</vt:lpstr>
      <vt:lpstr>Medial Window/Anterior Intrapelvic Approach</vt:lpstr>
      <vt:lpstr>Medial Window/Anterior Intrapelvic Approach</vt:lpstr>
      <vt:lpstr>Lateral Window</vt:lpstr>
      <vt:lpstr>Fracture Exposure</vt:lpstr>
      <vt:lpstr>Fracture Reduction</vt:lpstr>
      <vt:lpstr>Fracture Fixation</vt:lpstr>
      <vt:lpstr>Wound Care and Closure</vt:lpstr>
      <vt:lpstr>Lateral Window Closure</vt:lpstr>
      <vt:lpstr>Lateral Window Closure</vt:lpstr>
      <vt:lpstr>Lateral Window Closure</vt:lpstr>
      <vt:lpstr>Middle Window Closure</vt:lpstr>
      <vt:lpstr>Middle Window Closure</vt:lpstr>
      <vt:lpstr>Wound Closure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56</cp:revision>
  <dcterms:created xsi:type="dcterms:W3CDTF">2020-05-02T17:28:30Z</dcterms:created>
  <dcterms:modified xsi:type="dcterms:W3CDTF">2021-11-17T21:45:00Z</dcterms:modified>
</cp:coreProperties>
</file>