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9" r:id="rId2"/>
    <p:sldId id="261" r:id="rId3"/>
    <p:sldId id="262" r:id="rId4"/>
    <p:sldId id="260" r:id="rId5"/>
    <p:sldId id="265" r:id="rId6"/>
    <p:sldId id="266" r:id="rId7"/>
    <p:sldId id="270" r:id="rId8"/>
    <p:sldId id="271" r:id="rId9"/>
    <p:sldId id="267" r:id="rId10"/>
    <p:sldId id="268" r:id="rId11"/>
    <p:sldId id="269" r:id="rId12"/>
    <p:sldId id="275" r:id="rId13"/>
    <p:sldId id="272" r:id="rId14"/>
    <p:sldId id="276" r:id="rId15"/>
    <p:sldId id="277" r:id="rId16"/>
    <p:sldId id="324" r:id="rId17"/>
    <p:sldId id="278" r:id="rId18"/>
    <p:sldId id="279" r:id="rId19"/>
    <p:sldId id="280" r:id="rId20"/>
    <p:sldId id="281" r:id="rId21"/>
    <p:sldId id="282" r:id="rId22"/>
    <p:sldId id="283" r:id="rId23"/>
    <p:sldId id="284" r:id="rId24"/>
    <p:sldId id="285" r:id="rId25"/>
    <p:sldId id="301" r:id="rId26"/>
    <p:sldId id="286" r:id="rId27"/>
    <p:sldId id="287" r:id="rId28"/>
    <p:sldId id="288" r:id="rId29"/>
    <p:sldId id="300" r:id="rId30"/>
    <p:sldId id="302" r:id="rId31"/>
    <p:sldId id="289" r:id="rId32"/>
    <p:sldId id="290" r:id="rId33"/>
    <p:sldId id="291" r:id="rId34"/>
    <p:sldId id="292" r:id="rId35"/>
    <p:sldId id="293" r:id="rId36"/>
    <p:sldId id="294" r:id="rId37"/>
    <p:sldId id="295" r:id="rId38"/>
    <p:sldId id="303" r:id="rId39"/>
    <p:sldId id="304" r:id="rId40"/>
    <p:sldId id="305" r:id="rId41"/>
    <p:sldId id="321" r:id="rId42"/>
    <p:sldId id="296" r:id="rId43"/>
    <p:sldId id="297" r:id="rId44"/>
    <p:sldId id="298" r:id="rId45"/>
    <p:sldId id="299" r:id="rId46"/>
    <p:sldId id="315" r:id="rId47"/>
    <p:sldId id="316" r:id="rId48"/>
    <p:sldId id="317" r:id="rId49"/>
    <p:sldId id="318" r:id="rId50"/>
    <p:sldId id="323" r:id="rId51"/>
    <p:sldId id="307" r:id="rId52"/>
    <p:sldId id="308" r:id="rId53"/>
    <p:sldId id="309" r:id="rId54"/>
    <p:sldId id="322" r:id="rId55"/>
    <p:sldId id="310" r:id="rId56"/>
    <p:sldId id="311" r:id="rId57"/>
    <p:sldId id="312" r:id="rId58"/>
    <p:sldId id="313" r:id="rId59"/>
    <p:sldId id="314" r:id="rId60"/>
    <p:sldId id="325"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599"/>
  </p:normalViewPr>
  <p:slideViewPr>
    <p:cSldViewPr snapToGrid="0">
      <p:cViewPr varScale="1">
        <p:scale>
          <a:sx n="113" d="100"/>
          <a:sy n="113" d="100"/>
        </p:scale>
        <p:origin x="174" y="84"/>
      </p:cViewPr>
      <p:guideLst/>
    </p:cSldViewPr>
  </p:slideViewPr>
  <p:notesTextViewPr>
    <p:cViewPr>
      <p:scale>
        <a:sx n="1" d="1"/>
        <a:sy n="1" d="1"/>
      </p:scale>
      <p:origin x="0" y="0"/>
    </p:cViewPr>
  </p:notesTextViewPr>
  <p:sorterViewPr>
    <p:cViewPr>
      <p:scale>
        <a:sx n="100" d="100"/>
        <a:sy n="100" d="100"/>
      </p:scale>
      <p:origin x="0" y="-451"/>
    </p:cViewPr>
  </p:sorterViewPr>
  <p:notesViewPr>
    <p:cSldViewPr snapToGrid="0">
      <p:cViewPr varScale="1">
        <p:scale>
          <a:sx n="65" d="100"/>
          <a:sy n="65" d="100"/>
        </p:scale>
        <p:origin x="3154"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B30AC-8CCD-0F49-A49C-9CE8A5D5CAE7}" type="datetimeFigureOut">
              <a:rPr lang="en-US" smtClean="0"/>
              <a:t>6/14/2021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D9B53F-3925-D047-8CFC-9DD07951D6A2}" type="slidenum">
              <a:rPr lang="en-US" smtClean="0"/>
              <a:t>‹#›</a:t>
            </a:fld>
            <a:endParaRPr lang="en-US"/>
          </a:p>
        </p:txBody>
      </p:sp>
    </p:spTree>
    <p:extLst>
      <p:ext uri="{BB962C8B-B14F-4D97-AF65-F5344CB8AC3E}">
        <p14:creationId xmlns:p14="http://schemas.microsoft.com/office/powerpoint/2010/main" val="3262685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1</a:t>
            </a:fld>
            <a:endParaRPr lang="en-US"/>
          </a:p>
        </p:txBody>
      </p:sp>
    </p:spTree>
    <p:extLst>
      <p:ext uri="{BB962C8B-B14F-4D97-AF65-F5344CB8AC3E}">
        <p14:creationId xmlns:p14="http://schemas.microsoft.com/office/powerpoint/2010/main" val="3432778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 degrees of rollover towards injured side and inlet tilt based upon patients pelvic and sacral morphology</a:t>
            </a:r>
          </a:p>
        </p:txBody>
      </p:sp>
      <p:sp>
        <p:nvSpPr>
          <p:cNvPr id="4" name="Slide Number Placeholder 3"/>
          <p:cNvSpPr>
            <a:spLocks noGrp="1"/>
          </p:cNvSpPr>
          <p:nvPr>
            <p:ph type="sldNum" sz="quarter" idx="5"/>
          </p:nvPr>
        </p:nvSpPr>
        <p:spPr/>
        <p:txBody>
          <a:bodyPr/>
          <a:lstStyle/>
          <a:p>
            <a:fld id="{2ED9B53F-3925-D047-8CFC-9DD07951D6A2}" type="slidenum">
              <a:rPr lang="en-US" smtClean="0"/>
              <a:t>10</a:t>
            </a:fld>
            <a:endParaRPr lang="en-US"/>
          </a:p>
        </p:txBody>
      </p:sp>
    </p:spTree>
    <p:extLst>
      <p:ext uri="{BB962C8B-B14F-4D97-AF65-F5344CB8AC3E}">
        <p14:creationId xmlns:p14="http://schemas.microsoft.com/office/powerpoint/2010/main" val="3364881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 degrees of roll over away from the side of injury and inlet tilt specific to the patient</a:t>
            </a:r>
          </a:p>
        </p:txBody>
      </p:sp>
      <p:sp>
        <p:nvSpPr>
          <p:cNvPr id="4" name="Slide Number Placeholder 3"/>
          <p:cNvSpPr>
            <a:spLocks noGrp="1"/>
          </p:cNvSpPr>
          <p:nvPr>
            <p:ph type="sldNum" sz="quarter" idx="5"/>
          </p:nvPr>
        </p:nvSpPr>
        <p:spPr/>
        <p:txBody>
          <a:bodyPr/>
          <a:lstStyle/>
          <a:p>
            <a:fld id="{2ED9B53F-3925-D047-8CFC-9DD07951D6A2}" type="slidenum">
              <a:rPr lang="en-US" smtClean="0"/>
              <a:t>11</a:t>
            </a:fld>
            <a:endParaRPr lang="en-US"/>
          </a:p>
        </p:txBody>
      </p:sp>
    </p:spTree>
    <p:extLst>
      <p:ext uri="{BB962C8B-B14F-4D97-AF65-F5344CB8AC3E}">
        <p14:creationId xmlns:p14="http://schemas.microsoft.com/office/powerpoint/2010/main" val="3380123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12</a:t>
            </a:fld>
            <a:endParaRPr lang="en-US"/>
          </a:p>
        </p:txBody>
      </p:sp>
    </p:spTree>
    <p:extLst>
      <p:ext uri="{BB962C8B-B14F-4D97-AF65-F5344CB8AC3E}">
        <p14:creationId xmlns:p14="http://schemas.microsoft.com/office/powerpoint/2010/main" val="2874397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preop measurements of the ramus screw sizes from 3.5-6.5 may be used, This patient had a relatively small corridor and a 3.5 screw was used</a:t>
            </a:r>
          </a:p>
        </p:txBody>
      </p:sp>
      <p:sp>
        <p:nvSpPr>
          <p:cNvPr id="4" name="Slide Number Placeholder 3"/>
          <p:cNvSpPr>
            <a:spLocks noGrp="1"/>
          </p:cNvSpPr>
          <p:nvPr>
            <p:ph type="sldNum" sz="quarter" idx="5"/>
          </p:nvPr>
        </p:nvSpPr>
        <p:spPr/>
        <p:txBody>
          <a:bodyPr/>
          <a:lstStyle/>
          <a:p>
            <a:fld id="{2ED9B53F-3925-D047-8CFC-9DD07951D6A2}" type="slidenum">
              <a:rPr lang="en-US" smtClean="0"/>
              <a:t>13</a:t>
            </a:fld>
            <a:endParaRPr lang="en-US"/>
          </a:p>
        </p:txBody>
      </p:sp>
    </p:spTree>
    <p:extLst>
      <p:ext uri="{BB962C8B-B14F-4D97-AF65-F5344CB8AC3E}">
        <p14:creationId xmlns:p14="http://schemas.microsoft.com/office/powerpoint/2010/main" val="2281324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9B53F-3925-D047-8CFC-9DD07951D6A2}" type="slidenum">
              <a:rPr lang="en-US" smtClean="0"/>
              <a:t>14</a:t>
            </a:fld>
            <a:endParaRPr lang="en-US"/>
          </a:p>
        </p:txBody>
      </p:sp>
    </p:spTree>
    <p:extLst>
      <p:ext uri="{BB962C8B-B14F-4D97-AF65-F5344CB8AC3E}">
        <p14:creationId xmlns:p14="http://schemas.microsoft.com/office/powerpoint/2010/main" val="2553259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9B53F-3925-D047-8CFC-9DD07951D6A2}" type="slidenum">
              <a:rPr lang="en-US" smtClean="0"/>
              <a:t>15</a:t>
            </a:fld>
            <a:endParaRPr lang="en-US"/>
          </a:p>
        </p:txBody>
      </p:sp>
    </p:spTree>
    <p:extLst>
      <p:ext uri="{BB962C8B-B14F-4D97-AF65-F5344CB8AC3E}">
        <p14:creationId xmlns:p14="http://schemas.microsoft.com/office/powerpoint/2010/main" val="1797999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16</a:t>
            </a:fld>
            <a:endParaRPr lang="en-US"/>
          </a:p>
        </p:txBody>
      </p:sp>
    </p:spTree>
    <p:extLst>
      <p:ext uri="{BB962C8B-B14F-4D97-AF65-F5344CB8AC3E}">
        <p14:creationId xmlns:p14="http://schemas.microsoft.com/office/powerpoint/2010/main" val="2135416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17</a:t>
            </a:fld>
            <a:endParaRPr lang="en-US"/>
          </a:p>
        </p:txBody>
      </p:sp>
    </p:spTree>
    <p:extLst>
      <p:ext uri="{BB962C8B-B14F-4D97-AF65-F5344CB8AC3E}">
        <p14:creationId xmlns:p14="http://schemas.microsoft.com/office/powerpoint/2010/main" val="2654264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18</a:t>
            </a:fld>
            <a:endParaRPr lang="en-US"/>
          </a:p>
        </p:txBody>
      </p:sp>
    </p:spTree>
    <p:extLst>
      <p:ext uri="{BB962C8B-B14F-4D97-AF65-F5344CB8AC3E}">
        <p14:creationId xmlns:p14="http://schemas.microsoft.com/office/powerpoint/2010/main" val="2185096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19</a:t>
            </a:fld>
            <a:endParaRPr lang="en-US"/>
          </a:p>
        </p:txBody>
      </p:sp>
    </p:spTree>
    <p:extLst>
      <p:ext uri="{BB962C8B-B14F-4D97-AF65-F5344CB8AC3E}">
        <p14:creationId xmlns:p14="http://schemas.microsoft.com/office/powerpoint/2010/main" val="2772273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2</a:t>
            </a:fld>
            <a:endParaRPr lang="en-US"/>
          </a:p>
        </p:txBody>
      </p:sp>
    </p:spTree>
    <p:extLst>
      <p:ext uri="{BB962C8B-B14F-4D97-AF65-F5344CB8AC3E}">
        <p14:creationId xmlns:p14="http://schemas.microsoft.com/office/powerpoint/2010/main" val="4185946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20</a:t>
            </a:fld>
            <a:endParaRPr lang="en-US"/>
          </a:p>
        </p:txBody>
      </p:sp>
    </p:spTree>
    <p:extLst>
      <p:ext uri="{BB962C8B-B14F-4D97-AF65-F5344CB8AC3E}">
        <p14:creationId xmlns:p14="http://schemas.microsoft.com/office/powerpoint/2010/main" val="2206594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21</a:t>
            </a:fld>
            <a:endParaRPr lang="en-US"/>
          </a:p>
        </p:txBody>
      </p:sp>
    </p:spTree>
    <p:extLst>
      <p:ext uri="{BB962C8B-B14F-4D97-AF65-F5344CB8AC3E}">
        <p14:creationId xmlns:p14="http://schemas.microsoft.com/office/powerpoint/2010/main" val="1644033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22</a:t>
            </a:fld>
            <a:endParaRPr lang="en-US"/>
          </a:p>
        </p:txBody>
      </p:sp>
    </p:spTree>
    <p:extLst>
      <p:ext uri="{BB962C8B-B14F-4D97-AF65-F5344CB8AC3E}">
        <p14:creationId xmlns:p14="http://schemas.microsoft.com/office/powerpoint/2010/main" val="745588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23</a:t>
            </a:fld>
            <a:endParaRPr lang="en-US"/>
          </a:p>
        </p:txBody>
      </p:sp>
    </p:spTree>
    <p:extLst>
      <p:ext uri="{BB962C8B-B14F-4D97-AF65-F5344CB8AC3E}">
        <p14:creationId xmlns:p14="http://schemas.microsoft.com/office/powerpoint/2010/main" val="2215560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24</a:t>
            </a:fld>
            <a:endParaRPr lang="en-US"/>
          </a:p>
        </p:txBody>
      </p:sp>
    </p:spTree>
    <p:extLst>
      <p:ext uri="{BB962C8B-B14F-4D97-AF65-F5344CB8AC3E}">
        <p14:creationId xmlns:p14="http://schemas.microsoft.com/office/powerpoint/2010/main" val="1081777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25</a:t>
            </a:fld>
            <a:endParaRPr lang="en-US"/>
          </a:p>
        </p:txBody>
      </p:sp>
    </p:spTree>
    <p:extLst>
      <p:ext uri="{BB962C8B-B14F-4D97-AF65-F5344CB8AC3E}">
        <p14:creationId xmlns:p14="http://schemas.microsoft.com/office/powerpoint/2010/main" val="786094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26</a:t>
            </a:fld>
            <a:endParaRPr lang="en-US"/>
          </a:p>
        </p:txBody>
      </p:sp>
    </p:spTree>
    <p:extLst>
      <p:ext uri="{BB962C8B-B14F-4D97-AF65-F5344CB8AC3E}">
        <p14:creationId xmlns:p14="http://schemas.microsoft.com/office/powerpoint/2010/main" val="2596026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27</a:t>
            </a:fld>
            <a:endParaRPr lang="en-US"/>
          </a:p>
        </p:txBody>
      </p:sp>
    </p:spTree>
    <p:extLst>
      <p:ext uri="{BB962C8B-B14F-4D97-AF65-F5344CB8AC3E}">
        <p14:creationId xmlns:p14="http://schemas.microsoft.com/office/powerpoint/2010/main" val="3452897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28</a:t>
            </a:fld>
            <a:endParaRPr lang="en-US"/>
          </a:p>
        </p:txBody>
      </p:sp>
    </p:spTree>
    <p:extLst>
      <p:ext uri="{BB962C8B-B14F-4D97-AF65-F5344CB8AC3E}">
        <p14:creationId xmlns:p14="http://schemas.microsoft.com/office/powerpoint/2010/main" val="3380328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29</a:t>
            </a:fld>
            <a:endParaRPr lang="en-US"/>
          </a:p>
        </p:txBody>
      </p:sp>
    </p:spTree>
    <p:extLst>
      <p:ext uri="{BB962C8B-B14F-4D97-AF65-F5344CB8AC3E}">
        <p14:creationId xmlns:p14="http://schemas.microsoft.com/office/powerpoint/2010/main" val="3851610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3</a:t>
            </a:fld>
            <a:endParaRPr lang="en-US"/>
          </a:p>
        </p:txBody>
      </p:sp>
    </p:spTree>
    <p:extLst>
      <p:ext uri="{BB962C8B-B14F-4D97-AF65-F5344CB8AC3E}">
        <p14:creationId xmlns:p14="http://schemas.microsoft.com/office/powerpoint/2010/main" val="6202037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30</a:t>
            </a:fld>
            <a:endParaRPr lang="en-US"/>
          </a:p>
        </p:txBody>
      </p:sp>
    </p:spTree>
    <p:extLst>
      <p:ext uri="{BB962C8B-B14F-4D97-AF65-F5344CB8AC3E}">
        <p14:creationId xmlns:p14="http://schemas.microsoft.com/office/powerpoint/2010/main" val="634403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31</a:t>
            </a:fld>
            <a:endParaRPr lang="en-US"/>
          </a:p>
        </p:txBody>
      </p:sp>
    </p:spTree>
    <p:extLst>
      <p:ext uri="{BB962C8B-B14F-4D97-AF65-F5344CB8AC3E}">
        <p14:creationId xmlns:p14="http://schemas.microsoft.com/office/powerpoint/2010/main" val="3389294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32</a:t>
            </a:fld>
            <a:endParaRPr lang="en-US"/>
          </a:p>
        </p:txBody>
      </p:sp>
    </p:spTree>
    <p:extLst>
      <p:ext uri="{BB962C8B-B14F-4D97-AF65-F5344CB8AC3E}">
        <p14:creationId xmlns:p14="http://schemas.microsoft.com/office/powerpoint/2010/main" val="27191812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33</a:t>
            </a:fld>
            <a:endParaRPr lang="en-US"/>
          </a:p>
        </p:txBody>
      </p:sp>
    </p:spTree>
    <p:extLst>
      <p:ext uri="{BB962C8B-B14F-4D97-AF65-F5344CB8AC3E}">
        <p14:creationId xmlns:p14="http://schemas.microsoft.com/office/powerpoint/2010/main" val="17818951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34</a:t>
            </a:fld>
            <a:endParaRPr lang="en-US"/>
          </a:p>
        </p:txBody>
      </p:sp>
    </p:spTree>
    <p:extLst>
      <p:ext uri="{BB962C8B-B14F-4D97-AF65-F5344CB8AC3E}">
        <p14:creationId xmlns:p14="http://schemas.microsoft.com/office/powerpoint/2010/main" val="35167258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35</a:t>
            </a:fld>
            <a:endParaRPr lang="en-US"/>
          </a:p>
        </p:txBody>
      </p:sp>
    </p:spTree>
    <p:extLst>
      <p:ext uri="{BB962C8B-B14F-4D97-AF65-F5344CB8AC3E}">
        <p14:creationId xmlns:p14="http://schemas.microsoft.com/office/powerpoint/2010/main" val="12408642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36</a:t>
            </a:fld>
            <a:endParaRPr lang="en-US"/>
          </a:p>
        </p:txBody>
      </p:sp>
    </p:spTree>
    <p:extLst>
      <p:ext uri="{BB962C8B-B14F-4D97-AF65-F5344CB8AC3E}">
        <p14:creationId xmlns:p14="http://schemas.microsoft.com/office/powerpoint/2010/main" val="4224800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37</a:t>
            </a:fld>
            <a:endParaRPr lang="en-US"/>
          </a:p>
        </p:txBody>
      </p:sp>
    </p:spTree>
    <p:extLst>
      <p:ext uri="{BB962C8B-B14F-4D97-AF65-F5344CB8AC3E}">
        <p14:creationId xmlns:p14="http://schemas.microsoft.com/office/powerpoint/2010/main" val="1446026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38</a:t>
            </a:fld>
            <a:endParaRPr lang="en-US"/>
          </a:p>
        </p:txBody>
      </p:sp>
    </p:spTree>
    <p:extLst>
      <p:ext uri="{BB962C8B-B14F-4D97-AF65-F5344CB8AC3E}">
        <p14:creationId xmlns:p14="http://schemas.microsoft.com/office/powerpoint/2010/main" val="28780067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39</a:t>
            </a:fld>
            <a:endParaRPr lang="en-US"/>
          </a:p>
        </p:txBody>
      </p:sp>
    </p:spTree>
    <p:extLst>
      <p:ext uri="{BB962C8B-B14F-4D97-AF65-F5344CB8AC3E}">
        <p14:creationId xmlns:p14="http://schemas.microsoft.com/office/powerpoint/2010/main" val="2071134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4</a:t>
            </a:fld>
            <a:endParaRPr lang="en-US"/>
          </a:p>
        </p:txBody>
      </p:sp>
    </p:spTree>
    <p:extLst>
      <p:ext uri="{BB962C8B-B14F-4D97-AF65-F5344CB8AC3E}">
        <p14:creationId xmlns:p14="http://schemas.microsoft.com/office/powerpoint/2010/main" val="12222968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40</a:t>
            </a:fld>
            <a:endParaRPr lang="en-US"/>
          </a:p>
        </p:txBody>
      </p:sp>
    </p:spTree>
    <p:extLst>
      <p:ext uri="{BB962C8B-B14F-4D97-AF65-F5344CB8AC3E}">
        <p14:creationId xmlns:p14="http://schemas.microsoft.com/office/powerpoint/2010/main" val="32768745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41</a:t>
            </a:fld>
            <a:endParaRPr lang="en-US"/>
          </a:p>
        </p:txBody>
      </p:sp>
    </p:spTree>
    <p:extLst>
      <p:ext uri="{BB962C8B-B14F-4D97-AF65-F5344CB8AC3E}">
        <p14:creationId xmlns:p14="http://schemas.microsoft.com/office/powerpoint/2010/main" val="1010865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42</a:t>
            </a:fld>
            <a:endParaRPr lang="en-US"/>
          </a:p>
        </p:txBody>
      </p:sp>
    </p:spTree>
    <p:extLst>
      <p:ext uri="{BB962C8B-B14F-4D97-AF65-F5344CB8AC3E}">
        <p14:creationId xmlns:p14="http://schemas.microsoft.com/office/powerpoint/2010/main" val="18951692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43</a:t>
            </a:fld>
            <a:endParaRPr lang="en-US"/>
          </a:p>
        </p:txBody>
      </p:sp>
    </p:spTree>
    <p:extLst>
      <p:ext uri="{BB962C8B-B14F-4D97-AF65-F5344CB8AC3E}">
        <p14:creationId xmlns:p14="http://schemas.microsoft.com/office/powerpoint/2010/main" val="1934756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44</a:t>
            </a:fld>
            <a:endParaRPr lang="en-US"/>
          </a:p>
        </p:txBody>
      </p:sp>
    </p:spTree>
    <p:extLst>
      <p:ext uri="{BB962C8B-B14F-4D97-AF65-F5344CB8AC3E}">
        <p14:creationId xmlns:p14="http://schemas.microsoft.com/office/powerpoint/2010/main" val="31189162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45</a:t>
            </a:fld>
            <a:endParaRPr lang="en-US"/>
          </a:p>
        </p:txBody>
      </p:sp>
    </p:spTree>
    <p:extLst>
      <p:ext uri="{BB962C8B-B14F-4D97-AF65-F5344CB8AC3E}">
        <p14:creationId xmlns:p14="http://schemas.microsoft.com/office/powerpoint/2010/main" val="17197467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46</a:t>
            </a:fld>
            <a:endParaRPr lang="en-US"/>
          </a:p>
        </p:txBody>
      </p:sp>
    </p:spTree>
    <p:extLst>
      <p:ext uri="{BB962C8B-B14F-4D97-AF65-F5344CB8AC3E}">
        <p14:creationId xmlns:p14="http://schemas.microsoft.com/office/powerpoint/2010/main" val="37697692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47</a:t>
            </a:fld>
            <a:endParaRPr lang="en-US"/>
          </a:p>
        </p:txBody>
      </p:sp>
    </p:spTree>
    <p:extLst>
      <p:ext uri="{BB962C8B-B14F-4D97-AF65-F5344CB8AC3E}">
        <p14:creationId xmlns:p14="http://schemas.microsoft.com/office/powerpoint/2010/main" val="40345949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48</a:t>
            </a:fld>
            <a:endParaRPr lang="en-US"/>
          </a:p>
        </p:txBody>
      </p:sp>
    </p:spTree>
    <p:extLst>
      <p:ext uri="{BB962C8B-B14F-4D97-AF65-F5344CB8AC3E}">
        <p14:creationId xmlns:p14="http://schemas.microsoft.com/office/powerpoint/2010/main" val="14164313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49</a:t>
            </a:fld>
            <a:endParaRPr lang="en-US"/>
          </a:p>
        </p:txBody>
      </p:sp>
    </p:spTree>
    <p:extLst>
      <p:ext uri="{BB962C8B-B14F-4D97-AF65-F5344CB8AC3E}">
        <p14:creationId xmlns:p14="http://schemas.microsoft.com/office/powerpoint/2010/main" val="2076157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9B53F-3925-D047-8CFC-9DD07951D6A2}" type="slidenum">
              <a:rPr lang="en-US" smtClean="0"/>
              <a:t>5</a:t>
            </a:fld>
            <a:endParaRPr lang="en-US"/>
          </a:p>
        </p:txBody>
      </p:sp>
    </p:spTree>
    <p:extLst>
      <p:ext uri="{BB962C8B-B14F-4D97-AF65-F5344CB8AC3E}">
        <p14:creationId xmlns:p14="http://schemas.microsoft.com/office/powerpoint/2010/main" val="4454537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50</a:t>
            </a:fld>
            <a:endParaRPr lang="en-US"/>
          </a:p>
        </p:txBody>
      </p:sp>
    </p:spTree>
    <p:extLst>
      <p:ext uri="{BB962C8B-B14F-4D97-AF65-F5344CB8AC3E}">
        <p14:creationId xmlns:p14="http://schemas.microsoft.com/office/powerpoint/2010/main" val="25216983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51</a:t>
            </a:fld>
            <a:endParaRPr lang="en-US"/>
          </a:p>
        </p:txBody>
      </p:sp>
    </p:spTree>
    <p:extLst>
      <p:ext uri="{BB962C8B-B14F-4D97-AF65-F5344CB8AC3E}">
        <p14:creationId xmlns:p14="http://schemas.microsoft.com/office/powerpoint/2010/main" val="37846954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52</a:t>
            </a:fld>
            <a:endParaRPr lang="en-US"/>
          </a:p>
        </p:txBody>
      </p:sp>
    </p:spTree>
    <p:extLst>
      <p:ext uri="{BB962C8B-B14F-4D97-AF65-F5344CB8AC3E}">
        <p14:creationId xmlns:p14="http://schemas.microsoft.com/office/powerpoint/2010/main" val="11048804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53</a:t>
            </a:fld>
            <a:endParaRPr lang="en-US"/>
          </a:p>
        </p:txBody>
      </p:sp>
    </p:spTree>
    <p:extLst>
      <p:ext uri="{BB962C8B-B14F-4D97-AF65-F5344CB8AC3E}">
        <p14:creationId xmlns:p14="http://schemas.microsoft.com/office/powerpoint/2010/main" val="21783436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54</a:t>
            </a:fld>
            <a:endParaRPr lang="en-US"/>
          </a:p>
        </p:txBody>
      </p:sp>
    </p:spTree>
    <p:extLst>
      <p:ext uri="{BB962C8B-B14F-4D97-AF65-F5344CB8AC3E}">
        <p14:creationId xmlns:p14="http://schemas.microsoft.com/office/powerpoint/2010/main" val="6274737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55</a:t>
            </a:fld>
            <a:endParaRPr lang="en-US"/>
          </a:p>
        </p:txBody>
      </p:sp>
    </p:spTree>
    <p:extLst>
      <p:ext uri="{BB962C8B-B14F-4D97-AF65-F5344CB8AC3E}">
        <p14:creationId xmlns:p14="http://schemas.microsoft.com/office/powerpoint/2010/main" val="33002208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56</a:t>
            </a:fld>
            <a:endParaRPr lang="en-US"/>
          </a:p>
        </p:txBody>
      </p:sp>
    </p:spTree>
    <p:extLst>
      <p:ext uri="{BB962C8B-B14F-4D97-AF65-F5344CB8AC3E}">
        <p14:creationId xmlns:p14="http://schemas.microsoft.com/office/powerpoint/2010/main" val="32403188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57</a:t>
            </a:fld>
            <a:endParaRPr lang="en-US"/>
          </a:p>
        </p:txBody>
      </p:sp>
    </p:spTree>
    <p:extLst>
      <p:ext uri="{BB962C8B-B14F-4D97-AF65-F5344CB8AC3E}">
        <p14:creationId xmlns:p14="http://schemas.microsoft.com/office/powerpoint/2010/main" val="6197551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58</a:t>
            </a:fld>
            <a:endParaRPr lang="en-US"/>
          </a:p>
        </p:txBody>
      </p:sp>
    </p:spTree>
    <p:extLst>
      <p:ext uri="{BB962C8B-B14F-4D97-AF65-F5344CB8AC3E}">
        <p14:creationId xmlns:p14="http://schemas.microsoft.com/office/powerpoint/2010/main" val="36577387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59</a:t>
            </a:fld>
            <a:endParaRPr lang="en-US"/>
          </a:p>
        </p:txBody>
      </p:sp>
    </p:spTree>
    <p:extLst>
      <p:ext uri="{BB962C8B-B14F-4D97-AF65-F5344CB8AC3E}">
        <p14:creationId xmlns:p14="http://schemas.microsoft.com/office/powerpoint/2010/main" val="3303974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9B53F-3925-D047-8CFC-9DD07951D6A2}" type="slidenum">
              <a:rPr lang="en-US" smtClean="0"/>
              <a:t>6</a:t>
            </a:fld>
            <a:endParaRPr lang="en-US"/>
          </a:p>
        </p:txBody>
      </p:sp>
    </p:spTree>
    <p:extLst>
      <p:ext uri="{BB962C8B-B14F-4D97-AF65-F5344CB8AC3E}">
        <p14:creationId xmlns:p14="http://schemas.microsoft.com/office/powerpoint/2010/main" val="38266848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60</a:t>
            </a:fld>
            <a:endParaRPr lang="en-US"/>
          </a:p>
        </p:txBody>
      </p:sp>
    </p:spTree>
    <p:extLst>
      <p:ext uri="{BB962C8B-B14F-4D97-AF65-F5344CB8AC3E}">
        <p14:creationId xmlns:p14="http://schemas.microsoft.com/office/powerpoint/2010/main" val="3942849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7</a:t>
            </a:fld>
            <a:endParaRPr lang="en-US"/>
          </a:p>
        </p:txBody>
      </p:sp>
    </p:spTree>
    <p:extLst>
      <p:ext uri="{BB962C8B-B14F-4D97-AF65-F5344CB8AC3E}">
        <p14:creationId xmlns:p14="http://schemas.microsoft.com/office/powerpoint/2010/main" val="3538939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D9B53F-3925-D047-8CFC-9DD07951D6A2}" type="slidenum">
              <a:rPr lang="en-US" smtClean="0"/>
              <a:t>8</a:t>
            </a:fld>
            <a:endParaRPr lang="en-US"/>
          </a:p>
        </p:txBody>
      </p:sp>
    </p:spTree>
    <p:extLst>
      <p:ext uri="{BB962C8B-B14F-4D97-AF65-F5344CB8AC3E}">
        <p14:creationId xmlns:p14="http://schemas.microsoft.com/office/powerpoint/2010/main" val="2928075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9B53F-3925-D047-8CFC-9DD07951D6A2}" type="slidenum">
              <a:rPr lang="en-US" smtClean="0"/>
              <a:t>9</a:t>
            </a:fld>
            <a:endParaRPr lang="en-US"/>
          </a:p>
        </p:txBody>
      </p:sp>
    </p:spTree>
    <p:extLst>
      <p:ext uri="{BB962C8B-B14F-4D97-AF65-F5344CB8AC3E}">
        <p14:creationId xmlns:p14="http://schemas.microsoft.com/office/powerpoint/2010/main" val="2729845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p:cNvSpPr/>
          <p:nvPr userDrawn="1"/>
        </p:nvSpPr>
        <p:spPr>
          <a:xfrm>
            <a:off x="9953723" y="6366554"/>
            <a:ext cx="3155092"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475312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81D4724-D698-47D4-A663-A96C66F201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a:extLst>
              <a:ext uri="{FF2B5EF4-FFF2-40B4-BE49-F238E27FC236}">
                <a16:creationId xmlns:a16="http://schemas.microsoft.com/office/drawing/2014/main" id="{8B77DA90-9C27-4E1F-99A1-E6516E2C4B56}"/>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7567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85D1BB07-7AF7-4B17-80BC-DC29DEF74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a:extLst>
              <a:ext uri="{FF2B5EF4-FFF2-40B4-BE49-F238E27FC236}">
                <a16:creationId xmlns:a16="http://schemas.microsoft.com/office/drawing/2014/main" id="{088771CC-05B5-4990-99DC-910542E86C8C}"/>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2946103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EADA92C2-499C-41F6-8959-9FA83F39D0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7" name="Rectangle 6">
            <a:extLst>
              <a:ext uri="{FF2B5EF4-FFF2-40B4-BE49-F238E27FC236}">
                <a16:creationId xmlns:a16="http://schemas.microsoft.com/office/drawing/2014/main" id="{23880537-A7BC-46E6-8E01-27E18D49CDA7}"/>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98030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002060"/>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a:extLst>
              <a:ext uri="{FF2B5EF4-FFF2-40B4-BE49-F238E27FC236}">
                <a16:creationId xmlns:a16="http://schemas.microsoft.com/office/drawing/2014/main" id="{78B6D0E1-6F87-4CED-9DE4-F10059F6BE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a:extLst>
              <a:ext uri="{FF2B5EF4-FFF2-40B4-BE49-F238E27FC236}">
                <a16:creationId xmlns:a16="http://schemas.microsoft.com/office/drawing/2014/main" id="{F71ACD1C-73DB-40EC-8DFA-F0DE99A9CD15}"/>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2850157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288DE133-07EF-426D-9E9C-F759B01C0C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9" name="Rectangle 8">
            <a:extLst>
              <a:ext uri="{FF2B5EF4-FFF2-40B4-BE49-F238E27FC236}">
                <a16:creationId xmlns:a16="http://schemas.microsoft.com/office/drawing/2014/main" id="{38279109-501F-4C8C-9679-AA0631E5AA94}"/>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2713489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BB1BF96-39BE-4D5A-9FD2-10BE56E57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11" name="Rectangle 10">
            <a:extLst>
              <a:ext uri="{FF2B5EF4-FFF2-40B4-BE49-F238E27FC236}">
                <a16:creationId xmlns:a16="http://schemas.microsoft.com/office/drawing/2014/main" id="{3B4037B4-3CF5-4CC9-BDC2-61937E195D72}"/>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1152654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A4D4BAD2-3FEA-4F32-9D1D-CB78B0BE3A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7" name="Rectangle 6">
            <a:extLst>
              <a:ext uri="{FF2B5EF4-FFF2-40B4-BE49-F238E27FC236}">
                <a16:creationId xmlns:a16="http://schemas.microsoft.com/office/drawing/2014/main" id="{985807F5-0CBA-4789-8B7A-031740EE3228}"/>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542530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CDC778-5876-463F-9576-996D6990BA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6" name="Rectangle 5">
            <a:extLst>
              <a:ext uri="{FF2B5EF4-FFF2-40B4-BE49-F238E27FC236}">
                <a16:creationId xmlns:a16="http://schemas.microsoft.com/office/drawing/2014/main" id="{34726AFF-2537-41C4-9F22-98B8928ED9A4}"/>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507943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id="{D92B9269-5DD5-4B15-89D6-537E8C963C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9" name="Rectangle 8">
            <a:extLst>
              <a:ext uri="{FF2B5EF4-FFF2-40B4-BE49-F238E27FC236}">
                <a16:creationId xmlns:a16="http://schemas.microsoft.com/office/drawing/2014/main" id="{CD6E1A62-C05B-4564-AD54-68F9FA12DCCB}"/>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526293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id="{FC6AAA24-3D51-4CD0-BFBC-35135D6AA0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9" name="Rectangle 8">
            <a:extLst>
              <a:ext uri="{FF2B5EF4-FFF2-40B4-BE49-F238E27FC236}">
                <a16:creationId xmlns:a16="http://schemas.microsoft.com/office/drawing/2014/main" id="{1640504B-FFCD-4257-A350-7AD35AC41F47}"/>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1099832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814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2.tiff"/><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5.emf"/></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30.tiff"/><Relationship Id="rId4" Type="http://schemas.openxmlformats.org/officeDocument/2006/relationships/image" Target="../media/image29.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30.tiff"/><Relationship Id="rId4" Type="http://schemas.openxmlformats.org/officeDocument/2006/relationships/image" Target="../media/image29.tiff"/></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47.jpe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3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60.jpeg"/><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73.jpeg"/><Relationship Id="rId4" Type="http://schemas.openxmlformats.org/officeDocument/2006/relationships/image" Target="../media/image72.jpeg"/></Relationships>
</file>

<file path=ppt/slides/_rels/slide4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75.jpg"/></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78.jpeg"/><Relationship Id="rId4" Type="http://schemas.openxmlformats.org/officeDocument/2006/relationships/image" Target="../media/image77.jpeg"/></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83.jpg"/><Relationship Id="rId4" Type="http://schemas.openxmlformats.org/officeDocument/2006/relationships/image" Target="../media/image82.jpg"/></Relationships>
</file>

<file path=ppt/slides/_rels/slide5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83.jpg"/><Relationship Id="rId4" Type="http://schemas.openxmlformats.org/officeDocument/2006/relationships/image" Target="../media/image82.jpg"/></Relationships>
</file>

<file path=ppt/slides/_rels/slide5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86.jpg"/><Relationship Id="rId4" Type="http://schemas.openxmlformats.org/officeDocument/2006/relationships/image" Target="../media/image85.jpg"/></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89.jpeg"/><Relationship Id="rId4" Type="http://schemas.openxmlformats.org/officeDocument/2006/relationships/image" Target="../media/image88.jpeg"/></Relationships>
</file>

<file path=ppt/slides/_rels/slide5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90.jpg"/><Relationship Id="rId4" Type="http://schemas.openxmlformats.org/officeDocument/2006/relationships/image" Target="../media/image92.jpg"/></Relationships>
</file>

<file path=ppt/slides/_rels/slide5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95.jpeg"/><Relationship Id="rId4" Type="http://schemas.openxmlformats.org/officeDocument/2006/relationships/image" Target="../media/image94.jpeg"/></Relationships>
</file>

<file path=ppt/slides/_rels/slide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98.jpeg"/><Relationship Id="rId4" Type="http://schemas.openxmlformats.org/officeDocument/2006/relationships/image" Target="../media/image97.jpeg"/></Relationships>
</file>

<file path=ppt/slides/_rels/slide5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101.jpeg"/><Relationship Id="rId4" Type="http://schemas.openxmlformats.org/officeDocument/2006/relationships/image" Target="../media/image100.jpeg"/></Relationships>
</file>

<file path=ppt/slides/_rels/slide5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104.jpeg"/><Relationship Id="rId4" Type="http://schemas.openxmlformats.org/officeDocument/2006/relationships/image" Target="../media/image103.jpeg"/></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solidFill>
                  <a:srgbClr val="002060"/>
                </a:solidFill>
              </a:rPr>
              <a:t>Percutaneous Fixation of the Acetabulum</a:t>
            </a:r>
          </a:p>
        </p:txBody>
      </p:sp>
      <p:sp>
        <p:nvSpPr>
          <p:cNvPr id="5" name="Subtitle 4"/>
          <p:cNvSpPr>
            <a:spLocks noGrp="1"/>
          </p:cNvSpPr>
          <p:nvPr>
            <p:ph type="subTitle" idx="1"/>
          </p:nvPr>
        </p:nvSpPr>
        <p:spPr/>
        <p:txBody>
          <a:bodyPr/>
          <a:lstStyle/>
          <a:p>
            <a:r>
              <a:rPr lang="en-US" b="1" i="1" dirty="0"/>
              <a:t>Joey P. Johnson, MD</a:t>
            </a:r>
          </a:p>
          <a:p>
            <a:r>
              <a:rPr lang="en-US" b="1" i="1" dirty="0"/>
              <a:t>Assistant Professor</a:t>
            </a:r>
          </a:p>
          <a:p>
            <a:r>
              <a:rPr lang="en-US" b="1" i="1" dirty="0"/>
              <a:t>Loma Linda University</a:t>
            </a:r>
          </a:p>
        </p:txBody>
      </p:sp>
      <p:sp>
        <p:nvSpPr>
          <p:cNvPr id="2" name="TextBox 1">
            <a:extLst>
              <a:ext uri="{FF2B5EF4-FFF2-40B4-BE49-F238E27FC236}">
                <a16:creationId xmlns:a16="http://schemas.microsoft.com/office/drawing/2014/main" id="{8937C3AF-7B95-994C-90E2-DA6666D7FA76}"/>
              </a:ext>
            </a:extLst>
          </p:cNvPr>
          <p:cNvSpPr txBox="1"/>
          <p:nvPr/>
        </p:nvSpPr>
        <p:spPr>
          <a:xfrm>
            <a:off x="4001068" y="5735637"/>
            <a:ext cx="4189863" cy="276999"/>
          </a:xfrm>
          <a:prstGeom prst="rect">
            <a:avLst/>
          </a:prstGeom>
          <a:noFill/>
        </p:spPr>
        <p:txBody>
          <a:bodyPr wrap="square" rtlCol="0">
            <a:spAutoFit/>
          </a:bodyPr>
          <a:lstStyle/>
          <a:p>
            <a:pPr algn="ctr"/>
            <a:r>
              <a:rPr lang="en-US" sz="1200" dirty="0"/>
              <a:t>All figures belong to Joey Johnson, MD unless otherwise noted</a:t>
            </a:r>
          </a:p>
        </p:txBody>
      </p:sp>
    </p:spTree>
    <p:extLst>
      <p:ext uri="{BB962C8B-B14F-4D97-AF65-F5344CB8AC3E}">
        <p14:creationId xmlns:p14="http://schemas.microsoft.com/office/powerpoint/2010/main" val="1313955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77BB56C-4920-E642-92EB-4F488A038B4D}"/>
              </a:ext>
            </a:extLst>
          </p:cNvPr>
          <p:cNvSpPr>
            <a:spLocks noGrp="1"/>
          </p:cNvSpPr>
          <p:nvPr>
            <p:ph sz="half" idx="2"/>
          </p:nvPr>
        </p:nvSpPr>
        <p:spPr>
          <a:noFill/>
        </p:spPr>
        <p:txBody>
          <a:bodyPr/>
          <a:lstStyle/>
          <a:p>
            <a:r>
              <a:rPr lang="en-US" dirty="0"/>
              <a:t>The obturator inlet view allows for visualization of the inner and outer tables of the supra-acetabular corridor (Blue dots)</a:t>
            </a:r>
          </a:p>
          <a:p>
            <a:r>
              <a:rPr lang="en-US" dirty="0"/>
              <a:t>Useful for placing supra-acetabular (LCII) screws, anterior pelvic ex fix pins, or INFIX screws</a:t>
            </a:r>
          </a:p>
          <a:p>
            <a:r>
              <a:rPr lang="en-US" dirty="0"/>
              <a:t>45 degrees of rollover towards injured side and 25-40 degrees of inlet </a:t>
            </a:r>
          </a:p>
        </p:txBody>
      </p:sp>
      <p:sp>
        <p:nvSpPr>
          <p:cNvPr id="5" name="Title 1">
            <a:extLst>
              <a:ext uri="{FF2B5EF4-FFF2-40B4-BE49-F238E27FC236}">
                <a16:creationId xmlns:a16="http://schemas.microsoft.com/office/drawing/2014/main" id="{15F5928A-59F1-024F-962A-9F30F0D71970}"/>
              </a:ext>
            </a:extLst>
          </p:cNvPr>
          <p:cNvSpPr>
            <a:spLocks noGrp="1"/>
          </p:cNvSpPr>
          <p:nvPr>
            <p:ph type="title"/>
          </p:nvPr>
        </p:nvSpPr>
        <p:spPr/>
        <p:txBody>
          <a:bodyPr/>
          <a:lstStyle/>
          <a:p>
            <a:r>
              <a:rPr lang="en-US" dirty="0"/>
              <a:t>Radiographic views- Obturator Inlet (Leeds View)</a:t>
            </a:r>
          </a:p>
        </p:txBody>
      </p:sp>
      <p:pic>
        <p:nvPicPr>
          <p:cNvPr id="9" name="Picture 8">
            <a:extLst>
              <a:ext uri="{FF2B5EF4-FFF2-40B4-BE49-F238E27FC236}">
                <a16:creationId xmlns:a16="http://schemas.microsoft.com/office/drawing/2014/main" id="{4972BC18-CD06-D24C-8ABC-A91E06DAE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82" y="1731785"/>
            <a:ext cx="4539018" cy="4539018"/>
          </a:xfrm>
          <a:prstGeom prst="rect">
            <a:avLst/>
          </a:prstGeom>
        </p:spPr>
      </p:pic>
      <p:sp>
        <p:nvSpPr>
          <p:cNvPr id="10" name="Rectangle 9">
            <a:extLst>
              <a:ext uri="{FF2B5EF4-FFF2-40B4-BE49-F238E27FC236}">
                <a16:creationId xmlns:a16="http://schemas.microsoft.com/office/drawing/2014/main" id="{594EC15F-F5BA-A643-AE3A-991C66921525}"/>
              </a:ext>
            </a:extLst>
          </p:cNvPr>
          <p:cNvSpPr/>
          <p:nvPr/>
        </p:nvSpPr>
        <p:spPr>
          <a:xfrm>
            <a:off x="413982" y="1825626"/>
            <a:ext cx="1073624" cy="3989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3D739B31-C804-6E48-B871-155ED710F03E}"/>
              </a:ext>
            </a:extLst>
          </p:cNvPr>
          <p:cNvSpPr/>
          <p:nvPr/>
        </p:nvSpPr>
        <p:spPr>
          <a:xfrm>
            <a:off x="2587957" y="3657600"/>
            <a:ext cx="95534"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7ED3F5D-C7D1-A244-8991-EC9A757ADFA9}"/>
              </a:ext>
            </a:extLst>
          </p:cNvPr>
          <p:cNvSpPr/>
          <p:nvPr/>
        </p:nvSpPr>
        <p:spPr>
          <a:xfrm>
            <a:off x="3281718" y="3562065"/>
            <a:ext cx="95534"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1C4968F-6752-3244-90CD-41314ACA3728}"/>
              </a:ext>
            </a:extLst>
          </p:cNvPr>
          <p:cNvSpPr/>
          <p:nvPr/>
        </p:nvSpPr>
        <p:spPr>
          <a:xfrm>
            <a:off x="3131592" y="3200400"/>
            <a:ext cx="95534"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C6DAEE-8C35-1143-B4C3-8DB12AC88534}"/>
              </a:ext>
            </a:extLst>
          </p:cNvPr>
          <p:cNvSpPr/>
          <p:nvPr/>
        </p:nvSpPr>
        <p:spPr>
          <a:xfrm>
            <a:off x="3063354" y="2838734"/>
            <a:ext cx="95534"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5E762D9-066A-3541-B6F8-1892CB38A45C}"/>
              </a:ext>
            </a:extLst>
          </p:cNvPr>
          <p:cNvSpPr/>
          <p:nvPr/>
        </p:nvSpPr>
        <p:spPr>
          <a:xfrm>
            <a:off x="2949623" y="2411105"/>
            <a:ext cx="95534"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6BB28BA-D00A-C742-BBC3-0EE98920703C}"/>
              </a:ext>
            </a:extLst>
          </p:cNvPr>
          <p:cNvSpPr/>
          <p:nvPr/>
        </p:nvSpPr>
        <p:spPr>
          <a:xfrm>
            <a:off x="2635724" y="3295935"/>
            <a:ext cx="95534"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8234B68-9B7D-2D40-87EB-999554630264}"/>
              </a:ext>
            </a:extLst>
          </p:cNvPr>
          <p:cNvSpPr/>
          <p:nvPr/>
        </p:nvSpPr>
        <p:spPr>
          <a:xfrm>
            <a:off x="2578859" y="3015252"/>
            <a:ext cx="95534"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B676737-37B4-9549-A404-6E97BFD5B5B8}"/>
              </a:ext>
            </a:extLst>
          </p:cNvPr>
          <p:cNvSpPr/>
          <p:nvPr/>
        </p:nvSpPr>
        <p:spPr>
          <a:xfrm>
            <a:off x="2615253" y="2734570"/>
            <a:ext cx="95534"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2E41343-22B7-C64A-90BC-8E54D7C01816}"/>
              </a:ext>
            </a:extLst>
          </p:cNvPr>
          <p:cNvSpPr/>
          <p:nvPr/>
        </p:nvSpPr>
        <p:spPr>
          <a:xfrm>
            <a:off x="2626626" y="2430906"/>
            <a:ext cx="95534"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1CAE8D8-E7E6-7E4B-B020-210EF4071B8E}"/>
              </a:ext>
            </a:extLst>
          </p:cNvPr>
          <p:cNvSpPr txBox="1"/>
          <p:nvPr/>
        </p:nvSpPr>
        <p:spPr>
          <a:xfrm>
            <a:off x="2088107" y="6373504"/>
            <a:ext cx="7438030" cy="461665"/>
          </a:xfrm>
          <a:prstGeom prst="rect">
            <a:avLst/>
          </a:prstGeom>
          <a:noFill/>
        </p:spPr>
        <p:txBody>
          <a:bodyPr wrap="square" rtlCol="0">
            <a:spAutoFit/>
          </a:bodyPr>
          <a:lstStyle/>
          <a:p>
            <a:r>
              <a:rPr lang="en-US" sz="1200" dirty="0"/>
              <a:t>Use of Inlet–Obturator Oblique View (Leeds View) for Placement of Posterior Wall Screws in Acetabular Fracture Surgery. T H </a:t>
            </a:r>
            <a:r>
              <a:rPr lang="en-US" sz="1200" dirty="0" err="1"/>
              <a:t>Tosounidis</a:t>
            </a:r>
            <a:r>
              <a:rPr lang="en-US" sz="1200" dirty="0"/>
              <a:t>, P V </a:t>
            </a:r>
            <a:r>
              <a:rPr lang="en-US" sz="1200" dirty="0" err="1"/>
              <a:t>Giannoudis</a:t>
            </a:r>
            <a:r>
              <a:rPr lang="en-US" sz="1200" dirty="0"/>
              <a:t>. JOT 2017. 31. 133-136</a:t>
            </a:r>
          </a:p>
        </p:txBody>
      </p:sp>
    </p:spTree>
    <p:extLst>
      <p:ext uri="{BB962C8B-B14F-4D97-AF65-F5344CB8AC3E}">
        <p14:creationId xmlns:p14="http://schemas.microsoft.com/office/powerpoint/2010/main" val="2369763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31EA1F0-2FE7-EB44-8B97-6CCD8A41B791}"/>
              </a:ext>
            </a:extLst>
          </p:cNvPr>
          <p:cNvSpPr>
            <a:spLocks noGrp="1"/>
          </p:cNvSpPr>
          <p:nvPr>
            <p:ph sz="half" idx="2"/>
          </p:nvPr>
        </p:nvSpPr>
        <p:spPr/>
        <p:txBody>
          <a:bodyPr/>
          <a:lstStyle/>
          <a:p>
            <a:r>
              <a:rPr lang="en-US" dirty="0"/>
              <a:t>Allows for visualization of the sciatic notch (blue dots) and the pubic root (yellow dots)</a:t>
            </a:r>
          </a:p>
          <a:p>
            <a:r>
              <a:rPr lang="en-US" dirty="0"/>
              <a:t>45 degrees of roll over away from injured side and 25-40 degrees of cranial (inlet) tilt</a:t>
            </a:r>
          </a:p>
        </p:txBody>
      </p:sp>
      <p:sp>
        <p:nvSpPr>
          <p:cNvPr id="5" name="Title 1">
            <a:extLst>
              <a:ext uri="{FF2B5EF4-FFF2-40B4-BE49-F238E27FC236}">
                <a16:creationId xmlns:a16="http://schemas.microsoft.com/office/drawing/2014/main" id="{663038FF-3316-6947-A7F9-5DCB0FA9514D}"/>
              </a:ext>
            </a:extLst>
          </p:cNvPr>
          <p:cNvSpPr>
            <a:spLocks noGrp="1"/>
          </p:cNvSpPr>
          <p:nvPr>
            <p:ph type="title"/>
          </p:nvPr>
        </p:nvSpPr>
        <p:spPr/>
        <p:txBody>
          <a:bodyPr/>
          <a:lstStyle/>
          <a:p>
            <a:r>
              <a:rPr lang="en-US" dirty="0"/>
              <a:t>Radiographic views- Iliac Inlet</a:t>
            </a:r>
          </a:p>
        </p:txBody>
      </p:sp>
      <p:pic>
        <p:nvPicPr>
          <p:cNvPr id="7" name="Picture 6" descr="A picture containing black, photo, table, sitting&#10;&#10;Description automatically generated">
            <a:extLst>
              <a:ext uri="{FF2B5EF4-FFF2-40B4-BE49-F238E27FC236}">
                <a16:creationId xmlns:a16="http://schemas.microsoft.com/office/drawing/2014/main" id="{6F0F444E-8C7A-364C-9D01-406E5E39D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413387"/>
            <a:ext cx="4589206" cy="4589206"/>
          </a:xfrm>
          <a:prstGeom prst="rect">
            <a:avLst/>
          </a:prstGeom>
        </p:spPr>
      </p:pic>
      <p:sp>
        <p:nvSpPr>
          <p:cNvPr id="8" name="Rectangle 7">
            <a:extLst>
              <a:ext uri="{FF2B5EF4-FFF2-40B4-BE49-F238E27FC236}">
                <a16:creationId xmlns:a16="http://schemas.microsoft.com/office/drawing/2014/main" id="{B9CAAFC8-F304-3544-A567-116068010B1B}"/>
              </a:ext>
            </a:extLst>
          </p:cNvPr>
          <p:cNvSpPr/>
          <p:nvPr/>
        </p:nvSpPr>
        <p:spPr>
          <a:xfrm>
            <a:off x="838200" y="1489587"/>
            <a:ext cx="1167581" cy="5014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FE77D8A4-A3D1-BA41-BFA7-9BE05A4F6C4E}"/>
              </a:ext>
            </a:extLst>
          </p:cNvPr>
          <p:cNvSpPr/>
          <p:nvPr/>
        </p:nvSpPr>
        <p:spPr>
          <a:xfrm>
            <a:off x="2838734" y="3152633"/>
            <a:ext cx="95535" cy="95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6C5C3DD-497E-2845-8E04-9A45F677FEB7}"/>
              </a:ext>
            </a:extLst>
          </p:cNvPr>
          <p:cNvSpPr/>
          <p:nvPr/>
        </p:nvSpPr>
        <p:spPr>
          <a:xfrm>
            <a:off x="3053190" y="3381233"/>
            <a:ext cx="95535" cy="95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4E0B8B4-6621-3E42-87E5-3CFB1E9786EC}"/>
              </a:ext>
            </a:extLst>
          </p:cNvPr>
          <p:cNvSpPr/>
          <p:nvPr/>
        </p:nvSpPr>
        <p:spPr>
          <a:xfrm>
            <a:off x="3005422" y="3660223"/>
            <a:ext cx="95535" cy="95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8BF11A-A396-D241-9ECF-EFF2FFDA6028}"/>
              </a:ext>
            </a:extLst>
          </p:cNvPr>
          <p:cNvSpPr/>
          <p:nvPr/>
        </p:nvSpPr>
        <p:spPr>
          <a:xfrm>
            <a:off x="2743199" y="3798873"/>
            <a:ext cx="95535" cy="95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239F429-8211-574E-B1D0-445EAB7B177D}"/>
              </a:ext>
            </a:extLst>
          </p:cNvPr>
          <p:cNvSpPr/>
          <p:nvPr/>
        </p:nvSpPr>
        <p:spPr>
          <a:xfrm>
            <a:off x="2574879" y="4024040"/>
            <a:ext cx="95535" cy="95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0018F52-AB5E-4A4B-BAEA-B5EDC5442F08}"/>
              </a:ext>
            </a:extLst>
          </p:cNvPr>
          <p:cNvSpPr/>
          <p:nvPr/>
        </p:nvSpPr>
        <p:spPr>
          <a:xfrm>
            <a:off x="2458873" y="4623516"/>
            <a:ext cx="95534" cy="9758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A575312-61B7-314C-9EFC-5C7A4985987F}"/>
              </a:ext>
            </a:extLst>
          </p:cNvPr>
          <p:cNvSpPr/>
          <p:nvPr/>
        </p:nvSpPr>
        <p:spPr>
          <a:xfrm>
            <a:off x="2925810" y="4936390"/>
            <a:ext cx="95534" cy="9758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30B972A-5F4B-C644-AB0D-6D48068662D3}"/>
              </a:ext>
            </a:extLst>
          </p:cNvPr>
          <p:cNvSpPr/>
          <p:nvPr/>
        </p:nvSpPr>
        <p:spPr>
          <a:xfrm>
            <a:off x="2272353" y="4864379"/>
            <a:ext cx="95534" cy="9758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C999DB0-29B1-7C42-AB97-586B94D085D7}"/>
              </a:ext>
            </a:extLst>
          </p:cNvPr>
          <p:cNvSpPr/>
          <p:nvPr/>
        </p:nvSpPr>
        <p:spPr>
          <a:xfrm>
            <a:off x="2715903" y="5191148"/>
            <a:ext cx="95534" cy="9758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DC1CC80-2359-7643-AE62-B3C899C1FE59}"/>
              </a:ext>
            </a:extLst>
          </p:cNvPr>
          <p:cNvSpPr/>
          <p:nvPr/>
        </p:nvSpPr>
        <p:spPr>
          <a:xfrm>
            <a:off x="2094580" y="5033974"/>
            <a:ext cx="95534" cy="9758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2D12097-8653-8B48-9136-74CCAAE4C211}"/>
              </a:ext>
            </a:extLst>
          </p:cNvPr>
          <p:cNvSpPr/>
          <p:nvPr/>
        </p:nvSpPr>
        <p:spPr>
          <a:xfrm>
            <a:off x="2456598" y="5325778"/>
            <a:ext cx="95534" cy="9758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658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E58251-23E2-8945-9A24-0DC8B24516EC}"/>
              </a:ext>
            </a:extLst>
          </p:cNvPr>
          <p:cNvSpPr>
            <a:spLocks noGrp="1"/>
          </p:cNvSpPr>
          <p:nvPr>
            <p:ph sz="half" idx="2"/>
          </p:nvPr>
        </p:nvSpPr>
        <p:spPr/>
        <p:txBody>
          <a:bodyPr/>
          <a:lstStyle/>
          <a:p>
            <a:r>
              <a:rPr lang="en-US" dirty="0"/>
              <a:t>Can be done antegrade (starting behind the acetabulum, lateral to sciatic notch), or retrograde (starting lateral to the symphysis)</a:t>
            </a:r>
          </a:p>
        </p:txBody>
      </p:sp>
      <p:sp>
        <p:nvSpPr>
          <p:cNvPr id="5" name="Title 1">
            <a:extLst>
              <a:ext uri="{FF2B5EF4-FFF2-40B4-BE49-F238E27FC236}">
                <a16:creationId xmlns:a16="http://schemas.microsoft.com/office/drawing/2014/main" id="{83BAB1C0-D58B-C44A-9ABE-99F84BAA60C6}"/>
              </a:ext>
            </a:extLst>
          </p:cNvPr>
          <p:cNvSpPr>
            <a:spLocks noGrp="1"/>
          </p:cNvSpPr>
          <p:nvPr>
            <p:ph type="title"/>
          </p:nvPr>
        </p:nvSpPr>
        <p:spPr/>
        <p:txBody>
          <a:bodyPr/>
          <a:lstStyle/>
          <a:p>
            <a:r>
              <a:rPr lang="en-US" dirty="0"/>
              <a:t>Fixation Corridors- Anterior Column/SPR</a:t>
            </a:r>
          </a:p>
        </p:txBody>
      </p:sp>
      <p:pic>
        <p:nvPicPr>
          <p:cNvPr id="7" name="Picture 6" descr="A picture containing indoor, sitting, table, holding&#10;&#10;Description automatically generated">
            <a:extLst>
              <a:ext uri="{FF2B5EF4-FFF2-40B4-BE49-F238E27FC236}">
                <a16:creationId xmlns:a16="http://schemas.microsoft.com/office/drawing/2014/main" id="{8C53C432-547F-7746-BA0D-9DC67192C569}"/>
              </a:ext>
            </a:extLst>
          </p:cNvPr>
          <p:cNvPicPr>
            <a:picLocks noChangeAspect="1"/>
          </p:cNvPicPr>
          <p:nvPr/>
        </p:nvPicPr>
        <p:blipFill rotWithShape="1">
          <a:blip r:embed="rId3"/>
          <a:srcRect l="17143"/>
          <a:stretch/>
        </p:blipFill>
        <p:spPr>
          <a:xfrm>
            <a:off x="702304" y="1486722"/>
            <a:ext cx="5181600" cy="4690241"/>
          </a:xfrm>
          <a:prstGeom prst="rect">
            <a:avLst/>
          </a:prstGeom>
        </p:spPr>
      </p:pic>
    </p:spTree>
    <p:extLst>
      <p:ext uri="{BB962C8B-B14F-4D97-AF65-F5344CB8AC3E}">
        <p14:creationId xmlns:p14="http://schemas.microsoft.com/office/powerpoint/2010/main" val="1446775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37567-1EA9-8F43-8859-41294D9AE5C1}"/>
              </a:ext>
            </a:extLst>
          </p:cNvPr>
          <p:cNvSpPr>
            <a:spLocks noGrp="1"/>
          </p:cNvSpPr>
          <p:nvPr>
            <p:ph type="title"/>
          </p:nvPr>
        </p:nvSpPr>
        <p:spPr/>
        <p:txBody>
          <a:bodyPr/>
          <a:lstStyle/>
          <a:p>
            <a:pPr algn="ctr"/>
            <a:r>
              <a:rPr lang="en-US" dirty="0"/>
              <a:t>Fixation Corridors- Anterior Column/SPR (Retrograde)</a:t>
            </a:r>
          </a:p>
        </p:txBody>
      </p:sp>
      <p:pic>
        <p:nvPicPr>
          <p:cNvPr id="5" name="Picture 4">
            <a:extLst>
              <a:ext uri="{FF2B5EF4-FFF2-40B4-BE49-F238E27FC236}">
                <a16:creationId xmlns:a16="http://schemas.microsoft.com/office/drawing/2014/main" id="{B8C64B24-77C6-DC47-AF1D-4457082F45B9}"/>
              </a:ext>
            </a:extLst>
          </p:cNvPr>
          <p:cNvPicPr>
            <a:picLocks noChangeAspect="1"/>
          </p:cNvPicPr>
          <p:nvPr/>
        </p:nvPicPr>
        <p:blipFill>
          <a:blip r:embed="rId3"/>
          <a:stretch>
            <a:fillRect/>
          </a:stretch>
        </p:blipFill>
        <p:spPr>
          <a:xfrm>
            <a:off x="729561" y="1528549"/>
            <a:ext cx="4588518" cy="3429000"/>
          </a:xfrm>
          <a:prstGeom prst="rect">
            <a:avLst/>
          </a:prstGeom>
        </p:spPr>
      </p:pic>
      <p:pic>
        <p:nvPicPr>
          <p:cNvPr id="7" name="Picture 6">
            <a:extLst>
              <a:ext uri="{FF2B5EF4-FFF2-40B4-BE49-F238E27FC236}">
                <a16:creationId xmlns:a16="http://schemas.microsoft.com/office/drawing/2014/main" id="{94E95059-50EC-9441-AF5F-9D2DCCA5C8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8079" y="3429000"/>
            <a:ext cx="3186751" cy="3186751"/>
          </a:xfrm>
          <a:prstGeom prst="rect">
            <a:avLst/>
          </a:prstGeom>
        </p:spPr>
      </p:pic>
      <p:sp>
        <p:nvSpPr>
          <p:cNvPr id="8" name="Rectangle 7">
            <a:extLst>
              <a:ext uri="{FF2B5EF4-FFF2-40B4-BE49-F238E27FC236}">
                <a16:creationId xmlns:a16="http://schemas.microsoft.com/office/drawing/2014/main" id="{C33D4BEB-C10B-0045-B65F-E3F7CA5DA731}"/>
              </a:ext>
            </a:extLst>
          </p:cNvPr>
          <p:cNvSpPr/>
          <p:nvPr/>
        </p:nvSpPr>
        <p:spPr>
          <a:xfrm>
            <a:off x="5318080" y="3429000"/>
            <a:ext cx="777920" cy="6926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460CAE7-A4CB-0E45-BF75-52B87B2261BF}"/>
              </a:ext>
            </a:extLst>
          </p:cNvPr>
          <p:cNvPicPr>
            <a:picLocks noChangeAspect="1"/>
          </p:cNvPicPr>
          <p:nvPr/>
        </p:nvPicPr>
        <p:blipFill>
          <a:blip r:embed="rId5"/>
          <a:stretch>
            <a:fillRect/>
          </a:stretch>
        </p:blipFill>
        <p:spPr>
          <a:xfrm>
            <a:off x="8030200" y="1236354"/>
            <a:ext cx="4035993" cy="2885270"/>
          </a:xfrm>
          <a:prstGeom prst="rect">
            <a:avLst/>
          </a:prstGeom>
        </p:spPr>
      </p:pic>
      <p:sp>
        <p:nvSpPr>
          <p:cNvPr id="12" name="Rectangle 11">
            <a:extLst>
              <a:ext uri="{FF2B5EF4-FFF2-40B4-BE49-F238E27FC236}">
                <a16:creationId xmlns:a16="http://schemas.microsoft.com/office/drawing/2014/main" id="{F47B2F46-F917-9341-9A58-B9D4EC06666C}"/>
              </a:ext>
            </a:extLst>
          </p:cNvPr>
          <p:cNvSpPr/>
          <p:nvPr/>
        </p:nvSpPr>
        <p:spPr>
          <a:xfrm>
            <a:off x="8030200" y="1236354"/>
            <a:ext cx="786254" cy="83810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1029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4CE0F-8434-AA43-B2A7-C570855C3A35}"/>
              </a:ext>
            </a:extLst>
          </p:cNvPr>
          <p:cNvSpPr>
            <a:spLocks noGrp="1"/>
          </p:cNvSpPr>
          <p:nvPr>
            <p:ph type="title"/>
          </p:nvPr>
        </p:nvSpPr>
        <p:spPr/>
        <p:txBody>
          <a:bodyPr/>
          <a:lstStyle/>
          <a:p>
            <a:pPr algn="ctr"/>
            <a:r>
              <a:rPr lang="en-US" dirty="0"/>
              <a:t>Fixation Corridors- Anterior Column/SPR (Retrograde)</a:t>
            </a:r>
          </a:p>
        </p:txBody>
      </p:sp>
      <p:sp>
        <p:nvSpPr>
          <p:cNvPr id="4" name="Content Placeholder 3">
            <a:extLst>
              <a:ext uri="{FF2B5EF4-FFF2-40B4-BE49-F238E27FC236}">
                <a16:creationId xmlns:a16="http://schemas.microsoft.com/office/drawing/2014/main" id="{B2020A61-D58A-824D-92E1-4AD62534D999}"/>
              </a:ext>
            </a:extLst>
          </p:cNvPr>
          <p:cNvSpPr>
            <a:spLocks noGrp="1"/>
          </p:cNvSpPr>
          <p:nvPr>
            <p:ph sz="half" idx="2"/>
          </p:nvPr>
        </p:nvSpPr>
        <p:spPr/>
        <p:txBody>
          <a:bodyPr>
            <a:normAutofit fontScale="85000" lnSpcReduction="20000"/>
          </a:bodyPr>
          <a:lstStyle/>
          <a:p>
            <a:r>
              <a:rPr lang="en-US" dirty="0"/>
              <a:t>Starting point is just lateral to the symphysis, the trajectory should be superior to the acetabulum</a:t>
            </a:r>
          </a:p>
          <a:p>
            <a:r>
              <a:rPr lang="en-US" dirty="0"/>
              <a:t>Obturator outlet view confirms that you are out of the acetabulum</a:t>
            </a:r>
          </a:p>
          <a:p>
            <a:r>
              <a:rPr lang="en-US" dirty="0"/>
              <a:t>Inlet, or iliac inlet, confirms that you are within the ramus</a:t>
            </a:r>
          </a:p>
          <a:p>
            <a:r>
              <a:rPr lang="en-US" dirty="0"/>
              <a:t>This connects the medial anterior column, or superior pubic ramus, to intact lateral anterior column, superior to, or behind the acetabulum</a:t>
            </a:r>
          </a:p>
          <a:p>
            <a:r>
              <a:rPr lang="en-US" dirty="0"/>
              <a:t>Screw length will be dependent on fracture location</a:t>
            </a:r>
          </a:p>
        </p:txBody>
      </p:sp>
      <p:pic>
        <p:nvPicPr>
          <p:cNvPr id="5" name="Picture 4">
            <a:extLst>
              <a:ext uri="{FF2B5EF4-FFF2-40B4-BE49-F238E27FC236}">
                <a16:creationId xmlns:a16="http://schemas.microsoft.com/office/drawing/2014/main" id="{7B2865AC-6AED-9840-BC23-344DE26500C8}"/>
              </a:ext>
            </a:extLst>
          </p:cNvPr>
          <p:cNvPicPr>
            <a:picLocks noChangeAspect="1"/>
          </p:cNvPicPr>
          <p:nvPr/>
        </p:nvPicPr>
        <p:blipFill>
          <a:blip r:embed="rId3"/>
          <a:stretch>
            <a:fillRect/>
          </a:stretch>
        </p:blipFill>
        <p:spPr>
          <a:xfrm>
            <a:off x="264236" y="1589016"/>
            <a:ext cx="4280468" cy="4413049"/>
          </a:xfrm>
          <a:prstGeom prst="rect">
            <a:avLst/>
          </a:prstGeom>
        </p:spPr>
      </p:pic>
      <p:sp>
        <p:nvSpPr>
          <p:cNvPr id="6" name="Rectangle 5">
            <a:extLst>
              <a:ext uri="{FF2B5EF4-FFF2-40B4-BE49-F238E27FC236}">
                <a16:creationId xmlns:a16="http://schemas.microsoft.com/office/drawing/2014/main" id="{7A0DAACB-94DF-7A41-BFE6-2AD98244B7E8}"/>
              </a:ext>
            </a:extLst>
          </p:cNvPr>
          <p:cNvSpPr/>
          <p:nvPr/>
        </p:nvSpPr>
        <p:spPr>
          <a:xfrm>
            <a:off x="272955" y="1650727"/>
            <a:ext cx="565245" cy="6148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8409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3627A-F7AA-DD4E-A34D-F7CC5AD78C76}"/>
              </a:ext>
            </a:extLst>
          </p:cNvPr>
          <p:cNvSpPr>
            <a:spLocks noGrp="1"/>
          </p:cNvSpPr>
          <p:nvPr>
            <p:ph type="title"/>
          </p:nvPr>
        </p:nvSpPr>
        <p:spPr/>
        <p:txBody>
          <a:bodyPr/>
          <a:lstStyle/>
          <a:p>
            <a:pPr algn="ctr"/>
            <a:r>
              <a:rPr lang="en-US" dirty="0"/>
              <a:t>Fixation Corridors- Anterior Column/SPR (Retrograde)</a:t>
            </a:r>
          </a:p>
        </p:txBody>
      </p:sp>
      <p:pic>
        <p:nvPicPr>
          <p:cNvPr id="8" name="Content Placeholder 7" descr="A picture containing object, indoor, sitting, table&#10;&#10;Description automatically generated">
            <a:extLst>
              <a:ext uri="{FF2B5EF4-FFF2-40B4-BE49-F238E27FC236}">
                <a16:creationId xmlns:a16="http://schemas.microsoft.com/office/drawing/2014/main" id="{59678DE7-2B3A-1D4D-A05C-0F41BC5F543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611" y="1799870"/>
            <a:ext cx="4351338" cy="4351338"/>
          </a:xfrm>
        </p:spPr>
      </p:pic>
      <p:sp>
        <p:nvSpPr>
          <p:cNvPr id="9" name="Content Placeholder 3">
            <a:extLst>
              <a:ext uri="{FF2B5EF4-FFF2-40B4-BE49-F238E27FC236}">
                <a16:creationId xmlns:a16="http://schemas.microsoft.com/office/drawing/2014/main" id="{6D5CB91D-AF47-D544-814C-6A6D62202553}"/>
              </a:ext>
            </a:extLst>
          </p:cNvPr>
          <p:cNvSpPr txBox="1">
            <a:spLocks/>
          </p:cNvSpPr>
          <p:nvPr/>
        </p:nvSpPr>
        <p:spPr>
          <a:xfrm>
            <a:off x="6172200" y="1825625"/>
            <a:ext cx="5181600"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CT scan should be used to assess the presence of comminution (an antegrade screw was attempted but because of the comminuted area the screw could not hit cortex and bend past it), and the size of the ramus</a:t>
            </a:r>
          </a:p>
          <a:p>
            <a:r>
              <a:rPr lang="en-US" dirty="0"/>
              <a:t>Solid or cannulated screw options can be used</a:t>
            </a:r>
          </a:p>
          <a:p>
            <a:r>
              <a:rPr lang="en-US" dirty="0"/>
              <a:t>Difficult in large patients because their thighs can get in the way, a sacral bump is useful to extend the hips and drop the thighs away</a:t>
            </a:r>
          </a:p>
          <a:p>
            <a:r>
              <a:rPr lang="en-US" dirty="0"/>
              <a:t>Keep C arm on the injury side of the patient</a:t>
            </a:r>
          </a:p>
        </p:txBody>
      </p:sp>
      <p:sp>
        <p:nvSpPr>
          <p:cNvPr id="10" name="Rectangle 9">
            <a:extLst>
              <a:ext uri="{FF2B5EF4-FFF2-40B4-BE49-F238E27FC236}">
                <a16:creationId xmlns:a16="http://schemas.microsoft.com/office/drawing/2014/main" id="{71FA9A96-5249-C64D-A56C-A4F1AA1FF413}"/>
              </a:ext>
            </a:extLst>
          </p:cNvPr>
          <p:cNvSpPr/>
          <p:nvPr/>
        </p:nvSpPr>
        <p:spPr>
          <a:xfrm>
            <a:off x="609611" y="1825625"/>
            <a:ext cx="850479" cy="10355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211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DA2876D-8440-664B-BD72-DEC2FC6E9742}"/>
              </a:ext>
            </a:extLst>
          </p:cNvPr>
          <p:cNvSpPr>
            <a:spLocks noGrp="1"/>
          </p:cNvSpPr>
          <p:nvPr>
            <p:ph sz="half" idx="2"/>
          </p:nvPr>
        </p:nvSpPr>
        <p:spPr/>
        <p:txBody>
          <a:bodyPr>
            <a:normAutofit fontScale="92500" lnSpcReduction="10000"/>
          </a:bodyPr>
          <a:lstStyle/>
          <a:p>
            <a:r>
              <a:rPr lang="en-US" dirty="0"/>
              <a:t>Careful nick and spread technique and the use of cannulas/drill guides is recommended to prevent damage to surrounding structures</a:t>
            </a:r>
          </a:p>
          <a:p>
            <a:r>
              <a:rPr lang="en-US" dirty="0"/>
              <a:t>The skin incision is on the opposite side of the symphysis and inferior to the starting point to allow for the proper trajectory</a:t>
            </a:r>
          </a:p>
          <a:p>
            <a:r>
              <a:rPr lang="en-US" dirty="0"/>
              <a:t>Intra-pelvic penetration risks bladder injury, while exiting out the front of the ramus can injure the iliac vessels</a:t>
            </a:r>
          </a:p>
          <a:p>
            <a:endParaRPr lang="en-US" dirty="0"/>
          </a:p>
        </p:txBody>
      </p:sp>
      <p:pic>
        <p:nvPicPr>
          <p:cNvPr id="5" name="Content Placeholder 4">
            <a:extLst>
              <a:ext uri="{FF2B5EF4-FFF2-40B4-BE49-F238E27FC236}">
                <a16:creationId xmlns:a16="http://schemas.microsoft.com/office/drawing/2014/main" id="{23967A13-4D12-1745-9A05-17E06D31614D}"/>
              </a:ext>
            </a:extLst>
          </p:cNvPr>
          <p:cNvPicPr>
            <a:picLocks noGrp="1" noChangeAspect="1"/>
          </p:cNvPicPr>
          <p:nvPr>
            <p:ph sz="half" idx="1"/>
          </p:nvPr>
        </p:nvPicPr>
        <p:blipFill>
          <a:blip r:embed="rId3"/>
          <a:stretch>
            <a:fillRect/>
          </a:stretch>
        </p:blipFill>
        <p:spPr>
          <a:xfrm>
            <a:off x="838200" y="2065189"/>
            <a:ext cx="5181600" cy="3872210"/>
          </a:xfrm>
          <a:prstGeom prst="rect">
            <a:avLst/>
          </a:prstGeom>
        </p:spPr>
      </p:pic>
      <p:sp>
        <p:nvSpPr>
          <p:cNvPr id="6" name="Title 1">
            <a:extLst>
              <a:ext uri="{FF2B5EF4-FFF2-40B4-BE49-F238E27FC236}">
                <a16:creationId xmlns:a16="http://schemas.microsoft.com/office/drawing/2014/main" id="{2BFBE1DE-ACB0-4143-AD33-3E4A1BC87761}"/>
              </a:ext>
            </a:extLst>
          </p:cNvPr>
          <p:cNvSpPr>
            <a:spLocks noGrp="1"/>
          </p:cNvSpPr>
          <p:nvPr>
            <p:ph type="title"/>
          </p:nvPr>
        </p:nvSpPr>
        <p:spPr/>
        <p:txBody>
          <a:bodyPr/>
          <a:lstStyle/>
          <a:p>
            <a:pPr algn="ctr"/>
            <a:r>
              <a:rPr lang="en-US" dirty="0"/>
              <a:t>Fixation Corridors- Anterior Column/SPR (Retrograde)</a:t>
            </a:r>
          </a:p>
        </p:txBody>
      </p:sp>
    </p:spTree>
    <p:extLst>
      <p:ext uri="{BB962C8B-B14F-4D97-AF65-F5344CB8AC3E}">
        <p14:creationId xmlns:p14="http://schemas.microsoft.com/office/powerpoint/2010/main" val="1497523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2817B-9283-844F-B0BE-31DD3CC1F13C}"/>
              </a:ext>
            </a:extLst>
          </p:cNvPr>
          <p:cNvSpPr>
            <a:spLocks noGrp="1"/>
          </p:cNvSpPr>
          <p:nvPr>
            <p:ph type="title"/>
          </p:nvPr>
        </p:nvSpPr>
        <p:spPr/>
        <p:txBody>
          <a:bodyPr/>
          <a:lstStyle/>
          <a:p>
            <a:pPr algn="ctr"/>
            <a:r>
              <a:rPr lang="en-US" dirty="0"/>
              <a:t>Fixation Corridors- Anterior Column/SPR (Antegrade)</a:t>
            </a:r>
          </a:p>
        </p:txBody>
      </p:sp>
      <p:sp>
        <p:nvSpPr>
          <p:cNvPr id="8" name="Content Placeholder 3">
            <a:extLst>
              <a:ext uri="{FF2B5EF4-FFF2-40B4-BE49-F238E27FC236}">
                <a16:creationId xmlns:a16="http://schemas.microsoft.com/office/drawing/2014/main" id="{AAF9D8EE-0003-CF45-A0B9-A6D0C747E9F9}"/>
              </a:ext>
            </a:extLst>
          </p:cNvPr>
          <p:cNvSpPr txBox="1">
            <a:spLocks/>
          </p:cNvSpPr>
          <p:nvPr/>
        </p:nvSpPr>
        <p:spPr>
          <a:xfrm>
            <a:off x="6172200" y="1825625"/>
            <a:ext cx="5181600"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 an antegrade column screw the starting point is </a:t>
            </a:r>
            <a:r>
              <a:rPr lang="en-US" dirty="0" err="1"/>
              <a:t>retroacetabular</a:t>
            </a:r>
            <a:r>
              <a:rPr lang="en-US" dirty="0"/>
              <a:t> and lateral to the sciatic notch</a:t>
            </a:r>
          </a:p>
          <a:p>
            <a:r>
              <a:rPr lang="en-US" dirty="0"/>
              <a:t>The skin incision starting point is nearly the same as the location of an S2 sacral screw, but the trajectory aims towards the symphysis (posterior to anterior)</a:t>
            </a:r>
          </a:p>
          <a:p>
            <a:r>
              <a:rPr lang="en-US" dirty="0"/>
              <a:t>Because of this, bumping the patient’s sacrum to allow dropping your hand is critical</a:t>
            </a:r>
          </a:p>
          <a:p>
            <a:r>
              <a:rPr lang="en-US" dirty="0"/>
              <a:t>Moving the patient so the injured hip is as lateral on the bed as possible is also helpful</a:t>
            </a:r>
          </a:p>
        </p:txBody>
      </p:sp>
      <p:pic>
        <p:nvPicPr>
          <p:cNvPr id="12" name="Content Placeholder 11" descr="A picture containing black, sitting, table, clock&#10;&#10;Description automatically generated">
            <a:extLst>
              <a:ext uri="{FF2B5EF4-FFF2-40B4-BE49-F238E27FC236}">
                <a16:creationId xmlns:a16="http://schemas.microsoft.com/office/drawing/2014/main" id="{4931944C-1645-E141-BBE3-EF51097FE55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38200" y="1921160"/>
            <a:ext cx="4351338" cy="4351338"/>
          </a:xfrm>
        </p:spPr>
      </p:pic>
      <p:sp>
        <p:nvSpPr>
          <p:cNvPr id="13" name="Rectangle 12">
            <a:extLst>
              <a:ext uri="{FF2B5EF4-FFF2-40B4-BE49-F238E27FC236}">
                <a16:creationId xmlns:a16="http://schemas.microsoft.com/office/drawing/2014/main" id="{C46D97E4-B015-944E-946F-4AE6E12CDCE0}"/>
              </a:ext>
            </a:extLst>
          </p:cNvPr>
          <p:cNvSpPr/>
          <p:nvPr/>
        </p:nvSpPr>
        <p:spPr>
          <a:xfrm>
            <a:off x="838200" y="1924334"/>
            <a:ext cx="1222612" cy="107817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9503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2E855D3-D3AE-E040-A8F2-400C57BB375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38200" y="1690688"/>
            <a:ext cx="4351338" cy="4351338"/>
          </a:xfrm>
        </p:spPr>
      </p:pic>
      <p:sp>
        <p:nvSpPr>
          <p:cNvPr id="5" name="Title 1">
            <a:extLst>
              <a:ext uri="{FF2B5EF4-FFF2-40B4-BE49-F238E27FC236}">
                <a16:creationId xmlns:a16="http://schemas.microsoft.com/office/drawing/2014/main" id="{1A38A57E-53D7-BE44-AF4E-A2DD46912339}"/>
              </a:ext>
            </a:extLst>
          </p:cNvPr>
          <p:cNvSpPr>
            <a:spLocks noGrp="1"/>
          </p:cNvSpPr>
          <p:nvPr>
            <p:ph type="title"/>
          </p:nvPr>
        </p:nvSpPr>
        <p:spPr/>
        <p:txBody>
          <a:bodyPr/>
          <a:lstStyle/>
          <a:p>
            <a:pPr algn="ctr"/>
            <a:r>
              <a:rPr lang="en-US" dirty="0"/>
              <a:t>Fixation Corridors- Anterior Column/SPR (Antegrade)</a:t>
            </a:r>
          </a:p>
        </p:txBody>
      </p:sp>
      <p:sp>
        <p:nvSpPr>
          <p:cNvPr id="8" name="Rectangle 7">
            <a:extLst>
              <a:ext uri="{FF2B5EF4-FFF2-40B4-BE49-F238E27FC236}">
                <a16:creationId xmlns:a16="http://schemas.microsoft.com/office/drawing/2014/main" id="{39368EEA-BA36-224D-9501-F0B0A6BBA2B6}"/>
              </a:ext>
            </a:extLst>
          </p:cNvPr>
          <p:cNvSpPr/>
          <p:nvPr/>
        </p:nvSpPr>
        <p:spPr>
          <a:xfrm>
            <a:off x="838200" y="1690688"/>
            <a:ext cx="1263555" cy="9706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1D84BA33-62C8-CB40-910A-B05A3A554C96}"/>
              </a:ext>
            </a:extLst>
          </p:cNvPr>
          <p:cNvSpPr txBox="1">
            <a:spLocks/>
          </p:cNvSpPr>
          <p:nvPr/>
        </p:nvSpPr>
        <p:spPr>
          <a:xfrm>
            <a:off x="6172200" y="1825625"/>
            <a:ext cx="5181600" cy="435133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same views are used as retrograde anterior column screw (obturator outlet, and inlet or iliac inlet) but the C arm needs to be on the contralateral side</a:t>
            </a:r>
          </a:p>
          <a:p>
            <a:r>
              <a:rPr lang="en-US" dirty="0"/>
              <a:t>If using solid screw options, after breaching the lateral cortex, using a long 2.5 drill on oscillate can allow the bit and screw to “bounce” and avoid cortical penetration</a:t>
            </a:r>
          </a:p>
          <a:p>
            <a:r>
              <a:rPr lang="en-US" dirty="0"/>
              <a:t>A 1.6mm k wire can be used to find the starting point, and </a:t>
            </a:r>
            <a:r>
              <a:rPr lang="en-US" dirty="0" err="1"/>
              <a:t>overdrilled</a:t>
            </a:r>
            <a:r>
              <a:rPr lang="en-US" dirty="0"/>
              <a:t> first with a 3.2mm cannulated drill to “fine tune” our trajectory on inlet and obturator oblique views, after this, a 2.5mm drill can be introduced and drilled through the rest of the path</a:t>
            </a:r>
          </a:p>
          <a:p>
            <a:r>
              <a:rPr lang="en-US" dirty="0"/>
              <a:t>We find this technique through a cannula very useful in most percutaneous fixation techniques</a:t>
            </a:r>
          </a:p>
        </p:txBody>
      </p:sp>
    </p:spTree>
    <p:extLst>
      <p:ext uri="{BB962C8B-B14F-4D97-AF65-F5344CB8AC3E}">
        <p14:creationId xmlns:p14="http://schemas.microsoft.com/office/powerpoint/2010/main" val="2582672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00336-C6C5-EC49-9174-E07976A32745}"/>
              </a:ext>
            </a:extLst>
          </p:cNvPr>
          <p:cNvSpPr>
            <a:spLocks noGrp="1"/>
          </p:cNvSpPr>
          <p:nvPr>
            <p:ph type="title"/>
          </p:nvPr>
        </p:nvSpPr>
        <p:spPr/>
        <p:txBody>
          <a:bodyPr/>
          <a:lstStyle/>
          <a:p>
            <a:pPr algn="ctr"/>
            <a:r>
              <a:rPr lang="en-US" dirty="0"/>
              <a:t>Fixation Corridors- Posterior Column (Antegrade)</a:t>
            </a:r>
          </a:p>
        </p:txBody>
      </p:sp>
      <p:sp>
        <p:nvSpPr>
          <p:cNvPr id="7" name="Content Placeholder 3">
            <a:extLst>
              <a:ext uri="{FF2B5EF4-FFF2-40B4-BE49-F238E27FC236}">
                <a16:creationId xmlns:a16="http://schemas.microsoft.com/office/drawing/2014/main" id="{C0E13BD9-67B7-F54A-AC27-BE918C97442B}"/>
              </a:ext>
            </a:extLst>
          </p:cNvPr>
          <p:cNvSpPr txBox="1">
            <a:spLocks/>
          </p:cNvSpPr>
          <p:nvPr/>
        </p:nvSpPr>
        <p:spPr>
          <a:xfrm>
            <a:off x="6172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This technique is not truly “percutaneous”</a:t>
            </a:r>
          </a:p>
          <a:p>
            <a:r>
              <a:rPr lang="en-US" dirty="0"/>
              <a:t>A small 3-4cm incision over the </a:t>
            </a:r>
            <a:r>
              <a:rPr lang="en-US" dirty="0" err="1"/>
              <a:t>medius</a:t>
            </a:r>
            <a:r>
              <a:rPr lang="en-US" dirty="0"/>
              <a:t> pillar is needed to allow safe screw placement, then cobb dissection down the inner table allows for identification of the start point</a:t>
            </a:r>
          </a:p>
        </p:txBody>
      </p:sp>
      <p:pic>
        <p:nvPicPr>
          <p:cNvPr id="12" name="Picture 11" descr="A picture containing indoor, film, sitting, table&#10;&#10;Description automatically generated">
            <a:extLst>
              <a:ext uri="{FF2B5EF4-FFF2-40B4-BE49-F238E27FC236}">
                <a16:creationId xmlns:a16="http://schemas.microsoft.com/office/drawing/2014/main" id="{2FCCB4CE-247F-B74B-A457-F8084EDBB7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14" y="1690688"/>
            <a:ext cx="5952924" cy="4756245"/>
          </a:xfrm>
          <a:prstGeom prst="rect">
            <a:avLst/>
          </a:prstGeom>
        </p:spPr>
      </p:pic>
      <p:sp>
        <p:nvSpPr>
          <p:cNvPr id="13" name="Rectangle 12">
            <a:extLst>
              <a:ext uri="{FF2B5EF4-FFF2-40B4-BE49-F238E27FC236}">
                <a16:creationId xmlns:a16="http://schemas.microsoft.com/office/drawing/2014/main" id="{522B3C87-FAAF-5F40-84D2-B8F72DBCE193}"/>
              </a:ext>
            </a:extLst>
          </p:cNvPr>
          <p:cNvSpPr/>
          <p:nvPr/>
        </p:nvSpPr>
        <p:spPr>
          <a:xfrm>
            <a:off x="220414" y="1690688"/>
            <a:ext cx="721282" cy="765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descr="A picture containing indoor, sitting, table, blue&#10;&#10;Description automatically generated">
            <a:extLst>
              <a:ext uri="{FF2B5EF4-FFF2-40B4-BE49-F238E27FC236}">
                <a16:creationId xmlns:a16="http://schemas.microsoft.com/office/drawing/2014/main" id="{F986983E-5E99-0047-BA48-5507CB5A2AAF}"/>
              </a:ext>
            </a:extLst>
          </p:cNvPr>
          <p:cNvPicPr>
            <a:picLocks noGrp="1" noChangeAspect="1"/>
          </p:cNvPicPr>
          <p:nvPr>
            <p:ph idx="1"/>
          </p:nvPr>
        </p:nvPicPr>
        <p:blipFill>
          <a:blip r:embed="rId4"/>
          <a:stretch>
            <a:fillRect/>
          </a:stretch>
        </p:blipFill>
        <p:spPr>
          <a:xfrm>
            <a:off x="8982688" y="4807974"/>
            <a:ext cx="2005235" cy="1503926"/>
          </a:xfrm>
        </p:spPr>
      </p:pic>
    </p:spTree>
    <p:extLst>
      <p:ext uri="{BB962C8B-B14F-4D97-AF65-F5344CB8AC3E}">
        <p14:creationId xmlns:p14="http://schemas.microsoft.com/office/powerpoint/2010/main" val="1313813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9C8A-9A40-4A7A-AB6D-CD9D34513E55}"/>
              </a:ext>
            </a:extLst>
          </p:cNvPr>
          <p:cNvSpPr>
            <a:spLocks noGrp="1"/>
          </p:cNvSpPr>
          <p:nvPr>
            <p:ph type="title"/>
          </p:nvPr>
        </p:nvSpPr>
        <p:spPr/>
        <p:txBody>
          <a:bodyPr/>
          <a:lstStyle/>
          <a:p>
            <a:r>
              <a:rPr lang="en-US" u="sng" dirty="0"/>
              <a:t>Objectives</a:t>
            </a:r>
            <a:endParaRPr lang="en-US" b="1" u="sng" dirty="0"/>
          </a:p>
        </p:txBody>
      </p:sp>
      <p:sp>
        <p:nvSpPr>
          <p:cNvPr id="3" name="Content Placeholder 2">
            <a:extLst>
              <a:ext uri="{FF2B5EF4-FFF2-40B4-BE49-F238E27FC236}">
                <a16:creationId xmlns:a16="http://schemas.microsoft.com/office/drawing/2014/main" id="{A8E9CCEE-C0F6-4A0E-9E1E-AF6FDAAFE95A}"/>
              </a:ext>
            </a:extLst>
          </p:cNvPr>
          <p:cNvSpPr>
            <a:spLocks noGrp="1"/>
          </p:cNvSpPr>
          <p:nvPr>
            <p:ph idx="1"/>
          </p:nvPr>
        </p:nvSpPr>
        <p:spPr/>
        <p:txBody>
          <a:bodyPr/>
          <a:lstStyle/>
          <a:p>
            <a:r>
              <a:rPr lang="en-US" b="1" dirty="0"/>
              <a:t>Goals of operative management</a:t>
            </a:r>
          </a:p>
          <a:p>
            <a:r>
              <a:rPr lang="en-US" b="1" dirty="0"/>
              <a:t>Indications for intervention</a:t>
            </a:r>
          </a:p>
          <a:p>
            <a:r>
              <a:rPr lang="en-US" b="1" dirty="0"/>
              <a:t>Radiographic views</a:t>
            </a:r>
          </a:p>
          <a:p>
            <a:r>
              <a:rPr lang="en-US" b="1"/>
              <a:t>Fixation corridors</a:t>
            </a:r>
            <a:endParaRPr lang="en-US" b="1" dirty="0"/>
          </a:p>
          <a:p>
            <a:r>
              <a:rPr lang="en-US" b="1" dirty="0"/>
              <a:t>Special Cases</a:t>
            </a:r>
          </a:p>
          <a:p>
            <a:r>
              <a:rPr lang="en-US" b="1" dirty="0"/>
              <a:t>Combined open and percutaneous methods</a:t>
            </a:r>
          </a:p>
        </p:txBody>
      </p:sp>
    </p:spTree>
    <p:extLst>
      <p:ext uri="{BB962C8B-B14F-4D97-AF65-F5344CB8AC3E}">
        <p14:creationId xmlns:p14="http://schemas.microsoft.com/office/powerpoint/2010/main" val="3558192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4BDCF34-5DC7-D245-8958-9E23A3AD9FF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38200" y="1443487"/>
            <a:ext cx="4351338" cy="4351338"/>
          </a:xfrm>
        </p:spPr>
      </p:pic>
      <p:sp>
        <p:nvSpPr>
          <p:cNvPr id="5" name="Title 1">
            <a:extLst>
              <a:ext uri="{FF2B5EF4-FFF2-40B4-BE49-F238E27FC236}">
                <a16:creationId xmlns:a16="http://schemas.microsoft.com/office/drawing/2014/main" id="{08B44187-E255-1448-B92F-E91E8BF6F9E5}"/>
              </a:ext>
            </a:extLst>
          </p:cNvPr>
          <p:cNvSpPr>
            <a:spLocks noGrp="1"/>
          </p:cNvSpPr>
          <p:nvPr>
            <p:ph type="title"/>
          </p:nvPr>
        </p:nvSpPr>
        <p:spPr/>
        <p:txBody>
          <a:bodyPr/>
          <a:lstStyle/>
          <a:p>
            <a:pPr algn="ctr"/>
            <a:r>
              <a:rPr lang="en-US" dirty="0"/>
              <a:t>Fixation Corridors- Posterior Column (Antegrade)</a:t>
            </a:r>
          </a:p>
        </p:txBody>
      </p:sp>
      <p:sp>
        <p:nvSpPr>
          <p:cNvPr id="8" name="Content Placeholder 3">
            <a:extLst>
              <a:ext uri="{FF2B5EF4-FFF2-40B4-BE49-F238E27FC236}">
                <a16:creationId xmlns:a16="http://schemas.microsoft.com/office/drawing/2014/main" id="{67F42BB4-D839-EA4E-A247-DE710D334253}"/>
              </a:ext>
            </a:extLst>
          </p:cNvPr>
          <p:cNvSpPr txBox="1">
            <a:spLocks/>
          </p:cNvSpPr>
          <p:nvPr/>
        </p:nvSpPr>
        <p:spPr>
          <a:xfrm>
            <a:off x="6172200" y="1825625"/>
            <a:ext cx="5181600" cy="4351338"/>
          </a:xfrm>
          <a:prstGeom prst="rect">
            <a:avLst/>
          </a:prstGeom>
          <a:noFill/>
          <a:ln>
            <a:noFill/>
          </a:ln>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obturator outlet view confirms that you are staying within the ischium (blue dots), the target should be the middle of the ischium on this view</a:t>
            </a:r>
          </a:p>
          <a:p>
            <a:r>
              <a:rPr lang="en-US" dirty="0"/>
              <a:t>Trajectory runs from the inner table of the ilium to the ischial tuberosity</a:t>
            </a:r>
          </a:p>
          <a:p>
            <a:r>
              <a:rPr lang="en-US" dirty="0"/>
              <a:t>Keep C-arm on the uninjured side</a:t>
            </a:r>
          </a:p>
          <a:p>
            <a:r>
              <a:rPr lang="en-US" dirty="0"/>
              <a:t>The starting point is on the inner table and posterior to the acetabulum</a:t>
            </a:r>
          </a:p>
          <a:p>
            <a:r>
              <a:rPr lang="en-US" dirty="0"/>
              <a:t>This can be difficult or impossible with morbidly obese patients because of trajectory limitations from their abdomen</a:t>
            </a:r>
          </a:p>
        </p:txBody>
      </p:sp>
      <p:sp>
        <p:nvSpPr>
          <p:cNvPr id="9" name="Rectangle 8">
            <a:extLst>
              <a:ext uri="{FF2B5EF4-FFF2-40B4-BE49-F238E27FC236}">
                <a16:creationId xmlns:a16="http://schemas.microsoft.com/office/drawing/2014/main" id="{8175C10D-066C-C04B-AD04-FC39EE3E2B48}"/>
              </a:ext>
            </a:extLst>
          </p:cNvPr>
          <p:cNvSpPr/>
          <p:nvPr/>
        </p:nvSpPr>
        <p:spPr>
          <a:xfrm>
            <a:off x="838200" y="1443487"/>
            <a:ext cx="1277203" cy="12041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EBE024E0-2FE8-934F-817A-41DA8701A62B}"/>
              </a:ext>
            </a:extLst>
          </p:cNvPr>
          <p:cNvSpPr/>
          <p:nvPr/>
        </p:nvSpPr>
        <p:spPr>
          <a:xfrm>
            <a:off x="3562066" y="4667534"/>
            <a:ext cx="95534" cy="1091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AE5DA59-B8B4-894C-B26B-259AE3BEC492}"/>
              </a:ext>
            </a:extLst>
          </p:cNvPr>
          <p:cNvSpPr/>
          <p:nvPr/>
        </p:nvSpPr>
        <p:spPr>
          <a:xfrm>
            <a:off x="3562066" y="4274024"/>
            <a:ext cx="95534" cy="1091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B35982-3BC2-4441-9566-F440A26F9E71}"/>
              </a:ext>
            </a:extLst>
          </p:cNvPr>
          <p:cNvSpPr/>
          <p:nvPr/>
        </p:nvSpPr>
        <p:spPr>
          <a:xfrm>
            <a:off x="3664424" y="5083791"/>
            <a:ext cx="95534" cy="1091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B07E560-B5AE-DC49-BEB5-3C4667910B4F}"/>
              </a:ext>
            </a:extLst>
          </p:cNvPr>
          <p:cNvSpPr/>
          <p:nvPr/>
        </p:nvSpPr>
        <p:spPr>
          <a:xfrm>
            <a:off x="3994246" y="4799462"/>
            <a:ext cx="95534" cy="1091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4D8995A-4C95-BC46-BFBD-B61D21E0F4BC}"/>
              </a:ext>
            </a:extLst>
          </p:cNvPr>
          <p:cNvSpPr/>
          <p:nvPr/>
        </p:nvSpPr>
        <p:spPr>
          <a:xfrm>
            <a:off x="4101164" y="4558352"/>
            <a:ext cx="95534" cy="1091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B3D233-CEE0-9742-84DE-45712AC9D0C9}"/>
              </a:ext>
            </a:extLst>
          </p:cNvPr>
          <p:cNvSpPr/>
          <p:nvPr/>
        </p:nvSpPr>
        <p:spPr>
          <a:xfrm>
            <a:off x="4073869" y="4219433"/>
            <a:ext cx="95534" cy="1091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4303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90E23-4C83-B643-823D-F7848C2466EA}"/>
              </a:ext>
            </a:extLst>
          </p:cNvPr>
          <p:cNvSpPr>
            <a:spLocks noGrp="1"/>
          </p:cNvSpPr>
          <p:nvPr>
            <p:ph type="title"/>
          </p:nvPr>
        </p:nvSpPr>
        <p:spPr/>
        <p:txBody>
          <a:bodyPr/>
          <a:lstStyle/>
          <a:p>
            <a:pPr algn="ctr"/>
            <a:r>
              <a:rPr lang="en-US" dirty="0"/>
              <a:t>Fixation Corridors- Posterior Column (Antegrade)</a:t>
            </a:r>
          </a:p>
        </p:txBody>
      </p:sp>
      <p:pic>
        <p:nvPicPr>
          <p:cNvPr id="6" name="Content Placeholder 5" descr="A picture containing indoor, black, object, table&#10;&#10;Description automatically generated">
            <a:extLst>
              <a:ext uri="{FF2B5EF4-FFF2-40B4-BE49-F238E27FC236}">
                <a16:creationId xmlns:a16="http://schemas.microsoft.com/office/drawing/2014/main" id="{14B4DA9C-F4DD-A146-8511-8CFFCD290F70}"/>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53331" y="1839273"/>
            <a:ext cx="4351338" cy="4351338"/>
          </a:xfrm>
        </p:spPr>
      </p:pic>
      <p:sp>
        <p:nvSpPr>
          <p:cNvPr id="4" name="Content Placeholder 3">
            <a:extLst>
              <a:ext uri="{FF2B5EF4-FFF2-40B4-BE49-F238E27FC236}">
                <a16:creationId xmlns:a16="http://schemas.microsoft.com/office/drawing/2014/main" id="{5C0AA2FD-93B7-DB44-81EB-63DFB9AD7C67}"/>
              </a:ext>
            </a:extLst>
          </p:cNvPr>
          <p:cNvSpPr>
            <a:spLocks noGrp="1"/>
          </p:cNvSpPr>
          <p:nvPr>
            <p:ph sz="half" idx="2"/>
          </p:nvPr>
        </p:nvSpPr>
        <p:spPr/>
        <p:txBody>
          <a:bodyPr>
            <a:normAutofit fontScale="85000" lnSpcReduction="20000"/>
          </a:bodyPr>
          <a:lstStyle/>
          <a:p>
            <a:r>
              <a:rPr lang="en-US" dirty="0"/>
              <a:t>This iliac oblique view confirms that you are outside of the acetabulum (blue dots) with a posterior column screw, it also provides a view of the ischial spine (yellow dots)</a:t>
            </a:r>
          </a:p>
          <a:p>
            <a:r>
              <a:rPr lang="en-US" dirty="0"/>
              <a:t>Note that on this view the anterior column screw appears to transit the acetabulum</a:t>
            </a:r>
          </a:p>
          <a:p>
            <a:r>
              <a:rPr lang="en-US" dirty="0"/>
              <a:t>Also note on this view, the anterior and posterior column screws appear parallel</a:t>
            </a:r>
          </a:p>
          <a:p>
            <a:r>
              <a:rPr lang="en-US" dirty="0"/>
              <a:t>Unless a full formal open lateral window is created, cannulated screw options are most useful</a:t>
            </a:r>
          </a:p>
        </p:txBody>
      </p:sp>
      <p:sp>
        <p:nvSpPr>
          <p:cNvPr id="7" name="Rectangle 6">
            <a:extLst>
              <a:ext uri="{FF2B5EF4-FFF2-40B4-BE49-F238E27FC236}">
                <a16:creationId xmlns:a16="http://schemas.microsoft.com/office/drawing/2014/main" id="{7F6F45AB-3BB6-2A4D-9F91-9148BC1DFF51}"/>
              </a:ext>
            </a:extLst>
          </p:cNvPr>
          <p:cNvSpPr/>
          <p:nvPr/>
        </p:nvSpPr>
        <p:spPr>
          <a:xfrm>
            <a:off x="1253331" y="1825625"/>
            <a:ext cx="1271505" cy="10404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9680BAC-9796-014B-9D2C-C5C9B8342070}"/>
              </a:ext>
            </a:extLst>
          </p:cNvPr>
          <p:cNvSpPr/>
          <p:nvPr/>
        </p:nvSpPr>
        <p:spPr>
          <a:xfrm>
            <a:off x="4694830" y="4189862"/>
            <a:ext cx="54591" cy="81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0320B64-A3CC-C448-AFC7-1365EE4CCCF2}"/>
              </a:ext>
            </a:extLst>
          </p:cNvPr>
          <p:cNvSpPr/>
          <p:nvPr/>
        </p:nvSpPr>
        <p:spPr>
          <a:xfrm>
            <a:off x="4383769" y="4123897"/>
            <a:ext cx="54591" cy="81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D33B9B0-6F2D-2A45-B2FA-3833D81B958F}"/>
              </a:ext>
            </a:extLst>
          </p:cNvPr>
          <p:cNvSpPr/>
          <p:nvPr/>
        </p:nvSpPr>
        <p:spPr>
          <a:xfrm>
            <a:off x="4036313" y="4180762"/>
            <a:ext cx="54591" cy="81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4723DD1-5E40-B840-B006-55883E433345}"/>
              </a:ext>
            </a:extLst>
          </p:cNvPr>
          <p:cNvSpPr/>
          <p:nvPr/>
        </p:nvSpPr>
        <p:spPr>
          <a:xfrm>
            <a:off x="3814548" y="4592471"/>
            <a:ext cx="54591" cy="81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E8372E0-49A5-0D49-A10B-F7EE7B6E0D33}"/>
              </a:ext>
            </a:extLst>
          </p:cNvPr>
          <p:cNvSpPr/>
          <p:nvPr/>
        </p:nvSpPr>
        <p:spPr>
          <a:xfrm>
            <a:off x="3823647" y="4809295"/>
            <a:ext cx="54591" cy="81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16626A5-5413-F548-8CEE-36EBDF9C98C3}"/>
              </a:ext>
            </a:extLst>
          </p:cNvPr>
          <p:cNvSpPr/>
          <p:nvPr/>
        </p:nvSpPr>
        <p:spPr>
          <a:xfrm>
            <a:off x="3878238" y="4320283"/>
            <a:ext cx="54591" cy="81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D7A6953-ED38-D543-8F29-E94E46DF186C}"/>
              </a:ext>
            </a:extLst>
          </p:cNvPr>
          <p:cNvSpPr/>
          <p:nvPr/>
        </p:nvSpPr>
        <p:spPr>
          <a:xfrm>
            <a:off x="3981722" y="5008728"/>
            <a:ext cx="54591" cy="81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0BD0CA7-1DD1-F246-949B-4BDF326510E2}"/>
              </a:ext>
            </a:extLst>
          </p:cNvPr>
          <p:cNvSpPr/>
          <p:nvPr/>
        </p:nvSpPr>
        <p:spPr>
          <a:xfrm flipH="1">
            <a:off x="3500076" y="4293757"/>
            <a:ext cx="76199" cy="1349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376418C-84F3-DB4A-A708-B7BEA8FD6B25}"/>
              </a:ext>
            </a:extLst>
          </p:cNvPr>
          <p:cNvSpPr/>
          <p:nvPr/>
        </p:nvSpPr>
        <p:spPr>
          <a:xfrm flipH="1">
            <a:off x="3261232" y="4544704"/>
            <a:ext cx="76199" cy="1349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1069B2A-F080-1749-AFC6-2081355C1050}"/>
              </a:ext>
            </a:extLst>
          </p:cNvPr>
          <p:cNvSpPr/>
          <p:nvPr/>
        </p:nvSpPr>
        <p:spPr>
          <a:xfrm flipH="1">
            <a:off x="3299331" y="4828226"/>
            <a:ext cx="76199" cy="1349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9095CDB-163B-1844-ACA2-02AB31678107}"/>
              </a:ext>
            </a:extLst>
          </p:cNvPr>
          <p:cNvSpPr/>
          <p:nvPr/>
        </p:nvSpPr>
        <p:spPr>
          <a:xfrm flipH="1">
            <a:off x="3391451" y="5034483"/>
            <a:ext cx="76199" cy="1349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6210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0EDA-3591-8346-B5D5-A8E6E8BA4C8A}"/>
              </a:ext>
            </a:extLst>
          </p:cNvPr>
          <p:cNvSpPr>
            <a:spLocks noGrp="1"/>
          </p:cNvSpPr>
          <p:nvPr>
            <p:ph type="title"/>
          </p:nvPr>
        </p:nvSpPr>
        <p:spPr/>
        <p:txBody>
          <a:bodyPr/>
          <a:lstStyle/>
          <a:p>
            <a:pPr algn="ctr"/>
            <a:r>
              <a:rPr lang="en-US" dirty="0"/>
              <a:t>Fixation Corridors- Posterior Column (Retrograde)</a:t>
            </a:r>
          </a:p>
        </p:txBody>
      </p:sp>
      <p:sp>
        <p:nvSpPr>
          <p:cNvPr id="4" name="Content Placeholder 3">
            <a:extLst>
              <a:ext uri="{FF2B5EF4-FFF2-40B4-BE49-F238E27FC236}">
                <a16:creationId xmlns:a16="http://schemas.microsoft.com/office/drawing/2014/main" id="{42F237B1-1DAE-7146-9BC8-5FF9BA1DBC7C}"/>
              </a:ext>
            </a:extLst>
          </p:cNvPr>
          <p:cNvSpPr>
            <a:spLocks noGrp="1"/>
          </p:cNvSpPr>
          <p:nvPr>
            <p:ph sz="half" idx="2"/>
          </p:nvPr>
        </p:nvSpPr>
        <p:spPr/>
        <p:txBody>
          <a:bodyPr>
            <a:normAutofit lnSpcReduction="10000"/>
          </a:bodyPr>
          <a:lstStyle/>
          <a:p>
            <a:r>
              <a:rPr lang="en-US" dirty="0"/>
              <a:t>This is a truly percutaneous technique, from the ischial tuberosity to the inner table of the ilium, setup is critical</a:t>
            </a:r>
          </a:p>
          <a:p>
            <a:r>
              <a:rPr lang="en-US" dirty="0"/>
              <a:t>One person must hold the leg with the hip flexed, and the ischial tuberosity must be prepped into the field</a:t>
            </a:r>
          </a:p>
          <a:p>
            <a:r>
              <a:rPr lang="en-US" dirty="0"/>
              <a:t>The patient must also be bumped enough to allow access to the ischial tuberosity</a:t>
            </a:r>
          </a:p>
        </p:txBody>
      </p:sp>
      <p:pic>
        <p:nvPicPr>
          <p:cNvPr id="14" name="Picture 13" descr="A picture containing film, table, photo, sitting&#10;&#10;Description automatically generated">
            <a:extLst>
              <a:ext uri="{FF2B5EF4-FFF2-40B4-BE49-F238E27FC236}">
                <a16:creationId xmlns:a16="http://schemas.microsoft.com/office/drawing/2014/main" id="{75D39E7A-28A0-1348-ABF1-CF405ECB0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119" y="1681732"/>
            <a:ext cx="5484632" cy="4188125"/>
          </a:xfrm>
          <a:prstGeom prst="rect">
            <a:avLst/>
          </a:prstGeom>
        </p:spPr>
      </p:pic>
      <p:sp>
        <p:nvSpPr>
          <p:cNvPr id="15" name="Rectangle 14">
            <a:extLst>
              <a:ext uri="{FF2B5EF4-FFF2-40B4-BE49-F238E27FC236}">
                <a16:creationId xmlns:a16="http://schemas.microsoft.com/office/drawing/2014/main" id="{2FE7C6DA-EBE3-8B48-AFD2-D47FCF790B1B}"/>
              </a:ext>
            </a:extLst>
          </p:cNvPr>
          <p:cNvSpPr/>
          <p:nvPr/>
        </p:nvSpPr>
        <p:spPr>
          <a:xfrm>
            <a:off x="457200" y="1690688"/>
            <a:ext cx="648929" cy="5510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2199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4CF6D-D3BD-A846-B1F5-5788B0A9898E}"/>
              </a:ext>
            </a:extLst>
          </p:cNvPr>
          <p:cNvSpPr>
            <a:spLocks noGrp="1"/>
          </p:cNvSpPr>
          <p:nvPr>
            <p:ph type="title"/>
          </p:nvPr>
        </p:nvSpPr>
        <p:spPr/>
        <p:txBody>
          <a:bodyPr/>
          <a:lstStyle/>
          <a:p>
            <a:pPr algn="ctr"/>
            <a:r>
              <a:rPr lang="en-US" dirty="0"/>
              <a:t>Fixation Corridors- Posterior Column (Retrograde)</a:t>
            </a:r>
          </a:p>
        </p:txBody>
      </p:sp>
      <p:pic>
        <p:nvPicPr>
          <p:cNvPr id="10" name="Content Placeholder 9">
            <a:extLst>
              <a:ext uri="{FF2B5EF4-FFF2-40B4-BE49-F238E27FC236}">
                <a16:creationId xmlns:a16="http://schemas.microsoft.com/office/drawing/2014/main" id="{49754C36-51E3-E446-AEBC-347FE624A41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3344" y="2032102"/>
            <a:ext cx="4351338" cy="4351338"/>
          </a:xfrm>
        </p:spPr>
      </p:pic>
      <p:sp>
        <p:nvSpPr>
          <p:cNvPr id="7" name="Rectangle 6">
            <a:extLst>
              <a:ext uri="{FF2B5EF4-FFF2-40B4-BE49-F238E27FC236}">
                <a16:creationId xmlns:a16="http://schemas.microsoft.com/office/drawing/2014/main" id="{8C8E353E-5B1F-654D-9D7C-115AD6ADA62A}"/>
              </a:ext>
            </a:extLst>
          </p:cNvPr>
          <p:cNvSpPr/>
          <p:nvPr/>
        </p:nvSpPr>
        <p:spPr>
          <a:xfrm>
            <a:off x="540552" y="1846858"/>
            <a:ext cx="949035" cy="13255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3">
            <a:extLst>
              <a:ext uri="{FF2B5EF4-FFF2-40B4-BE49-F238E27FC236}">
                <a16:creationId xmlns:a16="http://schemas.microsoft.com/office/drawing/2014/main" id="{2D3C5681-D190-C24D-89D0-CD747B28C144}"/>
              </a:ext>
            </a:extLst>
          </p:cNvPr>
          <p:cNvSpPr txBox="1">
            <a:spLocks/>
          </p:cNvSpPr>
          <p:nvPr/>
        </p:nvSpPr>
        <p:spPr>
          <a:xfrm>
            <a:off x="6172200" y="1825625"/>
            <a:ext cx="5181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starting point is found on the ischial tuberosity and meticulous nick and spread technique is vital</a:t>
            </a:r>
          </a:p>
          <a:p>
            <a:r>
              <a:rPr lang="en-US" dirty="0"/>
              <a:t>Staying medial on the tuberosity protects the sciatic nerve (this is lateral)</a:t>
            </a:r>
          </a:p>
          <a:p>
            <a:r>
              <a:rPr lang="en-US" dirty="0"/>
              <a:t>The obturator outlet confirms that you are staying within the posterior column (blue dots), and staying medial on it</a:t>
            </a:r>
          </a:p>
        </p:txBody>
      </p:sp>
      <p:sp>
        <p:nvSpPr>
          <p:cNvPr id="3" name="Oval 2">
            <a:extLst>
              <a:ext uri="{FF2B5EF4-FFF2-40B4-BE49-F238E27FC236}">
                <a16:creationId xmlns:a16="http://schemas.microsoft.com/office/drawing/2014/main" id="{6D96332D-F684-3F4F-BC92-7E46D66B92C0}"/>
              </a:ext>
            </a:extLst>
          </p:cNvPr>
          <p:cNvSpPr/>
          <p:nvPr/>
        </p:nvSpPr>
        <p:spPr>
          <a:xfrm>
            <a:off x="3084394" y="5895832"/>
            <a:ext cx="95534"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FA70226-58CA-2541-983D-6304F4482120}"/>
              </a:ext>
            </a:extLst>
          </p:cNvPr>
          <p:cNvSpPr/>
          <p:nvPr/>
        </p:nvSpPr>
        <p:spPr>
          <a:xfrm>
            <a:off x="2671246" y="5474808"/>
            <a:ext cx="95534"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7344F6B-AE28-104B-9E45-8CAA14055EEF}"/>
              </a:ext>
            </a:extLst>
          </p:cNvPr>
          <p:cNvSpPr/>
          <p:nvPr/>
        </p:nvSpPr>
        <p:spPr>
          <a:xfrm>
            <a:off x="3521121" y="4508310"/>
            <a:ext cx="95534"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1EC8586-CEAA-0C4D-BD72-2DD7C03D367D}"/>
              </a:ext>
            </a:extLst>
          </p:cNvPr>
          <p:cNvSpPr/>
          <p:nvPr/>
        </p:nvSpPr>
        <p:spPr>
          <a:xfrm>
            <a:off x="3416489" y="4853613"/>
            <a:ext cx="95534"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0EA1A44-B3B1-D348-87AA-9F0ECAE2BA03}"/>
              </a:ext>
            </a:extLst>
          </p:cNvPr>
          <p:cNvSpPr/>
          <p:nvPr/>
        </p:nvSpPr>
        <p:spPr>
          <a:xfrm>
            <a:off x="3425587" y="5233696"/>
            <a:ext cx="95534"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A6C19CC-C7BB-0A41-9557-D7204D0B7634}"/>
              </a:ext>
            </a:extLst>
          </p:cNvPr>
          <p:cNvSpPr/>
          <p:nvPr/>
        </p:nvSpPr>
        <p:spPr>
          <a:xfrm>
            <a:off x="3368722" y="5661546"/>
            <a:ext cx="95534"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EF5019C-EF32-044C-9D3E-0112E3CB3B54}"/>
              </a:ext>
            </a:extLst>
          </p:cNvPr>
          <p:cNvSpPr/>
          <p:nvPr/>
        </p:nvSpPr>
        <p:spPr>
          <a:xfrm>
            <a:off x="2794076" y="5233695"/>
            <a:ext cx="95534"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5D7E455-60B0-ED46-A56C-0BE814EE892C}"/>
              </a:ext>
            </a:extLst>
          </p:cNvPr>
          <p:cNvSpPr/>
          <p:nvPr/>
        </p:nvSpPr>
        <p:spPr>
          <a:xfrm>
            <a:off x="2402840" y="5413173"/>
            <a:ext cx="95534"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57D3DC7-FCBA-5043-8351-EB73EDE14F44}"/>
              </a:ext>
            </a:extLst>
          </p:cNvPr>
          <p:cNvSpPr/>
          <p:nvPr/>
        </p:nvSpPr>
        <p:spPr>
          <a:xfrm>
            <a:off x="2634429" y="4949148"/>
            <a:ext cx="95534"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666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601E0-F49E-B54A-B08F-428E1AF5FFBC}"/>
              </a:ext>
            </a:extLst>
          </p:cNvPr>
          <p:cNvSpPr>
            <a:spLocks noGrp="1"/>
          </p:cNvSpPr>
          <p:nvPr>
            <p:ph type="title"/>
          </p:nvPr>
        </p:nvSpPr>
        <p:spPr/>
        <p:txBody>
          <a:bodyPr/>
          <a:lstStyle/>
          <a:p>
            <a:pPr algn="ctr"/>
            <a:r>
              <a:rPr lang="en-US" dirty="0"/>
              <a:t>Fixation Corridors- Posterior Column (Retrograde)</a:t>
            </a:r>
          </a:p>
        </p:txBody>
      </p:sp>
      <p:pic>
        <p:nvPicPr>
          <p:cNvPr id="12" name="Content Placeholder 11" descr="A picture containing table, black&#10;&#10;Description automatically generated">
            <a:extLst>
              <a:ext uri="{FF2B5EF4-FFF2-40B4-BE49-F238E27FC236}">
                <a16:creationId xmlns:a16="http://schemas.microsoft.com/office/drawing/2014/main" id="{A478F8C9-B237-AF42-98EE-0B9181884FE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38200" y="1952600"/>
            <a:ext cx="4119998" cy="4119998"/>
          </a:xfrm>
        </p:spPr>
      </p:pic>
      <p:sp>
        <p:nvSpPr>
          <p:cNvPr id="13" name="Rectangle 12">
            <a:extLst>
              <a:ext uri="{FF2B5EF4-FFF2-40B4-BE49-F238E27FC236}">
                <a16:creationId xmlns:a16="http://schemas.microsoft.com/office/drawing/2014/main" id="{97F6C95B-3321-C54D-98EF-74DEA42DA20B}"/>
              </a:ext>
            </a:extLst>
          </p:cNvPr>
          <p:cNvSpPr/>
          <p:nvPr/>
        </p:nvSpPr>
        <p:spPr>
          <a:xfrm>
            <a:off x="838200" y="1946787"/>
            <a:ext cx="813619" cy="100289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3">
            <a:extLst>
              <a:ext uri="{FF2B5EF4-FFF2-40B4-BE49-F238E27FC236}">
                <a16:creationId xmlns:a16="http://schemas.microsoft.com/office/drawing/2014/main" id="{25B79A66-FEA7-324A-84BA-67CF9E0D847B}"/>
              </a:ext>
            </a:extLst>
          </p:cNvPr>
          <p:cNvSpPr txBox="1">
            <a:spLocks/>
          </p:cNvSpPr>
          <p:nvPr/>
        </p:nvSpPr>
        <p:spPr>
          <a:xfrm>
            <a:off x="6172200" y="1825625"/>
            <a:ext cx="5181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An iliac oblique confirms that the screw is extra-articular</a:t>
            </a:r>
          </a:p>
          <a:p>
            <a:r>
              <a:rPr lang="en-US" dirty="0"/>
              <a:t>Drill tip guide wires are useful here as feedback on them can tell when you have reached a bony cortex (on the inner table of the ilium), this is difficult to evaluate radiographically</a:t>
            </a:r>
          </a:p>
          <a:p>
            <a:r>
              <a:rPr lang="en-US" dirty="0"/>
              <a:t>This technique is useful for low posterior column fracture components</a:t>
            </a:r>
          </a:p>
        </p:txBody>
      </p:sp>
    </p:spTree>
    <p:extLst>
      <p:ext uri="{BB962C8B-B14F-4D97-AF65-F5344CB8AC3E}">
        <p14:creationId xmlns:p14="http://schemas.microsoft.com/office/powerpoint/2010/main" val="4067916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04321-F453-2C48-B910-C5D302BA8003}"/>
              </a:ext>
            </a:extLst>
          </p:cNvPr>
          <p:cNvSpPr>
            <a:spLocks noGrp="1"/>
          </p:cNvSpPr>
          <p:nvPr>
            <p:ph type="title"/>
          </p:nvPr>
        </p:nvSpPr>
        <p:spPr/>
        <p:txBody>
          <a:bodyPr/>
          <a:lstStyle/>
          <a:p>
            <a:pPr algn="ctr"/>
            <a:r>
              <a:rPr lang="en-US" dirty="0"/>
              <a:t>Fixation Corridors- Supra-acetabular corridor (LCII screw)</a:t>
            </a:r>
          </a:p>
        </p:txBody>
      </p:sp>
      <p:sp>
        <p:nvSpPr>
          <p:cNvPr id="4" name="Content Placeholder 3">
            <a:extLst>
              <a:ext uri="{FF2B5EF4-FFF2-40B4-BE49-F238E27FC236}">
                <a16:creationId xmlns:a16="http://schemas.microsoft.com/office/drawing/2014/main" id="{690085FE-7396-3649-909B-F0B67DE191C2}"/>
              </a:ext>
            </a:extLst>
          </p:cNvPr>
          <p:cNvSpPr>
            <a:spLocks noGrp="1"/>
          </p:cNvSpPr>
          <p:nvPr>
            <p:ph sz="half" idx="2"/>
          </p:nvPr>
        </p:nvSpPr>
        <p:spPr/>
        <p:txBody>
          <a:bodyPr/>
          <a:lstStyle/>
          <a:p>
            <a:r>
              <a:rPr lang="en-US" dirty="0"/>
              <a:t>Corridor useful for acetabular fractures, pelvic </a:t>
            </a:r>
            <a:r>
              <a:rPr lang="en-US" dirty="0" err="1"/>
              <a:t>exfix</a:t>
            </a:r>
            <a:r>
              <a:rPr lang="en-US" dirty="0"/>
              <a:t>, pelvic infix and stabilization of LC pelvic ring injuries</a:t>
            </a:r>
          </a:p>
          <a:p>
            <a:r>
              <a:rPr lang="en-US" dirty="0"/>
              <a:t>Screw fixation here allows for fixation of anterior column components to the sciatic buttress/PSIS</a:t>
            </a:r>
          </a:p>
          <a:p>
            <a:endParaRPr lang="en-US" dirty="0"/>
          </a:p>
        </p:txBody>
      </p:sp>
      <p:pic>
        <p:nvPicPr>
          <p:cNvPr id="7" name="Content Placeholder 4" descr="A picture containing person, sitting, headdress, indoor&#10;&#10;Description automatically generated">
            <a:extLst>
              <a:ext uri="{FF2B5EF4-FFF2-40B4-BE49-F238E27FC236}">
                <a16:creationId xmlns:a16="http://schemas.microsoft.com/office/drawing/2014/main" id="{D4E178F9-B159-AB49-A72E-E3A7DDE7DE76}"/>
              </a:ext>
            </a:extLst>
          </p:cNvPr>
          <p:cNvPicPr>
            <a:picLocks noGrp="1" noChangeAspect="1"/>
          </p:cNvPicPr>
          <p:nvPr>
            <p:ph idx="1"/>
          </p:nvPr>
        </p:nvPicPr>
        <p:blipFill rotWithShape="1">
          <a:blip r:embed="rId3"/>
          <a:srcRect l="8972" t="7745" r="16727"/>
          <a:stretch/>
        </p:blipFill>
        <p:spPr>
          <a:xfrm>
            <a:off x="1120876" y="1825625"/>
            <a:ext cx="4549973" cy="3563498"/>
          </a:xfrm>
        </p:spPr>
      </p:pic>
    </p:spTree>
    <p:extLst>
      <p:ext uri="{BB962C8B-B14F-4D97-AF65-F5344CB8AC3E}">
        <p14:creationId xmlns:p14="http://schemas.microsoft.com/office/powerpoint/2010/main" val="1071103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C8EDE-BBC4-C74C-A3FF-00CA31B53D41}"/>
              </a:ext>
            </a:extLst>
          </p:cNvPr>
          <p:cNvSpPr>
            <a:spLocks noGrp="1"/>
          </p:cNvSpPr>
          <p:nvPr>
            <p:ph type="title"/>
          </p:nvPr>
        </p:nvSpPr>
        <p:spPr/>
        <p:txBody>
          <a:bodyPr/>
          <a:lstStyle/>
          <a:p>
            <a:pPr algn="ctr"/>
            <a:r>
              <a:rPr lang="en-US" dirty="0"/>
              <a:t>Fixation Corridors- Supra-acetabular corridor (LCII screw)</a:t>
            </a:r>
          </a:p>
        </p:txBody>
      </p:sp>
      <p:sp>
        <p:nvSpPr>
          <p:cNvPr id="4" name="Content Placeholder 3">
            <a:extLst>
              <a:ext uri="{FF2B5EF4-FFF2-40B4-BE49-F238E27FC236}">
                <a16:creationId xmlns:a16="http://schemas.microsoft.com/office/drawing/2014/main" id="{F754034F-BC92-5A43-A126-1B73CBCA993C}"/>
              </a:ext>
            </a:extLst>
          </p:cNvPr>
          <p:cNvSpPr>
            <a:spLocks noGrp="1"/>
          </p:cNvSpPr>
          <p:nvPr>
            <p:ph sz="half" idx="2"/>
          </p:nvPr>
        </p:nvSpPr>
        <p:spPr/>
        <p:txBody>
          <a:bodyPr>
            <a:normAutofit/>
          </a:bodyPr>
          <a:lstStyle/>
          <a:p>
            <a:r>
              <a:rPr lang="en-US" dirty="0"/>
              <a:t>The obturator outlet view provides a starting point within the “teardrop” (blue dots)</a:t>
            </a:r>
          </a:p>
          <a:p>
            <a:r>
              <a:rPr lang="en-US" dirty="0"/>
              <a:t>This corridor is usually broad enough to accommodate larger (6.5-8.0) cannulated screws</a:t>
            </a:r>
          </a:p>
          <a:p>
            <a:endParaRPr lang="en-US" dirty="0"/>
          </a:p>
        </p:txBody>
      </p:sp>
      <p:pic>
        <p:nvPicPr>
          <p:cNvPr id="5" name="Picture 4">
            <a:extLst>
              <a:ext uri="{FF2B5EF4-FFF2-40B4-BE49-F238E27FC236}">
                <a16:creationId xmlns:a16="http://schemas.microsoft.com/office/drawing/2014/main" id="{39505895-3D55-E044-A3C2-BF3A41258548}"/>
              </a:ext>
            </a:extLst>
          </p:cNvPr>
          <p:cNvPicPr>
            <a:picLocks noChangeAspect="1"/>
          </p:cNvPicPr>
          <p:nvPr/>
        </p:nvPicPr>
        <p:blipFill>
          <a:blip r:embed="rId3"/>
          <a:stretch>
            <a:fillRect/>
          </a:stretch>
        </p:blipFill>
        <p:spPr>
          <a:xfrm>
            <a:off x="264236" y="1589016"/>
            <a:ext cx="4280468" cy="4413049"/>
          </a:xfrm>
          <a:prstGeom prst="rect">
            <a:avLst/>
          </a:prstGeom>
        </p:spPr>
      </p:pic>
      <p:sp>
        <p:nvSpPr>
          <p:cNvPr id="6" name="Rectangle 5">
            <a:extLst>
              <a:ext uri="{FF2B5EF4-FFF2-40B4-BE49-F238E27FC236}">
                <a16:creationId xmlns:a16="http://schemas.microsoft.com/office/drawing/2014/main" id="{638C2213-7760-9A4C-B74D-CEEA63B28E5C}"/>
              </a:ext>
            </a:extLst>
          </p:cNvPr>
          <p:cNvSpPr/>
          <p:nvPr/>
        </p:nvSpPr>
        <p:spPr>
          <a:xfrm>
            <a:off x="272955" y="1650727"/>
            <a:ext cx="565245" cy="6148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E08BC655-5132-2A4B-A3BE-82799266C633}"/>
              </a:ext>
            </a:extLst>
          </p:cNvPr>
          <p:cNvSpPr/>
          <p:nvPr/>
        </p:nvSpPr>
        <p:spPr>
          <a:xfrm>
            <a:off x="2997390" y="3127611"/>
            <a:ext cx="81886" cy="95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B7CF659-B8E2-5A4F-9C4E-3F3538D7DF87}"/>
              </a:ext>
            </a:extLst>
          </p:cNvPr>
          <p:cNvSpPr/>
          <p:nvPr/>
        </p:nvSpPr>
        <p:spPr>
          <a:xfrm>
            <a:off x="3171399" y="2998261"/>
            <a:ext cx="81886" cy="95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6488C63-7E8B-1248-8803-C082E081C780}"/>
              </a:ext>
            </a:extLst>
          </p:cNvPr>
          <p:cNvSpPr/>
          <p:nvPr/>
        </p:nvSpPr>
        <p:spPr>
          <a:xfrm>
            <a:off x="3329486" y="2601353"/>
            <a:ext cx="81886" cy="95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419A461-41C8-6E4F-B0C8-2DCEA338078B}"/>
              </a:ext>
            </a:extLst>
          </p:cNvPr>
          <p:cNvSpPr/>
          <p:nvPr/>
        </p:nvSpPr>
        <p:spPr>
          <a:xfrm>
            <a:off x="2826794" y="3011908"/>
            <a:ext cx="81886" cy="95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0F71D28-9A8C-BA48-8A2A-68E4D4329078}"/>
              </a:ext>
            </a:extLst>
          </p:cNvPr>
          <p:cNvSpPr/>
          <p:nvPr/>
        </p:nvSpPr>
        <p:spPr>
          <a:xfrm>
            <a:off x="2803479" y="2799248"/>
            <a:ext cx="81886" cy="95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F3C447-2CEB-B848-8211-5505FB3D971D}"/>
              </a:ext>
            </a:extLst>
          </p:cNvPr>
          <p:cNvSpPr/>
          <p:nvPr/>
        </p:nvSpPr>
        <p:spPr>
          <a:xfrm>
            <a:off x="3370429" y="2321728"/>
            <a:ext cx="81886" cy="95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424608E-A0B1-D24A-9DE3-61D3E0FDA7B4}"/>
              </a:ext>
            </a:extLst>
          </p:cNvPr>
          <p:cNvSpPr/>
          <p:nvPr/>
        </p:nvSpPr>
        <p:spPr>
          <a:xfrm>
            <a:off x="3167986" y="2474128"/>
            <a:ext cx="81886" cy="95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D8D8F9D-B65D-BF4F-8AF2-61C524F3CA4C}"/>
              </a:ext>
            </a:extLst>
          </p:cNvPr>
          <p:cNvSpPr/>
          <p:nvPr/>
        </p:nvSpPr>
        <p:spPr>
          <a:xfrm>
            <a:off x="2992838" y="2626528"/>
            <a:ext cx="81886" cy="955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0AB3E2F-422A-9049-8A69-3CE336337DFC}"/>
              </a:ext>
            </a:extLst>
          </p:cNvPr>
          <p:cNvPicPr>
            <a:picLocks noChangeAspect="1"/>
          </p:cNvPicPr>
          <p:nvPr/>
        </p:nvPicPr>
        <p:blipFill>
          <a:blip r:embed="rId4"/>
          <a:stretch>
            <a:fillRect/>
          </a:stretch>
        </p:blipFill>
        <p:spPr>
          <a:xfrm>
            <a:off x="3249872" y="2768243"/>
            <a:ext cx="101600" cy="101600"/>
          </a:xfrm>
          <a:prstGeom prst="rect">
            <a:avLst/>
          </a:prstGeom>
        </p:spPr>
      </p:pic>
    </p:spTree>
    <p:extLst>
      <p:ext uri="{BB962C8B-B14F-4D97-AF65-F5344CB8AC3E}">
        <p14:creationId xmlns:p14="http://schemas.microsoft.com/office/powerpoint/2010/main" val="3145170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BBE27-15E1-3C41-82E9-8F0A01FD6484}"/>
              </a:ext>
            </a:extLst>
          </p:cNvPr>
          <p:cNvSpPr>
            <a:spLocks noGrp="1"/>
          </p:cNvSpPr>
          <p:nvPr>
            <p:ph type="title"/>
          </p:nvPr>
        </p:nvSpPr>
        <p:spPr/>
        <p:txBody>
          <a:bodyPr/>
          <a:lstStyle/>
          <a:p>
            <a:pPr algn="ctr"/>
            <a:r>
              <a:rPr lang="en-US" dirty="0"/>
              <a:t>Fixation Corridors- Supra-acetabular corridor (LCII screw)</a:t>
            </a:r>
          </a:p>
        </p:txBody>
      </p:sp>
      <p:sp>
        <p:nvSpPr>
          <p:cNvPr id="4" name="Content Placeholder 3">
            <a:extLst>
              <a:ext uri="{FF2B5EF4-FFF2-40B4-BE49-F238E27FC236}">
                <a16:creationId xmlns:a16="http://schemas.microsoft.com/office/drawing/2014/main" id="{ABAA7340-CC0C-5443-9ABA-FAE0799C9364}"/>
              </a:ext>
            </a:extLst>
          </p:cNvPr>
          <p:cNvSpPr>
            <a:spLocks noGrp="1"/>
          </p:cNvSpPr>
          <p:nvPr>
            <p:ph sz="half" idx="2"/>
          </p:nvPr>
        </p:nvSpPr>
        <p:spPr/>
        <p:txBody>
          <a:bodyPr>
            <a:normAutofit fontScale="92500" lnSpcReduction="20000"/>
          </a:bodyPr>
          <a:lstStyle/>
          <a:p>
            <a:r>
              <a:rPr lang="en-US" dirty="0"/>
              <a:t>The iliac oblique view confirms that the screw is superior to the sciatic notch (blue dots)</a:t>
            </a:r>
          </a:p>
          <a:p>
            <a:r>
              <a:rPr lang="en-US" dirty="0"/>
              <a:t>This view also helps visualize the AIIS (yellow dots) which is often the starting point for this screw (though variations in individual anatomy and fracture characteristics can necessitate higher/lower starting points)</a:t>
            </a:r>
          </a:p>
          <a:p>
            <a:r>
              <a:rPr lang="en-US" dirty="0"/>
              <a:t>The trajectory of this screw is slightly lateral to medial and often slightly inferior to superior</a:t>
            </a:r>
          </a:p>
          <a:p>
            <a:pPr marL="0" indent="0">
              <a:buNone/>
            </a:pPr>
            <a:endParaRPr lang="en-US" dirty="0"/>
          </a:p>
        </p:txBody>
      </p:sp>
      <p:pic>
        <p:nvPicPr>
          <p:cNvPr id="9" name="Content Placeholder 8" descr="A picture containing black, object, indoor, photo&#10;&#10;Description automatically generated">
            <a:extLst>
              <a:ext uri="{FF2B5EF4-FFF2-40B4-BE49-F238E27FC236}">
                <a16:creationId xmlns:a16="http://schemas.microsoft.com/office/drawing/2014/main" id="{268487CC-BCD0-C741-AD68-43B2A4DA665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59043" y="1690688"/>
            <a:ext cx="4351338" cy="4351338"/>
          </a:xfrm>
        </p:spPr>
      </p:pic>
      <p:sp>
        <p:nvSpPr>
          <p:cNvPr id="10" name="Rectangle 9">
            <a:extLst>
              <a:ext uri="{FF2B5EF4-FFF2-40B4-BE49-F238E27FC236}">
                <a16:creationId xmlns:a16="http://schemas.microsoft.com/office/drawing/2014/main" id="{7FD928A3-8235-824B-8F41-0885C8134580}"/>
              </a:ext>
            </a:extLst>
          </p:cNvPr>
          <p:cNvSpPr/>
          <p:nvPr/>
        </p:nvSpPr>
        <p:spPr>
          <a:xfrm>
            <a:off x="838200" y="1825624"/>
            <a:ext cx="665480" cy="9175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68BA8E2D-1393-6E4F-A38C-115AEF32DEF8}"/>
              </a:ext>
            </a:extLst>
          </p:cNvPr>
          <p:cNvSpPr/>
          <p:nvPr/>
        </p:nvSpPr>
        <p:spPr>
          <a:xfrm>
            <a:off x="3466531" y="3746891"/>
            <a:ext cx="95535" cy="119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0D2FE34-3A6E-1E4E-9766-66F51DA6F01B}"/>
              </a:ext>
            </a:extLst>
          </p:cNvPr>
          <p:cNvSpPr/>
          <p:nvPr/>
        </p:nvSpPr>
        <p:spPr>
          <a:xfrm>
            <a:off x="3250442" y="3369267"/>
            <a:ext cx="95535" cy="119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59CF4AF-33D0-264A-B832-210F5D63ED8E}"/>
              </a:ext>
            </a:extLst>
          </p:cNvPr>
          <p:cNvSpPr/>
          <p:nvPr/>
        </p:nvSpPr>
        <p:spPr>
          <a:xfrm>
            <a:off x="3740365" y="4001294"/>
            <a:ext cx="95535" cy="119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339BC24-51CE-DE42-8EA6-EA875B582A61}"/>
              </a:ext>
            </a:extLst>
          </p:cNvPr>
          <p:cNvSpPr/>
          <p:nvPr/>
        </p:nvSpPr>
        <p:spPr>
          <a:xfrm>
            <a:off x="3835900" y="2923264"/>
            <a:ext cx="95535" cy="119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5FC61A8-9585-E14C-8F94-44555D834A3E}"/>
              </a:ext>
            </a:extLst>
          </p:cNvPr>
          <p:cNvSpPr/>
          <p:nvPr/>
        </p:nvSpPr>
        <p:spPr>
          <a:xfrm>
            <a:off x="3489276" y="2923264"/>
            <a:ext cx="95535" cy="119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9CAD050-C3C8-2F4A-A4AB-275FBF689238}"/>
              </a:ext>
            </a:extLst>
          </p:cNvPr>
          <p:cNvSpPr/>
          <p:nvPr/>
        </p:nvSpPr>
        <p:spPr>
          <a:xfrm>
            <a:off x="3302758" y="3016251"/>
            <a:ext cx="95535" cy="119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54834B2-AF30-724A-8854-AEA18AB85BDE}"/>
              </a:ext>
            </a:extLst>
          </p:cNvPr>
          <p:cNvSpPr/>
          <p:nvPr/>
        </p:nvSpPr>
        <p:spPr>
          <a:xfrm>
            <a:off x="1342103" y="3885288"/>
            <a:ext cx="68239" cy="955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6363D65-C68C-CF4A-9F93-EECC3EC79F08}"/>
              </a:ext>
            </a:extLst>
          </p:cNvPr>
          <p:cNvSpPr/>
          <p:nvPr/>
        </p:nvSpPr>
        <p:spPr>
          <a:xfrm>
            <a:off x="1112897" y="3832971"/>
            <a:ext cx="68239" cy="955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CDDE841-D201-934B-8FB4-A98CA55669E3}"/>
              </a:ext>
            </a:extLst>
          </p:cNvPr>
          <p:cNvSpPr/>
          <p:nvPr/>
        </p:nvSpPr>
        <p:spPr>
          <a:xfrm>
            <a:off x="1026462" y="3662730"/>
            <a:ext cx="68239" cy="955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997F254-90B2-7E40-8EE4-D5DDC9F27898}"/>
              </a:ext>
            </a:extLst>
          </p:cNvPr>
          <p:cNvSpPr/>
          <p:nvPr/>
        </p:nvSpPr>
        <p:spPr>
          <a:xfrm>
            <a:off x="9669439" y="1603612"/>
            <a:ext cx="68239" cy="955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EF7C563-67A4-A247-95C0-CE4187D53609}"/>
              </a:ext>
            </a:extLst>
          </p:cNvPr>
          <p:cNvSpPr/>
          <p:nvPr/>
        </p:nvSpPr>
        <p:spPr>
          <a:xfrm>
            <a:off x="9821839" y="1756012"/>
            <a:ext cx="68239" cy="955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6045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ADE8F-0342-C241-B082-FDC0ADD6EE46}"/>
              </a:ext>
            </a:extLst>
          </p:cNvPr>
          <p:cNvSpPr>
            <a:spLocks noGrp="1"/>
          </p:cNvSpPr>
          <p:nvPr>
            <p:ph type="title"/>
          </p:nvPr>
        </p:nvSpPr>
        <p:spPr/>
        <p:txBody>
          <a:bodyPr/>
          <a:lstStyle/>
          <a:p>
            <a:pPr algn="ctr"/>
            <a:r>
              <a:rPr lang="en-US" dirty="0"/>
              <a:t>Fixation Corridors- Supra-acetabular corridor (LCII screw)</a:t>
            </a:r>
          </a:p>
        </p:txBody>
      </p:sp>
      <p:sp>
        <p:nvSpPr>
          <p:cNvPr id="4" name="Content Placeholder 3">
            <a:extLst>
              <a:ext uri="{FF2B5EF4-FFF2-40B4-BE49-F238E27FC236}">
                <a16:creationId xmlns:a16="http://schemas.microsoft.com/office/drawing/2014/main" id="{A5AAE45D-DBDE-6948-B751-917A38AF187D}"/>
              </a:ext>
            </a:extLst>
          </p:cNvPr>
          <p:cNvSpPr>
            <a:spLocks noGrp="1"/>
          </p:cNvSpPr>
          <p:nvPr>
            <p:ph sz="half" idx="2"/>
          </p:nvPr>
        </p:nvSpPr>
        <p:spPr/>
        <p:txBody>
          <a:bodyPr>
            <a:normAutofit fontScale="92500"/>
          </a:bodyPr>
          <a:lstStyle/>
          <a:p>
            <a:r>
              <a:rPr lang="en-US" dirty="0"/>
              <a:t>The obturator inlet view can be useful to advance the screw and keep the c-arm out of the way</a:t>
            </a:r>
          </a:p>
          <a:p>
            <a:r>
              <a:rPr lang="en-US" dirty="0"/>
              <a:t>This gives a ”between the tables” view confirming that the screw stays within the bony corridor</a:t>
            </a:r>
          </a:p>
          <a:p>
            <a:r>
              <a:rPr lang="en-US" dirty="0"/>
              <a:t>This can assist in determining screw length as well, care should be taken to prevent perforation of the PSIS and making this screw prominent posteriorly</a:t>
            </a:r>
          </a:p>
        </p:txBody>
      </p:sp>
      <p:pic>
        <p:nvPicPr>
          <p:cNvPr id="8" name="Content Placeholder 7" descr="A picture containing black, indoor, sitting, monitor&#10;&#10;Description automatically generated">
            <a:extLst>
              <a:ext uri="{FF2B5EF4-FFF2-40B4-BE49-F238E27FC236}">
                <a16:creationId xmlns:a16="http://schemas.microsoft.com/office/drawing/2014/main" id="{CAB72929-5A24-D04B-9219-BB577444BD9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48929" y="1516473"/>
            <a:ext cx="4660490" cy="4660490"/>
          </a:xfrm>
        </p:spPr>
      </p:pic>
      <p:sp>
        <p:nvSpPr>
          <p:cNvPr id="9" name="Rectangle 8">
            <a:extLst>
              <a:ext uri="{FF2B5EF4-FFF2-40B4-BE49-F238E27FC236}">
                <a16:creationId xmlns:a16="http://schemas.microsoft.com/office/drawing/2014/main" id="{3D5FE450-CA84-0843-AA9B-2732CDE8EEB4}"/>
              </a:ext>
            </a:extLst>
          </p:cNvPr>
          <p:cNvSpPr/>
          <p:nvPr/>
        </p:nvSpPr>
        <p:spPr>
          <a:xfrm>
            <a:off x="838200" y="1637070"/>
            <a:ext cx="636639" cy="111494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FC57F524-2C7B-F44D-808D-01D8A07E1D8B}"/>
              </a:ext>
            </a:extLst>
          </p:cNvPr>
          <p:cNvSpPr/>
          <p:nvPr/>
        </p:nvSpPr>
        <p:spPr>
          <a:xfrm>
            <a:off x="2979174" y="4001294"/>
            <a:ext cx="68239" cy="1205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52CB8B8-A380-E843-B532-24D26C42CA38}"/>
              </a:ext>
            </a:extLst>
          </p:cNvPr>
          <p:cNvSpPr/>
          <p:nvPr/>
        </p:nvSpPr>
        <p:spPr>
          <a:xfrm>
            <a:off x="2910935" y="3716319"/>
            <a:ext cx="68239" cy="1205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02B9FB2-CCED-1B4C-AD47-0762372FD8A3}"/>
              </a:ext>
            </a:extLst>
          </p:cNvPr>
          <p:cNvSpPr/>
          <p:nvPr/>
        </p:nvSpPr>
        <p:spPr>
          <a:xfrm>
            <a:off x="2842696" y="3431344"/>
            <a:ext cx="68239" cy="1205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593A3AF-0321-DB4B-8B5F-7C8E8E37B3B7}"/>
              </a:ext>
            </a:extLst>
          </p:cNvPr>
          <p:cNvSpPr/>
          <p:nvPr/>
        </p:nvSpPr>
        <p:spPr>
          <a:xfrm>
            <a:off x="2910935" y="2684030"/>
            <a:ext cx="68239" cy="1205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6718003-8656-624D-BFC7-9AC7815C6BA0}"/>
              </a:ext>
            </a:extLst>
          </p:cNvPr>
          <p:cNvSpPr/>
          <p:nvPr/>
        </p:nvSpPr>
        <p:spPr>
          <a:xfrm>
            <a:off x="2851795" y="3228558"/>
            <a:ext cx="68239" cy="1205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FEE427A-7694-3F4A-97A8-BE9279F20487}"/>
              </a:ext>
            </a:extLst>
          </p:cNvPr>
          <p:cNvSpPr/>
          <p:nvPr/>
        </p:nvSpPr>
        <p:spPr>
          <a:xfrm>
            <a:off x="2920034" y="2959750"/>
            <a:ext cx="68239" cy="1205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58ECAD2-0B7F-7B48-94AB-15F8A8178D9B}"/>
              </a:ext>
            </a:extLst>
          </p:cNvPr>
          <p:cNvSpPr/>
          <p:nvPr/>
        </p:nvSpPr>
        <p:spPr>
          <a:xfrm>
            <a:off x="2869992" y="2260099"/>
            <a:ext cx="68239" cy="1205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E97832C-B784-2041-AB70-8A07E2CFFC5F}"/>
              </a:ext>
            </a:extLst>
          </p:cNvPr>
          <p:cNvSpPr/>
          <p:nvPr/>
        </p:nvSpPr>
        <p:spPr>
          <a:xfrm>
            <a:off x="2426640" y="2321240"/>
            <a:ext cx="68239" cy="1205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7414527-1302-3A44-9DD8-7F753221A40D}"/>
              </a:ext>
            </a:extLst>
          </p:cNvPr>
          <p:cNvSpPr/>
          <p:nvPr/>
        </p:nvSpPr>
        <p:spPr>
          <a:xfrm>
            <a:off x="2378873" y="2752014"/>
            <a:ext cx="68239" cy="1205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4CDAE75-EB98-8941-8D5C-5CF4AD43ACA1}"/>
              </a:ext>
            </a:extLst>
          </p:cNvPr>
          <p:cNvSpPr/>
          <p:nvPr/>
        </p:nvSpPr>
        <p:spPr>
          <a:xfrm>
            <a:off x="2310634" y="3228557"/>
            <a:ext cx="68239" cy="1205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59FEF02-20E4-7940-9786-D4B485B70777}"/>
              </a:ext>
            </a:extLst>
          </p:cNvPr>
          <p:cNvSpPr/>
          <p:nvPr/>
        </p:nvSpPr>
        <p:spPr>
          <a:xfrm>
            <a:off x="2856345" y="1956765"/>
            <a:ext cx="68239" cy="1205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9DD2E79-3B77-C54D-869B-F20083DCAD05}"/>
              </a:ext>
            </a:extLst>
          </p:cNvPr>
          <p:cNvSpPr/>
          <p:nvPr/>
        </p:nvSpPr>
        <p:spPr>
          <a:xfrm>
            <a:off x="2483504" y="2023261"/>
            <a:ext cx="68239" cy="1205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3244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D1742-F10F-584C-BE2C-81FE4685BD92}"/>
              </a:ext>
            </a:extLst>
          </p:cNvPr>
          <p:cNvSpPr>
            <a:spLocks noGrp="1"/>
          </p:cNvSpPr>
          <p:nvPr>
            <p:ph type="title"/>
          </p:nvPr>
        </p:nvSpPr>
        <p:spPr/>
        <p:txBody>
          <a:bodyPr/>
          <a:lstStyle/>
          <a:p>
            <a:pPr algn="ctr"/>
            <a:r>
              <a:rPr lang="en-US" dirty="0"/>
              <a:t>Fixation corridors- Magic screws</a:t>
            </a:r>
          </a:p>
        </p:txBody>
      </p:sp>
      <p:sp>
        <p:nvSpPr>
          <p:cNvPr id="4" name="Content Placeholder 3">
            <a:extLst>
              <a:ext uri="{FF2B5EF4-FFF2-40B4-BE49-F238E27FC236}">
                <a16:creationId xmlns:a16="http://schemas.microsoft.com/office/drawing/2014/main" id="{D5B0AB08-70B8-4045-9A90-AC4BCE7B71EF}"/>
              </a:ext>
            </a:extLst>
          </p:cNvPr>
          <p:cNvSpPr>
            <a:spLocks noGrp="1"/>
          </p:cNvSpPr>
          <p:nvPr>
            <p:ph sz="half" idx="2"/>
          </p:nvPr>
        </p:nvSpPr>
        <p:spPr/>
        <p:txBody>
          <a:bodyPr>
            <a:normAutofit fontScale="92500"/>
          </a:bodyPr>
          <a:lstStyle/>
          <a:p>
            <a:r>
              <a:rPr lang="en-US" dirty="0"/>
              <a:t>Start on the outer table and aim into the posterior column towards the ischial spine</a:t>
            </a:r>
          </a:p>
          <a:p>
            <a:r>
              <a:rPr lang="en-US" dirty="0"/>
              <a:t>The goal is to hold a quadrilateral plate reduction, or fixation alternative to a posterior column screw (sometimes necessary based on patient size/fracture location)</a:t>
            </a:r>
          </a:p>
          <a:p>
            <a:r>
              <a:rPr lang="en-US" dirty="0"/>
              <a:t>AP shows (c) that the start is superior to the hip, iliac oblique (e) shows it is </a:t>
            </a:r>
            <a:r>
              <a:rPr lang="en-US" dirty="0" err="1"/>
              <a:t>retroacetabular</a:t>
            </a:r>
            <a:endParaRPr lang="en-US" dirty="0"/>
          </a:p>
        </p:txBody>
      </p:sp>
      <p:pic>
        <p:nvPicPr>
          <p:cNvPr id="7" name="Picture 6">
            <a:extLst>
              <a:ext uri="{FF2B5EF4-FFF2-40B4-BE49-F238E27FC236}">
                <a16:creationId xmlns:a16="http://schemas.microsoft.com/office/drawing/2014/main" id="{5D6552BC-028F-9841-99AF-2D8CA5A1CF8E}"/>
              </a:ext>
            </a:extLst>
          </p:cNvPr>
          <p:cNvPicPr>
            <a:picLocks noChangeAspect="1"/>
          </p:cNvPicPr>
          <p:nvPr/>
        </p:nvPicPr>
        <p:blipFill>
          <a:blip r:embed="rId3"/>
          <a:stretch>
            <a:fillRect/>
          </a:stretch>
        </p:blipFill>
        <p:spPr>
          <a:xfrm>
            <a:off x="355395" y="1217140"/>
            <a:ext cx="4114398" cy="2643853"/>
          </a:xfrm>
          <a:prstGeom prst="rect">
            <a:avLst/>
          </a:prstGeom>
        </p:spPr>
      </p:pic>
      <p:pic>
        <p:nvPicPr>
          <p:cNvPr id="8" name="Picture 7">
            <a:extLst>
              <a:ext uri="{FF2B5EF4-FFF2-40B4-BE49-F238E27FC236}">
                <a16:creationId xmlns:a16="http://schemas.microsoft.com/office/drawing/2014/main" id="{31896AEA-0A51-E441-9EF3-ED58CB67F26E}"/>
              </a:ext>
            </a:extLst>
          </p:cNvPr>
          <p:cNvPicPr>
            <a:picLocks noChangeAspect="1"/>
          </p:cNvPicPr>
          <p:nvPr/>
        </p:nvPicPr>
        <p:blipFill>
          <a:blip r:embed="rId4"/>
          <a:stretch>
            <a:fillRect/>
          </a:stretch>
        </p:blipFill>
        <p:spPr>
          <a:xfrm>
            <a:off x="1047307" y="3888824"/>
            <a:ext cx="1958754" cy="2262853"/>
          </a:xfrm>
          <a:prstGeom prst="rect">
            <a:avLst/>
          </a:prstGeom>
        </p:spPr>
      </p:pic>
      <p:pic>
        <p:nvPicPr>
          <p:cNvPr id="9" name="Picture 8">
            <a:extLst>
              <a:ext uri="{FF2B5EF4-FFF2-40B4-BE49-F238E27FC236}">
                <a16:creationId xmlns:a16="http://schemas.microsoft.com/office/drawing/2014/main" id="{4E512BEA-60A4-6243-838B-DD1EC4FF3AC0}"/>
              </a:ext>
            </a:extLst>
          </p:cNvPr>
          <p:cNvPicPr>
            <a:picLocks noChangeAspect="1"/>
          </p:cNvPicPr>
          <p:nvPr/>
        </p:nvPicPr>
        <p:blipFill>
          <a:blip r:embed="rId5"/>
          <a:stretch>
            <a:fillRect/>
          </a:stretch>
        </p:blipFill>
        <p:spPr>
          <a:xfrm>
            <a:off x="3019709" y="3861531"/>
            <a:ext cx="2262852" cy="2262852"/>
          </a:xfrm>
          <a:prstGeom prst="rect">
            <a:avLst/>
          </a:prstGeom>
        </p:spPr>
      </p:pic>
      <p:cxnSp>
        <p:nvCxnSpPr>
          <p:cNvPr id="10" name="Straight Arrow Connector 9">
            <a:extLst>
              <a:ext uri="{FF2B5EF4-FFF2-40B4-BE49-F238E27FC236}">
                <a16:creationId xmlns:a16="http://schemas.microsoft.com/office/drawing/2014/main" id="{CC3A0092-10F8-4241-AEC8-98FED2BD0359}"/>
              </a:ext>
            </a:extLst>
          </p:cNvPr>
          <p:cNvCxnSpPr/>
          <p:nvPr/>
        </p:nvCxnSpPr>
        <p:spPr>
          <a:xfrm flipH="1">
            <a:off x="4351805" y="3886279"/>
            <a:ext cx="235975" cy="1238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01AFD15-0537-9544-A45A-B5DD116F095C}"/>
              </a:ext>
            </a:extLst>
          </p:cNvPr>
          <p:cNvSpPr txBox="1"/>
          <p:nvPr/>
        </p:nvSpPr>
        <p:spPr>
          <a:xfrm>
            <a:off x="1801504" y="6176963"/>
            <a:ext cx="8134066" cy="461665"/>
          </a:xfrm>
          <a:prstGeom prst="rect">
            <a:avLst/>
          </a:prstGeom>
          <a:noFill/>
        </p:spPr>
        <p:txBody>
          <a:bodyPr wrap="square" rtlCol="0">
            <a:spAutoFit/>
          </a:bodyPr>
          <a:lstStyle/>
          <a:p>
            <a:r>
              <a:rPr lang="en-US" sz="1200" dirty="0"/>
              <a:t>Functional Outcomes in Elderly Patients With Acetabular Fractures Treated With Minimally Invasive Reduction and Percutaneous Fixation; Gary et al. JOT; May 2012; 26(5) 278-83</a:t>
            </a:r>
          </a:p>
        </p:txBody>
      </p:sp>
      <p:cxnSp>
        <p:nvCxnSpPr>
          <p:cNvPr id="12" name="Straight Arrow Connector 11">
            <a:extLst>
              <a:ext uri="{FF2B5EF4-FFF2-40B4-BE49-F238E27FC236}">
                <a16:creationId xmlns:a16="http://schemas.microsoft.com/office/drawing/2014/main" id="{B490C8E2-C326-1E45-B9DA-A27CE0541040}"/>
              </a:ext>
            </a:extLst>
          </p:cNvPr>
          <p:cNvCxnSpPr/>
          <p:nvPr/>
        </p:nvCxnSpPr>
        <p:spPr>
          <a:xfrm flipH="1">
            <a:off x="3507919" y="1382793"/>
            <a:ext cx="235975" cy="1238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513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CD7874-9C3B-49BD-AADD-68187088480E}"/>
              </a:ext>
            </a:extLst>
          </p:cNvPr>
          <p:cNvSpPr>
            <a:spLocks noGrp="1"/>
          </p:cNvSpPr>
          <p:nvPr>
            <p:ph type="title"/>
          </p:nvPr>
        </p:nvSpPr>
        <p:spPr/>
        <p:txBody>
          <a:bodyPr/>
          <a:lstStyle/>
          <a:p>
            <a:r>
              <a:rPr lang="en-US" b="1" u="sng" dirty="0"/>
              <a:t>Goals of Operative Management</a:t>
            </a:r>
          </a:p>
        </p:txBody>
      </p:sp>
      <p:sp>
        <p:nvSpPr>
          <p:cNvPr id="2" name="TextBox 1">
            <a:extLst>
              <a:ext uri="{FF2B5EF4-FFF2-40B4-BE49-F238E27FC236}">
                <a16:creationId xmlns:a16="http://schemas.microsoft.com/office/drawing/2014/main" id="{1B7F7C06-0B89-6545-917D-47B44CD5D76F}"/>
              </a:ext>
            </a:extLst>
          </p:cNvPr>
          <p:cNvSpPr txBox="1"/>
          <p:nvPr/>
        </p:nvSpPr>
        <p:spPr>
          <a:xfrm>
            <a:off x="1157468" y="2083443"/>
            <a:ext cx="7511970" cy="3139321"/>
          </a:xfrm>
          <a:prstGeom prst="rect">
            <a:avLst/>
          </a:prstGeom>
          <a:noFill/>
        </p:spPr>
        <p:txBody>
          <a:bodyPr wrap="square" rtlCol="0">
            <a:spAutoFit/>
          </a:bodyPr>
          <a:lstStyle/>
          <a:p>
            <a:pPr marL="285750" indent="-285750">
              <a:buFontTx/>
              <a:buChar char="-"/>
            </a:pPr>
            <a:r>
              <a:rPr lang="en-US" dirty="0"/>
              <a:t>As with all periarticular fracture work, anatomic reconstruction (particularly of the weightbearing dome) and stable fixation to allow for early mobilization are key</a:t>
            </a:r>
          </a:p>
          <a:p>
            <a:pPr marL="285750" indent="-285750">
              <a:buFontTx/>
              <a:buChar char="-"/>
            </a:pPr>
            <a:r>
              <a:rPr lang="en-US" dirty="0"/>
              <a:t>In some settings when anatomic reconstruction is not feasible (elderly patients with poor bone quality, prolonged dislocation, combined femoral head and acetabular injuries, </a:t>
            </a:r>
            <a:r>
              <a:rPr lang="en-US" dirty="0" err="1"/>
              <a:t>etc</a:t>
            </a:r>
            <a:r>
              <a:rPr lang="en-US" dirty="0"/>
              <a:t>) percutaneous means can be used in conjunction with total hip arthroplasty to allow for an optimal outcome</a:t>
            </a:r>
          </a:p>
          <a:p>
            <a:pPr marL="285750" indent="-285750">
              <a:buFontTx/>
              <a:buChar char="-"/>
            </a:pPr>
            <a:r>
              <a:rPr lang="en-US" dirty="0"/>
              <a:t>Minimizing morbidity and maximizing function are the goals of all surgical treatment and percutaneous fixation methods can offer a very useful tool in achieving these goals when used in isolation or in combination with open techniques</a:t>
            </a:r>
          </a:p>
        </p:txBody>
      </p:sp>
    </p:spTree>
    <p:extLst>
      <p:ext uri="{BB962C8B-B14F-4D97-AF65-F5344CB8AC3E}">
        <p14:creationId xmlns:p14="http://schemas.microsoft.com/office/powerpoint/2010/main" val="2213300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F09CF-DD22-1644-8BA0-5CD8BF3ECFEA}"/>
              </a:ext>
            </a:extLst>
          </p:cNvPr>
          <p:cNvSpPr>
            <a:spLocks noGrp="1"/>
          </p:cNvSpPr>
          <p:nvPr>
            <p:ph type="title"/>
          </p:nvPr>
        </p:nvSpPr>
        <p:spPr/>
        <p:txBody>
          <a:bodyPr/>
          <a:lstStyle/>
          <a:p>
            <a:pPr algn="ctr"/>
            <a:r>
              <a:rPr lang="en-US" dirty="0"/>
              <a:t>Fixation corridors- transverse supra-acetabular screws</a:t>
            </a:r>
          </a:p>
        </p:txBody>
      </p:sp>
      <p:sp>
        <p:nvSpPr>
          <p:cNvPr id="4" name="Content Placeholder 3">
            <a:extLst>
              <a:ext uri="{FF2B5EF4-FFF2-40B4-BE49-F238E27FC236}">
                <a16:creationId xmlns:a16="http://schemas.microsoft.com/office/drawing/2014/main" id="{C20EB7FC-1E6A-D44B-B1DE-50D4D78D207E}"/>
              </a:ext>
            </a:extLst>
          </p:cNvPr>
          <p:cNvSpPr>
            <a:spLocks noGrp="1"/>
          </p:cNvSpPr>
          <p:nvPr>
            <p:ph sz="half" idx="2"/>
          </p:nvPr>
        </p:nvSpPr>
        <p:spPr/>
        <p:txBody>
          <a:bodyPr/>
          <a:lstStyle/>
          <a:p>
            <a:r>
              <a:rPr lang="en-US" dirty="0"/>
              <a:t>Used to support the weightbearing dome or the medial quadrilateral plate</a:t>
            </a:r>
          </a:p>
          <a:p>
            <a:r>
              <a:rPr lang="en-US" dirty="0"/>
              <a:t>Directed from lateral to medial directly superior to the dome</a:t>
            </a:r>
          </a:p>
          <a:p>
            <a:r>
              <a:rPr lang="en-US" dirty="0"/>
              <a:t>Using an AP (c) confirms trajectory, slight inlet/obturator (e) helps quadrilateral plate visualization</a:t>
            </a:r>
          </a:p>
        </p:txBody>
      </p:sp>
      <p:pic>
        <p:nvPicPr>
          <p:cNvPr id="3" name="Picture 2">
            <a:extLst>
              <a:ext uri="{FF2B5EF4-FFF2-40B4-BE49-F238E27FC236}">
                <a16:creationId xmlns:a16="http://schemas.microsoft.com/office/drawing/2014/main" id="{721F6D47-C58E-3341-AB5A-8F7590D73428}"/>
              </a:ext>
            </a:extLst>
          </p:cNvPr>
          <p:cNvPicPr>
            <a:picLocks noChangeAspect="1"/>
          </p:cNvPicPr>
          <p:nvPr/>
        </p:nvPicPr>
        <p:blipFill>
          <a:blip r:embed="rId3"/>
          <a:stretch>
            <a:fillRect/>
          </a:stretch>
        </p:blipFill>
        <p:spPr>
          <a:xfrm>
            <a:off x="355395" y="1544688"/>
            <a:ext cx="4114398" cy="2643853"/>
          </a:xfrm>
          <a:prstGeom prst="rect">
            <a:avLst/>
          </a:prstGeom>
        </p:spPr>
      </p:pic>
      <p:pic>
        <p:nvPicPr>
          <p:cNvPr id="7" name="Picture 6">
            <a:extLst>
              <a:ext uri="{FF2B5EF4-FFF2-40B4-BE49-F238E27FC236}">
                <a16:creationId xmlns:a16="http://schemas.microsoft.com/office/drawing/2014/main" id="{AA1B646F-F2CE-E841-8900-D9C84DA78146}"/>
              </a:ext>
            </a:extLst>
          </p:cNvPr>
          <p:cNvPicPr>
            <a:picLocks noChangeAspect="1"/>
          </p:cNvPicPr>
          <p:nvPr/>
        </p:nvPicPr>
        <p:blipFill>
          <a:blip r:embed="rId4"/>
          <a:stretch>
            <a:fillRect/>
          </a:stretch>
        </p:blipFill>
        <p:spPr>
          <a:xfrm>
            <a:off x="1224731" y="4230022"/>
            <a:ext cx="1958754" cy="2262853"/>
          </a:xfrm>
          <a:prstGeom prst="rect">
            <a:avLst/>
          </a:prstGeom>
        </p:spPr>
      </p:pic>
      <p:pic>
        <p:nvPicPr>
          <p:cNvPr id="8" name="Picture 7">
            <a:extLst>
              <a:ext uri="{FF2B5EF4-FFF2-40B4-BE49-F238E27FC236}">
                <a16:creationId xmlns:a16="http://schemas.microsoft.com/office/drawing/2014/main" id="{67616BCD-540D-F74E-A9C8-BADB4451DF69}"/>
              </a:ext>
            </a:extLst>
          </p:cNvPr>
          <p:cNvPicPr>
            <a:picLocks noChangeAspect="1"/>
          </p:cNvPicPr>
          <p:nvPr/>
        </p:nvPicPr>
        <p:blipFill>
          <a:blip r:embed="rId5"/>
          <a:stretch>
            <a:fillRect/>
          </a:stretch>
        </p:blipFill>
        <p:spPr>
          <a:xfrm>
            <a:off x="3183485" y="4230022"/>
            <a:ext cx="2262852" cy="2262852"/>
          </a:xfrm>
          <a:prstGeom prst="rect">
            <a:avLst/>
          </a:prstGeom>
        </p:spPr>
      </p:pic>
      <p:cxnSp>
        <p:nvCxnSpPr>
          <p:cNvPr id="10" name="Straight Arrow Connector 9">
            <a:extLst>
              <a:ext uri="{FF2B5EF4-FFF2-40B4-BE49-F238E27FC236}">
                <a16:creationId xmlns:a16="http://schemas.microsoft.com/office/drawing/2014/main" id="{D7DD495C-C3BE-844E-82AD-0840032ABF50}"/>
              </a:ext>
            </a:extLst>
          </p:cNvPr>
          <p:cNvCxnSpPr>
            <a:cxnSpLocks/>
          </p:cNvCxnSpPr>
          <p:nvPr/>
        </p:nvCxnSpPr>
        <p:spPr>
          <a:xfrm flipH="1">
            <a:off x="4601496" y="5310600"/>
            <a:ext cx="844841" cy="265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D1E28F1-50DA-9247-87B3-156A369E957A}"/>
              </a:ext>
            </a:extLst>
          </p:cNvPr>
          <p:cNvSpPr txBox="1"/>
          <p:nvPr/>
        </p:nvSpPr>
        <p:spPr>
          <a:xfrm>
            <a:off x="5923128" y="5718413"/>
            <a:ext cx="4012442" cy="830997"/>
          </a:xfrm>
          <a:prstGeom prst="rect">
            <a:avLst/>
          </a:prstGeom>
          <a:noFill/>
        </p:spPr>
        <p:txBody>
          <a:bodyPr wrap="square" rtlCol="0">
            <a:spAutoFit/>
          </a:bodyPr>
          <a:lstStyle/>
          <a:p>
            <a:r>
              <a:rPr lang="en-US" sz="1200" dirty="0"/>
              <a:t>Functional Outcomes in Elderly Patients With Acetabular Fractures Treated With Minimally Invasive Reduction and Percutaneous Fixation; Gary et al. JOT; May 2012; 26(5) 278-83</a:t>
            </a:r>
          </a:p>
        </p:txBody>
      </p:sp>
      <p:cxnSp>
        <p:nvCxnSpPr>
          <p:cNvPr id="9" name="Straight Arrow Connector 8">
            <a:extLst>
              <a:ext uri="{FF2B5EF4-FFF2-40B4-BE49-F238E27FC236}">
                <a16:creationId xmlns:a16="http://schemas.microsoft.com/office/drawing/2014/main" id="{8047475F-2576-4045-ABD1-5A81E8DFD1E2}"/>
              </a:ext>
            </a:extLst>
          </p:cNvPr>
          <p:cNvCxnSpPr>
            <a:cxnSpLocks/>
          </p:cNvCxnSpPr>
          <p:nvPr/>
        </p:nvCxnSpPr>
        <p:spPr>
          <a:xfrm flipH="1">
            <a:off x="3644818" y="2781350"/>
            <a:ext cx="844841" cy="265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999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273F3-9629-4C4C-99F5-33F97B591F23}"/>
              </a:ext>
            </a:extLst>
          </p:cNvPr>
          <p:cNvSpPr>
            <a:spLocks noGrp="1"/>
          </p:cNvSpPr>
          <p:nvPr>
            <p:ph type="title"/>
          </p:nvPr>
        </p:nvSpPr>
        <p:spPr/>
        <p:txBody>
          <a:bodyPr/>
          <a:lstStyle/>
          <a:p>
            <a:pPr algn="ctr"/>
            <a:r>
              <a:rPr lang="en-US" dirty="0"/>
              <a:t>Cases- Combined Open and Percutaneous</a:t>
            </a:r>
          </a:p>
        </p:txBody>
      </p:sp>
      <p:pic>
        <p:nvPicPr>
          <p:cNvPr id="6" name="Picture 5" descr="A picture containing film, indoor, table, photo&#10;&#10;Description automatically generated">
            <a:extLst>
              <a:ext uri="{FF2B5EF4-FFF2-40B4-BE49-F238E27FC236}">
                <a16:creationId xmlns:a16="http://schemas.microsoft.com/office/drawing/2014/main" id="{5C5C791C-95CB-3F48-A761-23AB5EA0AF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16" t="6562" r="8169"/>
          <a:stretch/>
        </p:blipFill>
        <p:spPr>
          <a:xfrm>
            <a:off x="4336682" y="2020597"/>
            <a:ext cx="3996158" cy="3555183"/>
          </a:xfrm>
          <a:prstGeom prst="rect">
            <a:avLst/>
          </a:prstGeom>
        </p:spPr>
      </p:pic>
      <p:pic>
        <p:nvPicPr>
          <p:cNvPr id="8" name="Picture 7" descr="A picture containing film, table, photo, sitting&#10;&#10;Description automatically generated">
            <a:extLst>
              <a:ext uri="{FF2B5EF4-FFF2-40B4-BE49-F238E27FC236}">
                <a16:creationId xmlns:a16="http://schemas.microsoft.com/office/drawing/2014/main" id="{37B2C2EC-66C0-CC4D-93F6-388B93AD1A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75" t="9231" r="9065"/>
          <a:stretch/>
        </p:blipFill>
        <p:spPr>
          <a:xfrm>
            <a:off x="-62896" y="2020597"/>
            <a:ext cx="4393713" cy="3555183"/>
          </a:xfrm>
          <a:prstGeom prst="rect">
            <a:avLst/>
          </a:prstGeom>
        </p:spPr>
      </p:pic>
      <p:pic>
        <p:nvPicPr>
          <p:cNvPr id="10" name="Picture 9" descr="A picture containing film, indoor, table, photo&#10;&#10;Description automatically generated">
            <a:extLst>
              <a:ext uri="{FF2B5EF4-FFF2-40B4-BE49-F238E27FC236}">
                <a16:creationId xmlns:a16="http://schemas.microsoft.com/office/drawing/2014/main" id="{F69CF903-F979-6842-9C23-848607697A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75" t="15980" r="2056" b="2966"/>
          <a:stretch/>
        </p:blipFill>
        <p:spPr>
          <a:xfrm>
            <a:off x="8289249" y="2055254"/>
            <a:ext cx="3849328" cy="3520526"/>
          </a:xfrm>
          <a:prstGeom prst="rect">
            <a:avLst/>
          </a:prstGeom>
        </p:spPr>
      </p:pic>
      <p:sp>
        <p:nvSpPr>
          <p:cNvPr id="3" name="TextBox 2">
            <a:extLst>
              <a:ext uri="{FF2B5EF4-FFF2-40B4-BE49-F238E27FC236}">
                <a16:creationId xmlns:a16="http://schemas.microsoft.com/office/drawing/2014/main" id="{81CAB157-BFA4-624D-B978-3B3882936D08}"/>
              </a:ext>
            </a:extLst>
          </p:cNvPr>
          <p:cNvSpPr txBox="1"/>
          <p:nvPr/>
        </p:nvSpPr>
        <p:spPr>
          <a:xfrm>
            <a:off x="2743200" y="6018663"/>
            <a:ext cx="5800299" cy="1200329"/>
          </a:xfrm>
          <a:prstGeom prst="rect">
            <a:avLst/>
          </a:prstGeom>
          <a:noFill/>
        </p:spPr>
        <p:txBody>
          <a:bodyPr wrap="square" rtlCol="0">
            <a:spAutoFit/>
          </a:bodyPr>
          <a:lstStyle/>
          <a:p>
            <a:pPr algn="ctr"/>
            <a:r>
              <a:rPr lang="en-US" dirty="0"/>
              <a:t>36yo both columns acetabulum + symphyseal disruption; sciatic buttress was rotated 90 degrees, necessitating either an extended iliofemoral, or 2 approaches</a:t>
            </a:r>
          </a:p>
          <a:p>
            <a:endParaRPr lang="en-US" dirty="0"/>
          </a:p>
        </p:txBody>
      </p:sp>
    </p:spTree>
    <p:extLst>
      <p:ext uri="{BB962C8B-B14F-4D97-AF65-F5344CB8AC3E}">
        <p14:creationId xmlns:p14="http://schemas.microsoft.com/office/powerpoint/2010/main" val="625148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C71C9-D16A-1F40-A923-922E08665B70}"/>
              </a:ext>
            </a:extLst>
          </p:cNvPr>
          <p:cNvSpPr>
            <a:spLocks noGrp="1"/>
          </p:cNvSpPr>
          <p:nvPr>
            <p:ph type="title"/>
          </p:nvPr>
        </p:nvSpPr>
        <p:spPr/>
        <p:txBody>
          <a:bodyPr/>
          <a:lstStyle/>
          <a:p>
            <a:pPr algn="ctr"/>
            <a:r>
              <a:rPr lang="en-US" dirty="0"/>
              <a:t>Cases- Combined Open and Percutaneous</a:t>
            </a:r>
          </a:p>
        </p:txBody>
      </p:sp>
      <p:sp>
        <p:nvSpPr>
          <p:cNvPr id="4" name="Content Placeholder 3">
            <a:extLst>
              <a:ext uri="{FF2B5EF4-FFF2-40B4-BE49-F238E27FC236}">
                <a16:creationId xmlns:a16="http://schemas.microsoft.com/office/drawing/2014/main" id="{81CBA5C2-E853-6749-A6B9-A75963FFD44C}"/>
              </a:ext>
            </a:extLst>
          </p:cNvPr>
          <p:cNvSpPr>
            <a:spLocks noGrp="1"/>
          </p:cNvSpPr>
          <p:nvPr>
            <p:ph sz="half" idx="2"/>
          </p:nvPr>
        </p:nvSpPr>
        <p:spPr/>
        <p:txBody>
          <a:bodyPr>
            <a:normAutofit fontScale="92500" lnSpcReduction="10000"/>
          </a:bodyPr>
          <a:lstStyle/>
          <a:p>
            <a:r>
              <a:rPr lang="en-US" dirty="0"/>
              <a:t>Posterior SI/iliac approach used to reduce and fix the sciatic buttress, anterior approach (</a:t>
            </a:r>
            <a:r>
              <a:rPr lang="en-US" dirty="0" err="1"/>
              <a:t>stoppa</a:t>
            </a:r>
            <a:r>
              <a:rPr lang="en-US" dirty="0"/>
              <a:t> + lateral window) used for anterior column/wing/quadrilateral plate</a:t>
            </a:r>
          </a:p>
          <a:p>
            <a:r>
              <a:rPr lang="en-US" dirty="0"/>
              <a:t>Posterior column component was very low, and ideal for a retrograde column screw</a:t>
            </a:r>
          </a:p>
          <a:p>
            <a:r>
              <a:rPr lang="en-US" dirty="0"/>
              <a:t>Without this, a separate </a:t>
            </a:r>
            <a:r>
              <a:rPr lang="en-US" dirty="0" err="1"/>
              <a:t>kocher</a:t>
            </a:r>
            <a:r>
              <a:rPr lang="en-US" dirty="0"/>
              <a:t> incision, or a much more difficult (screw traffic) antegrade screw would have been needed</a:t>
            </a:r>
          </a:p>
        </p:txBody>
      </p:sp>
      <p:pic>
        <p:nvPicPr>
          <p:cNvPr id="6" name="Picture 5" descr="A close up of text on a white surface&#10;&#10;Description automatically generated">
            <a:extLst>
              <a:ext uri="{FF2B5EF4-FFF2-40B4-BE49-F238E27FC236}">
                <a16:creationId xmlns:a16="http://schemas.microsoft.com/office/drawing/2014/main" id="{F046CFB6-2929-A64B-8913-827B4E683B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29" y="1199100"/>
            <a:ext cx="2802194" cy="2802194"/>
          </a:xfrm>
          <a:prstGeom prst="rect">
            <a:avLst/>
          </a:prstGeom>
        </p:spPr>
      </p:pic>
      <p:pic>
        <p:nvPicPr>
          <p:cNvPr id="8" name="Picture 7" descr="A picture containing book, text, photo, table&#10;&#10;Description automatically generated">
            <a:extLst>
              <a:ext uri="{FF2B5EF4-FFF2-40B4-BE49-F238E27FC236}">
                <a16:creationId xmlns:a16="http://schemas.microsoft.com/office/drawing/2014/main" id="{F8A5967A-4044-D04E-A1A9-2328863746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7723" y="1199100"/>
            <a:ext cx="2802194" cy="2802194"/>
          </a:xfrm>
          <a:prstGeom prst="rect">
            <a:avLst/>
          </a:prstGeom>
        </p:spPr>
      </p:pic>
      <p:pic>
        <p:nvPicPr>
          <p:cNvPr id="10" name="Picture 9" descr="A close up of a sign&#10;&#10;Description automatically generated">
            <a:extLst>
              <a:ext uri="{FF2B5EF4-FFF2-40B4-BE49-F238E27FC236}">
                <a16:creationId xmlns:a16="http://schemas.microsoft.com/office/drawing/2014/main" id="{1E8B7685-0F29-BE49-B5F3-1FBC18EB4B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5709" y="4001294"/>
            <a:ext cx="2802194" cy="2802194"/>
          </a:xfrm>
          <a:prstGeom prst="rect">
            <a:avLst/>
          </a:prstGeom>
        </p:spPr>
      </p:pic>
      <p:sp>
        <p:nvSpPr>
          <p:cNvPr id="11" name="Rectangle 10">
            <a:extLst>
              <a:ext uri="{FF2B5EF4-FFF2-40B4-BE49-F238E27FC236}">
                <a16:creationId xmlns:a16="http://schemas.microsoft.com/office/drawing/2014/main" id="{8C46F8F3-A13A-D942-BB7D-F2A103BB0EB2}"/>
              </a:ext>
            </a:extLst>
          </p:cNvPr>
          <p:cNvSpPr/>
          <p:nvPr/>
        </p:nvSpPr>
        <p:spPr>
          <a:xfrm>
            <a:off x="115529" y="1199100"/>
            <a:ext cx="503903" cy="6265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002550B-5711-EB4A-853C-A753C470BCF2}"/>
              </a:ext>
            </a:extLst>
          </p:cNvPr>
          <p:cNvSpPr/>
          <p:nvPr/>
        </p:nvSpPr>
        <p:spPr>
          <a:xfrm>
            <a:off x="2917723" y="1199100"/>
            <a:ext cx="644343" cy="6265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567A7D-D344-7F47-954B-A123C8E60E2B}"/>
              </a:ext>
            </a:extLst>
          </p:cNvPr>
          <p:cNvSpPr/>
          <p:nvPr/>
        </p:nvSpPr>
        <p:spPr>
          <a:xfrm>
            <a:off x="3035709" y="4001294"/>
            <a:ext cx="644343" cy="6265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1411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64C5B-FB46-8746-A342-F4AEC944503B}"/>
              </a:ext>
            </a:extLst>
          </p:cNvPr>
          <p:cNvSpPr>
            <a:spLocks noGrp="1"/>
          </p:cNvSpPr>
          <p:nvPr>
            <p:ph type="title"/>
          </p:nvPr>
        </p:nvSpPr>
        <p:spPr/>
        <p:txBody>
          <a:bodyPr/>
          <a:lstStyle/>
          <a:p>
            <a:pPr algn="ctr"/>
            <a:r>
              <a:rPr lang="en-US" dirty="0"/>
              <a:t>Cases- Combined Open and Percutaneous</a:t>
            </a:r>
          </a:p>
        </p:txBody>
      </p:sp>
      <p:sp>
        <p:nvSpPr>
          <p:cNvPr id="4" name="Content Placeholder 3">
            <a:extLst>
              <a:ext uri="{FF2B5EF4-FFF2-40B4-BE49-F238E27FC236}">
                <a16:creationId xmlns:a16="http://schemas.microsoft.com/office/drawing/2014/main" id="{5B1EC796-7552-1244-889D-2AC0D3EA32EA}"/>
              </a:ext>
            </a:extLst>
          </p:cNvPr>
          <p:cNvSpPr>
            <a:spLocks noGrp="1"/>
          </p:cNvSpPr>
          <p:nvPr>
            <p:ph sz="half" idx="2"/>
          </p:nvPr>
        </p:nvSpPr>
        <p:spPr>
          <a:xfrm>
            <a:off x="5021189" y="1401096"/>
            <a:ext cx="5181600" cy="4351338"/>
          </a:xfrm>
        </p:spPr>
        <p:txBody>
          <a:bodyPr/>
          <a:lstStyle/>
          <a:p>
            <a:r>
              <a:rPr lang="en-US" dirty="0"/>
              <a:t>Percutaneous column fixation prevented further dissection, and was ideal for this low posterior column component</a:t>
            </a:r>
          </a:p>
        </p:txBody>
      </p:sp>
      <p:pic>
        <p:nvPicPr>
          <p:cNvPr id="6" name="Picture 5" descr="A picture containing film, photo, table, sitting&#10;&#10;Description automatically generated">
            <a:extLst>
              <a:ext uri="{FF2B5EF4-FFF2-40B4-BE49-F238E27FC236}">
                <a16:creationId xmlns:a16="http://schemas.microsoft.com/office/drawing/2014/main" id="{6177C3EB-99DE-D946-8E94-E5AD3F0CEA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390" y="1224116"/>
            <a:ext cx="3744430" cy="3117892"/>
          </a:xfrm>
          <a:prstGeom prst="rect">
            <a:avLst/>
          </a:prstGeom>
        </p:spPr>
      </p:pic>
      <p:pic>
        <p:nvPicPr>
          <p:cNvPr id="8" name="Picture 7" descr="A picture containing film, indoor, photo, person&#10;&#10;Description automatically generated">
            <a:extLst>
              <a:ext uri="{FF2B5EF4-FFF2-40B4-BE49-F238E27FC236}">
                <a16:creationId xmlns:a16="http://schemas.microsoft.com/office/drawing/2014/main" id="{B43B5647-6DE6-AB4A-AC91-291424F6D7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7820" y="3690681"/>
            <a:ext cx="3491635" cy="2916596"/>
          </a:xfrm>
          <a:prstGeom prst="rect">
            <a:avLst/>
          </a:prstGeom>
        </p:spPr>
      </p:pic>
      <p:pic>
        <p:nvPicPr>
          <p:cNvPr id="10" name="Picture 9" descr="A picture containing film, indoor, photo, table&#10;&#10;Description automatically generated">
            <a:extLst>
              <a:ext uri="{FF2B5EF4-FFF2-40B4-BE49-F238E27FC236}">
                <a16:creationId xmlns:a16="http://schemas.microsoft.com/office/drawing/2014/main" id="{05820CBF-9CC0-8B4B-ADE4-70C115CB2D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9455" y="3690681"/>
            <a:ext cx="3252816" cy="2708537"/>
          </a:xfrm>
          <a:prstGeom prst="rect">
            <a:avLst/>
          </a:prstGeom>
        </p:spPr>
      </p:pic>
      <p:sp>
        <p:nvSpPr>
          <p:cNvPr id="11" name="Rectangle 10">
            <a:extLst>
              <a:ext uri="{FF2B5EF4-FFF2-40B4-BE49-F238E27FC236}">
                <a16:creationId xmlns:a16="http://schemas.microsoft.com/office/drawing/2014/main" id="{85D458EF-2D43-5B42-A4D8-8F79CDD54687}"/>
              </a:ext>
            </a:extLst>
          </p:cNvPr>
          <p:cNvSpPr/>
          <p:nvPr/>
        </p:nvSpPr>
        <p:spPr>
          <a:xfrm>
            <a:off x="193390" y="1224116"/>
            <a:ext cx="411294" cy="3539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D264B5-7A3A-1940-9FBC-7735663812B6}"/>
              </a:ext>
            </a:extLst>
          </p:cNvPr>
          <p:cNvSpPr/>
          <p:nvPr/>
        </p:nvSpPr>
        <p:spPr>
          <a:xfrm>
            <a:off x="7406342" y="3614974"/>
            <a:ext cx="411294" cy="3539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71A239-AECF-E34E-9B1E-48D13360A704}"/>
              </a:ext>
            </a:extLst>
          </p:cNvPr>
          <p:cNvSpPr/>
          <p:nvPr/>
        </p:nvSpPr>
        <p:spPr>
          <a:xfrm>
            <a:off x="3888691" y="3647333"/>
            <a:ext cx="411294" cy="3539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930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A6469-AFFA-714A-977D-7AE2A638E0DF}"/>
              </a:ext>
            </a:extLst>
          </p:cNvPr>
          <p:cNvSpPr>
            <a:spLocks noGrp="1"/>
          </p:cNvSpPr>
          <p:nvPr>
            <p:ph type="title"/>
          </p:nvPr>
        </p:nvSpPr>
        <p:spPr/>
        <p:txBody>
          <a:bodyPr/>
          <a:lstStyle/>
          <a:p>
            <a:pPr algn="ctr"/>
            <a:r>
              <a:rPr lang="en-US" dirty="0"/>
              <a:t>Cases- Combined Open and Percutaneous</a:t>
            </a:r>
          </a:p>
        </p:txBody>
      </p:sp>
      <p:pic>
        <p:nvPicPr>
          <p:cNvPr id="6" name="Content Placeholder 5" descr="A picture containing film, table, food, cake&#10;&#10;Description automatically generated">
            <a:extLst>
              <a:ext uri="{FF2B5EF4-FFF2-40B4-BE49-F238E27FC236}">
                <a16:creationId xmlns:a16="http://schemas.microsoft.com/office/drawing/2014/main" id="{53118E1D-F452-1247-A75F-97C3B62AA94C}"/>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6883" t="15569"/>
          <a:stretch/>
        </p:blipFill>
        <p:spPr>
          <a:xfrm>
            <a:off x="0" y="1907623"/>
            <a:ext cx="3352870" cy="2497749"/>
          </a:xfrm>
        </p:spPr>
      </p:pic>
      <p:pic>
        <p:nvPicPr>
          <p:cNvPr id="10" name="Picture 9" descr="A picture containing film, photo, holding, woman&#10;&#10;Description automatically generated">
            <a:extLst>
              <a:ext uri="{FF2B5EF4-FFF2-40B4-BE49-F238E27FC236}">
                <a16:creationId xmlns:a16="http://schemas.microsoft.com/office/drawing/2014/main" id="{1E38ACAB-37DF-9446-AD2F-0EBE7B914B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69" t="13549"/>
          <a:stretch/>
        </p:blipFill>
        <p:spPr>
          <a:xfrm>
            <a:off x="3209619" y="2972795"/>
            <a:ext cx="4917427" cy="3706610"/>
          </a:xfrm>
          <a:prstGeom prst="rect">
            <a:avLst/>
          </a:prstGeom>
        </p:spPr>
      </p:pic>
      <p:pic>
        <p:nvPicPr>
          <p:cNvPr id="12" name="Picture 11" descr="A picture containing film, animal&#10;&#10;Description automatically generated">
            <a:extLst>
              <a:ext uri="{FF2B5EF4-FFF2-40B4-BE49-F238E27FC236}">
                <a16:creationId xmlns:a16="http://schemas.microsoft.com/office/drawing/2014/main" id="{733BC992-7185-D143-8D58-98F590D2B3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205" r="2353"/>
          <a:stretch/>
        </p:blipFill>
        <p:spPr>
          <a:xfrm>
            <a:off x="7983794" y="1647232"/>
            <a:ext cx="3896823" cy="2714685"/>
          </a:xfrm>
          <a:prstGeom prst="rect">
            <a:avLst/>
          </a:prstGeom>
        </p:spPr>
      </p:pic>
    </p:spTree>
    <p:extLst>
      <p:ext uri="{BB962C8B-B14F-4D97-AF65-F5344CB8AC3E}">
        <p14:creationId xmlns:p14="http://schemas.microsoft.com/office/powerpoint/2010/main" val="1088745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80D21-2333-3E4E-9631-5F3332770312}"/>
              </a:ext>
            </a:extLst>
          </p:cNvPr>
          <p:cNvSpPr>
            <a:spLocks noGrp="1"/>
          </p:cNvSpPr>
          <p:nvPr>
            <p:ph type="title"/>
          </p:nvPr>
        </p:nvSpPr>
        <p:spPr/>
        <p:txBody>
          <a:bodyPr/>
          <a:lstStyle/>
          <a:p>
            <a:pPr algn="ctr"/>
            <a:r>
              <a:rPr lang="en-US" dirty="0"/>
              <a:t>Cases- Combined Open and Percutaneous</a:t>
            </a:r>
          </a:p>
        </p:txBody>
      </p:sp>
      <p:sp>
        <p:nvSpPr>
          <p:cNvPr id="4" name="Content Placeholder 3">
            <a:extLst>
              <a:ext uri="{FF2B5EF4-FFF2-40B4-BE49-F238E27FC236}">
                <a16:creationId xmlns:a16="http://schemas.microsoft.com/office/drawing/2014/main" id="{B4D4CF1F-CD36-C242-800B-21B969A13399}"/>
              </a:ext>
            </a:extLst>
          </p:cNvPr>
          <p:cNvSpPr>
            <a:spLocks noGrp="1"/>
          </p:cNvSpPr>
          <p:nvPr>
            <p:ph sz="half" idx="2"/>
          </p:nvPr>
        </p:nvSpPr>
        <p:spPr/>
        <p:txBody>
          <a:bodyPr>
            <a:normAutofit fontScale="92500" lnSpcReduction="20000"/>
          </a:bodyPr>
          <a:lstStyle/>
          <a:p>
            <a:r>
              <a:rPr lang="en-US" dirty="0"/>
              <a:t>62 </a:t>
            </a:r>
            <a:r>
              <a:rPr lang="en-US" dirty="0" err="1"/>
              <a:t>yo</a:t>
            </a:r>
            <a:r>
              <a:rPr lang="en-US" dirty="0"/>
              <a:t> f with a both columns with a large posterior wall component</a:t>
            </a:r>
          </a:p>
          <a:p>
            <a:r>
              <a:rPr lang="en-US" dirty="0"/>
              <a:t>The patient had had 2 prior C sections and a hysterectomy complicating her anterior dissection planes</a:t>
            </a:r>
          </a:p>
          <a:p>
            <a:r>
              <a:rPr lang="en-US" dirty="0"/>
              <a:t>An isolated lateral window, and percutaneous anterior column fixation was used in conjunction with a posterior approach to treat this fracture and prevent the morbidity of a larger anterior approach</a:t>
            </a:r>
          </a:p>
        </p:txBody>
      </p:sp>
      <p:pic>
        <p:nvPicPr>
          <p:cNvPr id="5" name="Content Placeholder 7" descr="A picture containing text, book, bottle, table&#10;&#10;Description automatically generated">
            <a:extLst>
              <a:ext uri="{FF2B5EF4-FFF2-40B4-BE49-F238E27FC236}">
                <a16:creationId xmlns:a16="http://schemas.microsoft.com/office/drawing/2014/main" id="{D4856ADD-D548-1C4A-84C0-E3194D64198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53331" y="1825625"/>
            <a:ext cx="4351338" cy="4351338"/>
          </a:xfrm>
        </p:spPr>
      </p:pic>
      <p:sp>
        <p:nvSpPr>
          <p:cNvPr id="6" name="Rectangle 5">
            <a:extLst>
              <a:ext uri="{FF2B5EF4-FFF2-40B4-BE49-F238E27FC236}">
                <a16:creationId xmlns:a16="http://schemas.microsoft.com/office/drawing/2014/main" id="{D76074E1-443A-4246-806A-9B9BA5343BB7}"/>
              </a:ext>
            </a:extLst>
          </p:cNvPr>
          <p:cNvSpPr/>
          <p:nvPr/>
        </p:nvSpPr>
        <p:spPr>
          <a:xfrm>
            <a:off x="4380271" y="2109019"/>
            <a:ext cx="1209368" cy="10618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908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D5D8A-FC2B-644B-9C4E-F1BABCA3D489}"/>
              </a:ext>
            </a:extLst>
          </p:cNvPr>
          <p:cNvSpPr>
            <a:spLocks noGrp="1"/>
          </p:cNvSpPr>
          <p:nvPr>
            <p:ph type="title"/>
          </p:nvPr>
        </p:nvSpPr>
        <p:spPr/>
        <p:txBody>
          <a:bodyPr/>
          <a:lstStyle/>
          <a:p>
            <a:pPr algn="ctr"/>
            <a:r>
              <a:rPr lang="en-US" dirty="0"/>
              <a:t>Cases- Combined Open and Percutaneous</a:t>
            </a:r>
          </a:p>
        </p:txBody>
      </p:sp>
      <p:pic>
        <p:nvPicPr>
          <p:cNvPr id="6" name="Picture 5" descr="A picture containing black, indoor, photo, sitting&#10;&#10;Description automatically generated">
            <a:extLst>
              <a:ext uri="{FF2B5EF4-FFF2-40B4-BE49-F238E27FC236}">
                <a16:creationId xmlns:a16="http://schemas.microsoft.com/office/drawing/2014/main" id="{55812EEB-62C5-8B49-A479-63D9392E2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994" y="1519082"/>
            <a:ext cx="4291781" cy="4291781"/>
          </a:xfrm>
          <a:prstGeom prst="rect">
            <a:avLst/>
          </a:prstGeom>
        </p:spPr>
      </p:pic>
      <p:pic>
        <p:nvPicPr>
          <p:cNvPr id="8" name="Picture 7" descr="A picture containing black, sitting, photo, white&#10;&#10;Description automatically generated">
            <a:extLst>
              <a:ext uri="{FF2B5EF4-FFF2-40B4-BE49-F238E27FC236}">
                <a16:creationId xmlns:a16="http://schemas.microsoft.com/office/drawing/2014/main" id="{546BF8C1-9101-8E49-9084-ED22E4040A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9257" y="1519082"/>
            <a:ext cx="4291781" cy="4291781"/>
          </a:xfrm>
          <a:prstGeom prst="rect">
            <a:avLst/>
          </a:prstGeom>
        </p:spPr>
      </p:pic>
      <p:sp>
        <p:nvSpPr>
          <p:cNvPr id="9" name="Rectangle 8">
            <a:extLst>
              <a:ext uri="{FF2B5EF4-FFF2-40B4-BE49-F238E27FC236}">
                <a16:creationId xmlns:a16="http://schemas.microsoft.com/office/drawing/2014/main" id="{BDF84C02-6690-674F-81F8-F33687AD5AF9}"/>
              </a:ext>
            </a:extLst>
          </p:cNvPr>
          <p:cNvSpPr/>
          <p:nvPr/>
        </p:nvSpPr>
        <p:spPr>
          <a:xfrm>
            <a:off x="545690" y="1519082"/>
            <a:ext cx="781665" cy="6489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FE1FCE1-A19C-F346-BC33-492BB997D79B}"/>
              </a:ext>
            </a:extLst>
          </p:cNvPr>
          <p:cNvSpPr/>
          <p:nvPr/>
        </p:nvSpPr>
        <p:spPr>
          <a:xfrm>
            <a:off x="4879257" y="1519082"/>
            <a:ext cx="1034846" cy="69317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446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B7300-BA7E-1942-8311-23CD2F3227D4}"/>
              </a:ext>
            </a:extLst>
          </p:cNvPr>
          <p:cNvSpPr>
            <a:spLocks noGrp="1"/>
          </p:cNvSpPr>
          <p:nvPr>
            <p:ph type="title"/>
          </p:nvPr>
        </p:nvSpPr>
        <p:spPr/>
        <p:txBody>
          <a:bodyPr/>
          <a:lstStyle/>
          <a:p>
            <a:pPr algn="ctr"/>
            <a:r>
              <a:rPr lang="en-US" dirty="0"/>
              <a:t>Cases- Combined Open and Percutaneous</a:t>
            </a:r>
          </a:p>
        </p:txBody>
      </p:sp>
      <p:pic>
        <p:nvPicPr>
          <p:cNvPr id="6" name="Picture 5" descr="A picture containing film, photo, holding, man&#10;&#10;Description automatically generated">
            <a:extLst>
              <a:ext uri="{FF2B5EF4-FFF2-40B4-BE49-F238E27FC236}">
                <a16:creationId xmlns:a16="http://schemas.microsoft.com/office/drawing/2014/main" id="{A574BB5A-33AD-F346-8C25-06A146F558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451" t="14839"/>
          <a:stretch/>
        </p:blipFill>
        <p:spPr>
          <a:xfrm>
            <a:off x="4214099" y="1924662"/>
            <a:ext cx="4206785" cy="3281516"/>
          </a:xfrm>
          <a:prstGeom prst="rect">
            <a:avLst/>
          </a:prstGeom>
        </p:spPr>
      </p:pic>
      <p:pic>
        <p:nvPicPr>
          <p:cNvPr id="8" name="Picture 7" descr="A picture containing film, indoor, photo, glass&#10;&#10;Description automatically generated">
            <a:extLst>
              <a:ext uri="{FF2B5EF4-FFF2-40B4-BE49-F238E27FC236}">
                <a16:creationId xmlns:a16="http://schemas.microsoft.com/office/drawing/2014/main" id="{A7483F42-B0B6-0B45-85A7-584914160C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514" t="15269"/>
          <a:stretch/>
        </p:blipFill>
        <p:spPr>
          <a:xfrm>
            <a:off x="8391195" y="1885997"/>
            <a:ext cx="4153548" cy="3349677"/>
          </a:xfrm>
          <a:prstGeom prst="rect">
            <a:avLst/>
          </a:prstGeom>
        </p:spPr>
      </p:pic>
      <p:pic>
        <p:nvPicPr>
          <p:cNvPr id="10" name="Picture 9" descr="A picture containing film, indoor, sitting, table&#10;&#10;Description automatically generated">
            <a:extLst>
              <a:ext uri="{FF2B5EF4-FFF2-40B4-BE49-F238E27FC236}">
                <a16:creationId xmlns:a16="http://schemas.microsoft.com/office/drawing/2014/main" id="{CAF2E70B-C32E-EB40-BE3E-2EBD9E77AC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246" t="19850"/>
          <a:stretch/>
        </p:blipFill>
        <p:spPr>
          <a:xfrm>
            <a:off x="45992" y="1871249"/>
            <a:ext cx="4153547" cy="3349677"/>
          </a:xfrm>
          <a:prstGeom prst="rect">
            <a:avLst/>
          </a:prstGeom>
        </p:spPr>
      </p:pic>
    </p:spTree>
    <p:extLst>
      <p:ext uri="{BB962C8B-B14F-4D97-AF65-F5344CB8AC3E}">
        <p14:creationId xmlns:p14="http://schemas.microsoft.com/office/powerpoint/2010/main" val="3337470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E14BE9-B393-6346-A4FD-4763F50025C8}"/>
              </a:ext>
            </a:extLst>
          </p:cNvPr>
          <p:cNvSpPr>
            <a:spLocks noGrp="1"/>
          </p:cNvSpPr>
          <p:nvPr>
            <p:ph type="title"/>
          </p:nvPr>
        </p:nvSpPr>
        <p:spPr/>
        <p:txBody>
          <a:bodyPr/>
          <a:lstStyle/>
          <a:p>
            <a:pPr algn="ctr"/>
            <a:r>
              <a:rPr lang="en-US" dirty="0"/>
              <a:t>Cases- Combined Open and Percutaneous</a:t>
            </a:r>
          </a:p>
        </p:txBody>
      </p:sp>
      <p:pic>
        <p:nvPicPr>
          <p:cNvPr id="10" name="Picture 9" descr="A picture containing text, book&#10;&#10;Description automatically generated">
            <a:extLst>
              <a:ext uri="{FF2B5EF4-FFF2-40B4-BE49-F238E27FC236}">
                <a16:creationId xmlns:a16="http://schemas.microsoft.com/office/drawing/2014/main" id="{26AA4F3A-B2E6-8C4A-AEDB-2101617FB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545" y="1571933"/>
            <a:ext cx="2970570" cy="2970570"/>
          </a:xfrm>
          <a:prstGeom prst="rect">
            <a:avLst/>
          </a:prstGeom>
        </p:spPr>
      </p:pic>
      <p:pic>
        <p:nvPicPr>
          <p:cNvPr id="12" name="Picture 11" descr="A picture containing text, book, photo, sitting&#10;&#10;Description automatically generated">
            <a:extLst>
              <a:ext uri="{FF2B5EF4-FFF2-40B4-BE49-F238E27FC236}">
                <a16:creationId xmlns:a16="http://schemas.microsoft.com/office/drawing/2014/main" id="{04533B82-9144-8840-BB8A-A88F9AB536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7115" y="1571931"/>
            <a:ext cx="2970571" cy="2970571"/>
          </a:xfrm>
          <a:prstGeom prst="rect">
            <a:avLst/>
          </a:prstGeom>
        </p:spPr>
      </p:pic>
      <p:pic>
        <p:nvPicPr>
          <p:cNvPr id="14" name="Picture 13" descr="A picture containing book, text, sitting, photo&#10;&#10;Description automatically generated">
            <a:extLst>
              <a:ext uri="{FF2B5EF4-FFF2-40B4-BE49-F238E27FC236}">
                <a16:creationId xmlns:a16="http://schemas.microsoft.com/office/drawing/2014/main" id="{D5266BFF-8632-604A-8107-7AF53DC3F6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7685" y="1571930"/>
            <a:ext cx="2970570" cy="2970570"/>
          </a:xfrm>
          <a:prstGeom prst="rect">
            <a:avLst/>
          </a:prstGeom>
        </p:spPr>
      </p:pic>
      <p:pic>
        <p:nvPicPr>
          <p:cNvPr id="16" name="Picture 15" descr="A close up of text on a black background&#10;&#10;Description automatically generated">
            <a:extLst>
              <a:ext uri="{FF2B5EF4-FFF2-40B4-BE49-F238E27FC236}">
                <a16:creationId xmlns:a16="http://schemas.microsoft.com/office/drawing/2014/main" id="{94E86EFA-20A4-F940-AA8A-6AE841EFF0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974" y="1571932"/>
            <a:ext cx="2970571" cy="2970571"/>
          </a:xfrm>
          <a:prstGeom prst="rect">
            <a:avLst/>
          </a:prstGeom>
        </p:spPr>
      </p:pic>
      <p:sp>
        <p:nvSpPr>
          <p:cNvPr id="17" name="Rectangle 16">
            <a:extLst>
              <a:ext uri="{FF2B5EF4-FFF2-40B4-BE49-F238E27FC236}">
                <a16:creationId xmlns:a16="http://schemas.microsoft.com/office/drawing/2014/main" id="{B1E608D9-EDD9-AD47-B42C-676F579A2DB2}"/>
              </a:ext>
            </a:extLst>
          </p:cNvPr>
          <p:cNvSpPr/>
          <p:nvPr/>
        </p:nvSpPr>
        <p:spPr>
          <a:xfrm>
            <a:off x="2359742" y="1690688"/>
            <a:ext cx="846803" cy="59531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7AA0E42-D021-1645-9C26-12B0D427EBD2}"/>
              </a:ext>
            </a:extLst>
          </p:cNvPr>
          <p:cNvSpPr/>
          <p:nvPr/>
        </p:nvSpPr>
        <p:spPr>
          <a:xfrm>
            <a:off x="11230279" y="1728312"/>
            <a:ext cx="846803" cy="59531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B5C2280-864B-4F4D-B167-C832508F3C0B}"/>
              </a:ext>
            </a:extLst>
          </p:cNvPr>
          <p:cNvSpPr/>
          <p:nvPr/>
        </p:nvSpPr>
        <p:spPr>
          <a:xfrm>
            <a:off x="8259709" y="1690688"/>
            <a:ext cx="846803" cy="59531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Rectangle 19">
            <a:extLst>
              <a:ext uri="{FF2B5EF4-FFF2-40B4-BE49-F238E27FC236}">
                <a16:creationId xmlns:a16="http://schemas.microsoft.com/office/drawing/2014/main" id="{F548F9C5-9A86-EE44-B31E-36262E33F506}"/>
              </a:ext>
            </a:extLst>
          </p:cNvPr>
          <p:cNvSpPr/>
          <p:nvPr/>
        </p:nvSpPr>
        <p:spPr>
          <a:xfrm>
            <a:off x="5364111" y="1697832"/>
            <a:ext cx="846803" cy="59531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668DAB0-BD72-364A-B140-AD8B527B1B53}"/>
              </a:ext>
            </a:extLst>
          </p:cNvPr>
          <p:cNvSpPr txBox="1"/>
          <p:nvPr/>
        </p:nvSpPr>
        <p:spPr>
          <a:xfrm>
            <a:off x="1721259" y="5035296"/>
            <a:ext cx="5240373" cy="923330"/>
          </a:xfrm>
          <a:prstGeom prst="rect">
            <a:avLst/>
          </a:prstGeom>
          <a:noFill/>
        </p:spPr>
        <p:txBody>
          <a:bodyPr wrap="square" rtlCol="0">
            <a:spAutoFit/>
          </a:bodyPr>
          <a:lstStyle/>
          <a:p>
            <a:r>
              <a:rPr lang="en-US" dirty="0"/>
              <a:t>29 </a:t>
            </a:r>
            <a:r>
              <a:rPr lang="en-US" dirty="0" err="1"/>
              <a:t>yo</a:t>
            </a:r>
            <a:r>
              <a:rPr lang="en-US" dirty="0"/>
              <a:t> male with an anterior column fracture </a:t>
            </a:r>
          </a:p>
          <a:p>
            <a:r>
              <a:rPr lang="en-US" dirty="0"/>
              <a:t>Femoral head starting to medialize and 5mm diastasis at the quadrilateral plate</a:t>
            </a:r>
          </a:p>
        </p:txBody>
      </p:sp>
    </p:spTree>
    <p:extLst>
      <p:ext uri="{BB962C8B-B14F-4D97-AF65-F5344CB8AC3E}">
        <p14:creationId xmlns:p14="http://schemas.microsoft.com/office/powerpoint/2010/main" val="29115237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115A88D-9B51-5B40-BEE3-3A14F73B3239}"/>
              </a:ext>
            </a:extLst>
          </p:cNvPr>
          <p:cNvSpPr>
            <a:spLocks noGrp="1"/>
          </p:cNvSpPr>
          <p:nvPr>
            <p:ph type="title"/>
          </p:nvPr>
        </p:nvSpPr>
        <p:spPr/>
        <p:txBody>
          <a:bodyPr/>
          <a:lstStyle/>
          <a:p>
            <a:pPr algn="ctr"/>
            <a:r>
              <a:rPr lang="en-US" dirty="0"/>
              <a:t>Cases- Combined Open and Percutaneous</a:t>
            </a:r>
          </a:p>
        </p:txBody>
      </p:sp>
      <p:pic>
        <p:nvPicPr>
          <p:cNvPr id="8" name="Picture 7" descr="A picture containing indoor, photo, sitting, white&#10;&#10;Description automatically generated">
            <a:extLst>
              <a:ext uri="{FF2B5EF4-FFF2-40B4-BE49-F238E27FC236}">
                <a16:creationId xmlns:a16="http://schemas.microsoft.com/office/drawing/2014/main" id="{5309EDD4-7439-7B4F-A6B3-0D0218396F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869" y="1429512"/>
            <a:ext cx="2526792" cy="2526792"/>
          </a:xfrm>
          <a:prstGeom prst="rect">
            <a:avLst/>
          </a:prstGeom>
        </p:spPr>
      </p:pic>
      <p:pic>
        <p:nvPicPr>
          <p:cNvPr id="10" name="Picture 9" descr="A picture containing photo, indoor, sitting, white&#10;&#10;Description automatically generated">
            <a:extLst>
              <a:ext uri="{FF2B5EF4-FFF2-40B4-BE49-F238E27FC236}">
                <a16:creationId xmlns:a16="http://schemas.microsoft.com/office/drawing/2014/main" id="{21E4DD8B-CA7C-234F-AB4E-71A2511A62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0661" y="1429512"/>
            <a:ext cx="2526792" cy="2526792"/>
          </a:xfrm>
          <a:prstGeom prst="rect">
            <a:avLst/>
          </a:prstGeom>
        </p:spPr>
      </p:pic>
      <p:pic>
        <p:nvPicPr>
          <p:cNvPr id="12" name="Picture 11" descr="A picture containing photo, sitting, white, bird&#10;&#10;Description automatically generated">
            <a:extLst>
              <a:ext uri="{FF2B5EF4-FFF2-40B4-BE49-F238E27FC236}">
                <a16:creationId xmlns:a16="http://schemas.microsoft.com/office/drawing/2014/main" id="{E55BBE06-3CC8-364E-A684-CE6A2F88E5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8836" y="1429512"/>
            <a:ext cx="2526792" cy="2526792"/>
          </a:xfrm>
          <a:prstGeom prst="rect">
            <a:avLst/>
          </a:prstGeom>
        </p:spPr>
      </p:pic>
      <p:pic>
        <p:nvPicPr>
          <p:cNvPr id="14" name="Picture 13" descr="A picture containing photo, white, large, table&#10;&#10;Description automatically generated">
            <a:extLst>
              <a:ext uri="{FF2B5EF4-FFF2-40B4-BE49-F238E27FC236}">
                <a16:creationId xmlns:a16="http://schemas.microsoft.com/office/drawing/2014/main" id="{C981E055-122B-B943-BC07-961E246A91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1838" y="1408177"/>
            <a:ext cx="2548128" cy="2548128"/>
          </a:xfrm>
          <a:prstGeom prst="rect">
            <a:avLst/>
          </a:prstGeom>
        </p:spPr>
      </p:pic>
      <p:pic>
        <p:nvPicPr>
          <p:cNvPr id="16" name="Picture 15" descr="A picture containing photo, sitting, white, pair&#10;&#10;Description automatically generated">
            <a:extLst>
              <a:ext uri="{FF2B5EF4-FFF2-40B4-BE49-F238E27FC236}">
                <a16:creationId xmlns:a16="http://schemas.microsoft.com/office/drawing/2014/main" id="{E17AE322-1B36-D14B-974F-A0F43162A5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4498" y="3956304"/>
            <a:ext cx="2548128" cy="2548128"/>
          </a:xfrm>
          <a:prstGeom prst="rect">
            <a:avLst/>
          </a:prstGeom>
        </p:spPr>
      </p:pic>
      <p:pic>
        <p:nvPicPr>
          <p:cNvPr id="18" name="Picture 17" descr="A picture containing sitting, white, room&#10;&#10;Description automatically generated">
            <a:extLst>
              <a:ext uri="{FF2B5EF4-FFF2-40B4-BE49-F238E27FC236}">
                <a16:creationId xmlns:a16="http://schemas.microsoft.com/office/drawing/2014/main" id="{9F531FB1-6BD5-1D48-87A1-98738B3290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27500" y="3956304"/>
            <a:ext cx="2548128" cy="2548128"/>
          </a:xfrm>
          <a:prstGeom prst="rect">
            <a:avLst/>
          </a:prstGeom>
        </p:spPr>
      </p:pic>
      <p:sp>
        <p:nvSpPr>
          <p:cNvPr id="19" name="Rectangle 18">
            <a:extLst>
              <a:ext uri="{FF2B5EF4-FFF2-40B4-BE49-F238E27FC236}">
                <a16:creationId xmlns:a16="http://schemas.microsoft.com/office/drawing/2014/main" id="{A92641C3-F6EF-104A-9CE5-B33E1761404E}"/>
              </a:ext>
            </a:extLst>
          </p:cNvPr>
          <p:cNvSpPr/>
          <p:nvPr/>
        </p:nvSpPr>
        <p:spPr>
          <a:xfrm>
            <a:off x="983869" y="1429512"/>
            <a:ext cx="442595" cy="3505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98A217B-D308-F14C-AE95-F0137F365C7D}"/>
              </a:ext>
            </a:extLst>
          </p:cNvPr>
          <p:cNvSpPr/>
          <p:nvPr/>
        </p:nvSpPr>
        <p:spPr>
          <a:xfrm>
            <a:off x="3498065" y="3964972"/>
            <a:ext cx="442595" cy="3505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6976746-F811-004E-9E55-85838A7BF7E0}"/>
              </a:ext>
            </a:extLst>
          </p:cNvPr>
          <p:cNvSpPr/>
          <p:nvPr/>
        </p:nvSpPr>
        <p:spPr>
          <a:xfrm>
            <a:off x="8602432" y="1438180"/>
            <a:ext cx="442595" cy="3505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6A9C4CE-A4EB-444C-86BC-7B2720C3EBE9}"/>
              </a:ext>
            </a:extLst>
          </p:cNvPr>
          <p:cNvSpPr/>
          <p:nvPr/>
        </p:nvSpPr>
        <p:spPr>
          <a:xfrm>
            <a:off x="6037453" y="1438180"/>
            <a:ext cx="442595" cy="3505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732B873-03BD-BB48-BACA-F5CE7C1550D3}"/>
              </a:ext>
            </a:extLst>
          </p:cNvPr>
          <p:cNvSpPr/>
          <p:nvPr/>
        </p:nvSpPr>
        <p:spPr>
          <a:xfrm>
            <a:off x="3472474" y="1438180"/>
            <a:ext cx="442595" cy="3505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767ADD8-E992-3D4F-9AFD-4E6C5FBF891F}"/>
              </a:ext>
            </a:extLst>
          </p:cNvPr>
          <p:cNvSpPr/>
          <p:nvPr/>
        </p:nvSpPr>
        <p:spPr>
          <a:xfrm>
            <a:off x="6014904" y="3964972"/>
            <a:ext cx="442595" cy="3505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3878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b="1" u="sng" dirty="0"/>
              <a:t>Indications for Intervention</a:t>
            </a:r>
          </a:p>
        </p:txBody>
      </p:sp>
      <p:sp>
        <p:nvSpPr>
          <p:cNvPr id="3" name="Content Placeholder 2"/>
          <p:cNvSpPr>
            <a:spLocks noGrp="1"/>
          </p:cNvSpPr>
          <p:nvPr>
            <p:ph idx="1"/>
          </p:nvPr>
        </p:nvSpPr>
        <p:spPr/>
        <p:txBody>
          <a:bodyPr/>
          <a:lstStyle/>
          <a:p>
            <a:r>
              <a:rPr lang="en-US" b="1" dirty="0"/>
              <a:t>Hip instability</a:t>
            </a:r>
          </a:p>
          <a:p>
            <a:r>
              <a:rPr lang="en-US" b="1" dirty="0"/>
              <a:t>&gt;2mm displacement within the weightbearing dome</a:t>
            </a:r>
          </a:p>
          <a:p>
            <a:r>
              <a:rPr lang="en-US" b="1" dirty="0"/>
              <a:t>Fracture lines that are amenable to fixation through bony corridors</a:t>
            </a:r>
          </a:p>
          <a:p>
            <a:r>
              <a:rPr lang="en-US" b="1" dirty="0"/>
              <a:t>The presence of unstable posterior (and often anterior) wall components usually necessitates at least a partial open approach and percutaneous fixation of these in isolation is usually </a:t>
            </a:r>
            <a:r>
              <a:rPr lang="en-US" b="1"/>
              <a:t>not recommended </a:t>
            </a:r>
            <a:endParaRPr lang="en-US" b="1" dirty="0"/>
          </a:p>
        </p:txBody>
      </p:sp>
    </p:spTree>
    <p:extLst>
      <p:ext uri="{BB962C8B-B14F-4D97-AF65-F5344CB8AC3E}">
        <p14:creationId xmlns:p14="http://schemas.microsoft.com/office/powerpoint/2010/main" val="4340738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ilm, photo, standing, holding&#10;&#10;Description automatically generated">
            <a:extLst>
              <a:ext uri="{FF2B5EF4-FFF2-40B4-BE49-F238E27FC236}">
                <a16:creationId xmlns:a16="http://schemas.microsoft.com/office/drawing/2014/main" id="{F63FC432-C32D-A34F-8241-AAD4BBD735B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0140" y="1473012"/>
            <a:ext cx="2671550" cy="2215774"/>
          </a:xfrm>
        </p:spPr>
      </p:pic>
      <p:sp>
        <p:nvSpPr>
          <p:cNvPr id="5" name="Title 1">
            <a:extLst>
              <a:ext uri="{FF2B5EF4-FFF2-40B4-BE49-F238E27FC236}">
                <a16:creationId xmlns:a16="http://schemas.microsoft.com/office/drawing/2014/main" id="{DE1F17F6-2343-9148-904B-391BB68CA4C0}"/>
              </a:ext>
            </a:extLst>
          </p:cNvPr>
          <p:cNvSpPr>
            <a:spLocks noGrp="1"/>
          </p:cNvSpPr>
          <p:nvPr>
            <p:ph type="title"/>
          </p:nvPr>
        </p:nvSpPr>
        <p:spPr/>
        <p:txBody>
          <a:bodyPr/>
          <a:lstStyle/>
          <a:p>
            <a:pPr algn="ctr"/>
            <a:r>
              <a:rPr lang="en-US" dirty="0"/>
              <a:t>Cases- Combined Open and Percutaneous</a:t>
            </a:r>
          </a:p>
        </p:txBody>
      </p:sp>
      <p:pic>
        <p:nvPicPr>
          <p:cNvPr id="9" name="Picture 8" descr="A picture containing film, photo, woman, man&#10;&#10;Description automatically generated">
            <a:extLst>
              <a:ext uri="{FF2B5EF4-FFF2-40B4-BE49-F238E27FC236}">
                <a16:creationId xmlns:a16="http://schemas.microsoft.com/office/drawing/2014/main" id="{B6D64A5D-4E88-C140-8090-0CC26696B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1690" y="1473013"/>
            <a:ext cx="2673725" cy="2215774"/>
          </a:xfrm>
          <a:prstGeom prst="rect">
            <a:avLst/>
          </a:prstGeom>
        </p:spPr>
      </p:pic>
      <p:pic>
        <p:nvPicPr>
          <p:cNvPr id="11" name="Picture 10" descr="A picture containing film, indoor, table, photo&#10;&#10;Description automatically generated">
            <a:extLst>
              <a:ext uri="{FF2B5EF4-FFF2-40B4-BE49-F238E27FC236}">
                <a16:creationId xmlns:a16="http://schemas.microsoft.com/office/drawing/2014/main" id="{F52BD518-82BE-F647-B96E-C77BFEAE8A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4852" y="3688786"/>
            <a:ext cx="2854020" cy="2383990"/>
          </a:xfrm>
          <a:prstGeom prst="rect">
            <a:avLst/>
          </a:prstGeom>
        </p:spPr>
      </p:pic>
      <p:sp>
        <p:nvSpPr>
          <p:cNvPr id="12" name="Content Placeholder 3">
            <a:extLst>
              <a:ext uri="{FF2B5EF4-FFF2-40B4-BE49-F238E27FC236}">
                <a16:creationId xmlns:a16="http://schemas.microsoft.com/office/drawing/2014/main" id="{5BCE9B8C-2628-AE46-B61F-8CE2C1D33A60}"/>
              </a:ext>
            </a:extLst>
          </p:cNvPr>
          <p:cNvSpPr txBox="1">
            <a:spLocks/>
          </p:cNvSpPr>
          <p:nvPr/>
        </p:nvSpPr>
        <p:spPr>
          <a:xfrm>
            <a:off x="6172200" y="1825625"/>
            <a:ext cx="5181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Stoppa</a:t>
            </a:r>
            <a:r>
              <a:rPr lang="en-US" dirty="0"/>
              <a:t> approach used to visualize and reduce his quadrilateral plate fracture diastasis</a:t>
            </a:r>
          </a:p>
          <a:p>
            <a:r>
              <a:rPr lang="en-US" dirty="0"/>
              <a:t>LCII screw used to connect his anterior column to his intact PSIS and support his plate fixation</a:t>
            </a:r>
          </a:p>
          <a:p>
            <a:r>
              <a:rPr lang="en-US" dirty="0"/>
              <a:t>This prevented the added surgical approach of a lateral window</a:t>
            </a:r>
          </a:p>
        </p:txBody>
      </p:sp>
    </p:spTree>
    <p:extLst>
      <p:ext uri="{BB962C8B-B14F-4D97-AF65-F5344CB8AC3E}">
        <p14:creationId xmlns:p14="http://schemas.microsoft.com/office/powerpoint/2010/main" val="676720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0C2DD8D-1AF4-794D-8113-5544B9BDF90B}"/>
              </a:ext>
            </a:extLst>
          </p:cNvPr>
          <p:cNvSpPr>
            <a:spLocks noGrp="1"/>
          </p:cNvSpPr>
          <p:nvPr>
            <p:ph sz="half" idx="2"/>
          </p:nvPr>
        </p:nvSpPr>
        <p:spPr/>
        <p:txBody>
          <a:bodyPr/>
          <a:lstStyle/>
          <a:p>
            <a:r>
              <a:rPr lang="en-US" dirty="0"/>
              <a:t>In geriatric acetabular fracture patients with significant marginal impaction, and/or concomitant femoral head fractures, percutaneous column fixation, and acute THA can allow earlier weightbearing, and very good functional outcomes</a:t>
            </a:r>
          </a:p>
        </p:txBody>
      </p:sp>
      <p:sp>
        <p:nvSpPr>
          <p:cNvPr id="5" name="Title 1">
            <a:extLst>
              <a:ext uri="{FF2B5EF4-FFF2-40B4-BE49-F238E27FC236}">
                <a16:creationId xmlns:a16="http://schemas.microsoft.com/office/drawing/2014/main" id="{C93F087F-4E63-EF45-B0EC-E8189729842B}"/>
              </a:ext>
            </a:extLst>
          </p:cNvPr>
          <p:cNvSpPr>
            <a:spLocks noGrp="1"/>
          </p:cNvSpPr>
          <p:nvPr>
            <p:ph type="title"/>
          </p:nvPr>
        </p:nvSpPr>
        <p:spPr/>
        <p:txBody>
          <a:bodyPr/>
          <a:lstStyle/>
          <a:p>
            <a:pPr algn="ctr"/>
            <a:r>
              <a:rPr lang="en-US" dirty="0"/>
              <a:t>Cases- Combined Fix + THA</a:t>
            </a:r>
          </a:p>
        </p:txBody>
      </p:sp>
      <p:pic>
        <p:nvPicPr>
          <p:cNvPr id="6" name="Picture 3">
            <a:extLst>
              <a:ext uri="{FF2B5EF4-FFF2-40B4-BE49-F238E27FC236}">
                <a16:creationId xmlns:a16="http://schemas.microsoft.com/office/drawing/2014/main" id="{354A437E-2D85-184B-8D19-D5EEAFD24450}"/>
              </a:ext>
            </a:extLst>
          </p:cNvPr>
          <p:cNvPicPr>
            <a:picLocks noGrp="1" noChangeAspect="1" noChangeArrowheads="1"/>
          </p:cNvPicPr>
          <p:nvPr>
            <p:ph sz="half" idx="1"/>
          </p:nvPr>
        </p:nvPicPr>
        <p:blipFill>
          <a:blip r:embed="rId3" cstate="print"/>
          <a:srcRect/>
          <a:stretch>
            <a:fillRect/>
          </a:stretch>
        </p:blipFill>
        <p:spPr bwMode="auto">
          <a:xfrm>
            <a:off x="838200" y="1350476"/>
            <a:ext cx="3619500" cy="3797300"/>
          </a:xfrm>
          <a:prstGeom prst="rect">
            <a:avLst/>
          </a:prstGeom>
          <a:noFill/>
          <a:ln w="9525">
            <a:noFill/>
            <a:miter lim="800000"/>
            <a:headEnd/>
            <a:tailEnd/>
          </a:ln>
        </p:spPr>
      </p:pic>
      <p:sp>
        <p:nvSpPr>
          <p:cNvPr id="7" name="TextBox 6">
            <a:extLst>
              <a:ext uri="{FF2B5EF4-FFF2-40B4-BE49-F238E27FC236}">
                <a16:creationId xmlns:a16="http://schemas.microsoft.com/office/drawing/2014/main" id="{D8C16B3A-EF51-BC41-8764-31CA1F45BD89}"/>
              </a:ext>
            </a:extLst>
          </p:cNvPr>
          <p:cNvSpPr txBox="1"/>
          <p:nvPr/>
        </p:nvSpPr>
        <p:spPr>
          <a:xfrm>
            <a:off x="1976284" y="5507524"/>
            <a:ext cx="7477432" cy="738664"/>
          </a:xfrm>
          <a:prstGeom prst="rect">
            <a:avLst/>
          </a:prstGeom>
          <a:noFill/>
        </p:spPr>
        <p:txBody>
          <a:bodyPr wrap="square" rtlCol="0">
            <a:spAutoFit/>
          </a:bodyPr>
          <a:lstStyle/>
          <a:p>
            <a:r>
              <a:rPr lang="en-US" sz="1200" dirty="0"/>
              <a:t>Percutaneous Column Fixation and Total Hip Arthroplasty for the Treatment of Acute Acetabular Fracture in the Elderly. Chakravarty et al. Journal of Arthroplasty. 2014. 29 (1) 817-821.</a:t>
            </a:r>
          </a:p>
          <a:p>
            <a:endParaRPr lang="en-US" dirty="0"/>
          </a:p>
        </p:txBody>
      </p:sp>
    </p:spTree>
    <p:extLst>
      <p:ext uri="{BB962C8B-B14F-4D97-AF65-F5344CB8AC3E}">
        <p14:creationId xmlns:p14="http://schemas.microsoft.com/office/powerpoint/2010/main" val="1981409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BF4A6-8F72-6647-9E98-1311FBC5219B}"/>
              </a:ext>
            </a:extLst>
          </p:cNvPr>
          <p:cNvSpPr>
            <a:spLocks noGrp="1"/>
          </p:cNvSpPr>
          <p:nvPr>
            <p:ph type="title"/>
          </p:nvPr>
        </p:nvSpPr>
        <p:spPr/>
        <p:txBody>
          <a:bodyPr/>
          <a:lstStyle/>
          <a:p>
            <a:pPr algn="ctr"/>
            <a:r>
              <a:rPr lang="en-US" dirty="0"/>
              <a:t>Cases- Combined Fix + THA</a:t>
            </a:r>
          </a:p>
        </p:txBody>
      </p:sp>
      <p:pic>
        <p:nvPicPr>
          <p:cNvPr id="5" name="Picture 3">
            <a:extLst>
              <a:ext uri="{FF2B5EF4-FFF2-40B4-BE49-F238E27FC236}">
                <a16:creationId xmlns:a16="http://schemas.microsoft.com/office/drawing/2014/main" id="{07CD7BCB-7D68-5848-AF83-9705ADEC1A4C}"/>
              </a:ext>
            </a:extLst>
          </p:cNvPr>
          <p:cNvPicPr>
            <a:picLocks noChangeAspect="1" noChangeArrowheads="1"/>
          </p:cNvPicPr>
          <p:nvPr/>
        </p:nvPicPr>
        <p:blipFill>
          <a:blip r:embed="rId3" cstate="print"/>
          <a:srcRect/>
          <a:stretch>
            <a:fillRect/>
          </a:stretch>
        </p:blipFill>
        <p:spPr bwMode="auto">
          <a:xfrm>
            <a:off x="1489555" y="1300776"/>
            <a:ext cx="3671496" cy="3845105"/>
          </a:xfrm>
          <a:prstGeom prst="rect">
            <a:avLst/>
          </a:prstGeom>
          <a:noFill/>
          <a:ln w="9525">
            <a:noFill/>
            <a:miter lim="800000"/>
            <a:headEnd/>
            <a:tailEnd/>
          </a:ln>
        </p:spPr>
      </p:pic>
      <p:pic>
        <p:nvPicPr>
          <p:cNvPr id="6" name="Picture 4">
            <a:extLst>
              <a:ext uri="{FF2B5EF4-FFF2-40B4-BE49-F238E27FC236}">
                <a16:creationId xmlns:a16="http://schemas.microsoft.com/office/drawing/2014/main" id="{29AAAD72-BD71-9642-8D8D-16DB4324FD15}"/>
              </a:ext>
            </a:extLst>
          </p:cNvPr>
          <p:cNvPicPr>
            <a:picLocks noChangeAspect="1" noChangeArrowheads="1"/>
          </p:cNvPicPr>
          <p:nvPr/>
        </p:nvPicPr>
        <p:blipFill>
          <a:blip r:embed="rId4" cstate="print"/>
          <a:srcRect/>
          <a:stretch>
            <a:fillRect/>
          </a:stretch>
        </p:blipFill>
        <p:spPr bwMode="auto">
          <a:xfrm>
            <a:off x="8432531" y="1350168"/>
            <a:ext cx="3211321" cy="3795713"/>
          </a:xfrm>
          <a:prstGeom prst="rect">
            <a:avLst/>
          </a:prstGeom>
          <a:noFill/>
          <a:ln w="9525">
            <a:noFill/>
            <a:miter lim="800000"/>
            <a:headEnd/>
            <a:tailEnd/>
          </a:ln>
        </p:spPr>
      </p:pic>
      <p:pic>
        <p:nvPicPr>
          <p:cNvPr id="7" name="Picture 5">
            <a:extLst>
              <a:ext uri="{FF2B5EF4-FFF2-40B4-BE49-F238E27FC236}">
                <a16:creationId xmlns:a16="http://schemas.microsoft.com/office/drawing/2014/main" id="{463AD628-AFED-D445-94D0-7FA4FE6788AD}"/>
              </a:ext>
            </a:extLst>
          </p:cNvPr>
          <p:cNvPicPr>
            <a:picLocks noChangeAspect="1" noChangeArrowheads="1"/>
          </p:cNvPicPr>
          <p:nvPr/>
        </p:nvPicPr>
        <p:blipFill>
          <a:blip r:embed="rId5" cstate="print"/>
          <a:srcRect/>
          <a:stretch>
            <a:fillRect/>
          </a:stretch>
        </p:blipFill>
        <p:spPr bwMode="auto">
          <a:xfrm>
            <a:off x="5118482" y="1300776"/>
            <a:ext cx="3314050" cy="3845105"/>
          </a:xfrm>
          <a:prstGeom prst="rect">
            <a:avLst/>
          </a:prstGeom>
          <a:noFill/>
          <a:ln w="9525">
            <a:noFill/>
            <a:miter lim="800000"/>
            <a:headEnd/>
            <a:tailEnd/>
          </a:ln>
        </p:spPr>
      </p:pic>
      <p:sp>
        <p:nvSpPr>
          <p:cNvPr id="3" name="TextBox 2">
            <a:extLst>
              <a:ext uri="{FF2B5EF4-FFF2-40B4-BE49-F238E27FC236}">
                <a16:creationId xmlns:a16="http://schemas.microsoft.com/office/drawing/2014/main" id="{15B69A43-A14D-9F40-89B1-CB2F93FB0362}"/>
              </a:ext>
            </a:extLst>
          </p:cNvPr>
          <p:cNvSpPr txBox="1"/>
          <p:nvPr/>
        </p:nvSpPr>
        <p:spPr>
          <a:xfrm>
            <a:off x="2947916" y="5950424"/>
            <a:ext cx="4421875" cy="276999"/>
          </a:xfrm>
          <a:prstGeom prst="rect">
            <a:avLst/>
          </a:prstGeom>
          <a:noFill/>
        </p:spPr>
        <p:txBody>
          <a:bodyPr wrap="square" rtlCol="0">
            <a:spAutoFit/>
          </a:bodyPr>
          <a:lstStyle/>
          <a:p>
            <a:r>
              <a:rPr lang="en-US" sz="1200" dirty="0"/>
              <a:t>*Images donated by Dr. Andrew Evans</a:t>
            </a:r>
          </a:p>
        </p:txBody>
      </p:sp>
    </p:spTree>
    <p:extLst>
      <p:ext uri="{BB962C8B-B14F-4D97-AF65-F5344CB8AC3E}">
        <p14:creationId xmlns:p14="http://schemas.microsoft.com/office/powerpoint/2010/main" val="35024901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A8FD1B-A6C7-AC40-9068-069C5D8308C4}"/>
              </a:ext>
            </a:extLst>
          </p:cNvPr>
          <p:cNvSpPr>
            <a:spLocks noGrp="1"/>
          </p:cNvSpPr>
          <p:nvPr>
            <p:ph sz="half" idx="2"/>
          </p:nvPr>
        </p:nvSpPr>
        <p:spPr/>
        <p:txBody>
          <a:bodyPr/>
          <a:lstStyle/>
          <a:p>
            <a:r>
              <a:rPr lang="en-US" dirty="0"/>
              <a:t>70 </a:t>
            </a:r>
            <a:r>
              <a:rPr lang="en-US" dirty="0" err="1"/>
              <a:t>yo</a:t>
            </a:r>
            <a:r>
              <a:rPr lang="en-US" dirty="0"/>
              <a:t> F, Anterior column fracture with </a:t>
            </a:r>
            <a:r>
              <a:rPr lang="en-US" dirty="0" err="1"/>
              <a:t>protrusio</a:t>
            </a:r>
            <a:r>
              <a:rPr lang="en-US" dirty="0"/>
              <a:t>, significant marginal impaction and a femoral head injury</a:t>
            </a:r>
          </a:p>
          <a:p>
            <a:r>
              <a:rPr lang="en-US" dirty="0"/>
              <a:t>Given her age, functional status and fracture characteristics, percutaneous fixation + THA was recommended</a:t>
            </a:r>
          </a:p>
        </p:txBody>
      </p:sp>
      <p:pic>
        <p:nvPicPr>
          <p:cNvPr id="5" name="Picture 3">
            <a:extLst>
              <a:ext uri="{FF2B5EF4-FFF2-40B4-BE49-F238E27FC236}">
                <a16:creationId xmlns:a16="http://schemas.microsoft.com/office/drawing/2014/main" id="{E7D6DF9D-8371-FF43-8EAF-6ACB1314BD57}"/>
              </a:ext>
            </a:extLst>
          </p:cNvPr>
          <p:cNvPicPr>
            <a:picLocks noChangeAspect="1" noChangeArrowheads="1"/>
          </p:cNvPicPr>
          <p:nvPr/>
        </p:nvPicPr>
        <p:blipFill rotWithShape="1">
          <a:blip r:embed="rId3" cstate="print"/>
          <a:srcRect t="21551" r="7144"/>
          <a:stretch/>
        </p:blipFill>
        <p:spPr bwMode="auto">
          <a:xfrm>
            <a:off x="648104" y="1359131"/>
            <a:ext cx="2765321" cy="2642163"/>
          </a:xfrm>
          <a:prstGeom prst="rect">
            <a:avLst/>
          </a:prstGeom>
          <a:noFill/>
          <a:ln w="9525">
            <a:noFill/>
            <a:miter lim="800000"/>
            <a:headEnd/>
            <a:tailEnd/>
          </a:ln>
        </p:spPr>
      </p:pic>
      <p:pic>
        <p:nvPicPr>
          <p:cNvPr id="6" name="Picture 4">
            <a:extLst>
              <a:ext uri="{FF2B5EF4-FFF2-40B4-BE49-F238E27FC236}">
                <a16:creationId xmlns:a16="http://schemas.microsoft.com/office/drawing/2014/main" id="{80B3D1F3-2461-B145-87B6-BBADC047F9D9}"/>
              </a:ext>
            </a:extLst>
          </p:cNvPr>
          <p:cNvPicPr>
            <a:picLocks noChangeAspect="1" noChangeArrowheads="1"/>
          </p:cNvPicPr>
          <p:nvPr/>
        </p:nvPicPr>
        <p:blipFill rotWithShape="1">
          <a:blip r:embed="rId4" cstate="print"/>
          <a:srcRect l="24316" t="19078" r="5136"/>
          <a:stretch/>
        </p:blipFill>
        <p:spPr bwMode="auto">
          <a:xfrm>
            <a:off x="3413425" y="1396207"/>
            <a:ext cx="2265530" cy="3071581"/>
          </a:xfrm>
          <a:prstGeom prst="rect">
            <a:avLst/>
          </a:prstGeom>
          <a:noFill/>
          <a:ln w="9525">
            <a:noFill/>
            <a:miter lim="800000"/>
            <a:headEnd/>
            <a:tailEnd/>
          </a:ln>
        </p:spPr>
      </p:pic>
      <p:sp>
        <p:nvSpPr>
          <p:cNvPr id="7" name="Title 1">
            <a:extLst>
              <a:ext uri="{FF2B5EF4-FFF2-40B4-BE49-F238E27FC236}">
                <a16:creationId xmlns:a16="http://schemas.microsoft.com/office/drawing/2014/main" id="{77414849-2905-D648-8493-A6E69A24D6FD}"/>
              </a:ext>
            </a:extLst>
          </p:cNvPr>
          <p:cNvSpPr>
            <a:spLocks noGrp="1"/>
          </p:cNvSpPr>
          <p:nvPr>
            <p:ph type="title"/>
          </p:nvPr>
        </p:nvSpPr>
        <p:spPr/>
        <p:txBody>
          <a:bodyPr/>
          <a:lstStyle/>
          <a:p>
            <a:pPr algn="ctr"/>
            <a:r>
              <a:rPr lang="en-US" dirty="0"/>
              <a:t>Cases- Combined Fix + THA</a:t>
            </a:r>
          </a:p>
        </p:txBody>
      </p:sp>
      <p:pic>
        <p:nvPicPr>
          <p:cNvPr id="8" name="Picture 4">
            <a:extLst>
              <a:ext uri="{FF2B5EF4-FFF2-40B4-BE49-F238E27FC236}">
                <a16:creationId xmlns:a16="http://schemas.microsoft.com/office/drawing/2014/main" id="{9F428D11-FD34-014B-8095-2D18BA74F37C}"/>
              </a:ext>
            </a:extLst>
          </p:cNvPr>
          <p:cNvPicPr>
            <a:picLocks noChangeAspect="1" noChangeArrowheads="1"/>
          </p:cNvPicPr>
          <p:nvPr/>
        </p:nvPicPr>
        <p:blipFill rotWithShape="1">
          <a:blip r:embed="rId5" cstate="print"/>
          <a:srcRect l="22730" t="10969"/>
          <a:stretch/>
        </p:blipFill>
        <p:spPr bwMode="auto">
          <a:xfrm>
            <a:off x="1501254" y="4104795"/>
            <a:ext cx="3665277" cy="2642163"/>
          </a:xfrm>
          <a:prstGeom prst="rect">
            <a:avLst/>
          </a:prstGeom>
          <a:noFill/>
          <a:ln w="9525">
            <a:noFill/>
            <a:miter lim="800000"/>
            <a:headEnd/>
            <a:tailEnd/>
          </a:ln>
        </p:spPr>
      </p:pic>
    </p:spTree>
    <p:extLst>
      <p:ext uri="{BB962C8B-B14F-4D97-AF65-F5344CB8AC3E}">
        <p14:creationId xmlns:p14="http://schemas.microsoft.com/office/powerpoint/2010/main" val="3659030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007FD2-EE53-5F47-9A92-E6565A555DA7}"/>
              </a:ext>
            </a:extLst>
          </p:cNvPr>
          <p:cNvSpPr>
            <a:spLocks noGrp="1"/>
          </p:cNvSpPr>
          <p:nvPr>
            <p:ph type="title"/>
          </p:nvPr>
        </p:nvSpPr>
        <p:spPr/>
        <p:txBody>
          <a:bodyPr/>
          <a:lstStyle/>
          <a:p>
            <a:pPr algn="ctr"/>
            <a:r>
              <a:rPr lang="en-US" dirty="0"/>
              <a:t>Cases- Combined Fix + THA</a:t>
            </a:r>
          </a:p>
        </p:txBody>
      </p:sp>
      <p:pic>
        <p:nvPicPr>
          <p:cNvPr id="6" name="Picture 4">
            <a:extLst>
              <a:ext uri="{FF2B5EF4-FFF2-40B4-BE49-F238E27FC236}">
                <a16:creationId xmlns:a16="http://schemas.microsoft.com/office/drawing/2014/main" id="{D4866EDB-1C4E-0849-A41D-4D45F1D14713}"/>
              </a:ext>
            </a:extLst>
          </p:cNvPr>
          <p:cNvPicPr>
            <a:picLocks noChangeAspect="1" noChangeArrowheads="1"/>
          </p:cNvPicPr>
          <p:nvPr/>
        </p:nvPicPr>
        <p:blipFill>
          <a:blip r:embed="rId3" cstate="print"/>
          <a:srcRect/>
          <a:stretch>
            <a:fillRect/>
          </a:stretch>
        </p:blipFill>
        <p:spPr bwMode="auto">
          <a:xfrm>
            <a:off x="82232" y="1447800"/>
            <a:ext cx="2822072" cy="3276600"/>
          </a:xfrm>
          <a:prstGeom prst="rect">
            <a:avLst/>
          </a:prstGeom>
          <a:noFill/>
          <a:ln w="9525">
            <a:noFill/>
            <a:miter lim="800000"/>
            <a:headEnd/>
            <a:tailEnd/>
          </a:ln>
        </p:spPr>
      </p:pic>
      <p:pic>
        <p:nvPicPr>
          <p:cNvPr id="7" name="Picture 5">
            <a:extLst>
              <a:ext uri="{FF2B5EF4-FFF2-40B4-BE49-F238E27FC236}">
                <a16:creationId xmlns:a16="http://schemas.microsoft.com/office/drawing/2014/main" id="{A89B2F22-8D6D-0A42-8F2B-04960EA8E74B}"/>
              </a:ext>
            </a:extLst>
          </p:cNvPr>
          <p:cNvPicPr>
            <a:picLocks noChangeAspect="1" noChangeArrowheads="1"/>
          </p:cNvPicPr>
          <p:nvPr/>
        </p:nvPicPr>
        <p:blipFill>
          <a:blip r:embed="rId4" cstate="print"/>
          <a:srcRect/>
          <a:stretch>
            <a:fillRect/>
          </a:stretch>
        </p:blipFill>
        <p:spPr bwMode="auto">
          <a:xfrm>
            <a:off x="2977832" y="1752600"/>
            <a:ext cx="3118168" cy="3067050"/>
          </a:xfrm>
          <a:prstGeom prst="rect">
            <a:avLst/>
          </a:prstGeom>
          <a:noFill/>
          <a:ln w="9525">
            <a:noFill/>
            <a:miter lim="800000"/>
            <a:headEnd/>
            <a:tailEnd/>
          </a:ln>
        </p:spPr>
      </p:pic>
      <p:pic>
        <p:nvPicPr>
          <p:cNvPr id="8" name="Picture 5">
            <a:extLst>
              <a:ext uri="{FF2B5EF4-FFF2-40B4-BE49-F238E27FC236}">
                <a16:creationId xmlns:a16="http://schemas.microsoft.com/office/drawing/2014/main" id="{E2289834-0502-2C4E-83FC-58153CEE18B9}"/>
              </a:ext>
            </a:extLst>
          </p:cNvPr>
          <p:cNvPicPr>
            <a:picLocks noChangeAspect="1" noChangeArrowheads="1"/>
          </p:cNvPicPr>
          <p:nvPr/>
        </p:nvPicPr>
        <p:blipFill>
          <a:blip r:embed="rId5" cstate="print"/>
          <a:srcRect/>
          <a:stretch>
            <a:fillRect/>
          </a:stretch>
        </p:blipFill>
        <p:spPr bwMode="auto">
          <a:xfrm>
            <a:off x="6096000" y="2504767"/>
            <a:ext cx="2448348" cy="3276600"/>
          </a:xfrm>
          <a:prstGeom prst="rect">
            <a:avLst/>
          </a:prstGeom>
          <a:noFill/>
          <a:ln w="9525">
            <a:noFill/>
            <a:miter lim="800000"/>
            <a:headEnd/>
            <a:tailEnd/>
          </a:ln>
        </p:spPr>
      </p:pic>
      <p:pic>
        <p:nvPicPr>
          <p:cNvPr id="9" name="Picture 6">
            <a:extLst>
              <a:ext uri="{FF2B5EF4-FFF2-40B4-BE49-F238E27FC236}">
                <a16:creationId xmlns:a16="http://schemas.microsoft.com/office/drawing/2014/main" id="{9C4A8727-84F6-974A-90F3-3A86EC8B8D4D}"/>
              </a:ext>
            </a:extLst>
          </p:cNvPr>
          <p:cNvPicPr>
            <a:picLocks noChangeAspect="1" noChangeArrowheads="1"/>
          </p:cNvPicPr>
          <p:nvPr/>
        </p:nvPicPr>
        <p:blipFill>
          <a:blip r:embed="rId6" cstate="print"/>
          <a:srcRect/>
          <a:stretch>
            <a:fillRect/>
          </a:stretch>
        </p:blipFill>
        <p:spPr bwMode="auto">
          <a:xfrm>
            <a:off x="8544348" y="1640681"/>
            <a:ext cx="3461818" cy="3576638"/>
          </a:xfrm>
          <a:prstGeom prst="rect">
            <a:avLst/>
          </a:prstGeom>
          <a:noFill/>
          <a:ln w="9525">
            <a:noFill/>
            <a:miter lim="800000"/>
            <a:headEnd/>
            <a:tailEnd/>
          </a:ln>
        </p:spPr>
      </p:pic>
      <p:sp>
        <p:nvSpPr>
          <p:cNvPr id="10" name="Rectangle 9">
            <a:extLst>
              <a:ext uri="{FF2B5EF4-FFF2-40B4-BE49-F238E27FC236}">
                <a16:creationId xmlns:a16="http://schemas.microsoft.com/office/drawing/2014/main" id="{07AD94D2-620F-DE4F-A3DF-F2632B4465FA}"/>
              </a:ext>
            </a:extLst>
          </p:cNvPr>
          <p:cNvSpPr/>
          <p:nvPr/>
        </p:nvSpPr>
        <p:spPr>
          <a:xfrm>
            <a:off x="82232" y="1447800"/>
            <a:ext cx="301226" cy="304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DDFD132-1E2C-4B4E-ABA2-DF18845FE526}"/>
              </a:ext>
            </a:extLst>
          </p:cNvPr>
          <p:cNvSpPr/>
          <p:nvPr/>
        </p:nvSpPr>
        <p:spPr>
          <a:xfrm>
            <a:off x="2977832" y="1752600"/>
            <a:ext cx="283983" cy="6221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86F46D4-0437-C844-BBA2-EAD338AE1C18}"/>
              </a:ext>
            </a:extLst>
          </p:cNvPr>
          <p:cNvSpPr/>
          <p:nvPr/>
        </p:nvSpPr>
        <p:spPr>
          <a:xfrm>
            <a:off x="8544348" y="1600200"/>
            <a:ext cx="408583" cy="80180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6801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68F6378-17DA-3642-9534-E814D9ADAA56}"/>
              </a:ext>
            </a:extLst>
          </p:cNvPr>
          <p:cNvSpPr>
            <a:spLocks noGrp="1"/>
          </p:cNvSpPr>
          <p:nvPr>
            <p:ph sz="half" idx="2"/>
          </p:nvPr>
        </p:nvSpPr>
        <p:spPr/>
        <p:txBody>
          <a:bodyPr>
            <a:normAutofit fontScale="92500"/>
          </a:bodyPr>
          <a:lstStyle/>
          <a:p>
            <a:r>
              <a:rPr lang="en-US" dirty="0"/>
              <a:t>A 4.5 screw was used for the anterior column screw to be more malleable and an LCII screw was used to connect the anterior column to the PSIS</a:t>
            </a:r>
          </a:p>
          <a:p>
            <a:r>
              <a:rPr lang="en-US" dirty="0"/>
              <a:t>This allowed for her columns to be connected and allow cup placement</a:t>
            </a:r>
          </a:p>
          <a:p>
            <a:r>
              <a:rPr lang="en-US" dirty="0"/>
              <a:t>Femoral head was used to back graft and a </a:t>
            </a:r>
            <a:r>
              <a:rPr lang="en-US" dirty="0" err="1"/>
              <a:t>multihole</a:t>
            </a:r>
            <a:r>
              <a:rPr lang="en-US" dirty="0"/>
              <a:t> cup was used for her acetabular component</a:t>
            </a:r>
          </a:p>
        </p:txBody>
      </p:sp>
      <p:sp>
        <p:nvSpPr>
          <p:cNvPr id="5" name="Title 1">
            <a:extLst>
              <a:ext uri="{FF2B5EF4-FFF2-40B4-BE49-F238E27FC236}">
                <a16:creationId xmlns:a16="http://schemas.microsoft.com/office/drawing/2014/main" id="{12171D04-0AA5-7B46-A5C8-87F852EEE724}"/>
              </a:ext>
            </a:extLst>
          </p:cNvPr>
          <p:cNvSpPr>
            <a:spLocks noGrp="1"/>
          </p:cNvSpPr>
          <p:nvPr>
            <p:ph type="title"/>
          </p:nvPr>
        </p:nvSpPr>
        <p:spPr/>
        <p:txBody>
          <a:bodyPr/>
          <a:lstStyle/>
          <a:p>
            <a:pPr algn="ctr"/>
            <a:r>
              <a:rPr lang="en-US" dirty="0"/>
              <a:t>Cases- Combined Fix + THA</a:t>
            </a:r>
          </a:p>
        </p:txBody>
      </p:sp>
      <p:pic>
        <p:nvPicPr>
          <p:cNvPr id="6" name="Picture 2">
            <a:extLst>
              <a:ext uri="{FF2B5EF4-FFF2-40B4-BE49-F238E27FC236}">
                <a16:creationId xmlns:a16="http://schemas.microsoft.com/office/drawing/2014/main" id="{57821432-5974-4A4D-9F45-D132DBD83FB0}"/>
              </a:ext>
            </a:extLst>
          </p:cNvPr>
          <p:cNvPicPr>
            <a:picLocks noChangeAspect="1" noChangeArrowheads="1"/>
          </p:cNvPicPr>
          <p:nvPr/>
        </p:nvPicPr>
        <p:blipFill>
          <a:blip r:embed="rId3" cstate="print"/>
          <a:srcRect/>
          <a:stretch>
            <a:fillRect/>
          </a:stretch>
        </p:blipFill>
        <p:spPr bwMode="auto">
          <a:xfrm>
            <a:off x="838199" y="1446662"/>
            <a:ext cx="4908403" cy="4148919"/>
          </a:xfrm>
          <a:prstGeom prst="rect">
            <a:avLst/>
          </a:prstGeom>
          <a:noFill/>
          <a:ln w="9525">
            <a:noFill/>
            <a:miter lim="800000"/>
            <a:headEnd/>
            <a:tailEnd/>
          </a:ln>
        </p:spPr>
      </p:pic>
    </p:spTree>
    <p:extLst>
      <p:ext uri="{BB962C8B-B14F-4D97-AF65-F5344CB8AC3E}">
        <p14:creationId xmlns:p14="http://schemas.microsoft.com/office/powerpoint/2010/main" val="5089917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ilm, table, sitting&#10;&#10;Description automatically generated">
            <a:extLst>
              <a:ext uri="{FF2B5EF4-FFF2-40B4-BE49-F238E27FC236}">
                <a16:creationId xmlns:a16="http://schemas.microsoft.com/office/drawing/2014/main" id="{59BFACF9-E89D-2940-8FB8-6A924E9A6E09}"/>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11029" y="1613925"/>
            <a:ext cx="3020772" cy="2604114"/>
          </a:xfrm>
        </p:spPr>
      </p:pic>
      <p:sp>
        <p:nvSpPr>
          <p:cNvPr id="5" name="Title 1">
            <a:extLst>
              <a:ext uri="{FF2B5EF4-FFF2-40B4-BE49-F238E27FC236}">
                <a16:creationId xmlns:a16="http://schemas.microsoft.com/office/drawing/2014/main" id="{0CFDB82A-A07D-A641-AC85-2E09067E57D9}"/>
              </a:ext>
            </a:extLst>
          </p:cNvPr>
          <p:cNvSpPr>
            <a:spLocks noGrp="1"/>
          </p:cNvSpPr>
          <p:nvPr>
            <p:ph type="title"/>
          </p:nvPr>
        </p:nvSpPr>
        <p:spPr/>
        <p:txBody>
          <a:bodyPr/>
          <a:lstStyle/>
          <a:p>
            <a:pPr algn="ctr"/>
            <a:r>
              <a:rPr lang="en-US" dirty="0"/>
              <a:t>Cases- Combined Fix + THA</a:t>
            </a:r>
          </a:p>
        </p:txBody>
      </p:sp>
      <p:pic>
        <p:nvPicPr>
          <p:cNvPr id="9" name="Picture 8" descr="A picture containing film, table, photo, sitting&#10;&#10;Description automatically generated">
            <a:extLst>
              <a:ext uri="{FF2B5EF4-FFF2-40B4-BE49-F238E27FC236}">
                <a16:creationId xmlns:a16="http://schemas.microsoft.com/office/drawing/2014/main" id="{E1DC336D-4530-3C4A-AE37-7FC9C5EB53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5310" y="4253884"/>
            <a:ext cx="3169580" cy="2604115"/>
          </a:xfrm>
          <a:prstGeom prst="rect">
            <a:avLst/>
          </a:prstGeom>
        </p:spPr>
      </p:pic>
      <p:sp>
        <p:nvSpPr>
          <p:cNvPr id="10" name="Content Placeholder 3">
            <a:extLst>
              <a:ext uri="{FF2B5EF4-FFF2-40B4-BE49-F238E27FC236}">
                <a16:creationId xmlns:a16="http://schemas.microsoft.com/office/drawing/2014/main" id="{E45A1D20-956C-3E4E-8973-9E39400815F1}"/>
              </a:ext>
            </a:extLst>
          </p:cNvPr>
          <p:cNvSpPr txBox="1">
            <a:spLocks/>
          </p:cNvSpPr>
          <p:nvPr/>
        </p:nvSpPr>
        <p:spPr>
          <a:xfrm>
            <a:off x="6172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76 </a:t>
            </a:r>
            <a:r>
              <a:rPr lang="en-US" dirty="0" err="1"/>
              <a:t>yo</a:t>
            </a:r>
            <a:r>
              <a:rPr lang="en-US" dirty="0"/>
              <a:t> male s/p fall off of a ladder who was transferred with </a:t>
            </a:r>
            <a:r>
              <a:rPr lang="en-US" dirty="0" err="1"/>
              <a:t>protrusio</a:t>
            </a:r>
            <a:r>
              <a:rPr lang="en-US" dirty="0"/>
              <a:t> of his AC+PHT fracture 2 weeks after injury</a:t>
            </a:r>
          </a:p>
        </p:txBody>
      </p:sp>
      <p:pic>
        <p:nvPicPr>
          <p:cNvPr id="12" name="Picture 11" descr="A picture containing film, indoor, photo, sitting&#10;&#10;Description automatically generated">
            <a:extLst>
              <a:ext uri="{FF2B5EF4-FFF2-40B4-BE49-F238E27FC236}">
                <a16:creationId xmlns:a16="http://schemas.microsoft.com/office/drawing/2014/main" id="{D2846669-A9B7-A840-8997-9BC631D0A9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1065" y="3613354"/>
            <a:ext cx="2588570" cy="3244645"/>
          </a:xfrm>
          <a:prstGeom prst="rect">
            <a:avLst/>
          </a:prstGeom>
        </p:spPr>
      </p:pic>
      <p:sp>
        <p:nvSpPr>
          <p:cNvPr id="13" name="Rectangle 12">
            <a:extLst>
              <a:ext uri="{FF2B5EF4-FFF2-40B4-BE49-F238E27FC236}">
                <a16:creationId xmlns:a16="http://schemas.microsoft.com/office/drawing/2014/main" id="{AB76A88D-10C3-9A43-8746-D53E1D4731D9}"/>
              </a:ext>
            </a:extLst>
          </p:cNvPr>
          <p:cNvSpPr/>
          <p:nvPr/>
        </p:nvSpPr>
        <p:spPr>
          <a:xfrm>
            <a:off x="311029" y="1613925"/>
            <a:ext cx="527171" cy="3476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7D14B60-4975-2145-91C2-D1D03DFBC0E8}"/>
              </a:ext>
            </a:extLst>
          </p:cNvPr>
          <p:cNvSpPr/>
          <p:nvPr/>
        </p:nvSpPr>
        <p:spPr>
          <a:xfrm>
            <a:off x="6361065" y="3653684"/>
            <a:ext cx="527171" cy="3476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C7BE8E8-D22B-154F-9CC3-586AAE322BC8}"/>
              </a:ext>
            </a:extLst>
          </p:cNvPr>
          <p:cNvSpPr/>
          <p:nvPr/>
        </p:nvSpPr>
        <p:spPr>
          <a:xfrm>
            <a:off x="2405310" y="4218039"/>
            <a:ext cx="527171" cy="3476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34263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cture containing text, book, mammal, photo&#10;&#10;Description automatically generated">
            <a:extLst>
              <a:ext uri="{FF2B5EF4-FFF2-40B4-BE49-F238E27FC236}">
                <a16:creationId xmlns:a16="http://schemas.microsoft.com/office/drawing/2014/main" id="{2D0CF179-0173-4947-B033-AEAA4DBC805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1462088"/>
            <a:ext cx="2746376" cy="2746376"/>
          </a:xfrm>
        </p:spPr>
      </p:pic>
      <p:sp>
        <p:nvSpPr>
          <p:cNvPr id="6" name="Title 1">
            <a:extLst>
              <a:ext uri="{FF2B5EF4-FFF2-40B4-BE49-F238E27FC236}">
                <a16:creationId xmlns:a16="http://schemas.microsoft.com/office/drawing/2014/main" id="{ECCD14AD-A1A4-6A44-A8EA-6BF8FCA6F395}"/>
              </a:ext>
            </a:extLst>
          </p:cNvPr>
          <p:cNvSpPr>
            <a:spLocks noGrp="1"/>
          </p:cNvSpPr>
          <p:nvPr>
            <p:ph type="title"/>
          </p:nvPr>
        </p:nvSpPr>
        <p:spPr/>
        <p:txBody>
          <a:bodyPr/>
          <a:lstStyle/>
          <a:p>
            <a:pPr algn="ctr"/>
            <a:r>
              <a:rPr lang="en-US" dirty="0"/>
              <a:t>Cases- Combined Fix + THA</a:t>
            </a:r>
          </a:p>
        </p:txBody>
      </p:sp>
      <p:pic>
        <p:nvPicPr>
          <p:cNvPr id="12" name="Picture 11" descr="A picture containing text, book, photo, cellphone&#10;&#10;Description automatically generated">
            <a:extLst>
              <a:ext uri="{FF2B5EF4-FFF2-40B4-BE49-F238E27FC236}">
                <a16:creationId xmlns:a16="http://schemas.microsoft.com/office/drawing/2014/main" id="{F01CB677-6039-A244-B86C-584C24505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375" y="3428999"/>
            <a:ext cx="2746375" cy="2746375"/>
          </a:xfrm>
          <a:prstGeom prst="rect">
            <a:avLst/>
          </a:prstGeom>
        </p:spPr>
      </p:pic>
      <p:sp>
        <p:nvSpPr>
          <p:cNvPr id="13" name="Content Placeholder 3">
            <a:extLst>
              <a:ext uri="{FF2B5EF4-FFF2-40B4-BE49-F238E27FC236}">
                <a16:creationId xmlns:a16="http://schemas.microsoft.com/office/drawing/2014/main" id="{2E2D890D-E291-D243-8BBE-DAFA2E459B5D}"/>
              </a:ext>
            </a:extLst>
          </p:cNvPr>
          <p:cNvSpPr txBox="1">
            <a:spLocks/>
          </p:cNvSpPr>
          <p:nvPr/>
        </p:nvSpPr>
        <p:spPr>
          <a:xfrm>
            <a:off x="6172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5" name="Content Placeholder 3">
            <a:extLst>
              <a:ext uri="{FF2B5EF4-FFF2-40B4-BE49-F238E27FC236}">
                <a16:creationId xmlns:a16="http://schemas.microsoft.com/office/drawing/2014/main" id="{7F3EA9A3-442A-4845-86B6-3699CE1E3F14}"/>
              </a:ext>
            </a:extLst>
          </p:cNvPr>
          <p:cNvSpPr txBox="1">
            <a:spLocks/>
          </p:cNvSpPr>
          <p:nvPr/>
        </p:nvSpPr>
        <p:spPr>
          <a:xfrm>
            <a:off x="6324600" y="19780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Given the time from injury with medial dislocation, bone quality, patient age and functional status, percutaneous column fixation and THA was recommended</a:t>
            </a:r>
          </a:p>
        </p:txBody>
      </p:sp>
      <p:sp>
        <p:nvSpPr>
          <p:cNvPr id="16" name="Rectangle 15">
            <a:extLst>
              <a:ext uri="{FF2B5EF4-FFF2-40B4-BE49-F238E27FC236}">
                <a16:creationId xmlns:a16="http://schemas.microsoft.com/office/drawing/2014/main" id="{3CF305A9-40D0-A048-9A6A-FE397C8BA629}"/>
              </a:ext>
            </a:extLst>
          </p:cNvPr>
          <p:cNvSpPr/>
          <p:nvPr/>
        </p:nvSpPr>
        <p:spPr>
          <a:xfrm>
            <a:off x="2060812" y="1583140"/>
            <a:ext cx="685563" cy="24248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725D8B6-78F7-B245-96C9-0DE60FC01B5A}"/>
              </a:ext>
            </a:extLst>
          </p:cNvPr>
          <p:cNvSpPr/>
          <p:nvPr/>
        </p:nvSpPr>
        <p:spPr>
          <a:xfrm>
            <a:off x="4727931" y="3564340"/>
            <a:ext cx="685563" cy="24248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49251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object, sitting, table, apple&#10;&#10;Description automatically generated">
            <a:extLst>
              <a:ext uri="{FF2B5EF4-FFF2-40B4-BE49-F238E27FC236}">
                <a16:creationId xmlns:a16="http://schemas.microsoft.com/office/drawing/2014/main" id="{8501D9CB-0F62-FF4F-B574-FFECABB1B9A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60273" y="1594823"/>
            <a:ext cx="2490480" cy="2490480"/>
          </a:xfrm>
        </p:spPr>
      </p:pic>
      <p:sp>
        <p:nvSpPr>
          <p:cNvPr id="5" name="Title 1">
            <a:extLst>
              <a:ext uri="{FF2B5EF4-FFF2-40B4-BE49-F238E27FC236}">
                <a16:creationId xmlns:a16="http://schemas.microsoft.com/office/drawing/2014/main" id="{FC82DEE5-A35C-3445-B067-BFC1B6006928}"/>
              </a:ext>
            </a:extLst>
          </p:cNvPr>
          <p:cNvSpPr>
            <a:spLocks noGrp="1"/>
          </p:cNvSpPr>
          <p:nvPr>
            <p:ph type="title"/>
          </p:nvPr>
        </p:nvSpPr>
        <p:spPr/>
        <p:txBody>
          <a:bodyPr/>
          <a:lstStyle/>
          <a:p>
            <a:pPr algn="ctr"/>
            <a:r>
              <a:rPr lang="en-US" dirty="0"/>
              <a:t>Cases- Combined Fix + THA</a:t>
            </a:r>
          </a:p>
        </p:txBody>
      </p:sp>
      <p:pic>
        <p:nvPicPr>
          <p:cNvPr id="9" name="Picture 8" descr="A picture containing object, sitting, clock, table&#10;&#10;Description automatically generated">
            <a:extLst>
              <a:ext uri="{FF2B5EF4-FFF2-40B4-BE49-F238E27FC236}">
                <a16:creationId xmlns:a16="http://schemas.microsoft.com/office/drawing/2014/main" id="{062AF237-CCC4-C843-9753-B50C68C8F0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0753" y="1594823"/>
            <a:ext cx="2490480" cy="2490480"/>
          </a:xfrm>
          <a:prstGeom prst="rect">
            <a:avLst/>
          </a:prstGeom>
        </p:spPr>
      </p:pic>
      <p:pic>
        <p:nvPicPr>
          <p:cNvPr id="11" name="Picture 10" descr="A picture containing table, indoor, sitting, plate&#10;&#10;Description automatically generated">
            <a:extLst>
              <a:ext uri="{FF2B5EF4-FFF2-40B4-BE49-F238E27FC236}">
                <a16:creationId xmlns:a16="http://schemas.microsoft.com/office/drawing/2014/main" id="{CCBC5D52-DCC8-2140-87CC-9991CDF5DD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8858" y="4085303"/>
            <a:ext cx="2610465" cy="2610465"/>
          </a:xfrm>
          <a:prstGeom prst="rect">
            <a:avLst/>
          </a:prstGeom>
        </p:spPr>
      </p:pic>
      <p:sp>
        <p:nvSpPr>
          <p:cNvPr id="12" name="Content Placeholder 3">
            <a:extLst>
              <a:ext uri="{FF2B5EF4-FFF2-40B4-BE49-F238E27FC236}">
                <a16:creationId xmlns:a16="http://schemas.microsoft.com/office/drawing/2014/main" id="{823710D2-B93B-8B4E-8DC8-A77535077AE5}"/>
              </a:ext>
            </a:extLst>
          </p:cNvPr>
          <p:cNvSpPr txBox="1">
            <a:spLocks/>
          </p:cNvSpPr>
          <p:nvPr/>
        </p:nvSpPr>
        <p:spPr>
          <a:xfrm>
            <a:off x="6324600" y="1978025"/>
            <a:ext cx="5181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Percutaneous fixation of the posterior column with a posterior column screw (antegrade) and the anterior column with an anterior column screw (antegrade)</a:t>
            </a:r>
          </a:p>
          <a:p>
            <a:r>
              <a:rPr lang="en-US" dirty="0"/>
              <a:t>The anterior column screw was likely intra-articular at this time, but it was left in place and could be removed during the THA if it prevented seating of the cup</a:t>
            </a:r>
          </a:p>
        </p:txBody>
      </p:sp>
      <p:sp>
        <p:nvSpPr>
          <p:cNvPr id="13" name="Rectangle 12">
            <a:extLst>
              <a:ext uri="{FF2B5EF4-FFF2-40B4-BE49-F238E27FC236}">
                <a16:creationId xmlns:a16="http://schemas.microsoft.com/office/drawing/2014/main" id="{1D00DCAD-F568-844F-A95E-467EA87C8B07}"/>
              </a:ext>
            </a:extLst>
          </p:cNvPr>
          <p:cNvSpPr/>
          <p:nvPr/>
        </p:nvSpPr>
        <p:spPr>
          <a:xfrm>
            <a:off x="260273" y="1594823"/>
            <a:ext cx="722366" cy="6024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25D3916-2B47-044E-9616-4154F79C953F}"/>
              </a:ext>
            </a:extLst>
          </p:cNvPr>
          <p:cNvSpPr/>
          <p:nvPr/>
        </p:nvSpPr>
        <p:spPr>
          <a:xfrm>
            <a:off x="1678858" y="4127690"/>
            <a:ext cx="722366" cy="6024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462DB4D-7330-D64F-B8BD-0E812461EDCC}"/>
              </a:ext>
            </a:extLst>
          </p:cNvPr>
          <p:cNvSpPr/>
          <p:nvPr/>
        </p:nvSpPr>
        <p:spPr>
          <a:xfrm>
            <a:off x="2713222" y="1594823"/>
            <a:ext cx="722366" cy="6024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0073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picture containing indoor, film, photo, table&#10;&#10;Description automatically generated">
            <a:extLst>
              <a:ext uri="{FF2B5EF4-FFF2-40B4-BE49-F238E27FC236}">
                <a16:creationId xmlns:a16="http://schemas.microsoft.com/office/drawing/2014/main" id="{0F039E4C-C0C4-1F40-AB99-559B2D389C8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31839" y="1690688"/>
            <a:ext cx="3296264" cy="2545216"/>
          </a:xfrm>
        </p:spPr>
      </p:pic>
      <p:sp>
        <p:nvSpPr>
          <p:cNvPr id="8" name="Title 1">
            <a:extLst>
              <a:ext uri="{FF2B5EF4-FFF2-40B4-BE49-F238E27FC236}">
                <a16:creationId xmlns:a16="http://schemas.microsoft.com/office/drawing/2014/main" id="{B462D4FC-174C-1A44-845E-5A075186F9B5}"/>
              </a:ext>
            </a:extLst>
          </p:cNvPr>
          <p:cNvSpPr>
            <a:spLocks noGrp="1"/>
          </p:cNvSpPr>
          <p:nvPr>
            <p:ph type="title"/>
          </p:nvPr>
        </p:nvSpPr>
        <p:spPr/>
        <p:txBody>
          <a:bodyPr/>
          <a:lstStyle/>
          <a:p>
            <a:pPr algn="ctr"/>
            <a:r>
              <a:rPr lang="en-US" dirty="0"/>
              <a:t>Cases- Combined Fix + THA</a:t>
            </a:r>
          </a:p>
        </p:txBody>
      </p:sp>
      <p:pic>
        <p:nvPicPr>
          <p:cNvPr id="13" name="Picture 12" descr="A picture containing indoor, film, photo, sitting&#10;&#10;Description automatically generated">
            <a:extLst>
              <a:ext uri="{FF2B5EF4-FFF2-40B4-BE49-F238E27FC236}">
                <a16:creationId xmlns:a16="http://schemas.microsoft.com/office/drawing/2014/main" id="{FF007C9E-AD22-D24C-819C-51E2165114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8103" y="2963296"/>
            <a:ext cx="1974026" cy="3215148"/>
          </a:xfrm>
          <a:prstGeom prst="rect">
            <a:avLst/>
          </a:prstGeom>
        </p:spPr>
      </p:pic>
      <p:sp>
        <p:nvSpPr>
          <p:cNvPr id="14" name="Content Placeholder 3">
            <a:extLst>
              <a:ext uri="{FF2B5EF4-FFF2-40B4-BE49-F238E27FC236}">
                <a16:creationId xmlns:a16="http://schemas.microsoft.com/office/drawing/2014/main" id="{1AC3EBC2-7370-434A-B67A-455649A2ACE6}"/>
              </a:ext>
            </a:extLst>
          </p:cNvPr>
          <p:cNvSpPr txBox="1">
            <a:spLocks/>
          </p:cNvSpPr>
          <p:nvPr/>
        </p:nvSpPr>
        <p:spPr>
          <a:xfrm>
            <a:off x="6324600" y="19780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anterior column screw prevented seating of the cup and it was removed, this necessitated the use of a multi-hole locking cup that locked into the fixated posterior column</a:t>
            </a:r>
          </a:p>
          <a:p>
            <a:r>
              <a:rPr lang="en-US" dirty="0"/>
              <a:t>Patient was allowed full weightbearing at 6 weeks and had returned to all activity at 5 months</a:t>
            </a:r>
          </a:p>
        </p:txBody>
      </p:sp>
      <p:sp>
        <p:nvSpPr>
          <p:cNvPr id="15" name="Rectangle 14">
            <a:extLst>
              <a:ext uri="{FF2B5EF4-FFF2-40B4-BE49-F238E27FC236}">
                <a16:creationId xmlns:a16="http://schemas.microsoft.com/office/drawing/2014/main" id="{5A685D67-97ED-D44F-86D0-97E0EA54AA49}"/>
              </a:ext>
            </a:extLst>
          </p:cNvPr>
          <p:cNvSpPr/>
          <p:nvPr/>
        </p:nvSpPr>
        <p:spPr>
          <a:xfrm>
            <a:off x="331839" y="1690688"/>
            <a:ext cx="323254" cy="28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0F1F91F-1498-6F46-8A16-A7B729E04E6E}"/>
              </a:ext>
            </a:extLst>
          </p:cNvPr>
          <p:cNvSpPr/>
          <p:nvPr/>
        </p:nvSpPr>
        <p:spPr>
          <a:xfrm>
            <a:off x="3628103" y="2963296"/>
            <a:ext cx="323254" cy="28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2132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1F986-D23F-4C89-BCA7-B54B8938B568}"/>
              </a:ext>
            </a:extLst>
          </p:cNvPr>
          <p:cNvSpPr>
            <a:spLocks noGrp="1"/>
          </p:cNvSpPr>
          <p:nvPr>
            <p:ph type="title"/>
          </p:nvPr>
        </p:nvSpPr>
        <p:spPr/>
        <p:txBody>
          <a:bodyPr/>
          <a:lstStyle/>
          <a:p>
            <a:r>
              <a:rPr lang="en-US" dirty="0"/>
              <a:t>Radiographic views- Obturator Oblique</a:t>
            </a:r>
          </a:p>
        </p:txBody>
      </p:sp>
      <p:sp>
        <p:nvSpPr>
          <p:cNvPr id="3" name="Content Placeholder 2">
            <a:extLst>
              <a:ext uri="{FF2B5EF4-FFF2-40B4-BE49-F238E27FC236}">
                <a16:creationId xmlns:a16="http://schemas.microsoft.com/office/drawing/2014/main" id="{9EDBB556-B519-489E-98E7-056FFF0B80D4}"/>
              </a:ext>
            </a:extLst>
          </p:cNvPr>
          <p:cNvSpPr>
            <a:spLocks noGrp="1"/>
          </p:cNvSpPr>
          <p:nvPr>
            <p:ph sz="half" idx="1"/>
          </p:nvPr>
        </p:nvSpPr>
        <p:spPr>
          <a:xfrm>
            <a:off x="7654410" y="1848774"/>
            <a:ext cx="3873976" cy="4183535"/>
          </a:xfrm>
        </p:spPr>
        <p:txBody>
          <a:bodyPr>
            <a:normAutofit fontScale="77500" lnSpcReduction="20000"/>
          </a:bodyPr>
          <a:lstStyle/>
          <a:p>
            <a:r>
              <a:rPr lang="en-US" b="1" dirty="0"/>
              <a:t>“Percutaneous fixation is a surgery performed by the </a:t>
            </a:r>
            <a:r>
              <a:rPr lang="en-US" b="1" dirty="0" err="1"/>
              <a:t>fluoro</a:t>
            </a:r>
            <a:r>
              <a:rPr lang="en-US" b="1" dirty="0"/>
              <a:t> tech, where the surgeon assists him/her”</a:t>
            </a:r>
          </a:p>
          <a:p>
            <a:r>
              <a:rPr lang="en-US" b="1" dirty="0"/>
              <a:t>45 degrees roll over towards injured side (patient position, anatomy and fracture deformity can alter this number)</a:t>
            </a:r>
          </a:p>
          <a:p>
            <a:r>
              <a:rPr lang="en-US" b="1" dirty="0"/>
              <a:t>Visualization of posterior wall and anterior column</a:t>
            </a:r>
          </a:p>
          <a:p>
            <a:r>
              <a:rPr lang="en-US" b="1" dirty="0"/>
              <a:t>All of the following views are combinations of obturator and iliac obliques as well as inlet and outlet views</a:t>
            </a:r>
          </a:p>
        </p:txBody>
      </p:sp>
      <p:pic>
        <p:nvPicPr>
          <p:cNvPr id="5" name="Picture 4">
            <a:extLst>
              <a:ext uri="{FF2B5EF4-FFF2-40B4-BE49-F238E27FC236}">
                <a16:creationId xmlns:a16="http://schemas.microsoft.com/office/drawing/2014/main" id="{4D0DD7A7-CE74-6044-B838-8CBAF8D04294}"/>
              </a:ext>
            </a:extLst>
          </p:cNvPr>
          <p:cNvPicPr>
            <a:picLocks noChangeAspect="1"/>
          </p:cNvPicPr>
          <p:nvPr/>
        </p:nvPicPr>
        <p:blipFill>
          <a:blip r:embed="rId3"/>
          <a:stretch>
            <a:fillRect/>
          </a:stretch>
        </p:blipFill>
        <p:spPr>
          <a:xfrm>
            <a:off x="1251153" y="1690688"/>
            <a:ext cx="5990303" cy="4438411"/>
          </a:xfrm>
          <a:prstGeom prst="rect">
            <a:avLst/>
          </a:prstGeom>
        </p:spPr>
      </p:pic>
      <p:sp>
        <p:nvSpPr>
          <p:cNvPr id="4" name="TextBox 3">
            <a:extLst>
              <a:ext uri="{FF2B5EF4-FFF2-40B4-BE49-F238E27FC236}">
                <a16:creationId xmlns:a16="http://schemas.microsoft.com/office/drawing/2014/main" id="{1D4CFE26-516A-8240-8434-3B14CDD55853}"/>
              </a:ext>
            </a:extLst>
          </p:cNvPr>
          <p:cNvSpPr txBox="1"/>
          <p:nvPr/>
        </p:nvSpPr>
        <p:spPr>
          <a:xfrm>
            <a:off x="2276198" y="6221174"/>
            <a:ext cx="7315200" cy="461665"/>
          </a:xfrm>
          <a:prstGeom prst="rect">
            <a:avLst/>
          </a:prstGeom>
          <a:noFill/>
        </p:spPr>
        <p:txBody>
          <a:bodyPr wrap="square" rtlCol="0">
            <a:spAutoFit/>
          </a:bodyPr>
          <a:lstStyle/>
          <a:p>
            <a:r>
              <a:rPr lang="en-US" sz="1200" dirty="0"/>
              <a:t>Berton R. </a:t>
            </a:r>
            <a:r>
              <a:rPr lang="en-US" sz="1200" dirty="0" err="1"/>
              <a:t>Moed</a:t>
            </a:r>
            <a:r>
              <a:rPr lang="en-US" sz="1200" dirty="0"/>
              <a:t>, John A. Boudreau. Acetabulum Fractures. In: </a:t>
            </a:r>
            <a:r>
              <a:rPr lang="en-US" sz="1200" dirty="0" err="1"/>
              <a:t>Tornetta</a:t>
            </a:r>
            <a:r>
              <a:rPr lang="en-US" sz="1200" dirty="0"/>
              <a:t> P, Ricci WM, eds.  Rockwood and Green's Fractures in Adults, 9e. Philadelphia, PA. Wolters Kluwer Health, Inc; 2019.</a:t>
            </a:r>
          </a:p>
        </p:txBody>
      </p:sp>
    </p:spTree>
    <p:extLst>
      <p:ext uri="{BB962C8B-B14F-4D97-AF65-F5344CB8AC3E}">
        <p14:creationId xmlns:p14="http://schemas.microsoft.com/office/powerpoint/2010/main" val="38876399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96F740B-BB53-F041-8C93-745094C8CCF9}"/>
              </a:ext>
            </a:extLst>
          </p:cNvPr>
          <p:cNvSpPr>
            <a:spLocks noGrp="1"/>
          </p:cNvSpPr>
          <p:nvPr>
            <p:ph sz="half" idx="2"/>
          </p:nvPr>
        </p:nvSpPr>
        <p:spPr>
          <a:xfrm>
            <a:off x="6172200" y="1825625"/>
            <a:ext cx="5181600" cy="2213223"/>
          </a:xfrm>
        </p:spPr>
        <p:txBody>
          <a:bodyPr/>
          <a:lstStyle/>
          <a:p>
            <a:r>
              <a:rPr lang="en-US" dirty="0"/>
              <a:t>Short term functional outcomes with appropriately selected fracture patterns are similar to open treatment of acetabular fractures</a:t>
            </a:r>
          </a:p>
        </p:txBody>
      </p:sp>
      <p:sp>
        <p:nvSpPr>
          <p:cNvPr id="5" name="Title 1">
            <a:extLst>
              <a:ext uri="{FF2B5EF4-FFF2-40B4-BE49-F238E27FC236}">
                <a16:creationId xmlns:a16="http://schemas.microsoft.com/office/drawing/2014/main" id="{AD421589-F6ED-D148-8BBC-C54DFC8A077A}"/>
              </a:ext>
            </a:extLst>
          </p:cNvPr>
          <p:cNvSpPr>
            <a:spLocks noGrp="1"/>
          </p:cNvSpPr>
          <p:nvPr>
            <p:ph type="title"/>
          </p:nvPr>
        </p:nvSpPr>
        <p:spPr/>
        <p:txBody>
          <a:bodyPr/>
          <a:lstStyle/>
          <a:p>
            <a:pPr algn="ctr"/>
            <a:r>
              <a:rPr lang="en-US" dirty="0"/>
              <a:t>Cases</a:t>
            </a:r>
          </a:p>
        </p:txBody>
      </p:sp>
      <p:pic>
        <p:nvPicPr>
          <p:cNvPr id="6" name="Content Placeholder 5" descr="A picture containing text, book, table, photo&#10;&#10;Description automatically generated">
            <a:extLst>
              <a:ext uri="{FF2B5EF4-FFF2-40B4-BE49-F238E27FC236}">
                <a16:creationId xmlns:a16="http://schemas.microsoft.com/office/drawing/2014/main" id="{DC20CEAF-EA6E-F840-869E-4C50D3AAA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464" y="3819831"/>
            <a:ext cx="3006060" cy="3006060"/>
          </a:xfrm>
          <a:prstGeom prst="rect">
            <a:avLst/>
          </a:prstGeom>
        </p:spPr>
      </p:pic>
      <p:pic>
        <p:nvPicPr>
          <p:cNvPr id="7" name="Picture 6" descr="A close up of a blackboard&#10;&#10;Description automatically generated">
            <a:extLst>
              <a:ext uri="{FF2B5EF4-FFF2-40B4-BE49-F238E27FC236}">
                <a16:creationId xmlns:a16="http://schemas.microsoft.com/office/drawing/2014/main" id="{8D16A48F-D056-1E40-A66C-0D912E5AA9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8095" y="1337621"/>
            <a:ext cx="2762429" cy="2762429"/>
          </a:xfrm>
          <a:prstGeom prst="rect">
            <a:avLst/>
          </a:prstGeom>
        </p:spPr>
      </p:pic>
      <p:pic>
        <p:nvPicPr>
          <p:cNvPr id="8" name="Picture 7" descr="A close up of text on a white surface&#10;&#10;Description automatically generated">
            <a:extLst>
              <a:ext uri="{FF2B5EF4-FFF2-40B4-BE49-F238E27FC236}">
                <a16:creationId xmlns:a16="http://schemas.microsoft.com/office/drawing/2014/main" id="{C59E9DC3-BB12-0845-BAE1-CF8E46C25B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666" y="1337614"/>
            <a:ext cx="2762429" cy="2762429"/>
          </a:xfrm>
          <a:prstGeom prst="rect">
            <a:avLst/>
          </a:prstGeom>
        </p:spPr>
      </p:pic>
      <p:sp>
        <p:nvSpPr>
          <p:cNvPr id="9" name="Rectangle 8">
            <a:extLst>
              <a:ext uri="{FF2B5EF4-FFF2-40B4-BE49-F238E27FC236}">
                <a16:creationId xmlns:a16="http://schemas.microsoft.com/office/drawing/2014/main" id="{8B05A9B2-E0E0-9949-A905-38B9A8EC3C03}"/>
              </a:ext>
            </a:extLst>
          </p:cNvPr>
          <p:cNvSpPr/>
          <p:nvPr/>
        </p:nvSpPr>
        <p:spPr>
          <a:xfrm>
            <a:off x="2330245" y="1489587"/>
            <a:ext cx="677850" cy="6931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4610D0-E28F-7C47-8D6A-D78EF42D78C0}"/>
              </a:ext>
            </a:extLst>
          </p:cNvPr>
          <p:cNvSpPr/>
          <p:nvPr/>
        </p:nvSpPr>
        <p:spPr>
          <a:xfrm>
            <a:off x="5092674" y="4038848"/>
            <a:ext cx="677850" cy="6931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A573743-6333-1F43-B9CB-EAA7F3D58E63}"/>
              </a:ext>
            </a:extLst>
          </p:cNvPr>
          <p:cNvSpPr/>
          <p:nvPr/>
        </p:nvSpPr>
        <p:spPr>
          <a:xfrm>
            <a:off x="5121883" y="1449757"/>
            <a:ext cx="677850" cy="6931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33C24B6-C047-C343-9EC7-6386823BF64F}"/>
              </a:ext>
            </a:extLst>
          </p:cNvPr>
          <p:cNvSpPr txBox="1"/>
          <p:nvPr/>
        </p:nvSpPr>
        <p:spPr>
          <a:xfrm>
            <a:off x="6687403" y="4626590"/>
            <a:ext cx="4666397" cy="646331"/>
          </a:xfrm>
          <a:prstGeom prst="rect">
            <a:avLst/>
          </a:prstGeom>
          <a:noFill/>
        </p:spPr>
        <p:txBody>
          <a:bodyPr wrap="square" rtlCol="0">
            <a:spAutoFit/>
          </a:bodyPr>
          <a:lstStyle/>
          <a:p>
            <a:r>
              <a:rPr lang="en-US" sz="1200" dirty="0"/>
              <a:t>Short-term results of percutaneous treatment of acetabular fractures: functional outcomes, radiographic assessment and complications. </a:t>
            </a:r>
            <a:r>
              <a:rPr lang="en-US" sz="1200" dirty="0" err="1"/>
              <a:t>Bozzio</a:t>
            </a:r>
            <a:r>
              <a:rPr lang="en-US" sz="1200" dirty="0"/>
              <a:t> et al. International Orthopedics. 2016. 40. 1703-1708</a:t>
            </a:r>
          </a:p>
        </p:txBody>
      </p:sp>
    </p:spTree>
    <p:extLst>
      <p:ext uri="{BB962C8B-B14F-4D97-AF65-F5344CB8AC3E}">
        <p14:creationId xmlns:p14="http://schemas.microsoft.com/office/powerpoint/2010/main" val="6042594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0DCCD-A42E-D548-A745-C9ACD8D1592B}"/>
              </a:ext>
            </a:extLst>
          </p:cNvPr>
          <p:cNvSpPr>
            <a:spLocks noGrp="1"/>
          </p:cNvSpPr>
          <p:nvPr>
            <p:ph type="title"/>
          </p:nvPr>
        </p:nvSpPr>
        <p:spPr/>
        <p:txBody>
          <a:bodyPr/>
          <a:lstStyle/>
          <a:p>
            <a:pPr algn="ctr"/>
            <a:r>
              <a:rPr lang="en-US" dirty="0"/>
              <a:t>Cases</a:t>
            </a:r>
          </a:p>
        </p:txBody>
      </p:sp>
      <p:pic>
        <p:nvPicPr>
          <p:cNvPr id="6" name="Content Placeholder 5" descr="A picture containing text, book, table, photo&#10;&#10;Description automatically generated">
            <a:extLst>
              <a:ext uri="{FF2B5EF4-FFF2-40B4-BE49-F238E27FC236}">
                <a16:creationId xmlns:a16="http://schemas.microsoft.com/office/drawing/2014/main" id="{6DAD83FE-A671-2145-983F-C6B1D834C8D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764464" y="3819831"/>
            <a:ext cx="3006060" cy="3006060"/>
          </a:xfrm>
        </p:spPr>
      </p:pic>
      <p:pic>
        <p:nvPicPr>
          <p:cNvPr id="8" name="Picture 7" descr="A close up of a blackboard&#10;&#10;Description automatically generated">
            <a:extLst>
              <a:ext uri="{FF2B5EF4-FFF2-40B4-BE49-F238E27FC236}">
                <a16:creationId xmlns:a16="http://schemas.microsoft.com/office/drawing/2014/main" id="{A9D54708-CA54-D848-86B2-DFF94727E3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8095" y="1337621"/>
            <a:ext cx="2762429" cy="2762429"/>
          </a:xfrm>
          <a:prstGeom prst="rect">
            <a:avLst/>
          </a:prstGeom>
        </p:spPr>
      </p:pic>
      <p:pic>
        <p:nvPicPr>
          <p:cNvPr id="10" name="Picture 9" descr="A close up of text on a white surface&#10;&#10;Description automatically generated">
            <a:extLst>
              <a:ext uri="{FF2B5EF4-FFF2-40B4-BE49-F238E27FC236}">
                <a16:creationId xmlns:a16="http://schemas.microsoft.com/office/drawing/2014/main" id="{0CEC2BB2-DB93-8147-B65C-2A91718C7D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666" y="1337614"/>
            <a:ext cx="2762429" cy="2762429"/>
          </a:xfrm>
          <a:prstGeom prst="rect">
            <a:avLst/>
          </a:prstGeom>
        </p:spPr>
      </p:pic>
      <p:sp>
        <p:nvSpPr>
          <p:cNvPr id="11" name="Rectangle 10">
            <a:extLst>
              <a:ext uri="{FF2B5EF4-FFF2-40B4-BE49-F238E27FC236}">
                <a16:creationId xmlns:a16="http://schemas.microsoft.com/office/drawing/2014/main" id="{801E834C-312E-CE4A-AF82-240686CE6AE2}"/>
              </a:ext>
            </a:extLst>
          </p:cNvPr>
          <p:cNvSpPr/>
          <p:nvPr/>
        </p:nvSpPr>
        <p:spPr>
          <a:xfrm>
            <a:off x="2330245" y="1489587"/>
            <a:ext cx="677850" cy="6931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7D749B2-B723-1C42-9F2F-7B63A932EBBB}"/>
              </a:ext>
            </a:extLst>
          </p:cNvPr>
          <p:cNvSpPr/>
          <p:nvPr/>
        </p:nvSpPr>
        <p:spPr>
          <a:xfrm>
            <a:off x="5092674" y="4038848"/>
            <a:ext cx="677850" cy="6931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2343AF8-85A1-3847-B212-294AC411E84E}"/>
              </a:ext>
            </a:extLst>
          </p:cNvPr>
          <p:cNvSpPr/>
          <p:nvPr/>
        </p:nvSpPr>
        <p:spPr>
          <a:xfrm>
            <a:off x="5121883" y="1449757"/>
            <a:ext cx="677850" cy="6931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CAE0A492-141F-0148-B41F-B8BF3577115C}"/>
              </a:ext>
            </a:extLst>
          </p:cNvPr>
          <p:cNvSpPr txBox="1">
            <a:spLocks/>
          </p:cNvSpPr>
          <p:nvPr/>
        </p:nvSpPr>
        <p:spPr>
          <a:xfrm>
            <a:off x="6172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49 </a:t>
            </a:r>
            <a:r>
              <a:rPr lang="en-US" dirty="0" err="1"/>
              <a:t>yo</a:t>
            </a:r>
            <a:r>
              <a:rPr lang="en-US" dirty="0"/>
              <a:t> s/p pedestrian struck, a1C of 12.5, minimally displaced but comminuted AC + PHT fracture, mild pre-existing OA</a:t>
            </a:r>
          </a:p>
          <a:p>
            <a:r>
              <a:rPr lang="en-US" dirty="0"/>
              <a:t>Bony corridors amenable to anterior column, posterior column and LCII fixation</a:t>
            </a:r>
          </a:p>
        </p:txBody>
      </p:sp>
    </p:spTree>
    <p:extLst>
      <p:ext uri="{BB962C8B-B14F-4D97-AF65-F5344CB8AC3E}">
        <p14:creationId xmlns:p14="http://schemas.microsoft.com/office/powerpoint/2010/main" val="23513634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D2F01-935C-C341-ACA9-06BBF568FF03}"/>
              </a:ext>
            </a:extLst>
          </p:cNvPr>
          <p:cNvSpPr>
            <a:spLocks noGrp="1"/>
          </p:cNvSpPr>
          <p:nvPr>
            <p:ph type="title"/>
          </p:nvPr>
        </p:nvSpPr>
        <p:spPr/>
        <p:txBody>
          <a:bodyPr/>
          <a:lstStyle/>
          <a:p>
            <a:pPr algn="ctr"/>
            <a:r>
              <a:rPr lang="en-US" dirty="0"/>
              <a:t>Cases</a:t>
            </a:r>
          </a:p>
        </p:txBody>
      </p:sp>
      <p:pic>
        <p:nvPicPr>
          <p:cNvPr id="8" name="Picture 7" descr="A picture containing photo, table, sitting, monitor&#10;&#10;Description automatically generated">
            <a:extLst>
              <a:ext uri="{FF2B5EF4-FFF2-40B4-BE49-F238E27FC236}">
                <a16:creationId xmlns:a16="http://schemas.microsoft.com/office/drawing/2014/main" id="{560B2F16-1CE4-4F49-A96D-650EC8933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541" y="1190136"/>
            <a:ext cx="2673939" cy="2673939"/>
          </a:xfrm>
          <a:prstGeom prst="rect">
            <a:avLst/>
          </a:prstGeom>
        </p:spPr>
      </p:pic>
      <p:pic>
        <p:nvPicPr>
          <p:cNvPr id="10" name="Picture 9" descr="A picture containing photo, object, clock, sitting&#10;&#10;Description automatically generated">
            <a:extLst>
              <a:ext uri="{FF2B5EF4-FFF2-40B4-BE49-F238E27FC236}">
                <a16:creationId xmlns:a16="http://schemas.microsoft.com/office/drawing/2014/main" id="{21B0C7EB-AA1B-4647-A9F6-0A9B4953D5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2480" y="1293375"/>
            <a:ext cx="2673939" cy="2673939"/>
          </a:xfrm>
          <a:prstGeom prst="rect">
            <a:avLst/>
          </a:prstGeom>
        </p:spPr>
      </p:pic>
      <p:pic>
        <p:nvPicPr>
          <p:cNvPr id="12" name="Picture 11" descr="A picture containing photo, light&#10;&#10;Description automatically generated">
            <a:extLst>
              <a:ext uri="{FF2B5EF4-FFF2-40B4-BE49-F238E27FC236}">
                <a16:creationId xmlns:a16="http://schemas.microsoft.com/office/drawing/2014/main" id="{BC761E4D-391B-7843-9B85-019D66541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9871" y="3799605"/>
            <a:ext cx="2814484" cy="2814484"/>
          </a:xfrm>
          <a:prstGeom prst="rect">
            <a:avLst/>
          </a:prstGeom>
        </p:spPr>
      </p:pic>
      <p:sp>
        <p:nvSpPr>
          <p:cNvPr id="13" name="Rectangle 12">
            <a:extLst>
              <a:ext uri="{FF2B5EF4-FFF2-40B4-BE49-F238E27FC236}">
                <a16:creationId xmlns:a16="http://schemas.microsoft.com/office/drawing/2014/main" id="{2C6FD161-5B0B-F44D-BA7A-00B42C45460C}"/>
              </a:ext>
            </a:extLst>
          </p:cNvPr>
          <p:cNvSpPr/>
          <p:nvPr/>
        </p:nvSpPr>
        <p:spPr>
          <a:xfrm>
            <a:off x="378541" y="1190136"/>
            <a:ext cx="801330" cy="5005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214930F-7136-6B42-8421-211A56E05D80}"/>
              </a:ext>
            </a:extLst>
          </p:cNvPr>
          <p:cNvSpPr/>
          <p:nvPr/>
        </p:nvSpPr>
        <p:spPr>
          <a:xfrm>
            <a:off x="1027252" y="3897481"/>
            <a:ext cx="801330" cy="5005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E692240-5B3E-7548-8283-C14664D8427B}"/>
              </a:ext>
            </a:extLst>
          </p:cNvPr>
          <p:cNvSpPr/>
          <p:nvPr/>
        </p:nvSpPr>
        <p:spPr>
          <a:xfrm>
            <a:off x="2956615" y="1244660"/>
            <a:ext cx="801330" cy="5005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3">
            <a:extLst>
              <a:ext uri="{FF2B5EF4-FFF2-40B4-BE49-F238E27FC236}">
                <a16:creationId xmlns:a16="http://schemas.microsoft.com/office/drawing/2014/main" id="{A1FF19D5-1D58-9E4B-A00F-6482C47A6337}"/>
              </a:ext>
            </a:extLst>
          </p:cNvPr>
          <p:cNvSpPr txBox="1">
            <a:spLocks/>
          </p:cNvSpPr>
          <p:nvPr/>
        </p:nvSpPr>
        <p:spPr>
          <a:xfrm>
            <a:off x="6172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Anterior column screw has the smallest corridor, if using cannulated screws, place this guidewire first, if using solid screws, place this screw first</a:t>
            </a:r>
          </a:p>
          <a:p>
            <a:r>
              <a:rPr lang="en-US" dirty="0"/>
              <a:t>Following this posterior column and LCII/supra-acetabular fracture fixation can be carried out</a:t>
            </a:r>
          </a:p>
        </p:txBody>
      </p:sp>
    </p:spTree>
    <p:extLst>
      <p:ext uri="{BB962C8B-B14F-4D97-AF65-F5344CB8AC3E}">
        <p14:creationId xmlns:p14="http://schemas.microsoft.com/office/powerpoint/2010/main" val="14971089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BB81-3E07-4645-AD4F-E2D7AAAE8616}"/>
              </a:ext>
            </a:extLst>
          </p:cNvPr>
          <p:cNvSpPr>
            <a:spLocks noGrp="1"/>
          </p:cNvSpPr>
          <p:nvPr>
            <p:ph type="title"/>
          </p:nvPr>
        </p:nvSpPr>
        <p:spPr/>
        <p:txBody>
          <a:bodyPr/>
          <a:lstStyle/>
          <a:p>
            <a:pPr algn="ctr"/>
            <a:r>
              <a:rPr lang="en-US" dirty="0"/>
              <a:t>Cases</a:t>
            </a:r>
          </a:p>
        </p:txBody>
      </p:sp>
      <p:pic>
        <p:nvPicPr>
          <p:cNvPr id="8" name="Content Placeholder 7" descr="A picture containing film, photo, table, looking&#10;&#10;Description automatically generated">
            <a:extLst>
              <a:ext uri="{FF2B5EF4-FFF2-40B4-BE49-F238E27FC236}">
                <a16:creationId xmlns:a16="http://schemas.microsoft.com/office/drawing/2014/main" id="{C8E76BBB-A538-AF46-9E2C-A8EE7AE2A8E6}"/>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428895" y="2686050"/>
            <a:ext cx="2800609" cy="2320926"/>
          </a:xfrm>
        </p:spPr>
      </p:pic>
      <p:pic>
        <p:nvPicPr>
          <p:cNvPr id="10" name="Picture 9" descr="A picture containing film, photo, table, cake&#10;&#10;Description automatically generated">
            <a:extLst>
              <a:ext uri="{FF2B5EF4-FFF2-40B4-BE49-F238E27FC236}">
                <a16:creationId xmlns:a16="http://schemas.microsoft.com/office/drawing/2014/main" id="{FE89BAF3-C974-194A-9B44-153F61A904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207" y="3843337"/>
            <a:ext cx="2779688" cy="2314575"/>
          </a:xfrm>
          <a:prstGeom prst="rect">
            <a:avLst/>
          </a:prstGeom>
        </p:spPr>
      </p:pic>
      <p:pic>
        <p:nvPicPr>
          <p:cNvPr id="12" name="Picture 11" descr="A picture containing film, photo, food, table&#10;&#10;Description automatically generated">
            <a:extLst>
              <a:ext uri="{FF2B5EF4-FFF2-40B4-BE49-F238E27FC236}">
                <a16:creationId xmlns:a16="http://schemas.microsoft.com/office/drawing/2014/main" id="{25B56F71-054F-5D49-807E-AC491E4C29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207" y="1528763"/>
            <a:ext cx="2779688" cy="2314575"/>
          </a:xfrm>
          <a:prstGeom prst="rect">
            <a:avLst/>
          </a:prstGeom>
        </p:spPr>
      </p:pic>
      <p:sp>
        <p:nvSpPr>
          <p:cNvPr id="13" name="Rectangle 12">
            <a:extLst>
              <a:ext uri="{FF2B5EF4-FFF2-40B4-BE49-F238E27FC236}">
                <a16:creationId xmlns:a16="http://schemas.microsoft.com/office/drawing/2014/main" id="{CB05DD69-6E78-244E-A46C-D060CE5B9916}"/>
              </a:ext>
            </a:extLst>
          </p:cNvPr>
          <p:cNvSpPr/>
          <p:nvPr/>
        </p:nvSpPr>
        <p:spPr>
          <a:xfrm>
            <a:off x="649207" y="1535114"/>
            <a:ext cx="308056" cy="33654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50767B6-4767-5E45-B495-F2381D3DAD81}"/>
              </a:ext>
            </a:extLst>
          </p:cNvPr>
          <p:cNvSpPr/>
          <p:nvPr/>
        </p:nvSpPr>
        <p:spPr>
          <a:xfrm>
            <a:off x="628286" y="3827464"/>
            <a:ext cx="308056" cy="33654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0B0D9ED-D88A-9349-B79E-68C0DEEC8964}"/>
              </a:ext>
            </a:extLst>
          </p:cNvPr>
          <p:cNvSpPr/>
          <p:nvPr/>
        </p:nvSpPr>
        <p:spPr>
          <a:xfrm>
            <a:off x="3408217" y="2683670"/>
            <a:ext cx="308056" cy="33654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3">
            <a:extLst>
              <a:ext uri="{FF2B5EF4-FFF2-40B4-BE49-F238E27FC236}">
                <a16:creationId xmlns:a16="http://schemas.microsoft.com/office/drawing/2014/main" id="{9136515B-F095-2649-B3FB-48FA15CEC584}"/>
              </a:ext>
            </a:extLst>
          </p:cNvPr>
          <p:cNvSpPr txBox="1">
            <a:spLocks/>
          </p:cNvSpPr>
          <p:nvPr/>
        </p:nvSpPr>
        <p:spPr>
          <a:xfrm>
            <a:off x="6172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 6 months he was ambulating without pain and had returned to work</a:t>
            </a:r>
          </a:p>
        </p:txBody>
      </p:sp>
    </p:spTree>
    <p:extLst>
      <p:ext uri="{BB962C8B-B14F-4D97-AF65-F5344CB8AC3E}">
        <p14:creationId xmlns:p14="http://schemas.microsoft.com/office/powerpoint/2010/main" val="5936048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F45F7-4D52-AE46-9A9E-EB19A5AFD238}"/>
              </a:ext>
            </a:extLst>
          </p:cNvPr>
          <p:cNvSpPr>
            <a:spLocks noGrp="1"/>
          </p:cNvSpPr>
          <p:nvPr>
            <p:ph type="title"/>
          </p:nvPr>
        </p:nvSpPr>
        <p:spPr/>
        <p:txBody>
          <a:bodyPr/>
          <a:lstStyle/>
          <a:p>
            <a:pPr algn="ctr"/>
            <a:r>
              <a:rPr lang="en-US" dirty="0"/>
              <a:t>Cases</a:t>
            </a:r>
          </a:p>
        </p:txBody>
      </p:sp>
      <p:sp>
        <p:nvSpPr>
          <p:cNvPr id="4" name="Content Placeholder 3">
            <a:extLst>
              <a:ext uri="{FF2B5EF4-FFF2-40B4-BE49-F238E27FC236}">
                <a16:creationId xmlns:a16="http://schemas.microsoft.com/office/drawing/2014/main" id="{C0763403-39A2-4D4A-8562-2B02CE98BE26}"/>
              </a:ext>
            </a:extLst>
          </p:cNvPr>
          <p:cNvSpPr>
            <a:spLocks noGrp="1"/>
          </p:cNvSpPr>
          <p:nvPr>
            <p:ph sz="half" idx="2"/>
          </p:nvPr>
        </p:nvSpPr>
        <p:spPr/>
        <p:txBody>
          <a:bodyPr/>
          <a:lstStyle/>
          <a:p>
            <a:r>
              <a:rPr lang="en-US" dirty="0"/>
              <a:t>Percutaneous treatment of geriatric acetabular fractures allows for decreased surgical morbidity, and similar functional outcomes to open fixation in many fracture patterns</a:t>
            </a:r>
          </a:p>
        </p:txBody>
      </p:sp>
      <p:pic>
        <p:nvPicPr>
          <p:cNvPr id="5" name="Picture 4" descr="A picture containing text, book, photo, different&#10;&#10;Description automatically generated">
            <a:extLst>
              <a:ext uri="{FF2B5EF4-FFF2-40B4-BE49-F238E27FC236}">
                <a16:creationId xmlns:a16="http://schemas.microsoft.com/office/drawing/2014/main" id="{B157506A-7CD3-B945-A439-B57663123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543" y="1569492"/>
            <a:ext cx="4020474" cy="4020474"/>
          </a:xfrm>
          <a:prstGeom prst="rect">
            <a:avLst/>
          </a:prstGeom>
        </p:spPr>
      </p:pic>
      <p:sp>
        <p:nvSpPr>
          <p:cNvPr id="6" name="Rectangle 5">
            <a:extLst>
              <a:ext uri="{FF2B5EF4-FFF2-40B4-BE49-F238E27FC236}">
                <a16:creationId xmlns:a16="http://schemas.microsoft.com/office/drawing/2014/main" id="{46B7A181-8304-AD47-A4E7-9BEC22C4D426}"/>
              </a:ext>
            </a:extLst>
          </p:cNvPr>
          <p:cNvSpPr/>
          <p:nvPr/>
        </p:nvSpPr>
        <p:spPr>
          <a:xfrm>
            <a:off x="3548632" y="1690688"/>
            <a:ext cx="1166385" cy="12043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1A0092C-E05F-F646-BA26-0D572D84221D}"/>
              </a:ext>
            </a:extLst>
          </p:cNvPr>
          <p:cNvSpPr txBox="1"/>
          <p:nvPr/>
        </p:nvSpPr>
        <p:spPr>
          <a:xfrm>
            <a:off x="1376576" y="6176963"/>
            <a:ext cx="8134066" cy="461665"/>
          </a:xfrm>
          <a:prstGeom prst="rect">
            <a:avLst/>
          </a:prstGeom>
          <a:noFill/>
        </p:spPr>
        <p:txBody>
          <a:bodyPr wrap="square" rtlCol="0">
            <a:spAutoFit/>
          </a:bodyPr>
          <a:lstStyle/>
          <a:p>
            <a:r>
              <a:rPr lang="en-US" sz="1200" dirty="0"/>
              <a:t>Functional Outcomes in Elderly Patients With Acetabular Fractures Treated With Minimally Invasive Reduction and Percutaneous Fixation; Gary et al. JOT; May 2012; 26(5) 278-83</a:t>
            </a:r>
          </a:p>
        </p:txBody>
      </p:sp>
    </p:spTree>
    <p:extLst>
      <p:ext uri="{BB962C8B-B14F-4D97-AF65-F5344CB8AC3E}">
        <p14:creationId xmlns:p14="http://schemas.microsoft.com/office/powerpoint/2010/main" val="26311603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DADED-585E-D44B-9F0E-3B7E847E9876}"/>
              </a:ext>
            </a:extLst>
          </p:cNvPr>
          <p:cNvSpPr>
            <a:spLocks noGrp="1"/>
          </p:cNvSpPr>
          <p:nvPr>
            <p:ph type="title"/>
          </p:nvPr>
        </p:nvSpPr>
        <p:spPr/>
        <p:txBody>
          <a:bodyPr/>
          <a:lstStyle/>
          <a:p>
            <a:pPr algn="ctr"/>
            <a:r>
              <a:rPr lang="en-US" dirty="0"/>
              <a:t>Cases</a:t>
            </a:r>
          </a:p>
        </p:txBody>
      </p:sp>
      <p:pic>
        <p:nvPicPr>
          <p:cNvPr id="9" name="Content Placeholder 8" descr="A close up of text on a black surface&#10;&#10;Description automatically generated">
            <a:extLst>
              <a:ext uri="{FF2B5EF4-FFF2-40B4-BE49-F238E27FC236}">
                <a16:creationId xmlns:a16="http://schemas.microsoft.com/office/drawing/2014/main" id="{581B74AC-6FA1-FD4A-91C9-0264F785210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018" y="1690688"/>
            <a:ext cx="2274887" cy="2274887"/>
          </a:xfrm>
        </p:spPr>
      </p:pic>
      <p:pic>
        <p:nvPicPr>
          <p:cNvPr id="11" name="Picture 10" descr="A picture containing text, photo, table, person&#10;&#10;Description automatically generated">
            <a:extLst>
              <a:ext uri="{FF2B5EF4-FFF2-40B4-BE49-F238E27FC236}">
                <a16:creationId xmlns:a16="http://schemas.microsoft.com/office/drawing/2014/main" id="{0A23BB67-961F-0A43-9F7E-42ADB8D8AE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2905" y="1690688"/>
            <a:ext cx="2274886" cy="2274886"/>
          </a:xfrm>
          <a:prstGeom prst="rect">
            <a:avLst/>
          </a:prstGeom>
        </p:spPr>
      </p:pic>
      <p:pic>
        <p:nvPicPr>
          <p:cNvPr id="13" name="Picture 12" descr="A picture containing text, book, photo, different&#10;&#10;Description automatically generated">
            <a:extLst>
              <a:ext uri="{FF2B5EF4-FFF2-40B4-BE49-F238E27FC236}">
                <a16:creationId xmlns:a16="http://schemas.microsoft.com/office/drawing/2014/main" id="{08FFAA83-AB66-C14E-8D58-8552BC74A2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8750" y="3900487"/>
            <a:ext cx="2781300" cy="2781300"/>
          </a:xfrm>
          <a:prstGeom prst="rect">
            <a:avLst/>
          </a:prstGeom>
        </p:spPr>
      </p:pic>
      <p:sp>
        <p:nvSpPr>
          <p:cNvPr id="14" name="Rectangle 13">
            <a:extLst>
              <a:ext uri="{FF2B5EF4-FFF2-40B4-BE49-F238E27FC236}">
                <a16:creationId xmlns:a16="http://schemas.microsoft.com/office/drawing/2014/main" id="{E244BE99-7FB4-F040-8FB7-CF76321833D2}"/>
              </a:ext>
            </a:extLst>
          </p:cNvPr>
          <p:cNvSpPr/>
          <p:nvPr/>
        </p:nvSpPr>
        <p:spPr>
          <a:xfrm>
            <a:off x="2286000" y="1814513"/>
            <a:ext cx="646905" cy="571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7AE9946-51AB-6842-8BAA-FBF545193E2E}"/>
              </a:ext>
            </a:extLst>
          </p:cNvPr>
          <p:cNvSpPr/>
          <p:nvPr/>
        </p:nvSpPr>
        <p:spPr>
          <a:xfrm>
            <a:off x="3357563" y="3965574"/>
            <a:ext cx="852487" cy="8064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97E927F-FBF5-7A47-BAB1-327D959DE1E3}"/>
              </a:ext>
            </a:extLst>
          </p:cNvPr>
          <p:cNvSpPr/>
          <p:nvPr/>
        </p:nvSpPr>
        <p:spPr>
          <a:xfrm>
            <a:off x="4546202" y="1814513"/>
            <a:ext cx="646905" cy="571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3">
            <a:extLst>
              <a:ext uri="{FF2B5EF4-FFF2-40B4-BE49-F238E27FC236}">
                <a16:creationId xmlns:a16="http://schemas.microsoft.com/office/drawing/2014/main" id="{AC490B1A-E4D0-EB48-BB01-118049C1C654}"/>
              </a:ext>
            </a:extLst>
          </p:cNvPr>
          <p:cNvSpPr txBox="1">
            <a:spLocks/>
          </p:cNvSpPr>
          <p:nvPr/>
        </p:nvSpPr>
        <p:spPr>
          <a:xfrm>
            <a:off x="6172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74 </a:t>
            </a:r>
            <a:r>
              <a:rPr lang="en-US" dirty="0" err="1"/>
              <a:t>yo</a:t>
            </a:r>
            <a:r>
              <a:rPr lang="en-US" dirty="0"/>
              <a:t> m, s/p fall off of a horse with a right sided Anterior column fracture; PMHS: DM, radical prostatectomy, obesity</a:t>
            </a:r>
          </a:p>
          <a:p>
            <a:r>
              <a:rPr lang="en-US" dirty="0"/>
              <a:t>Fracture pattern amenable to percutaneous fixation, and reduction through a lateral window</a:t>
            </a:r>
          </a:p>
        </p:txBody>
      </p:sp>
    </p:spTree>
    <p:extLst>
      <p:ext uri="{BB962C8B-B14F-4D97-AF65-F5344CB8AC3E}">
        <p14:creationId xmlns:p14="http://schemas.microsoft.com/office/powerpoint/2010/main" val="32996807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BAAB2-F04B-9449-948B-6862A6C56278}"/>
              </a:ext>
            </a:extLst>
          </p:cNvPr>
          <p:cNvSpPr>
            <a:spLocks noGrp="1"/>
          </p:cNvSpPr>
          <p:nvPr>
            <p:ph type="title"/>
          </p:nvPr>
        </p:nvSpPr>
        <p:spPr/>
        <p:txBody>
          <a:bodyPr/>
          <a:lstStyle/>
          <a:p>
            <a:pPr algn="ctr"/>
            <a:r>
              <a:rPr lang="en-US" dirty="0"/>
              <a:t>Cases</a:t>
            </a:r>
          </a:p>
        </p:txBody>
      </p:sp>
      <p:pic>
        <p:nvPicPr>
          <p:cNvPr id="7" name="Content Placeholder 6" descr="A picture containing sitting, indoor, table, photo&#10;&#10;Description automatically generated">
            <a:extLst>
              <a:ext uri="{FF2B5EF4-FFF2-40B4-BE49-F238E27FC236}">
                <a16:creationId xmlns:a16="http://schemas.microsoft.com/office/drawing/2014/main" id="{5DCD8574-388C-CE42-B3EB-5C16924093FE}"/>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38200" y="1811337"/>
            <a:ext cx="2189163" cy="2189163"/>
          </a:xfrm>
        </p:spPr>
      </p:pic>
      <p:pic>
        <p:nvPicPr>
          <p:cNvPr id="9" name="Picture 8" descr="A picture containing indoor, sitting, table, plate&#10;&#10;Description automatically generated">
            <a:extLst>
              <a:ext uri="{FF2B5EF4-FFF2-40B4-BE49-F238E27FC236}">
                <a16:creationId xmlns:a16="http://schemas.microsoft.com/office/drawing/2014/main" id="{4EA2BCB6-5C37-D34D-96D4-4A0F390640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364" y="1811338"/>
            <a:ext cx="2189162" cy="2189162"/>
          </a:xfrm>
          <a:prstGeom prst="rect">
            <a:avLst/>
          </a:prstGeom>
        </p:spPr>
      </p:pic>
      <p:pic>
        <p:nvPicPr>
          <p:cNvPr id="11" name="Picture 10" descr="A picture containing indoor, sitting, photo, table&#10;&#10;Description automatically generated">
            <a:extLst>
              <a:ext uri="{FF2B5EF4-FFF2-40B4-BE49-F238E27FC236}">
                <a16:creationId xmlns:a16="http://schemas.microsoft.com/office/drawing/2014/main" id="{5C1F5027-700C-1548-903A-E21B1205E5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2781" y="4000500"/>
            <a:ext cx="2486025" cy="2486025"/>
          </a:xfrm>
          <a:prstGeom prst="rect">
            <a:avLst/>
          </a:prstGeom>
        </p:spPr>
      </p:pic>
      <p:sp>
        <p:nvSpPr>
          <p:cNvPr id="12" name="Content Placeholder 3">
            <a:extLst>
              <a:ext uri="{FF2B5EF4-FFF2-40B4-BE49-F238E27FC236}">
                <a16:creationId xmlns:a16="http://schemas.microsoft.com/office/drawing/2014/main" id="{BB977467-B078-D94C-AB63-E2FA1FCED7A9}"/>
              </a:ext>
            </a:extLst>
          </p:cNvPr>
          <p:cNvSpPr txBox="1">
            <a:spLocks/>
          </p:cNvSpPr>
          <p:nvPr/>
        </p:nvSpPr>
        <p:spPr>
          <a:xfrm>
            <a:off x="6172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Lateral window used to visualize fracture, a </a:t>
            </a:r>
            <a:r>
              <a:rPr lang="en-US" dirty="0" err="1"/>
              <a:t>shanz</a:t>
            </a:r>
            <a:r>
              <a:rPr lang="en-US" dirty="0"/>
              <a:t> pin in the </a:t>
            </a:r>
            <a:r>
              <a:rPr lang="en-US" dirty="0" err="1"/>
              <a:t>medius</a:t>
            </a:r>
            <a:r>
              <a:rPr lang="en-US" dirty="0"/>
              <a:t> pillar, ball spike and a reduction clamp used to reduce fracture</a:t>
            </a:r>
          </a:p>
          <a:p>
            <a:r>
              <a:rPr lang="en-US" dirty="0"/>
              <a:t>Two intracortical screws placed to provisionally hold the reduction</a:t>
            </a:r>
          </a:p>
        </p:txBody>
      </p:sp>
      <p:sp>
        <p:nvSpPr>
          <p:cNvPr id="13" name="Rectangle 12">
            <a:extLst>
              <a:ext uri="{FF2B5EF4-FFF2-40B4-BE49-F238E27FC236}">
                <a16:creationId xmlns:a16="http://schemas.microsoft.com/office/drawing/2014/main" id="{80734D34-39D1-F34F-AA67-C91E1A565BC3}"/>
              </a:ext>
            </a:extLst>
          </p:cNvPr>
          <p:cNvSpPr/>
          <p:nvPr/>
        </p:nvSpPr>
        <p:spPr>
          <a:xfrm>
            <a:off x="838200" y="1825625"/>
            <a:ext cx="419100" cy="4746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1EC934-C5BD-4748-8BBA-D70C176DF5FE}"/>
              </a:ext>
            </a:extLst>
          </p:cNvPr>
          <p:cNvSpPr/>
          <p:nvPr/>
        </p:nvSpPr>
        <p:spPr>
          <a:xfrm>
            <a:off x="1932781" y="4000500"/>
            <a:ext cx="419100" cy="4746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51AEC78-34F7-7143-BCB1-E2CBCDD5E0D3}"/>
              </a:ext>
            </a:extLst>
          </p:cNvPr>
          <p:cNvSpPr/>
          <p:nvPr/>
        </p:nvSpPr>
        <p:spPr>
          <a:xfrm>
            <a:off x="3086100" y="1825625"/>
            <a:ext cx="419100" cy="4746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62886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EAFAC-4DBC-6849-9982-C126C8389DA5}"/>
              </a:ext>
            </a:extLst>
          </p:cNvPr>
          <p:cNvSpPr>
            <a:spLocks noGrp="1"/>
          </p:cNvSpPr>
          <p:nvPr>
            <p:ph type="title"/>
          </p:nvPr>
        </p:nvSpPr>
        <p:spPr/>
        <p:txBody>
          <a:bodyPr/>
          <a:lstStyle/>
          <a:p>
            <a:pPr algn="ctr"/>
            <a:r>
              <a:rPr lang="en-US" dirty="0"/>
              <a:t>Cases</a:t>
            </a:r>
          </a:p>
        </p:txBody>
      </p:sp>
      <p:pic>
        <p:nvPicPr>
          <p:cNvPr id="6" name="Content Placeholder 5" descr="A picture containing indoor, sitting, photo, table&#10;&#10;Description automatically generated">
            <a:extLst>
              <a:ext uri="{FF2B5EF4-FFF2-40B4-BE49-F238E27FC236}">
                <a16:creationId xmlns:a16="http://schemas.microsoft.com/office/drawing/2014/main" id="{7B32F7BF-3331-0040-8414-CAF1B4ED842C}"/>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10381" y="1825625"/>
            <a:ext cx="2132013" cy="2132013"/>
          </a:xfrm>
        </p:spPr>
      </p:pic>
      <p:pic>
        <p:nvPicPr>
          <p:cNvPr id="8" name="Content Placeholder 7" descr="A picture containing object, indoor, sitting, table&#10;&#10;Description automatically generated">
            <a:extLst>
              <a:ext uri="{FF2B5EF4-FFF2-40B4-BE49-F238E27FC236}">
                <a16:creationId xmlns:a16="http://schemas.microsoft.com/office/drawing/2014/main" id="{60A26AC1-09A8-9541-9762-791D268DBC91}"/>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2642395" y="1825626"/>
            <a:ext cx="2132014" cy="2132014"/>
          </a:xfrm>
        </p:spPr>
      </p:pic>
      <p:pic>
        <p:nvPicPr>
          <p:cNvPr id="10" name="Picture 9" descr="A picture containing indoor, sitting, table, apple&#10;&#10;Description automatically generated">
            <a:extLst>
              <a:ext uri="{FF2B5EF4-FFF2-40B4-BE49-F238E27FC236}">
                <a16:creationId xmlns:a16="http://schemas.microsoft.com/office/drawing/2014/main" id="{83EE4F33-A0B5-4A47-A73F-8EBF41B36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5089" y="3957638"/>
            <a:ext cx="2614612" cy="2614612"/>
          </a:xfrm>
          <a:prstGeom prst="rect">
            <a:avLst/>
          </a:prstGeom>
        </p:spPr>
      </p:pic>
      <p:sp>
        <p:nvSpPr>
          <p:cNvPr id="11" name="Content Placeholder 3">
            <a:extLst>
              <a:ext uri="{FF2B5EF4-FFF2-40B4-BE49-F238E27FC236}">
                <a16:creationId xmlns:a16="http://schemas.microsoft.com/office/drawing/2014/main" id="{FA808141-7D3E-474C-B64C-416A7DF99A15}"/>
              </a:ext>
            </a:extLst>
          </p:cNvPr>
          <p:cNvSpPr txBox="1">
            <a:spLocks/>
          </p:cNvSpPr>
          <p:nvPr/>
        </p:nvSpPr>
        <p:spPr>
          <a:xfrm>
            <a:off x="6172200" y="1825625"/>
            <a:ext cx="5181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Given corridor size, an anterior column screw was placed first</a:t>
            </a:r>
          </a:p>
          <a:p>
            <a:r>
              <a:rPr lang="en-US" dirty="0"/>
              <a:t>Obturator outlet views confirm extra-articular placement</a:t>
            </a:r>
          </a:p>
          <a:p>
            <a:r>
              <a:rPr lang="en-US" dirty="0"/>
              <a:t>Inlet confirms in bone- given bone quality a washer was used to prevent lateral cortical penetration</a:t>
            </a:r>
          </a:p>
          <a:p>
            <a:r>
              <a:rPr lang="en-US" dirty="0"/>
              <a:t>Screw sizes from 3.5-7.0 can be used for this based on patient anatomy (5.5mm in this case)</a:t>
            </a:r>
          </a:p>
        </p:txBody>
      </p:sp>
      <p:sp>
        <p:nvSpPr>
          <p:cNvPr id="12" name="Rectangle 11">
            <a:extLst>
              <a:ext uri="{FF2B5EF4-FFF2-40B4-BE49-F238E27FC236}">
                <a16:creationId xmlns:a16="http://schemas.microsoft.com/office/drawing/2014/main" id="{C8219563-41DB-E841-AC7F-78350F49BBFB}"/>
              </a:ext>
            </a:extLst>
          </p:cNvPr>
          <p:cNvSpPr/>
          <p:nvPr/>
        </p:nvSpPr>
        <p:spPr>
          <a:xfrm>
            <a:off x="510380" y="1825623"/>
            <a:ext cx="419100" cy="4746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15CEF0F-083C-1748-AED0-DE5CF9B9F028}"/>
              </a:ext>
            </a:extLst>
          </p:cNvPr>
          <p:cNvSpPr/>
          <p:nvPr/>
        </p:nvSpPr>
        <p:spPr>
          <a:xfrm>
            <a:off x="2642394" y="1825623"/>
            <a:ext cx="419100" cy="4746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BF2A3C-8E31-2E40-B0F6-6E6F4F8AF4AB}"/>
              </a:ext>
            </a:extLst>
          </p:cNvPr>
          <p:cNvSpPr/>
          <p:nvPr/>
        </p:nvSpPr>
        <p:spPr>
          <a:xfrm>
            <a:off x="1335089" y="4001294"/>
            <a:ext cx="419100" cy="4746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6843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BFC2-2BF8-3847-AD2D-D895FB492CEE}"/>
              </a:ext>
            </a:extLst>
          </p:cNvPr>
          <p:cNvSpPr>
            <a:spLocks noGrp="1"/>
          </p:cNvSpPr>
          <p:nvPr>
            <p:ph type="title"/>
          </p:nvPr>
        </p:nvSpPr>
        <p:spPr/>
        <p:txBody>
          <a:bodyPr/>
          <a:lstStyle/>
          <a:p>
            <a:pPr algn="ctr"/>
            <a:r>
              <a:rPr lang="en-US" dirty="0"/>
              <a:t>Cases</a:t>
            </a:r>
          </a:p>
        </p:txBody>
      </p:sp>
      <p:pic>
        <p:nvPicPr>
          <p:cNvPr id="6" name="Content Placeholder 5" descr="A picture containing object, plate, sitting, table&#10;&#10;Description automatically generated">
            <a:extLst>
              <a:ext uri="{FF2B5EF4-FFF2-40B4-BE49-F238E27FC236}">
                <a16:creationId xmlns:a16="http://schemas.microsoft.com/office/drawing/2014/main" id="{2EAB6C8C-B34E-4744-9B01-65A4CCF3A177}"/>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24644" y="1690688"/>
            <a:ext cx="2175669" cy="2175669"/>
          </a:xfrm>
        </p:spPr>
      </p:pic>
      <p:pic>
        <p:nvPicPr>
          <p:cNvPr id="8" name="Content Placeholder 7" descr="A picture containing indoor, sitting, table, plate&#10;&#10;Description automatically generated">
            <a:extLst>
              <a:ext uri="{FF2B5EF4-FFF2-40B4-BE49-F238E27FC236}">
                <a16:creationId xmlns:a16="http://schemas.microsoft.com/office/drawing/2014/main" id="{754E5F08-8B1F-B84D-AFF9-FB1544DE48C6}"/>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2500313" y="1685927"/>
            <a:ext cx="2175669" cy="2175669"/>
          </a:xfrm>
        </p:spPr>
      </p:pic>
      <p:sp>
        <p:nvSpPr>
          <p:cNvPr id="9" name="Content Placeholder 3">
            <a:extLst>
              <a:ext uri="{FF2B5EF4-FFF2-40B4-BE49-F238E27FC236}">
                <a16:creationId xmlns:a16="http://schemas.microsoft.com/office/drawing/2014/main" id="{B07955E1-08F6-8244-B150-47809D7CC22C}"/>
              </a:ext>
            </a:extLst>
          </p:cNvPr>
          <p:cNvSpPr txBox="1">
            <a:spLocks/>
          </p:cNvSpPr>
          <p:nvPr/>
        </p:nvSpPr>
        <p:spPr>
          <a:xfrm>
            <a:off x="6172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Once the anterior column screw was placed, an LCII/Supraacetabular screw was placed</a:t>
            </a:r>
          </a:p>
          <a:p>
            <a:r>
              <a:rPr lang="en-US" dirty="0"/>
              <a:t>Iliac oblique confirmed superior to sciatic notch, obturator outlet gives the starting point and the screw was advanced on obturator inlet to confirm it was between the cortical tables</a:t>
            </a:r>
          </a:p>
        </p:txBody>
      </p:sp>
      <p:pic>
        <p:nvPicPr>
          <p:cNvPr id="11" name="Picture 10" descr="A picture containing indoor, object, table, sitting&#10;&#10;Description automatically generated">
            <a:extLst>
              <a:ext uri="{FF2B5EF4-FFF2-40B4-BE49-F238E27FC236}">
                <a16:creationId xmlns:a16="http://schemas.microsoft.com/office/drawing/2014/main" id="{8B288F16-2735-2248-AC0F-5DEAB6FF3B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9688" y="3804444"/>
            <a:ext cx="2490787" cy="2490787"/>
          </a:xfrm>
          <a:prstGeom prst="rect">
            <a:avLst/>
          </a:prstGeom>
        </p:spPr>
      </p:pic>
      <p:sp>
        <p:nvSpPr>
          <p:cNvPr id="12" name="Rectangle 11">
            <a:extLst>
              <a:ext uri="{FF2B5EF4-FFF2-40B4-BE49-F238E27FC236}">
                <a16:creationId xmlns:a16="http://schemas.microsoft.com/office/drawing/2014/main" id="{388637B4-0BDC-B14B-A3C1-D837870B9422}"/>
              </a:ext>
            </a:extLst>
          </p:cNvPr>
          <p:cNvSpPr/>
          <p:nvPr/>
        </p:nvSpPr>
        <p:spPr>
          <a:xfrm>
            <a:off x="367501" y="1697033"/>
            <a:ext cx="419100" cy="4746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E4201F7-8FAB-FB48-AB3F-B525DA5DDC1E}"/>
              </a:ext>
            </a:extLst>
          </p:cNvPr>
          <p:cNvSpPr/>
          <p:nvPr/>
        </p:nvSpPr>
        <p:spPr>
          <a:xfrm>
            <a:off x="2594769" y="1697033"/>
            <a:ext cx="419100" cy="4746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91AB82F-6DD8-C448-A26E-44BCB6DAEB93}"/>
              </a:ext>
            </a:extLst>
          </p:cNvPr>
          <p:cNvSpPr/>
          <p:nvPr/>
        </p:nvSpPr>
        <p:spPr>
          <a:xfrm>
            <a:off x="1333104" y="3804444"/>
            <a:ext cx="419100" cy="4746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1951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8ACEE-216E-5D40-BC4F-BFB7AE2DE047}"/>
              </a:ext>
            </a:extLst>
          </p:cNvPr>
          <p:cNvSpPr>
            <a:spLocks noGrp="1"/>
          </p:cNvSpPr>
          <p:nvPr>
            <p:ph type="title"/>
          </p:nvPr>
        </p:nvSpPr>
        <p:spPr/>
        <p:txBody>
          <a:bodyPr/>
          <a:lstStyle/>
          <a:p>
            <a:pPr algn="ctr"/>
            <a:r>
              <a:rPr lang="en-US" dirty="0"/>
              <a:t>Cases</a:t>
            </a:r>
          </a:p>
        </p:txBody>
      </p:sp>
      <p:pic>
        <p:nvPicPr>
          <p:cNvPr id="6" name="Content Placeholder 5" descr="A picture containing film&#10;&#10;Description automatically generated">
            <a:extLst>
              <a:ext uri="{FF2B5EF4-FFF2-40B4-BE49-F238E27FC236}">
                <a16:creationId xmlns:a16="http://schemas.microsoft.com/office/drawing/2014/main" id="{12F5C0EE-8B8A-BD4E-B531-D69FF3CB763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701296"/>
            <a:ext cx="4263944" cy="3553287"/>
          </a:xfrm>
        </p:spPr>
      </p:pic>
      <p:pic>
        <p:nvPicPr>
          <p:cNvPr id="8" name="Picture 7" descr="A picture containing film, food, plastic, animal&#10;&#10;Description automatically generated">
            <a:extLst>
              <a:ext uri="{FF2B5EF4-FFF2-40B4-BE49-F238E27FC236}">
                <a16:creationId xmlns:a16="http://schemas.microsoft.com/office/drawing/2014/main" id="{11C4F66A-43EF-7244-9B95-1DE507886E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2085" y="3564732"/>
            <a:ext cx="3685605" cy="3071338"/>
          </a:xfrm>
          <a:prstGeom prst="rect">
            <a:avLst/>
          </a:prstGeom>
        </p:spPr>
      </p:pic>
      <p:pic>
        <p:nvPicPr>
          <p:cNvPr id="10" name="Picture 9" descr="A picture containing film, photo, table, sitting&#10;&#10;Description automatically generated">
            <a:extLst>
              <a:ext uri="{FF2B5EF4-FFF2-40B4-BE49-F238E27FC236}">
                <a16:creationId xmlns:a16="http://schemas.microsoft.com/office/drawing/2014/main" id="{00BB4872-A463-E24D-AEC2-7995856B23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323" y="417477"/>
            <a:ext cx="3519718" cy="3011523"/>
          </a:xfrm>
          <a:prstGeom prst="rect">
            <a:avLst/>
          </a:prstGeom>
        </p:spPr>
      </p:pic>
      <p:sp>
        <p:nvSpPr>
          <p:cNvPr id="11" name="Content Placeholder 3">
            <a:extLst>
              <a:ext uri="{FF2B5EF4-FFF2-40B4-BE49-F238E27FC236}">
                <a16:creationId xmlns:a16="http://schemas.microsoft.com/office/drawing/2014/main" id="{648162D2-54C9-594F-B5E6-A8EC011A1E06}"/>
              </a:ext>
            </a:extLst>
          </p:cNvPr>
          <p:cNvSpPr txBox="1">
            <a:spLocks/>
          </p:cNvSpPr>
          <p:nvPr/>
        </p:nvSpPr>
        <p:spPr>
          <a:xfrm>
            <a:off x="6172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Patient had returned to horseback riding at 6 months</a:t>
            </a:r>
          </a:p>
        </p:txBody>
      </p:sp>
      <p:sp>
        <p:nvSpPr>
          <p:cNvPr id="12" name="Rectangle 11">
            <a:extLst>
              <a:ext uri="{FF2B5EF4-FFF2-40B4-BE49-F238E27FC236}">
                <a16:creationId xmlns:a16="http://schemas.microsoft.com/office/drawing/2014/main" id="{6C42B431-3DAE-E64F-A9E5-B90DE02926CE}"/>
              </a:ext>
            </a:extLst>
          </p:cNvPr>
          <p:cNvSpPr/>
          <p:nvPr/>
        </p:nvSpPr>
        <p:spPr>
          <a:xfrm>
            <a:off x="823912" y="430420"/>
            <a:ext cx="464344" cy="4405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75F0BDC-44F8-E345-B6FD-46387DAA6FEA}"/>
              </a:ext>
            </a:extLst>
          </p:cNvPr>
          <p:cNvSpPr/>
          <p:nvPr/>
        </p:nvSpPr>
        <p:spPr>
          <a:xfrm>
            <a:off x="1441180" y="3583142"/>
            <a:ext cx="464344" cy="4405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B8D69F-B3CD-8348-B116-3008605C722B}"/>
              </a:ext>
            </a:extLst>
          </p:cNvPr>
          <p:cNvSpPr/>
          <p:nvPr/>
        </p:nvSpPr>
        <p:spPr>
          <a:xfrm>
            <a:off x="6096000" y="2675370"/>
            <a:ext cx="464344" cy="4405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06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EDD1E-318F-564E-AD90-14AFF820A252}"/>
              </a:ext>
            </a:extLst>
          </p:cNvPr>
          <p:cNvSpPr>
            <a:spLocks noGrp="1"/>
          </p:cNvSpPr>
          <p:nvPr>
            <p:ph type="title"/>
          </p:nvPr>
        </p:nvSpPr>
        <p:spPr/>
        <p:txBody>
          <a:bodyPr/>
          <a:lstStyle/>
          <a:p>
            <a:r>
              <a:rPr lang="en-US" dirty="0"/>
              <a:t>Radiographic views- Iliac Oblique</a:t>
            </a:r>
          </a:p>
        </p:txBody>
      </p:sp>
      <p:sp>
        <p:nvSpPr>
          <p:cNvPr id="4" name="Content Placeholder 3">
            <a:extLst>
              <a:ext uri="{FF2B5EF4-FFF2-40B4-BE49-F238E27FC236}">
                <a16:creationId xmlns:a16="http://schemas.microsoft.com/office/drawing/2014/main" id="{F22E5879-0E41-6844-A8E9-4B6974071E6E}"/>
              </a:ext>
            </a:extLst>
          </p:cNvPr>
          <p:cNvSpPr>
            <a:spLocks noGrp="1"/>
          </p:cNvSpPr>
          <p:nvPr>
            <p:ph sz="half" idx="2"/>
          </p:nvPr>
        </p:nvSpPr>
        <p:spPr/>
        <p:txBody>
          <a:bodyPr>
            <a:normAutofit fontScale="92500" lnSpcReduction="10000"/>
          </a:bodyPr>
          <a:lstStyle/>
          <a:p>
            <a:r>
              <a:rPr lang="en-US" dirty="0"/>
              <a:t>45 degrees of roll over away from injured side, anterior wall and posterior column are visualized</a:t>
            </a:r>
          </a:p>
          <a:p>
            <a:r>
              <a:rPr lang="en-US" dirty="0"/>
              <a:t>If adequate radiographic views cannot be obtained, then percutaneous acetabular fixation cannot be performed</a:t>
            </a:r>
          </a:p>
          <a:p>
            <a:r>
              <a:rPr lang="en-US" dirty="0"/>
              <a:t>High quality fluoroscopy is dependent on the machine being used, the technologist using it, and the ability of the surgeon to communicate effectively</a:t>
            </a:r>
          </a:p>
        </p:txBody>
      </p:sp>
      <p:pic>
        <p:nvPicPr>
          <p:cNvPr id="5" name="Picture 4">
            <a:extLst>
              <a:ext uri="{FF2B5EF4-FFF2-40B4-BE49-F238E27FC236}">
                <a16:creationId xmlns:a16="http://schemas.microsoft.com/office/drawing/2014/main" id="{BDEF0CB0-92A0-4443-9813-3BD29162E4FC}"/>
              </a:ext>
            </a:extLst>
          </p:cNvPr>
          <p:cNvPicPr>
            <a:picLocks noChangeAspect="1"/>
          </p:cNvPicPr>
          <p:nvPr/>
        </p:nvPicPr>
        <p:blipFill>
          <a:blip r:embed="rId3"/>
          <a:stretch>
            <a:fillRect/>
          </a:stretch>
        </p:blipFill>
        <p:spPr>
          <a:xfrm>
            <a:off x="838200" y="1880217"/>
            <a:ext cx="4699024" cy="3764014"/>
          </a:xfrm>
          <a:prstGeom prst="rect">
            <a:avLst/>
          </a:prstGeom>
        </p:spPr>
      </p:pic>
      <p:sp>
        <p:nvSpPr>
          <p:cNvPr id="6" name="TextBox 5">
            <a:extLst>
              <a:ext uri="{FF2B5EF4-FFF2-40B4-BE49-F238E27FC236}">
                <a16:creationId xmlns:a16="http://schemas.microsoft.com/office/drawing/2014/main" id="{4732A24D-7240-7D42-BBAE-EF09049CB1C0}"/>
              </a:ext>
            </a:extLst>
          </p:cNvPr>
          <p:cNvSpPr txBox="1"/>
          <p:nvPr/>
        </p:nvSpPr>
        <p:spPr>
          <a:xfrm>
            <a:off x="2276198" y="6221174"/>
            <a:ext cx="7315200" cy="461665"/>
          </a:xfrm>
          <a:prstGeom prst="rect">
            <a:avLst/>
          </a:prstGeom>
          <a:noFill/>
        </p:spPr>
        <p:txBody>
          <a:bodyPr wrap="square" rtlCol="0">
            <a:spAutoFit/>
          </a:bodyPr>
          <a:lstStyle/>
          <a:p>
            <a:r>
              <a:rPr lang="en-US" sz="1200" dirty="0"/>
              <a:t>Berton R. </a:t>
            </a:r>
            <a:r>
              <a:rPr lang="en-US" sz="1200" dirty="0" err="1"/>
              <a:t>Moed</a:t>
            </a:r>
            <a:r>
              <a:rPr lang="en-US" sz="1200" dirty="0"/>
              <a:t>, John A. Boudreau. Acetabulum Fractures. In: </a:t>
            </a:r>
            <a:r>
              <a:rPr lang="en-US" sz="1200" dirty="0" err="1"/>
              <a:t>Tornetta</a:t>
            </a:r>
            <a:r>
              <a:rPr lang="en-US" sz="1200" dirty="0"/>
              <a:t> P, Ricci WM, eds.  Rockwood and Green's Fractures in Adults, 9e. Philadelphia, PA. Wolters Kluwer Health, Inc; 2019.</a:t>
            </a:r>
          </a:p>
        </p:txBody>
      </p:sp>
    </p:spTree>
    <p:extLst>
      <p:ext uri="{BB962C8B-B14F-4D97-AF65-F5344CB8AC3E}">
        <p14:creationId xmlns:p14="http://schemas.microsoft.com/office/powerpoint/2010/main" val="34193377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09274-7F7A-E94A-B3B4-2E49084B548C}"/>
              </a:ext>
            </a:extLst>
          </p:cNvPr>
          <p:cNvSpPr>
            <a:spLocks noGrp="1"/>
          </p:cNvSpPr>
          <p:nvPr>
            <p:ph type="title"/>
          </p:nvPr>
        </p:nvSpPr>
        <p:spPr/>
        <p:txBody>
          <a:bodyPr/>
          <a:lstStyle/>
          <a:p>
            <a:r>
              <a:rPr lang="en-US" dirty="0"/>
              <a:t>Sources</a:t>
            </a:r>
          </a:p>
        </p:txBody>
      </p:sp>
      <p:sp>
        <p:nvSpPr>
          <p:cNvPr id="3" name="Content Placeholder 2">
            <a:extLst>
              <a:ext uri="{FF2B5EF4-FFF2-40B4-BE49-F238E27FC236}">
                <a16:creationId xmlns:a16="http://schemas.microsoft.com/office/drawing/2014/main" id="{34C7390A-4A1E-C049-94CB-5FF02998AAF3}"/>
              </a:ext>
            </a:extLst>
          </p:cNvPr>
          <p:cNvSpPr>
            <a:spLocks noGrp="1"/>
          </p:cNvSpPr>
          <p:nvPr>
            <p:ph sz="half" idx="1"/>
          </p:nvPr>
        </p:nvSpPr>
        <p:spPr>
          <a:xfrm>
            <a:off x="838199" y="1690688"/>
            <a:ext cx="9411269" cy="4486275"/>
          </a:xfrm>
        </p:spPr>
        <p:txBody>
          <a:bodyPr>
            <a:normAutofit fontScale="55000" lnSpcReduction="20000"/>
          </a:bodyPr>
          <a:lstStyle/>
          <a:p>
            <a:r>
              <a:rPr lang="en-US" dirty="0"/>
              <a:t>1. Azzam K, </a:t>
            </a:r>
            <a:r>
              <a:rPr lang="en-US" dirty="0" err="1"/>
              <a:t>Siebler</a:t>
            </a:r>
            <a:r>
              <a:rPr lang="en-US" dirty="0"/>
              <a:t> J, Bergmann K, </a:t>
            </a:r>
            <a:r>
              <a:rPr lang="en-US" dirty="0" err="1"/>
              <a:t>Daccarett</a:t>
            </a:r>
            <a:r>
              <a:rPr lang="en-US" dirty="0"/>
              <a:t> M, </a:t>
            </a:r>
            <a:r>
              <a:rPr lang="en-US" dirty="0" err="1"/>
              <a:t>Mormino</a:t>
            </a:r>
            <a:r>
              <a:rPr lang="en-US" dirty="0"/>
              <a:t> M. Percutaneous retrograde posterior column acetabular fixation: Is the sciatic nerve safe? A cadaveric study. </a:t>
            </a:r>
            <a:r>
              <a:rPr lang="en-US" i="1" dirty="0"/>
              <a:t>J. </a:t>
            </a:r>
            <a:r>
              <a:rPr lang="en-US" i="1" dirty="0" err="1"/>
              <a:t>Orthop</a:t>
            </a:r>
            <a:r>
              <a:rPr lang="en-US" i="1" dirty="0"/>
              <a:t>. Trauma</a:t>
            </a:r>
            <a:r>
              <a:rPr lang="en-US" dirty="0"/>
              <a:t>. 2014;28:37–40.</a:t>
            </a:r>
          </a:p>
          <a:p>
            <a:r>
              <a:rPr lang="en-US" dirty="0"/>
              <a:t>2. </a:t>
            </a:r>
            <a:r>
              <a:rPr lang="en-US" dirty="0" err="1"/>
              <a:t>Banaszek</a:t>
            </a:r>
            <a:r>
              <a:rPr lang="en-US" dirty="0"/>
              <a:t> D, Starr AJ, Lefaivre KA. Technical Considerations and Fluoroscopy in Percutaneous Fixation of the Pelvis and Acetabulum. </a:t>
            </a:r>
            <a:r>
              <a:rPr lang="en-US" i="1" dirty="0"/>
              <a:t>J. Am. Acad. </a:t>
            </a:r>
            <a:r>
              <a:rPr lang="en-US" i="1" dirty="0" err="1"/>
              <a:t>Orthop</a:t>
            </a:r>
            <a:r>
              <a:rPr lang="en-US" i="1" dirty="0"/>
              <a:t>. Surg.</a:t>
            </a:r>
            <a:r>
              <a:rPr lang="en-US" dirty="0"/>
              <a:t> 2019;27:899–908.</a:t>
            </a:r>
          </a:p>
          <a:p>
            <a:r>
              <a:rPr lang="en-US" dirty="0"/>
              <a:t>3. </a:t>
            </a:r>
            <a:r>
              <a:rPr lang="en-US" dirty="0" err="1"/>
              <a:t>Bozzio</a:t>
            </a:r>
            <a:r>
              <a:rPr lang="en-US" dirty="0"/>
              <a:t> AE, Johnson CR, </a:t>
            </a:r>
            <a:r>
              <a:rPr lang="en-US" dirty="0" err="1"/>
              <a:t>Mauffrey</a:t>
            </a:r>
            <a:r>
              <a:rPr lang="en-US" dirty="0"/>
              <a:t> C. Short-term results of percutaneous treatment of acetabular fractures: functional outcomes, radiographic assessment and complications. </a:t>
            </a:r>
            <a:r>
              <a:rPr lang="en-US" i="1" dirty="0"/>
              <a:t>Int. </a:t>
            </a:r>
            <a:r>
              <a:rPr lang="en-US" i="1" dirty="0" err="1"/>
              <a:t>Orthop</a:t>
            </a:r>
            <a:r>
              <a:rPr lang="en-US" i="1" dirty="0"/>
              <a:t>.</a:t>
            </a:r>
            <a:r>
              <a:rPr lang="en-US" dirty="0"/>
              <a:t> 2016;40:1703–1708. Available at: http://</a:t>
            </a:r>
            <a:r>
              <a:rPr lang="en-US" dirty="0" err="1"/>
              <a:t>dx.doi.org</a:t>
            </a:r>
            <a:r>
              <a:rPr lang="en-US" dirty="0"/>
              <a:t>/10.1007/s00264-015-2987-0.</a:t>
            </a:r>
          </a:p>
          <a:p>
            <a:r>
              <a:rPr lang="en-US" dirty="0"/>
              <a:t>4. Chakravarty R, </a:t>
            </a:r>
            <a:r>
              <a:rPr lang="en-US" dirty="0" err="1"/>
              <a:t>Toossi</a:t>
            </a:r>
            <a:r>
              <a:rPr lang="en-US" dirty="0"/>
              <a:t> N, </a:t>
            </a:r>
            <a:r>
              <a:rPr lang="en-US" dirty="0" err="1"/>
              <a:t>Katsman</a:t>
            </a:r>
            <a:r>
              <a:rPr lang="en-US" dirty="0"/>
              <a:t> A, </a:t>
            </a:r>
            <a:r>
              <a:rPr lang="en-US" dirty="0" err="1"/>
              <a:t>Cerynik</a:t>
            </a:r>
            <a:r>
              <a:rPr lang="en-US" dirty="0"/>
              <a:t> DL, Harding SP, </a:t>
            </a:r>
            <a:r>
              <a:rPr lang="en-US" dirty="0" err="1"/>
              <a:t>Johanson</a:t>
            </a:r>
            <a:r>
              <a:rPr lang="en-US" dirty="0"/>
              <a:t> NA. Percutaneous Column Fixation and Total Hip Arthroplasty for the Treatment of Acute Acetabular Fracture in the Elderly. </a:t>
            </a:r>
            <a:r>
              <a:rPr lang="en-US" i="1" dirty="0"/>
              <a:t>J. Arthroplasty</a:t>
            </a:r>
            <a:r>
              <a:rPr lang="en-US" dirty="0"/>
              <a:t>. 2014;29:817–821. Available at: http://</a:t>
            </a:r>
            <a:r>
              <a:rPr lang="en-US" dirty="0" err="1"/>
              <a:t>dx.doi.org</a:t>
            </a:r>
            <a:r>
              <a:rPr lang="en-US" dirty="0"/>
              <a:t>/10.1016/j.arth.2013.08.009.</a:t>
            </a:r>
          </a:p>
          <a:p>
            <a:r>
              <a:rPr lang="en-US" dirty="0"/>
              <a:t>5. Gary JL, </a:t>
            </a:r>
            <a:r>
              <a:rPr lang="en-US" dirty="0" err="1"/>
              <a:t>Vanhal</a:t>
            </a:r>
            <a:r>
              <a:rPr lang="en-US" dirty="0"/>
              <a:t> M, Gibbons SD, Reinert CM, Starr AJ. Functional outcomes in elderly patients with acetabular fractures treated with minimally invasive reduction and percutaneous fixation. </a:t>
            </a:r>
            <a:r>
              <a:rPr lang="en-US" i="1" dirty="0"/>
              <a:t>J. </a:t>
            </a:r>
            <a:r>
              <a:rPr lang="en-US" i="1" dirty="0" err="1"/>
              <a:t>Orthop</a:t>
            </a:r>
            <a:r>
              <a:rPr lang="en-US" i="1" dirty="0"/>
              <a:t>. Trauma</a:t>
            </a:r>
            <a:r>
              <a:rPr lang="en-US" dirty="0"/>
              <a:t>. 2012;26:278–283.</a:t>
            </a:r>
          </a:p>
          <a:p>
            <a:r>
              <a:rPr lang="en-US" dirty="0"/>
              <a:t>6. </a:t>
            </a:r>
            <a:r>
              <a:rPr lang="en-US" dirty="0" err="1"/>
              <a:t>Puchwein</a:t>
            </a:r>
            <a:r>
              <a:rPr lang="en-US" dirty="0"/>
              <a:t> P, </a:t>
            </a:r>
            <a:r>
              <a:rPr lang="en-US" dirty="0" err="1"/>
              <a:t>Enninghorst</a:t>
            </a:r>
            <a:r>
              <a:rPr lang="en-US" dirty="0"/>
              <a:t> N, Sisak K, Ortner T, </a:t>
            </a:r>
            <a:r>
              <a:rPr lang="en-US" dirty="0" err="1"/>
              <a:t>Schildhauer</a:t>
            </a:r>
            <a:r>
              <a:rPr lang="en-US" dirty="0"/>
              <a:t> TA, Balogh ZJ, Pichler W. Percutaneous fixation of acetabular fractures: Computer-assisted determination of safe zones, angles and lengths for screw insertion. </a:t>
            </a:r>
            <a:r>
              <a:rPr lang="en-US" i="1" dirty="0"/>
              <a:t>Arch. </a:t>
            </a:r>
            <a:r>
              <a:rPr lang="en-US" i="1" dirty="0" err="1"/>
              <a:t>Orthop</a:t>
            </a:r>
            <a:r>
              <a:rPr lang="en-US" i="1" dirty="0"/>
              <a:t>. Trauma Surg.</a:t>
            </a:r>
            <a:r>
              <a:rPr lang="en-US" dirty="0"/>
              <a:t> 2012;132:805–811.</a:t>
            </a:r>
          </a:p>
          <a:p>
            <a:r>
              <a:rPr lang="en-US" dirty="0"/>
              <a:t>7. Schwabe P, </a:t>
            </a:r>
            <a:r>
              <a:rPr lang="en-US" dirty="0" err="1"/>
              <a:t>Altintas</a:t>
            </a:r>
            <a:r>
              <a:rPr lang="en-US" dirty="0"/>
              <a:t> B, </a:t>
            </a:r>
            <a:r>
              <a:rPr lang="en-US" dirty="0" err="1"/>
              <a:t>Schaser</a:t>
            </a:r>
            <a:r>
              <a:rPr lang="en-US" dirty="0"/>
              <a:t> KD, </a:t>
            </a:r>
            <a:r>
              <a:rPr lang="en-US" dirty="0" err="1"/>
              <a:t>Druschel</a:t>
            </a:r>
            <a:r>
              <a:rPr lang="en-US" dirty="0"/>
              <a:t> C, Kleber C, Haas NP, </a:t>
            </a:r>
            <a:r>
              <a:rPr lang="en-US" dirty="0" err="1"/>
              <a:t>Maerdian</a:t>
            </a:r>
            <a:r>
              <a:rPr lang="en-US" dirty="0"/>
              <a:t> S. Three-dimensional fluoroscopy-navigated percutaneous screw fixation of acetabular fractures. </a:t>
            </a:r>
            <a:r>
              <a:rPr lang="en-US" i="1" dirty="0"/>
              <a:t>J. </a:t>
            </a:r>
            <a:r>
              <a:rPr lang="en-US" i="1" dirty="0" err="1"/>
              <a:t>Orthop</a:t>
            </a:r>
            <a:r>
              <a:rPr lang="en-US" i="1" dirty="0"/>
              <a:t>. Trauma</a:t>
            </a:r>
            <a:r>
              <a:rPr lang="en-US" dirty="0"/>
              <a:t>. 2014;28:700–706.</a:t>
            </a:r>
          </a:p>
          <a:p>
            <a:r>
              <a:rPr lang="en-US" dirty="0"/>
              <a:t>8. Berton R. </a:t>
            </a:r>
            <a:r>
              <a:rPr lang="en-US" dirty="0" err="1"/>
              <a:t>Moed</a:t>
            </a:r>
            <a:r>
              <a:rPr lang="en-US" dirty="0"/>
              <a:t>, John A. Boudreau. Acetabulum Fractures. In: </a:t>
            </a:r>
            <a:r>
              <a:rPr lang="en-US" dirty="0" err="1"/>
              <a:t>Tornetta</a:t>
            </a:r>
            <a:r>
              <a:rPr lang="en-US" dirty="0"/>
              <a:t> P, Ricci WM, eds.  Rockwood and Green's Fractures in Adults, 9e. Philadelphia, PA. Wolters Kluwer Health, Inc; 2019.</a:t>
            </a:r>
          </a:p>
          <a:p>
            <a:endParaRPr lang="en-US" dirty="0"/>
          </a:p>
        </p:txBody>
      </p:sp>
    </p:spTree>
    <p:extLst>
      <p:ext uri="{BB962C8B-B14F-4D97-AF65-F5344CB8AC3E}">
        <p14:creationId xmlns:p14="http://schemas.microsoft.com/office/powerpoint/2010/main" val="1020201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B7B219-6E16-0644-8DD3-41954246FA4D}"/>
              </a:ext>
            </a:extLst>
          </p:cNvPr>
          <p:cNvSpPr>
            <a:spLocks noGrp="1"/>
          </p:cNvSpPr>
          <p:nvPr>
            <p:ph sz="half" idx="2"/>
          </p:nvPr>
        </p:nvSpPr>
        <p:spPr/>
        <p:txBody>
          <a:bodyPr/>
          <a:lstStyle/>
          <a:p>
            <a:r>
              <a:rPr lang="en-US" dirty="0"/>
              <a:t>Beam tilted 25-40 degrees caudal (dependent upon patient’s sacral and pelvic anatomy, and positioning bumps/bone foam)</a:t>
            </a:r>
          </a:p>
          <a:p>
            <a:r>
              <a:rPr lang="en-US" dirty="0"/>
              <a:t>Rami should be superimposed on each other</a:t>
            </a:r>
          </a:p>
        </p:txBody>
      </p:sp>
      <p:sp>
        <p:nvSpPr>
          <p:cNvPr id="5" name="Title 1">
            <a:extLst>
              <a:ext uri="{FF2B5EF4-FFF2-40B4-BE49-F238E27FC236}">
                <a16:creationId xmlns:a16="http://schemas.microsoft.com/office/drawing/2014/main" id="{B8DC63C4-23D1-1F46-85E4-CF99270A2B85}"/>
              </a:ext>
            </a:extLst>
          </p:cNvPr>
          <p:cNvSpPr>
            <a:spLocks noGrp="1"/>
          </p:cNvSpPr>
          <p:nvPr>
            <p:ph type="title"/>
          </p:nvPr>
        </p:nvSpPr>
        <p:spPr/>
        <p:txBody>
          <a:bodyPr/>
          <a:lstStyle/>
          <a:p>
            <a:r>
              <a:rPr lang="en-US" dirty="0"/>
              <a:t>Radiographic views- Inlet</a:t>
            </a:r>
          </a:p>
        </p:txBody>
      </p:sp>
      <p:pic>
        <p:nvPicPr>
          <p:cNvPr id="7" name="Picture 6" descr="A picture containing black, sitting, photo, white&#10;&#10;Description automatically generated">
            <a:extLst>
              <a:ext uri="{FF2B5EF4-FFF2-40B4-BE49-F238E27FC236}">
                <a16:creationId xmlns:a16="http://schemas.microsoft.com/office/drawing/2014/main" id="{81AD1CDC-4B3A-1446-84F0-D3714559F5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36" y="1364777"/>
            <a:ext cx="4351338" cy="4351338"/>
          </a:xfrm>
          <a:prstGeom prst="rect">
            <a:avLst/>
          </a:prstGeom>
        </p:spPr>
      </p:pic>
      <p:sp>
        <p:nvSpPr>
          <p:cNvPr id="8" name="Rectangle 7">
            <a:extLst>
              <a:ext uri="{FF2B5EF4-FFF2-40B4-BE49-F238E27FC236}">
                <a16:creationId xmlns:a16="http://schemas.microsoft.com/office/drawing/2014/main" id="{8AF28CD2-37B5-0548-ACC8-446C4979BDC9}"/>
              </a:ext>
            </a:extLst>
          </p:cNvPr>
          <p:cNvSpPr/>
          <p:nvPr/>
        </p:nvSpPr>
        <p:spPr>
          <a:xfrm>
            <a:off x="619836" y="1364777"/>
            <a:ext cx="1058839" cy="9962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834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B5F17F2-75BB-A549-AE7A-906D5FE53BF3}"/>
              </a:ext>
            </a:extLst>
          </p:cNvPr>
          <p:cNvSpPr>
            <a:spLocks noGrp="1"/>
          </p:cNvSpPr>
          <p:nvPr>
            <p:ph sz="half" idx="2"/>
          </p:nvPr>
        </p:nvSpPr>
        <p:spPr/>
        <p:txBody>
          <a:bodyPr/>
          <a:lstStyle/>
          <a:p>
            <a:r>
              <a:rPr lang="en-US" dirty="0"/>
              <a:t>Beam angled 25-40 degrees cephalad (dependent on patient anatomy)</a:t>
            </a:r>
          </a:p>
          <a:p>
            <a:r>
              <a:rPr lang="en-US" dirty="0"/>
              <a:t>Symphysis should line up with spinous processes and sacral foramen should appear round</a:t>
            </a:r>
          </a:p>
        </p:txBody>
      </p:sp>
      <p:sp>
        <p:nvSpPr>
          <p:cNvPr id="5" name="Title 1">
            <a:extLst>
              <a:ext uri="{FF2B5EF4-FFF2-40B4-BE49-F238E27FC236}">
                <a16:creationId xmlns:a16="http://schemas.microsoft.com/office/drawing/2014/main" id="{4A61C06D-1F67-F844-9D1F-86FBCB2F9A4D}"/>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Radiographic views- Outlet</a:t>
            </a:r>
          </a:p>
        </p:txBody>
      </p:sp>
      <p:pic>
        <p:nvPicPr>
          <p:cNvPr id="7" name="Picture 6" descr="A picture containing sitting, photo, black, man&#10;&#10;Description automatically generated">
            <a:extLst>
              <a:ext uri="{FF2B5EF4-FFF2-40B4-BE49-F238E27FC236}">
                <a16:creationId xmlns:a16="http://schemas.microsoft.com/office/drawing/2014/main" id="{A3561C6B-6028-5E40-8886-76E60A851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462384"/>
            <a:ext cx="4533578" cy="4515335"/>
          </a:xfrm>
          <a:prstGeom prst="rect">
            <a:avLst/>
          </a:prstGeom>
        </p:spPr>
      </p:pic>
      <p:sp>
        <p:nvSpPr>
          <p:cNvPr id="8" name="Rectangle 7">
            <a:extLst>
              <a:ext uri="{FF2B5EF4-FFF2-40B4-BE49-F238E27FC236}">
                <a16:creationId xmlns:a16="http://schemas.microsoft.com/office/drawing/2014/main" id="{1BD9A85E-AFA2-0D41-8E92-39F02D5F4EAD}"/>
              </a:ext>
            </a:extLst>
          </p:cNvPr>
          <p:cNvSpPr/>
          <p:nvPr/>
        </p:nvSpPr>
        <p:spPr>
          <a:xfrm>
            <a:off x="838200" y="1825625"/>
            <a:ext cx="731293" cy="6309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018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772958E-A33C-9C40-A435-1CA8B6182623}"/>
              </a:ext>
            </a:extLst>
          </p:cNvPr>
          <p:cNvSpPr>
            <a:spLocks noGrp="1"/>
          </p:cNvSpPr>
          <p:nvPr>
            <p:ph sz="half" idx="2"/>
          </p:nvPr>
        </p:nvSpPr>
        <p:spPr/>
        <p:txBody>
          <a:bodyPr/>
          <a:lstStyle/>
          <a:p>
            <a:r>
              <a:rPr lang="en-US" dirty="0"/>
              <a:t>This view shows the supra-acetabular corridor that runs from AIIS to PSIS (blue dots), also is a view used to confirm that an anterior column (or SPR) screw is not penetrating the acetabulum (yellow dots)</a:t>
            </a:r>
          </a:p>
          <a:p>
            <a:r>
              <a:rPr lang="en-US" dirty="0"/>
              <a:t>45 degrees of roll over towards injured side and 30 degrees of outlet</a:t>
            </a:r>
          </a:p>
        </p:txBody>
      </p:sp>
      <p:sp>
        <p:nvSpPr>
          <p:cNvPr id="5" name="Title 1">
            <a:extLst>
              <a:ext uri="{FF2B5EF4-FFF2-40B4-BE49-F238E27FC236}">
                <a16:creationId xmlns:a16="http://schemas.microsoft.com/office/drawing/2014/main" id="{16203357-F87A-C44B-8896-F8BE3E1A5F01}"/>
              </a:ext>
            </a:extLst>
          </p:cNvPr>
          <p:cNvSpPr>
            <a:spLocks noGrp="1"/>
          </p:cNvSpPr>
          <p:nvPr>
            <p:ph type="title"/>
          </p:nvPr>
        </p:nvSpPr>
        <p:spPr/>
        <p:txBody>
          <a:bodyPr/>
          <a:lstStyle/>
          <a:p>
            <a:r>
              <a:rPr lang="en-US" dirty="0"/>
              <a:t>Radiographic views- Obturator outlet (teardrop)</a:t>
            </a:r>
          </a:p>
        </p:txBody>
      </p:sp>
      <p:pic>
        <p:nvPicPr>
          <p:cNvPr id="7" name="Picture 6" descr="A picture containing indoor, sitting, black, table&#10;&#10;Description automatically generated">
            <a:extLst>
              <a:ext uri="{FF2B5EF4-FFF2-40B4-BE49-F238E27FC236}">
                <a16:creationId xmlns:a16="http://schemas.microsoft.com/office/drawing/2014/main" id="{72D98FB4-9AB9-6B4C-A505-08AED7F33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981" y="1690688"/>
            <a:ext cx="4486275" cy="4486275"/>
          </a:xfrm>
          <a:prstGeom prst="rect">
            <a:avLst/>
          </a:prstGeom>
        </p:spPr>
      </p:pic>
      <p:sp>
        <p:nvSpPr>
          <p:cNvPr id="8" name="Rectangle 7">
            <a:extLst>
              <a:ext uri="{FF2B5EF4-FFF2-40B4-BE49-F238E27FC236}">
                <a16:creationId xmlns:a16="http://schemas.microsoft.com/office/drawing/2014/main" id="{4E59C6F1-EBD3-E647-981A-129423BCD28B}"/>
              </a:ext>
            </a:extLst>
          </p:cNvPr>
          <p:cNvSpPr/>
          <p:nvPr/>
        </p:nvSpPr>
        <p:spPr>
          <a:xfrm>
            <a:off x="575187" y="1825625"/>
            <a:ext cx="870155" cy="2244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60AE6E-5966-3B40-8495-E53234DC9045}"/>
              </a:ext>
            </a:extLst>
          </p:cNvPr>
          <p:cNvSpPr/>
          <p:nvPr/>
        </p:nvSpPr>
        <p:spPr>
          <a:xfrm>
            <a:off x="575187" y="2184963"/>
            <a:ext cx="870155" cy="2244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D673BDB2-A1B3-934C-93E0-6E1DFEA1B17F}"/>
              </a:ext>
            </a:extLst>
          </p:cNvPr>
          <p:cNvSpPr/>
          <p:nvPr/>
        </p:nvSpPr>
        <p:spPr>
          <a:xfrm>
            <a:off x="2101755" y="3671248"/>
            <a:ext cx="54591"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5206C57-67E6-A148-8B2E-1A9E504EA1BD}"/>
              </a:ext>
            </a:extLst>
          </p:cNvPr>
          <p:cNvSpPr/>
          <p:nvPr/>
        </p:nvSpPr>
        <p:spPr>
          <a:xfrm>
            <a:off x="2295098" y="3431274"/>
            <a:ext cx="54591"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66C1E9E-AA05-D549-94FD-3D9A41030801}"/>
              </a:ext>
            </a:extLst>
          </p:cNvPr>
          <p:cNvSpPr/>
          <p:nvPr/>
        </p:nvSpPr>
        <p:spPr>
          <a:xfrm>
            <a:off x="2129050" y="3138984"/>
            <a:ext cx="54591"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BFE532F-CD57-BF45-91DD-5F2AB2E9D25E}"/>
              </a:ext>
            </a:extLst>
          </p:cNvPr>
          <p:cNvSpPr/>
          <p:nvPr/>
        </p:nvSpPr>
        <p:spPr>
          <a:xfrm>
            <a:off x="1903862" y="2995779"/>
            <a:ext cx="54591"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4D76785-B7D9-A647-89F1-EF24C9608DAB}"/>
              </a:ext>
            </a:extLst>
          </p:cNvPr>
          <p:cNvSpPr/>
          <p:nvPr/>
        </p:nvSpPr>
        <p:spPr>
          <a:xfrm>
            <a:off x="1578590" y="2791060"/>
            <a:ext cx="54591"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52940B2-1F29-3043-8B30-B6236095B9BB}"/>
              </a:ext>
            </a:extLst>
          </p:cNvPr>
          <p:cNvSpPr/>
          <p:nvPr/>
        </p:nvSpPr>
        <p:spPr>
          <a:xfrm>
            <a:off x="1658203" y="3123061"/>
            <a:ext cx="54591"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CC9B860-7F3A-6544-86FC-F7D06F7609B9}"/>
              </a:ext>
            </a:extLst>
          </p:cNvPr>
          <p:cNvSpPr/>
          <p:nvPr/>
        </p:nvSpPr>
        <p:spPr>
          <a:xfrm>
            <a:off x="1731127" y="3383506"/>
            <a:ext cx="54591"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6FB176B-0204-E942-A219-24AEDB94D531}"/>
              </a:ext>
            </a:extLst>
          </p:cNvPr>
          <p:cNvSpPr/>
          <p:nvPr/>
        </p:nvSpPr>
        <p:spPr>
          <a:xfrm>
            <a:off x="1865195" y="3603008"/>
            <a:ext cx="54591" cy="955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AECD54C-3B9A-CB48-9094-77AD05CF0808}"/>
              </a:ext>
            </a:extLst>
          </p:cNvPr>
          <p:cNvSpPr/>
          <p:nvPr/>
        </p:nvSpPr>
        <p:spPr>
          <a:xfrm>
            <a:off x="3070746" y="4681182"/>
            <a:ext cx="81887" cy="8188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6FB03E7-13D7-A043-BBC7-4E37CD1A4F6B}"/>
              </a:ext>
            </a:extLst>
          </p:cNvPr>
          <p:cNvSpPr/>
          <p:nvPr/>
        </p:nvSpPr>
        <p:spPr>
          <a:xfrm>
            <a:off x="2988859" y="4342262"/>
            <a:ext cx="81887" cy="8188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E0F7B22-BCD4-954A-8BC9-52A68A3AAF5A}"/>
              </a:ext>
            </a:extLst>
          </p:cNvPr>
          <p:cNvSpPr/>
          <p:nvPr/>
        </p:nvSpPr>
        <p:spPr>
          <a:xfrm>
            <a:off x="2719231" y="4001294"/>
            <a:ext cx="81887" cy="8188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F9F7F92-F6EB-684B-9FF1-DD6005A6EFBA}"/>
              </a:ext>
            </a:extLst>
          </p:cNvPr>
          <p:cNvSpPr/>
          <p:nvPr/>
        </p:nvSpPr>
        <p:spPr>
          <a:xfrm>
            <a:off x="2349689" y="3872410"/>
            <a:ext cx="81887" cy="8188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DC43F9D-57B5-BD47-B839-08FAE4FCED6D}"/>
              </a:ext>
            </a:extLst>
          </p:cNvPr>
          <p:cNvSpPr/>
          <p:nvPr/>
        </p:nvSpPr>
        <p:spPr>
          <a:xfrm>
            <a:off x="2056261" y="3929275"/>
            <a:ext cx="81887" cy="8188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94749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1712</TotalTime>
  <Words>3522</Words>
  <Application>Microsoft Office PowerPoint</Application>
  <PresentationFormat>Widescreen</PresentationFormat>
  <Paragraphs>275</Paragraphs>
  <Slides>60</Slides>
  <Notes>60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Calibri Light</vt:lpstr>
      <vt:lpstr>Office Theme</vt:lpstr>
      <vt:lpstr>Percutaneous Fixation of the Acetabulum</vt:lpstr>
      <vt:lpstr>Objectives</vt:lpstr>
      <vt:lpstr>Goals of Operative Management</vt:lpstr>
      <vt:lpstr>Indications for Intervention</vt:lpstr>
      <vt:lpstr>Radiographic views- Obturator Oblique</vt:lpstr>
      <vt:lpstr>Radiographic views- Iliac Oblique</vt:lpstr>
      <vt:lpstr>Radiographic views- Inlet</vt:lpstr>
      <vt:lpstr>PowerPoint Presentation</vt:lpstr>
      <vt:lpstr>Radiographic views- Obturator outlet (teardrop)</vt:lpstr>
      <vt:lpstr>Radiographic views- Obturator Inlet (Leeds View)</vt:lpstr>
      <vt:lpstr>Radiographic views- Iliac Inlet</vt:lpstr>
      <vt:lpstr>Fixation Corridors- Anterior Column/SPR</vt:lpstr>
      <vt:lpstr>Fixation Corridors- Anterior Column/SPR (Retrograde)</vt:lpstr>
      <vt:lpstr>Fixation Corridors- Anterior Column/SPR (Retrograde)</vt:lpstr>
      <vt:lpstr>Fixation Corridors- Anterior Column/SPR (Retrograde)</vt:lpstr>
      <vt:lpstr>Fixation Corridors- Anterior Column/SPR (Retrograde)</vt:lpstr>
      <vt:lpstr>Fixation Corridors- Anterior Column/SPR (Antegrade)</vt:lpstr>
      <vt:lpstr>Fixation Corridors- Anterior Column/SPR (Antegrade)</vt:lpstr>
      <vt:lpstr>Fixation Corridors- Posterior Column (Antegrade)</vt:lpstr>
      <vt:lpstr>Fixation Corridors- Posterior Column (Antegrade)</vt:lpstr>
      <vt:lpstr>Fixation Corridors- Posterior Column (Antegrade)</vt:lpstr>
      <vt:lpstr>Fixation Corridors- Posterior Column (Retrograde)</vt:lpstr>
      <vt:lpstr>Fixation Corridors- Posterior Column (Retrograde)</vt:lpstr>
      <vt:lpstr>Fixation Corridors- Posterior Column (Retrograde)</vt:lpstr>
      <vt:lpstr>Fixation Corridors- Supra-acetabular corridor (LCII screw)</vt:lpstr>
      <vt:lpstr>Fixation Corridors- Supra-acetabular corridor (LCII screw)</vt:lpstr>
      <vt:lpstr>Fixation Corridors- Supra-acetabular corridor (LCII screw)</vt:lpstr>
      <vt:lpstr>Fixation Corridors- Supra-acetabular corridor (LCII screw)</vt:lpstr>
      <vt:lpstr>Fixation corridors- Magic screws</vt:lpstr>
      <vt:lpstr>Fixation corridors- transverse supra-acetabular screws</vt:lpstr>
      <vt:lpstr>Cases- Combined Open and Percutaneous</vt:lpstr>
      <vt:lpstr>Cases- Combined Open and Percutaneous</vt:lpstr>
      <vt:lpstr>Cases- Combined Open and Percutaneous</vt:lpstr>
      <vt:lpstr>Cases- Combined Open and Percutaneous</vt:lpstr>
      <vt:lpstr>Cases- Combined Open and Percutaneous</vt:lpstr>
      <vt:lpstr>Cases- Combined Open and Percutaneous</vt:lpstr>
      <vt:lpstr>Cases- Combined Open and Percutaneous</vt:lpstr>
      <vt:lpstr>Cases- Combined Open and Percutaneous</vt:lpstr>
      <vt:lpstr>Cases- Combined Open and Percutaneous</vt:lpstr>
      <vt:lpstr>Cases- Combined Open and Percutaneous</vt:lpstr>
      <vt:lpstr>Cases- Combined Fix + THA</vt:lpstr>
      <vt:lpstr>Cases- Combined Fix + THA</vt:lpstr>
      <vt:lpstr>Cases- Combined Fix + THA</vt:lpstr>
      <vt:lpstr>Cases- Combined Fix + THA</vt:lpstr>
      <vt:lpstr>Cases- Combined Fix + THA</vt:lpstr>
      <vt:lpstr>Cases- Combined Fix + THA</vt:lpstr>
      <vt:lpstr>Cases- Combined Fix + THA</vt:lpstr>
      <vt:lpstr>Cases- Combined Fix + THA</vt:lpstr>
      <vt:lpstr>Cases- Combined Fix + THA</vt:lpstr>
      <vt:lpstr>Cases</vt:lpstr>
      <vt:lpstr>Cases</vt:lpstr>
      <vt:lpstr>Cases</vt:lpstr>
      <vt:lpstr>Cases</vt:lpstr>
      <vt:lpstr>Cases</vt:lpstr>
      <vt:lpstr>Cases</vt:lpstr>
      <vt:lpstr>Cases</vt:lpstr>
      <vt:lpstr>Cases</vt:lpstr>
      <vt:lpstr>Cases</vt:lpstr>
      <vt:lpstr>Cases</vt:lpstr>
      <vt:lpstr>Sources</vt:lpstr>
    </vt:vector>
  </TitlesOfParts>
  <Company>Penn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Mehta, Samir</dc:creator>
  <cp:lastModifiedBy>Sharon Moore</cp:lastModifiedBy>
  <cp:revision>95</cp:revision>
  <dcterms:created xsi:type="dcterms:W3CDTF">2020-05-02T17:28:30Z</dcterms:created>
  <dcterms:modified xsi:type="dcterms:W3CDTF">2021-06-14T17:56:07Z</dcterms:modified>
</cp:coreProperties>
</file>