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257" r:id="rId3"/>
    <p:sldId id="375" r:id="rId4"/>
    <p:sldId id="258" r:id="rId5"/>
    <p:sldId id="366" r:id="rId6"/>
    <p:sldId id="364" r:id="rId7"/>
    <p:sldId id="293" r:id="rId8"/>
    <p:sldId id="378" r:id="rId9"/>
    <p:sldId id="379" r:id="rId10"/>
    <p:sldId id="368" r:id="rId11"/>
    <p:sldId id="376" r:id="rId12"/>
    <p:sldId id="261" r:id="rId13"/>
    <p:sldId id="367" r:id="rId14"/>
    <p:sldId id="294" r:id="rId15"/>
    <p:sldId id="260" r:id="rId16"/>
    <p:sldId id="370" r:id="rId17"/>
    <p:sldId id="369" r:id="rId18"/>
    <p:sldId id="263" r:id="rId19"/>
    <p:sldId id="264" r:id="rId20"/>
    <p:sldId id="265" r:id="rId21"/>
    <p:sldId id="266" r:id="rId22"/>
    <p:sldId id="286" r:id="rId23"/>
    <p:sldId id="296" r:id="rId24"/>
    <p:sldId id="372" r:id="rId25"/>
    <p:sldId id="267" r:id="rId26"/>
    <p:sldId id="269" r:id="rId27"/>
    <p:sldId id="270" r:id="rId28"/>
    <p:sldId id="271" r:id="rId29"/>
    <p:sldId id="268" r:id="rId30"/>
    <p:sldId id="272" r:id="rId31"/>
    <p:sldId id="273" r:id="rId32"/>
    <p:sldId id="373" r:id="rId33"/>
    <p:sldId id="274" r:id="rId34"/>
    <p:sldId id="276" r:id="rId35"/>
    <p:sldId id="277" r:id="rId36"/>
    <p:sldId id="278" r:id="rId37"/>
    <p:sldId id="280" r:id="rId38"/>
    <p:sldId id="285" r:id="rId39"/>
    <p:sldId id="289" r:id="rId40"/>
    <p:sldId id="290" r:id="rId41"/>
    <p:sldId id="374" r:id="rId42"/>
    <p:sldId id="380" r:id="rId43"/>
    <p:sldId id="381" r:id="rId44"/>
    <p:sldId id="382" r:id="rId45"/>
    <p:sldId id="383" r:id="rId46"/>
    <p:sldId id="384" r:id="rId47"/>
    <p:sldId id="385" r:id="rId48"/>
    <p:sldId id="386" r:id="rId49"/>
    <p:sldId id="282" r:id="rId50"/>
    <p:sldId id="288" r:id="rId51"/>
    <p:sldId id="371"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33" autoAdjust="0"/>
    <p:restoredTop sz="83188"/>
  </p:normalViewPr>
  <p:slideViewPr>
    <p:cSldViewPr snapToGrid="0">
      <p:cViewPr varScale="1">
        <p:scale>
          <a:sx n="109" d="100"/>
          <a:sy n="109" d="100"/>
        </p:scale>
        <p:origin x="918" y="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424797-87F9-F847-8794-52F9EA8E20FD}" type="datetimeFigureOut">
              <a:rPr lang="en-US" smtClean="0"/>
              <a:t>6/11/2021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9B8228-0595-F541-B45A-AC69E1FD1993}" type="slidenum">
              <a:rPr lang="en-US" smtClean="0"/>
              <a:t>‹#›</a:t>
            </a:fld>
            <a:endParaRPr lang="en-US"/>
          </a:p>
        </p:txBody>
      </p:sp>
    </p:spTree>
    <p:extLst>
      <p:ext uri="{BB962C8B-B14F-4D97-AF65-F5344CB8AC3E}">
        <p14:creationId xmlns:p14="http://schemas.microsoft.com/office/powerpoint/2010/main" val="289837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iasp-pain.org/Education/Content.aspx?ItemNumber=1698"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9B8228-0595-F541-B45A-AC69E1FD1993}" type="slidenum">
              <a:rPr lang="en-US" smtClean="0"/>
              <a:t>1</a:t>
            </a:fld>
            <a:endParaRPr lang="en-US"/>
          </a:p>
        </p:txBody>
      </p:sp>
    </p:spTree>
    <p:extLst>
      <p:ext uri="{BB962C8B-B14F-4D97-AF65-F5344CB8AC3E}">
        <p14:creationId xmlns:p14="http://schemas.microsoft.com/office/powerpoint/2010/main" val="2732020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Hagedorn JC, </a:t>
            </a:r>
            <a:r>
              <a:rPr lang="en-US" dirty="0" err="1"/>
              <a:t>Danilevich</a:t>
            </a:r>
            <a:r>
              <a:rPr lang="en-US" dirty="0"/>
              <a:t> M, Gary JL. J AM </a:t>
            </a:r>
            <a:r>
              <a:rPr lang="en-US" dirty="0" err="1"/>
              <a:t>Acad</a:t>
            </a:r>
            <a:r>
              <a:rPr lang="en-US" dirty="0"/>
              <a:t> </a:t>
            </a:r>
            <a:r>
              <a:rPr lang="en-US" dirty="0" err="1"/>
              <a:t>Orthop</a:t>
            </a:r>
            <a:r>
              <a:rPr lang="en-US" dirty="0"/>
              <a:t> </a:t>
            </a:r>
            <a:r>
              <a:rPr lang="en-US" dirty="0" err="1"/>
              <a:t>Surg</a:t>
            </a:r>
            <a:r>
              <a:rPr lang="en-US" dirty="0"/>
              <a:t> 2019;27:e831-e837.</a:t>
            </a:r>
          </a:p>
        </p:txBody>
      </p:sp>
      <p:sp>
        <p:nvSpPr>
          <p:cNvPr id="4" name="Slide Number Placeholder 3"/>
          <p:cNvSpPr>
            <a:spLocks noGrp="1"/>
          </p:cNvSpPr>
          <p:nvPr>
            <p:ph type="sldNum" sz="quarter" idx="10"/>
          </p:nvPr>
        </p:nvSpPr>
        <p:spPr/>
        <p:txBody>
          <a:bodyPr/>
          <a:lstStyle/>
          <a:p>
            <a:fld id="{1403D0E3-5207-3D44-B0B6-4BE04B898AE1}" type="slidenum">
              <a:rPr lang="en-US" smtClean="0"/>
              <a:t>22</a:t>
            </a:fld>
            <a:endParaRPr lang="en-US"/>
          </a:p>
        </p:txBody>
      </p:sp>
    </p:spTree>
    <p:extLst>
      <p:ext uri="{BB962C8B-B14F-4D97-AF65-F5344CB8AC3E}">
        <p14:creationId xmlns:p14="http://schemas.microsoft.com/office/powerpoint/2010/main" val="29096446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03D0E3-5207-3D44-B0B6-4BE04B898AE1}" type="slidenum">
              <a:rPr lang="en-US" smtClean="0"/>
              <a:t>23</a:t>
            </a:fld>
            <a:endParaRPr lang="en-US"/>
          </a:p>
        </p:txBody>
      </p:sp>
    </p:spTree>
    <p:extLst>
      <p:ext uri="{BB962C8B-B14F-4D97-AF65-F5344CB8AC3E}">
        <p14:creationId xmlns:p14="http://schemas.microsoft.com/office/powerpoint/2010/main" val="22309116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03D0E3-5207-3D44-B0B6-4BE04B898AE1}" type="slidenum">
              <a:rPr lang="en-US" smtClean="0"/>
              <a:t>24</a:t>
            </a:fld>
            <a:endParaRPr lang="en-US"/>
          </a:p>
        </p:txBody>
      </p:sp>
    </p:spTree>
    <p:extLst>
      <p:ext uri="{BB962C8B-B14F-4D97-AF65-F5344CB8AC3E}">
        <p14:creationId xmlns:p14="http://schemas.microsoft.com/office/powerpoint/2010/main" val="25347605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9B8228-0595-F541-B45A-AC69E1FD1993}" type="slidenum">
              <a:rPr lang="en-US" smtClean="0"/>
              <a:t>27</a:t>
            </a:fld>
            <a:endParaRPr lang="en-US"/>
          </a:p>
        </p:txBody>
      </p:sp>
    </p:spTree>
    <p:extLst>
      <p:ext uri="{BB962C8B-B14F-4D97-AF65-F5344CB8AC3E}">
        <p14:creationId xmlns:p14="http://schemas.microsoft.com/office/powerpoint/2010/main" val="20817601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is this important?</a:t>
            </a:r>
          </a:p>
          <a:p>
            <a:r>
              <a:rPr lang="en-US" dirty="0"/>
              <a:t>Chou R, Gordon DB, de Leon-</a:t>
            </a:r>
            <a:r>
              <a:rPr lang="en-US" dirty="0" err="1"/>
              <a:t>Casasola</a:t>
            </a:r>
            <a:r>
              <a:rPr lang="en-US" baseline="0" dirty="0"/>
              <a:t> OA, et al. </a:t>
            </a:r>
            <a:r>
              <a:rPr lang="en-US" dirty="0"/>
              <a:t>Guidelines</a:t>
            </a:r>
            <a:r>
              <a:rPr lang="en-US" baseline="0" dirty="0"/>
              <a:t> on the Management of Postoperative Pain. The Journal of Pain, Vol. 17, No. 2 (February) 2016: </a:t>
            </a:r>
            <a:r>
              <a:rPr lang="en-US" baseline="0" dirty="0" err="1"/>
              <a:t>pp</a:t>
            </a:r>
            <a:r>
              <a:rPr lang="en-US" baseline="0" dirty="0"/>
              <a:t> 131-157.</a:t>
            </a:r>
            <a:endParaRPr lang="en-US" dirty="0"/>
          </a:p>
        </p:txBody>
      </p:sp>
      <p:sp>
        <p:nvSpPr>
          <p:cNvPr id="4" name="Slide Number Placeholder 3"/>
          <p:cNvSpPr>
            <a:spLocks noGrp="1"/>
          </p:cNvSpPr>
          <p:nvPr>
            <p:ph type="sldNum" sz="quarter" idx="10"/>
          </p:nvPr>
        </p:nvSpPr>
        <p:spPr/>
        <p:txBody>
          <a:bodyPr/>
          <a:lstStyle/>
          <a:p>
            <a:fld id="{1403D0E3-5207-3D44-B0B6-4BE04B898AE1}" type="slidenum">
              <a:rPr lang="en-US" smtClean="0"/>
              <a:t>31</a:t>
            </a:fld>
            <a:endParaRPr lang="en-US"/>
          </a:p>
        </p:txBody>
      </p:sp>
    </p:spTree>
    <p:extLst>
      <p:ext uri="{BB962C8B-B14F-4D97-AF65-F5344CB8AC3E}">
        <p14:creationId xmlns:p14="http://schemas.microsoft.com/office/powerpoint/2010/main" val="10448246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is this important?</a:t>
            </a:r>
          </a:p>
          <a:p>
            <a:r>
              <a:rPr lang="en-US" dirty="0"/>
              <a:t>Chou R, Gordon DB, de Leon-</a:t>
            </a:r>
            <a:r>
              <a:rPr lang="en-US" dirty="0" err="1"/>
              <a:t>Casasola</a:t>
            </a:r>
            <a:r>
              <a:rPr lang="en-US" baseline="0" dirty="0"/>
              <a:t> OA, et al. </a:t>
            </a:r>
            <a:r>
              <a:rPr lang="en-US" dirty="0"/>
              <a:t>Guidelines</a:t>
            </a:r>
            <a:r>
              <a:rPr lang="en-US" baseline="0" dirty="0"/>
              <a:t> on the Management of Postoperative Pain. The Journal of Pain, Vol. 17, No. 2 (February) 2016: </a:t>
            </a:r>
            <a:r>
              <a:rPr lang="en-US" baseline="0" dirty="0" err="1"/>
              <a:t>pp</a:t>
            </a:r>
            <a:r>
              <a:rPr lang="en-US" baseline="0" dirty="0"/>
              <a:t> 131-157.</a:t>
            </a:r>
            <a:endParaRPr lang="en-US" dirty="0"/>
          </a:p>
        </p:txBody>
      </p:sp>
      <p:sp>
        <p:nvSpPr>
          <p:cNvPr id="4" name="Slide Number Placeholder 3"/>
          <p:cNvSpPr>
            <a:spLocks noGrp="1"/>
          </p:cNvSpPr>
          <p:nvPr>
            <p:ph type="sldNum" sz="quarter" idx="10"/>
          </p:nvPr>
        </p:nvSpPr>
        <p:spPr/>
        <p:txBody>
          <a:bodyPr/>
          <a:lstStyle/>
          <a:p>
            <a:fld id="{1403D0E3-5207-3D44-B0B6-4BE04B898AE1}" type="slidenum">
              <a:rPr lang="en-US" smtClean="0"/>
              <a:t>32</a:t>
            </a:fld>
            <a:endParaRPr lang="en-US"/>
          </a:p>
        </p:txBody>
      </p:sp>
    </p:spTree>
    <p:extLst>
      <p:ext uri="{BB962C8B-B14F-4D97-AF65-F5344CB8AC3E}">
        <p14:creationId xmlns:p14="http://schemas.microsoft.com/office/powerpoint/2010/main" val="10441141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Chou R, Gordon DB, de Leon-</a:t>
            </a:r>
            <a:r>
              <a:rPr lang="en-US" dirty="0" err="1"/>
              <a:t>Casasola</a:t>
            </a:r>
            <a:r>
              <a:rPr lang="en-US" baseline="0" dirty="0"/>
              <a:t> OA, et al. </a:t>
            </a:r>
            <a:r>
              <a:rPr lang="en-US" dirty="0"/>
              <a:t>Guidelines</a:t>
            </a:r>
            <a:r>
              <a:rPr lang="en-US" baseline="0" dirty="0"/>
              <a:t> on the Management of Postoperative Pain. The Journal of Pain, Vol. 17, No. 2 (February) 2016: </a:t>
            </a:r>
            <a:r>
              <a:rPr lang="en-US" baseline="0" dirty="0" err="1"/>
              <a:t>pp</a:t>
            </a:r>
            <a:r>
              <a:rPr lang="en-US" baseline="0" dirty="0"/>
              <a:t> 131-157.</a:t>
            </a:r>
            <a:endParaRPr lang="en-US" dirty="0"/>
          </a:p>
        </p:txBody>
      </p:sp>
      <p:sp>
        <p:nvSpPr>
          <p:cNvPr id="4" name="Slide Number Placeholder 3"/>
          <p:cNvSpPr>
            <a:spLocks noGrp="1"/>
          </p:cNvSpPr>
          <p:nvPr>
            <p:ph type="sldNum" sz="quarter" idx="10"/>
          </p:nvPr>
        </p:nvSpPr>
        <p:spPr/>
        <p:txBody>
          <a:bodyPr/>
          <a:lstStyle/>
          <a:p>
            <a:fld id="{1403D0E3-5207-3D44-B0B6-4BE04B898AE1}" type="slidenum">
              <a:rPr lang="en-US" smtClean="0"/>
              <a:t>33</a:t>
            </a:fld>
            <a:endParaRPr lang="en-US"/>
          </a:p>
        </p:txBody>
      </p:sp>
    </p:spTree>
    <p:extLst>
      <p:ext uri="{BB962C8B-B14F-4D97-AF65-F5344CB8AC3E}">
        <p14:creationId xmlns:p14="http://schemas.microsoft.com/office/powerpoint/2010/main" val="20710874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Alam</a:t>
            </a:r>
            <a:r>
              <a:rPr lang="en-US" dirty="0"/>
              <a:t> A, Gomes T, </a:t>
            </a:r>
            <a:r>
              <a:rPr lang="en-US" dirty="0" err="1"/>
              <a:t>Zheng</a:t>
            </a:r>
            <a:r>
              <a:rPr lang="en-US" dirty="0"/>
              <a:t> H, et al. Long-term </a:t>
            </a:r>
            <a:r>
              <a:rPr lang="en-US" dirty="0" err="1"/>
              <a:t>Anaglesic</a:t>
            </a:r>
            <a:r>
              <a:rPr lang="en-US" dirty="0"/>
              <a:t> Use After</a:t>
            </a:r>
            <a:r>
              <a:rPr lang="en-US" baseline="0" dirty="0"/>
              <a:t> Low-Risk Surgery. A Retrospective Cohort Study. Arch Intern Med. 2012;172(5):425-430.</a:t>
            </a:r>
            <a:endParaRPr lang="en-US" dirty="0"/>
          </a:p>
        </p:txBody>
      </p:sp>
      <p:sp>
        <p:nvSpPr>
          <p:cNvPr id="4" name="Slide Number Placeholder 3"/>
          <p:cNvSpPr>
            <a:spLocks noGrp="1"/>
          </p:cNvSpPr>
          <p:nvPr>
            <p:ph type="sldNum" sz="quarter" idx="10"/>
          </p:nvPr>
        </p:nvSpPr>
        <p:spPr/>
        <p:txBody>
          <a:bodyPr/>
          <a:lstStyle/>
          <a:p>
            <a:fld id="{1403D0E3-5207-3D44-B0B6-4BE04B898AE1}" type="slidenum">
              <a:rPr lang="en-US" smtClean="0"/>
              <a:t>34</a:t>
            </a:fld>
            <a:endParaRPr lang="en-US"/>
          </a:p>
        </p:txBody>
      </p:sp>
    </p:spTree>
    <p:extLst>
      <p:ext uri="{BB962C8B-B14F-4D97-AF65-F5344CB8AC3E}">
        <p14:creationId xmlns:p14="http://schemas.microsoft.com/office/powerpoint/2010/main" val="19207086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03D0E3-5207-3D44-B0B6-4BE04B898AE1}" type="slidenum">
              <a:rPr lang="en-US" smtClean="0"/>
              <a:t>35</a:t>
            </a:fld>
            <a:endParaRPr lang="en-US"/>
          </a:p>
        </p:txBody>
      </p:sp>
    </p:spTree>
    <p:extLst>
      <p:ext uri="{BB962C8B-B14F-4D97-AF65-F5344CB8AC3E}">
        <p14:creationId xmlns:p14="http://schemas.microsoft.com/office/powerpoint/2010/main" val="8925462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403D0E3-5207-3D44-B0B6-4BE04B898AE1}" type="slidenum">
              <a:rPr lang="en-US" smtClean="0"/>
              <a:t>37</a:t>
            </a:fld>
            <a:endParaRPr lang="en-US"/>
          </a:p>
        </p:txBody>
      </p:sp>
    </p:spTree>
    <p:extLst>
      <p:ext uri="{BB962C8B-B14F-4D97-AF65-F5344CB8AC3E}">
        <p14:creationId xmlns:p14="http://schemas.microsoft.com/office/powerpoint/2010/main" val="1637781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International Association for the Study of Pain. IASP Terminology. Available from: </a:t>
            </a:r>
            <a:r>
              <a:rPr lang="en-US" sz="1200" b="0" i="0" u="none" strike="noStrike" kern="1200" dirty="0">
                <a:solidFill>
                  <a:schemeClr val="tx1"/>
                </a:solidFill>
                <a:effectLst/>
                <a:latin typeface="+mn-lt"/>
                <a:ea typeface="+mn-ea"/>
                <a:cs typeface="+mn-cs"/>
                <a:hlinkClick r:id="rId3"/>
              </a:rPr>
              <a:t>https://www.iasp-pain.org/Education/Content.aspx?ItemNumber=1698</a:t>
            </a:r>
            <a:r>
              <a:rPr lang="en-US" sz="1200" b="0" i="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5"/>
          </p:nvPr>
        </p:nvSpPr>
        <p:spPr/>
        <p:txBody>
          <a:bodyPr/>
          <a:lstStyle/>
          <a:p>
            <a:fld id="{719B8228-0595-F541-B45A-AC69E1FD1993}" type="slidenum">
              <a:rPr lang="en-US" smtClean="0"/>
              <a:t>3</a:t>
            </a:fld>
            <a:endParaRPr lang="en-US"/>
          </a:p>
        </p:txBody>
      </p:sp>
    </p:spTree>
    <p:extLst>
      <p:ext uri="{BB962C8B-B14F-4D97-AF65-F5344CB8AC3E}">
        <p14:creationId xmlns:p14="http://schemas.microsoft.com/office/powerpoint/2010/main" val="20908758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9B8228-0595-F541-B45A-AC69E1FD1993}" type="slidenum">
              <a:rPr lang="en-US" smtClean="0"/>
              <a:t>48</a:t>
            </a:fld>
            <a:endParaRPr lang="en-US"/>
          </a:p>
        </p:txBody>
      </p:sp>
    </p:spTree>
    <p:extLst>
      <p:ext uri="{BB962C8B-B14F-4D97-AF65-F5344CB8AC3E}">
        <p14:creationId xmlns:p14="http://schemas.microsoft.com/office/powerpoint/2010/main" val="41028501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9B8228-0595-F541-B45A-AC69E1FD1993}" type="slidenum">
              <a:rPr lang="en-US" smtClean="0"/>
              <a:t>49</a:t>
            </a:fld>
            <a:endParaRPr lang="en-US"/>
          </a:p>
        </p:txBody>
      </p:sp>
    </p:spTree>
    <p:extLst>
      <p:ext uri="{BB962C8B-B14F-4D97-AF65-F5344CB8AC3E}">
        <p14:creationId xmlns:p14="http://schemas.microsoft.com/office/powerpoint/2010/main" val="65074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9B8228-0595-F541-B45A-AC69E1FD1993}" type="slidenum">
              <a:rPr lang="en-US" smtClean="0"/>
              <a:t>10</a:t>
            </a:fld>
            <a:endParaRPr lang="en-US"/>
          </a:p>
        </p:txBody>
      </p:sp>
    </p:spTree>
    <p:extLst>
      <p:ext uri="{BB962C8B-B14F-4D97-AF65-F5344CB8AC3E}">
        <p14:creationId xmlns:p14="http://schemas.microsoft.com/office/powerpoint/2010/main" val="4218879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03D0E3-5207-3D44-B0B6-4BE04B898AE1}" type="slidenum">
              <a:rPr lang="en-US" smtClean="0"/>
              <a:t>12</a:t>
            </a:fld>
            <a:endParaRPr lang="en-US"/>
          </a:p>
        </p:txBody>
      </p:sp>
    </p:spTree>
    <p:extLst>
      <p:ext uri="{BB962C8B-B14F-4D97-AF65-F5344CB8AC3E}">
        <p14:creationId xmlns:p14="http://schemas.microsoft.com/office/powerpoint/2010/main" val="904577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Incoming nociceptive signals are modulated by adjacent </a:t>
            </a:r>
            <a:r>
              <a:rPr lang="en-US" dirty="0" err="1"/>
              <a:t>interneuronal</a:t>
            </a:r>
            <a:r>
              <a:rPr lang="en-US" dirty="0"/>
              <a:t> circuits and also by descending input from higher spinal cord, midbrain, and cerebral centers.</a:t>
            </a:r>
            <a:r>
              <a:rPr lang="en-US" baseline="0" dirty="0"/>
              <a:t> After this significant signal modification, the original afferent signal is transmitted widely throughout the spinal cord and higher centers.</a:t>
            </a:r>
            <a:endParaRPr lang="en-US" dirty="0"/>
          </a:p>
          <a:p>
            <a:endParaRPr lang="en-US" dirty="0"/>
          </a:p>
        </p:txBody>
      </p:sp>
      <p:sp>
        <p:nvSpPr>
          <p:cNvPr id="4" name="Slide Number Placeholder 3"/>
          <p:cNvSpPr>
            <a:spLocks noGrp="1"/>
          </p:cNvSpPr>
          <p:nvPr>
            <p:ph type="sldNum" sz="quarter" idx="10"/>
          </p:nvPr>
        </p:nvSpPr>
        <p:spPr/>
        <p:txBody>
          <a:bodyPr/>
          <a:lstStyle/>
          <a:p>
            <a:fld id="{1403D0E3-5207-3D44-B0B6-4BE04B898AE1}" type="slidenum">
              <a:rPr lang="en-US" smtClean="0"/>
              <a:t>14</a:t>
            </a:fld>
            <a:endParaRPr lang="en-US"/>
          </a:p>
        </p:txBody>
      </p:sp>
    </p:spTree>
    <p:extLst>
      <p:ext uri="{BB962C8B-B14F-4D97-AF65-F5344CB8AC3E}">
        <p14:creationId xmlns:p14="http://schemas.microsoft.com/office/powerpoint/2010/main" val="1070272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9B8228-0595-F541-B45A-AC69E1FD1993}" type="slidenum">
              <a:rPr lang="en-US" smtClean="0"/>
              <a:t>15</a:t>
            </a:fld>
            <a:endParaRPr lang="en-US"/>
          </a:p>
        </p:txBody>
      </p:sp>
    </p:spTree>
    <p:extLst>
      <p:ext uri="{BB962C8B-B14F-4D97-AF65-F5344CB8AC3E}">
        <p14:creationId xmlns:p14="http://schemas.microsoft.com/office/powerpoint/2010/main" val="2938874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03D0E3-5207-3D44-B0B6-4BE04B898AE1}" type="slidenum">
              <a:rPr lang="en-US" smtClean="0"/>
              <a:t>18</a:t>
            </a:fld>
            <a:endParaRPr lang="en-US"/>
          </a:p>
        </p:txBody>
      </p:sp>
    </p:spTree>
    <p:extLst>
      <p:ext uri="{BB962C8B-B14F-4D97-AF65-F5344CB8AC3E}">
        <p14:creationId xmlns:p14="http://schemas.microsoft.com/office/powerpoint/2010/main" val="3586286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Opioids can regulate pain on a number of levels, both within the spinal cord, Brain stem and cortex. Within the spinal cord both </a:t>
            </a:r>
            <a:r>
              <a:rPr lang="en-US" dirty="0" err="1"/>
              <a:t>dynorphins</a:t>
            </a:r>
            <a:r>
              <a:rPr lang="en-US" dirty="0"/>
              <a:t> and </a:t>
            </a:r>
            <a:r>
              <a:rPr lang="en-US" dirty="0" err="1"/>
              <a:t>enkephalins</a:t>
            </a:r>
            <a:r>
              <a:rPr lang="en-US" baseline="0" dirty="0"/>
              <a:t> can act to reduce the transmission of pain signals in the dorsal horn. This is because the pre- synaptic end of second-quarter Nora have opioid receptors within the membrane. In addition the postsynaptic end of the first order neurons contain opioid receptors.</a:t>
            </a:r>
          </a:p>
          <a:p>
            <a:endParaRPr lang="en-US" baseline="0" dirty="0"/>
          </a:p>
          <a:p>
            <a:r>
              <a:rPr lang="en-US" dirty="0"/>
              <a:t>When</a:t>
            </a:r>
            <a:r>
              <a:rPr lang="en-US" baseline="0" dirty="0"/>
              <a:t> </a:t>
            </a:r>
            <a:r>
              <a:rPr lang="en-US" dirty="0"/>
              <a:t>opioids act on these receptors, it reduces neurotransmitter release from the first order neuron, and causes hyper polarization of the second quarter neuron. Together this reduces the firing of action potentials in the second-quarter neuron,</a:t>
            </a:r>
            <a:r>
              <a:rPr lang="en-US" baseline="0" dirty="0"/>
              <a:t> blocking the transmission of pain signals.</a:t>
            </a:r>
            <a:endParaRPr lang="en-US" dirty="0"/>
          </a:p>
        </p:txBody>
      </p:sp>
      <p:sp>
        <p:nvSpPr>
          <p:cNvPr id="4" name="Slide Number Placeholder 3"/>
          <p:cNvSpPr>
            <a:spLocks noGrp="1"/>
          </p:cNvSpPr>
          <p:nvPr>
            <p:ph type="sldNum" sz="quarter" idx="10"/>
          </p:nvPr>
        </p:nvSpPr>
        <p:spPr/>
        <p:txBody>
          <a:bodyPr/>
          <a:lstStyle/>
          <a:p>
            <a:fld id="{1403D0E3-5207-3D44-B0B6-4BE04B898AE1}" type="slidenum">
              <a:rPr lang="en-US" smtClean="0"/>
              <a:t>19</a:t>
            </a:fld>
            <a:endParaRPr lang="en-US"/>
          </a:p>
        </p:txBody>
      </p:sp>
    </p:spTree>
    <p:extLst>
      <p:ext uri="{BB962C8B-B14F-4D97-AF65-F5344CB8AC3E}">
        <p14:creationId xmlns:p14="http://schemas.microsoft.com/office/powerpoint/2010/main" val="29487457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9B8228-0595-F541-B45A-AC69E1FD1993}" type="slidenum">
              <a:rPr lang="en-US" smtClean="0"/>
              <a:t>21</a:t>
            </a:fld>
            <a:endParaRPr lang="en-US"/>
          </a:p>
        </p:txBody>
      </p:sp>
    </p:spTree>
    <p:extLst>
      <p:ext uri="{BB962C8B-B14F-4D97-AF65-F5344CB8AC3E}">
        <p14:creationId xmlns:p14="http://schemas.microsoft.com/office/powerpoint/2010/main" val="6055593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rgbClr val="002060"/>
                </a:solidFill>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3419" y="6162126"/>
            <a:ext cx="1043539" cy="591207"/>
          </a:xfrm>
          <a:prstGeom prst="rect">
            <a:avLst/>
          </a:prstGeom>
        </p:spPr>
      </p:pic>
      <p:sp>
        <p:nvSpPr>
          <p:cNvPr id="8" name="Rectangle 7"/>
          <p:cNvSpPr/>
          <p:nvPr userDrawn="1"/>
        </p:nvSpPr>
        <p:spPr>
          <a:xfrm>
            <a:off x="9953723" y="6366554"/>
            <a:ext cx="3155092" cy="461665"/>
          </a:xfrm>
          <a:prstGeom prst="rect">
            <a:avLst/>
          </a:prstGeom>
        </p:spPr>
        <p:txBody>
          <a:bodyPr wrap="square">
            <a:spAutoFit/>
          </a:bodyPr>
          <a:lstStyle/>
          <a:p>
            <a:r>
              <a:rPr lang="en-US" sz="2400" b="1" dirty="0"/>
              <a:t>C</a:t>
            </a:r>
            <a:r>
              <a:rPr lang="en-US" sz="1600" b="1" dirty="0"/>
              <a:t>ore</a:t>
            </a:r>
            <a:r>
              <a:rPr lang="en-US" sz="2400" b="1" dirty="0"/>
              <a:t> C</a:t>
            </a:r>
            <a:r>
              <a:rPr lang="en-US" sz="1600" b="1" dirty="0"/>
              <a:t>urriculum</a:t>
            </a:r>
            <a:r>
              <a:rPr lang="en-US" sz="2400" b="1" dirty="0"/>
              <a:t> V5</a:t>
            </a:r>
          </a:p>
        </p:txBody>
      </p:sp>
    </p:spTree>
    <p:extLst>
      <p:ext uri="{BB962C8B-B14F-4D97-AF65-F5344CB8AC3E}">
        <p14:creationId xmlns:p14="http://schemas.microsoft.com/office/powerpoint/2010/main" val="475312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D81D4724-D698-47D4-A663-A96C66F201F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3419" y="6162126"/>
            <a:ext cx="1043539" cy="591207"/>
          </a:xfrm>
          <a:prstGeom prst="rect">
            <a:avLst/>
          </a:prstGeom>
        </p:spPr>
      </p:pic>
      <p:sp>
        <p:nvSpPr>
          <p:cNvPr id="8" name="Rectangle 7">
            <a:extLst>
              <a:ext uri="{FF2B5EF4-FFF2-40B4-BE49-F238E27FC236}">
                <a16:creationId xmlns:a16="http://schemas.microsoft.com/office/drawing/2014/main" id="{8B77DA90-9C27-4E1F-99A1-E6516E2C4B56}"/>
              </a:ext>
            </a:extLst>
          </p:cNvPr>
          <p:cNvSpPr/>
          <p:nvPr userDrawn="1"/>
        </p:nvSpPr>
        <p:spPr>
          <a:xfrm>
            <a:off x="9953723" y="6366554"/>
            <a:ext cx="2146311" cy="461665"/>
          </a:xfrm>
          <a:prstGeom prst="rect">
            <a:avLst/>
          </a:prstGeom>
        </p:spPr>
        <p:txBody>
          <a:bodyPr wrap="square">
            <a:spAutoFit/>
          </a:bodyPr>
          <a:lstStyle/>
          <a:p>
            <a:r>
              <a:rPr lang="en-US" sz="2400" b="1" dirty="0"/>
              <a:t>C</a:t>
            </a:r>
            <a:r>
              <a:rPr lang="en-US" sz="1600" b="1" dirty="0"/>
              <a:t>ore</a:t>
            </a:r>
            <a:r>
              <a:rPr lang="en-US" sz="2400" b="1" dirty="0"/>
              <a:t> C</a:t>
            </a:r>
            <a:r>
              <a:rPr lang="en-US" sz="1600" b="1" dirty="0"/>
              <a:t>urriculum</a:t>
            </a:r>
            <a:r>
              <a:rPr lang="en-US" sz="2400" b="1" dirty="0"/>
              <a:t> V5</a:t>
            </a:r>
          </a:p>
        </p:txBody>
      </p:sp>
    </p:spTree>
    <p:extLst>
      <p:ext uri="{BB962C8B-B14F-4D97-AF65-F5344CB8AC3E}">
        <p14:creationId xmlns:p14="http://schemas.microsoft.com/office/powerpoint/2010/main" val="37567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85D1BB07-7AF7-4B17-80BC-DC29DEF746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3419" y="6162126"/>
            <a:ext cx="1043539" cy="591207"/>
          </a:xfrm>
          <a:prstGeom prst="rect">
            <a:avLst/>
          </a:prstGeom>
        </p:spPr>
      </p:pic>
      <p:sp>
        <p:nvSpPr>
          <p:cNvPr id="8" name="Rectangle 7">
            <a:extLst>
              <a:ext uri="{FF2B5EF4-FFF2-40B4-BE49-F238E27FC236}">
                <a16:creationId xmlns:a16="http://schemas.microsoft.com/office/drawing/2014/main" id="{088771CC-05B5-4990-99DC-910542E86C8C}"/>
              </a:ext>
            </a:extLst>
          </p:cNvPr>
          <p:cNvSpPr/>
          <p:nvPr userDrawn="1"/>
        </p:nvSpPr>
        <p:spPr>
          <a:xfrm>
            <a:off x="9953723" y="6366554"/>
            <a:ext cx="2146311" cy="461665"/>
          </a:xfrm>
          <a:prstGeom prst="rect">
            <a:avLst/>
          </a:prstGeom>
        </p:spPr>
        <p:txBody>
          <a:bodyPr wrap="square">
            <a:spAutoFit/>
          </a:bodyPr>
          <a:lstStyle/>
          <a:p>
            <a:r>
              <a:rPr lang="en-US" sz="2400" b="1" dirty="0"/>
              <a:t>C</a:t>
            </a:r>
            <a:r>
              <a:rPr lang="en-US" sz="1600" b="1" dirty="0"/>
              <a:t>ore</a:t>
            </a:r>
            <a:r>
              <a:rPr lang="en-US" sz="2400" b="1" dirty="0"/>
              <a:t> C</a:t>
            </a:r>
            <a:r>
              <a:rPr lang="en-US" sz="1600" b="1" dirty="0"/>
              <a:t>urriculum</a:t>
            </a:r>
            <a:r>
              <a:rPr lang="en-US" sz="2400" b="1" dirty="0"/>
              <a:t> V5</a:t>
            </a:r>
          </a:p>
        </p:txBody>
      </p:sp>
    </p:spTree>
    <p:extLst>
      <p:ext uri="{BB962C8B-B14F-4D97-AF65-F5344CB8AC3E}">
        <p14:creationId xmlns:p14="http://schemas.microsoft.com/office/powerpoint/2010/main" val="2946103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6" name="Picture 5">
            <a:extLst>
              <a:ext uri="{FF2B5EF4-FFF2-40B4-BE49-F238E27FC236}">
                <a16:creationId xmlns:a16="http://schemas.microsoft.com/office/drawing/2014/main" id="{EADA92C2-499C-41F6-8959-9FA83F39D07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3419" y="6162126"/>
            <a:ext cx="1043539" cy="591207"/>
          </a:xfrm>
          <a:prstGeom prst="rect">
            <a:avLst/>
          </a:prstGeom>
        </p:spPr>
      </p:pic>
      <p:sp>
        <p:nvSpPr>
          <p:cNvPr id="7" name="Rectangle 6">
            <a:extLst>
              <a:ext uri="{FF2B5EF4-FFF2-40B4-BE49-F238E27FC236}">
                <a16:creationId xmlns:a16="http://schemas.microsoft.com/office/drawing/2014/main" id="{23880537-A7BC-46E6-8E01-27E18D49CDA7}"/>
              </a:ext>
            </a:extLst>
          </p:cNvPr>
          <p:cNvSpPr/>
          <p:nvPr userDrawn="1"/>
        </p:nvSpPr>
        <p:spPr>
          <a:xfrm>
            <a:off x="9953723" y="6366554"/>
            <a:ext cx="2146311" cy="461665"/>
          </a:xfrm>
          <a:prstGeom prst="rect">
            <a:avLst/>
          </a:prstGeom>
        </p:spPr>
        <p:txBody>
          <a:bodyPr wrap="square">
            <a:spAutoFit/>
          </a:bodyPr>
          <a:lstStyle/>
          <a:p>
            <a:r>
              <a:rPr lang="en-US" sz="2400" b="1" dirty="0"/>
              <a:t>C</a:t>
            </a:r>
            <a:r>
              <a:rPr lang="en-US" sz="1600" b="1" dirty="0"/>
              <a:t>ore</a:t>
            </a:r>
            <a:r>
              <a:rPr lang="en-US" sz="2400" b="1" dirty="0"/>
              <a:t> C</a:t>
            </a:r>
            <a:r>
              <a:rPr lang="en-US" sz="1600" b="1" dirty="0"/>
              <a:t>urriculum</a:t>
            </a:r>
            <a:r>
              <a:rPr lang="en-US" sz="2400" b="1" dirty="0"/>
              <a:t> V5</a:t>
            </a:r>
          </a:p>
        </p:txBody>
      </p:sp>
    </p:spTree>
    <p:extLst>
      <p:ext uri="{BB962C8B-B14F-4D97-AF65-F5344CB8AC3E}">
        <p14:creationId xmlns:p14="http://schemas.microsoft.com/office/powerpoint/2010/main" val="3980302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rgbClr val="002060"/>
                </a:solidFill>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pic>
        <p:nvPicPr>
          <p:cNvPr id="7" name="Picture 6">
            <a:extLst>
              <a:ext uri="{FF2B5EF4-FFF2-40B4-BE49-F238E27FC236}">
                <a16:creationId xmlns:a16="http://schemas.microsoft.com/office/drawing/2014/main" id="{78B6D0E1-6F87-4CED-9DE4-F10059F6BEA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3419" y="6162126"/>
            <a:ext cx="1043539" cy="591207"/>
          </a:xfrm>
          <a:prstGeom prst="rect">
            <a:avLst/>
          </a:prstGeom>
        </p:spPr>
      </p:pic>
      <p:sp>
        <p:nvSpPr>
          <p:cNvPr id="8" name="Rectangle 7">
            <a:extLst>
              <a:ext uri="{FF2B5EF4-FFF2-40B4-BE49-F238E27FC236}">
                <a16:creationId xmlns:a16="http://schemas.microsoft.com/office/drawing/2014/main" id="{F71ACD1C-73DB-40EC-8DFA-F0DE99A9CD15}"/>
              </a:ext>
            </a:extLst>
          </p:cNvPr>
          <p:cNvSpPr/>
          <p:nvPr userDrawn="1"/>
        </p:nvSpPr>
        <p:spPr>
          <a:xfrm>
            <a:off x="9953723" y="6366554"/>
            <a:ext cx="2146311" cy="461665"/>
          </a:xfrm>
          <a:prstGeom prst="rect">
            <a:avLst/>
          </a:prstGeom>
        </p:spPr>
        <p:txBody>
          <a:bodyPr wrap="square">
            <a:spAutoFit/>
          </a:bodyPr>
          <a:lstStyle/>
          <a:p>
            <a:r>
              <a:rPr lang="en-US" sz="2400" b="1" dirty="0"/>
              <a:t>C</a:t>
            </a:r>
            <a:r>
              <a:rPr lang="en-US" sz="1600" b="1" dirty="0"/>
              <a:t>ore</a:t>
            </a:r>
            <a:r>
              <a:rPr lang="en-US" sz="2400" b="1" dirty="0"/>
              <a:t> C</a:t>
            </a:r>
            <a:r>
              <a:rPr lang="en-US" sz="1600" b="1" dirty="0"/>
              <a:t>urriculum</a:t>
            </a:r>
            <a:r>
              <a:rPr lang="en-US" sz="2400" b="1" dirty="0"/>
              <a:t> V5</a:t>
            </a:r>
          </a:p>
        </p:txBody>
      </p:sp>
    </p:spTree>
    <p:extLst>
      <p:ext uri="{BB962C8B-B14F-4D97-AF65-F5344CB8AC3E}">
        <p14:creationId xmlns:p14="http://schemas.microsoft.com/office/powerpoint/2010/main" val="2850157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288DE133-07EF-426D-9E9C-F759B01C0CD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3419" y="6162126"/>
            <a:ext cx="1043539" cy="591207"/>
          </a:xfrm>
          <a:prstGeom prst="rect">
            <a:avLst/>
          </a:prstGeom>
        </p:spPr>
      </p:pic>
      <p:sp>
        <p:nvSpPr>
          <p:cNvPr id="9" name="Rectangle 8">
            <a:extLst>
              <a:ext uri="{FF2B5EF4-FFF2-40B4-BE49-F238E27FC236}">
                <a16:creationId xmlns:a16="http://schemas.microsoft.com/office/drawing/2014/main" id="{38279109-501F-4C8C-9679-AA0631E5AA94}"/>
              </a:ext>
            </a:extLst>
          </p:cNvPr>
          <p:cNvSpPr/>
          <p:nvPr userDrawn="1"/>
        </p:nvSpPr>
        <p:spPr>
          <a:xfrm>
            <a:off x="9953723" y="6366554"/>
            <a:ext cx="2146311" cy="461665"/>
          </a:xfrm>
          <a:prstGeom prst="rect">
            <a:avLst/>
          </a:prstGeom>
        </p:spPr>
        <p:txBody>
          <a:bodyPr wrap="square">
            <a:spAutoFit/>
          </a:bodyPr>
          <a:lstStyle/>
          <a:p>
            <a:r>
              <a:rPr lang="en-US" sz="2400" b="1" dirty="0"/>
              <a:t>C</a:t>
            </a:r>
            <a:r>
              <a:rPr lang="en-US" sz="1600" b="1" dirty="0"/>
              <a:t>ore</a:t>
            </a:r>
            <a:r>
              <a:rPr lang="en-US" sz="2400" b="1" dirty="0"/>
              <a:t> C</a:t>
            </a:r>
            <a:r>
              <a:rPr lang="en-US" sz="1600" b="1" dirty="0"/>
              <a:t>urriculum</a:t>
            </a:r>
            <a:r>
              <a:rPr lang="en-US" sz="2400" b="1" dirty="0"/>
              <a:t> V5</a:t>
            </a:r>
          </a:p>
        </p:txBody>
      </p:sp>
    </p:spTree>
    <p:extLst>
      <p:ext uri="{BB962C8B-B14F-4D97-AF65-F5344CB8AC3E}">
        <p14:creationId xmlns:p14="http://schemas.microsoft.com/office/powerpoint/2010/main" val="271348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7BB1BF96-39BE-4D5A-9FD2-10BE56E576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3419" y="6162126"/>
            <a:ext cx="1043539" cy="591207"/>
          </a:xfrm>
          <a:prstGeom prst="rect">
            <a:avLst/>
          </a:prstGeom>
        </p:spPr>
      </p:pic>
      <p:sp>
        <p:nvSpPr>
          <p:cNvPr id="11" name="Rectangle 10">
            <a:extLst>
              <a:ext uri="{FF2B5EF4-FFF2-40B4-BE49-F238E27FC236}">
                <a16:creationId xmlns:a16="http://schemas.microsoft.com/office/drawing/2014/main" id="{3B4037B4-3CF5-4CC9-BDC2-61937E195D72}"/>
              </a:ext>
            </a:extLst>
          </p:cNvPr>
          <p:cNvSpPr/>
          <p:nvPr userDrawn="1"/>
        </p:nvSpPr>
        <p:spPr>
          <a:xfrm>
            <a:off x="9953723" y="6366554"/>
            <a:ext cx="2146311" cy="461665"/>
          </a:xfrm>
          <a:prstGeom prst="rect">
            <a:avLst/>
          </a:prstGeom>
        </p:spPr>
        <p:txBody>
          <a:bodyPr wrap="square">
            <a:spAutoFit/>
          </a:bodyPr>
          <a:lstStyle/>
          <a:p>
            <a:r>
              <a:rPr lang="en-US" sz="2400" b="1" dirty="0"/>
              <a:t>C</a:t>
            </a:r>
            <a:r>
              <a:rPr lang="en-US" sz="1600" b="1" dirty="0"/>
              <a:t>ore</a:t>
            </a:r>
            <a:r>
              <a:rPr lang="en-US" sz="2400" b="1" dirty="0"/>
              <a:t> C</a:t>
            </a:r>
            <a:r>
              <a:rPr lang="en-US" sz="1600" b="1" dirty="0"/>
              <a:t>urriculum</a:t>
            </a:r>
            <a:r>
              <a:rPr lang="en-US" sz="2400" b="1" dirty="0"/>
              <a:t> V5</a:t>
            </a:r>
          </a:p>
        </p:txBody>
      </p:sp>
    </p:spTree>
    <p:extLst>
      <p:ext uri="{BB962C8B-B14F-4D97-AF65-F5344CB8AC3E}">
        <p14:creationId xmlns:p14="http://schemas.microsoft.com/office/powerpoint/2010/main" val="1152654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6" name="Picture 5">
            <a:extLst>
              <a:ext uri="{FF2B5EF4-FFF2-40B4-BE49-F238E27FC236}">
                <a16:creationId xmlns:a16="http://schemas.microsoft.com/office/drawing/2014/main" id="{A4D4BAD2-3FEA-4F32-9D1D-CB78B0BE3A9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3419" y="6162126"/>
            <a:ext cx="1043539" cy="591207"/>
          </a:xfrm>
          <a:prstGeom prst="rect">
            <a:avLst/>
          </a:prstGeom>
        </p:spPr>
      </p:pic>
      <p:sp>
        <p:nvSpPr>
          <p:cNvPr id="7" name="Rectangle 6">
            <a:extLst>
              <a:ext uri="{FF2B5EF4-FFF2-40B4-BE49-F238E27FC236}">
                <a16:creationId xmlns:a16="http://schemas.microsoft.com/office/drawing/2014/main" id="{985807F5-0CBA-4789-8B7A-031740EE3228}"/>
              </a:ext>
            </a:extLst>
          </p:cNvPr>
          <p:cNvSpPr/>
          <p:nvPr userDrawn="1"/>
        </p:nvSpPr>
        <p:spPr>
          <a:xfrm>
            <a:off x="9953723" y="6366554"/>
            <a:ext cx="2146311" cy="461665"/>
          </a:xfrm>
          <a:prstGeom prst="rect">
            <a:avLst/>
          </a:prstGeom>
        </p:spPr>
        <p:txBody>
          <a:bodyPr wrap="square">
            <a:spAutoFit/>
          </a:bodyPr>
          <a:lstStyle/>
          <a:p>
            <a:r>
              <a:rPr lang="en-US" sz="2400" b="1" dirty="0"/>
              <a:t>C</a:t>
            </a:r>
            <a:r>
              <a:rPr lang="en-US" sz="1600" b="1" dirty="0"/>
              <a:t>ore</a:t>
            </a:r>
            <a:r>
              <a:rPr lang="en-US" sz="2400" b="1" dirty="0"/>
              <a:t> C</a:t>
            </a:r>
            <a:r>
              <a:rPr lang="en-US" sz="1600" b="1" dirty="0"/>
              <a:t>urriculum</a:t>
            </a:r>
            <a:r>
              <a:rPr lang="en-US" sz="2400" b="1" dirty="0"/>
              <a:t> V5</a:t>
            </a:r>
          </a:p>
        </p:txBody>
      </p:sp>
    </p:spTree>
    <p:extLst>
      <p:ext uri="{BB962C8B-B14F-4D97-AF65-F5344CB8AC3E}">
        <p14:creationId xmlns:p14="http://schemas.microsoft.com/office/powerpoint/2010/main" val="3542530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ACDC778-5876-463F-9576-996D6990BAB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3419" y="6162126"/>
            <a:ext cx="1043539" cy="591207"/>
          </a:xfrm>
          <a:prstGeom prst="rect">
            <a:avLst/>
          </a:prstGeom>
        </p:spPr>
      </p:pic>
      <p:sp>
        <p:nvSpPr>
          <p:cNvPr id="6" name="Rectangle 5">
            <a:extLst>
              <a:ext uri="{FF2B5EF4-FFF2-40B4-BE49-F238E27FC236}">
                <a16:creationId xmlns:a16="http://schemas.microsoft.com/office/drawing/2014/main" id="{34726AFF-2537-41C4-9F22-98B8928ED9A4}"/>
              </a:ext>
            </a:extLst>
          </p:cNvPr>
          <p:cNvSpPr/>
          <p:nvPr userDrawn="1"/>
        </p:nvSpPr>
        <p:spPr>
          <a:xfrm>
            <a:off x="9953723" y="6366554"/>
            <a:ext cx="2146311" cy="461665"/>
          </a:xfrm>
          <a:prstGeom prst="rect">
            <a:avLst/>
          </a:prstGeom>
        </p:spPr>
        <p:txBody>
          <a:bodyPr wrap="square">
            <a:spAutoFit/>
          </a:bodyPr>
          <a:lstStyle/>
          <a:p>
            <a:r>
              <a:rPr lang="en-US" sz="2400" b="1" dirty="0"/>
              <a:t>C</a:t>
            </a:r>
            <a:r>
              <a:rPr lang="en-US" sz="1600" b="1" dirty="0"/>
              <a:t>ore</a:t>
            </a:r>
            <a:r>
              <a:rPr lang="en-US" sz="2400" b="1" dirty="0"/>
              <a:t> C</a:t>
            </a:r>
            <a:r>
              <a:rPr lang="en-US" sz="1600" b="1" dirty="0"/>
              <a:t>urriculum</a:t>
            </a:r>
            <a:r>
              <a:rPr lang="en-US" sz="2400" b="1" dirty="0"/>
              <a:t> V5</a:t>
            </a:r>
          </a:p>
        </p:txBody>
      </p:sp>
    </p:spTree>
    <p:extLst>
      <p:ext uri="{BB962C8B-B14F-4D97-AF65-F5344CB8AC3E}">
        <p14:creationId xmlns:p14="http://schemas.microsoft.com/office/powerpoint/2010/main" val="3507943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pic>
        <p:nvPicPr>
          <p:cNvPr id="8" name="Picture 7">
            <a:extLst>
              <a:ext uri="{FF2B5EF4-FFF2-40B4-BE49-F238E27FC236}">
                <a16:creationId xmlns:a16="http://schemas.microsoft.com/office/drawing/2014/main" id="{D92B9269-5DD5-4B15-89D6-537E8C963C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3419" y="6162126"/>
            <a:ext cx="1043539" cy="591207"/>
          </a:xfrm>
          <a:prstGeom prst="rect">
            <a:avLst/>
          </a:prstGeom>
        </p:spPr>
      </p:pic>
      <p:sp>
        <p:nvSpPr>
          <p:cNvPr id="9" name="Rectangle 8">
            <a:extLst>
              <a:ext uri="{FF2B5EF4-FFF2-40B4-BE49-F238E27FC236}">
                <a16:creationId xmlns:a16="http://schemas.microsoft.com/office/drawing/2014/main" id="{CD6E1A62-C05B-4564-AD54-68F9FA12DCCB}"/>
              </a:ext>
            </a:extLst>
          </p:cNvPr>
          <p:cNvSpPr/>
          <p:nvPr userDrawn="1"/>
        </p:nvSpPr>
        <p:spPr>
          <a:xfrm>
            <a:off x="9953723" y="6366554"/>
            <a:ext cx="2146311" cy="461665"/>
          </a:xfrm>
          <a:prstGeom prst="rect">
            <a:avLst/>
          </a:prstGeom>
        </p:spPr>
        <p:txBody>
          <a:bodyPr wrap="square">
            <a:spAutoFit/>
          </a:bodyPr>
          <a:lstStyle/>
          <a:p>
            <a:r>
              <a:rPr lang="en-US" sz="2400" b="1" dirty="0"/>
              <a:t>C</a:t>
            </a:r>
            <a:r>
              <a:rPr lang="en-US" sz="1600" b="1" dirty="0"/>
              <a:t>ore</a:t>
            </a:r>
            <a:r>
              <a:rPr lang="en-US" sz="2400" b="1" dirty="0"/>
              <a:t> C</a:t>
            </a:r>
            <a:r>
              <a:rPr lang="en-US" sz="1600" b="1" dirty="0"/>
              <a:t>urriculum</a:t>
            </a:r>
            <a:r>
              <a:rPr lang="en-US" sz="2400" b="1" dirty="0"/>
              <a:t> V5</a:t>
            </a:r>
          </a:p>
        </p:txBody>
      </p:sp>
    </p:spTree>
    <p:extLst>
      <p:ext uri="{BB962C8B-B14F-4D97-AF65-F5344CB8AC3E}">
        <p14:creationId xmlns:p14="http://schemas.microsoft.com/office/powerpoint/2010/main" val="3526293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pic>
        <p:nvPicPr>
          <p:cNvPr id="8" name="Picture 7">
            <a:extLst>
              <a:ext uri="{FF2B5EF4-FFF2-40B4-BE49-F238E27FC236}">
                <a16:creationId xmlns:a16="http://schemas.microsoft.com/office/drawing/2014/main" id="{FC6AAA24-3D51-4CD0-BFBC-35135D6AA03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3419" y="6162126"/>
            <a:ext cx="1043539" cy="591207"/>
          </a:xfrm>
          <a:prstGeom prst="rect">
            <a:avLst/>
          </a:prstGeom>
        </p:spPr>
      </p:pic>
      <p:sp>
        <p:nvSpPr>
          <p:cNvPr id="9" name="Rectangle 8">
            <a:extLst>
              <a:ext uri="{FF2B5EF4-FFF2-40B4-BE49-F238E27FC236}">
                <a16:creationId xmlns:a16="http://schemas.microsoft.com/office/drawing/2014/main" id="{1640504B-FFCD-4257-A350-7AD35AC41F47}"/>
              </a:ext>
            </a:extLst>
          </p:cNvPr>
          <p:cNvSpPr/>
          <p:nvPr userDrawn="1"/>
        </p:nvSpPr>
        <p:spPr>
          <a:xfrm>
            <a:off x="9953723" y="6366554"/>
            <a:ext cx="2146311" cy="461665"/>
          </a:xfrm>
          <a:prstGeom prst="rect">
            <a:avLst/>
          </a:prstGeom>
        </p:spPr>
        <p:txBody>
          <a:bodyPr wrap="square">
            <a:spAutoFit/>
          </a:bodyPr>
          <a:lstStyle/>
          <a:p>
            <a:r>
              <a:rPr lang="en-US" sz="2400" b="1" dirty="0"/>
              <a:t>C</a:t>
            </a:r>
            <a:r>
              <a:rPr lang="en-US" sz="1600" b="1" dirty="0"/>
              <a:t>ore</a:t>
            </a:r>
            <a:r>
              <a:rPr lang="en-US" sz="2400" b="1" dirty="0"/>
              <a:t> C</a:t>
            </a:r>
            <a:r>
              <a:rPr lang="en-US" sz="1600" b="1" dirty="0"/>
              <a:t>urriculum</a:t>
            </a:r>
            <a:r>
              <a:rPr lang="en-US" sz="2400" b="1" dirty="0"/>
              <a:t> V5</a:t>
            </a:r>
          </a:p>
        </p:txBody>
      </p:sp>
    </p:spTree>
    <p:extLst>
      <p:ext uri="{BB962C8B-B14F-4D97-AF65-F5344CB8AC3E}">
        <p14:creationId xmlns:p14="http://schemas.microsoft.com/office/powerpoint/2010/main" val="1099832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82814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hyperlink" Target="https://www.ncbi.nlm.nih.gov/pmc/articles/PMC6121522/" TargetMode="External"/><Relationship Id="rId2" Type="http://schemas.openxmlformats.org/officeDocument/2006/relationships/hyperlink" Target="https://www.ncbi.nlm.nih.gov/books/NBK219252/" TargetMode="External"/><Relationship Id="rId1" Type="http://schemas.openxmlformats.org/officeDocument/2006/relationships/slideLayout" Target="../slideLayouts/slideLayout2.xml"/><Relationship Id="rId6" Type="http://schemas.openxmlformats.org/officeDocument/2006/relationships/hyperlink" Target="https://www.jci.org/articles/view/45178/pdf" TargetMode="External"/><Relationship Id="rId5" Type="http://schemas.openxmlformats.org/officeDocument/2006/relationships/hyperlink" Target="https://www.iasp-pain.org/Education/Content.aspx?ItemNumber=1698" TargetMode="External"/><Relationship Id="rId4" Type="http://schemas.openxmlformats.org/officeDocument/2006/relationships/hyperlink" Target="https://anesthesiaexperts.com/uncategorized/basic-review-pain-pathways-analgesia/"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 y="302614"/>
            <a:ext cx="11836400" cy="1847850"/>
          </a:xfrm>
        </p:spPr>
        <p:txBody>
          <a:bodyPr/>
          <a:lstStyle/>
          <a:p>
            <a:r>
              <a:rPr lang="en-US" dirty="0"/>
              <a:t>Narcotics and Pain Management</a:t>
            </a:r>
          </a:p>
        </p:txBody>
      </p:sp>
      <p:sp>
        <p:nvSpPr>
          <p:cNvPr id="3" name="Subtitle 2"/>
          <p:cNvSpPr>
            <a:spLocks noGrp="1"/>
          </p:cNvSpPr>
          <p:nvPr>
            <p:ph type="subTitle" idx="1"/>
          </p:nvPr>
        </p:nvSpPr>
        <p:spPr>
          <a:xfrm>
            <a:off x="2133600" y="2485465"/>
            <a:ext cx="7086600" cy="3445435"/>
          </a:xfrm>
        </p:spPr>
        <p:txBody>
          <a:bodyPr>
            <a:normAutofit fontScale="85000" lnSpcReduction="20000"/>
          </a:bodyPr>
          <a:lstStyle/>
          <a:p>
            <a:r>
              <a:rPr lang="en-US" sz="2800" dirty="0"/>
              <a:t>OTA Core Curriculum</a:t>
            </a:r>
          </a:p>
          <a:p>
            <a:r>
              <a:rPr lang="en-US" sz="2800" dirty="0"/>
              <a:t>June 2021</a:t>
            </a:r>
          </a:p>
          <a:p>
            <a:endParaRPr lang="en-US" dirty="0"/>
          </a:p>
          <a:p>
            <a:r>
              <a:rPr lang="en-US" sz="2800" b="1" dirty="0"/>
              <a:t>Joseph Borrelli, Jr., MD, MBA</a:t>
            </a:r>
          </a:p>
          <a:p>
            <a:r>
              <a:rPr lang="en-US" sz="2800" b="1" dirty="0"/>
              <a:t>Professor</a:t>
            </a:r>
          </a:p>
          <a:p>
            <a:r>
              <a:rPr lang="en-US" sz="2800" b="1" dirty="0"/>
              <a:t>Department of Orthopedic Surgery and Sports Medicine</a:t>
            </a:r>
          </a:p>
          <a:p>
            <a:r>
              <a:rPr lang="en-US" sz="2800" b="1" dirty="0" err="1"/>
              <a:t>Morsani</a:t>
            </a:r>
            <a:r>
              <a:rPr lang="en-US" sz="2800" b="1" dirty="0"/>
              <a:t> College of Medicine</a:t>
            </a:r>
          </a:p>
          <a:p>
            <a:r>
              <a:rPr lang="en-US" sz="2800" b="1" dirty="0"/>
              <a:t>University of South Florida, Tampa, FL </a:t>
            </a:r>
          </a:p>
          <a:p>
            <a:endParaRPr lang="en-US" dirty="0"/>
          </a:p>
        </p:txBody>
      </p:sp>
    </p:spTree>
    <p:extLst>
      <p:ext uri="{BB962C8B-B14F-4D97-AF65-F5344CB8AC3E}">
        <p14:creationId xmlns:p14="http://schemas.microsoft.com/office/powerpoint/2010/main" val="2070938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C216A-AF32-B540-9CAB-BF4E5FB0F9FF}"/>
              </a:ext>
            </a:extLst>
          </p:cNvPr>
          <p:cNvSpPr>
            <a:spLocks noGrp="1"/>
          </p:cNvSpPr>
          <p:nvPr>
            <p:ph type="title"/>
          </p:nvPr>
        </p:nvSpPr>
        <p:spPr>
          <a:xfrm>
            <a:off x="647131" y="0"/>
            <a:ext cx="10515600" cy="1325563"/>
          </a:xfrm>
        </p:spPr>
        <p:txBody>
          <a:bodyPr/>
          <a:lstStyle/>
          <a:p>
            <a:r>
              <a:rPr lang="en-US" u="sng" dirty="0"/>
              <a:t>General Pain Pathway</a:t>
            </a:r>
          </a:p>
        </p:txBody>
      </p:sp>
      <p:sp>
        <p:nvSpPr>
          <p:cNvPr id="3" name="Content Placeholder 2">
            <a:extLst>
              <a:ext uri="{FF2B5EF4-FFF2-40B4-BE49-F238E27FC236}">
                <a16:creationId xmlns:a16="http://schemas.microsoft.com/office/drawing/2014/main" id="{1740B551-3B87-8E4A-BF56-6C9565E85758}"/>
              </a:ext>
            </a:extLst>
          </p:cNvPr>
          <p:cNvSpPr>
            <a:spLocks noGrp="1"/>
          </p:cNvSpPr>
          <p:nvPr>
            <p:ph idx="1"/>
          </p:nvPr>
        </p:nvSpPr>
        <p:spPr>
          <a:xfrm>
            <a:off x="287266" y="1433229"/>
            <a:ext cx="11518047" cy="4847218"/>
          </a:xfrm>
        </p:spPr>
        <p:txBody>
          <a:bodyPr>
            <a:normAutofit/>
          </a:bodyPr>
          <a:lstStyle/>
          <a:p>
            <a:pPr marL="0" indent="0">
              <a:buNone/>
            </a:pPr>
            <a:r>
              <a:rPr lang="en-US" sz="3600" dirty="0"/>
              <a:t>4 major processes for pain to be perceived</a:t>
            </a:r>
          </a:p>
          <a:p>
            <a:pPr marL="457200" lvl="1" indent="0">
              <a:buNone/>
            </a:pPr>
            <a:r>
              <a:rPr lang="en-US" sz="3200" dirty="0"/>
              <a:t>1. Transduction – tissue damaging stimuli activate nociceptor (pain receptor) nerve endings</a:t>
            </a:r>
          </a:p>
          <a:p>
            <a:pPr marL="457200" lvl="1" indent="0">
              <a:buNone/>
            </a:pPr>
            <a:r>
              <a:rPr lang="en-US" sz="3200" dirty="0"/>
              <a:t>2. Transmission – relay function carrying the impulse to the brain regions</a:t>
            </a:r>
          </a:p>
          <a:p>
            <a:pPr marL="457200" lvl="1" indent="0">
              <a:buNone/>
            </a:pPr>
            <a:r>
              <a:rPr lang="en-US" sz="3200" dirty="0"/>
              <a:t>3. Modulation – neural process to reduce activity of the transmission system</a:t>
            </a:r>
          </a:p>
          <a:p>
            <a:pPr marL="457200" lvl="1" indent="0">
              <a:buNone/>
            </a:pPr>
            <a:r>
              <a:rPr lang="en-US" sz="3200" dirty="0"/>
              <a:t>4. Perception – subjective awareness of the sensory signals</a:t>
            </a:r>
          </a:p>
        </p:txBody>
      </p:sp>
    </p:spTree>
    <p:extLst>
      <p:ext uri="{BB962C8B-B14F-4D97-AF65-F5344CB8AC3E}">
        <p14:creationId xmlns:p14="http://schemas.microsoft.com/office/powerpoint/2010/main" val="2294955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7677C-974B-954C-877F-5B8A3F5520C4}"/>
              </a:ext>
            </a:extLst>
          </p:cNvPr>
          <p:cNvSpPr>
            <a:spLocks noGrp="1"/>
          </p:cNvSpPr>
          <p:nvPr>
            <p:ph type="title"/>
          </p:nvPr>
        </p:nvSpPr>
        <p:spPr/>
        <p:txBody>
          <a:bodyPr/>
          <a:lstStyle/>
          <a:p>
            <a:r>
              <a:rPr lang="en-US" u="sng" dirty="0"/>
              <a:t>General Pain Pathway</a:t>
            </a:r>
            <a:endParaRPr lang="en-US" dirty="0"/>
          </a:p>
        </p:txBody>
      </p:sp>
      <p:sp>
        <p:nvSpPr>
          <p:cNvPr id="3" name="Content Placeholder 2">
            <a:extLst>
              <a:ext uri="{FF2B5EF4-FFF2-40B4-BE49-F238E27FC236}">
                <a16:creationId xmlns:a16="http://schemas.microsoft.com/office/drawing/2014/main" id="{714E16C8-D6FF-A940-AF59-B52676DB8057}"/>
              </a:ext>
            </a:extLst>
          </p:cNvPr>
          <p:cNvSpPr>
            <a:spLocks noGrp="1"/>
          </p:cNvSpPr>
          <p:nvPr>
            <p:ph idx="1"/>
          </p:nvPr>
        </p:nvSpPr>
        <p:spPr/>
        <p:txBody>
          <a:bodyPr>
            <a:normAutofit/>
          </a:bodyPr>
          <a:lstStyle/>
          <a:p>
            <a:r>
              <a:rPr lang="en-US" sz="4000" dirty="0"/>
              <a:t>Types of tissue damage perceived as stimuli</a:t>
            </a:r>
          </a:p>
          <a:p>
            <a:pPr lvl="1"/>
            <a:r>
              <a:rPr lang="en-US" sz="3600" dirty="0"/>
              <a:t>Thermal</a:t>
            </a:r>
          </a:p>
          <a:p>
            <a:pPr lvl="1"/>
            <a:r>
              <a:rPr lang="en-US" sz="3600" dirty="0"/>
              <a:t>Mechanical</a:t>
            </a:r>
          </a:p>
          <a:p>
            <a:pPr lvl="1"/>
            <a:r>
              <a:rPr lang="en-US" sz="3600" dirty="0"/>
              <a:t>Chemical</a:t>
            </a:r>
          </a:p>
          <a:p>
            <a:pPr lvl="1"/>
            <a:endParaRPr lang="en-US" sz="3600" dirty="0"/>
          </a:p>
          <a:p>
            <a:pPr lvl="1"/>
            <a:endParaRPr lang="en-US" sz="3600" dirty="0"/>
          </a:p>
        </p:txBody>
      </p:sp>
    </p:spTree>
    <p:extLst>
      <p:ext uri="{BB962C8B-B14F-4D97-AF65-F5344CB8AC3E}">
        <p14:creationId xmlns:p14="http://schemas.microsoft.com/office/powerpoint/2010/main" val="2140265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350" y="0"/>
            <a:ext cx="8120437" cy="1079500"/>
          </a:xfrm>
        </p:spPr>
        <p:txBody>
          <a:bodyPr>
            <a:normAutofit fontScale="90000"/>
          </a:bodyPr>
          <a:lstStyle/>
          <a:p>
            <a:r>
              <a:rPr lang="en-US" sz="4400" u="sng" dirty="0">
                <a:solidFill>
                  <a:schemeClr val="tx1"/>
                </a:solidFill>
              </a:rPr>
              <a:t>General Pain Pathway - Transduction </a:t>
            </a:r>
          </a:p>
        </p:txBody>
      </p:sp>
      <p:sp>
        <p:nvSpPr>
          <p:cNvPr id="3" name="TextBox 2">
            <a:extLst>
              <a:ext uri="{FF2B5EF4-FFF2-40B4-BE49-F238E27FC236}">
                <a16:creationId xmlns:a16="http://schemas.microsoft.com/office/drawing/2014/main" id="{82F7FF9E-AA06-3043-BBF0-573EC60B5064}"/>
              </a:ext>
            </a:extLst>
          </p:cNvPr>
          <p:cNvSpPr txBox="1"/>
          <p:nvPr/>
        </p:nvSpPr>
        <p:spPr>
          <a:xfrm>
            <a:off x="454083" y="1250092"/>
            <a:ext cx="11627850" cy="5262979"/>
          </a:xfrm>
          <a:prstGeom prst="rect">
            <a:avLst/>
          </a:prstGeom>
          <a:noFill/>
        </p:spPr>
        <p:txBody>
          <a:bodyPr wrap="square" rtlCol="0">
            <a:spAutoFit/>
          </a:bodyPr>
          <a:lstStyle/>
          <a:p>
            <a:pPr marL="342900" indent="-342900">
              <a:buFont typeface="Arial" panose="020B0604020202020204" pitchFamily="34" charset="0"/>
              <a:buChar char="•"/>
            </a:pPr>
            <a:r>
              <a:rPr lang="en-US" sz="2400" dirty="0"/>
              <a:t>Tissue injury releases potassium, serotonin, histamine, prostaglandins, substance P and bradykinin from damaged vessels</a:t>
            </a:r>
          </a:p>
          <a:p>
            <a:pPr marL="342900" indent="-342900">
              <a:buFont typeface="Arial" panose="020B0604020202020204" pitchFamily="34" charset="0"/>
              <a:buChar char="•"/>
            </a:pPr>
            <a:r>
              <a:rPr lang="en-US" sz="2400" dirty="0"/>
              <a:t>These activate the sensory afferent nociceptor fibers which release prostaglandins which sensitizes nociceptors and leads to primary hyperalgesia</a:t>
            </a:r>
          </a:p>
          <a:p>
            <a:pPr marL="342900" indent="-342900">
              <a:buFont typeface="Arial" panose="020B0604020202020204" pitchFamily="34" charset="0"/>
              <a:buChar char="•"/>
            </a:pPr>
            <a:r>
              <a:rPr lang="en-US" sz="2400" dirty="0"/>
              <a:t>Orthodromic transmission in sensitized afferents result in the release of substance P (</a:t>
            </a:r>
            <a:r>
              <a:rPr lang="en-US" sz="2400" dirty="0" err="1"/>
              <a:t>sP</a:t>
            </a:r>
            <a:r>
              <a:rPr lang="en-US" sz="2400" dirty="0"/>
              <a:t>) in and around the site of injury. Substance P is responsible for further release of bradykinin.</a:t>
            </a:r>
          </a:p>
          <a:p>
            <a:pPr marL="342900" indent="-342900">
              <a:buFont typeface="Arial" panose="020B0604020202020204" pitchFamily="34" charset="0"/>
              <a:buChar char="•"/>
            </a:pPr>
            <a:r>
              <a:rPr lang="en-US" sz="2400" dirty="0"/>
              <a:t>Substance P also stimulates release of histamine from mast cells and serotonin from platelets, which in turn activates additional nociceptors and exacerbates the inflammatory response.</a:t>
            </a:r>
          </a:p>
          <a:p>
            <a:pPr marL="342900" indent="-342900">
              <a:buFont typeface="Arial" panose="020B0604020202020204" pitchFamily="34" charset="0"/>
              <a:buChar char="•"/>
            </a:pPr>
            <a:r>
              <a:rPr lang="en-US" sz="2400" dirty="0"/>
              <a:t>Reflexes mediated by sympathetic </a:t>
            </a:r>
            <a:r>
              <a:rPr lang="en-US" sz="2400" dirty="0" err="1"/>
              <a:t>efferents</a:t>
            </a:r>
            <a:r>
              <a:rPr lang="en-US" sz="2400" dirty="0"/>
              <a:t> may sensitize nociceptors directly through secretions of norepinephrine (NE), indirectly through further release of bradykinin and prostaglandin, or by localized vasoconstriction. </a:t>
            </a:r>
          </a:p>
          <a:p>
            <a:pPr marL="342900" indent="-342900">
              <a:buFont typeface="Arial" panose="020B0604020202020204" pitchFamily="34" charset="0"/>
              <a:buChar char="•"/>
            </a:pPr>
            <a:endParaRPr lang="en-US" sz="2400" dirty="0"/>
          </a:p>
        </p:txBody>
      </p:sp>
      <p:sp>
        <p:nvSpPr>
          <p:cNvPr id="4" name="Rectangle 3">
            <a:extLst>
              <a:ext uri="{FF2B5EF4-FFF2-40B4-BE49-F238E27FC236}">
                <a16:creationId xmlns:a16="http://schemas.microsoft.com/office/drawing/2014/main" id="{FD946A81-E40A-6E48-8EA6-5797D379AFA6}"/>
              </a:ext>
            </a:extLst>
          </p:cNvPr>
          <p:cNvSpPr/>
          <p:nvPr/>
        </p:nvSpPr>
        <p:spPr>
          <a:xfrm>
            <a:off x="2906846" y="6258467"/>
            <a:ext cx="4955908" cy="369332"/>
          </a:xfrm>
          <a:prstGeom prst="rect">
            <a:avLst/>
          </a:prstGeom>
        </p:spPr>
        <p:txBody>
          <a:bodyPr wrap="none">
            <a:spAutoFit/>
          </a:bodyPr>
          <a:lstStyle/>
          <a:p>
            <a:r>
              <a:rPr lang="en-US" dirty="0"/>
              <a:t>Fields HL: Pain. New York: McGraw-Hill, 1987, p 36.</a:t>
            </a:r>
          </a:p>
        </p:txBody>
      </p:sp>
    </p:spTree>
    <p:extLst>
      <p:ext uri="{BB962C8B-B14F-4D97-AF65-F5344CB8AC3E}">
        <p14:creationId xmlns:p14="http://schemas.microsoft.com/office/powerpoint/2010/main" val="100747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C216A-AF32-B540-9CAB-BF4E5FB0F9FF}"/>
              </a:ext>
            </a:extLst>
          </p:cNvPr>
          <p:cNvSpPr>
            <a:spLocks noGrp="1"/>
          </p:cNvSpPr>
          <p:nvPr>
            <p:ph type="title"/>
          </p:nvPr>
        </p:nvSpPr>
        <p:spPr>
          <a:xfrm>
            <a:off x="647131" y="0"/>
            <a:ext cx="10515600" cy="1325563"/>
          </a:xfrm>
        </p:spPr>
        <p:txBody>
          <a:bodyPr/>
          <a:lstStyle/>
          <a:p>
            <a:r>
              <a:rPr lang="en-US" b="0" u="sng" dirty="0"/>
              <a:t>General Pain Pathway - Transmission</a:t>
            </a:r>
          </a:p>
        </p:txBody>
      </p:sp>
      <p:sp>
        <p:nvSpPr>
          <p:cNvPr id="3" name="Content Placeholder 2">
            <a:extLst>
              <a:ext uri="{FF2B5EF4-FFF2-40B4-BE49-F238E27FC236}">
                <a16:creationId xmlns:a16="http://schemas.microsoft.com/office/drawing/2014/main" id="{1740B551-3B87-8E4A-BF56-6C9565E85758}"/>
              </a:ext>
            </a:extLst>
          </p:cNvPr>
          <p:cNvSpPr>
            <a:spLocks noGrp="1"/>
          </p:cNvSpPr>
          <p:nvPr>
            <p:ph idx="1"/>
          </p:nvPr>
        </p:nvSpPr>
        <p:spPr>
          <a:xfrm>
            <a:off x="287266" y="1433229"/>
            <a:ext cx="11633801" cy="4847218"/>
          </a:xfrm>
        </p:spPr>
        <p:txBody>
          <a:bodyPr/>
          <a:lstStyle/>
          <a:p>
            <a:r>
              <a:rPr lang="en-US" dirty="0"/>
              <a:t>Nociceptors are the first order sensory pain fibers synapsing with the secondary nerve fibers at the Dorsal Root ganglion</a:t>
            </a:r>
          </a:p>
          <a:p>
            <a:endParaRPr lang="en-US" dirty="0"/>
          </a:p>
          <a:p>
            <a:r>
              <a:rPr lang="en-US" dirty="0"/>
              <a:t>First order neuron has cell body in dorsal root ganglion and long axon to periphery and short one to spinal column</a:t>
            </a:r>
          </a:p>
          <a:p>
            <a:pPr marL="0" indent="0">
              <a:buNone/>
            </a:pPr>
            <a:endParaRPr lang="en-US" dirty="0"/>
          </a:p>
          <a:p>
            <a:r>
              <a:rPr lang="en-US" dirty="0"/>
              <a:t>A second order fibers transmit the impulse through the anterolateral quadrant of the spinal cord to the brain stem, thalamus and somatosensory cortex</a:t>
            </a:r>
          </a:p>
          <a:p>
            <a:pPr marL="0" indent="0">
              <a:buNone/>
            </a:pPr>
            <a:endParaRPr lang="en-US" dirty="0"/>
          </a:p>
        </p:txBody>
      </p:sp>
    </p:spTree>
    <p:extLst>
      <p:ext uri="{BB962C8B-B14F-4D97-AF65-F5344CB8AC3E}">
        <p14:creationId xmlns:p14="http://schemas.microsoft.com/office/powerpoint/2010/main" val="4254310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8596" y="35527"/>
            <a:ext cx="8179094" cy="1145573"/>
          </a:xfrm>
        </p:spPr>
        <p:txBody>
          <a:bodyPr>
            <a:normAutofit fontScale="90000"/>
          </a:bodyPr>
          <a:lstStyle/>
          <a:p>
            <a:r>
              <a:rPr lang="en-US" sz="4400" u="sng" dirty="0">
                <a:solidFill>
                  <a:schemeClr val="tx1"/>
                </a:solidFill>
              </a:rPr>
              <a:t>General Pain Pathway  - Transmission </a:t>
            </a:r>
          </a:p>
        </p:txBody>
      </p:sp>
      <p:sp>
        <p:nvSpPr>
          <p:cNvPr id="6" name="Rectangle 5"/>
          <p:cNvSpPr/>
          <p:nvPr/>
        </p:nvSpPr>
        <p:spPr>
          <a:xfrm>
            <a:off x="5264667" y="5514593"/>
            <a:ext cx="2053181" cy="115743"/>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1032162" y="1509892"/>
            <a:ext cx="10431705" cy="2677656"/>
          </a:xfrm>
          <a:prstGeom prst="rect">
            <a:avLst/>
          </a:prstGeom>
          <a:noFill/>
        </p:spPr>
        <p:txBody>
          <a:bodyPr wrap="square" rtlCol="0">
            <a:spAutoFit/>
          </a:bodyPr>
          <a:lstStyle/>
          <a:p>
            <a:pPr marL="457200" indent="-457200">
              <a:buFont typeface="Arial" panose="020B0604020202020204" pitchFamily="34" charset="0"/>
              <a:buChar char="•"/>
            </a:pPr>
            <a:r>
              <a:rPr lang="en-US" sz="2800" dirty="0"/>
              <a:t>The dorsal horn is divided into discrete laminae based upon the tendency of different types of afferent fibers to synapse at specific laminae or depths.</a:t>
            </a:r>
          </a:p>
          <a:p>
            <a:endParaRPr lang="en-US" sz="2800" dirty="0"/>
          </a:p>
          <a:p>
            <a:pPr marL="457200" indent="-457200">
              <a:buFont typeface="Arial" panose="020B0604020202020204" pitchFamily="34" charset="0"/>
              <a:buChar char="•"/>
            </a:pPr>
            <a:r>
              <a:rPr lang="en-US" sz="2800" dirty="0"/>
              <a:t>Descending input from higher centers (higher spinal cord, midbrain, and cerebral cortex) can modulate this transmission</a:t>
            </a:r>
          </a:p>
        </p:txBody>
      </p:sp>
    </p:spTree>
    <p:extLst>
      <p:ext uri="{BB962C8B-B14F-4D97-AF65-F5344CB8AC3E}">
        <p14:creationId xmlns:p14="http://schemas.microsoft.com/office/powerpoint/2010/main" val="546651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096" y="101600"/>
            <a:ext cx="8206620" cy="1104900"/>
          </a:xfrm>
        </p:spPr>
        <p:txBody>
          <a:bodyPr>
            <a:normAutofit fontScale="90000"/>
          </a:bodyPr>
          <a:lstStyle/>
          <a:p>
            <a:r>
              <a:rPr lang="en-US" sz="4400" u="sng" dirty="0">
                <a:solidFill>
                  <a:schemeClr val="tx1"/>
                </a:solidFill>
              </a:rPr>
              <a:t>General Pain Pathway - Transmission </a:t>
            </a:r>
          </a:p>
        </p:txBody>
      </p:sp>
      <p:sp>
        <p:nvSpPr>
          <p:cNvPr id="3" name="Text Placeholder 2"/>
          <p:cNvSpPr>
            <a:spLocks noGrp="1"/>
          </p:cNvSpPr>
          <p:nvPr>
            <p:ph type="body" idx="1"/>
          </p:nvPr>
        </p:nvSpPr>
        <p:spPr>
          <a:xfrm>
            <a:off x="1142096" y="1492239"/>
            <a:ext cx="10695512" cy="4933961"/>
          </a:xfrm>
        </p:spPr>
        <p:txBody>
          <a:bodyPr>
            <a:normAutofit fontScale="92500"/>
          </a:bodyPr>
          <a:lstStyle/>
          <a:p>
            <a:r>
              <a:rPr lang="en-US" sz="3600" b="1" dirty="0">
                <a:solidFill>
                  <a:schemeClr val="tx1"/>
                </a:solidFill>
                <a:latin typeface="+mn-lt"/>
                <a:cs typeface="Cambria"/>
              </a:rPr>
              <a:t>Pain Transmission</a:t>
            </a:r>
          </a:p>
          <a:p>
            <a:pPr marL="800100" lvl="1" indent="-342900">
              <a:buFont typeface="Arial"/>
              <a:buChar char="•"/>
            </a:pPr>
            <a:r>
              <a:rPr lang="en-US" sz="2800" dirty="0">
                <a:solidFill>
                  <a:schemeClr val="tx1"/>
                </a:solidFill>
                <a:cs typeface="Cambria"/>
              </a:rPr>
              <a:t>The </a:t>
            </a:r>
            <a:r>
              <a:rPr lang="en-US" sz="2800" u="sng" dirty="0">
                <a:solidFill>
                  <a:schemeClr val="tx1"/>
                </a:solidFill>
                <a:cs typeface="Cambria"/>
              </a:rPr>
              <a:t>delta fibers and C fibers </a:t>
            </a:r>
            <a:r>
              <a:rPr lang="mr-IN" sz="2800" dirty="0">
                <a:solidFill>
                  <a:schemeClr val="tx1"/>
                </a:solidFill>
                <a:cs typeface="Cambria"/>
              </a:rPr>
              <a:t>–</a:t>
            </a:r>
            <a:r>
              <a:rPr lang="en-US" sz="2800" dirty="0">
                <a:solidFill>
                  <a:schemeClr val="tx1"/>
                </a:solidFill>
                <a:cs typeface="Cambria"/>
              </a:rPr>
              <a:t> innervate both skin and internal organs, including the periosteum, joints, viscera and muscles</a:t>
            </a:r>
          </a:p>
          <a:p>
            <a:pPr marL="800100" lvl="1" indent="-342900">
              <a:buFont typeface="Arial"/>
              <a:buChar char="•"/>
            </a:pPr>
            <a:r>
              <a:rPr lang="en-US" sz="2800" dirty="0">
                <a:solidFill>
                  <a:schemeClr val="tx1"/>
                </a:solidFill>
                <a:cs typeface="Cambria"/>
              </a:rPr>
              <a:t>Terminate as free peripheral nerve endings = nociceptors</a:t>
            </a:r>
          </a:p>
          <a:p>
            <a:pPr marL="800100" lvl="1" indent="-342900">
              <a:buFont typeface="Arial"/>
              <a:buChar char="•"/>
            </a:pPr>
            <a:r>
              <a:rPr lang="en-US" sz="2800" dirty="0">
                <a:solidFill>
                  <a:schemeClr val="tx1"/>
                </a:solidFill>
                <a:cs typeface="Cambria"/>
              </a:rPr>
              <a:t>Delta fibers are myelinated, typically transmit more quickly and give sensation of immediate pain and are well localized</a:t>
            </a:r>
          </a:p>
          <a:p>
            <a:pPr marL="800100" lvl="1" indent="-342900">
              <a:buFont typeface="Arial"/>
              <a:buChar char="•"/>
            </a:pPr>
            <a:r>
              <a:rPr lang="en-US" sz="2800" dirty="0">
                <a:solidFill>
                  <a:schemeClr val="tx1"/>
                </a:solidFill>
                <a:cs typeface="Cambria"/>
              </a:rPr>
              <a:t>C fibers are unmyelinated, have a slower conduction velocity and could be termed polymodal because a single C fiber may respond to a variety of noxious stimuli and mediate the perception of “after pain”</a:t>
            </a:r>
          </a:p>
          <a:p>
            <a:pPr marL="800100" lvl="1" indent="-342900">
              <a:buFont typeface="Arial"/>
              <a:buChar char="•"/>
            </a:pPr>
            <a:r>
              <a:rPr lang="en-US" sz="2800" dirty="0">
                <a:solidFill>
                  <a:schemeClr val="tx1"/>
                </a:solidFill>
                <a:cs typeface="Cambria"/>
              </a:rPr>
              <a:t>These nociceptive afferent fibers synapse at the spinal cord dorsal horn, where processing and modulation take place before further transmission</a:t>
            </a:r>
          </a:p>
          <a:p>
            <a:pPr marL="800100" lvl="1" indent="-342900">
              <a:buFont typeface="Arial"/>
              <a:buChar char="•"/>
            </a:pPr>
            <a:endParaRPr lang="en-US" sz="2800" dirty="0">
              <a:solidFill>
                <a:schemeClr val="tx1"/>
              </a:solidFill>
            </a:endParaRPr>
          </a:p>
          <a:p>
            <a:pPr marL="800100" lvl="1" indent="-342900">
              <a:buFont typeface="Arial"/>
              <a:buChar char="•"/>
            </a:pPr>
            <a:endParaRPr lang="en-US" sz="2800" dirty="0"/>
          </a:p>
          <a:p>
            <a:pPr marL="800100" lvl="1" indent="-342900">
              <a:buFont typeface="Arial"/>
              <a:buChar char="•"/>
            </a:pPr>
            <a:endParaRPr lang="en-US" sz="2800" dirty="0"/>
          </a:p>
        </p:txBody>
      </p:sp>
    </p:spTree>
    <p:extLst>
      <p:ext uri="{BB962C8B-B14F-4D97-AF65-F5344CB8AC3E}">
        <p14:creationId xmlns:p14="http://schemas.microsoft.com/office/powerpoint/2010/main" val="1398876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F9699-1E08-B24C-8BE6-61E4CCAFCDEF}"/>
              </a:ext>
            </a:extLst>
          </p:cNvPr>
          <p:cNvSpPr>
            <a:spLocks noGrp="1"/>
          </p:cNvSpPr>
          <p:nvPr>
            <p:ph type="title"/>
          </p:nvPr>
        </p:nvSpPr>
        <p:spPr>
          <a:xfrm>
            <a:off x="838200" y="0"/>
            <a:ext cx="10515600" cy="1325563"/>
          </a:xfrm>
        </p:spPr>
        <p:txBody>
          <a:bodyPr/>
          <a:lstStyle/>
          <a:p>
            <a:r>
              <a:rPr lang="en-US" u="sng" dirty="0"/>
              <a:t>Processes that Enhance Pain</a:t>
            </a:r>
          </a:p>
        </p:txBody>
      </p:sp>
      <p:sp>
        <p:nvSpPr>
          <p:cNvPr id="3" name="Content Placeholder 2">
            <a:extLst>
              <a:ext uri="{FF2B5EF4-FFF2-40B4-BE49-F238E27FC236}">
                <a16:creationId xmlns:a16="http://schemas.microsoft.com/office/drawing/2014/main" id="{C76AC39E-4B8C-664A-A918-453F63B11388}"/>
              </a:ext>
            </a:extLst>
          </p:cNvPr>
          <p:cNvSpPr>
            <a:spLocks noGrp="1"/>
          </p:cNvSpPr>
          <p:nvPr>
            <p:ph idx="1"/>
          </p:nvPr>
        </p:nvSpPr>
        <p:spPr>
          <a:xfrm>
            <a:off x="838200" y="1325563"/>
            <a:ext cx="10515600" cy="5348192"/>
          </a:xfrm>
        </p:spPr>
        <p:txBody>
          <a:bodyPr>
            <a:normAutofit/>
          </a:bodyPr>
          <a:lstStyle/>
          <a:p>
            <a:r>
              <a:rPr lang="en-US" sz="3200" u="sng" dirty="0"/>
              <a:t>Sensitization</a:t>
            </a:r>
            <a:r>
              <a:rPr lang="en-US" sz="3200" dirty="0"/>
              <a:t> – repeated stimuli threshold for afferent nociceptors decrease  leading to lower pain threshold</a:t>
            </a:r>
          </a:p>
          <a:p>
            <a:r>
              <a:rPr lang="en-US" sz="3200" u="sng" dirty="0"/>
              <a:t>Hyperactivity</a:t>
            </a:r>
            <a:r>
              <a:rPr lang="en-US" sz="3200" dirty="0"/>
              <a:t> – Sympathetic Nervous System</a:t>
            </a:r>
          </a:p>
          <a:p>
            <a:r>
              <a:rPr lang="en-US" sz="3200" u="sng" dirty="0"/>
              <a:t>Muscle contraction </a:t>
            </a:r>
            <a:r>
              <a:rPr lang="en-US" sz="3200" dirty="0"/>
              <a:t>– a result of nociceptor activity as primitive withdrawal effect</a:t>
            </a:r>
          </a:p>
          <a:p>
            <a:r>
              <a:rPr lang="en-US" sz="3200" u="sng" dirty="0"/>
              <a:t>Self- sustaining Painful processes – Livingston “Vicious Circle</a:t>
            </a:r>
            <a:r>
              <a:rPr lang="en-US" sz="3200" dirty="0"/>
              <a:t>” – painful processes set in motion secondary processes not associated with tissue damage that cause a spread of the nociceptive input leading to chronic pain</a:t>
            </a:r>
          </a:p>
          <a:p>
            <a:r>
              <a:rPr lang="en-US" sz="3200" u="sng" dirty="0"/>
              <a:t>Neuropathic pain </a:t>
            </a:r>
            <a:r>
              <a:rPr lang="en-US" sz="3200" dirty="0"/>
              <a:t>– pain from nerve damage e.g. causalgia</a:t>
            </a:r>
          </a:p>
        </p:txBody>
      </p:sp>
    </p:spTree>
    <p:extLst>
      <p:ext uri="{BB962C8B-B14F-4D97-AF65-F5344CB8AC3E}">
        <p14:creationId xmlns:p14="http://schemas.microsoft.com/office/powerpoint/2010/main" val="2916906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DB182-0516-4E4E-A89D-5F1604FD436D}"/>
              </a:ext>
            </a:extLst>
          </p:cNvPr>
          <p:cNvSpPr>
            <a:spLocks noGrp="1"/>
          </p:cNvSpPr>
          <p:nvPr>
            <p:ph type="title"/>
          </p:nvPr>
        </p:nvSpPr>
        <p:spPr>
          <a:xfrm>
            <a:off x="742666" y="78712"/>
            <a:ext cx="10515600" cy="1325563"/>
          </a:xfrm>
        </p:spPr>
        <p:txBody>
          <a:bodyPr/>
          <a:lstStyle/>
          <a:p>
            <a:r>
              <a:rPr lang="en-US" u="sng" dirty="0"/>
              <a:t>General Pain Pathway - Modulation</a:t>
            </a:r>
          </a:p>
        </p:txBody>
      </p:sp>
      <p:sp>
        <p:nvSpPr>
          <p:cNvPr id="3" name="Content Placeholder 2">
            <a:extLst>
              <a:ext uri="{FF2B5EF4-FFF2-40B4-BE49-F238E27FC236}">
                <a16:creationId xmlns:a16="http://schemas.microsoft.com/office/drawing/2014/main" id="{307DF8BC-616C-8E47-AA84-1F09C2E44E21}"/>
              </a:ext>
            </a:extLst>
          </p:cNvPr>
          <p:cNvSpPr>
            <a:spLocks noGrp="1"/>
          </p:cNvSpPr>
          <p:nvPr>
            <p:ph idx="1"/>
          </p:nvPr>
        </p:nvSpPr>
        <p:spPr>
          <a:xfrm>
            <a:off x="742666" y="1702795"/>
            <a:ext cx="10515600" cy="4351338"/>
          </a:xfrm>
        </p:spPr>
        <p:txBody>
          <a:bodyPr>
            <a:normAutofit/>
          </a:bodyPr>
          <a:lstStyle/>
          <a:p>
            <a:r>
              <a:rPr lang="en-US" sz="3600" dirty="0"/>
              <a:t>Can occur by stimulation produced analgesia – electrical stimulation from various brain regions can block pain (midbrain to medulla)</a:t>
            </a:r>
          </a:p>
          <a:p>
            <a:r>
              <a:rPr lang="en-US" sz="3600" dirty="0"/>
              <a:t>Analgesia – </a:t>
            </a:r>
          </a:p>
          <a:p>
            <a:pPr lvl="1"/>
            <a:r>
              <a:rPr lang="en-US" sz="3200" dirty="0"/>
              <a:t>Endogenous opioid peptides in brain stem will suppress pain (endorphins)</a:t>
            </a:r>
          </a:p>
          <a:p>
            <a:pPr lvl="1"/>
            <a:r>
              <a:rPr lang="en-US" sz="3200" dirty="0"/>
              <a:t>Exogenous opioids also act here</a:t>
            </a:r>
          </a:p>
        </p:txBody>
      </p:sp>
    </p:spTree>
    <p:extLst>
      <p:ext uri="{BB962C8B-B14F-4D97-AF65-F5344CB8AC3E}">
        <p14:creationId xmlns:p14="http://schemas.microsoft.com/office/powerpoint/2010/main" val="706609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6925" y="0"/>
            <a:ext cx="8213678" cy="995951"/>
          </a:xfrm>
        </p:spPr>
        <p:txBody>
          <a:bodyPr>
            <a:normAutofit/>
          </a:bodyPr>
          <a:lstStyle/>
          <a:p>
            <a:r>
              <a:rPr lang="en-US" sz="4400" u="sng" dirty="0">
                <a:solidFill>
                  <a:schemeClr val="tx1"/>
                </a:solidFill>
              </a:rPr>
              <a:t>General Pain Pathway - Modulation</a:t>
            </a:r>
          </a:p>
        </p:txBody>
      </p:sp>
      <p:sp>
        <p:nvSpPr>
          <p:cNvPr id="3" name="Text Placeholder 2"/>
          <p:cNvSpPr>
            <a:spLocks noGrp="1"/>
          </p:cNvSpPr>
          <p:nvPr>
            <p:ph type="body" idx="1"/>
          </p:nvPr>
        </p:nvSpPr>
        <p:spPr>
          <a:xfrm>
            <a:off x="1216924" y="1216083"/>
            <a:ext cx="10533797" cy="5511142"/>
          </a:xfrm>
        </p:spPr>
        <p:txBody>
          <a:bodyPr>
            <a:noAutofit/>
          </a:bodyPr>
          <a:lstStyle/>
          <a:p>
            <a:pPr marL="342900" indent="-342900">
              <a:buFont typeface="Arial"/>
              <a:buChar char="•"/>
            </a:pPr>
            <a:r>
              <a:rPr lang="en-US" sz="2800" dirty="0">
                <a:solidFill>
                  <a:schemeClr val="tx1"/>
                </a:solidFill>
                <a:latin typeface="+mn-lt"/>
              </a:rPr>
              <a:t>Natural occurring OPIOID RECEPTORS</a:t>
            </a:r>
          </a:p>
          <a:p>
            <a:pPr marL="800100" lvl="1" indent="-342900">
              <a:buFont typeface="Arial"/>
              <a:buChar char="•"/>
            </a:pPr>
            <a:r>
              <a:rPr lang="en-US" sz="2800" dirty="0">
                <a:solidFill>
                  <a:schemeClr val="tx1"/>
                </a:solidFill>
              </a:rPr>
              <a:t>Mu </a:t>
            </a:r>
            <a:r>
              <a:rPr lang="mr-IN" sz="2800" dirty="0">
                <a:solidFill>
                  <a:schemeClr val="tx1"/>
                </a:solidFill>
              </a:rPr>
              <a:t>–</a:t>
            </a:r>
            <a:r>
              <a:rPr lang="en-US" sz="2800" dirty="0">
                <a:solidFill>
                  <a:schemeClr val="tx1"/>
                </a:solidFill>
              </a:rPr>
              <a:t> morphine receptors</a:t>
            </a:r>
          </a:p>
          <a:p>
            <a:pPr marL="1257300" lvl="2" indent="-342900">
              <a:buFont typeface="Arial"/>
              <a:buChar char="•"/>
            </a:pPr>
            <a:r>
              <a:rPr lang="en-US" sz="2800" dirty="0" err="1">
                <a:solidFill>
                  <a:schemeClr val="tx1"/>
                </a:solidFill>
              </a:rPr>
              <a:t>Houde</a:t>
            </a:r>
            <a:r>
              <a:rPr lang="en-US" sz="2800" dirty="0">
                <a:solidFill>
                  <a:schemeClr val="tx1"/>
                </a:solidFill>
              </a:rPr>
              <a:t>/Wallenstein 1956, Lasagna/Beecher 1954</a:t>
            </a:r>
          </a:p>
          <a:p>
            <a:pPr marL="800100" lvl="1" indent="-342900">
              <a:buFont typeface="Arial"/>
              <a:buChar char="•"/>
            </a:pPr>
            <a:r>
              <a:rPr lang="en-US" sz="2800" dirty="0">
                <a:solidFill>
                  <a:schemeClr val="tx1"/>
                </a:solidFill>
              </a:rPr>
              <a:t>Delta </a:t>
            </a:r>
            <a:r>
              <a:rPr lang="mr-IN" sz="2800" dirty="0">
                <a:solidFill>
                  <a:schemeClr val="tx1"/>
                </a:solidFill>
              </a:rPr>
              <a:t>–</a:t>
            </a:r>
            <a:r>
              <a:rPr lang="en-US" sz="2800" dirty="0">
                <a:solidFill>
                  <a:schemeClr val="tx1"/>
                </a:solidFill>
              </a:rPr>
              <a:t> based upon enkephalins</a:t>
            </a:r>
          </a:p>
          <a:p>
            <a:pPr marL="1257300" lvl="2" indent="-342900">
              <a:buFont typeface="Arial"/>
              <a:buChar char="•"/>
            </a:pPr>
            <a:r>
              <a:rPr lang="en-US" sz="2800" dirty="0">
                <a:solidFill>
                  <a:schemeClr val="tx1"/>
                </a:solidFill>
              </a:rPr>
              <a:t>proposed by </a:t>
            </a:r>
            <a:r>
              <a:rPr lang="en-US" sz="2800" dirty="0" err="1">
                <a:solidFill>
                  <a:schemeClr val="tx1"/>
                </a:solidFill>
              </a:rPr>
              <a:t>Kosterlitz</a:t>
            </a:r>
            <a:r>
              <a:rPr lang="en-US" sz="2800" dirty="0">
                <a:solidFill>
                  <a:schemeClr val="tx1"/>
                </a:solidFill>
              </a:rPr>
              <a:t> (Lord et al. 1977)</a:t>
            </a:r>
          </a:p>
          <a:p>
            <a:pPr marL="800100" lvl="1" indent="-342900">
              <a:buFont typeface="Arial"/>
              <a:buChar char="•"/>
            </a:pPr>
            <a:r>
              <a:rPr lang="en-US" sz="2800" dirty="0">
                <a:solidFill>
                  <a:schemeClr val="tx1"/>
                </a:solidFill>
              </a:rPr>
              <a:t>Kappa </a:t>
            </a:r>
            <a:r>
              <a:rPr lang="mr-IN" sz="2800" dirty="0">
                <a:solidFill>
                  <a:schemeClr val="tx1"/>
                </a:solidFill>
              </a:rPr>
              <a:t>–</a:t>
            </a:r>
            <a:r>
              <a:rPr lang="en-US" sz="2800" dirty="0">
                <a:solidFill>
                  <a:schemeClr val="tx1"/>
                </a:solidFill>
              </a:rPr>
              <a:t> pharmacology of ketocyclazocine</a:t>
            </a:r>
          </a:p>
          <a:p>
            <a:pPr marL="1257300" lvl="2" indent="-342900">
              <a:buFont typeface="Arial"/>
              <a:buChar char="•"/>
            </a:pPr>
            <a:r>
              <a:rPr lang="en-US" sz="2800" dirty="0">
                <a:solidFill>
                  <a:schemeClr val="tx1"/>
                </a:solidFill>
              </a:rPr>
              <a:t>Martin et al . 1976</a:t>
            </a:r>
          </a:p>
          <a:p>
            <a:pPr marL="800100" lvl="1" indent="-342900">
              <a:buFont typeface="Arial"/>
              <a:buChar char="•"/>
            </a:pPr>
            <a:r>
              <a:rPr lang="en-US" sz="2800" dirty="0">
                <a:solidFill>
                  <a:schemeClr val="tx1"/>
                </a:solidFill>
              </a:rPr>
              <a:t>Cannabinoid receptors in brain and spinal cord</a:t>
            </a:r>
          </a:p>
          <a:p>
            <a:pPr marL="800100" lvl="1" indent="-342900">
              <a:buFont typeface="Arial"/>
              <a:buChar char="•"/>
            </a:pPr>
            <a:r>
              <a:rPr lang="en-US" sz="2800" dirty="0">
                <a:solidFill>
                  <a:schemeClr val="tx1"/>
                </a:solidFill>
              </a:rPr>
              <a:t>Each of these receptors are G</a:t>
            </a:r>
            <a:r>
              <a:rPr lang="en-US" sz="2800" baseline="-25000" dirty="0">
                <a:solidFill>
                  <a:schemeClr val="tx1"/>
                </a:solidFill>
              </a:rPr>
              <a:t>1</a:t>
            </a:r>
            <a:r>
              <a:rPr lang="en-US" sz="2800" dirty="0">
                <a:solidFill>
                  <a:schemeClr val="tx1"/>
                </a:solidFill>
              </a:rPr>
              <a:t> protein coupled receptors and their activation leads to a reduction in neurotransmitter release through inhibition of AC/cAMP  and cell hyperpolarization reducing cell excitability</a:t>
            </a:r>
          </a:p>
        </p:txBody>
      </p:sp>
    </p:spTree>
    <p:extLst>
      <p:ext uri="{BB962C8B-B14F-4D97-AF65-F5344CB8AC3E}">
        <p14:creationId xmlns:p14="http://schemas.microsoft.com/office/powerpoint/2010/main" val="40545733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2460" y="103011"/>
            <a:ext cx="7086600" cy="1017117"/>
          </a:xfrm>
        </p:spPr>
        <p:txBody>
          <a:bodyPr>
            <a:normAutofit/>
          </a:bodyPr>
          <a:lstStyle/>
          <a:p>
            <a:r>
              <a:rPr lang="en-US" sz="4400" u="sng" dirty="0">
                <a:solidFill>
                  <a:schemeClr val="tx1"/>
                </a:solidFill>
              </a:rPr>
              <a:t>Pain Mitigation</a:t>
            </a:r>
          </a:p>
        </p:txBody>
      </p:sp>
      <p:sp>
        <p:nvSpPr>
          <p:cNvPr id="3" name="Text Placeholder 2"/>
          <p:cNvSpPr>
            <a:spLocks noGrp="1"/>
          </p:cNvSpPr>
          <p:nvPr>
            <p:ph type="body" idx="1"/>
          </p:nvPr>
        </p:nvSpPr>
        <p:spPr>
          <a:xfrm>
            <a:off x="1312460" y="1556840"/>
            <a:ext cx="7883107" cy="3670253"/>
          </a:xfrm>
        </p:spPr>
        <p:txBody>
          <a:bodyPr>
            <a:normAutofit fontScale="85000" lnSpcReduction="20000"/>
          </a:bodyPr>
          <a:lstStyle/>
          <a:p>
            <a:pPr marL="342900" indent="-342900">
              <a:buFont typeface="Arial"/>
              <a:buChar char="•"/>
            </a:pPr>
            <a:r>
              <a:rPr lang="en-US" sz="3200" dirty="0">
                <a:solidFill>
                  <a:srgbClr val="000000"/>
                </a:solidFill>
                <a:latin typeface="+mn-lt"/>
              </a:rPr>
              <a:t>Exogenous OPIOIDS</a:t>
            </a:r>
          </a:p>
          <a:p>
            <a:pPr marL="800100" lvl="1" indent="-342900">
              <a:buFont typeface="Arial"/>
              <a:buChar char="•"/>
            </a:pPr>
            <a:r>
              <a:rPr lang="en-US" sz="2800" dirty="0">
                <a:solidFill>
                  <a:srgbClr val="000000"/>
                </a:solidFill>
              </a:rPr>
              <a:t>Morphine and its many derivative</a:t>
            </a:r>
          </a:p>
          <a:p>
            <a:pPr lvl="1"/>
            <a:endParaRPr lang="en-US" sz="2800" dirty="0">
              <a:solidFill>
                <a:srgbClr val="000000"/>
              </a:solidFill>
            </a:endParaRPr>
          </a:p>
          <a:p>
            <a:pPr marL="342900" indent="-342900">
              <a:buFont typeface="Arial"/>
              <a:buChar char="•"/>
            </a:pPr>
            <a:r>
              <a:rPr lang="en-US" sz="3200" dirty="0">
                <a:solidFill>
                  <a:srgbClr val="000000"/>
                </a:solidFill>
              </a:rPr>
              <a:t>Cannabinoids – modulates </a:t>
            </a:r>
            <a:r>
              <a:rPr lang="en-US" sz="3200" dirty="0" err="1">
                <a:solidFill>
                  <a:srgbClr val="000000"/>
                </a:solidFill>
              </a:rPr>
              <a:t>neurotransmiter</a:t>
            </a:r>
            <a:r>
              <a:rPr lang="en-US" sz="3200" dirty="0">
                <a:solidFill>
                  <a:srgbClr val="000000"/>
                </a:solidFill>
              </a:rPr>
              <a:t> release</a:t>
            </a:r>
          </a:p>
          <a:p>
            <a:endParaRPr lang="en-US" sz="3200" dirty="0">
              <a:solidFill>
                <a:srgbClr val="000000"/>
              </a:solidFill>
            </a:endParaRPr>
          </a:p>
          <a:p>
            <a:pPr marL="342900" indent="-342900">
              <a:buFont typeface="Arial"/>
              <a:buChar char="•"/>
            </a:pPr>
            <a:r>
              <a:rPr lang="en-US" sz="3200" dirty="0">
                <a:solidFill>
                  <a:srgbClr val="000000"/>
                </a:solidFill>
                <a:latin typeface="+mn-lt"/>
              </a:rPr>
              <a:t>Endogenous Opioid peptides</a:t>
            </a:r>
          </a:p>
          <a:p>
            <a:pPr marL="800100" lvl="1" indent="-342900">
              <a:buFont typeface="Arial"/>
              <a:buChar char="•"/>
            </a:pPr>
            <a:r>
              <a:rPr lang="en-US" sz="3000" dirty="0">
                <a:solidFill>
                  <a:srgbClr val="000000"/>
                </a:solidFill>
              </a:rPr>
              <a:t>µ - opioids </a:t>
            </a:r>
            <a:endParaRPr lang="en-US" sz="3000" dirty="0">
              <a:solidFill>
                <a:srgbClr val="000000"/>
              </a:solidFill>
              <a:latin typeface="+mn-lt"/>
            </a:endParaRPr>
          </a:p>
          <a:p>
            <a:pPr marL="800100" lvl="1" indent="-342900">
              <a:buFont typeface="Arial"/>
              <a:buChar char="•"/>
            </a:pPr>
            <a:r>
              <a:rPr lang="en-US" sz="3000" dirty="0">
                <a:solidFill>
                  <a:srgbClr val="000000"/>
                </a:solidFill>
              </a:rPr>
              <a:t>B-endorphins</a:t>
            </a:r>
          </a:p>
          <a:p>
            <a:pPr marL="800100" lvl="1" indent="-342900">
              <a:buFont typeface="Arial"/>
              <a:buChar char="•"/>
            </a:pPr>
            <a:r>
              <a:rPr lang="en-US" sz="3000" dirty="0">
                <a:solidFill>
                  <a:srgbClr val="000000"/>
                </a:solidFill>
              </a:rPr>
              <a:t>Dynorphins</a:t>
            </a:r>
          </a:p>
          <a:p>
            <a:pPr marL="800100" lvl="1" indent="-342900">
              <a:buFont typeface="Arial"/>
              <a:buChar char="•"/>
            </a:pPr>
            <a:r>
              <a:rPr lang="en-US" sz="3000" dirty="0" err="1">
                <a:solidFill>
                  <a:srgbClr val="000000"/>
                </a:solidFill>
              </a:rPr>
              <a:t>Enkephalins</a:t>
            </a:r>
            <a:endParaRPr lang="en-US" sz="3000" dirty="0">
              <a:solidFill>
                <a:srgbClr val="000000"/>
              </a:solidFill>
            </a:endParaRPr>
          </a:p>
          <a:p>
            <a:pPr marL="800100" lvl="1" indent="-342900">
              <a:buFont typeface="Arial"/>
              <a:buChar char="•"/>
            </a:pPr>
            <a:endParaRPr lang="en-US" sz="3200" dirty="0">
              <a:solidFill>
                <a:srgbClr val="000000"/>
              </a:solidFill>
            </a:endParaRPr>
          </a:p>
        </p:txBody>
      </p:sp>
      <p:grpSp>
        <p:nvGrpSpPr>
          <p:cNvPr id="6" name="Group 5">
            <a:extLst>
              <a:ext uri="{FF2B5EF4-FFF2-40B4-BE49-F238E27FC236}">
                <a16:creationId xmlns:a16="http://schemas.microsoft.com/office/drawing/2014/main" id="{4E80DC8A-F5DC-F34A-9A5F-2C94CA755553}"/>
              </a:ext>
            </a:extLst>
          </p:cNvPr>
          <p:cNvGrpSpPr/>
          <p:nvPr/>
        </p:nvGrpSpPr>
        <p:grpSpPr>
          <a:xfrm>
            <a:off x="9195567" y="1556840"/>
            <a:ext cx="2787389" cy="3276571"/>
            <a:chOff x="9195567" y="1757250"/>
            <a:chExt cx="2787389" cy="3276571"/>
          </a:xfrm>
        </p:grpSpPr>
        <p:pic>
          <p:nvPicPr>
            <p:cNvPr id="4" name="Picture 3"/>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9195567" y="1757250"/>
              <a:ext cx="2787389" cy="2846486"/>
            </a:xfrm>
            <a:prstGeom prst="rect">
              <a:avLst/>
            </a:prstGeom>
          </p:spPr>
        </p:pic>
        <p:sp>
          <p:nvSpPr>
            <p:cNvPr id="5" name="TextBox 4"/>
            <p:cNvSpPr txBox="1"/>
            <p:nvPr/>
          </p:nvSpPr>
          <p:spPr>
            <a:xfrm>
              <a:off x="9426923" y="4664489"/>
              <a:ext cx="2324675" cy="369332"/>
            </a:xfrm>
            <a:prstGeom prst="rect">
              <a:avLst/>
            </a:prstGeom>
            <a:noFill/>
          </p:spPr>
          <p:txBody>
            <a:bodyPr wrap="none" rtlCol="0">
              <a:spAutoFit/>
            </a:bodyPr>
            <a:lstStyle/>
            <a:p>
              <a:r>
                <a:rPr lang="en-US" dirty="0"/>
                <a:t>Morphine C17H19NO3</a:t>
              </a:r>
            </a:p>
          </p:txBody>
        </p:sp>
      </p:grpSp>
      <p:sp>
        <p:nvSpPr>
          <p:cNvPr id="7" name="TextBox 6">
            <a:extLst>
              <a:ext uri="{FF2B5EF4-FFF2-40B4-BE49-F238E27FC236}">
                <a16:creationId xmlns:a16="http://schemas.microsoft.com/office/drawing/2014/main" id="{F7B56EE4-4897-CF41-A81B-D3B30FB56B52}"/>
              </a:ext>
            </a:extLst>
          </p:cNvPr>
          <p:cNvSpPr txBox="1"/>
          <p:nvPr/>
        </p:nvSpPr>
        <p:spPr>
          <a:xfrm>
            <a:off x="1312460" y="5538546"/>
            <a:ext cx="10113867" cy="830997"/>
          </a:xfrm>
          <a:prstGeom prst="rect">
            <a:avLst/>
          </a:prstGeom>
          <a:noFill/>
        </p:spPr>
        <p:txBody>
          <a:bodyPr wrap="square" rtlCol="0">
            <a:spAutoFit/>
          </a:bodyPr>
          <a:lstStyle/>
          <a:p>
            <a:pPr marL="457200" indent="-457200">
              <a:buFont typeface="Arial" panose="020B0604020202020204" pitchFamily="34" charset="0"/>
              <a:buChar char="•"/>
            </a:pPr>
            <a:r>
              <a:rPr lang="en-US" sz="2400" dirty="0"/>
              <a:t>Opioids regulate pain at spinal cord, brain stem, and cerebral cortex by reducing neuro transmitter from first order neurons</a:t>
            </a:r>
          </a:p>
        </p:txBody>
      </p:sp>
    </p:spTree>
    <p:extLst>
      <p:ext uri="{BB962C8B-B14F-4D97-AF65-F5344CB8AC3E}">
        <p14:creationId xmlns:p14="http://schemas.microsoft.com/office/powerpoint/2010/main" val="4171997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421" y="0"/>
            <a:ext cx="7086600" cy="1051751"/>
          </a:xfrm>
        </p:spPr>
        <p:txBody>
          <a:bodyPr>
            <a:normAutofit/>
          </a:bodyPr>
          <a:lstStyle/>
          <a:p>
            <a:r>
              <a:rPr lang="en-US" sz="4400" u="sng" dirty="0"/>
              <a:t>Objectives</a:t>
            </a:r>
          </a:p>
        </p:txBody>
      </p:sp>
      <p:sp>
        <p:nvSpPr>
          <p:cNvPr id="3" name="Text Placeholder 2"/>
          <p:cNvSpPr>
            <a:spLocks noGrp="1"/>
          </p:cNvSpPr>
          <p:nvPr>
            <p:ph type="body" idx="1"/>
          </p:nvPr>
        </p:nvSpPr>
        <p:spPr>
          <a:xfrm>
            <a:off x="1052420" y="1208934"/>
            <a:ext cx="10441079" cy="5128366"/>
          </a:xfrm>
        </p:spPr>
        <p:txBody>
          <a:bodyPr>
            <a:normAutofit/>
          </a:bodyPr>
          <a:lstStyle/>
          <a:p>
            <a:pPr marL="342900" indent="-342900">
              <a:buFont typeface="Arial"/>
              <a:buChar char="•"/>
            </a:pPr>
            <a:r>
              <a:rPr lang="en-US" sz="3200" b="1" dirty="0">
                <a:solidFill>
                  <a:schemeClr val="tx1"/>
                </a:solidFill>
              </a:rPr>
              <a:t>Review </a:t>
            </a:r>
            <a:r>
              <a:rPr lang="en-US" sz="3200" b="1" u="sng" dirty="0">
                <a:solidFill>
                  <a:schemeClr val="tx1"/>
                </a:solidFill>
              </a:rPr>
              <a:t>pain</a:t>
            </a:r>
            <a:r>
              <a:rPr lang="en-US" sz="3200" b="1" dirty="0">
                <a:solidFill>
                  <a:schemeClr val="tx1"/>
                </a:solidFill>
              </a:rPr>
              <a:t> pathways within the human body</a:t>
            </a:r>
          </a:p>
          <a:p>
            <a:pPr marL="342900" indent="-342900">
              <a:buFont typeface="Arial"/>
              <a:buChar char="•"/>
            </a:pPr>
            <a:endParaRPr lang="en-US" sz="3200" b="1" dirty="0">
              <a:solidFill>
                <a:schemeClr val="tx1"/>
              </a:solidFill>
            </a:endParaRPr>
          </a:p>
          <a:p>
            <a:pPr marL="342900" indent="-342900">
              <a:buFont typeface="Arial"/>
              <a:buChar char="•"/>
            </a:pPr>
            <a:r>
              <a:rPr lang="en-US" sz="3200" b="1" dirty="0">
                <a:solidFill>
                  <a:schemeClr val="tx1"/>
                </a:solidFill>
              </a:rPr>
              <a:t>Review means by which </a:t>
            </a:r>
            <a:r>
              <a:rPr lang="en-US" sz="3200" b="1" u="sng" dirty="0">
                <a:solidFill>
                  <a:schemeClr val="tx1"/>
                </a:solidFill>
              </a:rPr>
              <a:t>pain</a:t>
            </a:r>
            <a:r>
              <a:rPr lang="en-US" sz="3200" b="1" dirty="0">
                <a:solidFill>
                  <a:schemeClr val="tx1"/>
                </a:solidFill>
              </a:rPr>
              <a:t> transmission is mitigated </a:t>
            </a:r>
          </a:p>
          <a:p>
            <a:pPr marL="342900" indent="-342900">
              <a:buFont typeface="Arial"/>
              <a:buChar char="•"/>
            </a:pPr>
            <a:endParaRPr lang="en-US" sz="3200" b="1" dirty="0">
              <a:solidFill>
                <a:schemeClr val="tx1"/>
              </a:solidFill>
            </a:endParaRPr>
          </a:p>
          <a:p>
            <a:pPr marL="342900" indent="-342900">
              <a:buFont typeface="Arial"/>
              <a:buChar char="•"/>
            </a:pPr>
            <a:r>
              <a:rPr lang="en-US" sz="3200" b="1" dirty="0">
                <a:solidFill>
                  <a:schemeClr val="tx1"/>
                </a:solidFill>
              </a:rPr>
              <a:t>Review variety of different classes of pain medications and their mechanism of action</a:t>
            </a:r>
          </a:p>
          <a:p>
            <a:pPr marL="342900" indent="-342900">
              <a:buFont typeface="Arial"/>
              <a:buChar char="•"/>
            </a:pPr>
            <a:endParaRPr lang="en-US" sz="3200" b="1" dirty="0">
              <a:solidFill>
                <a:schemeClr val="tx1"/>
              </a:solidFill>
            </a:endParaRPr>
          </a:p>
          <a:p>
            <a:pPr marL="342900" indent="-342900">
              <a:buFont typeface="Arial"/>
              <a:buChar char="•"/>
            </a:pPr>
            <a:r>
              <a:rPr lang="en-US" sz="3200" b="1" dirty="0">
                <a:solidFill>
                  <a:schemeClr val="tx1"/>
                </a:solidFill>
              </a:rPr>
              <a:t>Review benefits and rationale for multi-modal pain relief in orthopedic surgery</a:t>
            </a:r>
          </a:p>
          <a:p>
            <a:pPr marL="342900" indent="-342900">
              <a:buFont typeface="Arial"/>
              <a:buChar char="•"/>
            </a:pPr>
            <a:endParaRPr lang="en-US" sz="3200" b="1" dirty="0">
              <a:solidFill>
                <a:schemeClr val="tx1"/>
              </a:solidFill>
            </a:endParaRPr>
          </a:p>
        </p:txBody>
      </p:sp>
    </p:spTree>
    <p:extLst>
      <p:ext uri="{BB962C8B-B14F-4D97-AF65-F5344CB8AC3E}">
        <p14:creationId xmlns:p14="http://schemas.microsoft.com/office/powerpoint/2010/main" val="42741580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866" y="0"/>
            <a:ext cx="11373134" cy="1678675"/>
          </a:xfrm>
        </p:spPr>
        <p:txBody>
          <a:bodyPr>
            <a:normAutofit/>
          </a:bodyPr>
          <a:lstStyle/>
          <a:p>
            <a:r>
              <a:rPr lang="en-US" sz="4400" u="sng" dirty="0">
                <a:solidFill>
                  <a:schemeClr val="tx1"/>
                </a:solidFill>
              </a:rPr>
              <a:t>Pain Mitigation: Analgesic Classes:</a:t>
            </a:r>
            <a:br>
              <a:rPr lang="en-US" sz="4400" u="sng" dirty="0">
                <a:solidFill>
                  <a:schemeClr val="tx1"/>
                </a:solidFill>
              </a:rPr>
            </a:br>
            <a:r>
              <a:rPr lang="en-US" sz="4400" dirty="0">
                <a:solidFill>
                  <a:schemeClr val="tx1"/>
                </a:solidFill>
              </a:rPr>
              <a:t>                             </a:t>
            </a:r>
            <a:r>
              <a:rPr lang="en-US" sz="4400" u="sng" dirty="0">
                <a:solidFill>
                  <a:schemeClr val="tx1"/>
                </a:solidFill>
              </a:rPr>
              <a:t>Non-endogenous Opioids</a:t>
            </a:r>
          </a:p>
        </p:txBody>
      </p:sp>
      <p:sp>
        <p:nvSpPr>
          <p:cNvPr id="3" name="Text Placeholder 2"/>
          <p:cNvSpPr>
            <a:spLocks noGrp="1"/>
          </p:cNvSpPr>
          <p:nvPr>
            <p:ph type="body" idx="1"/>
          </p:nvPr>
        </p:nvSpPr>
        <p:spPr>
          <a:xfrm>
            <a:off x="1161996" y="2462908"/>
            <a:ext cx="10356713" cy="3618400"/>
          </a:xfrm>
        </p:spPr>
        <p:txBody>
          <a:bodyPr>
            <a:noAutofit/>
          </a:bodyPr>
          <a:lstStyle/>
          <a:p>
            <a:pPr marL="342900" indent="-342900">
              <a:buFont typeface="Arial"/>
              <a:buChar char="•"/>
            </a:pPr>
            <a:r>
              <a:rPr lang="en-US" sz="2800" dirty="0">
                <a:solidFill>
                  <a:srgbClr val="000000"/>
                </a:solidFill>
              </a:rPr>
              <a:t>Natural Opioids </a:t>
            </a:r>
            <a:r>
              <a:rPr lang="mr-IN" sz="2800" dirty="0">
                <a:solidFill>
                  <a:srgbClr val="000000"/>
                </a:solidFill>
              </a:rPr>
              <a:t>–</a:t>
            </a:r>
            <a:r>
              <a:rPr lang="en-US" sz="2800" dirty="0">
                <a:solidFill>
                  <a:srgbClr val="000000"/>
                </a:solidFill>
              </a:rPr>
              <a:t> those derived from the poppy plant;</a:t>
            </a:r>
          </a:p>
          <a:p>
            <a:pPr marL="800100" lvl="1" indent="-342900">
              <a:buFont typeface="Arial"/>
              <a:buChar char="•"/>
            </a:pPr>
            <a:r>
              <a:rPr lang="en-US" sz="2800" dirty="0">
                <a:solidFill>
                  <a:srgbClr val="000000"/>
                </a:solidFill>
              </a:rPr>
              <a:t>Parent compound = OPIUM</a:t>
            </a:r>
          </a:p>
          <a:p>
            <a:pPr marL="800100" lvl="1" indent="-342900">
              <a:buFont typeface="Arial"/>
              <a:buChar char="•"/>
            </a:pPr>
            <a:r>
              <a:rPr lang="en-US" sz="2800" dirty="0">
                <a:solidFill>
                  <a:srgbClr val="000000"/>
                </a:solidFill>
              </a:rPr>
              <a:t>Morphine, codeine, </a:t>
            </a:r>
            <a:r>
              <a:rPr lang="en-US" sz="2800" dirty="0" err="1">
                <a:solidFill>
                  <a:srgbClr val="000000"/>
                </a:solidFill>
              </a:rPr>
              <a:t>thebaine</a:t>
            </a:r>
            <a:endParaRPr lang="en-US" sz="2800" dirty="0">
              <a:solidFill>
                <a:srgbClr val="000000"/>
              </a:solidFill>
            </a:endParaRPr>
          </a:p>
          <a:p>
            <a:pPr lvl="1"/>
            <a:endParaRPr lang="en-US" sz="2800" dirty="0">
              <a:solidFill>
                <a:srgbClr val="000000"/>
              </a:solidFill>
            </a:endParaRPr>
          </a:p>
          <a:p>
            <a:pPr marL="342900" indent="-342900">
              <a:buFont typeface="Arial"/>
              <a:buChar char="•"/>
            </a:pPr>
            <a:r>
              <a:rPr lang="en-US" sz="2800" dirty="0">
                <a:solidFill>
                  <a:srgbClr val="000000"/>
                </a:solidFill>
              </a:rPr>
              <a:t>Semi-Synthetic and Synthetic Opioids </a:t>
            </a:r>
          </a:p>
          <a:p>
            <a:pPr marL="800100" lvl="1" indent="-342900">
              <a:buFont typeface="Arial"/>
              <a:buChar char="•"/>
            </a:pPr>
            <a:r>
              <a:rPr lang="en-US" sz="2800" dirty="0">
                <a:solidFill>
                  <a:srgbClr val="000000"/>
                </a:solidFill>
              </a:rPr>
              <a:t>Create an altered chemical structure to have morphine like analgesia with potential far greater potency but with decreased the number and degree of untoward side effects</a:t>
            </a:r>
          </a:p>
          <a:p>
            <a:pPr marL="1257300" lvl="2" indent="-342900">
              <a:buFont typeface="Arial"/>
              <a:buChar char="•"/>
            </a:pPr>
            <a:r>
              <a:rPr lang="en-US" sz="2800" dirty="0">
                <a:solidFill>
                  <a:srgbClr val="000000"/>
                </a:solidFill>
              </a:rPr>
              <a:t>Respiratory depression, constipation, drowsiness, </a:t>
            </a:r>
            <a:r>
              <a:rPr lang="en-US" sz="2800" dirty="0" err="1">
                <a:solidFill>
                  <a:srgbClr val="000000"/>
                </a:solidFill>
              </a:rPr>
              <a:t>etc</a:t>
            </a:r>
            <a:r>
              <a:rPr lang="mr-IN" sz="2800" dirty="0">
                <a:solidFill>
                  <a:srgbClr val="000000"/>
                </a:solidFill>
              </a:rPr>
              <a:t>…</a:t>
            </a:r>
            <a:endParaRPr lang="en-US" sz="2800" dirty="0">
              <a:solidFill>
                <a:srgbClr val="000000"/>
              </a:solidFill>
            </a:endParaRPr>
          </a:p>
          <a:p>
            <a:pPr marL="342900" indent="-342900">
              <a:buFont typeface="Arial"/>
              <a:buChar char="•"/>
            </a:pPr>
            <a:r>
              <a:rPr lang="en-US" sz="2800" dirty="0">
                <a:solidFill>
                  <a:srgbClr val="000000"/>
                </a:solidFill>
              </a:rPr>
              <a:t>	</a:t>
            </a:r>
          </a:p>
          <a:p>
            <a:pPr marL="342900" indent="-342900">
              <a:buFont typeface="Arial"/>
              <a:buChar char="•"/>
            </a:pPr>
            <a:endParaRPr lang="en-US" sz="2800" dirty="0"/>
          </a:p>
          <a:p>
            <a:pPr marL="800100" lvl="1" indent="-342900">
              <a:buFont typeface="Arial"/>
              <a:buChar char="•"/>
            </a:pPr>
            <a:endParaRPr lang="en-US" sz="2800"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a:ext>
            </a:extLst>
          </a:blip>
          <a:srcRect t="43" r="13391" b="1"/>
          <a:stretch/>
        </p:blipFill>
        <p:spPr>
          <a:xfrm>
            <a:off x="9690991" y="2201895"/>
            <a:ext cx="2305391" cy="1496648"/>
          </a:xfrm>
          <a:prstGeom prst="rect">
            <a:avLst/>
          </a:prstGeom>
        </p:spPr>
      </p:pic>
      <p:sp>
        <p:nvSpPr>
          <p:cNvPr id="6" name="TextBox 5">
            <a:extLst>
              <a:ext uri="{FF2B5EF4-FFF2-40B4-BE49-F238E27FC236}">
                <a16:creationId xmlns:a16="http://schemas.microsoft.com/office/drawing/2014/main" id="{15538C5F-C769-5B48-BBA6-A87230C40F1E}"/>
              </a:ext>
            </a:extLst>
          </p:cNvPr>
          <p:cNvSpPr txBox="1"/>
          <p:nvPr/>
        </p:nvSpPr>
        <p:spPr>
          <a:xfrm>
            <a:off x="928048" y="1939688"/>
            <a:ext cx="5825954" cy="523220"/>
          </a:xfrm>
          <a:prstGeom prst="rect">
            <a:avLst/>
          </a:prstGeom>
          <a:noFill/>
        </p:spPr>
        <p:txBody>
          <a:bodyPr wrap="none" rtlCol="0">
            <a:spAutoFit/>
          </a:bodyPr>
          <a:lstStyle/>
          <a:p>
            <a:r>
              <a:rPr lang="en-US" sz="2800" b="1" dirty="0"/>
              <a:t>Two types of non endogenous opioids</a:t>
            </a:r>
          </a:p>
        </p:txBody>
      </p:sp>
    </p:spTree>
    <p:extLst>
      <p:ext uri="{BB962C8B-B14F-4D97-AF65-F5344CB8AC3E}">
        <p14:creationId xmlns:p14="http://schemas.microsoft.com/office/powerpoint/2010/main" val="802414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28298" y="4317552"/>
            <a:ext cx="10126638" cy="4464301"/>
          </a:xfrm>
        </p:spPr>
        <p:txBody>
          <a:bodyPr>
            <a:normAutofit/>
          </a:bodyPr>
          <a:lstStyle/>
          <a:p>
            <a:pPr marL="342900" indent="-342900">
              <a:buFont typeface="Arial"/>
              <a:buChar char="•"/>
            </a:pPr>
            <a:r>
              <a:rPr lang="en-US" sz="2800" dirty="0">
                <a:solidFill>
                  <a:srgbClr val="000000"/>
                </a:solidFill>
              </a:rPr>
              <a:t>Synthetic Opioids </a:t>
            </a:r>
            <a:r>
              <a:rPr lang="mr-IN" sz="2800" dirty="0">
                <a:solidFill>
                  <a:srgbClr val="000000"/>
                </a:solidFill>
              </a:rPr>
              <a:t>–</a:t>
            </a:r>
            <a:r>
              <a:rPr lang="en-US" sz="2800" dirty="0">
                <a:solidFill>
                  <a:srgbClr val="000000"/>
                </a:solidFill>
              </a:rPr>
              <a:t> synthesized completely in the lab with a natural opioid substrate;</a:t>
            </a:r>
          </a:p>
          <a:p>
            <a:pPr marL="800100" lvl="1" indent="-342900">
              <a:buFont typeface="Arial"/>
              <a:buChar char="•"/>
            </a:pPr>
            <a:r>
              <a:rPr lang="en-US" sz="2800" dirty="0">
                <a:solidFill>
                  <a:srgbClr val="000000"/>
                </a:solidFill>
              </a:rPr>
              <a:t>Fentanyl, tramadol</a:t>
            </a:r>
          </a:p>
          <a:p>
            <a:pPr marL="800100" lvl="1" indent="-342900">
              <a:buFont typeface="Arial"/>
              <a:buChar char="•"/>
            </a:pPr>
            <a:endParaRPr lang="en-US" sz="2800" dirty="0">
              <a:solidFill>
                <a:srgbClr val="000000"/>
              </a:solidFill>
            </a:endParaRPr>
          </a:p>
          <a:p>
            <a:pPr marL="800100" lvl="1" indent="-342900">
              <a:buFont typeface="Arial"/>
              <a:buChar char="•"/>
            </a:pPr>
            <a:endParaRPr lang="en-US" sz="2800" dirty="0"/>
          </a:p>
        </p:txBody>
      </p:sp>
      <p:sp>
        <p:nvSpPr>
          <p:cNvPr id="6" name="Title 1">
            <a:extLst>
              <a:ext uri="{FF2B5EF4-FFF2-40B4-BE49-F238E27FC236}">
                <a16:creationId xmlns:a16="http://schemas.microsoft.com/office/drawing/2014/main" id="{F5B0F0E3-7942-8049-ACE0-9C5C8D580A29}"/>
              </a:ext>
            </a:extLst>
          </p:cNvPr>
          <p:cNvSpPr txBox="1">
            <a:spLocks/>
          </p:cNvSpPr>
          <p:nvPr/>
        </p:nvSpPr>
        <p:spPr>
          <a:xfrm>
            <a:off x="1050878" y="0"/>
            <a:ext cx="11373134" cy="167867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kern="1200">
                <a:solidFill>
                  <a:srgbClr val="002060"/>
                </a:solidFill>
                <a:latin typeface="+mj-lt"/>
                <a:ea typeface="+mj-ea"/>
                <a:cs typeface="+mj-cs"/>
              </a:defRPr>
            </a:lvl1pPr>
          </a:lstStyle>
          <a:p>
            <a:r>
              <a:rPr lang="en-US" sz="4400" dirty="0">
                <a:solidFill>
                  <a:schemeClr val="tx1"/>
                </a:solidFill>
              </a:rPr>
              <a:t>          </a:t>
            </a:r>
            <a:r>
              <a:rPr lang="en-US" sz="4400" u="sng" dirty="0">
                <a:solidFill>
                  <a:schemeClr val="tx1"/>
                </a:solidFill>
              </a:rPr>
              <a:t>Pain Mitigation: Analgesic Classes:</a:t>
            </a:r>
            <a:br>
              <a:rPr lang="en-US" sz="4400" u="sng" dirty="0">
                <a:solidFill>
                  <a:schemeClr val="tx1"/>
                </a:solidFill>
              </a:rPr>
            </a:br>
            <a:r>
              <a:rPr lang="en-US" sz="4400" dirty="0">
                <a:solidFill>
                  <a:schemeClr val="tx1"/>
                </a:solidFill>
              </a:rPr>
              <a:t>                   </a:t>
            </a:r>
            <a:r>
              <a:rPr lang="en-US" sz="4400" u="sng" dirty="0">
                <a:solidFill>
                  <a:schemeClr val="tx1"/>
                </a:solidFill>
              </a:rPr>
              <a:t>Non-endogenous Opioids</a:t>
            </a:r>
          </a:p>
        </p:txBody>
      </p:sp>
      <p:sp>
        <p:nvSpPr>
          <p:cNvPr id="7" name="Rectangle 6">
            <a:extLst>
              <a:ext uri="{FF2B5EF4-FFF2-40B4-BE49-F238E27FC236}">
                <a16:creationId xmlns:a16="http://schemas.microsoft.com/office/drawing/2014/main" id="{6CB762BA-2EB0-DE41-89A3-A933420B9A0A}"/>
              </a:ext>
            </a:extLst>
          </p:cNvPr>
          <p:cNvSpPr/>
          <p:nvPr/>
        </p:nvSpPr>
        <p:spPr>
          <a:xfrm>
            <a:off x="1228298" y="1874729"/>
            <a:ext cx="10522424" cy="2246769"/>
          </a:xfrm>
          <a:prstGeom prst="rect">
            <a:avLst/>
          </a:prstGeom>
        </p:spPr>
        <p:txBody>
          <a:bodyPr wrap="square">
            <a:spAutoFit/>
          </a:bodyPr>
          <a:lstStyle/>
          <a:p>
            <a:pPr marL="342900" indent="-342900">
              <a:buFont typeface="Arial"/>
              <a:buChar char="•"/>
            </a:pPr>
            <a:r>
              <a:rPr lang="en-US" sz="2800" dirty="0">
                <a:solidFill>
                  <a:srgbClr val="000000"/>
                </a:solidFill>
              </a:rPr>
              <a:t>Semi-Synthetic Opioids </a:t>
            </a:r>
            <a:r>
              <a:rPr lang="mr-IN" sz="2800" dirty="0">
                <a:solidFill>
                  <a:srgbClr val="000000"/>
                </a:solidFill>
              </a:rPr>
              <a:t>–</a:t>
            </a:r>
            <a:r>
              <a:rPr lang="en-US" sz="2800" dirty="0">
                <a:solidFill>
                  <a:srgbClr val="000000"/>
                </a:solidFill>
              </a:rPr>
              <a:t> synthesized using chemical methods with </a:t>
            </a:r>
            <a:r>
              <a:rPr lang="en-US" sz="2800" u="sng" dirty="0">
                <a:solidFill>
                  <a:srgbClr val="000000"/>
                </a:solidFill>
              </a:rPr>
              <a:t>natural opiate </a:t>
            </a:r>
            <a:r>
              <a:rPr lang="en-US" sz="2800" dirty="0">
                <a:solidFill>
                  <a:srgbClr val="000000"/>
                </a:solidFill>
              </a:rPr>
              <a:t>as a substrate;</a:t>
            </a:r>
          </a:p>
          <a:p>
            <a:pPr marL="800100" lvl="1" indent="-342900">
              <a:buFont typeface="Arial"/>
              <a:buChar char="•"/>
            </a:pPr>
            <a:r>
              <a:rPr lang="en-US" sz="2800" dirty="0">
                <a:solidFill>
                  <a:srgbClr val="000000"/>
                </a:solidFill>
              </a:rPr>
              <a:t>Heroin and hydromorphone (</a:t>
            </a:r>
            <a:r>
              <a:rPr lang="en-US" sz="2800" dirty="0" err="1">
                <a:solidFill>
                  <a:srgbClr val="000000"/>
                </a:solidFill>
              </a:rPr>
              <a:t>dilaudid</a:t>
            </a:r>
            <a:r>
              <a:rPr lang="en-US" sz="2800" dirty="0">
                <a:solidFill>
                  <a:srgbClr val="000000"/>
                </a:solidFill>
              </a:rPr>
              <a:t>)</a:t>
            </a:r>
          </a:p>
          <a:p>
            <a:pPr marL="800100" lvl="1" indent="-342900">
              <a:buFont typeface="Arial"/>
              <a:buChar char="•"/>
            </a:pPr>
            <a:r>
              <a:rPr lang="en-US" sz="2800" dirty="0">
                <a:solidFill>
                  <a:srgbClr val="000000"/>
                </a:solidFill>
              </a:rPr>
              <a:t>Hydrocodone from codeine</a:t>
            </a:r>
          </a:p>
          <a:p>
            <a:pPr marL="800100" lvl="1" indent="-342900">
              <a:buFont typeface="Arial"/>
              <a:buChar char="•"/>
            </a:pPr>
            <a:r>
              <a:rPr lang="en-US" sz="2800" dirty="0">
                <a:solidFill>
                  <a:srgbClr val="000000"/>
                </a:solidFill>
              </a:rPr>
              <a:t>Oxycodone from thebaine	</a:t>
            </a:r>
            <a:endParaRPr lang="en-US" dirty="0"/>
          </a:p>
        </p:txBody>
      </p:sp>
      <p:pic>
        <p:nvPicPr>
          <p:cNvPr id="8" name="Picture 7">
            <a:extLst>
              <a:ext uri="{FF2B5EF4-FFF2-40B4-BE49-F238E27FC236}">
                <a16:creationId xmlns:a16="http://schemas.microsoft.com/office/drawing/2014/main" id="{FE6F7C7E-E286-0642-A732-C6482CA3678B}"/>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9560589" y="2437941"/>
            <a:ext cx="1092453" cy="1533557"/>
          </a:xfrm>
          <a:prstGeom prst="rect">
            <a:avLst/>
          </a:prstGeom>
        </p:spPr>
      </p:pic>
    </p:spTree>
    <p:extLst>
      <p:ext uri="{BB962C8B-B14F-4D97-AF65-F5344CB8AC3E}">
        <p14:creationId xmlns:p14="http://schemas.microsoft.com/office/powerpoint/2010/main" val="30157741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9BA24EE7-B2BE-6248-B8CE-33312F0D15F9}"/>
              </a:ext>
            </a:extLst>
          </p:cNvPr>
          <p:cNvSpPr txBox="1">
            <a:spLocks/>
          </p:cNvSpPr>
          <p:nvPr/>
        </p:nvSpPr>
        <p:spPr>
          <a:xfrm>
            <a:off x="448403" y="0"/>
            <a:ext cx="11373134" cy="167867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kern="1200">
                <a:solidFill>
                  <a:srgbClr val="002060"/>
                </a:solidFill>
                <a:latin typeface="+mj-lt"/>
                <a:ea typeface="+mj-ea"/>
                <a:cs typeface="+mj-cs"/>
              </a:defRPr>
            </a:lvl1pPr>
          </a:lstStyle>
          <a:p>
            <a:r>
              <a:rPr lang="en-US" sz="4400" dirty="0">
                <a:solidFill>
                  <a:schemeClr val="tx1"/>
                </a:solidFill>
              </a:rPr>
              <a:t>              </a:t>
            </a:r>
            <a:r>
              <a:rPr lang="en-US" sz="4400" u="sng" dirty="0">
                <a:solidFill>
                  <a:schemeClr val="tx1"/>
                </a:solidFill>
              </a:rPr>
              <a:t>Pain Mitigation: Analgesic Classes:</a:t>
            </a:r>
            <a:br>
              <a:rPr lang="en-US" sz="4400" u="sng" dirty="0">
                <a:solidFill>
                  <a:schemeClr val="tx1"/>
                </a:solidFill>
              </a:rPr>
            </a:br>
            <a:r>
              <a:rPr lang="en-US" sz="4400" dirty="0">
                <a:solidFill>
                  <a:schemeClr val="tx1"/>
                </a:solidFill>
              </a:rPr>
              <a:t>                     </a:t>
            </a:r>
            <a:r>
              <a:rPr lang="en-US" sz="4400" u="sng" dirty="0">
                <a:solidFill>
                  <a:schemeClr val="tx1"/>
                </a:solidFill>
              </a:rPr>
              <a:t>Non-endogenous Opioids</a:t>
            </a:r>
          </a:p>
        </p:txBody>
      </p:sp>
      <p:sp>
        <p:nvSpPr>
          <p:cNvPr id="5" name="Rectangle 4">
            <a:extLst>
              <a:ext uri="{FF2B5EF4-FFF2-40B4-BE49-F238E27FC236}">
                <a16:creationId xmlns:a16="http://schemas.microsoft.com/office/drawing/2014/main" id="{3F5B657B-EBBB-B04E-A9F3-C12C13EB3BD3}"/>
              </a:ext>
            </a:extLst>
          </p:cNvPr>
          <p:cNvSpPr/>
          <p:nvPr/>
        </p:nvSpPr>
        <p:spPr>
          <a:xfrm>
            <a:off x="2397573" y="6098227"/>
            <a:ext cx="8225425" cy="369332"/>
          </a:xfrm>
          <a:prstGeom prst="rect">
            <a:avLst/>
          </a:prstGeom>
        </p:spPr>
        <p:txBody>
          <a:bodyPr wrap="square">
            <a:spAutoFit/>
          </a:bodyPr>
          <a:lstStyle/>
          <a:p>
            <a:r>
              <a:rPr lang="en-US" dirty="0"/>
              <a:t>Hagedorn JC, </a:t>
            </a:r>
            <a:r>
              <a:rPr lang="en-US" dirty="0" err="1"/>
              <a:t>Danilevich</a:t>
            </a:r>
            <a:r>
              <a:rPr lang="en-US" dirty="0"/>
              <a:t> M, Gary JL. JAAOS, 2019;27:e831-e837.</a:t>
            </a:r>
          </a:p>
        </p:txBody>
      </p:sp>
      <p:graphicFrame>
        <p:nvGraphicFramePr>
          <p:cNvPr id="2" name="Table 2">
            <a:extLst>
              <a:ext uri="{FF2B5EF4-FFF2-40B4-BE49-F238E27FC236}">
                <a16:creationId xmlns:a16="http://schemas.microsoft.com/office/drawing/2014/main" id="{D7C7DE4B-26E2-0543-BCEB-38923E7F7ACB}"/>
              </a:ext>
            </a:extLst>
          </p:cNvPr>
          <p:cNvGraphicFramePr>
            <a:graphicFrameLocks noGrp="1"/>
          </p:cNvGraphicFramePr>
          <p:nvPr>
            <p:extLst>
              <p:ext uri="{D42A27DB-BD31-4B8C-83A1-F6EECF244321}">
                <p14:modId xmlns:p14="http://schemas.microsoft.com/office/powerpoint/2010/main" val="2683665886"/>
              </p:ext>
            </p:extLst>
          </p:nvPr>
        </p:nvGraphicFramePr>
        <p:xfrm>
          <a:off x="448403" y="1795074"/>
          <a:ext cx="11042855" cy="4038600"/>
        </p:xfrm>
        <a:graphic>
          <a:graphicData uri="http://schemas.openxmlformats.org/drawingml/2006/table">
            <a:tbl>
              <a:tblPr firstRow="1" bandRow="1">
                <a:tableStyleId>{5C22544A-7EE6-4342-B048-85BDC9FD1C3A}</a:tableStyleId>
              </a:tblPr>
              <a:tblGrid>
                <a:gridCol w="1931372">
                  <a:extLst>
                    <a:ext uri="{9D8B030D-6E8A-4147-A177-3AD203B41FA5}">
                      <a16:colId xmlns:a16="http://schemas.microsoft.com/office/drawing/2014/main" val="239038231"/>
                    </a:ext>
                  </a:extLst>
                </a:gridCol>
                <a:gridCol w="2254584">
                  <a:extLst>
                    <a:ext uri="{9D8B030D-6E8A-4147-A177-3AD203B41FA5}">
                      <a16:colId xmlns:a16="http://schemas.microsoft.com/office/drawing/2014/main" val="3866317770"/>
                    </a:ext>
                  </a:extLst>
                </a:gridCol>
                <a:gridCol w="6856899">
                  <a:extLst>
                    <a:ext uri="{9D8B030D-6E8A-4147-A177-3AD203B41FA5}">
                      <a16:colId xmlns:a16="http://schemas.microsoft.com/office/drawing/2014/main" val="3339150998"/>
                    </a:ext>
                  </a:extLst>
                </a:gridCol>
              </a:tblGrid>
              <a:tr h="0">
                <a:tc>
                  <a:txBody>
                    <a:bodyPr/>
                    <a:lstStyle/>
                    <a:p>
                      <a:r>
                        <a:rPr lang="en-US" dirty="0"/>
                        <a:t>Opioid</a:t>
                      </a:r>
                    </a:p>
                  </a:txBody>
                  <a:tcPr/>
                </a:tc>
                <a:tc>
                  <a:txBody>
                    <a:bodyPr/>
                    <a:lstStyle/>
                    <a:p>
                      <a:r>
                        <a:rPr lang="en-US" dirty="0"/>
                        <a:t>Type</a:t>
                      </a:r>
                    </a:p>
                  </a:txBody>
                  <a:tcPr/>
                </a:tc>
                <a:tc>
                  <a:txBody>
                    <a:bodyPr/>
                    <a:lstStyle/>
                    <a:p>
                      <a:r>
                        <a:rPr lang="en-US" dirty="0"/>
                        <a:t>Characteristics</a:t>
                      </a:r>
                    </a:p>
                  </a:txBody>
                  <a:tcPr/>
                </a:tc>
                <a:extLst>
                  <a:ext uri="{0D108BD9-81ED-4DB2-BD59-A6C34878D82A}">
                    <a16:rowId xmlns:a16="http://schemas.microsoft.com/office/drawing/2014/main" val="2346275699"/>
                  </a:ext>
                </a:extLst>
              </a:tr>
              <a:tr h="370840">
                <a:tc>
                  <a:txBody>
                    <a:bodyPr/>
                    <a:lstStyle/>
                    <a:p>
                      <a:r>
                        <a:rPr lang="en-US" sz="1600" dirty="0"/>
                        <a:t>Morphine</a:t>
                      </a:r>
                    </a:p>
                  </a:txBody>
                  <a:tcPr/>
                </a:tc>
                <a:tc>
                  <a:txBody>
                    <a:bodyPr/>
                    <a:lstStyle/>
                    <a:p>
                      <a:r>
                        <a:rPr lang="en-US" sz="1600" dirty="0"/>
                        <a:t>natural</a:t>
                      </a:r>
                    </a:p>
                  </a:txBody>
                  <a:tcPr/>
                </a:tc>
                <a:tc>
                  <a:txBody>
                    <a:bodyPr/>
                    <a:lstStyle/>
                    <a:p>
                      <a:r>
                        <a:rPr lang="en-US" sz="1600" dirty="0"/>
                        <a:t>Analgesic, metabolically active, </a:t>
                      </a:r>
                      <a:r>
                        <a:rPr lang="en-US" sz="1600" dirty="0" err="1"/>
                        <a:t>neuroexcitable</a:t>
                      </a:r>
                      <a:r>
                        <a:rPr lang="en-US" sz="1600" dirty="0"/>
                        <a:t>, metabolites can cause seizures</a:t>
                      </a:r>
                    </a:p>
                  </a:txBody>
                  <a:tcPr/>
                </a:tc>
                <a:extLst>
                  <a:ext uri="{0D108BD9-81ED-4DB2-BD59-A6C34878D82A}">
                    <a16:rowId xmlns:a16="http://schemas.microsoft.com/office/drawing/2014/main" val="3736639182"/>
                  </a:ext>
                </a:extLst>
              </a:tr>
              <a:tr h="370840">
                <a:tc>
                  <a:txBody>
                    <a:bodyPr/>
                    <a:lstStyle/>
                    <a:p>
                      <a:r>
                        <a:rPr lang="en-US" sz="1600" dirty="0"/>
                        <a:t>Codeine</a:t>
                      </a:r>
                    </a:p>
                  </a:txBody>
                  <a:tcPr/>
                </a:tc>
                <a:tc>
                  <a:txBody>
                    <a:bodyPr/>
                    <a:lstStyle/>
                    <a:p>
                      <a:r>
                        <a:rPr lang="en-US" sz="1600" dirty="0"/>
                        <a:t>Natural</a:t>
                      </a:r>
                    </a:p>
                  </a:txBody>
                  <a:tcPr/>
                </a:tc>
                <a:tc>
                  <a:txBody>
                    <a:bodyPr/>
                    <a:lstStyle/>
                    <a:p>
                      <a:r>
                        <a:rPr lang="en-US" sz="1600" dirty="0"/>
                        <a:t>Metabolized by liver to morphine, 7% Caucasians cannot do this, no effect</a:t>
                      </a:r>
                    </a:p>
                  </a:txBody>
                  <a:tcPr/>
                </a:tc>
                <a:extLst>
                  <a:ext uri="{0D108BD9-81ED-4DB2-BD59-A6C34878D82A}">
                    <a16:rowId xmlns:a16="http://schemas.microsoft.com/office/drawing/2014/main" val="650096677"/>
                  </a:ext>
                </a:extLst>
              </a:tr>
              <a:tr h="370840">
                <a:tc>
                  <a:txBody>
                    <a:bodyPr/>
                    <a:lstStyle/>
                    <a:p>
                      <a:r>
                        <a:rPr lang="en-US" sz="1600" dirty="0"/>
                        <a:t>Hydrocodone</a:t>
                      </a:r>
                    </a:p>
                  </a:txBody>
                  <a:tcPr/>
                </a:tc>
                <a:tc>
                  <a:txBody>
                    <a:bodyPr/>
                    <a:lstStyle/>
                    <a:p>
                      <a:r>
                        <a:rPr lang="en-US" sz="1600" dirty="0"/>
                        <a:t>Semisynthetic</a:t>
                      </a:r>
                    </a:p>
                  </a:txBody>
                  <a:tcPr/>
                </a:tc>
                <a:tc>
                  <a:txBody>
                    <a:bodyPr/>
                    <a:lstStyle/>
                    <a:p>
                      <a:r>
                        <a:rPr lang="en-US" sz="1600" dirty="0"/>
                        <a:t>Metabolized to hydromorphone</a:t>
                      </a:r>
                    </a:p>
                  </a:txBody>
                  <a:tcPr/>
                </a:tc>
                <a:extLst>
                  <a:ext uri="{0D108BD9-81ED-4DB2-BD59-A6C34878D82A}">
                    <a16:rowId xmlns:a16="http://schemas.microsoft.com/office/drawing/2014/main" val="2930650809"/>
                  </a:ext>
                </a:extLst>
              </a:tr>
              <a:tr h="140406">
                <a:tc>
                  <a:txBody>
                    <a:bodyPr/>
                    <a:lstStyle/>
                    <a:p>
                      <a:r>
                        <a:rPr lang="en-US" sz="1600" dirty="0"/>
                        <a:t>Oxycodone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Semisynthetic</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Metabolized to oxymorphone, may effect potency of fluoxetine, atorvastatin, erythromycin</a:t>
                      </a:r>
                    </a:p>
                    <a:p>
                      <a:endParaRPr lang="en-US" sz="1600" dirty="0"/>
                    </a:p>
                  </a:txBody>
                  <a:tcPr/>
                </a:tc>
                <a:extLst>
                  <a:ext uri="{0D108BD9-81ED-4DB2-BD59-A6C34878D82A}">
                    <a16:rowId xmlns:a16="http://schemas.microsoft.com/office/drawing/2014/main" val="862693522"/>
                  </a:ext>
                </a:extLst>
              </a:tr>
              <a:tr h="370840">
                <a:tc>
                  <a:txBody>
                    <a:bodyPr/>
                    <a:lstStyle/>
                    <a:p>
                      <a:r>
                        <a:rPr lang="en-US" sz="1600" dirty="0"/>
                        <a:t>Hydromorphone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Semisynthetic</a:t>
                      </a:r>
                    </a:p>
                    <a:p>
                      <a:endParaRPr lang="en-US" sz="1600" dirty="0"/>
                    </a:p>
                  </a:txBody>
                  <a:tcPr/>
                </a:tc>
                <a:tc>
                  <a:txBody>
                    <a:bodyPr/>
                    <a:lstStyle/>
                    <a:p>
                      <a:r>
                        <a:rPr lang="en-US" sz="1600" dirty="0"/>
                        <a:t>Metabolically active. neuroexcitatory</a:t>
                      </a:r>
                    </a:p>
                  </a:txBody>
                  <a:tcPr/>
                </a:tc>
                <a:extLst>
                  <a:ext uri="{0D108BD9-81ED-4DB2-BD59-A6C34878D82A}">
                    <a16:rowId xmlns:a16="http://schemas.microsoft.com/office/drawing/2014/main" val="2940801128"/>
                  </a:ext>
                </a:extLst>
              </a:tr>
              <a:tr h="370840">
                <a:tc>
                  <a:txBody>
                    <a:bodyPr/>
                    <a:lstStyle/>
                    <a:p>
                      <a:r>
                        <a:rPr lang="en-US" sz="1600" dirty="0"/>
                        <a:t>Fentanyl</a:t>
                      </a:r>
                    </a:p>
                  </a:txBody>
                  <a:tcPr/>
                </a:tc>
                <a:tc>
                  <a:txBody>
                    <a:bodyPr/>
                    <a:lstStyle/>
                    <a:p>
                      <a:r>
                        <a:rPr lang="en-US" sz="1600" dirty="0"/>
                        <a:t>Synthetic</a:t>
                      </a:r>
                    </a:p>
                  </a:txBody>
                  <a:tcPr/>
                </a:tc>
                <a:tc>
                  <a:txBody>
                    <a:bodyPr/>
                    <a:lstStyle/>
                    <a:p>
                      <a:r>
                        <a:rPr lang="en-US" sz="1600" dirty="0"/>
                        <a:t>Metabolized by liver, , may effect potency of fluoxetine, atorvastatin, erythromycin</a:t>
                      </a:r>
                    </a:p>
                  </a:txBody>
                  <a:tcPr/>
                </a:tc>
                <a:extLst>
                  <a:ext uri="{0D108BD9-81ED-4DB2-BD59-A6C34878D82A}">
                    <a16:rowId xmlns:a16="http://schemas.microsoft.com/office/drawing/2014/main" val="2286493372"/>
                  </a:ext>
                </a:extLst>
              </a:tr>
              <a:tr h="370840">
                <a:tc>
                  <a:txBody>
                    <a:bodyPr/>
                    <a:lstStyle/>
                    <a:p>
                      <a:r>
                        <a:rPr lang="en-US" sz="1600" dirty="0"/>
                        <a:t>Tramadol</a:t>
                      </a:r>
                    </a:p>
                  </a:txBody>
                  <a:tcPr/>
                </a:tc>
                <a:tc>
                  <a:txBody>
                    <a:bodyPr/>
                    <a:lstStyle/>
                    <a:p>
                      <a:r>
                        <a:rPr lang="en-US" sz="1600" dirty="0"/>
                        <a:t>Synthetic</a:t>
                      </a:r>
                    </a:p>
                  </a:txBody>
                  <a:tcPr/>
                </a:tc>
                <a:tc>
                  <a:txBody>
                    <a:bodyPr/>
                    <a:lstStyle/>
                    <a:p>
                      <a:r>
                        <a:rPr lang="en-US" sz="1600" dirty="0"/>
                        <a:t>Metabolized to O-desmethyltramadol(M1), inhibits serotonin and norepinephrine reuptake to cause analgesia</a:t>
                      </a:r>
                    </a:p>
                  </a:txBody>
                  <a:tcPr/>
                </a:tc>
                <a:extLst>
                  <a:ext uri="{0D108BD9-81ED-4DB2-BD59-A6C34878D82A}">
                    <a16:rowId xmlns:a16="http://schemas.microsoft.com/office/drawing/2014/main" val="3930633095"/>
                  </a:ext>
                </a:extLst>
              </a:tr>
            </a:tbl>
          </a:graphicData>
        </a:graphic>
      </p:graphicFrame>
    </p:spTree>
    <p:extLst>
      <p:ext uri="{BB962C8B-B14F-4D97-AF65-F5344CB8AC3E}">
        <p14:creationId xmlns:p14="http://schemas.microsoft.com/office/powerpoint/2010/main" val="33747311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4274" y="0"/>
            <a:ext cx="7086600" cy="1280583"/>
          </a:xfrm>
        </p:spPr>
        <p:txBody>
          <a:bodyPr>
            <a:normAutofit/>
          </a:bodyPr>
          <a:lstStyle/>
          <a:p>
            <a:r>
              <a:rPr lang="en-US" sz="4400" u="sng" dirty="0">
                <a:solidFill>
                  <a:schemeClr val="tx1"/>
                </a:solidFill>
              </a:rPr>
              <a:t>Opioid Receptors</a:t>
            </a:r>
          </a:p>
        </p:txBody>
      </p:sp>
      <p:sp>
        <p:nvSpPr>
          <p:cNvPr id="3" name="Text Placeholder 2"/>
          <p:cNvSpPr>
            <a:spLocks noGrp="1"/>
          </p:cNvSpPr>
          <p:nvPr>
            <p:ph type="body" idx="1"/>
          </p:nvPr>
        </p:nvSpPr>
        <p:spPr>
          <a:xfrm>
            <a:off x="1718152" y="1458672"/>
            <a:ext cx="9592851" cy="5029809"/>
          </a:xfrm>
        </p:spPr>
        <p:txBody>
          <a:bodyPr>
            <a:normAutofit/>
          </a:bodyPr>
          <a:lstStyle/>
          <a:p>
            <a:pPr marL="342900" indent="-342900">
              <a:lnSpc>
                <a:spcPct val="100000"/>
              </a:lnSpc>
              <a:buFont typeface="Arial"/>
              <a:buChar char="•"/>
            </a:pPr>
            <a:r>
              <a:rPr lang="en-US" sz="2800" dirty="0">
                <a:solidFill>
                  <a:schemeClr val="tx1"/>
                </a:solidFill>
              </a:rPr>
              <a:t>G protein-coupled receptors with opioids as ligands in brain and spinal cord and peripheral neurons</a:t>
            </a:r>
          </a:p>
          <a:p>
            <a:pPr marL="342900" indent="-342900">
              <a:lnSpc>
                <a:spcPct val="100000"/>
              </a:lnSpc>
              <a:buFont typeface="Arial"/>
              <a:buChar char="•"/>
            </a:pPr>
            <a:r>
              <a:rPr lang="en-US" sz="2800" dirty="0">
                <a:solidFill>
                  <a:schemeClr val="tx1"/>
                </a:solidFill>
              </a:rPr>
              <a:t>Mu opioid receptors induce relaxation, trust and strong analgesia</a:t>
            </a:r>
          </a:p>
          <a:p>
            <a:pPr marL="342900" indent="-342900">
              <a:lnSpc>
                <a:spcPct val="100000"/>
              </a:lnSpc>
              <a:buFont typeface="Arial"/>
              <a:buChar char="•"/>
            </a:pPr>
            <a:r>
              <a:rPr lang="en-US" sz="2800" dirty="0">
                <a:solidFill>
                  <a:schemeClr val="tx1"/>
                </a:solidFill>
              </a:rPr>
              <a:t>Kappa suppress mu-opioid effect while deltoid induce impulsivity</a:t>
            </a:r>
          </a:p>
          <a:p>
            <a:pPr marL="342900" indent="-342900">
              <a:lnSpc>
                <a:spcPct val="100000"/>
              </a:lnSpc>
              <a:buFont typeface="Arial"/>
              <a:buChar char="•"/>
            </a:pPr>
            <a:r>
              <a:rPr lang="en-US" sz="2800" dirty="0">
                <a:solidFill>
                  <a:schemeClr val="tx1"/>
                </a:solidFill>
              </a:rPr>
              <a:t>The up and down regulation of the 3 receptors may account for psychiatric disorder fluctuations</a:t>
            </a:r>
          </a:p>
        </p:txBody>
      </p:sp>
    </p:spTree>
    <p:extLst>
      <p:ext uri="{BB962C8B-B14F-4D97-AF65-F5344CB8AC3E}">
        <p14:creationId xmlns:p14="http://schemas.microsoft.com/office/powerpoint/2010/main" val="23075411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u="sng" dirty="0">
                <a:solidFill>
                  <a:schemeClr val="tx1"/>
                </a:solidFill>
              </a:rPr>
              <a:t>Opioid Receptors: Physiological Effects</a:t>
            </a:r>
          </a:p>
        </p:txBody>
      </p:sp>
      <p:sp>
        <p:nvSpPr>
          <p:cNvPr id="3" name="Content Placeholder 2">
            <a:extLst>
              <a:ext uri="{FF2B5EF4-FFF2-40B4-BE49-F238E27FC236}">
                <a16:creationId xmlns:a16="http://schemas.microsoft.com/office/drawing/2014/main" id="{77003CB6-23BC-254D-9BB5-44CEE2199659}"/>
              </a:ext>
            </a:extLst>
          </p:cNvPr>
          <p:cNvSpPr>
            <a:spLocks noGrp="1"/>
          </p:cNvSpPr>
          <p:nvPr>
            <p:ph idx="1"/>
          </p:nvPr>
        </p:nvSpPr>
        <p:spPr>
          <a:xfrm>
            <a:off x="838200" y="1690688"/>
            <a:ext cx="10515600" cy="4351338"/>
          </a:xfrm>
        </p:spPr>
        <p:txBody>
          <a:bodyPr/>
          <a:lstStyle/>
          <a:p>
            <a:r>
              <a:rPr lang="en-US" dirty="0"/>
              <a:t>Mu (µ)  - supraspinal and spinal analgesia; sedation; inhibition of respiration; slowed GI transit; modulation of hormones and neurotransmitter release; euphoria</a:t>
            </a:r>
          </a:p>
          <a:p>
            <a:pPr marL="0" indent="0">
              <a:buNone/>
            </a:pPr>
            <a:endParaRPr lang="en-US" dirty="0"/>
          </a:p>
          <a:p>
            <a:r>
              <a:rPr lang="en-US" dirty="0"/>
              <a:t>Delta (𝛿) – supraspinal and spinal analgesia; modulation of hormone and neuro transmitter release</a:t>
            </a:r>
          </a:p>
          <a:p>
            <a:endParaRPr lang="en-US" dirty="0"/>
          </a:p>
          <a:p>
            <a:r>
              <a:rPr lang="en-US" dirty="0"/>
              <a:t>Kappa (</a:t>
            </a:r>
            <a:r>
              <a:rPr lang="en-US" dirty="0" err="1"/>
              <a:t>κ</a:t>
            </a:r>
            <a:r>
              <a:rPr lang="en-US" dirty="0"/>
              <a:t>) - supraspinal and spinal psychomimetic effects; slowed GI transit; dysphoria</a:t>
            </a:r>
          </a:p>
        </p:txBody>
      </p:sp>
    </p:spTree>
    <p:extLst>
      <p:ext uri="{BB962C8B-B14F-4D97-AF65-F5344CB8AC3E}">
        <p14:creationId xmlns:p14="http://schemas.microsoft.com/office/powerpoint/2010/main" val="18701422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318" y="0"/>
            <a:ext cx="10783725" cy="951978"/>
          </a:xfrm>
        </p:spPr>
        <p:txBody>
          <a:bodyPr>
            <a:normAutofit/>
          </a:bodyPr>
          <a:lstStyle/>
          <a:p>
            <a:r>
              <a:rPr lang="en-US" sz="4400" u="sng" dirty="0">
                <a:solidFill>
                  <a:schemeClr val="tx1"/>
                </a:solidFill>
              </a:rPr>
              <a:t>Opioid Antagonist and Partial Agonists</a:t>
            </a:r>
          </a:p>
        </p:txBody>
      </p:sp>
      <p:sp>
        <p:nvSpPr>
          <p:cNvPr id="3" name="Text Placeholder 2"/>
          <p:cNvSpPr>
            <a:spLocks noGrp="1"/>
          </p:cNvSpPr>
          <p:nvPr>
            <p:ph type="body" idx="1"/>
          </p:nvPr>
        </p:nvSpPr>
        <p:spPr>
          <a:xfrm>
            <a:off x="1827249" y="1155060"/>
            <a:ext cx="9258285" cy="5057850"/>
          </a:xfrm>
        </p:spPr>
        <p:txBody>
          <a:bodyPr>
            <a:normAutofit/>
          </a:bodyPr>
          <a:lstStyle/>
          <a:p>
            <a:pPr marL="342900" indent="-342900">
              <a:buFont typeface="Arial"/>
              <a:buChar char="•"/>
            </a:pPr>
            <a:r>
              <a:rPr lang="en-US" sz="2800" dirty="0">
                <a:solidFill>
                  <a:schemeClr val="tx1"/>
                </a:solidFill>
              </a:rPr>
              <a:t>Naloxone (Narcan) </a:t>
            </a:r>
            <a:r>
              <a:rPr lang="mr-IN" sz="2800" dirty="0">
                <a:solidFill>
                  <a:schemeClr val="tx1"/>
                </a:solidFill>
              </a:rPr>
              <a:t>–</a:t>
            </a:r>
            <a:r>
              <a:rPr lang="en-US" sz="2800" dirty="0">
                <a:solidFill>
                  <a:schemeClr val="tx1"/>
                </a:solidFill>
              </a:rPr>
              <a:t> antagonist of MOR, KOR, and DOR</a:t>
            </a:r>
          </a:p>
          <a:p>
            <a:pPr marL="800100" lvl="1" indent="-342900">
              <a:buFont typeface="Arial"/>
              <a:buChar char="•"/>
            </a:pPr>
            <a:r>
              <a:rPr lang="en-US" sz="2800" dirty="0">
                <a:solidFill>
                  <a:schemeClr val="tx1"/>
                </a:solidFill>
              </a:rPr>
              <a:t>Competitor inhibitor of opioids, reverses opioids by blocking MOR and preventing the euphoria associated with opioids</a:t>
            </a:r>
          </a:p>
          <a:p>
            <a:pPr marL="800100" lvl="1" indent="-342900">
              <a:buFont typeface="Arial"/>
              <a:buChar char="•"/>
            </a:pPr>
            <a:r>
              <a:rPr lang="en-US" sz="2800" dirty="0">
                <a:solidFill>
                  <a:schemeClr val="tx1"/>
                </a:solidFill>
              </a:rPr>
              <a:t>Pure MOR antagonist</a:t>
            </a:r>
          </a:p>
          <a:p>
            <a:pPr marL="800100" lvl="1" indent="-342900">
              <a:buFont typeface="Arial"/>
              <a:buChar char="•"/>
            </a:pPr>
            <a:endParaRPr lang="en-US" sz="2800" dirty="0">
              <a:solidFill>
                <a:schemeClr val="tx1"/>
              </a:solidFill>
            </a:endParaRPr>
          </a:p>
          <a:p>
            <a:pPr marL="342900" indent="-342900">
              <a:buFont typeface="Arial"/>
              <a:buChar char="•"/>
            </a:pPr>
            <a:r>
              <a:rPr lang="en-US" sz="2800" dirty="0">
                <a:solidFill>
                  <a:schemeClr val="tx1"/>
                </a:solidFill>
              </a:rPr>
              <a:t>Buprenorphine </a:t>
            </a:r>
            <a:r>
              <a:rPr lang="mr-IN" sz="2800" dirty="0">
                <a:solidFill>
                  <a:schemeClr val="tx1"/>
                </a:solidFill>
              </a:rPr>
              <a:t>–</a:t>
            </a:r>
            <a:r>
              <a:rPr lang="en-US" sz="2800" dirty="0">
                <a:solidFill>
                  <a:schemeClr val="tx1"/>
                </a:solidFill>
              </a:rPr>
              <a:t> partial agonist, activates the opioid receptors to a lesser degree than morphine, outcompetes morphine for the MOR receptor causes decreased overall opioid stimulus leading to a lower peak effect</a:t>
            </a:r>
          </a:p>
        </p:txBody>
      </p:sp>
    </p:spTree>
    <p:extLst>
      <p:ext uri="{BB962C8B-B14F-4D97-AF65-F5344CB8AC3E}">
        <p14:creationId xmlns:p14="http://schemas.microsoft.com/office/powerpoint/2010/main" val="4535122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4188" y="2019638"/>
            <a:ext cx="10925520" cy="4504429"/>
          </a:xfrm>
        </p:spPr>
        <p:txBody>
          <a:bodyPr>
            <a:normAutofit/>
          </a:bodyPr>
          <a:lstStyle/>
          <a:p>
            <a:pPr marL="342900" indent="-342900">
              <a:buFont typeface="Arial"/>
              <a:buChar char="•"/>
            </a:pPr>
            <a:r>
              <a:rPr lang="en-US" sz="2800" dirty="0">
                <a:solidFill>
                  <a:schemeClr val="tx1"/>
                </a:solidFill>
                <a:latin typeface="+mn-lt"/>
              </a:rPr>
              <a:t>NSAIDs </a:t>
            </a:r>
            <a:r>
              <a:rPr lang="mr-IN" sz="2800" dirty="0">
                <a:solidFill>
                  <a:schemeClr val="tx1"/>
                </a:solidFill>
                <a:latin typeface="+mn-lt"/>
              </a:rPr>
              <a:t>–</a:t>
            </a:r>
            <a:r>
              <a:rPr lang="en-US" sz="2800" dirty="0">
                <a:solidFill>
                  <a:schemeClr val="tx1"/>
                </a:solidFill>
                <a:latin typeface="+mn-lt"/>
              </a:rPr>
              <a:t> Block formation </a:t>
            </a:r>
            <a:r>
              <a:rPr lang="en-US" sz="2800" u="sng" dirty="0">
                <a:solidFill>
                  <a:schemeClr val="tx1"/>
                </a:solidFill>
                <a:latin typeface="+mn-lt"/>
              </a:rPr>
              <a:t>of </a:t>
            </a:r>
            <a:r>
              <a:rPr lang="en-US" sz="2800" u="sng" dirty="0" err="1">
                <a:solidFill>
                  <a:schemeClr val="tx1"/>
                </a:solidFill>
                <a:latin typeface="+mn-lt"/>
              </a:rPr>
              <a:t>thromoboxane</a:t>
            </a:r>
            <a:r>
              <a:rPr lang="en-US" sz="2800" u="sng" dirty="0">
                <a:solidFill>
                  <a:schemeClr val="tx1"/>
                </a:solidFill>
                <a:latin typeface="+mn-lt"/>
              </a:rPr>
              <a:t> </a:t>
            </a:r>
            <a:r>
              <a:rPr lang="en-US" sz="2800" dirty="0">
                <a:solidFill>
                  <a:schemeClr val="tx1"/>
                </a:solidFill>
                <a:latin typeface="+mn-lt"/>
              </a:rPr>
              <a:t>and </a:t>
            </a:r>
            <a:r>
              <a:rPr lang="en-US" sz="2800" u="sng" dirty="0">
                <a:solidFill>
                  <a:schemeClr val="tx1"/>
                </a:solidFill>
                <a:latin typeface="+mn-lt"/>
              </a:rPr>
              <a:t>prostaglandins</a:t>
            </a:r>
            <a:r>
              <a:rPr lang="en-US" sz="2800" dirty="0">
                <a:solidFill>
                  <a:schemeClr val="tx1"/>
                </a:solidFill>
                <a:latin typeface="+mn-lt"/>
              </a:rPr>
              <a:t> by blocking Cox-1 and Cox-2 enzymes (cyclooxygenase-1)</a:t>
            </a:r>
          </a:p>
          <a:p>
            <a:pPr marL="800100" lvl="1" indent="-342900">
              <a:buFont typeface="Arial"/>
              <a:buChar char="•"/>
            </a:pPr>
            <a:endParaRPr lang="en-US" sz="2800" dirty="0">
              <a:solidFill>
                <a:schemeClr val="tx1"/>
              </a:solidFill>
            </a:endParaRPr>
          </a:p>
          <a:p>
            <a:pPr marL="800100" lvl="1" indent="-342900">
              <a:buFont typeface="Arial"/>
              <a:buChar char="•"/>
            </a:pPr>
            <a:r>
              <a:rPr lang="en-US" sz="2800" dirty="0">
                <a:solidFill>
                  <a:schemeClr val="tx1"/>
                </a:solidFill>
              </a:rPr>
              <a:t>By doing so </a:t>
            </a:r>
            <a:r>
              <a:rPr lang="en-US" sz="2800" u="sng" dirty="0">
                <a:solidFill>
                  <a:schemeClr val="tx1"/>
                </a:solidFill>
              </a:rPr>
              <a:t>NSAIDs mitigate surgical and traumatic pain by directly blocking pain transmission and reducing local inflammation and additional tissue damage –decreases the nociceptive stimulus</a:t>
            </a:r>
          </a:p>
          <a:p>
            <a:pPr marL="800100" lvl="1" indent="-342900">
              <a:buFont typeface="Arial"/>
              <a:buChar char="•"/>
            </a:pPr>
            <a:endParaRPr lang="en-US" sz="2800" dirty="0">
              <a:solidFill>
                <a:schemeClr val="tx1"/>
              </a:solidFill>
            </a:endParaRPr>
          </a:p>
          <a:p>
            <a:pPr marL="800100" lvl="1" indent="-342900">
              <a:buFont typeface="Arial"/>
              <a:buChar char="•"/>
            </a:pPr>
            <a:r>
              <a:rPr lang="en-US" sz="2800" dirty="0" err="1">
                <a:solidFill>
                  <a:schemeClr val="tx1"/>
                </a:solidFill>
              </a:rPr>
              <a:t>Celecoxib</a:t>
            </a:r>
            <a:r>
              <a:rPr lang="en-US" sz="2800" dirty="0">
                <a:solidFill>
                  <a:schemeClr val="tx1"/>
                </a:solidFill>
              </a:rPr>
              <a:t> </a:t>
            </a:r>
            <a:r>
              <a:rPr lang="mr-IN" sz="2800" dirty="0">
                <a:solidFill>
                  <a:schemeClr val="tx1"/>
                </a:solidFill>
              </a:rPr>
              <a:t>–</a:t>
            </a:r>
            <a:r>
              <a:rPr lang="en-US" sz="2800" dirty="0">
                <a:solidFill>
                  <a:schemeClr val="tx1"/>
                </a:solidFill>
              </a:rPr>
              <a:t> only selective COX-2 inhibitor </a:t>
            </a:r>
          </a:p>
          <a:p>
            <a:pPr marL="1257300" lvl="2" indent="-342900">
              <a:buFont typeface="Arial"/>
              <a:buChar char="•"/>
            </a:pPr>
            <a:r>
              <a:rPr lang="en-US" sz="2800" dirty="0">
                <a:solidFill>
                  <a:schemeClr val="tx1"/>
                </a:solidFill>
              </a:rPr>
              <a:t>Increased risk of thrombosis, stroke and heart attack</a:t>
            </a:r>
          </a:p>
          <a:p>
            <a:pPr marL="800100" lvl="1" indent="-342900">
              <a:buFont typeface="Arial"/>
              <a:buChar char="•"/>
            </a:pPr>
            <a:endParaRPr lang="en-US" sz="2800" dirty="0">
              <a:solidFill>
                <a:schemeClr val="tx1"/>
              </a:solidFill>
            </a:endParaRPr>
          </a:p>
          <a:p>
            <a:pPr marL="800100" lvl="1" indent="-342900">
              <a:buFont typeface="Arial"/>
              <a:buChar char="•"/>
            </a:pPr>
            <a:endParaRPr lang="en-US" sz="2800" dirty="0">
              <a:solidFill>
                <a:schemeClr val="tx1"/>
              </a:solidFill>
            </a:endParaRPr>
          </a:p>
        </p:txBody>
      </p:sp>
      <p:sp>
        <p:nvSpPr>
          <p:cNvPr id="6" name="Title 1">
            <a:extLst>
              <a:ext uri="{FF2B5EF4-FFF2-40B4-BE49-F238E27FC236}">
                <a16:creationId xmlns:a16="http://schemas.microsoft.com/office/drawing/2014/main" id="{51BC9FBC-9CAA-BA49-8CAD-370B243AEDCF}"/>
              </a:ext>
            </a:extLst>
          </p:cNvPr>
          <p:cNvSpPr txBox="1">
            <a:spLocks/>
          </p:cNvSpPr>
          <p:nvPr/>
        </p:nvSpPr>
        <p:spPr>
          <a:xfrm>
            <a:off x="1050878" y="0"/>
            <a:ext cx="11373134" cy="167867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kern="1200">
                <a:solidFill>
                  <a:srgbClr val="002060"/>
                </a:solidFill>
                <a:latin typeface="+mj-lt"/>
                <a:ea typeface="+mj-ea"/>
                <a:cs typeface="+mj-cs"/>
              </a:defRPr>
            </a:lvl1pPr>
          </a:lstStyle>
          <a:p>
            <a:r>
              <a:rPr lang="en-US" sz="4400" u="sng" dirty="0">
                <a:solidFill>
                  <a:schemeClr val="tx1"/>
                </a:solidFill>
              </a:rPr>
              <a:t>Pain Mitigation: Analgesic Classes:</a:t>
            </a:r>
            <a:br>
              <a:rPr lang="en-US" sz="4400" u="sng" dirty="0">
                <a:solidFill>
                  <a:schemeClr val="tx1"/>
                </a:solidFill>
              </a:rPr>
            </a:br>
            <a:r>
              <a:rPr lang="en-US" sz="4400" dirty="0">
                <a:solidFill>
                  <a:schemeClr val="tx1"/>
                </a:solidFill>
              </a:rPr>
              <a:t>                             </a:t>
            </a:r>
            <a:r>
              <a:rPr lang="en-US" sz="4400" u="sng" dirty="0">
                <a:solidFill>
                  <a:schemeClr val="tx1"/>
                </a:solidFill>
              </a:rPr>
              <a:t>Non – Opioids Medications</a:t>
            </a:r>
          </a:p>
        </p:txBody>
      </p:sp>
    </p:spTree>
    <p:extLst>
      <p:ext uri="{BB962C8B-B14F-4D97-AF65-F5344CB8AC3E}">
        <p14:creationId xmlns:p14="http://schemas.microsoft.com/office/powerpoint/2010/main" val="38641643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38734" y="1895611"/>
            <a:ext cx="9746799" cy="4267194"/>
          </a:xfrm>
        </p:spPr>
        <p:txBody>
          <a:bodyPr>
            <a:normAutofit lnSpcReduction="10000"/>
          </a:bodyPr>
          <a:lstStyle/>
          <a:p>
            <a:pPr marL="342900" indent="-342900">
              <a:buFont typeface="Arial"/>
              <a:buChar char="•"/>
            </a:pPr>
            <a:r>
              <a:rPr lang="en-US" sz="3600" dirty="0">
                <a:solidFill>
                  <a:schemeClr val="tx1"/>
                </a:solidFill>
                <a:latin typeface="+mn-lt"/>
              </a:rPr>
              <a:t>Acetaminophen</a:t>
            </a:r>
          </a:p>
          <a:p>
            <a:pPr marL="742950" lvl="1" indent="-285750">
              <a:buFont typeface="Arial"/>
              <a:buChar char="•"/>
            </a:pPr>
            <a:r>
              <a:rPr lang="en-US" sz="3200" dirty="0">
                <a:solidFill>
                  <a:schemeClr val="tx1"/>
                </a:solidFill>
              </a:rPr>
              <a:t>Acts on COX-2 enzyme centrally with little anti-inflammatory effect</a:t>
            </a:r>
          </a:p>
          <a:p>
            <a:pPr marL="742950" lvl="1" indent="-285750">
              <a:buFont typeface="Arial"/>
              <a:buChar char="•"/>
            </a:pPr>
            <a:r>
              <a:rPr lang="en-US" sz="3200" dirty="0">
                <a:solidFill>
                  <a:schemeClr val="tx1"/>
                </a:solidFill>
              </a:rPr>
              <a:t>May block COX-3 found in CNS</a:t>
            </a:r>
          </a:p>
          <a:p>
            <a:pPr marL="742950" lvl="1" indent="-285750">
              <a:buFont typeface="Arial"/>
              <a:buChar char="•"/>
            </a:pPr>
            <a:r>
              <a:rPr lang="en-US" sz="3200" dirty="0">
                <a:solidFill>
                  <a:schemeClr val="tx1"/>
                </a:solidFill>
              </a:rPr>
              <a:t>Activates the serotonergic pathways potentiating pain modulation</a:t>
            </a:r>
          </a:p>
          <a:p>
            <a:pPr marL="742950" lvl="1" indent="-285750">
              <a:buFont typeface="Arial"/>
              <a:buChar char="•"/>
            </a:pPr>
            <a:r>
              <a:rPr lang="en-US" sz="3200" dirty="0">
                <a:solidFill>
                  <a:schemeClr val="tx1"/>
                </a:solidFill>
              </a:rPr>
              <a:t>Affects endogenous cannabinoid and </a:t>
            </a:r>
            <a:r>
              <a:rPr lang="en-US" sz="3200" dirty="0" err="1">
                <a:solidFill>
                  <a:schemeClr val="tx1"/>
                </a:solidFill>
              </a:rPr>
              <a:t>vanilloid</a:t>
            </a:r>
            <a:r>
              <a:rPr lang="en-US" sz="3200" dirty="0">
                <a:solidFill>
                  <a:schemeClr val="tx1"/>
                </a:solidFill>
              </a:rPr>
              <a:t> system through AM404 to </a:t>
            </a:r>
            <a:r>
              <a:rPr lang="en-US" sz="3200" u="sng" dirty="0">
                <a:solidFill>
                  <a:schemeClr val="tx1"/>
                </a:solidFill>
              </a:rPr>
              <a:t>decrease pain transmission</a:t>
            </a:r>
            <a:r>
              <a:rPr lang="en-US" sz="3200" dirty="0">
                <a:solidFill>
                  <a:schemeClr val="tx1"/>
                </a:solidFill>
              </a:rPr>
              <a:t> and </a:t>
            </a:r>
            <a:r>
              <a:rPr lang="en-US" sz="3200" u="sng" dirty="0">
                <a:solidFill>
                  <a:schemeClr val="tx1"/>
                </a:solidFill>
              </a:rPr>
              <a:t>decrease body temperature</a:t>
            </a:r>
          </a:p>
        </p:txBody>
      </p:sp>
      <p:sp>
        <p:nvSpPr>
          <p:cNvPr id="9" name="Title 1">
            <a:extLst>
              <a:ext uri="{FF2B5EF4-FFF2-40B4-BE49-F238E27FC236}">
                <a16:creationId xmlns:a16="http://schemas.microsoft.com/office/drawing/2014/main" id="{EF7D8CC4-C1CA-3C4F-8721-9DC12E4B337A}"/>
              </a:ext>
            </a:extLst>
          </p:cNvPr>
          <p:cNvSpPr txBox="1">
            <a:spLocks/>
          </p:cNvSpPr>
          <p:nvPr/>
        </p:nvSpPr>
        <p:spPr>
          <a:xfrm>
            <a:off x="975722" y="0"/>
            <a:ext cx="11373134" cy="167867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kern="1200">
                <a:solidFill>
                  <a:srgbClr val="002060"/>
                </a:solidFill>
                <a:latin typeface="+mj-lt"/>
                <a:ea typeface="+mj-ea"/>
                <a:cs typeface="+mj-cs"/>
              </a:defRPr>
            </a:lvl1pPr>
          </a:lstStyle>
          <a:p>
            <a:r>
              <a:rPr lang="en-US" sz="4400" u="sng" dirty="0">
                <a:solidFill>
                  <a:schemeClr val="tx1"/>
                </a:solidFill>
              </a:rPr>
              <a:t>Pain Mitigation: Analgesic Classes:</a:t>
            </a:r>
            <a:br>
              <a:rPr lang="en-US" sz="4400" u="sng" dirty="0">
                <a:solidFill>
                  <a:schemeClr val="tx1"/>
                </a:solidFill>
              </a:rPr>
            </a:br>
            <a:r>
              <a:rPr lang="en-US" sz="4400" dirty="0">
                <a:solidFill>
                  <a:schemeClr val="tx1"/>
                </a:solidFill>
              </a:rPr>
              <a:t>                             </a:t>
            </a:r>
            <a:r>
              <a:rPr lang="en-US" sz="4400" u="sng" dirty="0">
                <a:solidFill>
                  <a:schemeClr val="tx1"/>
                </a:solidFill>
              </a:rPr>
              <a:t>Non – Opioids Medications</a:t>
            </a:r>
          </a:p>
        </p:txBody>
      </p:sp>
    </p:spTree>
    <p:extLst>
      <p:ext uri="{BB962C8B-B14F-4D97-AF65-F5344CB8AC3E}">
        <p14:creationId xmlns:p14="http://schemas.microsoft.com/office/powerpoint/2010/main" val="29307676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4071" y="0"/>
            <a:ext cx="10572608" cy="1164921"/>
          </a:xfrm>
        </p:spPr>
        <p:txBody>
          <a:bodyPr>
            <a:normAutofit/>
          </a:bodyPr>
          <a:lstStyle/>
          <a:p>
            <a:r>
              <a:rPr lang="en-US" sz="4400" u="sng" dirty="0">
                <a:solidFill>
                  <a:schemeClr val="tx1"/>
                </a:solidFill>
              </a:rPr>
              <a:t>Oral Morphine Equivalents (OME)</a:t>
            </a:r>
          </a:p>
        </p:txBody>
      </p:sp>
      <p:sp>
        <p:nvSpPr>
          <p:cNvPr id="3" name="Text Placeholder 2"/>
          <p:cNvSpPr>
            <a:spLocks noGrp="1"/>
          </p:cNvSpPr>
          <p:nvPr>
            <p:ph type="body" idx="1"/>
          </p:nvPr>
        </p:nvSpPr>
        <p:spPr>
          <a:xfrm>
            <a:off x="2078678" y="1473688"/>
            <a:ext cx="9883677" cy="4927112"/>
          </a:xfrm>
        </p:spPr>
        <p:txBody>
          <a:bodyPr numCol="2">
            <a:noAutofit/>
          </a:bodyPr>
          <a:lstStyle/>
          <a:p>
            <a:r>
              <a:rPr lang="en-US" sz="3200" b="1" u="sng" dirty="0">
                <a:solidFill>
                  <a:srgbClr val="000000"/>
                </a:solidFill>
                <a:latin typeface="+mn-lt"/>
              </a:rPr>
              <a:t>Narcotic</a:t>
            </a:r>
          </a:p>
          <a:p>
            <a:pPr algn="l"/>
            <a:r>
              <a:rPr lang="en-US" sz="3200" dirty="0">
                <a:solidFill>
                  <a:srgbClr val="000000"/>
                </a:solidFill>
                <a:latin typeface="+mn-lt"/>
              </a:rPr>
              <a:t>Codeine	</a:t>
            </a:r>
          </a:p>
          <a:p>
            <a:pPr algn="l"/>
            <a:r>
              <a:rPr lang="en-US" sz="3200" dirty="0">
                <a:solidFill>
                  <a:srgbClr val="000000"/>
                </a:solidFill>
                <a:latin typeface="+mn-lt"/>
              </a:rPr>
              <a:t>Hydrocodone			</a:t>
            </a:r>
          </a:p>
          <a:p>
            <a:pPr algn="l"/>
            <a:r>
              <a:rPr lang="en-US" sz="3200" dirty="0" err="1">
                <a:solidFill>
                  <a:srgbClr val="000000"/>
                </a:solidFill>
                <a:latin typeface="+mn-lt"/>
              </a:rPr>
              <a:t>Hydromorphone</a:t>
            </a:r>
            <a:r>
              <a:rPr lang="en-US" sz="3200" dirty="0">
                <a:solidFill>
                  <a:srgbClr val="000000"/>
                </a:solidFill>
                <a:latin typeface="+mn-lt"/>
              </a:rPr>
              <a:t> (</a:t>
            </a:r>
            <a:r>
              <a:rPr lang="en-US" sz="3200" dirty="0" err="1">
                <a:solidFill>
                  <a:srgbClr val="000000"/>
                </a:solidFill>
                <a:latin typeface="+mn-lt"/>
              </a:rPr>
              <a:t>Dilaudid</a:t>
            </a:r>
            <a:r>
              <a:rPr lang="en-US" sz="3200" dirty="0">
                <a:solidFill>
                  <a:srgbClr val="000000"/>
                </a:solidFill>
                <a:latin typeface="+mn-lt"/>
              </a:rPr>
              <a:t>)</a:t>
            </a:r>
          </a:p>
          <a:p>
            <a:pPr algn="l"/>
            <a:r>
              <a:rPr lang="en-US" sz="3200" dirty="0">
                <a:solidFill>
                  <a:srgbClr val="000000"/>
                </a:solidFill>
                <a:latin typeface="+mn-lt"/>
              </a:rPr>
              <a:t>Morphine</a:t>
            </a:r>
          </a:p>
          <a:p>
            <a:pPr algn="l"/>
            <a:r>
              <a:rPr lang="en-US" sz="3200" dirty="0">
                <a:solidFill>
                  <a:srgbClr val="000000"/>
                </a:solidFill>
                <a:latin typeface="+mn-lt"/>
              </a:rPr>
              <a:t>Oxycodone</a:t>
            </a:r>
          </a:p>
          <a:p>
            <a:pPr algn="l"/>
            <a:r>
              <a:rPr lang="en-US" sz="3200" dirty="0">
                <a:solidFill>
                  <a:srgbClr val="000000"/>
                </a:solidFill>
                <a:latin typeface="+mn-lt"/>
              </a:rPr>
              <a:t>Tramadol</a:t>
            </a:r>
          </a:p>
          <a:p>
            <a:r>
              <a:rPr lang="en-US" sz="3200" dirty="0">
                <a:solidFill>
                  <a:srgbClr val="000000"/>
                </a:solidFill>
                <a:latin typeface="+mn-lt"/>
              </a:rPr>
              <a:t>Fentanyl transdermal </a:t>
            </a:r>
            <a:r>
              <a:rPr lang="en-US" dirty="0">
                <a:solidFill>
                  <a:srgbClr val="000000"/>
                </a:solidFill>
              </a:rPr>
              <a:t>(mcg/</a:t>
            </a:r>
            <a:r>
              <a:rPr lang="en-US" dirty="0" err="1">
                <a:solidFill>
                  <a:srgbClr val="000000"/>
                </a:solidFill>
              </a:rPr>
              <a:t>hr</a:t>
            </a:r>
            <a:r>
              <a:rPr lang="en-US" dirty="0">
                <a:solidFill>
                  <a:srgbClr val="000000"/>
                </a:solidFill>
              </a:rPr>
              <a:t>)</a:t>
            </a:r>
          </a:p>
          <a:p>
            <a:pPr algn="l"/>
            <a:r>
              <a:rPr lang="en-US" sz="3200" b="1" dirty="0">
                <a:solidFill>
                  <a:srgbClr val="000000"/>
                </a:solidFill>
                <a:latin typeface="+mn-lt"/>
              </a:rPr>
              <a:t>		</a:t>
            </a:r>
            <a:r>
              <a:rPr lang="en-US" sz="3200" dirty="0">
                <a:solidFill>
                  <a:srgbClr val="000000"/>
                </a:solidFill>
                <a:latin typeface="+mn-lt"/>
              </a:rPr>
              <a:t>		</a:t>
            </a:r>
          </a:p>
          <a:p>
            <a:r>
              <a:rPr lang="en-US" sz="3200" dirty="0">
                <a:solidFill>
                  <a:srgbClr val="000000"/>
                </a:solidFill>
              </a:rPr>
              <a:t>		</a:t>
            </a:r>
            <a:r>
              <a:rPr lang="en-US" sz="3200" b="1" u="sng" dirty="0">
                <a:solidFill>
                  <a:srgbClr val="000000"/>
                </a:solidFill>
              </a:rPr>
              <a:t>OME</a:t>
            </a:r>
            <a:r>
              <a:rPr lang="en-US" sz="3200" dirty="0">
                <a:solidFill>
                  <a:srgbClr val="000000"/>
                </a:solidFill>
              </a:rPr>
              <a:t>	</a:t>
            </a:r>
          </a:p>
          <a:p>
            <a:r>
              <a:rPr lang="en-US" sz="3200" dirty="0">
                <a:solidFill>
                  <a:srgbClr val="000000"/>
                </a:solidFill>
                <a:latin typeface="+mn-lt"/>
              </a:rPr>
              <a:t>		0.15</a:t>
            </a:r>
          </a:p>
          <a:p>
            <a:r>
              <a:rPr lang="en-US" sz="3200" dirty="0">
                <a:solidFill>
                  <a:srgbClr val="000000"/>
                </a:solidFill>
                <a:latin typeface="+mn-lt"/>
              </a:rPr>
              <a:t>		1</a:t>
            </a:r>
          </a:p>
          <a:p>
            <a:r>
              <a:rPr lang="en-US" sz="3200" dirty="0">
                <a:solidFill>
                  <a:srgbClr val="000000"/>
                </a:solidFill>
                <a:latin typeface="+mn-lt"/>
              </a:rPr>
              <a:t>		4</a:t>
            </a:r>
          </a:p>
          <a:p>
            <a:r>
              <a:rPr lang="en-US" sz="3200" dirty="0">
                <a:solidFill>
                  <a:srgbClr val="000000"/>
                </a:solidFill>
                <a:latin typeface="+mn-lt"/>
              </a:rPr>
              <a:t>		1</a:t>
            </a:r>
          </a:p>
          <a:p>
            <a:r>
              <a:rPr lang="en-US" sz="3200" dirty="0">
                <a:solidFill>
                  <a:srgbClr val="000000"/>
                </a:solidFill>
                <a:latin typeface="+mn-lt"/>
              </a:rPr>
              <a:t>		1.5</a:t>
            </a:r>
          </a:p>
          <a:p>
            <a:r>
              <a:rPr lang="en-US" sz="3200" dirty="0">
                <a:solidFill>
                  <a:srgbClr val="000000"/>
                </a:solidFill>
                <a:latin typeface="+mn-lt"/>
              </a:rPr>
              <a:t>		0.1</a:t>
            </a:r>
          </a:p>
          <a:p>
            <a:r>
              <a:rPr lang="en-US" sz="3200" dirty="0">
                <a:solidFill>
                  <a:srgbClr val="000000"/>
                </a:solidFill>
                <a:latin typeface="+mn-lt"/>
              </a:rPr>
              <a:t>		2.4</a:t>
            </a:r>
          </a:p>
          <a:p>
            <a:r>
              <a:rPr lang="en-US" sz="3200" dirty="0">
                <a:solidFill>
                  <a:srgbClr val="000000"/>
                </a:solidFill>
                <a:latin typeface="+mn-lt"/>
              </a:rPr>
              <a:t>	</a:t>
            </a:r>
          </a:p>
        </p:txBody>
      </p:sp>
    </p:spTree>
    <p:extLst>
      <p:ext uri="{BB962C8B-B14F-4D97-AF65-F5344CB8AC3E}">
        <p14:creationId xmlns:p14="http://schemas.microsoft.com/office/powerpoint/2010/main" val="42638045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20763" y="1707721"/>
            <a:ext cx="10009847" cy="4630449"/>
          </a:xfrm>
        </p:spPr>
        <p:txBody>
          <a:bodyPr>
            <a:normAutofit fontScale="92500"/>
          </a:bodyPr>
          <a:lstStyle/>
          <a:p>
            <a:pPr marL="342900" indent="-342900">
              <a:lnSpc>
                <a:spcPct val="100000"/>
              </a:lnSpc>
              <a:buFont typeface="Arial"/>
              <a:buChar char="•"/>
            </a:pPr>
            <a:r>
              <a:rPr lang="en-US" sz="3200" dirty="0" err="1">
                <a:solidFill>
                  <a:srgbClr val="000000"/>
                </a:solidFill>
                <a:latin typeface="+mn-lt"/>
              </a:rPr>
              <a:t>Gabapentinoids</a:t>
            </a:r>
            <a:r>
              <a:rPr lang="en-US" sz="3200" dirty="0">
                <a:solidFill>
                  <a:srgbClr val="000000"/>
                </a:solidFill>
                <a:latin typeface="+mn-lt"/>
              </a:rPr>
              <a:t> (gabapentin/</a:t>
            </a:r>
            <a:r>
              <a:rPr lang="en-US" sz="3200" dirty="0" err="1">
                <a:solidFill>
                  <a:srgbClr val="000000"/>
                </a:solidFill>
                <a:latin typeface="+mn-lt"/>
              </a:rPr>
              <a:t>pregabalin</a:t>
            </a:r>
            <a:r>
              <a:rPr lang="en-US" sz="3200" dirty="0">
                <a:solidFill>
                  <a:srgbClr val="000000"/>
                </a:solidFill>
                <a:latin typeface="+mn-lt"/>
              </a:rPr>
              <a:t>)</a:t>
            </a:r>
          </a:p>
          <a:p>
            <a:pPr marL="742950" lvl="1" indent="-285750">
              <a:lnSpc>
                <a:spcPct val="100000"/>
              </a:lnSpc>
              <a:buFont typeface="Arial"/>
              <a:buChar char="•"/>
            </a:pPr>
            <a:r>
              <a:rPr lang="en-US" sz="3200" dirty="0">
                <a:solidFill>
                  <a:srgbClr val="000000"/>
                </a:solidFill>
              </a:rPr>
              <a:t>Analog of neurotransmitter (GABA)</a:t>
            </a:r>
          </a:p>
          <a:p>
            <a:pPr marL="742950" lvl="1" indent="-285750">
              <a:lnSpc>
                <a:spcPct val="100000"/>
              </a:lnSpc>
              <a:buFont typeface="Arial"/>
              <a:buChar char="•"/>
            </a:pPr>
            <a:r>
              <a:rPr lang="en-US" sz="3200" u="sng" dirty="0">
                <a:solidFill>
                  <a:srgbClr val="000000"/>
                </a:solidFill>
              </a:rPr>
              <a:t>Affects a voltage-gated calcium channel that reduces neurotransmitter release and decreases post-synaptic excitability and therefore decrease neuropathic pain</a:t>
            </a:r>
          </a:p>
          <a:p>
            <a:pPr marL="742950" lvl="1" indent="-285750">
              <a:lnSpc>
                <a:spcPct val="100000"/>
              </a:lnSpc>
              <a:buFont typeface="Arial"/>
              <a:buChar char="•"/>
            </a:pPr>
            <a:r>
              <a:rPr lang="en-US" sz="3200" dirty="0">
                <a:solidFill>
                  <a:srgbClr val="000000"/>
                </a:solidFill>
              </a:rPr>
              <a:t>Predominant effect in the dorsal horn of spinal cord</a:t>
            </a:r>
          </a:p>
          <a:p>
            <a:pPr marL="742950" lvl="1" indent="-285750">
              <a:lnSpc>
                <a:spcPct val="100000"/>
              </a:lnSpc>
              <a:buFont typeface="Arial"/>
              <a:buChar char="•"/>
            </a:pPr>
            <a:r>
              <a:rPr lang="en-US" sz="3200" dirty="0">
                <a:solidFill>
                  <a:srgbClr val="000000"/>
                </a:solidFill>
              </a:rPr>
              <a:t>Not capable of being sole modality for acute surgical pain</a:t>
            </a:r>
          </a:p>
          <a:p>
            <a:pPr marL="742950" lvl="1" indent="-285750">
              <a:lnSpc>
                <a:spcPct val="100000"/>
              </a:lnSpc>
              <a:buFont typeface="Arial"/>
              <a:buChar char="•"/>
            </a:pPr>
            <a:r>
              <a:rPr lang="en-US" sz="3200" dirty="0">
                <a:solidFill>
                  <a:srgbClr val="000000"/>
                </a:solidFill>
              </a:rPr>
              <a:t>Controversial use to decrease pain in acute postoperative setting</a:t>
            </a:r>
          </a:p>
          <a:p>
            <a:pPr marL="800100" lvl="1" indent="-342900">
              <a:lnSpc>
                <a:spcPct val="100000"/>
              </a:lnSpc>
              <a:buFont typeface="Arial"/>
              <a:buChar char="•"/>
            </a:pPr>
            <a:endParaRPr lang="en-US" sz="3200" dirty="0"/>
          </a:p>
        </p:txBody>
      </p:sp>
      <p:sp>
        <p:nvSpPr>
          <p:cNvPr id="4" name="Title 1">
            <a:extLst>
              <a:ext uri="{FF2B5EF4-FFF2-40B4-BE49-F238E27FC236}">
                <a16:creationId xmlns:a16="http://schemas.microsoft.com/office/drawing/2014/main" id="{360B1F30-93C4-124F-BAB8-92B7B7B9934C}"/>
              </a:ext>
            </a:extLst>
          </p:cNvPr>
          <p:cNvSpPr txBox="1">
            <a:spLocks noGrp="1"/>
          </p:cNvSpPr>
          <p:nvPr>
            <p:ph type="title"/>
          </p:nvPr>
        </p:nvSpPr>
        <p:spPr>
          <a:xfrm>
            <a:off x="1020763" y="100078"/>
            <a:ext cx="9450996" cy="1340415"/>
          </a:xfrm>
          <a:prstGeom prst="rect">
            <a:avLst/>
          </a:prstGeom>
        </p:spPr>
        <p:txBody>
          <a:bodyPr vert="horz" lIns="91440" tIns="45720" rIns="91440" bIns="45720" rtlCol="0" anchor="b">
            <a:normAutofit fontScale="90000"/>
          </a:bodyPr>
          <a:lstStyle>
            <a:lvl1pPr algn="l" defTabSz="914400" rtl="0" eaLnBrk="1" latinLnBrk="0" hangingPunct="1">
              <a:lnSpc>
                <a:spcPct val="90000"/>
              </a:lnSpc>
              <a:spcBef>
                <a:spcPct val="0"/>
              </a:spcBef>
              <a:buNone/>
              <a:defRPr sz="6000" b="1" kern="1200">
                <a:solidFill>
                  <a:srgbClr val="002060"/>
                </a:solidFill>
                <a:latin typeface="+mj-lt"/>
                <a:ea typeface="+mj-ea"/>
                <a:cs typeface="+mj-cs"/>
              </a:defRPr>
            </a:lvl1pPr>
          </a:lstStyle>
          <a:p>
            <a:r>
              <a:rPr lang="en-US" sz="4400" u="sng" dirty="0">
                <a:solidFill>
                  <a:schemeClr val="tx1"/>
                </a:solidFill>
              </a:rPr>
              <a:t>Pain Mitigation: Analgesic Classes:</a:t>
            </a:r>
            <a:br>
              <a:rPr lang="en-US" sz="4400" u="sng" dirty="0">
                <a:solidFill>
                  <a:schemeClr val="tx1"/>
                </a:solidFill>
              </a:rPr>
            </a:br>
            <a:r>
              <a:rPr lang="en-US" sz="4400" dirty="0">
                <a:solidFill>
                  <a:schemeClr val="tx1"/>
                </a:solidFill>
              </a:rPr>
              <a:t>                             </a:t>
            </a:r>
            <a:r>
              <a:rPr lang="en-US" sz="4400" u="sng" dirty="0">
                <a:solidFill>
                  <a:schemeClr val="tx1"/>
                </a:solidFill>
              </a:rPr>
              <a:t>Non-endogenous Opioids</a:t>
            </a:r>
          </a:p>
        </p:txBody>
      </p:sp>
    </p:spTree>
    <p:extLst>
      <p:ext uri="{BB962C8B-B14F-4D97-AF65-F5344CB8AC3E}">
        <p14:creationId xmlns:p14="http://schemas.microsoft.com/office/powerpoint/2010/main" val="1375037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500" y="0"/>
            <a:ext cx="10515600" cy="1325563"/>
          </a:xfrm>
        </p:spPr>
        <p:txBody>
          <a:bodyPr/>
          <a:lstStyle/>
          <a:p>
            <a:r>
              <a:rPr lang="en-US" u="sng" dirty="0"/>
              <a:t>Introduction: Pain</a:t>
            </a:r>
          </a:p>
        </p:txBody>
      </p:sp>
      <p:sp>
        <p:nvSpPr>
          <p:cNvPr id="3" name="Content Placeholder 2"/>
          <p:cNvSpPr>
            <a:spLocks noGrp="1"/>
          </p:cNvSpPr>
          <p:nvPr>
            <p:ph idx="1"/>
          </p:nvPr>
        </p:nvSpPr>
        <p:spPr>
          <a:xfrm>
            <a:off x="825500" y="1325563"/>
            <a:ext cx="10629900" cy="5424393"/>
          </a:xfrm>
        </p:spPr>
        <p:txBody>
          <a:bodyPr>
            <a:normAutofit/>
          </a:bodyPr>
          <a:lstStyle/>
          <a:p>
            <a:pPr marL="0" indent="0">
              <a:buSzPts val="2800"/>
              <a:buNone/>
            </a:pPr>
            <a:r>
              <a:rPr lang="en-US" sz="4400" dirty="0">
                <a:solidFill>
                  <a:srgbClr val="020619"/>
                </a:solidFill>
              </a:rPr>
              <a:t>Definition:</a:t>
            </a:r>
          </a:p>
          <a:p>
            <a:pPr marL="0" indent="0">
              <a:buSzPts val="2800"/>
              <a:buNone/>
            </a:pPr>
            <a:endParaRPr lang="en-US" sz="3200" dirty="0">
              <a:solidFill>
                <a:srgbClr val="020619"/>
              </a:solidFill>
            </a:endParaRPr>
          </a:p>
          <a:p>
            <a:pPr marL="0" indent="0">
              <a:buSzPts val="2800"/>
              <a:buNone/>
            </a:pPr>
            <a:r>
              <a:rPr lang="en-US" sz="3200" dirty="0">
                <a:solidFill>
                  <a:srgbClr val="020619"/>
                </a:solidFill>
              </a:rPr>
              <a:t>Unpleasant sensory and emotional experience associated with, or resembling that associated with, actual or potential tissue damage</a:t>
            </a:r>
          </a:p>
          <a:p>
            <a:pPr marL="0" indent="0">
              <a:buSzPts val="2800"/>
              <a:buNone/>
            </a:pPr>
            <a:endParaRPr lang="en-US" sz="3200" b="1" dirty="0">
              <a:solidFill>
                <a:srgbClr val="020619"/>
              </a:solidFill>
            </a:endParaRPr>
          </a:p>
          <a:p>
            <a:pPr marL="0" indent="0">
              <a:buSzPts val="2800"/>
              <a:buNone/>
            </a:pPr>
            <a:r>
              <a:rPr lang="en-US" sz="3200" b="1" dirty="0">
                <a:solidFill>
                  <a:srgbClr val="020619"/>
                </a:solidFill>
              </a:rPr>
              <a:t>			</a:t>
            </a:r>
            <a:r>
              <a:rPr lang="en-US" sz="3200" dirty="0"/>
              <a:t>International Association for the Study of Pain</a:t>
            </a:r>
            <a:endParaRPr lang="en-US" sz="3200" dirty="0">
              <a:solidFill>
                <a:srgbClr val="000000"/>
              </a:solidFill>
            </a:endParaRPr>
          </a:p>
          <a:p>
            <a:pPr marL="0" indent="0">
              <a:buNone/>
            </a:pPr>
            <a:endParaRPr lang="en-US" sz="4000" b="1" dirty="0"/>
          </a:p>
          <a:p>
            <a:endParaRPr lang="en-US" sz="4000" b="1" dirty="0"/>
          </a:p>
          <a:p>
            <a:endParaRPr lang="en-US" sz="4000" b="1" dirty="0"/>
          </a:p>
        </p:txBody>
      </p:sp>
    </p:spTree>
    <p:extLst>
      <p:ext uri="{BB962C8B-B14F-4D97-AF65-F5344CB8AC3E}">
        <p14:creationId xmlns:p14="http://schemas.microsoft.com/office/powerpoint/2010/main" val="39895585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648" y="0"/>
            <a:ext cx="7086600" cy="1188556"/>
          </a:xfrm>
        </p:spPr>
        <p:txBody>
          <a:bodyPr>
            <a:normAutofit/>
          </a:bodyPr>
          <a:lstStyle/>
          <a:p>
            <a:r>
              <a:rPr lang="en-US" sz="4400" u="sng" dirty="0">
                <a:solidFill>
                  <a:schemeClr val="tx1"/>
                </a:solidFill>
              </a:rPr>
              <a:t>Multi-Modal Pain Relief</a:t>
            </a:r>
          </a:p>
        </p:txBody>
      </p:sp>
      <p:sp>
        <p:nvSpPr>
          <p:cNvPr id="3" name="Text Placeholder 2"/>
          <p:cNvSpPr>
            <a:spLocks noGrp="1"/>
          </p:cNvSpPr>
          <p:nvPr>
            <p:ph type="body" idx="1"/>
          </p:nvPr>
        </p:nvSpPr>
        <p:spPr>
          <a:xfrm>
            <a:off x="753648" y="1326714"/>
            <a:ext cx="11058395" cy="4326358"/>
          </a:xfrm>
        </p:spPr>
        <p:txBody>
          <a:bodyPr>
            <a:noAutofit/>
          </a:bodyPr>
          <a:lstStyle/>
          <a:p>
            <a:pPr marL="342900" indent="-342900" algn="just">
              <a:buFont typeface="Arial"/>
              <a:buChar char="•"/>
            </a:pPr>
            <a:r>
              <a:rPr lang="en-US" sz="2800" dirty="0">
                <a:solidFill>
                  <a:schemeClr val="tx1"/>
                </a:solidFill>
              </a:rPr>
              <a:t>Pain has many dimensions and so no single drug or technique is sufficient to provide complete/near complete pain relief without side effects</a:t>
            </a:r>
          </a:p>
          <a:p>
            <a:pPr marL="342900" indent="-342900" algn="just">
              <a:buFont typeface="Arial"/>
              <a:buChar char="•"/>
            </a:pPr>
            <a:endParaRPr lang="en-US" sz="2800" dirty="0">
              <a:solidFill>
                <a:schemeClr val="tx1"/>
              </a:solidFill>
            </a:endParaRPr>
          </a:p>
          <a:p>
            <a:pPr marL="342900" indent="-342900" algn="just">
              <a:buFont typeface="Arial"/>
              <a:buChar char="•"/>
            </a:pPr>
            <a:r>
              <a:rPr lang="en-US" sz="2800" dirty="0">
                <a:solidFill>
                  <a:schemeClr val="tx1"/>
                </a:solidFill>
              </a:rPr>
              <a:t>Therefore, drugs and techniques should be used in combination to maximize the beneficial effects of combination therapy while minimizing the side effects of an individual approach.</a:t>
            </a:r>
          </a:p>
          <a:p>
            <a:pPr marL="342900" indent="-342900" algn="just">
              <a:buFont typeface="Arial"/>
              <a:buChar char="•"/>
            </a:pPr>
            <a:endParaRPr lang="en-US" sz="2800" dirty="0">
              <a:solidFill>
                <a:schemeClr val="tx1"/>
              </a:solidFill>
            </a:endParaRPr>
          </a:p>
          <a:p>
            <a:pPr marL="342900" indent="-342900" algn="just">
              <a:buFont typeface="Arial"/>
              <a:buChar char="•"/>
            </a:pPr>
            <a:r>
              <a:rPr lang="en-US" sz="2800" dirty="0">
                <a:solidFill>
                  <a:schemeClr val="tx1"/>
                </a:solidFill>
              </a:rPr>
              <a:t>Multimodal analgesia is a combination of two or more analgesics with a different mode of action, designed to improve analgesia and decrease side effects through reduction in analgesic dose, particularly opioids.</a:t>
            </a:r>
          </a:p>
        </p:txBody>
      </p:sp>
    </p:spTree>
    <p:extLst>
      <p:ext uri="{BB962C8B-B14F-4D97-AF65-F5344CB8AC3E}">
        <p14:creationId xmlns:p14="http://schemas.microsoft.com/office/powerpoint/2010/main" val="1025119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3857" y="-601249"/>
            <a:ext cx="11125200" cy="1528175"/>
          </a:xfrm>
        </p:spPr>
        <p:txBody>
          <a:bodyPr>
            <a:normAutofit/>
          </a:bodyPr>
          <a:lstStyle/>
          <a:p>
            <a:r>
              <a:rPr lang="en-US" sz="4400" u="sng" dirty="0">
                <a:solidFill>
                  <a:schemeClr val="tx1"/>
                </a:solidFill>
              </a:rPr>
              <a:t>American Pain Society Multi-Modal Pain Relief</a:t>
            </a:r>
          </a:p>
        </p:txBody>
      </p:sp>
      <p:sp>
        <p:nvSpPr>
          <p:cNvPr id="3" name="Text Placeholder 2"/>
          <p:cNvSpPr>
            <a:spLocks noGrp="1"/>
          </p:cNvSpPr>
          <p:nvPr>
            <p:ph type="body" idx="1"/>
          </p:nvPr>
        </p:nvSpPr>
        <p:spPr>
          <a:xfrm>
            <a:off x="853857" y="1396118"/>
            <a:ext cx="11020818" cy="5054786"/>
          </a:xfrm>
        </p:spPr>
        <p:txBody>
          <a:bodyPr>
            <a:normAutofit/>
          </a:bodyPr>
          <a:lstStyle/>
          <a:p>
            <a:pPr marL="342900" indent="-342900" algn="just">
              <a:buFont typeface="Arial"/>
              <a:buChar char="•"/>
            </a:pPr>
            <a:r>
              <a:rPr lang="en-US" sz="2800" u="sng" dirty="0">
                <a:solidFill>
                  <a:srgbClr val="000000"/>
                </a:solidFill>
              </a:rPr>
              <a:t>&gt;80% </a:t>
            </a:r>
            <a:r>
              <a:rPr lang="en-US" sz="2800" dirty="0">
                <a:solidFill>
                  <a:srgbClr val="000000"/>
                </a:solidFill>
              </a:rPr>
              <a:t>of patients who undergo surgical procedures experience acute postoperative pain,</a:t>
            </a:r>
          </a:p>
          <a:p>
            <a:pPr marL="342900" indent="-342900" algn="just">
              <a:buFont typeface="Arial"/>
              <a:buChar char="•"/>
            </a:pPr>
            <a:r>
              <a:rPr lang="en-US" sz="2800" u="sng" dirty="0">
                <a:solidFill>
                  <a:srgbClr val="000000"/>
                </a:solidFill>
              </a:rPr>
              <a:t>~ 75% </a:t>
            </a:r>
            <a:r>
              <a:rPr lang="en-US" sz="2800" dirty="0">
                <a:solidFill>
                  <a:srgbClr val="000000"/>
                </a:solidFill>
              </a:rPr>
              <a:t>of those with postoperative pain report the severity as either </a:t>
            </a:r>
            <a:r>
              <a:rPr lang="en-US" sz="2800" u="sng" dirty="0">
                <a:solidFill>
                  <a:srgbClr val="000000"/>
                </a:solidFill>
              </a:rPr>
              <a:t>moderate, severe or extreme!</a:t>
            </a:r>
          </a:p>
          <a:p>
            <a:pPr marL="342900" indent="-342900" algn="just">
              <a:buFont typeface="Arial"/>
              <a:buChar char="•"/>
            </a:pPr>
            <a:r>
              <a:rPr lang="en-US" sz="2800" u="sng" dirty="0">
                <a:solidFill>
                  <a:srgbClr val="000000"/>
                </a:solidFill>
              </a:rPr>
              <a:t>&lt;50% </a:t>
            </a:r>
            <a:r>
              <a:rPr lang="en-US" sz="2800" dirty="0">
                <a:solidFill>
                  <a:srgbClr val="000000"/>
                </a:solidFill>
              </a:rPr>
              <a:t>of the patients who undergo surgery report adequate postoperative pain relief,</a:t>
            </a:r>
          </a:p>
          <a:p>
            <a:pPr marL="342900" indent="-342900" algn="just">
              <a:buFont typeface="Arial"/>
              <a:buChar char="•"/>
            </a:pPr>
            <a:r>
              <a:rPr lang="en-US" sz="2800" dirty="0">
                <a:solidFill>
                  <a:srgbClr val="000000"/>
                </a:solidFill>
              </a:rPr>
              <a:t>Inadequately controlled pain negatively affects </a:t>
            </a:r>
            <a:r>
              <a:rPr lang="en-US" sz="2800" u="sng" dirty="0">
                <a:solidFill>
                  <a:srgbClr val="000000"/>
                </a:solidFill>
              </a:rPr>
              <a:t>quality-of-life, function </a:t>
            </a:r>
            <a:r>
              <a:rPr lang="en-US" sz="2800" dirty="0">
                <a:solidFill>
                  <a:srgbClr val="000000"/>
                </a:solidFill>
              </a:rPr>
              <a:t>and </a:t>
            </a:r>
            <a:r>
              <a:rPr lang="en-US" sz="2800" u="sng" dirty="0">
                <a:solidFill>
                  <a:srgbClr val="000000"/>
                </a:solidFill>
              </a:rPr>
              <a:t>functional recovery,</a:t>
            </a:r>
            <a:r>
              <a:rPr lang="en-US" sz="2800" dirty="0">
                <a:solidFill>
                  <a:srgbClr val="000000"/>
                </a:solidFill>
              </a:rPr>
              <a:t> the </a:t>
            </a:r>
            <a:r>
              <a:rPr lang="en-US" sz="2800" u="sng" dirty="0">
                <a:solidFill>
                  <a:srgbClr val="000000"/>
                </a:solidFill>
              </a:rPr>
              <a:t>risk of postsurgical complications</a:t>
            </a:r>
            <a:r>
              <a:rPr lang="en-US" sz="2800" dirty="0">
                <a:solidFill>
                  <a:srgbClr val="000000"/>
                </a:solidFill>
              </a:rPr>
              <a:t> and the </a:t>
            </a:r>
            <a:r>
              <a:rPr lang="en-US" sz="2800" u="sng" dirty="0">
                <a:solidFill>
                  <a:srgbClr val="000000"/>
                </a:solidFill>
              </a:rPr>
              <a:t>risks of persistent po</a:t>
            </a:r>
            <a:r>
              <a:rPr lang="en-US" sz="2800" dirty="0">
                <a:solidFill>
                  <a:srgbClr val="000000"/>
                </a:solidFill>
              </a:rPr>
              <a:t>stsurgical pain,</a:t>
            </a:r>
          </a:p>
        </p:txBody>
      </p:sp>
    </p:spTree>
    <p:extLst>
      <p:ext uri="{BB962C8B-B14F-4D97-AF65-F5344CB8AC3E}">
        <p14:creationId xmlns:p14="http://schemas.microsoft.com/office/powerpoint/2010/main" val="9215553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3857" y="-601249"/>
            <a:ext cx="11125200" cy="1528175"/>
          </a:xfrm>
        </p:spPr>
        <p:txBody>
          <a:bodyPr>
            <a:normAutofit/>
          </a:bodyPr>
          <a:lstStyle/>
          <a:p>
            <a:r>
              <a:rPr lang="en-US" sz="4400" u="sng" dirty="0">
                <a:solidFill>
                  <a:schemeClr val="tx1"/>
                </a:solidFill>
              </a:rPr>
              <a:t>American Pain Society Multi-Modal Pain Relief</a:t>
            </a:r>
          </a:p>
        </p:txBody>
      </p:sp>
      <p:sp>
        <p:nvSpPr>
          <p:cNvPr id="3" name="Text Placeholder 2"/>
          <p:cNvSpPr>
            <a:spLocks noGrp="1"/>
          </p:cNvSpPr>
          <p:nvPr>
            <p:ph type="body" idx="1"/>
          </p:nvPr>
        </p:nvSpPr>
        <p:spPr>
          <a:xfrm>
            <a:off x="853856" y="1170650"/>
            <a:ext cx="10857979" cy="4544750"/>
          </a:xfrm>
        </p:spPr>
        <p:txBody>
          <a:bodyPr>
            <a:normAutofit/>
          </a:bodyPr>
          <a:lstStyle/>
          <a:p>
            <a:endParaRPr lang="en-US" sz="2800" dirty="0">
              <a:solidFill>
                <a:srgbClr val="000000"/>
              </a:solidFill>
            </a:endParaRPr>
          </a:p>
          <a:p>
            <a:r>
              <a:rPr lang="en-US" sz="3600" dirty="0">
                <a:solidFill>
                  <a:srgbClr val="000000"/>
                </a:solidFill>
              </a:rPr>
              <a:t>The </a:t>
            </a:r>
            <a:r>
              <a:rPr lang="en-US" sz="3600" u="sng" dirty="0">
                <a:solidFill>
                  <a:srgbClr val="000000"/>
                </a:solidFill>
              </a:rPr>
              <a:t>American Pain Society (APS), </a:t>
            </a:r>
            <a:r>
              <a:rPr lang="en-US" sz="3600" dirty="0">
                <a:solidFill>
                  <a:srgbClr val="000000"/>
                </a:solidFill>
              </a:rPr>
              <a:t>with input from the </a:t>
            </a:r>
            <a:r>
              <a:rPr lang="en-US" sz="3600" u="sng" dirty="0">
                <a:solidFill>
                  <a:srgbClr val="000000"/>
                </a:solidFill>
              </a:rPr>
              <a:t>American Society of Anesthesiologists (ASA)</a:t>
            </a:r>
            <a:r>
              <a:rPr lang="en-US" sz="3600" dirty="0">
                <a:solidFill>
                  <a:srgbClr val="000000"/>
                </a:solidFill>
              </a:rPr>
              <a:t>, commissioned a guideline on management of postoperative pain to promote evidence based, effective, and safe postoperative pain management in adults</a:t>
            </a:r>
          </a:p>
        </p:txBody>
      </p:sp>
    </p:spTree>
    <p:extLst>
      <p:ext uri="{BB962C8B-B14F-4D97-AF65-F5344CB8AC3E}">
        <p14:creationId xmlns:p14="http://schemas.microsoft.com/office/powerpoint/2010/main" val="8044122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2082" y="150280"/>
            <a:ext cx="11189918" cy="839276"/>
          </a:xfrm>
        </p:spPr>
        <p:txBody>
          <a:bodyPr>
            <a:normAutofit/>
          </a:bodyPr>
          <a:lstStyle/>
          <a:p>
            <a:r>
              <a:rPr lang="en-US" sz="4400" dirty="0">
                <a:solidFill>
                  <a:schemeClr val="tx1"/>
                </a:solidFill>
              </a:rPr>
              <a:t>American Pain Society Multi-Modal Pain Relief</a:t>
            </a:r>
          </a:p>
        </p:txBody>
      </p:sp>
      <p:sp>
        <p:nvSpPr>
          <p:cNvPr id="3" name="Text Placeholder 2"/>
          <p:cNvSpPr>
            <a:spLocks noGrp="1"/>
          </p:cNvSpPr>
          <p:nvPr>
            <p:ph type="body" idx="1"/>
          </p:nvPr>
        </p:nvSpPr>
        <p:spPr>
          <a:xfrm>
            <a:off x="1002081" y="1220755"/>
            <a:ext cx="10471759" cy="4544750"/>
          </a:xfrm>
        </p:spPr>
        <p:txBody>
          <a:bodyPr>
            <a:noAutofit/>
          </a:bodyPr>
          <a:lstStyle/>
          <a:p>
            <a:pPr marL="342900" indent="-342900" algn="just">
              <a:buFont typeface="Arial"/>
              <a:buChar char="•"/>
            </a:pPr>
            <a:r>
              <a:rPr lang="en-US" dirty="0">
                <a:solidFill>
                  <a:srgbClr val="000000"/>
                </a:solidFill>
              </a:rPr>
              <a:t>The panel recommends that clinicians offer multi-modal analgesia, or the use of a variety of analgesic medications and techniques combined with non-pharmacological interventions for the treatment of postoperative pain in children and adults, (strong recommendation, high quality evidence)</a:t>
            </a:r>
          </a:p>
          <a:p>
            <a:pPr algn="just"/>
            <a:endParaRPr lang="en-US" dirty="0">
              <a:solidFill>
                <a:srgbClr val="000000"/>
              </a:solidFill>
            </a:endParaRPr>
          </a:p>
          <a:p>
            <a:pPr marL="342900" indent="-342900" algn="just">
              <a:buFont typeface="Arial"/>
              <a:buChar char="•"/>
            </a:pPr>
            <a:r>
              <a:rPr lang="en-US" dirty="0">
                <a:solidFill>
                  <a:srgbClr val="000000"/>
                </a:solidFill>
              </a:rPr>
              <a:t>Multi-modal analgesia, defined as the use of a variety of analgesic medication techniques that </a:t>
            </a:r>
            <a:r>
              <a:rPr lang="en-US" u="sng" dirty="0">
                <a:solidFill>
                  <a:srgbClr val="000000"/>
                </a:solidFill>
              </a:rPr>
              <a:t>target different mechanisms of action </a:t>
            </a:r>
            <a:r>
              <a:rPr lang="en-US" dirty="0">
                <a:solidFill>
                  <a:srgbClr val="000000"/>
                </a:solidFill>
              </a:rPr>
              <a:t>in the peripheral and/or central nervous system have an additive or synergistic effect and are more effective pain relief compared with single drug interventions</a:t>
            </a:r>
          </a:p>
          <a:p>
            <a:pPr marL="342900" indent="-342900" algn="just">
              <a:buFont typeface="Arial"/>
              <a:buChar char="•"/>
            </a:pPr>
            <a:endParaRPr lang="en-US" dirty="0">
              <a:solidFill>
                <a:srgbClr val="000000"/>
              </a:solidFill>
            </a:endParaRPr>
          </a:p>
          <a:p>
            <a:pPr marL="342900" indent="-342900" algn="just">
              <a:buFont typeface="Arial"/>
              <a:buChar char="•"/>
            </a:pPr>
            <a:r>
              <a:rPr lang="en-US" dirty="0">
                <a:solidFill>
                  <a:srgbClr val="000000"/>
                </a:solidFill>
              </a:rPr>
              <a:t>Clinicians might offer local anesthetic base regional analgesic techniques, systemic opioids and other analgesics</a:t>
            </a:r>
          </a:p>
        </p:txBody>
      </p:sp>
    </p:spTree>
    <p:extLst>
      <p:ext uri="{BB962C8B-B14F-4D97-AF65-F5344CB8AC3E}">
        <p14:creationId xmlns:p14="http://schemas.microsoft.com/office/powerpoint/2010/main" val="42697762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C36ED87-91A1-B44E-9FD3-4C128D356796}"/>
              </a:ext>
            </a:extLst>
          </p:cNvPr>
          <p:cNvSpPr>
            <a:spLocks noGrp="1"/>
          </p:cNvSpPr>
          <p:nvPr>
            <p:ph type="title"/>
          </p:nvPr>
        </p:nvSpPr>
        <p:spPr/>
        <p:txBody>
          <a:bodyPr/>
          <a:lstStyle/>
          <a:p>
            <a:r>
              <a:rPr lang="en-US" dirty="0"/>
              <a:t>Long term analgesic use after low risk surgery</a:t>
            </a:r>
          </a:p>
        </p:txBody>
      </p:sp>
      <p:sp>
        <p:nvSpPr>
          <p:cNvPr id="4" name="Content Placeholder 3">
            <a:extLst>
              <a:ext uri="{FF2B5EF4-FFF2-40B4-BE49-F238E27FC236}">
                <a16:creationId xmlns:a16="http://schemas.microsoft.com/office/drawing/2014/main" id="{CFF8586D-1A6C-7844-98C2-EAD6E215A6B7}"/>
              </a:ext>
            </a:extLst>
          </p:cNvPr>
          <p:cNvSpPr>
            <a:spLocks noGrp="1"/>
          </p:cNvSpPr>
          <p:nvPr>
            <p:ph idx="1"/>
          </p:nvPr>
        </p:nvSpPr>
        <p:spPr>
          <a:xfrm>
            <a:off x="838200" y="1690688"/>
            <a:ext cx="10515600" cy="4351338"/>
          </a:xfrm>
        </p:spPr>
        <p:txBody>
          <a:bodyPr/>
          <a:lstStyle/>
          <a:p>
            <a:r>
              <a:rPr lang="en-US" dirty="0"/>
              <a:t>If get opioid prescription within 7 days of surgery had 44% chance of on long term opioids over those with no prescription</a:t>
            </a:r>
          </a:p>
          <a:p>
            <a:pPr marL="0" indent="0">
              <a:buNone/>
            </a:pPr>
            <a:endParaRPr lang="en-US" dirty="0"/>
          </a:p>
          <a:p>
            <a:r>
              <a:rPr lang="en-US" dirty="0"/>
              <a:t>If started taking NSAIDs within 7 days of surgery were 4 times more likely to become long term NSAID  users compared to those with prescription</a:t>
            </a:r>
          </a:p>
        </p:txBody>
      </p:sp>
      <p:sp>
        <p:nvSpPr>
          <p:cNvPr id="9" name="TextBox 8">
            <a:extLst>
              <a:ext uri="{FF2B5EF4-FFF2-40B4-BE49-F238E27FC236}">
                <a16:creationId xmlns:a16="http://schemas.microsoft.com/office/drawing/2014/main" id="{7C491CA0-54B4-E844-AFFF-CC69207BEB96}"/>
              </a:ext>
            </a:extLst>
          </p:cNvPr>
          <p:cNvSpPr txBox="1"/>
          <p:nvPr/>
        </p:nvSpPr>
        <p:spPr>
          <a:xfrm>
            <a:off x="2914211" y="5672694"/>
            <a:ext cx="4790157" cy="369332"/>
          </a:xfrm>
          <a:prstGeom prst="rect">
            <a:avLst/>
          </a:prstGeom>
          <a:noFill/>
        </p:spPr>
        <p:txBody>
          <a:bodyPr wrap="none" rtlCol="0">
            <a:spAutoFit/>
          </a:bodyPr>
          <a:lstStyle/>
          <a:p>
            <a:r>
              <a:rPr lang="en-US" dirty="0" err="1"/>
              <a:t>Alam</a:t>
            </a:r>
            <a:r>
              <a:rPr lang="en-US" dirty="0"/>
              <a:t> A,  Arch intern Med 2012; 172(5): 425 - 430</a:t>
            </a:r>
          </a:p>
        </p:txBody>
      </p:sp>
    </p:spTree>
    <p:extLst>
      <p:ext uri="{BB962C8B-B14F-4D97-AF65-F5344CB8AC3E}">
        <p14:creationId xmlns:p14="http://schemas.microsoft.com/office/powerpoint/2010/main" val="26115040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6926" y="150281"/>
            <a:ext cx="11148164" cy="989588"/>
          </a:xfrm>
        </p:spPr>
        <p:txBody>
          <a:bodyPr>
            <a:normAutofit/>
          </a:bodyPr>
          <a:lstStyle/>
          <a:p>
            <a:r>
              <a:rPr lang="en-US" sz="4400" u="sng" dirty="0">
                <a:solidFill>
                  <a:schemeClr val="tx1"/>
                </a:solidFill>
              </a:rPr>
              <a:t>American Pain Society Multi-Modal Pain Relief</a:t>
            </a:r>
          </a:p>
        </p:txBody>
      </p:sp>
      <p:sp>
        <p:nvSpPr>
          <p:cNvPr id="3" name="Text Placeholder 2"/>
          <p:cNvSpPr>
            <a:spLocks noGrp="1"/>
          </p:cNvSpPr>
          <p:nvPr>
            <p:ph type="body" idx="1"/>
          </p:nvPr>
        </p:nvSpPr>
        <p:spPr>
          <a:xfrm>
            <a:off x="926925" y="1367299"/>
            <a:ext cx="10647123" cy="3659631"/>
          </a:xfrm>
        </p:spPr>
        <p:txBody>
          <a:bodyPr>
            <a:noAutofit/>
          </a:bodyPr>
          <a:lstStyle/>
          <a:p>
            <a:pPr marL="342900" indent="-342900" algn="just">
              <a:buFont typeface="Arial"/>
              <a:buChar char="•"/>
            </a:pPr>
            <a:r>
              <a:rPr lang="en-US" sz="2800" dirty="0">
                <a:solidFill>
                  <a:srgbClr val="000000"/>
                </a:solidFill>
              </a:rPr>
              <a:t>Selection of multi-modal therapies is a challenge because for each surgical procedure, many potential multi-modal therapy combinations are possible</a:t>
            </a:r>
          </a:p>
          <a:p>
            <a:pPr marL="342900" indent="-342900" algn="just">
              <a:buFont typeface="Arial"/>
              <a:buChar char="•"/>
            </a:pPr>
            <a:endParaRPr lang="en-US" sz="2800" dirty="0">
              <a:solidFill>
                <a:srgbClr val="000000"/>
              </a:solidFill>
            </a:endParaRPr>
          </a:p>
          <a:p>
            <a:pPr marL="342900" indent="-342900" algn="just">
              <a:buFont typeface="Arial"/>
              <a:buChar char="•"/>
            </a:pPr>
            <a:r>
              <a:rPr lang="en-US" sz="2800" dirty="0">
                <a:solidFill>
                  <a:srgbClr val="000000"/>
                </a:solidFill>
              </a:rPr>
              <a:t>When using multimodal analgesia, clinicians should be aware of the different side effect profile for each analgesic medication or technique used, and provide appropriate monitoring to identify and manage adverse events,</a:t>
            </a:r>
          </a:p>
          <a:p>
            <a:pPr marL="342900" indent="-342900" algn="just">
              <a:buFont typeface="Arial"/>
              <a:buChar char="•"/>
            </a:pPr>
            <a:endParaRPr lang="en-US" sz="2800" dirty="0">
              <a:solidFill>
                <a:srgbClr val="000000"/>
              </a:solidFill>
            </a:endParaRPr>
          </a:p>
          <a:p>
            <a:pPr marL="342900" indent="-342900" algn="just">
              <a:buFont typeface="Arial"/>
              <a:buChar char="•"/>
            </a:pPr>
            <a:r>
              <a:rPr lang="en-US" sz="2800" dirty="0">
                <a:solidFill>
                  <a:srgbClr val="000000"/>
                </a:solidFill>
              </a:rPr>
              <a:t>Examples of Recommended multi-modal therapies:</a:t>
            </a:r>
          </a:p>
        </p:txBody>
      </p:sp>
      <p:sp>
        <p:nvSpPr>
          <p:cNvPr id="4" name="Rectangle 3">
            <a:extLst>
              <a:ext uri="{FF2B5EF4-FFF2-40B4-BE49-F238E27FC236}">
                <a16:creationId xmlns:a16="http://schemas.microsoft.com/office/drawing/2014/main" id="{90048003-A785-3F4E-83D7-52C73E1EB02B}"/>
              </a:ext>
            </a:extLst>
          </p:cNvPr>
          <p:cNvSpPr/>
          <p:nvPr/>
        </p:nvSpPr>
        <p:spPr>
          <a:xfrm>
            <a:off x="1331933" y="5986108"/>
            <a:ext cx="10517687" cy="646331"/>
          </a:xfrm>
          <a:prstGeom prst="rect">
            <a:avLst/>
          </a:prstGeom>
        </p:spPr>
        <p:txBody>
          <a:bodyPr wrap="square">
            <a:spAutoFit/>
          </a:bodyPr>
          <a:lstStyle/>
          <a:p>
            <a:r>
              <a:rPr lang="en-US" dirty="0"/>
              <a:t>Chou R, Gordon DB, de Leon-</a:t>
            </a:r>
            <a:r>
              <a:rPr lang="en-US" dirty="0" err="1"/>
              <a:t>Casasola</a:t>
            </a:r>
            <a:r>
              <a:rPr lang="en-US" dirty="0"/>
              <a:t> OA, et al. Guidelines on the Management of Postoperative Pain. The Journal of Pain, Vol. 17, No. 2 (February) 2016: pp 131-157.</a:t>
            </a:r>
          </a:p>
        </p:txBody>
      </p:sp>
    </p:spTree>
    <p:extLst>
      <p:ext uri="{BB962C8B-B14F-4D97-AF65-F5344CB8AC3E}">
        <p14:creationId xmlns:p14="http://schemas.microsoft.com/office/powerpoint/2010/main" val="17121730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129DEC-D376-EC4F-9E60-749264AB7919}"/>
              </a:ext>
            </a:extLst>
          </p:cNvPr>
          <p:cNvSpPr txBox="1"/>
          <p:nvPr/>
        </p:nvSpPr>
        <p:spPr>
          <a:xfrm>
            <a:off x="413359" y="380802"/>
            <a:ext cx="11979058" cy="646331"/>
          </a:xfrm>
          <a:prstGeom prst="rect">
            <a:avLst/>
          </a:prstGeom>
          <a:noFill/>
        </p:spPr>
        <p:txBody>
          <a:bodyPr wrap="square" rtlCol="0">
            <a:spAutoFit/>
          </a:bodyPr>
          <a:lstStyle/>
          <a:p>
            <a:r>
              <a:rPr lang="en-US" sz="3600" u="sng" dirty="0"/>
              <a:t>Multi – Modal for Common </a:t>
            </a:r>
            <a:r>
              <a:rPr lang="en-US" sz="3600" u="sng" dirty="0" err="1"/>
              <a:t>Orthopaedic</a:t>
            </a:r>
            <a:r>
              <a:rPr lang="en-US" sz="3600" u="sng" dirty="0"/>
              <a:t> Surgical Procedures</a:t>
            </a:r>
          </a:p>
        </p:txBody>
      </p:sp>
      <p:graphicFrame>
        <p:nvGraphicFramePr>
          <p:cNvPr id="2" name="Table 2">
            <a:extLst>
              <a:ext uri="{FF2B5EF4-FFF2-40B4-BE49-F238E27FC236}">
                <a16:creationId xmlns:a16="http://schemas.microsoft.com/office/drawing/2014/main" id="{370AFDC1-61CB-124D-98D7-2EFF1B46D3A5}"/>
              </a:ext>
            </a:extLst>
          </p:cNvPr>
          <p:cNvGraphicFramePr>
            <a:graphicFrameLocks noGrp="1"/>
          </p:cNvGraphicFramePr>
          <p:nvPr>
            <p:extLst>
              <p:ext uri="{D42A27DB-BD31-4B8C-83A1-F6EECF244321}">
                <p14:modId xmlns:p14="http://schemas.microsoft.com/office/powerpoint/2010/main" val="2038139070"/>
              </p:ext>
            </p:extLst>
          </p:nvPr>
        </p:nvGraphicFramePr>
        <p:xfrm>
          <a:off x="339268" y="2013559"/>
          <a:ext cx="11513464" cy="3322320"/>
        </p:xfrm>
        <a:graphic>
          <a:graphicData uri="http://schemas.openxmlformats.org/drawingml/2006/table">
            <a:tbl>
              <a:tblPr firstRow="1" bandRow="1">
                <a:tableStyleId>{5C22544A-7EE6-4342-B048-85BDC9FD1C3A}</a:tableStyleId>
              </a:tblPr>
              <a:tblGrid>
                <a:gridCol w="933420">
                  <a:extLst>
                    <a:ext uri="{9D8B030D-6E8A-4147-A177-3AD203B41FA5}">
                      <a16:colId xmlns:a16="http://schemas.microsoft.com/office/drawing/2014/main" val="446230327"/>
                    </a:ext>
                  </a:extLst>
                </a:gridCol>
                <a:gridCol w="2263424">
                  <a:extLst>
                    <a:ext uri="{9D8B030D-6E8A-4147-A177-3AD203B41FA5}">
                      <a16:colId xmlns:a16="http://schemas.microsoft.com/office/drawing/2014/main" val="942151019"/>
                    </a:ext>
                  </a:extLst>
                </a:gridCol>
                <a:gridCol w="2059077">
                  <a:extLst>
                    <a:ext uri="{9D8B030D-6E8A-4147-A177-3AD203B41FA5}">
                      <a16:colId xmlns:a16="http://schemas.microsoft.com/office/drawing/2014/main" val="3024014121"/>
                    </a:ext>
                  </a:extLst>
                </a:gridCol>
                <a:gridCol w="2099233">
                  <a:extLst>
                    <a:ext uri="{9D8B030D-6E8A-4147-A177-3AD203B41FA5}">
                      <a16:colId xmlns:a16="http://schemas.microsoft.com/office/drawing/2014/main" val="3081544670"/>
                    </a:ext>
                  </a:extLst>
                </a:gridCol>
                <a:gridCol w="2079155">
                  <a:extLst>
                    <a:ext uri="{9D8B030D-6E8A-4147-A177-3AD203B41FA5}">
                      <a16:colId xmlns:a16="http://schemas.microsoft.com/office/drawing/2014/main" val="950674723"/>
                    </a:ext>
                  </a:extLst>
                </a:gridCol>
                <a:gridCol w="2079155">
                  <a:extLst>
                    <a:ext uri="{9D8B030D-6E8A-4147-A177-3AD203B41FA5}">
                      <a16:colId xmlns:a16="http://schemas.microsoft.com/office/drawing/2014/main" val="2377380273"/>
                    </a:ext>
                  </a:extLst>
                </a:gridCol>
              </a:tblGrid>
              <a:tr h="393235">
                <a:tc>
                  <a:txBody>
                    <a:bodyPr/>
                    <a:lstStyle/>
                    <a:p>
                      <a:r>
                        <a:rPr lang="en-US" sz="1400" dirty="0"/>
                        <a:t>Type of Surgery</a:t>
                      </a:r>
                    </a:p>
                  </a:txBody>
                  <a:tcPr/>
                </a:tc>
                <a:tc>
                  <a:txBody>
                    <a:bodyPr/>
                    <a:lstStyle/>
                    <a:p>
                      <a:r>
                        <a:rPr lang="en-US" sz="1400" dirty="0"/>
                        <a:t>Systemic  Pharmacologic</a:t>
                      </a:r>
                    </a:p>
                  </a:txBody>
                  <a:tcPr/>
                </a:tc>
                <a:tc>
                  <a:txBody>
                    <a:bodyPr/>
                    <a:lstStyle/>
                    <a:p>
                      <a:r>
                        <a:rPr lang="en-US" sz="1400" dirty="0"/>
                        <a:t>Local, Intraarticular</a:t>
                      </a:r>
                    </a:p>
                  </a:txBody>
                  <a:tcPr/>
                </a:tc>
                <a:tc>
                  <a:txBody>
                    <a:bodyPr/>
                    <a:lstStyle/>
                    <a:p>
                      <a:r>
                        <a:rPr lang="en-US" sz="1400" dirty="0"/>
                        <a:t>Regional</a:t>
                      </a:r>
                    </a:p>
                  </a:txBody>
                  <a:tcPr/>
                </a:tc>
                <a:tc>
                  <a:txBody>
                    <a:bodyPr/>
                    <a:lstStyle/>
                    <a:p>
                      <a:r>
                        <a:rPr lang="en-US" sz="1400" dirty="0"/>
                        <a:t>Neuraxial Anesthetic</a:t>
                      </a:r>
                    </a:p>
                  </a:txBody>
                  <a:tcPr/>
                </a:tc>
                <a:tc>
                  <a:txBody>
                    <a:bodyPr/>
                    <a:lstStyle/>
                    <a:p>
                      <a:r>
                        <a:rPr lang="en-US" sz="1400" dirty="0"/>
                        <a:t>Nonpharmacologic</a:t>
                      </a:r>
                    </a:p>
                  </a:txBody>
                  <a:tcPr/>
                </a:tc>
                <a:extLst>
                  <a:ext uri="{0D108BD9-81ED-4DB2-BD59-A6C34878D82A}">
                    <a16:rowId xmlns:a16="http://schemas.microsoft.com/office/drawing/2014/main" val="22295015"/>
                  </a:ext>
                </a:extLst>
              </a:tr>
              <a:tr h="370840">
                <a:tc>
                  <a:txBody>
                    <a:bodyPr/>
                    <a:lstStyle/>
                    <a:p>
                      <a:r>
                        <a:rPr lang="en-US" sz="1400" dirty="0"/>
                        <a:t>Total hip</a:t>
                      </a:r>
                    </a:p>
                  </a:txBody>
                  <a:tcPr/>
                </a:tc>
                <a:tc>
                  <a:txBody>
                    <a:bodyPr/>
                    <a:lstStyle/>
                    <a:p>
                      <a:r>
                        <a:rPr lang="en-US" sz="1400" dirty="0"/>
                        <a:t>Opioids, NSAIDs and or acetaminophen, gabapentin, pregabalin, </a:t>
                      </a:r>
                      <a:r>
                        <a:rPr lang="en-US" sz="1400" dirty="0" err="1"/>
                        <a:t>i.v.</a:t>
                      </a:r>
                      <a:r>
                        <a:rPr lang="en-US" sz="1400" dirty="0"/>
                        <a:t> ketamine</a:t>
                      </a:r>
                    </a:p>
                  </a:txBody>
                  <a:tcPr/>
                </a:tc>
                <a:tc>
                  <a:txBody>
                    <a:bodyPr/>
                    <a:lstStyle/>
                    <a:p>
                      <a:r>
                        <a:rPr lang="en-US" sz="1400" dirty="0"/>
                        <a:t>Intra articular local and/or opioid</a:t>
                      </a:r>
                    </a:p>
                  </a:txBody>
                  <a:tcPr/>
                </a:tc>
                <a:tc>
                  <a:txBody>
                    <a:bodyPr/>
                    <a:lstStyle/>
                    <a:p>
                      <a:r>
                        <a:rPr lang="en-US" sz="1400" dirty="0"/>
                        <a:t>Site specific with local</a:t>
                      </a:r>
                    </a:p>
                  </a:txBody>
                  <a:tcPr/>
                </a:tc>
                <a:tc>
                  <a:txBody>
                    <a:bodyPr/>
                    <a:lstStyle/>
                    <a:p>
                      <a:r>
                        <a:rPr lang="en-US" sz="1400" dirty="0"/>
                        <a:t>Epidural with local with/or with opioid or intrathecal opioid</a:t>
                      </a:r>
                    </a:p>
                  </a:txBody>
                  <a:tcPr/>
                </a:tc>
                <a:tc>
                  <a:txBody>
                    <a:bodyPr/>
                    <a:lstStyle/>
                    <a:p>
                      <a:r>
                        <a:rPr lang="en-US" sz="1400" dirty="0"/>
                        <a:t>Cognitive modalities, TENS</a:t>
                      </a:r>
                    </a:p>
                  </a:txBody>
                  <a:tcPr/>
                </a:tc>
                <a:extLst>
                  <a:ext uri="{0D108BD9-81ED-4DB2-BD59-A6C34878D82A}">
                    <a16:rowId xmlns:a16="http://schemas.microsoft.com/office/drawing/2014/main" val="3633515928"/>
                  </a:ext>
                </a:extLst>
              </a:tr>
              <a:tr h="370840">
                <a:tc>
                  <a:txBody>
                    <a:bodyPr/>
                    <a:lstStyle/>
                    <a:p>
                      <a:r>
                        <a:rPr lang="en-US" sz="1400" dirty="0"/>
                        <a:t>Total Knee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Opioids, NSAIDs and or acetaminophen, gabapentin, pregabalin, </a:t>
                      </a:r>
                      <a:r>
                        <a:rPr lang="en-US" sz="1400" dirty="0" err="1"/>
                        <a:t>i.v.</a:t>
                      </a:r>
                      <a:r>
                        <a:rPr lang="en-US" sz="1400" dirty="0"/>
                        <a:t> ketamine</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Intra articular local and/or opioid</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Site specific with local</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Epidural with local with/or with opioid or intrathecal opioid</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Cognitive modalities, TENS</a:t>
                      </a:r>
                    </a:p>
                    <a:p>
                      <a:endParaRPr lang="en-US" dirty="0"/>
                    </a:p>
                  </a:txBody>
                  <a:tcPr/>
                </a:tc>
                <a:extLst>
                  <a:ext uri="{0D108BD9-81ED-4DB2-BD59-A6C34878D82A}">
                    <a16:rowId xmlns:a16="http://schemas.microsoft.com/office/drawing/2014/main" val="2542430581"/>
                  </a:ext>
                </a:extLst>
              </a:tr>
              <a:tr h="370840">
                <a:tc>
                  <a:txBody>
                    <a:bodyPr/>
                    <a:lstStyle/>
                    <a:p>
                      <a:r>
                        <a:rPr lang="en-US" sz="1400" dirty="0"/>
                        <a:t>Spinal Fusion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Opioids, NSAIDs and or acetaminophen, gabapentin, pregabalin, </a:t>
                      </a:r>
                      <a:r>
                        <a:rPr lang="en-US" sz="1400" dirty="0" err="1"/>
                        <a:t>i.v.</a:t>
                      </a:r>
                      <a:r>
                        <a:rPr lang="en-US" sz="1400" dirty="0"/>
                        <a:t> ketamine</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Intra articular local and/or opioid</a:t>
                      </a:r>
                    </a:p>
                    <a:p>
                      <a:endParaRPr lang="en-US" dirty="0"/>
                    </a:p>
                    <a:p>
                      <a:endParaRPr lang="en-US" dirty="0"/>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Epidural with local with/or with opioid or intrathecal opioid</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Cognitive modalities, TENS</a:t>
                      </a:r>
                    </a:p>
                    <a:p>
                      <a:endParaRPr lang="en-US" dirty="0"/>
                    </a:p>
                  </a:txBody>
                  <a:tcPr/>
                </a:tc>
                <a:extLst>
                  <a:ext uri="{0D108BD9-81ED-4DB2-BD59-A6C34878D82A}">
                    <a16:rowId xmlns:a16="http://schemas.microsoft.com/office/drawing/2014/main" val="1682011269"/>
                  </a:ext>
                </a:extLst>
              </a:tr>
            </a:tbl>
          </a:graphicData>
        </a:graphic>
      </p:graphicFrame>
    </p:spTree>
    <p:extLst>
      <p:ext uri="{BB962C8B-B14F-4D97-AF65-F5344CB8AC3E}">
        <p14:creationId xmlns:p14="http://schemas.microsoft.com/office/powerpoint/2010/main" val="42914158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u="sng" dirty="0">
                <a:solidFill>
                  <a:schemeClr val="tx1"/>
                </a:solidFill>
              </a:rPr>
              <a:t>Regional Anesthetic Techniques</a:t>
            </a:r>
            <a:br>
              <a:rPr lang="en-US" sz="4400" u="sng" dirty="0">
                <a:solidFill>
                  <a:schemeClr val="tx1"/>
                </a:solidFill>
              </a:rPr>
            </a:br>
            <a:endParaRPr lang="en-US" sz="4400" u="sng" dirty="0">
              <a:solidFill>
                <a:schemeClr val="tx1"/>
              </a:solidFill>
            </a:endParaRPr>
          </a:p>
        </p:txBody>
      </p:sp>
      <p:sp>
        <p:nvSpPr>
          <p:cNvPr id="14" name="Content Placeholder 13">
            <a:extLst>
              <a:ext uri="{FF2B5EF4-FFF2-40B4-BE49-F238E27FC236}">
                <a16:creationId xmlns:a16="http://schemas.microsoft.com/office/drawing/2014/main" id="{BB157AEA-2995-974C-9611-21F71180B562}"/>
              </a:ext>
            </a:extLst>
          </p:cNvPr>
          <p:cNvSpPr>
            <a:spLocks noGrp="1"/>
          </p:cNvSpPr>
          <p:nvPr>
            <p:ph idx="1"/>
          </p:nvPr>
        </p:nvSpPr>
        <p:spPr>
          <a:xfrm>
            <a:off x="728472" y="1669131"/>
            <a:ext cx="10515600" cy="4351338"/>
          </a:xfrm>
        </p:spPr>
        <p:txBody>
          <a:bodyPr/>
          <a:lstStyle/>
          <a:p>
            <a:r>
              <a:rPr lang="en-US" dirty="0"/>
              <a:t>From 11 randomized and quasi randomized trials with 1062 patients showed the fascia </a:t>
            </a:r>
            <a:r>
              <a:rPr lang="en-US" dirty="0" err="1"/>
              <a:t>iliaca</a:t>
            </a:r>
            <a:r>
              <a:rPr lang="en-US" dirty="0"/>
              <a:t> compartment block was superior to opioids for preoperative analgesia for hip fracture patients</a:t>
            </a:r>
          </a:p>
          <a:p>
            <a:pPr lvl="1"/>
            <a:r>
              <a:rPr lang="en-US" dirty="0"/>
              <a:t>High block success rate with few adverse effects</a:t>
            </a:r>
          </a:p>
          <a:p>
            <a:r>
              <a:rPr lang="en-US" dirty="0"/>
              <a:t>Faster the block is administered from the time of presentation the less opioids consumed</a:t>
            </a:r>
          </a:p>
          <a:p>
            <a:r>
              <a:rPr lang="en-US" dirty="0"/>
              <a:t>Femoral nerve and Adductor canal nerve blocks are effective in knee surgery</a:t>
            </a:r>
          </a:p>
          <a:p>
            <a:pPr lvl="1"/>
            <a:r>
              <a:rPr lang="en-US" dirty="0"/>
              <a:t>Adductor canal block will spare the quadriceps</a:t>
            </a:r>
          </a:p>
        </p:txBody>
      </p:sp>
      <p:sp>
        <p:nvSpPr>
          <p:cNvPr id="9" name="TextBox 8"/>
          <p:cNvSpPr txBox="1"/>
          <p:nvPr/>
        </p:nvSpPr>
        <p:spPr>
          <a:xfrm>
            <a:off x="1220307" y="6063023"/>
            <a:ext cx="5063278" cy="584775"/>
          </a:xfrm>
          <a:prstGeom prst="rect">
            <a:avLst/>
          </a:prstGeom>
          <a:noFill/>
        </p:spPr>
        <p:txBody>
          <a:bodyPr wrap="square" rtlCol="0">
            <a:spAutoFit/>
          </a:bodyPr>
          <a:lstStyle/>
          <a:p>
            <a:r>
              <a:rPr lang="en-US" sz="1600" dirty="0"/>
              <a:t>J Pain Research 2017.10 2833-41</a:t>
            </a:r>
          </a:p>
          <a:p>
            <a:endParaRPr lang="en-US" sz="1600" dirty="0"/>
          </a:p>
        </p:txBody>
      </p:sp>
      <p:sp>
        <p:nvSpPr>
          <p:cNvPr id="3" name="Rectangle 2">
            <a:extLst>
              <a:ext uri="{FF2B5EF4-FFF2-40B4-BE49-F238E27FC236}">
                <a16:creationId xmlns:a16="http://schemas.microsoft.com/office/drawing/2014/main" id="{793DD223-E24D-F44D-8978-B482DBD4EA5F}"/>
              </a:ext>
            </a:extLst>
          </p:cNvPr>
          <p:cNvSpPr/>
          <p:nvPr/>
        </p:nvSpPr>
        <p:spPr>
          <a:xfrm>
            <a:off x="1220307" y="6319219"/>
            <a:ext cx="8699749" cy="338554"/>
          </a:xfrm>
          <a:prstGeom prst="rect">
            <a:avLst/>
          </a:prstGeom>
        </p:spPr>
        <p:txBody>
          <a:bodyPr wrap="square">
            <a:spAutoFit/>
          </a:bodyPr>
          <a:lstStyle/>
          <a:p>
            <a:r>
              <a:rPr lang="en-US" sz="1600" dirty="0"/>
              <a:t>British Journal of </a:t>
            </a:r>
            <a:r>
              <a:rPr lang="en-US" sz="1600" dirty="0" err="1"/>
              <a:t>Anaesthesia</a:t>
            </a:r>
            <a:r>
              <a:rPr lang="en-US" sz="1600" dirty="0"/>
              <a:t>, 120 (6): 1368-1380 (2018) </a:t>
            </a:r>
            <a:r>
              <a:rPr lang="en-US" sz="1600" dirty="0" err="1"/>
              <a:t>doi</a:t>
            </a:r>
            <a:r>
              <a:rPr lang="en-US" sz="1600" dirty="0"/>
              <a:t>: 10.1016/j.bja.2017.12.042</a:t>
            </a:r>
          </a:p>
        </p:txBody>
      </p:sp>
      <p:sp>
        <p:nvSpPr>
          <p:cNvPr id="17" name="Rectangle 16">
            <a:extLst>
              <a:ext uri="{FF2B5EF4-FFF2-40B4-BE49-F238E27FC236}">
                <a16:creationId xmlns:a16="http://schemas.microsoft.com/office/drawing/2014/main" id="{33753716-8FFA-3D45-9B90-69874882B7D8}"/>
              </a:ext>
            </a:extLst>
          </p:cNvPr>
          <p:cNvSpPr/>
          <p:nvPr/>
        </p:nvSpPr>
        <p:spPr>
          <a:xfrm>
            <a:off x="1220307" y="5543446"/>
            <a:ext cx="10023765" cy="584775"/>
          </a:xfrm>
          <a:prstGeom prst="rect">
            <a:avLst/>
          </a:prstGeom>
        </p:spPr>
        <p:txBody>
          <a:bodyPr wrap="square">
            <a:spAutoFit/>
          </a:bodyPr>
          <a:lstStyle/>
          <a:p>
            <a:r>
              <a:rPr lang="en-US" sz="1600" dirty="0"/>
              <a:t>JBJS 2020,00:1-7</a:t>
            </a:r>
          </a:p>
          <a:p>
            <a:r>
              <a:rPr lang="en-US" sz="1600" dirty="0"/>
              <a:t>Anesthesia, 2014; 120: 540 - 550</a:t>
            </a:r>
          </a:p>
        </p:txBody>
      </p:sp>
    </p:spTree>
    <p:extLst>
      <p:ext uri="{BB962C8B-B14F-4D97-AF65-F5344CB8AC3E}">
        <p14:creationId xmlns:p14="http://schemas.microsoft.com/office/powerpoint/2010/main" val="17079383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0496" y="157480"/>
            <a:ext cx="10326004" cy="1264920"/>
          </a:xfrm>
        </p:spPr>
        <p:txBody>
          <a:bodyPr>
            <a:noAutofit/>
          </a:bodyPr>
          <a:lstStyle/>
          <a:p>
            <a:r>
              <a:rPr lang="en-US" sz="4400" u="sng" dirty="0">
                <a:solidFill>
                  <a:schemeClr val="tx1"/>
                </a:solidFill>
              </a:rPr>
              <a:t>Regional Anesthetic Techniques</a:t>
            </a:r>
            <a:br>
              <a:rPr lang="en-US" sz="4400" u="sng" dirty="0">
                <a:solidFill>
                  <a:schemeClr val="tx1"/>
                </a:solidFill>
              </a:rPr>
            </a:br>
            <a:endParaRPr lang="en-US" sz="4400" u="sng" dirty="0">
              <a:solidFill>
                <a:schemeClr val="tx1"/>
              </a:solidFill>
            </a:endParaRPr>
          </a:p>
        </p:txBody>
      </p:sp>
      <p:sp>
        <p:nvSpPr>
          <p:cNvPr id="3" name="Text Placeholder 2"/>
          <p:cNvSpPr>
            <a:spLocks noGrp="1"/>
          </p:cNvSpPr>
          <p:nvPr>
            <p:ph type="body" idx="1"/>
          </p:nvPr>
        </p:nvSpPr>
        <p:spPr>
          <a:xfrm>
            <a:off x="1040496" y="1256304"/>
            <a:ext cx="8560704" cy="4844511"/>
          </a:xfrm>
        </p:spPr>
        <p:txBody>
          <a:bodyPr>
            <a:normAutofit/>
          </a:bodyPr>
          <a:lstStyle/>
          <a:p>
            <a:pPr marL="342900" indent="-342900">
              <a:buFont typeface="Arial"/>
              <a:buChar char="•"/>
            </a:pPr>
            <a:r>
              <a:rPr lang="en-US" sz="3200" dirty="0">
                <a:solidFill>
                  <a:srgbClr val="000000"/>
                </a:solidFill>
                <a:latin typeface="+mn-lt"/>
              </a:rPr>
              <a:t>Upper Extremity Block Coverage:  Complications</a:t>
            </a:r>
          </a:p>
          <a:p>
            <a:pPr marL="800100" lvl="1" indent="-342900">
              <a:buFont typeface="Arial"/>
              <a:buChar char="•"/>
            </a:pPr>
            <a:r>
              <a:rPr lang="en-US" sz="2800" dirty="0">
                <a:solidFill>
                  <a:srgbClr val="000000"/>
                </a:solidFill>
              </a:rPr>
              <a:t>Systemic</a:t>
            </a:r>
          </a:p>
          <a:p>
            <a:pPr marL="800100" lvl="1" indent="-342900">
              <a:buFont typeface="Arial"/>
              <a:buChar char="•"/>
            </a:pPr>
            <a:r>
              <a:rPr lang="en-US" sz="2800" dirty="0">
                <a:solidFill>
                  <a:srgbClr val="000000"/>
                </a:solidFill>
              </a:rPr>
              <a:t>Phrenic Nerve</a:t>
            </a:r>
          </a:p>
          <a:p>
            <a:pPr marL="800100" lvl="1" indent="-342900">
              <a:buFont typeface="Arial"/>
              <a:buChar char="•"/>
            </a:pPr>
            <a:r>
              <a:rPr lang="en-US" sz="2800" dirty="0">
                <a:solidFill>
                  <a:srgbClr val="000000"/>
                </a:solidFill>
              </a:rPr>
              <a:t>Nerve Injury</a:t>
            </a:r>
          </a:p>
          <a:p>
            <a:pPr marL="800100" lvl="1" indent="-342900">
              <a:buFont typeface="Arial"/>
              <a:buChar char="•"/>
            </a:pPr>
            <a:r>
              <a:rPr lang="en-US" sz="2800" dirty="0">
                <a:solidFill>
                  <a:srgbClr val="000000"/>
                </a:solidFill>
              </a:rPr>
              <a:t>Pneumothorax</a:t>
            </a:r>
          </a:p>
          <a:p>
            <a:pPr marL="800100" lvl="1" indent="-342900">
              <a:buFont typeface="Arial"/>
              <a:buChar char="•"/>
            </a:pPr>
            <a:r>
              <a:rPr lang="en-US" sz="2800" dirty="0">
                <a:solidFill>
                  <a:srgbClr val="000000"/>
                </a:solidFill>
              </a:rPr>
              <a:t>Vascular puncture</a:t>
            </a:r>
          </a:p>
          <a:p>
            <a:pPr marL="800100" lvl="1" indent="-342900">
              <a:buFont typeface="Arial"/>
              <a:buChar char="•"/>
            </a:pPr>
            <a:r>
              <a:rPr lang="en-US" sz="2800" dirty="0">
                <a:solidFill>
                  <a:srgbClr val="000000"/>
                </a:solidFill>
              </a:rPr>
              <a:t>Horner syndrome</a:t>
            </a:r>
          </a:p>
          <a:p>
            <a:pPr marL="800100" lvl="1" indent="-342900">
              <a:buFont typeface="Arial"/>
              <a:buChar char="•"/>
            </a:pPr>
            <a:r>
              <a:rPr lang="en-US" sz="2800" dirty="0">
                <a:solidFill>
                  <a:srgbClr val="000000"/>
                </a:solidFill>
              </a:rPr>
              <a:t>Brachial plexus neuritis</a:t>
            </a:r>
          </a:p>
          <a:p>
            <a:pPr marL="800100" lvl="1" indent="-342900">
              <a:buFont typeface="Arial"/>
              <a:buChar char="•"/>
            </a:pPr>
            <a:r>
              <a:rPr lang="en-US" sz="2800" dirty="0">
                <a:solidFill>
                  <a:srgbClr val="000000"/>
                </a:solidFill>
              </a:rPr>
              <a:t>CRPS</a:t>
            </a:r>
          </a:p>
          <a:p>
            <a:pPr marL="800100" lvl="1" indent="-342900">
              <a:buFont typeface="Arial"/>
              <a:buChar char="•"/>
            </a:pPr>
            <a:r>
              <a:rPr lang="en-US" sz="2800" dirty="0">
                <a:solidFill>
                  <a:srgbClr val="000000"/>
                </a:solidFill>
              </a:rPr>
              <a:t>Bronchospasm (hiccups)</a:t>
            </a:r>
          </a:p>
          <a:p>
            <a:pPr marL="800100" lvl="1" indent="-342900">
              <a:buFont typeface="Arial"/>
              <a:buChar char="•"/>
            </a:pPr>
            <a:endParaRPr lang="en-US" sz="2800" dirty="0">
              <a:solidFill>
                <a:srgbClr val="000000"/>
              </a:solidFill>
            </a:endParaRPr>
          </a:p>
        </p:txBody>
      </p:sp>
      <p:pic>
        <p:nvPicPr>
          <p:cNvPr id="4" name="Picture 3"/>
          <p:cNvPicPr>
            <a:picLocks noChangeAspect="1"/>
          </p:cNvPicPr>
          <p:nvPr/>
        </p:nvPicPr>
        <p:blipFill>
          <a:blip r:embed="rId2"/>
          <a:stretch>
            <a:fillRect/>
          </a:stretch>
        </p:blipFill>
        <p:spPr>
          <a:xfrm>
            <a:off x="8075852" y="2033667"/>
            <a:ext cx="3789616" cy="3772773"/>
          </a:xfrm>
          <a:prstGeom prst="rect">
            <a:avLst/>
          </a:prstGeom>
          <a:ln>
            <a:noFill/>
          </a:ln>
          <a:effectLst>
            <a:softEdge rad="112500"/>
          </a:effectLst>
        </p:spPr>
      </p:pic>
    </p:spTree>
    <p:extLst>
      <p:ext uri="{BB962C8B-B14F-4D97-AF65-F5344CB8AC3E}">
        <p14:creationId xmlns:p14="http://schemas.microsoft.com/office/powerpoint/2010/main" val="33617105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1" y="0"/>
            <a:ext cx="11176904" cy="1460500"/>
          </a:xfrm>
        </p:spPr>
        <p:txBody>
          <a:bodyPr>
            <a:normAutofit/>
          </a:bodyPr>
          <a:lstStyle/>
          <a:p>
            <a:r>
              <a:rPr lang="en-US" sz="4400" dirty="0"/>
              <a:t>Locoregional Analgesia for Post-op Pain</a:t>
            </a:r>
            <a:br>
              <a:rPr lang="en-US" sz="4400" dirty="0"/>
            </a:br>
            <a:endParaRPr lang="en-US" sz="4400" dirty="0"/>
          </a:p>
        </p:txBody>
      </p:sp>
      <p:sp>
        <p:nvSpPr>
          <p:cNvPr id="3" name="Text Placeholder 2"/>
          <p:cNvSpPr>
            <a:spLocks noGrp="1"/>
          </p:cNvSpPr>
          <p:nvPr>
            <p:ph type="body" idx="1"/>
          </p:nvPr>
        </p:nvSpPr>
        <p:spPr>
          <a:xfrm>
            <a:off x="874182" y="1242482"/>
            <a:ext cx="10314517" cy="5132917"/>
          </a:xfrm>
        </p:spPr>
        <p:txBody>
          <a:bodyPr>
            <a:normAutofit/>
          </a:bodyPr>
          <a:lstStyle/>
          <a:p>
            <a:pPr marL="800100" lvl="1" indent="-342900">
              <a:buFont typeface="Arial"/>
              <a:buChar char="•"/>
            </a:pPr>
            <a:r>
              <a:rPr lang="en-US" sz="2800" dirty="0">
                <a:solidFill>
                  <a:srgbClr val="000000"/>
                </a:solidFill>
              </a:rPr>
              <a:t>Local Wound Infiltration (LIA) </a:t>
            </a:r>
            <a:r>
              <a:rPr lang="mr-IN" sz="2800" dirty="0">
                <a:solidFill>
                  <a:srgbClr val="000000"/>
                </a:solidFill>
              </a:rPr>
              <a:t>–</a:t>
            </a:r>
            <a:r>
              <a:rPr lang="en-US" sz="2800" dirty="0">
                <a:solidFill>
                  <a:srgbClr val="000000"/>
                </a:solidFill>
              </a:rPr>
              <a:t> infiltration of a large volume dilute solution of a long-acting local anesthetic agent at the end of surgery</a:t>
            </a:r>
          </a:p>
          <a:p>
            <a:pPr lvl="1"/>
            <a:endParaRPr lang="en-US" sz="2800" dirty="0">
              <a:solidFill>
                <a:srgbClr val="000000"/>
              </a:solidFill>
            </a:endParaRPr>
          </a:p>
          <a:p>
            <a:pPr marL="800100" lvl="1" indent="-342900">
              <a:buFont typeface="Arial"/>
              <a:buChar char="•"/>
            </a:pPr>
            <a:r>
              <a:rPr lang="en-US" sz="2800" dirty="0">
                <a:solidFill>
                  <a:srgbClr val="000000"/>
                </a:solidFill>
              </a:rPr>
              <a:t>Local analgesics blocks the ion-gated Na channels on the A-delta and C-type nerves and therefore block nociceptive nerve endings to produce analgesia</a:t>
            </a:r>
          </a:p>
          <a:p>
            <a:pPr lvl="1"/>
            <a:endParaRPr lang="en-US" sz="2800" dirty="0">
              <a:solidFill>
                <a:srgbClr val="000000"/>
              </a:solidFill>
            </a:endParaRPr>
          </a:p>
          <a:p>
            <a:pPr marL="800100" lvl="1" indent="-342900">
              <a:buFont typeface="Arial"/>
              <a:buChar char="•"/>
            </a:pPr>
            <a:r>
              <a:rPr lang="en-US" sz="2800" dirty="0">
                <a:solidFill>
                  <a:srgbClr val="000000"/>
                </a:solidFill>
              </a:rPr>
              <a:t>Pain relief usually lasts longer than the duration of the local anesthetic and the anti-inflammatory effect of the local anesthetic could be contributing factor for this prolonged effect,</a:t>
            </a:r>
          </a:p>
        </p:txBody>
      </p:sp>
    </p:spTree>
    <p:extLst>
      <p:ext uri="{BB962C8B-B14F-4D97-AF65-F5344CB8AC3E}">
        <p14:creationId xmlns:p14="http://schemas.microsoft.com/office/powerpoint/2010/main" val="2311231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500" y="0"/>
            <a:ext cx="10515600" cy="1325563"/>
          </a:xfrm>
        </p:spPr>
        <p:txBody>
          <a:bodyPr/>
          <a:lstStyle/>
          <a:p>
            <a:r>
              <a:rPr lang="en-US" u="sng" dirty="0"/>
              <a:t>Introduction: Pain</a:t>
            </a:r>
          </a:p>
        </p:txBody>
      </p:sp>
      <p:sp>
        <p:nvSpPr>
          <p:cNvPr id="3" name="Content Placeholder 2"/>
          <p:cNvSpPr>
            <a:spLocks noGrp="1"/>
          </p:cNvSpPr>
          <p:nvPr>
            <p:ph idx="1"/>
          </p:nvPr>
        </p:nvSpPr>
        <p:spPr>
          <a:xfrm>
            <a:off x="825500" y="1325563"/>
            <a:ext cx="10629900" cy="5424393"/>
          </a:xfrm>
        </p:spPr>
        <p:txBody>
          <a:bodyPr>
            <a:normAutofit/>
          </a:bodyPr>
          <a:lstStyle/>
          <a:p>
            <a:r>
              <a:rPr lang="en-US" sz="4000" dirty="0"/>
              <a:t>Difficult to define!!</a:t>
            </a:r>
          </a:p>
          <a:p>
            <a:pPr marL="0" indent="0">
              <a:buNone/>
            </a:pPr>
            <a:endParaRPr lang="en-US" sz="4000" dirty="0"/>
          </a:p>
          <a:p>
            <a:r>
              <a:rPr lang="en-US" sz="4000" dirty="0"/>
              <a:t>Pain is a unique subjective experience of an individual</a:t>
            </a:r>
          </a:p>
          <a:p>
            <a:endParaRPr lang="en-US" sz="4000" b="1" dirty="0"/>
          </a:p>
          <a:p>
            <a:r>
              <a:rPr lang="en-US" sz="4000" dirty="0">
                <a:solidFill>
                  <a:srgbClr val="020619"/>
                </a:solidFill>
              </a:rPr>
              <a:t>Physiological protective system</a:t>
            </a:r>
          </a:p>
          <a:p>
            <a:pPr lvl="1"/>
            <a:r>
              <a:rPr lang="en-US" sz="3600" dirty="0">
                <a:solidFill>
                  <a:srgbClr val="020619"/>
                </a:solidFill>
              </a:rPr>
              <a:t>Essential to warn, detect, and minimize contact with damaging stimuli</a:t>
            </a:r>
            <a:endParaRPr lang="en-US" sz="3600" b="1" dirty="0"/>
          </a:p>
          <a:p>
            <a:pPr marL="0" indent="0">
              <a:buNone/>
            </a:pPr>
            <a:endParaRPr lang="en-US" sz="4000" b="1" dirty="0"/>
          </a:p>
          <a:p>
            <a:endParaRPr lang="en-US" sz="4000" b="1" dirty="0"/>
          </a:p>
        </p:txBody>
      </p:sp>
    </p:spTree>
    <p:extLst>
      <p:ext uri="{BB962C8B-B14F-4D97-AF65-F5344CB8AC3E}">
        <p14:creationId xmlns:p14="http://schemas.microsoft.com/office/powerpoint/2010/main" val="28886133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6196" y="0"/>
            <a:ext cx="11265804" cy="1549400"/>
          </a:xfrm>
        </p:spPr>
        <p:txBody>
          <a:bodyPr>
            <a:normAutofit/>
          </a:bodyPr>
          <a:lstStyle/>
          <a:p>
            <a:r>
              <a:rPr lang="en-US" sz="4400" u="sng" dirty="0"/>
              <a:t>Locoregional Analgesia for Post-op Pain</a:t>
            </a:r>
            <a:br>
              <a:rPr lang="en-US" sz="4400" u="sng" dirty="0"/>
            </a:br>
            <a:endParaRPr lang="en-US" sz="4400" u="sng" dirty="0"/>
          </a:p>
        </p:txBody>
      </p:sp>
      <p:sp>
        <p:nvSpPr>
          <p:cNvPr id="3" name="Text Placeholder 2"/>
          <p:cNvSpPr>
            <a:spLocks noGrp="1"/>
          </p:cNvSpPr>
          <p:nvPr>
            <p:ph type="body" idx="1"/>
          </p:nvPr>
        </p:nvSpPr>
        <p:spPr>
          <a:xfrm>
            <a:off x="926196" y="1549400"/>
            <a:ext cx="9957704" cy="4826000"/>
          </a:xfrm>
        </p:spPr>
        <p:txBody>
          <a:bodyPr>
            <a:normAutofit/>
          </a:bodyPr>
          <a:lstStyle/>
          <a:p>
            <a:pPr marL="742950" lvl="1" indent="-285750">
              <a:buFont typeface="Arial"/>
              <a:buChar char="•"/>
            </a:pPr>
            <a:r>
              <a:rPr lang="en-US" sz="2800" dirty="0">
                <a:solidFill>
                  <a:srgbClr val="000000"/>
                </a:solidFill>
              </a:rPr>
              <a:t>Infiltration carried out at the </a:t>
            </a:r>
            <a:r>
              <a:rPr lang="en-US" sz="2800" u="sng" dirty="0">
                <a:solidFill>
                  <a:srgbClr val="000000"/>
                </a:solidFill>
              </a:rPr>
              <a:t>conclusion of surgery </a:t>
            </a:r>
            <a:r>
              <a:rPr lang="en-US" sz="2800" dirty="0">
                <a:solidFill>
                  <a:srgbClr val="000000"/>
                </a:solidFill>
              </a:rPr>
              <a:t>is more effective than </a:t>
            </a:r>
            <a:r>
              <a:rPr lang="en-US" sz="2800" u="sng" dirty="0">
                <a:solidFill>
                  <a:srgbClr val="000000"/>
                </a:solidFill>
              </a:rPr>
              <a:t>pre-incisional local wound infiltration</a:t>
            </a:r>
          </a:p>
          <a:p>
            <a:pPr marL="742950" lvl="1" indent="-285750">
              <a:buFont typeface="Arial"/>
              <a:buChar char="•"/>
            </a:pPr>
            <a:endParaRPr lang="en-US" sz="2800" u="sng" dirty="0">
              <a:solidFill>
                <a:srgbClr val="000000"/>
              </a:solidFill>
            </a:endParaRPr>
          </a:p>
          <a:p>
            <a:pPr marL="800100" lvl="1" indent="-342900">
              <a:buFont typeface="Arial"/>
              <a:buChar char="•"/>
            </a:pPr>
            <a:r>
              <a:rPr lang="en-US" sz="2800" dirty="0">
                <a:solidFill>
                  <a:srgbClr val="000000"/>
                </a:solidFill>
              </a:rPr>
              <a:t>Local anesthetics possess antimicrobial properties and do not influence wound healing,</a:t>
            </a:r>
          </a:p>
          <a:p>
            <a:pPr marL="800100" lvl="1" indent="-342900">
              <a:buFont typeface="Arial"/>
              <a:buChar char="•"/>
            </a:pPr>
            <a:endParaRPr lang="en-US" sz="2800" dirty="0">
              <a:solidFill>
                <a:srgbClr val="000000"/>
              </a:solidFill>
            </a:endParaRPr>
          </a:p>
          <a:p>
            <a:pPr marL="800100" lvl="1" indent="-342900">
              <a:buFont typeface="Arial"/>
              <a:buChar char="•"/>
            </a:pPr>
            <a:r>
              <a:rPr lang="en-US" sz="2800" dirty="0">
                <a:solidFill>
                  <a:srgbClr val="000000"/>
                </a:solidFill>
              </a:rPr>
              <a:t>Drugs commonly used for LIA - </a:t>
            </a:r>
            <a:r>
              <a:rPr lang="en-US" sz="2800" dirty="0" err="1">
                <a:solidFill>
                  <a:srgbClr val="000000"/>
                </a:solidFill>
              </a:rPr>
              <a:t>Lidocaine</a:t>
            </a:r>
            <a:r>
              <a:rPr lang="en-US" sz="2800" dirty="0">
                <a:solidFill>
                  <a:srgbClr val="000000"/>
                </a:solidFill>
              </a:rPr>
              <a:t> 0.5%, bupivacaine 0.25%, </a:t>
            </a:r>
            <a:r>
              <a:rPr lang="en-US" sz="2800" dirty="0" err="1">
                <a:solidFill>
                  <a:srgbClr val="000000"/>
                </a:solidFill>
              </a:rPr>
              <a:t>levobupivacaine</a:t>
            </a:r>
            <a:r>
              <a:rPr lang="en-US" sz="2800" dirty="0">
                <a:solidFill>
                  <a:srgbClr val="000000"/>
                </a:solidFill>
              </a:rPr>
              <a:t>, 0.25%, </a:t>
            </a:r>
            <a:r>
              <a:rPr lang="en-US" sz="2800" dirty="0" err="1">
                <a:solidFill>
                  <a:srgbClr val="000000"/>
                </a:solidFill>
              </a:rPr>
              <a:t>ropivacaine</a:t>
            </a:r>
            <a:r>
              <a:rPr lang="en-US" sz="2800" dirty="0">
                <a:solidFill>
                  <a:srgbClr val="000000"/>
                </a:solidFill>
              </a:rPr>
              <a:t> 0.2%</a:t>
            </a:r>
          </a:p>
        </p:txBody>
      </p:sp>
    </p:spTree>
    <p:extLst>
      <p:ext uri="{BB962C8B-B14F-4D97-AF65-F5344CB8AC3E}">
        <p14:creationId xmlns:p14="http://schemas.microsoft.com/office/powerpoint/2010/main" val="1484395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25090-2EAD-4D40-A278-77E9AE73C662}"/>
              </a:ext>
            </a:extLst>
          </p:cNvPr>
          <p:cNvSpPr>
            <a:spLocks noGrp="1"/>
          </p:cNvSpPr>
          <p:nvPr>
            <p:ph type="title"/>
          </p:nvPr>
        </p:nvSpPr>
        <p:spPr>
          <a:xfrm>
            <a:off x="838200" y="0"/>
            <a:ext cx="10515600" cy="1325563"/>
          </a:xfrm>
        </p:spPr>
        <p:txBody>
          <a:bodyPr/>
          <a:lstStyle/>
          <a:p>
            <a:r>
              <a:rPr lang="en-US" u="sng" dirty="0"/>
              <a:t>Best Practice for Acute Pain Management</a:t>
            </a:r>
          </a:p>
        </p:txBody>
      </p:sp>
      <p:sp>
        <p:nvSpPr>
          <p:cNvPr id="3" name="Content Placeholder 2">
            <a:extLst>
              <a:ext uri="{FF2B5EF4-FFF2-40B4-BE49-F238E27FC236}">
                <a16:creationId xmlns:a16="http://schemas.microsoft.com/office/drawing/2014/main" id="{2EEDF277-4118-AA49-961C-BA400505ED76}"/>
              </a:ext>
            </a:extLst>
          </p:cNvPr>
          <p:cNvSpPr>
            <a:spLocks noGrp="1"/>
          </p:cNvSpPr>
          <p:nvPr>
            <p:ph idx="1"/>
          </p:nvPr>
        </p:nvSpPr>
        <p:spPr>
          <a:xfrm>
            <a:off x="838200" y="1429841"/>
            <a:ext cx="11076296" cy="4273535"/>
          </a:xfrm>
        </p:spPr>
        <p:txBody>
          <a:bodyPr>
            <a:normAutofit/>
          </a:bodyPr>
          <a:lstStyle/>
          <a:p>
            <a:r>
              <a:rPr lang="en-US" sz="4000" dirty="0"/>
              <a:t>15 member panel – expertise in  orthopedic surgery and/or management </a:t>
            </a:r>
          </a:p>
          <a:p>
            <a:r>
              <a:rPr lang="en-US" sz="4000" dirty="0"/>
              <a:t>Literature review and panel review</a:t>
            </a:r>
          </a:p>
          <a:p>
            <a:r>
              <a:rPr lang="en-US" sz="4000" dirty="0"/>
              <a:t>Recommendations for acute pain for musculoskeletal injury</a:t>
            </a:r>
          </a:p>
          <a:p>
            <a:r>
              <a:rPr lang="en-US" sz="4000" dirty="0"/>
              <a:t>Approved by the OTA October 16, 2018</a:t>
            </a:r>
          </a:p>
        </p:txBody>
      </p:sp>
      <p:sp>
        <p:nvSpPr>
          <p:cNvPr id="4" name="Rectangle 3">
            <a:extLst>
              <a:ext uri="{FF2B5EF4-FFF2-40B4-BE49-F238E27FC236}">
                <a16:creationId xmlns:a16="http://schemas.microsoft.com/office/drawing/2014/main" id="{1CDD69F6-E9E9-8948-9EFF-F3CC9876D8CA}"/>
              </a:ext>
            </a:extLst>
          </p:cNvPr>
          <p:cNvSpPr/>
          <p:nvPr/>
        </p:nvSpPr>
        <p:spPr>
          <a:xfrm>
            <a:off x="1699752" y="5878353"/>
            <a:ext cx="9384364" cy="369332"/>
          </a:xfrm>
          <a:prstGeom prst="rect">
            <a:avLst/>
          </a:prstGeom>
        </p:spPr>
        <p:txBody>
          <a:bodyPr wrap="none">
            <a:spAutoFit/>
          </a:bodyPr>
          <a:lstStyle/>
          <a:p>
            <a:r>
              <a:rPr lang="en-US" dirty="0">
                <a:latin typeface="Helvetica" pitchFamily="2" charset="0"/>
              </a:rPr>
              <a:t>Hsu J. Mir Hassan, Wally Megan et al, J </a:t>
            </a:r>
            <a:r>
              <a:rPr lang="en-US" dirty="0" err="1">
                <a:latin typeface="Helvetica" pitchFamily="2" charset="0"/>
              </a:rPr>
              <a:t>Orthop</a:t>
            </a:r>
            <a:r>
              <a:rPr lang="en-US" dirty="0">
                <a:latin typeface="Helvetica" pitchFamily="2" charset="0"/>
              </a:rPr>
              <a:t> Trauma Volume 33, Number 5, May 2019</a:t>
            </a:r>
            <a:endParaRPr lang="en-US" dirty="0">
              <a:effectLst/>
              <a:latin typeface="Helvetica" pitchFamily="2" charset="0"/>
            </a:endParaRPr>
          </a:p>
        </p:txBody>
      </p:sp>
    </p:spTree>
    <p:extLst>
      <p:ext uri="{BB962C8B-B14F-4D97-AF65-F5344CB8AC3E}">
        <p14:creationId xmlns:p14="http://schemas.microsoft.com/office/powerpoint/2010/main" val="13619647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4F2C43-A45F-1046-A1F9-EB4186DE8C45}"/>
              </a:ext>
            </a:extLst>
          </p:cNvPr>
          <p:cNvSpPr>
            <a:spLocks noGrp="1"/>
          </p:cNvSpPr>
          <p:nvPr>
            <p:ph idx="1"/>
          </p:nvPr>
        </p:nvSpPr>
        <p:spPr>
          <a:xfrm>
            <a:off x="838200" y="1408154"/>
            <a:ext cx="10816988" cy="4351338"/>
          </a:xfrm>
        </p:spPr>
        <p:txBody>
          <a:bodyPr>
            <a:normAutofit lnSpcReduction="10000"/>
          </a:bodyPr>
          <a:lstStyle/>
          <a:p>
            <a:pPr marL="0" indent="0">
              <a:buNone/>
            </a:pPr>
            <a:r>
              <a:rPr lang="en-US" sz="3600" b="1" u="sng" dirty="0"/>
              <a:t>Cognitive and Emotional Strategies</a:t>
            </a:r>
          </a:p>
          <a:p>
            <a:pPr lvl="1"/>
            <a:r>
              <a:rPr lang="en-US" sz="3200" dirty="0"/>
              <a:t>Discussion with patient of expected course and patient experience</a:t>
            </a:r>
          </a:p>
          <a:p>
            <a:pPr marL="457200" lvl="1" indent="0">
              <a:buNone/>
            </a:pPr>
            <a:endParaRPr lang="en-US" sz="3200" dirty="0"/>
          </a:p>
          <a:p>
            <a:pPr lvl="1"/>
            <a:r>
              <a:rPr lang="en-US" sz="3200" dirty="0"/>
              <a:t>Pain greater than expected or depression, anxiety PTSD, poor coping refer to psychosocial interventions</a:t>
            </a:r>
          </a:p>
          <a:p>
            <a:pPr marL="457200" lvl="1" indent="0">
              <a:buNone/>
            </a:pPr>
            <a:endParaRPr lang="en-US" sz="3200" dirty="0"/>
          </a:p>
          <a:p>
            <a:pPr lvl="1"/>
            <a:r>
              <a:rPr lang="en-US" sz="3200" dirty="0"/>
              <a:t>Anxiety reducing strategies to increase self efficacy like aromatherapy, music therapy or cognitive behavior therapy</a:t>
            </a:r>
          </a:p>
        </p:txBody>
      </p:sp>
      <p:sp>
        <p:nvSpPr>
          <p:cNvPr id="4" name="Title 1">
            <a:extLst>
              <a:ext uri="{FF2B5EF4-FFF2-40B4-BE49-F238E27FC236}">
                <a16:creationId xmlns:a16="http://schemas.microsoft.com/office/drawing/2014/main" id="{66A4EB15-4EA9-F54E-8A86-7E8A3E01C865}"/>
              </a:ext>
            </a:extLst>
          </p:cNvPr>
          <p:cNvSpPr>
            <a:spLocks noGrp="1"/>
          </p:cNvSpPr>
          <p:nvPr>
            <p:ph type="title"/>
          </p:nvPr>
        </p:nvSpPr>
        <p:spPr>
          <a:xfrm>
            <a:off x="838200" y="58471"/>
            <a:ext cx="10515600" cy="1325563"/>
          </a:xfrm>
        </p:spPr>
        <p:txBody>
          <a:bodyPr/>
          <a:lstStyle/>
          <a:p>
            <a:r>
              <a:rPr lang="en-US" u="sng" dirty="0"/>
              <a:t>Best Practice for Acute Pain Management</a:t>
            </a:r>
          </a:p>
        </p:txBody>
      </p:sp>
      <p:sp>
        <p:nvSpPr>
          <p:cNvPr id="5" name="Rectangle 4">
            <a:extLst>
              <a:ext uri="{FF2B5EF4-FFF2-40B4-BE49-F238E27FC236}">
                <a16:creationId xmlns:a16="http://schemas.microsoft.com/office/drawing/2014/main" id="{4B335805-754D-5840-B3D3-A4619125CF5C}"/>
              </a:ext>
            </a:extLst>
          </p:cNvPr>
          <p:cNvSpPr/>
          <p:nvPr/>
        </p:nvSpPr>
        <p:spPr>
          <a:xfrm>
            <a:off x="1767991" y="6127234"/>
            <a:ext cx="9384364" cy="369332"/>
          </a:xfrm>
          <a:prstGeom prst="rect">
            <a:avLst/>
          </a:prstGeom>
        </p:spPr>
        <p:txBody>
          <a:bodyPr wrap="none">
            <a:spAutoFit/>
          </a:bodyPr>
          <a:lstStyle/>
          <a:p>
            <a:r>
              <a:rPr lang="en-US" dirty="0">
                <a:latin typeface="Helvetica" pitchFamily="2" charset="0"/>
              </a:rPr>
              <a:t>Hsu J. Mir Hassan, Wally Megan et al, J </a:t>
            </a:r>
            <a:r>
              <a:rPr lang="en-US" dirty="0" err="1">
                <a:latin typeface="Helvetica" pitchFamily="2" charset="0"/>
              </a:rPr>
              <a:t>Orthop</a:t>
            </a:r>
            <a:r>
              <a:rPr lang="en-US" dirty="0">
                <a:latin typeface="Helvetica" pitchFamily="2" charset="0"/>
              </a:rPr>
              <a:t> Trauma Volume 33, Number 5, May 2019</a:t>
            </a:r>
            <a:endParaRPr lang="en-US" dirty="0">
              <a:effectLst/>
              <a:latin typeface="Helvetica" pitchFamily="2" charset="0"/>
            </a:endParaRPr>
          </a:p>
        </p:txBody>
      </p:sp>
    </p:spTree>
    <p:extLst>
      <p:ext uri="{BB962C8B-B14F-4D97-AF65-F5344CB8AC3E}">
        <p14:creationId xmlns:p14="http://schemas.microsoft.com/office/powerpoint/2010/main" val="37196447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4F2C43-A45F-1046-A1F9-EB4186DE8C45}"/>
              </a:ext>
            </a:extLst>
          </p:cNvPr>
          <p:cNvSpPr>
            <a:spLocks noGrp="1"/>
          </p:cNvSpPr>
          <p:nvPr>
            <p:ph idx="1"/>
          </p:nvPr>
        </p:nvSpPr>
        <p:spPr>
          <a:xfrm>
            <a:off x="838200" y="1408154"/>
            <a:ext cx="11172986" cy="4351338"/>
          </a:xfrm>
        </p:spPr>
        <p:txBody>
          <a:bodyPr>
            <a:normAutofit/>
          </a:bodyPr>
          <a:lstStyle/>
          <a:p>
            <a:pPr marL="0" indent="0">
              <a:buNone/>
            </a:pPr>
            <a:r>
              <a:rPr lang="en-US" sz="3600" b="1" u="sng" dirty="0"/>
              <a:t>Nociception and Pain</a:t>
            </a:r>
          </a:p>
          <a:p>
            <a:pPr lvl="1"/>
            <a:r>
              <a:rPr lang="en-US" sz="3200" dirty="0"/>
              <a:t>Nociception – physiology of actual or potential tissue damage</a:t>
            </a:r>
          </a:p>
          <a:p>
            <a:pPr lvl="1"/>
            <a:r>
              <a:rPr lang="en-US" sz="3200" dirty="0"/>
              <a:t>Pain – unpleasant thoughts emotions and behavior that accompany nociception</a:t>
            </a:r>
          </a:p>
          <a:p>
            <a:pPr lvl="1"/>
            <a:r>
              <a:rPr lang="en-US" sz="3200" dirty="0"/>
              <a:t>Pain catastrophizing – ineffective coping strategy </a:t>
            </a:r>
          </a:p>
          <a:p>
            <a:pPr lvl="1"/>
            <a:r>
              <a:rPr lang="en-US" sz="3200" dirty="0"/>
              <a:t>No association between pain intensity and degree of nociception</a:t>
            </a:r>
          </a:p>
          <a:p>
            <a:pPr lvl="1"/>
            <a:r>
              <a:rPr lang="en-US" sz="3200" dirty="0"/>
              <a:t>Pain intensity variation accounted for by psychological aspects</a:t>
            </a:r>
          </a:p>
        </p:txBody>
      </p:sp>
      <p:sp>
        <p:nvSpPr>
          <p:cNvPr id="4" name="Title 1">
            <a:extLst>
              <a:ext uri="{FF2B5EF4-FFF2-40B4-BE49-F238E27FC236}">
                <a16:creationId xmlns:a16="http://schemas.microsoft.com/office/drawing/2014/main" id="{66A4EB15-4EA9-F54E-8A86-7E8A3E01C865}"/>
              </a:ext>
            </a:extLst>
          </p:cNvPr>
          <p:cNvSpPr>
            <a:spLocks noGrp="1"/>
          </p:cNvSpPr>
          <p:nvPr>
            <p:ph type="title"/>
          </p:nvPr>
        </p:nvSpPr>
        <p:spPr>
          <a:xfrm>
            <a:off x="838200" y="58471"/>
            <a:ext cx="10515600" cy="1325563"/>
          </a:xfrm>
        </p:spPr>
        <p:txBody>
          <a:bodyPr/>
          <a:lstStyle/>
          <a:p>
            <a:r>
              <a:rPr lang="en-US" u="sng" dirty="0"/>
              <a:t>Best Practice for Acute Pain Management</a:t>
            </a:r>
          </a:p>
        </p:txBody>
      </p:sp>
      <p:sp>
        <p:nvSpPr>
          <p:cNvPr id="5" name="Rectangle 4">
            <a:extLst>
              <a:ext uri="{FF2B5EF4-FFF2-40B4-BE49-F238E27FC236}">
                <a16:creationId xmlns:a16="http://schemas.microsoft.com/office/drawing/2014/main" id="{4B335805-754D-5840-B3D3-A4619125CF5C}"/>
              </a:ext>
            </a:extLst>
          </p:cNvPr>
          <p:cNvSpPr/>
          <p:nvPr/>
        </p:nvSpPr>
        <p:spPr>
          <a:xfrm>
            <a:off x="1767991" y="6127234"/>
            <a:ext cx="9384364" cy="369332"/>
          </a:xfrm>
          <a:prstGeom prst="rect">
            <a:avLst/>
          </a:prstGeom>
        </p:spPr>
        <p:txBody>
          <a:bodyPr wrap="none">
            <a:spAutoFit/>
          </a:bodyPr>
          <a:lstStyle/>
          <a:p>
            <a:r>
              <a:rPr lang="en-US" dirty="0">
                <a:latin typeface="Helvetica" pitchFamily="2" charset="0"/>
              </a:rPr>
              <a:t>Hsu J. Mir Hassan, Wally Megan et al, J </a:t>
            </a:r>
            <a:r>
              <a:rPr lang="en-US" dirty="0" err="1">
                <a:latin typeface="Helvetica" pitchFamily="2" charset="0"/>
              </a:rPr>
              <a:t>Orthop</a:t>
            </a:r>
            <a:r>
              <a:rPr lang="en-US" dirty="0">
                <a:latin typeface="Helvetica" pitchFamily="2" charset="0"/>
              </a:rPr>
              <a:t> Trauma Volume 33, Number 5, May 2019</a:t>
            </a:r>
            <a:endParaRPr lang="en-US" dirty="0">
              <a:effectLst/>
              <a:latin typeface="Helvetica" pitchFamily="2" charset="0"/>
            </a:endParaRPr>
          </a:p>
        </p:txBody>
      </p:sp>
    </p:spTree>
    <p:extLst>
      <p:ext uri="{BB962C8B-B14F-4D97-AF65-F5344CB8AC3E}">
        <p14:creationId xmlns:p14="http://schemas.microsoft.com/office/powerpoint/2010/main" val="15733980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4F2C43-A45F-1046-A1F9-EB4186DE8C45}"/>
              </a:ext>
            </a:extLst>
          </p:cNvPr>
          <p:cNvSpPr>
            <a:spLocks noGrp="1"/>
          </p:cNvSpPr>
          <p:nvPr>
            <p:ph idx="1"/>
          </p:nvPr>
        </p:nvSpPr>
        <p:spPr>
          <a:xfrm>
            <a:off x="838200" y="1408154"/>
            <a:ext cx="11172986" cy="4351338"/>
          </a:xfrm>
        </p:spPr>
        <p:txBody>
          <a:bodyPr>
            <a:normAutofit/>
          </a:bodyPr>
          <a:lstStyle/>
          <a:p>
            <a:pPr marL="0" indent="0">
              <a:buNone/>
            </a:pPr>
            <a:r>
              <a:rPr lang="en-US" sz="3600" b="1" u="sng" dirty="0"/>
              <a:t>Psychosocial Interventions</a:t>
            </a:r>
          </a:p>
          <a:p>
            <a:pPr lvl="1"/>
            <a:r>
              <a:rPr lang="en-US" sz="3600" dirty="0"/>
              <a:t>Improve overall mental health and decrease depression, anxiety and PTSD</a:t>
            </a:r>
          </a:p>
          <a:p>
            <a:pPr lvl="1"/>
            <a:r>
              <a:rPr lang="en-US" sz="3600" dirty="0"/>
              <a:t>Cognitive behavior therapy, self management interventions and training, peer support and online social networking </a:t>
            </a:r>
          </a:p>
          <a:p>
            <a:pPr lvl="1"/>
            <a:r>
              <a:rPr lang="en-US" sz="3600" dirty="0"/>
              <a:t>Difficult for many to access</a:t>
            </a:r>
          </a:p>
        </p:txBody>
      </p:sp>
      <p:sp>
        <p:nvSpPr>
          <p:cNvPr id="4" name="Title 1">
            <a:extLst>
              <a:ext uri="{FF2B5EF4-FFF2-40B4-BE49-F238E27FC236}">
                <a16:creationId xmlns:a16="http://schemas.microsoft.com/office/drawing/2014/main" id="{66A4EB15-4EA9-F54E-8A86-7E8A3E01C865}"/>
              </a:ext>
            </a:extLst>
          </p:cNvPr>
          <p:cNvSpPr>
            <a:spLocks noGrp="1"/>
          </p:cNvSpPr>
          <p:nvPr>
            <p:ph type="title"/>
          </p:nvPr>
        </p:nvSpPr>
        <p:spPr>
          <a:xfrm>
            <a:off x="838200" y="58471"/>
            <a:ext cx="10515600" cy="1325563"/>
          </a:xfrm>
        </p:spPr>
        <p:txBody>
          <a:bodyPr/>
          <a:lstStyle/>
          <a:p>
            <a:r>
              <a:rPr lang="en-US" u="sng" dirty="0"/>
              <a:t>Best Practice for Acute Pain Management</a:t>
            </a:r>
          </a:p>
        </p:txBody>
      </p:sp>
      <p:sp>
        <p:nvSpPr>
          <p:cNvPr id="5" name="Rectangle 4">
            <a:extLst>
              <a:ext uri="{FF2B5EF4-FFF2-40B4-BE49-F238E27FC236}">
                <a16:creationId xmlns:a16="http://schemas.microsoft.com/office/drawing/2014/main" id="{4B335805-754D-5840-B3D3-A4619125CF5C}"/>
              </a:ext>
            </a:extLst>
          </p:cNvPr>
          <p:cNvSpPr/>
          <p:nvPr/>
        </p:nvSpPr>
        <p:spPr>
          <a:xfrm>
            <a:off x="1767991" y="6127234"/>
            <a:ext cx="9384364" cy="369332"/>
          </a:xfrm>
          <a:prstGeom prst="rect">
            <a:avLst/>
          </a:prstGeom>
        </p:spPr>
        <p:txBody>
          <a:bodyPr wrap="none">
            <a:spAutoFit/>
          </a:bodyPr>
          <a:lstStyle/>
          <a:p>
            <a:r>
              <a:rPr lang="en-US" dirty="0">
                <a:latin typeface="Helvetica" pitchFamily="2" charset="0"/>
              </a:rPr>
              <a:t>Hsu J. Mir Hassan, Wally Megan et al, J </a:t>
            </a:r>
            <a:r>
              <a:rPr lang="en-US" dirty="0" err="1">
                <a:latin typeface="Helvetica" pitchFamily="2" charset="0"/>
              </a:rPr>
              <a:t>Orthop</a:t>
            </a:r>
            <a:r>
              <a:rPr lang="en-US" dirty="0">
                <a:latin typeface="Helvetica" pitchFamily="2" charset="0"/>
              </a:rPr>
              <a:t> Trauma Volume 33, Number 5, May 2019</a:t>
            </a:r>
            <a:endParaRPr lang="en-US" dirty="0">
              <a:effectLst/>
              <a:latin typeface="Helvetica" pitchFamily="2" charset="0"/>
            </a:endParaRPr>
          </a:p>
        </p:txBody>
      </p:sp>
    </p:spTree>
    <p:extLst>
      <p:ext uri="{BB962C8B-B14F-4D97-AF65-F5344CB8AC3E}">
        <p14:creationId xmlns:p14="http://schemas.microsoft.com/office/powerpoint/2010/main" val="32219779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4F2C43-A45F-1046-A1F9-EB4186DE8C45}"/>
              </a:ext>
            </a:extLst>
          </p:cNvPr>
          <p:cNvSpPr>
            <a:spLocks noGrp="1"/>
          </p:cNvSpPr>
          <p:nvPr>
            <p:ph idx="1"/>
          </p:nvPr>
        </p:nvSpPr>
        <p:spPr>
          <a:xfrm>
            <a:off x="838200" y="1408154"/>
            <a:ext cx="11172986" cy="4351338"/>
          </a:xfrm>
        </p:spPr>
        <p:txBody>
          <a:bodyPr>
            <a:normAutofit/>
          </a:bodyPr>
          <a:lstStyle/>
          <a:p>
            <a:pPr marL="0" indent="0">
              <a:buNone/>
            </a:pPr>
            <a:r>
              <a:rPr lang="en-US" sz="3600" b="1" u="sng" dirty="0"/>
              <a:t>Physical Strategies</a:t>
            </a:r>
          </a:p>
          <a:p>
            <a:pPr lvl="1"/>
            <a:r>
              <a:rPr lang="en-US" sz="3600" dirty="0"/>
              <a:t>TENS – adjunct, based on Gate Theory of pain, use strong sub painful frequencies</a:t>
            </a:r>
          </a:p>
          <a:p>
            <a:pPr marL="457200" lvl="1" indent="0">
              <a:buNone/>
            </a:pPr>
            <a:endParaRPr lang="en-US" sz="3600" dirty="0"/>
          </a:p>
          <a:p>
            <a:pPr lvl="1"/>
            <a:r>
              <a:rPr lang="en-US" sz="3600" dirty="0"/>
              <a:t>Cryotherapy for acute and post op pain, variable results, beware of nerve palsies</a:t>
            </a:r>
          </a:p>
        </p:txBody>
      </p:sp>
      <p:sp>
        <p:nvSpPr>
          <p:cNvPr id="4" name="Title 1">
            <a:extLst>
              <a:ext uri="{FF2B5EF4-FFF2-40B4-BE49-F238E27FC236}">
                <a16:creationId xmlns:a16="http://schemas.microsoft.com/office/drawing/2014/main" id="{66A4EB15-4EA9-F54E-8A86-7E8A3E01C865}"/>
              </a:ext>
            </a:extLst>
          </p:cNvPr>
          <p:cNvSpPr>
            <a:spLocks noGrp="1"/>
          </p:cNvSpPr>
          <p:nvPr>
            <p:ph type="title"/>
          </p:nvPr>
        </p:nvSpPr>
        <p:spPr>
          <a:xfrm>
            <a:off x="838200" y="58471"/>
            <a:ext cx="10515600" cy="1325563"/>
          </a:xfrm>
        </p:spPr>
        <p:txBody>
          <a:bodyPr/>
          <a:lstStyle/>
          <a:p>
            <a:r>
              <a:rPr lang="en-US" u="sng" dirty="0"/>
              <a:t>Best Practice for Acute Pain Management</a:t>
            </a:r>
          </a:p>
        </p:txBody>
      </p:sp>
      <p:sp>
        <p:nvSpPr>
          <p:cNvPr id="5" name="Rectangle 4">
            <a:extLst>
              <a:ext uri="{FF2B5EF4-FFF2-40B4-BE49-F238E27FC236}">
                <a16:creationId xmlns:a16="http://schemas.microsoft.com/office/drawing/2014/main" id="{4B335805-754D-5840-B3D3-A4619125CF5C}"/>
              </a:ext>
            </a:extLst>
          </p:cNvPr>
          <p:cNvSpPr/>
          <p:nvPr/>
        </p:nvSpPr>
        <p:spPr>
          <a:xfrm>
            <a:off x="1767991" y="6127234"/>
            <a:ext cx="9384364" cy="369332"/>
          </a:xfrm>
          <a:prstGeom prst="rect">
            <a:avLst/>
          </a:prstGeom>
        </p:spPr>
        <p:txBody>
          <a:bodyPr wrap="none">
            <a:spAutoFit/>
          </a:bodyPr>
          <a:lstStyle/>
          <a:p>
            <a:r>
              <a:rPr lang="en-US" dirty="0">
                <a:latin typeface="Helvetica" pitchFamily="2" charset="0"/>
              </a:rPr>
              <a:t>Hsu J. Mir Hassan, Wally Megan et al, J </a:t>
            </a:r>
            <a:r>
              <a:rPr lang="en-US" dirty="0" err="1">
                <a:latin typeface="Helvetica" pitchFamily="2" charset="0"/>
              </a:rPr>
              <a:t>Orthop</a:t>
            </a:r>
            <a:r>
              <a:rPr lang="en-US" dirty="0">
                <a:latin typeface="Helvetica" pitchFamily="2" charset="0"/>
              </a:rPr>
              <a:t> Trauma Volume 33, Number 5, May 2019</a:t>
            </a:r>
            <a:endParaRPr lang="en-US" dirty="0">
              <a:effectLst/>
              <a:latin typeface="Helvetica" pitchFamily="2" charset="0"/>
            </a:endParaRPr>
          </a:p>
        </p:txBody>
      </p:sp>
    </p:spTree>
    <p:extLst>
      <p:ext uri="{BB962C8B-B14F-4D97-AF65-F5344CB8AC3E}">
        <p14:creationId xmlns:p14="http://schemas.microsoft.com/office/powerpoint/2010/main" val="17403803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4F2C43-A45F-1046-A1F9-EB4186DE8C45}"/>
              </a:ext>
            </a:extLst>
          </p:cNvPr>
          <p:cNvSpPr>
            <a:spLocks noGrp="1"/>
          </p:cNvSpPr>
          <p:nvPr>
            <p:ph idx="1"/>
          </p:nvPr>
        </p:nvSpPr>
        <p:spPr>
          <a:xfrm>
            <a:off x="838200" y="1408154"/>
            <a:ext cx="11172986" cy="4351338"/>
          </a:xfrm>
        </p:spPr>
        <p:txBody>
          <a:bodyPr>
            <a:normAutofit/>
          </a:bodyPr>
          <a:lstStyle/>
          <a:p>
            <a:pPr marL="0" indent="0">
              <a:buNone/>
            </a:pPr>
            <a:r>
              <a:rPr lang="en-US" sz="4000" b="1" u="sng" dirty="0"/>
              <a:t>Opioids Safety and Effectiveness</a:t>
            </a:r>
          </a:p>
          <a:p>
            <a:pPr lvl="1"/>
            <a:r>
              <a:rPr lang="en-US" sz="4000" dirty="0"/>
              <a:t>Use the lowest effective dose for shortest period of time</a:t>
            </a:r>
          </a:p>
          <a:p>
            <a:pPr lvl="1"/>
            <a:r>
              <a:rPr lang="en-US" sz="4000" dirty="0"/>
              <a:t>No benzodiazepines with opioids</a:t>
            </a:r>
          </a:p>
          <a:p>
            <a:pPr lvl="1"/>
            <a:r>
              <a:rPr lang="en-US" sz="4000" dirty="0"/>
              <a:t>Avoid long acting opioids in acute pain</a:t>
            </a:r>
          </a:p>
          <a:p>
            <a:pPr lvl="1"/>
            <a:r>
              <a:rPr lang="en-US" sz="4000" dirty="0"/>
              <a:t>Prescribe precisely – no ranges of dose or time</a:t>
            </a:r>
          </a:p>
          <a:p>
            <a:pPr lvl="1"/>
            <a:r>
              <a:rPr lang="en-US" sz="4000" dirty="0"/>
              <a:t>Combine with NSAIDs make more effective</a:t>
            </a:r>
          </a:p>
          <a:p>
            <a:pPr lvl="1"/>
            <a:endParaRPr lang="en-US" sz="4000" dirty="0"/>
          </a:p>
          <a:p>
            <a:pPr marL="457200" lvl="1" indent="0">
              <a:buNone/>
            </a:pPr>
            <a:endParaRPr lang="en-US" sz="4000" dirty="0"/>
          </a:p>
        </p:txBody>
      </p:sp>
      <p:sp>
        <p:nvSpPr>
          <p:cNvPr id="4" name="Title 1">
            <a:extLst>
              <a:ext uri="{FF2B5EF4-FFF2-40B4-BE49-F238E27FC236}">
                <a16:creationId xmlns:a16="http://schemas.microsoft.com/office/drawing/2014/main" id="{66A4EB15-4EA9-F54E-8A86-7E8A3E01C865}"/>
              </a:ext>
            </a:extLst>
          </p:cNvPr>
          <p:cNvSpPr>
            <a:spLocks noGrp="1"/>
          </p:cNvSpPr>
          <p:nvPr>
            <p:ph type="title"/>
          </p:nvPr>
        </p:nvSpPr>
        <p:spPr>
          <a:xfrm>
            <a:off x="838200" y="58471"/>
            <a:ext cx="10515600" cy="1325563"/>
          </a:xfrm>
        </p:spPr>
        <p:txBody>
          <a:bodyPr/>
          <a:lstStyle/>
          <a:p>
            <a:r>
              <a:rPr lang="en-US" u="sng" dirty="0"/>
              <a:t>Best Practice for Acute Pain Management</a:t>
            </a:r>
          </a:p>
        </p:txBody>
      </p:sp>
      <p:sp>
        <p:nvSpPr>
          <p:cNvPr id="5" name="Rectangle 4">
            <a:extLst>
              <a:ext uri="{FF2B5EF4-FFF2-40B4-BE49-F238E27FC236}">
                <a16:creationId xmlns:a16="http://schemas.microsoft.com/office/drawing/2014/main" id="{4B335805-754D-5840-B3D3-A4619125CF5C}"/>
              </a:ext>
            </a:extLst>
          </p:cNvPr>
          <p:cNvSpPr/>
          <p:nvPr/>
        </p:nvSpPr>
        <p:spPr>
          <a:xfrm>
            <a:off x="1767991" y="6127234"/>
            <a:ext cx="9384364" cy="369332"/>
          </a:xfrm>
          <a:prstGeom prst="rect">
            <a:avLst/>
          </a:prstGeom>
        </p:spPr>
        <p:txBody>
          <a:bodyPr wrap="none">
            <a:spAutoFit/>
          </a:bodyPr>
          <a:lstStyle/>
          <a:p>
            <a:r>
              <a:rPr lang="en-US" dirty="0">
                <a:latin typeface="Helvetica" pitchFamily="2" charset="0"/>
              </a:rPr>
              <a:t>Hsu J. Mir Hassan, Wally Megan et al, J </a:t>
            </a:r>
            <a:r>
              <a:rPr lang="en-US" dirty="0" err="1">
                <a:latin typeface="Helvetica" pitchFamily="2" charset="0"/>
              </a:rPr>
              <a:t>Orthop</a:t>
            </a:r>
            <a:r>
              <a:rPr lang="en-US" dirty="0">
                <a:latin typeface="Helvetica" pitchFamily="2" charset="0"/>
              </a:rPr>
              <a:t> Trauma Volume 33, Number 5, May 2019</a:t>
            </a:r>
            <a:endParaRPr lang="en-US" dirty="0">
              <a:effectLst/>
              <a:latin typeface="Helvetica" pitchFamily="2" charset="0"/>
            </a:endParaRPr>
          </a:p>
        </p:txBody>
      </p:sp>
    </p:spTree>
    <p:extLst>
      <p:ext uri="{BB962C8B-B14F-4D97-AF65-F5344CB8AC3E}">
        <p14:creationId xmlns:p14="http://schemas.microsoft.com/office/powerpoint/2010/main" val="36763496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4F2C43-A45F-1046-A1F9-EB4186DE8C45}"/>
              </a:ext>
            </a:extLst>
          </p:cNvPr>
          <p:cNvSpPr>
            <a:spLocks noGrp="1"/>
          </p:cNvSpPr>
          <p:nvPr>
            <p:ph idx="1"/>
          </p:nvPr>
        </p:nvSpPr>
        <p:spPr>
          <a:xfrm>
            <a:off x="838200" y="1408154"/>
            <a:ext cx="11172986" cy="4351338"/>
          </a:xfrm>
        </p:spPr>
        <p:txBody>
          <a:bodyPr>
            <a:normAutofit fontScale="92500" lnSpcReduction="10000"/>
          </a:bodyPr>
          <a:lstStyle/>
          <a:p>
            <a:pPr marL="0" indent="0">
              <a:buNone/>
            </a:pPr>
            <a:r>
              <a:rPr lang="en-US" sz="4000" b="1" u="sng" dirty="0"/>
              <a:t>Combination Pharmaceutical Strategies</a:t>
            </a:r>
          </a:p>
          <a:p>
            <a:pPr lvl="1"/>
            <a:r>
              <a:rPr lang="en-US" sz="4000" dirty="0"/>
              <a:t>Multimodal Analgesia</a:t>
            </a:r>
          </a:p>
          <a:p>
            <a:pPr lvl="2"/>
            <a:r>
              <a:rPr lang="en-US" sz="3600" dirty="0"/>
              <a:t>Recommended over monomodal opioid therapy</a:t>
            </a:r>
          </a:p>
          <a:p>
            <a:pPr lvl="2"/>
            <a:r>
              <a:rPr lang="en-US" sz="3600" dirty="0"/>
              <a:t>Periarticular local or regional anesthetic injections as adjunct</a:t>
            </a:r>
          </a:p>
          <a:p>
            <a:pPr lvl="2"/>
            <a:r>
              <a:rPr lang="en-US" sz="3600" dirty="0"/>
              <a:t>NSAID effective for musculoskeletal pain with no clinical evidence that fracture healing is effected</a:t>
            </a:r>
          </a:p>
          <a:p>
            <a:pPr lvl="2"/>
            <a:r>
              <a:rPr lang="en-US" sz="3600" dirty="0"/>
              <a:t>Tailored to patients injuries and comorbidities </a:t>
            </a:r>
          </a:p>
          <a:p>
            <a:pPr lvl="2"/>
            <a:r>
              <a:rPr lang="en-US" sz="3600" dirty="0"/>
              <a:t>Short term corticosteroids may be beneficial</a:t>
            </a:r>
          </a:p>
          <a:p>
            <a:pPr lvl="1"/>
            <a:endParaRPr lang="en-US" sz="4000" dirty="0"/>
          </a:p>
          <a:p>
            <a:pPr marL="457200" lvl="1" indent="0">
              <a:buNone/>
            </a:pPr>
            <a:endParaRPr lang="en-US" sz="4000" dirty="0"/>
          </a:p>
        </p:txBody>
      </p:sp>
      <p:sp>
        <p:nvSpPr>
          <p:cNvPr id="4" name="Title 1">
            <a:extLst>
              <a:ext uri="{FF2B5EF4-FFF2-40B4-BE49-F238E27FC236}">
                <a16:creationId xmlns:a16="http://schemas.microsoft.com/office/drawing/2014/main" id="{66A4EB15-4EA9-F54E-8A86-7E8A3E01C865}"/>
              </a:ext>
            </a:extLst>
          </p:cNvPr>
          <p:cNvSpPr>
            <a:spLocks noGrp="1"/>
          </p:cNvSpPr>
          <p:nvPr>
            <p:ph type="title"/>
          </p:nvPr>
        </p:nvSpPr>
        <p:spPr>
          <a:xfrm>
            <a:off x="838200" y="58471"/>
            <a:ext cx="10515600" cy="1325563"/>
          </a:xfrm>
        </p:spPr>
        <p:txBody>
          <a:bodyPr/>
          <a:lstStyle/>
          <a:p>
            <a:r>
              <a:rPr lang="en-US" u="sng" dirty="0"/>
              <a:t>Best Practice for Acute Pain Management</a:t>
            </a:r>
          </a:p>
        </p:txBody>
      </p:sp>
      <p:sp>
        <p:nvSpPr>
          <p:cNvPr id="5" name="Rectangle 4">
            <a:extLst>
              <a:ext uri="{FF2B5EF4-FFF2-40B4-BE49-F238E27FC236}">
                <a16:creationId xmlns:a16="http://schemas.microsoft.com/office/drawing/2014/main" id="{4B335805-754D-5840-B3D3-A4619125CF5C}"/>
              </a:ext>
            </a:extLst>
          </p:cNvPr>
          <p:cNvSpPr/>
          <p:nvPr/>
        </p:nvSpPr>
        <p:spPr>
          <a:xfrm>
            <a:off x="1767991" y="6127234"/>
            <a:ext cx="9384364" cy="369332"/>
          </a:xfrm>
          <a:prstGeom prst="rect">
            <a:avLst/>
          </a:prstGeom>
        </p:spPr>
        <p:txBody>
          <a:bodyPr wrap="none">
            <a:spAutoFit/>
          </a:bodyPr>
          <a:lstStyle/>
          <a:p>
            <a:r>
              <a:rPr lang="en-US" dirty="0">
                <a:latin typeface="Helvetica" pitchFamily="2" charset="0"/>
              </a:rPr>
              <a:t>Hsu J. Mir Hassan, Wally Megan et al, J </a:t>
            </a:r>
            <a:r>
              <a:rPr lang="en-US" dirty="0" err="1">
                <a:latin typeface="Helvetica" pitchFamily="2" charset="0"/>
              </a:rPr>
              <a:t>Orthop</a:t>
            </a:r>
            <a:r>
              <a:rPr lang="en-US" dirty="0">
                <a:latin typeface="Helvetica" pitchFamily="2" charset="0"/>
              </a:rPr>
              <a:t> Trauma Volume 33, Number 5, May 2019</a:t>
            </a:r>
            <a:endParaRPr lang="en-US" dirty="0">
              <a:effectLst/>
              <a:latin typeface="Helvetica" pitchFamily="2" charset="0"/>
            </a:endParaRPr>
          </a:p>
        </p:txBody>
      </p:sp>
    </p:spTree>
    <p:extLst>
      <p:ext uri="{BB962C8B-B14F-4D97-AF65-F5344CB8AC3E}">
        <p14:creationId xmlns:p14="http://schemas.microsoft.com/office/powerpoint/2010/main" val="21164869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4F2C43-A45F-1046-A1F9-EB4186DE8C45}"/>
              </a:ext>
            </a:extLst>
          </p:cNvPr>
          <p:cNvSpPr>
            <a:spLocks noGrp="1"/>
          </p:cNvSpPr>
          <p:nvPr>
            <p:ph idx="1"/>
          </p:nvPr>
        </p:nvSpPr>
        <p:spPr>
          <a:xfrm>
            <a:off x="838200" y="1408154"/>
            <a:ext cx="11172986" cy="4351338"/>
          </a:xfrm>
        </p:spPr>
        <p:txBody>
          <a:bodyPr>
            <a:normAutofit/>
          </a:bodyPr>
          <a:lstStyle/>
          <a:p>
            <a:pPr marL="0" indent="0">
              <a:buNone/>
            </a:pPr>
            <a:r>
              <a:rPr lang="en-US" sz="4000" b="1" u="sng" dirty="0"/>
              <a:t>Patients on long term opioids</a:t>
            </a:r>
          </a:p>
          <a:p>
            <a:pPr lvl="1"/>
            <a:r>
              <a:rPr lang="en-US" sz="4000" dirty="0"/>
              <a:t>Recommends multimodal analgesia</a:t>
            </a:r>
          </a:p>
          <a:p>
            <a:pPr lvl="1"/>
            <a:r>
              <a:rPr lang="en-US" sz="3600" dirty="0"/>
              <a:t>Consultation with Acute Pain Service when patient on medication assisted therapy (e.g. methadone)</a:t>
            </a:r>
          </a:p>
          <a:p>
            <a:pPr lvl="1"/>
            <a:r>
              <a:rPr lang="en-US" sz="3600" dirty="0"/>
              <a:t>Opioid tolerant patient must be identified early and pain controlled (review section in reference below)</a:t>
            </a:r>
          </a:p>
          <a:p>
            <a:pPr marL="914400" lvl="2" indent="0">
              <a:buNone/>
            </a:pPr>
            <a:endParaRPr lang="en-US" sz="3200" dirty="0"/>
          </a:p>
          <a:p>
            <a:pPr lvl="1"/>
            <a:endParaRPr lang="en-US" sz="4000" dirty="0"/>
          </a:p>
          <a:p>
            <a:pPr marL="457200" lvl="1" indent="0">
              <a:buNone/>
            </a:pPr>
            <a:endParaRPr lang="en-US" sz="4000" dirty="0"/>
          </a:p>
        </p:txBody>
      </p:sp>
      <p:sp>
        <p:nvSpPr>
          <p:cNvPr id="4" name="Title 1">
            <a:extLst>
              <a:ext uri="{FF2B5EF4-FFF2-40B4-BE49-F238E27FC236}">
                <a16:creationId xmlns:a16="http://schemas.microsoft.com/office/drawing/2014/main" id="{66A4EB15-4EA9-F54E-8A86-7E8A3E01C865}"/>
              </a:ext>
            </a:extLst>
          </p:cNvPr>
          <p:cNvSpPr>
            <a:spLocks noGrp="1"/>
          </p:cNvSpPr>
          <p:nvPr>
            <p:ph type="title"/>
          </p:nvPr>
        </p:nvSpPr>
        <p:spPr>
          <a:xfrm>
            <a:off x="838200" y="58471"/>
            <a:ext cx="10515600" cy="1325563"/>
          </a:xfrm>
        </p:spPr>
        <p:txBody>
          <a:bodyPr/>
          <a:lstStyle/>
          <a:p>
            <a:r>
              <a:rPr lang="en-US" u="sng" dirty="0"/>
              <a:t>Best Practice for Acute Pain Management</a:t>
            </a:r>
          </a:p>
        </p:txBody>
      </p:sp>
      <p:sp>
        <p:nvSpPr>
          <p:cNvPr id="5" name="Rectangle 4">
            <a:extLst>
              <a:ext uri="{FF2B5EF4-FFF2-40B4-BE49-F238E27FC236}">
                <a16:creationId xmlns:a16="http://schemas.microsoft.com/office/drawing/2014/main" id="{4B335805-754D-5840-B3D3-A4619125CF5C}"/>
              </a:ext>
            </a:extLst>
          </p:cNvPr>
          <p:cNvSpPr/>
          <p:nvPr/>
        </p:nvSpPr>
        <p:spPr>
          <a:xfrm>
            <a:off x="1767991" y="6127234"/>
            <a:ext cx="9384364" cy="369332"/>
          </a:xfrm>
          <a:prstGeom prst="rect">
            <a:avLst/>
          </a:prstGeom>
        </p:spPr>
        <p:txBody>
          <a:bodyPr wrap="none">
            <a:spAutoFit/>
          </a:bodyPr>
          <a:lstStyle/>
          <a:p>
            <a:r>
              <a:rPr lang="en-US" dirty="0">
                <a:latin typeface="Helvetica" pitchFamily="2" charset="0"/>
              </a:rPr>
              <a:t>Hsu J. Mir Hassan, Wally Megan et al, J </a:t>
            </a:r>
            <a:r>
              <a:rPr lang="en-US" dirty="0" err="1">
                <a:latin typeface="Helvetica" pitchFamily="2" charset="0"/>
              </a:rPr>
              <a:t>Orthop</a:t>
            </a:r>
            <a:r>
              <a:rPr lang="en-US" dirty="0">
                <a:latin typeface="Helvetica" pitchFamily="2" charset="0"/>
              </a:rPr>
              <a:t> Trauma Volume 33, Number 5, May 2019</a:t>
            </a:r>
            <a:endParaRPr lang="en-US" dirty="0">
              <a:effectLst/>
              <a:latin typeface="Helvetica" pitchFamily="2" charset="0"/>
            </a:endParaRPr>
          </a:p>
        </p:txBody>
      </p:sp>
    </p:spTree>
    <p:extLst>
      <p:ext uri="{BB962C8B-B14F-4D97-AF65-F5344CB8AC3E}">
        <p14:creationId xmlns:p14="http://schemas.microsoft.com/office/powerpoint/2010/main" val="32676993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9700" y="110069"/>
            <a:ext cx="7086600" cy="941915"/>
          </a:xfrm>
        </p:spPr>
        <p:txBody>
          <a:bodyPr>
            <a:normAutofit/>
          </a:bodyPr>
          <a:lstStyle/>
          <a:p>
            <a:r>
              <a:rPr lang="en-US" sz="4400" u="sng" dirty="0">
                <a:solidFill>
                  <a:schemeClr val="tx1"/>
                </a:solidFill>
              </a:rPr>
              <a:t>Conclusions</a:t>
            </a:r>
          </a:p>
        </p:txBody>
      </p:sp>
      <p:sp>
        <p:nvSpPr>
          <p:cNvPr id="3" name="Text Placeholder 2"/>
          <p:cNvSpPr>
            <a:spLocks noGrp="1"/>
          </p:cNvSpPr>
          <p:nvPr>
            <p:ph type="body" idx="1"/>
          </p:nvPr>
        </p:nvSpPr>
        <p:spPr>
          <a:xfrm>
            <a:off x="1409700" y="1322916"/>
            <a:ext cx="9715500" cy="5039783"/>
          </a:xfrm>
        </p:spPr>
        <p:txBody>
          <a:bodyPr>
            <a:normAutofit/>
          </a:bodyPr>
          <a:lstStyle/>
          <a:p>
            <a:pPr marL="342900" indent="-342900">
              <a:buFont typeface="Arial"/>
              <a:buChar char="•"/>
            </a:pPr>
            <a:r>
              <a:rPr lang="en-US" sz="2800" dirty="0">
                <a:solidFill>
                  <a:srgbClr val="000000"/>
                </a:solidFill>
              </a:rPr>
              <a:t>Opportunities exist to further improve pain management, with increased </a:t>
            </a:r>
            <a:r>
              <a:rPr lang="en-US" sz="2800" u="sng" dirty="0">
                <a:solidFill>
                  <a:srgbClr val="000000"/>
                </a:solidFill>
              </a:rPr>
              <a:t>effectiveness, longevity and safety</a:t>
            </a:r>
          </a:p>
          <a:p>
            <a:pPr marL="342900" indent="-342900">
              <a:buFont typeface="Arial"/>
              <a:buChar char="•"/>
            </a:pPr>
            <a:endParaRPr lang="en-US" sz="2800" u="sng" dirty="0">
              <a:solidFill>
                <a:srgbClr val="000000"/>
              </a:solidFill>
            </a:endParaRPr>
          </a:p>
          <a:p>
            <a:pPr marL="342900" indent="-342900">
              <a:buFont typeface="Arial"/>
              <a:buChar char="•"/>
            </a:pPr>
            <a:r>
              <a:rPr lang="en-US" sz="2800" dirty="0">
                <a:solidFill>
                  <a:srgbClr val="000000"/>
                </a:solidFill>
              </a:rPr>
              <a:t>Nature and extent of surgery, anesthetic medications used, routes of administration and anesthetic techniques are </a:t>
            </a:r>
            <a:r>
              <a:rPr lang="en-US" sz="2800" u="sng" dirty="0">
                <a:solidFill>
                  <a:srgbClr val="000000"/>
                </a:solidFill>
              </a:rPr>
              <a:t>important factors </a:t>
            </a:r>
            <a:r>
              <a:rPr lang="en-US" sz="2800" dirty="0">
                <a:solidFill>
                  <a:srgbClr val="000000"/>
                </a:solidFill>
              </a:rPr>
              <a:t>which determine the intensity of the post-op pain</a:t>
            </a:r>
          </a:p>
          <a:p>
            <a:pPr marL="342900" indent="-342900">
              <a:buFont typeface="Arial"/>
              <a:buChar char="•"/>
            </a:pPr>
            <a:endParaRPr lang="en-US" sz="2800" dirty="0">
              <a:solidFill>
                <a:srgbClr val="000000"/>
              </a:solidFill>
            </a:endParaRPr>
          </a:p>
          <a:p>
            <a:pPr marL="342900" indent="-342900">
              <a:buFont typeface="Arial"/>
              <a:buChar char="•"/>
            </a:pPr>
            <a:r>
              <a:rPr lang="en-US" sz="2800" dirty="0">
                <a:solidFill>
                  <a:srgbClr val="000000"/>
                </a:solidFill>
              </a:rPr>
              <a:t>Therefore, to assure adequate control of postoperative pain these factors should be taken into account when establishing surgical pain treatment protocols</a:t>
            </a:r>
          </a:p>
        </p:txBody>
      </p:sp>
    </p:spTree>
    <p:extLst>
      <p:ext uri="{BB962C8B-B14F-4D97-AF65-F5344CB8AC3E}">
        <p14:creationId xmlns:p14="http://schemas.microsoft.com/office/powerpoint/2010/main" val="2496130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500" y="0"/>
            <a:ext cx="10515600" cy="1325563"/>
          </a:xfrm>
        </p:spPr>
        <p:txBody>
          <a:bodyPr/>
          <a:lstStyle/>
          <a:p>
            <a:r>
              <a:rPr lang="en-US" u="sng" dirty="0"/>
              <a:t>Introduction: Pain</a:t>
            </a:r>
          </a:p>
        </p:txBody>
      </p:sp>
      <p:sp>
        <p:nvSpPr>
          <p:cNvPr id="3" name="Content Placeholder 2"/>
          <p:cNvSpPr>
            <a:spLocks noGrp="1"/>
          </p:cNvSpPr>
          <p:nvPr>
            <p:ph idx="1"/>
          </p:nvPr>
        </p:nvSpPr>
        <p:spPr>
          <a:xfrm>
            <a:off x="825500" y="1325563"/>
            <a:ext cx="11163300" cy="5424393"/>
          </a:xfrm>
        </p:spPr>
        <p:txBody>
          <a:bodyPr>
            <a:normAutofit fontScale="85000" lnSpcReduction="20000"/>
          </a:bodyPr>
          <a:lstStyle/>
          <a:p>
            <a:r>
              <a:rPr lang="en-US" sz="4000" dirty="0"/>
              <a:t>Dimensions of pain:</a:t>
            </a:r>
          </a:p>
          <a:p>
            <a:pPr lvl="1"/>
            <a:r>
              <a:rPr lang="en-US" sz="3600" dirty="0"/>
              <a:t>Sensory/</a:t>
            </a:r>
            <a:r>
              <a:rPr lang="en-US" sz="3600" dirty="0" err="1"/>
              <a:t>discriminative</a:t>
            </a:r>
            <a:r>
              <a:rPr lang="en-US" sz="3600" dirty="0" err="1">
                <a:sym typeface="Wingdings" pitchFamily="2" charset="2"/>
              </a:rPr>
              <a:t></a:t>
            </a:r>
            <a:r>
              <a:rPr lang="en-US" sz="3600" dirty="0" err="1"/>
              <a:t>Intensity</a:t>
            </a:r>
            <a:endParaRPr lang="en-US" sz="3600" dirty="0"/>
          </a:p>
          <a:p>
            <a:pPr lvl="2"/>
            <a:r>
              <a:rPr lang="en-US" sz="3200" dirty="0"/>
              <a:t>Perception of sensory input</a:t>
            </a:r>
          </a:p>
          <a:p>
            <a:pPr lvl="2"/>
            <a:r>
              <a:rPr lang="en-US" sz="3200" dirty="0"/>
              <a:t>Quality, quantity and geographic area</a:t>
            </a:r>
          </a:p>
          <a:p>
            <a:pPr marL="457200" lvl="1" indent="0">
              <a:buNone/>
            </a:pPr>
            <a:endParaRPr lang="en-US" sz="3600" dirty="0"/>
          </a:p>
          <a:p>
            <a:pPr lvl="1"/>
            <a:r>
              <a:rPr lang="en-US" sz="3600" dirty="0"/>
              <a:t>Affective/</a:t>
            </a:r>
            <a:r>
              <a:rPr lang="en-US" sz="3600" dirty="0" err="1"/>
              <a:t>motivational</a:t>
            </a:r>
            <a:r>
              <a:rPr lang="en-US" sz="3600" dirty="0" err="1">
                <a:sym typeface="Wingdings" pitchFamily="2" charset="2"/>
              </a:rPr>
              <a:t></a:t>
            </a:r>
            <a:r>
              <a:rPr lang="en-US" sz="3600" dirty="0" err="1"/>
              <a:t>Unpleasantness</a:t>
            </a:r>
            <a:endParaRPr lang="en-US" sz="3600" dirty="0"/>
          </a:p>
          <a:p>
            <a:pPr lvl="2"/>
            <a:r>
              <a:rPr lang="en-US" sz="3200" dirty="0"/>
              <a:t>Emotional/behavioral aspects of the pain experience</a:t>
            </a:r>
          </a:p>
          <a:p>
            <a:pPr marL="914400" lvl="2" indent="0">
              <a:buNone/>
            </a:pPr>
            <a:endParaRPr lang="en-US" sz="3600" dirty="0"/>
          </a:p>
          <a:p>
            <a:pPr lvl="2"/>
            <a:endParaRPr lang="en-US" sz="3600" dirty="0"/>
          </a:p>
          <a:p>
            <a:pPr lvl="1"/>
            <a:r>
              <a:rPr lang="en-US" sz="3600" dirty="0"/>
              <a:t>Cognitive/</a:t>
            </a:r>
            <a:r>
              <a:rPr lang="en-US" sz="3600" dirty="0" err="1"/>
              <a:t>evaluative</a:t>
            </a:r>
            <a:r>
              <a:rPr lang="en-US" sz="3600" dirty="0" err="1">
                <a:sym typeface="Wingdings" pitchFamily="2" charset="2"/>
              </a:rPr>
              <a:t>Thoughts</a:t>
            </a:r>
            <a:endParaRPr lang="en-US" sz="3600" dirty="0">
              <a:sym typeface="Wingdings" pitchFamily="2" charset="2"/>
            </a:endParaRPr>
          </a:p>
          <a:p>
            <a:pPr lvl="2"/>
            <a:r>
              <a:rPr lang="en-US" sz="3200" dirty="0"/>
              <a:t>How much pain an individual feels can depend upon past experiences </a:t>
            </a:r>
          </a:p>
          <a:p>
            <a:pPr lvl="2"/>
            <a:r>
              <a:rPr lang="en-US" sz="3200" dirty="0"/>
              <a:t>Modulation by central and peripheral nervous system can dampen or augment pain perception</a:t>
            </a:r>
          </a:p>
          <a:p>
            <a:endParaRPr lang="en-US" sz="4000" b="1" dirty="0"/>
          </a:p>
          <a:p>
            <a:endParaRPr lang="en-US" sz="4000" b="1" dirty="0"/>
          </a:p>
          <a:p>
            <a:endParaRPr lang="en-US" sz="4000" b="1" dirty="0"/>
          </a:p>
        </p:txBody>
      </p:sp>
    </p:spTree>
    <p:extLst>
      <p:ext uri="{BB962C8B-B14F-4D97-AF65-F5344CB8AC3E}">
        <p14:creationId xmlns:p14="http://schemas.microsoft.com/office/powerpoint/2010/main" val="19324977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2360" y="121063"/>
            <a:ext cx="7086600" cy="941915"/>
          </a:xfrm>
        </p:spPr>
        <p:txBody>
          <a:bodyPr>
            <a:normAutofit/>
          </a:bodyPr>
          <a:lstStyle/>
          <a:p>
            <a:r>
              <a:rPr lang="en-US" sz="4400" u="sng" dirty="0">
                <a:solidFill>
                  <a:schemeClr val="tx1"/>
                </a:solidFill>
              </a:rPr>
              <a:t>Conclusions</a:t>
            </a:r>
          </a:p>
        </p:txBody>
      </p:sp>
      <p:sp>
        <p:nvSpPr>
          <p:cNvPr id="3" name="Text Placeholder 2"/>
          <p:cNvSpPr>
            <a:spLocks noGrp="1"/>
          </p:cNvSpPr>
          <p:nvPr>
            <p:ph type="body" idx="1"/>
          </p:nvPr>
        </p:nvSpPr>
        <p:spPr>
          <a:xfrm>
            <a:off x="1152360" y="1269080"/>
            <a:ext cx="10861840" cy="5202220"/>
          </a:xfrm>
        </p:spPr>
        <p:txBody>
          <a:bodyPr>
            <a:normAutofit/>
          </a:bodyPr>
          <a:lstStyle/>
          <a:p>
            <a:pPr marL="342900" indent="-342900">
              <a:buFont typeface="Arial"/>
              <a:buChar char="•"/>
            </a:pPr>
            <a:r>
              <a:rPr lang="en-US" sz="2800" b="1" u="sng" dirty="0">
                <a:solidFill>
                  <a:srgbClr val="000000"/>
                </a:solidFill>
                <a:latin typeface="+mn-lt"/>
              </a:rPr>
              <a:t>Multimodal Pain Management Regimens </a:t>
            </a:r>
            <a:r>
              <a:rPr lang="en-US" sz="2800" dirty="0">
                <a:solidFill>
                  <a:srgbClr val="000000"/>
                </a:solidFill>
                <a:latin typeface="+mn-lt"/>
              </a:rPr>
              <a:t>are strongly encouraged, particularly following ORTHOPEDIC SURGERY, in order to maximize effectiveness and safety, decrease complications and long term addiction,</a:t>
            </a:r>
          </a:p>
          <a:p>
            <a:pPr marL="800100" lvl="1" indent="-342900">
              <a:buFont typeface="Arial"/>
              <a:buChar char="•"/>
            </a:pPr>
            <a:r>
              <a:rPr lang="en-US" sz="2400" dirty="0">
                <a:solidFill>
                  <a:srgbClr val="000000"/>
                </a:solidFill>
              </a:rPr>
              <a:t>All patients should receive:</a:t>
            </a:r>
          </a:p>
          <a:p>
            <a:pPr marL="1257300" lvl="2" indent="-342900">
              <a:buFont typeface="Arial"/>
              <a:buChar char="•"/>
            </a:pPr>
            <a:r>
              <a:rPr lang="en-US" sz="2400" dirty="0">
                <a:solidFill>
                  <a:srgbClr val="000000"/>
                </a:solidFill>
              </a:rPr>
              <a:t>When possible, regional anesthesia +/- general</a:t>
            </a:r>
          </a:p>
          <a:p>
            <a:pPr marL="1257300" lvl="2" indent="-342900">
              <a:buFont typeface="Arial"/>
              <a:buChar char="•"/>
            </a:pPr>
            <a:r>
              <a:rPr lang="en-US" sz="2400" dirty="0">
                <a:solidFill>
                  <a:srgbClr val="000000"/>
                </a:solidFill>
              </a:rPr>
              <a:t>Round the clock regimen of NSAIDs, COXIBs, and/or acetaminophen,</a:t>
            </a:r>
          </a:p>
          <a:p>
            <a:pPr marL="1257300" lvl="2" indent="-342900">
              <a:buFont typeface="Arial"/>
              <a:buChar char="•"/>
            </a:pPr>
            <a:r>
              <a:rPr lang="en-US" sz="2400" dirty="0">
                <a:solidFill>
                  <a:srgbClr val="000000"/>
                </a:solidFill>
              </a:rPr>
              <a:t>Short term opioids or synthetic analgesics (Tramadol)</a:t>
            </a:r>
          </a:p>
          <a:p>
            <a:pPr marL="1257300" lvl="2" indent="-342900">
              <a:buFont typeface="Arial"/>
              <a:buChar char="•"/>
            </a:pPr>
            <a:r>
              <a:rPr lang="en-US" sz="2400" dirty="0">
                <a:solidFill>
                  <a:srgbClr val="000000"/>
                </a:solidFill>
              </a:rPr>
              <a:t>Adjuvants</a:t>
            </a:r>
          </a:p>
          <a:p>
            <a:pPr marL="1714500" lvl="3" indent="-342900">
              <a:buFont typeface="Arial"/>
              <a:buChar char="•"/>
            </a:pPr>
            <a:r>
              <a:rPr lang="en-US" sz="2400" dirty="0">
                <a:solidFill>
                  <a:srgbClr val="000000"/>
                </a:solidFill>
              </a:rPr>
              <a:t>Alpha-2 adrenergic agonist (clonidine, </a:t>
            </a:r>
            <a:r>
              <a:rPr lang="en-US" sz="2400" dirty="0" err="1">
                <a:solidFill>
                  <a:srgbClr val="000000"/>
                </a:solidFill>
              </a:rPr>
              <a:t>dexmedetomidine</a:t>
            </a:r>
            <a:r>
              <a:rPr lang="en-US" sz="2400" dirty="0">
                <a:solidFill>
                  <a:srgbClr val="000000"/>
                </a:solidFill>
              </a:rPr>
              <a:t>)</a:t>
            </a:r>
          </a:p>
          <a:p>
            <a:pPr marL="1714500" lvl="3" indent="-342900">
              <a:buFont typeface="Arial"/>
              <a:buChar char="•"/>
            </a:pPr>
            <a:r>
              <a:rPr lang="en-US" sz="2400" dirty="0">
                <a:solidFill>
                  <a:srgbClr val="000000"/>
                </a:solidFill>
              </a:rPr>
              <a:t>Gabapentin-type drugs (gabapentin, </a:t>
            </a:r>
            <a:r>
              <a:rPr lang="en-US" sz="2400" dirty="0" err="1">
                <a:solidFill>
                  <a:srgbClr val="000000"/>
                </a:solidFill>
              </a:rPr>
              <a:t>pregabalin</a:t>
            </a:r>
            <a:r>
              <a:rPr lang="en-US" sz="2400" dirty="0">
                <a:solidFill>
                  <a:srgbClr val="000000"/>
                </a:solidFill>
              </a:rPr>
              <a:t>)</a:t>
            </a:r>
          </a:p>
          <a:p>
            <a:pPr marL="1714500" lvl="3" indent="-342900">
              <a:buFont typeface="Arial"/>
              <a:buChar char="•"/>
            </a:pPr>
            <a:r>
              <a:rPr lang="en-US" sz="2400" dirty="0">
                <a:solidFill>
                  <a:srgbClr val="000000"/>
                </a:solidFill>
              </a:rPr>
              <a:t>Glucocorticoids (dexamethasone)</a:t>
            </a:r>
          </a:p>
          <a:p>
            <a:pPr marL="1257300" lvl="2" indent="-342900">
              <a:buFont typeface="Arial"/>
              <a:buChar char="•"/>
            </a:pPr>
            <a:r>
              <a:rPr lang="en-US" sz="2400" dirty="0">
                <a:solidFill>
                  <a:srgbClr val="000000"/>
                </a:solidFill>
              </a:rPr>
              <a:t>Local Infiltration Analgesia (LIA) </a:t>
            </a:r>
            <a:r>
              <a:rPr lang="mr-IN" sz="2400" dirty="0">
                <a:solidFill>
                  <a:srgbClr val="000000"/>
                </a:solidFill>
              </a:rPr>
              <a:t>–</a:t>
            </a:r>
            <a:r>
              <a:rPr lang="en-US" sz="2400" dirty="0">
                <a:solidFill>
                  <a:srgbClr val="000000"/>
                </a:solidFill>
              </a:rPr>
              <a:t> local wound infiltration</a:t>
            </a:r>
          </a:p>
          <a:p>
            <a:pPr marL="1257300" lvl="2" indent="-342900">
              <a:buFont typeface="Arial"/>
              <a:buChar char="•"/>
            </a:pPr>
            <a:endParaRPr lang="en-US" sz="2400" dirty="0">
              <a:solidFill>
                <a:srgbClr val="000000"/>
              </a:solidFill>
            </a:endParaRPr>
          </a:p>
        </p:txBody>
      </p:sp>
    </p:spTree>
    <p:extLst>
      <p:ext uri="{BB962C8B-B14F-4D97-AF65-F5344CB8AC3E}">
        <p14:creationId xmlns:p14="http://schemas.microsoft.com/office/powerpoint/2010/main" val="18776443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14B64-DB94-7D4A-A80D-5132D1AC4C80}"/>
              </a:ext>
            </a:extLst>
          </p:cNvPr>
          <p:cNvSpPr>
            <a:spLocks noGrp="1"/>
          </p:cNvSpPr>
          <p:nvPr>
            <p:ph type="title"/>
          </p:nvPr>
        </p:nvSpPr>
        <p:spPr/>
        <p:txBody>
          <a:bodyPr/>
          <a:lstStyle/>
          <a:p>
            <a:r>
              <a:rPr lang="en-US" u="sng"/>
              <a:t>References</a:t>
            </a:r>
            <a:endParaRPr lang="en-US" u="sng" dirty="0"/>
          </a:p>
        </p:txBody>
      </p:sp>
      <p:sp>
        <p:nvSpPr>
          <p:cNvPr id="3" name="Content Placeholder 2">
            <a:extLst>
              <a:ext uri="{FF2B5EF4-FFF2-40B4-BE49-F238E27FC236}">
                <a16:creationId xmlns:a16="http://schemas.microsoft.com/office/drawing/2014/main" id="{E76BF97E-5CD6-CB4E-AD55-8A7B944D1757}"/>
              </a:ext>
            </a:extLst>
          </p:cNvPr>
          <p:cNvSpPr>
            <a:spLocks noGrp="1"/>
          </p:cNvSpPr>
          <p:nvPr>
            <p:ph idx="1"/>
          </p:nvPr>
        </p:nvSpPr>
        <p:spPr/>
        <p:txBody>
          <a:bodyPr/>
          <a:lstStyle/>
          <a:p>
            <a:r>
              <a:rPr lang="en-US" dirty="0">
                <a:hlinkClick r:id="rId2"/>
              </a:rPr>
              <a:t>https://www.ncbi.nlm.nih.gov/books/NBK219252/</a:t>
            </a:r>
            <a:endParaRPr lang="en-US" dirty="0"/>
          </a:p>
          <a:p>
            <a:r>
              <a:rPr lang="en-US" dirty="0">
                <a:hlinkClick r:id="rId3"/>
              </a:rPr>
              <a:t>Int J Mol Sci</a:t>
            </a:r>
            <a:r>
              <a:rPr lang="en-US" dirty="0"/>
              <a:t>. 2018 Aug; 19(8): 2164.</a:t>
            </a:r>
          </a:p>
          <a:p>
            <a:r>
              <a:rPr lang="en-US" dirty="0">
                <a:hlinkClick r:id="rId4"/>
              </a:rPr>
              <a:t>https://anesthesiaexperts.com/uncategorized/basic-review-pain-pathways-analgesia/</a:t>
            </a:r>
            <a:endParaRPr lang="en-US" dirty="0"/>
          </a:p>
          <a:p>
            <a:r>
              <a:rPr lang="en-US" dirty="0"/>
              <a:t>International Association for the Study of Pain. IASP Terminology. Available from: </a:t>
            </a:r>
            <a:r>
              <a:rPr lang="en-US" dirty="0">
                <a:hlinkClick r:id="rId5"/>
              </a:rPr>
              <a:t>https://www.iasp-pain.org/Education/Content.aspx?ItemNumber=1698</a:t>
            </a:r>
            <a:r>
              <a:rPr lang="en-US" dirty="0"/>
              <a:t>. </a:t>
            </a:r>
          </a:p>
          <a:p>
            <a:r>
              <a:rPr lang="en-US" dirty="0"/>
              <a:t>Woolf CJ. </a:t>
            </a:r>
            <a:r>
              <a:rPr lang="en-US" dirty="0">
                <a:hlinkClick r:id="rId6"/>
              </a:rPr>
              <a:t>What is this thing called pain?.</a:t>
            </a:r>
            <a:r>
              <a:rPr lang="en-US" dirty="0"/>
              <a:t> </a:t>
            </a:r>
            <a:r>
              <a:rPr lang="en-US" i="1" dirty="0"/>
              <a:t>The Journal of clinical investigation</a:t>
            </a:r>
            <a:r>
              <a:rPr lang="en-US" dirty="0"/>
              <a:t>. 2010 Nov 1;120(11):3742-4.</a:t>
            </a:r>
            <a:endParaRPr lang="en-US" b="1" dirty="0"/>
          </a:p>
        </p:txBody>
      </p:sp>
    </p:spTree>
    <p:extLst>
      <p:ext uri="{BB962C8B-B14F-4D97-AF65-F5344CB8AC3E}">
        <p14:creationId xmlns:p14="http://schemas.microsoft.com/office/powerpoint/2010/main" val="1034957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0"/>
            <a:ext cx="10515600" cy="1325563"/>
          </a:xfrm>
        </p:spPr>
        <p:txBody>
          <a:bodyPr/>
          <a:lstStyle/>
          <a:p>
            <a:r>
              <a:rPr lang="en-US" u="sng" dirty="0"/>
              <a:t>Introduction: Pain</a:t>
            </a:r>
          </a:p>
        </p:txBody>
      </p:sp>
      <p:sp>
        <p:nvSpPr>
          <p:cNvPr id="3" name="Content Placeholder 2"/>
          <p:cNvSpPr>
            <a:spLocks noGrp="1"/>
          </p:cNvSpPr>
          <p:nvPr>
            <p:ph idx="1"/>
          </p:nvPr>
        </p:nvSpPr>
        <p:spPr>
          <a:xfrm>
            <a:off x="838200" y="1304926"/>
            <a:ext cx="9197000" cy="4833844"/>
          </a:xfrm>
        </p:spPr>
        <p:txBody>
          <a:bodyPr>
            <a:normAutofit/>
          </a:bodyPr>
          <a:lstStyle/>
          <a:p>
            <a:r>
              <a:rPr lang="en-US" dirty="0"/>
              <a:t>Pain Threshold </a:t>
            </a:r>
            <a:r>
              <a:rPr lang="mr-IN" dirty="0"/>
              <a:t>–</a:t>
            </a:r>
            <a:r>
              <a:rPr lang="en-US" dirty="0"/>
              <a:t> the point at which any stimulus is felt as pain</a:t>
            </a:r>
          </a:p>
          <a:p>
            <a:pPr lvl="1"/>
            <a:r>
              <a:rPr lang="en-US" dirty="0"/>
              <a:t>Similar pain threshold among healthy people </a:t>
            </a:r>
          </a:p>
          <a:p>
            <a:pPr lvl="1"/>
            <a:r>
              <a:rPr lang="en-US" dirty="0"/>
              <a:t>Remains the same in the same person over time</a:t>
            </a:r>
          </a:p>
          <a:p>
            <a:pPr lvl="1"/>
            <a:r>
              <a:rPr lang="en-US" dirty="0"/>
              <a:t>Adults have a higher pain threshold than children b/w 15-18 y/o</a:t>
            </a:r>
          </a:p>
          <a:p>
            <a:pPr lvl="1"/>
            <a:r>
              <a:rPr lang="en-US" dirty="0"/>
              <a:t>Aging increases the pain threshold and may be due to changes in the skin thickness or the presence of peripheral neuropathies</a:t>
            </a:r>
          </a:p>
          <a:p>
            <a:pPr marL="457200" lvl="1" indent="0">
              <a:buNone/>
            </a:pPr>
            <a:endParaRPr lang="en-US" dirty="0"/>
          </a:p>
          <a:p>
            <a:r>
              <a:rPr lang="en-US" dirty="0"/>
              <a:t>Perceptual dominance </a:t>
            </a:r>
            <a:r>
              <a:rPr lang="mr-IN" dirty="0"/>
              <a:t>–</a:t>
            </a:r>
            <a:r>
              <a:rPr lang="en-US" dirty="0"/>
              <a:t> the increase in the pain threshold at one point (part of the body) due to severe pain in another point (part of body)</a:t>
            </a: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0172083" y="1304926"/>
            <a:ext cx="1735231" cy="4681537"/>
          </a:xfrm>
          <a:prstGeom prst="rect">
            <a:avLst/>
          </a:prstGeom>
        </p:spPr>
      </p:pic>
    </p:spTree>
    <p:extLst>
      <p:ext uri="{BB962C8B-B14F-4D97-AF65-F5344CB8AC3E}">
        <p14:creationId xmlns:p14="http://schemas.microsoft.com/office/powerpoint/2010/main" val="1576378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5317" y="55812"/>
            <a:ext cx="5779030" cy="1339009"/>
          </a:xfrm>
        </p:spPr>
        <p:txBody>
          <a:bodyPr/>
          <a:lstStyle/>
          <a:p>
            <a:r>
              <a:rPr lang="en-US" u="sng" dirty="0"/>
              <a:t>Introduction: Pain</a:t>
            </a:r>
          </a:p>
        </p:txBody>
      </p:sp>
      <p:sp>
        <p:nvSpPr>
          <p:cNvPr id="3" name="Content Placeholder 2"/>
          <p:cNvSpPr>
            <a:spLocks noGrp="1"/>
          </p:cNvSpPr>
          <p:nvPr>
            <p:ph idx="1"/>
          </p:nvPr>
        </p:nvSpPr>
        <p:spPr>
          <a:xfrm>
            <a:off x="1185317" y="1298139"/>
            <a:ext cx="10892383" cy="4833844"/>
          </a:xfrm>
        </p:spPr>
        <p:txBody>
          <a:bodyPr>
            <a:normAutofit/>
          </a:bodyPr>
          <a:lstStyle/>
          <a:p>
            <a:r>
              <a:rPr lang="en-US" sz="3200" dirty="0"/>
              <a:t>Pain Tolerance </a:t>
            </a:r>
            <a:r>
              <a:rPr lang="mr-IN" sz="3200" dirty="0"/>
              <a:t>–</a:t>
            </a:r>
            <a:r>
              <a:rPr lang="en-US" sz="3200" dirty="0"/>
              <a:t> the intensity of pain that an individual will tolerate before any visible responses</a:t>
            </a:r>
          </a:p>
          <a:p>
            <a:pPr lvl="1"/>
            <a:r>
              <a:rPr lang="en-US" dirty="0"/>
              <a:t>Varies amongst people and in the same person over time</a:t>
            </a:r>
          </a:p>
          <a:p>
            <a:pPr lvl="1"/>
            <a:r>
              <a:rPr lang="en-US" dirty="0"/>
              <a:t>Affected by cultural background, physical and mental health, expectations and role behaviors</a:t>
            </a:r>
          </a:p>
          <a:p>
            <a:pPr lvl="1"/>
            <a:r>
              <a:rPr lang="en-US" dirty="0"/>
              <a:t>Tolerance is decreased with repeated pain, anger, fatigue, fear and sleep deprivation</a:t>
            </a:r>
          </a:p>
          <a:p>
            <a:pPr lvl="1"/>
            <a:r>
              <a:rPr lang="en-US" dirty="0"/>
              <a:t>Tolerance is increased by drugs, alcohol consumption, distraction, hypnosis and strong beliefs or faith</a:t>
            </a:r>
          </a:p>
        </p:txBody>
      </p:sp>
    </p:spTree>
    <p:extLst>
      <p:ext uri="{BB962C8B-B14F-4D97-AF65-F5344CB8AC3E}">
        <p14:creationId xmlns:p14="http://schemas.microsoft.com/office/powerpoint/2010/main" val="2314422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5317" y="55812"/>
            <a:ext cx="5779030" cy="1339009"/>
          </a:xfrm>
        </p:spPr>
        <p:txBody>
          <a:bodyPr/>
          <a:lstStyle/>
          <a:p>
            <a:r>
              <a:rPr lang="en-US" u="sng" dirty="0"/>
              <a:t>Introduction: Pain</a:t>
            </a:r>
          </a:p>
        </p:txBody>
      </p:sp>
      <p:sp>
        <p:nvSpPr>
          <p:cNvPr id="3" name="Content Placeholder 2"/>
          <p:cNvSpPr>
            <a:spLocks noGrp="1"/>
          </p:cNvSpPr>
          <p:nvPr>
            <p:ph idx="1"/>
          </p:nvPr>
        </p:nvSpPr>
        <p:spPr>
          <a:xfrm>
            <a:off x="1185317" y="1298139"/>
            <a:ext cx="10892383" cy="4833844"/>
          </a:xfrm>
        </p:spPr>
        <p:txBody>
          <a:bodyPr>
            <a:normAutofit fontScale="92500" lnSpcReduction="10000"/>
          </a:bodyPr>
          <a:lstStyle/>
          <a:p>
            <a:pPr marL="0" indent="0">
              <a:buNone/>
            </a:pPr>
            <a:r>
              <a:rPr lang="en-US" sz="3500" b="1" dirty="0"/>
              <a:t>Pain Classification </a:t>
            </a:r>
          </a:p>
          <a:p>
            <a:r>
              <a:rPr lang="en-US" dirty="0"/>
              <a:t>Nociceptive pain</a:t>
            </a:r>
          </a:p>
          <a:p>
            <a:pPr lvl="1"/>
            <a:r>
              <a:rPr lang="en-US" dirty="0"/>
              <a:t>Sensing of noxious stimuli</a:t>
            </a:r>
          </a:p>
          <a:p>
            <a:pPr lvl="1"/>
            <a:r>
              <a:rPr lang="en-US" dirty="0"/>
              <a:t>Protective role requiring immediate attention and responses </a:t>
            </a:r>
          </a:p>
          <a:p>
            <a:r>
              <a:rPr lang="en-US" dirty="0"/>
              <a:t>Inflammatory pain </a:t>
            </a:r>
          </a:p>
          <a:p>
            <a:pPr lvl="1"/>
            <a:r>
              <a:rPr lang="en-US" dirty="0"/>
              <a:t>Important to promote healing and protection of injured tissues. </a:t>
            </a:r>
          </a:p>
          <a:p>
            <a:pPr lvl="1"/>
            <a:r>
              <a:rPr lang="en-US" dirty="0"/>
              <a:t>Increases sensory sensitivity through pain hypersensitivity and tenderness. </a:t>
            </a:r>
          </a:p>
          <a:p>
            <a:pPr lvl="1"/>
            <a:r>
              <a:rPr lang="en-US" dirty="0"/>
              <a:t>Caused by activation of the immune system that causes inflammation after tissue injury or infection</a:t>
            </a:r>
          </a:p>
          <a:p>
            <a:r>
              <a:rPr lang="en-US" dirty="0"/>
              <a:t>Pathological pain </a:t>
            </a:r>
          </a:p>
          <a:p>
            <a:pPr lvl="1"/>
            <a:r>
              <a:rPr lang="en-US" dirty="0"/>
              <a:t>Maladaptive response - results from abnormal functioning of the nervous system</a:t>
            </a:r>
          </a:p>
          <a:p>
            <a:pPr lvl="1"/>
            <a:r>
              <a:rPr lang="en-US" dirty="0"/>
              <a:t>Amplified sensory signals in the central nervous system </a:t>
            </a:r>
          </a:p>
          <a:p>
            <a:pPr lvl="2"/>
            <a:r>
              <a:rPr lang="en-US" dirty="0"/>
              <a:t>Fibromyalgia, irritable bowel syndrome, tension-type headache, temporomandibular joint disease</a:t>
            </a:r>
          </a:p>
        </p:txBody>
      </p:sp>
    </p:spTree>
    <p:extLst>
      <p:ext uri="{BB962C8B-B14F-4D97-AF65-F5344CB8AC3E}">
        <p14:creationId xmlns:p14="http://schemas.microsoft.com/office/powerpoint/2010/main" val="804110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5317" y="55812"/>
            <a:ext cx="5779030" cy="1339009"/>
          </a:xfrm>
        </p:spPr>
        <p:txBody>
          <a:bodyPr/>
          <a:lstStyle/>
          <a:p>
            <a:r>
              <a:rPr lang="en-US" u="sng" dirty="0"/>
              <a:t>Introduction: Pain</a:t>
            </a:r>
          </a:p>
        </p:txBody>
      </p:sp>
      <p:sp>
        <p:nvSpPr>
          <p:cNvPr id="3" name="Content Placeholder 2"/>
          <p:cNvSpPr>
            <a:spLocks noGrp="1"/>
          </p:cNvSpPr>
          <p:nvPr>
            <p:ph idx="1"/>
          </p:nvPr>
        </p:nvSpPr>
        <p:spPr>
          <a:xfrm>
            <a:off x="1185317" y="1298139"/>
            <a:ext cx="10892383" cy="4833844"/>
          </a:xfrm>
        </p:spPr>
        <p:txBody>
          <a:bodyPr>
            <a:normAutofit/>
          </a:bodyPr>
          <a:lstStyle/>
          <a:p>
            <a:pPr marL="0" indent="0">
              <a:buNone/>
            </a:pPr>
            <a:r>
              <a:rPr lang="en-US" sz="3600" b="1" dirty="0"/>
              <a:t>Pain Classification</a:t>
            </a:r>
          </a:p>
          <a:p>
            <a:r>
              <a:rPr lang="en-US" dirty="0"/>
              <a:t>Acute pain </a:t>
            </a:r>
          </a:p>
          <a:p>
            <a:pPr lvl="1"/>
            <a:r>
              <a:rPr lang="en-US" dirty="0"/>
              <a:t>Caused by noxious stimuli and is mediated by nociception</a:t>
            </a:r>
          </a:p>
          <a:p>
            <a:pPr lvl="1"/>
            <a:r>
              <a:rPr lang="en-US" dirty="0"/>
              <a:t>Early onset and serves to prevent tissue damage</a:t>
            </a:r>
          </a:p>
          <a:p>
            <a:pPr marL="457200" lvl="1" indent="0">
              <a:buNone/>
            </a:pPr>
            <a:endParaRPr lang="en-US" dirty="0"/>
          </a:p>
          <a:p>
            <a:r>
              <a:rPr lang="en-US" dirty="0"/>
              <a:t>Chronic pain </a:t>
            </a:r>
          </a:p>
          <a:p>
            <a:pPr lvl="1"/>
            <a:r>
              <a:rPr lang="en-US" dirty="0"/>
              <a:t>Pain continuing beyond 3 months, or after healing is complete</a:t>
            </a:r>
            <a:endParaRPr lang="en-US" baseline="30000" dirty="0"/>
          </a:p>
          <a:p>
            <a:pPr lvl="1"/>
            <a:r>
              <a:rPr lang="en-US" dirty="0"/>
              <a:t>May arise as a consequence of tissue damage or inflammation or have no identified cause</a:t>
            </a:r>
          </a:p>
          <a:p>
            <a:pPr lvl="1"/>
            <a:r>
              <a:rPr lang="en-US" dirty="0"/>
              <a:t>Complex condition embracing physical, social and psychological factors</a:t>
            </a:r>
          </a:p>
        </p:txBody>
      </p:sp>
    </p:spTree>
    <p:extLst>
      <p:ext uri="{BB962C8B-B14F-4D97-AF65-F5344CB8AC3E}">
        <p14:creationId xmlns:p14="http://schemas.microsoft.com/office/powerpoint/2010/main" val="19769234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8518</TotalTime>
  <Words>4037</Words>
  <Application>Microsoft Office PowerPoint</Application>
  <PresentationFormat>Widescreen</PresentationFormat>
  <Paragraphs>454</Paragraphs>
  <Slides>51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Calibri</vt:lpstr>
      <vt:lpstr>Calibri Light</vt:lpstr>
      <vt:lpstr>Helvetica</vt:lpstr>
      <vt:lpstr>Office Theme</vt:lpstr>
      <vt:lpstr>Narcotics and Pain Management</vt:lpstr>
      <vt:lpstr>Objectives</vt:lpstr>
      <vt:lpstr>Introduction: Pain</vt:lpstr>
      <vt:lpstr>Introduction: Pain</vt:lpstr>
      <vt:lpstr>Introduction: Pain</vt:lpstr>
      <vt:lpstr>Introduction: Pain</vt:lpstr>
      <vt:lpstr>Introduction: Pain</vt:lpstr>
      <vt:lpstr>Introduction: Pain</vt:lpstr>
      <vt:lpstr>Introduction: Pain</vt:lpstr>
      <vt:lpstr>General Pain Pathway</vt:lpstr>
      <vt:lpstr>General Pain Pathway</vt:lpstr>
      <vt:lpstr>General Pain Pathway - Transduction </vt:lpstr>
      <vt:lpstr>General Pain Pathway - Transmission</vt:lpstr>
      <vt:lpstr>General Pain Pathway  - Transmission </vt:lpstr>
      <vt:lpstr>General Pain Pathway - Transmission </vt:lpstr>
      <vt:lpstr>Processes that Enhance Pain</vt:lpstr>
      <vt:lpstr>General Pain Pathway - Modulation</vt:lpstr>
      <vt:lpstr>General Pain Pathway - Modulation</vt:lpstr>
      <vt:lpstr>Pain Mitigation</vt:lpstr>
      <vt:lpstr>Pain Mitigation: Analgesic Classes:                              Non-endogenous Opioids</vt:lpstr>
      <vt:lpstr>PowerPoint Presentation</vt:lpstr>
      <vt:lpstr>PowerPoint Presentation</vt:lpstr>
      <vt:lpstr>Opioid Receptors</vt:lpstr>
      <vt:lpstr>Opioid Receptors: Physiological Effects</vt:lpstr>
      <vt:lpstr>Opioid Antagonist and Partial Agonists</vt:lpstr>
      <vt:lpstr>PowerPoint Presentation</vt:lpstr>
      <vt:lpstr>PowerPoint Presentation</vt:lpstr>
      <vt:lpstr>Oral Morphine Equivalents (OME)</vt:lpstr>
      <vt:lpstr>Pain Mitigation: Analgesic Classes:                              Non-endogenous Opioids</vt:lpstr>
      <vt:lpstr>Multi-Modal Pain Relief</vt:lpstr>
      <vt:lpstr>American Pain Society Multi-Modal Pain Relief</vt:lpstr>
      <vt:lpstr>American Pain Society Multi-Modal Pain Relief</vt:lpstr>
      <vt:lpstr>American Pain Society Multi-Modal Pain Relief</vt:lpstr>
      <vt:lpstr>Long term analgesic use after low risk surgery</vt:lpstr>
      <vt:lpstr>American Pain Society Multi-Modal Pain Relief</vt:lpstr>
      <vt:lpstr>PowerPoint Presentation</vt:lpstr>
      <vt:lpstr>Regional Anesthetic Techniques </vt:lpstr>
      <vt:lpstr>Regional Anesthetic Techniques </vt:lpstr>
      <vt:lpstr>Locoregional Analgesia for Post-op Pain </vt:lpstr>
      <vt:lpstr>Locoregional Analgesia for Post-op Pain </vt:lpstr>
      <vt:lpstr>Best Practice for Acute Pain Management</vt:lpstr>
      <vt:lpstr>Best Practice for Acute Pain Management</vt:lpstr>
      <vt:lpstr>Best Practice for Acute Pain Management</vt:lpstr>
      <vt:lpstr>Best Practice for Acute Pain Management</vt:lpstr>
      <vt:lpstr>Best Practice for Acute Pain Management</vt:lpstr>
      <vt:lpstr>Best Practice for Acute Pain Management</vt:lpstr>
      <vt:lpstr>Best Practice for Acute Pain Management</vt:lpstr>
      <vt:lpstr>Best Practice for Acute Pain Management</vt:lpstr>
      <vt:lpstr>Conclusions</vt:lpstr>
      <vt:lpstr>Conclusions</vt:lpstr>
      <vt:lpstr>References</vt:lpstr>
    </vt:vector>
  </TitlesOfParts>
  <Company>Penn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Mehta, Samir</dc:creator>
  <cp:lastModifiedBy>Sharon Moore</cp:lastModifiedBy>
  <cp:revision>98</cp:revision>
  <dcterms:created xsi:type="dcterms:W3CDTF">2020-05-02T17:28:30Z</dcterms:created>
  <dcterms:modified xsi:type="dcterms:W3CDTF">2021-06-11T17:59:11Z</dcterms:modified>
</cp:coreProperties>
</file>