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9" r:id="rId2"/>
    <p:sldId id="312" r:id="rId3"/>
    <p:sldId id="257" r:id="rId4"/>
    <p:sldId id="274" r:id="rId5"/>
    <p:sldId id="264" r:id="rId6"/>
    <p:sldId id="258" r:id="rId7"/>
    <p:sldId id="303" r:id="rId8"/>
    <p:sldId id="304" r:id="rId9"/>
    <p:sldId id="297" r:id="rId10"/>
    <p:sldId id="302" r:id="rId11"/>
    <p:sldId id="292" r:id="rId12"/>
    <p:sldId id="275" r:id="rId13"/>
    <p:sldId id="266" r:id="rId14"/>
    <p:sldId id="288" r:id="rId15"/>
    <p:sldId id="298" r:id="rId16"/>
    <p:sldId id="277" r:id="rId17"/>
    <p:sldId id="278" r:id="rId18"/>
    <p:sldId id="307" r:id="rId19"/>
    <p:sldId id="279" r:id="rId20"/>
    <p:sldId id="280" r:id="rId21"/>
    <p:sldId id="287" r:id="rId22"/>
    <p:sldId id="296" r:id="rId23"/>
    <p:sldId id="308" r:id="rId24"/>
    <p:sldId id="309" r:id="rId25"/>
    <p:sldId id="263" r:id="rId26"/>
    <p:sldId id="270" r:id="rId27"/>
    <p:sldId id="272" r:id="rId28"/>
    <p:sldId id="271" r:id="rId29"/>
    <p:sldId id="289" r:id="rId30"/>
    <p:sldId id="300" r:id="rId31"/>
    <p:sldId id="301" r:id="rId32"/>
    <p:sldId id="299" r:id="rId33"/>
    <p:sldId id="276" r:id="rId34"/>
    <p:sldId id="294" r:id="rId35"/>
    <p:sldId id="305" r:id="rId36"/>
    <p:sldId id="273" r:id="rId37"/>
    <p:sldId id="284" r:id="rId38"/>
    <p:sldId id="306" r:id="rId39"/>
    <p:sldId id="310" r:id="rId40"/>
    <p:sldId id="311" r:id="rId41"/>
    <p:sldId id="295" r:id="rId42"/>
    <p:sldId id="285" r:id="rId43"/>
    <p:sldId id="293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88644"/>
  </p:normalViewPr>
  <p:slideViewPr>
    <p:cSldViewPr snapToGrid="0">
      <p:cViewPr varScale="1">
        <p:scale>
          <a:sx n="94" d="100"/>
          <a:sy n="94" d="100"/>
        </p:scale>
        <p:origin x="123" y="-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04"/>
    </p:cViewPr>
  </p:sorterViewPr>
  <p:notesViewPr>
    <p:cSldViewPr snapToGrid="0">
      <p:cViewPr varScale="1">
        <p:scale>
          <a:sx n="80" d="100"/>
          <a:sy n="80" d="100"/>
        </p:scale>
        <p:origin x="2727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7F307-CC8F-944B-84B2-158A53707B56}" type="datetimeFigureOut">
              <a:rPr lang="en-US" smtClean="0"/>
              <a:t>6/13/2021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CF408-8819-7742-8DBA-F18C474611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56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35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250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306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664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39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280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6914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731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554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948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19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473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942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583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8514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295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967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945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0448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405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6280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25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1507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7475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03389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5630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3367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786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08141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7931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5470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7855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68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2801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9214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3757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8659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275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25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4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66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79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CF408-8819-7742-8DBA-F18C4746119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4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19" y="6162126"/>
            <a:ext cx="1043539" cy="591207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9953723" y="6366554"/>
            <a:ext cx="31550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</a:t>
            </a:r>
            <a:r>
              <a:rPr lang="en-US" sz="1600" b="1" dirty="0"/>
              <a:t>ore</a:t>
            </a:r>
            <a:r>
              <a:rPr lang="en-US" sz="2400" b="1" dirty="0"/>
              <a:t> C</a:t>
            </a:r>
            <a:r>
              <a:rPr lang="en-US" sz="1600" b="1" dirty="0"/>
              <a:t>urriculum</a:t>
            </a:r>
            <a:r>
              <a:rPr lang="en-US" sz="2400" b="1" dirty="0"/>
              <a:t> V5</a:t>
            </a:r>
          </a:p>
        </p:txBody>
      </p:sp>
    </p:spTree>
    <p:extLst>
      <p:ext uri="{BB962C8B-B14F-4D97-AF65-F5344CB8AC3E}">
        <p14:creationId xmlns:p14="http://schemas.microsoft.com/office/powerpoint/2010/main" val="475312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81D4724-D698-47D4-A663-A96C66F201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19" y="6162126"/>
            <a:ext cx="1043539" cy="5912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B77DA90-9C27-4E1F-99A1-E6516E2C4B56}"/>
              </a:ext>
            </a:extLst>
          </p:cNvPr>
          <p:cNvSpPr/>
          <p:nvPr userDrawn="1"/>
        </p:nvSpPr>
        <p:spPr>
          <a:xfrm>
            <a:off x="9953723" y="6366554"/>
            <a:ext cx="2146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</a:t>
            </a:r>
            <a:r>
              <a:rPr lang="en-US" sz="1600" b="1" dirty="0"/>
              <a:t>ore</a:t>
            </a:r>
            <a:r>
              <a:rPr lang="en-US" sz="2400" b="1" dirty="0"/>
              <a:t> C</a:t>
            </a:r>
            <a:r>
              <a:rPr lang="en-US" sz="1600" b="1" dirty="0"/>
              <a:t>urriculum</a:t>
            </a:r>
            <a:r>
              <a:rPr lang="en-US" sz="2400" b="1" dirty="0"/>
              <a:t> V5</a:t>
            </a:r>
          </a:p>
        </p:txBody>
      </p:sp>
    </p:spTree>
    <p:extLst>
      <p:ext uri="{BB962C8B-B14F-4D97-AF65-F5344CB8AC3E}">
        <p14:creationId xmlns:p14="http://schemas.microsoft.com/office/powerpoint/2010/main" val="37567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D1BB07-7AF7-4B17-80BC-DC29DEF7468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19" y="6162126"/>
            <a:ext cx="1043539" cy="5912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88771CC-05B5-4990-99DC-910542E86C8C}"/>
              </a:ext>
            </a:extLst>
          </p:cNvPr>
          <p:cNvSpPr/>
          <p:nvPr userDrawn="1"/>
        </p:nvSpPr>
        <p:spPr>
          <a:xfrm>
            <a:off x="9953723" y="6366554"/>
            <a:ext cx="2146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</a:t>
            </a:r>
            <a:r>
              <a:rPr lang="en-US" sz="1600" b="1" dirty="0"/>
              <a:t>ore</a:t>
            </a:r>
            <a:r>
              <a:rPr lang="en-US" sz="2400" b="1" dirty="0"/>
              <a:t> C</a:t>
            </a:r>
            <a:r>
              <a:rPr lang="en-US" sz="1600" b="1" dirty="0"/>
              <a:t>urriculum</a:t>
            </a:r>
            <a:r>
              <a:rPr lang="en-US" sz="2400" b="1" dirty="0"/>
              <a:t> V5</a:t>
            </a:r>
          </a:p>
        </p:txBody>
      </p:sp>
    </p:spTree>
    <p:extLst>
      <p:ext uri="{BB962C8B-B14F-4D97-AF65-F5344CB8AC3E}">
        <p14:creationId xmlns:p14="http://schemas.microsoft.com/office/powerpoint/2010/main" val="294610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DA92C2-499C-41F6-8959-9FA83F39D0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19" y="6162126"/>
            <a:ext cx="1043539" cy="59120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3880537-A7BC-46E6-8E01-27E18D49CDA7}"/>
              </a:ext>
            </a:extLst>
          </p:cNvPr>
          <p:cNvSpPr/>
          <p:nvPr userDrawn="1"/>
        </p:nvSpPr>
        <p:spPr>
          <a:xfrm>
            <a:off x="9953723" y="6366554"/>
            <a:ext cx="2146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</a:t>
            </a:r>
            <a:r>
              <a:rPr lang="en-US" sz="1600" b="1" dirty="0"/>
              <a:t>ore</a:t>
            </a:r>
            <a:r>
              <a:rPr lang="en-US" sz="2400" b="1" dirty="0"/>
              <a:t> C</a:t>
            </a:r>
            <a:r>
              <a:rPr lang="en-US" sz="1600" b="1" dirty="0"/>
              <a:t>urriculum</a:t>
            </a:r>
            <a:r>
              <a:rPr lang="en-US" sz="2400" b="1" dirty="0"/>
              <a:t> V5</a:t>
            </a:r>
          </a:p>
        </p:txBody>
      </p:sp>
    </p:spTree>
    <p:extLst>
      <p:ext uri="{BB962C8B-B14F-4D97-AF65-F5344CB8AC3E}">
        <p14:creationId xmlns:p14="http://schemas.microsoft.com/office/powerpoint/2010/main" val="3980302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B6D0E1-6F87-4CED-9DE4-F10059F6BE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19" y="6162126"/>
            <a:ext cx="1043539" cy="59120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71ACD1C-73DB-40EC-8DFA-F0DE99A9CD15}"/>
              </a:ext>
            </a:extLst>
          </p:cNvPr>
          <p:cNvSpPr/>
          <p:nvPr userDrawn="1"/>
        </p:nvSpPr>
        <p:spPr>
          <a:xfrm>
            <a:off x="9953723" y="6366554"/>
            <a:ext cx="2146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</a:t>
            </a:r>
            <a:r>
              <a:rPr lang="en-US" sz="1600" b="1" dirty="0"/>
              <a:t>ore</a:t>
            </a:r>
            <a:r>
              <a:rPr lang="en-US" sz="2400" b="1" dirty="0"/>
              <a:t> C</a:t>
            </a:r>
            <a:r>
              <a:rPr lang="en-US" sz="1600" b="1" dirty="0"/>
              <a:t>urriculum</a:t>
            </a:r>
            <a:r>
              <a:rPr lang="en-US" sz="2400" b="1" dirty="0"/>
              <a:t> V5</a:t>
            </a:r>
          </a:p>
        </p:txBody>
      </p:sp>
    </p:spTree>
    <p:extLst>
      <p:ext uri="{BB962C8B-B14F-4D97-AF65-F5344CB8AC3E}">
        <p14:creationId xmlns:p14="http://schemas.microsoft.com/office/powerpoint/2010/main" val="2850157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8DE133-07EF-426D-9E9C-F759B01C0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19" y="6162126"/>
            <a:ext cx="1043539" cy="59120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8279109-501F-4C8C-9679-AA0631E5AA94}"/>
              </a:ext>
            </a:extLst>
          </p:cNvPr>
          <p:cNvSpPr/>
          <p:nvPr userDrawn="1"/>
        </p:nvSpPr>
        <p:spPr>
          <a:xfrm>
            <a:off x="9953723" y="6366554"/>
            <a:ext cx="2146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</a:t>
            </a:r>
            <a:r>
              <a:rPr lang="en-US" sz="1600" b="1" dirty="0"/>
              <a:t>ore</a:t>
            </a:r>
            <a:r>
              <a:rPr lang="en-US" sz="2400" b="1" dirty="0"/>
              <a:t> C</a:t>
            </a:r>
            <a:r>
              <a:rPr lang="en-US" sz="1600" b="1" dirty="0"/>
              <a:t>urriculum</a:t>
            </a:r>
            <a:r>
              <a:rPr lang="en-US" sz="2400" b="1" dirty="0"/>
              <a:t> V5</a:t>
            </a:r>
          </a:p>
        </p:txBody>
      </p:sp>
    </p:spTree>
    <p:extLst>
      <p:ext uri="{BB962C8B-B14F-4D97-AF65-F5344CB8AC3E}">
        <p14:creationId xmlns:p14="http://schemas.microsoft.com/office/powerpoint/2010/main" val="271348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BB1BF96-39BE-4D5A-9FD2-10BE56E57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19" y="6162126"/>
            <a:ext cx="1043539" cy="59120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B4037B4-3CF5-4CC9-BDC2-61937E195D72}"/>
              </a:ext>
            </a:extLst>
          </p:cNvPr>
          <p:cNvSpPr/>
          <p:nvPr userDrawn="1"/>
        </p:nvSpPr>
        <p:spPr>
          <a:xfrm>
            <a:off x="9953723" y="6366554"/>
            <a:ext cx="2146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</a:t>
            </a:r>
            <a:r>
              <a:rPr lang="en-US" sz="1600" b="1" dirty="0"/>
              <a:t>ore</a:t>
            </a:r>
            <a:r>
              <a:rPr lang="en-US" sz="2400" b="1" dirty="0"/>
              <a:t> C</a:t>
            </a:r>
            <a:r>
              <a:rPr lang="en-US" sz="1600" b="1" dirty="0"/>
              <a:t>urriculum</a:t>
            </a:r>
            <a:r>
              <a:rPr lang="en-US" sz="2400" b="1" dirty="0"/>
              <a:t> V5</a:t>
            </a:r>
          </a:p>
        </p:txBody>
      </p:sp>
    </p:spTree>
    <p:extLst>
      <p:ext uri="{BB962C8B-B14F-4D97-AF65-F5344CB8AC3E}">
        <p14:creationId xmlns:p14="http://schemas.microsoft.com/office/powerpoint/2010/main" val="115265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4D4BAD2-3FEA-4F32-9D1D-CB78B0BE3A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19" y="6162126"/>
            <a:ext cx="1043539" cy="59120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85807F5-0CBA-4789-8B7A-031740EE3228}"/>
              </a:ext>
            </a:extLst>
          </p:cNvPr>
          <p:cNvSpPr/>
          <p:nvPr userDrawn="1"/>
        </p:nvSpPr>
        <p:spPr>
          <a:xfrm>
            <a:off x="9953723" y="6366554"/>
            <a:ext cx="2146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</a:t>
            </a:r>
            <a:r>
              <a:rPr lang="en-US" sz="1600" b="1" dirty="0"/>
              <a:t>ore</a:t>
            </a:r>
            <a:r>
              <a:rPr lang="en-US" sz="2400" b="1" dirty="0"/>
              <a:t> C</a:t>
            </a:r>
            <a:r>
              <a:rPr lang="en-US" sz="1600" b="1" dirty="0"/>
              <a:t>urriculum</a:t>
            </a:r>
            <a:r>
              <a:rPr lang="en-US" sz="2400" b="1" dirty="0"/>
              <a:t> V5</a:t>
            </a:r>
          </a:p>
        </p:txBody>
      </p:sp>
    </p:spTree>
    <p:extLst>
      <p:ext uri="{BB962C8B-B14F-4D97-AF65-F5344CB8AC3E}">
        <p14:creationId xmlns:p14="http://schemas.microsoft.com/office/powerpoint/2010/main" val="3542530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ACDC778-5876-463F-9576-996D6990BA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19" y="6162126"/>
            <a:ext cx="1043539" cy="59120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4726AFF-2537-41C4-9F22-98B8928ED9A4}"/>
              </a:ext>
            </a:extLst>
          </p:cNvPr>
          <p:cNvSpPr/>
          <p:nvPr userDrawn="1"/>
        </p:nvSpPr>
        <p:spPr>
          <a:xfrm>
            <a:off x="9953723" y="6366554"/>
            <a:ext cx="2146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</a:t>
            </a:r>
            <a:r>
              <a:rPr lang="en-US" sz="1600" b="1" dirty="0"/>
              <a:t>ore</a:t>
            </a:r>
            <a:r>
              <a:rPr lang="en-US" sz="2400" b="1" dirty="0"/>
              <a:t> C</a:t>
            </a:r>
            <a:r>
              <a:rPr lang="en-US" sz="1600" b="1" dirty="0"/>
              <a:t>urriculum</a:t>
            </a:r>
            <a:r>
              <a:rPr lang="en-US" sz="2400" b="1" dirty="0"/>
              <a:t> V5</a:t>
            </a:r>
          </a:p>
        </p:txBody>
      </p:sp>
    </p:spTree>
    <p:extLst>
      <p:ext uri="{BB962C8B-B14F-4D97-AF65-F5344CB8AC3E}">
        <p14:creationId xmlns:p14="http://schemas.microsoft.com/office/powerpoint/2010/main" val="3507943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92B9269-5DD5-4B15-89D6-537E8C963C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19" y="6162126"/>
            <a:ext cx="1043539" cy="59120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CD6E1A62-C05B-4564-AD54-68F9FA12DCCB}"/>
              </a:ext>
            </a:extLst>
          </p:cNvPr>
          <p:cNvSpPr/>
          <p:nvPr userDrawn="1"/>
        </p:nvSpPr>
        <p:spPr>
          <a:xfrm>
            <a:off x="9953723" y="6366554"/>
            <a:ext cx="2146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</a:t>
            </a:r>
            <a:r>
              <a:rPr lang="en-US" sz="1600" b="1" dirty="0"/>
              <a:t>ore</a:t>
            </a:r>
            <a:r>
              <a:rPr lang="en-US" sz="2400" b="1" dirty="0"/>
              <a:t> C</a:t>
            </a:r>
            <a:r>
              <a:rPr lang="en-US" sz="1600" b="1" dirty="0"/>
              <a:t>urriculum</a:t>
            </a:r>
            <a:r>
              <a:rPr lang="en-US" sz="2400" b="1" dirty="0"/>
              <a:t> V5</a:t>
            </a:r>
          </a:p>
        </p:txBody>
      </p:sp>
    </p:spTree>
    <p:extLst>
      <p:ext uri="{BB962C8B-B14F-4D97-AF65-F5344CB8AC3E}">
        <p14:creationId xmlns:p14="http://schemas.microsoft.com/office/powerpoint/2010/main" val="3526293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C6AAA24-3D51-4CD0-BFBC-35135D6AA0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19" y="6162126"/>
            <a:ext cx="1043539" cy="59120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640504B-FFCD-4257-A350-7AD35AC41F47}"/>
              </a:ext>
            </a:extLst>
          </p:cNvPr>
          <p:cNvSpPr/>
          <p:nvPr userDrawn="1"/>
        </p:nvSpPr>
        <p:spPr>
          <a:xfrm>
            <a:off x="9953723" y="6366554"/>
            <a:ext cx="2146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</a:t>
            </a:r>
            <a:r>
              <a:rPr lang="en-US" sz="1600" b="1" dirty="0"/>
              <a:t>ore</a:t>
            </a:r>
            <a:r>
              <a:rPr lang="en-US" sz="2400" b="1" dirty="0"/>
              <a:t> C</a:t>
            </a:r>
            <a:r>
              <a:rPr lang="en-US" sz="1600" b="1" dirty="0"/>
              <a:t>urriculum</a:t>
            </a:r>
            <a:r>
              <a:rPr lang="en-US" sz="2400" b="1" dirty="0"/>
              <a:t> V5</a:t>
            </a:r>
          </a:p>
        </p:txBody>
      </p:sp>
    </p:spTree>
    <p:extLst>
      <p:ext uri="{BB962C8B-B14F-4D97-AF65-F5344CB8AC3E}">
        <p14:creationId xmlns:p14="http://schemas.microsoft.com/office/powerpoint/2010/main" val="109983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2814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topics/medicine-and-dentistry/peripheral-vascular-disease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topics/immunology-and-microbiology/intravenous-immunoglobulin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direct.com/science/journal/00123692/110/1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Necrotizing Fasciitis:</a:t>
            </a:r>
            <a:br>
              <a:rPr lang="en-US" dirty="0"/>
            </a:br>
            <a:r>
              <a:rPr lang="en-US" b="1" i="1" dirty="0"/>
              <a:t>A diagnosis you can’t miss</a:t>
            </a:r>
            <a:br>
              <a:rPr lang="en-US" b="1" i="1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Daniel Schlatterer D. O.</a:t>
            </a:r>
          </a:p>
          <a:p>
            <a:r>
              <a:rPr lang="en-US" dirty="0" err="1"/>
              <a:t>Wellstar</a:t>
            </a:r>
            <a:r>
              <a:rPr lang="en-US" dirty="0"/>
              <a:t>, Atlanta Medical Center</a:t>
            </a:r>
          </a:p>
          <a:p>
            <a:r>
              <a:rPr lang="en-US" dirty="0"/>
              <a:t>Atlanta, GA</a:t>
            </a:r>
          </a:p>
        </p:txBody>
      </p:sp>
    </p:spTree>
    <p:extLst>
      <p:ext uri="{BB962C8B-B14F-4D97-AF65-F5344CB8AC3E}">
        <p14:creationId xmlns:p14="http://schemas.microsoft.com/office/powerpoint/2010/main" val="1313955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74802-D31D-4579-93A6-73BCF6ACB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99961-52F5-408F-9D84-25CC06CC0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Type III: </a:t>
            </a:r>
            <a:r>
              <a:rPr lang="en-US" dirty="0"/>
              <a:t>monomicrobial </a:t>
            </a:r>
          </a:p>
          <a:p>
            <a:pPr lvl="1"/>
            <a:r>
              <a:rPr lang="en-US" dirty="0"/>
              <a:t>clostridium species, Gram-negative bacteria or Vibrio spp. (Vibrio vulnificus) </a:t>
            </a:r>
          </a:p>
          <a:p>
            <a:pPr lvl="1"/>
            <a:r>
              <a:rPr lang="en-US" dirty="0"/>
              <a:t>fulminant progression with multi-organ failure within 24 h and high mortality</a:t>
            </a:r>
          </a:p>
          <a:p>
            <a:pPr lvl="2"/>
            <a:r>
              <a:rPr lang="en-US" dirty="0"/>
              <a:t>Mortality 35–44% with treatment</a:t>
            </a:r>
          </a:p>
          <a:p>
            <a:r>
              <a:rPr lang="en-US" b="1" dirty="0"/>
              <a:t>Type IV: </a:t>
            </a:r>
            <a:r>
              <a:rPr lang="en-US" dirty="0"/>
              <a:t>Fungal </a:t>
            </a:r>
            <a:endParaRPr lang="en-US" b="1" dirty="0"/>
          </a:p>
          <a:p>
            <a:pPr lvl="1"/>
            <a:r>
              <a:rPr lang="en-US" dirty="0"/>
              <a:t>most often with Candida spp. or zygomycetes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E88652-91F2-ED46-9C34-C77A77ECB04C}"/>
              </a:ext>
            </a:extLst>
          </p:cNvPr>
          <p:cNvSpPr txBox="1"/>
          <p:nvPr/>
        </p:nvSpPr>
        <p:spPr>
          <a:xfrm>
            <a:off x="8585200" y="5842000"/>
            <a:ext cx="276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Leiblein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et al,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60A71-55C0-45FB-8939-5245BECE2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Vibrio vulnificus (VV) and necrotizing fasciitis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42872-E403-4A3C-91DD-A28B0445E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Bacteria found in coastal waters</a:t>
            </a:r>
          </a:p>
          <a:p>
            <a:r>
              <a:rPr lang="en-US" dirty="0"/>
              <a:t>People with open wounds may get infected  by swimming in waters with VV leading to NF</a:t>
            </a:r>
          </a:p>
          <a:p>
            <a:r>
              <a:rPr lang="en-US" dirty="0"/>
              <a:t>People can get infected by ingesting undercooked shellfish, or raw oysters. The symptoms of diarrhea, cramping fever, chills and vomiting appear within 24 hours and often subside within 3 days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3C46C8-242A-FE45-B523-1F81F9FC7220}"/>
              </a:ext>
            </a:extLst>
          </p:cNvPr>
          <p:cNvSpPr txBox="1"/>
          <p:nvPr/>
        </p:nvSpPr>
        <p:spPr>
          <a:xfrm>
            <a:off x="8750300" y="5537200"/>
            <a:ext cx="18161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Kuo</a:t>
            </a:r>
            <a:r>
              <a:rPr lang="en-US" dirty="0"/>
              <a:t> et al, 2007</a:t>
            </a:r>
          </a:p>
        </p:txBody>
      </p:sp>
    </p:spTree>
    <p:extLst>
      <p:ext uri="{BB962C8B-B14F-4D97-AF65-F5344CB8AC3E}">
        <p14:creationId xmlns:p14="http://schemas.microsoft.com/office/powerpoint/2010/main" val="4129695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4FDEF-E93F-4865-9940-F92DF33ED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30" y="171487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How does NF happen?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9C217-26C0-412C-B307-E7474175E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1610472"/>
            <a:ext cx="10515600" cy="2983043"/>
          </a:xfrm>
        </p:spPr>
        <p:txBody>
          <a:bodyPr/>
          <a:lstStyle/>
          <a:p>
            <a:r>
              <a:rPr lang="en-US" dirty="0"/>
              <a:t>Introduction of the pathogen into the subcutaneous space occurs via disruption of the overlying skin or by hematogenous spread from a distant site of infection</a:t>
            </a:r>
          </a:p>
          <a:p>
            <a:r>
              <a:rPr lang="en-US" dirty="0"/>
              <a:t>Polymicrobial necrotizing fasciitis is usually caused by enteric pathogens, whereas monomicrobial necrotizing fasciitis is usually due to skin flora.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FD3806-1FA8-8545-AE61-FA0ACA704071}"/>
              </a:ext>
            </a:extLst>
          </p:cNvPr>
          <p:cNvSpPr txBox="1"/>
          <p:nvPr/>
        </p:nvSpPr>
        <p:spPr>
          <a:xfrm>
            <a:off x="9486900" y="5613400"/>
            <a:ext cx="203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Green et al, 1996</a:t>
            </a:r>
          </a:p>
        </p:txBody>
      </p:sp>
    </p:spTree>
    <p:extLst>
      <p:ext uri="{BB962C8B-B14F-4D97-AF65-F5344CB8AC3E}">
        <p14:creationId xmlns:p14="http://schemas.microsoft.com/office/powerpoint/2010/main" val="2362587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BD9B0-D3A7-4E1C-8D92-D994F354B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894" y="160730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Who gets Necrotizing Fasciitis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E1E32-D81E-439B-B8F1-D4C00C165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985" y="1631987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Any patient can get NF</a:t>
            </a:r>
          </a:p>
          <a:p>
            <a:r>
              <a:rPr lang="en-US" dirty="0"/>
              <a:t>More frequently occurs in</a:t>
            </a:r>
          </a:p>
          <a:p>
            <a:pPr lvl="1"/>
            <a:r>
              <a:rPr lang="en-US" dirty="0"/>
              <a:t>diabetics</a:t>
            </a:r>
          </a:p>
          <a:p>
            <a:pPr lvl="1"/>
            <a:r>
              <a:rPr lang="en-US" dirty="0"/>
              <a:t>alcoholics</a:t>
            </a:r>
          </a:p>
          <a:p>
            <a:pPr lvl="1"/>
            <a:r>
              <a:rPr lang="en-US" dirty="0"/>
              <a:t>immunosuppressed patients </a:t>
            </a:r>
          </a:p>
          <a:p>
            <a:pPr lvl="1"/>
            <a:r>
              <a:rPr lang="en-US" dirty="0"/>
              <a:t>IV drug users</a:t>
            </a:r>
          </a:p>
          <a:p>
            <a:pPr lvl="1"/>
            <a:r>
              <a:rPr lang="en-US" dirty="0"/>
              <a:t>patients with </a:t>
            </a:r>
            <a:r>
              <a:rPr lang="en-US" dirty="0">
                <a:hlinkClick r:id="rId3" tooltip="Learn more about Peripheral Vascular Disease from ScienceDirect's AI-generated Topic Page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peripheral vascular disease</a:t>
            </a:r>
            <a:r>
              <a:rPr lang="en-US" dirty="0"/>
              <a:t>, </a:t>
            </a:r>
          </a:p>
          <a:p>
            <a:r>
              <a:rPr lang="en-US" dirty="0"/>
              <a:t>May also occur in young, healthy individuals</a:t>
            </a:r>
          </a:p>
        </p:txBody>
      </p:sp>
    </p:spTree>
    <p:extLst>
      <p:ext uri="{BB962C8B-B14F-4D97-AF65-F5344CB8AC3E}">
        <p14:creationId xmlns:p14="http://schemas.microsoft.com/office/powerpoint/2010/main" val="4084810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63A5D-B431-4F75-8637-BE3544803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045" y="171487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Atypical etiologies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D710E-4F35-4A21-91CD-0259C6546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863" y="1497050"/>
            <a:ext cx="11188849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 1) Necrotizing fasciitis as a complication of botulinum toxin injection</a:t>
            </a:r>
          </a:p>
          <a:p>
            <a:pPr marL="0" indent="0">
              <a:buNone/>
            </a:pPr>
            <a:r>
              <a:rPr lang="en-US" dirty="0"/>
              <a:t>	Patient received </a:t>
            </a:r>
            <a:r>
              <a:rPr lang="en-US" dirty="0" err="1"/>
              <a:t>botox</a:t>
            </a:r>
            <a:r>
              <a:rPr lang="en-US" dirty="0"/>
              <a:t> for cosmetic reasons (Eye. January 1998)</a:t>
            </a:r>
          </a:p>
          <a:p>
            <a:pPr marL="0" indent="0">
              <a:buNone/>
            </a:pPr>
            <a:r>
              <a:rPr lang="en-US" dirty="0"/>
              <a:t>  2) Necrotizing fasciitis of the breast </a:t>
            </a:r>
          </a:p>
          <a:p>
            <a:pPr marL="0" indent="0">
              <a:buNone/>
            </a:pPr>
            <a:r>
              <a:rPr lang="en-US" dirty="0"/>
              <a:t>	(British Journal of Plastic Surgery. January 2001)</a:t>
            </a:r>
          </a:p>
          <a:p>
            <a:pPr marL="0" indent="0">
              <a:buNone/>
            </a:pPr>
            <a:r>
              <a:rPr lang="en-US" dirty="0"/>
              <a:t>  3) Necrotizing fasciitis and cellulitis after traditional Samoan tattoo</a:t>
            </a:r>
          </a:p>
          <a:p>
            <a:pPr marL="0" indent="0">
              <a:buNone/>
            </a:pPr>
            <a:r>
              <a:rPr lang="en-US" dirty="0"/>
              <a:t>  4) Necrotizing fasciitis in a patient receiving infliximab for rheumatoid arthritis</a:t>
            </a:r>
          </a:p>
          <a:p>
            <a:pPr marL="0" indent="0">
              <a:buNone/>
            </a:pPr>
            <a:r>
              <a:rPr lang="en-US" dirty="0"/>
              <a:t>  5) Necrotizing fasciitis following etanercept treatment for dermatomyositis</a:t>
            </a:r>
          </a:p>
          <a:p>
            <a:pPr marL="0" indent="0">
              <a:buNone/>
            </a:pPr>
            <a:r>
              <a:rPr lang="en-US" dirty="0"/>
              <a:t>  6) Treatment with any immune or disease modulating medication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498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9287F-9A96-4420-9CCB-52EE3D45B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What are the common sites for NF?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19ECD-18A3-4C20-8073-4653BB3D0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333333"/>
                </a:solidFill>
                <a:latin typeface="interfaceregular"/>
              </a:rPr>
              <a:t>C</a:t>
            </a:r>
            <a:r>
              <a:rPr lang="en-US" b="0" i="0" dirty="0">
                <a:solidFill>
                  <a:srgbClr val="333333"/>
                </a:solidFill>
                <a:effectLst/>
                <a:latin typeface="interfaceregular"/>
              </a:rPr>
              <a:t>an occur anywhere on the body</a:t>
            </a:r>
          </a:p>
          <a:p>
            <a:r>
              <a:rPr lang="en-US" dirty="0">
                <a:solidFill>
                  <a:srgbClr val="333333"/>
                </a:solidFill>
                <a:latin typeface="interfaceregular"/>
              </a:rPr>
              <a:t>P</a:t>
            </a:r>
            <a:r>
              <a:rPr lang="en-US" b="0" i="0" dirty="0">
                <a:solidFill>
                  <a:srgbClr val="333333"/>
                </a:solidFill>
                <a:effectLst/>
                <a:latin typeface="interfaceregular"/>
              </a:rPr>
              <a:t>erineum (36%), </a:t>
            </a:r>
          </a:p>
          <a:p>
            <a:r>
              <a:rPr lang="en-US" dirty="0">
                <a:solidFill>
                  <a:srgbClr val="333333"/>
                </a:solidFill>
                <a:latin typeface="interfaceregular"/>
              </a:rPr>
              <a:t>L</a:t>
            </a:r>
            <a:r>
              <a:rPr lang="en-US" b="0" i="0" dirty="0">
                <a:solidFill>
                  <a:srgbClr val="333333"/>
                </a:solidFill>
                <a:effectLst/>
                <a:latin typeface="interfaceregular"/>
              </a:rPr>
              <a:t>ower extremities (15.2%)</a:t>
            </a:r>
          </a:p>
          <a:p>
            <a:r>
              <a:rPr lang="en-US" dirty="0">
                <a:solidFill>
                  <a:srgbClr val="333333"/>
                </a:solidFill>
                <a:latin typeface="interfaceregular"/>
              </a:rPr>
              <a:t>P</a:t>
            </a:r>
            <a:r>
              <a:rPr lang="en-US" b="0" i="0" dirty="0">
                <a:solidFill>
                  <a:srgbClr val="333333"/>
                </a:solidFill>
                <a:effectLst/>
                <a:latin typeface="interfaceregular"/>
              </a:rPr>
              <a:t>ostoperative wounds (14.7%) 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interfaceregular"/>
              </a:rPr>
              <a:t>Abdomen, oral cavity, and neck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266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8FE4C-AC62-4F5A-B8D2-BBC6BC10C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677" y="0"/>
            <a:ext cx="11945470" cy="1614281"/>
          </a:xfrm>
        </p:spPr>
        <p:txBody>
          <a:bodyPr>
            <a:normAutofit/>
          </a:bodyPr>
          <a:lstStyle/>
          <a:p>
            <a:r>
              <a:rPr lang="en-US" sz="5400" dirty="0"/>
              <a:t>Diagnosis: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78D1E-2D2E-4E5E-A6C1-B74D79CFA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56" y="1614281"/>
            <a:ext cx="11577711" cy="4786190"/>
          </a:xfrm>
        </p:spPr>
        <p:txBody>
          <a:bodyPr>
            <a:noAutofit/>
          </a:bodyPr>
          <a:lstStyle/>
          <a:p>
            <a:r>
              <a:rPr lang="en-US" sz="3200" dirty="0">
                <a:cs typeface="Times New Roman" panose="02020603050405020304" pitchFamily="18" charset="0"/>
              </a:rPr>
              <a:t>Pain out of proportion to the visible findings </a:t>
            </a:r>
          </a:p>
          <a:p>
            <a:pPr lvl="1"/>
            <a:r>
              <a:rPr lang="en-US" sz="3200" dirty="0">
                <a:cs typeface="Times New Roman" panose="02020603050405020304" pitchFamily="18" charset="0"/>
              </a:rPr>
              <a:t>Relatively unresponsive to pain medications</a:t>
            </a:r>
          </a:p>
          <a:p>
            <a:r>
              <a:rPr lang="en-US" sz="3200" dirty="0">
                <a:cs typeface="Times New Roman" panose="02020603050405020304" pitchFamily="18" charset="0"/>
              </a:rPr>
              <a:t>History of minor trauma, needle puncture or extravasation of drugs, an insect bite, scratch, or abrasion</a:t>
            </a:r>
          </a:p>
          <a:p>
            <a:r>
              <a:rPr lang="en-US" sz="3200" dirty="0">
                <a:cs typeface="Times New Roman" panose="02020603050405020304" pitchFamily="18" charset="0"/>
              </a:rPr>
              <a:t>In many cases no identifiable cause can be found</a:t>
            </a:r>
          </a:p>
          <a:p>
            <a:r>
              <a:rPr lang="en-US" sz="3200" dirty="0">
                <a:cs typeface="Times New Roman" panose="02020603050405020304" pitchFamily="18" charset="0"/>
              </a:rPr>
              <a:t>Symptoms may develop over a period of hours to several days</a:t>
            </a:r>
          </a:p>
          <a:p>
            <a:pPr marL="0" indent="0">
              <a:buNone/>
            </a:pPr>
            <a:endParaRPr lang="en-US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925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58309-220E-407C-9C1D-F0DFEDEBA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713" y="257549"/>
            <a:ext cx="10515600" cy="839732"/>
          </a:xfrm>
        </p:spPr>
        <p:txBody>
          <a:bodyPr>
            <a:normAutofit/>
          </a:bodyPr>
          <a:lstStyle/>
          <a:p>
            <a:r>
              <a:rPr lang="en-US" sz="5400" dirty="0"/>
              <a:t>Diagnosis: Physical Examination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B9C63-ED85-4E14-B51C-539E2AB5B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105" y="1409700"/>
            <a:ext cx="11725119" cy="519075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Initially there may be only slight skin changes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An open wound or sore with surrounding erythema</a:t>
            </a:r>
          </a:p>
          <a:p>
            <a:pPr>
              <a:lnSpc>
                <a:spcPct val="100000"/>
              </a:lnSpc>
            </a:pPr>
            <a:r>
              <a:rPr lang="en-US" dirty="0"/>
              <a:t>Progressive changes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Skin becomes increasingly tense and erythematous with indistinct margins.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Color can change from a red-purple to a dusky blue before progressing to necrosis and formation of bullae and eventually becoming hemorrhagic</a:t>
            </a:r>
          </a:p>
          <a:p>
            <a:pPr>
              <a:lnSpc>
                <a:spcPct val="100000"/>
              </a:lnSpc>
            </a:pPr>
            <a:r>
              <a:rPr lang="en-US" dirty="0"/>
              <a:t>Crepitus of the affected area may be palpated and may even be seen as soft tissue air on a plain radiograph or CT scan</a:t>
            </a:r>
          </a:p>
        </p:txBody>
      </p:sp>
    </p:spTree>
    <p:extLst>
      <p:ext uri="{BB962C8B-B14F-4D97-AF65-F5344CB8AC3E}">
        <p14:creationId xmlns:p14="http://schemas.microsoft.com/office/powerpoint/2010/main" val="3007073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58309-220E-407C-9C1D-F0DFEDEBA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713" y="257549"/>
            <a:ext cx="10515600" cy="839732"/>
          </a:xfrm>
        </p:spPr>
        <p:txBody>
          <a:bodyPr>
            <a:normAutofit/>
          </a:bodyPr>
          <a:lstStyle/>
          <a:p>
            <a:r>
              <a:rPr lang="en-US" sz="5400" dirty="0"/>
              <a:t>Diagnosis: Physical Examination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B9C63-ED85-4E14-B51C-539E2AB5B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105" y="1435100"/>
            <a:ext cx="11725119" cy="516535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cs typeface="Times New Roman" panose="02020603050405020304" pitchFamily="18" charset="0"/>
              </a:rPr>
              <a:t>Strongly recommend serial physical examination by same individual</a:t>
            </a:r>
          </a:p>
          <a:p>
            <a:pPr>
              <a:lnSpc>
                <a:spcPct val="100000"/>
              </a:lnSpc>
            </a:pPr>
            <a:r>
              <a:rPr lang="en-US" dirty="0">
                <a:cs typeface="Times New Roman" panose="02020603050405020304" pitchFamily="18" charset="0"/>
              </a:rPr>
              <a:t>Surgical skin marking pen to outline borders to help track progression objectively or photographic documentation per hospital protocol</a:t>
            </a:r>
          </a:p>
          <a:p>
            <a:pPr>
              <a:lnSpc>
                <a:spcPct val="100000"/>
              </a:lnSpc>
            </a:pPr>
            <a:r>
              <a:rPr lang="en-US" dirty="0">
                <a:cs typeface="Times New Roman" panose="02020603050405020304" pitchFamily="18" charset="0"/>
              </a:rPr>
              <a:t> Tenderness beyond the apparent margin of infection is diagnostic and present in 98% patients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7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075A9-1786-4772-8868-AF9F63F96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256" y="115406"/>
            <a:ext cx="11841756" cy="1325563"/>
          </a:xfrm>
        </p:spPr>
        <p:txBody>
          <a:bodyPr>
            <a:normAutofit/>
          </a:bodyPr>
          <a:lstStyle/>
          <a:p>
            <a:r>
              <a:rPr lang="en-US" sz="5400" dirty="0"/>
              <a:t>What does Necrotizing Fasciitis look like?</a:t>
            </a:r>
          </a:p>
        </p:txBody>
      </p:sp>
      <p:pic>
        <p:nvPicPr>
          <p:cNvPr id="10" name="Picture 9" descr="A picture containing red, sitting, orange, close&#10;&#10;Description automatically generated">
            <a:extLst>
              <a:ext uri="{FF2B5EF4-FFF2-40B4-BE49-F238E27FC236}">
                <a16:creationId xmlns:a16="http://schemas.microsoft.com/office/drawing/2014/main" id="{E9E0969D-B2E5-4EFA-8F43-E7083819C7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092" y="1660822"/>
            <a:ext cx="2800350" cy="21145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 descr="A picture containing indoor, bed, laying, dog&#10;&#10;Description automatically generated">
            <a:extLst>
              <a:ext uri="{FF2B5EF4-FFF2-40B4-BE49-F238E27FC236}">
                <a16:creationId xmlns:a16="http://schemas.microsoft.com/office/drawing/2014/main" id="{06CFC407-72CE-4F66-A89A-49B7B27564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069" y="1660822"/>
            <a:ext cx="2800350" cy="21145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Picture 13" descr="A close up of a tattoo&#10;&#10;Description automatically generated">
            <a:extLst>
              <a:ext uri="{FF2B5EF4-FFF2-40B4-BE49-F238E27FC236}">
                <a16:creationId xmlns:a16="http://schemas.microsoft.com/office/drawing/2014/main" id="{B3CCB26D-BBDB-41B3-A4D1-0D8935A152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81" y="1660822"/>
            <a:ext cx="2800350" cy="21145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72102E3-F2E0-42F7-A87B-414831453D75}"/>
              </a:ext>
            </a:extLst>
          </p:cNvPr>
          <p:cNvSpPr txBox="1"/>
          <p:nvPr/>
        </p:nvSpPr>
        <p:spPr>
          <a:xfrm>
            <a:off x="334840" y="3995225"/>
            <a:ext cx="325031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This was the start of a tattoo </a:t>
            </a:r>
          </a:p>
          <a:p>
            <a:r>
              <a:rPr lang="en-US" dirty="0"/>
              <a:t>Several days before presentation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8A75B72-6B5B-4338-A856-B00E7B5D8AA5}"/>
              </a:ext>
            </a:extLst>
          </p:cNvPr>
          <p:cNvSpPr txBox="1"/>
          <p:nvPr/>
        </p:nvSpPr>
        <p:spPr>
          <a:xfrm>
            <a:off x="3954499" y="3995225"/>
            <a:ext cx="3899536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On examination, crepitus would be felt,</a:t>
            </a:r>
          </a:p>
          <a:p>
            <a:r>
              <a:rPr lang="en-US" dirty="0"/>
              <a:t>and multiple bullae would be noted. </a:t>
            </a:r>
          </a:p>
          <a:p>
            <a:r>
              <a:rPr lang="en-US" dirty="0"/>
              <a:t>This does not appear worse than many </a:t>
            </a:r>
          </a:p>
          <a:p>
            <a:r>
              <a:rPr lang="en-US" dirty="0"/>
              <a:t>of the traumatized legs seen by orthopaedic surgeons, but it is limb and life threatening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F2876F7-6B22-4926-8D44-363A45BECCDE}"/>
              </a:ext>
            </a:extLst>
          </p:cNvPr>
          <p:cNvSpPr txBox="1"/>
          <p:nvPr/>
        </p:nvSpPr>
        <p:spPr>
          <a:xfrm>
            <a:off x="8223381" y="3775372"/>
            <a:ext cx="3899535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 benign appearing soft tissue wound.</a:t>
            </a:r>
          </a:p>
          <a:p>
            <a:r>
              <a:rPr lang="en-US" dirty="0"/>
              <a:t>The surrounding erythema may cause one to only consider cellulitis</a:t>
            </a:r>
          </a:p>
          <a:p>
            <a:r>
              <a:rPr lang="en-US" dirty="0"/>
              <a:t>The most concerning aspect of this wound is tissue at the margins which appears separated from deeper tissue and able to be easily pulled away. In a matter of hours this will be  limb and life threatening. </a:t>
            </a:r>
          </a:p>
        </p:txBody>
      </p:sp>
    </p:spTree>
    <p:extLst>
      <p:ext uri="{BB962C8B-B14F-4D97-AF65-F5344CB8AC3E}">
        <p14:creationId xmlns:p14="http://schemas.microsoft.com/office/powerpoint/2010/main" val="1597719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91948-9AE0-4122-BF58-1A2CD9922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2B103-C819-4993-B7F0-FEE93A295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Images are from the personal collection of Daniel </a:t>
            </a:r>
            <a:r>
              <a:rPr lang="en-US" dirty="0" err="1"/>
              <a:t>Schlatterer</a:t>
            </a:r>
            <a:r>
              <a:rPr lang="en-US" dirty="0"/>
              <a:t> D. O.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5476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8F9D9-B5A6-4230-BD9E-76956EB43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108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Non-orthopaedic case</a:t>
            </a:r>
          </a:p>
        </p:txBody>
      </p:sp>
      <p:pic>
        <p:nvPicPr>
          <p:cNvPr id="5" name="Content Placeholder 4" descr="A person lying on a bed&#10;&#10;Description automatically generated">
            <a:extLst>
              <a:ext uri="{FF2B5EF4-FFF2-40B4-BE49-F238E27FC236}">
                <a16:creationId xmlns:a16="http://schemas.microsoft.com/office/drawing/2014/main" id="{25683ABC-5F1B-4F31-9D38-FCB9F80E5B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91" y="1518522"/>
            <a:ext cx="6376063" cy="4245878"/>
          </a:xfrm>
          <a:ln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68D514-410A-4D63-A129-243E3D91CBC0}"/>
              </a:ext>
            </a:extLst>
          </p:cNvPr>
          <p:cNvSpPr txBox="1"/>
          <p:nvPr/>
        </p:nvSpPr>
        <p:spPr>
          <a:xfrm>
            <a:off x="7189064" y="1286970"/>
            <a:ext cx="5002936" cy="47089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This patient had a C-section several days prior to presentation</a:t>
            </a:r>
          </a:p>
          <a:p>
            <a:endParaRPr lang="en-US" sz="2000" dirty="0"/>
          </a:p>
          <a:p>
            <a:r>
              <a:rPr lang="en-US" sz="2000" dirty="0"/>
              <a:t>This case is included because it nicely illustrates </a:t>
            </a:r>
          </a:p>
          <a:p>
            <a:r>
              <a:rPr lang="en-US" sz="2000" dirty="0"/>
              <a:t> - the bullae that form, </a:t>
            </a:r>
          </a:p>
          <a:p>
            <a:r>
              <a:rPr lang="en-US" sz="2000" dirty="0"/>
              <a:t> - the wound weeping, </a:t>
            </a:r>
          </a:p>
          <a:p>
            <a:r>
              <a:rPr lang="en-US" sz="2000" dirty="0"/>
              <a:t> - the epidermal loss</a:t>
            </a:r>
          </a:p>
          <a:p>
            <a:endParaRPr lang="en-US" sz="2000" dirty="0"/>
          </a:p>
          <a:p>
            <a:r>
              <a:rPr lang="en-US" sz="2000" dirty="0"/>
              <a:t>Left untreated, this patient will become septic </a:t>
            </a:r>
          </a:p>
          <a:p>
            <a:r>
              <a:rPr lang="en-US" sz="2000" dirty="0"/>
              <a:t>and likely progress to organ failure, or even death.</a:t>
            </a:r>
          </a:p>
          <a:p>
            <a:endParaRPr lang="en-US" sz="2000" dirty="0"/>
          </a:p>
          <a:p>
            <a:r>
              <a:rPr lang="en-US" sz="2000" dirty="0"/>
              <a:t>Lost in the clinical picture is the intolerable wound malodor.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8F86FA-0421-4C25-8251-8B6D2F2DB2A2}"/>
              </a:ext>
            </a:extLst>
          </p:cNvPr>
          <p:cNvSpPr/>
          <p:nvPr/>
        </p:nvSpPr>
        <p:spPr>
          <a:xfrm>
            <a:off x="5641103" y="2350715"/>
            <a:ext cx="1410752" cy="197906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0014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ED017-812A-48B2-8775-540F6B842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741" y="56661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Diagnosis: Imaging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669B8-5FB2-4E3B-A4DE-54A5E2BD8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032" y="1350154"/>
            <a:ext cx="10515600" cy="4351338"/>
          </a:xfrm>
        </p:spPr>
        <p:txBody>
          <a:bodyPr/>
          <a:lstStyle/>
          <a:p>
            <a:r>
              <a:rPr lang="en-US" dirty="0"/>
              <a:t>Subcutaneous air or gas is a hallmark finding on plain radiographs and CT scans, which gives rise to crepitus on examination. All three of these patients need to be seen immediately.</a:t>
            </a:r>
          </a:p>
        </p:txBody>
      </p:sp>
      <p:pic>
        <p:nvPicPr>
          <p:cNvPr id="5" name="Picture 4" descr="A picture containing indoor, sitting, man, photo&#10;&#10;Description automatically generated">
            <a:extLst>
              <a:ext uri="{FF2B5EF4-FFF2-40B4-BE49-F238E27FC236}">
                <a16:creationId xmlns:a16="http://schemas.microsoft.com/office/drawing/2014/main" id="{E99BF76E-9676-4953-80B2-5F439C21E3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634" y="3132345"/>
            <a:ext cx="4296072" cy="245489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 descr="A close up of an animal&#10;&#10;Description automatically generated">
            <a:extLst>
              <a:ext uri="{FF2B5EF4-FFF2-40B4-BE49-F238E27FC236}">
                <a16:creationId xmlns:a16="http://schemas.microsoft.com/office/drawing/2014/main" id="{197595D5-63AC-4D75-B9DE-E6507C9E9B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32" y="2738867"/>
            <a:ext cx="3169813" cy="324185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 descr="A picture containing sitting, black, white, photo&#10;&#10;Description automatically generated">
            <a:extLst>
              <a:ext uri="{FF2B5EF4-FFF2-40B4-BE49-F238E27FC236}">
                <a16:creationId xmlns:a16="http://schemas.microsoft.com/office/drawing/2014/main" id="{969E7511-07B1-4C60-A353-50F591457E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2997" y="2678664"/>
            <a:ext cx="2386709" cy="376848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493007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AAFFC-DBFA-43A8-8B32-CE4BB6C53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Ultrasound and MRI imaging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66DBD-C4F5-4DBF-A8AA-C9B7660F5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Subcutaneous air or gas is the universal finding on any imaging modality</a:t>
            </a:r>
          </a:p>
          <a:p>
            <a:r>
              <a:rPr lang="en-US" dirty="0"/>
              <a:t>US has the advantage of  being rapid, portable and even connected to smart-phone applications</a:t>
            </a:r>
          </a:p>
          <a:p>
            <a:r>
              <a:rPr lang="en-US" dirty="0"/>
              <a:t>NF requires immediate diagnosis and emergent surgical intervention</a:t>
            </a:r>
          </a:p>
          <a:p>
            <a:r>
              <a:rPr lang="en-US" dirty="0"/>
              <a:t>DO NOT DELAY for advanced imaging such as  MRI </a:t>
            </a:r>
          </a:p>
          <a:p>
            <a:pPr lvl="1"/>
            <a:r>
              <a:rPr lang="en-US" dirty="0"/>
              <a:t>diagnosis should be obtainable from the history and physical examination.</a:t>
            </a:r>
          </a:p>
          <a:p>
            <a:pPr lvl="1"/>
            <a:r>
              <a:rPr lang="en-US" dirty="0"/>
              <a:t>Imaging is not a mainstay of diagnosis, </a:t>
            </a:r>
          </a:p>
          <a:p>
            <a:pPr lvl="1"/>
            <a:r>
              <a:rPr lang="en-US" dirty="0"/>
              <a:t>be aware of subcutaneous gas especially incidental finding on another study. For example on a calf US to rule-out a DVT.</a:t>
            </a:r>
          </a:p>
        </p:txBody>
      </p:sp>
    </p:spTree>
    <p:extLst>
      <p:ext uri="{BB962C8B-B14F-4D97-AF65-F5344CB8AC3E}">
        <p14:creationId xmlns:p14="http://schemas.microsoft.com/office/powerpoint/2010/main" val="1751934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524FE-0A5A-43F9-AB22-E994E8578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879"/>
            <a:ext cx="12191999" cy="1325563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>Diagnostic tools: </a:t>
            </a:r>
            <a:br>
              <a:rPr lang="en-US" sz="4800" dirty="0"/>
            </a:br>
            <a:r>
              <a:rPr lang="en-US" sz="4800" dirty="0"/>
              <a:t>  </a:t>
            </a:r>
            <a:r>
              <a:rPr lang="en-US" dirty="0"/>
              <a:t>Laboratory Risk Indicator for Necrotizing Fasciitis (LRINEC)</a:t>
            </a:r>
            <a:endParaRPr lang="en-US" sz="48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FADDBD2-3D2D-498A-B77B-386DB087BD65}"/>
              </a:ext>
            </a:extLst>
          </p:cNvPr>
          <p:cNvGraphicFramePr>
            <a:graphicFrameLocks noGrp="1"/>
          </p:cNvGraphicFramePr>
          <p:nvPr/>
        </p:nvGraphicFramePr>
        <p:xfrm>
          <a:off x="1901628" y="1346442"/>
          <a:ext cx="8307381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9127">
                  <a:extLst>
                    <a:ext uri="{9D8B030D-6E8A-4147-A177-3AD203B41FA5}">
                      <a16:colId xmlns:a16="http://schemas.microsoft.com/office/drawing/2014/main" val="390077256"/>
                    </a:ext>
                  </a:extLst>
                </a:gridCol>
                <a:gridCol w="2769127">
                  <a:extLst>
                    <a:ext uri="{9D8B030D-6E8A-4147-A177-3AD203B41FA5}">
                      <a16:colId xmlns:a16="http://schemas.microsoft.com/office/drawing/2014/main" val="3617675238"/>
                    </a:ext>
                  </a:extLst>
                </a:gridCol>
                <a:gridCol w="2769127">
                  <a:extLst>
                    <a:ext uri="{9D8B030D-6E8A-4147-A177-3AD203B41FA5}">
                      <a16:colId xmlns:a16="http://schemas.microsoft.com/office/drawing/2014/main" val="3904560086"/>
                    </a:ext>
                  </a:extLst>
                </a:gridCol>
              </a:tblGrid>
              <a:tr h="341034">
                <a:tc>
                  <a:txBody>
                    <a:bodyPr/>
                    <a:lstStyle/>
                    <a:p>
                      <a:r>
                        <a:rPr lang="en-US" dirty="0"/>
                        <a:t>Metric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073942"/>
                  </a:ext>
                </a:extLst>
              </a:tr>
              <a:tr h="588634">
                <a:tc>
                  <a:txBody>
                    <a:bodyPr/>
                    <a:lstStyle/>
                    <a:p>
                      <a:r>
                        <a:rPr lang="en-US" dirty="0"/>
                        <a:t>CRP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&lt;15mg/dl (0 points)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&gt;15mg/dl (4 points)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771898"/>
                  </a:ext>
                </a:extLst>
              </a:tr>
              <a:tr h="341034">
                <a:tc>
                  <a:txBody>
                    <a:bodyPr/>
                    <a:lstStyle/>
                    <a:p>
                      <a:r>
                        <a:rPr lang="en-US" dirty="0"/>
                        <a:t>WBC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15-25 (1 point)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&gt;25 (2 points)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853977"/>
                  </a:ext>
                </a:extLst>
              </a:tr>
              <a:tr h="341034">
                <a:tc>
                  <a:txBody>
                    <a:bodyPr/>
                    <a:lstStyle/>
                    <a:p>
                      <a:r>
                        <a:rPr lang="en-US" dirty="0"/>
                        <a:t>Hemoglobin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11-13.5 (1 point)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&lt;11 (2 points)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264667"/>
                  </a:ext>
                </a:extLst>
              </a:tr>
              <a:tr h="341034">
                <a:tc>
                  <a:txBody>
                    <a:bodyPr/>
                    <a:lstStyle/>
                    <a:p>
                      <a:r>
                        <a:rPr lang="en-US" dirty="0"/>
                        <a:t>Sodium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&gt;/=135 (0 points)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&lt;135 (2 points)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404341"/>
                  </a:ext>
                </a:extLst>
              </a:tr>
              <a:tr h="341034">
                <a:tc>
                  <a:txBody>
                    <a:bodyPr/>
                    <a:lstStyle/>
                    <a:p>
                      <a:r>
                        <a:rPr lang="en-US" dirty="0"/>
                        <a:t>Creatinine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&lt;/= 1.6 mg/dl (0 points)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&gt;1.6 mg/dl (2 points)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3223091"/>
                  </a:ext>
                </a:extLst>
              </a:tr>
              <a:tr h="341034">
                <a:tc>
                  <a:txBody>
                    <a:bodyPr/>
                    <a:lstStyle/>
                    <a:p>
                      <a:r>
                        <a:rPr lang="en-US" dirty="0"/>
                        <a:t>Glucose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&lt;/=180 mg/dl ( 0 points)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&gt;180 mg/dl (1 point)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63111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7D18FF1-F035-4DD6-BF4F-AC31A38BF5E6}"/>
              </a:ext>
            </a:extLst>
          </p:cNvPr>
          <p:cNvSpPr txBox="1"/>
          <p:nvPr/>
        </p:nvSpPr>
        <p:spPr>
          <a:xfrm>
            <a:off x="914399" y="4181082"/>
            <a:ext cx="10163750" cy="193899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Point system cut-off is 6</a:t>
            </a:r>
          </a:p>
          <a:p>
            <a:r>
              <a:rPr lang="en-US" sz="2000" dirty="0"/>
              <a:t>&lt; 6 points does not override physical exam findings, or rule-out the diagnosis</a:t>
            </a:r>
          </a:p>
          <a:p>
            <a:r>
              <a:rPr lang="en-US" sz="2000" dirty="0"/>
              <a:t>&gt; 6 points, in general rules in NF</a:t>
            </a:r>
          </a:p>
          <a:p>
            <a:r>
              <a:rPr lang="en-US" sz="2000" dirty="0"/>
              <a:t>Sepsis parameters are not part of the formula and should be considered separately</a:t>
            </a:r>
          </a:p>
          <a:p>
            <a:r>
              <a:rPr lang="en-US" sz="2000" dirty="0"/>
              <a:t>Non-survivors had sodium levels &lt;127.7</a:t>
            </a:r>
          </a:p>
          <a:p>
            <a:endParaRPr lang="en-US" sz="20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057EC5-EE44-E44A-BEF9-DFE47AECFEEE}"/>
              </a:ext>
            </a:extLst>
          </p:cNvPr>
          <p:cNvSpPr/>
          <p:nvPr/>
        </p:nvSpPr>
        <p:spPr>
          <a:xfrm>
            <a:off x="1901628" y="1346442"/>
            <a:ext cx="8307381" cy="28346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6718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7155F-F02D-4940-AB0E-2E1A0D1AE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652" y="160730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Diagnostic tools- LRINEC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9E11E-7C5C-4462-B856-46E64F82D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652" y="1378788"/>
            <a:ext cx="11013260" cy="44068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** </a:t>
            </a:r>
            <a:r>
              <a:rPr lang="en-US" sz="3600" b="1" dirty="0"/>
              <a:t>Scoring and classification systems are not fool-proof</a:t>
            </a:r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dirty="0"/>
              <a:t>A case of NF reported with score = 0</a:t>
            </a:r>
          </a:p>
          <a:p>
            <a:pPr marL="0" indent="0">
              <a:buNone/>
            </a:pPr>
            <a:endParaRPr lang="en-US" sz="3600" b="1" dirty="0"/>
          </a:p>
          <a:p>
            <a:r>
              <a:rPr lang="en-US" sz="3600" dirty="0"/>
              <a:t> They guide us on things to look for and assess only</a:t>
            </a:r>
          </a:p>
          <a:p>
            <a:r>
              <a:rPr lang="en-US" sz="3600" dirty="0"/>
              <a:t> Must have a high index of suspicion</a:t>
            </a:r>
          </a:p>
          <a:p>
            <a:pPr lvl="1"/>
            <a:r>
              <a:rPr lang="en-US" sz="3200" dirty="0"/>
              <a:t> clinical suspicion trumps any score</a:t>
            </a:r>
          </a:p>
          <a:p>
            <a:r>
              <a:rPr lang="en-US" sz="3600" dirty="0"/>
              <a:t> Confer with experienced colleagues when in doubt</a:t>
            </a:r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041847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52F0A-8658-4F61-92F2-D90EC67EE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863" y="171487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Beware the elderly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AF750-D5A1-410F-A17A-4F440060B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210365" cy="4351338"/>
          </a:xfrm>
        </p:spPr>
        <p:txBody>
          <a:bodyPr>
            <a:normAutofit/>
          </a:bodyPr>
          <a:lstStyle/>
          <a:p>
            <a:r>
              <a:rPr lang="en-US" sz="3600" dirty="0"/>
              <a:t>May show signs of systemic shock and sepsis</a:t>
            </a:r>
          </a:p>
          <a:p>
            <a:pPr marL="0" indent="0">
              <a:buNone/>
            </a:pPr>
            <a:r>
              <a:rPr lang="en-US" sz="3600" dirty="0"/>
              <a:t> </a:t>
            </a:r>
          </a:p>
          <a:p>
            <a:r>
              <a:rPr lang="en-US" sz="3600" dirty="0"/>
              <a:t>Often pose diagnostic difficulties since they may be confused, agitated, or even have a reduced level of consciousness such as intubated and sedated (ICU pts for example).</a:t>
            </a:r>
          </a:p>
        </p:txBody>
      </p:sp>
    </p:spTree>
    <p:extLst>
      <p:ext uri="{BB962C8B-B14F-4D97-AF65-F5344CB8AC3E}">
        <p14:creationId xmlns:p14="http://schemas.microsoft.com/office/powerpoint/2010/main" val="42512043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AB492-9AF8-4BEB-8EFB-C408A20C0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864" y="160730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D2DA6-DD73-4C66-976B-06F3E5165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75" y="1588957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sz="4000" dirty="0"/>
              <a:t>Emergent surgical consultation</a:t>
            </a:r>
          </a:p>
          <a:p>
            <a:r>
              <a:rPr lang="en-US" sz="4000" dirty="0"/>
              <a:t>Fluid resuscitation as needed</a:t>
            </a:r>
          </a:p>
          <a:p>
            <a:r>
              <a:rPr lang="en-US" sz="4000" dirty="0"/>
              <a:t>Start IV antibiotics aerobic and anaerobic coverage</a:t>
            </a:r>
          </a:p>
          <a:p>
            <a:r>
              <a:rPr lang="en-US" sz="4000" dirty="0"/>
              <a:t>Infectious disease consultation</a:t>
            </a:r>
          </a:p>
          <a:p>
            <a:r>
              <a:rPr lang="en-US" sz="4000" dirty="0"/>
              <a:t>If  convinced NF is present, then proceed to surgery</a:t>
            </a:r>
          </a:p>
          <a:p>
            <a:r>
              <a:rPr lang="en-US" sz="4000" dirty="0"/>
              <a:t>Do not delay for lab results</a:t>
            </a:r>
          </a:p>
        </p:txBody>
      </p:sp>
      <p:pic>
        <p:nvPicPr>
          <p:cNvPr id="5" name="Picture 4" descr="A blurry image of a person&#10;&#10;Description automatically generated">
            <a:extLst>
              <a:ext uri="{FF2B5EF4-FFF2-40B4-BE49-F238E27FC236}">
                <a16:creationId xmlns:a16="http://schemas.microsoft.com/office/drawing/2014/main" id="{D39F5BFF-5ECC-47D1-B035-E324CF82BA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463" y="823511"/>
            <a:ext cx="3807001" cy="189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5079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3CBC1-47E9-451C-B721-14CE9E407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863" y="214518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Antibiotics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C8BA6-B4D3-49C9-A5AF-338CEAD87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802" y="1330773"/>
            <a:ext cx="10515600" cy="50414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NF infections can be polymicrobial</a:t>
            </a:r>
          </a:p>
          <a:p>
            <a:pPr>
              <a:lnSpc>
                <a:spcPct val="110000"/>
              </a:lnSpc>
            </a:pPr>
            <a:r>
              <a:rPr lang="en-US" dirty="0"/>
              <a:t>Usually group A streptococcus</a:t>
            </a:r>
          </a:p>
          <a:p>
            <a:pPr>
              <a:lnSpc>
                <a:spcPct val="110000"/>
              </a:lnSpc>
            </a:pPr>
            <a:r>
              <a:rPr lang="en-US" dirty="0"/>
              <a:t>The antibiotic regime often includes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Penicillin G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Clindamycin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Vancomycin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Aminoglycoside if renal function permits</a:t>
            </a:r>
          </a:p>
          <a:p>
            <a:pPr>
              <a:lnSpc>
                <a:spcPct val="110000"/>
              </a:lnSpc>
            </a:pPr>
            <a:r>
              <a:rPr lang="en-US" dirty="0"/>
              <a:t>IV immunoglobulin therapy has been reported</a:t>
            </a:r>
          </a:p>
          <a:p>
            <a:pPr>
              <a:lnSpc>
                <a:spcPct val="110000"/>
              </a:lnSpc>
            </a:pPr>
            <a:r>
              <a:rPr lang="en-US" dirty="0"/>
              <a:t>Fluids and blood products as indicated</a:t>
            </a:r>
          </a:p>
          <a:p>
            <a:pPr>
              <a:lnSpc>
                <a:spcPct val="110000"/>
              </a:lnSpc>
            </a:pPr>
            <a:r>
              <a:rPr lang="en-US" dirty="0"/>
              <a:t>Transfer to an ICU can be done post-operatively</a:t>
            </a:r>
          </a:p>
        </p:txBody>
      </p:sp>
    </p:spTree>
    <p:extLst>
      <p:ext uri="{BB962C8B-B14F-4D97-AF65-F5344CB8AC3E}">
        <p14:creationId xmlns:p14="http://schemas.microsoft.com/office/powerpoint/2010/main" val="2965840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32E32-3C08-438C-9051-9847343CF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075" y="160729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Surgical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09DA4-71BF-417C-86D0-55E1CA167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986" y="1486292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/>
              <a:t>Extremity fascial planes are continuous </a:t>
            </a:r>
          </a:p>
          <a:p>
            <a:pPr lvl="1"/>
            <a:r>
              <a:rPr lang="en-US" sz="2800" dirty="0"/>
              <a:t>from the fingers to the axilla </a:t>
            </a:r>
          </a:p>
          <a:p>
            <a:pPr lvl="1"/>
            <a:r>
              <a:rPr lang="en-US" sz="2800" dirty="0"/>
              <a:t>from the toes to the groin and beyond</a:t>
            </a:r>
          </a:p>
          <a:p>
            <a:r>
              <a:rPr lang="en-US" sz="3200" dirty="0"/>
              <a:t>Surgical debridement requires excising to healthy margins which often extends proximal to the elbow and the knee</a:t>
            </a:r>
          </a:p>
          <a:p>
            <a:r>
              <a:rPr lang="en-US" sz="3200" dirty="0"/>
              <a:t>Healthy margins noted surgically by bleeding skin and skin adherent to the underlying fascia</a:t>
            </a:r>
          </a:p>
          <a:p>
            <a:r>
              <a:rPr lang="en-US" sz="3200" dirty="0"/>
              <a:t>Obtain multiple fluid and tissue samples for culturing</a:t>
            </a:r>
          </a:p>
        </p:txBody>
      </p:sp>
    </p:spTree>
    <p:extLst>
      <p:ext uri="{BB962C8B-B14F-4D97-AF65-F5344CB8AC3E}">
        <p14:creationId xmlns:p14="http://schemas.microsoft.com/office/powerpoint/2010/main" val="36836223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32E32-3C08-438C-9051-9847343CF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075" y="160729"/>
            <a:ext cx="10515600" cy="1325563"/>
          </a:xfrm>
        </p:spPr>
        <p:txBody>
          <a:bodyPr/>
          <a:lstStyle/>
          <a:p>
            <a:r>
              <a:rPr lang="en-US" sz="5400" dirty="0"/>
              <a:t>Surgical</a:t>
            </a:r>
            <a:r>
              <a:rPr lang="en-US" dirty="0"/>
              <a:t> </a:t>
            </a:r>
            <a:r>
              <a:rPr lang="en-US" sz="5400" dirty="0"/>
              <a:t>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09DA4-71BF-417C-86D0-55E1CA167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986" y="1486292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3200" dirty="0"/>
              <a:t>The indications and technical aspects of negative pressure wound therapy (NPWT) have not been studied for NF after a debridement which is often circumferential</a:t>
            </a:r>
          </a:p>
          <a:p>
            <a:pPr>
              <a:lnSpc>
                <a:spcPct val="110000"/>
              </a:lnSpc>
            </a:pPr>
            <a:r>
              <a:rPr lang="en-US" sz="3200" dirty="0"/>
              <a:t>The surgical team must be prepared for urgent repeat debridements extending into the thorax, abdominal, or back regions.</a:t>
            </a:r>
          </a:p>
          <a:p>
            <a:pPr>
              <a:lnSpc>
                <a:spcPct val="110000"/>
              </a:lnSpc>
            </a:pPr>
            <a:r>
              <a:rPr lang="en-US" sz="3200" dirty="0"/>
              <a:t>Limb disarticulation is a surgical decision based upon limb salvage potential</a:t>
            </a:r>
          </a:p>
          <a:p>
            <a:pPr>
              <a:lnSpc>
                <a:spcPct val="110000"/>
              </a:lnSpc>
            </a:pPr>
            <a:r>
              <a:rPr lang="en-US" sz="3200" dirty="0"/>
              <a:t>“Life over Limb”   </a:t>
            </a:r>
          </a:p>
        </p:txBody>
      </p:sp>
    </p:spTree>
    <p:extLst>
      <p:ext uri="{BB962C8B-B14F-4D97-AF65-F5344CB8AC3E}">
        <p14:creationId xmlns:p14="http://schemas.microsoft.com/office/powerpoint/2010/main" val="529213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EB5B9-76E5-4AF7-81BD-74BEF8BCE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863" y="13921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99CE0-12A9-4A2D-B25B-97F7AAD02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624" y="1556684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You will learn:</a:t>
            </a:r>
          </a:p>
          <a:p>
            <a:pPr marL="0" indent="0">
              <a:buNone/>
            </a:pPr>
            <a:r>
              <a:rPr lang="en-US" dirty="0"/>
              <a:t>	1) what is necrotizing fasciitis and its clinical consequences</a:t>
            </a:r>
          </a:p>
          <a:p>
            <a:pPr marL="0" indent="0">
              <a:buNone/>
            </a:pPr>
            <a:r>
              <a:rPr lang="en-US" dirty="0"/>
              <a:t> 	2) how to diagnose NF</a:t>
            </a:r>
          </a:p>
          <a:p>
            <a:pPr marL="0" indent="0">
              <a:buNone/>
            </a:pPr>
            <a:r>
              <a:rPr lang="en-US" dirty="0"/>
              <a:t> 	3) how to treat NF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To achieve these objectives, you will review the:</a:t>
            </a:r>
          </a:p>
          <a:p>
            <a:pPr marL="0" indent="0">
              <a:buNone/>
            </a:pPr>
            <a:r>
              <a:rPr lang="en-US" dirty="0"/>
              <a:t>	a) Clinical &amp; radiographic findings</a:t>
            </a:r>
          </a:p>
          <a:p>
            <a:pPr marL="0" indent="0">
              <a:buNone/>
            </a:pPr>
            <a:r>
              <a:rPr lang="en-US" dirty="0"/>
              <a:t>	b) Laboratory risk indicator for necrotizing fasciitis - LRINEC scale</a:t>
            </a:r>
          </a:p>
          <a:p>
            <a:pPr marL="0" indent="0">
              <a:buNone/>
            </a:pPr>
            <a:r>
              <a:rPr lang="en-US" dirty="0"/>
              <a:t>	c) Surgical debridement</a:t>
            </a:r>
          </a:p>
          <a:p>
            <a:pPr marL="0" indent="0">
              <a:buNone/>
            </a:pPr>
            <a:r>
              <a:rPr lang="en-US" dirty="0"/>
              <a:t>	d) Literature pearls, interesting facts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9524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0ED58-C897-4C3C-AC71-C8472E69D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/>
              <a:t>Treatment  adjuncts and wound closure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86CFD-8B7E-468F-AF8B-28A7FE955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1016"/>
            <a:ext cx="10515600" cy="5294376"/>
          </a:xfrm>
        </p:spPr>
        <p:txBody>
          <a:bodyPr>
            <a:normAutofit/>
          </a:bodyPr>
          <a:lstStyle/>
          <a:p>
            <a:r>
              <a:rPr lang="en-US" dirty="0"/>
              <a:t>Negative pressure wound therapy (NPWT)  does not have a defined role in treating NF</a:t>
            </a:r>
          </a:p>
          <a:p>
            <a:r>
              <a:rPr lang="en-US" dirty="0"/>
              <a:t>Hyperbaric oxygen therapy (HBO) has been shown to be beneficial (Riseman, 1990) </a:t>
            </a:r>
          </a:p>
          <a:p>
            <a:r>
              <a:rPr lang="en-US" dirty="0">
                <a:latin typeface="NexusSerif"/>
                <a:hlinkClick r:id="rId3" tooltip="Learn more about Intravenous Immunoglobulin from ScienceDirect's AI-generated Topic Page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</a:t>
            </a:r>
            <a:r>
              <a:rPr lang="en-US" b="0" i="0" dirty="0">
                <a:effectLst/>
                <a:latin typeface="NexusSerif"/>
                <a:hlinkClick r:id="rId3" tooltip="Learn more about Intravenous Immunoglobulin from ScienceDirect's AI-generated Topic Page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ntravenous immunoglobulin</a:t>
            </a:r>
            <a:r>
              <a:rPr lang="en-US" dirty="0">
                <a:latin typeface="NexusSerif"/>
              </a:rPr>
              <a:t> treatment is investigational</a:t>
            </a:r>
            <a:endParaRPr lang="en-US" dirty="0"/>
          </a:p>
          <a:p>
            <a:r>
              <a:rPr lang="en-US" dirty="0"/>
              <a:t>In general, since NF does not involve muscle, the need for muscle or fasciocutaneous flaps is rarely required</a:t>
            </a:r>
          </a:p>
          <a:p>
            <a:r>
              <a:rPr lang="en-US" dirty="0"/>
              <a:t>The debridement of NF involves large areas of skin and fascia</a:t>
            </a:r>
          </a:p>
          <a:p>
            <a:r>
              <a:rPr lang="en-US" dirty="0"/>
              <a:t>In cases of extremity NF, consider NPWT over the debrided areas for 3-5 days and then returned for split thickness skin grafting for wound closure.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9765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82044-95D0-4618-BA12-0604E496D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Pearls and  adjuncts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D1F08-0365-4D3F-BF5A-B4383866D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Fascial involvement beyond the boundaries of skin redness, blistering or other visual demarcations</a:t>
            </a:r>
          </a:p>
          <a:p>
            <a:r>
              <a:rPr lang="en-US" dirty="0"/>
              <a:t>Intraoperatively,  may be able to run hands under the skin in all directions with very little to no resistance</a:t>
            </a:r>
          </a:p>
          <a:p>
            <a:r>
              <a:rPr lang="en-US" dirty="0"/>
              <a:t>The fascial area soft with mixture of purulence and watery soft tissue </a:t>
            </a:r>
          </a:p>
          <a:p>
            <a:r>
              <a:rPr lang="en-US" dirty="0"/>
              <a:t>Purulence may have odd smell or color</a:t>
            </a:r>
          </a:p>
          <a:p>
            <a:r>
              <a:rPr lang="en-US" dirty="0"/>
              <a:t>Skip lesions may be noted, where purulence not continuous under the fascia</a:t>
            </a:r>
          </a:p>
          <a:p>
            <a:pPr lvl="1"/>
            <a:r>
              <a:rPr lang="en-US" dirty="0"/>
              <a:t>Be sure to evaluate/debride circumferentially</a:t>
            </a:r>
          </a:p>
        </p:txBody>
      </p:sp>
    </p:spTree>
    <p:extLst>
      <p:ext uri="{BB962C8B-B14F-4D97-AF65-F5344CB8AC3E}">
        <p14:creationId xmlns:p14="http://schemas.microsoft.com/office/powerpoint/2010/main" val="14646421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E0F7C-C2EF-4F6B-A7E3-44B10246B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5669"/>
            <a:ext cx="10515600" cy="768731"/>
          </a:xfrm>
        </p:spPr>
        <p:txBody>
          <a:bodyPr/>
          <a:lstStyle/>
          <a:p>
            <a:r>
              <a:rPr lang="en-US" dirty="0"/>
              <a:t>Treatment pearls and adjuncts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9EAEB-D2BE-46EF-833A-FB36E13E2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6696"/>
            <a:ext cx="10515600" cy="5180267"/>
          </a:xfrm>
        </p:spPr>
        <p:txBody>
          <a:bodyPr/>
          <a:lstStyle/>
          <a:p>
            <a:r>
              <a:rPr lang="en-US" sz="3200" dirty="0"/>
              <a:t>The extent of NF under the skin is hard to determine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#1 Assume that the fascial extent is much further than the boundaries of skin redness, blistering or other visual differences  </a:t>
            </a:r>
          </a:p>
          <a:p>
            <a:pPr marL="0" indent="0">
              <a:buNone/>
            </a:pPr>
            <a:r>
              <a:rPr lang="en-US" dirty="0"/>
              <a:t>#2 Extend the 1</a:t>
            </a:r>
            <a:r>
              <a:rPr lang="en-US" baseline="30000" dirty="0"/>
              <a:t>st</a:t>
            </a:r>
            <a:r>
              <a:rPr lang="en-US" dirty="0"/>
              <a:t> debridement widely beyond the suspected margins of involvement</a:t>
            </a:r>
          </a:p>
          <a:p>
            <a:pPr marL="0" indent="0">
              <a:buNone/>
            </a:pPr>
            <a:r>
              <a:rPr lang="en-US" dirty="0"/>
              <a:t>#3 Serial operating room debridements until</a:t>
            </a:r>
          </a:p>
          <a:p>
            <a:pPr marL="457200" lvl="1" indent="0">
              <a:buNone/>
            </a:pPr>
            <a:r>
              <a:rPr lang="en-US" dirty="0"/>
              <a:t>A) the patient stabilizes clinically</a:t>
            </a:r>
          </a:p>
          <a:p>
            <a:pPr marL="457200" lvl="1" indent="0">
              <a:buNone/>
            </a:pPr>
            <a:r>
              <a:rPr lang="en-US" dirty="0"/>
              <a:t>B) advancement of the infection beyond its initial borders has ceased</a:t>
            </a:r>
          </a:p>
        </p:txBody>
      </p:sp>
    </p:spTree>
    <p:extLst>
      <p:ext uri="{BB962C8B-B14F-4D97-AF65-F5344CB8AC3E}">
        <p14:creationId xmlns:p14="http://schemas.microsoft.com/office/powerpoint/2010/main" val="37576960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E0089-C67F-47E9-A245-5A406230E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66575"/>
            <a:ext cx="11049000" cy="1325563"/>
          </a:xfrm>
        </p:spPr>
        <p:txBody>
          <a:bodyPr>
            <a:normAutofit fontScale="90000"/>
          </a:bodyPr>
          <a:lstStyle/>
          <a:p>
            <a:r>
              <a:rPr lang="en-US" sz="6000" dirty="0"/>
              <a:t>Outcomes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7A79-743B-464C-AF5B-C9B80BB0F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893" y="130088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Angoules</a:t>
            </a:r>
            <a:r>
              <a:rPr lang="en-US" dirty="0"/>
              <a:t> et al, 2007</a:t>
            </a:r>
          </a:p>
          <a:p>
            <a:r>
              <a:rPr lang="en-US" dirty="0"/>
              <a:t>451 patients reviewed</a:t>
            </a:r>
          </a:p>
          <a:p>
            <a:r>
              <a:rPr lang="en-US" dirty="0"/>
              <a:t>rapidly progressive, life threatening soft tissue infection. the extremities are involved as a result of </a:t>
            </a:r>
          </a:p>
          <a:p>
            <a:pPr lvl="1"/>
            <a:r>
              <a:rPr lang="en-US" dirty="0"/>
              <a:t>Minor blunt or penetrating trauma, needle puncture or extravasation of drugs, </a:t>
            </a:r>
          </a:p>
          <a:p>
            <a:r>
              <a:rPr lang="en-US" dirty="0"/>
              <a:t>22.3% underwent amputation or limb disarticulation following failure of multiple debridements to control infection</a:t>
            </a:r>
          </a:p>
          <a:p>
            <a:r>
              <a:rPr lang="en-US" dirty="0"/>
              <a:t> Mortality rate was 21.9%.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3FCBEA-2F69-B044-9A36-C70FC3ED61E3}"/>
              </a:ext>
            </a:extLst>
          </p:cNvPr>
          <p:cNvSpPr txBox="1"/>
          <p:nvPr/>
        </p:nvSpPr>
        <p:spPr>
          <a:xfrm>
            <a:off x="8001000" y="4991100"/>
            <a:ext cx="346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Angoules</a:t>
            </a:r>
            <a:r>
              <a:rPr lang="en-US" dirty="0"/>
              <a:t>, 2007</a:t>
            </a: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9E103CD1-E165-4ACB-ABF9-69AD7ABAE1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8500" y="155519"/>
            <a:ext cx="82296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096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F5AA9-4A0D-47D4-9021-74A07F063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7059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Outcomes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36FF3-33EC-4FBC-B633-AA2EFCE96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3012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Leiblein</a:t>
            </a:r>
            <a:r>
              <a:rPr lang="en-US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et al, 2018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15 patients with necrotizing fasciitis over a 21-month time period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Two patients underwent limb amputation; 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diabetes mellitus was assigned with a significant higher risk for amputation. 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The mean hospitalization was 32 days, including 8 days on intensive care unit.</a:t>
            </a:r>
          </a:p>
        </p:txBody>
      </p:sp>
    </p:spTree>
    <p:extLst>
      <p:ext uri="{BB962C8B-B14F-4D97-AF65-F5344CB8AC3E}">
        <p14:creationId xmlns:p14="http://schemas.microsoft.com/office/powerpoint/2010/main" val="882407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F5AA9-4A0D-47D4-9021-74A07F063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7059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Outcomes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36FF3-33EC-4FBC-B633-AA2EFCE964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3012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0" dirty="0" err="1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Leiblein</a:t>
            </a:r>
            <a:r>
              <a:rPr lang="en-US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et al, 2018</a:t>
            </a:r>
          </a:p>
          <a:p>
            <a:pPr marL="0" indent="0">
              <a:buNone/>
            </a:pPr>
            <a:r>
              <a:rPr lang="en-US" dirty="0">
                <a:solidFill>
                  <a:srgbClr val="333333"/>
                </a:solidFill>
                <a:latin typeface="Georgia" panose="02040502050405020303" pitchFamily="18" charset="0"/>
              </a:rPr>
              <a:t>The authors concluded: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Surgical therapy is indicated if necrotizing fasciitis is suspected.</a:t>
            </a:r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Aminopenicillin ± sulbactam in combination with clindamycin and/or metronidazole is recommended as initial antibiotic treatment.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7745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5969C-BFAC-484A-8528-92351B25F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499" y="128457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NF versus Cellulitis, or Gangrene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96AFC-0E07-4962-B9C6-3416C5971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9258" y="1626143"/>
            <a:ext cx="11500821" cy="4351338"/>
          </a:xfrm>
        </p:spPr>
        <p:txBody>
          <a:bodyPr>
            <a:normAutofit/>
          </a:bodyPr>
          <a:lstStyle/>
          <a:p>
            <a:r>
              <a:rPr lang="en-US" sz="3200" dirty="0"/>
              <a:t>Both can have erythema, swelling, fever, and pain</a:t>
            </a:r>
          </a:p>
          <a:p>
            <a:r>
              <a:rPr lang="en-US" sz="3200" dirty="0"/>
              <a:t>NF confirmed when followed by </a:t>
            </a:r>
          </a:p>
          <a:p>
            <a:pPr lvl="1"/>
            <a:r>
              <a:rPr lang="en-US" sz="3200" dirty="0"/>
              <a:t>Bullae</a:t>
            </a:r>
          </a:p>
          <a:p>
            <a:pPr lvl="1"/>
            <a:r>
              <a:rPr lang="en-US" sz="3200" dirty="0"/>
              <a:t>Skin sloughing </a:t>
            </a:r>
          </a:p>
          <a:p>
            <a:pPr lvl="1"/>
            <a:r>
              <a:rPr lang="en-US" sz="3200" dirty="0"/>
              <a:t>Tissue necrosis</a:t>
            </a:r>
          </a:p>
          <a:p>
            <a:r>
              <a:rPr lang="en-US" sz="3600" dirty="0"/>
              <a:t>Gangrene similar in presentation but slower to progress than NF</a:t>
            </a:r>
          </a:p>
        </p:txBody>
      </p:sp>
    </p:spTree>
    <p:extLst>
      <p:ext uri="{BB962C8B-B14F-4D97-AF65-F5344CB8AC3E}">
        <p14:creationId xmlns:p14="http://schemas.microsoft.com/office/powerpoint/2010/main" val="25636252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8CD15-4B4D-4AA6-A786-7688F3ADF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10" y="149972"/>
            <a:ext cx="1204229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Is NF contagious? Precautions for physicians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B6CD-F2C8-4673-977E-E18AF28D8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502" y="1475535"/>
            <a:ext cx="11264152" cy="4351338"/>
          </a:xfrm>
        </p:spPr>
        <p:txBody>
          <a:bodyPr>
            <a:normAutofit/>
          </a:bodyPr>
          <a:lstStyle/>
          <a:p>
            <a:r>
              <a:rPr lang="en-US" sz="3600" dirty="0"/>
              <a:t>NF is a bacterial infection, not a virus (unlike Ebola).</a:t>
            </a:r>
          </a:p>
          <a:p>
            <a:r>
              <a:rPr lang="en-US" sz="3600" dirty="0"/>
              <a:t>The bacterial endotoxins cause the rapid decline for patients and for their organs to fail.</a:t>
            </a:r>
          </a:p>
          <a:p>
            <a:r>
              <a:rPr lang="en-US" sz="3600" dirty="0"/>
              <a:t>Transmission via a needle stick or splash exposure is remotely possible.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989564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8CD15-4B4D-4AA6-A786-7688F3ADF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710" y="149972"/>
            <a:ext cx="1204229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Is NF contagious? Precautions for physicians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6B6CD-F2C8-4673-977E-E18AF28D8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502" y="1475535"/>
            <a:ext cx="11264152" cy="4351338"/>
          </a:xfrm>
        </p:spPr>
        <p:txBody>
          <a:bodyPr>
            <a:normAutofit/>
          </a:bodyPr>
          <a:lstStyle/>
          <a:p>
            <a:r>
              <a:rPr lang="en-US" sz="3600" dirty="0"/>
              <a:t>Theoretically, a needle stick during a surgical procedure on a patient with NF could lead to NF in the surgeon</a:t>
            </a:r>
          </a:p>
          <a:p>
            <a:pPr lvl="1"/>
            <a:r>
              <a:rPr lang="en-US" sz="3200" dirty="0"/>
              <a:t>This event has never been reported</a:t>
            </a:r>
          </a:p>
          <a:p>
            <a:r>
              <a:rPr lang="en-US" sz="3600" b="1" dirty="0"/>
              <a:t>Always use universal precautions </a:t>
            </a:r>
            <a:r>
              <a:rPr lang="en-US" sz="3600" dirty="0"/>
              <a:t>when treating any infection or patient.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52198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8EDD0-2513-4D41-9408-F420B45AB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91" y="279064"/>
            <a:ext cx="10515600" cy="535207"/>
          </a:xfrm>
        </p:spPr>
        <p:txBody>
          <a:bodyPr>
            <a:noAutofit/>
          </a:bodyPr>
          <a:lstStyle/>
          <a:p>
            <a:r>
              <a:rPr lang="en-US" sz="5400" dirty="0"/>
              <a:t>Back to our case example</a:t>
            </a:r>
          </a:p>
        </p:txBody>
      </p:sp>
      <p:pic>
        <p:nvPicPr>
          <p:cNvPr id="4" name="Content Placeholder 3" descr="A picture containing red, sitting, orange, close&#10;&#10;Description automatically generated">
            <a:extLst>
              <a:ext uri="{FF2B5EF4-FFF2-40B4-BE49-F238E27FC236}">
                <a16:creationId xmlns:a16="http://schemas.microsoft.com/office/drawing/2014/main" id="{ACE6492C-3E16-484E-9CA3-D0659A63D9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362" y="1688168"/>
            <a:ext cx="3283304" cy="247922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8F385E0-BD70-4FE7-9282-F941BF15CE20}"/>
              </a:ext>
            </a:extLst>
          </p:cNvPr>
          <p:cNvSpPr txBox="1"/>
          <p:nvPr/>
        </p:nvSpPr>
        <p:spPr>
          <a:xfrm>
            <a:off x="410252" y="1097314"/>
            <a:ext cx="1178174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You are called by the medical service to assess the leg of a 56-year-old male admitted for CHF.</a:t>
            </a:r>
          </a:p>
          <a:p>
            <a:r>
              <a:rPr lang="en-US" sz="2400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3353BC-AA66-DE4B-A24F-DC8D7C65CC6C}"/>
              </a:ext>
            </a:extLst>
          </p:cNvPr>
          <p:cNvSpPr txBox="1"/>
          <p:nvPr/>
        </p:nvSpPr>
        <p:spPr>
          <a:xfrm>
            <a:off x="410252" y="4167397"/>
            <a:ext cx="11584524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No further clinical information is available.  </a:t>
            </a:r>
          </a:p>
          <a:p>
            <a:r>
              <a:rPr lang="en-US" dirty="0"/>
              <a:t>	A) What in the picture is consistent with NF?</a:t>
            </a:r>
          </a:p>
          <a:p>
            <a:r>
              <a:rPr lang="en-US" dirty="0"/>
              <a:t>	B) If you suspect NF, what are your next steps?</a:t>
            </a:r>
          </a:p>
          <a:p>
            <a:r>
              <a:rPr lang="en-US" dirty="0"/>
              <a:t>	     </a:t>
            </a:r>
            <a:r>
              <a:rPr lang="en-US" i="1" dirty="0"/>
              <a:t>Keep these questions in mind as you go through this presentation</a:t>
            </a:r>
          </a:p>
          <a:p>
            <a:r>
              <a:rPr lang="en-US" i="1" dirty="0"/>
              <a:t>	     Return to these questions before viewing the answer and discussion on the last slide</a:t>
            </a:r>
          </a:p>
          <a:p>
            <a:r>
              <a:rPr lang="en-US" i="1" dirty="0"/>
              <a:t>     	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64630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8EDD0-2513-4D41-9408-F420B45AB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91" y="279064"/>
            <a:ext cx="10515600" cy="535207"/>
          </a:xfrm>
        </p:spPr>
        <p:txBody>
          <a:bodyPr>
            <a:noAutofit/>
          </a:bodyPr>
          <a:lstStyle/>
          <a:p>
            <a:r>
              <a:rPr lang="en-US" sz="5400" dirty="0"/>
              <a:t>Let’s start with a case example</a:t>
            </a:r>
          </a:p>
        </p:txBody>
      </p:sp>
      <p:pic>
        <p:nvPicPr>
          <p:cNvPr id="4" name="Content Placeholder 3" descr="A picture containing red, sitting, orange, close&#10;&#10;Description automatically generated">
            <a:extLst>
              <a:ext uri="{FF2B5EF4-FFF2-40B4-BE49-F238E27FC236}">
                <a16:creationId xmlns:a16="http://schemas.microsoft.com/office/drawing/2014/main" id="{ACE6492C-3E16-484E-9CA3-D0659A63D9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362" y="1688168"/>
            <a:ext cx="3283304" cy="247922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8F385E0-BD70-4FE7-9282-F941BF15CE20}"/>
              </a:ext>
            </a:extLst>
          </p:cNvPr>
          <p:cNvSpPr txBox="1"/>
          <p:nvPr/>
        </p:nvSpPr>
        <p:spPr>
          <a:xfrm>
            <a:off x="410252" y="1097314"/>
            <a:ext cx="1178174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You are called by the medical service to assess the leg of a 56-year-old male admitted for CHF.</a:t>
            </a:r>
          </a:p>
          <a:p>
            <a:r>
              <a:rPr lang="en-US" sz="2400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3353BC-AA66-DE4B-A24F-DC8D7C65CC6C}"/>
              </a:ext>
            </a:extLst>
          </p:cNvPr>
          <p:cNvSpPr txBox="1"/>
          <p:nvPr/>
        </p:nvSpPr>
        <p:spPr>
          <a:xfrm>
            <a:off x="410252" y="4167397"/>
            <a:ext cx="11584524" cy="21852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i="1" dirty="0"/>
              <a:t>No further clinical information is available.  </a:t>
            </a:r>
          </a:p>
          <a:p>
            <a:r>
              <a:rPr lang="en-US" sz="2000" b="1" i="1" dirty="0"/>
              <a:t>	A) What in the picture is consistent with NF?</a:t>
            </a:r>
          </a:p>
          <a:p>
            <a:r>
              <a:rPr lang="en-US" sz="2000" b="1" i="1" dirty="0"/>
              <a:t>	B) If you suspect NF, what are your next steps?</a:t>
            </a:r>
          </a:p>
          <a:p>
            <a:r>
              <a:rPr lang="en-US" sz="2000" b="1" i="1" dirty="0"/>
              <a:t>	     Keep these questions in mind as you go through this presentation</a:t>
            </a:r>
          </a:p>
          <a:p>
            <a:r>
              <a:rPr lang="en-US" sz="2000" b="1" i="1" dirty="0"/>
              <a:t>	     Return to these questions before viewing the answer and discussion on the last slide</a:t>
            </a:r>
          </a:p>
          <a:p>
            <a:r>
              <a:rPr lang="en-US" i="1" dirty="0"/>
              <a:t>     	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9422030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8EDD0-2513-4D41-9408-F420B45AB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498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Case example - Discussion</a:t>
            </a:r>
          </a:p>
        </p:txBody>
      </p:sp>
      <p:pic>
        <p:nvPicPr>
          <p:cNvPr id="4" name="Content Placeholder 3" descr="A picture containing red, sitting, orange, close&#10;&#10;Description automatically generated">
            <a:extLst>
              <a:ext uri="{FF2B5EF4-FFF2-40B4-BE49-F238E27FC236}">
                <a16:creationId xmlns:a16="http://schemas.microsoft.com/office/drawing/2014/main" id="{ACE6492C-3E16-484E-9CA3-D0659A63D9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347" y="3724795"/>
            <a:ext cx="3740100" cy="2824157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1E6F520-C80A-430C-9BD9-2AC295465A5B}"/>
              </a:ext>
            </a:extLst>
          </p:cNvPr>
          <p:cNvSpPr txBox="1"/>
          <p:nvPr/>
        </p:nvSpPr>
        <p:spPr>
          <a:xfrm>
            <a:off x="203498" y="966276"/>
            <a:ext cx="11888097" cy="23083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Answer:</a:t>
            </a:r>
          </a:p>
          <a:p>
            <a:pPr marL="342900" indent="-342900">
              <a:buAutoNum type="alphaUcParenR"/>
            </a:pPr>
            <a:r>
              <a:rPr lang="en-US" dirty="0"/>
              <a:t>This is a classic presentation before the wound progresses and  the patient becomes septic or experiences organ failure. </a:t>
            </a:r>
          </a:p>
          <a:p>
            <a:r>
              <a:rPr lang="en-US"/>
              <a:t>The </a:t>
            </a:r>
            <a:r>
              <a:rPr lang="en-US" dirty="0"/>
              <a:t>leg is erythematous, edematous with multiple bullae that could probably be easily separated from the deeper dermis</a:t>
            </a:r>
          </a:p>
          <a:p>
            <a:endParaRPr lang="en-US" dirty="0"/>
          </a:p>
          <a:p>
            <a:r>
              <a:rPr lang="en-US" dirty="0"/>
              <a:t>B) If NF is suspected, call an attending surgeon who can manage NF</a:t>
            </a:r>
          </a:p>
          <a:p>
            <a:r>
              <a:rPr lang="en-US" dirty="0"/>
              <a:t>Better yet consider calling the attending surgeon before seeing the patient ( to confirm availability!)</a:t>
            </a:r>
          </a:p>
          <a:p>
            <a:r>
              <a:rPr lang="en-US" dirty="0"/>
              <a:t>Again if NF is suspected pre-op the patient (NPO, consent, type and screen, call the OR ).</a:t>
            </a:r>
          </a:p>
          <a:p>
            <a:r>
              <a:rPr lang="en-US" dirty="0"/>
              <a:t>Don’t waste time checking, ordering labs, or calculating the LRINEC.  </a:t>
            </a:r>
          </a:p>
        </p:txBody>
      </p:sp>
    </p:spTree>
    <p:extLst>
      <p:ext uri="{BB962C8B-B14F-4D97-AF65-F5344CB8AC3E}">
        <p14:creationId xmlns:p14="http://schemas.microsoft.com/office/powerpoint/2010/main" val="315536198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798DD-AFB4-4CA8-95B0-B0CEE4910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Maintain High Index of Suspicion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5310A-B5B7-467D-996E-BC3E0B279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Successful outcomes rely on two important factors: </a:t>
            </a:r>
          </a:p>
          <a:p>
            <a:pPr marL="0" indent="0">
              <a:buNone/>
            </a:pP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1) A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wareness of the disease, despite its rare occurrence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2) 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I</a:t>
            </a:r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mmediate therapy</a:t>
            </a:r>
            <a:endParaRPr lang="en-US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F9DE09-20F7-0D46-A62C-4D3DD5A05692}"/>
              </a:ext>
            </a:extLst>
          </p:cNvPr>
          <p:cNvSpPr txBox="1"/>
          <p:nvPr/>
        </p:nvSpPr>
        <p:spPr>
          <a:xfrm>
            <a:off x="7848600" y="5576798"/>
            <a:ext cx="375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Leiblein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et al,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7688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52677-BD5A-49CB-B1BB-2799CBA78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40A8B-A4D8-4AEB-8A11-A95B72AB6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016" y="1782594"/>
            <a:ext cx="11611983" cy="4351338"/>
          </a:xfrm>
        </p:spPr>
        <p:txBody>
          <a:bodyPr>
            <a:normAutofit/>
          </a:bodyPr>
          <a:lstStyle/>
          <a:p>
            <a:r>
              <a:rPr lang="en-US" sz="3600" dirty="0"/>
              <a:t>Always have a high index of suspicion for all traumatized areas that are exquisitely painful in sick patients</a:t>
            </a:r>
          </a:p>
          <a:p>
            <a:r>
              <a:rPr lang="en-US" sz="3600" dirty="0"/>
              <a:t>LRINEC not absolute but helpful</a:t>
            </a:r>
          </a:p>
          <a:p>
            <a:r>
              <a:rPr lang="en-US" sz="3600" dirty="0"/>
              <a:t>IV antibiotics</a:t>
            </a:r>
          </a:p>
          <a:p>
            <a:r>
              <a:rPr lang="en-US" sz="3600" b="1" dirty="0"/>
              <a:t>Aggressive debridement is the key</a:t>
            </a:r>
          </a:p>
          <a:p>
            <a:r>
              <a:rPr lang="en-US" sz="3600" dirty="0"/>
              <a:t> Worry about soft tissue reconstruction later – life over limb</a:t>
            </a:r>
          </a:p>
        </p:txBody>
      </p:sp>
    </p:spTree>
    <p:extLst>
      <p:ext uri="{BB962C8B-B14F-4D97-AF65-F5344CB8AC3E}">
        <p14:creationId xmlns:p14="http://schemas.microsoft.com/office/powerpoint/2010/main" val="41660544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C3C4A-6643-42E7-BE3D-062F10185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E1905-3A6B-4F63-B6E3-4EB6C435E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200" dirty="0"/>
              <a:t>1.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Kuo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Y. L., Shieh, S. J., Chiu, H. Y., &amp; Lee, J. W. (2007). Necrotizing fasciitis caused by Vibrio vulnificus: epidemiology, clinical findings, treatment and prevention. </a:t>
            </a:r>
            <a:r>
              <a:rPr lang="en-US" sz="12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European Journal of Clinical Microbiology &amp; Infectious Diseases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2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26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(11), 785-792.</a:t>
            </a:r>
          </a:p>
          <a:p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2. 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Leiblein, M.,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Marzi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I., Sander, A. L., Barker, J. H., Ebert, F., &amp; Frank, J. (2018). Necrotizing fasciitis: treatment concepts and clinical results. </a:t>
            </a:r>
            <a:r>
              <a:rPr lang="en-US" sz="12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European Journal of Trauma and Emergency Surgery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2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44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(2), 279-290.</a:t>
            </a:r>
          </a:p>
          <a:p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3. 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Diab, J., </a:t>
            </a:r>
            <a:r>
              <a:rPr lang="en-US" sz="1200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Bannan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 A., &amp; Pollitt, T. (2020). Necrotizing fasciitis. </a:t>
            </a:r>
            <a:r>
              <a:rPr lang="en-US" sz="1200" b="0" i="1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Bmj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2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369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4. 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Riseman, J. A., Zamboni, W. A., Curtis, A., Graham, D. R., Konrad, H. R., &amp; Ross, D. S. (1990). Hyperbaric oxygen therapy for necrotizing fasciitis reduces mortality and the need for debridements. </a:t>
            </a:r>
            <a:r>
              <a:rPr lang="en-US" sz="12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Surgery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1200" b="0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108</a:t>
            </a:r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(5), 847-850.</a:t>
            </a:r>
          </a:p>
          <a:p>
            <a:r>
              <a:rPr lang="en-US" sz="1200" dirty="0"/>
              <a:t>5. Ronald J., Green, R.J., Dafoe, D., </a:t>
            </a:r>
            <a:r>
              <a:rPr lang="en-US" sz="1200" dirty="0" err="1"/>
              <a:t>Rajfin</a:t>
            </a:r>
            <a:r>
              <a:rPr lang="en-US" sz="1200" dirty="0"/>
              <a:t>, T. Necrotizing Fasciitis. CHEST. </a:t>
            </a:r>
            <a:r>
              <a:rPr lang="en-US" sz="1200" dirty="0">
                <a:hlinkClick r:id="rId3" tooltip="Go to table of contents for this volume/issu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Volume 110, Issue 1</a:t>
            </a:r>
            <a:r>
              <a:rPr lang="en-US" sz="1200" dirty="0"/>
              <a:t>, July 1996, Pages 219-229.</a:t>
            </a:r>
          </a:p>
          <a:p>
            <a:r>
              <a:rPr lang="en-US" sz="1200" dirty="0"/>
              <a:t>6. </a:t>
            </a:r>
            <a:r>
              <a:rPr lang="en-US" sz="1200" dirty="0" err="1"/>
              <a:t>Angoules</a:t>
            </a:r>
            <a:r>
              <a:rPr lang="en-US" sz="1200" dirty="0"/>
              <a:t> AG, </a:t>
            </a:r>
            <a:r>
              <a:rPr lang="en-US" sz="1200" dirty="0" err="1"/>
              <a:t>Kontakis</a:t>
            </a:r>
            <a:r>
              <a:rPr lang="en-US" sz="1200" dirty="0"/>
              <a:t> G, </a:t>
            </a:r>
            <a:r>
              <a:rPr lang="en-US" sz="1200" dirty="0" err="1"/>
              <a:t>Drakoulakis</a:t>
            </a:r>
            <a:r>
              <a:rPr lang="en-US" sz="1200" dirty="0"/>
              <a:t> E, </a:t>
            </a:r>
            <a:r>
              <a:rPr lang="en-US" sz="1200" dirty="0" err="1"/>
              <a:t>Vrentzos</a:t>
            </a:r>
            <a:r>
              <a:rPr lang="en-US" sz="1200" dirty="0"/>
              <a:t> G, Granick MS, </a:t>
            </a:r>
            <a:r>
              <a:rPr lang="en-US" sz="1200" dirty="0" err="1"/>
              <a:t>Giannoudis</a:t>
            </a:r>
            <a:r>
              <a:rPr lang="en-US" sz="1200" dirty="0"/>
              <a:t> PV. Necrotizing fasciitis of upper and lower limb: a systematic review. Injury. 2007 Dec;38 </a:t>
            </a:r>
            <a:r>
              <a:rPr lang="en-US" sz="1200" dirty="0" err="1"/>
              <a:t>Suppl</a:t>
            </a:r>
            <a:r>
              <a:rPr lang="en-US" sz="1200" dirty="0"/>
              <a:t> 5:S19-26. </a:t>
            </a:r>
            <a:r>
              <a:rPr lang="en-US" sz="1200" dirty="0" err="1"/>
              <a:t>doi</a:t>
            </a:r>
            <a:r>
              <a:rPr lang="en-US" sz="1200" dirty="0"/>
              <a:t>: 10.1016/j.injury.2007.10.030. </a:t>
            </a:r>
            <a:r>
              <a:rPr lang="en-US" sz="1200" dirty="0" err="1"/>
              <a:t>Epub</a:t>
            </a:r>
            <a:r>
              <a:rPr lang="en-US" sz="1200" dirty="0"/>
              <a:t> 2007 Nov 28. </a:t>
            </a:r>
          </a:p>
          <a:p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Images: all images were obtained after searching for “images of necrotizing fasciitis” on Google.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38945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5A484-98C0-42C4-8B5D-F2AEF5216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047" y="193003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What is </a:t>
            </a:r>
            <a:r>
              <a:rPr lang="en-US" sz="5400"/>
              <a:t>Necrotizing Fasciitis (NF)?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02E24-160F-4DC8-A337-041811282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047" y="1427592"/>
            <a:ext cx="11038242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b="0" i="0" dirty="0">
                <a:solidFill>
                  <a:srgbClr val="333333"/>
                </a:solidFill>
                <a:effectLst/>
                <a:latin typeface="interfaceregular"/>
              </a:rPr>
              <a:t>NF is a rare but serious infection of the subcutaneous tissues and fascia of the skin</a:t>
            </a:r>
            <a:endParaRPr lang="en-US" dirty="0"/>
          </a:p>
          <a:p>
            <a:r>
              <a:rPr lang="en-US" dirty="0"/>
              <a:t>Widespread fascial necrosis with relative sparing of skin and underlying muscle</a:t>
            </a:r>
          </a:p>
          <a:p>
            <a:r>
              <a:rPr lang="en-US" dirty="0"/>
              <a:t>Caused by toxin-producing virulent bacteria </a:t>
            </a:r>
          </a:p>
          <a:p>
            <a:r>
              <a:rPr lang="en-US" dirty="0"/>
              <a:t>May occur in any region of the body</a:t>
            </a:r>
          </a:p>
          <a:p>
            <a:pPr lvl="1"/>
            <a:r>
              <a:rPr lang="en-US" dirty="0"/>
              <a:t>the abdominal wall, perineum, and the extremities</a:t>
            </a:r>
          </a:p>
          <a:p>
            <a:r>
              <a:rPr lang="en-US" dirty="0"/>
              <a:t>The causative bacteria thrive in low oxygen level regions </a:t>
            </a:r>
          </a:p>
          <a:p>
            <a:pPr lvl="1"/>
            <a:r>
              <a:rPr lang="en-US" dirty="0"/>
              <a:t>For example: blunt trauma areas, or post-surgical areas </a:t>
            </a:r>
          </a:p>
          <a:p>
            <a:r>
              <a:rPr lang="en-US" dirty="0"/>
              <a:t>Often fatal unless promptly recognized and treated aggressively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547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BE02A-1523-40E5-A078-F0C87CDD5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983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/>
              <a:t>Historical information - 1</a:t>
            </a:r>
            <a:r>
              <a:rPr lang="en-US" sz="5400" baseline="30000" dirty="0"/>
              <a:t>st</a:t>
            </a:r>
            <a:r>
              <a:rPr lang="en-US" sz="5400" dirty="0"/>
              <a:t>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EE7E0-39D9-45A3-A240-BF75E0DDC3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864" y="1234440"/>
            <a:ext cx="10515600" cy="5349239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3200" dirty="0">
                <a:cs typeface="Times New Roman" panose="02020603050405020304" pitchFamily="18" charset="0"/>
              </a:rPr>
              <a:t>First described by Fournier in 1832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Remarkable because  the classic signs had not yet been  established</a:t>
            </a:r>
          </a:p>
          <a:p>
            <a:pPr lvl="1"/>
            <a:r>
              <a:rPr lang="en-US" dirty="0">
                <a:cs typeface="Times New Roman" panose="02020603050405020304" pitchFamily="18" charset="0"/>
              </a:rPr>
              <a:t>Patients being very sick with “disproportionate” pain and only minor skin changes in the early phases</a:t>
            </a:r>
          </a:p>
          <a:p>
            <a:r>
              <a:rPr lang="en-US" sz="3200" dirty="0">
                <a:cs typeface="Times New Roman" panose="02020603050405020304" pitchFamily="18" charset="0"/>
              </a:rPr>
              <a:t>Today, we are much better at recognizing sepsis and organ failure</a:t>
            </a:r>
          </a:p>
          <a:p>
            <a:pPr lvl="1"/>
            <a:r>
              <a:rPr lang="en-US" sz="2800" dirty="0">
                <a:cs typeface="Times New Roman" panose="02020603050405020304" pitchFamily="18" charset="0"/>
              </a:rPr>
              <a:t>More frequently have NF in our differential diagnosis for very sick patients with skin findings </a:t>
            </a:r>
          </a:p>
          <a:p>
            <a:pPr lvl="2"/>
            <a:r>
              <a:rPr lang="en-US" sz="2400" dirty="0">
                <a:cs typeface="Times New Roman" panose="02020603050405020304" pitchFamily="18" charset="0"/>
              </a:rPr>
              <a:t>Often skin findings are minor</a:t>
            </a:r>
          </a:p>
          <a:p>
            <a:pPr lvl="1"/>
            <a:r>
              <a:rPr lang="en-US" sz="2800" dirty="0">
                <a:cs typeface="Times New Roman" panose="02020603050405020304" pitchFamily="18" charset="0"/>
              </a:rPr>
              <a:t>Diagnosis is paramount to rapid, life saving intervention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634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CCD50-CBA5-4E73-8417-AE304E854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Epidemiology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D44F5-4B99-4AB4-8650-1B13700F9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Roughly 1-4/100,000 people</a:t>
            </a:r>
          </a:p>
          <a:p>
            <a:r>
              <a:rPr lang="en-US" dirty="0"/>
              <a:t>Most orthopaedic departments in trauma centers treat 1-5/year</a:t>
            </a:r>
          </a:p>
          <a:p>
            <a:r>
              <a:rPr lang="en-US" dirty="0"/>
              <a:t>An extremity can be involved at any location</a:t>
            </a:r>
          </a:p>
        </p:txBody>
      </p:sp>
    </p:spTree>
    <p:extLst>
      <p:ext uri="{BB962C8B-B14F-4D97-AF65-F5344CB8AC3E}">
        <p14:creationId xmlns:p14="http://schemas.microsoft.com/office/powerpoint/2010/main" val="1511836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5AE00-5386-4453-A1DE-B07316BE2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BEA24-04C4-479A-B4FB-038CD9C94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Location</a:t>
            </a:r>
          </a:p>
          <a:p>
            <a:pPr lvl="1"/>
            <a:r>
              <a:rPr lang="en-US" dirty="0"/>
              <a:t>Fournier’s: perineum</a:t>
            </a:r>
          </a:p>
          <a:p>
            <a:pPr lvl="1"/>
            <a:r>
              <a:rPr lang="en-US" dirty="0"/>
              <a:t>Ludwig’s angina: floor of the mouth, under the tongue</a:t>
            </a:r>
          </a:p>
          <a:p>
            <a:r>
              <a:rPr lang="en-US" dirty="0"/>
              <a:t>Based on Etiology</a:t>
            </a:r>
          </a:p>
          <a:p>
            <a:pPr lvl="1"/>
            <a:r>
              <a:rPr lang="en-US" dirty="0"/>
              <a:t>Type I-IV</a:t>
            </a:r>
          </a:p>
        </p:txBody>
      </p:sp>
    </p:spTree>
    <p:extLst>
      <p:ext uri="{BB962C8B-B14F-4D97-AF65-F5344CB8AC3E}">
        <p14:creationId xmlns:p14="http://schemas.microsoft.com/office/powerpoint/2010/main" val="515304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AA891-75D5-4B46-8501-B7DB28572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10E7D-AE74-49F1-A541-CDD0E32C1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Type I:</a:t>
            </a:r>
            <a:r>
              <a:rPr lang="en-US" dirty="0"/>
              <a:t> polymicrobial infection </a:t>
            </a:r>
          </a:p>
          <a:p>
            <a:pPr lvl="1"/>
            <a:r>
              <a:rPr lang="en-US" dirty="0"/>
              <a:t>most frequent (55–90%)</a:t>
            </a:r>
          </a:p>
          <a:p>
            <a:pPr lvl="1"/>
            <a:r>
              <a:rPr lang="en-US" dirty="0"/>
              <a:t>Affected patients are often immunodeficient and show comorbidities such as diabetes mellitus</a:t>
            </a:r>
          </a:p>
          <a:p>
            <a:r>
              <a:rPr lang="en-US" b="1" dirty="0"/>
              <a:t>Type II:</a:t>
            </a:r>
            <a:r>
              <a:rPr lang="en-US" dirty="0"/>
              <a:t> monomicrobial </a:t>
            </a:r>
          </a:p>
          <a:p>
            <a:pPr lvl="1"/>
            <a:r>
              <a:rPr lang="en-US" dirty="0" err="1"/>
              <a:t>Lancefeld</a:t>
            </a:r>
            <a:r>
              <a:rPr lang="en-US" dirty="0"/>
              <a:t> group A-streptococcus (Streptococcus pyogenes) but often occurs in association with Staphylococcus aureus . </a:t>
            </a:r>
          </a:p>
          <a:p>
            <a:pPr lvl="1"/>
            <a:r>
              <a:rPr lang="en-US" dirty="0"/>
              <a:t>This type is not linked to certain comorbidities, portal of entry are skin lesions or injections (</a:t>
            </a:r>
            <a:r>
              <a:rPr lang="en-US" dirty="0" err="1"/>
              <a:t>i.v.</a:t>
            </a:r>
            <a:r>
              <a:rPr lang="en-US" dirty="0"/>
              <a:t> drug abuse or iatrogenic)</a:t>
            </a:r>
          </a:p>
          <a:p>
            <a:pPr lvl="1"/>
            <a:r>
              <a:rPr lang="en-US" dirty="0"/>
              <a:t>The progression can be fulminant with severe systemic toxicity, septic shock and multi-organ failure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9A2448-A681-1540-833D-CAEBB245BDB0}"/>
              </a:ext>
            </a:extLst>
          </p:cNvPr>
          <p:cNvSpPr txBox="1"/>
          <p:nvPr/>
        </p:nvSpPr>
        <p:spPr>
          <a:xfrm>
            <a:off x="8585200" y="5842000"/>
            <a:ext cx="276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222222"/>
                </a:solidFill>
                <a:latin typeface="Arial" panose="020B0604020202020204" pitchFamily="34" charset="0"/>
              </a:rPr>
              <a:t>Leiblein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et al,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278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15303</TotalTime>
  <Words>2943</Words>
  <Application>Microsoft Office PowerPoint</Application>
  <PresentationFormat>Widescreen</PresentationFormat>
  <Paragraphs>357</Paragraphs>
  <Slides>43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Calibri</vt:lpstr>
      <vt:lpstr>Calibri Light</vt:lpstr>
      <vt:lpstr>Georgia</vt:lpstr>
      <vt:lpstr>interfaceregular</vt:lpstr>
      <vt:lpstr>NexusSerif</vt:lpstr>
      <vt:lpstr>Times New Roman</vt:lpstr>
      <vt:lpstr>Office Theme</vt:lpstr>
      <vt:lpstr>Necrotizing Fasciitis: A diagnosis you can’t miss </vt:lpstr>
      <vt:lpstr>PowerPoint Presentation</vt:lpstr>
      <vt:lpstr>Objectives</vt:lpstr>
      <vt:lpstr>Let’s start with a case example</vt:lpstr>
      <vt:lpstr>What is Necrotizing Fasciitis (NF)?</vt:lpstr>
      <vt:lpstr>Historical information - 1st Report</vt:lpstr>
      <vt:lpstr>Epidemiology</vt:lpstr>
      <vt:lpstr>Classification</vt:lpstr>
      <vt:lpstr>Classification</vt:lpstr>
      <vt:lpstr>Classification</vt:lpstr>
      <vt:lpstr>Vibrio vulnificus (VV) and necrotizing fasciitis</vt:lpstr>
      <vt:lpstr>How does NF happen?</vt:lpstr>
      <vt:lpstr>Who gets Necrotizing Fasciitis ?</vt:lpstr>
      <vt:lpstr>Atypical etiologies</vt:lpstr>
      <vt:lpstr>What are the common sites for NF?</vt:lpstr>
      <vt:lpstr>Diagnosis: History</vt:lpstr>
      <vt:lpstr>Diagnosis: Physical Examination</vt:lpstr>
      <vt:lpstr>Diagnosis: Physical Examination</vt:lpstr>
      <vt:lpstr>What does Necrotizing Fasciitis look like?</vt:lpstr>
      <vt:lpstr>Non-orthopaedic case</vt:lpstr>
      <vt:lpstr>Diagnosis: Imaging</vt:lpstr>
      <vt:lpstr>Ultrasound and MRI imaging</vt:lpstr>
      <vt:lpstr>Diagnostic tools:    Laboratory Risk Indicator for Necrotizing Fasciitis (LRINEC)</vt:lpstr>
      <vt:lpstr>Diagnostic tools- LRINEC</vt:lpstr>
      <vt:lpstr>Beware the elderly</vt:lpstr>
      <vt:lpstr>Management</vt:lpstr>
      <vt:lpstr>Antibiotics</vt:lpstr>
      <vt:lpstr>Surgical Management</vt:lpstr>
      <vt:lpstr>Surgical Management</vt:lpstr>
      <vt:lpstr>Treatment  adjuncts and wound closure</vt:lpstr>
      <vt:lpstr>Treatment Pearls and  adjuncts</vt:lpstr>
      <vt:lpstr>Treatment pearls and adjuncts</vt:lpstr>
      <vt:lpstr>Outcomes </vt:lpstr>
      <vt:lpstr> Outcomes</vt:lpstr>
      <vt:lpstr> Outcomes</vt:lpstr>
      <vt:lpstr>NF versus Cellulitis, or Gangrene</vt:lpstr>
      <vt:lpstr>Is NF contagious? Precautions for physicians</vt:lpstr>
      <vt:lpstr>Is NF contagious? Precautions for physicians</vt:lpstr>
      <vt:lpstr>Back to our case example</vt:lpstr>
      <vt:lpstr>Case example - Discussion</vt:lpstr>
      <vt:lpstr>Maintain High Index of Suspicion</vt:lpstr>
      <vt:lpstr>Summary</vt:lpstr>
      <vt:lpstr>References</vt:lpstr>
    </vt:vector>
  </TitlesOfParts>
  <Company>Penn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Mehta, Samir</dc:creator>
  <cp:lastModifiedBy>Sharon Moore</cp:lastModifiedBy>
  <cp:revision>73</cp:revision>
  <dcterms:created xsi:type="dcterms:W3CDTF">2020-05-02T17:28:30Z</dcterms:created>
  <dcterms:modified xsi:type="dcterms:W3CDTF">2021-06-13T16:57:41Z</dcterms:modified>
</cp:coreProperties>
</file>