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74" r:id="rId4"/>
    <p:sldId id="258" r:id="rId5"/>
    <p:sldId id="266" r:id="rId6"/>
    <p:sldId id="293" r:id="rId7"/>
    <p:sldId id="294" r:id="rId8"/>
    <p:sldId id="300" r:id="rId9"/>
    <p:sldId id="291" r:id="rId10"/>
    <p:sldId id="292" r:id="rId11"/>
    <p:sldId id="290" r:id="rId12"/>
    <p:sldId id="308" r:id="rId13"/>
    <p:sldId id="309" r:id="rId14"/>
    <p:sldId id="310" r:id="rId15"/>
    <p:sldId id="311" r:id="rId16"/>
    <p:sldId id="312" r:id="rId17"/>
    <p:sldId id="263" r:id="rId18"/>
    <p:sldId id="316" r:id="rId19"/>
    <p:sldId id="264" r:id="rId20"/>
    <p:sldId id="324" r:id="rId21"/>
    <p:sldId id="333" r:id="rId22"/>
    <p:sldId id="268" r:id="rId23"/>
    <p:sldId id="269" r:id="rId24"/>
    <p:sldId id="325" r:id="rId25"/>
    <p:sldId id="295" r:id="rId26"/>
    <p:sldId id="322" r:id="rId27"/>
    <p:sldId id="317" r:id="rId28"/>
    <p:sldId id="323" r:id="rId29"/>
    <p:sldId id="299" r:id="rId30"/>
    <p:sldId id="283" r:id="rId31"/>
    <p:sldId id="285" r:id="rId32"/>
    <p:sldId id="330" r:id="rId33"/>
    <p:sldId id="287" r:id="rId34"/>
    <p:sldId id="286" r:id="rId35"/>
    <p:sldId id="331" r:id="rId36"/>
    <p:sldId id="326" r:id="rId37"/>
    <p:sldId id="328" r:id="rId38"/>
    <p:sldId id="334" r:id="rId39"/>
    <p:sldId id="329" r:id="rId40"/>
    <p:sldId id="270" r:id="rId41"/>
    <p:sldId id="273" r:id="rId42"/>
    <p:sldId id="271" r:id="rId43"/>
    <p:sldId id="275" r:id="rId44"/>
    <p:sldId id="272" r:id="rId45"/>
    <p:sldId id="332" r:id="rId46"/>
    <p:sldId id="288" r:id="rId47"/>
    <p:sldId id="318" r:id="rId48"/>
    <p:sldId id="319" r:id="rId49"/>
    <p:sldId id="296" r:id="rId50"/>
    <p:sldId id="276" r:id="rId51"/>
    <p:sldId id="278" r:id="rId52"/>
    <p:sldId id="280" r:id="rId53"/>
    <p:sldId id="279" r:id="rId54"/>
    <p:sldId id="281" r:id="rId55"/>
    <p:sldId id="282" r:id="rId56"/>
    <p:sldId id="320" r:id="rId57"/>
    <p:sldId id="305" r:id="rId58"/>
    <p:sldId id="321" r:id="rId59"/>
    <p:sldId id="315" r:id="rId60"/>
    <p:sldId id="314" r:id="rId6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3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E2A5C8-D90F-42CF-9874-0D78E82B08C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63811C3-6436-4F98-8C65-7E8EBBF8DFC8}">
      <dgm:prSet/>
      <dgm:spPr/>
      <dgm:t>
        <a:bodyPr/>
        <a:lstStyle/>
        <a:p>
          <a:r>
            <a:rPr lang="en-US" dirty="0"/>
            <a:t>Column A: Mean=15</a:t>
          </a:r>
        </a:p>
      </dgm:t>
    </dgm:pt>
    <dgm:pt modelId="{118B9A7B-5BBB-4023-A52C-60D64E65FBB0}" type="parTrans" cxnId="{FC308486-2D3B-4C13-AB58-52E29103A59E}">
      <dgm:prSet/>
      <dgm:spPr/>
      <dgm:t>
        <a:bodyPr/>
        <a:lstStyle/>
        <a:p>
          <a:endParaRPr lang="en-US"/>
        </a:p>
      </dgm:t>
    </dgm:pt>
    <dgm:pt modelId="{73923E02-709A-40A4-955B-8DAED5F5A104}" type="sibTrans" cxnId="{FC308486-2D3B-4C13-AB58-52E29103A59E}">
      <dgm:prSet/>
      <dgm:spPr/>
      <dgm:t>
        <a:bodyPr/>
        <a:lstStyle/>
        <a:p>
          <a:endParaRPr lang="en-US"/>
        </a:p>
      </dgm:t>
    </dgm:pt>
    <dgm:pt modelId="{2AE05177-1AE9-44B4-88BF-B3EBA089B67F}">
      <dgm:prSet/>
      <dgm:spPr/>
      <dgm:t>
        <a:bodyPr/>
        <a:lstStyle/>
        <a:p>
          <a:r>
            <a:rPr lang="en-US"/>
            <a:t>Column B: Mean=12</a:t>
          </a:r>
        </a:p>
      </dgm:t>
    </dgm:pt>
    <dgm:pt modelId="{7550C8E8-6D5C-44ED-8995-5960781B70DE}" type="parTrans" cxnId="{A62F005F-B84C-4883-A75C-3A6E74589D81}">
      <dgm:prSet/>
      <dgm:spPr/>
      <dgm:t>
        <a:bodyPr/>
        <a:lstStyle/>
        <a:p>
          <a:endParaRPr lang="en-US"/>
        </a:p>
      </dgm:t>
    </dgm:pt>
    <dgm:pt modelId="{6035CC7B-B909-4728-8986-1E0A755120E0}" type="sibTrans" cxnId="{A62F005F-B84C-4883-A75C-3A6E74589D81}">
      <dgm:prSet/>
      <dgm:spPr/>
      <dgm:t>
        <a:bodyPr/>
        <a:lstStyle/>
        <a:p>
          <a:endParaRPr lang="en-US"/>
        </a:p>
      </dgm:t>
    </dgm:pt>
    <dgm:pt modelId="{DEE07BC4-FE16-4DAF-A53D-C1BA1DFD90C1}">
      <dgm:prSet/>
      <dgm:spPr/>
      <dgm:t>
        <a:bodyPr/>
        <a:lstStyle/>
        <a:p>
          <a:r>
            <a:rPr lang="en-US"/>
            <a:t>SD=4</a:t>
          </a:r>
        </a:p>
      </dgm:t>
    </dgm:pt>
    <dgm:pt modelId="{D1199BEA-575B-4F2C-8FA2-B2DC17C32608}" type="parTrans" cxnId="{D0192BF2-87A1-4D0E-8BD3-B4BB380B9C34}">
      <dgm:prSet/>
      <dgm:spPr/>
      <dgm:t>
        <a:bodyPr/>
        <a:lstStyle/>
        <a:p>
          <a:endParaRPr lang="en-US"/>
        </a:p>
      </dgm:t>
    </dgm:pt>
    <dgm:pt modelId="{669200B6-0EF2-4B94-8D30-D274E387B89C}" type="sibTrans" cxnId="{D0192BF2-87A1-4D0E-8BD3-B4BB380B9C34}">
      <dgm:prSet/>
      <dgm:spPr/>
      <dgm:t>
        <a:bodyPr/>
        <a:lstStyle/>
        <a:p>
          <a:endParaRPr lang="en-US"/>
        </a:p>
      </dgm:t>
    </dgm:pt>
    <dgm:pt modelId="{E7968EAA-578F-416D-B99B-6A6879731459}" type="pres">
      <dgm:prSet presAssocID="{C8E2A5C8-D90F-42CF-9874-0D78E82B08CF}" presName="linear" presStyleCnt="0">
        <dgm:presLayoutVars>
          <dgm:animLvl val="lvl"/>
          <dgm:resizeHandles val="exact"/>
        </dgm:presLayoutVars>
      </dgm:prSet>
      <dgm:spPr/>
    </dgm:pt>
    <dgm:pt modelId="{7EDAA784-EB7A-4CB5-B9A8-C64BEC0B9E56}" type="pres">
      <dgm:prSet presAssocID="{063811C3-6436-4F98-8C65-7E8EBBF8DFC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C10E1C5-B1FD-405E-8E43-12B6B7781D81}" type="pres">
      <dgm:prSet presAssocID="{73923E02-709A-40A4-955B-8DAED5F5A104}" presName="spacer" presStyleCnt="0"/>
      <dgm:spPr/>
    </dgm:pt>
    <dgm:pt modelId="{E9615332-3334-4F8D-AA65-BC1C5641984D}" type="pres">
      <dgm:prSet presAssocID="{2AE05177-1AE9-44B4-88BF-B3EBA089B67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A82E5D7-E349-465A-A702-8BFBFDEF3F88}" type="pres">
      <dgm:prSet presAssocID="{6035CC7B-B909-4728-8986-1E0A755120E0}" presName="spacer" presStyleCnt="0"/>
      <dgm:spPr/>
    </dgm:pt>
    <dgm:pt modelId="{4CCA06C1-7B3D-42C5-B2BE-8662E05D2C00}" type="pres">
      <dgm:prSet presAssocID="{DEE07BC4-FE16-4DAF-A53D-C1BA1DFD90C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62F005F-B84C-4883-A75C-3A6E74589D81}" srcId="{C8E2A5C8-D90F-42CF-9874-0D78E82B08CF}" destId="{2AE05177-1AE9-44B4-88BF-B3EBA089B67F}" srcOrd="1" destOrd="0" parTransId="{7550C8E8-6D5C-44ED-8995-5960781B70DE}" sibTransId="{6035CC7B-B909-4728-8986-1E0A755120E0}"/>
    <dgm:cxn modelId="{2AAF4672-D6F6-4409-9A06-8E9E20086916}" type="presOf" srcId="{C8E2A5C8-D90F-42CF-9874-0D78E82B08CF}" destId="{E7968EAA-578F-416D-B99B-6A6879731459}" srcOrd="0" destOrd="0" presId="urn:microsoft.com/office/officeart/2005/8/layout/vList2"/>
    <dgm:cxn modelId="{F097CD75-9DD3-4EF9-8778-51379A8367FF}" type="presOf" srcId="{2AE05177-1AE9-44B4-88BF-B3EBA089B67F}" destId="{E9615332-3334-4F8D-AA65-BC1C5641984D}" srcOrd="0" destOrd="0" presId="urn:microsoft.com/office/officeart/2005/8/layout/vList2"/>
    <dgm:cxn modelId="{FC308486-2D3B-4C13-AB58-52E29103A59E}" srcId="{C8E2A5C8-D90F-42CF-9874-0D78E82B08CF}" destId="{063811C3-6436-4F98-8C65-7E8EBBF8DFC8}" srcOrd="0" destOrd="0" parTransId="{118B9A7B-5BBB-4023-A52C-60D64E65FBB0}" sibTransId="{73923E02-709A-40A4-955B-8DAED5F5A104}"/>
    <dgm:cxn modelId="{580F3CAF-966B-48CF-BE9B-21F7BC89ABD0}" type="presOf" srcId="{063811C3-6436-4F98-8C65-7E8EBBF8DFC8}" destId="{7EDAA784-EB7A-4CB5-B9A8-C64BEC0B9E56}" srcOrd="0" destOrd="0" presId="urn:microsoft.com/office/officeart/2005/8/layout/vList2"/>
    <dgm:cxn modelId="{56054AE3-2993-401C-8806-AFC2509C7DD0}" type="presOf" srcId="{DEE07BC4-FE16-4DAF-A53D-C1BA1DFD90C1}" destId="{4CCA06C1-7B3D-42C5-B2BE-8662E05D2C00}" srcOrd="0" destOrd="0" presId="urn:microsoft.com/office/officeart/2005/8/layout/vList2"/>
    <dgm:cxn modelId="{D0192BF2-87A1-4D0E-8BD3-B4BB380B9C34}" srcId="{C8E2A5C8-D90F-42CF-9874-0D78E82B08CF}" destId="{DEE07BC4-FE16-4DAF-A53D-C1BA1DFD90C1}" srcOrd="2" destOrd="0" parTransId="{D1199BEA-575B-4F2C-8FA2-B2DC17C32608}" sibTransId="{669200B6-0EF2-4B94-8D30-D274E387B89C}"/>
    <dgm:cxn modelId="{677F85EB-EBEC-4474-B6ED-9CAC91DB262F}" type="presParOf" srcId="{E7968EAA-578F-416D-B99B-6A6879731459}" destId="{7EDAA784-EB7A-4CB5-B9A8-C64BEC0B9E56}" srcOrd="0" destOrd="0" presId="urn:microsoft.com/office/officeart/2005/8/layout/vList2"/>
    <dgm:cxn modelId="{8A2571BF-BA11-49D6-99FC-7F96F435061F}" type="presParOf" srcId="{E7968EAA-578F-416D-B99B-6A6879731459}" destId="{DC10E1C5-B1FD-405E-8E43-12B6B7781D81}" srcOrd="1" destOrd="0" presId="urn:microsoft.com/office/officeart/2005/8/layout/vList2"/>
    <dgm:cxn modelId="{89A53440-D71C-4B67-A259-C31A273F5A7B}" type="presParOf" srcId="{E7968EAA-578F-416D-B99B-6A6879731459}" destId="{E9615332-3334-4F8D-AA65-BC1C5641984D}" srcOrd="2" destOrd="0" presId="urn:microsoft.com/office/officeart/2005/8/layout/vList2"/>
    <dgm:cxn modelId="{2FAB9024-4E94-422E-9A64-2FE922213634}" type="presParOf" srcId="{E7968EAA-578F-416D-B99B-6A6879731459}" destId="{EA82E5D7-E349-465A-A702-8BFBFDEF3F88}" srcOrd="3" destOrd="0" presId="urn:microsoft.com/office/officeart/2005/8/layout/vList2"/>
    <dgm:cxn modelId="{73992973-AB5C-45E8-AB02-198D2C35AD12}" type="presParOf" srcId="{E7968EAA-578F-416D-B99B-6A6879731459}" destId="{4CCA06C1-7B3D-42C5-B2BE-8662E05D2C0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AA784-EB7A-4CB5-B9A8-C64BEC0B9E56}">
      <dsp:nvSpPr>
        <dsp:cNvPr id="0" name=""/>
        <dsp:cNvSpPr/>
      </dsp:nvSpPr>
      <dsp:spPr>
        <a:xfrm>
          <a:off x="0" y="644049"/>
          <a:ext cx="6096000" cy="12472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Column A: Mean=15</a:t>
          </a:r>
        </a:p>
      </dsp:txBody>
      <dsp:txXfrm>
        <a:off x="60884" y="704933"/>
        <a:ext cx="5974232" cy="1125452"/>
      </dsp:txXfrm>
    </dsp:sp>
    <dsp:sp modelId="{E9615332-3334-4F8D-AA65-BC1C5641984D}">
      <dsp:nvSpPr>
        <dsp:cNvPr id="0" name=""/>
        <dsp:cNvSpPr/>
      </dsp:nvSpPr>
      <dsp:spPr>
        <a:xfrm>
          <a:off x="0" y="2041030"/>
          <a:ext cx="6096000" cy="124722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/>
            <a:t>Column B: Mean=12</a:t>
          </a:r>
        </a:p>
      </dsp:txBody>
      <dsp:txXfrm>
        <a:off x="60884" y="2101914"/>
        <a:ext cx="5974232" cy="1125452"/>
      </dsp:txXfrm>
    </dsp:sp>
    <dsp:sp modelId="{4CCA06C1-7B3D-42C5-B2BE-8662E05D2C00}">
      <dsp:nvSpPr>
        <dsp:cNvPr id="0" name=""/>
        <dsp:cNvSpPr/>
      </dsp:nvSpPr>
      <dsp:spPr>
        <a:xfrm>
          <a:off x="0" y="3438010"/>
          <a:ext cx="6096000" cy="124722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/>
            <a:t>SD=4</a:t>
          </a:r>
        </a:p>
      </dsp:txBody>
      <dsp:txXfrm>
        <a:off x="60884" y="3498894"/>
        <a:ext cx="5974232" cy="11254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19" y="6162126"/>
            <a:ext cx="1043539" cy="591207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9953723" y="6366554"/>
            <a:ext cx="31550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C</a:t>
            </a:r>
            <a:r>
              <a:rPr lang="en-US" sz="1600" b="1" dirty="0"/>
              <a:t>ore</a:t>
            </a:r>
            <a:r>
              <a:rPr lang="en-US" sz="2400" b="1" dirty="0"/>
              <a:t> C</a:t>
            </a:r>
            <a:r>
              <a:rPr lang="en-US" sz="1600" b="1" dirty="0"/>
              <a:t>urriculum</a:t>
            </a:r>
            <a:r>
              <a:rPr lang="en-US" sz="2400" b="1" dirty="0"/>
              <a:t> V5</a:t>
            </a:r>
          </a:p>
        </p:txBody>
      </p:sp>
    </p:spTree>
    <p:extLst>
      <p:ext uri="{BB962C8B-B14F-4D97-AF65-F5344CB8AC3E}">
        <p14:creationId xmlns:p14="http://schemas.microsoft.com/office/powerpoint/2010/main" val="475312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81D4724-D698-47D4-A663-A96C66F201F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19" y="6162126"/>
            <a:ext cx="1043539" cy="5912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B77DA90-9C27-4E1F-99A1-E6516E2C4B56}"/>
              </a:ext>
            </a:extLst>
          </p:cNvPr>
          <p:cNvSpPr/>
          <p:nvPr userDrawn="1"/>
        </p:nvSpPr>
        <p:spPr>
          <a:xfrm>
            <a:off x="9953723" y="6366554"/>
            <a:ext cx="2146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C</a:t>
            </a:r>
            <a:r>
              <a:rPr lang="en-US" sz="1600" b="1" dirty="0"/>
              <a:t>ore</a:t>
            </a:r>
            <a:r>
              <a:rPr lang="en-US" sz="2400" b="1" dirty="0"/>
              <a:t> C</a:t>
            </a:r>
            <a:r>
              <a:rPr lang="en-US" sz="1600" b="1" dirty="0"/>
              <a:t>urriculum</a:t>
            </a:r>
            <a:r>
              <a:rPr lang="en-US" sz="2400" b="1" dirty="0"/>
              <a:t> V5</a:t>
            </a:r>
          </a:p>
        </p:txBody>
      </p:sp>
    </p:spTree>
    <p:extLst>
      <p:ext uri="{BB962C8B-B14F-4D97-AF65-F5344CB8AC3E}">
        <p14:creationId xmlns:p14="http://schemas.microsoft.com/office/powerpoint/2010/main" val="37567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D1BB07-7AF7-4B17-80BC-DC29DEF746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19" y="6162126"/>
            <a:ext cx="1043539" cy="5912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88771CC-05B5-4990-99DC-910542E86C8C}"/>
              </a:ext>
            </a:extLst>
          </p:cNvPr>
          <p:cNvSpPr/>
          <p:nvPr userDrawn="1"/>
        </p:nvSpPr>
        <p:spPr>
          <a:xfrm>
            <a:off x="9953723" y="6366554"/>
            <a:ext cx="2146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C</a:t>
            </a:r>
            <a:r>
              <a:rPr lang="en-US" sz="1600" b="1" dirty="0"/>
              <a:t>ore</a:t>
            </a:r>
            <a:r>
              <a:rPr lang="en-US" sz="2400" b="1" dirty="0"/>
              <a:t> C</a:t>
            </a:r>
            <a:r>
              <a:rPr lang="en-US" sz="1600" b="1" dirty="0"/>
              <a:t>urriculum</a:t>
            </a:r>
            <a:r>
              <a:rPr lang="en-US" sz="2400" b="1" dirty="0"/>
              <a:t> V5</a:t>
            </a:r>
          </a:p>
        </p:txBody>
      </p:sp>
    </p:spTree>
    <p:extLst>
      <p:ext uri="{BB962C8B-B14F-4D97-AF65-F5344CB8AC3E}">
        <p14:creationId xmlns:p14="http://schemas.microsoft.com/office/powerpoint/2010/main" val="2946103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DA92C2-499C-41F6-8959-9FA83F39D07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19" y="6162126"/>
            <a:ext cx="1043539" cy="59120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3880537-A7BC-46E6-8E01-27E18D49CDA7}"/>
              </a:ext>
            </a:extLst>
          </p:cNvPr>
          <p:cNvSpPr/>
          <p:nvPr userDrawn="1"/>
        </p:nvSpPr>
        <p:spPr>
          <a:xfrm>
            <a:off x="9953723" y="6366554"/>
            <a:ext cx="2146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C</a:t>
            </a:r>
            <a:r>
              <a:rPr lang="en-US" sz="1600" b="1" dirty="0"/>
              <a:t>ore</a:t>
            </a:r>
            <a:r>
              <a:rPr lang="en-US" sz="2400" b="1" dirty="0"/>
              <a:t> C</a:t>
            </a:r>
            <a:r>
              <a:rPr lang="en-US" sz="1600" b="1" dirty="0"/>
              <a:t>urriculum</a:t>
            </a:r>
            <a:r>
              <a:rPr lang="en-US" sz="2400" b="1" dirty="0"/>
              <a:t> V5</a:t>
            </a:r>
          </a:p>
        </p:txBody>
      </p:sp>
    </p:spTree>
    <p:extLst>
      <p:ext uri="{BB962C8B-B14F-4D97-AF65-F5344CB8AC3E}">
        <p14:creationId xmlns:p14="http://schemas.microsoft.com/office/powerpoint/2010/main" val="3980302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B6D0E1-6F87-4CED-9DE4-F10059F6BEA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19" y="6162126"/>
            <a:ext cx="1043539" cy="5912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71ACD1C-73DB-40EC-8DFA-F0DE99A9CD15}"/>
              </a:ext>
            </a:extLst>
          </p:cNvPr>
          <p:cNvSpPr/>
          <p:nvPr userDrawn="1"/>
        </p:nvSpPr>
        <p:spPr>
          <a:xfrm>
            <a:off x="9953723" y="6366554"/>
            <a:ext cx="2146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C</a:t>
            </a:r>
            <a:r>
              <a:rPr lang="en-US" sz="1600" b="1" dirty="0"/>
              <a:t>ore</a:t>
            </a:r>
            <a:r>
              <a:rPr lang="en-US" sz="2400" b="1" dirty="0"/>
              <a:t> C</a:t>
            </a:r>
            <a:r>
              <a:rPr lang="en-US" sz="1600" b="1" dirty="0"/>
              <a:t>urriculum</a:t>
            </a:r>
            <a:r>
              <a:rPr lang="en-US" sz="2400" b="1" dirty="0"/>
              <a:t> V5</a:t>
            </a:r>
          </a:p>
        </p:txBody>
      </p:sp>
    </p:spTree>
    <p:extLst>
      <p:ext uri="{BB962C8B-B14F-4D97-AF65-F5344CB8AC3E}">
        <p14:creationId xmlns:p14="http://schemas.microsoft.com/office/powerpoint/2010/main" val="2850157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8DE133-07EF-426D-9E9C-F759B01C0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19" y="6162126"/>
            <a:ext cx="1043539" cy="59120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8279109-501F-4C8C-9679-AA0631E5AA94}"/>
              </a:ext>
            </a:extLst>
          </p:cNvPr>
          <p:cNvSpPr/>
          <p:nvPr userDrawn="1"/>
        </p:nvSpPr>
        <p:spPr>
          <a:xfrm>
            <a:off x="9953723" y="6366554"/>
            <a:ext cx="2146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C</a:t>
            </a:r>
            <a:r>
              <a:rPr lang="en-US" sz="1600" b="1" dirty="0"/>
              <a:t>ore</a:t>
            </a:r>
            <a:r>
              <a:rPr lang="en-US" sz="2400" b="1" dirty="0"/>
              <a:t> C</a:t>
            </a:r>
            <a:r>
              <a:rPr lang="en-US" sz="1600" b="1" dirty="0"/>
              <a:t>urriculum</a:t>
            </a:r>
            <a:r>
              <a:rPr lang="en-US" sz="2400" b="1" dirty="0"/>
              <a:t> V5</a:t>
            </a:r>
          </a:p>
        </p:txBody>
      </p:sp>
    </p:spTree>
    <p:extLst>
      <p:ext uri="{BB962C8B-B14F-4D97-AF65-F5344CB8AC3E}">
        <p14:creationId xmlns:p14="http://schemas.microsoft.com/office/powerpoint/2010/main" val="271348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BB1BF96-39BE-4D5A-9FD2-10BE56E57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19" y="6162126"/>
            <a:ext cx="1043539" cy="59120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B4037B4-3CF5-4CC9-BDC2-61937E195D72}"/>
              </a:ext>
            </a:extLst>
          </p:cNvPr>
          <p:cNvSpPr/>
          <p:nvPr userDrawn="1"/>
        </p:nvSpPr>
        <p:spPr>
          <a:xfrm>
            <a:off x="9953723" y="6366554"/>
            <a:ext cx="2146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C</a:t>
            </a:r>
            <a:r>
              <a:rPr lang="en-US" sz="1600" b="1" dirty="0"/>
              <a:t>ore</a:t>
            </a:r>
            <a:r>
              <a:rPr lang="en-US" sz="2400" b="1" dirty="0"/>
              <a:t> C</a:t>
            </a:r>
            <a:r>
              <a:rPr lang="en-US" sz="1600" b="1" dirty="0"/>
              <a:t>urriculum</a:t>
            </a:r>
            <a:r>
              <a:rPr lang="en-US" sz="2400" b="1" dirty="0"/>
              <a:t> V5</a:t>
            </a:r>
          </a:p>
        </p:txBody>
      </p:sp>
    </p:spTree>
    <p:extLst>
      <p:ext uri="{BB962C8B-B14F-4D97-AF65-F5344CB8AC3E}">
        <p14:creationId xmlns:p14="http://schemas.microsoft.com/office/powerpoint/2010/main" val="1152654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4D4BAD2-3FEA-4F32-9D1D-CB78B0BE3A9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19" y="6162126"/>
            <a:ext cx="1043539" cy="59120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85807F5-0CBA-4789-8B7A-031740EE3228}"/>
              </a:ext>
            </a:extLst>
          </p:cNvPr>
          <p:cNvSpPr/>
          <p:nvPr userDrawn="1"/>
        </p:nvSpPr>
        <p:spPr>
          <a:xfrm>
            <a:off x="9953723" y="6366554"/>
            <a:ext cx="2146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C</a:t>
            </a:r>
            <a:r>
              <a:rPr lang="en-US" sz="1600" b="1" dirty="0"/>
              <a:t>ore</a:t>
            </a:r>
            <a:r>
              <a:rPr lang="en-US" sz="2400" b="1" dirty="0"/>
              <a:t> C</a:t>
            </a:r>
            <a:r>
              <a:rPr lang="en-US" sz="1600" b="1" dirty="0"/>
              <a:t>urriculum</a:t>
            </a:r>
            <a:r>
              <a:rPr lang="en-US" sz="2400" b="1" dirty="0"/>
              <a:t> V5</a:t>
            </a:r>
          </a:p>
        </p:txBody>
      </p:sp>
    </p:spTree>
    <p:extLst>
      <p:ext uri="{BB962C8B-B14F-4D97-AF65-F5344CB8AC3E}">
        <p14:creationId xmlns:p14="http://schemas.microsoft.com/office/powerpoint/2010/main" val="3542530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ACDC778-5876-463F-9576-996D6990BA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19" y="6162126"/>
            <a:ext cx="1043539" cy="59120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4726AFF-2537-41C4-9F22-98B8928ED9A4}"/>
              </a:ext>
            </a:extLst>
          </p:cNvPr>
          <p:cNvSpPr/>
          <p:nvPr userDrawn="1"/>
        </p:nvSpPr>
        <p:spPr>
          <a:xfrm>
            <a:off x="9953723" y="6366554"/>
            <a:ext cx="2146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C</a:t>
            </a:r>
            <a:r>
              <a:rPr lang="en-US" sz="1600" b="1" dirty="0"/>
              <a:t>ore</a:t>
            </a:r>
            <a:r>
              <a:rPr lang="en-US" sz="2400" b="1" dirty="0"/>
              <a:t> C</a:t>
            </a:r>
            <a:r>
              <a:rPr lang="en-US" sz="1600" b="1" dirty="0"/>
              <a:t>urriculum</a:t>
            </a:r>
            <a:r>
              <a:rPr lang="en-US" sz="2400" b="1" dirty="0"/>
              <a:t> V5</a:t>
            </a:r>
          </a:p>
        </p:txBody>
      </p:sp>
    </p:spTree>
    <p:extLst>
      <p:ext uri="{BB962C8B-B14F-4D97-AF65-F5344CB8AC3E}">
        <p14:creationId xmlns:p14="http://schemas.microsoft.com/office/powerpoint/2010/main" val="3507943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92B9269-5DD5-4B15-89D6-537E8C963C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19" y="6162126"/>
            <a:ext cx="1043539" cy="59120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D6E1A62-C05B-4564-AD54-68F9FA12DCCB}"/>
              </a:ext>
            </a:extLst>
          </p:cNvPr>
          <p:cNvSpPr/>
          <p:nvPr userDrawn="1"/>
        </p:nvSpPr>
        <p:spPr>
          <a:xfrm>
            <a:off x="9953723" y="6366554"/>
            <a:ext cx="2146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C</a:t>
            </a:r>
            <a:r>
              <a:rPr lang="en-US" sz="1600" b="1" dirty="0"/>
              <a:t>ore</a:t>
            </a:r>
            <a:r>
              <a:rPr lang="en-US" sz="2400" b="1" dirty="0"/>
              <a:t> C</a:t>
            </a:r>
            <a:r>
              <a:rPr lang="en-US" sz="1600" b="1" dirty="0"/>
              <a:t>urriculum</a:t>
            </a:r>
            <a:r>
              <a:rPr lang="en-US" sz="2400" b="1" dirty="0"/>
              <a:t> V5</a:t>
            </a:r>
          </a:p>
        </p:txBody>
      </p:sp>
    </p:spTree>
    <p:extLst>
      <p:ext uri="{BB962C8B-B14F-4D97-AF65-F5344CB8AC3E}">
        <p14:creationId xmlns:p14="http://schemas.microsoft.com/office/powerpoint/2010/main" val="3526293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C6AAA24-3D51-4CD0-BFBC-35135D6AA0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19" y="6162126"/>
            <a:ext cx="1043539" cy="59120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640504B-FFCD-4257-A350-7AD35AC41F47}"/>
              </a:ext>
            </a:extLst>
          </p:cNvPr>
          <p:cNvSpPr/>
          <p:nvPr userDrawn="1"/>
        </p:nvSpPr>
        <p:spPr>
          <a:xfrm>
            <a:off x="9953723" y="6366554"/>
            <a:ext cx="2146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C</a:t>
            </a:r>
            <a:r>
              <a:rPr lang="en-US" sz="1600" b="1" dirty="0"/>
              <a:t>ore</a:t>
            </a:r>
            <a:r>
              <a:rPr lang="en-US" sz="2400" b="1" dirty="0"/>
              <a:t> C</a:t>
            </a:r>
            <a:r>
              <a:rPr lang="en-US" sz="1600" b="1" dirty="0"/>
              <a:t>urriculum</a:t>
            </a:r>
            <a:r>
              <a:rPr lang="en-US" sz="2400" b="1" dirty="0"/>
              <a:t> V5</a:t>
            </a:r>
          </a:p>
        </p:txBody>
      </p:sp>
    </p:spTree>
    <p:extLst>
      <p:ext uri="{BB962C8B-B14F-4D97-AF65-F5344CB8AC3E}">
        <p14:creationId xmlns:p14="http://schemas.microsoft.com/office/powerpoint/2010/main" val="1099832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82814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ine_segment" TargetMode="External"/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if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if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SBN_(identifier)" TargetMode="External"/><Relationship Id="rId2" Type="http://schemas.openxmlformats.org/officeDocument/2006/relationships/hyperlink" Target="https://archive.org/details/statisticalmethoe7fish/page/4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s://en.wikipedia.org/wiki/Special:BookSources/978-0-05-002170-5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he_American_Statistician" TargetMode="External"/><Relationship Id="rId2" Type="http://schemas.openxmlformats.org/officeDocument/2006/relationships/hyperlink" Target="http://revistas.ucm.es/index.php/TEKN/article/view/57194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/index.php?title=User:Repapetilto&amp;action=edit&amp;redlink=1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mmons.wikimedia.org/wiki/User:Chen-Pan_Liao" TargetMode="Externa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inary_classifier" TargetMode="External"/><Relationship Id="rId2" Type="http://schemas.openxmlformats.org/officeDocument/2006/relationships/hyperlink" Target="https://en.wikipedia.org/wiki/Graph_of_a_function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iagnostic_test" TargetMode="External"/><Relationship Id="rId2" Type="http://schemas.openxmlformats.org/officeDocument/2006/relationships/hyperlink" Target="https://en.wikipedia.org/wiki/Predictive_value_of_test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True_negative" TargetMode="External"/><Relationship Id="rId4" Type="http://schemas.openxmlformats.org/officeDocument/2006/relationships/hyperlink" Target="https://en.wikipedia.org/wiki/True_positive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cs typeface="Calibri Light"/>
              </a:rPr>
              <a:t>Statistics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Kristof Reid</a:t>
            </a:r>
          </a:p>
          <a:p>
            <a:r>
              <a:rPr lang="en-US" dirty="0">
                <a:cs typeface="Calibri"/>
              </a:rPr>
              <a:t>Assistant Professor </a:t>
            </a:r>
          </a:p>
          <a:p>
            <a:r>
              <a:rPr lang="en-US" dirty="0">
                <a:cs typeface="Calibri"/>
              </a:rPr>
              <a:t>Medical University of South Carolina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13955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9CA8C-E3EF-4911-A22B-F73B442A0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501" y="0"/>
            <a:ext cx="7327899" cy="1092200"/>
          </a:xfrm>
        </p:spPr>
        <p:txBody>
          <a:bodyPr>
            <a:normAutofit/>
          </a:bodyPr>
          <a:lstStyle/>
          <a:p>
            <a:r>
              <a:rPr lang="en-US" u="sng" dirty="0"/>
              <a:t>Are they still the same?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FF5FCF9-B7DE-4DCD-92B5-A5599CB4C7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1494805"/>
              </p:ext>
            </p:extLst>
          </p:nvPr>
        </p:nvGraphicFramePr>
        <p:xfrm>
          <a:off x="3035300" y="1092200"/>
          <a:ext cx="6096000" cy="532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982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BAAA9-9CB0-4954-9A0D-8CB51175E4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2471" y="217035"/>
            <a:ext cx="10310585" cy="2387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We want to know if we're making a difference</a:t>
            </a:r>
          </a:p>
        </p:txBody>
      </p:sp>
    </p:spTree>
    <p:extLst>
      <p:ext uri="{BB962C8B-B14F-4D97-AF65-F5344CB8AC3E}">
        <p14:creationId xmlns:p14="http://schemas.microsoft.com/office/powerpoint/2010/main" val="265728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B9189-1BD9-4D2D-BCF4-937A6FE65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00" y="0"/>
            <a:ext cx="10668000" cy="1249405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z="4400" u="sng" dirty="0">
                <a:solidFill>
                  <a:schemeClr val="tx1"/>
                </a:solidFill>
              </a:rPr>
              <a:t>What is statistics?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AC65E7-87CE-42B1-BFF1-BFFFFF5474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0100" y="1828799"/>
            <a:ext cx="10667998" cy="3848101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a.  A class in medical school that I slept through during first year</a:t>
            </a:r>
          </a:p>
          <a:p>
            <a:endParaRPr lang="en-US" sz="3600" dirty="0">
              <a:solidFill>
                <a:schemeClr val="tx1"/>
              </a:solidFill>
            </a:endParaRPr>
          </a:p>
          <a:p>
            <a:r>
              <a:rPr lang="en-US" sz="3600" dirty="0">
                <a:solidFill>
                  <a:schemeClr val="tx1"/>
                </a:solidFill>
              </a:rPr>
              <a:t>b.  Something for epidemiology nerds</a:t>
            </a:r>
          </a:p>
          <a:p>
            <a:endParaRPr lang="en-US" sz="3600" dirty="0">
              <a:solidFill>
                <a:schemeClr val="tx1"/>
              </a:solidFill>
            </a:endParaRPr>
          </a:p>
          <a:p>
            <a:r>
              <a:rPr lang="en-US" sz="3600" dirty="0">
                <a:solidFill>
                  <a:schemeClr val="tx1"/>
                </a:solidFill>
              </a:rPr>
              <a:t>c.  A mathematical discipline that gives us tools to make decisions based on incomplete samples.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829ADF-52B5-7D43-BD5D-6DC7A0D1705B}"/>
              </a:ext>
            </a:extLst>
          </p:cNvPr>
          <p:cNvSpPr txBox="1"/>
          <p:nvPr/>
        </p:nvSpPr>
        <p:spPr>
          <a:xfrm>
            <a:off x="4275335" y="5902351"/>
            <a:ext cx="24475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Answer = c</a:t>
            </a:r>
          </a:p>
        </p:txBody>
      </p:sp>
    </p:spTree>
    <p:extLst>
      <p:ext uri="{BB962C8B-B14F-4D97-AF65-F5344CB8AC3E}">
        <p14:creationId xmlns:p14="http://schemas.microsoft.com/office/powerpoint/2010/main" val="5540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087C8-8885-41EA-AAB2-FF86BEA5E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00" y="0"/>
            <a:ext cx="10515600" cy="1325563"/>
          </a:xfrm>
        </p:spPr>
        <p:txBody>
          <a:bodyPr/>
          <a:lstStyle/>
          <a:p>
            <a:r>
              <a:rPr lang="en-US" u="sng" dirty="0"/>
              <a:t>Who needs to know statistics?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C481E-D4C5-4150-94A5-1B6479BE9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4625"/>
            <a:ext cx="10515600" cy="4351338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en-US" sz="4000" dirty="0"/>
              <a:t>a. Statisticians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b. Journal Editors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c. Anyone intending to change their practice based on the medical literature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d. Anyone interested in interpreting Patient Satisfaction Scores and Surveys</a:t>
            </a:r>
          </a:p>
          <a:p>
            <a:pPr lvl="1"/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3264E8-43B9-314D-AE7A-954223B54546}"/>
              </a:ext>
            </a:extLst>
          </p:cNvPr>
          <p:cNvSpPr txBox="1"/>
          <p:nvPr/>
        </p:nvSpPr>
        <p:spPr>
          <a:xfrm>
            <a:off x="3412067" y="5795963"/>
            <a:ext cx="54972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Answer = 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080025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43D92-2D4B-4621-9079-EC7BF9E30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733" y="0"/>
            <a:ext cx="10515600" cy="1325563"/>
          </a:xfrm>
        </p:spPr>
        <p:txBody>
          <a:bodyPr/>
          <a:lstStyle/>
          <a:p>
            <a:r>
              <a:rPr lang="en-US" u="sng" dirty="0"/>
              <a:t>Why do we need to know statistics?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E4AAC-D49F-4603-8D2E-FCC4D71A6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400" y="1325563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dirty="0"/>
              <a:t>Our intuition is often wrong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Potential errors in the medical literature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Understanding what statistical significance really means</a:t>
            </a:r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3902E9-BC84-164C-8EBD-8BF4874236D8}"/>
              </a:ext>
            </a:extLst>
          </p:cNvPr>
          <p:cNvSpPr txBox="1"/>
          <p:nvPr/>
        </p:nvSpPr>
        <p:spPr>
          <a:xfrm>
            <a:off x="2015067" y="5676901"/>
            <a:ext cx="75416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Answer = Probably all the above</a:t>
            </a:r>
          </a:p>
        </p:txBody>
      </p:sp>
    </p:spTree>
    <p:extLst>
      <p:ext uri="{BB962C8B-B14F-4D97-AF65-F5344CB8AC3E}">
        <p14:creationId xmlns:p14="http://schemas.microsoft.com/office/powerpoint/2010/main" val="427439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DBBC1-669A-421B-91FE-91C56607E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94192"/>
            <a:ext cx="10515600" cy="1325563"/>
          </a:xfrm>
        </p:spPr>
        <p:txBody>
          <a:bodyPr/>
          <a:lstStyle/>
          <a:p>
            <a:r>
              <a:rPr lang="en-US" u="sng" dirty="0"/>
              <a:t>Intuition about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091CE-014B-40CA-B8FB-7B401236D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600" y="167322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dirty="0"/>
              <a:t>“Trending to significance”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"The P-Value is low, but it’s a small sample size”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Statistics exists because we can't do the analysis without tools</a:t>
            </a:r>
          </a:p>
        </p:txBody>
      </p:sp>
    </p:spTree>
    <p:extLst>
      <p:ext uri="{BB962C8B-B14F-4D97-AF65-F5344CB8AC3E}">
        <p14:creationId xmlns:p14="http://schemas.microsoft.com/office/powerpoint/2010/main" val="589315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993A53C-268F-4ED4-8187-C9CB5399EA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901" y="322292"/>
            <a:ext cx="8123765" cy="394002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55FA1-79D9-4BCC-ACC4-9554276E0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7034" y="4737369"/>
            <a:ext cx="7717366" cy="1117600"/>
          </a:xfrm>
        </p:spPr>
        <p:txBody>
          <a:bodyPr>
            <a:normAutofit/>
          </a:bodyPr>
          <a:lstStyle/>
          <a:p>
            <a:r>
              <a:rPr lang="en-US" sz="3600" dirty="0"/>
              <a:t>“trend to significance” is shaky at best</a:t>
            </a:r>
          </a:p>
          <a:p>
            <a:endParaRPr lang="en-US" sz="3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07B104-3427-448B-9558-16FB86F7DB94}"/>
              </a:ext>
            </a:extLst>
          </p:cNvPr>
          <p:cNvSpPr/>
          <p:nvPr/>
        </p:nvSpPr>
        <p:spPr>
          <a:xfrm>
            <a:off x="2370667" y="5854969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Wood, F. (2014). BMJ : British Medical Journal, 348(mar31 2), g2215–g2215</a:t>
            </a:r>
          </a:p>
        </p:txBody>
      </p:sp>
    </p:spTree>
    <p:extLst>
      <p:ext uri="{BB962C8B-B14F-4D97-AF65-F5344CB8AC3E}">
        <p14:creationId xmlns:p14="http://schemas.microsoft.com/office/powerpoint/2010/main" val="20168514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33183-F81F-45DF-B6B0-C82BA9484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u="sng" dirty="0"/>
              <a:t>But, this is just for the OITE, right?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69B44-D68E-4AC5-AD91-ED0DF3954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733" y="1537758"/>
            <a:ext cx="10896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/>
              <a:t>Most surgeons now do procedures they never learned in residency.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How do you decide what to add to your practice?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How can you judge results for a procedure you do rarely?</a:t>
            </a:r>
          </a:p>
        </p:txBody>
      </p:sp>
    </p:spTree>
    <p:extLst>
      <p:ext uri="{BB962C8B-B14F-4D97-AF65-F5344CB8AC3E}">
        <p14:creationId xmlns:p14="http://schemas.microsoft.com/office/powerpoint/2010/main" val="213419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9DF7C-61DD-49A4-AB3B-583173954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u="sng" dirty="0"/>
              <a:t>What do we need to know?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EB4D9-9F5C-45F4-A842-CBC22A558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9" y="1422854"/>
            <a:ext cx="10515600" cy="4351338"/>
          </a:xfrm>
        </p:spPr>
        <p:txBody>
          <a:bodyPr>
            <a:normAutofit/>
          </a:bodyPr>
          <a:lstStyle/>
          <a:p>
            <a:r>
              <a:rPr lang="en-US" sz="4400" dirty="0"/>
              <a:t>Interpret correctly reported statistics.</a:t>
            </a:r>
          </a:p>
          <a:p>
            <a:pPr lvl="1"/>
            <a:r>
              <a:rPr lang="en-US" sz="4400" dirty="0"/>
              <a:t>Descriptive statistics</a:t>
            </a:r>
          </a:p>
          <a:p>
            <a:pPr lvl="1"/>
            <a:r>
              <a:rPr lang="en-US" sz="4400" dirty="0"/>
              <a:t>Test results</a:t>
            </a:r>
          </a:p>
          <a:p>
            <a:r>
              <a:rPr lang="en-US" sz="4400" dirty="0"/>
              <a:t>Have a feel for common errors</a:t>
            </a:r>
          </a:p>
        </p:txBody>
      </p:sp>
    </p:spTree>
    <p:extLst>
      <p:ext uri="{BB962C8B-B14F-4D97-AF65-F5344CB8AC3E}">
        <p14:creationId xmlns:p14="http://schemas.microsoft.com/office/powerpoint/2010/main" val="23977605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31B4E-377F-44D7-8981-4C04B5076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991" y="108858"/>
            <a:ext cx="5520267" cy="1117600"/>
          </a:xfrm>
        </p:spPr>
        <p:txBody>
          <a:bodyPr vert="horz" lIns="91440" tIns="45720" rIns="91440" bIns="45720" rtlCol="0" anchor="b" anchorCtr="0">
            <a:normAutofit fontScale="90000"/>
          </a:bodyPr>
          <a:lstStyle/>
          <a:p>
            <a:r>
              <a:rPr lang="en-US" sz="5400" dirty="0">
                <a:solidFill>
                  <a:schemeClr val="tx1"/>
                </a:solidFill>
              </a:rPr>
              <a:t>Statistics Background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CC25E5-6FF0-453E-9B68-4193ED2E1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2562" y="1932818"/>
            <a:ext cx="5147733" cy="139065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Statistical Methods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0B720AF-435A-9543-B128-75EF40BC78AD}"/>
              </a:ext>
            </a:extLst>
          </p:cNvPr>
          <p:cNvSpPr txBox="1">
            <a:spLocks/>
          </p:cNvSpPr>
          <p:nvPr/>
        </p:nvSpPr>
        <p:spPr>
          <a:xfrm>
            <a:off x="3089124" y="2756994"/>
            <a:ext cx="5750076" cy="366557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>
                <a:solidFill>
                  <a:schemeClr val="tx1"/>
                </a:solidFill>
              </a:rPr>
              <a:t>Underlying assumptions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>
                <a:solidFill>
                  <a:schemeClr val="tx1"/>
                </a:solidFill>
              </a:rPr>
              <a:t>Common Tests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>
                <a:solidFill>
                  <a:schemeClr val="tx1"/>
                </a:solidFill>
              </a:rPr>
              <a:t>Uncommon Tests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>
                <a:solidFill>
                  <a:schemeClr val="tx1"/>
                </a:solidFill>
              </a:rPr>
              <a:t>Study Design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578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E8483-51B0-4783-821F-7BC77066F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10515600" cy="1325563"/>
          </a:xfrm>
        </p:spPr>
        <p:txBody>
          <a:bodyPr/>
          <a:lstStyle/>
          <a:p>
            <a:r>
              <a:rPr lang="en-US" u="sng" dirty="0"/>
              <a:t>Financial Disclosures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ECDC4-FACD-43F7-9718-A1E6FE2C8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922822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7A590-FFE6-CE4C-AA85-851C28E1B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412" y="0"/>
            <a:ext cx="11695176" cy="1325563"/>
          </a:xfrm>
        </p:spPr>
        <p:txBody>
          <a:bodyPr>
            <a:normAutofit/>
          </a:bodyPr>
          <a:lstStyle/>
          <a:p>
            <a:r>
              <a:rPr lang="en-US" u="sng" dirty="0"/>
              <a:t>Variable: quantity that can take various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D252D-2866-BF49-8E37-98AB0F8B8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412" y="1478153"/>
            <a:ext cx="11353800" cy="4351338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Types of Variables</a:t>
            </a:r>
          </a:p>
          <a:p>
            <a:pPr lvl="1"/>
            <a:r>
              <a:rPr lang="en-US" sz="3200" dirty="0"/>
              <a:t>Binary – only 2 possible categories e.g. yes or no, left or right</a:t>
            </a:r>
          </a:p>
          <a:p>
            <a:pPr lvl="1"/>
            <a:r>
              <a:rPr lang="en-US" sz="3200" dirty="0"/>
              <a:t>Categorical - individual belongs to one of a number of distinct categories e.g. Blood types</a:t>
            </a:r>
          </a:p>
          <a:p>
            <a:pPr lvl="1"/>
            <a:r>
              <a:rPr lang="en-US" sz="3200" dirty="0"/>
              <a:t>Numerical - values are discrete or continuous e.g. weight</a:t>
            </a:r>
          </a:p>
          <a:p>
            <a:pPr lvl="1"/>
            <a:r>
              <a:rPr lang="en-US" sz="3200" dirty="0"/>
              <a:t>Ordinal – categories placed in distinct order e.g. Patient Satisfaction (high, neutral, low)</a:t>
            </a:r>
          </a:p>
          <a:p>
            <a:pPr lvl="1"/>
            <a:r>
              <a:rPr lang="en-US" sz="3200" dirty="0"/>
              <a:t>Continuous – counts or measures that can have an infinity of values e.g. T score</a:t>
            </a:r>
          </a:p>
          <a:p>
            <a:pPr lvl="1"/>
            <a:endParaRPr lang="en-US" sz="32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788767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B253AE9-3EAA-B147-8214-45545E4575E4}"/>
              </a:ext>
            </a:extLst>
          </p:cNvPr>
          <p:cNvSpPr txBox="1">
            <a:spLocks/>
          </p:cNvSpPr>
          <p:nvPr/>
        </p:nvSpPr>
        <p:spPr>
          <a:xfrm>
            <a:off x="687324" y="283464"/>
            <a:ext cx="11695176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/>
              <a:t>Variable: quantity that can take various values</a:t>
            </a:r>
            <a:endParaRPr lang="en-US" u="sng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0054C11-DCD1-6B4A-843D-EF4AF1DBB108}"/>
              </a:ext>
            </a:extLst>
          </p:cNvPr>
          <p:cNvGrpSpPr/>
          <p:nvPr/>
        </p:nvGrpSpPr>
        <p:grpSpPr>
          <a:xfrm>
            <a:off x="2068498" y="6281457"/>
            <a:ext cx="6810650" cy="319700"/>
            <a:chOff x="1178261" y="5841230"/>
            <a:chExt cx="7433679" cy="30928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EB01204-85A6-F540-83C9-967A2AFBF95B}"/>
                </a:ext>
              </a:extLst>
            </p:cNvPr>
            <p:cNvSpPr/>
            <p:nvPr/>
          </p:nvSpPr>
          <p:spPr>
            <a:xfrm>
              <a:off x="2114460" y="5841230"/>
              <a:ext cx="2647560" cy="2977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latin typeface="Times" pitchFamily="2" charset="0"/>
                </a:rPr>
                <a:t>Statistics in </a:t>
              </a:r>
              <a:r>
                <a:rPr lang="en-US" sz="1400" dirty="0" err="1">
                  <a:latin typeface="Times" pitchFamily="2" charset="0"/>
                </a:rPr>
                <a:t>orthopaedic</a:t>
              </a:r>
              <a:r>
                <a:rPr lang="en-US" sz="1400" dirty="0">
                  <a:latin typeface="Times" pitchFamily="2" charset="0"/>
                </a:rPr>
                <a:t> papers</a:t>
              </a:r>
              <a:endParaRPr lang="en-US" sz="1400" dirty="0">
                <a:effectLst/>
                <a:latin typeface="Times" pitchFamily="2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8410685-8543-0D4C-9748-B6A1E4C744D7}"/>
                </a:ext>
              </a:extLst>
            </p:cNvPr>
            <p:cNvSpPr/>
            <p:nvPr/>
          </p:nvSpPr>
          <p:spPr>
            <a:xfrm>
              <a:off x="1178261" y="5841230"/>
              <a:ext cx="936199" cy="2977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latin typeface="Times" pitchFamily="2" charset="0"/>
                </a:rPr>
                <a:t> A. Petrie</a:t>
              </a:r>
              <a:endParaRPr lang="en-US" sz="1400" dirty="0">
                <a:effectLst/>
                <a:latin typeface="Times" pitchFamily="2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9492DF3-1886-6F48-8792-62AECDA2F3D2}"/>
                </a:ext>
              </a:extLst>
            </p:cNvPr>
            <p:cNvSpPr/>
            <p:nvPr/>
          </p:nvSpPr>
          <p:spPr>
            <a:xfrm>
              <a:off x="4881561" y="5852765"/>
              <a:ext cx="3730379" cy="2977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latin typeface="Times" pitchFamily="2" charset="0"/>
                </a:rPr>
                <a:t>VOL. 88-B, No. 9, SEPTEMBER 2006 1121</a:t>
              </a:r>
              <a:endParaRPr lang="en-US" sz="1400" dirty="0">
                <a:effectLst/>
                <a:latin typeface="Times" pitchFamily="2" charset="0"/>
              </a:endParaRPr>
            </a:p>
          </p:txBody>
        </p:sp>
      </p:grp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20EF7E0-4E2E-6D4A-AF3E-0A8873ED3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498" y="1407605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 dirty="0"/>
              <a:t>Categorical</a:t>
            </a:r>
          </a:p>
          <a:p>
            <a:pPr lvl="1"/>
            <a:r>
              <a:rPr lang="en-US" sz="3200" dirty="0"/>
              <a:t>Ordinal (ordered) e.g. disease stages 1, 2or 3</a:t>
            </a:r>
          </a:p>
          <a:p>
            <a:pPr lvl="1"/>
            <a:r>
              <a:rPr lang="en-US" sz="3200" dirty="0"/>
              <a:t>Nominal (unordered) e.g. blood groups A, B, Ab and O </a:t>
            </a:r>
          </a:p>
          <a:p>
            <a:pPr marL="457200" lvl="1" indent="0">
              <a:buNone/>
            </a:pPr>
            <a:endParaRPr lang="en-US" sz="3200" dirty="0"/>
          </a:p>
          <a:p>
            <a:r>
              <a:rPr lang="en-US" sz="3600" dirty="0"/>
              <a:t>Numerical</a:t>
            </a:r>
          </a:p>
          <a:p>
            <a:pPr lvl="1"/>
            <a:r>
              <a:rPr lang="en-US" sz="3200" dirty="0"/>
              <a:t>Discrete (integer) e.g. visit number</a:t>
            </a:r>
          </a:p>
          <a:p>
            <a:pPr lvl="1"/>
            <a:r>
              <a:rPr lang="en-US" sz="3200" dirty="0"/>
              <a:t>Continuous e.g. blood pressure in mmHg</a:t>
            </a:r>
          </a:p>
        </p:txBody>
      </p:sp>
    </p:spTree>
    <p:extLst>
      <p:ext uri="{BB962C8B-B14F-4D97-AF65-F5344CB8AC3E}">
        <p14:creationId xmlns:p14="http://schemas.microsoft.com/office/powerpoint/2010/main" val="28432904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04F55-A943-4F46-8C9E-272AD33A7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787" y="-70284"/>
            <a:ext cx="12073467" cy="1263649"/>
          </a:xfrm>
        </p:spPr>
        <p:txBody>
          <a:bodyPr>
            <a:normAutofit/>
          </a:bodyPr>
          <a:lstStyle/>
          <a:p>
            <a:r>
              <a:rPr lang="en-US" u="sng" dirty="0"/>
              <a:t>Data distribution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021E7BC-A6D8-D142-A3E7-8405C943A506}"/>
              </a:ext>
            </a:extLst>
          </p:cNvPr>
          <p:cNvSpPr/>
          <p:nvPr/>
        </p:nvSpPr>
        <p:spPr>
          <a:xfrm>
            <a:off x="344787" y="1501407"/>
            <a:ext cx="496046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Normal = data distributed about </a:t>
            </a:r>
          </a:p>
          <a:p>
            <a:r>
              <a:rPr lang="en-US" sz="2800" dirty="0"/>
              <a:t>the mean is symmetrical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2CF80B-9C86-FE46-A6DD-C744C465164A}"/>
              </a:ext>
            </a:extLst>
          </p:cNvPr>
          <p:cNvSpPr txBox="1"/>
          <p:nvPr/>
        </p:nvSpPr>
        <p:spPr>
          <a:xfrm>
            <a:off x="309636" y="3850166"/>
            <a:ext cx="58456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Skewed data distortion or asymmetry in a symmetrical bell curve, or normal distribution set of </a:t>
            </a:r>
            <a:r>
              <a:rPr lang="en-US" sz="2800" b="1" dirty="0"/>
              <a:t>data</a:t>
            </a:r>
            <a:r>
              <a:rPr lang="en-US" sz="2800" dirty="0"/>
              <a:t>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D92ACB8-DF19-FB46-AAB0-E7A097D3FDF3}"/>
              </a:ext>
            </a:extLst>
          </p:cNvPr>
          <p:cNvGrpSpPr/>
          <p:nvPr/>
        </p:nvGrpSpPr>
        <p:grpSpPr>
          <a:xfrm>
            <a:off x="7092363" y="822192"/>
            <a:ext cx="3680652" cy="2212519"/>
            <a:chOff x="7092363" y="822192"/>
            <a:chExt cx="3680652" cy="2212519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3056BAF-9ED0-E341-B15C-D2933F2EBC69}"/>
                </a:ext>
              </a:extLst>
            </p:cNvPr>
            <p:cNvCxnSpPr/>
            <p:nvPr/>
          </p:nvCxnSpPr>
          <p:spPr>
            <a:xfrm>
              <a:off x="7092363" y="822192"/>
              <a:ext cx="0" cy="22125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95FCA5CF-4317-4B43-858C-F26B58A912D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92363" y="3034711"/>
              <a:ext cx="368065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riangle 28">
            <a:extLst>
              <a:ext uri="{FF2B5EF4-FFF2-40B4-BE49-F238E27FC236}">
                <a16:creationId xmlns:a16="http://schemas.microsoft.com/office/drawing/2014/main" id="{CD95C238-AD3A-BE49-8276-825467A38248}"/>
              </a:ext>
            </a:extLst>
          </p:cNvPr>
          <p:cNvSpPr/>
          <p:nvPr/>
        </p:nvSpPr>
        <p:spPr>
          <a:xfrm>
            <a:off x="8139409" y="822191"/>
            <a:ext cx="1947271" cy="2212519"/>
          </a:xfrm>
          <a:custGeom>
            <a:avLst/>
            <a:gdLst>
              <a:gd name="connsiteX0" fmla="*/ 0 w 1590902"/>
              <a:gd name="connsiteY0" fmla="*/ 1841345 h 1841345"/>
              <a:gd name="connsiteX1" fmla="*/ 787767 w 1590902"/>
              <a:gd name="connsiteY1" fmla="*/ 0 h 1841345"/>
              <a:gd name="connsiteX2" fmla="*/ 1590902 w 1590902"/>
              <a:gd name="connsiteY2" fmla="*/ 1841345 h 1841345"/>
              <a:gd name="connsiteX3" fmla="*/ 0 w 1590902"/>
              <a:gd name="connsiteY3" fmla="*/ 1841345 h 1841345"/>
              <a:gd name="connsiteX0" fmla="*/ 0 w 1590902"/>
              <a:gd name="connsiteY0" fmla="*/ 1841345 h 1841345"/>
              <a:gd name="connsiteX1" fmla="*/ 787767 w 1590902"/>
              <a:gd name="connsiteY1" fmla="*/ 0 h 1841345"/>
              <a:gd name="connsiteX2" fmla="*/ 791456 w 1590902"/>
              <a:gd name="connsiteY2" fmla="*/ 257053 h 1841345"/>
              <a:gd name="connsiteX3" fmla="*/ 1590902 w 1590902"/>
              <a:gd name="connsiteY3" fmla="*/ 1841345 h 1841345"/>
              <a:gd name="connsiteX4" fmla="*/ 0 w 1590902"/>
              <a:gd name="connsiteY4" fmla="*/ 1841345 h 1841345"/>
              <a:gd name="connsiteX0" fmla="*/ 0 w 1590902"/>
              <a:gd name="connsiteY0" fmla="*/ 1841345 h 1841345"/>
              <a:gd name="connsiteX1" fmla="*/ 787767 w 1590902"/>
              <a:gd name="connsiteY1" fmla="*/ 0 h 1841345"/>
              <a:gd name="connsiteX2" fmla="*/ 791456 w 1590902"/>
              <a:gd name="connsiteY2" fmla="*/ 257053 h 1841345"/>
              <a:gd name="connsiteX3" fmla="*/ 1590902 w 1590902"/>
              <a:gd name="connsiteY3" fmla="*/ 1841345 h 1841345"/>
              <a:gd name="connsiteX4" fmla="*/ 0 w 1590902"/>
              <a:gd name="connsiteY4" fmla="*/ 1841345 h 1841345"/>
              <a:gd name="connsiteX0" fmla="*/ 0 w 1590902"/>
              <a:gd name="connsiteY0" fmla="*/ 1852168 h 1852168"/>
              <a:gd name="connsiteX1" fmla="*/ 787767 w 1590902"/>
              <a:gd name="connsiteY1" fmla="*/ 10823 h 1852168"/>
              <a:gd name="connsiteX2" fmla="*/ 1283234 w 1590902"/>
              <a:gd name="connsiteY2" fmla="*/ 29671 h 1852168"/>
              <a:gd name="connsiteX3" fmla="*/ 1590902 w 1590902"/>
              <a:gd name="connsiteY3" fmla="*/ 1852168 h 1852168"/>
              <a:gd name="connsiteX4" fmla="*/ 0 w 1590902"/>
              <a:gd name="connsiteY4" fmla="*/ 1852168 h 1852168"/>
              <a:gd name="connsiteX0" fmla="*/ 0 w 1590902"/>
              <a:gd name="connsiteY0" fmla="*/ 1923554 h 1923554"/>
              <a:gd name="connsiteX1" fmla="*/ 787767 w 1590902"/>
              <a:gd name="connsiteY1" fmla="*/ 82209 h 1923554"/>
              <a:gd name="connsiteX2" fmla="*/ 1129553 w 1590902"/>
              <a:gd name="connsiteY2" fmla="*/ 16532 h 1923554"/>
              <a:gd name="connsiteX3" fmla="*/ 1590902 w 1590902"/>
              <a:gd name="connsiteY3" fmla="*/ 1923554 h 1923554"/>
              <a:gd name="connsiteX4" fmla="*/ 0 w 1590902"/>
              <a:gd name="connsiteY4" fmla="*/ 1923554 h 1923554"/>
              <a:gd name="connsiteX0" fmla="*/ 0 w 1590902"/>
              <a:gd name="connsiteY0" fmla="*/ 1956606 h 1956606"/>
              <a:gd name="connsiteX1" fmla="*/ 810819 w 1590902"/>
              <a:gd name="connsiteY1" fmla="*/ 0 h 1956606"/>
              <a:gd name="connsiteX2" fmla="*/ 1129553 w 1590902"/>
              <a:gd name="connsiteY2" fmla="*/ 49584 h 1956606"/>
              <a:gd name="connsiteX3" fmla="*/ 1590902 w 1590902"/>
              <a:gd name="connsiteY3" fmla="*/ 1956606 h 1956606"/>
              <a:gd name="connsiteX4" fmla="*/ 0 w 1590902"/>
              <a:gd name="connsiteY4" fmla="*/ 1956606 h 1956606"/>
              <a:gd name="connsiteX0" fmla="*/ 0 w 1590902"/>
              <a:gd name="connsiteY0" fmla="*/ 2172826 h 2172826"/>
              <a:gd name="connsiteX1" fmla="*/ 810819 w 1590902"/>
              <a:gd name="connsiteY1" fmla="*/ 216220 h 2172826"/>
              <a:gd name="connsiteX2" fmla="*/ 975872 w 1590902"/>
              <a:gd name="connsiteY2" fmla="*/ 35284 h 2172826"/>
              <a:gd name="connsiteX3" fmla="*/ 1129553 w 1590902"/>
              <a:gd name="connsiteY3" fmla="*/ 265804 h 2172826"/>
              <a:gd name="connsiteX4" fmla="*/ 1590902 w 1590902"/>
              <a:gd name="connsiteY4" fmla="*/ 2172826 h 2172826"/>
              <a:gd name="connsiteX5" fmla="*/ 0 w 1590902"/>
              <a:gd name="connsiteY5" fmla="*/ 2172826 h 2172826"/>
              <a:gd name="connsiteX0" fmla="*/ 0 w 1590902"/>
              <a:gd name="connsiteY0" fmla="*/ 2206632 h 2206632"/>
              <a:gd name="connsiteX1" fmla="*/ 810819 w 1590902"/>
              <a:gd name="connsiteY1" fmla="*/ 250026 h 2206632"/>
              <a:gd name="connsiteX2" fmla="*/ 1006609 w 1590902"/>
              <a:gd name="connsiteY2" fmla="*/ 15301 h 2206632"/>
              <a:gd name="connsiteX3" fmla="*/ 1129553 w 1590902"/>
              <a:gd name="connsiteY3" fmla="*/ 299610 h 2206632"/>
              <a:gd name="connsiteX4" fmla="*/ 1590902 w 1590902"/>
              <a:gd name="connsiteY4" fmla="*/ 2206632 h 2206632"/>
              <a:gd name="connsiteX5" fmla="*/ 0 w 1590902"/>
              <a:gd name="connsiteY5" fmla="*/ 2206632 h 2206632"/>
              <a:gd name="connsiteX0" fmla="*/ 0 w 1590902"/>
              <a:gd name="connsiteY0" fmla="*/ 2208956 h 2208956"/>
              <a:gd name="connsiteX1" fmla="*/ 703243 w 1590902"/>
              <a:gd name="connsiteY1" fmla="*/ 244666 h 2208956"/>
              <a:gd name="connsiteX2" fmla="*/ 1006609 w 1590902"/>
              <a:gd name="connsiteY2" fmla="*/ 17625 h 2208956"/>
              <a:gd name="connsiteX3" fmla="*/ 1129553 w 1590902"/>
              <a:gd name="connsiteY3" fmla="*/ 301934 h 2208956"/>
              <a:gd name="connsiteX4" fmla="*/ 1590902 w 1590902"/>
              <a:gd name="connsiteY4" fmla="*/ 2208956 h 2208956"/>
              <a:gd name="connsiteX5" fmla="*/ 0 w 1590902"/>
              <a:gd name="connsiteY5" fmla="*/ 2208956 h 2208956"/>
              <a:gd name="connsiteX0" fmla="*/ 0 w 1590902"/>
              <a:gd name="connsiteY0" fmla="*/ 2214158 h 2214158"/>
              <a:gd name="connsiteX1" fmla="*/ 680191 w 1590902"/>
              <a:gd name="connsiteY1" fmla="*/ 234500 h 2214158"/>
              <a:gd name="connsiteX2" fmla="*/ 1006609 w 1590902"/>
              <a:gd name="connsiteY2" fmla="*/ 22827 h 2214158"/>
              <a:gd name="connsiteX3" fmla="*/ 1129553 w 1590902"/>
              <a:gd name="connsiteY3" fmla="*/ 307136 h 2214158"/>
              <a:gd name="connsiteX4" fmla="*/ 1590902 w 1590902"/>
              <a:gd name="connsiteY4" fmla="*/ 2214158 h 2214158"/>
              <a:gd name="connsiteX5" fmla="*/ 0 w 1590902"/>
              <a:gd name="connsiteY5" fmla="*/ 2214158 h 2214158"/>
              <a:gd name="connsiteX0" fmla="*/ 0 w 1590902"/>
              <a:gd name="connsiteY0" fmla="*/ 2214158 h 2214158"/>
              <a:gd name="connsiteX1" fmla="*/ 680191 w 1590902"/>
              <a:gd name="connsiteY1" fmla="*/ 234500 h 2214158"/>
              <a:gd name="connsiteX2" fmla="*/ 1006609 w 1590902"/>
              <a:gd name="connsiteY2" fmla="*/ 22827 h 2214158"/>
              <a:gd name="connsiteX3" fmla="*/ 1198709 w 1590902"/>
              <a:gd name="connsiteY3" fmla="*/ 322504 h 2214158"/>
              <a:gd name="connsiteX4" fmla="*/ 1590902 w 1590902"/>
              <a:gd name="connsiteY4" fmla="*/ 2214158 h 2214158"/>
              <a:gd name="connsiteX5" fmla="*/ 0 w 1590902"/>
              <a:gd name="connsiteY5" fmla="*/ 2214158 h 2214158"/>
              <a:gd name="connsiteX0" fmla="*/ 0 w 1744583"/>
              <a:gd name="connsiteY0" fmla="*/ 2214158 h 2214158"/>
              <a:gd name="connsiteX1" fmla="*/ 680191 w 1744583"/>
              <a:gd name="connsiteY1" fmla="*/ 234500 h 2214158"/>
              <a:gd name="connsiteX2" fmla="*/ 1006609 w 1744583"/>
              <a:gd name="connsiteY2" fmla="*/ 22827 h 2214158"/>
              <a:gd name="connsiteX3" fmla="*/ 1198709 w 1744583"/>
              <a:gd name="connsiteY3" fmla="*/ 322504 h 2214158"/>
              <a:gd name="connsiteX4" fmla="*/ 1744583 w 1744583"/>
              <a:gd name="connsiteY4" fmla="*/ 2206474 h 2214158"/>
              <a:gd name="connsiteX5" fmla="*/ 0 w 1744583"/>
              <a:gd name="connsiteY5" fmla="*/ 2214158 h 2214158"/>
              <a:gd name="connsiteX0" fmla="*/ 0 w 1729215"/>
              <a:gd name="connsiteY0" fmla="*/ 2198790 h 2206474"/>
              <a:gd name="connsiteX1" fmla="*/ 664823 w 1729215"/>
              <a:gd name="connsiteY1" fmla="*/ 234500 h 2206474"/>
              <a:gd name="connsiteX2" fmla="*/ 991241 w 1729215"/>
              <a:gd name="connsiteY2" fmla="*/ 22827 h 2206474"/>
              <a:gd name="connsiteX3" fmla="*/ 1183341 w 1729215"/>
              <a:gd name="connsiteY3" fmla="*/ 322504 h 2206474"/>
              <a:gd name="connsiteX4" fmla="*/ 1729215 w 1729215"/>
              <a:gd name="connsiteY4" fmla="*/ 2206474 h 2206474"/>
              <a:gd name="connsiteX5" fmla="*/ 0 w 1729215"/>
              <a:gd name="connsiteY5" fmla="*/ 2198790 h 220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9215" h="2206474">
                <a:moveTo>
                  <a:pt x="0" y="2198790"/>
                </a:moveTo>
                <a:lnTo>
                  <a:pt x="664823" y="234500"/>
                </a:lnTo>
                <a:cubicBezTo>
                  <a:pt x="827468" y="-91021"/>
                  <a:pt x="938119" y="14563"/>
                  <a:pt x="991241" y="22827"/>
                </a:cubicBezTo>
                <a:cubicBezTo>
                  <a:pt x="1044363" y="31091"/>
                  <a:pt x="1080836" y="-3017"/>
                  <a:pt x="1183341" y="322504"/>
                </a:cubicBezTo>
                <a:lnTo>
                  <a:pt x="1729215" y="2206474"/>
                </a:lnTo>
                <a:lnTo>
                  <a:pt x="0" y="2198790"/>
                </a:lnTo>
                <a:close/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riangle 28">
            <a:extLst>
              <a:ext uri="{FF2B5EF4-FFF2-40B4-BE49-F238E27FC236}">
                <a16:creationId xmlns:a16="http://schemas.microsoft.com/office/drawing/2014/main" id="{B139CB14-4470-2E44-B092-22976E11DFAB}"/>
              </a:ext>
            </a:extLst>
          </p:cNvPr>
          <p:cNvSpPr/>
          <p:nvPr/>
        </p:nvSpPr>
        <p:spPr>
          <a:xfrm flipH="1">
            <a:off x="7263931" y="4165055"/>
            <a:ext cx="1924266" cy="1996219"/>
          </a:xfrm>
          <a:custGeom>
            <a:avLst/>
            <a:gdLst>
              <a:gd name="connsiteX0" fmla="*/ 0 w 1590902"/>
              <a:gd name="connsiteY0" fmla="*/ 1841345 h 1841345"/>
              <a:gd name="connsiteX1" fmla="*/ 787767 w 1590902"/>
              <a:gd name="connsiteY1" fmla="*/ 0 h 1841345"/>
              <a:gd name="connsiteX2" fmla="*/ 1590902 w 1590902"/>
              <a:gd name="connsiteY2" fmla="*/ 1841345 h 1841345"/>
              <a:gd name="connsiteX3" fmla="*/ 0 w 1590902"/>
              <a:gd name="connsiteY3" fmla="*/ 1841345 h 1841345"/>
              <a:gd name="connsiteX0" fmla="*/ 0 w 1590902"/>
              <a:gd name="connsiteY0" fmla="*/ 1841345 h 1841345"/>
              <a:gd name="connsiteX1" fmla="*/ 787767 w 1590902"/>
              <a:gd name="connsiteY1" fmla="*/ 0 h 1841345"/>
              <a:gd name="connsiteX2" fmla="*/ 791456 w 1590902"/>
              <a:gd name="connsiteY2" fmla="*/ 257053 h 1841345"/>
              <a:gd name="connsiteX3" fmla="*/ 1590902 w 1590902"/>
              <a:gd name="connsiteY3" fmla="*/ 1841345 h 1841345"/>
              <a:gd name="connsiteX4" fmla="*/ 0 w 1590902"/>
              <a:gd name="connsiteY4" fmla="*/ 1841345 h 1841345"/>
              <a:gd name="connsiteX0" fmla="*/ 0 w 1590902"/>
              <a:gd name="connsiteY0" fmla="*/ 1841345 h 1841345"/>
              <a:gd name="connsiteX1" fmla="*/ 787767 w 1590902"/>
              <a:gd name="connsiteY1" fmla="*/ 0 h 1841345"/>
              <a:gd name="connsiteX2" fmla="*/ 791456 w 1590902"/>
              <a:gd name="connsiteY2" fmla="*/ 257053 h 1841345"/>
              <a:gd name="connsiteX3" fmla="*/ 1590902 w 1590902"/>
              <a:gd name="connsiteY3" fmla="*/ 1841345 h 1841345"/>
              <a:gd name="connsiteX4" fmla="*/ 0 w 1590902"/>
              <a:gd name="connsiteY4" fmla="*/ 1841345 h 1841345"/>
              <a:gd name="connsiteX0" fmla="*/ 0 w 1590902"/>
              <a:gd name="connsiteY0" fmla="*/ 1852168 h 1852168"/>
              <a:gd name="connsiteX1" fmla="*/ 787767 w 1590902"/>
              <a:gd name="connsiteY1" fmla="*/ 10823 h 1852168"/>
              <a:gd name="connsiteX2" fmla="*/ 1283234 w 1590902"/>
              <a:gd name="connsiteY2" fmla="*/ 29671 h 1852168"/>
              <a:gd name="connsiteX3" fmla="*/ 1590902 w 1590902"/>
              <a:gd name="connsiteY3" fmla="*/ 1852168 h 1852168"/>
              <a:gd name="connsiteX4" fmla="*/ 0 w 1590902"/>
              <a:gd name="connsiteY4" fmla="*/ 1852168 h 1852168"/>
              <a:gd name="connsiteX0" fmla="*/ 0 w 1590902"/>
              <a:gd name="connsiteY0" fmla="*/ 1923554 h 1923554"/>
              <a:gd name="connsiteX1" fmla="*/ 787767 w 1590902"/>
              <a:gd name="connsiteY1" fmla="*/ 82209 h 1923554"/>
              <a:gd name="connsiteX2" fmla="*/ 1129553 w 1590902"/>
              <a:gd name="connsiteY2" fmla="*/ 16532 h 1923554"/>
              <a:gd name="connsiteX3" fmla="*/ 1590902 w 1590902"/>
              <a:gd name="connsiteY3" fmla="*/ 1923554 h 1923554"/>
              <a:gd name="connsiteX4" fmla="*/ 0 w 1590902"/>
              <a:gd name="connsiteY4" fmla="*/ 1923554 h 1923554"/>
              <a:gd name="connsiteX0" fmla="*/ 0 w 1590902"/>
              <a:gd name="connsiteY0" fmla="*/ 1956606 h 1956606"/>
              <a:gd name="connsiteX1" fmla="*/ 810819 w 1590902"/>
              <a:gd name="connsiteY1" fmla="*/ 0 h 1956606"/>
              <a:gd name="connsiteX2" fmla="*/ 1129553 w 1590902"/>
              <a:gd name="connsiteY2" fmla="*/ 49584 h 1956606"/>
              <a:gd name="connsiteX3" fmla="*/ 1590902 w 1590902"/>
              <a:gd name="connsiteY3" fmla="*/ 1956606 h 1956606"/>
              <a:gd name="connsiteX4" fmla="*/ 0 w 1590902"/>
              <a:gd name="connsiteY4" fmla="*/ 1956606 h 1956606"/>
              <a:gd name="connsiteX0" fmla="*/ 0 w 1590902"/>
              <a:gd name="connsiteY0" fmla="*/ 2172826 h 2172826"/>
              <a:gd name="connsiteX1" fmla="*/ 810819 w 1590902"/>
              <a:gd name="connsiteY1" fmla="*/ 216220 h 2172826"/>
              <a:gd name="connsiteX2" fmla="*/ 975872 w 1590902"/>
              <a:gd name="connsiteY2" fmla="*/ 35284 h 2172826"/>
              <a:gd name="connsiteX3" fmla="*/ 1129553 w 1590902"/>
              <a:gd name="connsiteY3" fmla="*/ 265804 h 2172826"/>
              <a:gd name="connsiteX4" fmla="*/ 1590902 w 1590902"/>
              <a:gd name="connsiteY4" fmla="*/ 2172826 h 2172826"/>
              <a:gd name="connsiteX5" fmla="*/ 0 w 1590902"/>
              <a:gd name="connsiteY5" fmla="*/ 2172826 h 2172826"/>
              <a:gd name="connsiteX0" fmla="*/ 0 w 1590902"/>
              <a:gd name="connsiteY0" fmla="*/ 2206632 h 2206632"/>
              <a:gd name="connsiteX1" fmla="*/ 810819 w 1590902"/>
              <a:gd name="connsiteY1" fmla="*/ 250026 h 2206632"/>
              <a:gd name="connsiteX2" fmla="*/ 1006609 w 1590902"/>
              <a:gd name="connsiteY2" fmla="*/ 15301 h 2206632"/>
              <a:gd name="connsiteX3" fmla="*/ 1129553 w 1590902"/>
              <a:gd name="connsiteY3" fmla="*/ 299610 h 2206632"/>
              <a:gd name="connsiteX4" fmla="*/ 1590902 w 1590902"/>
              <a:gd name="connsiteY4" fmla="*/ 2206632 h 2206632"/>
              <a:gd name="connsiteX5" fmla="*/ 0 w 1590902"/>
              <a:gd name="connsiteY5" fmla="*/ 2206632 h 2206632"/>
              <a:gd name="connsiteX0" fmla="*/ 0 w 1590902"/>
              <a:gd name="connsiteY0" fmla="*/ 2208956 h 2208956"/>
              <a:gd name="connsiteX1" fmla="*/ 703243 w 1590902"/>
              <a:gd name="connsiteY1" fmla="*/ 244666 h 2208956"/>
              <a:gd name="connsiteX2" fmla="*/ 1006609 w 1590902"/>
              <a:gd name="connsiteY2" fmla="*/ 17625 h 2208956"/>
              <a:gd name="connsiteX3" fmla="*/ 1129553 w 1590902"/>
              <a:gd name="connsiteY3" fmla="*/ 301934 h 2208956"/>
              <a:gd name="connsiteX4" fmla="*/ 1590902 w 1590902"/>
              <a:gd name="connsiteY4" fmla="*/ 2208956 h 2208956"/>
              <a:gd name="connsiteX5" fmla="*/ 0 w 1590902"/>
              <a:gd name="connsiteY5" fmla="*/ 2208956 h 2208956"/>
              <a:gd name="connsiteX0" fmla="*/ 0 w 1590902"/>
              <a:gd name="connsiteY0" fmla="*/ 2214158 h 2214158"/>
              <a:gd name="connsiteX1" fmla="*/ 680191 w 1590902"/>
              <a:gd name="connsiteY1" fmla="*/ 234500 h 2214158"/>
              <a:gd name="connsiteX2" fmla="*/ 1006609 w 1590902"/>
              <a:gd name="connsiteY2" fmla="*/ 22827 h 2214158"/>
              <a:gd name="connsiteX3" fmla="*/ 1129553 w 1590902"/>
              <a:gd name="connsiteY3" fmla="*/ 307136 h 2214158"/>
              <a:gd name="connsiteX4" fmla="*/ 1590902 w 1590902"/>
              <a:gd name="connsiteY4" fmla="*/ 2214158 h 2214158"/>
              <a:gd name="connsiteX5" fmla="*/ 0 w 1590902"/>
              <a:gd name="connsiteY5" fmla="*/ 2214158 h 2214158"/>
              <a:gd name="connsiteX0" fmla="*/ 0 w 1590902"/>
              <a:gd name="connsiteY0" fmla="*/ 2214158 h 2214158"/>
              <a:gd name="connsiteX1" fmla="*/ 680191 w 1590902"/>
              <a:gd name="connsiteY1" fmla="*/ 234500 h 2214158"/>
              <a:gd name="connsiteX2" fmla="*/ 1006609 w 1590902"/>
              <a:gd name="connsiteY2" fmla="*/ 22827 h 2214158"/>
              <a:gd name="connsiteX3" fmla="*/ 1198709 w 1590902"/>
              <a:gd name="connsiteY3" fmla="*/ 322504 h 2214158"/>
              <a:gd name="connsiteX4" fmla="*/ 1590902 w 1590902"/>
              <a:gd name="connsiteY4" fmla="*/ 2214158 h 2214158"/>
              <a:gd name="connsiteX5" fmla="*/ 0 w 1590902"/>
              <a:gd name="connsiteY5" fmla="*/ 2214158 h 2214158"/>
              <a:gd name="connsiteX0" fmla="*/ 0 w 1744583"/>
              <a:gd name="connsiteY0" fmla="*/ 2214158 h 2214158"/>
              <a:gd name="connsiteX1" fmla="*/ 680191 w 1744583"/>
              <a:gd name="connsiteY1" fmla="*/ 234500 h 2214158"/>
              <a:gd name="connsiteX2" fmla="*/ 1006609 w 1744583"/>
              <a:gd name="connsiteY2" fmla="*/ 22827 h 2214158"/>
              <a:gd name="connsiteX3" fmla="*/ 1198709 w 1744583"/>
              <a:gd name="connsiteY3" fmla="*/ 322504 h 2214158"/>
              <a:gd name="connsiteX4" fmla="*/ 1744583 w 1744583"/>
              <a:gd name="connsiteY4" fmla="*/ 2206474 h 2214158"/>
              <a:gd name="connsiteX5" fmla="*/ 0 w 1744583"/>
              <a:gd name="connsiteY5" fmla="*/ 2214158 h 2214158"/>
              <a:gd name="connsiteX0" fmla="*/ 0 w 1924266"/>
              <a:gd name="connsiteY0" fmla="*/ 2220719 h 2220719"/>
              <a:gd name="connsiteX1" fmla="*/ 680191 w 1924266"/>
              <a:gd name="connsiteY1" fmla="*/ 241061 h 2220719"/>
              <a:gd name="connsiteX2" fmla="*/ 1006609 w 1924266"/>
              <a:gd name="connsiteY2" fmla="*/ 29388 h 2220719"/>
              <a:gd name="connsiteX3" fmla="*/ 1924266 w 1924266"/>
              <a:gd name="connsiteY3" fmla="*/ 381989 h 2220719"/>
              <a:gd name="connsiteX4" fmla="*/ 1744583 w 1924266"/>
              <a:gd name="connsiteY4" fmla="*/ 2213035 h 2220719"/>
              <a:gd name="connsiteX5" fmla="*/ 0 w 1924266"/>
              <a:gd name="connsiteY5" fmla="*/ 2220719 h 2220719"/>
              <a:gd name="connsiteX0" fmla="*/ 0 w 1924266"/>
              <a:gd name="connsiteY0" fmla="*/ 2206790 h 2206790"/>
              <a:gd name="connsiteX1" fmla="*/ 1028061 w 1924266"/>
              <a:gd name="connsiteY1" fmla="*/ 692870 h 2206790"/>
              <a:gd name="connsiteX2" fmla="*/ 1006609 w 1924266"/>
              <a:gd name="connsiteY2" fmla="*/ 15459 h 2206790"/>
              <a:gd name="connsiteX3" fmla="*/ 1924266 w 1924266"/>
              <a:gd name="connsiteY3" fmla="*/ 368060 h 2206790"/>
              <a:gd name="connsiteX4" fmla="*/ 1744583 w 1924266"/>
              <a:gd name="connsiteY4" fmla="*/ 2199106 h 2206790"/>
              <a:gd name="connsiteX5" fmla="*/ 0 w 1924266"/>
              <a:gd name="connsiteY5" fmla="*/ 2206790 h 2206790"/>
              <a:gd name="connsiteX0" fmla="*/ 0 w 1924266"/>
              <a:gd name="connsiteY0" fmla="*/ 2125935 h 2125935"/>
              <a:gd name="connsiteX1" fmla="*/ 1028061 w 1924266"/>
              <a:gd name="connsiteY1" fmla="*/ 612015 h 2125935"/>
              <a:gd name="connsiteX2" fmla="*/ 1652652 w 1924266"/>
              <a:gd name="connsiteY2" fmla="*/ 29869 h 2125935"/>
              <a:gd name="connsiteX3" fmla="*/ 1924266 w 1924266"/>
              <a:gd name="connsiteY3" fmla="*/ 287205 h 2125935"/>
              <a:gd name="connsiteX4" fmla="*/ 1744583 w 1924266"/>
              <a:gd name="connsiteY4" fmla="*/ 2118251 h 2125935"/>
              <a:gd name="connsiteX5" fmla="*/ 0 w 1924266"/>
              <a:gd name="connsiteY5" fmla="*/ 2125935 h 212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4266" h="2125935">
                <a:moveTo>
                  <a:pt x="0" y="2125935"/>
                </a:moveTo>
                <a:lnTo>
                  <a:pt x="1028061" y="612015"/>
                </a:lnTo>
                <a:cubicBezTo>
                  <a:pt x="1190706" y="286494"/>
                  <a:pt x="1503285" y="84004"/>
                  <a:pt x="1652652" y="29869"/>
                </a:cubicBezTo>
                <a:cubicBezTo>
                  <a:pt x="1802019" y="-24266"/>
                  <a:pt x="1821761" y="-38316"/>
                  <a:pt x="1924266" y="287205"/>
                </a:cubicBezTo>
                <a:lnTo>
                  <a:pt x="1744583" y="2118251"/>
                </a:lnTo>
                <a:lnTo>
                  <a:pt x="0" y="2125935"/>
                </a:lnTo>
                <a:close/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8BE3948-FA42-5F4D-A62F-149A8F0810EB}"/>
              </a:ext>
            </a:extLst>
          </p:cNvPr>
          <p:cNvSpPr/>
          <p:nvPr/>
        </p:nvSpPr>
        <p:spPr>
          <a:xfrm flipV="1">
            <a:off x="8678926" y="1725105"/>
            <a:ext cx="941183" cy="1324124"/>
          </a:xfrm>
          <a:prstGeom prst="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3AE80E9-8983-4A4E-9B7F-2B950ECB210F}"/>
              </a:ext>
            </a:extLst>
          </p:cNvPr>
          <p:cNvSpPr txBox="1"/>
          <p:nvPr/>
        </p:nvSpPr>
        <p:spPr>
          <a:xfrm>
            <a:off x="8124913" y="3314731"/>
            <a:ext cx="31485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Standard Deviation From Mean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5DCA9B0-C6AB-4B43-9CBB-DA69753B997F}"/>
              </a:ext>
            </a:extLst>
          </p:cNvPr>
          <p:cNvSpPr txBox="1"/>
          <p:nvPr/>
        </p:nvSpPr>
        <p:spPr>
          <a:xfrm>
            <a:off x="7092363" y="3049229"/>
            <a:ext cx="3680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                      3   2       1       0           1    2.   3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EA479BF-12FB-E043-A427-99BE9FAD182F}"/>
              </a:ext>
            </a:extLst>
          </p:cNvPr>
          <p:cNvCxnSpPr/>
          <p:nvPr/>
        </p:nvCxnSpPr>
        <p:spPr>
          <a:xfrm>
            <a:off x="8295588" y="2661952"/>
            <a:ext cx="1696824" cy="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96B56B45-AFD6-E945-AF77-D691CA0AE5E1}"/>
              </a:ext>
            </a:extLst>
          </p:cNvPr>
          <p:cNvSpPr txBox="1"/>
          <p:nvPr/>
        </p:nvSpPr>
        <p:spPr>
          <a:xfrm>
            <a:off x="8846749" y="1510100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68.3%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2F6C8E3-31B4-174C-A6A3-D44DAD1A665C}"/>
              </a:ext>
            </a:extLst>
          </p:cNvPr>
          <p:cNvSpPr txBox="1"/>
          <p:nvPr/>
        </p:nvSpPr>
        <p:spPr>
          <a:xfrm>
            <a:off x="8876636" y="2386362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95.4%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49879A3-6B5C-494F-9220-786FD332A7DB}"/>
              </a:ext>
            </a:extLst>
          </p:cNvPr>
          <p:cNvCxnSpPr/>
          <p:nvPr/>
        </p:nvCxnSpPr>
        <p:spPr>
          <a:xfrm>
            <a:off x="8306623" y="2661952"/>
            <a:ext cx="0" cy="3582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38E3B29-5CE0-DE48-99BC-47BF3C19BD3A}"/>
              </a:ext>
            </a:extLst>
          </p:cNvPr>
          <p:cNvCxnSpPr/>
          <p:nvPr/>
        </p:nvCxnSpPr>
        <p:spPr>
          <a:xfrm>
            <a:off x="9920537" y="2685982"/>
            <a:ext cx="0" cy="3582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DAB8F4-C492-0B44-B136-AE8545CB2FC5}"/>
              </a:ext>
            </a:extLst>
          </p:cNvPr>
          <p:cNvGrpSpPr/>
          <p:nvPr/>
        </p:nvGrpSpPr>
        <p:grpSpPr>
          <a:xfrm>
            <a:off x="7167777" y="3971557"/>
            <a:ext cx="3680652" cy="2212519"/>
            <a:chOff x="7092363" y="822192"/>
            <a:chExt cx="3680652" cy="2212519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451F61A-835A-2E4C-A05D-3D724EC6C047}"/>
                </a:ext>
              </a:extLst>
            </p:cNvPr>
            <p:cNvCxnSpPr/>
            <p:nvPr/>
          </p:nvCxnSpPr>
          <p:spPr>
            <a:xfrm>
              <a:off x="7092363" y="822192"/>
              <a:ext cx="0" cy="22125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A158C8C-2C6F-144D-9BB5-679C421ECB2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92363" y="3034711"/>
              <a:ext cx="368065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riangle 28">
            <a:extLst>
              <a:ext uri="{FF2B5EF4-FFF2-40B4-BE49-F238E27FC236}">
                <a16:creationId xmlns:a16="http://schemas.microsoft.com/office/drawing/2014/main" id="{8DED459C-5F53-3D4A-B9BB-D780C60F6544}"/>
              </a:ext>
            </a:extLst>
          </p:cNvPr>
          <p:cNvSpPr/>
          <p:nvPr/>
        </p:nvSpPr>
        <p:spPr>
          <a:xfrm>
            <a:off x="8226064" y="3969918"/>
            <a:ext cx="1744583" cy="2214158"/>
          </a:xfrm>
          <a:custGeom>
            <a:avLst/>
            <a:gdLst>
              <a:gd name="connsiteX0" fmla="*/ 0 w 1590902"/>
              <a:gd name="connsiteY0" fmla="*/ 1841345 h 1841345"/>
              <a:gd name="connsiteX1" fmla="*/ 787767 w 1590902"/>
              <a:gd name="connsiteY1" fmla="*/ 0 h 1841345"/>
              <a:gd name="connsiteX2" fmla="*/ 1590902 w 1590902"/>
              <a:gd name="connsiteY2" fmla="*/ 1841345 h 1841345"/>
              <a:gd name="connsiteX3" fmla="*/ 0 w 1590902"/>
              <a:gd name="connsiteY3" fmla="*/ 1841345 h 1841345"/>
              <a:gd name="connsiteX0" fmla="*/ 0 w 1590902"/>
              <a:gd name="connsiteY0" fmla="*/ 1841345 h 1841345"/>
              <a:gd name="connsiteX1" fmla="*/ 787767 w 1590902"/>
              <a:gd name="connsiteY1" fmla="*/ 0 h 1841345"/>
              <a:gd name="connsiteX2" fmla="*/ 791456 w 1590902"/>
              <a:gd name="connsiteY2" fmla="*/ 257053 h 1841345"/>
              <a:gd name="connsiteX3" fmla="*/ 1590902 w 1590902"/>
              <a:gd name="connsiteY3" fmla="*/ 1841345 h 1841345"/>
              <a:gd name="connsiteX4" fmla="*/ 0 w 1590902"/>
              <a:gd name="connsiteY4" fmla="*/ 1841345 h 1841345"/>
              <a:gd name="connsiteX0" fmla="*/ 0 w 1590902"/>
              <a:gd name="connsiteY0" fmla="*/ 1841345 h 1841345"/>
              <a:gd name="connsiteX1" fmla="*/ 787767 w 1590902"/>
              <a:gd name="connsiteY1" fmla="*/ 0 h 1841345"/>
              <a:gd name="connsiteX2" fmla="*/ 791456 w 1590902"/>
              <a:gd name="connsiteY2" fmla="*/ 257053 h 1841345"/>
              <a:gd name="connsiteX3" fmla="*/ 1590902 w 1590902"/>
              <a:gd name="connsiteY3" fmla="*/ 1841345 h 1841345"/>
              <a:gd name="connsiteX4" fmla="*/ 0 w 1590902"/>
              <a:gd name="connsiteY4" fmla="*/ 1841345 h 1841345"/>
              <a:gd name="connsiteX0" fmla="*/ 0 w 1590902"/>
              <a:gd name="connsiteY0" fmla="*/ 1852168 h 1852168"/>
              <a:gd name="connsiteX1" fmla="*/ 787767 w 1590902"/>
              <a:gd name="connsiteY1" fmla="*/ 10823 h 1852168"/>
              <a:gd name="connsiteX2" fmla="*/ 1283234 w 1590902"/>
              <a:gd name="connsiteY2" fmla="*/ 29671 h 1852168"/>
              <a:gd name="connsiteX3" fmla="*/ 1590902 w 1590902"/>
              <a:gd name="connsiteY3" fmla="*/ 1852168 h 1852168"/>
              <a:gd name="connsiteX4" fmla="*/ 0 w 1590902"/>
              <a:gd name="connsiteY4" fmla="*/ 1852168 h 1852168"/>
              <a:gd name="connsiteX0" fmla="*/ 0 w 1590902"/>
              <a:gd name="connsiteY0" fmla="*/ 1923554 h 1923554"/>
              <a:gd name="connsiteX1" fmla="*/ 787767 w 1590902"/>
              <a:gd name="connsiteY1" fmla="*/ 82209 h 1923554"/>
              <a:gd name="connsiteX2" fmla="*/ 1129553 w 1590902"/>
              <a:gd name="connsiteY2" fmla="*/ 16532 h 1923554"/>
              <a:gd name="connsiteX3" fmla="*/ 1590902 w 1590902"/>
              <a:gd name="connsiteY3" fmla="*/ 1923554 h 1923554"/>
              <a:gd name="connsiteX4" fmla="*/ 0 w 1590902"/>
              <a:gd name="connsiteY4" fmla="*/ 1923554 h 1923554"/>
              <a:gd name="connsiteX0" fmla="*/ 0 w 1590902"/>
              <a:gd name="connsiteY0" fmla="*/ 1956606 h 1956606"/>
              <a:gd name="connsiteX1" fmla="*/ 810819 w 1590902"/>
              <a:gd name="connsiteY1" fmla="*/ 0 h 1956606"/>
              <a:gd name="connsiteX2" fmla="*/ 1129553 w 1590902"/>
              <a:gd name="connsiteY2" fmla="*/ 49584 h 1956606"/>
              <a:gd name="connsiteX3" fmla="*/ 1590902 w 1590902"/>
              <a:gd name="connsiteY3" fmla="*/ 1956606 h 1956606"/>
              <a:gd name="connsiteX4" fmla="*/ 0 w 1590902"/>
              <a:gd name="connsiteY4" fmla="*/ 1956606 h 1956606"/>
              <a:gd name="connsiteX0" fmla="*/ 0 w 1590902"/>
              <a:gd name="connsiteY0" fmla="*/ 2172826 h 2172826"/>
              <a:gd name="connsiteX1" fmla="*/ 810819 w 1590902"/>
              <a:gd name="connsiteY1" fmla="*/ 216220 h 2172826"/>
              <a:gd name="connsiteX2" fmla="*/ 975872 w 1590902"/>
              <a:gd name="connsiteY2" fmla="*/ 35284 h 2172826"/>
              <a:gd name="connsiteX3" fmla="*/ 1129553 w 1590902"/>
              <a:gd name="connsiteY3" fmla="*/ 265804 h 2172826"/>
              <a:gd name="connsiteX4" fmla="*/ 1590902 w 1590902"/>
              <a:gd name="connsiteY4" fmla="*/ 2172826 h 2172826"/>
              <a:gd name="connsiteX5" fmla="*/ 0 w 1590902"/>
              <a:gd name="connsiteY5" fmla="*/ 2172826 h 2172826"/>
              <a:gd name="connsiteX0" fmla="*/ 0 w 1590902"/>
              <a:gd name="connsiteY0" fmla="*/ 2206632 h 2206632"/>
              <a:gd name="connsiteX1" fmla="*/ 810819 w 1590902"/>
              <a:gd name="connsiteY1" fmla="*/ 250026 h 2206632"/>
              <a:gd name="connsiteX2" fmla="*/ 1006609 w 1590902"/>
              <a:gd name="connsiteY2" fmla="*/ 15301 h 2206632"/>
              <a:gd name="connsiteX3" fmla="*/ 1129553 w 1590902"/>
              <a:gd name="connsiteY3" fmla="*/ 299610 h 2206632"/>
              <a:gd name="connsiteX4" fmla="*/ 1590902 w 1590902"/>
              <a:gd name="connsiteY4" fmla="*/ 2206632 h 2206632"/>
              <a:gd name="connsiteX5" fmla="*/ 0 w 1590902"/>
              <a:gd name="connsiteY5" fmla="*/ 2206632 h 2206632"/>
              <a:gd name="connsiteX0" fmla="*/ 0 w 1590902"/>
              <a:gd name="connsiteY0" fmla="*/ 2208956 h 2208956"/>
              <a:gd name="connsiteX1" fmla="*/ 703243 w 1590902"/>
              <a:gd name="connsiteY1" fmla="*/ 244666 h 2208956"/>
              <a:gd name="connsiteX2" fmla="*/ 1006609 w 1590902"/>
              <a:gd name="connsiteY2" fmla="*/ 17625 h 2208956"/>
              <a:gd name="connsiteX3" fmla="*/ 1129553 w 1590902"/>
              <a:gd name="connsiteY3" fmla="*/ 301934 h 2208956"/>
              <a:gd name="connsiteX4" fmla="*/ 1590902 w 1590902"/>
              <a:gd name="connsiteY4" fmla="*/ 2208956 h 2208956"/>
              <a:gd name="connsiteX5" fmla="*/ 0 w 1590902"/>
              <a:gd name="connsiteY5" fmla="*/ 2208956 h 2208956"/>
              <a:gd name="connsiteX0" fmla="*/ 0 w 1590902"/>
              <a:gd name="connsiteY0" fmla="*/ 2214158 h 2214158"/>
              <a:gd name="connsiteX1" fmla="*/ 680191 w 1590902"/>
              <a:gd name="connsiteY1" fmla="*/ 234500 h 2214158"/>
              <a:gd name="connsiteX2" fmla="*/ 1006609 w 1590902"/>
              <a:gd name="connsiteY2" fmla="*/ 22827 h 2214158"/>
              <a:gd name="connsiteX3" fmla="*/ 1129553 w 1590902"/>
              <a:gd name="connsiteY3" fmla="*/ 307136 h 2214158"/>
              <a:gd name="connsiteX4" fmla="*/ 1590902 w 1590902"/>
              <a:gd name="connsiteY4" fmla="*/ 2214158 h 2214158"/>
              <a:gd name="connsiteX5" fmla="*/ 0 w 1590902"/>
              <a:gd name="connsiteY5" fmla="*/ 2214158 h 2214158"/>
              <a:gd name="connsiteX0" fmla="*/ 0 w 1590902"/>
              <a:gd name="connsiteY0" fmla="*/ 2214158 h 2214158"/>
              <a:gd name="connsiteX1" fmla="*/ 680191 w 1590902"/>
              <a:gd name="connsiteY1" fmla="*/ 234500 h 2214158"/>
              <a:gd name="connsiteX2" fmla="*/ 1006609 w 1590902"/>
              <a:gd name="connsiteY2" fmla="*/ 22827 h 2214158"/>
              <a:gd name="connsiteX3" fmla="*/ 1198709 w 1590902"/>
              <a:gd name="connsiteY3" fmla="*/ 322504 h 2214158"/>
              <a:gd name="connsiteX4" fmla="*/ 1590902 w 1590902"/>
              <a:gd name="connsiteY4" fmla="*/ 2214158 h 2214158"/>
              <a:gd name="connsiteX5" fmla="*/ 0 w 1590902"/>
              <a:gd name="connsiteY5" fmla="*/ 2214158 h 2214158"/>
              <a:gd name="connsiteX0" fmla="*/ 0 w 1744583"/>
              <a:gd name="connsiteY0" fmla="*/ 2214158 h 2214158"/>
              <a:gd name="connsiteX1" fmla="*/ 680191 w 1744583"/>
              <a:gd name="connsiteY1" fmla="*/ 234500 h 2214158"/>
              <a:gd name="connsiteX2" fmla="*/ 1006609 w 1744583"/>
              <a:gd name="connsiteY2" fmla="*/ 22827 h 2214158"/>
              <a:gd name="connsiteX3" fmla="*/ 1198709 w 1744583"/>
              <a:gd name="connsiteY3" fmla="*/ 322504 h 2214158"/>
              <a:gd name="connsiteX4" fmla="*/ 1744583 w 1744583"/>
              <a:gd name="connsiteY4" fmla="*/ 2206474 h 2214158"/>
              <a:gd name="connsiteX5" fmla="*/ 0 w 1744583"/>
              <a:gd name="connsiteY5" fmla="*/ 2214158 h 221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4583" h="2214158">
                <a:moveTo>
                  <a:pt x="0" y="2214158"/>
                </a:moveTo>
                <a:lnTo>
                  <a:pt x="680191" y="234500"/>
                </a:lnTo>
                <a:cubicBezTo>
                  <a:pt x="842836" y="-91021"/>
                  <a:pt x="953487" y="14563"/>
                  <a:pt x="1006609" y="22827"/>
                </a:cubicBezTo>
                <a:cubicBezTo>
                  <a:pt x="1059731" y="31091"/>
                  <a:pt x="1096204" y="-3017"/>
                  <a:pt x="1198709" y="322504"/>
                </a:cubicBezTo>
                <a:lnTo>
                  <a:pt x="1744583" y="2206474"/>
                </a:lnTo>
                <a:lnTo>
                  <a:pt x="0" y="2214158"/>
                </a:lnTo>
                <a:close/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5CDD65-ABA3-A44C-B0BC-66D27717FBB1}"/>
              </a:ext>
            </a:extLst>
          </p:cNvPr>
          <p:cNvSpPr txBox="1"/>
          <p:nvPr/>
        </p:nvSpPr>
        <p:spPr>
          <a:xfrm>
            <a:off x="8306623" y="3704844"/>
            <a:ext cx="15023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Symmetric Distribution</a:t>
            </a:r>
          </a:p>
        </p:txBody>
      </p:sp>
      <p:sp>
        <p:nvSpPr>
          <p:cNvPr id="26" name="Triangle 28">
            <a:extLst>
              <a:ext uri="{FF2B5EF4-FFF2-40B4-BE49-F238E27FC236}">
                <a16:creationId xmlns:a16="http://schemas.microsoft.com/office/drawing/2014/main" id="{DB04EFD3-B040-404C-B984-05A94E9D108C}"/>
              </a:ext>
            </a:extLst>
          </p:cNvPr>
          <p:cNvSpPr/>
          <p:nvPr/>
        </p:nvSpPr>
        <p:spPr>
          <a:xfrm>
            <a:off x="9088222" y="4171569"/>
            <a:ext cx="1924266" cy="1996219"/>
          </a:xfrm>
          <a:custGeom>
            <a:avLst/>
            <a:gdLst>
              <a:gd name="connsiteX0" fmla="*/ 0 w 1590902"/>
              <a:gd name="connsiteY0" fmla="*/ 1841345 h 1841345"/>
              <a:gd name="connsiteX1" fmla="*/ 787767 w 1590902"/>
              <a:gd name="connsiteY1" fmla="*/ 0 h 1841345"/>
              <a:gd name="connsiteX2" fmla="*/ 1590902 w 1590902"/>
              <a:gd name="connsiteY2" fmla="*/ 1841345 h 1841345"/>
              <a:gd name="connsiteX3" fmla="*/ 0 w 1590902"/>
              <a:gd name="connsiteY3" fmla="*/ 1841345 h 1841345"/>
              <a:gd name="connsiteX0" fmla="*/ 0 w 1590902"/>
              <a:gd name="connsiteY0" fmla="*/ 1841345 h 1841345"/>
              <a:gd name="connsiteX1" fmla="*/ 787767 w 1590902"/>
              <a:gd name="connsiteY1" fmla="*/ 0 h 1841345"/>
              <a:gd name="connsiteX2" fmla="*/ 791456 w 1590902"/>
              <a:gd name="connsiteY2" fmla="*/ 257053 h 1841345"/>
              <a:gd name="connsiteX3" fmla="*/ 1590902 w 1590902"/>
              <a:gd name="connsiteY3" fmla="*/ 1841345 h 1841345"/>
              <a:gd name="connsiteX4" fmla="*/ 0 w 1590902"/>
              <a:gd name="connsiteY4" fmla="*/ 1841345 h 1841345"/>
              <a:gd name="connsiteX0" fmla="*/ 0 w 1590902"/>
              <a:gd name="connsiteY0" fmla="*/ 1841345 h 1841345"/>
              <a:gd name="connsiteX1" fmla="*/ 787767 w 1590902"/>
              <a:gd name="connsiteY1" fmla="*/ 0 h 1841345"/>
              <a:gd name="connsiteX2" fmla="*/ 791456 w 1590902"/>
              <a:gd name="connsiteY2" fmla="*/ 257053 h 1841345"/>
              <a:gd name="connsiteX3" fmla="*/ 1590902 w 1590902"/>
              <a:gd name="connsiteY3" fmla="*/ 1841345 h 1841345"/>
              <a:gd name="connsiteX4" fmla="*/ 0 w 1590902"/>
              <a:gd name="connsiteY4" fmla="*/ 1841345 h 1841345"/>
              <a:gd name="connsiteX0" fmla="*/ 0 w 1590902"/>
              <a:gd name="connsiteY0" fmla="*/ 1852168 h 1852168"/>
              <a:gd name="connsiteX1" fmla="*/ 787767 w 1590902"/>
              <a:gd name="connsiteY1" fmla="*/ 10823 h 1852168"/>
              <a:gd name="connsiteX2" fmla="*/ 1283234 w 1590902"/>
              <a:gd name="connsiteY2" fmla="*/ 29671 h 1852168"/>
              <a:gd name="connsiteX3" fmla="*/ 1590902 w 1590902"/>
              <a:gd name="connsiteY3" fmla="*/ 1852168 h 1852168"/>
              <a:gd name="connsiteX4" fmla="*/ 0 w 1590902"/>
              <a:gd name="connsiteY4" fmla="*/ 1852168 h 1852168"/>
              <a:gd name="connsiteX0" fmla="*/ 0 w 1590902"/>
              <a:gd name="connsiteY0" fmla="*/ 1923554 h 1923554"/>
              <a:gd name="connsiteX1" fmla="*/ 787767 w 1590902"/>
              <a:gd name="connsiteY1" fmla="*/ 82209 h 1923554"/>
              <a:gd name="connsiteX2" fmla="*/ 1129553 w 1590902"/>
              <a:gd name="connsiteY2" fmla="*/ 16532 h 1923554"/>
              <a:gd name="connsiteX3" fmla="*/ 1590902 w 1590902"/>
              <a:gd name="connsiteY3" fmla="*/ 1923554 h 1923554"/>
              <a:gd name="connsiteX4" fmla="*/ 0 w 1590902"/>
              <a:gd name="connsiteY4" fmla="*/ 1923554 h 1923554"/>
              <a:gd name="connsiteX0" fmla="*/ 0 w 1590902"/>
              <a:gd name="connsiteY0" fmla="*/ 1956606 h 1956606"/>
              <a:gd name="connsiteX1" fmla="*/ 810819 w 1590902"/>
              <a:gd name="connsiteY1" fmla="*/ 0 h 1956606"/>
              <a:gd name="connsiteX2" fmla="*/ 1129553 w 1590902"/>
              <a:gd name="connsiteY2" fmla="*/ 49584 h 1956606"/>
              <a:gd name="connsiteX3" fmla="*/ 1590902 w 1590902"/>
              <a:gd name="connsiteY3" fmla="*/ 1956606 h 1956606"/>
              <a:gd name="connsiteX4" fmla="*/ 0 w 1590902"/>
              <a:gd name="connsiteY4" fmla="*/ 1956606 h 1956606"/>
              <a:gd name="connsiteX0" fmla="*/ 0 w 1590902"/>
              <a:gd name="connsiteY0" fmla="*/ 2172826 h 2172826"/>
              <a:gd name="connsiteX1" fmla="*/ 810819 w 1590902"/>
              <a:gd name="connsiteY1" fmla="*/ 216220 h 2172826"/>
              <a:gd name="connsiteX2" fmla="*/ 975872 w 1590902"/>
              <a:gd name="connsiteY2" fmla="*/ 35284 h 2172826"/>
              <a:gd name="connsiteX3" fmla="*/ 1129553 w 1590902"/>
              <a:gd name="connsiteY3" fmla="*/ 265804 h 2172826"/>
              <a:gd name="connsiteX4" fmla="*/ 1590902 w 1590902"/>
              <a:gd name="connsiteY4" fmla="*/ 2172826 h 2172826"/>
              <a:gd name="connsiteX5" fmla="*/ 0 w 1590902"/>
              <a:gd name="connsiteY5" fmla="*/ 2172826 h 2172826"/>
              <a:gd name="connsiteX0" fmla="*/ 0 w 1590902"/>
              <a:gd name="connsiteY0" fmla="*/ 2206632 h 2206632"/>
              <a:gd name="connsiteX1" fmla="*/ 810819 w 1590902"/>
              <a:gd name="connsiteY1" fmla="*/ 250026 h 2206632"/>
              <a:gd name="connsiteX2" fmla="*/ 1006609 w 1590902"/>
              <a:gd name="connsiteY2" fmla="*/ 15301 h 2206632"/>
              <a:gd name="connsiteX3" fmla="*/ 1129553 w 1590902"/>
              <a:gd name="connsiteY3" fmla="*/ 299610 h 2206632"/>
              <a:gd name="connsiteX4" fmla="*/ 1590902 w 1590902"/>
              <a:gd name="connsiteY4" fmla="*/ 2206632 h 2206632"/>
              <a:gd name="connsiteX5" fmla="*/ 0 w 1590902"/>
              <a:gd name="connsiteY5" fmla="*/ 2206632 h 2206632"/>
              <a:gd name="connsiteX0" fmla="*/ 0 w 1590902"/>
              <a:gd name="connsiteY0" fmla="*/ 2208956 h 2208956"/>
              <a:gd name="connsiteX1" fmla="*/ 703243 w 1590902"/>
              <a:gd name="connsiteY1" fmla="*/ 244666 h 2208956"/>
              <a:gd name="connsiteX2" fmla="*/ 1006609 w 1590902"/>
              <a:gd name="connsiteY2" fmla="*/ 17625 h 2208956"/>
              <a:gd name="connsiteX3" fmla="*/ 1129553 w 1590902"/>
              <a:gd name="connsiteY3" fmla="*/ 301934 h 2208956"/>
              <a:gd name="connsiteX4" fmla="*/ 1590902 w 1590902"/>
              <a:gd name="connsiteY4" fmla="*/ 2208956 h 2208956"/>
              <a:gd name="connsiteX5" fmla="*/ 0 w 1590902"/>
              <a:gd name="connsiteY5" fmla="*/ 2208956 h 2208956"/>
              <a:gd name="connsiteX0" fmla="*/ 0 w 1590902"/>
              <a:gd name="connsiteY0" fmla="*/ 2214158 h 2214158"/>
              <a:gd name="connsiteX1" fmla="*/ 680191 w 1590902"/>
              <a:gd name="connsiteY1" fmla="*/ 234500 h 2214158"/>
              <a:gd name="connsiteX2" fmla="*/ 1006609 w 1590902"/>
              <a:gd name="connsiteY2" fmla="*/ 22827 h 2214158"/>
              <a:gd name="connsiteX3" fmla="*/ 1129553 w 1590902"/>
              <a:gd name="connsiteY3" fmla="*/ 307136 h 2214158"/>
              <a:gd name="connsiteX4" fmla="*/ 1590902 w 1590902"/>
              <a:gd name="connsiteY4" fmla="*/ 2214158 h 2214158"/>
              <a:gd name="connsiteX5" fmla="*/ 0 w 1590902"/>
              <a:gd name="connsiteY5" fmla="*/ 2214158 h 2214158"/>
              <a:gd name="connsiteX0" fmla="*/ 0 w 1590902"/>
              <a:gd name="connsiteY0" fmla="*/ 2214158 h 2214158"/>
              <a:gd name="connsiteX1" fmla="*/ 680191 w 1590902"/>
              <a:gd name="connsiteY1" fmla="*/ 234500 h 2214158"/>
              <a:gd name="connsiteX2" fmla="*/ 1006609 w 1590902"/>
              <a:gd name="connsiteY2" fmla="*/ 22827 h 2214158"/>
              <a:gd name="connsiteX3" fmla="*/ 1198709 w 1590902"/>
              <a:gd name="connsiteY3" fmla="*/ 322504 h 2214158"/>
              <a:gd name="connsiteX4" fmla="*/ 1590902 w 1590902"/>
              <a:gd name="connsiteY4" fmla="*/ 2214158 h 2214158"/>
              <a:gd name="connsiteX5" fmla="*/ 0 w 1590902"/>
              <a:gd name="connsiteY5" fmla="*/ 2214158 h 2214158"/>
              <a:gd name="connsiteX0" fmla="*/ 0 w 1744583"/>
              <a:gd name="connsiteY0" fmla="*/ 2214158 h 2214158"/>
              <a:gd name="connsiteX1" fmla="*/ 680191 w 1744583"/>
              <a:gd name="connsiteY1" fmla="*/ 234500 h 2214158"/>
              <a:gd name="connsiteX2" fmla="*/ 1006609 w 1744583"/>
              <a:gd name="connsiteY2" fmla="*/ 22827 h 2214158"/>
              <a:gd name="connsiteX3" fmla="*/ 1198709 w 1744583"/>
              <a:gd name="connsiteY3" fmla="*/ 322504 h 2214158"/>
              <a:gd name="connsiteX4" fmla="*/ 1744583 w 1744583"/>
              <a:gd name="connsiteY4" fmla="*/ 2206474 h 2214158"/>
              <a:gd name="connsiteX5" fmla="*/ 0 w 1744583"/>
              <a:gd name="connsiteY5" fmla="*/ 2214158 h 2214158"/>
              <a:gd name="connsiteX0" fmla="*/ 0 w 1924266"/>
              <a:gd name="connsiteY0" fmla="*/ 2220719 h 2220719"/>
              <a:gd name="connsiteX1" fmla="*/ 680191 w 1924266"/>
              <a:gd name="connsiteY1" fmla="*/ 241061 h 2220719"/>
              <a:gd name="connsiteX2" fmla="*/ 1006609 w 1924266"/>
              <a:gd name="connsiteY2" fmla="*/ 29388 h 2220719"/>
              <a:gd name="connsiteX3" fmla="*/ 1924266 w 1924266"/>
              <a:gd name="connsiteY3" fmla="*/ 381989 h 2220719"/>
              <a:gd name="connsiteX4" fmla="*/ 1744583 w 1924266"/>
              <a:gd name="connsiteY4" fmla="*/ 2213035 h 2220719"/>
              <a:gd name="connsiteX5" fmla="*/ 0 w 1924266"/>
              <a:gd name="connsiteY5" fmla="*/ 2220719 h 2220719"/>
              <a:gd name="connsiteX0" fmla="*/ 0 w 1924266"/>
              <a:gd name="connsiteY0" fmla="*/ 2206790 h 2206790"/>
              <a:gd name="connsiteX1" fmla="*/ 1028061 w 1924266"/>
              <a:gd name="connsiteY1" fmla="*/ 692870 h 2206790"/>
              <a:gd name="connsiteX2" fmla="*/ 1006609 w 1924266"/>
              <a:gd name="connsiteY2" fmla="*/ 15459 h 2206790"/>
              <a:gd name="connsiteX3" fmla="*/ 1924266 w 1924266"/>
              <a:gd name="connsiteY3" fmla="*/ 368060 h 2206790"/>
              <a:gd name="connsiteX4" fmla="*/ 1744583 w 1924266"/>
              <a:gd name="connsiteY4" fmla="*/ 2199106 h 2206790"/>
              <a:gd name="connsiteX5" fmla="*/ 0 w 1924266"/>
              <a:gd name="connsiteY5" fmla="*/ 2206790 h 2206790"/>
              <a:gd name="connsiteX0" fmla="*/ 0 w 1924266"/>
              <a:gd name="connsiteY0" fmla="*/ 2125935 h 2125935"/>
              <a:gd name="connsiteX1" fmla="*/ 1028061 w 1924266"/>
              <a:gd name="connsiteY1" fmla="*/ 612015 h 2125935"/>
              <a:gd name="connsiteX2" fmla="*/ 1652652 w 1924266"/>
              <a:gd name="connsiteY2" fmla="*/ 29869 h 2125935"/>
              <a:gd name="connsiteX3" fmla="*/ 1924266 w 1924266"/>
              <a:gd name="connsiteY3" fmla="*/ 287205 h 2125935"/>
              <a:gd name="connsiteX4" fmla="*/ 1744583 w 1924266"/>
              <a:gd name="connsiteY4" fmla="*/ 2118251 h 2125935"/>
              <a:gd name="connsiteX5" fmla="*/ 0 w 1924266"/>
              <a:gd name="connsiteY5" fmla="*/ 2125935 h 212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4266" h="2125935">
                <a:moveTo>
                  <a:pt x="0" y="2125935"/>
                </a:moveTo>
                <a:lnTo>
                  <a:pt x="1028061" y="612015"/>
                </a:lnTo>
                <a:cubicBezTo>
                  <a:pt x="1190706" y="286494"/>
                  <a:pt x="1503285" y="84004"/>
                  <a:pt x="1652652" y="29869"/>
                </a:cubicBezTo>
                <a:cubicBezTo>
                  <a:pt x="1802019" y="-24266"/>
                  <a:pt x="1821761" y="-38316"/>
                  <a:pt x="1924266" y="287205"/>
                </a:cubicBezTo>
                <a:lnTo>
                  <a:pt x="1744583" y="2118251"/>
                </a:lnTo>
                <a:lnTo>
                  <a:pt x="0" y="2125935"/>
                </a:lnTo>
                <a:close/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C690A0-2073-3F47-B234-951705730405}"/>
              </a:ext>
            </a:extLst>
          </p:cNvPr>
          <p:cNvSpPr txBox="1"/>
          <p:nvPr/>
        </p:nvSpPr>
        <p:spPr>
          <a:xfrm>
            <a:off x="8931940" y="2768504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99.7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FEA0BF-B123-4844-A095-6B6253A9695B}"/>
              </a:ext>
            </a:extLst>
          </p:cNvPr>
          <p:cNvSpPr txBox="1"/>
          <p:nvPr/>
        </p:nvSpPr>
        <p:spPr>
          <a:xfrm>
            <a:off x="10773015" y="3918433"/>
            <a:ext cx="1091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Negative Skew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B82E40-B864-0142-9C1F-877772995088}"/>
              </a:ext>
            </a:extLst>
          </p:cNvPr>
          <p:cNvSpPr txBox="1"/>
          <p:nvPr/>
        </p:nvSpPr>
        <p:spPr>
          <a:xfrm>
            <a:off x="7195666" y="3914763"/>
            <a:ext cx="10288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Positive Skew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9408246-A048-3948-BF14-8EFF8670FE4C}"/>
              </a:ext>
            </a:extLst>
          </p:cNvPr>
          <p:cNvCxnSpPr>
            <a:cxnSpLocks/>
          </p:cNvCxnSpPr>
          <p:nvPr/>
        </p:nvCxnSpPr>
        <p:spPr>
          <a:xfrm flipH="1">
            <a:off x="9140210" y="3966454"/>
            <a:ext cx="16970" cy="2201334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CEA65BB2-E2D8-824D-94D6-B2FEC9D3AD65}"/>
              </a:ext>
            </a:extLst>
          </p:cNvPr>
          <p:cNvSpPr txBox="1"/>
          <p:nvPr/>
        </p:nvSpPr>
        <p:spPr>
          <a:xfrm>
            <a:off x="8809029" y="6279580"/>
            <a:ext cx="6623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Median</a:t>
            </a:r>
          </a:p>
        </p:txBody>
      </p:sp>
    </p:spTree>
    <p:extLst>
      <p:ext uri="{BB962C8B-B14F-4D97-AF65-F5344CB8AC3E}">
        <p14:creationId xmlns:p14="http://schemas.microsoft.com/office/powerpoint/2010/main" val="14658206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A07C9-35B9-47EA-AC59-AE201AB64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4558"/>
            <a:ext cx="10515600" cy="1325563"/>
          </a:xfrm>
        </p:spPr>
        <p:txBody>
          <a:bodyPr/>
          <a:lstStyle/>
          <a:p>
            <a:r>
              <a:rPr lang="en-US" u="sng" dirty="0"/>
              <a:t>The Null Hypothesis (H</a:t>
            </a:r>
            <a:r>
              <a:rPr lang="en-US" u="sng" baseline="-25000" dirty="0"/>
              <a:t>o</a:t>
            </a:r>
            <a:r>
              <a:rPr lang="en-US" u="sng" dirty="0"/>
              <a:t>)</a:t>
            </a:r>
            <a:endParaRPr lang="en-US" u="sng" baseline="-25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77E0C-E2F1-449F-8F0A-29A4AF525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73225"/>
            <a:ext cx="117094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/>
              <a:t>Formalized expression of the research idea containing both quantitative and qualitative components</a:t>
            </a:r>
          </a:p>
          <a:p>
            <a:r>
              <a:rPr lang="en-US" sz="3600" dirty="0"/>
              <a:t>Must be clear, unequivocal and answerable </a:t>
            </a:r>
          </a:p>
          <a:p>
            <a:r>
              <a:rPr lang="en-US" sz="3600" dirty="0"/>
              <a:t>The basic assumption for statistical testing</a:t>
            </a:r>
          </a:p>
          <a:p>
            <a:pPr lvl="1"/>
            <a:r>
              <a:rPr lang="en-US" sz="3200" dirty="0"/>
              <a:t>There are no differences between two measured groups – two measured groups are equally effective</a:t>
            </a:r>
          </a:p>
          <a:p>
            <a:pPr lvl="1"/>
            <a:r>
              <a:rPr lang="en-US" sz="3200" dirty="0"/>
              <a:t>Two measured groups come from the same population</a:t>
            </a:r>
          </a:p>
        </p:txBody>
      </p:sp>
    </p:spTree>
    <p:extLst>
      <p:ext uri="{BB962C8B-B14F-4D97-AF65-F5344CB8AC3E}">
        <p14:creationId xmlns:p14="http://schemas.microsoft.com/office/powerpoint/2010/main" val="806294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F98E4-6A7C-DB44-800A-C127E4B36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685" y="114754"/>
            <a:ext cx="10515600" cy="1325563"/>
          </a:xfrm>
        </p:spPr>
        <p:txBody>
          <a:bodyPr/>
          <a:lstStyle/>
          <a:p>
            <a:r>
              <a:rPr lang="en-US" u="sng" dirty="0"/>
              <a:t>Summary Measures for Variables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FAFA4-B620-E748-943F-6E3210CAA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300" y="1533524"/>
            <a:ext cx="10847832" cy="47275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Categorical done on number per category e.g. percentage</a:t>
            </a:r>
          </a:p>
          <a:p>
            <a:r>
              <a:rPr lang="en-US" dirty="0"/>
              <a:t>Numerical is done with</a:t>
            </a:r>
          </a:p>
          <a:p>
            <a:pPr lvl="1"/>
            <a:r>
              <a:rPr lang="en-US" dirty="0"/>
              <a:t>Arithmetic mean = adding all the observations and dividing this sum by the number in the dataset, best for symmetrical distribution of data</a:t>
            </a:r>
          </a:p>
          <a:p>
            <a:pPr lvl="1"/>
            <a:r>
              <a:rPr lang="en-US" dirty="0"/>
              <a:t>Median = observation which falls in the middle of the set of observations when they are arranged in increasing order of magnitude, best for skewed data as less influenced by outliers</a:t>
            </a:r>
          </a:p>
          <a:p>
            <a:pPr lvl="1"/>
            <a:r>
              <a:rPr lang="en-US" dirty="0"/>
              <a:t>Mode = most commonly observed value. Equals the mean and median in a normal distribution.  Helpful when interpreting in bar graphs or other noncontinuous data</a:t>
            </a:r>
          </a:p>
          <a:p>
            <a:pPr lvl="1"/>
            <a:endParaRPr lang="en-US" dirty="0"/>
          </a:p>
          <a:p>
            <a:r>
              <a:rPr lang="en-US" dirty="0"/>
              <a:t>Standard deviation (SD) is the average of the deviations of all the observations from the mean of the observations</a:t>
            </a:r>
          </a:p>
        </p:txBody>
      </p:sp>
    </p:spTree>
    <p:extLst>
      <p:ext uri="{BB962C8B-B14F-4D97-AF65-F5344CB8AC3E}">
        <p14:creationId xmlns:p14="http://schemas.microsoft.com/office/powerpoint/2010/main" val="26659054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4234C-CC9E-490A-B6A2-BB79BD7AF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0" y="1045029"/>
            <a:ext cx="6857999" cy="1263649"/>
          </a:xfrm>
        </p:spPr>
        <p:txBody>
          <a:bodyPr>
            <a:normAutofit/>
          </a:bodyPr>
          <a:lstStyle/>
          <a:p>
            <a:r>
              <a:rPr lang="en-US" u="sng" dirty="0"/>
              <a:t>Odds Ratio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F9F57F6-665A-1049-B55A-91D408EBA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593" y="2090964"/>
            <a:ext cx="10178143" cy="37220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dirty="0"/>
              <a:t>A measure of how strongly an event is associated with exposure. </a:t>
            </a:r>
          </a:p>
          <a:p>
            <a:pPr marL="0" indent="0">
              <a:buNone/>
            </a:pPr>
            <a:r>
              <a:rPr lang="en-US" dirty="0"/>
              <a:t>	 - it is a ratio of the odds of the event occurring in an exposed group 	versus the odds of the event occurring in a non-exposed group.  </a:t>
            </a:r>
          </a:p>
          <a:p>
            <a:pPr marL="0" indent="0">
              <a:buNone/>
            </a:pPr>
            <a:r>
              <a:rPr lang="en-US" dirty="0"/>
              <a:t>	- commonly are used to report case-control studies as it helps 	identify how 	likely an exposure is to lead to a specific event. </a:t>
            </a:r>
          </a:p>
          <a:p>
            <a:pPr marL="0" indent="0">
              <a:buNone/>
            </a:pPr>
            <a:r>
              <a:rPr lang="en-US" dirty="0"/>
              <a:t>	- The larger the odds ratio, the higher odds that the event will occur 	with exposure.  </a:t>
            </a:r>
          </a:p>
          <a:p>
            <a:pPr marL="0" indent="0">
              <a:buNone/>
            </a:pPr>
            <a:r>
              <a:rPr lang="en-US" dirty="0"/>
              <a:t>	- Odds ratios smaller than one imply the event has fewer odds of 	happening with the exposure.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291465-D8E5-A043-8214-BCF7A329C699}"/>
              </a:ext>
            </a:extLst>
          </p:cNvPr>
          <p:cNvSpPr/>
          <p:nvPr/>
        </p:nvSpPr>
        <p:spPr>
          <a:xfrm>
            <a:off x="1608665" y="5987521"/>
            <a:ext cx="83820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Szumilas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M. Explaining odds ratios. J Can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Acad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Child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Adolesc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Psychiatry. 2010 Aug;19(3):227-9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412B4DB-1BCD-824A-A27D-A84B460FEE03}"/>
              </a:ext>
            </a:extLst>
          </p:cNvPr>
          <p:cNvSpPr txBox="1">
            <a:spLocks/>
          </p:cNvSpPr>
          <p:nvPr/>
        </p:nvSpPr>
        <p:spPr>
          <a:xfrm>
            <a:off x="283027" y="1534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/>
              <a:t>Summary Measures for Variables Types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9383290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1D3F4-7BF8-4400-B6E4-AFC5DF972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103" y="2538281"/>
            <a:ext cx="11555794" cy="3048001"/>
          </a:xfrm>
        </p:spPr>
        <p:txBody>
          <a:bodyPr>
            <a:noAutofit/>
          </a:bodyPr>
          <a:lstStyle/>
          <a:p>
            <a:r>
              <a:rPr lang="en-US" sz="3600" dirty="0"/>
              <a:t>Relative probability</a:t>
            </a:r>
          </a:p>
          <a:p>
            <a:r>
              <a:rPr lang="en-US" sz="3600" dirty="0"/>
              <a:t>Comes with a confidence interval</a:t>
            </a:r>
          </a:p>
          <a:p>
            <a:pPr lvl="1"/>
            <a:r>
              <a:rPr lang="en-US" sz="3600" dirty="0"/>
              <a:t>If the confidence interval for the odds ratio includes the number 1 then the calculated odds ratio would not be considered statistically significant. 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B4234C-CC9E-490A-B6A2-BB79BD7AF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103" y="1274632"/>
            <a:ext cx="6857999" cy="1263649"/>
          </a:xfrm>
        </p:spPr>
        <p:txBody>
          <a:bodyPr>
            <a:normAutofit/>
          </a:bodyPr>
          <a:lstStyle/>
          <a:p>
            <a:r>
              <a:rPr lang="en-US" u="sng" dirty="0"/>
              <a:t>Odds Ratio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6A66015-DC48-8D46-8898-F683121227FC}"/>
              </a:ext>
            </a:extLst>
          </p:cNvPr>
          <p:cNvSpPr txBox="1">
            <a:spLocks/>
          </p:cNvSpPr>
          <p:nvPr/>
        </p:nvSpPr>
        <p:spPr>
          <a:xfrm>
            <a:off x="318103" y="219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/>
              <a:t>Summary Measures for Variables Types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5545618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D1BF0-C913-44F4-88C4-20D72A5DF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656" y="1328057"/>
            <a:ext cx="4877277" cy="1263649"/>
          </a:xfrm>
        </p:spPr>
        <p:txBody>
          <a:bodyPr>
            <a:noAutofit/>
          </a:bodyPr>
          <a:lstStyle/>
          <a:p>
            <a:r>
              <a:rPr lang="en-US" u="sng" dirty="0"/>
              <a:t>Confidence Interval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1A9EDB8-EA93-184B-BC8E-67131228A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609" y="2216300"/>
            <a:ext cx="10919629" cy="4321175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The confidence interval indicates the level of uncertainty around the measure of an effect (precision of the effect estimate) 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The </a:t>
            </a:r>
            <a:r>
              <a:rPr lang="en-US" b="1" dirty="0"/>
              <a:t>confidence</a:t>
            </a:r>
            <a:r>
              <a:rPr lang="en-US" dirty="0"/>
              <a:t> level is the probability that the </a:t>
            </a:r>
            <a:r>
              <a:rPr lang="en-US" b="1" dirty="0"/>
              <a:t>confidence interval</a:t>
            </a:r>
            <a:r>
              <a:rPr lang="en-US" dirty="0"/>
              <a:t> contains the true </a:t>
            </a:r>
            <a:r>
              <a:rPr lang="en-US" b="1" dirty="0"/>
              <a:t>odds ratio</a:t>
            </a:r>
            <a:r>
              <a:rPr lang="en-US" dirty="0"/>
              <a:t>. If the study was repeated and the range calculated each time, you would expect the true value to lie within these ranges on 95% of occasions.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	- the narrower the better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E5DB5E0-47DA-3F45-8279-0E38436B4B2B}"/>
              </a:ext>
            </a:extLst>
          </p:cNvPr>
          <p:cNvSpPr txBox="1">
            <a:spLocks/>
          </p:cNvSpPr>
          <p:nvPr/>
        </p:nvSpPr>
        <p:spPr>
          <a:xfrm>
            <a:off x="315685" y="1147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/>
              <a:t>Summary Measures for Variables Types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5285708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D1BF0-C913-44F4-88C4-20D72A5DF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656" y="0"/>
            <a:ext cx="4877277" cy="1263649"/>
          </a:xfrm>
        </p:spPr>
        <p:txBody>
          <a:bodyPr>
            <a:noAutofit/>
          </a:bodyPr>
          <a:lstStyle/>
          <a:p>
            <a:r>
              <a:rPr lang="en-US" u="sng" dirty="0"/>
              <a:t>Confidence Intervals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51F8F-FABD-4E7B-803E-FB4C861C2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655" y="1710267"/>
            <a:ext cx="11578093" cy="3048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The chance that the true value lies within a range of numbers.</a:t>
            </a:r>
          </a:p>
          <a:p>
            <a:endParaRPr lang="en-US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DFBDBC-3A20-4854-BBE6-AA0C7A473830}"/>
              </a:ext>
            </a:extLst>
          </p:cNvPr>
          <p:cNvSpPr txBox="1"/>
          <p:nvPr/>
        </p:nvSpPr>
        <p:spPr>
          <a:xfrm>
            <a:off x="531778" y="3774700"/>
            <a:ext cx="586902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ea typeface="+mn-lt"/>
                <a:cs typeface="+mn-lt"/>
              </a:rPr>
              <a:t>Ho et Al, Nat Methods. 2019 Jul;16(7):565-566 </a:t>
            </a:r>
          </a:p>
        </p:txBody>
      </p:sp>
    </p:spTree>
    <p:extLst>
      <p:ext uri="{BB962C8B-B14F-4D97-AF65-F5344CB8AC3E}">
        <p14:creationId xmlns:p14="http://schemas.microsoft.com/office/powerpoint/2010/main" val="32908962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3CE17A9-132B-3342-9D6D-3ADEC0DE1A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56909" y="1670971"/>
            <a:ext cx="5580771" cy="228811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B467282-9BDD-4139-844A-251D704A2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33" y="0"/>
            <a:ext cx="6857999" cy="1263649"/>
          </a:xfrm>
        </p:spPr>
        <p:txBody>
          <a:bodyPr>
            <a:normAutofit/>
          </a:bodyPr>
          <a:lstStyle/>
          <a:p>
            <a:r>
              <a:rPr lang="en-US" u="sng" dirty="0"/>
              <a:t>Confidence Intervals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23C61F-7208-644E-9F43-ACD6E91C8E7F}"/>
              </a:ext>
            </a:extLst>
          </p:cNvPr>
          <p:cNvSpPr/>
          <p:nvPr/>
        </p:nvSpPr>
        <p:spPr>
          <a:xfrm>
            <a:off x="676964" y="4675592"/>
            <a:ext cx="111406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The blue vertical </a:t>
            </a:r>
            <a:r>
              <a:rPr lang="en-US" dirty="0">
                <a:latin typeface="Arial" panose="020B0604020202020204" pitchFamily="34" charset="0"/>
                <a:hlinkClick r:id="rId3" tooltip="Line seg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line segments</a:t>
            </a:r>
            <a:r>
              <a:rPr lang="en-US" dirty="0">
                <a:latin typeface="Arial" panose="020B0604020202020204" pitchFamily="34" charset="0"/>
              </a:rPr>
              <a:t> 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represent 50 realizations of a confidence interval for the population mean </a:t>
            </a:r>
            <a:r>
              <a:rPr lang="el-GR" i="1" dirty="0">
                <a:solidFill>
                  <a:srgbClr val="202122"/>
                </a:solidFill>
                <a:latin typeface="Arial" panose="020B0604020202020204" pitchFamily="34" charset="0"/>
              </a:rPr>
              <a:t>μ</a:t>
            </a:r>
            <a:r>
              <a:rPr lang="el-GR" dirty="0">
                <a:solidFill>
                  <a:srgbClr val="202122"/>
                </a:solidFill>
                <a:latin typeface="Arial" panose="020B0604020202020204" pitchFamily="34" charset="0"/>
              </a:rPr>
              <a:t>, 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represented as a red horizontal dashed line; note that some confidence intervals do not contain the population mean, as expected.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290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B6039-208D-476F-827A-49CD9DABF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292100"/>
            <a:ext cx="4660900" cy="1263649"/>
          </a:xfrm>
        </p:spPr>
        <p:txBody>
          <a:bodyPr>
            <a:normAutofit/>
          </a:bodyPr>
          <a:lstStyle/>
          <a:p>
            <a:r>
              <a:rPr lang="en-US" sz="4100" u="sng" dirty="0"/>
              <a:t>Further Disclosures</a:t>
            </a:r>
          </a:p>
        </p:txBody>
      </p:sp>
      <p:pic>
        <p:nvPicPr>
          <p:cNvPr id="7" name="Graphic 6" descr="Skeleton">
            <a:extLst>
              <a:ext uri="{FF2B5EF4-FFF2-40B4-BE49-F238E27FC236}">
                <a16:creationId xmlns:a16="http://schemas.microsoft.com/office/drawing/2014/main" id="{7A27E610-9D42-407D-A1D3-2D96582BCA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50100" y="698500"/>
            <a:ext cx="5333999" cy="533399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51B23-6ACE-431F-80C0-62285D138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4100" y="1676398"/>
            <a:ext cx="7061200" cy="304800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/>
              <a:t>I am not a statistician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I do like making clinical decisions based on appropriately interpreted data</a:t>
            </a:r>
          </a:p>
        </p:txBody>
      </p:sp>
    </p:spTree>
    <p:extLst>
      <p:ext uri="{BB962C8B-B14F-4D97-AF65-F5344CB8AC3E}">
        <p14:creationId xmlns:p14="http://schemas.microsoft.com/office/powerpoint/2010/main" val="8042058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 descr="Bar chart">
            <a:extLst>
              <a:ext uri="{FF2B5EF4-FFF2-40B4-BE49-F238E27FC236}">
                <a16:creationId xmlns:a16="http://schemas.microsoft.com/office/drawing/2014/main" id="{0B8A9A4B-0C9C-4F1A-BC94-997CA63F57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41299" y="5059237"/>
            <a:ext cx="1422979" cy="142297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F7240BA-A27F-43A1-84C9-AE3AAD631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520" y="265176"/>
            <a:ext cx="11613758" cy="940498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z="4800" u="sng" dirty="0">
                <a:solidFill>
                  <a:schemeClr val="tx1"/>
                </a:solidFill>
              </a:rPr>
              <a:t>Statistical Tests –The Launching Point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A5B587-06C8-4A1B-B3B2-570E44253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0520" y="1517490"/>
            <a:ext cx="10794233" cy="5188110"/>
          </a:xfrm>
        </p:spPr>
        <p:txBody>
          <a:bodyPr vert="horz" lIns="91440" tIns="45720" rIns="91440" bIns="45720" rtlCol="0"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tx1"/>
                </a:solidFill>
              </a:rPr>
              <a:t>Distinguish between results compatible with chance and those that no longer can be explained by chance</a:t>
            </a:r>
          </a:p>
          <a:p>
            <a:endParaRPr lang="en-US" sz="4000" dirty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tx1"/>
                </a:solidFill>
              </a:rPr>
              <a:t>Used to determine if the null hypothesis holds true</a:t>
            </a:r>
          </a:p>
        </p:txBody>
      </p:sp>
    </p:spTree>
    <p:extLst>
      <p:ext uri="{BB962C8B-B14F-4D97-AF65-F5344CB8AC3E}">
        <p14:creationId xmlns:p14="http://schemas.microsoft.com/office/powerpoint/2010/main" val="7153084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6E8AD-AD2D-410E-BB9C-B1C6A065B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633" y="75430"/>
            <a:ext cx="9144000" cy="1263649"/>
          </a:xfrm>
        </p:spPr>
        <p:txBody>
          <a:bodyPr/>
          <a:lstStyle/>
          <a:p>
            <a:r>
              <a:rPr lang="en-US" u="sng" dirty="0"/>
              <a:t>T-Test (Student T-Test)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3782D-26FC-4DB7-88B6-8882A8E0A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633" y="1339079"/>
            <a:ext cx="9024452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/>
              <a:t>Published in English literature in 1908 by </a:t>
            </a:r>
            <a:r>
              <a:rPr lang="en-US" sz="3600" dirty="0" err="1"/>
              <a:t>Gosset</a:t>
            </a:r>
            <a:r>
              <a:rPr lang="en-US" sz="3600" dirty="0"/>
              <a:t> and Pearson</a:t>
            </a:r>
          </a:p>
          <a:p>
            <a:r>
              <a:rPr lang="en-US" sz="3600" dirty="0"/>
              <a:t>Used to monitor the quality of Guinness Stout</a:t>
            </a:r>
          </a:p>
          <a:p>
            <a:r>
              <a:rPr lang="en-US" sz="3600" dirty="0"/>
              <a:t>Used the the pseudonym Student</a:t>
            </a:r>
          </a:p>
          <a:p>
            <a:r>
              <a:rPr lang="en-US" sz="3600" dirty="0"/>
              <a:t>Determines whether the </a:t>
            </a:r>
            <a:r>
              <a:rPr lang="en-US" sz="3600" b="1" dirty="0"/>
              <a:t>means</a:t>
            </a:r>
            <a:r>
              <a:rPr lang="en-US" sz="3600" dirty="0"/>
              <a:t> of two populations differ</a:t>
            </a:r>
          </a:p>
          <a:p>
            <a:r>
              <a:rPr lang="en-US" sz="3600" dirty="0"/>
              <a:t>Assumes normal(</a:t>
            </a:r>
            <a:r>
              <a:rPr lang="en-US" sz="3600" dirty="0" err="1"/>
              <a:t>ish</a:t>
            </a:r>
            <a:r>
              <a:rPr lang="en-US" sz="3600" dirty="0"/>
              <a:t>) distribution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C4CF6A1-2341-FA4E-B813-9717314C236A}"/>
              </a:ext>
            </a:extLst>
          </p:cNvPr>
          <p:cNvGrpSpPr/>
          <p:nvPr/>
        </p:nvGrpSpPr>
        <p:grpSpPr>
          <a:xfrm>
            <a:off x="9729057" y="3514748"/>
            <a:ext cx="1901946" cy="2624796"/>
            <a:chOff x="9613738" y="1034529"/>
            <a:chExt cx="2409528" cy="3468267"/>
          </a:xfrm>
        </p:grpSpPr>
        <p:pic>
          <p:nvPicPr>
            <p:cNvPr id="6" name="Picture 6" descr="A person wearing a suit and tie&#10;&#10;Description automatically generated">
              <a:extLst>
                <a:ext uri="{FF2B5EF4-FFF2-40B4-BE49-F238E27FC236}">
                  <a16:creationId xmlns:a16="http://schemas.microsoft.com/office/drawing/2014/main" id="{3FAC80F5-C6FE-4373-B3E9-2AFBE10F93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868711" y="1034529"/>
              <a:ext cx="2154555" cy="2755392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75E4976-E4A3-6344-AEFD-938E79C57E85}"/>
                </a:ext>
              </a:extLst>
            </p:cNvPr>
            <p:cNvSpPr txBox="1"/>
            <p:nvPr/>
          </p:nvSpPr>
          <p:spPr>
            <a:xfrm>
              <a:off x="9613738" y="4133464"/>
              <a:ext cx="21294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William Sealy </a:t>
              </a:r>
              <a:r>
                <a:rPr lang="en-US" dirty="0" err="1"/>
                <a:t>Gosset</a:t>
              </a:r>
              <a:endParaRPr lang="en-US" dirty="0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333C8F1-ADC8-514B-9162-A33A786EA55B}"/>
              </a:ext>
            </a:extLst>
          </p:cNvPr>
          <p:cNvGrpSpPr/>
          <p:nvPr/>
        </p:nvGrpSpPr>
        <p:grpSpPr>
          <a:xfrm>
            <a:off x="9963789" y="563735"/>
            <a:ext cx="1596572" cy="2691020"/>
            <a:chOff x="10083532" y="631824"/>
            <a:chExt cx="1596572" cy="269102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AE64A0C-9F2E-0247-9037-030305327E8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083532" y="631824"/>
              <a:ext cx="1596572" cy="2235200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849400F-2BA6-8848-969B-00DA5C8FBABD}"/>
                </a:ext>
              </a:extLst>
            </p:cNvPr>
            <p:cNvSpPr txBox="1"/>
            <p:nvPr/>
          </p:nvSpPr>
          <p:spPr>
            <a:xfrm>
              <a:off x="10175187" y="2953512"/>
              <a:ext cx="13472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Karl Pearson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870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6E8AD-AD2D-410E-BB9C-B1C6A065B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633" y="75430"/>
            <a:ext cx="9144000" cy="1263649"/>
          </a:xfrm>
        </p:spPr>
        <p:txBody>
          <a:bodyPr/>
          <a:lstStyle/>
          <a:p>
            <a:r>
              <a:rPr lang="en-US" u="sng" dirty="0"/>
              <a:t>Chi square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3782D-26FC-4DB7-88B6-8882A8E0A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181" y="1676536"/>
            <a:ext cx="9024452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/>
              <a:t>Published in 1900 by Pearson</a:t>
            </a:r>
          </a:p>
          <a:p>
            <a:r>
              <a:rPr lang="en-US" sz="3600" dirty="0"/>
              <a:t>Determines whether two </a:t>
            </a:r>
            <a:r>
              <a:rPr lang="en-US" sz="3600" b="1" dirty="0"/>
              <a:t>categorical </a:t>
            </a:r>
            <a:r>
              <a:rPr lang="en-US" sz="3600" dirty="0"/>
              <a:t>variables differ</a:t>
            </a:r>
          </a:p>
          <a:p>
            <a:r>
              <a:rPr lang="en-US" sz="3600" dirty="0"/>
              <a:t>Assumes normal(</a:t>
            </a:r>
            <a:r>
              <a:rPr lang="en-US" sz="3600" dirty="0" err="1"/>
              <a:t>ish</a:t>
            </a:r>
            <a:r>
              <a:rPr lang="en-US" sz="3600" dirty="0"/>
              <a:t>) distribution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333C8F1-ADC8-514B-9162-A33A786EA55B}"/>
              </a:ext>
            </a:extLst>
          </p:cNvPr>
          <p:cNvGrpSpPr/>
          <p:nvPr/>
        </p:nvGrpSpPr>
        <p:grpSpPr>
          <a:xfrm>
            <a:off x="9974675" y="1782935"/>
            <a:ext cx="1596572" cy="2691020"/>
            <a:chOff x="10083532" y="631824"/>
            <a:chExt cx="1596572" cy="269102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AE64A0C-9F2E-0247-9037-030305327E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083532" y="631824"/>
              <a:ext cx="1596572" cy="2235200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849400F-2BA6-8848-969B-00DA5C8FBABD}"/>
                </a:ext>
              </a:extLst>
            </p:cNvPr>
            <p:cNvSpPr txBox="1"/>
            <p:nvPr/>
          </p:nvSpPr>
          <p:spPr>
            <a:xfrm>
              <a:off x="10175187" y="2953512"/>
              <a:ext cx="13472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Karl Pearson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869834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9D391-DCE0-4931-9D23-B83B7867E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847" y="139004"/>
            <a:ext cx="10515600" cy="1325563"/>
          </a:xfrm>
        </p:spPr>
        <p:txBody>
          <a:bodyPr/>
          <a:lstStyle/>
          <a:p>
            <a:r>
              <a:rPr lang="en-US" u="sng" dirty="0"/>
              <a:t>Analysis of Variance (ANOVA)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DD86D-9F71-4200-87BA-E8D5C45F0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227" y="1464567"/>
            <a:ext cx="9538008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/>
              <a:t>Generalized t-test to test variance among and between </a:t>
            </a:r>
            <a:r>
              <a:rPr lang="en-US" sz="3200" b="1" dirty="0"/>
              <a:t>groups (2 or more) </a:t>
            </a:r>
            <a:r>
              <a:rPr lang="en-US" sz="3200" dirty="0"/>
              <a:t>or population means </a:t>
            </a:r>
          </a:p>
          <a:p>
            <a:r>
              <a:rPr lang="en-US" sz="3200" dirty="0"/>
              <a:t>One way test used to compare means of two or more samples </a:t>
            </a:r>
          </a:p>
          <a:p>
            <a:pPr lvl="1"/>
            <a:r>
              <a:rPr lang="en-US" sz="2800" dirty="0"/>
              <a:t>Normal distribution, ordinal</a:t>
            </a:r>
          </a:p>
          <a:p>
            <a:r>
              <a:rPr lang="en-US" sz="3200" dirty="0"/>
              <a:t>Two way test used to analyze two different categorical independent variables on one continuous dependent variable scale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AD99DBF-2C3E-FE4F-A2E3-BDF43D793C77}"/>
              </a:ext>
            </a:extLst>
          </p:cNvPr>
          <p:cNvGrpSpPr/>
          <p:nvPr/>
        </p:nvGrpSpPr>
        <p:grpSpPr>
          <a:xfrm>
            <a:off x="10143093" y="486800"/>
            <a:ext cx="1507014" cy="2362542"/>
            <a:chOff x="9902759" y="1038208"/>
            <a:chExt cx="1653319" cy="2792782"/>
          </a:xfrm>
        </p:grpSpPr>
        <p:pic>
          <p:nvPicPr>
            <p:cNvPr id="9" name="Picture 9" descr="A person wearing a suit and tie&#10;&#10;Description automatically generated">
              <a:extLst>
                <a:ext uri="{FF2B5EF4-FFF2-40B4-BE49-F238E27FC236}">
                  <a16:creationId xmlns:a16="http://schemas.microsoft.com/office/drawing/2014/main" id="{3B99B641-ADD6-1347-9DAE-12D9C172420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02759" y="1038208"/>
              <a:ext cx="1653319" cy="2311655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41EFA90-012C-184F-90C3-F30DCEA9D21A}"/>
                </a:ext>
              </a:extLst>
            </p:cNvPr>
            <p:cNvSpPr txBox="1"/>
            <p:nvPr/>
          </p:nvSpPr>
          <p:spPr>
            <a:xfrm>
              <a:off x="9983134" y="3461658"/>
              <a:ext cx="14527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Ronald Fisher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24310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A510E-16E1-48F3-B727-298DC584A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88925"/>
            <a:ext cx="10515600" cy="1325563"/>
          </a:xfrm>
        </p:spPr>
        <p:txBody>
          <a:bodyPr/>
          <a:lstStyle/>
          <a:p>
            <a:r>
              <a:rPr lang="en-US" u="sng" dirty="0"/>
              <a:t>Mann-Whitney U-Test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418FF-FD7B-4B4F-843A-1440940AF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14488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/>
              <a:t>Also known as Mann-Whitney-Wilcoxon Test, Wilcoxon rank sum test</a:t>
            </a:r>
          </a:p>
          <a:p>
            <a:r>
              <a:rPr lang="en-US" sz="3600" dirty="0"/>
              <a:t>Non parametric - Not normally distributed</a:t>
            </a:r>
          </a:p>
          <a:p>
            <a:r>
              <a:rPr lang="en-US" sz="3600" dirty="0"/>
              <a:t>Independent observations from each group</a:t>
            </a:r>
          </a:p>
          <a:p>
            <a:r>
              <a:rPr lang="en-US" sz="3600" dirty="0"/>
              <a:t>Ordinal responses</a:t>
            </a:r>
          </a:p>
          <a:p>
            <a:r>
              <a:rPr lang="en-US" sz="3600" dirty="0"/>
              <a:t>Small samples</a:t>
            </a:r>
          </a:p>
        </p:txBody>
      </p:sp>
    </p:spTree>
    <p:extLst>
      <p:ext uri="{BB962C8B-B14F-4D97-AF65-F5344CB8AC3E}">
        <p14:creationId xmlns:p14="http://schemas.microsoft.com/office/powerpoint/2010/main" val="3999202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7B226-7F64-3C41-969D-46872AF92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Other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CAA3A-50C5-DD4D-9390-772B0B2FF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McNemar’s</a:t>
            </a:r>
            <a:r>
              <a:rPr lang="en-US" sz="3200" dirty="0"/>
              <a:t> test – for paired nominal data</a:t>
            </a:r>
          </a:p>
          <a:p>
            <a:r>
              <a:rPr lang="en-US" sz="3200" dirty="0"/>
              <a:t>Cochran’s Q test – for non-parametric, matched sets of three or more frequencies or proportions</a:t>
            </a:r>
          </a:p>
          <a:p>
            <a:r>
              <a:rPr lang="en-US" sz="3200" dirty="0"/>
              <a:t>Kruskal Wallis test – non-parametric for 2 or more independent samples of equal or different sizes</a:t>
            </a:r>
          </a:p>
          <a:p>
            <a:r>
              <a:rPr lang="en-US" sz="3200" dirty="0"/>
              <a:t>Bonferroni’s correction – correction for multiple comparison of data or hypotheses, lessen the chance of a Type 1 error</a:t>
            </a:r>
          </a:p>
        </p:txBody>
      </p:sp>
    </p:spTree>
    <p:extLst>
      <p:ext uri="{BB962C8B-B14F-4D97-AF65-F5344CB8AC3E}">
        <p14:creationId xmlns:p14="http://schemas.microsoft.com/office/powerpoint/2010/main" val="26024777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309A7-85C5-AD4C-A54E-B4EFF739B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485" y="125638"/>
            <a:ext cx="11622024" cy="1325563"/>
          </a:xfrm>
        </p:spPr>
        <p:txBody>
          <a:bodyPr/>
          <a:lstStyle/>
          <a:p>
            <a:r>
              <a:rPr lang="en-US" u="sng" dirty="0"/>
              <a:t>Choice of a Statistical Test to prove the Hypothesis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D11C5-421A-0341-8219-1AFA8B845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8382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4 Questions to answer:</a:t>
            </a:r>
          </a:p>
          <a:p>
            <a:pPr marL="914400" lvl="1" indent="-457200">
              <a:buAutoNum type="arabicPeriod"/>
            </a:pPr>
            <a:r>
              <a:rPr lang="en-US" sz="3200" dirty="0"/>
              <a:t>Categorical or numerical  variables?</a:t>
            </a:r>
          </a:p>
          <a:p>
            <a:pPr marL="914400" lvl="1" indent="-457200">
              <a:buAutoNum type="arabicPeriod"/>
            </a:pPr>
            <a:r>
              <a:rPr lang="en-US" sz="3200" dirty="0"/>
              <a:t>How many groups are compared?</a:t>
            </a:r>
          </a:p>
          <a:p>
            <a:pPr marL="914400" lvl="1" indent="-457200">
              <a:buAutoNum type="arabicPeriod"/>
            </a:pPr>
            <a:r>
              <a:rPr lang="en-US" sz="3200" dirty="0"/>
              <a:t>Independent or related groups?</a:t>
            </a:r>
          </a:p>
          <a:p>
            <a:pPr marL="914400" lvl="1" indent="-457200">
              <a:buAutoNum type="arabicPeriod"/>
            </a:pPr>
            <a:r>
              <a:rPr lang="en-US" sz="3200" dirty="0"/>
              <a:t>Are all assumptions underlying the proposed test satisfied?</a:t>
            </a:r>
          </a:p>
          <a:p>
            <a:pPr marL="1371600" lvl="2" indent="-457200">
              <a:buAutoNum type="arabicPeriod"/>
            </a:pPr>
            <a:r>
              <a:rPr lang="en-US" sz="2800" dirty="0"/>
              <a:t>Test with no assumptions about distribution are non parametric</a:t>
            </a:r>
          </a:p>
          <a:p>
            <a:pPr marL="1371600" lvl="2" indent="-457200">
              <a:buAutoNum type="arabicPeriod"/>
            </a:pPr>
            <a:r>
              <a:rPr lang="en-US" sz="2800" dirty="0"/>
              <a:t>Tests assuming normal distribution are parametric</a:t>
            </a:r>
          </a:p>
        </p:txBody>
      </p:sp>
    </p:spTree>
    <p:extLst>
      <p:ext uri="{BB962C8B-B14F-4D97-AF65-F5344CB8AC3E}">
        <p14:creationId xmlns:p14="http://schemas.microsoft.com/office/powerpoint/2010/main" val="42743365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E201318-E535-744C-8AD5-781086C9721E}"/>
              </a:ext>
            </a:extLst>
          </p:cNvPr>
          <p:cNvSpPr txBox="1">
            <a:spLocks/>
          </p:cNvSpPr>
          <p:nvPr/>
        </p:nvSpPr>
        <p:spPr>
          <a:xfrm>
            <a:off x="749300" y="3778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Choice of Hypothesis Test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7639EE5-3D93-534A-A0E7-D9698EBA3B51}"/>
              </a:ext>
            </a:extLst>
          </p:cNvPr>
          <p:cNvGrpSpPr/>
          <p:nvPr/>
        </p:nvGrpSpPr>
        <p:grpSpPr>
          <a:xfrm>
            <a:off x="2311399" y="6170359"/>
            <a:ext cx="6810650" cy="319700"/>
            <a:chOff x="1178261" y="5841230"/>
            <a:chExt cx="7433679" cy="30928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E9D94D1-E262-6846-BB81-6AA3B2933CA2}"/>
                </a:ext>
              </a:extLst>
            </p:cNvPr>
            <p:cNvSpPr/>
            <p:nvPr/>
          </p:nvSpPr>
          <p:spPr>
            <a:xfrm>
              <a:off x="2114460" y="5841230"/>
              <a:ext cx="2647560" cy="2977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latin typeface="Times" pitchFamily="2" charset="0"/>
                </a:rPr>
                <a:t>Statistics in </a:t>
              </a:r>
              <a:r>
                <a:rPr lang="en-US" sz="1400" dirty="0" err="1">
                  <a:latin typeface="Times" pitchFamily="2" charset="0"/>
                </a:rPr>
                <a:t>orthopaedic</a:t>
              </a:r>
              <a:r>
                <a:rPr lang="en-US" sz="1400" dirty="0">
                  <a:latin typeface="Times" pitchFamily="2" charset="0"/>
                </a:rPr>
                <a:t> papers</a:t>
              </a:r>
              <a:endParaRPr lang="en-US" sz="1400" dirty="0">
                <a:effectLst/>
                <a:latin typeface="Times" pitchFamily="2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1CA76E7-7D26-CC44-BC8B-A54E9D9CC622}"/>
                </a:ext>
              </a:extLst>
            </p:cNvPr>
            <p:cNvSpPr/>
            <p:nvPr/>
          </p:nvSpPr>
          <p:spPr>
            <a:xfrm>
              <a:off x="1178261" y="5841230"/>
              <a:ext cx="936199" cy="2977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latin typeface="Times" pitchFamily="2" charset="0"/>
                </a:rPr>
                <a:t> A. Petrie</a:t>
              </a:r>
              <a:endParaRPr lang="en-US" sz="1400" dirty="0">
                <a:effectLst/>
                <a:latin typeface="Times" pitchFamily="2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1E52A55-0EFF-3F4B-8D09-E125489946BE}"/>
                </a:ext>
              </a:extLst>
            </p:cNvPr>
            <p:cNvSpPr/>
            <p:nvPr/>
          </p:nvSpPr>
          <p:spPr>
            <a:xfrm>
              <a:off x="4881561" y="5852765"/>
              <a:ext cx="3730379" cy="2977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latin typeface="Times" pitchFamily="2" charset="0"/>
                </a:rPr>
                <a:t>VOL. 88-B, No. 9, SEPTEMBER 2006 1121</a:t>
              </a:r>
              <a:endParaRPr lang="en-US" sz="1400" dirty="0">
                <a:effectLst/>
                <a:latin typeface="Times" pitchFamily="2" charset="0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3923A4B2-1AD1-8440-A80E-57F887EBE21A}"/>
              </a:ext>
            </a:extLst>
          </p:cNvPr>
          <p:cNvSpPr txBox="1"/>
          <p:nvPr/>
        </p:nvSpPr>
        <p:spPr>
          <a:xfrm>
            <a:off x="2006700" y="3442135"/>
            <a:ext cx="116243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&gt; 2 groups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B0CBA88-2CB7-1D4A-A946-D6AF93AC23FB}"/>
              </a:ext>
            </a:extLst>
          </p:cNvPr>
          <p:cNvSpPr txBox="1"/>
          <p:nvPr/>
        </p:nvSpPr>
        <p:spPr>
          <a:xfrm>
            <a:off x="4413377" y="2574705"/>
            <a:ext cx="13896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independent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2282F70-AAF8-3D4B-A993-A1BF989ED924}"/>
              </a:ext>
            </a:extLst>
          </p:cNvPr>
          <p:cNvSpPr txBox="1"/>
          <p:nvPr/>
        </p:nvSpPr>
        <p:spPr>
          <a:xfrm>
            <a:off x="4472774" y="4628320"/>
            <a:ext cx="8941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Related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162BD4F-9FE5-7B49-9F77-A1A175FB2DF4}"/>
              </a:ext>
            </a:extLst>
          </p:cNvPr>
          <p:cNvSpPr txBox="1"/>
          <p:nvPr/>
        </p:nvSpPr>
        <p:spPr>
          <a:xfrm>
            <a:off x="6975402" y="2078399"/>
            <a:ext cx="31349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Chi squared (perhaps for trend)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3DB2DBF-93BA-5345-A74B-9531F4021236}"/>
              </a:ext>
            </a:extLst>
          </p:cNvPr>
          <p:cNvSpPr txBox="1"/>
          <p:nvPr/>
        </p:nvSpPr>
        <p:spPr>
          <a:xfrm>
            <a:off x="6975402" y="2868908"/>
            <a:ext cx="330103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Combine groups the Chi squared </a:t>
            </a:r>
          </a:p>
          <a:p>
            <a:r>
              <a:rPr lang="en-US" dirty="0"/>
              <a:t>or Fisher’s Exact test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1B9411B-2AAE-CF41-816D-AC5C152C5798}"/>
              </a:ext>
            </a:extLst>
          </p:cNvPr>
          <p:cNvSpPr txBox="1"/>
          <p:nvPr/>
        </p:nvSpPr>
        <p:spPr>
          <a:xfrm>
            <a:off x="6975402" y="4130341"/>
            <a:ext cx="151490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Cochran’s Test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238A31F-C5C0-DA44-94C8-6D40CDF4E486}"/>
              </a:ext>
            </a:extLst>
          </p:cNvPr>
          <p:cNvSpPr txBox="1"/>
          <p:nvPr/>
        </p:nvSpPr>
        <p:spPr>
          <a:xfrm>
            <a:off x="6975402" y="5126298"/>
            <a:ext cx="108433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Exact test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8661D30-C562-2A47-AFA3-FD6E3C5B372B}"/>
              </a:ext>
            </a:extLst>
          </p:cNvPr>
          <p:cNvCxnSpPr>
            <a:cxnSpLocks/>
          </p:cNvCxnSpPr>
          <p:nvPr/>
        </p:nvCxnSpPr>
        <p:spPr>
          <a:xfrm>
            <a:off x="5380987" y="4812986"/>
            <a:ext cx="132170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8642EF8-9B6C-4A49-8BCC-7FDCCB5D93A1}"/>
              </a:ext>
            </a:extLst>
          </p:cNvPr>
          <p:cNvCxnSpPr>
            <a:cxnSpLocks/>
          </p:cNvCxnSpPr>
          <p:nvPr/>
        </p:nvCxnSpPr>
        <p:spPr>
          <a:xfrm>
            <a:off x="3169134" y="3626801"/>
            <a:ext cx="8760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B6D09E6-0571-4145-9C27-B0B90DDA34BA}"/>
              </a:ext>
            </a:extLst>
          </p:cNvPr>
          <p:cNvCxnSpPr>
            <a:cxnSpLocks/>
          </p:cNvCxnSpPr>
          <p:nvPr/>
        </p:nvCxnSpPr>
        <p:spPr>
          <a:xfrm>
            <a:off x="4099852" y="2805180"/>
            <a:ext cx="23625" cy="20078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551DC68-E2AF-1E49-AB5B-B93B31E8D7C7}"/>
              </a:ext>
            </a:extLst>
          </p:cNvPr>
          <p:cNvCxnSpPr>
            <a:cxnSpLocks/>
          </p:cNvCxnSpPr>
          <p:nvPr/>
        </p:nvCxnSpPr>
        <p:spPr>
          <a:xfrm>
            <a:off x="4099852" y="4812986"/>
            <a:ext cx="3831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9D39A525-D639-0247-B5F3-1F09FB653BB9}"/>
              </a:ext>
            </a:extLst>
          </p:cNvPr>
          <p:cNvCxnSpPr>
            <a:cxnSpLocks/>
          </p:cNvCxnSpPr>
          <p:nvPr/>
        </p:nvCxnSpPr>
        <p:spPr>
          <a:xfrm>
            <a:off x="4077063" y="2759371"/>
            <a:ext cx="348601" cy="110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03D930A6-40C5-5442-AF3B-BCE9FFE18A98}"/>
              </a:ext>
            </a:extLst>
          </p:cNvPr>
          <p:cNvCxnSpPr>
            <a:cxnSpLocks/>
            <a:endCxn id="28" idx="1"/>
          </p:cNvCxnSpPr>
          <p:nvPr/>
        </p:nvCxnSpPr>
        <p:spPr>
          <a:xfrm>
            <a:off x="6701245" y="5310964"/>
            <a:ext cx="27415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CCA162FC-2EE0-974A-BD10-D158347ADB50}"/>
              </a:ext>
            </a:extLst>
          </p:cNvPr>
          <p:cNvCxnSpPr>
            <a:cxnSpLocks/>
          </p:cNvCxnSpPr>
          <p:nvPr/>
        </p:nvCxnSpPr>
        <p:spPr>
          <a:xfrm>
            <a:off x="6702690" y="4315007"/>
            <a:ext cx="2727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FD09DFD1-0D69-7542-B1CC-19FE089C275C}"/>
              </a:ext>
            </a:extLst>
          </p:cNvPr>
          <p:cNvCxnSpPr>
            <a:cxnSpLocks/>
          </p:cNvCxnSpPr>
          <p:nvPr/>
        </p:nvCxnSpPr>
        <p:spPr>
          <a:xfrm>
            <a:off x="6701245" y="3235152"/>
            <a:ext cx="27415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A482D6DF-3A2D-CD4A-B183-FD769DE08791}"/>
              </a:ext>
            </a:extLst>
          </p:cNvPr>
          <p:cNvCxnSpPr>
            <a:cxnSpLocks/>
          </p:cNvCxnSpPr>
          <p:nvPr/>
        </p:nvCxnSpPr>
        <p:spPr>
          <a:xfrm>
            <a:off x="6696267" y="2263065"/>
            <a:ext cx="27415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331F01CE-4624-E944-9F39-784FE694287F}"/>
              </a:ext>
            </a:extLst>
          </p:cNvPr>
          <p:cNvCxnSpPr>
            <a:cxnSpLocks/>
          </p:cNvCxnSpPr>
          <p:nvPr/>
        </p:nvCxnSpPr>
        <p:spPr>
          <a:xfrm flipV="1">
            <a:off x="6702690" y="4315008"/>
            <a:ext cx="1" cy="9959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8C436ED2-C167-094C-9A73-737DBA8AEA1C}"/>
              </a:ext>
            </a:extLst>
          </p:cNvPr>
          <p:cNvCxnSpPr>
            <a:cxnSpLocks/>
          </p:cNvCxnSpPr>
          <p:nvPr/>
        </p:nvCxnSpPr>
        <p:spPr>
          <a:xfrm flipV="1">
            <a:off x="6691288" y="2262231"/>
            <a:ext cx="1" cy="9959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EC2E0152-8C08-E548-B6A6-E89BD9A402B7}"/>
              </a:ext>
            </a:extLst>
          </p:cNvPr>
          <p:cNvCxnSpPr>
            <a:cxnSpLocks/>
          </p:cNvCxnSpPr>
          <p:nvPr/>
        </p:nvCxnSpPr>
        <p:spPr>
          <a:xfrm flipH="1">
            <a:off x="5802988" y="2759371"/>
            <a:ext cx="81004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67558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E201318-E535-744C-8AD5-781086C9721E}"/>
              </a:ext>
            </a:extLst>
          </p:cNvPr>
          <p:cNvSpPr txBox="1">
            <a:spLocks/>
          </p:cNvSpPr>
          <p:nvPr/>
        </p:nvSpPr>
        <p:spPr>
          <a:xfrm>
            <a:off x="749300" y="3778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Choice of Hypothesis Test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7639EE5-3D93-534A-A0E7-D9698EBA3B51}"/>
              </a:ext>
            </a:extLst>
          </p:cNvPr>
          <p:cNvGrpSpPr/>
          <p:nvPr/>
        </p:nvGrpSpPr>
        <p:grpSpPr>
          <a:xfrm>
            <a:off x="2311399" y="6365699"/>
            <a:ext cx="6810650" cy="319700"/>
            <a:chOff x="1178261" y="5841230"/>
            <a:chExt cx="7433679" cy="30928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E9D94D1-E262-6846-BB81-6AA3B2933CA2}"/>
                </a:ext>
              </a:extLst>
            </p:cNvPr>
            <p:cNvSpPr/>
            <p:nvPr/>
          </p:nvSpPr>
          <p:spPr>
            <a:xfrm>
              <a:off x="2114460" y="5841230"/>
              <a:ext cx="2647560" cy="2977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latin typeface="Times" pitchFamily="2" charset="0"/>
                </a:rPr>
                <a:t>Statistics in </a:t>
              </a:r>
              <a:r>
                <a:rPr lang="en-US" sz="1400" dirty="0" err="1">
                  <a:latin typeface="Times" pitchFamily="2" charset="0"/>
                </a:rPr>
                <a:t>orthopaedic</a:t>
              </a:r>
              <a:r>
                <a:rPr lang="en-US" sz="1400" dirty="0">
                  <a:latin typeface="Times" pitchFamily="2" charset="0"/>
                </a:rPr>
                <a:t> papers</a:t>
              </a:r>
              <a:endParaRPr lang="en-US" sz="1400" dirty="0">
                <a:effectLst/>
                <a:latin typeface="Times" pitchFamily="2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1CA76E7-7D26-CC44-BC8B-A54E9D9CC622}"/>
                </a:ext>
              </a:extLst>
            </p:cNvPr>
            <p:cNvSpPr/>
            <p:nvPr/>
          </p:nvSpPr>
          <p:spPr>
            <a:xfrm>
              <a:off x="1178261" y="5841230"/>
              <a:ext cx="936199" cy="2977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latin typeface="Times" pitchFamily="2" charset="0"/>
                </a:rPr>
                <a:t> A. Petrie</a:t>
              </a:r>
              <a:endParaRPr lang="en-US" sz="1400" dirty="0">
                <a:effectLst/>
                <a:latin typeface="Times" pitchFamily="2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1E52A55-0EFF-3F4B-8D09-E125489946BE}"/>
                </a:ext>
              </a:extLst>
            </p:cNvPr>
            <p:cNvSpPr/>
            <p:nvPr/>
          </p:nvSpPr>
          <p:spPr>
            <a:xfrm>
              <a:off x="4881561" y="5852765"/>
              <a:ext cx="3730379" cy="2977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latin typeface="Times" pitchFamily="2" charset="0"/>
                </a:rPr>
                <a:t>VOL. 88-B, No. 9, SEPTEMBER 2006 1121</a:t>
              </a:r>
              <a:endParaRPr lang="en-US" sz="1400" dirty="0">
                <a:effectLst/>
                <a:latin typeface="Times" pitchFamily="2" charset="0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D28CAC1C-D09D-B44B-9F9C-780CAEB81512}"/>
              </a:ext>
            </a:extLst>
          </p:cNvPr>
          <p:cNvSpPr txBox="1"/>
          <p:nvPr/>
        </p:nvSpPr>
        <p:spPr>
          <a:xfrm>
            <a:off x="892795" y="3464700"/>
            <a:ext cx="15964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Binary Variable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DC528B-D610-1147-B864-F58A05813986}"/>
              </a:ext>
            </a:extLst>
          </p:cNvPr>
          <p:cNvSpPr txBox="1"/>
          <p:nvPr/>
        </p:nvSpPr>
        <p:spPr>
          <a:xfrm>
            <a:off x="2976326" y="2270368"/>
            <a:ext cx="121488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One Group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823196-9FD2-1348-A3E1-1186EC8BD69D}"/>
              </a:ext>
            </a:extLst>
          </p:cNvPr>
          <p:cNvSpPr txBox="1"/>
          <p:nvPr/>
        </p:nvSpPr>
        <p:spPr>
          <a:xfrm>
            <a:off x="2645008" y="4722993"/>
            <a:ext cx="253062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           Two Groups</a:t>
            </a:r>
          </a:p>
          <a:p>
            <a:r>
              <a:rPr lang="en-US" dirty="0"/>
              <a:t>(comparing 2proportions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06BD0B8-A589-3346-97E4-726B27355F97}"/>
              </a:ext>
            </a:extLst>
          </p:cNvPr>
          <p:cNvSpPr txBox="1"/>
          <p:nvPr/>
        </p:nvSpPr>
        <p:spPr>
          <a:xfrm>
            <a:off x="5497539" y="1703388"/>
            <a:ext cx="278531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z-test of a single proportion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C1EF9AA-7B9F-0741-AB15-B7AD8C0B01A1}"/>
              </a:ext>
            </a:extLst>
          </p:cNvPr>
          <p:cNvSpPr txBox="1"/>
          <p:nvPr/>
        </p:nvSpPr>
        <p:spPr>
          <a:xfrm>
            <a:off x="5497539" y="2789784"/>
            <a:ext cx="98110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Sign test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8CE67AD-44B7-E347-B8CF-FF0FD52F20F4}"/>
              </a:ext>
            </a:extLst>
          </p:cNvPr>
          <p:cNvSpPr txBox="1"/>
          <p:nvPr/>
        </p:nvSpPr>
        <p:spPr>
          <a:xfrm>
            <a:off x="6103085" y="4144203"/>
            <a:ext cx="13896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independent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8747770-08E9-2E40-A6DC-FAFD3C4CFBF8}"/>
              </a:ext>
            </a:extLst>
          </p:cNvPr>
          <p:cNvSpPr txBox="1"/>
          <p:nvPr/>
        </p:nvSpPr>
        <p:spPr>
          <a:xfrm>
            <a:off x="6152780" y="5649061"/>
            <a:ext cx="77623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Paired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AB20FBD-A5C0-F441-90D0-008C2E554156}"/>
              </a:ext>
            </a:extLst>
          </p:cNvPr>
          <p:cNvSpPr txBox="1"/>
          <p:nvPr/>
        </p:nvSpPr>
        <p:spPr>
          <a:xfrm>
            <a:off x="8558700" y="3809532"/>
            <a:ext cx="129413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Chi squared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7BD1C5A-6D38-F444-8267-13D9FEC429B1}"/>
              </a:ext>
            </a:extLst>
          </p:cNvPr>
          <p:cNvSpPr txBox="1"/>
          <p:nvPr/>
        </p:nvSpPr>
        <p:spPr>
          <a:xfrm>
            <a:off x="8632075" y="4440899"/>
            <a:ext cx="14396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Fishers’ Exact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0F97A48-C5ED-1845-A999-EE53CE51F360}"/>
              </a:ext>
            </a:extLst>
          </p:cNvPr>
          <p:cNvSpPr txBox="1"/>
          <p:nvPr/>
        </p:nvSpPr>
        <p:spPr>
          <a:xfrm>
            <a:off x="8259601" y="5321522"/>
            <a:ext cx="17854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McNamara's Test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8CAF85F-736A-7B42-AFAD-4EF8E4426D24}"/>
              </a:ext>
            </a:extLst>
          </p:cNvPr>
          <p:cNvSpPr txBox="1"/>
          <p:nvPr/>
        </p:nvSpPr>
        <p:spPr>
          <a:xfrm>
            <a:off x="8282853" y="5915357"/>
            <a:ext cx="1431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Binomial Test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8B9670E-D432-FD4B-A0A4-8244F476F4DC}"/>
              </a:ext>
            </a:extLst>
          </p:cNvPr>
          <p:cNvCxnSpPr>
            <a:stCxn id="11" idx="2"/>
          </p:cNvCxnSpPr>
          <p:nvPr/>
        </p:nvCxnSpPr>
        <p:spPr>
          <a:xfrm>
            <a:off x="3583768" y="2639700"/>
            <a:ext cx="0" cy="208329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1163CFF-2CDE-E84F-85BC-1D2603C888F1}"/>
              </a:ext>
            </a:extLst>
          </p:cNvPr>
          <p:cNvCxnSpPr>
            <a:cxnSpLocks/>
            <a:stCxn id="2" idx="3"/>
          </p:cNvCxnSpPr>
          <p:nvPr/>
        </p:nvCxnSpPr>
        <p:spPr>
          <a:xfrm>
            <a:off x="2489258" y="3649366"/>
            <a:ext cx="109451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E4A4A92-6E6E-A941-87A7-826DAEB15177}"/>
              </a:ext>
            </a:extLst>
          </p:cNvPr>
          <p:cNvCxnSpPr>
            <a:cxnSpLocks/>
          </p:cNvCxnSpPr>
          <p:nvPr/>
        </p:nvCxnSpPr>
        <p:spPr>
          <a:xfrm>
            <a:off x="5175637" y="1888054"/>
            <a:ext cx="0" cy="11038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7850218-7CDF-EE4F-BA57-C2EC532BC6F2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4191210" y="2455034"/>
            <a:ext cx="98442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3868D15-FBF6-A64C-9FA9-F69DC4D458F3}"/>
              </a:ext>
            </a:extLst>
          </p:cNvPr>
          <p:cNvCxnSpPr>
            <a:cxnSpLocks/>
            <a:endCxn id="16" idx="1"/>
          </p:cNvCxnSpPr>
          <p:nvPr/>
        </p:nvCxnSpPr>
        <p:spPr>
          <a:xfrm>
            <a:off x="5175637" y="2974450"/>
            <a:ext cx="32190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E7CD062-B806-8A46-8ACB-0EA896C5FFC7}"/>
              </a:ext>
            </a:extLst>
          </p:cNvPr>
          <p:cNvCxnSpPr>
            <a:cxnSpLocks/>
          </p:cNvCxnSpPr>
          <p:nvPr/>
        </p:nvCxnSpPr>
        <p:spPr>
          <a:xfrm>
            <a:off x="5175637" y="1888054"/>
            <a:ext cx="32190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F04ABBB-3892-244B-AB5B-CE396E997033}"/>
              </a:ext>
            </a:extLst>
          </p:cNvPr>
          <p:cNvCxnSpPr>
            <a:cxnSpLocks/>
          </p:cNvCxnSpPr>
          <p:nvPr/>
        </p:nvCxnSpPr>
        <p:spPr>
          <a:xfrm flipV="1">
            <a:off x="5175637" y="5039899"/>
            <a:ext cx="615564" cy="55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CF4B6854-DF55-9B47-88C6-03771DDC8861}"/>
              </a:ext>
            </a:extLst>
          </p:cNvPr>
          <p:cNvCxnSpPr>
            <a:cxnSpLocks/>
          </p:cNvCxnSpPr>
          <p:nvPr/>
        </p:nvCxnSpPr>
        <p:spPr>
          <a:xfrm>
            <a:off x="5791201" y="4280483"/>
            <a:ext cx="0" cy="15743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91EF6A67-C7F6-2F4B-A742-337CDEC40FC1}"/>
              </a:ext>
            </a:extLst>
          </p:cNvPr>
          <p:cNvCxnSpPr>
            <a:cxnSpLocks/>
          </p:cNvCxnSpPr>
          <p:nvPr/>
        </p:nvCxnSpPr>
        <p:spPr>
          <a:xfrm>
            <a:off x="5799041" y="4305014"/>
            <a:ext cx="32190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B9771B43-A926-7D4D-A4F2-480AF8682F03}"/>
              </a:ext>
            </a:extLst>
          </p:cNvPr>
          <p:cNvCxnSpPr>
            <a:cxnSpLocks/>
          </p:cNvCxnSpPr>
          <p:nvPr/>
        </p:nvCxnSpPr>
        <p:spPr>
          <a:xfrm>
            <a:off x="5817200" y="5830977"/>
            <a:ext cx="32190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Group 81">
            <a:extLst>
              <a:ext uri="{FF2B5EF4-FFF2-40B4-BE49-F238E27FC236}">
                <a16:creationId xmlns:a16="http://schemas.microsoft.com/office/drawing/2014/main" id="{86B56BAD-678F-C542-9E2C-B7D3605439DF}"/>
              </a:ext>
            </a:extLst>
          </p:cNvPr>
          <p:cNvGrpSpPr/>
          <p:nvPr/>
        </p:nvGrpSpPr>
        <p:grpSpPr>
          <a:xfrm>
            <a:off x="6942696" y="5492280"/>
            <a:ext cx="1340157" cy="621651"/>
            <a:chOff x="6942696" y="5492280"/>
            <a:chExt cx="1340157" cy="621651"/>
          </a:xfrm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773A6A6E-48B1-8E4E-A793-67BA7C5A0B3B}"/>
                </a:ext>
              </a:extLst>
            </p:cNvPr>
            <p:cNvGrpSpPr/>
            <p:nvPr/>
          </p:nvGrpSpPr>
          <p:grpSpPr>
            <a:xfrm>
              <a:off x="6942696" y="5510275"/>
              <a:ext cx="1340157" cy="603656"/>
              <a:chOff x="6942696" y="5510275"/>
              <a:chExt cx="1340157" cy="603656"/>
            </a:xfrm>
          </p:grpSpPr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1A52F6FA-6069-2E43-BA45-0DB75A7B7A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42696" y="5817062"/>
                <a:ext cx="978791" cy="1391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A1868BD5-6806-3A48-8096-5ABBA919CB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21487" y="5510275"/>
                <a:ext cx="32190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BB3810F4-921E-C64C-B1CE-EEDCC7CD250A}"/>
                  </a:ext>
                </a:extLst>
              </p:cNvPr>
              <p:cNvCxnSpPr>
                <a:cxnSpLocks/>
                <a:endCxn id="22" idx="1"/>
              </p:cNvCxnSpPr>
              <p:nvPr/>
            </p:nvCxnSpPr>
            <p:spPr>
              <a:xfrm flipV="1">
                <a:off x="7921487" y="6100023"/>
                <a:ext cx="361366" cy="1390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E455FD08-EA37-5F42-B98E-C40DA1A22434}"/>
                </a:ext>
              </a:extLst>
            </p:cNvPr>
            <p:cNvCxnSpPr>
              <a:cxnSpLocks/>
            </p:cNvCxnSpPr>
            <p:nvPr/>
          </p:nvCxnSpPr>
          <p:spPr>
            <a:xfrm>
              <a:off x="7921487" y="5492280"/>
              <a:ext cx="0" cy="60774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289184B2-98BF-C04D-8B7C-ECE0E307053D}"/>
              </a:ext>
            </a:extLst>
          </p:cNvPr>
          <p:cNvGrpSpPr/>
          <p:nvPr/>
        </p:nvGrpSpPr>
        <p:grpSpPr>
          <a:xfrm>
            <a:off x="7492696" y="4042104"/>
            <a:ext cx="1139379" cy="607743"/>
            <a:chOff x="6942696" y="5540792"/>
            <a:chExt cx="1139379" cy="607743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70D14284-6D9E-AF4E-A889-0D204BF05BC0}"/>
                </a:ext>
              </a:extLst>
            </p:cNvPr>
            <p:cNvGrpSpPr/>
            <p:nvPr/>
          </p:nvGrpSpPr>
          <p:grpSpPr>
            <a:xfrm>
              <a:off x="6942696" y="5540792"/>
              <a:ext cx="1139379" cy="589748"/>
              <a:chOff x="6942696" y="5540792"/>
              <a:chExt cx="1139379" cy="589748"/>
            </a:xfrm>
          </p:grpSpPr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D06F4A2F-3F5A-D649-A3F5-4A78CD199E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42696" y="5865426"/>
                <a:ext cx="74410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996309DD-6D33-5B4F-B5B3-08F118A107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86798" y="5540792"/>
                <a:ext cx="32190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DBB5E8D7-AEBD-394F-8CA2-49922131A5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09485" y="6130540"/>
                <a:ext cx="37259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C4908D9B-E0C0-6B44-B134-DF9DF54C2BAA}"/>
                </a:ext>
              </a:extLst>
            </p:cNvPr>
            <p:cNvCxnSpPr>
              <a:cxnSpLocks/>
            </p:cNvCxnSpPr>
            <p:nvPr/>
          </p:nvCxnSpPr>
          <p:spPr>
            <a:xfrm>
              <a:off x="7686798" y="5540792"/>
              <a:ext cx="0" cy="60774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071110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E201318-E535-744C-8AD5-781086C9721E}"/>
              </a:ext>
            </a:extLst>
          </p:cNvPr>
          <p:cNvSpPr txBox="1">
            <a:spLocks/>
          </p:cNvSpPr>
          <p:nvPr/>
        </p:nvSpPr>
        <p:spPr>
          <a:xfrm>
            <a:off x="749300" y="3778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Choice of Hypothesis Test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7639EE5-3D93-534A-A0E7-D9698EBA3B51}"/>
              </a:ext>
            </a:extLst>
          </p:cNvPr>
          <p:cNvGrpSpPr/>
          <p:nvPr/>
        </p:nvGrpSpPr>
        <p:grpSpPr>
          <a:xfrm>
            <a:off x="2311399" y="6170359"/>
            <a:ext cx="6810650" cy="319700"/>
            <a:chOff x="1178261" y="5841230"/>
            <a:chExt cx="7433679" cy="30928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E9D94D1-E262-6846-BB81-6AA3B2933CA2}"/>
                </a:ext>
              </a:extLst>
            </p:cNvPr>
            <p:cNvSpPr/>
            <p:nvPr/>
          </p:nvSpPr>
          <p:spPr>
            <a:xfrm>
              <a:off x="2114460" y="5841230"/>
              <a:ext cx="2647560" cy="2977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latin typeface="Times" pitchFamily="2" charset="0"/>
                </a:rPr>
                <a:t>Statistics in </a:t>
              </a:r>
              <a:r>
                <a:rPr lang="en-US" sz="1400" dirty="0" err="1">
                  <a:latin typeface="Times" pitchFamily="2" charset="0"/>
                </a:rPr>
                <a:t>orthopaedic</a:t>
              </a:r>
              <a:r>
                <a:rPr lang="en-US" sz="1400" dirty="0">
                  <a:latin typeface="Times" pitchFamily="2" charset="0"/>
                </a:rPr>
                <a:t> papers</a:t>
              </a:r>
              <a:endParaRPr lang="en-US" sz="1400" dirty="0">
                <a:effectLst/>
                <a:latin typeface="Times" pitchFamily="2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1CA76E7-7D26-CC44-BC8B-A54E9D9CC622}"/>
                </a:ext>
              </a:extLst>
            </p:cNvPr>
            <p:cNvSpPr/>
            <p:nvPr/>
          </p:nvSpPr>
          <p:spPr>
            <a:xfrm>
              <a:off x="1178261" y="5841230"/>
              <a:ext cx="936199" cy="2977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latin typeface="Times" pitchFamily="2" charset="0"/>
                </a:rPr>
                <a:t> A. Petrie</a:t>
              </a:r>
              <a:endParaRPr lang="en-US" sz="1400" dirty="0">
                <a:effectLst/>
                <a:latin typeface="Times" pitchFamily="2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1E52A55-0EFF-3F4B-8D09-E125489946BE}"/>
                </a:ext>
              </a:extLst>
            </p:cNvPr>
            <p:cNvSpPr/>
            <p:nvPr/>
          </p:nvSpPr>
          <p:spPr>
            <a:xfrm>
              <a:off x="4881561" y="5852765"/>
              <a:ext cx="3730379" cy="2977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latin typeface="Times" pitchFamily="2" charset="0"/>
                </a:rPr>
                <a:t>VOL. 88-B, No. 9, SEPTEMBER 2006 1121</a:t>
              </a:r>
              <a:endParaRPr lang="en-US" sz="1400" dirty="0">
                <a:effectLst/>
                <a:latin typeface="Times" pitchFamily="2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A560567-A8C4-754E-97DF-7D6AFA7AEC53}"/>
              </a:ext>
            </a:extLst>
          </p:cNvPr>
          <p:cNvGrpSpPr/>
          <p:nvPr/>
        </p:nvGrpSpPr>
        <p:grpSpPr>
          <a:xfrm>
            <a:off x="1477153" y="1040606"/>
            <a:ext cx="9178147" cy="5129753"/>
            <a:chOff x="1477153" y="1040606"/>
            <a:chExt cx="9178147" cy="5129753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EE5F915D-96DF-DD43-A0F9-BBBC2FB157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7153" y="1040606"/>
              <a:ext cx="9178147" cy="5129753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2072BB0-1E14-8343-BD0B-773F4F8D3CA9}"/>
                </a:ext>
              </a:extLst>
            </p:cNvPr>
            <p:cNvSpPr/>
            <p:nvPr/>
          </p:nvSpPr>
          <p:spPr>
            <a:xfrm>
              <a:off x="5448300" y="5397500"/>
              <a:ext cx="6731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80283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BB735-7C9E-4D82-A888-F412904EE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00" y="0"/>
            <a:ext cx="10515600" cy="1325563"/>
          </a:xfrm>
        </p:spPr>
        <p:txBody>
          <a:bodyPr/>
          <a:lstStyle/>
          <a:p>
            <a:r>
              <a:rPr lang="en-US" u="sng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349F5-2286-4AF5-BF07-70F11F284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600" y="1325563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/>
              <a:t>Understand why knowing statistics is important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Understand the basic principles and statistical test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Understand common statistical errors in the medical literature</a:t>
            </a:r>
          </a:p>
        </p:txBody>
      </p:sp>
    </p:spTree>
    <p:extLst>
      <p:ext uri="{BB962C8B-B14F-4D97-AF65-F5344CB8AC3E}">
        <p14:creationId xmlns:p14="http://schemas.microsoft.com/office/powerpoint/2010/main" val="38967175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7A20B-9A14-4238-88CD-C5259CA19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6" y="0"/>
            <a:ext cx="3810001" cy="1263649"/>
          </a:xfrm>
        </p:spPr>
        <p:txBody>
          <a:bodyPr>
            <a:normAutofit/>
          </a:bodyPr>
          <a:lstStyle/>
          <a:p>
            <a:r>
              <a:rPr lang="en-US" u="sng" dirty="0"/>
              <a:t>P-Value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86CD7-429E-47BE-9486-EC2838F42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671" y="3133908"/>
            <a:ext cx="11111072" cy="359538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It is the probability of the null hypothesis being false</a:t>
            </a:r>
          </a:p>
          <a:p>
            <a:r>
              <a:rPr lang="en-US" dirty="0"/>
              <a:t>The smaller the p-value the more unlikely the H</a:t>
            </a:r>
            <a:r>
              <a:rPr lang="en-US" baseline="-25000" dirty="0"/>
              <a:t>o</a:t>
            </a:r>
            <a:r>
              <a:rPr lang="en-US" dirty="0"/>
              <a:t> is true and the more likely the measured event will occur (Fisher set p&lt;0.05)</a:t>
            </a:r>
          </a:p>
          <a:p>
            <a:r>
              <a:rPr lang="en-US" dirty="0"/>
              <a:t>If p-value is large: then</a:t>
            </a:r>
            <a:r>
              <a:rPr lang="en-US" baseline="-25000" dirty="0"/>
              <a:t> </a:t>
            </a:r>
            <a:r>
              <a:rPr lang="en-US" dirty="0"/>
              <a:t>there is not enough evidence to reject H</a:t>
            </a:r>
            <a:r>
              <a:rPr lang="en-US" baseline="-25000" dirty="0"/>
              <a:t>o </a:t>
            </a:r>
            <a:r>
              <a:rPr lang="en-US" dirty="0"/>
              <a:t>so result is statistically not significant</a:t>
            </a:r>
          </a:p>
          <a:p>
            <a:r>
              <a:rPr lang="en-US" dirty="0"/>
              <a:t> Probably the most mis-used statistic ever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00C6F7-5646-5244-9B98-33AA7902C29A}"/>
              </a:ext>
            </a:extLst>
          </p:cNvPr>
          <p:cNvSpPr txBox="1"/>
          <p:nvPr/>
        </p:nvSpPr>
        <p:spPr>
          <a:xfrm>
            <a:off x="10506554" y="6049747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Fisher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C55661D-129A-A24E-8E3B-2DBFD7B09F1C}"/>
              </a:ext>
            </a:extLst>
          </p:cNvPr>
          <p:cNvGrpSpPr/>
          <p:nvPr/>
        </p:nvGrpSpPr>
        <p:grpSpPr>
          <a:xfrm>
            <a:off x="438671" y="1178373"/>
            <a:ext cx="9532643" cy="1664540"/>
            <a:chOff x="1110342" y="3873058"/>
            <a:chExt cx="9786258" cy="166454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D3D5E03-9630-0F45-B34C-B94DF921FF97}"/>
                </a:ext>
              </a:extLst>
            </p:cNvPr>
            <p:cNvSpPr/>
            <p:nvPr/>
          </p:nvSpPr>
          <p:spPr>
            <a:xfrm>
              <a:off x="1110342" y="3873058"/>
              <a:ext cx="9775372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>
                  <a:solidFill>
                    <a:srgbClr val="202122"/>
                  </a:solidFill>
                  <a:latin typeface="Arial" panose="020B0604020202020204" pitchFamily="34" charset="0"/>
                </a:rPr>
                <a:t>"The value for which P = 0.05, or 1 in 20, is 1.96 or nearly 2 ; it is convenient to take this point as a limit in judging whether a deviation is to be considered significant or not.</a:t>
              </a:r>
              <a:endParaRPr lang="en-US" sz="2000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70B4D4C-CE35-1A49-8534-16DF06864A1B}"/>
                </a:ext>
              </a:extLst>
            </p:cNvPr>
            <p:cNvSpPr/>
            <p:nvPr/>
          </p:nvSpPr>
          <p:spPr>
            <a:xfrm>
              <a:off x="1121228" y="5260599"/>
              <a:ext cx="9775372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rgbClr val="222222"/>
                  </a:solidFill>
                  <a:latin typeface="Arial" panose="020B0604020202020204" pitchFamily="34" charset="0"/>
                </a:rPr>
                <a:t>Fisher, Ronald (1925). </a:t>
              </a:r>
              <a:r>
                <a:rPr lang="en-US" sz="1200" i="1" dirty="0">
                  <a:solidFill>
                    <a:srgbClr val="663366"/>
                  </a:solidFill>
                  <a:latin typeface="Arial" panose="020B0604020202020204" pitchFamily="34" charset="0"/>
                  <a:hlinkClick r:id="rId2"/>
                </a:rPr>
                <a:t>Statistical Methods for Research Workers</a:t>
              </a:r>
              <a:r>
                <a:rPr lang="en-US" sz="1200" dirty="0">
                  <a:solidFill>
                    <a:srgbClr val="222222"/>
                  </a:solidFill>
                  <a:latin typeface="Arial" panose="020B0604020202020204" pitchFamily="34" charset="0"/>
                </a:rPr>
                <a:t>. Edinburgh: Oliver and Boyd. p. </a:t>
              </a:r>
              <a:r>
                <a:rPr lang="en-US" sz="1200" dirty="0">
                  <a:solidFill>
                    <a:srgbClr val="663366"/>
                  </a:solidFill>
                  <a:latin typeface="Arial" panose="020B0604020202020204" pitchFamily="34" charset="0"/>
                  <a:hlinkClick r:id="rId2"/>
                </a:rPr>
                <a:t>46</a:t>
              </a:r>
              <a:r>
                <a:rPr lang="en-US" sz="1200" dirty="0">
                  <a:solidFill>
                    <a:srgbClr val="222222"/>
                  </a:solidFill>
                  <a:latin typeface="Arial" panose="020B0604020202020204" pitchFamily="34" charset="0"/>
                </a:rPr>
                <a:t>. </a:t>
              </a:r>
              <a:r>
                <a:rPr lang="en-US" sz="1200" dirty="0">
                  <a:solidFill>
                    <a:srgbClr val="0B0080"/>
                  </a:solidFill>
                  <a:latin typeface="Arial" panose="020B0604020202020204" pitchFamily="34" charset="0"/>
                  <a:hlinkClick r:id="rId3" tooltip="ISBN (identifier)"/>
                </a:rPr>
                <a:t>ISBN</a:t>
              </a:r>
              <a:r>
                <a:rPr lang="en-US" sz="1200" dirty="0">
                  <a:solidFill>
                    <a:srgbClr val="222222"/>
                  </a:solidFill>
                  <a:latin typeface="Arial" panose="020B0604020202020204" pitchFamily="34" charset="0"/>
                </a:rPr>
                <a:t> </a:t>
              </a:r>
              <a:r>
                <a:rPr lang="en-US" sz="1200" dirty="0">
                  <a:solidFill>
                    <a:srgbClr val="0B0080"/>
                  </a:solidFill>
                  <a:latin typeface="Arial" panose="020B0604020202020204" pitchFamily="34" charset="0"/>
                  <a:hlinkClick r:id="rId4" tooltip="Special:BookSources/978-0-05-002170-5"/>
                </a:rPr>
                <a:t>978-0-05-002170-5</a:t>
              </a:r>
              <a:r>
                <a:rPr lang="en-US" sz="1200" dirty="0">
                  <a:solidFill>
                    <a:srgbClr val="222222"/>
                  </a:solidFill>
                  <a:latin typeface="Arial" panose="020B0604020202020204" pitchFamily="34" charset="0"/>
                </a:rPr>
                <a:t>.</a:t>
              </a:r>
              <a:endParaRPr lang="en-US" sz="1200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963335A-6DA1-1649-9D5A-B86308B96BBA}"/>
              </a:ext>
            </a:extLst>
          </p:cNvPr>
          <p:cNvGrpSpPr/>
          <p:nvPr/>
        </p:nvGrpSpPr>
        <p:grpSpPr>
          <a:xfrm>
            <a:off x="9960710" y="504933"/>
            <a:ext cx="1507014" cy="2362542"/>
            <a:chOff x="9902759" y="1038208"/>
            <a:chExt cx="1653319" cy="2792782"/>
          </a:xfrm>
        </p:grpSpPr>
        <p:pic>
          <p:nvPicPr>
            <p:cNvPr id="5" name="Picture 9" descr="A person wearing a suit and tie&#10;&#10;Description automatically generated">
              <a:extLst>
                <a:ext uri="{FF2B5EF4-FFF2-40B4-BE49-F238E27FC236}">
                  <a16:creationId xmlns:a16="http://schemas.microsoft.com/office/drawing/2014/main" id="{3BFF9E92-3C30-4AD9-B0B0-DAF6D472D5F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902759" y="1038208"/>
              <a:ext cx="1653319" cy="2311655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4D4B502-BFAC-054A-95C6-420FA38F3B47}"/>
                </a:ext>
              </a:extLst>
            </p:cNvPr>
            <p:cNvSpPr txBox="1"/>
            <p:nvPr/>
          </p:nvSpPr>
          <p:spPr>
            <a:xfrm>
              <a:off x="9983134" y="3461658"/>
              <a:ext cx="14527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Ronald Fisher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58310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B065F-3106-4A29-9B42-A92429B34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42" y="81492"/>
            <a:ext cx="10515600" cy="1325563"/>
          </a:xfrm>
        </p:spPr>
        <p:txBody>
          <a:bodyPr/>
          <a:lstStyle/>
          <a:p>
            <a:r>
              <a:rPr lang="en-US" dirty="0"/>
              <a:t>ASA Statement on p-Values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0F031-1BFF-42D1-BD9F-427DD0CC5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11" y="1869194"/>
            <a:ext cx="11150600" cy="184932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 dirty="0">
                <a:ea typeface="+mn-lt"/>
                <a:cs typeface="+mn-lt"/>
              </a:rPr>
              <a:t>"the widespread use of 'statistical significance' (generally interpreted as '</a:t>
            </a:r>
            <a:r>
              <a:rPr lang="en-US" sz="3200" i="1" dirty="0">
                <a:ea typeface="+mn-lt"/>
                <a:cs typeface="+mn-lt"/>
              </a:rPr>
              <a:t>p</a:t>
            </a:r>
            <a:r>
              <a:rPr lang="en-US" sz="3200" dirty="0">
                <a:ea typeface="+mn-lt"/>
                <a:cs typeface="+mn-lt"/>
              </a:rPr>
              <a:t> ≤ 0.05') as a license for making a claim of a scientific finding (or implied truth) leads to considerable distortion of the scientific process"</a:t>
            </a: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7F976F-A41E-4E0C-BD30-AD41730AE2F1}"/>
              </a:ext>
            </a:extLst>
          </p:cNvPr>
          <p:cNvSpPr txBox="1"/>
          <p:nvPr/>
        </p:nvSpPr>
        <p:spPr>
          <a:xfrm>
            <a:off x="576111" y="4343097"/>
            <a:ext cx="1077489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Wasserstein, Ronald L.; Lazar, Nicole A. (2016-04-02). </a:t>
            </a:r>
            <a:r>
              <a:rPr lang="en-US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"The ASA's Statement on p-Values: Context, Process, and Purpose"</a:t>
            </a:r>
            <a:r>
              <a:rPr lang="en-US" dirty="0">
                <a:latin typeface="Arial"/>
                <a:cs typeface="Arial"/>
              </a:rPr>
              <a:t>. </a:t>
            </a:r>
            <a:r>
              <a:rPr lang="en-US" i="1" dirty="0">
                <a:latin typeface="Arial"/>
                <a:cs typeface="Arial"/>
                <a:hlinkClick r:id="rId3" tooltip="The American Statisticia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American Statistician</a:t>
            </a:r>
            <a:r>
              <a:rPr lang="en-US" dirty="0">
                <a:latin typeface="Arial"/>
                <a:cs typeface="Arial"/>
              </a:rPr>
              <a:t>. </a:t>
            </a:r>
            <a:r>
              <a:rPr lang="en-US" b="1" dirty="0">
                <a:latin typeface="Arial"/>
                <a:cs typeface="Arial"/>
              </a:rPr>
              <a:t>70</a:t>
            </a:r>
            <a:r>
              <a:rPr lang="en-US" dirty="0">
                <a:latin typeface="Arial"/>
                <a:cs typeface="Arial"/>
              </a:rPr>
              <a:t> (2): 129–133.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257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4C462-632B-40C5-BF66-ED9C24430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58" y="53254"/>
            <a:ext cx="5232399" cy="1263649"/>
          </a:xfrm>
        </p:spPr>
        <p:txBody>
          <a:bodyPr>
            <a:normAutofit/>
          </a:bodyPr>
          <a:lstStyle/>
          <a:p>
            <a:r>
              <a:rPr lang="en-US" sz="4100" u="sng" dirty="0"/>
              <a:t>Statistical Significance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D1090-3CA6-467A-B1D4-9693D462C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769" y="1433069"/>
            <a:ext cx="5621866" cy="400346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dirty="0">
                <a:ea typeface="+mn-lt"/>
                <a:cs typeface="+mn-lt"/>
              </a:rPr>
              <a:t>P&lt;α</a:t>
            </a:r>
            <a:endParaRPr lang="en-US" sz="4000" dirty="0"/>
          </a:p>
          <a:p>
            <a:r>
              <a:rPr lang="en-US" sz="4000" dirty="0">
                <a:ea typeface="+mn-lt"/>
                <a:cs typeface="+mn-lt"/>
              </a:rPr>
              <a:t>α is usually set at 0.05</a:t>
            </a:r>
          </a:p>
          <a:p>
            <a:r>
              <a:rPr lang="en-US" sz="4000" dirty="0">
                <a:ea typeface="+mn-lt"/>
                <a:cs typeface="+mn-lt"/>
              </a:rPr>
              <a:t>100% Arbitrary (Fisher)</a:t>
            </a:r>
          </a:p>
          <a:p>
            <a:r>
              <a:rPr lang="en-US" sz="4000" dirty="0">
                <a:ea typeface="+mn-lt"/>
                <a:cs typeface="+mn-lt"/>
              </a:rPr>
              <a:t>It is for normal distribution with 2 tails</a:t>
            </a:r>
          </a:p>
          <a:p>
            <a:pPr marL="0" indent="0">
              <a:buNone/>
            </a:pPr>
            <a:endParaRPr lang="en-US" sz="4000" dirty="0">
              <a:ea typeface="+mn-lt"/>
              <a:cs typeface="+mn-lt"/>
            </a:endParaRPr>
          </a:p>
          <a:p>
            <a:endParaRPr lang="en-US" sz="4000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sz="4000" dirty="0">
              <a:ea typeface="+mn-lt"/>
              <a:cs typeface="+mn-lt"/>
            </a:endParaRPr>
          </a:p>
        </p:txBody>
      </p:sp>
      <p:pic>
        <p:nvPicPr>
          <p:cNvPr id="5" name="Picture 5" descr="A picture containing chart&#10;&#10;Description automatically generated">
            <a:extLst>
              <a:ext uri="{FF2B5EF4-FFF2-40B4-BE49-F238E27FC236}">
                <a16:creationId xmlns:a16="http://schemas.microsoft.com/office/drawing/2014/main" id="{27EDEC56-415C-4F2A-81F6-0550F37310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38" t="39525" r="-1965" b="9071"/>
          <a:stretch/>
        </p:blipFill>
        <p:spPr>
          <a:xfrm>
            <a:off x="6252803" y="1489819"/>
            <a:ext cx="5828759" cy="30561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24D7E1B-FCAA-461A-922A-DA8DAC32D079}"/>
              </a:ext>
            </a:extLst>
          </p:cNvPr>
          <p:cNvSpPr txBox="1"/>
          <p:nvPr/>
        </p:nvSpPr>
        <p:spPr>
          <a:xfrm>
            <a:off x="2439458" y="6211669"/>
            <a:ext cx="703897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  <a:hlinkClick r:id="rId3"/>
              </a:rPr>
              <a:t>User:Repapetilto</a:t>
            </a:r>
            <a:r>
              <a:rPr lang="en-US" dirty="0">
                <a:latin typeface="Arial"/>
                <a:cs typeface="Arial"/>
              </a:rPr>
              <a:t> @ Wikipedia &amp; </a:t>
            </a:r>
            <a:r>
              <a:rPr lang="en-US" dirty="0">
                <a:latin typeface="Arial"/>
                <a:cs typeface="Arial"/>
                <a:hlinkClick r:id="rId4"/>
              </a:rPr>
              <a:t>User:Chen-Pan Liao</a:t>
            </a:r>
            <a:r>
              <a:rPr lang="en-US" dirty="0">
                <a:latin typeface="Arial"/>
                <a:cs typeface="Arial"/>
              </a:rPr>
              <a:t> @ Wikipedia</a:t>
            </a:r>
            <a:endParaRPr lang="en-US" dirty="0">
              <a:ea typeface="+mn-lt"/>
              <a:cs typeface="+mn-lt"/>
            </a:endParaRP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26046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BD0FA-535F-4628-9B6F-21216EC26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229" y="158296"/>
            <a:ext cx="10515600" cy="1325563"/>
          </a:xfrm>
        </p:spPr>
        <p:txBody>
          <a:bodyPr/>
          <a:lstStyle/>
          <a:p>
            <a:r>
              <a:rPr lang="en-US" u="sng" dirty="0"/>
              <a:t>Type I and II Errors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7EEC662-B237-4277-BA72-0011F1F519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9091713"/>
              </p:ext>
            </p:extLst>
          </p:nvPr>
        </p:nvGraphicFramePr>
        <p:xfrm>
          <a:off x="446315" y="1483859"/>
          <a:ext cx="106680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6000">
                  <a:extLst>
                    <a:ext uri="{9D8B030D-6E8A-4147-A177-3AD203B41FA5}">
                      <a16:colId xmlns:a16="http://schemas.microsoft.com/office/drawing/2014/main" val="1792857099"/>
                    </a:ext>
                  </a:extLst>
                </a:gridCol>
                <a:gridCol w="3556000">
                  <a:extLst>
                    <a:ext uri="{9D8B030D-6E8A-4147-A177-3AD203B41FA5}">
                      <a16:colId xmlns:a16="http://schemas.microsoft.com/office/drawing/2014/main" val="829841509"/>
                    </a:ext>
                  </a:extLst>
                </a:gridCol>
                <a:gridCol w="3556000">
                  <a:extLst>
                    <a:ext uri="{9D8B030D-6E8A-4147-A177-3AD203B41FA5}">
                      <a16:colId xmlns:a16="http://schemas.microsoft.com/office/drawing/2014/main" val="36673633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H</a:t>
                      </a:r>
                      <a:r>
                        <a:rPr lang="en-US" baseline="-25000" dirty="0">
                          <a:effectLst/>
                        </a:rPr>
                        <a:t>0</a:t>
                      </a:r>
                      <a:r>
                        <a:rPr lang="en-US" dirty="0">
                          <a:effectLst/>
                        </a:rPr>
                        <a:t> is true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>
                          <a:effectLst/>
                        </a:rPr>
                        <a:t>Truly no difference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H</a:t>
                      </a:r>
                      <a:r>
                        <a:rPr lang="en-US" baseline="-25000" dirty="0">
                          <a:effectLst/>
                        </a:rPr>
                        <a:t>0</a:t>
                      </a:r>
                      <a:r>
                        <a:rPr lang="en-US" dirty="0">
                          <a:effectLst/>
                        </a:rPr>
                        <a:t> is false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>
                          <a:effectLst/>
                        </a:rPr>
                        <a:t>Truly a difference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72932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Accept null hypothesis</a:t>
                      </a:r>
                      <a:br>
                        <a:rPr lang="en-US" dirty="0">
                          <a:effectLst/>
                        </a:rPr>
                      </a:br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Right decision</a:t>
                      </a:r>
                      <a:endParaRPr lang="en-US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Wrong decision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</a:rPr>
                        <a:t>Type II Error (</a:t>
                      </a:r>
                      <a:r>
                        <a:rPr lang="el-GR">
                          <a:effectLst/>
                        </a:rPr>
                        <a:t>β</a:t>
                      </a:r>
                      <a:r>
                        <a:rPr lang="en-US">
                          <a:effectLst/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1243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Reject null hypothesis</a:t>
                      </a:r>
                      <a:br>
                        <a:rPr lang="en-US" dirty="0">
                          <a:effectLst/>
                        </a:rPr>
                      </a:br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Wrong decision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</a:rPr>
                        <a:t>Type I Error (</a:t>
                      </a:r>
                      <a:r>
                        <a:rPr lang="el-GR">
                          <a:effectLst/>
                        </a:rPr>
                        <a:t>α</a:t>
                      </a:r>
                      <a:r>
                        <a:rPr lang="en-US">
                          <a:effectLst/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Right decision</a:t>
                      </a:r>
                      <a:endParaRPr lang="en-US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207042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3ABB94D-2E65-C949-9519-23F4F6535A87}"/>
              </a:ext>
            </a:extLst>
          </p:cNvPr>
          <p:cNvSpPr txBox="1"/>
          <p:nvPr/>
        </p:nvSpPr>
        <p:spPr>
          <a:xfrm>
            <a:off x="1539369" y="3604006"/>
            <a:ext cx="873155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           Type I or alpha error is a false positive result</a:t>
            </a:r>
          </a:p>
          <a:p>
            <a:r>
              <a:rPr lang="en-US" sz="2800" dirty="0"/>
              <a:t>           Type II or beta error is a false negative result</a:t>
            </a:r>
          </a:p>
          <a:p>
            <a:endParaRPr lang="en-US" sz="2800" dirty="0"/>
          </a:p>
          <a:p>
            <a:r>
              <a:rPr lang="en-US" sz="2800" dirty="0"/>
              <a:t>Avoid by having the right study group size – power analysis</a:t>
            </a:r>
          </a:p>
        </p:txBody>
      </p:sp>
    </p:spTree>
    <p:extLst>
      <p:ext uri="{BB962C8B-B14F-4D97-AF65-F5344CB8AC3E}">
        <p14:creationId xmlns:p14="http://schemas.microsoft.com/office/powerpoint/2010/main" val="18901733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CDF09-EB3B-49A2-90AF-CE8F7AF23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28" y="103869"/>
            <a:ext cx="10515600" cy="1325563"/>
          </a:xfrm>
        </p:spPr>
        <p:txBody>
          <a:bodyPr/>
          <a:lstStyle/>
          <a:p>
            <a:r>
              <a:rPr lang="en-US" u="sng" dirty="0"/>
              <a:t>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B7D50-A3BA-4E20-A351-3350D4290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028" y="1429432"/>
            <a:ext cx="10515600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Probability of demonstrating a statistically significant difference given there is a difference between the experimental and control groups</a:t>
            </a:r>
          </a:p>
          <a:p>
            <a:r>
              <a:rPr lang="en-US" dirty="0"/>
              <a:t>Equal to 1-type II error</a:t>
            </a:r>
          </a:p>
          <a:p>
            <a:r>
              <a:rPr lang="en-US" dirty="0"/>
              <a:t>Based on the magnitude of observed effect and the sample size of the study</a:t>
            </a:r>
          </a:p>
          <a:p>
            <a:pPr lvl="1"/>
            <a:r>
              <a:rPr lang="en-US" dirty="0"/>
              <a:t>The larger the effect, the smaller the sample size</a:t>
            </a:r>
          </a:p>
          <a:p>
            <a:pPr lvl="1"/>
            <a:r>
              <a:rPr lang="en-US" dirty="0"/>
              <a:t>The smaller the effect, the larger the sample size</a:t>
            </a:r>
          </a:p>
          <a:p>
            <a:r>
              <a:rPr lang="en-US" dirty="0"/>
              <a:t>Must be done a priori (before collecting the data)</a:t>
            </a:r>
          </a:p>
          <a:p>
            <a:r>
              <a:rPr lang="en-US" dirty="0">
                <a:ea typeface="+mn-lt"/>
                <a:cs typeface="+mn-lt"/>
              </a:rPr>
              <a:t>Calculating the minimum sample size required to detect an effect</a:t>
            </a:r>
          </a:p>
          <a:p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/>
              <a:t>Avoid a false negative result</a:t>
            </a:r>
          </a:p>
        </p:txBody>
      </p:sp>
    </p:spTree>
    <p:extLst>
      <p:ext uri="{BB962C8B-B14F-4D97-AF65-F5344CB8AC3E}">
        <p14:creationId xmlns:p14="http://schemas.microsoft.com/office/powerpoint/2010/main" val="159301642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F1A34C2-525C-C145-8F62-D08C2A63F1A7}"/>
              </a:ext>
            </a:extLst>
          </p:cNvPr>
          <p:cNvSpPr txBox="1"/>
          <p:nvPr/>
        </p:nvSpPr>
        <p:spPr>
          <a:xfrm>
            <a:off x="424543" y="195943"/>
            <a:ext cx="76628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u="sng" dirty="0"/>
              <a:t>Power Calculation – Sample size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3BCEE8B9-6D90-164E-AA90-EC86853EB01D}"/>
              </a:ext>
            </a:extLst>
          </p:cNvPr>
          <p:cNvSpPr/>
          <p:nvPr/>
        </p:nvSpPr>
        <p:spPr>
          <a:xfrm>
            <a:off x="1382485" y="1581090"/>
            <a:ext cx="2057400" cy="59871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2 independent study groups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75487D-9435-344C-A415-7DCDFF42C1ED}"/>
              </a:ext>
            </a:extLst>
          </p:cNvPr>
          <p:cNvSpPr txBox="1"/>
          <p:nvPr/>
        </p:nvSpPr>
        <p:spPr>
          <a:xfrm>
            <a:off x="762001" y="1088571"/>
            <a:ext cx="2285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A. Study Group Design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F84A42C-1FCF-2F4A-89A4-2D7436763E36}"/>
              </a:ext>
            </a:extLst>
          </p:cNvPr>
          <p:cNvSpPr/>
          <p:nvPr/>
        </p:nvSpPr>
        <p:spPr>
          <a:xfrm>
            <a:off x="5138057" y="1581090"/>
            <a:ext cx="2057400" cy="59871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1 study group vs  population data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D4DDA-FFCD-BA45-84D8-2D9AF55B7757}"/>
              </a:ext>
            </a:extLst>
          </p:cNvPr>
          <p:cNvSpPr txBox="1"/>
          <p:nvPr/>
        </p:nvSpPr>
        <p:spPr>
          <a:xfrm>
            <a:off x="762001" y="2426178"/>
            <a:ext cx="2332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B. Primary end points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7CC20D0-6B1B-B84B-9C88-CA1A6ECC0EEE}"/>
              </a:ext>
            </a:extLst>
          </p:cNvPr>
          <p:cNvSpPr/>
          <p:nvPr/>
        </p:nvSpPr>
        <p:spPr>
          <a:xfrm>
            <a:off x="1382485" y="2941804"/>
            <a:ext cx="2057400" cy="59871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Dichotomous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(yes or no)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82382F06-9ADC-1E49-B641-9D05EDCC25F5}"/>
              </a:ext>
            </a:extLst>
          </p:cNvPr>
          <p:cNvSpPr/>
          <p:nvPr/>
        </p:nvSpPr>
        <p:spPr>
          <a:xfrm>
            <a:off x="5067299" y="2941804"/>
            <a:ext cx="2057400" cy="59871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Continuous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(means)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4CAF1B-1615-7D4E-B8C4-49C1097A8A85}"/>
              </a:ext>
            </a:extLst>
          </p:cNvPr>
          <p:cNvSpPr txBox="1"/>
          <p:nvPr/>
        </p:nvSpPr>
        <p:spPr>
          <a:xfrm>
            <a:off x="4062622" y="1695781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184A56-8E1C-9744-B0E8-F06BF25717A2}"/>
              </a:ext>
            </a:extLst>
          </p:cNvPr>
          <p:cNvSpPr txBox="1"/>
          <p:nvPr/>
        </p:nvSpPr>
        <p:spPr>
          <a:xfrm>
            <a:off x="4060270" y="3171186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9A4ADE-38BD-F54A-8FCC-DD16483101B2}"/>
              </a:ext>
            </a:extLst>
          </p:cNvPr>
          <p:cNvSpPr txBox="1"/>
          <p:nvPr/>
        </p:nvSpPr>
        <p:spPr>
          <a:xfrm>
            <a:off x="762001" y="3842657"/>
            <a:ext cx="243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C. Statistical Parameters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AD4645-6B67-E448-B8BB-17A4AEE15698}"/>
              </a:ext>
            </a:extLst>
          </p:cNvPr>
          <p:cNvSpPr txBox="1"/>
          <p:nvPr/>
        </p:nvSpPr>
        <p:spPr>
          <a:xfrm>
            <a:off x="1185529" y="4402999"/>
            <a:ext cx="2178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Anticipated Outcome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1ED25F-E3BF-0D46-AA25-01914B0D0A6D}"/>
              </a:ext>
            </a:extLst>
          </p:cNvPr>
          <p:cNvSpPr txBox="1"/>
          <p:nvPr/>
        </p:nvSpPr>
        <p:spPr>
          <a:xfrm>
            <a:off x="5348925" y="4402999"/>
            <a:ext cx="2256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Anticipated Error Rate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E351A0-FD08-7D40-ABF6-E0094FD953EE}"/>
              </a:ext>
            </a:extLst>
          </p:cNvPr>
          <p:cNvSpPr txBox="1"/>
          <p:nvPr/>
        </p:nvSpPr>
        <p:spPr>
          <a:xfrm>
            <a:off x="937934" y="4903350"/>
            <a:ext cx="3492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Known Population/Group1            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0E25C5-A639-0345-9940-7CD52B8F31FF}"/>
              </a:ext>
            </a:extLst>
          </p:cNvPr>
          <p:cNvSpPr txBox="1"/>
          <p:nvPr/>
        </p:nvSpPr>
        <p:spPr>
          <a:xfrm>
            <a:off x="1352312" y="5463692"/>
            <a:ext cx="3094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Group 2                                     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4FEC17B-44BB-C842-B5C9-87C3F7DEAF39}"/>
              </a:ext>
            </a:extLst>
          </p:cNvPr>
          <p:cNvSpPr txBox="1"/>
          <p:nvPr/>
        </p:nvSpPr>
        <p:spPr>
          <a:xfrm>
            <a:off x="5248676" y="4885965"/>
            <a:ext cx="4004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Type 1 alpha error rate             0.05%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8654FA5-52EF-364C-A113-EBF17D71381C}"/>
              </a:ext>
            </a:extLst>
          </p:cNvPr>
          <p:cNvSpPr txBox="1"/>
          <p:nvPr/>
        </p:nvSpPr>
        <p:spPr>
          <a:xfrm>
            <a:off x="5337937" y="5404330"/>
            <a:ext cx="361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Power                                            80%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F5555A2-A6FD-6F4C-833F-6C61C9C5C4C3}"/>
              </a:ext>
            </a:extLst>
          </p:cNvPr>
          <p:cNvSpPr/>
          <p:nvPr/>
        </p:nvSpPr>
        <p:spPr>
          <a:xfrm>
            <a:off x="2684308" y="6194089"/>
            <a:ext cx="51534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clincalc.com</a:t>
            </a:r>
            <a:r>
              <a:rPr lang="en-US" dirty="0"/>
              <a:t>/stats/</a:t>
            </a:r>
            <a:r>
              <a:rPr lang="en-US" dirty="0" err="1"/>
              <a:t>samplesize.aspx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2407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B40E7-714D-444F-9D65-9A0BA040E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71586"/>
            <a:ext cx="10515600" cy="1325563"/>
          </a:xfrm>
        </p:spPr>
        <p:txBody>
          <a:bodyPr/>
          <a:lstStyle/>
          <a:p>
            <a:r>
              <a:rPr lang="en-US" u="sng" dirty="0"/>
              <a:t>Receiver Operator Curve (ROC)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3CAD90-12CC-F54F-BE4A-43E85B78AE29}"/>
              </a:ext>
            </a:extLst>
          </p:cNvPr>
          <p:cNvSpPr/>
          <p:nvPr/>
        </p:nvSpPr>
        <p:spPr>
          <a:xfrm>
            <a:off x="947056" y="1380699"/>
            <a:ext cx="105591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202122"/>
                </a:solidFill>
              </a:rPr>
              <a:t>A </a:t>
            </a:r>
            <a:r>
              <a:rPr lang="en-US" sz="2400" dirty="0">
                <a:hlinkClick r:id="rId2" tooltip="Graph of a fun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graphical plot</a:t>
            </a:r>
            <a:r>
              <a:rPr lang="en-US" sz="2400" dirty="0">
                <a:solidFill>
                  <a:srgbClr val="202122"/>
                </a:solidFill>
              </a:rPr>
              <a:t> that illustrates the diagnostic ability of a </a:t>
            </a:r>
            <a:r>
              <a:rPr lang="en-US" sz="2400" dirty="0">
                <a:hlinkClick r:id="rId3" tooltip="Binary classifie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binary classifier</a:t>
            </a:r>
            <a:r>
              <a:rPr lang="en-US" sz="2400" dirty="0">
                <a:solidFill>
                  <a:srgbClr val="202122"/>
                </a:solidFill>
              </a:rPr>
              <a:t> system as its discrimination threshold is varied. </a:t>
            </a: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E7CE85-9B0A-CE47-B739-0C11CC77139D}"/>
              </a:ext>
            </a:extLst>
          </p:cNvPr>
          <p:cNvSpPr/>
          <p:nvPr/>
        </p:nvSpPr>
        <p:spPr>
          <a:xfrm>
            <a:off x="1023255" y="5226131"/>
            <a:ext cx="104067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202122"/>
                </a:solidFill>
              </a:rPr>
              <a:t>Area under the Curve (AUC) is equal to the probability that a classifier will rank a randomly chosen positive instance higher than a randomly chosen negative one </a:t>
            </a:r>
            <a:endParaRPr lang="en-US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45264FC-B920-1B48-9DEC-230D48E1E9FD}"/>
              </a:ext>
            </a:extLst>
          </p:cNvPr>
          <p:cNvSpPr/>
          <p:nvPr/>
        </p:nvSpPr>
        <p:spPr>
          <a:xfrm>
            <a:off x="4313582" y="2325756"/>
            <a:ext cx="3508513" cy="256429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D6F6FB-F5A2-F948-A29C-CFE31E81A9FD}"/>
              </a:ext>
            </a:extLst>
          </p:cNvPr>
          <p:cNvSpPr txBox="1"/>
          <p:nvPr/>
        </p:nvSpPr>
        <p:spPr>
          <a:xfrm>
            <a:off x="5142082" y="4934625"/>
            <a:ext cx="15302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False Positive Rate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8671A5-052F-0C46-A10E-C1339F0A7557}"/>
              </a:ext>
            </a:extLst>
          </p:cNvPr>
          <p:cNvSpPr txBox="1"/>
          <p:nvPr/>
        </p:nvSpPr>
        <p:spPr>
          <a:xfrm rot="16200000">
            <a:off x="3318515" y="3366919"/>
            <a:ext cx="1488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True Positive Rate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F26034-1CDD-AA43-9995-272FECA9AD69}"/>
              </a:ext>
            </a:extLst>
          </p:cNvPr>
          <p:cNvSpPr txBox="1"/>
          <p:nvPr/>
        </p:nvSpPr>
        <p:spPr>
          <a:xfrm>
            <a:off x="4538648" y="2355023"/>
            <a:ext cx="12068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Perfect classifier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301C77F-C1C3-614D-83BE-D710F59BAE02}"/>
              </a:ext>
            </a:extLst>
          </p:cNvPr>
          <p:cNvSpPr/>
          <p:nvPr/>
        </p:nvSpPr>
        <p:spPr>
          <a:xfrm>
            <a:off x="4383155" y="2414010"/>
            <a:ext cx="185309" cy="1677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0F01530-1133-AA4C-8E1A-04938F0C025B}"/>
              </a:ext>
            </a:extLst>
          </p:cNvPr>
          <p:cNvSpPr txBox="1"/>
          <p:nvPr/>
        </p:nvSpPr>
        <p:spPr>
          <a:xfrm>
            <a:off x="3856381" y="2358929"/>
            <a:ext cx="479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1.0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5D624D2-4C41-E54E-B83C-7630850D5A53}"/>
              </a:ext>
            </a:extLst>
          </p:cNvPr>
          <p:cNvSpPr txBox="1"/>
          <p:nvPr/>
        </p:nvSpPr>
        <p:spPr>
          <a:xfrm>
            <a:off x="7481441" y="4934625"/>
            <a:ext cx="479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1.0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27C3A22-CA65-BF45-8803-01AE96887E63}"/>
              </a:ext>
            </a:extLst>
          </p:cNvPr>
          <p:cNvSpPr txBox="1"/>
          <p:nvPr/>
        </p:nvSpPr>
        <p:spPr>
          <a:xfrm>
            <a:off x="4096463" y="4865612"/>
            <a:ext cx="4731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0.0</a:t>
            </a: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12750B1A-2568-CA47-AFCC-9581D3BEE2AB}"/>
              </a:ext>
            </a:extLst>
          </p:cNvPr>
          <p:cNvSpPr/>
          <p:nvPr/>
        </p:nvSpPr>
        <p:spPr>
          <a:xfrm>
            <a:off x="4293704" y="2646529"/>
            <a:ext cx="2951922" cy="2273341"/>
          </a:xfrm>
          <a:custGeom>
            <a:avLst/>
            <a:gdLst>
              <a:gd name="connsiteX0" fmla="*/ 0 w 944218"/>
              <a:gd name="connsiteY0" fmla="*/ 1540592 h 1540592"/>
              <a:gd name="connsiteX1" fmla="*/ 9939 w 944218"/>
              <a:gd name="connsiteY1" fmla="*/ 1341809 h 1540592"/>
              <a:gd name="connsiteX2" fmla="*/ 19879 w 944218"/>
              <a:gd name="connsiteY2" fmla="*/ 1292113 h 1540592"/>
              <a:gd name="connsiteX3" fmla="*/ 49696 w 944218"/>
              <a:gd name="connsiteY3" fmla="*/ 1192722 h 1540592"/>
              <a:gd name="connsiteX4" fmla="*/ 119270 w 944218"/>
              <a:gd name="connsiteY4" fmla="*/ 984000 h 1540592"/>
              <a:gd name="connsiteX5" fmla="*/ 149087 w 944218"/>
              <a:gd name="connsiteY5" fmla="*/ 894548 h 1540592"/>
              <a:gd name="connsiteX6" fmla="*/ 168966 w 944218"/>
              <a:gd name="connsiteY6" fmla="*/ 834913 h 1540592"/>
              <a:gd name="connsiteX7" fmla="*/ 188844 w 944218"/>
              <a:gd name="connsiteY7" fmla="*/ 805096 h 1540592"/>
              <a:gd name="connsiteX8" fmla="*/ 228600 w 944218"/>
              <a:gd name="connsiteY8" fmla="*/ 715644 h 1540592"/>
              <a:gd name="connsiteX9" fmla="*/ 238539 w 944218"/>
              <a:gd name="connsiteY9" fmla="*/ 685826 h 1540592"/>
              <a:gd name="connsiteX10" fmla="*/ 258418 w 944218"/>
              <a:gd name="connsiteY10" fmla="*/ 656009 h 1540592"/>
              <a:gd name="connsiteX11" fmla="*/ 298174 w 944218"/>
              <a:gd name="connsiteY11" fmla="*/ 566557 h 1540592"/>
              <a:gd name="connsiteX12" fmla="*/ 327992 w 944218"/>
              <a:gd name="connsiteY12" fmla="*/ 516861 h 1540592"/>
              <a:gd name="connsiteX13" fmla="*/ 337931 w 944218"/>
              <a:gd name="connsiteY13" fmla="*/ 487044 h 1540592"/>
              <a:gd name="connsiteX14" fmla="*/ 377687 w 944218"/>
              <a:gd name="connsiteY14" fmla="*/ 427409 h 1540592"/>
              <a:gd name="connsiteX15" fmla="*/ 407505 w 944218"/>
              <a:gd name="connsiteY15" fmla="*/ 377713 h 1540592"/>
              <a:gd name="connsiteX16" fmla="*/ 467139 w 944218"/>
              <a:gd name="connsiteY16" fmla="*/ 298200 h 1540592"/>
              <a:gd name="connsiteX17" fmla="*/ 496957 w 944218"/>
              <a:gd name="connsiteY17" fmla="*/ 238565 h 1540592"/>
              <a:gd name="connsiteX18" fmla="*/ 546653 w 944218"/>
              <a:gd name="connsiteY18" fmla="*/ 188870 h 1540592"/>
              <a:gd name="connsiteX19" fmla="*/ 566531 w 944218"/>
              <a:gd name="connsiteY19" fmla="*/ 159052 h 1540592"/>
              <a:gd name="connsiteX20" fmla="*/ 655983 w 944218"/>
              <a:gd name="connsiteY20" fmla="*/ 109357 h 1540592"/>
              <a:gd name="connsiteX21" fmla="*/ 725557 w 944218"/>
              <a:gd name="connsiteY21" fmla="*/ 79539 h 1540592"/>
              <a:gd name="connsiteX22" fmla="*/ 755374 w 944218"/>
              <a:gd name="connsiteY22" fmla="*/ 59661 h 1540592"/>
              <a:gd name="connsiteX23" fmla="*/ 815009 w 944218"/>
              <a:gd name="connsiteY23" fmla="*/ 39783 h 1540592"/>
              <a:gd name="connsiteX24" fmla="*/ 874644 w 944218"/>
              <a:gd name="connsiteY24" fmla="*/ 19905 h 1540592"/>
              <a:gd name="connsiteX25" fmla="*/ 904461 w 944218"/>
              <a:gd name="connsiteY25" fmla="*/ 9965 h 1540592"/>
              <a:gd name="connsiteX26" fmla="*/ 944218 w 944218"/>
              <a:gd name="connsiteY26" fmla="*/ 26 h 1540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944218" h="1540592">
                <a:moveTo>
                  <a:pt x="0" y="1540592"/>
                </a:moveTo>
                <a:cubicBezTo>
                  <a:pt x="3313" y="1474331"/>
                  <a:pt x="4648" y="1407941"/>
                  <a:pt x="9939" y="1341809"/>
                </a:cubicBezTo>
                <a:cubicBezTo>
                  <a:pt x="11286" y="1324969"/>
                  <a:pt x="16214" y="1308604"/>
                  <a:pt x="19879" y="1292113"/>
                </a:cubicBezTo>
                <a:cubicBezTo>
                  <a:pt x="29894" y="1247048"/>
                  <a:pt x="33178" y="1242278"/>
                  <a:pt x="49696" y="1192722"/>
                </a:cubicBezTo>
                <a:lnTo>
                  <a:pt x="119270" y="984000"/>
                </a:lnTo>
                <a:lnTo>
                  <a:pt x="149087" y="894548"/>
                </a:lnTo>
                <a:cubicBezTo>
                  <a:pt x="149088" y="894544"/>
                  <a:pt x="168964" y="834916"/>
                  <a:pt x="168966" y="834913"/>
                </a:cubicBezTo>
                <a:cubicBezTo>
                  <a:pt x="175592" y="824974"/>
                  <a:pt x="183993" y="816012"/>
                  <a:pt x="188844" y="805096"/>
                </a:cubicBezTo>
                <a:cubicBezTo>
                  <a:pt x="236155" y="698646"/>
                  <a:pt x="183614" y="783124"/>
                  <a:pt x="228600" y="715644"/>
                </a:cubicBezTo>
                <a:cubicBezTo>
                  <a:pt x="231913" y="705705"/>
                  <a:pt x="233854" y="695197"/>
                  <a:pt x="238539" y="685826"/>
                </a:cubicBezTo>
                <a:cubicBezTo>
                  <a:pt x="243881" y="675142"/>
                  <a:pt x="253566" y="666925"/>
                  <a:pt x="258418" y="656009"/>
                </a:cubicBezTo>
                <a:cubicBezTo>
                  <a:pt x="305732" y="549553"/>
                  <a:pt x="253186" y="634040"/>
                  <a:pt x="298174" y="566557"/>
                </a:cubicBezTo>
                <a:cubicBezTo>
                  <a:pt x="326329" y="482090"/>
                  <a:pt x="287062" y="585075"/>
                  <a:pt x="327992" y="516861"/>
                </a:cubicBezTo>
                <a:cubicBezTo>
                  <a:pt x="333382" y="507877"/>
                  <a:pt x="332843" y="496202"/>
                  <a:pt x="337931" y="487044"/>
                </a:cubicBezTo>
                <a:cubicBezTo>
                  <a:pt x="349533" y="466160"/>
                  <a:pt x="370132" y="450074"/>
                  <a:pt x="377687" y="427409"/>
                </a:cubicBezTo>
                <a:cubicBezTo>
                  <a:pt x="396691" y="370398"/>
                  <a:pt x="374761" y="421372"/>
                  <a:pt x="407505" y="377713"/>
                </a:cubicBezTo>
                <a:cubicBezTo>
                  <a:pt x="474941" y="287799"/>
                  <a:pt x="421550" y="343791"/>
                  <a:pt x="467139" y="298200"/>
                </a:cubicBezTo>
                <a:cubicBezTo>
                  <a:pt x="476523" y="270052"/>
                  <a:pt x="476209" y="262276"/>
                  <a:pt x="496957" y="238565"/>
                </a:cubicBezTo>
                <a:cubicBezTo>
                  <a:pt x="512384" y="220935"/>
                  <a:pt x="533659" y="208362"/>
                  <a:pt x="546653" y="188870"/>
                </a:cubicBezTo>
                <a:cubicBezTo>
                  <a:pt x="553279" y="178931"/>
                  <a:pt x="557541" y="166918"/>
                  <a:pt x="566531" y="159052"/>
                </a:cubicBezTo>
                <a:cubicBezTo>
                  <a:pt x="650098" y="85931"/>
                  <a:pt x="596829" y="138934"/>
                  <a:pt x="655983" y="109357"/>
                </a:cubicBezTo>
                <a:cubicBezTo>
                  <a:pt x="724623" y="75037"/>
                  <a:pt x="642812" y="100227"/>
                  <a:pt x="725557" y="79539"/>
                </a:cubicBezTo>
                <a:cubicBezTo>
                  <a:pt x="735496" y="72913"/>
                  <a:pt x="744458" y="64512"/>
                  <a:pt x="755374" y="59661"/>
                </a:cubicBezTo>
                <a:cubicBezTo>
                  <a:pt x="774522" y="51151"/>
                  <a:pt x="795131" y="46409"/>
                  <a:pt x="815009" y="39783"/>
                </a:cubicBezTo>
                <a:lnTo>
                  <a:pt x="874644" y="19905"/>
                </a:lnTo>
                <a:lnTo>
                  <a:pt x="904461" y="9965"/>
                </a:lnTo>
                <a:cubicBezTo>
                  <a:pt x="937420" y="-1022"/>
                  <a:pt x="923803" y="26"/>
                  <a:pt x="944218" y="26"/>
                </a:cubicBezTo>
              </a:path>
            </a:pathLst>
          </a:cu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91A49E3-FD13-D147-A14D-384C7B81862D}"/>
              </a:ext>
            </a:extLst>
          </p:cNvPr>
          <p:cNvCxnSpPr>
            <a:stCxn id="14" idx="0"/>
          </p:cNvCxnSpPr>
          <p:nvPr/>
        </p:nvCxnSpPr>
        <p:spPr>
          <a:xfrm flipV="1">
            <a:off x="4333014" y="2646529"/>
            <a:ext cx="2942429" cy="2219083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20">
            <a:extLst>
              <a:ext uri="{FF2B5EF4-FFF2-40B4-BE49-F238E27FC236}">
                <a16:creationId xmlns:a16="http://schemas.microsoft.com/office/drawing/2014/main" id="{BBEC9139-14F4-AF4E-A10F-4AC5818845C1}"/>
              </a:ext>
            </a:extLst>
          </p:cNvPr>
          <p:cNvSpPr/>
          <p:nvPr/>
        </p:nvSpPr>
        <p:spPr>
          <a:xfrm>
            <a:off x="4283444" y="2691009"/>
            <a:ext cx="2942429" cy="2238800"/>
          </a:xfrm>
          <a:custGeom>
            <a:avLst/>
            <a:gdLst>
              <a:gd name="connsiteX0" fmla="*/ 10259 w 1948390"/>
              <a:gd name="connsiteY0" fmla="*/ 1700418 h 1700418"/>
              <a:gd name="connsiteX1" fmla="*/ 320 w 1948390"/>
              <a:gd name="connsiteY1" fmla="*/ 1650722 h 1700418"/>
              <a:gd name="connsiteX2" fmla="*/ 20198 w 1948390"/>
              <a:gd name="connsiteY2" fmla="*/ 1620905 h 1700418"/>
              <a:gd name="connsiteX3" fmla="*/ 30138 w 1948390"/>
              <a:gd name="connsiteY3" fmla="*/ 1591087 h 1700418"/>
              <a:gd name="connsiteX4" fmla="*/ 69894 w 1948390"/>
              <a:gd name="connsiteY4" fmla="*/ 1531452 h 1700418"/>
              <a:gd name="connsiteX5" fmla="*/ 89772 w 1948390"/>
              <a:gd name="connsiteY5" fmla="*/ 1501635 h 1700418"/>
              <a:gd name="connsiteX6" fmla="*/ 139468 w 1948390"/>
              <a:gd name="connsiteY6" fmla="*/ 1461879 h 1700418"/>
              <a:gd name="connsiteX7" fmla="*/ 179225 w 1948390"/>
              <a:gd name="connsiteY7" fmla="*/ 1422122 h 1700418"/>
              <a:gd name="connsiteX8" fmla="*/ 209042 w 1948390"/>
              <a:gd name="connsiteY8" fmla="*/ 1372426 h 1700418"/>
              <a:gd name="connsiteX9" fmla="*/ 268677 w 1948390"/>
              <a:gd name="connsiteY9" fmla="*/ 1292913 h 1700418"/>
              <a:gd name="connsiteX10" fmla="*/ 278616 w 1948390"/>
              <a:gd name="connsiteY10" fmla="*/ 1263096 h 1700418"/>
              <a:gd name="connsiteX11" fmla="*/ 338251 w 1948390"/>
              <a:gd name="connsiteY11" fmla="*/ 1173644 h 1700418"/>
              <a:gd name="connsiteX12" fmla="*/ 358129 w 1948390"/>
              <a:gd name="connsiteY12" fmla="*/ 1143826 h 1700418"/>
              <a:gd name="connsiteX13" fmla="*/ 387946 w 1948390"/>
              <a:gd name="connsiteY13" fmla="*/ 1123948 h 1700418"/>
              <a:gd name="connsiteX14" fmla="*/ 427703 w 1948390"/>
              <a:gd name="connsiteY14" fmla="*/ 1074252 h 1700418"/>
              <a:gd name="connsiteX15" fmla="*/ 457520 w 1948390"/>
              <a:gd name="connsiteY15" fmla="*/ 1054374 h 1700418"/>
              <a:gd name="connsiteX16" fmla="*/ 507216 w 1948390"/>
              <a:gd name="connsiteY16" fmla="*/ 1014618 h 1700418"/>
              <a:gd name="connsiteX17" fmla="*/ 546972 w 1948390"/>
              <a:gd name="connsiteY17" fmla="*/ 964922 h 1700418"/>
              <a:gd name="connsiteX18" fmla="*/ 566851 w 1948390"/>
              <a:gd name="connsiteY18" fmla="*/ 945044 h 1700418"/>
              <a:gd name="connsiteX19" fmla="*/ 596668 w 1948390"/>
              <a:gd name="connsiteY19" fmla="*/ 925166 h 1700418"/>
              <a:gd name="connsiteX20" fmla="*/ 636425 w 1948390"/>
              <a:gd name="connsiteY20" fmla="*/ 885409 h 1700418"/>
              <a:gd name="connsiteX21" fmla="*/ 666242 w 1948390"/>
              <a:gd name="connsiteY21" fmla="*/ 865531 h 1700418"/>
              <a:gd name="connsiteX22" fmla="*/ 686120 w 1948390"/>
              <a:gd name="connsiteY22" fmla="*/ 845652 h 1700418"/>
              <a:gd name="connsiteX23" fmla="*/ 745755 w 1948390"/>
              <a:gd name="connsiteY23" fmla="*/ 805896 h 1700418"/>
              <a:gd name="connsiteX24" fmla="*/ 795451 w 1948390"/>
              <a:gd name="connsiteY24" fmla="*/ 756200 h 1700418"/>
              <a:gd name="connsiteX25" fmla="*/ 855085 w 1948390"/>
              <a:gd name="connsiteY25" fmla="*/ 716444 h 1700418"/>
              <a:gd name="connsiteX26" fmla="*/ 924659 w 1948390"/>
              <a:gd name="connsiteY26" fmla="*/ 666748 h 1700418"/>
              <a:gd name="connsiteX27" fmla="*/ 944538 w 1948390"/>
              <a:gd name="connsiteY27" fmla="*/ 646870 h 1700418"/>
              <a:gd name="connsiteX28" fmla="*/ 1014112 w 1948390"/>
              <a:gd name="connsiteY28" fmla="*/ 587235 h 1700418"/>
              <a:gd name="connsiteX29" fmla="*/ 1033990 w 1948390"/>
              <a:gd name="connsiteY29" fmla="*/ 557418 h 1700418"/>
              <a:gd name="connsiteX30" fmla="*/ 1083685 w 1948390"/>
              <a:gd name="connsiteY30" fmla="*/ 507722 h 1700418"/>
              <a:gd name="connsiteX31" fmla="*/ 1103564 w 1948390"/>
              <a:gd name="connsiteY31" fmla="*/ 487844 h 1700418"/>
              <a:gd name="connsiteX32" fmla="*/ 1153259 w 1948390"/>
              <a:gd name="connsiteY32" fmla="*/ 438148 h 1700418"/>
              <a:gd name="connsiteX33" fmla="*/ 1202955 w 1948390"/>
              <a:gd name="connsiteY33" fmla="*/ 388452 h 1700418"/>
              <a:gd name="connsiteX34" fmla="*/ 1232772 w 1948390"/>
              <a:gd name="connsiteY34" fmla="*/ 368574 h 1700418"/>
              <a:gd name="connsiteX35" fmla="*/ 1272529 w 1948390"/>
              <a:gd name="connsiteY35" fmla="*/ 318879 h 1700418"/>
              <a:gd name="connsiteX36" fmla="*/ 1302346 w 1948390"/>
              <a:gd name="connsiteY36" fmla="*/ 299000 h 1700418"/>
              <a:gd name="connsiteX37" fmla="*/ 1322225 w 1948390"/>
              <a:gd name="connsiteY37" fmla="*/ 279122 h 1700418"/>
              <a:gd name="connsiteX38" fmla="*/ 1411677 w 1948390"/>
              <a:gd name="connsiteY38" fmla="*/ 229426 h 1700418"/>
              <a:gd name="connsiteX39" fmla="*/ 1441494 w 1948390"/>
              <a:gd name="connsiteY39" fmla="*/ 209548 h 1700418"/>
              <a:gd name="connsiteX40" fmla="*/ 1501129 w 1948390"/>
              <a:gd name="connsiteY40" fmla="*/ 189670 h 1700418"/>
              <a:gd name="connsiteX41" fmla="*/ 1530946 w 1948390"/>
              <a:gd name="connsiteY41" fmla="*/ 179731 h 1700418"/>
              <a:gd name="connsiteX42" fmla="*/ 1590581 w 1948390"/>
              <a:gd name="connsiteY42" fmla="*/ 149913 h 1700418"/>
              <a:gd name="connsiteX43" fmla="*/ 1620398 w 1948390"/>
              <a:gd name="connsiteY43" fmla="*/ 130035 h 1700418"/>
              <a:gd name="connsiteX44" fmla="*/ 1680033 w 1948390"/>
              <a:gd name="connsiteY44" fmla="*/ 110157 h 1700418"/>
              <a:gd name="connsiteX45" fmla="*/ 1699912 w 1948390"/>
              <a:gd name="connsiteY45" fmla="*/ 90279 h 1700418"/>
              <a:gd name="connsiteX46" fmla="*/ 1848998 w 1948390"/>
              <a:gd name="connsiteY46" fmla="*/ 60461 h 1700418"/>
              <a:gd name="connsiteX47" fmla="*/ 1878816 w 1948390"/>
              <a:gd name="connsiteY47" fmla="*/ 826 h 1700418"/>
              <a:gd name="connsiteX48" fmla="*/ 1908633 w 1948390"/>
              <a:gd name="connsiteY48" fmla="*/ 10766 h 1700418"/>
              <a:gd name="connsiteX49" fmla="*/ 1948390 w 1948390"/>
              <a:gd name="connsiteY49" fmla="*/ 20705 h 1700418"/>
              <a:gd name="connsiteX50" fmla="*/ 1928512 w 1948390"/>
              <a:gd name="connsiteY50" fmla="*/ 50522 h 1700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948390" h="1700418">
                <a:moveTo>
                  <a:pt x="10259" y="1700418"/>
                </a:moveTo>
                <a:cubicBezTo>
                  <a:pt x="6946" y="1683853"/>
                  <a:pt x="-1775" y="1667485"/>
                  <a:pt x="320" y="1650722"/>
                </a:cubicBezTo>
                <a:cubicBezTo>
                  <a:pt x="1802" y="1638869"/>
                  <a:pt x="14856" y="1631589"/>
                  <a:pt x="20198" y="1620905"/>
                </a:cubicBezTo>
                <a:cubicBezTo>
                  <a:pt x="24884" y="1611534"/>
                  <a:pt x="25050" y="1600246"/>
                  <a:pt x="30138" y="1591087"/>
                </a:cubicBezTo>
                <a:cubicBezTo>
                  <a:pt x="41740" y="1570203"/>
                  <a:pt x="56642" y="1551330"/>
                  <a:pt x="69894" y="1531452"/>
                </a:cubicBezTo>
                <a:cubicBezTo>
                  <a:pt x="76520" y="1521513"/>
                  <a:pt x="81325" y="1510081"/>
                  <a:pt x="89772" y="1501635"/>
                </a:cubicBezTo>
                <a:cubicBezTo>
                  <a:pt x="157456" y="1433954"/>
                  <a:pt x="51683" y="1537123"/>
                  <a:pt x="139468" y="1461879"/>
                </a:cubicBezTo>
                <a:cubicBezTo>
                  <a:pt x="153698" y="1449682"/>
                  <a:pt x="179225" y="1422122"/>
                  <a:pt x="179225" y="1422122"/>
                </a:cubicBezTo>
                <a:cubicBezTo>
                  <a:pt x="198228" y="1365113"/>
                  <a:pt x="176299" y="1416083"/>
                  <a:pt x="209042" y="1372426"/>
                </a:cubicBezTo>
                <a:cubicBezTo>
                  <a:pt x="276470" y="1282521"/>
                  <a:pt x="223090" y="1338500"/>
                  <a:pt x="268677" y="1292913"/>
                </a:cubicBezTo>
                <a:cubicBezTo>
                  <a:pt x="271990" y="1282974"/>
                  <a:pt x="273528" y="1272254"/>
                  <a:pt x="278616" y="1263096"/>
                </a:cubicBezTo>
                <a:cubicBezTo>
                  <a:pt x="278636" y="1263061"/>
                  <a:pt x="328301" y="1188569"/>
                  <a:pt x="338251" y="1173644"/>
                </a:cubicBezTo>
                <a:cubicBezTo>
                  <a:pt x="344877" y="1163705"/>
                  <a:pt x="348190" y="1150452"/>
                  <a:pt x="358129" y="1143826"/>
                </a:cubicBezTo>
                <a:cubicBezTo>
                  <a:pt x="368068" y="1137200"/>
                  <a:pt x="378618" y="1131410"/>
                  <a:pt x="387946" y="1123948"/>
                </a:cubicBezTo>
                <a:cubicBezTo>
                  <a:pt x="437128" y="1084603"/>
                  <a:pt x="376041" y="1125915"/>
                  <a:pt x="427703" y="1074252"/>
                </a:cubicBezTo>
                <a:cubicBezTo>
                  <a:pt x="436149" y="1065805"/>
                  <a:pt x="447581" y="1061000"/>
                  <a:pt x="457520" y="1054374"/>
                </a:cubicBezTo>
                <a:cubicBezTo>
                  <a:pt x="497112" y="994986"/>
                  <a:pt x="453872" y="1046625"/>
                  <a:pt x="507216" y="1014618"/>
                </a:cubicBezTo>
                <a:cubicBezTo>
                  <a:pt x="525675" y="1003543"/>
                  <a:pt x="534472" y="980546"/>
                  <a:pt x="546972" y="964922"/>
                </a:cubicBezTo>
                <a:cubicBezTo>
                  <a:pt x="552826" y="957605"/>
                  <a:pt x="559534" y="950898"/>
                  <a:pt x="566851" y="945044"/>
                </a:cubicBezTo>
                <a:cubicBezTo>
                  <a:pt x="576179" y="937582"/>
                  <a:pt x="587599" y="932940"/>
                  <a:pt x="596668" y="925166"/>
                </a:cubicBezTo>
                <a:cubicBezTo>
                  <a:pt x="610898" y="912969"/>
                  <a:pt x="620831" y="895805"/>
                  <a:pt x="636425" y="885409"/>
                </a:cubicBezTo>
                <a:cubicBezTo>
                  <a:pt x="646364" y="878783"/>
                  <a:pt x="656914" y="872993"/>
                  <a:pt x="666242" y="865531"/>
                </a:cubicBezTo>
                <a:cubicBezTo>
                  <a:pt x="673559" y="859677"/>
                  <a:pt x="678623" y="851275"/>
                  <a:pt x="686120" y="845652"/>
                </a:cubicBezTo>
                <a:cubicBezTo>
                  <a:pt x="705232" y="831318"/>
                  <a:pt x="728862" y="822789"/>
                  <a:pt x="745755" y="805896"/>
                </a:cubicBezTo>
                <a:cubicBezTo>
                  <a:pt x="762320" y="789331"/>
                  <a:pt x="775959" y="769195"/>
                  <a:pt x="795451" y="756200"/>
                </a:cubicBezTo>
                <a:cubicBezTo>
                  <a:pt x="815329" y="742948"/>
                  <a:pt x="838192" y="733337"/>
                  <a:pt x="855085" y="716444"/>
                </a:cubicBezTo>
                <a:cubicBezTo>
                  <a:pt x="902250" y="669279"/>
                  <a:pt x="877062" y="682614"/>
                  <a:pt x="924659" y="666748"/>
                </a:cubicBezTo>
                <a:cubicBezTo>
                  <a:pt x="931285" y="660122"/>
                  <a:pt x="937221" y="652724"/>
                  <a:pt x="944538" y="646870"/>
                </a:cubicBezTo>
                <a:cubicBezTo>
                  <a:pt x="976653" y="621179"/>
                  <a:pt x="986770" y="628249"/>
                  <a:pt x="1014112" y="587235"/>
                </a:cubicBezTo>
                <a:cubicBezTo>
                  <a:pt x="1020738" y="577296"/>
                  <a:pt x="1026124" y="566408"/>
                  <a:pt x="1033990" y="557418"/>
                </a:cubicBezTo>
                <a:cubicBezTo>
                  <a:pt x="1049416" y="539788"/>
                  <a:pt x="1067120" y="524287"/>
                  <a:pt x="1083685" y="507722"/>
                </a:cubicBezTo>
                <a:cubicBezTo>
                  <a:pt x="1090311" y="501096"/>
                  <a:pt x="1098366" y="495641"/>
                  <a:pt x="1103564" y="487844"/>
                </a:cubicBezTo>
                <a:cubicBezTo>
                  <a:pt x="1143319" y="428209"/>
                  <a:pt x="1100252" y="484530"/>
                  <a:pt x="1153259" y="438148"/>
                </a:cubicBezTo>
                <a:cubicBezTo>
                  <a:pt x="1170890" y="422721"/>
                  <a:pt x="1183463" y="401447"/>
                  <a:pt x="1202955" y="388452"/>
                </a:cubicBezTo>
                <a:cubicBezTo>
                  <a:pt x="1212894" y="381826"/>
                  <a:pt x="1223444" y="376036"/>
                  <a:pt x="1232772" y="368574"/>
                </a:cubicBezTo>
                <a:cubicBezTo>
                  <a:pt x="1281950" y="329232"/>
                  <a:pt x="1220872" y="370537"/>
                  <a:pt x="1272529" y="318879"/>
                </a:cubicBezTo>
                <a:cubicBezTo>
                  <a:pt x="1280976" y="310432"/>
                  <a:pt x="1293018" y="306462"/>
                  <a:pt x="1302346" y="299000"/>
                </a:cubicBezTo>
                <a:cubicBezTo>
                  <a:pt x="1309663" y="293146"/>
                  <a:pt x="1314728" y="284744"/>
                  <a:pt x="1322225" y="279122"/>
                </a:cubicBezTo>
                <a:cubicBezTo>
                  <a:pt x="1447575" y="185111"/>
                  <a:pt x="1334198" y="268166"/>
                  <a:pt x="1411677" y="229426"/>
                </a:cubicBezTo>
                <a:cubicBezTo>
                  <a:pt x="1422361" y="224084"/>
                  <a:pt x="1430578" y="214399"/>
                  <a:pt x="1441494" y="209548"/>
                </a:cubicBezTo>
                <a:cubicBezTo>
                  <a:pt x="1460642" y="201038"/>
                  <a:pt x="1481251" y="196296"/>
                  <a:pt x="1501129" y="189670"/>
                </a:cubicBezTo>
                <a:lnTo>
                  <a:pt x="1530946" y="179731"/>
                </a:lnTo>
                <a:cubicBezTo>
                  <a:pt x="1616398" y="122762"/>
                  <a:pt x="1508284" y="191061"/>
                  <a:pt x="1590581" y="149913"/>
                </a:cubicBezTo>
                <a:cubicBezTo>
                  <a:pt x="1601265" y="144571"/>
                  <a:pt x="1609482" y="134886"/>
                  <a:pt x="1620398" y="130035"/>
                </a:cubicBezTo>
                <a:cubicBezTo>
                  <a:pt x="1639546" y="121525"/>
                  <a:pt x="1680033" y="110157"/>
                  <a:pt x="1680033" y="110157"/>
                </a:cubicBezTo>
                <a:cubicBezTo>
                  <a:pt x="1686659" y="103531"/>
                  <a:pt x="1691531" y="94470"/>
                  <a:pt x="1699912" y="90279"/>
                </a:cubicBezTo>
                <a:cubicBezTo>
                  <a:pt x="1750255" y="65107"/>
                  <a:pt x="1792774" y="66708"/>
                  <a:pt x="1848998" y="60461"/>
                </a:cubicBezTo>
                <a:cubicBezTo>
                  <a:pt x="1853182" y="47910"/>
                  <a:pt x="1863997" y="6754"/>
                  <a:pt x="1878816" y="826"/>
                </a:cubicBezTo>
                <a:cubicBezTo>
                  <a:pt x="1888543" y="-3065"/>
                  <a:pt x="1898559" y="7888"/>
                  <a:pt x="1908633" y="10766"/>
                </a:cubicBezTo>
                <a:cubicBezTo>
                  <a:pt x="1921768" y="14519"/>
                  <a:pt x="1935138" y="17392"/>
                  <a:pt x="1948390" y="20705"/>
                </a:cubicBezTo>
                <a:lnTo>
                  <a:pt x="1928512" y="50522"/>
                </a:lnTo>
              </a:path>
            </a:pathLst>
          </a:cu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E8F11FDC-19B3-A941-86A1-2F38CAD70B5E}"/>
              </a:ext>
            </a:extLst>
          </p:cNvPr>
          <p:cNvSpPr/>
          <p:nvPr/>
        </p:nvSpPr>
        <p:spPr>
          <a:xfrm>
            <a:off x="4333015" y="2773017"/>
            <a:ext cx="2862916" cy="2097411"/>
          </a:xfrm>
          <a:custGeom>
            <a:avLst/>
            <a:gdLst>
              <a:gd name="connsiteX0" fmla="*/ 0 w 2862469"/>
              <a:gd name="connsiteY0" fmla="*/ 2156792 h 2156792"/>
              <a:gd name="connsiteX1" fmla="*/ 49696 w 2862469"/>
              <a:gd name="connsiteY1" fmla="*/ 2146853 h 2156792"/>
              <a:gd name="connsiteX2" fmla="*/ 89452 w 2862469"/>
              <a:gd name="connsiteY2" fmla="*/ 2136913 h 2156792"/>
              <a:gd name="connsiteX3" fmla="*/ 149087 w 2862469"/>
              <a:gd name="connsiteY3" fmla="*/ 2126974 h 2156792"/>
              <a:gd name="connsiteX4" fmla="*/ 238539 w 2862469"/>
              <a:gd name="connsiteY4" fmla="*/ 2107096 h 2156792"/>
              <a:gd name="connsiteX5" fmla="*/ 337930 w 2862469"/>
              <a:gd name="connsiteY5" fmla="*/ 2087218 h 2156792"/>
              <a:gd name="connsiteX6" fmla="*/ 397565 w 2862469"/>
              <a:gd name="connsiteY6" fmla="*/ 2067340 h 2156792"/>
              <a:gd name="connsiteX7" fmla="*/ 437322 w 2862469"/>
              <a:gd name="connsiteY7" fmla="*/ 2057400 h 2156792"/>
              <a:gd name="connsiteX8" fmla="*/ 496956 w 2862469"/>
              <a:gd name="connsiteY8" fmla="*/ 2037522 h 2156792"/>
              <a:gd name="connsiteX9" fmla="*/ 556591 w 2862469"/>
              <a:gd name="connsiteY9" fmla="*/ 2007705 h 2156792"/>
              <a:gd name="connsiteX10" fmla="*/ 646043 w 2862469"/>
              <a:gd name="connsiteY10" fmla="*/ 1958009 h 2156792"/>
              <a:gd name="connsiteX11" fmla="*/ 695739 w 2862469"/>
              <a:gd name="connsiteY11" fmla="*/ 1928192 h 2156792"/>
              <a:gd name="connsiteX12" fmla="*/ 745435 w 2862469"/>
              <a:gd name="connsiteY12" fmla="*/ 1898374 h 2156792"/>
              <a:gd name="connsiteX13" fmla="*/ 805069 w 2862469"/>
              <a:gd name="connsiteY13" fmla="*/ 1858618 h 2156792"/>
              <a:gd name="connsiteX14" fmla="*/ 874643 w 2862469"/>
              <a:gd name="connsiteY14" fmla="*/ 1808922 h 2156792"/>
              <a:gd name="connsiteX15" fmla="*/ 894522 w 2862469"/>
              <a:gd name="connsiteY15" fmla="*/ 1789044 h 2156792"/>
              <a:gd name="connsiteX16" fmla="*/ 983974 w 2862469"/>
              <a:gd name="connsiteY16" fmla="*/ 1729409 h 2156792"/>
              <a:gd name="connsiteX17" fmla="*/ 1013791 w 2862469"/>
              <a:gd name="connsiteY17" fmla="*/ 1709531 h 2156792"/>
              <a:gd name="connsiteX18" fmla="*/ 1073426 w 2862469"/>
              <a:gd name="connsiteY18" fmla="*/ 1659835 h 2156792"/>
              <a:gd name="connsiteX19" fmla="*/ 1103243 w 2862469"/>
              <a:gd name="connsiteY19" fmla="*/ 1630018 h 2156792"/>
              <a:gd name="connsiteX20" fmla="*/ 1133061 w 2862469"/>
              <a:gd name="connsiteY20" fmla="*/ 1610140 h 2156792"/>
              <a:gd name="connsiteX21" fmla="*/ 1182756 w 2862469"/>
              <a:gd name="connsiteY21" fmla="*/ 1560444 h 2156792"/>
              <a:gd name="connsiteX22" fmla="*/ 1212574 w 2862469"/>
              <a:gd name="connsiteY22" fmla="*/ 1540566 h 2156792"/>
              <a:gd name="connsiteX23" fmla="*/ 1262269 w 2862469"/>
              <a:gd name="connsiteY23" fmla="*/ 1500809 h 2156792"/>
              <a:gd name="connsiteX24" fmla="*/ 1282148 w 2862469"/>
              <a:gd name="connsiteY24" fmla="*/ 1470992 h 2156792"/>
              <a:gd name="connsiteX25" fmla="*/ 1302026 w 2862469"/>
              <a:gd name="connsiteY25" fmla="*/ 1451113 h 2156792"/>
              <a:gd name="connsiteX26" fmla="*/ 1341782 w 2862469"/>
              <a:gd name="connsiteY26" fmla="*/ 1391479 h 2156792"/>
              <a:gd name="connsiteX27" fmla="*/ 1361661 w 2862469"/>
              <a:gd name="connsiteY27" fmla="*/ 1371600 h 2156792"/>
              <a:gd name="connsiteX28" fmla="*/ 1381539 w 2862469"/>
              <a:gd name="connsiteY28" fmla="*/ 1341783 h 2156792"/>
              <a:gd name="connsiteX29" fmla="*/ 1411356 w 2862469"/>
              <a:gd name="connsiteY29" fmla="*/ 1282148 h 2156792"/>
              <a:gd name="connsiteX30" fmla="*/ 1441174 w 2862469"/>
              <a:gd name="connsiteY30" fmla="*/ 1262270 h 2156792"/>
              <a:gd name="connsiteX31" fmla="*/ 1480930 w 2862469"/>
              <a:gd name="connsiteY31" fmla="*/ 1202635 h 2156792"/>
              <a:gd name="connsiteX32" fmla="*/ 1500809 w 2862469"/>
              <a:gd name="connsiteY32" fmla="*/ 1182757 h 2156792"/>
              <a:gd name="connsiteX33" fmla="*/ 1520687 w 2862469"/>
              <a:gd name="connsiteY33" fmla="*/ 1152940 h 2156792"/>
              <a:gd name="connsiteX34" fmla="*/ 1540565 w 2862469"/>
              <a:gd name="connsiteY34" fmla="*/ 1133061 h 2156792"/>
              <a:gd name="connsiteX35" fmla="*/ 1600200 w 2862469"/>
              <a:gd name="connsiteY35" fmla="*/ 1063487 h 2156792"/>
              <a:gd name="connsiteX36" fmla="*/ 1630017 w 2862469"/>
              <a:gd name="connsiteY36" fmla="*/ 1053548 h 2156792"/>
              <a:gd name="connsiteX37" fmla="*/ 1709530 w 2862469"/>
              <a:gd name="connsiteY37" fmla="*/ 993913 h 2156792"/>
              <a:gd name="connsiteX38" fmla="*/ 1749287 w 2862469"/>
              <a:gd name="connsiteY38" fmla="*/ 974035 h 2156792"/>
              <a:gd name="connsiteX39" fmla="*/ 1808922 w 2862469"/>
              <a:gd name="connsiteY39" fmla="*/ 934279 h 2156792"/>
              <a:gd name="connsiteX40" fmla="*/ 1848678 w 2862469"/>
              <a:gd name="connsiteY40" fmla="*/ 914400 h 2156792"/>
              <a:gd name="connsiteX41" fmla="*/ 1878496 w 2862469"/>
              <a:gd name="connsiteY41" fmla="*/ 884583 h 2156792"/>
              <a:gd name="connsiteX42" fmla="*/ 1977887 w 2862469"/>
              <a:gd name="connsiteY42" fmla="*/ 815009 h 2156792"/>
              <a:gd name="connsiteX43" fmla="*/ 2007704 w 2862469"/>
              <a:gd name="connsiteY43" fmla="*/ 805070 h 2156792"/>
              <a:gd name="connsiteX44" fmla="*/ 2047461 w 2862469"/>
              <a:gd name="connsiteY44" fmla="*/ 775253 h 2156792"/>
              <a:gd name="connsiteX45" fmla="*/ 2067339 w 2862469"/>
              <a:gd name="connsiteY45" fmla="*/ 755374 h 2156792"/>
              <a:gd name="connsiteX46" fmla="*/ 2097156 w 2862469"/>
              <a:gd name="connsiteY46" fmla="*/ 735496 h 2156792"/>
              <a:gd name="connsiteX47" fmla="*/ 2117035 w 2862469"/>
              <a:gd name="connsiteY47" fmla="*/ 715618 h 2156792"/>
              <a:gd name="connsiteX48" fmla="*/ 2146852 w 2862469"/>
              <a:gd name="connsiteY48" fmla="*/ 695740 h 2156792"/>
              <a:gd name="connsiteX49" fmla="*/ 2166730 w 2862469"/>
              <a:gd name="connsiteY49" fmla="*/ 675861 h 2156792"/>
              <a:gd name="connsiteX50" fmla="*/ 2226365 w 2862469"/>
              <a:gd name="connsiteY50" fmla="*/ 636105 h 2156792"/>
              <a:gd name="connsiteX51" fmla="*/ 2256182 w 2862469"/>
              <a:gd name="connsiteY51" fmla="*/ 616226 h 2156792"/>
              <a:gd name="connsiteX52" fmla="*/ 2305878 w 2862469"/>
              <a:gd name="connsiteY52" fmla="*/ 566531 h 2156792"/>
              <a:gd name="connsiteX53" fmla="*/ 2365513 w 2862469"/>
              <a:gd name="connsiteY53" fmla="*/ 526774 h 2156792"/>
              <a:gd name="connsiteX54" fmla="*/ 2395330 w 2862469"/>
              <a:gd name="connsiteY54" fmla="*/ 496957 h 2156792"/>
              <a:gd name="connsiteX55" fmla="*/ 2464904 w 2862469"/>
              <a:gd name="connsiteY55" fmla="*/ 457200 h 2156792"/>
              <a:gd name="connsiteX56" fmla="*/ 2494722 w 2862469"/>
              <a:gd name="connsiteY56" fmla="*/ 427383 h 2156792"/>
              <a:gd name="connsiteX57" fmla="*/ 2524539 w 2862469"/>
              <a:gd name="connsiteY57" fmla="*/ 407505 h 2156792"/>
              <a:gd name="connsiteX58" fmla="*/ 2544417 w 2862469"/>
              <a:gd name="connsiteY58" fmla="*/ 387626 h 2156792"/>
              <a:gd name="connsiteX59" fmla="*/ 2653748 w 2862469"/>
              <a:gd name="connsiteY59" fmla="*/ 298174 h 2156792"/>
              <a:gd name="connsiteX60" fmla="*/ 2683565 w 2862469"/>
              <a:gd name="connsiteY60" fmla="*/ 268357 h 2156792"/>
              <a:gd name="connsiteX61" fmla="*/ 2713382 w 2862469"/>
              <a:gd name="connsiteY61" fmla="*/ 238540 h 2156792"/>
              <a:gd name="connsiteX62" fmla="*/ 2753139 w 2862469"/>
              <a:gd name="connsiteY62" fmla="*/ 178905 h 2156792"/>
              <a:gd name="connsiteX63" fmla="*/ 2773017 w 2862469"/>
              <a:gd name="connsiteY63" fmla="*/ 159026 h 2156792"/>
              <a:gd name="connsiteX64" fmla="*/ 2792896 w 2862469"/>
              <a:gd name="connsiteY64" fmla="*/ 119270 h 2156792"/>
              <a:gd name="connsiteX65" fmla="*/ 2832652 w 2862469"/>
              <a:gd name="connsiteY65" fmla="*/ 69574 h 2156792"/>
              <a:gd name="connsiteX66" fmla="*/ 2862469 w 2862469"/>
              <a:gd name="connsiteY66" fmla="*/ 9940 h 2156792"/>
              <a:gd name="connsiteX67" fmla="*/ 2852530 w 2862469"/>
              <a:gd name="connsiteY67" fmla="*/ 0 h 215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2862469" h="2156792">
                <a:moveTo>
                  <a:pt x="0" y="2156792"/>
                </a:moveTo>
                <a:cubicBezTo>
                  <a:pt x="16565" y="2153479"/>
                  <a:pt x="33205" y="2150518"/>
                  <a:pt x="49696" y="2146853"/>
                </a:cubicBezTo>
                <a:cubicBezTo>
                  <a:pt x="63031" y="2143890"/>
                  <a:pt x="76057" y="2139592"/>
                  <a:pt x="89452" y="2136913"/>
                </a:cubicBezTo>
                <a:cubicBezTo>
                  <a:pt x="109213" y="2132961"/>
                  <a:pt x="129260" y="2130579"/>
                  <a:pt x="149087" y="2126974"/>
                </a:cubicBezTo>
                <a:cubicBezTo>
                  <a:pt x="253215" y="2108042"/>
                  <a:pt x="149209" y="2126238"/>
                  <a:pt x="238539" y="2107096"/>
                </a:cubicBezTo>
                <a:cubicBezTo>
                  <a:pt x="271575" y="2100017"/>
                  <a:pt x="305877" y="2097902"/>
                  <a:pt x="337930" y="2087218"/>
                </a:cubicBezTo>
                <a:cubicBezTo>
                  <a:pt x="357808" y="2080592"/>
                  <a:pt x="377237" y="2072422"/>
                  <a:pt x="397565" y="2067340"/>
                </a:cubicBezTo>
                <a:cubicBezTo>
                  <a:pt x="410817" y="2064027"/>
                  <a:pt x="424238" y="2061325"/>
                  <a:pt x="437322" y="2057400"/>
                </a:cubicBezTo>
                <a:cubicBezTo>
                  <a:pt x="457392" y="2051379"/>
                  <a:pt x="479522" y="2049145"/>
                  <a:pt x="496956" y="2037522"/>
                </a:cubicBezTo>
                <a:cubicBezTo>
                  <a:pt x="535491" y="2011833"/>
                  <a:pt x="515442" y="2021421"/>
                  <a:pt x="556591" y="2007705"/>
                </a:cubicBezTo>
                <a:cubicBezTo>
                  <a:pt x="624943" y="1962137"/>
                  <a:pt x="593561" y="1975503"/>
                  <a:pt x="646043" y="1958009"/>
                </a:cubicBezTo>
                <a:cubicBezTo>
                  <a:pt x="696417" y="1907638"/>
                  <a:pt x="631221" y="1966904"/>
                  <a:pt x="695739" y="1928192"/>
                </a:cubicBezTo>
                <a:cubicBezTo>
                  <a:pt x="763953" y="1887262"/>
                  <a:pt x="660968" y="1926529"/>
                  <a:pt x="745435" y="1898374"/>
                </a:cubicBezTo>
                <a:cubicBezTo>
                  <a:pt x="765313" y="1885122"/>
                  <a:pt x="788176" y="1875511"/>
                  <a:pt x="805069" y="1858618"/>
                </a:cubicBezTo>
                <a:cubicBezTo>
                  <a:pt x="852234" y="1811453"/>
                  <a:pt x="827046" y="1824788"/>
                  <a:pt x="874643" y="1808922"/>
                </a:cubicBezTo>
                <a:cubicBezTo>
                  <a:pt x="881269" y="1802296"/>
                  <a:pt x="887025" y="1794667"/>
                  <a:pt x="894522" y="1789044"/>
                </a:cubicBezTo>
                <a:cubicBezTo>
                  <a:pt x="894559" y="1789017"/>
                  <a:pt x="969046" y="1739361"/>
                  <a:pt x="983974" y="1729409"/>
                </a:cubicBezTo>
                <a:cubicBezTo>
                  <a:pt x="993913" y="1722783"/>
                  <a:pt x="1005344" y="1717978"/>
                  <a:pt x="1013791" y="1709531"/>
                </a:cubicBezTo>
                <a:cubicBezTo>
                  <a:pt x="1100905" y="1622417"/>
                  <a:pt x="990401" y="1729023"/>
                  <a:pt x="1073426" y="1659835"/>
                </a:cubicBezTo>
                <a:cubicBezTo>
                  <a:pt x="1084224" y="1650837"/>
                  <a:pt x="1092445" y="1639016"/>
                  <a:pt x="1103243" y="1630018"/>
                </a:cubicBezTo>
                <a:cubicBezTo>
                  <a:pt x="1112420" y="1622371"/>
                  <a:pt x="1124071" y="1618006"/>
                  <a:pt x="1133061" y="1610140"/>
                </a:cubicBezTo>
                <a:cubicBezTo>
                  <a:pt x="1150691" y="1594713"/>
                  <a:pt x="1163264" y="1573438"/>
                  <a:pt x="1182756" y="1560444"/>
                </a:cubicBezTo>
                <a:cubicBezTo>
                  <a:pt x="1192695" y="1553818"/>
                  <a:pt x="1203246" y="1548028"/>
                  <a:pt x="1212574" y="1540566"/>
                </a:cubicBezTo>
                <a:cubicBezTo>
                  <a:pt x="1283393" y="1483910"/>
                  <a:pt x="1170486" y="1561998"/>
                  <a:pt x="1262269" y="1500809"/>
                </a:cubicBezTo>
                <a:cubicBezTo>
                  <a:pt x="1268895" y="1490870"/>
                  <a:pt x="1274686" y="1480320"/>
                  <a:pt x="1282148" y="1470992"/>
                </a:cubicBezTo>
                <a:cubicBezTo>
                  <a:pt x="1288002" y="1463675"/>
                  <a:pt x="1296404" y="1458610"/>
                  <a:pt x="1302026" y="1451113"/>
                </a:cubicBezTo>
                <a:cubicBezTo>
                  <a:pt x="1316360" y="1432001"/>
                  <a:pt x="1328530" y="1411357"/>
                  <a:pt x="1341782" y="1391479"/>
                </a:cubicBezTo>
                <a:cubicBezTo>
                  <a:pt x="1346980" y="1383682"/>
                  <a:pt x="1355807" y="1378918"/>
                  <a:pt x="1361661" y="1371600"/>
                </a:cubicBezTo>
                <a:cubicBezTo>
                  <a:pt x="1369123" y="1362272"/>
                  <a:pt x="1376197" y="1352467"/>
                  <a:pt x="1381539" y="1341783"/>
                </a:cubicBezTo>
                <a:cubicBezTo>
                  <a:pt x="1397706" y="1309450"/>
                  <a:pt x="1382873" y="1310631"/>
                  <a:pt x="1411356" y="1282148"/>
                </a:cubicBezTo>
                <a:cubicBezTo>
                  <a:pt x="1419803" y="1273701"/>
                  <a:pt x="1431235" y="1268896"/>
                  <a:pt x="1441174" y="1262270"/>
                </a:cubicBezTo>
                <a:cubicBezTo>
                  <a:pt x="1454426" y="1242392"/>
                  <a:pt x="1464036" y="1219528"/>
                  <a:pt x="1480930" y="1202635"/>
                </a:cubicBezTo>
                <a:cubicBezTo>
                  <a:pt x="1487556" y="1196009"/>
                  <a:pt x="1494955" y="1190074"/>
                  <a:pt x="1500809" y="1182757"/>
                </a:cubicBezTo>
                <a:cubicBezTo>
                  <a:pt x="1508271" y="1173429"/>
                  <a:pt x="1513225" y="1162268"/>
                  <a:pt x="1520687" y="1152940"/>
                </a:cubicBezTo>
                <a:cubicBezTo>
                  <a:pt x="1526541" y="1145623"/>
                  <a:pt x="1534711" y="1140378"/>
                  <a:pt x="1540565" y="1133061"/>
                </a:cubicBezTo>
                <a:cubicBezTo>
                  <a:pt x="1556751" y="1112828"/>
                  <a:pt x="1574100" y="1072187"/>
                  <a:pt x="1600200" y="1063487"/>
                </a:cubicBezTo>
                <a:lnTo>
                  <a:pt x="1630017" y="1053548"/>
                </a:lnTo>
                <a:cubicBezTo>
                  <a:pt x="1657971" y="1025595"/>
                  <a:pt x="1664582" y="1016387"/>
                  <a:pt x="1709530" y="993913"/>
                </a:cubicBezTo>
                <a:cubicBezTo>
                  <a:pt x="1722782" y="987287"/>
                  <a:pt x="1736582" y="981658"/>
                  <a:pt x="1749287" y="974035"/>
                </a:cubicBezTo>
                <a:cubicBezTo>
                  <a:pt x="1769773" y="961744"/>
                  <a:pt x="1787554" y="944964"/>
                  <a:pt x="1808922" y="934279"/>
                </a:cubicBezTo>
                <a:cubicBezTo>
                  <a:pt x="1822174" y="927653"/>
                  <a:pt x="1836621" y="923012"/>
                  <a:pt x="1848678" y="914400"/>
                </a:cubicBezTo>
                <a:cubicBezTo>
                  <a:pt x="1860116" y="906230"/>
                  <a:pt x="1867824" y="893731"/>
                  <a:pt x="1878496" y="884583"/>
                </a:cubicBezTo>
                <a:cubicBezTo>
                  <a:pt x="1892929" y="872212"/>
                  <a:pt x="1968556" y="818119"/>
                  <a:pt x="1977887" y="815009"/>
                </a:cubicBezTo>
                <a:lnTo>
                  <a:pt x="2007704" y="805070"/>
                </a:lnTo>
                <a:cubicBezTo>
                  <a:pt x="2020956" y="795131"/>
                  <a:pt x="2034735" y="785858"/>
                  <a:pt x="2047461" y="775253"/>
                </a:cubicBezTo>
                <a:cubicBezTo>
                  <a:pt x="2054660" y="769254"/>
                  <a:pt x="2060022" y="761228"/>
                  <a:pt x="2067339" y="755374"/>
                </a:cubicBezTo>
                <a:cubicBezTo>
                  <a:pt x="2076667" y="747912"/>
                  <a:pt x="2087828" y="742958"/>
                  <a:pt x="2097156" y="735496"/>
                </a:cubicBezTo>
                <a:cubicBezTo>
                  <a:pt x="2104473" y="729642"/>
                  <a:pt x="2109718" y="721472"/>
                  <a:pt x="2117035" y="715618"/>
                </a:cubicBezTo>
                <a:cubicBezTo>
                  <a:pt x="2126363" y="708156"/>
                  <a:pt x="2137524" y="703202"/>
                  <a:pt x="2146852" y="695740"/>
                </a:cubicBezTo>
                <a:cubicBezTo>
                  <a:pt x="2154169" y="689886"/>
                  <a:pt x="2159233" y="681484"/>
                  <a:pt x="2166730" y="675861"/>
                </a:cubicBezTo>
                <a:cubicBezTo>
                  <a:pt x="2185842" y="661527"/>
                  <a:pt x="2206487" y="649357"/>
                  <a:pt x="2226365" y="636105"/>
                </a:cubicBezTo>
                <a:cubicBezTo>
                  <a:pt x="2236304" y="629479"/>
                  <a:pt x="2247735" y="624673"/>
                  <a:pt x="2256182" y="616226"/>
                </a:cubicBezTo>
                <a:cubicBezTo>
                  <a:pt x="2272747" y="599661"/>
                  <a:pt x="2286386" y="579526"/>
                  <a:pt x="2305878" y="566531"/>
                </a:cubicBezTo>
                <a:cubicBezTo>
                  <a:pt x="2325756" y="553279"/>
                  <a:pt x="2348620" y="543667"/>
                  <a:pt x="2365513" y="526774"/>
                </a:cubicBezTo>
                <a:cubicBezTo>
                  <a:pt x="2375452" y="516835"/>
                  <a:pt x="2383892" y="505127"/>
                  <a:pt x="2395330" y="496957"/>
                </a:cubicBezTo>
                <a:cubicBezTo>
                  <a:pt x="2463394" y="448341"/>
                  <a:pt x="2408551" y="504161"/>
                  <a:pt x="2464904" y="457200"/>
                </a:cubicBezTo>
                <a:cubicBezTo>
                  <a:pt x="2475702" y="448201"/>
                  <a:pt x="2483924" y="436381"/>
                  <a:pt x="2494722" y="427383"/>
                </a:cubicBezTo>
                <a:cubicBezTo>
                  <a:pt x="2503899" y="419736"/>
                  <a:pt x="2515211" y="414967"/>
                  <a:pt x="2524539" y="407505"/>
                </a:cubicBezTo>
                <a:cubicBezTo>
                  <a:pt x="2531856" y="401651"/>
                  <a:pt x="2536920" y="393249"/>
                  <a:pt x="2544417" y="387626"/>
                </a:cubicBezTo>
                <a:cubicBezTo>
                  <a:pt x="2649925" y="308495"/>
                  <a:pt x="2561290" y="390632"/>
                  <a:pt x="2653748" y="298174"/>
                </a:cubicBezTo>
                <a:lnTo>
                  <a:pt x="2683565" y="268357"/>
                </a:lnTo>
                <a:cubicBezTo>
                  <a:pt x="2693504" y="258418"/>
                  <a:pt x="2705585" y="250235"/>
                  <a:pt x="2713382" y="238540"/>
                </a:cubicBezTo>
                <a:cubicBezTo>
                  <a:pt x="2726634" y="218662"/>
                  <a:pt x="2736246" y="195799"/>
                  <a:pt x="2753139" y="178905"/>
                </a:cubicBezTo>
                <a:cubicBezTo>
                  <a:pt x="2759765" y="172279"/>
                  <a:pt x="2767819" y="166823"/>
                  <a:pt x="2773017" y="159026"/>
                </a:cubicBezTo>
                <a:cubicBezTo>
                  <a:pt x="2781236" y="146698"/>
                  <a:pt x="2785545" y="132134"/>
                  <a:pt x="2792896" y="119270"/>
                </a:cubicBezTo>
                <a:cubicBezTo>
                  <a:pt x="2823488" y="65735"/>
                  <a:pt x="2800000" y="110389"/>
                  <a:pt x="2832652" y="69574"/>
                </a:cubicBezTo>
                <a:cubicBezTo>
                  <a:pt x="2842702" y="57011"/>
                  <a:pt x="2862469" y="28311"/>
                  <a:pt x="2862469" y="9940"/>
                </a:cubicBezTo>
                <a:lnTo>
                  <a:pt x="2852530" y="0"/>
                </a:lnTo>
              </a:path>
            </a:pathLst>
          </a:cu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E04B71A-DAC8-CF4F-94F5-A1CCED7BA3C9}"/>
              </a:ext>
            </a:extLst>
          </p:cNvPr>
          <p:cNvCxnSpPr/>
          <p:nvPr/>
        </p:nvCxnSpPr>
        <p:spPr>
          <a:xfrm>
            <a:off x="6470374" y="2414010"/>
            <a:ext cx="775252" cy="101499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F81753C-CC2A-564F-B052-86C139F9AECE}"/>
              </a:ext>
            </a:extLst>
          </p:cNvPr>
          <p:cNvSpPr txBox="1"/>
          <p:nvPr/>
        </p:nvSpPr>
        <p:spPr>
          <a:xfrm>
            <a:off x="6844072" y="3358394"/>
            <a:ext cx="783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Worse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53E8534-7D5C-EC47-A3A3-9A2EE667AB3C}"/>
              </a:ext>
            </a:extLst>
          </p:cNvPr>
          <p:cNvSpPr txBox="1"/>
          <p:nvPr/>
        </p:nvSpPr>
        <p:spPr>
          <a:xfrm>
            <a:off x="6661996" y="2268220"/>
            <a:ext cx="767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Better</a:t>
            </a:r>
          </a:p>
        </p:txBody>
      </p:sp>
      <p:sp>
        <p:nvSpPr>
          <p:cNvPr id="28" name="Content Placeholder 27">
            <a:extLst>
              <a:ext uri="{FF2B5EF4-FFF2-40B4-BE49-F238E27FC236}">
                <a16:creationId xmlns:a16="http://schemas.microsoft.com/office/drawing/2014/main" id="{CEFADBE5-D4C4-5D43-9B64-F649E47DB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22244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FBEEF-CBB3-4084-84B3-A145BFFA0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296" y="148595"/>
            <a:ext cx="10143067" cy="811591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u="sng" dirty="0"/>
              <a:t>Survival Curve / Kaplan Meier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1CBB26-D4B9-254C-A4A1-E543D880744D}"/>
              </a:ext>
            </a:extLst>
          </p:cNvPr>
          <p:cNvSpPr/>
          <p:nvPr/>
        </p:nvSpPr>
        <p:spPr>
          <a:xfrm>
            <a:off x="613721" y="1418612"/>
            <a:ext cx="107213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202124"/>
                </a:solidFill>
                <a:latin typeface="Roboto"/>
              </a:rPr>
              <a:t>The visual representation of this function that shows the probability of an event at a respective time interval.</a:t>
            </a:r>
            <a:endParaRPr lang="en-US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7C46C0-3592-1045-A7C5-3259D93B77B9}"/>
              </a:ext>
            </a:extLst>
          </p:cNvPr>
          <p:cNvSpPr/>
          <p:nvPr/>
        </p:nvSpPr>
        <p:spPr>
          <a:xfrm>
            <a:off x="613721" y="2344196"/>
            <a:ext cx="100325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202124"/>
                </a:solidFill>
                <a:latin typeface="Roboto"/>
              </a:rPr>
              <a:t>Survival probability is calculated as the number of subjects surviving divided by the number of patients at risk.</a:t>
            </a:r>
            <a:endParaRPr lang="en-US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E214EBC-1860-274A-80BA-333D068F3C0A}"/>
              </a:ext>
            </a:extLst>
          </p:cNvPr>
          <p:cNvSpPr/>
          <p:nvPr/>
        </p:nvSpPr>
        <p:spPr>
          <a:xfrm>
            <a:off x="3707297" y="3682808"/>
            <a:ext cx="3697356" cy="230054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C34040A-CC55-384A-AF85-D3C0DACDC79E}"/>
              </a:ext>
            </a:extLst>
          </p:cNvPr>
          <p:cNvCxnSpPr/>
          <p:nvPr/>
        </p:nvCxnSpPr>
        <p:spPr>
          <a:xfrm>
            <a:off x="3717236" y="3856383"/>
            <a:ext cx="24243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>
            <a:extLst>
              <a:ext uri="{FF2B5EF4-FFF2-40B4-BE49-F238E27FC236}">
                <a16:creationId xmlns:a16="http://schemas.microsoft.com/office/drawing/2014/main" id="{123469EC-B743-A148-897B-516A72CF2B0B}"/>
              </a:ext>
            </a:extLst>
          </p:cNvPr>
          <p:cNvSpPr/>
          <p:nvPr/>
        </p:nvSpPr>
        <p:spPr>
          <a:xfrm>
            <a:off x="3955774" y="3856383"/>
            <a:ext cx="3170583" cy="1769165"/>
          </a:xfrm>
          <a:custGeom>
            <a:avLst/>
            <a:gdLst>
              <a:gd name="connsiteX0" fmla="*/ 9939 w 3170583"/>
              <a:gd name="connsiteY0" fmla="*/ 0 h 1769165"/>
              <a:gd name="connsiteX1" fmla="*/ 0 w 3170583"/>
              <a:gd name="connsiteY1" fmla="*/ 49695 h 1769165"/>
              <a:gd name="connsiteX2" fmla="*/ 0 w 3170583"/>
              <a:gd name="connsiteY2" fmla="*/ 119269 h 1769165"/>
              <a:gd name="connsiteX3" fmla="*/ 9939 w 3170583"/>
              <a:gd name="connsiteY3" fmla="*/ 149087 h 1769165"/>
              <a:gd name="connsiteX4" fmla="*/ 19878 w 3170583"/>
              <a:gd name="connsiteY4" fmla="*/ 288234 h 1769165"/>
              <a:gd name="connsiteX5" fmla="*/ 59635 w 3170583"/>
              <a:gd name="connsiteY5" fmla="*/ 298174 h 1769165"/>
              <a:gd name="connsiteX6" fmla="*/ 208722 w 3170583"/>
              <a:gd name="connsiteY6" fmla="*/ 318052 h 1769165"/>
              <a:gd name="connsiteX7" fmla="*/ 198783 w 3170583"/>
              <a:gd name="connsiteY7" fmla="*/ 347869 h 1769165"/>
              <a:gd name="connsiteX8" fmla="*/ 387626 w 3170583"/>
              <a:gd name="connsiteY8" fmla="*/ 606287 h 1769165"/>
              <a:gd name="connsiteX9" fmla="*/ 437322 w 3170583"/>
              <a:gd name="connsiteY9" fmla="*/ 616226 h 1769165"/>
              <a:gd name="connsiteX10" fmla="*/ 447261 w 3170583"/>
              <a:gd name="connsiteY10" fmla="*/ 646043 h 1769165"/>
              <a:gd name="connsiteX11" fmla="*/ 457200 w 3170583"/>
              <a:gd name="connsiteY11" fmla="*/ 725556 h 1769165"/>
              <a:gd name="connsiteX12" fmla="*/ 467139 w 3170583"/>
              <a:gd name="connsiteY12" fmla="*/ 854765 h 1769165"/>
              <a:gd name="connsiteX13" fmla="*/ 506896 w 3170583"/>
              <a:gd name="connsiteY13" fmla="*/ 864704 h 1769165"/>
              <a:gd name="connsiteX14" fmla="*/ 516835 w 3170583"/>
              <a:gd name="connsiteY14" fmla="*/ 914400 h 1769165"/>
              <a:gd name="connsiteX15" fmla="*/ 526774 w 3170583"/>
              <a:gd name="connsiteY15" fmla="*/ 974034 h 1769165"/>
              <a:gd name="connsiteX16" fmla="*/ 546652 w 3170583"/>
              <a:gd name="connsiteY16" fmla="*/ 993913 h 1769165"/>
              <a:gd name="connsiteX17" fmla="*/ 566530 w 3170583"/>
              <a:gd name="connsiteY17" fmla="*/ 1083365 h 1769165"/>
              <a:gd name="connsiteX18" fmla="*/ 586409 w 3170583"/>
              <a:gd name="connsiteY18" fmla="*/ 1103243 h 1769165"/>
              <a:gd name="connsiteX19" fmla="*/ 695739 w 3170583"/>
              <a:gd name="connsiteY19" fmla="*/ 1152939 h 1769165"/>
              <a:gd name="connsiteX20" fmla="*/ 745435 w 3170583"/>
              <a:gd name="connsiteY20" fmla="*/ 1162878 h 1769165"/>
              <a:gd name="connsiteX21" fmla="*/ 755374 w 3170583"/>
              <a:gd name="connsiteY21" fmla="*/ 1242391 h 1769165"/>
              <a:gd name="connsiteX22" fmla="*/ 815009 w 3170583"/>
              <a:gd name="connsiteY22" fmla="*/ 1252330 h 1769165"/>
              <a:gd name="connsiteX23" fmla="*/ 854765 w 3170583"/>
              <a:gd name="connsiteY23" fmla="*/ 1262269 h 1769165"/>
              <a:gd name="connsiteX24" fmla="*/ 854765 w 3170583"/>
              <a:gd name="connsiteY24" fmla="*/ 1341782 h 1769165"/>
              <a:gd name="connsiteX25" fmla="*/ 844826 w 3170583"/>
              <a:gd name="connsiteY25" fmla="*/ 1371600 h 1769165"/>
              <a:gd name="connsiteX26" fmla="*/ 854765 w 3170583"/>
              <a:gd name="connsiteY26" fmla="*/ 1490869 h 1769165"/>
              <a:gd name="connsiteX27" fmla="*/ 904461 w 3170583"/>
              <a:gd name="connsiteY27" fmla="*/ 1500808 h 1769165"/>
              <a:gd name="connsiteX28" fmla="*/ 894522 w 3170583"/>
              <a:gd name="connsiteY28" fmla="*/ 1580321 h 1769165"/>
              <a:gd name="connsiteX29" fmla="*/ 904461 w 3170583"/>
              <a:gd name="connsiteY29" fmla="*/ 1659834 h 1769165"/>
              <a:gd name="connsiteX30" fmla="*/ 934278 w 3170583"/>
              <a:gd name="connsiteY30" fmla="*/ 1639956 h 1769165"/>
              <a:gd name="connsiteX31" fmla="*/ 1073426 w 3170583"/>
              <a:gd name="connsiteY31" fmla="*/ 1649895 h 1769165"/>
              <a:gd name="connsiteX32" fmla="*/ 1083365 w 3170583"/>
              <a:gd name="connsiteY32" fmla="*/ 1759226 h 1769165"/>
              <a:gd name="connsiteX33" fmla="*/ 1361661 w 3170583"/>
              <a:gd name="connsiteY33" fmla="*/ 1739347 h 1769165"/>
              <a:gd name="connsiteX34" fmla="*/ 1938130 w 3170583"/>
              <a:gd name="connsiteY34" fmla="*/ 1749287 h 1769165"/>
              <a:gd name="connsiteX35" fmla="*/ 2087217 w 3170583"/>
              <a:gd name="connsiteY35" fmla="*/ 1759226 h 1769165"/>
              <a:gd name="connsiteX36" fmla="*/ 2524539 w 3170583"/>
              <a:gd name="connsiteY36" fmla="*/ 1749287 h 1769165"/>
              <a:gd name="connsiteX37" fmla="*/ 2594113 w 3170583"/>
              <a:gd name="connsiteY37" fmla="*/ 1729408 h 1769165"/>
              <a:gd name="connsiteX38" fmla="*/ 2673626 w 3170583"/>
              <a:gd name="connsiteY38" fmla="*/ 1719469 h 1769165"/>
              <a:gd name="connsiteX39" fmla="*/ 2892287 w 3170583"/>
              <a:gd name="connsiteY39" fmla="*/ 1739347 h 1769165"/>
              <a:gd name="connsiteX40" fmla="*/ 2922104 w 3170583"/>
              <a:gd name="connsiteY40" fmla="*/ 1749287 h 1769165"/>
              <a:gd name="connsiteX41" fmla="*/ 3101009 w 3170583"/>
              <a:gd name="connsiteY41" fmla="*/ 1769165 h 1769165"/>
              <a:gd name="connsiteX42" fmla="*/ 3170583 w 3170583"/>
              <a:gd name="connsiteY42" fmla="*/ 1769165 h 1769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3170583" h="1769165">
                <a:moveTo>
                  <a:pt x="9939" y="0"/>
                </a:moveTo>
                <a:cubicBezTo>
                  <a:pt x="6626" y="16565"/>
                  <a:pt x="0" y="32802"/>
                  <a:pt x="0" y="49695"/>
                </a:cubicBezTo>
                <a:cubicBezTo>
                  <a:pt x="0" y="137056"/>
                  <a:pt x="23830" y="47779"/>
                  <a:pt x="0" y="119269"/>
                </a:cubicBezTo>
                <a:cubicBezTo>
                  <a:pt x="3313" y="129208"/>
                  <a:pt x="8715" y="138682"/>
                  <a:pt x="9939" y="149087"/>
                </a:cubicBezTo>
                <a:cubicBezTo>
                  <a:pt x="15372" y="195269"/>
                  <a:pt x="5173" y="244120"/>
                  <a:pt x="19878" y="288234"/>
                </a:cubicBezTo>
                <a:cubicBezTo>
                  <a:pt x="24198" y="301193"/>
                  <a:pt x="46195" y="295730"/>
                  <a:pt x="59635" y="298174"/>
                </a:cubicBezTo>
                <a:cubicBezTo>
                  <a:pt x="89807" y="303660"/>
                  <a:pt x="181037" y="314591"/>
                  <a:pt x="208722" y="318052"/>
                </a:cubicBezTo>
                <a:cubicBezTo>
                  <a:pt x="205409" y="327991"/>
                  <a:pt x="198783" y="337392"/>
                  <a:pt x="198783" y="347869"/>
                </a:cubicBezTo>
                <a:cubicBezTo>
                  <a:pt x="198783" y="655341"/>
                  <a:pt x="134839" y="592242"/>
                  <a:pt x="387626" y="606287"/>
                </a:cubicBezTo>
                <a:cubicBezTo>
                  <a:pt x="404191" y="609600"/>
                  <a:pt x="423266" y="606855"/>
                  <a:pt x="437322" y="616226"/>
                </a:cubicBezTo>
                <a:cubicBezTo>
                  <a:pt x="446039" y="622037"/>
                  <a:pt x="445387" y="635735"/>
                  <a:pt x="447261" y="646043"/>
                </a:cubicBezTo>
                <a:cubicBezTo>
                  <a:pt x="452039" y="672323"/>
                  <a:pt x="454668" y="698966"/>
                  <a:pt x="457200" y="725556"/>
                </a:cubicBezTo>
                <a:cubicBezTo>
                  <a:pt x="461295" y="768558"/>
                  <a:pt x="452610" y="814085"/>
                  <a:pt x="467139" y="854765"/>
                </a:cubicBezTo>
                <a:cubicBezTo>
                  <a:pt x="471733" y="867629"/>
                  <a:pt x="493644" y="861391"/>
                  <a:pt x="506896" y="864704"/>
                </a:cubicBezTo>
                <a:cubicBezTo>
                  <a:pt x="510209" y="881269"/>
                  <a:pt x="513813" y="897779"/>
                  <a:pt x="516835" y="914400"/>
                </a:cubicBezTo>
                <a:cubicBezTo>
                  <a:pt x="520440" y="934227"/>
                  <a:pt x="519698" y="955165"/>
                  <a:pt x="526774" y="974034"/>
                </a:cubicBezTo>
                <a:cubicBezTo>
                  <a:pt x="530064" y="982808"/>
                  <a:pt x="540026" y="987287"/>
                  <a:pt x="546652" y="993913"/>
                </a:cubicBezTo>
                <a:cubicBezTo>
                  <a:pt x="548659" y="1005954"/>
                  <a:pt x="555238" y="1064545"/>
                  <a:pt x="566530" y="1083365"/>
                </a:cubicBezTo>
                <a:cubicBezTo>
                  <a:pt x="571351" y="1091400"/>
                  <a:pt x="579783" y="1096617"/>
                  <a:pt x="586409" y="1103243"/>
                </a:cubicBezTo>
                <a:cubicBezTo>
                  <a:pt x="607032" y="1165113"/>
                  <a:pt x="586075" y="1131006"/>
                  <a:pt x="695739" y="1152939"/>
                </a:cubicBezTo>
                <a:lnTo>
                  <a:pt x="745435" y="1162878"/>
                </a:lnTo>
                <a:cubicBezTo>
                  <a:pt x="748748" y="1189382"/>
                  <a:pt x="738975" y="1221307"/>
                  <a:pt x="755374" y="1242391"/>
                </a:cubicBezTo>
                <a:cubicBezTo>
                  <a:pt x="767746" y="1258298"/>
                  <a:pt x="795248" y="1248378"/>
                  <a:pt x="815009" y="1252330"/>
                </a:cubicBezTo>
                <a:cubicBezTo>
                  <a:pt x="828404" y="1255009"/>
                  <a:pt x="841513" y="1258956"/>
                  <a:pt x="854765" y="1262269"/>
                </a:cubicBezTo>
                <a:cubicBezTo>
                  <a:pt x="832046" y="1330429"/>
                  <a:pt x="854765" y="1245831"/>
                  <a:pt x="854765" y="1341782"/>
                </a:cubicBezTo>
                <a:cubicBezTo>
                  <a:pt x="854765" y="1352259"/>
                  <a:pt x="848139" y="1361661"/>
                  <a:pt x="844826" y="1371600"/>
                </a:cubicBezTo>
                <a:cubicBezTo>
                  <a:pt x="848139" y="1411356"/>
                  <a:pt x="838047" y="1454647"/>
                  <a:pt x="854765" y="1490869"/>
                </a:cubicBezTo>
                <a:cubicBezTo>
                  <a:pt x="861844" y="1506207"/>
                  <a:pt x="897600" y="1485371"/>
                  <a:pt x="904461" y="1500808"/>
                </a:cubicBezTo>
                <a:cubicBezTo>
                  <a:pt x="915309" y="1525216"/>
                  <a:pt x="897835" y="1553817"/>
                  <a:pt x="894522" y="1580321"/>
                </a:cubicBezTo>
                <a:cubicBezTo>
                  <a:pt x="897835" y="1606825"/>
                  <a:pt x="889645" y="1637609"/>
                  <a:pt x="904461" y="1659834"/>
                </a:cubicBezTo>
                <a:cubicBezTo>
                  <a:pt x="911087" y="1669773"/>
                  <a:pt x="922353" y="1640657"/>
                  <a:pt x="934278" y="1639956"/>
                </a:cubicBezTo>
                <a:cubicBezTo>
                  <a:pt x="980699" y="1637225"/>
                  <a:pt x="1027043" y="1646582"/>
                  <a:pt x="1073426" y="1649895"/>
                </a:cubicBezTo>
                <a:cubicBezTo>
                  <a:pt x="1076739" y="1686339"/>
                  <a:pt x="1051823" y="1740672"/>
                  <a:pt x="1083365" y="1759226"/>
                </a:cubicBezTo>
                <a:cubicBezTo>
                  <a:pt x="1089536" y="1762856"/>
                  <a:pt x="1334186" y="1741637"/>
                  <a:pt x="1361661" y="1739347"/>
                </a:cubicBezTo>
                <a:lnTo>
                  <a:pt x="1938130" y="1749287"/>
                </a:lnTo>
                <a:cubicBezTo>
                  <a:pt x="1987917" y="1750651"/>
                  <a:pt x="2037411" y="1759226"/>
                  <a:pt x="2087217" y="1759226"/>
                </a:cubicBezTo>
                <a:cubicBezTo>
                  <a:pt x="2233029" y="1759226"/>
                  <a:pt x="2378765" y="1752600"/>
                  <a:pt x="2524539" y="1749287"/>
                </a:cubicBezTo>
                <a:cubicBezTo>
                  <a:pt x="2548176" y="1741407"/>
                  <a:pt x="2569146" y="1733569"/>
                  <a:pt x="2594113" y="1729408"/>
                </a:cubicBezTo>
                <a:cubicBezTo>
                  <a:pt x="2620460" y="1725017"/>
                  <a:pt x="2647122" y="1722782"/>
                  <a:pt x="2673626" y="1719469"/>
                </a:cubicBezTo>
                <a:cubicBezTo>
                  <a:pt x="2801561" y="1745056"/>
                  <a:pt x="2629925" y="1713110"/>
                  <a:pt x="2892287" y="1739347"/>
                </a:cubicBezTo>
                <a:cubicBezTo>
                  <a:pt x="2902712" y="1740390"/>
                  <a:pt x="2911733" y="1747805"/>
                  <a:pt x="2922104" y="1749287"/>
                </a:cubicBezTo>
                <a:cubicBezTo>
                  <a:pt x="2981503" y="1757773"/>
                  <a:pt x="3101009" y="1769165"/>
                  <a:pt x="3101009" y="1769165"/>
                </a:cubicBezTo>
                <a:cubicBezTo>
                  <a:pt x="3165265" y="1758456"/>
                  <a:pt x="3146393" y="1744977"/>
                  <a:pt x="3170583" y="1769165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B3F6AC3-4EBB-624D-9189-FEDA251F4DF9}"/>
              </a:ext>
            </a:extLst>
          </p:cNvPr>
          <p:cNvSpPr txBox="1"/>
          <p:nvPr/>
        </p:nvSpPr>
        <p:spPr>
          <a:xfrm>
            <a:off x="2341501" y="4554735"/>
            <a:ext cx="1241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 surviving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C4C858E-9171-FE46-8431-009BB8412BC2}"/>
              </a:ext>
            </a:extLst>
          </p:cNvPr>
          <p:cNvSpPr txBox="1"/>
          <p:nvPr/>
        </p:nvSpPr>
        <p:spPr>
          <a:xfrm>
            <a:off x="3181512" y="374693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93818A-D3A9-8C48-B30C-815F34DE6D2C}"/>
              </a:ext>
            </a:extLst>
          </p:cNvPr>
          <p:cNvSpPr txBox="1"/>
          <p:nvPr/>
        </p:nvSpPr>
        <p:spPr>
          <a:xfrm>
            <a:off x="3394711" y="5798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9CB53E6-F025-964D-B12D-FFD4CC23E349}"/>
              </a:ext>
            </a:extLst>
          </p:cNvPr>
          <p:cNvSpPr txBox="1"/>
          <p:nvPr/>
        </p:nvSpPr>
        <p:spPr>
          <a:xfrm>
            <a:off x="5004743" y="6121640"/>
            <a:ext cx="1429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 (weeks)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A3CF00-7CA0-7748-9B70-197E9C9A0E32}"/>
              </a:ext>
            </a:extLst>
          </p:cNvPr>
          <p:cNvSpPr txBox="1"/>
          <p:nvPr/>
        </p:nvSpPr>
        <p:spPr>
          <a:xfrm>
            <a:off x="6947452" y="5983357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250</a:t>
            </a:r>
          </a:p>
        </p:txBody>
      </p:sp>
    </p:spTree>
    <p:extLst>
      <p:ext uri="{BB962C8B-B14F-4D97-AF65-F5344CB8AC3E}">
        <p14:creationId xmlns:p14="http://schemas.microsoft.com/office/powerpoint/2010/main" val="39657400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0FFF7-EBAC-4A32-8EE4-BAEAF3F8E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5821"/>
            <a:ext cx="12094029" cy="1263649"/>
          </a:xfrm>
        </p:spPr>
        <p:txBody>
          <a:bodyPr>
            <a:noAutofit/>
          </a:bodyPr>
          <a:lstStyle/>
          <a:p>
            <a:r>
              <a:rPr lang="en-US" u="sng" dirty="0"/>
              <a:t>Cohen’s Kappa Coefficient - Inter-Observer Reliability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8B6E87-6736-49C1-92F4-F2E8CBBA07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8029" y="1584959"/>
            <a:ext cx="6096000" cy="336804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E747D-0C13-4332-B4AF-6C79C4A8D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786" y="1744978"/>
            <a:ext cx="5597071" cy="3048001"/>
          </a:xfrm>
        </p:spPr>
        <p:txBody>
          <a:bodyPr>
            <a:normAutofit/>
          </a:bodyPr>
          <a:lstStyle/>
          <a:p>
            <a:r>
              <a:rPr lang="en-US" sz="3200" dirty="0"/>
              <a:t>Kappa (</a:t>
            </a:r>
            <a:r>
              <a:rPr lang="el-GR" sz="3200" dirty="0"/>
              <a:t>κ</a:t>
            </a:r>
            <a:r>
              <a:rPr lang="en-US" sz="3200" dirty="0"/>
              <a:t>)</a:t>
            </a:r>
          </a:p>
          <a:p>
            <a:r>
              <a:rPr lang="en-US" sz="3200" dirty="0"/>
              <a:t>0 = very poor agreement</a:t>
            </a:r>
          </a:p>
          <a:p>
            <a:r>
              <a:rPr lang="en-US" sz="3200" dirty="0"/>
              <a:t>0.6 considered reasonable</a:t>
            </a:r>
          </a:p>
          <a:p>
            <a:r>
              <a:rPr lang="en-US" sz="3200" dirty="0"/>
              <a:t>A relative measurement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F7C002D-690C-4897-BECA-6260B786BCDF}"/>
              </a:ext>
            </a:extLst>
          </p:cNvPr>
          <p:cNvSpPr/>
          <p:nvPr/>
        </p:nvSpPr>
        <p:spPr>
          <a:xfrm>
            <a:off x="2788324" y="6407205"/>
            <a:ext cx="55739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dirty="0"/>
              <a:t>By </a:t>
            </a:r>
            <a:r>
              <a:rPr lang="en-US" dirty="0" err="1"/>
              <a:t>Eyoungstrom</a:t>
            </a:r>
            <a:r>
              <a:rPr lang="en-US" dirty="0"/>
              <a:t> - Own work, CC BY-SA 4.0</a:t>
            </a:r>
          </a:p>
        </p:txBody>
      </p:sp>
    </p:spTree>
    <p:extLst>
      <p:ext uri="{BB962C8B-B14F-4D97-AF65-F5344CB8AC3E}">
        <p14:creationId xmlns:p14="http://schemas.microsoft.com/office/powerpoint/2010/main" val="375132334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C9F18-87E4-4D7C-B955-A99C51A49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628" y="125640"/>
            <a:ext cx="10515600" cy="1325563"/>
          </a:xfrm>
        </p:spPr>
        <p:txBody>
          <a:bodyPr/>
          <a:lstStyle/>
          <a:p>
            <a:r>
              <a:rPr lang="en-US" u="sng" dirty="0"/>
              <a:t>Sensitivity and Specificity – Predictive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AED02-19A4-4783-8DF4-18677AF8B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484" y="1733551"/>
            <a:ext cx="11016343" cy="4351338"/>
          </a:xfrm>
        </p:spPr>
        <p:txBody>
          <a:bodyPr/>
          <a:lstStyle/>
          <a:p>
            <a:r>
              <a:rPr lang="en-US" dirty="0"/>
              <a:t>Proportions of positive and negative results in </a:t>
            </a:r>
            <a:r>
              <a:rPr lang="en-US" u="sng" dirty="0">
                <a:hlinkClick r:id="rId2" tooltip="Predictive value of test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statistics</a:t>
            </a:r>
            <a:r>
              <a:rPr lang="en-US" u="sng" dirty="0"/>
              <a:t> </a:t>
            </a:r>
            <a:r>
              <a:rPr lang="en-US" dirty="0"/>
              <a:t>and </a:t>
            </a:r>
            <a:r>
              <a:rPr lang="en-US" dirty="0">
                <a:hlinkClick r:id="rId3" tooltip="Diagnostic tes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diagnostic tests</a:t>
            </a:r>
            <a:r>
              <a:rPr lang="en-US" dirty="0"/>
              <a:t> that are </a:t>
            </a:r>
            <a:r>
              <a:rPr lang="en-US" dirty="0">
                <a:hlinkClick r:id="rId4" tooltip="True positiv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true positive</a:t>
            </a:r>
            <a:r>
              <a:rPr lang="en-US" dirty="0"/>
              <a:t> and </a:t>
            </a:r>
            <a:r>
              <a:rPr lang="en-US" dirty="0">
                <a:hlinkClick r:id="rId5" tooltip="True negativ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true negative</a:t>
            </a:r>
            <a:r>
              <a:rPr lang="en-US" dirty="0"/>
              <a:t> results,</a:t>
            </a:r>
          </a:p>
          <a:p>
            <a:endParaRPr lang="en-US" dirty="0"/>
          </a:p>
          <a:p>
            <a:r>
              <a:rPr lang="en-US" dirty="0"/>
              <a:t>Positive Predictive Value</a:t>
            </a:r>
          </a:p>
          <a:p>
            <a:pPr marL="0" indent="0">
              <a:buNone/>
            </a:pPr>
            <a:r>
              <a:rPr lang="en-US" dirty="0"/>
              <a:t>	               </a:t>
            </a:r>
            <a:r>
              <a:rPr lang="en-US" sz="2400" u="sng" dirty="0"/>
              <a:t>Sensitivity X Prevalence</a:t>
            </a:r>
            <a:endParaRPr lang="en-US" u="sng" dirty="0"/>
          </a:p>
          <a:p>
            <a:pPr marL="457200" lvl="1" indent="0">
              <a:buNone/>
            </a:pPr>
            <a:r>
              <a:rPr lang="en-US" dirty="0"/>
              <a:t>sensitivity X prevalence + (1 – specificity) X (1- prevalence)</a:t>
            </a:r>
          </a:p>
          <a:p>
            <a:r>
              <a:rPr lang="en-US" dirty="0"/>
              <a:t>Negative Predictive Value</a:t>
            </a:r>
          </a:p>
          <a:p>
            <a:pPr marL="457200" lvl="1" indent="0">
              <a:buNone/>
            </a:pPr>
            <a:r>
              <a:rPr lang="en-US" dirty="0"/>
              <a:t>		      </a:t>
            </a:r>
            <a:r>
              <a:rPr lang="en-US" u="sng" dirty="0"/>
              <a:t>Number of true negative</a:t>
            </a:r>
          </a:p>
          <a:p>
            <a:pPr marL="457200" lvl="1" indent="0">
              <a:buNone/>
            </a:pPr>
            <a:r>
              <a:rPr lang="en-US" dirty="0"/>
              <a:t>Number of true negatives + Number of false negatives</a:t>
            </a:r>
          </a:p>
        </p:txBody>
      </p:sp>
      <p:sp>
        <p:nvSpPr>
          <p:cNvPr id="5" name="AutoShape 2" descr="{\displaystyle {\text{PPV}}={\frac {\text{Number of true positives}}{{\text{Number of true positives}}+{\text{Number of false positives}}}}={\frac {\text{Number of true positives}}{\text{Number of positive calls}}}}">
            <a:extLst>
              <a:ext uri="{FF2B5EF4-FFF2-40B4-BE49-F238E27FC236}">
                <a16:creationId xmlns:a16="http://schemas.microsoft.com/office/drawing/2014/main" id="{3E30112B-149A-D94B-B678-DFDF812C152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4000" y="28597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11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A903A-256E-4BCB-B18D-C48137DAC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5686" y="501422"/>
            <a:ext cx="9906000" cy="1985963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z="8000" dirty="0">
                <a:solidFill>
                  <a:schemeClr val="tx1"/>
                </a:solidFill>
              </a:rPr>
              <a:t>Why should I care?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77AC4A-DFBB-439E-8E8F-4C402415D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1729" y="2944585"/>
            <a:ext cx="7620000" cy="139065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Indications for statistics</a:t>
            </a:r>
          </a:p>
          <a:p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17198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18C83-9833-46F7-919F-B7E25F819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3999"/>
            <a:ext cx="9906000" cy="1985963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z="8000" dirty="0">
                <a:solidFill>
                  <a:schemeClr val="tx1"/>
                </a:solidFill>
              </a:rPr>
              <a:t>Study Design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5D2686-6628-4D1C-8BC4-42FB5D3BD2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809999"/>
            <a:ext cx="7620000" cy="1390651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6688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049DD-1AF3-4949-AAE4-DC2EFE21D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772" y="158296"/>
            <a:ext cx="10515600" cy="1325563"/>
          </a:xfrm>
        </p:spPr>
        <p:txBody>
          <a:bodyPr/>
          <a:lstStyle/>
          <a:p>
            <a:r>
              <a:rPr lang="en-US" u="sng" dirty="0"/>
              <a:t>Randomized Controlled Trial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3ABB6-1C0A-4FD1-92C5-F53817B95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772" y="1483859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/>
              <a:t>Gold Standard</a:t>
            </a:r>
          </a:p>
          <a:p>
            <a:r>
              <a:rPr lang="en-US" sz="3600" dirty="0"/>
              <a:t>Must have a therapeutic uncertainty or equipoise </a:t>
            </a:r>
          </a:p>
          <a:p>
            <a:r>
              <a:rPr lang="en-US" sz="3600" dirty="0"/>
              <a:t>Many confounders in surgery</a:t>
            </a:r>
          </a:p>
          <a:p>
            <a:r>
              <a:rPr lang="en-US" sz="3600" dirty="0"/>
              <a:t>Many obstacles in surgery</a:t>
            </a:r>
          </a:p>
          <a:p>
            <a:r>
              <a:rPr lang="en-US" sz="3600" dirty="0"/>
              <a:t>Narrow definition of participants may make the results not clinical useful to wide range of patients</a:t>
            </a:r>
          </a:p>
        </p:txBody>
      </p:sp>
    </p:spTree>
    <p:extLst>
      <p:ext uri="{BB962C8B-B14F-4D97-AF65-F5344CB8AC3E}">
        <p14:creationId xmlns:p14="http://schemas.microsoft.com/office/powerpoint/2010/main" val="396889774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CE366-A195-4C8F-9E5D-99E358EDD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u="sng" dirty="0"/>
              <a:t>Analytical Observational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70982-2452-4B85-887B-AE61D2167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71" y="1325563"/>
            <a:ext cx="10515600" cy="4351338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dirty="0"/>
              <a:t>Cohort:  all patients with a specific intervention are studied</a:t>
            </a:r>
          </a:p>
          <a:p>
            <a:pPr lvl="1"/>
            <a:r>
              <a:rPr lang="en-US" dirty="0"/>
              <a:t>Prospective: define study parameters and enter patients as that intervention is applied and then followed for defined time period (looking forward)</a:t>
            </a:r>
          </a:p>
          <a:p>
            <a:pPr lvl="2"/>
            <a:r>
              <a:rPr lang="en-US" dirty="0"/>
              <a:t>More reliable, no data loss</a:t>
            </a:r>
          </a:p>
          <a:p>
            <a:pPr lvl="1"/>
            <a:r>
              <a:rPr lang="en-US" dirty="0"/>
              <a:t>Retrospective: define intervention that you wish to study as well as parameter and then review patients who have the intervention (looking back)</a:t>
            </a:r>
          </a:p>
          <a:p>
            <a:pPr lvl="2"/>
            <a:r>
              <a:rPr lang="en-US" dirty="0"/>
              <a:t>Less reliable, loss of data</a:t>
            </a:r>
          </a:p>
          <a:p>
            <a:r>
              <a:rPr lang="en-US" dirty="0"/>
              <a:t>Case-Control: matched patients</a:t>
            </a:r>
          </a:p>
          <a:p>
            <a:pPr lvl="1"/>
            <a:r>
              <a:rPr lang="en-US" dirty="0"/>
              <a:t>Retrospective</a:t>
            </a:r>
          </a:p>
          <a:p>
            <a:pPr lvl="1"/>
            <a:r>
              <a:rPr lang="en-US" dirty="0"/>
              <a:t>Good for rare outcomes when large patient </a:t>
            </a:r>
            <a:r>
              <a:rPr lang="en-US"/>
              <a:t>population is not </a:t>
            </a:r>
            <a:r>
              <a:rPr lang="en-US" dirty="0"/>
              <a:t>available</a:t>
            </a:r>
          </a:p>
          <a:p>
            <a:pPr lvl="1"/>
            <a:r>
              <a:rPr lang="en-US" dirty="0"/>
              <a:t>Collect all the patients with a problem whether they have had the intervention or not and then match the non interventional with interventional patients</a:t>
            </a:r>
          </a:p>
        </p:txBody>
      </p:sp>
    </p:spTree>
    <p:extLst>
      <p:ext uri="{BB962C8B-B14F-4D97-AF65-F5344CB8AC3E}">
        <p14:creationId xmlns:p14="http://schemas.microsoft.com/office/powerpoint/2010/main" val="123321223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4E6BF-1B65-4FEB-8DF0-D49627824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10515600" cy="1325563"/>
          </a:xfrm>
        </p:spPr>
        <p:txBody>
          <a:bodyPr/>
          <a:lstStyle/>
          <a:p>
            <a:r>
              <a:rPr lang="en-US" u="sng" dirty="0"/>
              <a:t>Descriptive Observational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2BD78-0618-42B0-ADF2-7685B1FFD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3482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/>
              <a:t>Case Report</a:t>
            </a:r>
          </a:p>
          <a:p>
            <a:r>
              <a:rPr lang="en-US" sz="3600" dirty="0"/>
              <a:t>Case Series</a:t>
            </a:r>
          </a:p>
        </p:txBody>
      </p:sp>
    </p:spTree>
    <p:extLst>
      <p:ext uri="{BB962C8B-B14F-4D97-AF65-F5344CB8AC3E}">
        <p14:creationId xmlns:p14="http://schemas.microsoft.com/office/powerpoint/2010/main" val="393871446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AD7E8-AB90-418F-87CF-046B5C7B1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372" y="0"/>
            <a:ext cx="10515600" cy="1325563"/>
          </a:xfrm>
        </p:spPr>
        <p:txBody>
          <a:bodyPr/>
          <a:lstStyle/>
          <a:p>
            <a:r>
              <a:rPr lang="en-US" u="sng" dirty="0"/>
              <a:t>Levels of Evidence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8499B-0330-42E5-BB36-55D788C27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343" y="1226911"/>
            <a:ext cx="10515600" cy="142920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There are a number of systems</a:t>
            </a:r>
          </a:p>
          <a:p>
            <a:r>
              <a:rPr lang="en-US" dirty="0"/>
              <a:t>Tool for assessment of results</a:t>
            </a:r>
          </a:p>
          <a:p>
            <a:pPr lvl="1"/>
            <a:r>
              <a:rPr lang="en-US" dirty="0"/>
              <a:t>Needs context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DF21E1-0EE1-FE4B-95E3-2CD1FA298064}"/>
              </a:ext>
            </a:extLst>
          </p:cNvPr>
          <p:cNvSpPr txBox="1"/>
          <p:nvPr/>
        </p:nvSpPr>
        <p:spPr>
          <a:xfrm>
            <a:off x="729343" y="2742847"/>
            <a:ext cx="1148231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JBJS levels of evidence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Level 1 – randomized controlled trial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Level 2 - prospective cohort or observational study with dramatic effect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Level 3 – retrospective cohort or case-controlled study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Level 4 – case series, historical controlled study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BB7439-4661-C44E-9EB9-CAC68AE94283}"/>
              </a:ext>
            </a:extLst>
          </p:cNvPr>
          <p:cNvSpPr txBox="1"/>
          <p:nvPr/>
        </p:nvSpPr>
        <p:spPr>
          <a:xfrm>
            <a:off x="2422214" y="6111253"/>
            <a:ext cx="779947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https://journals.lww.com/jbjsjournal/Pages/Journals-Level-of-Evidence.aspx</a:t>
            </a:r>
          </a:p>
        </p:txBody>
      </p:sp>
    </p:spTree>
    <p:extLst>
      <p:ext uri="{BB962C8B-B14F-4D97-AF65-F5344CB8AC3E}">
        <p14:creationId xmlns:p14="http://schemas.microsoft.com/office/powerpoint/2010/main" val="401040958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CA579-355D-4ABE-ADEB-8A01E0FC4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743" y="169906"/>
            <a:ext cx="10515600" cy="1325563"/>
          </a:xfrm>
        </p:spPr>
        <p:txBody>
          <a:bodyPr/>
          <a:lstStyle/>
          <a:p>
            <a:r>
              <a:rPr lang="en-US" u="sng" dirty="0"/>
              <a:t>Pyramid of Evidence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8E154F-D831-4B64-8375-8B7A24413D49}"/>
              </a:ext>
            </a:extLst>
          </p:cNvPr>
          <p:cNvSpPr txBox="1"/>
          <p:nvPr/>
        </p:nvSpPr>
        <p:spPr>
          <a:xfrm>
            <a:off x="2196263" y="6293548"/>
            <a:ext cx="779947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https://journals.lww.com/jbjsjournal/Pages/Journals-Level-of-Evidence.aspx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1AED408-4974-904F-A877-1A8A615E14F0}"/>
              </a:ext>
            </a:extLst>
          </p:cNvPr>
          <p:cNvSpPr txBox="1"/>
          <p:nvPr/>
        </p:nvSpPr>
        <p:spPr>
          <a:xfrm>
            <a:off x="9954050" y="4500285"/>
            <a:ext cx="1325619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Unfiltered </a:t>
            </a:r>
          </a:p>
          <a:p>
            <a:r>
              <a:rPr lang="en-US" b="1" dirty="0"/>
              <a:t>Information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F5A4A2A-2C3E-EC44-98A7-742C6BB91005}"/>
              </a:ext>
            </a:extLst>
          </p:cNvPr>
          <p:cNvGrpSpPr/>
          <p:nvPr/>
        </p:nvGrpSpPr>
        <p:grpSpPr>
          <a:xfrm>
            <a:off x="2493538" y="1053548"/>
            <a:ext cx="6530009" cy="5043598"/>
            <a:chOff x="3896139" y="1013791"/>
            <a:chExt cx="6530009" cy="5043598"/>
          </a:xfrm>
        </p:grpSpPr>
        <p:sp>
          <p:nvSpPr>
            <p:cNvPr id="3" name="Triangle 2">
              <a:extLst>
                <a:ext uri="{FF2B5EF4-FFF2-40B4-BE49-F238E27FC236}">
                  <a16:creationId xmlns:a16="http://schemas.microsoft.com/office/drawing/2014/main" id="{56A42530-DAEC-AC42-8051-46A6832079AB}"/>
                </a:ext>
              </a:extLst>
            </p:cNvPr>
            <p:cNvSpPr/>
            <p:nvPr/>
          </p:nvSpPr>
          <p:spPr>
            <a:xfrm>
              <a:off x="3896139" y="1013791"/>
              <a:ext cx="6530009" cy="5043598"/>
            </a:xfrm>
            <a:prstGeom prst="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828253D-DC7D-644A-B659-6BFC2CDE264E}"/>
                </a:ext>
              </a:extLst>
            </p:cNvPr>
            <p:cNvSpPr txBox="1"/>
            <p:nvPr/>
          </p:nvSpPr>
          <p:spPr>
            <a:xfrm>
              <a:off x="5337310" y="5699299"/>
              <a:ext cx="4303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Background  information, expert opinion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2D95349-C6DB-CE45-AEA9-DF52AA9D0E4D}"/>
                </a:ext>
              </a:extLst>
            </p:cNvPr>
            <p:cNvCxnSpPr>
              <a:cxnSpLocks/>
            </p:cNvCxnSpPr>
            <p:nvPr/>
          </p:nvCxnSpPr>
          <p:spPr>
            <a:xfrm>
              <a:off x="4174435" y="5659543"/>
              <a:ext cx="599329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46E870F-1F3A-F844-B872-19F5EBA1E82A}"/>
                </a:ext>
              </a:extLst>
            </p:cNvPr>
            <p:cNvSpPr txBox="1"/>
            <p:nvPr/>
          </p:nvSpPr>
          <p:spPr>
            <a:xfrm>
              <a:off x="5614652" y="5281234"/>
              <a:ext cx="31758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Case controlled, Case series/reports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871343E-81A4-3E41-AD72-AF18DD76B87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32853" y="5238718"/>
              <a:ext cx="5476460" cy="749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5D8C695-B4E3-C944-89A6-9E1FCA9623F5}"/>
                </a:ext>
              </a:extLst>
            </p:cNvPr>
            <p:cNvSpPr txBox="1"/>
            <p:nvPr/>
          </p:nvSpPr>
          <p:spPr>
            <a:xfrm>
              <a:off x="6505680" y="4860983"/>
              <a:ext cx="13974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Cohort studies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20377AA-4C45-3C49-BA78-60FD695E924F}"/>
                </a:ext>
              </a:extLst>
            </p:cNvPr>
            <p:cNvCxnSpPr>
              <a:cxnSpLocks/>
            </p:cNvCxnSpPr>
            <p:nvPr/>
          </p:nvCxnSpPr>
          <p:spPr>
            <a:xfrm>
              <a:off x="4684644" y="4860983"/>
              <a:ext cx="501594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984AC0F-F79C-BE4C-A405-A47C2CC69A74}"/>
                </a:ext>
              </a:extLst>
            </p:cNvPr>
            <p:cNvSpPr txBox="1"/>
            <p:nvPr/>
          </p:nvSpPr>
          <p:spPr>
            <a:xfrm>
              <a:off x="5820556" y="4478053"/>
              <a:ext cx="26114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Randomized Controlled Trials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994BEFB-238A-6249-83BB-2D8738B5CAA9}"/>
                </a:ext>
              </a:extLst>
            </p:cNvPr>
            <p:cNvCxnSpPr>
              <a:cxnSpLocks/>
            </p:cNvCxnSpPr>
            <p:nvPr/>
          </p:nvCxnSpPr>
          <p:spPr>
            <a:xfrm>
              <a:off x="4972879" y="4467082"/>
              <a:ext cx="445935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88ADAED-3887-254B-990B-0ECC6363CEAC}"/>
                </a:ext>
              </a:extLst>
            </p:cNvPr>
            <p:cNvSpPr txBox="1"/>
            <p:nvPr/>
          </p:nvSpPr>
          <p:spPr>
            <a:xfrm>
              <a:off x="5540337" y="3876946"/>
              <a:ext cx="330455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Critically Appraised Individual Articles</a:t>
              </a:r>
            </a:p>
            <a:p>
              <a:r>
                <a:rPr lang="en-US" sz="1600" dirty="0"/>
                <a:t>                (Article Synopses) 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4AECF61-4CF8-924D-9A14-5ED13D813E5A}"/>
                </a:ext>
              </a:extLst>
            </p:cNvPr>
            <p:cNvCxnSpPr>
              <a:cxnSpLocks/>
            </p:cNvCxnSpPr>
            <p:nvPr/>
          </p:nvCxnSpPr>
          <p:spPr>
            <a:xfrm>
              <a:off x="5315859" y="3822899"/>
              <a:ext cx="3708871" cy="2232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FBCB538-40C2-204A-8B8B-31049D5DDF50}"/>
                </a:ext>
              </a:extLst>
            </p:cNvPr>
            <p:cNvSpPr txBox="1"/>
            <p:nvPr/>
          </p:nvSpPr>
          <p:spPr>
            <a:xfrm>
              <a:off x="5828997" y="2992397"/>
              <a:ext cx="2682594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Critically Appraised Individual </a:t>
              </a:r>
            </a:p>
            <a:p>
              <a:r>
                <a:rPr lang="en-US" sz="1600" dirty="0"/>
                <a:t>Articles (Evidence  Synthesis </a:t>
              </a:r>
            </a:p>
            <a:p>
              <a:r>
                <a:rPr lang="en-US" sz="1600" dirty="0"/>
                <a:t>            and Guidelines) 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75495322-F4C7-F24C-B458-09A6CEF5501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18448" y="2955487"/>
              <a:ext cx="2509935" cy="563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D7EE900-35F1-0A44-BCE0-0D0C03C6EFFB}"/>
                </a:ext>
              </a:extLst>
            </p:cNvPr>
            <p:cNvSpPr txBox="1"/>
            <p:nvPr/>
          </p:nvSpPr>
          <p:spPr>
            <a:xfrm>
              <a:off x="6578947" y="2188109"/>
              <a:ext cx="11826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Systematic </a:t>
              </a:r>
            </a:p>
            <a:p>
              <a:r>
                <a:rPr lang="en-US" sz="1600" dirty="0"/>
                <a:t>   Reviews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93073533-5D4D-3E43-B047-A560D1F22EC0}"/>
              </a:ext>
            </a:extLst>
          </p:cNvPr>
          <p:cNvSpPr txBox="1"/>
          <p:nvPr/>
        </p:nvSpPr>
        <p:spPr>
          <a:xfrm>
            <a:off x="8396770" y="2055945"/>
            <a:ext cx="1325619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   Filtered </a:t>
            </a:r>
          </a:p>
          <a:p>
            <a:r>
              <a:rPr lang="en-US" b="1" dirty="0"/>
              <a:t>Information</a:t>
            </a:r>
          </a:p>
        </p:txBody>
      </p:sp>
      <p:sp>
        <p:nvSpPr>
          <p:cNvPr id="38" name="Right Brace 37">
            <a:extLst>
              <a:ext uri="{FF2B5EF4-FFF2-40B4-BE49-F238E27FC236}">
                <a16:creationId xmlns:a16="http://schemas.microsoft.com/office/drawing/2014/main" id="{8B25E60B-097B-9941-8165-21B6C0FA3BAB}"/>
              </a:ext>
            </a:extLst>
          </p:cNvPr>
          <p:cNvSpPr/>
          <p:nvPr/>
        </p:nvSpPr>
        <p:spPr>
          <a:xfrm rot="19572628">
            <a:off x="7500555" y="832648"/>
            <a:ext cx="630650" cy="3626666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ight Brace 38">
            <a:extLst>
              <a:ext uri="{FF2B5EF4-FFF2-40B4-BE49-F238E27FC236}">
                <a16:creationId xmlns:a16="http://schemas.microsoft.com/office/drawing/2014/main" id="{4189FE6B-26CC-9F43-BC73-C1691344CCBE}"/>
              </a:ext>
            </a:extLst>
          </p:cNvPr>
          <p:cNvSpPr/>
          <p:nvPr/>
        </p:nvSpPr>
        <p:spPr>
          <a:xfrm rot="19572628">
            <a:off x="9113871" y="4115041"/>
            <a:ext cx="544909" cy="1840871"/>
          </a:xfrm>
          <a:prstGeom prst="rightBrace">
            <a:avLst>
              <a:gd name="adj1" fmla="val 8333"/>
              <a:gd name="adj2" fmla="val 5167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67906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59797-8658-45A5-AD65-5E2CBC67D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771" y="130628"/>
            <a:ext cx="10515600" cy="852488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z="4400" u="sng" dirty="0">
                <a:solidFill>
                  <a:schemeClr val="tx1"/>
                </a:solidFill>
              </a:rPr>
              <a:t>Statistics gone wrong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A22F39-E7B0-F54E-A102-7E085F3D5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828" y="1194253"/>
            <a:ext cx="11408229" cy="494529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Choice of test – not always the </a:t>
            </a:r>
            <a:r>
              <a:rPr lang="en-US" i="1" dirty="0"/>
              <a:t>t</a:t>
            </a:r>
            <a:r>
              <a:rPr lang="en-US" dirty="0"/>
              <a:t>-test, must know the data type, your data distribution etc.</a:t>
            </a:r>
          </a:p>
          <a:p>
            <a:r>
              <a:rPr lang="en-US" dirty="0"/>
              <a:t>Sources of bias and variation: channeling effect, publication bias, recall bias, data completeness bias</a:t>
            </a:r>
          </a:p>
          <a:p>
            <a:r>
              <a:rPr lang="en-US" dirty="0"/>
              <a:t>Multiple Comparisons: need to understand how to calculate P-value</a:t>
            </a:r>
          </a:p>
          <a:p>
            <a:r>
              <a:rPr lang="en-US" dirty="0"/>
              <a:t>Oversimplification of analysis: 69% of studies basic parametric tests</a:t>
            </a:r>
          </a:p>
          <a:p>
            <a:pPr marL="342900" indent="-342900"/>
            <a:r>
              <a:rPr lang="en-US" dirty="0"/>
              <a:t>Inadequate reporting:37% inadequate reporting of numbers,20% introduced new statistics in results section, 23% no measurement of error for main outcome, 16% reported different numbers in Methods and Results</a:t>
            </a:r>
          </a:p>
          <a:p>
            <a:pPr marL="342900" indent="-342900"/>
            <a:r>
              <a:rPr lang="en-US" dirty="0"/>
              <a:t>51.5% of studies misused statistics and in a BMJ Study – 89% unacceptable at submission, down to 16% at publication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4891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B7F5C-877A-4D4D-BB04-C86F5927F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943" y="1132114"/>
            <a:ext cx="10515600" cy="697366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Poor review at the journal level (1998)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1A6728-9853-4BA3-AC68-081E986CD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4993" y="1829480"/>
            <a:ext cx="10515600" cy="150018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52% - 27% chance of pre acceptance stats review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31-82% chance of stats consultant on staff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50% of time stats review led to an important change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9D11A1-623B-4353-80FA-E268B8E72D38}"/>
              </a:ext>
            </a:extLst>
          </p:cNvPr>
          <p:cNvSpPr txBox="1"/>
          <p:nvPr/>
        </p:nvSpPr>
        <p:spPr>
          <a:xfrm>
            <a:off x="3152213" y="3145001"/>
            <a:ext cx="4350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Goodman et al. J Gen Int Med 1998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90651-B727-AC48-AF72-16E3BEF8C977}"/>
              </a:ext>
            </a:extLst>
          </p:cNvPr>
          <p:cNvSpPr txBox="1"/>
          <p:nvPr/>
        </p:nvSpPr>
        <p:spPr>
          <a:xfrm>
            <a:off x="576943" y="141514"/>
            <a:ext cx="59123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u="sng" dirty="0"/>
              <a:t>Statistics misunderstood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84D96A0-8817-164D-97BE-F45739EAE52F}"/>
              </a:ext>
            </a:extLst>
          </p:cNvPr>
          <p:cNvSpPr txBox="1">
            <a:spLocks/>
          </p:cNvSpPr>
          <p:nvPr/>
        </p:nvSpPr>
        <p:spPr>
          <a:xfrm>
            <a:off x="576943" y="3513797"/>
            <a:ext cx="10515600" cy="8915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tx1"/>
                </a:solidFill>
              </a:rPr>
              <a:t>Poorly Reviewed (20 years later)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E79E632-8C66-4B4C-B0B4-F36ED05CF38D}"/>
              </a:ext>
            </a:extLst>
          </p:cNvPr>
          <p:cNvSpPr txBox="1">
            <a:spLocks/>
          </p:cNvSpPr>
          <p:nvPr/>
        </p:nvSpPr>
        <p:spPr>
          <a:xfrm>
            <a:off x="1484993" y="4433682"/>
            <a:ext cx="10668000" cy="17097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34% do not use stats review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23% for all articles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24% in between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&gt;50% of reviews led to important changes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9B411F-2367-0B40-8C2F-108FA7DC7B24}"/>
              </a:ext>
            </a:extLst>
          </p:cNvPr>
          <p:cNvSpPr txBox="1"/>
          <p:nvPr/>
        </p:nvSpPr>
        <p:spPr>
          <a:xfrm>
            <a:off x="3502256" y="6260874"/>
            <a:ext cx="5389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Hardwicke, Goodman, PLOS ONE Oct 1 2020</a:t>
            </a:r>
          </a:p>
        </p:txBody>
      </p:sp>
    </p:spTree>
    <p:extLst>
      <p:ext uri="{BB962C8B-B14F-4D97-AF65-F5344CB8AC3E}">
        <p14:creationId xmlns:p14="http://schemas.microsoft.com/office/powerpoint/2010/main" val="105489998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20964-A8A2-4C16-9669-116D80EB5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650" y="239486"/>
            <a:ext cx="10515600" cy="981075"/>
          </a:xfrm>
        </p:spPr>
        <p:txBody>
          <a:bodyPr>
            <a:normAutofit/>
          </a:bodyPr>
          <a:lstStyle/>
          <a:p>
            <a:r>
              <a:rPr lang="en-US" sz="4400" dirty="0"/>
              <a:t>Summary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846C41-D571-4A91-878C-504C80763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9821" y="1813606"/>
            <a:ext cx="10515600" cy="2878137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Why statistics are important</a:t>
            </a:r>
          </a:p>
          <a:p>
            <a:endParaRPr lang="en-US" sz="36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Basic statistical terms and test</a:t>
            </a:r>
          </a:p>
          <a:p>
            <a:endParaRPr lang="en-US" sz="36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Common statistical missteps</a:t>
            </a:r>
          </a:p>
        </p:txBody>
      </p:sp>
    </p:spTree>
    <p:extLst>
      <p:ext uri="{BB962C8B-B14F-4D97-AF65-F5344CB8AC3E}">
        <p14:creationId xmlns:p14="http://schemas.microsoft.com/office/powerpoint/2010/main" val="361544840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21270-0D0C-4B27-894B-FCAFFA167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279" y="76200"/>
            <a:ext cx="10515600" cy="959304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F7F31C-CD0D-4DB1-B4B9-74B7979F8C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444" y="1265465"/>
            <a:ext cx="10515600" cy="44495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Biostatistics: The Bare Essentials, Norman, Geoffrey R.; </a:t>
            </a:r>
            <a:r>
              <a:rPr lang="en-US" dirty="0" err="1">
                <a:solidFill>
                  <a:schemeClr val="tx1"/>
                </a:solidFill>
              </a:rPr>
              <a:t>Streiner</a:t>
            </a:r>
            <a:r>
              <a:rPr lang="en-US" dirty="0">
                <a:solidFill>
                  <a:schemeClr val="tx1"/>
                </a:solidFill>
              </a:rPr>
              <a:t>, David L.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7B4C8B-A585-3D42-B094-85702137666D}"/>
              </a:ext>
            </a:extLst>
          </p:cNvPr>
          <p:cNvSpPr txBox="1"/>
          <p:nvPr/>
        </p:nvSpPr>
        <p:spPr>
          <a:xfrm>
            <a:off x="640444" y="1937657"/>
            <a:ext cx="109247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Statistics and Data Management, A Practical Guide for Surgeons, D Stengel, M Bhandari, B Hanson. </a:t>
            </a:r>
            <a:r>
              <a:rPr lang="en-US" sz="2400" dirty="0" err="1"/>
              <a:t>Thieme</a:t>
            </a:r>
            <a:r>
              <a:rPr lang="en-US" sz="2400" dirty="0"/>
              <a:t> 2009</a:t>
            </a:r>
          </a:p>
          <a:p>
            <a:endParaRPr lang="en-US" sz="2400" dirty="0"/>
          </a:p>
          <a:p>
            <a:r>
              <a:rPr lang="en-US" sz="2400" dirty="0"/>
              <a:t>Clinical Epidemiology and Biostatistics: A Primer for Orthopedic Surgeons, M Kocher and D </a:t>
            </a:r>
            <a:r>
              <a:rPr lang="en-US" sz="2400" dirty="0" err="1"/>
              <a:t>Zurakowski</a:t>
            </a:r>
            <a:r>
              <a:rPr lang="en-US" sz="2400" dirty="0"/>
              <a:t> J Bone Joint Surg. Am. 2004; 86: 607-620 </a:t>
            </a:r>
          </a:p>
        </p:txBody>
      </p:sp>
    </p:spTree>
    <p:extLst>
      <p:ext uri="{BB962C8B-B14F-4D97-AF65-F5344CB8AC3E}">
        <p14:creationId xmlns:p14="http://schemas.microsoft.com/office/powerpoint/2010/main" val="745949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EB0AC9F-C4ED-442F-A224-542574690F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075" y="186224"/>
            <a:ext cx="10553700" cy="294195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C5B3F13-F717-4B4D-9C43-5217CAE6B858}"/>
              </a:ext>
            </a:extLst>
          </p:cNvPr>
          <p:cNvSpPr/>
          <p:nvPr/>
        </p:nvSpPr>
        <p:spPr>
          <a:xfrm>
            <a:off x="3150950" y="6148647"/>
            <a:ext cx="55739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dirty="0" err="1"/>
              <a:t>Araoye</a:t>
            </a:r>
            <a:r>
              <a:rPr lang="en-US" dirty="0"/>
              <a:t> et al, JBJS 2020;102(5):e19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06AC4D-6D88-F247-AC64-1F7DC40D4E9D}"/>
              </a:ext>
            </a:extLst>
          </p:cNvPr>
          <p:cNvSpPr txBox="1"/>
          <p:nvPr/>
        </p:nvSpPr>
        <p:spPr>
          <a:xfrm>
            <a:off x="1576718" y="3416312"/>
            <a:ext cx="872241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/>
              <a:t>47% unable to determine study design</a:t>
            </a:r>
          </a:p>
          <a:p>
            <a:pPr algn="r"/>
            <a:r>
              <a:rPr lang="en-US" sz="3200" dirty="0"/>
              <a:t>31% did not understand p values</a:t>
            </a:r>
          </a:p>
          <a:p>
            <a:pPr algn="r"/>
            <a:r>
              <a:rPr lang="en-US" sz="3200" dirty="0"/>
              <a:t>38% did not understand sensitivity and  specificity</a:t>
            </a:r>
          </a:p>
          <a:p>
            <a:pPr algn="r"/>
            <a:r>
              <a:rPr lang="en-US" sz="3200" dirty="0"/>
              <a:t>83% could not use odds ratios</a:t>
            </a:r>
          </a:p>
        </p:txBody>
      </p:sp>
    </p:spTree>
    <p:extLst>
      <p:ext uri="{BB962C8B-B14F-4D97-AF65-F5344CB8AC3E}">
        <p14:creationId xmlns:p14="http://schemas.microsoft.com/office/powerpoint/2010/main" val="253674958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6AE26-517C-4FFA-AC8D-122A860E4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12F32B-74C8-42B0-AFD2-9C111BB167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773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89FB189-8721-43FB-B53A-07C3006DDF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266" y="0"/>
            <a:ext cx="10977034" cy="3202901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B32C90-4B8C-42FE-9B98-712275A54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332842"/>
            <a:ext cx="10655300" cy="122396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50% (or more!) of clinical research publications have at least one statistical error</a:t>
            </a: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3100FF-402B-43E1-AC03-1C127F7E77F0}"/>
              </a:ext>
            </a:extLst>
          </p:cNvPr>
          <p:cNvSpPr/>
          <p:nvPr/>
        </p:nvSpPr>
        <p:spPr>
          <a:xfrm>
            <a:off x="2425700" y="5338760"/>
            <a:ext cx="899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Thiese</a:t>
            </a:r>
            <a:r>
              <a:rPr lang="en-US" dirty="0"/>
              <a:t> et al, Journal of thoracic disease, 2016-08, Vol.8 (8), p.E726-E730</a:t>
            </a:r>
          </a:p>
        </p:txBody>
      </p:sp>
    </p:spTree>
    <p:extLst>
      <p:ext uri="{BB962C8B-B14F-4D97-AF65-F5344CB8AC3E}">
        <p14:creationId xmlns:p14="http://schemas.microsoft.com/office/powerpoint/2010/main" val="3993882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11879CD-6609-4944-99A5-A5615E4FD7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999" y="184763"/>
            <a:ext cx="10319415" cy="2837837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BDAF58-F077-4929-8040-F1DAE6F6C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44700" y="3376751"/>
            <a:ext cx="9283700" cy="233824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17% of conclusions not justified by results</a:t>
            </a:r>
          </a:p>
          <a:p>
            <a:r>
              <a:rPr lang="en-US" sz="4000" dirty="0">
                <a:solidFill>
                  <a:schemeClr val="tx1"/>
                </a:solidFill>
              </a:rPr>
              <a:t>39% of studies used the wrong analysis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235F76-7682-4892-817B-8A132FE2B299}"/>
              </a:ext>
            </a:extLst>
          </p:cNvPr>
          <p:cNvSpPr/>
          <p:nvPr/>
        </p:nvSpPr>
        <p:spPr>
          <a:xfrm>
            <a:off x="3492500" y="5289826"/>
            <a:ext cx="579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Parsons et al, J Bone Joint Surg Br. 2011;93-B(9):1154-1159. </a:t>
            </a:r>
          </a:p>
        </p:txBody>
      </p:sp>
    </p:spTree>
    <p:extLst>
      <p:ext uri="{BB962C8B-B14F-4D97-AF65-F5344CB8AC3E}">
        <p14:creationId xmlns:p14="http://schemas.microsoft.com/office/powerpoint/2010/main" val="2582083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8BC26-5829-4885-A8D8-35931FF09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049656" cy="1064480"/>
          </a:xfrm>
        </p:spPr>
        <p:txBody>
          <a:bodyPr>
            <a:normAutofit/>
          </a:bodyPr>
          <a:lstStyle/>
          <a:p>
            <a:r>
              <a:rPr lang="en-US" dirty="0"/>
              <a:t>Are these two columns different?</a:t>
            </a:r>
          </a:p>
        </p:txBody>
      </p:sp>
      <p:graphicFrame>
        <p:nvGraphicFramePr>
          <p:cNvPr id="38" name="Content Placeholder 31">
            <a:extLst>
              <a:ext uri="{FF2B5EF4-FFF2-40B4-BE49-F238E27FC236}">
                <a16:creationId xmlns:a16="http://schemas.microsoft.com/office/drawing/2014/main" id="{4E342C9B-007C-47EE-94EF-3055476D7D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9500598"/>
              </p:ext>
            </p:extLst>
          </p:nvPr>
        </p:nvGraphicFramePr>
        <p:xfrm>
          <a:off x="8055428" y="1223650"/>
          <a:ext cx="3525654" cy="513195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762827">
                  <a:extLst>
                    <a:ext uri="{9D8B030D-6E8A-4147-A177-3AD203B41FA5}">
                      <a16:colId xmlns:a16="http://schemas.microsoft.com/office/drawing/2014/main" val="655981986"/>
                    </a:ext>
                  </a:extLst>
                </a:gridCol>
                <a:gridCol w="1762827">
                  <a:extLst>
                    <a:ext uri="{9D8B030D-6E8A-4147-A177-3AD203B41FA5}">
                      <a16:colId xmlns:a16="http://schemas.microsoft.com/office/drawing/2014/main" val="292960249"/>
                    </a:ext>
                  </a:extLst>
                </a:gridCol>
              </a:tblGrid>
              <a:tr h="449460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Column A</a:t>
                      </a:r>
                    </a:p>
                  </a:txBody>
                  <a:tcPr marL="55055" marR="55055" marT="27527" marB="27527" anchor="ctr"/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Column B</a:t>
                      </a:r>
                    </a:p>
                  </a:txBody>
                  <a:tcPr marL="55055" marR="55055" marT="27527" marB="27527" anchor="ctr"/>
                </a:tc>
                <a:extLst>
                  <a:ext uri="{0D108BD9-81ED-4DB2-BD59-A6C34878D82A}">
                    <a16:rowId xmlns:a16="http://schemas.microsoft.com/office/drawing/2014/main" val="3985310530"/>
                  </a:ext>
                </a:extLst>
              </a:tr>
              <a:tr h="222990"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19</a:t>
                      </a:r>
                    </a:p>
                  </a:txBody>
                  <a:tcPr marL="55055" marR="55055" marT="27527" marB="2752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10</a:t>
                      </a:r>
                    </a:p>
                  </a:txBody>
                  <a:tcPr marL="55055" marR="55055" marT="27527" marB="27527" anchor="ctr"/>
                </a:tc>
                <a:extLst>
                  <a:ext uri="{0D108BD9-81ED-4DB2-BD59-A6C34878D82A}">
                    <a16:rowId xmlns:a16="http://schemas.microsoft.com/office/drawing/2014/main" val="612862297"/>
                  </a:ext>
                </a:extLst>
              </a:tr>
              <a:tr h="222990"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12</a:t>
                      </a:r>
                    </a:p>
                  </a:txBody>
                  <a:tcPr marL="55055" marR="55055" marT="27527" marB="2752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11</a:t>
                      </a:r>
                    </a:p>
                  </a:txBody>
                  <a:tcPr marL="55055" marR="55055" marT="27527" marB="27527" anchor="ctr"/>
                </a:tc>
                <a:extLst>
                  <a:ext uri="{0D108BD9-81ED-4DB2-BD59-A6C34878D82A}">
                    <a16:rowId xmlns:a16="http://schemas.microsoft.com/office/drawing/2014/main" val="982157552"/>
                  </a:ext>
                </a:extLst>
              </a:tr>
              <a:tr h="222990"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10</a:t>
                      </a:r>
                    </a:p>
                  </a:txBody>
                  <a:tcPr marL="55055" marR="55055" marT="27527" marB="2752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9</a:t>
                      </a:r>
                    </a:p>
                  </a:txBody>
                  <a:tcPr marL="55055" marR="55055" marT="27527" marB="27527" anchor="ctr"/>
                </a:tc>
                <a:extLst>
                  <a:ext uri="{0D108BD9-81ED-4DB2-BD59-A6C34878D82A}">
                    <a16:rowId xmlns:a16="http://schemas.microsoft.com/office/drawing/2014/main" val="325061663"/>
                  </a:ext>
                </a:extLst>
              </a:tr>
              <a:tr h="222990"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effectLst/>
                        </a:rPr>
                        <a:t>20</a:t>
                      </a:r>
                    </a:p>
                  </a:txBody>
                  <a:tcPr marL="55055" marR="55055" marT="27527" marB="2752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19</a:t>
                      </a:r>
                    </a:p>
                  </a:txBody>
                  <a:tcPr marL="55055" marR="55055" marT="27527" marB="27527" anchor="ctr"/>
                </a:tc>
                <a:extLst>
                  <a:ext uri="{0D108BD9-81ED-4DB2-BD59-A6C34878D82A}">
                    <a16:rowId xmlns:a16="http://schemas.microsoft.com/office/drawing/2014/main" val="4180967920"/>
                  </a:ext>
                </a:extLst>
              </a:tr>
              <a:tr h="213455"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10</a:t>
                      </a:r>
                    </a:p>
                  </a:txBody>
                  <a:tcPr marL="55055" marR="55055" marT="27527" marB="2752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17</a:t>
                      </a:r>
                    </a:p>
                  </a:txBody>
                  <a:tcPr marL="55055" marR="55055" marT="27527" marB="27527" anchor="ctr"/>
                </a:tc>
                <a:extLst>
                  <a:ext uri="{0D108BD9-81ED-4DB2-BD59-A6C34878D82A}">
                    <a16:rowId xmlns:a16="http://schemas.microsoft.com/office/drawing/2014/main" val="2024215594"/>
                  </a:ext>
                </a:extLst>
              </a:tr>
              <a:tr h="222990"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14</a:t>
                      </a:r>
                    </a:p>
                  </a:txBody>
                  <a:tcPr marL="55055" marR="55055" marT="27527" marB="2752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10</a:t>
                      </a:r>
                    </a:p>
                  </a:txBody>
                  <a:tcPr marL="55055" marR="55055" marT="27527" marB="27527" anchor="ctr"/>
                </a:tc>
                <a:extLst>
                  <a:ext uri="{0D108BD9-81ED-4DB2-BD59-A6C34878D82A}">
                    <a16:rowId xmlns:a16="http://schemas.microsoft.com/office/drawing/2014/main" val="665664822"/>
                  </a:ext>
                </a:extLst>
              </a:tr>
              <a:tr h="222990"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21</a:t>
                      </a:r>
                    </a:p>
                  </a:txBody>
                  <a:tcPr marL="55055" marR="55055" marT="27527" marB="2752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19</a:t>
                      </a:r>
                    </a:p>
                  </a:txBody>
                  <a:tcPr marL="55055" marR="55055" marT="27527" marB="27527" anchor="ctr"/>
                </a:tc>
                <a:extLst>
                  <a:ext uri="{0D108BD9-81ED-4DB2-BD59-A6C34878D82A}">
                    <a16:rowId xmlns:a16="http://schemas.microsoft.com/office/drawing/2014/main" val="2875428463"/>
                  </a:ext>
                </a:extLst>
              </a:tr>
              <a:tr h="222990"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24</a:t>
                      </a:r>
                    </a:p>
                  </a:txBody>
                  <a:tcPr marL="55055" marR="55055" marT="27527" marB="2752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13</a:t>
                      </a:r>
                    </a:p>
                  </a:txBody>
                  <a:tcPr marL="55055" marR="55055" marT="27527" marB="27527" anchor="ctr"/>
                </a:tc>
                <a:extLst>
                  <a:ext uri="{0D108BD9-81ED-4DB2-BD59-A6C34878D82A}">
                    <a16:rowId xmlns:a16="http://schemas.microsoft.com/office/drawing/2014/main" val="2527607662"/>
                  </a:ext>
                </a:extLst>
              </a:tr>
              <a:tr h="222990"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12</a:t>
                      </a:r>
                    </a:p>
                  </a:txBody>
                  <a:tcPr marL="55055" marR="55055" marT="27527" marB="2752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18</a:t>
                      </a:r>
                    </a:p>
                  </a:txBody>
                  <a:tcPr marL="55055" marR="55055" marT="27527" marB="27527" anchor="ctr"/>
                </a:tc>
                <a:extLst>
                  <a:ext uri="{0D108BD9-81ED-4DB2-BD59-A6C34878D82A}">
                    <a16:rowId xmlns:a16="http://schemas.microsoft.com/office/drawing/2014/main" val="3434682247"/>
                  </a:ext>
                </a:extLst>
              </a:tr>
              <a:tr h="222990"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17</a:t>
                      </a:r>
                    </a:p>
                  </a:txBody>
                  <a:tcPr marL="55055" marR="55055" marT="27527" marB="2752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8</a:t>
                      </a:r>
                    </a:p>
                  </a:txBody>
                  <a:tcPr marL="55055" marR="55055" marT="27527" marB="27527" anchor="ctr"/>
                </a:tc>
                <a:extLst>
                  <a:ext uri="{0D108BD9-81ED-4DB2-BD59-A6C34878D82A}">
                    <a16:rowId xmlns:a16="http://schemas.microsoft.com/office/drawing/2014/main" val="3133869591"/>
                  </a:ext>
                </a:extLst>
              </a:tr>
              <a:tr h="222990"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12</a:t>
                      </a:r>
                    </a:p>
                  </a:txBody>
                  <a:tcPr marL="55055" marR="55055" marT="27527" marB="2752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17</a:t>
                      </a:r>
                    </a:p>
                  </a:txBody>
                  <a:tcPr marL="55055" marR="55055" marT="27527" marB="27527" anchor="ctr"/>
                </a:tc>
                <a:extLst>
                  <a:ext uri="{0D108BD9-81ED-4DB2-BD59-A6C34878D82A}">
                    <a16:rowId xmlns:a16="http://schemas.microsoft.com/office/drawing/2014/main" val="3267574272"/>
                  </a:ext>
                </a:extLst>
              </a:tr>
              <a:tr h="222990"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17</a:t>
                      </a:r>
                    </a:p>
                  </a:txBody>
                  <a:tcPr marL="55055" marR="55055" marT="27527" marB="2752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10</a:t>
                      </a:r>
                    </a:p>
                  </a:txBody>
                  <a:tcPr marL="55055" marR="55055" marT="27527" marB="27527" anchor="ctr"/>
                </a:tc>
                <a:extLst>
                  <a:ext uri="{0D108BD9-81ED-4DB2-BD59-A6C34878D82A}">
                    <a16:rowId xmlns:a16="http://schemas.microsoft.com/office/drawing/2014/main" val="3780589124"/>
                  </a:ext>
                </a:extLst>
              </a:tr>
              <a:tr h="222990"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9</a:t>
                      </a:r>
                    </a:p>
                  </a:txBody>
                  <a:tcPr marL="55055" marR="55055" marT="27527" marB="2752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9</a:t>
                      </a:r>
                    </a:p>
                  </a:txBody>
                  <a:tcPr marL="55055" marR="55055" marT="27527" marB="27527" anchor="ctr"/>
                </a:tc>
                <a:extLst>
                  <a:ext uri="{0D108BD9-81ED-4DB2-BD59-A6C34878D82A}">
                    <a16:rowId xmlns:a16="http://schemas.microsoft.com/office/drawing/2014/main" val="641760964"/>
                  </a:ext>
                </a:extLst>
              </a:tr>
              <a:tr h="222990"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24</a:t>
                      </a:r>
                    </a:p>
                  </a:txBody>
                  <a:tcPr marL="55055" marR="55055" marT="27527" marB="2752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10</a:t>
                      </a:r>
                    </a:p>
                  </a:txBody>
                  <a:tcPr marL="55055" marR="55055" marT="27527" marB="27527" anchor="ctr"/>
                </a:tc>
                <a:extLst>
                  <a:ext uri="{0D108BD9-81ED-4DB2-BD59-A6C34878D82A}">
                    <a16:rowId xmlns:a16="http://schemas.microsoft.com/office/drawing/2014/main" val="391997691"/>
                  </a:ext>
                </a:extLst>
              </a:tr>
              <a:tr h="222990"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21</a:t>
                      </a:r>
                    </a:p>
                  </a:txBody>
                  <a:tcPr marL="55055" marR="55055" marT="27527" marB="2752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9</a:t>
                      </a:r>
                    </a:p>
                  </a:txBody>
                  <a:tcPr marL="55055" marR="55055" marT="27527" marB="27527" anchor="ctr"/>
                </a:tc>
                <a:extLst>
                  <a:ext uri="{0D108BD9-81ED-4DB2-BD59-A6C34878D82A}">
                    <a16:rowId xmlns:a16="http://schemas.microsoft.com/office/drawing/2014/main" val="52317526"/>
                  </a:ext>
                </a:extLst>
              </a:tr>
              <a:tr h="222990"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18</a:t>
                      </a:r>
                    </a:p>
                  </a:txBody>
                  <a:tcPr marL="55055" marR="55055" marT="27527" marB="2752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18</a:t>
                      </a:r>
                    </a:p>
                  </a:txBody>
                  <a:tcPr marL="55055" marR="55055" marT="27527" marB="27527" anchor="ctr"/>
                </a:tc>
                <a:extLst>
                  <a:ext uri="{0D108BD9-81ED-4DB2-BD59-A6C34878D82A}">
                    <a16:rowId xmlns:a16="http://schemas.microsoft.com/office/drawing/2014/main" val="2136857586"/>
                  </a:ext>
                </a:extLst>
              </a:tr>
              <a:tr h="222990"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13</a:t>
                      </a:r>
                    </a:p>
                  </a:txBody>
                  <a:tcPr marL="55055" marR="55055" marT="27527" marB="2752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4</a:t>
                      </a:r>
                    </a:p>
                  </a:txBody>
                  <a:tcPr marL="55055" marR="55055" marT="27527" marB="27527" anchor="ctr"/>
                </a:tc>
                <a:extLst>
                  <a:ext uri="{0D108BD9-81ED-4DB2-BD59-A6C34878D82A}">
                    <a16:rowId xmlns:a16="http://schemas.microsoft.com/office/drawing/2014/main" val="2509098506"/>
                  </a:ext>
                </a:extLst>
              </a:tr>
              <a:tr h="222990"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18</a:t>
                      </a:r>
                    </a:p>
                  </a:txBody>
                  <a:tcPr marL="55055" marR="55055" marT="27527" marB="2752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8</a:t>
                      </a:r>
                    </a:p>
                  </a:txBody>
                  <a:tcPr marL="55055" marR="55055" marT="27527" marB="27527" anchor="ctr"/>
                </a:tc>
                <a:extLst>
                  <a:ext uri="{0D108BD9-81ED-4DB2-BD59-A6C34878D82A}">
                    <a16:rowId xmlns:a16="http://schemas.microsoft.com/office/drawing/2014/main" val="449052929"/>
                  </a:ext>
                </a:extLst>
              </a:tr>
              <a:tr h="222990"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12</a:t>
                      </a:r>
                    </a:p>
                  </a:txBody>
                  <a:tcPr marL="55055" marR="55055" marT="27527" marB="2752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14</a:t>
                      </a:r>
                    </a:p>
                  </a:txBody>
                  <a:tcPr marL="55055" marR="55055" marT="27527" marB="27527" anchor="ctr"/>
                </a:tc>
                <a:extLst>
                  <a:ext uri="{0D108BD9-81ED-4DB2-BD59-A6C34878D82A}">
                    <a16:rowId xmlns:a16="http://schemas.microsoft.com/office/drawing/2014/main" val="3476960403"/>
                  </a:ext>
                </a:extLst>
              </a:tr>
              <a:tr h="222990"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15</a:t>
                      </a:r>
                    </a:p>
                  </a:txBody>
                  <a:tcPr marL="55055" marR="55055" marT="27527" marB="2752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15</a:t>
                      </a:r>
                    </a:p>
                  </a:txBody>
                  <a:tcPr marL="55055" marR="55055" marT="27527" marB="27527" anchor="ctr"/>
                </a:tc>
                <a:extLst>
                  <a:ext uri="{0D108BD9-81ED-4DB2-BD59-A6C34878D82A}">
                    <a16:rowId xmlns:a16="http://schemas.microsoft.com/office/drawing/2014/main" val="940911208"/>
                  </a:ext>
                </a:extLst>
              </a:tr>
              <a:tr h="222990"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14</a:t>
                      </a:r>
                    </a:p>
                  </a:txBody>
                  <a:tcPr marL="55055" marR="55055" marT="27527" marB="2752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/>
                        <a:t>17</a:t>
                      </a:r>
                    </a:p>
                  </a:txBody>
                  <a:tcPr marL="55055" marR="55055" marT="27527" marB="27527" anchor="ctr"/>
                </a:tc>
                <a:extLst>
                  <a:ext uri="{0D108BD9-81ED-4DB2-BD59-A6C34878D82A}">
                    <a16:rowId xmlns:a16="http://schemas.microsoft.com/office/drawing/2014/main" val="1210906782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1F440415-B2EF-4425-BB12-42122CBB1E13}"/>
              </a:ext>
            </a:extLst>
          </p:cNvPr>
          <p:cNvSpPr txBox="1"/>
          <p:nvPr/>
        </p:nvSpPr>
        <p:spPr>
          <a:xfrm>
            <a:off x="568804" y="4305922"/>
            <a:ext cx="6942338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/>
              <a:t>How would you prove you are different or better?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57DA48-4451-CA4E-8D9B-0DF594C85B26}"/>
              </a:ext>
            </a:extLst>
          </p:cNvPr>
          <p:cNvSpPr txBox="1"/>
          <p:nvPr/>
        </p:nvSpPr>
        <p:spPr>
          <a:xfrm>
            <a:off x="449062" y="1399666"/>
            <a:ext cx="754674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You have been asked by your insurance carrier </a:t>
            </a:r>
          </a:p>
          <a:p>
            <a:r>
              <a:rPr lang="en-US" sz="2800" dirty="0"/>
              <a:t>to prove that your total hip patient outcomes </a:t>
            </a:r>
          </a:p>
          <a:p>
            <a:r>
              <a:rPr lang="en-US" sz="2800" dirty="0"/>
              <a:t>are not statistically different than your competitor </a:t>
            </a:r>
          </a:p>
          <a:p>
            <a:r>
              <a:rPr lang="en-US" sz="2800" dirty="0"/>
              <a:t>next door.</a:t>
            </a:r>
          </a:p>
          <a:p>
            <a:r>
              <a:rPr lang="en-US" sz="2800" dirty="0"/>
              <a:t>Column A is the patient reported score for you </a:t>
            </a:r>
          </a:p>
          <a:p>
            <a:r>
              <a:rPr lang="en-US" sz="2800" dirty="0"/>
              <a:t>and column B for your competitor</a:t>
            </a:r>
          </a:p>
        </p:txBody>
      </p:sp>
    </p:spTree>
    <p:extLst>
      <p:ext uri="{BB962C8B-B14F-4D97-AF65-F5344CB8AC3E}">
        <p14:creationId xmlns:p14="http://schemas.microsoft.com/office/powerpoint/2010/main" val="2858024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1214</TotalTime>
  <Words>3016</Words>
  <Application>Microsoft Office PowerPoint</Application>
  <PresentationFormat>Widescreen</PresentationFormat>
  <Paragraphs>450</Paragraphs>
  <Slides>60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7" baseType="lpstr">
      <vt:lpstr>Arial</vt:lpstr>
      <vt:lpstr>Calibri</vt:lpstr>
      <vt:lpstr>Calibri Light</vt:lpstr>
      <vt:lpstr>Roboto</vt:lpstr>
      <vt:lpstr>Times</vt:lpstr>
      <vt:lpstr>Times New Roman</vt:lpstr>
      <vt:lpstr>Office Theme</vt:lpstr>
      <vt:lpstr>Statistics</vt:lpstr>
      <vt:lpstr>Financial Disclosures</vt:lpstr>
      <vt:lpstr>Further Disclosures</vt:lpstr>
      <vt:lpstr>Learning Objectives</vt:lpstr>
      <vt:lpstr>Why should I care?</vt:lpstr>
      <vt:lpstr>PowerPoint Presentation</vt:lpstr>
      <vt:lpstr>PowerPoint Presentation</vt:lpstr>
      <vt:lpstr>PowerPoint Presentation</vt:lpstr>
      <vt:lpstr>Are these two columns different?</vt:lpstr>
      <vt:lpstr>Are they still the same?</vt:lpstr>
      <vt:lpstr>We want to know if we're making a difference</vt:lpstr>
      <vt:lpstr>What is statistics?</vt:lpstr>
      <vt:lpstr>Who needs to know statistics?</vt:lpstr>
      <vt:lpstr>Why do we need to know statistics?</vt:lpstr>
      <vt:lpstr>Intuition about statistics</vt:lpstr>
      <vt:lpstr>PowerPoint Presentation</vt:lpstr>
      <vt:lpstr>But, this is just for the OITE, right?</vt:lpstr>
      <vt:lpstr>What do we need to know?</vt:lpstr>
      <vt:lpstr>Statistics Background</vt:lpstr>
      <vt:lpstr>Variable: quantity that can take various values</vt:lpstr>
      <vt:lpstr>PowerPoint Presentation</vt:lpstr>
      <vt:lpstr>Data distribution</vt:lpstr>
      <vt:lpstr>The Null Hypothesis (Ho)</vt:lpstr>
      <vt:lpstr>Summary Measures for Variables Types</vt:lpstr>
      <vt:lpstr>Odds Ratio</vt:lpstr>
      <vt:lpstr>Odds Ratio</vt:lpstr>
      <vt:lpstr>Confidence Interval</vt:lpstr>
      <vt:lpstr>Confidence Intervals</vt:lpstr>
      <vt:lpstr>Confidence Intervals</vt:lpstr>
      <vt:lpstr>Statistical Tests –The Launching Point</vt:lpstr>
      <vt:lpstr>T-Test (Student T-Test)</vt:lpstr>
      <vt:lpstr>Chi square Test</vt:lpstr>
      <vt:lpstr>Analysis of Variance (ANOVA)</vt:lpstr>
      <vt:lpstr>Mann-Whitney U-Test</vt:lpstr>
      <vt:lpstr>Other Tests</vt:lpstr>
      <vt:lpstr>Choice of a Statistical Test to prove the Hypothesis</vt:lpstr>
      <vt:lpstr>PowerPoint Presentation</vt:lpstr>
      <vt:lpstr>PowerPoint Presentation</vt:lpstr>
      <vt:lpstr>PowerPoint Presentation</vt:lpstr>
      <vt:lpstr>P-Value</vt:lpstr>
      <vt:lpstr>ASA Statement on p-Values</vt:lpstr>
      <vt:lpstr>Statistical Significance</vt:lpstr>
      <vt:lpstr>Type I and II Errors</vt:lpstr>
      <vt:lpstr>Power</vt:lpstr>
      <vt:lpstr>PowerPoint Presentation</vt:lpstr>
      <vt:lpstr>Receiver Operator Curve (ROC)</vt:lpstr>
      <vt:lpstr>Survival Curve / Kaplan Meier</vt:lpstr>
      <vt:lpstr>Cohen’s Kappa Coefficient - Inter-Observer Reliability</vt:lpstr>
      <vt:lpstr>Sensitivity and Specificity – Predictive Values</vt:lpstr>
      <vt:lpstr>Study Design</vt:lpstr>
      <vt:lpstr>Randomized Controlled Trial</vt:lpstr>
      <vt:lpstr>Analytical Observational Studies</vt:lpstr>
      <vt:lpstr>Descriptive Observational Studies</vt:lpstr>
      <vt:lpstr>Levels of Evidence</vt:lpstr>
      <vt:lpstr>Pyramid of Evidence</vt:lpstr>
      <vt:lpstr>Statistics gone wrong</vt:lpstr>
      <vt:lpstr>Poor review at the journal level (1998)</vt:lpstr>
      <vt:lpstr>Summary</vt:lpstr>
      <vt:lpstr>References</vt:lpstr>
      <vt:lpstr>Thank You</vt:lpstr>
    </vt:vector>
  </TitlesOfParts>
  <Company>Penn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Mehta, Samir</dc:creator>
  <cp:lastModifiedBy>Sharon Moore</cp:lastModifiedBy>
  <cp:revision>74</cp:revision>
  <dcterms:created xsi:type="dcterms:W3CDTF">2020-05-02T17:28:30Z</dcterms:created>
  <dcterms:modified xsi:type="dcterms:W3CDTF">2021-05-17T20:44:34Z</dcterms:modified>
</cp:coreProperties>
</file>