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9" r:id="rId2"/>
    <p:sldId id="261" r:id="rId3"/>
    <p:sldId id="317" r:id="rId4"/>
    <p:sldId id="260" r:id="rId5"/>
    <p:sldId id="279" r:id="rId6"/>
    <p:sldId id="266" r:id="rId7"/>
    <p:sldId id="312" r:id="rId8"/>
    <p:sldId id="289" r:id="rId9"/>
    <p:sldId id="288" r:id="rId10"/>
    <p:sldId id="281" r:id="rId11"/>
    <p:sldId id="282" r:id="rId12"/>
    <p:sldId id="318" r:id="rId13"/>
    <p:sldId id="283" r:id="rId14"/>
    <p:sldId id="319" r:id="rId15"/>
    <p:sldId id="284" r:id="rId16"/>
    <p:sldId id="291" r:id="rId17"/>
    <p:sldId id="293" r:id="rId18"/>
    <p:sldId id="294" r:id="rId19"/>
    <p:sldId id="320" r:id="rId20"/>
    <p:sldId id="285" r:id="rId21"/>
    <p:sldId id="313" r:id="rId22"/>
    <p:sldId id="328" r:id="rId23"/>
    <p:sldId id="327" r:id="rId24"/>
    <p:sldId id="329" r:id="rId25"/>
    <p:sldId id="333" r:id="rId26"/>
    <p:sldId id="330" r:id="rId27"/>
    <p:sldId id="314" r:id="rId28"/>
    <p:sldId id="315" r:id="rId29"/>
    <p:sldId id="321" r:id="rId30"/>
    <p:sldId id="331" r:id="rId31"/>
    <p:sldId id="295" r:id="rId32"/>
    <p:sldId id="268" r:id="rId33"/>
    <p:sldId id="322" r:id="rId34"/>
    <p:sldId id="262" r:id="rId35"/>
    <p:sldId id="297" r:id="rId36"/>
    <p:sldId id="332" r:id="rId37"/>
    <p:sldId id="298" r:id="rId38"/>
    <p:sldId id="323" r:id="rId39"/>
    <p:sldId id="299" r:id="rId40"/>
    <p:sldId id="300" r:id="rId41"/>
    <p:sldId id="301" r:id="rId42"/>
    <p:sldId id="324" r:id="rId43"/>
    <p:sldId id="302" r:id="rId44"/>
    <p:sldId id="303" r:id="rId45"/>
    <p:sldId id="304" r:id="rId46"/>
    <p:sldId id="326" r:id="rId47"/>
    <p:sldId id="31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0308" autoAdjust="0"/>
  </p:normalViewPr>
  <p:slideViewPr>
    <p:cSldViewPr snapToGrid="0">
      <p:cViewPr varScale="1">
        <p:scale>
          <a:sx n="105" d="100"/>
          <a:sy n="105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B2805-2029-4423-A35C-6EE1A813A95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935A3-4991-4E64-AEFE-11DFEA06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3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935A3-4991-4E64-AEFE-11DFEA0627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935A3-4991-4E64-AEFE-11DFEA0627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2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935A3-4991-4E64-AEFE-11DFEA0627F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1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9953723" y="6366554"/>
            <a:ext cx="3155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47531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D4724-D698-47D4-A663-A96C66F20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77DA90-9C27-4E1F-99A1-E6516E2C4B56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756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1BB07-7AF7-4B17-80BC-DC29DEF74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8771CC-05B5-4990-99DC-910542E86C8C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294610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A92C2-499C-41F6-8959-9FA83F39D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880537-A7BC-46E6-8E01-27E18D49CDA7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98030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6D0E1-6F87-4CED-9DE4-F10059F6BE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1ACD1C-73DB-40EC-8DFA-F0DE99A9CD15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285015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8DE133-07EF-426D-9E9C-F759B01C0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279109-501F-4C8C-9679-AA0631E5AA94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271348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B1BF96-39BE-4D5A-9FD2-10BE56E57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037B4-3CF5-4CC9-BDC2-61937E195D72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115265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4BAD2-3FEA-4F32-9D1D-CB78B0BE3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5807F5-0CBA-4789-8B7A-031740EE3228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54253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DC778-5876-463F-9576-996D6990B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726AFF-2537-41C4-9F22-98B8928ED9A4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50794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2B9269-5DD5-4B15-89D6-537E8C963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6E1A62-C05B-4564-AD54-68F9FA12DCCB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52629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AAA24-3D51-4CD0-BFBC-35135D6AA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40504B-FFCD-4257-A350-7AD35AC41F47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109983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81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81115"/>
            <a:ext cx="12272467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Designing Your First Clinical Investigation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3991661" cy="1655762"/>
          </a:xfrm>
        </p:spPr>
        <p:txBody>
          <a:bodyPr>
            <a:normAutofit/>
          </a:bodyPr>
          <a:lstStyle/>
          <a:p>
            <a:r>
              <a:rPr lang="en-US" b="1" i="1" dirty="0"/>
              <a:t>Eric </a:t>
            </a:r>
            <a:r>
              <a:rPr lang="en-US" b="1" i="1" dirty="0" err="1"/>
              <a:t>Swart</a:t>
            </a:r>
            <a:endParaRPr lang="en-US" b="1" i="1" dirty="0"/>
          </a:p>
          <a:p>
            <a:r>
              <a:rPr lang="en-US" b="1" i="1" dirty="0"/>
              <a:t>Assistant Professor</a:t>
            </a:r>
          </a:p>
          <a:p>
            <a:r>
              <a:rPr lang="en-US" b="1" i="1" dirty="0"/>
              <a:t>University of Massachusetts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775CFB16-A8A7-444B-A7A2-C5836F02EC92}"/>
              </a:ext>
            </a:extLst>
          </p:cNvPr>
          <p:cNvSpPr txBox="1">
            <a:spLocks/>
          </p:cNvSpPr>
          <p:nvPr/>
        </p:nvSpPr>
        <p:spPr>
          <a:xfrm>
            <a:off x="7638288" y="3601340"/>
            <a:ext cx="2968752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Arun </a:t>
            </a:r>
            <a:r>
              <a:rPr lang="en-US" b="1" i="1" dirty="0" err="1"/>
              <a:t>Aneja</a:t>
            </a:r>
            <a:endParaRPr lang="en-US" b="1" i="1" dirty="0"/>
          </a:p>
          <a:p>
            <a:r>
              <a:rPr lang="en-US" b="1" i="1" dirty="0"/>
              <a:t>Assistant Professor</a:t>
            </a:r>
          </a:p>
          <a:p>
            <a:r>
              <a:rPr lang="en-US" b="1" i="1" dirty="0"/>
              <a:t>University of Kentucky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DC5C9244-621A-7441-BEA2-BCA6BC7F6F16}"/>
              </a:ext>
            </a:extLst>
          </p:cNvPr>
          <p:cNvSpPr txBox="1">
            <a:spLocks/>
          </p:cNvSpPr>
          <p:nvPr/>
        </p:nvSpPr>
        <p:spPr>
          <a:xfrm>
            <a:off x="1032980" y="5779528"/>
            <a:ext cx="9574060" cy="878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Thanks to Robert O’Toole, Mohit Bhandari, Herman Johal</a:t>
            </a:r>
          </a:p>
        </p:txBody>
      </p:sp>
    </p:spTree>
    <p:extLst>
      <p:ext uri="{BB962C8B-B14F-4D97-AF65-F5344CB8AC3E}">
        <p14:creationId xmlns:p14="http://schemas.microsoft.com/office/powerpoint/2010/main" val="131395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52" y="69524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Formulate “The Question”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52" y="1363710"/>
            <a:ext cx="11200292" cy="472330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Frame the research around a </a:t>
            </a:r>
            <a:r>
              <a:rPr lang="en-US" b="1" u="sng" dirty="0"/>
              <a:t>specific, testable hypothesis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Bad</a:t>
            </a:r>
            <a:r>
              <a:rPr lang="en-US" dirty="0"/>
              <a:t>: Geriatric pelvis fractures have a high mortality rate</a:t>
            </a:r>
          </a:p>
          <a:p>
            <a:pPr lvl="2"/>
            <a:r>
              <a:rPr lang="en-US" dirty="0"/>
              <a:t>not testable? What is “high”?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Better</a:t>
            </a:r>
            <a:r>
              <a:rPr lang="en-US" dirty="0"/>
              <a:t>: Geriatric pelvis fractures have a one year mortality rate comparable to geriatric hip fractures</a:t>
            </a:r>
          </a:p>
          <a:p>
            <a:endParaRPr lang="en-US" b="1" dirty="0"/>
          </a:p>
          <a:p>
            <a:r>
              <a:rPr lang="en-US" b="1" dirty="0"/>
              <a:t>The core of research design will hinge on addressing this question</a:t>
            </a:r>
          </a:p>
          <a:p>
            <a:endParaRPr lang="en-US" b="1" dirty="0"/>
          </a:p>
          <a:p>
            <a:r>
              <a:rPr lang="en-US" b="1" dirty="0"/>
              <a:t>Alternative framing: Think about what it would take for a study to prove your hypothesis </a:t>
            </a:r>
            <a:r>
              <a:rPr lang="en-US" b="1" i="1" dirty="0"/>
              <a:t>wrong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 do that study!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1571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83" y="179252"/>
            <a:ext cx="6318625" cy="1325563"/>
          </a:xfrm>
        </p:spPr>
        <p:txBody>
          <a:bodyPr/>
          <a:lstStyle/>
          <a:p>
            <a:pPr algn="ctr"/>
            <a:r>
              <a:rPr lang="en-US" u="sng" dirty="0"/>
              <a:t>Develop specific aims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266" y="1504815"/>
            <a:ext cx="10959500" cy="460108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Required for grant writing</a:t>
            </a:r>
          </a:p>
          <a:p>
            <a:endParaRPr lang="en-US" b="1" dirty="0"/>
          </a:p>
          <a:p>
            <a:r>
              <a:rPr lang="en-US" b="1" dirty="0"/>
              <a:t>Useful exercise even when not applying for funding</a:t>
            </a:r>
          </a:p>
          <a:p>
            <a:endParaRPr lang="en-US" b="1" dirty="0"/>
          </a:p>
          <a:p>
            <a:r>
              <a:rPr lang="en-US" b="1" dirty="0"/>
              <a:t>Should be:</a:t>
            </a:r>
          </a:p>
          <a:p>
            <a:pPr lvl="1"/>
            <a:r>
              <a:rPr lang="en-US" b="1" dirty="0"/>
              <a:t>Based on specific hypotheses</a:t>
            </a:r>
          </a:p>
          <a:p>
            <a:pPr lvl="1"/>
            <a:r>
              <a:rPr lang="en-US" b="1" dirty="0"/>
              <a:t>Not interdependent</a:t>
            </a:r>
          </a:p>
          <a:p>
            <a:pPr lvl="1"/>
            <a:r>
              <a:rPr lang="en-US" b="1" dirty="0"/>
              <a:t>Incrementally more ambitious</a:t>
            </a:r>
          </a:p>
          <a:p>
            <a:endParaRPr lang="en-US" b="1" dirty="0"/>
          </a:p>
          <a:p>
            <a:r>
              <a:rPr lang="en-US" b="1" dirty="0"/>
              <a:t>A useful exercise to determine what “success” will look like at the conclusion of the study</a:t>
            </a:r>
          </a:p>
        </p:txBody>
      </p:sp>
      <p:pic>
        <p:nvPicPr>
          <p:cNvPr id="5122" name="Picture 2" descr="black white and red round arrow">
            <a:extLst>
              <a:ext uri="{FF2B5EF4-FFF2-40B4-BE49-F238E27FC236}">
                <a16:creationId xmlns:a16="http://schemas.microsoft.com/office/drawing/2014/main" id="{E8FE6715-B88E-FC42-AB8E-AF7283A11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345" y="179252"/>
            <a:ext cx="2284421" cy="15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1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5188" cy="1325563"/>
          </a:xfrm>
        </p:spPr>
        <p:txBody>
          <a:bodyPr/>
          <a:lstStyle/>
          <a:p>
            <a:pPr algn="ctr"/>
            <a:r>
              <a:rPr lang="en-US" u="sng" dirty="0"/>
              <a:t>Case Example - Develop specific aims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516" y="1607228"/>
            <a:ext cx="10515600" cy="2840413"/>
          </a:xfrm>
        </p:spPr>
        <p:txBody>
          <a:bodyPr>
            <a:normAutofit/>
          </a:bodyPr>
          <a:lstStyle/>
          <a:p>
            <a:r>
              <a:rPr lang="en-US" b="1" dirty="0"/>
              <a:t>Aim 1: Determine whether patients who received Ketorolac treatment require less opioid medication throughout their hospital and post-operative course.</a:t>
            </a:r>
          </a:p>
          <a:p>
            <a:endParaRPr lang="en-US" b="1" dirty="0"/>
          </a:p>
          <a:p>
            <a:r>
              <a:rPr lang="en-US" b="1" dirty="0"/>
              <a:t>Aim 2: Determine if early scheduled administration of Ketorolac will reduce the inflammatory cytokines and patient morbidity.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2" descr="black white and red round arrow">
            <a:extLst>
              <a:ext uri="{FF2B5EF4-FFF2-40B4-BE49-F238E27FC236}">
                <a16:creationId xmlns:a16="http://schemas.microsoft.com/office/drawing/2014/main" id="{340996A8-A152-4F33-A837-9340E1BC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86" y="110401"/>
            <a:ext cx="2119964" cy="14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B92EE6-F4EB-E641-A54F-0B196083C632}"/>
              </a:ext>
            </a:extLst>
          </p:cNvPr>
          <p:cNvSpPr txBox="1"/>
          <p:nvPr/>
        </p:nvSpPr>
        <p:spPr>
          <a:xfrm>
            <a:off x="599846" y="4670784"/>
            <a:ext cx="11399274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Beware of being vague, having sequential aims dependent on one another, </a:t>
            </a:r>
          </a:p>
          <a:p>
            <a:r>
              <a:rPr lang="en-US" sz="2800" b="1" dirty="0"/>
              <a:t>having too many aims, over burdening your research facility and staff</a:t>
            </a:r>
          </a:p>
        </p:txBody>
      </p:sp>
    </p:spTree>
    <p:extLst>
      <p:ext uri="{BB962C8B-B14F-4D97-AF65-F5344CB8AC3E}">
        <p14:creationId xmlns:p14="http://schemas.microsoft.com/office/powerpoint/2010/main" val="4883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71" y="157307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Determine your outcome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95" y="1351196"/>
            <a:ext cx="11283086" cy="4351338"/>
          </a:xfrm>
        </p:spPr>
        <p:txBody>
          <a:bodyPr>
            <a:noAutofit/>
          </a:bodyPr>
          <a:lstStyle/>
          <a:p>
            <a:r>
              <a:rPr lang="en-US" sz="2400" b="1" dirty="0"/>
              <a:t>Based on the optimum way to test your specific aims / central hypothesis</a:t>
            </a:r>
          </a:p>
          <a:p>
            <a:pPr lvl="1"/>
            <a:r>
              <a:rPr lang="en-US" b="1" dirty="0"/>
              <a:t>Functional scores:</a:t>
            </a:r>
          </a:p>
          <a:p>
            <a:pPr lvl="2"/>
            <a:r>
              <a:rPr lang="en-US" sz="2400" b="1" dirty="0"/>
              <a:t>Patient rated outcome measures (PROM)</a:t>
            </a:r>
          </a:p>
          <a:p>
            <a:pPr lvl="2"/>
            <a:r>
              <a:rPr lang="en-US" sz="2400" b="1" dirty="0"/>
              <a:t>Performance based measures (PBM)</a:t>
            </a:r>
          </a:p>
          <a:p>
            <a:pPr lvl="1"/>
            <a:r>
              <a:rPr lang="en-US" b="1" dirty="0"/>
              <a:t>Radiographic measurements</a:t>
            </a:r>
          </a:p>
          <a:p>
            <a:pPr lvl="1"/>
            <a:r>
              <a:rPr lang="en-US" b="1" dirty="0"/>
              <a:t>Clinical outcomes:</a:t>
            </a:r>
          </a:p>
          <a:p>
            <a:pPr lvl="2"/>
            <a:r>
              <a:rPr lang="en-US" sz="2400" b="1" dirty="0"/>
              <a:t>Death, infection, readmission, fixation failure, </a:t>
            </a:r>
            <a:r>
              <a:rPr lang="en-US" sz="2400" b="1" dirty="0" err="1"/>
              <a:t>etc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Selecting an appropriate primary outcome measure may be the most important step in study design</a:t>
            </a:r>
          </a:p>
          <a:p>
            <a:pPr lvl="1"/>
            <a:r>
              <a:rPr lang="en-US" b="1" dirty="0"/>
              <a:t>Reliability? Validity? Responsiveness?</a:t>
            </a:r>
          </a:p>
        </p:txBody>
      </p:sp>
    </p:spTree>
    <p:extLst>
      <p:ext uri="{BB962C8B-B14F-4D97-AF65-F5344CB8AC3E}">
        <p14:creationId xmlns:p14="http://schemas.microsoft.com/office/powerpoint/2010/main" val="252784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47" y="186568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Case Example - Outcome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7" y="160722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Aim 1: Determine whether patients who received Ketorolac treatment require less opioid medication throughout their hospital and post-operative course.</a:t>
            </a:r>
          </a:p>
          <a:p>
            <a:pPr lvl="1"/>
            <a:r>
              <a:rPr lang="en-US" b="1" dirty="0"/>
              <a:t>Patients' subjective pain score (Visual Analog Score) </a:t>
            </a:r>
          </a:p>
          <a:p>
            <a:pPr lvl="1"/>
            <a:r>
              <a:rPr lang="en-US" b="1" dirty="0"/>
              <a:t>Morphine Milligram Equivalent intake</a:t>
            </a:r>
          </a:p>
          <a:p>
            <a:pPr lvl="1"/>
            <a:r>
              <a:rPr lang="en-US" b="1" dirty="0"/>
              <a:t>Group 1: Treatment vs Group 2: Placebo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Aim 2: Determine if early scheduled administration of Ketorolac will reduce the inflammatory cytokines and patient morbidity</a:t>
            </a:r>
          </a:p>
          <a:p>
            <a:pPr lvl="1"/>
            <a:r>
              <a:rPr lang="en-US" b="1" dirty="0"/>
              <a:t>IL-6, IL-10, IL-1</a:t>
            </a:r>
          </a:p>
          <a:p>
            <a:pPr lvl="1"/>
            <a:r>
              <a:rPr lang="en-US" b="1" dirty="0"/>
              <a:t>Secondary outcome:  morbidity, hospital length of stay, ARDS/SIRS, Pneumonia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5D088-5174-417B-A474-03069DC4B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11" y="2369815"/>
            <a:ext cx="3948662" cy="13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86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29" y="91470"/>
            <a:ext cx="7137672" cy="1325563"/>
          </a:xfrm>
        </p:spPr>
        <p:txBody>
          <a:bodyPr/>
          <a:lstStyle/>
          <a:p>
            <a:pPr algn="ctr"/>
            <a:r>
              <a:rPr lang="en-US" b="1" u="sng" dirty="0"/>
              <a:t>Build a team – 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17" y="1964614"/>
            <a:ext cx="8541422" cy="3508375"/>
          </a:xfrm>
        </p:spPr>
        <p:txBody>
          <a:bodyPr/>
          <a:lstStyle/>
          <a:p>
            <a:r>
              <a:rPr lang="en-US" b="1" dirty="0"/>
              <a:t>Bring in the help you realistically need to execute the research plan</a:t>
            </a:r>
          </a:p>
          <a:p>
            <a:endParaRPr lang="en-US" b="1" dirty="0"/>
          </a:p>
          <a:p>
            <a:r>
              <a:rPr lang="en-US" b="1" dirty="0"/>
              <a:t>Balance of time, funding, expertise, and assigning credit</a:t>
            </a:r>
          </a:p>
        </p:txBody>
      </p:sp>
      <p:pic>
        <p:nvPicPr>
          <p:cNvPr id="6146" name="Picture 2" descr="five men riding row boat">
            <a:extLst>
              <a:ext uri="{FF2B5EF4-FFF2-40B4-BE49-F238E27FC236}">
                <a16:creationId xmlns:a16="http://schemas.microsoft.com/office/drawing/2014/main" id="{58BCA684-6360-2E4A-9211-595B8A6D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621" y="2044666"/>
            <a:ext cx="2431039" cy="364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4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32" y="113415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Build a team – Study staff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32" y="14368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Research coordinator</a:t>
            </a:r>
          </a:p>
          <a:p>
            <a:pPr lvl="1"/>
            <a:r>
              <a:rPr lang="en-US" b="1" dirty="0"/>
              <a:t>Requires funding, can act like an extension of the PI to keep paperwork, enrollment moving</a:t>
            </a:r>
          </a:p>
          <a:p>
            <a:pPr lvl="1"/>
            <a:r>
              <a:rPr lang="en-US" b="1" dirty="0"/>
              <a:t>Early in career, you may need to be your own coordinator!</a:t>
            </a:r>
          </a:p>
          <a:p>
            <a:r>
              <a:rPr lang="en-US" b="1" dirty="0"/>
              <a:t>Research Analysts/Assistants</a:t>
            </a:r>
          </a:p>
          <a:p>
            <a:pPr lvl="1"/>
            <a:r>
              <a:rPr lang="en-US" b="1" dirty="0"/>
              <a:t>Cost money, need funding</a:t>
            </a:r>
          </a:p>
          <a:p>
            <a:r>
              <a:rPr lang="en-US" b="1" dirty="0"/>
              <a:t>Medical students / Residents</a:t>
            </a:r>
          </a:p>
          <a:p>
            <a:pPr lvl="1"/>
            <a:r>
              <a:rPr lang="en-US" b="1" dirty="0"/>
              <a:t>A good resource for labor to help</a:t>
            </a:r>
          </a:p>
          <a:p>
            <a:pPr lvl="1"/>
            <a:r>
              <a:rPr lang="en-US" b="1" dirty="0"/>
              <a:t>Be realistic with them about their availability, your expectations</a:t>
            </a:r>
          </a:p>
          <a:p>
            <a:pPr lvl="1"/>
            <a:r>
              <a:rPr lang="en-US" b="1" dirty="0"/>
              <a:t>What is their reward! - academic credit</a:t>
            </a:r>
          </a:p>
          <a:p>
            <a:pPr lvl="1"/>
            <a:r>
              <a:rPr lang="en-US" b="1" dirty="0"/>
              <a:t>Requires supervision to ensure data integrity</a:t>
            </a:r>
          </a:p>
        </p:txBody>
      </p:sp>
    </p:spTree>
    <p:extLst>
      <p:ext uri="{BB962C8B-B14F-4D97-AF65-F5344CB8AC3E}">
        <p14:creationId xmlns:p14="http://schemas.microsoft.com/office/powerpoint/2010/main" val="306675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199" y="110596"/>
            <a:ext cx="6676277" cy="1325563"/>
          </a:xfrm>
        </p:spPr>
        <p:txBody>
          <a:bodyPr/>
          <a:lstStyle/>
          <a:p>
            <a:pPr algn="ctr"/>
            <a:r>
              <a:rPr lang="en-US" b="1" u="sng" dirty="0"/>
              <a:t>Build a team – Statisticians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3" y="1436159"/>
            <a:ext cx="9382082" cy="449050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 crucial resource</a:t>
            </a:r>
          </a:p>
          <a:p>
            <a:endParaRPr lang="en-US" b="1" dirty="0"/>
          </a:p>
          <a:p>
            <a:r>
              <a:rPr lang="en-US" b="1" dirty="0"/>
              <a:t>Involve them </a:t>
            </a:r>
            <a:r>
              <a:rPr lang="en-US" b="1" i="1" dirty="0"/>
              <a:t>before</a:t>
            </a:r>
            <a:r>
              <a:rPr lang="en-US" b="1" dirty="0"/>
              <a:t> the study starts (e.g. power analysis)</a:t>
            </a:r>
          </a:p>
          <a:p>
            <a:pPr lvl="1"/>
            <a:r>
              <a:rPr lang="en-US" b="1" dirty="0"/>
              <a:t>Use them to help develop/build your data collection sheet</a:t>
            </a:r>
          </a:p>
          <a:p>
            <a:endParaRPr lang="en-US" b="1" dirty="0"/>
          </a:p>
          <a:p>
            <a:r>
              <a:rPr lang="en-US" b="1" dirty="0"/>
              <a:t>Frequently require funding, sometimes can get short amounts of time</a:t>
            </a:r>
          </a:p>
          <a:p>
            <a:endParaRPr lang="en-US" b="1" dirty="0"/>
          </a:p>
          <a:p>
            <a:r>
              <a:rPr lang="en-US" b="1" dirty="0"/>
              <a:t>They rely on </a:t>
            </a:r>
            <a:r>
              <a:rPr lang="en-US" b="1" i="1" dirty="0"/>
              <a:t>you</a:t>
            </a:r>
            <a:r>
              <a:rPr lang="en-US" b="1" dirty="0"/>
              <a:t> for clinical context and relevance</a:t>
            </a:r>
          </a:p>
          <a:p>
            <a:pPr lvl="1"/>
            <a:r>
              <a:rPr lang="en-US" b="1" dirty="0"/>
              <a:t>Provide them a detailed understanding of the medical details.</a:t>
            </a:r>
          </a:p>
        </p:txBody>
      </p:sp>
      <p:pic>
        <p:nvPicPr>
          <p:cNvPr id="8194" name="Picture 2" descr="UV light">
            <a:extLst>
              <a:ext uri="{FF2B5EF4-FFF2-40B4-BE49-F238E27FC236}">
                <a16:creationId xmlns:a16="http://schemas.microsoft.com/office/drawing/2014/main" id="{C39BC58B-50BD-CE4D-B0ED-3F83BE2EC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215" y="168249"/>
            <a:ext cx="2126285" cy="318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1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17" y="128046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Build a team – Mentorship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799" y="1453609"/>
            <a:ext cx="1114177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Whatever you’re about to start, chances are others have some similar projects in the past</a:t>
            </a:r>
          </a:p>
          <a:p>
            <a:pPr lvl="1"/>
            <a:r>
              <a:rPr lang="en-US" b="1" dirty="0"/>
              <a:t>Inside your institution: know the ins-and-outs of getting work done at your center</a:t>
            </a:r>
          </a:p>
          <a:p>
            <a:pPr lvl="1"/>
            <a:r>
              <a:rPr lang="en-US" b="1" dirty="0"/>
              <a:t>Outside your institution: can give you big picture guidance on how to set up your study to maximize the chance of success</a:t>
            </a:r>
          </a:p>
          <a:p>
            <a:endParaRPr lang="en-US" b="1" dirty="0"/>
          </a:p>
          <a:p>
            <a:r>
              <a:rPr lang="en-US" b="1" dirty="0"/>
              <a:t>Learn from others’ mistakes so you don’t have to make the same ones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Lean on mentors when you hit bumps in the road and unexpected problems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NEVER BE AFRAID TO ASK FOR HELP – you will learn and gain respect</a:t>
            </a:r>
          </a:p>
        </p:txBody>
      </p:sp>
    </p:spTree>
    <p:extLst>
      <p:ext uri="{BB962C8B-B14F-4D97-AF65-F5344CB8AC3E}">
        <p14:creationId xmlns:p14="http://schemas.microsoft.com/office/powerpoint/2010/main" val="1817772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41" y="6221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Case Example - Build a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35" y="15549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Principal Investigator (PI) – You</a:t>
            </a:r>
          </a:p>
          <a:p>
            <a:r>
              <a:rPr lang="en-US" b="1" dirty="0"/>
              <a:t>Co-PI – Mentor/Expert in the field</a:t>
            </a:r>
          </a:p>
          <a:p>
            <a:r>
              <a:rPr lang="en-US" b="1" dirty="0"/>
              <a:t>Key Personnel:</a:t>
            </a:r>
          </a:p>
          <a:p>
            <a:pPr lvl="1"/>
            <a:r>
              <a:rPr lang="en-US" b="1" dirty="0"/>
              <a:t>Pharmacist-clinical studies</a:t>
            </a:r>
          </a:p>
          <a:p>
            <a:pPr lvl="1"/>
            <a:r>
              <a:rPr lang="en-US" b="1" dirty="0"/>
              <a:t>Statistician</a:t>
            </a:r>
          </a:p>
          <a:p>
            <a:pPr lvl="1"/>
            <a:r>
              <a:rPr lang="en-US" b="1" dirty="0"/>
              <a:t>Immunologist – Cytokine analysis</a:t>
            </a:r>
          </a:p>
          <a:p>
            <a:pPr lvl="1"/>
            <a:r>
              <a:rPr lang="en-US" b="1" dirty="0"/>
              <a:t>Clinical Study Coordinator</a:t>
            </a:r>
          </a:p>
          <a:p>
            <a:r>
              <a:rPr lang="en-US" b="1" dirty="0"/>
              <a:t>Study Personnel:</a:t>
            </a:r>
          </a:p>
          <a:p>
            <a:pPr lvl="1"/>
            <a:r>
              <a:rPr lang="en-US" b="1" dirty="0"/>
              <a:t>Medical Students/Residents</a:t>
            </a:r>
          </a:p>
          <a:p>
            <a:pPr lvl="1"/>
            <a:r>
              <a:rPr lang="en-US" b="1" dirty="0"/>
              <a:t>Research Assistants: help with patient enrollment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1781794-F0EA-4EA9-B1F4-1ED1E090B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958" y="1928145"/>
            <a:ext cx="3656835" cy="25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6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9C8A-9A40-4A7A-AB6D-CD9D3451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62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CCEE-C0F6-4A0E-9E1E-AF6FDAAF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78" y="1574608"/>
            <a:ext cx="4216603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Think of a topic</a:t>
            </a:r>
          </a:p>
          <a:p>
            <a:pPr lvl="1"/>
            <a:r>
              <a:rPr lang="en-US" sz="3200" b="1" dirty="0"/>
              <a:t>Vet the question</a:t>
            </a:r>
          </a:p>
          <a:p>
            <a:pPr lvl="1"/>
            <a:r>
              <a:rPr lang="en-US" sz="3200" b="1" dirty="0"/>
              <a:t>Identify the impact</a:t>
            </a:r>
          </a:p>
          <a:p>
            <a:r>
              <a:rPr lang="en-US" sz="3600" b="1" dirty="0"/>
              <a:t>Identify your goals</a:t>
            </a:r>
          </a:p>
          <a:p>
            <a:r>
              <a:rPr lang="en-US" sz="3600" b="1" dirty="0"/>
              <a:t>Preparation</a:t>
            </a:r>
          </a:p>
          <a:p>
            <a:pPr lvl="1"/>
            <a:r>
              <a:rPr lang="en-US" sz="3200" b="1" dirty="0"/>
              <a:t>Literature  review</a:t>
            </a:r>
          </a:p>
          <a:p>
            <a:pPr lvl="1"/>
            <a:r>
              <a:rPr lang="en-US" sz="3200" b="1" dirty="0"/>
              <a:t>Build a team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E2FD4C-D0F3-174C-B37F-29F65FC5DC28}"/>
              </a:ext>
            </a:extLst>
          </p:cNvPr>
          <p:cNvSpPr txBox="1">
            <a:spLocks/>
          </p:cNvSpPr>
          <p:nvPr/>
        </p:nvSpPr>
        <p:spPr>
          <a:xfrm>
            <a:off x="8125691" y="1698092"/>
            <a:ext cx="40663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Execution</a:t>
            </a:r>
          </a:p>
          <a:p>
            <a:pPr lvl="1"/>
            <a:r>
              <a:rPr lang="en-US" sz="3200" b="1" dirty="0"/>
              <a:t>Methodology</a:t>
            </a:r>
          </a:p>
          <a:p>
            <a:pPr lvl="1"/>
            <a:r>
              <a:rPr lang="en-US" sz="3200" b="1" dirty="0"/>
              <a:t>Funding opportunities</a:t>
            </a:r>
          </a:p>
          <a:p>
            <a:pPr lvl="1"/>
            <a:r>
              <a:rPr lang="en-US" sz="3200" b="1" dirty="0"/>
              <a:t>Research Support</a:t>
            </a:r>
          </a:p>
          <a:p>
            <a:pPr lvl="1"/>
            <a:r>
              <a:rPr lang="en-US" sz="3200" b="1" dirty="0"/>
              <a:t>Mentorship</a:t>
            </a:r>
          </a:p>
          <a:p>
            <a:r>
              <a:rPr lang="en-US" sz="3600" b="1" dirty="0"/>
              <a:t>Long term considerations</a:t>
            </a:r>
          </a:p>
        </p:txBody>
      </p:sp>
      <p:pic>
        <p:nvPicPr>
          <p:cNvPr id="1026" name="Picture 2" descr="person writing bucket list on book">
            <a:extLst>
              <a:ext uri="{FF2B5EF4-FFF2-40B4-BE49-F238E27FC236}">
                <a16:creationId xmlns:a16="http://schemas.microsoft.com/office/drawing/2014/main" id="{DB2D6139-1C4B-D143-BDAD-F1133F3A1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71" y="1911469"/>
            <a:ext cx="3329657" cy="22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9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24" y="76840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Choose a Methodology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24" y="1672006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What methods have been used before?</a:t>
            </a:r>
          </a:p>
          <a:p>
            <a:endParaRPr lang="en-US" sz="3600" b="1" dirty="0"/>
          </a:p>
          <a:p>
            <a:r>
              <a:rPr lang="en-US" sz="3600" b="1" dirty="0"/>
              <a:t>What other validated ways exist to answer the question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46BE43-0D5A-E54F-9C8E-93526D7F9974}"/>
              </a:ext>
            </a:extLst>
          </p:cNvPr>
          <p:cNvSpPr/>
          <p:nvPr/>
        </p:nvSpPr>
        <p:spPr>
          <a:xfrm>
            <a:off x="3011424" y="34057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Times" pitchFamily="2" charset="0"/>
              </a:rPr>
            </a:br>
            <a:endParaRPr lang="en-US" dirty="0">
              <a:effectLst/>
              <a:latin typeface="Times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DA290-B98D-1549-A055-E5AA23BCEAFC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Times" pitchFamily="2" charset="0"/>
              </a:rPr>
            </a:br>
            <a:endParaRPr lang="en-US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67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32" y="84155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Identify the Level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" y="140971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Prospective or retrospective?</a:t>
            </a:r>
          </a:p>
          <a:p>
            <a:endParaRPr lang="en-US" sz="3200" b="1" dirty="0"/>
          </a:p>
          <a:p>
            <a:r>
              <a:rPr lang="en-US" sz="3200" b="1" dirty="0"/>
              <a:t>Pick minimum Level of Evidence </a:t>
            </a:r>
          </a:p>
          <a:p>
            <a:pPr marL="0" indent="0">
              <a:buNone/>
            </a:pPr>
            <a:r>
              <a:rPr lang="en-US" sz="3200" b="1" dirty="0"/>
              <a:t>  to answer your question </a:t>
            </a:r>
          </a:p>
          <a:p>
            <a:pPr marL="0" indent="0">
              <a:buNone/>
            </a:pPr>
            <a:r>
              <a:rPr lang="en-US" sz="3200" b="1" dirty="0"/>
              <a:t>  meaningfully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Not everything needs a </a:t>
            </a:r>
            <a:br>
              <a:rPr lang="en-US" sz="2800" b="1" dirty="0"/>
            </a:br>
            <a:r>
              <a:rPr lang="en-US" sz="2800" b="1" dirty="0"/>
              <a:t>level 1 RCT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23F3F-9887-7340-BB2A-CE9A3E294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657" y="1409718"/>
            <a:ext cx="6008478" cy="3869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B4A1AE-C9EF-194E-941C-E6FF0C1C4EB3}"/>
              </a:ext>
            </a:extLst>
          </p:cNvPr>
          <p:cNvSpPr txBox="1"/>
          <p:nvPr/>
        </p:nvSpPr>
        <p:spPr>
          <a:xfrm>
            <a:off x="6737131" y="5278877"/>
            <a:ext cx="4929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Slobogean</a:t>
            </a:r>
            <a:r>
              <a:rPr lang="en-US" sz="1000" dirty="0"/>
              <a:t> G, Bhandari M. Introducing levels of evidence to the Journal of </a:t>
            </a:r>
            <a:r>
              <a:rPr lang="en-US" sz="1000" dirty="0" err="1"/>
              <a:t>Orthopaedic</a:t>
            </a:r>
            <a:r>
              <a:rPr lang="en-US" sz="1000" dirty="0"/>
              <a:t> Trauma: implementation and future directions. J </a:t>
            </a:r>
            <a:r>
              <a:rPr lang="en-US" sz="1000" dirty="0" err="1"/>
              <a:t>Orthop</a:t>
            </a:r>
            <a:r>
              <a:rPr lang="en-US" sz="1000" dirty="0"/>
              <a:t> Trauma. 2012 Mar;26(3):127-8.</a:t>
            </a:r>
          </a:p>
        </p:txBody>
      </p:sp>
    </p:spTree>
    <p:extLst>
      <p:ext uri="{BB962C8B-B14F-4D97-AF65-F5344CB8AC3E}">
        <p14:creationId xmlns:p14="http://schemas.microsoft.com/office/powerpoint/2010/main" val="383141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5C18-0636-014E-842B-0FFCE4C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48"/>
            <a:ext cx="10515600" cy="1325563"/>
          </a:xfrm>
        </p:spPr>
        <p:txBody>
          <a:bodyPr/>
          <a:lstStyle/>
          <a:p>
            <a:r>
              <a:rPr lang="en-US" u="sng" dirty="0"/>
              <a:t>Clinical Trials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8BED-F674-3F4F-A7C5-AFC54332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93" y="151838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Clinical Case Series – Level IV EBM</a:t>
            </a:r>
          </a:p>
          <a:p>
            <a:pPr lvl="1"/>
            <a:r>
              <a:rPr lang="en-US" sz="3200" b="1" dirty="0"/>
              <a:t>Easy to do</a:t>
            </a:r>
          </a:p>
          <a:p>
            <a:pPr lvl="1"/>
            <a:r>
              <a:rPr lang="en-US" sz="3200" b="1" dirty="0"/>
              <a:t>Requires few resources</a:t>
            </a:r>
          </a:p>
          <a:p>
            <a:pPr lvl="1"/>
            <a:r>
              <a:rPr lang="en-US" sz="3200" b="1" dirty="0"/>
              <a:t>May be prospective (best) or retrospective</a:t>
            </a:r>
          </a:p>
          <a:p>
            <a:pPr lvl="1"/>
            <a:r>
              <a:rPr lang="en-US" sz="3200" b="1" dirty="0"/>
              <a:t>Need a priori protocols, well defined inclusion/exclusion criteria </a:t>
            </a:r>
          </a:p>
          <a:p>
            <a:pPr lvl="1"/>
            <a:r>
              <a:rPr lang="en-US" sz="3200" b="1" dirty="0"/>
              <a:t>Will have a selection, recall, performance and expertise bias</a:t>
            </a:r>
          </a:p>
          <a:p>
            <a:pPr lvl="1"/>
            <a:r>
              <a:rPr lang="en-US" sz="3200" b="1" dirty="0"/>
              <a:t>Useful as a pilot study – generate hypotheses, power calculation for future studies, evaluate novel surgical techniques</a:t>
            </a:r>
          </a:p>
        </p:txBody>
      </p:sp>
    </p:spTree>
    <p:extLst>
      <p:ext uri="{BB962C8B-B14F-4D97-AF65-F5344CB8AC3E}">
        <p14:creationId xmlns:p14="http://schemas.microsoft.com/office/powerpoint/2010/main" val="187088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5C18-0636-014E-842B-0FFCE4C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48"/>
            <a:ext cx="10515600" cy="1325563"/>
          </a:xfrm>
        </p:spPr>
        <p:txBody>
          <a:bodyPr/>
          <a:lstStyle/>
          <a:p>
            <a:r>
              <a:rPr lang="en-US" u="sng" dirty="0"/>
              <a:t>Clinical Trials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8BED-F674-3F4F-A7C5-AFC54332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71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Case controlled </a:t>
            </a:r>
          </a:p>
          <a:p>
            <a:pPr lvl="1"/>
            <a:r>
              <a:rPr lang="en-US" sz="3200" b="1" dirty="0"/>
              <a:t>Two groups – cases versus control</a:t>
            </a:r>
          </a:p>
          <a:p>
            <a:pPr lvl="1"/>
            <a:r>
              <a:rPr lang="en-US" sz="3200" b="1" dirty="0"/>
              <a:t>Retrospective</a:t>
            </a:r>
          </a:p>
          <a:p>
            <a:pPr lvl="1"/>
            <a:r>
              <a:rPr lang="en-US" sz="3200" b="1" dirty="0"/>
              <a:t>Compared for risk factors, characteristics of patients, fracture, disease, treatment</a:t>
            </a:r>
          </a:p>
          <a:p>
            <a:pPr lvl="1"/>
            <a:r>
              <a:rPr lang="en-US" sz="3200" b="1" dirty="0"/>
              <a:t>Get Odds ratio, regression analysis</a:t>
            </a:r>
          </a:p>
          <a:p>
            <a:pPr lvl="1"/>
            <a:r>
              <a:rPr lang="en-US" sz="3200" b="1" dirty="0"/>
              <a:t>Simple, cheap, good for rare outcomes</a:t>
            </a:r>
          </a:p>
          <a:p>
            <a:pPr lvl="1"/>
            <a:r>
              <a:rPr lang="en-US" sz="3200" b="1" dirty="0"/>
              <a:t>Will have a selection, recall, performance and confounding bias</a:t>
            </a:r>
          </a:p>
        </p:txBody>
      </p:sp>
    </p:spTree>
    <p:extLst>
      <p:ext uri="{BB962C8B-B14F-4D97-AF65-F5344CB8AC3E}">
        <p14:creationId xmlns:p14="http://schemas.microsoft.com/office/powerpoint/2010/main" val="43820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5C18-0636-014E-842B-0FFCE4C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48"/>
            <a:ext cx="10515600" cy="1325563"/>
          </a:xfrm>
        </p:spPr>
        <p:txBody>
          <a:bodyPr/>
          <a:lstStyle/>
          <a:p>
            <a:r>
              <a:rPr lang="en-US" u="sng" dirty="0"/>
              <a:t>Clinical Trials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8BED-F674-3F4F-A7C5-AFC54332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711"/>
            <a:ext cx="10515600" cy="4797894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/>
              <a:t>Cohort Study</a:t>
            </a:r>
          </a:p>
          <a:p>
            <a:pPr lvl="1"/>
            <a:r>
              <a:rPr lang="en-US" sz="3200" b="1" dirty="0"/>
              <a:t>Two groups – exposed and unexposed group</a:t>
            </a:r>
          </a:p>
          <a:p>
            <a:pPr lvl="1"/>
            <a:r>
              <a:rPr lang="en-US" sz="3200" b="1" dirty="0"/>
              <a:t>Prospective – allocation naturally at baseline and followed </a:t>
            </a:r>
          </a:p>
          <a:p>
            <a:pPr lvl="2">
              <a:lnSpc>
                <a:spcPct val="120000"/>
              </a:lnSpc>
            </a:pPr>
            <a:r>
              <a:rPr lang="en-US" sz="2800" b="1" dirty="0"/>
              <a:t>No recall bias, match for confounding variables, standardize eligibility and outcomes</a:t>
            </a:r>
          </a:p>
          <a:p>
            <a:pPr lvl="2">
              <a:lnSpc>
                <a:spcPct val="120000"/>
              </a:lnSpc>
            </a:pPr>
            <a:r>
              <a:rPr lang="en-US" sz="2800" b="1" dirty="0"/>
              <a:t>Resource intensive, selection, detection, performance  bias and attrition</a:t>
            </a:r>
          </a:p>
          <a:p>
            <a:pPr lvl="2">
              <a:lnSpc>
                <a:spcPct val="120000"/>
              </a:lnSpc>
            </a:pPr>
            <a:r>
              <a:rPr lang="en-US" sz="2800" b="1" dirty="0"/>
              <a:t>Less strength in treatment effect inferences (vs. RCTs)</a:t>
            </a:r>
          </a:p>
          <a:p>
            <a:pPr lvl="1">
              <a:lnSpc>
                <a:spcPct val="120000"/>
              </a:lnSpc>
            </a:pPr>
            <a:r>
              <a:rPr lang="en-US" sz="3300" b="1" dirty="0"/>
              <a:t>Retrospective - where exposure characteristics identified retrospectively (i.e. by type of treatment) and followed forward for the development of the outcome interest </a:t>
            </a:r>
          </a:p>
        </p:txBody>
      </p:sp>
    </p:spTree>
    <p:extLst>
      <p:ext uri="{BB962C8B-B14F-4D97-AF65-F5344CB8AC3E}">
        <p14:creationId xmlns:p14="http://schemas.microsoft.com/office/powerpoint/2010/main" val="982642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5C18-0636-014E-842B-0FFCE4C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48"/>
            <a:ext cx="10515600" cy="1325563"/>
          </a:xfrm>
        </p:spPr>
        <p:txBody>
          <a:bodyPr/>
          <a:lstStyle/>
          <a:p>
            <a:r>
              <a:rPr lang="en-US" u="sng" dirty="0"/>
              <a:t>Database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8BED-F674-3F4F-A7C5-AFC54332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711"/>
            <a:ext cx="10515600" cy="479789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Multiple large national / international databases exist with data that can be “mined”</a:t>
            </a:r>
          </a:p>
          <a:p>
            <a:pPr lvl="1"/>
            <a:r>
              <a:rPr lang="en-US" b="1" dirty="0"/>
              <a:t>NSQIP, TQIP, Medicare payor database, </a:t>
            </a:r>
            <a:r>
              <a:rPr lang="en-US" b="1" dirty="0" err="1"/>
              <a:t>PearlDiver</a:t>
            </a:r>
            <a:r>
              <a:rPr lang="en-US" b="1" dirty="0"/>
              <a:t>, </a:t>
            </a:r>
            <a:r>
              <a:rPr lang="en-US" b="1" dirty="0" err="1"/>
              <a:t>etc</a:t>
            </a:r>
            <a:endParaRPr lang="en-US" b="1" dirty="0"/>
          </a:p>
          <a:p>
            <a:r>
              <a:rPr lang="en-US" b="1" dirty="0"/>
              <a:t>Pros</a:t>
            </a:r>
          </a:p>
          <a:p>
            <a:pPr lvl="1"/>
            <a:r>
              <a:rPr lang="en-US" b="1" dirty="0"/>
              <a:t>Very large sample size</a:t>
            </a:r>
          </a:p>
          <a:p>
            <a:pPr lvl="1"/>
            <a:r>
              <a:rPr lang="en-US" b="1" dirty="0"/>
              <a:t>Global uniform sample can eliminate expertise bias</a:t>
            </a:r>
          </a:p>
          <a:p>
            <a:r>
              <a:rPr lang="en-US" b="1" dirty="0"/>
              <a:t>Cons</a:t>
            </a:r>
          </a:p>
          <a:p>
            <a:pPr lvl="1"/>
            <a:r>
              <a:rPr lang="en-US" b="1" dirty="0"/>
              <a:t>Only as good as the data coded into it: “garbage in = garbage out”</a:t>
            </a:r>
          </a:p>
          <a:p>
            <a:pPr lvl="1"/>
            <a:r>
              <a:rPr lang="en-US" b="1" dirty="0"/>
              <a:t>Can become descriptive studies = just defining incidence and event rates, no core underlying clinical question answered</a:t>
            </a:r>
          </a:p>
          <a:p>
            <a:pPr lvl="1"/>
            <a:r>
              <a:rPr lang="en-US" b="1" dirty="0"/>
              <a:t>Most of the low hanging fruit may have already been explored</a:t>
            </a:r>
          </a:p>
          <a:p>
            <a:r>
              <a:rPr lang="en-US" b="1" dirty="0"/>
              <a:t>Only </a:t>
            </a:r>
            <a:r>
              <a:rPr lang="en-US" b="1" dirty="0" err="1"/>
              <a:t>persue</a:t>
            </a:r>
            <a:r>
              <a:rPr lang="en-US" b="1" dirty="0"/>
              <a:t> a large database study if:</a:t>
            </a:r>
          </a:p>
          <a:p>
            <a:pPr lvl="1"/>
            <a:r>
              <a:rPr lang="en-US" b="1" dirty="0"/>
              <a:t>You have a clearly defined clinical question</a:t>
            </a:r>
          </a:p>
          <a:p>
            <a:pPr lvl="1"/>
            <a:r>
              <a:rPr lang="en-US" b="1" dirty="0"/>
              <a:t>The data captured in the database is extremely well suited to address the question</a:t>
            </a:r>
          </a:p>
          <a:p>
            <a:pPr lvl="1"/>
            <a:r>
              <a:rPr lang="en-US" b="1" dirty="0"/>
              <a:t>You have expertise or access to experts in the complex statistical methods required</a:t>
            </a:r>
          </a:p>
        </p:txBody>
      </p:sp>
    </p:spTree>
    <p:extLst>
      <p:ext uri="{BB962C8B-B14F-4D97-AF65-F5344CB8AC3E}">
        <p14:creationId xmlns:p14="http://schemas.microsoft.com/office/powerpoint/2010/main" val="1967861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5C18-0636-014E-842B-0FFCE4C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48"/>
            <a:ext cx="10515600" cy="1325563"/>
          </a:xfrm>
        </p:spPr>
        <p:txBody>
          <a:bodyPr/>
          <a:lstStyle/>
          <a:p>
            <a:r>
              <a:rPr lang="en-US" u="sng" dirty="0"/>
              <a:t>Clinical Trials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8BED-F674-3F4F-A7C5-AFC54332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71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Randomized Controlled Trial</a:t>
            </a:r>
          </a:p>
          <a:p>
            <a:pPr lvl="1"/>
            <a:r>
              <a:rPr lang="en-US" sz="3200" b="1" dirty="0"/>
              <a:t>Highest quality evidence</a:t>
            </a:r>
          </a:p>
          <a:p>
            <a:pPr lvl="1"/>
            <a:r>
              <a:rPr lang="en-US" sz="3200" b="1" dirty="0"/>
              <a:t>Identify study prospectively and randomize based on strict inclusion/exclusion criteria</a:t>
            </a:r>
          </a:p>
          <a:p>
            <a:pPr lvl="1"/>
            <a:r>
              <a:rPr lang="en-US" sz="3200" b="1" dirty="0"/>
              <a:t>Mitigates selection and confounding bias</a:t>
            </a:r>
          </a:p>
          <a:p>
            <a:pPr lvl="1"/>
            <a:r>
              <a:rPr lang="en-US" sz="3200" b="1" dirty="0"/>
              <a:t>Efficacy and effectiveness may be determined</a:t>
            </a:r>
          </a:p>
          <a:p>
            <a:pPr lvl="1"/>
            <a:r>
              <a:rPr lang="en-US" sz="3200" b="1" dirty="0"/>
              <a:t>Needs proper strict randomization</a:t>
            </a:r>
          </a:p>
          <a:p>
            <a:pPr lvl="1"/>
            <a:r>
              <a:rPr lang="en-US" sz="3200" b="1" dirty="0"/>
              <a:t>Blinding if possible</a:t>
            </a:r>
          </a:p>
          <a:p>
            <a:pPr lvl="1"/>
            <a:r>
              <a:rPr lang="en-US" sz="3200" b="1" dirty="0"/>
              <a:t>Are expensive, time consuming </a:t>
            </a:r>
          </a:p>
          <a:p>
            <a:pPr lvl="1"/>
            <a:endParaRPr lang="en-US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D8499-46BB-1440-AFA3-7C58CA9F76AE}"/>
              </a:ext>
            </a:extLst>
          </p:cNvPr>
          <p:cNvSpPr/>
          <p:nvPr/>
        </p:nvSpPr>
        <p:spPr>
          <a:xfrm>
            <a:off x="958290" y="5929502"/>
            <a:ext cx="921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Busse</a:t>
            </a:r>
            <a:r>
              <a:rPr lang="en-US" dirty="0"/>
              <a:t> JW, Bhandari M, </a:t>
            </a:r>
            <a:r>
              <a:rPr lang="en-US" dirty="0" err="1"/>
              <a:t>Schemitsch</a:t>
            </a:r>
            <a:r>
              <a:rPr lang="en-US" dirty="0"/>
              <a:t> EH. Randomized trails in surgery. Tech </a:t>
            </a:r>
            <a:r>
              <a:rPr lang="en-US" dirty="0" err="1"/>
              <a:t>Orthop</a:t>
            </a:r>
            <a:r>
              <a:rPr lang="en-US" dirty="0"/>
              <a:t> 2004; 19:77-82 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498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/>
              <a:t>Power Analysis – How many patients do you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25" y="132556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Do this before starting!</a:t>
            </a:r>
          </a:p>
          <a:p>
            <a:pPr lvl="1"/>
            <a:r>
              <a:rPr lang="en-US" sz="2800" b="1" dirty="0"/>
              <a:t>Need to have a clearly defined primary outcome, a sense of what a clinically meaningful difference would be</a:t>
            </a:r>
          </a:p>
          <a:p>
            <a:endParaRPr lang="en-US" sz="3200" b="1" dirty="0"/>
          </a:p>
          <a:p>
            <a:r>
              <a:rPr lang="en-US" sz="3200" b="1" dirty="0"/>
              <a:t>Should be done with the help of a statistician</a:t>
            </a:r>
          </a:p>
          <a:p>
            <a:endParaRPr lang="en-US" sz="3200" b="1" dirty="0"/>
          </a:p>
          <a:p>
            <a:r>
              <a:rPr lang="en-US" sz="3200" b="1" dirty="0"/>
              <a:t>Retrospective studies: Often a sample of convenience</a:t>
            </a:r>
          </a:p>
          <a:p>
            <a:pPr lvl="1"/>
            <a:r>
              <a:rPr lang="en-US" sz="2800" b="1" dirty="0"/>
              <a:t>How do you know when you have enough patients?</a:t>
            </a:r>
          </a:p>
        </p:txBody>
      </p:sp>
    </p:spTree>
    <p:extLst>
      <p:ext uri="{BB962C8B-B14F-4D97-AF65-F5344CB8AC3E}">
        <p14:creationId xmlns:p14="http://schemas.microsoft.com/office/powerpoint/2010/main" val="4223762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86" y="46797"/>
            <a:ext cx="8085627" cy="1325563"/>
          </a:xfrm>
        </p:spPr>
        <p:txBody>
          <a:bodyPr/>
          <a:lstStyle/>
          <a:p>
            <a:pPr algn="ctr"/>
            <a:r>
              <a:rPr lang="en-US" u="sng" dirty="0"/>
              <a:t>Minimize Bias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386" y="1372360"/>
            <a:ext cx="10725414" cy="480460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Selection Bias</a:t>
            </a:r>
          </a:p>
          <a:p>
            <a:pPr lvl="1"/>
            <a:r>
              <a:rPr lang="en-US" b="1" dirty="0"/>
              <a:t>Error due to difference in study groups leading to differences</a:t>
            </a:r>
          </a:p>
          <a:p>
            <a:r>
              <a:rPr lang="en-US" b="1" dirty="0"/>
              <a:t>Recall Bias</a:t>
            </a:r>
          </a:p>
          <a:p>
            <a:pPr lvl="1"/>
            <a:r>
              <a:rPr lang="en-US" b="1" dirty="0"/>
              <a:t>Increased likelihood of patients with an adverse outcome to recall exposure</a:t>
            </a:r>
          </a:p>
          <a:p>
            <a:r>
              <a:rPr lang="en-US" b="1" dirty="0"/>
              <a:t>Detection Bias</a:t>
            </a:r>
          </a:p>
          <a:p>
            <a:pPr lvl="1"/>
            <a:r>
              <a:rPr lang="en-US" b="1" dirty="0"/>
              <a:t>Differential assessment of outcome by assessors due to knowledge of treatment</a:t>
            </a:r>
          </a:p>
          <a:p>
            <a:r>
              <a:rPr lang="en-US" b="1" dirty="0"/>
              <a:t>Performance Bias</a:t>
            </a:r>
          </a:p>
          <a:p>
            <a:pPr lvl="1"/>
            <a:r>
              <a:rPr lang="en-US" b="1" dirty="0"/>
              <a:t>Systematic differences in care between groups independent of the intervention</a:t>
            </a:r>
          </a:p>
          <a:p>
            <a:r>
              <a:rPr lang="en-US" b="1" dirty="0"/>
              <a:t>Attrition Bias</a:t>
            </a:r>
          </a:p>
          <a:p>
            <a:pPr lvl="1"/>
            <a:r>
              <a:rPr lang="en-US" b="1" dirty="0"/>
              <a:t>Difference in patients who drop out of a study compared to those who remain</a:t>
            </a:r>
          </a:p>
          <a:p>
            <a:r>
              <a:rPr lang="en-US" b="1" dirty="0"/>
              <a:t>Expertise Bias</a:t>
            </a:r>
          </a:p>
          <a:p>
            <a:pPr lvl="1"/>
            <a:r>
              <a:rPr lang="en-US" b="1" dirty="0"/>
              <a:t>Differential ability of treatment providers between interventions</a:t>
            </a:r>
          </a:p>
        </p:txBody>
      </p:sp>
      <p:pic>
        <p:nvPicPr>
          <p:cNvPr id="10242" name="Picture 2" descr="stop signage">
            <a:extLst>
              <a:ext uri="{FF2B5EF4-FFF2-40B4-BE49-F238E27FC236}">
                <a16:creationId xmlns:a16="http://schemas.microsoft.com/office/drawing/2014/main" id="{B3B37266-B7D1-BE47-9FB5-2E2206E8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826" y="106100"/>
            <a:ext cx="2328443" cy="155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08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86" y="622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/>
              <a:t>Case Example - Methodology and 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03" y="13950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Prospective Randomized Clinical Trial</a:t>
            </a:r>
          </a:p>
          <a:p>
            <a:endParaRPr lang="en-US" sz="2400" b="1" dirty="0"/>
          </a:p>
          <a:p>
            <a:r>
              <a:rPr lang="en-US" sz="2400" b="1" dirty="0"/>
              <a:t>Double Blinded: </a:t>
            </a:r>
          </a:p>
          <a:p>
            <a:pPr lvl="1"/>
            <a:r>
              <a:rPr lang="en-US" sz="1800" b="1" dirty="0"/>
              <a:t>Neither research team nor patient aware of treatment group</a:t>
            </a:r>
          </a:p>
          <a:p>
            <a:pPr lvl="1"/>
            <a:endParaRPr lang="en-US" sz="1800" b="1" dirty="0"/>
          </a:p>
          <a:p>
            <a:r>
              <a:rPr lang="en-US" sz="2400" b="1" dirty="0"/>
              <a:t>Single Center vs Multicenter:  Do I have the sample size?</a:t>
            </a:r>
          </a:p>
          <a:p>
            <a:endParaRPr lang="en-US" sz="2400" b="1" dirty="0"/>
          </a:p>
          <a:p>
            <a:r>
              <a:rPr lang="en-US" sz="2400" b="1" dirty="0"/>
              <a:t>Power Analysis:  STATISTICIAN TO THE RESCUE</a:t>
            </a:r>
          </a:p>
          <a:p>
            <a:pPr lvl="1"/>
            <a:endParaRPr lang="en-US" sz="1800" b="1" dirty="0"/>
          </a:p>
          <a:p>
            <a:pPr lvl="1"/>
            <a:r>
              <a:rPr lang="en-US" sz="1800" b="1" dirty="0"/>
              <a:t>Aim 1: </a:t>
            </a:r>
            <a:r>
              <a:rPr lang="en-US" sz="1800" dirty="0"/>
              <a:t>Utilizing a two-tailed t-test, a sample of 100 patients (50 per group) will be 90% powered to detect between group difference in opioid consumption.</a:t>
            </a:r>
          </a:p>
          <a:p>
            <a:pPr lvl="1"/>
            <a:endParaRPr lang="en-US" sz="1800" b="1" dirty="0"/>
          </a:p>
          <a:p>
            <a:pPr lvl="1"/>
            <a:r>
              <a:rPr lang="en-US" sz="1800" b="1" dirty="0"/>
              <a:t>Aim 2: </a:t>
            </a:r>
            <a:r>
              <a:rPr lang="en-US" sz="1800" dirty="0"/>
              <a:t>A preliminary power analysis (using SAS </a:t>
            </a:r>
            <a:r>
              <a:rPr lang="en-US" sz="1800" i="1" dirty="0"/>
              <a:t>Proc Power</a:t>
            </a:r>
            <a:r>
              <a:rPr lang="en-US" sz="1800" dirty="0"/>
              <a:t>) shows that a sample size of 100 per group gives a power of 90% to detect a 20 percentage point difference in frequency of bacterial pneumonia and a power of 82% to detect a 15 percentage point difference in frequency of ARDS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1322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10EE-399C-4286-88D6-2C200FDE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039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Case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AB969-FD8B-4ED9-BE23-409D5A38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691"/>
            <a:ext cx="10515600" cy="4351338"/>
          </a:xfrm>
        </p:spPr>
        <p:txBody>
          <a:bodyPr/>
          <a:lstStyle/>
          <a:p>
            <a:r>
              <a:rPr lang="en-US" b="1" dirty="0"/>
              <a:t>You want to do a study to determine whether patients receiving NSAID require less opioid medication.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1B223-0DE1-44A5-8D3E-95E950EFF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94" y="2656928"/>
            <a:ext cx="6031963" cy="31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30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86" y="622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/>
              <a:t>Register your clinical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03" y="13950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Prospective clinical trials should be registered at </a:t>
            </a:r>
            <a:r>
              <a:rPr lang="en-US" sz="2400" b="1" dirty="0" err="1"/>
              <a:t>Clinicaltrials.gov</a:t>
            </a:r>
            <a:endParaRPr lang="en-US" sz="2400" b="1" dirty="0"/>
          </a:p>
          <a:p>
            <a:pPr lvl="1"/>
            <a:r>
              <a:rPr lang="en-US" sz="1800" b="1" dirty="0"/>
              <a:t>Most institutions have a liaison that can help with that process</a:t>
            </a:r>
          </a:p>
          <a:p>
            <a:pPr lvl="1"/>
            <a:r>
              <a:rPr lang="en-US" sz="1800" b="1" dirty="0"/>
              <a:t>Should be registered </a:t>
            </a:r>
            <a:r>
              <a:rPr lang="en-US" sz="1800" b="1" i="1" dirty="0"/>
              <a:t>before</a:t>
            </a:r>
            <a:r>
              <a:rPr lang="en-US" sz="1800" b="1" dirty="0"/>
              <a:t> you start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49501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9C8A-9A40-4A7A-AB6D-CD9D3451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57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CCEE-C0F6-4A0E-9E1E-AF6FDAAF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93" y="137939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Levels:</a:t>
            </a:r>
          </a:p>
          <a:p>
            <a:pPr lvl="1"/>
            <a:r>
              <a:rPr lang="en-US" sz="2800" b="1" dirty="0"/>
              <a:t>Intramural</a:t>
            </a:r>
          </a:p>
          <a:p>
            <a:pPr lvl="2"/>
            <a:r>
              <a:rPr lang="en-US" sz="2400" b="1" dirty="0"/>
              <a:t>Hospital Specific Startup Funds</a:t>
            </a:r>
          </a:p>
          <a:p>
            <a:pPr lvl="1"/>
            <a:r>
              <a:rPr lang="en-US" sz="2800" b="1" dirty="0"/>
              <a:t>Extramural</a:t>
            </a:r>
          </a:p>
          <a:p>
            <a:pPr lvl="2"/>
            <a:r>
              <a:rPr lang="en-US" sz="2400" b="1" dirty="0"/>
              <a:t>Pharmaceutical (disclosure and internal bias)</a:t>
            </a:r>
          </a:p>
          <a:p>
            <a:pPr lvl="2"/>
            <a:r>
              <a:rPr lang="en-US" sz="2400" b="1" dirty="0"/>
              <a:t>Society level (OTA, AO North America, MAOA, OREF)</a:t>
            </a:r>
          </a:p>
          <a:p>
            <a:pPr lvl="2"/>
            <a:r>
              <a:rPr lang="en-US" sz="2400" b="1" dirty="0"/>
              <a:t>Large Scale</a:t>
            </a:r>
          </a:p>
          <a:p>
            <a:pPr lvl="3"/>
            <a:r>
              <a:rPr lang="en-US" sz="2000" b="1" dirty="0"/>
              <a:t>NIH</a:t>
            </a:r>
          </a:p>
          <a:p>
            <a:pPr lvl="3"/>
            <a:r>
              <a:rPr lang="en-US" sz="2000" b="1" dirty="0"/>
              <a:t>Department of Defense</a:t>
            </a:r>
          </a:p>
          <a:p>
            <a:pPr lvl="3"/>
            <a:r>
              <a:rPr lang="en-US" sz="2000" b="1" dirty="0"/>
              <a:t>PCORI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868" y="1825625"/>
            <a:ext cx="3502238" cy="36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31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9C8A-9A40-4A7A-AB6D-CD9D3451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CCEE-C0F6-4A0E-9E1E-AF6FDAAF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17" y="1325563"/>
            <a:ext cx="7713269" cy="5009400"/>
          </a:xfrm>
        </p:spPr>
        <p:txBody>
          <a:bodyPr/>
          <a:lstStyle/>
          <a:p>
            <a:r>
              <a:rPr lang="en-US" b="1" dirty="0"/>
              <a:t>Be Prepared for Rejection</a:t>
            </a:r>
          </a:p>
          <a:p>
            <a:pPr lvl="1"/>
            <a:r>
              <a:rPr lang="en-US" b="1" dirty="0"/>
              <a:t>It is a process</a:t>
            </a:r>
          </a:p>
          <a:p>
            <a:pPr lvl="2"/>
            <a:r>
              <a:rPr lang="en-US" b="1" dirty="0"/>
              <a:t>Rejected</a:t>
            </a:r>
          </a:p>
          <a:p>
            <a:pPr lvl="2"/>
            <a:r>
              <a:rPr lang="en-US" b="1" dirty="0"/>
              <a:t>Recommend Changes </a:t>
            </a:r>
          </a:p>
          <a:p>
            <a:pPr lvl="2"/>
            <a:r>
              <a:rPr lang="en-US" b="1" dirty="0"/>
              <a:t>Reapply</a:t>
            </a:r>
          </a:p>
          <a:p>
            <a:pPr lvl="1"/>
            <a:r>
              <a:rPr lang="en-US" b="1" dirty="0"/>
              <a:t>Successful researchers average 8 rejections before 1 acceptance</a:t>
            </a:r>
          </a:p>
          <a:p>
            <a:r>
              <a:rPr lang="en-US" b="1" dirty="0"/>
              <a:t>How bad do you want it?</a:t>
            </a:r>
          </a:p>
          <a:p>
            <a:r>
              <a:rPr lang="en-US" b="1" dirty="0"/>
              <a:t>It is a learning experience – each rejection teaches you something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023" y="2147494"/>
            <a:ext cx="3588230" cy="28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98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9C8A-9A40-4A7A-AB6D-CD9D3451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93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Case Example -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CCEE-C0F6-4A0E-9E1E-AF6FDAAF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460" y="1467180"/>
            <a:ext cx="10968533" cy="4351338"/>
          </a:xfrm>
        </p:spPr>
        <p:txBody>
          <a:bodyPr/>
          <a:lstStyle/>
          <a:p>
            <a:r>
              <a:rPr lang="en-US" b="1" dirty="0"/>
              <a:t>OTA Full Faculty Grant ($80K over 2 years)</a:t>
            </a:r>
          </a:p>
          <a:p>
            <a:pPr lvl="1"/>
            <a:r>
              <a:rPr lang="en-US" b="1" dirty="0"/>
              <a:t>Obtain pilot funding</a:t>
            </a:r>
          </a:p>
          <a:p>
            <a:pPr lvl="1"/>
            <a:r>
              <a:rPr lang="en-US" b="1" dirty="0"/>
              <a:t>Seed money for preliminary data </a:t>
            </a:r>
          </a:p>
          <a:p>
            <a:pPr lvl="1"/>
            <a:r>
              <a:rPr lang="en-US" b="1" dirty="0"/>
              <a:t>Demonstrate feasibility</a:t>
            </a:r>
          </a:p>
          <a:p>
            <a:pPr lvl="1"/>
            <a:endParaRPr lang="en-US" b="1" dirty="0"/>
          </a:p>
          <a:p>
            <a:r>
              <a:rPr lang="en-US" b="1" dirty="0"/>
              <a:t>NIH RO1 / DoD Grant ($2 mil over 4 years)</a:t>
            </a:r>
          </a:p>
          <a:p>
            <a:pPr lvl="1"/>
            <a:r>
              <a:rPr lang="en-US" b="1" dirty="0"/>
              <a:t>For fully powered study</a:t>
            </a:r>
          </a:p>
          <a:p>
            <a:pPr lvl="1"/>
            <a:r>
              <a:rPr lang="en-US" b="1" dirty="0"/>
              <a:t>Multicenter trial</a:t>
            </a:r>
          </a:p>
        </p:txBody>
      </p:sp>
    </p:spTree>
    <p:extLst>
      <p:ext uri="{BB962C8B-B14F-4D97-AF65-F5344CB8AC3E}">
        <p14:creationId xmlns:p14="http://schemas.microsoft.com/office/powerpoint/2010/main" val="1172603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366038" cy="1325563"/>
          </a:xfrm>
        </p:spPr>
        <p:txBody>
          <a:bodyPr/>
          <a:lstStyle/>
          <a:p>
            <a:pPr algn="ctr"/>
            <a:r>
              <a:rPr lang="en-US" b="1" u="sng" dirty="0"/>
              <a:t>Ethics - IRB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13323" y="1127529"/>
            <a:ext cx="9644482" cy="48782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endParaRPr lang="en-US" sz="2400" b="1" dirty="0"/>
          </a:p>
          <a:p>
            <a:pPr lvl="1" fontAlgn="base">
              <a:lnSpc>
                <a:spcPct val="150000"/>
              </a:lnSpc>
            </a:pPr>
            <a:r>
              <a:rPr lang="en-US" sz="5000" b="1" dirty="0"/>
              <a:t>Not just a chore </a:t>
            </a:r>
          </a:p>
          <a:p>
            <a:pPr lvl="1" fontAlgn="base">
              <a:lnSpc>
                <a:spcPct val="150000"/>
              </a:lnSpc>
            </a:pPr>
            <a:r>
              <a:rPr lang="en-US" sz="5000" b="1" dirty="0"/>
              <a:t>Opportunity to write the Intro and Methods for manuscript</a:t>
            </a:r>
          </a:p>
          <a:p>
            <a:pPr lvl="1" fontAlgn="base">
              <a:lnSpc>
                <a:spcPct val="150000"/>
              </a:lnSpc>
            </a:pPr>
            <a:r>
              <a:rPr lang="en-US" sz="5000" b="1" dirty="0"/>
              <a:t>Doing a good job now saves work in the long run</a:t>
            </a:r>
          </a:p>
          <a:p>
            <a:pPr lvl="1" fontAlgn="base">
              <a:lnSpc>
                <a:spcPct val="150000"/>
              </a:lnSpc>
            </a:pPr>
            <a:r>
              <a:rPr lang="en-US" sz="5000" b="1" dirty="0"/>
              <a:t>Save templates for future studies</a:t>
            </a:r>
          </a:p>
          <a:p>
            <a:pPr lvl="1" fontAlgn="base">
              <a:lnSpc>
                <a:spcPct val="150000"/>
              </a:lnSpc>
            </a:pPr>
            <a:r>
              <a:rPr lang="en-US" sz="5000" b="1" dirty="0"/>
              <a:t>Ask for help</a:t>
            </a:r>
          </a:p>
          <a:p>
            <a:pPr lvl="1" fontAlgn="base">
              <a:lnSpc>
                <a:spcPct val="150000"/>
              </a:lnSpc>
            </a:pPr>
            <a:r>
              <a:rPr lang="en-US" sz="5000" b="1" dirty="0"/>
              <a:t>The IRBs are for you and your patient’s  protection – do not fight but cooperate with them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46258" y="124105"/>
            <a:ext cx="2223095" cy="22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40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25" y="54894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Data collection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25" y="107565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Time put into good data collection preparation pays for itself at the end of a study!</a:t>
            </a:r>
          </a:p>
          <a:p>
            <a:pPr lvl="1"/>
            <a:r>
              <a:rPr lang="en-US" sz="2000" b="1" dirty="0"/>
              <a:t>Agree on a format and make a standardized form that forces data to be entered correctly (i.e. minimize free text responses)</a:t>
            </a:r>
          </a:p>
          <a:p>
            <a:pPr lvl="1"/>
            <a:r>
              <a:rPr lang="en-US" sz="2000" b="1" dirty="0"/>
              <a:t>Put data into a single secure location that everyone on the study knows</a:t>
            </a:r>
          </a:p>
          <a:p>
            <a:pPr lvl="1"/>
            <a:r>
              <a:rPr lang="en-US" sz="2000" b="1" dirty="0"/>
              <a:t>For multicenter studies, consider data management software designed specifically to coordinate clinical trials (e.g. </a:t>
            </a:r>
            <a:r>
              <a:rPr lang="en-US" sz="2000" b="1" dirty="0" err="1"/>
              <a:t>REDCap</a:t>
            </a:r>
            <a:r>
              <a:rPr lang="en-US" sz="2000" b="1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F1401-48A6-2847-8889-89AE743E9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03" y="3333757"/>
            <a:ext cx="4552377" cy="2953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2293E-1D7F-2B40-BD63-F99DD6B23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94" y="3455649"/>
            <a:ext cx="4773038" cy="284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22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25" y="54894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Equipment/Infrastructure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25" y="1380457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What does my institution have:</a:t>
            </a:r>
          </a:p>
          <a:p>
            <a:pPr lvl="1"/>
            <a:r>
              <a:rPr lang="en-US" b="1" dirty="0"/>
              <a:t>High volume</a:t>
            </a:r>
          </a:p>
          <a:p>
            <a:pPr lvl="1"/>
            <a:r>
              <a:rPr lang="en-US" b="1" dirty="0"/>
              <a:t>Obesity</a:t>
            </a:r>
          </a:p>
          <a:p>
            <a:pPr lvl="1"/>
            <a:r>
              <a:rPr lang="en-US" b="1" dirty="0"/>
              <a:t>Geriatric</a:t>
            </a:r>
          </a:p>
          <a:p>
            <a:pPr lvl="1"/>
            <a:r>
              <a:rPr lang="en-US" b="1" dirty="0"/>
              <a:t>Opioid Epicenter</a:t>
            </a:r>
          </a:p>
          <a:p>
            <a:r>
              <a:rPr lang="en-US" b="1" dirty="0"/>
              <a:t>What other departments are doing excellent research at my institution:</a:t>
            </a:r>
          </a:p>
          <a:p>
            <a:pPr lvl="1"/>
            <a:r>
              <a:rPr lang="en-US" b="1" dirty="0"/>
              <a:t>Physiology</a:t>
            </a:r>
          </a:p>
          <a:p>
            <a:pPr lvl="1"/>
            <a:r>
              <a:rPr lang="en-US" b="1" dirty="0"/>
              <a:t>Engineering</a:t>
            </a:r>
          </a:p>
          <a:p>
            <a:pPr lvl="1"/>
            <a:r>
              <a:rPr lang="en-US" b="1" dirty="0"/>
              <a:t>Microbiology</a:t>
            </a:r>
          </a:p>
          <a:p>
            <a:r>
              <a:rPr lang="en-US" b="1" dirty="0"/>
              <a:t>Focus on your strengths and collaborate with others that have similar goals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4740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832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Research Support from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266" y="161943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Not required but helps</a:t>
            </a:r>
          </a:p>
          <a:p>
            <a:endParaRPr lang="en-US" sz="3600" b="1" dirty="0"/>
          </a:p>
          <a:p>
            <a:r>
              <a:rPr lang="en-US" sz="3600" b="1" dirty="0"/>
              <a:t>You need:</a:t>
            </a:r>
          </a:p>
          <a:p>
            <a:pPr lvl="1"/>
            <a:r>
              <a:rPr lang="en-US" sz="3200" b="1" dirty="0"/>
              <a:t>Seed Money </a:t>
            </a:r>
          </a:p>
          <a:p>
            <a:pPr lvl="1"/>
            <a:r>
              <a:rPr lang="en-US" sz="3200" b="1" dirty="0"/>
              <a:t>Resources:  access to team personnel, lab </a:t>
            </a:r>
          </a:p>
          <a:p>
            <a:pPr lvl="1"/>
            <a:r>
              <a:rPr lang="en-US" sz="3200" b="1" dirty="0"/>
              <a:t>Time: “nights and weekends”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0265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21AF-FB12-46A5-88DF-8C058810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244" y="92527"/>
            <a:ext cx="10515600" cy="1325563"/>
          </a:xfrm>
        </p:spPr>
        <p:txBody>
          <a:bodyPr/>
          <a:lstStyle/>
          <a:p>
            <a:r>
              <a:rPr lang="en-US" u="sng" dirty="0"/>
              <a:t>Case Example:  Equipment/Infrastructure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5963-81BB-4DFC-B975-2EDA37E7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885" y="1825625"/>
            <a:ext cx="10515600" cy="4351338"/>
          </a:xfrm>
        </p:spPr>
        <p:txBody>
          <a:bodyPr/>
          <a:lstStyle/>
          <a:p>
            <a:r>
              <a:rPr lang="en-US" b="1" dirty="0"/>
              <a:t>Research support: given 15% protected research time/DOE</a:t>
            </a:r>
          </a:p>
          <a:p>
            <a:endParaRPr lang="en-US" b="1" dirty="0"/>
          </a:p>
          <a:p>
            <a:r>
              <a:rPr lang="en-US" b="1" dirty="0"/>
              <a:t>Equipment:</a:t>
            </a:r>
          </a:p>
          <a:p>
            <a:pPr lvl="1"/>
            <a:r>
              <a:rPr lang="en-US" b="1" dirty="0"/>
              <a:t>Support from Chair </a:t>
            </a:r>
          </a:p>
          <a:p>
            <a:pPr lvl="1"/>
            <a:r>
              <a:rPr lang="en-US" b="1" dirty="0"/>
              <a:t>Access to patients</a:t>
            </a:r>
          </a:p>
          <a:p>
            <a:pPr lvl="1"/>
            <a:r>
              <a:rPr lang="en-US" b="1" dirty="0"/>
              <a:t>Research coordinator/personnel to enroll patients</a:t>
            </a:r>
          </a:p>
          <a:p>
            <a:pPr lvl="1"/>
            <a:r>
              <a:rPr lang="en-US" b="1" dirty="0"/>
              <a:t>Investigational Drug Service to administer treatment</a:t>
            </a:r>
          </a:p>
          <a:p>
            <a:pPr lvl="1"/>
            <a:r>
              <a:rPr lang="en-US" b="1" dirty="0" err="1"/>
              <a:t>REDCap</a:t>
            </a:r>
            <a:r>
              <a:rPr lang="en-US" b="1" dirty="0"/>
              <a:t> to assess patient outcome</a:t>
            </a:r>
          </a:p>
          <a:p>
            <a:pPr lvl="1"/>
            <a:r>
              <a:rPr lang="en-US" b="1" dirty="0"/>
              <a:t>PROMIS patient outcome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8259D-5345-4E2A-A46E-85CCD62ED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97" y="2921055"/>
            <a:ext cx="2800741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9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8345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Courses to become a better researcher</a:t>
            </a:r>
            <a:br>
              <a:rPr lang="en-US" b="0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9678" y="1350137"/>
            <a:ext cx="10515600" cy="4351338"/>
          </a:xfrm>
        </p:spPr>
        <p:txBody>
          <a:bodyPr>
            <a:normAutofit/>
          </a:bodyPr>
          <a:lstStyle/>
          <a:p>
            <a:endParaRPr lang="en-US" sz="4000" b="1" dirty="0"/>
          </a:p>
          <a:p>
            <a:pPr lvl="1" fontAlgn="base"/>
            <a:r>
              <a:rPr lang="en-US" sz="3600" b="1" dirty="0"/>
              <a:t>AAOS</a:t>
            </a:r>
          </a:p>
          <a:p>
            <a:pPr lvl="1" fontAlgn="base"/>
            <a:r>
              <a:rPr lang="en-US" sz="3600" b="1" dirty="0"/>
              <a:t>OREF</a:t>
            </a:r>
          </a:p>
          <a:p>
            <a:pPr lvl="1" fontAlgn="base"/>
            <a:r>
              <a:rPr lang="en-US" sz="3600" b="1" dirty="0"/>
              <a:t>USBJI – YII (Young Investigator Initiative)</a:t>
            </a:r>
          </a:p>
          <a:p>
            <a:pPr lvl="1" fontAlgn="base"/>
            <a:r>
              <a:rPr lang="en-US" sz="3600" b="1" dirty="0"/>
              <a:t>Local Hospital</a:t>
            </a:r>
          </a:p>
          <a:p>
            <a:pPr lvl="1" fontAlgn="base"/>
            <a:r>
              <a:rPr lang="en-US" sz="3600" b="1" dirty="0"/>
              <a:t>NIH Grant Writing Workshops</a:t>
            </a:r>
          </a:p>
          <a:p>
            <a:pPr lvl="1" fontAlgn="base"/>
            <a:r>
              <a:rPr lang="en-US" sz="3600" b="1" dirty="0"/>
              <a:t>Volunteer for Research Committees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7382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49" y="98786"/>
            <a:ext cx="10740045" cy="1325563"/>
          </a:xfrm>
        </p:spPr>
        <p:txBody>
          <a:bodyPr/>
          <a:lstStyle/>
          <a:p>
            <a:pPr algn="ctr"/>
            <a:r>
              <a:rPr lang="en-US" u="sng" dirty="0"/>
              <a:t>Before you start: Decide why you’re doing this!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It’s a long road</a:t>
            </a:r>
          </a:p>
          <a:p>
            <a:endParaRPr lang="en-US" b="1" dirty="0"/>
          </a:p>
          <a:p>
            <a:r>
              <a:rPr lang="en-US" b="1" dirty="0"/>
              <a:t>What are your motivations? Goals?</a:t>
            </a:r>
          </a:p>
          <a:p>
            <a:pPr lvl="1"/>
            <a:r>
              <a:rPr lang="en-US" b="1" dirty="0"/>
              <a:t>Improving patient care</a:t>
            </a:r>
          </a:p>
          <a:p>
            <a:pPr lvl="1"/>
            <a:r>
              <a:rPr lang="en-US" b="1" dirty="0"/>
              <a:t>Growing reputation</a:t>
            </a:r>
          </a:p>
          <a:p>
            <a:pPr lvl="1"/>
            <a:r>
              <a:rPr lang="en-US" b="1" dirty="0"/>
              <a:t>Career advancement</a:t>
            </a:r>
          </a:p>
          <a:p>
            <a:pPr lvl="1"/>
            <a:r>
              <a:rPr lang="en-US" b="1" dirty="0"/>
              <a:t>Teaching</a:t>
            </a:r>
          </a:p>
          <a:p>
            <a:pPr lvl="1"/>
            <a:r>
              <a:rPr lang="en-US" b="1" dirty="0"/>
              <a:t>Enjoy pure research</a:t>
            </a:r>
          </a:p>
          <a:p>
            <a:endParaRPr lang="en-US" b="1" dirty="0"/>
          </a:p>
          <a:p>
            <a:r>
              <a:rPr lang="en-US" b="1" dirty="0"/>
              <a:t>Be honest with yourself. Involve your mentors and family.</a:t>
            </a:r>
          </a:p>
          <a:p>
            <a:endParaRPr lang="en-US" b="1" dirty="0"/>
          </a:p>
          <a:p>
            <a:r>
              <a:rPr lang="en-US" b="1" dirty="0"/>
              <a:t>Multiple valid career paths.</a:t>
            </a:r>
          </a:p>
        </p:txBody>
      </p:sp>
      <p:pic>
        <p:nvPicPr>
          <p:cNvPr id="2050" name="Picture 2" descr="gray pavement road surrounded by trees taken at daytime">
            <a:extLst>
              <a:ext uri="{FF2B5EF4-FFF2-40B4-BE49-F238E27FC236}">
                <a16:creationId xmlns:a16="http://schemas.microsoft.com/office/drawing/2014/main" id="{90482007-C366-B545-AB00-2065979C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5" y="1980304"/>
            <a:ext cx="2537347" cy="380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73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93" y="0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Best Way to Become a Better Researcher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352" y="1174572"/>
            <a:ext cx="10515600" cy="4351338"/>
          </a:xfrm>
        </p:spPr>
        <p:txBody>
          <a:bodyPr/>
          <a:lstStyle/>
          <a:p>
            <a:r>
              <a:rPr lang="en-US" b="1" dirty="0"/>
              <a:t>Ask for Help</a:t>
            </a:r>
          </a:p>
          <a:p>
            <a:endParaRPr lang="en-US" b="1" dirty="0"/>
          </a:p>
          <a:p>
            <a:r>
              <a:rPr lang="en-US" b="1" dirty="0"/>
              <a:t>Build relationship with mentors</a:t>
            </a:r>
          </a:p>
          <a:p>
            <a:endParaRPr lang="en-US" b="1" dirty="0"/>
          </a:p>
          <a:p>
            <a:r>
              <a:rPr lang="en-US" b="1" dirty="0"/>
              <a:t>Seek out and collaborate with other good researchers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B35B87-31FE-5D40-AF78-2D708B15C13A}"/>
              </a:ext>
            </a:extLst>
          </p:cNvPr>
          <p:cNvGrpSpPr/>
          <p:nvPr/>
        </p:nvGrpSpPr>
        <p:grpSpPr>
          <a:xfrm>
            <a:off x="2154337" y="3981286"/>
            <a:ext cx="7197246" cy="2719196"/>
            <a:chOff x="2029978" y="4123814"/>
            <a:chExt cx="7197246" cy="27191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9"/>
            <a:stretch/>
          </p:blipFill>
          <p:spPr>
            <a:xfrm>
              <a:off x="7138249" y="4460427"/>
              <a:ext cx="2088975" cy="234162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1B80E2-486A-8D45-B39F-53F60E252613}"/>
                </a:ext>
              </a:extLst>
            </p:cNvPr>
            <p:cNvGrpSpPr/>
            <p:nvPr/>
          </p:nvGrpSpPr>
          <p:grpSpPr>
            <a:xfrm>
              <a:off x="2029978" y="4123814"/>
              <a:ext cx="6896965" cy="2719196"/>
              <a:chOff x="2029978" y="4123814"/>
              <a:chExt cx="6896965" cy="271919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7881" y="4493146"/>
                <a:ext cx="1671761" cy="234986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9978" y="4504483"/>
                <a:ext cx="1918013" cy="2327189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10C271-4042-AF4F-A0E7-0B34E559D614}"/>
                  </a:ext>
                </a:extLst>
              </p:cNvPr>
              <p:cNvSpPr txBox="1"/>
              <p:nvPr/>
            </p:nvSpPr>
            <p:spPr>
              <a:xfrm>
                <a:off x="2337080" y="4123814"/>
                <a:ext cx="1339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Dr. Bhandari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290F17-3598-5B4C-86B0-8105F9CFA5B8}"/>
                  </a:ext>
                </a:extLst>
              </p:cNvPr>
              <p:cNvSpPr txBox="1"/>
              <p:nvPr/>
            </p:nvSpPr>
            <p:spPr>
              <a:xfrm>
                <a:off x="4982271" y="4123814"/>
                <a:ext cx="12829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Dr. </a:t>
                </a:r>
                <a:r>
                  <a:rPr lang="en-US" dirty="0" err="1"/>
                  <a:t>Tornetta</a:t>
                </a:r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8E511E-AB26-E54A-B480-94F37AF88892}"/>
                  </a:ext>
                </a:extLst>
              </p:cNvPr>
              <p:cNvSpPr txBox="1"/>
              <p:nvPr/>
            </p:nvSpPr>
            <p:spPr>
              <a:xfrm>
                <a:off x="7376390" y="4125712"/>
                <a:ext cx="155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Dr. </a:t>
                </a:r>
                <a:r>
                  <a:rPr lang="en-US" dirty="0" err="1"/>
                  <a:t>Obremskey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408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2363" y="182245"/>
            <a:ext cx="10515600" cy="1348345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Ready?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25777"/>
            <a:ext cx="10515600" cy="4816577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pPr lvl="1" fontAlgn="base"/>
            <a:r>
              <a:rPr lang="en-US" sz="2800" b="1" dirty="0"/>
              <a:t>Follow through on what you planned</a:t>
            </a:r>
          </a:p>
          <a:p>
            <a:pPr lvl="1" fontAlgn="base"/>
            <a:endParaRPr lang="en-US" sz="2800" b="1" dirty="0"/>
          </a:p>
          <a:p>
            <a:pPr lvl="1" fontAlgn="base"/>
            <a:r>
              <a:rPr lang="en-US" sz="2800" b="1" dirty="0"/>
              <a:t>Research should be:</a:t>
            </a:r>
          </a:p>
          <a:p>
            <a:pPr lvl="2" fontAlgn="base"/>
            <a:r>
              <a:rPr lang="en-US" sz="2400" b="1" dirty="0"/>
              <a:t>Realistic</a:t>
            </a:r>
          </a:p>
          <a:p>
            <a:pPr lvl="2" fontAlgn="base"/>
            <a:r>
              <a:rPr lang="en-US" sz="2400" b="1" dirty="0"/>
              <a:t>Achievable</a:t>
            </a:r>
          </a:p>
          <a:p>
            <a:pPr lvl="2" fontAlgn="base"/>
            <a:r>
              <a:rPr lang="en-US" sz="2400" b="1" dirty="0"/>
              <a:t>Meaningful</a:t>
            </a:r>
          </a:p>
          <a:p>
            <a:pPr lvl="2" fontAlgn="base"/>
            <a:endParaRPr lang="en-US" sz="2400" b="1" dirty="0"/>
          </a:p>
          <a:p>
            <a:pPr lvl="1" fontAlgn="base"/>
            <a:r>
              <a:rPr lang="en-US" sz="2800" b="1" u="sng" dirty="0"/>
              <a:t>Anything that gets funded MUST get completed</a:t>
            </a:r>
          </a:p>
          <a:p>
            <a:pPr lvl="2" fontAlgn="base"/>
            <a:r>
              <a:rPr lang="en-US" sz="2400" b="1" dirty="0"/>
              <a:t>Summary Report</a:t>
            </a:r>
          </a:p>
          <a:p>
            <a:pPr lvl="2" fontAlgn="base"/>
            <a:r>
              <a:rPr lang="en-US" sz="2400" b="1" dirty="0"/>
              <a:t>Build a reputation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68315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4309" y="226136"/>
            <a:ext cx="10515600" cy="1348345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Case Example - Ready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A61DBE5-D687-4768-9A49-418E9B200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03073"/>
              </p:ext>
            </p:extLst>
          </p:nvPr>
        </p:nvGraphicFramePr>
        <p:xfrm>
          <a:off x="1182213" y="1521562"/>
          <a:ext cx="9673545" cy="4484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5745">
                  <a:extLst>
                    <a:ext uri="{9D8B030D-6E8A-4147-A177-3AD203B41FA5}">
                      <a16:colId xmlns:a16="http://schemas.microsoft.com/office/drawing/2014/main" val="568188317"/>
                    </a:ext>
                  </a:extLst>
                </a:gridCol>
                <a:gridCol w="778499">
                  <a:extLst>
                    <a:ext uri="{9D8B030D-6E8A-4147-A177-3AD203B41FA5}">
                      <a16:colId xmlns:a16="http://schemas.microsoft.com/office/drawing/2014/main" val="778627056"/>
                    </a:ext>
                  </a:extLst>
                </a:gridCol>
                <a:gridCol w="523885">
                  <a:extLst>
                    <a:ext uri="{9D8B030D-6E8A-4147-A177-3AD203B41FA5}">
                      <a16:colId xmlns:a16="http://schemas.microsoft.com/office/drawing/2014/main" val="4070389922"/>
                    </a:ext>
                  </a:extLst>
                </a:gridCol>
                <a:gridCol w="523885">
                  <a:extLst>
                    <a:ext uri="{9D8B030D-6E8A-4147-A177-3AD203B41FA5}">
                      <a16:colId xmlns:a16="http://schemas.microsoft.com/office/drawing/2014/main" val="1607753987"/>
                    </a:ext>
                  </a:extLst>
                </a:gridCol>
                <a:gridCol w="523885">
                  <a:extLst>
                    <a:ext uri="{9D8B030D-6E8A-4147-A177-3AD203B41FA5}">
                      <a16:colId xmlns:a16="http://schemas.microsoft.com/office/drawing/2014/main" val="696716273"/>
                    </a:ext>
                  </a:extLst>
                </a:gridCol>
                <a:gridCol w="523885">
                  <a:extLst>
                    <a:ext uri="{9D8B030D-6E8A-4147-A177-3AD203B41FA5}">
                      <a16:colId xmlns:a16="http://schemas.microsoft.com/office/drawing/2014/main" val="1062217195"/>
                    </a:ext>
                  </a:extLst>
                </a:gridCol>
                <a:gridCol w="523885">
                  <a:extLst>
                    <a:ext uri="{9D8B030D-6E8A-4147-A177-3AD203B41FA5}">
                      <a16:colId xmlns:a16="http://schemas.microsoft.com/office/drawing/2014/main" val="2933721291"/>
                    </a:ext>
                  </a:extLst>
                </a:gridCol>
                <a:gridCol w="1023040">
                  <a:extLst>
                    <a:ext uri="{9D8B030D-6E8A-4147-A177-3AD203B41FA5}">
                      <a16:colId xmlns:a16="http://schemas.microsoft.com/office/drawing/2014/main" val="2682526023"/>
                    </a:ext>
                  </a:extLst>
                </a:gridCol>
                <a:gridCol w="666761">
                  <a:extLst>
                    <a:ext uri="{9D8B030D-6E8A-4147-A177-3AD203B41FA5}">
                      <a16:colId xmlns:a16="http://schemas.microsoft.com/office/drawing/2014/main" val="1975170490"/>
                    </a:ext>
                  </a:extLst>
                </a:gridCol>
                <a:gridCol w="666761">
                  <a:extLst>
                    <a:ext uri="{9D8B030D-6E8A-4147-A177-3AD203B41FA5}">
                      <a16:colId xmlns:a16="http://schemas.microsoft.com/office/drawing/2014/main" val="2208374956"/>
                    </a:ext>
                  </a:extLst>
                </a:gridCol>
                <a:gridCol w="707061">
                  <a:extLst>
                    <a:ext uri="{9D8B030D-6E8A-4147-A177-3AD203B41FA5}">
                      <a16:colId xmlns:a16="http://schemas.microsoft.com/office/drawing/2014/main" val="1773913058"/>
                    </a:ext>
                  </a:extLst>
                </a:gridCol>
                <a:gridCol w="707061">
                  <a:extLst>
                    <a:ext uri="{9D8B030D-6E8A-4147-A177-3AD203B41FA5}">
                      <a16:colId xmlns:a16="http://schemas.microsoft.com/office/drawing/2014/main" val="610998655"/>
                    </a:ext>
                  </a:extLst>
                </a:gridCol>
                <a:gridCol w="749192">
                  <a:extLst>
                    <a:ext uri="{9D8B030D-6E8A-4147-A177-3AD203B41FA5}">
                      <a16:colId xmlns:a16="http://schemas.microsoft.com/office/drawing/2014/main" val="1384522330"/>
                    </a:ext>
                  </a:extLst>
                </a:gridCol>
              </a:tblGrid>
              <a:tr h="796113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Table 3: Tentative time table of the proposed project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7132"/>
                  </a:ext>
                </a:extLst>
              </a:tr>
              <a:tr h="28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Inpatient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Outpatient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75470"/>
                  </a:ext>
                </a:extLst>
              </a:tr>
              <a:tr h="914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Procedures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Daily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Screen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Day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Day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Day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Day 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Day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Discharge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 Week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 Week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 Month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 Month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 Month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7400781"/>
                  </a:ext>
                </a:extLst>
              </a:tr>
              <a:tr h="4860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Inclusion/Exclusion Review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6238230"/>
                  </a:ext>
                </a:extLst>
              </a:tr>
              <a:tr h="28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Informed Consent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8750378"/>
                  </a:ext>
                </a:extLst>
              </a:tr>
              <a:tr h="28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Blood Sample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2981526"/>
                  </a:ext>
                </a:extLst>
              </a:tr>
              <a:tr h="28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Ketorolac Intervention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3467861"/>
                  </a:ext>
                </a:extLst>
              </a:tr>
              <a:tr h="28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3122001"/>
                  </a:ext>
                </a:extLst>
              </a:tr>
              <a:tr h="28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Pain Assessment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2006995"/>
                  </a:ext>
                </a:extLst>
              </a:tr>
              <a:tr h="28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SMFA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9827413"/>
                  </a:ext>
                </a:extLst>
              </a:tr>
              <a:tr h="28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BPI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502830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6FD7721-D761-4FCA-93C4-B0D4DBD5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60352" y="-746621"/>
            <a:ext cx="14721794" cy="54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94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408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71" y="2057790"/>
            <a:ext cx="10515600" cy="4505287"/>
          </a:xfrm>
        </p:spPr>
        <p:txBody>
          <a:bodyPr>
            <a:normAutofit/>
          </a:bodyPr>
          <a:lstStyle/>
          <a:p>
            <a:r>
              <a:rPr lang="en-US" sz="3200" b="1" dirty="0"/>
              <a:t>Be a reliable person in the “multicenter study”</a:t>
            </a:r>
          </a:p>
          <a:p>
            <a:r>
              <a:rPr lang="en-US" sz="3200" b="1" dirty="0"/>
              <a:t>Say “yes” to stuff that is clinically meaningful </a:t>
            </a:r>
          </a:p>
          <a:p>
            <a:pPr marL="0" indent="0">
              <a:buNone/>
            </a:pPr>
            <a:r>
              <a:rPr lang="en-US" sz="3200" b="1" dirty="0"/>
              <a:t>   for you</a:t>
            </a:r>
          </a:p>
          <a:p>
            <a:r>
              <a:rPr lang="en-US" sz="3200" b="1" dirty="0"/>
              <a:t>Complete the task in timely fashion</a:t>
            </a:r>
          </a:p>
          <a:p>
            <a:r>
              <a:rPr lang="en-US" sz="3200" b="1" dirty="0"/>
              <a:t>Support other researchers around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76" y="1910307"/>
            <a:ext cx="3158054" cy="28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08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53" y="189056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Your abstracts will be rejected</a:t>
            </a:r>
          </a:p>
          <a:p>
            <a:r>
              <a:rPr lang="en-US" sz="3200" b="1" dirty="0"/>
              <a:t>Your grants will be rejected</a:t>
            </a:r>
          </a:p>
          <a:p>
            <a:pPr lvl="1"/>
            <a:r>
              <a:rPr lang="en-US" sz="2800" b="1" dirty="0"/>
              <a:t>may not even be scored</a:t>
            </a:r>
            <a:endParaRPr lang="en-US" sz="3200" b="1" dirty="0"/>
          </a:p>
          <a:p>
            <a:r>
              <a:rPr lang="en-US" sz="3200" b="1" dirty="0"/>
              <a:t>Your publications will be rejected</a:t>
            </a:r>
          </a:p>
          <a:p>
            <a:r>
              <a:rPr lang="en-US" sz="3200" b="1" dirty="0"/>
              <a:t>You will not be 100% successful, but remember it is a process with a steep learning curve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26" y="1189413"/>
            <a:ext cx="3708665" cy="331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08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24" y="43256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Research Reputation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24" y="1447824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If you build it they will come!!</a:t>
            </a:r>
          </a:p>
          <a:p>
            <a:endParaRPr lang="en-US" sz="3600" b="1" dirty="0"/>
          </a:p>
          <a:p>
            <a:r>
              <a:rPr lang="en-US" sz="3600" b="1" dirty="0"/>
              <a:t>You will be successful</a:t>
            </a:r>
          </a:p>
          <a:p>
            <a:endParaRPr lang="en-US" sz="3600" b="1" dirty="0"/>
          </a:p>
          <a:p>
            <a:r>
              <a:rPr lang="en-US" sz="3600" b="1" dirty="0"/>
              <a:t>You will be part of a reliable network </a:t>
            </a:r>
          </a:p>
          <a:p>
            <a:pPr marL="0" indent="0">
              <a:buNone/>
            </a:pPr>
            <a:r>
              <a:rPr lang="en-US" sz="3600" b="1" dirty="0"/>
              <a:t>   of researchers</a:t>
            </a:r>
          </a:p>
        </p:txBody>
      </p:sp>
    </p:spTree>
    <p:extLst>
      <p:ext uri="{BB962C8B-B14F-4D97-AF65-F5344CB8AC3E}">
        <p14:creationId xmlns:p14="http://schemas.microsoft.com/office/powerpoint/2010/main" val="582335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55" y="106100"/>
            <a:ext cx="10740045" cy="1325563"/>
          </a:xfrm>
        </p:spPr>
        <p:txBody>
          <a:bodyPr/>
          <a:lstStyle/>
          <a:p>
            <a:pPr algn="ctr"/>
            <a:r>
              <a:rPr lang="en-US" u="sng" dirty="0"/>
              <a:t>Do you </a:t>
            </a:r>
            <a:r>
              <a:rPr lang="en-US" i="1" u="sng" dirty="0"/>
              <a:t>really </a:t>
            </a:r>
            <a:r>
              <a:rPr lang="en-US" u="sng" dirty="0"/>
              <a:t>want to do this?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55" y="161799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/>
              <a:t>Big picture: </a:t>
            </a:r>
          </a:p>
          <a:p>
            <a:pPr marL="0" indent="0">
              <a:buNone/>
            </a:pPr>
            <a:r>
              <a:rPr lang="en-US" sz="4000" b="1" dirty="0"/>
              <a:t>Will never make you rich but will </a:t>
            </a:r>
          </a:p>
          <a:p>
            <a:pPr marL="0" indent="0">
              <a:buNone/>
            </a:pPr>
            <a:r>
              <a:rPr lang="en-US" sz="4000" b="1" dirty="0"/>
              <a:t>make you happy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Short term: Money loser</a:t>
            </a:r>
          </a:p>
          <a:p>
            <a:endParaRPr lang="en-US" sz="3200" b="1" dirty="0"/>
          </a:p>
          <a:p>
            <a:r>
              <a:rPr lang="en-US" sz="3200" b="1" dirty="0"/>
              <a:t>Long term: Good chance – money loser</a:t>
            </a:r>
          </a:p>
          <a:p>
            <a:pPr lvl="1"/>
            <a:r>
              <a:rPr lang="en-US" sz="2800" b="1" u="sng" dirty="0"/>
              <a:t>If you do it well </a:t>
            </a:r>
            <a:r>
              <a:rPr lang="en-US" sz="2800" b="1" dirty="0"/>
              <a:t>– could be positive for you</a:t>
            </a:r>
          </a:p>
          <a:p>
            <a:pPr lvl="2"/>
            <a:r>
              <a:rPr lang="en-US" sz="2400" b="1" dirty="0"/>
              <a:t>Big winner </a:t>
            </a:r>
            <a:r>
              <a:rPr lang="en-US" sz="2400" b="1" dirty="0">
                <a:sym typeface="Wingdings" panose="05000000000000000000" pitchFamily="2" charset="2"/>
              </a:rPr>
              <a:t> institution (med school)</a:t>
            </a:r>
            <a:endParaRPr lang="en-US" sz="2400" b="1" dirty="0"/>
          </a:p>
        </p:txBody>
      </p:sp>
      <p:pic>
        <p:nvPicPr>
          <p:cNvPr id="2050" name="Picture 2" descr="gray pavement road surrounded by trees taken at daytime">
            <a:extLst>
              <a:ext uri="{FF2B5EF4-FFF2-40B4-BE49-F238E27FC236}">
                <a16:creationId xmlns:a16="http://schemas.microsoft.com/office/drawing/2014/main" id="{90482007-C366-B545-AB00-2065979C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35" y="1617991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72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738" y="2426894"/>
            <a:ext cx="2094524" cy="1325563"/>
          </a:xfrm>
        </p:spPr>
        <p:txBody>
          <a:bodyPr/>
          <a:lstStyle/>
          <a:p>
            <a:r>
              <a:rPr lang="en-US" b="1" u="sng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55748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78" y="2490856"/>
            <a:ext cx="10740045" cy="1325563"/>
          </a:xfrm>
        </p:spPr>
        <p:txBody>
          <a:bodyPr/>
          <a:lstStyle/>
          <a:p>
            <a:r>
              <a:rPr lang="en-US" u="sng" dirty="0"/>
              <a:t>Goals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712" y="473293"/>
            <a:ext cx="5874708" cy="6373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Medical student research</a:t>
            </a:r>
          </a:p>
          <a:p>
            <a:pPr marL="0" indent="0">
              <a:buNone/>
            </a:pPr>
            <a:r>
              <a:rPr lang="en-US" b="1" dirty="0"/>
              <a:t>Resident research</a:t>
            </a:r>
          </a:p>
          <a:p>
            <a:pPr marL="0" indent="0">
              <a:buNone/>
            </a:pPr>
            <a:r>
              <a:rPr lang="en-US" b="1" dirty="0"/>
              <a:t>Fellow research</a:t>
            </a:r>
          </a:p>
          <a:p>
            <a:pPr marL="0" indent="0">
              <a:buNone/>
            </a:pPr>
            <a:r>
              <a:rPr lang="en-US" b="1" dirty="0"/>
              <a:t>Faculty research</a:t>
            </a:r>
          </a:p>
          <a:p>
            <a:pPr marL="0" indent="0">
              <a:buNone/>
            </a:pPr>
            <a:r>
              <a:rPr lang="en-US" b="1" dirty="0"/>
              <a:t>Local presentations</a:t>
            </a:r>
          </a:p>
          <a:p>
            <a:pPr marL="0" indent="0">
              <a:buNone/>
            </a:pPr>
            <a:r>
              <a:rPr lang="en-US" b="1" dirty="0"/>
              <a:t>National presentations</a:t>
            </a:r>
          </a:p>
          <a:p>
            <a:pPr marL="0" indent="0">
              <a:buNone/>
            </a:pPr>
            <a:r>
              <a:rPr lang="en-US" b="1" dirty="0"/>
              <a:t>Publish in lower tier journal</a:t>
            </a:r>
          </a:p>
          <a:p>
            <a:pPr marL="0" indent="0">
              <a:buNone/>
            </a:pPr>
            <a:r>
              <a:rPr lang="en-US" b="1" dirty="0"/>
              <a:t>Publish in higher tier journal</a:t>
            </a:r>
          </a:p>
          <a:p>
            <a:pPr marL="0" indent="0">
              <a:buNone/>
            </a:pPr>
            <a:r>
              <a:rPr lang="en-US" b="1" dirty="0"/>
              <a:t>Get industry grants</a:t>
            </a:r>
          </a:p>
          <a:p>
            <a:pPr marL="0" indent="0">
              <a:buNone/>
            </a:pPr>
            <a:r>
              <a:rPr lang="en-US" b="1" dirty="0"/>
              <a:t>Get federal funding</a:t>
            </a:r>
          </a:p>
          <a:p>
            <a:pPr marL="0" indent="0">
              <a:buNone/>
            </a:pPr>
            <a:r>
              <a:rPr lang="en-US" b="1" dirty="0"/>
              <a:t>Be a site for multi-center studies</a:t>
            </a:r>
          </a:p>
          <a:p>
            <a:pPr marL="0" indent="0">
              <a:buNone/>
            </a:pPr>
            <a:r>
              <a:rPr lang="en-US" b="1" dirty="0"/>
              <a:t>Lead multi-center studies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8AB81C-E817-254B-8885-CA2183C954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15203" y="514503"/>
            <a:ext cx="0" cy="5638800"/>
          </a:xfrm>
          <a:prstGeom prst="straightConnector1">
            <a:avLst/>
          </a:prstGeom>
          <a:noFill/>
          <a:ln w="152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772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86" y="171937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What should you focus 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Think of a topic:</a:t>
            </a:r>
          </a:p>
          <a:p>
            <a:pPr lvl="1"/>
            <a:r>
              <a:rPr lang="en-US" sz="4000" b="1" dirty="0"/>
              <a:t>What do you see at your institution a lot?</a:t>
            </a:r>
          </a:p>
          <a:p>
            <a:pPr lvl="1"/>
            <a:r>
              <a:rPr lang="en-US" sz="4000" b="1" dirty="0"/>
              <a:t>What are you good at?</a:t>
            </a:r>
          </a:p>
          <a:p>
            <a:pPr lvl="1"/>
            <a:r>
              <a:rPr lang="en-US" sz="4000" b="1" dirty="0"/>
              <a:t>What do you see that’s unusual?</a:t>
            </a:r>
          </a:p>
          <a:p>
            <a:pPr lvl="1"/>
            <a:r>
              <a:rPr lang="en-US" sz="4000" b="1" dirty="0"/>
              <a:t>Find a knowledge gap in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271345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01" y="177559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Vet 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57" y="1503122"/>
            <a:ext cx="10740044" cy="4922729"/>
          </a:xfrm>
        </p:spPr>
        <p:txBody>
          <a:bodyPr>
            <a:normAutofit/>
          </a:bodyPr>
          <a:lstStyle/>
          <a:p>
            <a:r>
              <a:rPr lang="en-US" b="1" dirty="0"/>
              <a:t>Do your homework. Answer 3 questions before proceeding:</a:t>
            </a:r>
          </a:p>
          <a:p>
            <a:pPr lvl="1"/>
            <a:r>
              <a:rPr lang="en-US" b="1" dirty="0"/>
              <a:t>Is it </a:t>
            </a:r>
            <a:r>
              <a:rPr lang="en-US" b="1" u="sng" dirty="0"/>
              <a:t>Redundant</a:t>
            </a:r>
            <a:r>
              <a:rPr lang="en-US" b="1" dirty="0"/>
              <a:t>? – Has it been done before?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Literature review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b="1" dirty="0"/>
              <a:t>Is it </a:t>
            </a:r>
            <a:r>
              <a:rPr lang="en-US" b="1" u="sng" dirty="0"/>
              <a:t>Realistic</a:t>
            </a:r>
            <a:r>
              <a:rPr lang="en-US" b="1" dirty="0"/>
              <a:t>? – Can it be accomplished with the </a:t>
            </a:r>
            <a:br>
              <a:rPr lang="en-US" b="1" dirty="0"/>
            </a:br>
            <a:r>
              <a:rPr lang="en-US" b="1" dirty="0"/>
              <a:t>resources at your institution?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Case volume? Follow up?</a:t>
            </a:r>
          </a:p>
          <a:p>
            <a:pPr lvl="1"/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b="1" dirty="0"/>
              <a:t>Is it </a:t>
            </a:r>
            <a:r>
              <a:rPr lang="en-US" b="1" u="sng" dirty="0"/>
              <a:t>Relevant</a:t>
            </a:r>
            <a:r>
              <a:rPr lang="en-US" b="1" dirty="0"/>
              <a:t>? – If successful, how will the information</a:t>
            </a:r>
            <a:br>
              <a:rPr lang="en-US" b="1" dirty="0"/>
            </a:br>
            <a:r>
              <a:rPr lang="en-US" b="1" dirty="0"/>
              <a:t>change clinical practice?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What actionable information can you discover?</a:t>
            </a:r>
          </a:p>
          <a:p>
            <a:pPr lvl="1"/>
            <a:endParaRPr lang="en-US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999AA9-9481-A64D-AF49-4D8BF506F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8" t="9256" r="14853" b="10108"/>
          <a:stretch/>
        </p:blipFill>
        <p:spPr bwMode="auto">
          <a:xfrm>
            <a:off x="9458555" y="1984251"/>
            <a:ext cx="2501798" cy="44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8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361"/>
            <a:ext cx="12053732" cy="1325563"/>
          </a:xfrm>
        </p:spPr>
        <p:txBody>
          <a:bodyPr/>
          <a:lstStyle/>
          <a:p>
            <a:pPr algn="ctr"/>
            <a:r>
              <a:rPr lang="en-US" b="1" u="sng" dirty="0"/>
              <a:t>Perform an extensive, methodical literature 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146" y="1515545"/>
            <a:ext cx="10515600" cy="1603375"/>
          </a:xfrm>
        </p:spPr>
        <p:txBody>
          <a:bodyPr/>
          <a:lstStyle/>
          <a:p>
            <a:r>
              <a:rPr lang="en-US" b="1" dirty="0"/>
              <a:t>Doing this in a reproducible, detail-oriented way will save work in the long run and serve for the foundation of all the writing required</a:t>
            </a:r>
          </a:p>
          <a:p>
            <a:r>
              <a:rPr lang="en-US" b="1" dirty="0"/>
              <a:t>Multiple examples of reference matrices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62C8A-4511-E84B-AD8E-CA2766B63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41"/>
          <a:stretch/>
        </p:blipFill>
        <p:spPr>
          <a:xfrm>
            <a:off x="1997049" y="2892148"/>
            <a:ext cx="6721681" cy="384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62" y="41087"/>
            <a:ext cx="12239050" cy="1325563"/>
          </a:xfrm>
        </p:spPr>
        <p:txBody>
          <a:bodyPr/>
          <a:lstStyle/>
          <a:p>
            <a:pPr algn="ctr"/>
            <a:r>
              <a:rPr lang="en-US" b="1" u="sng" dirty="0"/>
              <a:t>Perform an extensive, methodical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918" y="1298931"/>
            <a:ext cx="10515600" cy="4351338"/>
          </a:xfrm>
        </p:spPr>
        <p:txBody>
          <a:bodyPr/>
          <a:lstStyle/>
          <a:p>
            <a:r>
              <a:rPr lang="en-US" b="1" dirty="0"/>
              <a:t>Pick a good reference management tool and commit to it</a:t>
            </a:r>
          </a:p>
          <a:p>
            <a:pPr lvl="1"/>
            <a:r>
              <a:rPr lang="en-US" b="1" dirty="0"/>
              <a:t>Endnote</a:t>
            </a:r>
          </a:p>
          <a:p>
            <a:pPr lvl="1"/>
            <a:r>
              <a:rPr lang="en-US" b="1" dirty="0"/>
              <a:t>Mendeley</a:t>
            </a:r>
            <a:endParaRPr lang="en-US" b="1" dirty="0">
              <a:highlight>
                <a:srgbClr val="FFFF00"/>
              </a:highlight>
            </a:endParaRPr>
          </a:p>
        </p:txBody>
      </p:sp>
      <p:pic>
        <p:nvPicPr>
          <p:cNvPr id="4100" name="Picture 4" descr="EndNote - WUR">
            <a:extLst>
              <a:ext uri="{FF2B5EF4-FFF2-40B4-BE49-F238E27FC236}">
                <a16:creationId xmlns:a16="http://schemas.microsoft.com/office/drawing/2014/main" id="{5186FEBB-C676-AF4F-A537-F3089BAF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93" y="2807039"/>
            <a:ext cx="4813300" cy="30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endeley - Wikipedia">
            <a:extLst>
              <a:ext uri="{FF2B5EF4-FFF2-40B4-BE49-F238E27FC236}">
                <a16:creationId xmlns:a16="http://schemas.microsoft.com/office/drawing/2014/main" id="{93D5DC41-DDFF-244C-B584-04F94A0A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08" y="2889879"/>
            <a:ext cx="3433388" cy="3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1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2548</Words>
  <Application>Microsoft Office PowerPoint</Application>
  <PresentationFormat>Widescreen</PresentationFormat>
  <Paragraphs>522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</vt:lpstr>
      <vt:lpstr>Office Theme</vt:lpstr>
      <vt:lpstr>Designing Your First Clinical Investigation</vt:lpstr>
      <vt:lpstr>Outline</vt:lpstr>
      <vt:lpstr>Case Example</vt:lpstr>
      <vt:lpstr>Before you start: Decide why you’re doing this!</vt:lpstr>
      <vt:lpstr>Goals</vt:lpstr>
      <vt:lpstr>What should you focus on?</vt:lpstr>
      <vt:lpstr>Vet the question</vt:lpstr>
      <vt:lpstr>Perform an extensive, methodical literature  review</vt:lpstr>
      <vt:lpstr>Perform an extensive, methodical literature review</vt:lpstr>
      <vt:lpstr>Formulate “The Question”</vt:lpstr>
      <vt:lpstr>Develop specific aims</vt:lpstr>
      <vt:lpstr>Case Example - Develop specific aims</vt:lpstr>
      <vt:lpstr>Determine your outcome of interest</vt:lpstr>
      <vt:lpstr>Case Example - Outcome of interest</vt:lpstr>
      <vt:lpstr>Build a team – Getting started</vt:lpstr>
      <vt:lpstr>Build a team – Study staff </vt:lpstr>
      <vt:lpstr>Build a team – Statisticians</vt:lpstr>
      <vt:lpstr>Build a team – Mentorship</vt:lpstr>
      <vt:lpstr>Case Example - Build a team</vt:lpstr>
      <vt:lpstr>Choose a Methodology</vt:lpstr>
      <vt:lpstr>Identify the Level of Evidence</vt:lpstr>
      <vt:lpstr>Clinical Trials Design</vt:lpstr>
      <vt:lpstr>Clinical Trials Design</vt:lpstr>
      <vt:lpstr>Clinical Trials Design</vt:lpstr>
      <vt:lpstr>Database study</vt:lpstr>
      <vt:lpstr>Clinical Trials Design</vt:lpstr>
      <vt:lpstr>Power Analysis – How many patients do you need?</vt:lpstr>
      <vt:lpstr>Minimize Bias</vt:lpstr>
      <vt:lpstr>Case Example - Methodology and Power Analysis</vt:lpstr>
      <vt:lpstr>Register your clinical trial</vt:lpstr>
      <vt:lpstr>Funding</vt:lpstr>
      <vt:lpstr>Funding</vt:lpstr>
      <vt:lpstr>Case Example - Funding</vt:lpstr>
      <vt:lpstr>Ethics - IRB</vt:lpstr>
      <vt:lpstr>Data collection</vt:lpstr>
      <vt:lpstr>Equipment/Infrastructure</vt:lpstr>
      <vt:lpstr>Research Support from Department</vt:lpstr>
      <vt:lpstr>Case Example:  Equipment/Infrastructure</vt:lpstr>
      <vt:lpstr>Courses to become a better researcher </vt:lpstr>
      <vt:lpstr>Best Way to Become a Better Researcher</vt:lpstr>
      <vt:lpstr>Ready?</vt:lpstr>
      <vt:lpstr>Case Example - Ready</vt:lpstr>
      <vt:lpstr>Reliability</vt:lpstr>
      <vt:lpstr>Reality</vt:lpstr>
      <vt:lpstr>Research Reputation</vt:lpstr>
      <vt:lpstr>Do you really want to do this?</vt:lpstr>
      <vt:lpstr>Thanks!</vt:lpstr>
    </vt:vector>
  </TitlesOfParts>
  <Manager/>
  <Company>Penn Medicine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Mehta, Samir</dc:creator>
  <cp:keywords/>
  <dc:description/>
  <cp:lastModifiedBy>Sharon Moore</cp:lastModifiedBy>
  <cp:revision>74</cp:revision>
  <dcterms:created xsi:type="dcterms:W3CDTF">2020-05-02T17:28:30Z</dcterms:created>
  <dcterms:modified xsi:type="dcterms:W3CDTF">2021-06-11T18:12:39Z</dcterms:modified>
  <cp:category/>
</cp:coreProperties>
</file>