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9" r:id="rId2"/>
    <p:sldId id="266" r:id="rId3"/>
    <p:sldId id="261" r:id="rId4"/>
    <p:sldId id="262" r:id="rId5"/>
    <p:sldId id="268" r:id="rId6"/>
    <p:sldId id="260" r:id="rId7"/>
    <p:sldId id="304" r:id="rId8"/>
    <p:sldId id="269" r:id="rId9"/>
    <p:sldId id="270" r:id="rId10"/>
    <p:sldId id="271" r:id="rId11"/>
    <p:sldId id="267" r:id="rId12"/>
    <p:sldId id="275" r:id="rId13"/>
    <p:sldId id="272" r:id="rId14"/>
    <p:sldId id="273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95" r:id="rId23"/>
    <p:sldId id="283" r:id="rId24"/>
    <p:sldId id="284" r:id="rId25"/>
    <p:sldId id="305" r:id="rId26"/>
    <p:sldId id="285" r:id="rId27"/>
    <p:sldId id="288" r:id="rId28"/>
    <p:sldId id="290" r:id="rId29"/>
    <p:sldId id="293" r:id="rId30"/>
    <p:sldId id="292" r:id="rId31"/>
    <p:sldId id="306" r:id="rId32"/>
    <p:sldId id="294" r:id="rId33"/>
    <p:sldId id="297" r:id="rId34"/>
    <p:sldId id="296" r:id="rId35"/>
    <p:sldId id="299" r:id="rId36"/>
    <p:sldId id="300" r:id="rId37"/>
    <p:sldId id="301" r:id="rId38"/>
    <p:sldId id="302" r:id="rId39"/>
    <p:sldId id="30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4" autoAdjust="0"/>
    <p:restoredTop sz="78326" autoAdjust="0"/>
  </p:normalViewPr>
  <p:slideViewPr>
    <p:cSldViewPr snapToGrid="0">
      <p:cViewPr varScale="1">
        <p:scale>
          <a:sx n="102" d="100"/>
          <a:sy n="102" d="100"/>
        </p:scale>
        <p:origin x="8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97B79-13E6-427E-825B-F757C4816D60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AD4F7-99E7-4825-AE5A-A38A1EC9B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17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AD4F7-99E7-4825-AE5A-A38A1EC9B1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8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Reference: SAS clinical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AD4F7-99E7-4825-AE5A-A38A1EC9B12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0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Reference: SAS clinical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AD4F7-99E7-4825-AE5A-A38A1EC9B12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62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Reference- SAS clinical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AD4F7-99E7-4825-AE5A-A38A1EC9B12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45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Reference: SAS clinical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AD4F7-99E7-4825-AE5A-A38A1EC9B12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93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Reference: SAS Clinical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AD4F7-99E7-4825-AE5A-A38A1EC9B12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7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Reference: ASIA worksheet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AD4F7-99E7-4825-AE5A-A38A1EC9B12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58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Reference: ASIA worksheet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AD4F7-99E7-4825-AE5A-A38A1EC9B12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72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AD4F7-99E7-4825-AE5A-A38A1EC9B12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190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Reference: SAS Clinical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AD4F7-99E7-4825-AE5A-A38A1EC9B12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253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AD4F7-99E7-4825-AE5A-A38A1EC9B12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42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Reference: SAS clinical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AD4F7-99E7-4825-AE5A-A38A1EC9B1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381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AD4F7-99E7-4825-AE5A-A38A1EC9B12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966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AD4F7-99E7-4825-AE5A-A38A1EC9B12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995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Reference: SAS Clinical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AD4F7-99E7-4825-AE5A-A38A1EC9B12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080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AD4F7-99E7-4825-AE5A-A38A1EC9B12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85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MRI of central cord patient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AD4F7-99E7-4825-AE5A-A38A1EC9B1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67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AD4F7-99E7-4825-AE5A-A38A1EC9B1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23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AD4F7-99E7-4825-AE5A-A38A1EC9B1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18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FFFF"/>
                </a:solidFill>
                <a:effectLst/>
                <a:latin typeface="Lato"/>
              </a:rPr>
              <a:t>References: </a:t>
            </a:r>
            <a:r>
              <a:rPr lang="en-US" b="0" i="0" dirty="0">
                <a:solidFill>
                  <a:srgbClr val="FFFFFF"/>
                </a:solidFill>
                <a:effectLst/>
                <a:latin typeface="Lato"/>
              </a:rPr>
              <a:t>SAS, clinical image</a:t>
            </a:r>
          </a:p>
          <a:p>
            <a:endParaRPr lang="en-US" b="0" i="0" dirty="0">
              <a:solidFill>
                <a:srgbClr val="FFFFFF"/>
              </a:solidFill>
              <a:effectLst/>
              <a:latin typeface="La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AD4F7-99E7-4825-AE5A-A38A1EC9B1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47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AD4F7-99E7-4825-AE5A-A38A1EC9B1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41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Reference: SAS, clinical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AD4F7-99E7-4825-AE5A-A38A1EC9B1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75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Reference: SAS Clinical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AD4F7-99E7-4825-AE5A-A38A1EC9B12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7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953723" y="6366554"/>
            <a:ext cx="3155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475312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D4724-D698-47D4-A663-A96C66F201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77DA90-9C27-4E1F-99A1-E6516E2C4B56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756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D1BB07-7AF7-4B17-80BC-DC29DEF74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8771CC-05B5-4990-99DC-910542E86C8C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94610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DA92C2-499C-41F6-8959-9FA83F39D0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880537-A7BC-46E6-8E01-27E18D49CDA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98030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B6D0E1-6F87-4CED-9DE4-F10059F6BE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1ACD1C-73DB-40EC-8DFA-F0DE99A9CD15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850157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8DE133-07EF-426D-9E9C-F759B01C0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279109-501F-4C8C-9679-AA0631E5AA9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71348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B1BF96-39BE-4D5A-9FD2-10BE56E57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4037B4-3CF5-4CC9-BDC2-61937E195D72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15265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4BAD2-3FEA-4F32-9D1D-CB78B0BE3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5807F5-0CBA-4789-8B7A-031740EE3228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42530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DC778-5876-463F-9576-996D6990B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726AFF-2537-41C4-9F22-98B8928ED9A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0794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2B9269-5DD5-4B15-89D6-537E8C963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6E1A62-C05B-4564-AD54-68F9FA12DCCB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26293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6AAA24-3D51-4CD0-BFBC-35135D6AA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40504B-FFCD-4257-A350-7AD35AC41F4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09983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81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947081"/>
            <a:ext cx="9144000" cy="1831044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Physical Exam of the Spine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i="1" dirty="0" err="1"/>
              <a:t>Shahbaaz</a:t>
            </a:r>
            <a:r>
              <a:rPr lang="en-US" b="1" i="1" dirty="0"/>
              <a:t> A. Sabri, MD</a:t>
            </a:r>
          </a:p>
          <a:p>
            <a:r>
              <a:rPr lang="en-US" b="1" i="1" dirty="0"/>
              <a:t>Assistant Professor</a:t>
            </a:r>
          </a:p>
          <a:p>
            <a:r>
              <a:rPr lang="en-US" b="1" i="1" dirty="0"/>
              <a:t>University of Colorado</a:t>
            </a:r>
          </a:p>
        </p:txBody>
      </p:sp>
    </p:spTree>
    <p:extLst>
      <p:ext uri="{BB962C8B-B14F-4D97-AF65-F5344CB8AC3E}">
        <p14:creationId xmlns:p14="http://schemas.microsoft.com/office/powerpoint/2010/main" val="1313955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Spine Trauma Evaluation and Exam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BB556-B519-489E-98E7-056FFF0B80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Considerations before you step in the trauma bay</a:t>
            </a:r>
          </a:p>
          <a:p>
            <a:pPr lvl="1"/>
            <a:r>
              <a:rPr lang="en-US" dirty="0"/>
              <a:t>High energy?</a:t>
            </a:r>
          </a:p>
          <a:p>
            <a:pPr lvl="2"/>
            <a:r>
              <a:rPr lang="en-US" dirty="0"/>
              <a:t>MVC, fall of a ladder, etc..</a:t>
            </a:r>
          </a:p>
          <a:p>
            <a:pPr lvl="1"/>
            <a:r>
              <a:rPr lang="en-US" dirty="0"/>
              <a:t>Low energy?</a:t>
            </a:r>
          </a:p>
          <a:p>
            <a:pPr lvl="2"/>
            <a:r>
              <a:rPr lang="en-US" dirty="0"/>
              <a:t>Ground level fall? Step off a curb?</a:t>
            </a:r>
          </a:p>
          <a:p>
            <a:pPr lvl="1"/>
            <a:r>
              <a:rPr lang="en-US" dirty="0"/>
              <a:t>Age</a:t>
            </a:r>
          </a:p>
          <a:p>
            <a:pPr lvl="2"/>
            <a:r>
              <a:rPr lang="en-US" dirty="0"/>
              <a:t>Osteoporosis fracture risk?</a:t>
            </a:r>
          </a:p>
          <a:p>
            <a:pPr lvl="2"/>
            <a:r>
              <a:rPr lang="en-US" dirty="0"/>
              <a:t>Pathologic fracture risk?</a:t>
            </a:r>
          </a:p>
          <a:p>
            <a:pPr lvl="1"/>
            <a:r>
              <a:rPr lang="en-US" dirty="0"/>
              <a:t>Awake and Alert?</a:t>
            </a:r>
          </a:p>
          <a:p>
            <a:pPr lvl="1"/>
            <a:r>
              <a:rPr lang="en-US" dirty="0"/>
              <a:t>Intubated or obtunded?</a:t>
            </a:r>
          </a:p>
          <a:p>
            <a:pPr lvl="2"/>
            <a:endParaRPr lang="en-US" dirty="0"/>
          </a:p>
          <a:p>
            <a:pPr lvl="1"/>
            <a:endParaRPr lang="en-US" b="1" dirty="0"/>
          </a:p>
        </p:txBody>
      </p:sp>
      <p:pic>
        <p:nvPicPr>
          <p:cNvPr id="6" name="Content Placeholder 5" descr="A picture containing text, blurry&#10;&#10;Description automatically generated">
            <a:extLst>
              <a:ext uri="{FF2B5EF4-FFF2-40B4-BE49-F238E27FC236}">
                <a16:creationId xmlns:a16="http://schemas.microsoft.com/office/drawing/2014/main" id="{AD2B8392-6910-4FBF-8439-B5C5EF187A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204" y="1825625"/>
            <a:ext cx="4741592" cy="4351338"/>
          </a:xfrm>
        </p:spPr>
      </p:pic>
    </p:spTree>
    <p:extLst>
      <p:ext uri="{BB962C8B-B14F-4D97-AF65-F5344CB8AC3E}">
        <p14:creationId xmlns:p14="http://schemas.microsoft.com/office/powerpoint/2010/main" val="1721761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Spine Trauma Evaluation and Exam</a:t>
            </a:r>
            <a:endParaRPr lang="en-US" b="1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64B81-2C47-4F90-8E05-F527F04E36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Things to remember!</a:t>
            </a:r>
          </a:p>
          <a:p>
            <a:pPr lvl="1"/>
            <a:r>
              <a:rPr lang="en-US" sz="2800" dirty="0"/>
              <a:t>Always start with ABC’s</a:t>
            </a:r>
          </a:p>
          <a:p>
            <a:pPr lvl="1"/>
            <a:r>
              <a:rPr lang="en-US" sz="2800" dirty="0"/>
              <a:t>Be present for logroll (if possible)</a:t>
            </a:r>
          </a:p>
          <a:p>
            <a:pPr lvl="2"/>
            <a:r>
              <a:rPr lang="en-US" sz="2800" dirty="0"/>
              <a:t>If not, then repeat </a:t>
            </a:r>
          </a:p>
          <a:p>
            <a:pPr lvl="1"/>
            <a:r>
              <a:rPr lang="en-US" sz="2800" dirty="0"/>
              <a:t>“ER intern said the rectal was fine…”</a:t>
            </a:r>
          </a:p>
          <a:p>
            <a:pPr lvl="2"/>
            <a:r>
              <a:rPr lang="en-US" sz="2800" dirty="0"/>
              <a:t>Repeat when necessary</a:t>
            </a:r>
          </a:p>
          <a:p>
            <a:endParaRPr lang="en-US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3D2B3BD-555C-934E-9025-6745B77CA5C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Primary Survey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irway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/>
              <a:t>reathing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irculation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/>
              <a:t>isability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/>
              <a:t>xposure</a:t>
            </a:r>
          </a:p>
          <a:p>
            <a:r>
              <a:rPr lang="en-US" dirty="0"/>
              <a:t>Secondary Survey</a:t>
            </a:r>
          </a:p>
          <a:p>
            <a:pPr lvl="1"/>
            <a:r>
              <a:rPr lang="en-US" dirty="0"/>
              <a:t>Typically, when you come in…</a:t>
            </a:r>
          </a:p>
          <a:p>
            <a:pPr lvl="1"/>
            <a:r>
              <a:rPr lang="en-US" dirty="0"/>
              <a:t>Not to interfere with ABC’s</a:t>
            </a:r>
          </a:p>
        </p:txBody>
      </p:sp>
    </p:spTree>
    <p:extLst>
      <p:ext uri="{BB962C8B-B14F-4D97-AF65-F5344CB8AC3E}">
        <p14:creationId xmlns:p14="http://schemas.microsoft.com/office/powerpoint/2010/main" val="4100024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Spine Trauma Evaluation and Exam</a:t>
            </a:r>
            <a:endParaRPr lang="en-US" b="1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64B81-2C47-4F90-8E05-F527F04E3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Phases of spine trauma physical exam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1) Inspection and palpation</a:t>
            </a:r>
          </a:p>
          <a:p>
            <a:pPr lvl="2"/>
            <a:r>
              <a:rPr lang="en-US" sz="2400" dirty="0"/>
              <a:t>Identify other injuries</a:t>
            </a:r>
          </a:p>
          <a:p>
            <a:pPr lvl="2"/>
            <a:r>
              <a:rPr lang="en-US" sz="2400" dirty="0"/>
              <a:t>Anterior</a:t>
            </a:r>
          </a:p>
          <a:p>
            <a:pPr lvl="2"/>
            <a:r>
              <a:rPr lang="en-US" sz="2400" dirty="0"/>
              <a:t>Posterior- log roll (can be part of primary or secondary survey)</a:t>
            </a:r>
          </a:p>
          <a:p>
            <a:pPr lvl="1"/>
            <a:r>
              <a:rPr lang="en-US" dirty="0"/>
              <a:t>2) Neurologic</a:t>
            </a:r>
          </a:p>
          <a:p>
            <a:pPr lvl="2"/>
            <a:r>
              <a:rPr lang="en-US" sz="2400" dirty="0"/>
              <a:t>Motor</a:t>
            </a:r>
          </a:p>
          <a:p>
            <a:pPr lvl="2"/>
            <a:r>
              <a:rPr lang="en-US" sz="2400" dirty="0"/>
              <a:t>Sensory</a:t>
            </a:r>
          </a:p>
          <a:p>
            <a:pPr lvl="2"/>
            <a:r>
              <a:rPr lang="en-US" sz="2400" dirty="0"/>
              <a:t>Reflexes</a:t>
            </a:r>
          </a:p>
        </p:txBody>
      </p:sp>
    </p:spTree>
    <p:extLst>
      <p:ext uri="{BB962C8B-B14F-4D97-AF65-F5344CB8AC3E}">
        <p14:creationId xmlns:p14="http://schemas.microsoft.com/office/powerpoint/2010/main" val="4265426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Inspection- Anterior</a:t>
            </a:r>
            <a:endParaRPr lang="en-US" b="1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64B81-2C47-4F90-8E05-F527F04E36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Start with head-to-toe visual inspection</a:t>
            </a:r>
          </a:p>
          <a:p>
            <a:r>
              <a:rPr lang="en-US" dirty="0"/>
              <a:t>Remove all clothes</a:t>
            </a:r>
          </a:p>
          <a:p>
            <a:pPr lvl="1"/>
            <a:r>
              <a:rPr lang="en-US" dirty="0"/>
              <a:t>Head- Racoon Eyes, bleeding from auditory meatus, </a:t>
            </a:r>
            <a:r>
              <a:rPr lang="en-US" dirty="0" err="1"/>
              <a:t>etc</a:t>
            </a:r>
            <a:endParaRPr lang="en-US" dirty="0"/>
          </a:p>
          <a:p>
            <a:pPr lvl="2"/>
            <a:r>
              <a:rPr lang="en-US" dirty="0"/>
              <a:t>Basal Skull fracture</a:t>
            </a:r>
          </a:p>
          <a:p>
            <a:pPr lvl="1"/>
            <a:r>
              <a:rPr lang="en-US" dirty="0"/>
              <a:t>Neck- Cock-robin posture</a:t>
            </a:r>
          </a:p>
          <a:p>
            <a:pPr lvl="2"/>
            <a:r>
              <a:rPr lang="en-US" dirty="0"/>
              <a:t>Atlantoaxial rotatory subluxation, facet dislocation</a:t>
            </a:r>
          </a:p>
          <a:p>
            <a:pPr lvl="1"/>
            <a:r>
              <a:rPr lang="en-US" dirty="0"/>
              <a:t>Chest </a:t>
            </a:r>
          </a:p>
          <a:p>
            <a:pPr lvl="2"/>
            <a:r>
              <a:rPr lang="en-US" dirty="0"/>
              <a:t>Chest contusions</a:t>
            </a:r>
          </a:p>
          <a:p>
            <a:pPr lvl="2"/>
            <a:r>
              <a:rPr lang="en-US" dirty="0"/>
              <a:t>Flail Chest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5ACA8C-8499-2943-AC00-73187BE2F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864" y="1027906"/>
            <a:ext cx="3971093" cy="494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57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Inspection- Anterior</a:t>
            </a:r>
            <a:endParaRPr lang="en-US" b="1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64B81-2C47-4F90-8E05-F527F04E36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Chest/ Abdomen</a:t>
            </a:r>
          </a:p>
          <a:p>
            <a:pPr lvl="1"/>
            <a:r>
              <a:rPr lang="en-US" dirty="0"/>
              <a:t>Seat belt sign</a:t>
            </a:r>
          </a:p>
          <a:p>
            <a:endParaRPr lang="en-US" dirty="0"/>
          </a:p>
          <a:p>
            <a:r>
              <a:rPr lang="en-US" dirty="0"/>
              <a:t>Perineum/ Pelvis</a:t>
            </a:r>
          </a:p>
          <a:p>
            <a:pPr lvl="1"/>
            <a:r>
              <a:rPr lang="en-US" dirty="0"/>
              <a:t>Scrotal swelling</a:t>
            </a:r>
          </a:p>
          <a:p>
            <a:pPr lvl="1"/>
            <a:r>
              <a:rPr lang="en-US" dirty="0"/>
              <a:t>Vaginal bruising</a:t>
            </a:r>
          </a:p>
          <a:p>
            <a:pPr lvl="1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B78207-7C6B-3543-A615-1B28DD25F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r>
              <a:rPr lang="en-US" dirty="0"/>
              <a:t>Extremities</a:t>
            </a:r>
          </a:p>
          <a:p>
            <a:pPr lvl="1"/>
            <a:r>
              <a:rPr lang="en-US" dirty="0"/>
              <a:t>Limb Deformities/ injury</a:t>
            </a:r>
          </a:p>
          <a:p>
            <a:pPr lvl="2"/>
            <a:r>
              <a:rPr lang="en-US" dirty="0"/>
              <a:t>ER position of hip,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Bruising/ Swelling</a:t>
            </a:r>
          </a:p>
          <a:p>
            <a:pPr lvl="2"/>
            <a:r>
              <a:rPr lang="en-US" dirty="0"/>
              <a:t>Palpate all large joints</a:t>
            </a:r>
          </a:p>
          <a:p>
            <a:pPr lvl="2"/>
            <a:r>
              <a:rPr lang="en-US" dirty="0"/>
              <a:t>If intubated, patient may withdraw from pain</a:t>
            </a:r>
          </a:p>
          <a:p>
            <a:pPr lvl="1"/>
            <a:r>
              <a:rPr lang="en-US" dirty="0"/>
              <a:t>Gross movement/ muscle tone</a:t>
            </a:r>
          </a:p>
          <a:p>
            <a:pPr lvl="1"/>
            <a:r>
              <a:rPr lang="en-US" dirty="0"/>
              <a:t>Every bruised, swollen or tender extremity gets an Xray!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7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Inspection- Posterior</a:t>
            </a:r>
            <a:endParaRPr lang="en-US" b="1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64B81-2C47-4F90-8E05-F527F04E36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Log Roll</a:t>
            </a:r>
          </a:p>
          <a:p>
            <a:pPr lvl="1"/>
            <a:r>
              <a:rPr lang="en-US" sz="2800" dirty="0"/>
              <a:t>Inspect</a:t>
            </a:r>
          </a:p>
          <a:p>
            <a:pPr lvl="2"/>
            <a:r>
              <a:rPr lang="en-US" sz="2800" dirty="0"/>
              <a:t>Bruising</a:t>
            </a:r>
          </a:p>
          <a:p>
            <a:pPr lvl="2"/>
            <a:r>
              <a:rPr lang="en-US" sz="2800" dirty="0"/>
              <a:t>Open wounds</a:t>
            </a:r>
          </a:p>
          <a:p>
            <a:pPr lvl="2"/>
            <a:r>
              <a:rPr lang="en-US" sz="2800" dirty="0"/>
              <a:t>Probe if necessary</a:t>
            </a:r>
          </a:p>
          <a:p>
            <a:pPr lvl="1"/>
            <a:r>
              <a:rPr lang="en-US" sz="2800" dirty="0"/>
              <a:t>Palpate</a:t>
            </a:r>
          </a:p>
          <a:p>
            <a:pPr lvl="2"/>
            <a:r>
              <a:rPr lang="en-US" sz="2800" dirty="0"/>
              <a:t>Spinous processes from skull to sacrum</a:t>
            </a:r>
          </a:p>
          <a:p>
            <a:pPr lvl="2"/>
            <a:r>
              <a:rPr lang="en-US" sz="2800" dirty="0"/>
              <a:t>Ribs, SI joints</a:t>
            </a:r>
          </a:p>
          <a:p>
            <a:pPr lvl="1"/>
            <a:r>
              <a:rPr lang="en-US" sz="2800" dirty="0"/>
              <a:t>Be sure to have help to turn</a:t>
            </a:r>
          </a:p>
          <a:p>
            <a:pPr lvl="1"/>
            <a:r>
              <a:rPr lang="en-US" sz="2800" dirty="0"/>
              <a:t>Maintain spine precautions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B6BC6B-A682-7C48-A2A7-41AF0A8CD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263" y="438325"/>
            <a:ext cx="3075074" cy="598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47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Neurologic Exam</a:t>
            </a:r>
            <a:endParaRPr lang="en-US" b="1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64B81-2C47-4F90-8E05-F527F04E3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8829" y="2156920"/>
            <a:ext cx="4051300" cy="408011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Motor</a:t>
            </a:r>
          </a:p>
          <a:p>
            <a:endParaRPr lang="en-US" sz="3200" dirty="0"/>
          </a:p>
          <a:p>
            <a:r>
              <a:rPr lang="en-US" sz="3200" dirty="0"/>
              <a:t>Sensory</a:t>
            </a:r>
          </a:p>
          <a:p>
            <a:endParaRPr lang="en-US" sz="3200" dirty="0"/>
          </a:p>
          <a:p>
            <a:r>
              <a:rPr lang="en-US" sz="3200" dirty="0"/>
              <a:t>Reflexes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D8B18A-4907-214A-BE9C-D98C52473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758" y="798760"/>
            <a:ext cx="3465378" cy="526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77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E8450-E680-8E46-BF48-707C5761AB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A52DC3-087E-DB4D-9EAC-95E08E35F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134" y="349729"/>
            <a:ext cx="7851334" cy="615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98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Motor Exam- Cervical Spine</a:t>
            </a:r>
            <a:endParaRPr lang="en-US" b="1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64B81-2C47-4F90-8E05-F527F04E36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49696"/>
            <a:ext cx="5030972" cy="32992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Stick to ASIA classification for testing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Isolate muscle group for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E8450-E680-8E46-BF48-707C5761AB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C5- </a:t>
            </a:r>
          </a:p>
          <a:p>
            <a:pPr lvl="1"/>
            <a:r>
              <a:rPr lang="en-US" dirty="0"/>
              <a:t>Elbow Flexors</a:t>
            </a:r>
          </a:p>
          <a:p>
            <a:r>
              <a:rPr lang="en-US" dirty="0"/>
              <a:t>C6-</a:t>
            </a:r>
          </a:p>
          <a:p>
            <a:pPr lvl="1"/>
            <a:r>
              <a:rPr lang="en-US" dirty="0"/>
              <a:t>Wrist extensors </a:t>
            </a:r>
          </a:p>
          <a:p>
            <a:r>
              <a:rPr lang="en-US" dirty="0"/>
              <a:t>C7-</a:t>
            </a:r>
          </a:p>
          <a:p>
            <a:pPr lvl="1"/>
            <a:r>
              <a:rPr lang="en-US" dirty="0"/>
              <a:t>Elbow Extensor</a:t>
            </a:r>
          </a:p>
          <a:p>
            <a:r>
              <a:rPr lang="en-US" dirty="0"/>
              <a:t>C8-</a:t>
            </a:r>
          </a:p>
          <a:p>
            <a:pPr lvl="1"/>
            <a:r>
              <a:rPr lang="en-US" dirty="0"/>
              <a:t>Finger flexor</a:t>
            </a:r>
          </a:p>
          <a:p>
            <a:r>
              <a:rPr lang="en-US" dirty="0"/>
              <a:t>T1-</a:t>
            </a:r>
          </a:p>
          <a:p>
            <a:pPr lvl="1"/>
            <a:r>
              <a:rPr lang="en-US" dirty="0"/>
              <a:t>Finger abductors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421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Motor Exam- Lumbar Spine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E8450-E680-8E46-BF48-707C5761AB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L2- </a:t>
            </a:r>
          </a:p>
          <a:p>
            <a:pPr lvl="1"/>
            <a:r>
              <a:rPr lang="en-US" dirty="0"/>
              <a:t>Hip Flexor </a:t>
            </a:r>
          </a:p>
          <a:p>
            <a:r>
              <a:rPr lang="en-US" dirty="0"/>
              <a:t>L3-</a:t>
            </a:r>
          </a:p>
          <a:p>
            <a:pPr lvl="1"/>
            <a:r>
              <a:rPr lang="en-US" dirty="0"/>
              <a:t>Knee Extension</a:t>
            </a:r>
          </a:p>
          <a:p>
            <a:r>
              <a:rPr lang="en-US" dirty="0"/>
              <a:t>L4-</a:t>
            </a:r>
          </a:p>
          <a:p>
            <a:pPr lvl="1"/>
            <a:r>
              <a:rPr lang="en-US" dirty="0"/>
              <a:t>Ankle Dorsiflexion</a:t>
            </a:r>
          </a:p>
          <a:p>
            <a:r>
              <a:rPr lang="en-US" dirty="0"/>
              <a:t>L5-</a:t>
            </a:r>
          </a:p>
          <a:p>
            <a:pPr lvl="1"/>
            <a:r>
              <a:rPr lang="en-US" dirty="0"/>
              <a:t>Long toe extensor (EHL)</a:t>
            </a:r>
          </a:p>
          <a:p>
            <a:r>
              <a:rPr lang="en-US" dirty="0"/>
              <a:t>S1-</a:t>
            </a:r>
          </a:p>
          <a:p>
            <a:pPr lvl="1"/>
            <a:r>
              <a:rPr lang="en-US" dirty="0"/>
              <a:t>Ankle Plantarflexion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32E568-8E4F-0D4B-9899-3415054B9B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49696"/>
            <a:ext cx="5030972" cy="32992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Stick to ASIA classification for testing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Isolate muscle group for exam</a:t>
            </a:r>
          </a:p>
        </p:txBody>
      </p:sp>
    </p:spTree>
    <p:extLst>
      <p:ext uri="{BB962C8B-B14F-4D97-AF65-F5344CB8AC3E}">
        <p14:creationId xmlns:p14="http://schemas.microsoft.com/office/powerpoint/2010/main" val="1758424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6C30F-879A-BE42-8B8D-F1536883C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839BB-37E5-7041-B711-E1894C623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Systematic approach to performing a spine physical exam</a:t>
            </a:r>
          </a:p>
          <a:p>
            <a:endParaRPr lang="en-US" dirty="0"/>
          </a:p>
          <a:p>
            <a:r>
              <a:rPr lang="en-US" dirty="0"/>
              <a:t>Improve understanding of physical exam findings</a:t>
            </a:r>
          </a:p>
          <a:p>
            <a:endParaRPr lang="en-US" dirty="0"/>
          </a:p>
          <a:p>
            <a:r>
              <a:rPr lang="en-US" dirty="0"/>
              <a:t>Synthesize information from exam to help achieve diagnosis</a:t>
            </a:r>
          </a:p>
        </p:txBody>
      </p:sp>
    </p:spTree>
    <p:extLst>
      <p:ext uri="{BB962C8B-B14F-4D97-AF65-F5344CB8AC3E}">
        <p14:creationId xmlns:p14="http://schemas.microsoft.com/office/powerpoint/2010/main" val="549332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Motor Exam- Pearls &amp; Pitfalls</a:t>
            </a:r>
            <a:endParaRPr lang="en-US" b="1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64B81-2C47-4F90-8E05-F527F04E36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Test muscle in contracted position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Compare strength between sides</a:t>
            </a:r>
          </a:p>
          <a:p>
            <a:endParaRPr lang="en-US" sz="3200" dirty="0"/>
          </a:p>
          <a:p>
            <a:r>
              <a:rPr lang="en-US" sz="3200" dirty="0"/>
              <a:t>Test one extremity at a time, write down the results</a:t>
            </a:r>
          </a:p>
        </p:txBody>
      </p:sp>
      <p:pic>
        <p:nvPicPr>
          <p:cNvPr id="5" name="Picture 4" descr="A picture containing text, person, indoor, hospital room&#10;&#10;Description automatically generated">
            <a:extLst>
              <a:ext uri="{FF2B5EF4-FFF2-40B4-BE49-F238E27FC236}">
                <a16:creationId xmlns:a16="http://schemas.microsoft.com/office/drawing/2014/main" id="{34E45147-6248-6442-8B3F-CF892A18A1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3" t="8331" r="16486" b="28629"/>
          <a:stretch/>
        </p:blipFill>
        <p:spPr>
          <a:xfrm>
            <a:off x="7160217" y="1976182"/>
            <a:ext cx="3905574" cy="405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55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Motor Exam- Pearls &amp; Pitfalls</a:t>
            </a:r>
            <a:endParaRPr lang="en-US" b="1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64B81-2C47-4F90-8E05-F527F04E36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For L2-</a:t>
            </a:r>
          </a:p>
          <a:p>
            <a:pPr lvl="1"/>
            <a:r>
              <a:rPr lang="en-US" sz="2800" dirty="0"/>
              <a:t> isolate hip flexors by flexing knee and testing in 90 degrees of hip flexion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Weakness with straight leg raise may not necessarily indicate weak hip flexion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BCE98-DBAF-B440-A435-BA818DFC8E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319" b="9139"/>
          <a:stretch/>
        </p:blipFill>
        <p:spPr>
          <a:xfrm>
            <a:off x="6529893" y="1825625"/>
            <a:ext cx="5181600" cy="4351338"/>
          </a:xfrm>
          <a:prstGeom prst="rect">
            <a:avLst/>
          </a:prstGeom>
        </p:spPr>
      </p:pic>
      <p:sp>
        <p:nvSpPr>
          <p:cNvPr id="8" name="Left Arrow 7">
            <a:extLst>
              <a:ext uri="{FF2B5EF4-FFF2-40B4-BE49-F238E27FC236}">
                <a16:creationId xmlns:a16="http://schemas.microsoft.com/office/drawing/2014/main" id="{E01EF848-62D2-8C4E-8807-523DE18531A0}"/>
              </a:ext>
            </a:extLst>
          </p:cNvPr>
          <p:cNvSpPr/>
          <p:nvPr/>
        </p:nvSpPr>
        <p:spPr>
          <a:xfrm>
            <a:off x="7569200" y="3429000"/>
            <a:ext cx="1231900" cy="444501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563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Motor Exam- Pearls &amp; Pitfalls</a:t>
            </a:r>
            <a:endParaRPr lang="en-US" b="1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64B81-2C47-4F90-8E05-F527F04E36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For C5-</a:t>
            </a:r>
          </a:p>
          <a:p>
            <a:pPr lvl="1"/>
            <a:r>
              <a:rPr lang="en-US" sz="2800" dirty="0"/>
              <a:t> May also isolate and test deltoid function</a:t>
            </a:r>
          </a:p>
          <a:p>
            <a:pPr lvl="1"/>
            <a:r>
              <a:rPr lang="en-US" sz="2800" dirty="0"/>
              <a:t>Innervated by axillary nerve which is almost purely C5 </a:t>
            </a:r>
          </a:p>
          <a:p>
            <a:pPr lvl="1"/>
            <a:r>
              <a:rPr lang="en-US" sz="2800" dirty="0"/>
              <a:t>Elbow flexion (biceps) has some contribution from C6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E615ED-2A1E-F54F-81A1-1708D27C8AF4}"/>
              </a:ext>
            </a:extLst>
          </p:cNvPr>
          <p:cNvSpPr txBox="1"/>
          <p:nvPr/>
        </p:nvSpPr>
        <p:spPr>
          <a:xfrm>
            <a:off x="2367365" y="5992297"/>
            <a:ext cx="212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Brown et al. 2011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D64FB9-796A-0D42-91AE-D5D30BE2FE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19" r="464" b="23598"/>
          <a:stretch/>
        </p:blipFill>
        <p:spPr>
          <a:xfrm>
            <a:off x="6597650" y="1690688"/>
            <a:ext cx="4083050" cy="392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66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Motor Exam- Pearls &amp; Pitfalls</a:t>
            </a:r>
            <a:endParaRPr lang="en-US" b="1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64B81-2C47-4F90-8E05-F527F04E36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01813"/>
            <a:ext cx="5181600" cy="4691062"/>
          </a:xfrm>
        </p:spPr>
        <p:txBody>
          <a:bodyPr>
            <a:normAutofit/>
          </a:bodyPr>
          <a:lstStyle/>
          <a:p>
            <a:r>
              <a:rPr lang="en-US" sz="3200" dirty="0"/>
              <a:t>For S1-</a:t>
            </a:r>
          </a:p>
          <a:p>
            <a:pPr lvl="1"/>
            <a:r>
              <a:rPr lang="en-US" dirty="0"/>
              <a:t>Frequently taught to evaluate by plantarflexing ankle </a:t>
            </a:r>
          </a:p>
          <a:p>
            <a:pPr lvl="1"/>
            <a:r>
              <a:rPr lang="en-US" dirty="0"/>
              <a:t>However, given the high cross-sectional area of the GS complex, it can be difficult to detect subtle weakness</a:t>
            </a:r>
          </a:p>
          <a:p>
            <a:r>
              <a:rPr lang="en-US" dirty="0"/>
              <a:t>Solution:</a:t>
            </a:r>
          </a:p>
          <a:p>
            <a:pPr lvl="1"/>
            <a:r>
              <a:rPr lang="en-US" dirty="0"/>
              <a:t>Isolate Peroneus Longus (S1) by placing your thumb on the plantar surface of the first metatarsal</a:t>
            </a:r>
          </a:p>
          <a:p>
            <a:pPr lvl="1"/>
            <a:r>
              <a:rPr lang="en-US" dirty="0"/>
              <a:t>Then, patient plantarflexes</a:t>
            </a:r>
          </a:p>
          <a:p>
            <a:pPr lvl="1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73BFA-E11D-A54A-A7D7-914F7B76F4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60" r="-552" b="11025"/>
          <a:stretch/>
        </p:blipFill>
        <p:spPr>
          <a:xfrm>
            <a:off x="7137401" y="1938338"/>
            <a:ext cx="4063999" cy="424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23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Motor Exam- Motor Grade (ASIA)</a:t>
            </a:r>
            <a:endParaRPr lang="en-US" b="1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64B81-2C47-4F90-8E05-F527F04E36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33623" y="1690687"/>
            <a:ext cx="10070805" cy="4986559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5/5</a:t>
            </a:r>
          </a:p>
          <a:p>
            <a:pPr lvl="1"/>
            <a:r>
              <a:rPr lang="en-US" sz="2800" dirty="0"/>
              <a:t>Active movement, full ROM against gravity, </a:t>
            </a:r>
            <a:r>
              <a:rPr lang="en-US" sz="2800" dirty="0">
                <a:solidFill>
                  <a:srgbClr val="FF0000"/>
                </a:solidFill>
              </a:rPr>
              <a:t>sufficient</a:t>
            </a:r>
            <a:r>
              <a:rPr lang="en-US" sz="2800" dirty="0"/>
              <a:t> resistance</a:t>
            </a:r>
          </a:p>
          <a:p>
            <a:r>
              <a:rPr lang="en-US" sz="3200" dirty="0"/>
              <a:t>4/5</a:t>
            </a:r>
          </a:p>
          <a:p>
            <a:pPr lvl="1"/>
            <a:r>
              <a:rPr lang="en-US" sz="2800" dirty="0"/>
              <a:t>Active movement, full ROM against gravity, </a:t>
            </a:r>
            <a:r>
              <a:rPr lang="en-US" sz="2800" dirty="0">
                <a:solidFill>
                  <a:srgbClr val="FF0000"/>
                </a:solidFill>
              </a:rPr>
              <a:t>moderate</a:t>
            </a:r>
            <a:r>
              <a:rPr lang="en-US" sz="2800" dirty="0"/>
              <a:t> resistance</a:t>
            </a:r>
          </a:p>
          <a:p>
            <a:r>
              <a:rPr lang="en-US" sz="3200" dirty="0"/>
              <a:t>3/5</a:t>
            </a:r>
          </a:p>
          <a:p>
            <a:pPr lvl="1"/>
            <a:r>
              <a:rPr lang="en-US" sz="2800" dirty="0"/>
              <a:t>Active movement, full ROM </a:t>
            </a:r>
            <a:r>
              <a:rPr lang="en-US" sz="2800" dirty="0">
                <a:solidFill>
                  <a:srgbClr val="FF0000"/>
                </a:solidFill>
              </a:rPr>
              <a:t>against gravity</a:t>
            </a:r>
            <a:endParaRPr lang="en-US" sz="2800" dirty="0"/>
          </a:p>
          <a:p>
            <a:r>
              <a:rPr lang="en-US" sz="3200" dirty="0"/>
              <a:t>2/5</a:t>
            </a:r>
          </a:p>
          <a:p>
            <a:pPr lvl="1"/>
            <a:r>
              <a:rPr lang="en-US" sz="2800" dirty="0"/>
              <a:t>Active movement, full ROM </a:t>
            </a:r>
            <a:r>
              <a:rPr lang="en-US" sz="2800" dirty="0">
                <a:solidFill>
                  <a:srgbClr val="FF0000"/>
                </a:solidFill>
              </a:rPr>
              <a:t>with gravity eliminated</a:t>
            </a:r>
          </a:p>
          <a:p>
            <a:r>
              <a:rPr lang="en-US" sz="3200" dirty="0"/>
              <a:t>1/5</a:t>
            </a:r>
          </a:p>
          <a:p>
            <a:pPr lvl="1"/>
            <a:r>
              <a:rPr lang="en-US" sz="2800" dirty="0"/>
              <a:t>Palpable or visible contraction</a:t>
            </a:r>
          </a:p>
          <a:p>
            <a:r>
              <a:rPr lang="en-US" sz="3200" dirty="0"/>
              <a:t>0</a:t>
            </a:r>
          </a:p>
          <a:p>
            <a:pPr lvl="1"/>
            <a:r>
              <a:rPr lang="en-US" sz="2800" dirty="0"/>
              <a:t>Total paralysis</a:t>
            </a: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78709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Neurologic Exam</a:t>
            </a:r>
            <a:endParaRPr lang="en-US" b="1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64B81-2C47-4F90-8E05-F527F04E3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6129" y="2117354"/>
            <a:ext cx="4051300" cy="4080119"/>
          </a:xfrm>
        </p:spPr>
        <p:txBody>
          <a:bodyPr>
            <a:normAutofit/>
          </a:bodyPr>
          <a:lstStyle/>
          <a:p>
            <a:r>
              <a:rPr lang="en-US" sz="3200" dirty="0"/>
              <a:t>Motor</a:t>
            </a:r>
          </a:p>
          <a:p>
            <a:endParaRPr lang="en-US" sz="3200" dirty="0"/>
          </a:p>
          <a:p>
            <a:r>
              <a:rPr lang="en-US" sz="3200" dirty="0">
                <a:solidFill>
                  <a:srgbClr val="FF0000"/>
                </a:solidFill>
              </a:rPr>
              <a:t>Sensory</a:t>
            </a:r>
          </a:p>
          <a:p>
            <a:endParaRPr lang="en-US" sz="3200" dirty="0"/>
          </a:p>
          <a:p>
            <a:r>
              <a:rPr lang="en-US" sz="3200" dirty="0"/>
              <a:t>Reflexes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055584-7965-CA4E-B5E2-3C84823D6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955" y="686297"/>
            <a:ext cx="3098267" cy="5511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95BA11-99C9-8247-811D-F61F31020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7222" y="686297"/>
            <a:ext cx="3271898" cy="551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83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Sensory Exam- Cervical Spine</a:t>
            </a:r>
            <a:endParaRPr lang="en-US" b="1" u="sng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32D5F4-5E89-5D44-879D-3EBC2FB680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3191359" cy="44511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C5- </a:t>
            </a:r>
          </a:p>
          <a:p>
            <a:pPr lvl="1"/>
            <a:r>
              <a:rPr lang="en-US" dirty="0"/>
              <a:t>Anterior lateral shoulder</a:t>
            </a:r>
          </a:p>
          <a:p>
            <a:r>
              <a:rPr lang="en-US" dirty="0"/>
              <a:t>C6-</a:t>
            </a:r>
          </a:p>
          <a:p>
            <a:pPr lvl="1"/>
            <a:r>
              <a:rPr lang="en-US" dirty="0"/>
              <a:t>Dorsal Thumb</a:t>
            </a:r>
          </a:p>
          <a:p>
            <a:r>
              <a:rPr lang="en-US" dirty="0"/>
              <a:t>C7-</a:t>
            </a:r>
          </a:p>
          <a:p>
            <a:pPr lvl="1"/>
            <a:r>
              <a:rPr lang="en-US" dirty="0"/>
              <a:t>Dorsal MF</a:t>
            </a:r>
          </a:p>
          <a:p>
            <a:r>
              <a:rPr lang="en-US" dirty="0"/>
              <a:t>C8-</a:t>
            </a:r>
          </a:p>
          <a:p>
            <a:pPr lvl="1"/>
            <a:r>
              <a:rPr lang="en-US" dirty="0"/>
              <a:t>Dorsal 4/5</a:t>
            </a:r>
            <a:r>
              <a:rPr lang="en-US" baseline="30000" dirty="0"/>
              <a:t>th</a:t>
            </a:r>
            <a:r>
              <a:rPr lang="en-US" dirty="0"/>
              <a:t> digit</a:t>
            </a:r>
          </a:p>
          <a:p>
            <a:r>
              <a:rPr lang="en-US" dirty="0"/>
              <a:t>T1-</a:t>
            </a:r>
          </a:p>
          <a:p>
            <a:pPr lvl="1"/>
            <a:r>
              <a:rPr lang="en-US" dirty="0"/>
              <a:t>Medial Forearm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562200-CBC0-9845-92F3-532532E25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443" y="365125"/>
            <a:ext cx="2756384" cy="60386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E05702-0709-2849-91CA-39CD24D76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720" y="4164797"/>
            <a:ext cx="1785613" cy="2328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F46919-52D7-D647-B4DD-8811B44E0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720" y="1690688"/>
            <a:ext cx="1516975" cy="208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91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Sensory Exam- Lumbar Spine</a:t>
            </a:r>
            <a:endParaRPr lang="en-US" b="1" u="sng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32D5F4-5E89-5D44-879D-3EBC2FB680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7151" y="1714879"/>
            <a:ext cx="3742787" cy="4561933"/>
          </a:xfrm>
        </p:spPr>
        <p:txBody>
          <a:bodyPr>
            <a:normAutofit/>
          </a:bodyPr>
          <a:lstStyle/>
          <a:p>
            <a:r>
              <a:rPr lang="en-US" dirty="0"/>
              <a:t>L2- </a:t>
            </a:r>
          </a:p>
          <a:p>
            <a:pPr lvl="1"/>
            <a:r>
              <a:rPr lang="en-US" dirty="0"/>
              <a:t>Proximal medial thigh</a:t>
            </a:r>
          </a:p>
          <a:p>
            <a:r>
              <a:rPr lang="en-US" dirty="0"/>
              <a:t>L3-</a:t>
            </a:r>
          </a:p>
          <a:p>
            <a:pPr lvl="1"/>
            <a:r>
              <a:rPr lang="en-US" dirty="0"/>
              <a:t>Distal medial thigh</a:t>
            </a:r>
          </a:p>
          <a:p>
            <a:r>
              <a:rPr lang="en-US" dirty="0"/>
              <a:t>L4-</a:t>
            </a:r>
          </a:p>
          <a:p>
            <a:pPr lvl="1"/>
            <a:r>
              <a:rPr lang="en-US" dirty="0"/>
              <a:t>Medial ankle</a:t>
            </a:r>
          </a:p>
          <a:p>
            <a:r>
              <a:rPr lang="en-US" dirty="0"/>
              <a:t>L5-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web space</a:t>
            </a:r>
          </a:p>
          <a:p>
            <a:r>
              <a:rPr lang="en-US" dirty="0"/>
              <a:t>S1-</a:t>
            </a:r>
          </a:p>
          <a:p>
            <a:pPr lvl="1"/>
            <a:r>
              <a:rPr lang="en-US" dirty="0"/>
              <a:t>Lateral ankle/ heel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56EDB-F32B-0843-8DF3-964B392AD0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28" t="826"/>
          <a:stretch/>
        </p:blipFill>
        <p:spPr>
          <a:xfrm>
            <a:off x="7718156" y="619931"/>
            <a:ext cx="1323543" cy="56568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37A9FE-FF58-E541-AEF1-A3371FDBF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0651" y="619931"/>
            <a:ext cx="1214197" cy="552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82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Sensory Exam- Sensory Grading (ASIA)</a:t>
            </a:r>
            <a:endParaRPr lang="en-US" b="1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64B81-2C47-4F90-8E05-F527F04E36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1360" y="1690688"/>
            <a:ext cx="8609279" cy="4539631"/>
          </a:xfrm>
        </p:spPr>
        <p:txBody>
          <a:bodyPr>
            <a:normAutofit/>
          </a:bodyPr>
          <a:lstStyle/>
          <a:p>
            <a:endParaRPr lang="en-US" sz="3200" dirty="0"/>
          </a:p>
          <a:p>
            <a:r>
              <a:rPr lang="en-US" sz="3200" dirty="0"/>
              <a:t>0</a:t>
            </a:r>
          </a:p>
          <a:p>
            <a:pPr lvl="1"/>
            <a:r>
              <a:rPr lang="en-US" sz="2800" dirty="0"/>
              <a:t>Absent</a:t>
            </a:r>
          </a:p>
          <a:p>
            <a:r>
              <a:rPr lang="en-US" sz="3200" dirty="0"/>
              <a:t>1</a:t>
            </a:r>
          </a:p>
          <a:p>
            <a:pPr lvl="1"/>
            <a:r>
              <a:rPr lang="en-US" sz="2800" dirty="0"/>
              <a:t>Altered (decreased, impaired, or hypersensitivity)</a:t>
            </a:r>
          </a:p>
          <a:p>
            <a:r>
              <a:rPr lang="en-US" sz="3200" dirty="0"/>
              <a:t>2</a:t>
            </a:r>
          </a:p>
          <a:p>
            <a:pPr lvl="1"/>
            <a:r>
              <a:rPr lang="en-US" sz="2800" dirty="0"/>
              <a:t>Normal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4844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Rectal </a:t>
            </a:r>
            <a:r>
              <a:rPr lang="en-US" u="sng" dirty="0"/>
              <a:t>Exam (ASIA)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C8B93-C6EB-4D4D-A7EB-EE03E99068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46795" y="1882776"/>
            <a:ext cx="7298410" cy="4353651"/>
          </a:xfrm>
        </p:spPr>
        <p:txBody>
          <a:bodyPr/>
          <a:lstStyle/>
          <a:p>
            <a:pPr lvl="1"/>
            <a:endParaRPr lang="en-US" sz="3200" dirty="0"/>
          </a:p>
          <a:p>
            <a:pPr lvl="1"/>
            <a:r>
              <a:rPr lang="en-US" sz="3200" dirty="0"/>
              <a:t>Extremely important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Helps determine cord injury grade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Dermatome is S4-5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097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Principles</a:t>
            </a:r>
          </a:p>
          <a:p>
            <a:pPr lvl="1"/>
            <a:r>
              <a:rPr lang="en-US" dirty="0"/>
              <a:t>Patient care setting</a:t>
            </a:r>
          </a:p>
          <a:p>
            <a:pPr lvl="2"/>
            <a:r>
              <a:rPr lang="en-US" dirty="0"/>
              <a:t>Priorities, setting up for success</a:t>
            </a:r>
          </a:p>
          <a:p>
            <a:pPr lvl="1"/>
            <a:r>
              <a:rPr lang="en-US" dirty="0"/>
              <a:t>Look, listen, feel….</a:t>
            </a:r>
          </a:p>
          <a:p>
            <a:r>
              <a:rPr lang="en-US" dirty="0"/>
              <a:t>Motor </a:t>
            </a:r>
          </a:p>
          <a:p>
            <a:r>
              <a:rPr lang="en-US" dirty="0"/>
              <a:t>Sensory</a:t>
            </a:r>
          </a:p>
          <a:p>
            <a:r>
              <a:rPr lang="en-US" dirty="0"/>
              <a:t>Special tests</a:t>
            </a:r>
          </a:p>
          <a:p>
            <a:r>
              <a:rPr lang="en-US" dirty="0"/>
              <a:t>Examining more than the spine…</a:t>
            </a:r>
          </a:p>
          <a:p>
            <a:pPr lvl="1"/>
            <a:r>
              <a:rPr lang="en-US" dirty="0"/>
              <a:t>Hip-Spine Syndrome</a:t>
            </a:r>
            <a:endParaRPr lang="en-US" b="1" dirty="0"/>
          </a:p>
          <a:p>
            <a:pPr lvl="1"/>
            <a:endParaRPr lang="en-US" b="1" dirty="0"/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AEC8F5-D998-C348-9F27-D3D62BF96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5" b="25695"/>
          <a:stretch/>
        </p:blipFill>
        <p:spPr>
          <a:xfrm>
            <a:off x="7204785" y="1081088"/>
            <a:ext cx="3082215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92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Rectal </a:t>
            </a:r>
            <a:r>
              <a:rPr lang="en-US" u="sng" dirty="0"/>
              <a:t>Exam (ASIA)</a:t>
            </a:r>
            <a:endParaRPr lang="en-US" b="1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64B81-2C47-4F90-8E05-F527F04E36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600" y="1811499"/>
            <a:ext cx="9656736" cy="4170847"/>
          </a:xfrm>
        </p:spPr>
        <p:txBody>
          <a:bodyPr>
            <a:normAutofit/>
          </a:bodyPr>
          <a:lstStyle/>
          <a:p>
            <a:r>
              <a:rPr lang="en-US" sz="3200" dirty="0"/>
              <a:t>Exam consists of:</a:t>
            </a:r>
            <a:endParaRPr lang="en-US" dirty="0"/>
          </a:p>
          <a:p>
            <a:pPr lvl="1"/>
            <a:r>
              <a:rPr lang="en-US" sz="2800" dirty="0"/>
              <a:t>Sensation</a:t>
            </a:r>
          </a:p>
          <a:p>
            <a:pPr lvl="2"/>
            <a:r>
              <a:rPr lang="en-US" sz="2400" dirty="0"/>
              <a:t>Light touch (LT)/ pin prick (PP)</a:t>
            </a:r>
          </a:p>
          <a:p>
            <a:pPr lvl="2"/>
            <a:r>
              <a:rPr lang="en-US" sz="2400" dirty="0"/>
              <a:t>Deep anal pressure (DAP)</a:t>
            </a:r>
            <a:endParaRPr lang="en-US" sz="3200" dirty="0"/>
          </a:p>
          <a:p>
            <a:pPr lvl="1"/>
            <a:r>
              <a:rPr lang="en-US" sz="2800" dirty="0"/>
              <a:t>Voluntary Anal Contraction (VAC)</a:t>
            </a:r>
          </a:p>
          <a:p>
            <a:pPr marL="457200" lvl="1" indent="0">
              <a:buNone/>
            </a:pPr>
            <a:endParaRPr lang="en-US" sz="2800" dirty="0"/>
          </a:p>
          <a:p>
            <a:r>
              <a:rPr lang="en-US" sz="3200" dirty="0"/>
              <a:t>Grading/ Scoring</a:t>
            </a:r>
          </a:p>
          <a:p>
            <a:pPr lvl="1"/>
            <a:r>
              <a:rPr lang="en-US" sz="2800" dirty="0"/>
              <a:t>If sensation (LT/ PP) </a:t>
            </a:r>
            <a:r>
              <a:rPr lang="en-US" sz="2800" b="1" i="1" dirty="0">
                <a:solidFill>
                  <a:srgbClr val="FF0000"/>
                </a:solidFill>
              </a:rPr>
              <a:t>or</a:t>
            </a:r>
            <a:r>
              <a:rPr lang="en-US" sz="2800" dirty="0"/>
              <a:t> DAP </a:t>
            </a:r>
            <a:r>
              <a:rPr lang="en-US" sz="2800" b="1" i="1" dirty="0">
                <a:solidFill>
                  <a:srgbClr val="FF0000"/>
                </a:solidFill>
              </a:rPr>
              <a:t>or</a:t>
            </a:r>
            <a:r>
              <a:rPr lang="en-US" sz="2800" b="1" i="1" dirty="0"/>
              <a:t> </a:t>
            </a:r>
            <a:r>
              <a:rPr lang="en-US" sz="2800" dirty="0"/>
              <a:t>VAC are </a:t>
            </a:r>
            <a:r>
              <a:rPr lang="en-US" sz="2800" dirty="0">
                <a:solidFill>
                  <a:srgbClr val="FF0000"/>
                </a:solidFill>
              </a:rPr>
              <a:t>present</a:t>
            </a:r>
            <a:r>
              <a:rPr lang="en-US" sz="2800" dirty="0"/>
              <a:t>= </a:t>
            </a:r>
            <a:r>
              <a:rPr lang="en-US" sz="2800" b="1" dirty="0"/>
              <a:t>Sacral sparing= incomplete cord injury</a:t>
            </a: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31419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Neurologic Exam</a:t>
            </a:r>
            <a:endParaRPr lang="en-US" b="1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64B81-2C47-4F90-8E05-F527F04E3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4774" y="2098431"/>
            <a:ext cx="4051300" cy="4080119"/>
          </a:xfrm>
        </p:spPr>
        <p:txBody>
          <a:bodyPr>
            <a:normAutofit/>
          </a:bodyPr>
          <a:lstStyle/>
          <a:p>
            <a:r>
              <a:rPr lang="en-US" sz="3200" dirty="0"/>
              <a:t>Motor</a:t>
            </a:r>
          </a:p>
          <a:p>
            <a:endParaRPr lang="en-US" sz="3200" dirty="0"/>
          </a:p>
          <a:p>
            <a:r>
              <a:rPr lang="en-US" sz="3200" dirty="0"/>
              <a:t>Sensory</a:t>
            </a:r>
          </a:p>
          <a:p>
            <a:endParaRPr lang="en-US" sz="3200" dirty="0"/>
          </a:p>
          <a:p>
            <a:r>
              <a:rPr lang="en-US" sz="3200" dirty="0">
                <a:solidFill>
                  <a:srgbClr val="FF0000"/>
                </a:solidFill>
              </a:rPr>
              <a:t>Reflexes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77AFCC-2661-B64D-8D9A-F3E250E7F3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957" b="19815"/>
          <a:stretch/>
        </p:blipFill>
        <p:spPr>
          <a:xfrm>
            <a:off x="5896074" y="679450"/>
            <a:ext cx="4437097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68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Reflexes</a:t>
            </a:r>
            <a:endParaRPr lang="en-US" b="1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64B81-2C47-4F90-8E05-F527F04E36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3400" y="1909762"/>
            <a:ext cx="3949699" cy="3448050"/>
          </a:xfrm>
        </p:spPr>
        <p:txBody>
          <a:bodyPr>
            <a:normAutofit/>
          </a:bodyPr>
          <a:lstStyle/>
          <a:p>
            <a:r>
              <a:rPr lang="en-US" sz="3200" dirty="0"/>
              <a:t>Cervical</a:t>
            </a:r>
          </a:p>
          <a:p>
            <a:endParaRPr lang="en-US" sz="3200" dirty="0"/>
          </a:p>
          <a:p>
            <a:pPr lvl="1"/>
            <a:r>
              <a:rPr lang="en-US" dirty="0"/>
              <a:t>C5- Bicep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C6- Brachioradialis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C7- </a:t>
            </a:r>
            <a:r>
              <a:rPr lang="en-US" dirty="0" err="1"/>
              <a:t>Tricep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E8450-E680-8E46-BF48-707C5761A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08800" y="1909762"/>
            <a:ext cx="4813300" cy="2611437"/>
          </a:xfrm>
        </p:spPr>
        <p:txBody>
          <a:bodyPr>
            <a:normAutofit/>
          </a:bodyPr>
          <a:lstStyle/>
          <a:p>
            <a:r>
              <a:rPr lang="en-US" sz="3200" dirty="0"/>
              <a:t>Lumbar</a:t>
            </a:r>
          </a:p>
          <a:p>
            <a:endParaRPr lang="en-US" dirty="0"/>
          </a:p>
          <a:p>
            <a:pPr lvl="1"/>
            <a:r>
              <a:rPr lang="en-US" dirty="0"/>
              <a:t>L4- Patella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S1- Achilles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350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Reflexes- Grading</a:t>
            </a:r>
            <a:endParaRPr lang="en-US" b="1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64B81-2C47-4F90-8E05-F527F04E36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41800" y="1825625"/>
            <a:ext cx="5257800" cy="4482185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0</a:t>
            </a:r>
          </a:p>
          <a:p>
            <a:pPr lvl="1"/>
            <a:r>
              <a:rPr lang="en-US" sz="2800" dirty="0"/>
              <a:t>Absent</a:t>
            </a:r>
          </a:p>
          <a:p>
            <a:r>
              <a:rPr lang="en-US" sz="3200" dirty="0"/>
              <a:t>1+</a:t>
            </a:r>
          </a:p>
          <a:p>
            <a:pPr lvl="1"/>
            <a:r>
              <a:rPr lang="en-US" sz="2800" dirty="0" err="1"/>
              <a:t>Hyporeflexic</a:t>
            </a:r>
            <a:endParaRPr lang="en-US" sz="2800" dirty="0"/>
          </a:p>
          <a:p>
            <a:r>
              <a:rPr lang="en-US" sz="3200" dirty="0"/>
              <a:t>2+</a:t>
            </a:r>
          </a:p>
          <a:p>
            <a:pPr lvl="1"/>
            <a:r>
              <a:rPr lang="en-US" sz="2800" dirty="0"/>
              <a:t>Normal</a:t>
            </a:r>
          </a:p>
          <a:p>
            <a:r>
              <a:rPr lang="en-US" sz="3200" dirty="0"/>
              <a:t>3+</a:t>
            </a:r>
          </a:p>
          <a:p>
            <a:pPr lvl="1"/>
            <a:r>
              <a:rPr lang="en-US" sz="2800" dirty="0" err="1"/>
              <a:t>Hyperreflexic</a:t>
            </a:r>
            <a:endParaRPr lang="en-US" sz="2800" dirty="0"/>
          </a:p>
          <a:p>
            <a:r>
              <a:rPr lang="en-US" sz="3200" dirty="0"/>
              <a:t>4+/ CL</a:t>
            </a:r>
          </a:p>
          <a:p>
            <a:pPr lvl="1"/>
            <a:r>
              <a:rPr lang="en-US" sz="2800" dirty="0"/>
              <a:t>Associated with Clonus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E8450-E680-8E46-BF48-707C5761AB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570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UMN Pathologic Reflexes</a:t>
            </a:r>
            <a:endParaRPr lang="en-US" b="1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64B81-2C47-4F90-8E05-F527F04E36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Hoffman</a:t>
            </a:r>
          </a:p>
          <a:p>
            <a:r>
              <a:rPr lang="en-US" sz="3200" dirty="0"/>
              <a:t>Clonus</a:t>
            </a:r>
          </a:p>
          <a:p>
            <a:pPr lvl="1"/>
            <a:r>
              <a:rPr lang="en-US" sz="2800" dirty="0"/>
              <a:t>&gt;3 beats</a:t>
            </a:r>
          </a:p>
          <a:p>
            <a:r>
              <a:rPr lang="en-US" sz="3200" dirty="0"/>
              <a:t>Babinski</a:t>
            </a:r>
          </a:p>
          <a:p>
            <a:r>
              <a:rPr lang="en-US" sz="3200" dirty="0"/>
              <a:t>Inverted radial reflex</a:t>
            </a:r>
          </a:p>
          <a:p>
            <a:pPr lvl="1"/>
            <a:r>
              <a:rPr lang="en-US" dirty="0"/>
              <a:t>Finger flexion when test BR reflex</a:t>
            </a:r>
          </a:p>
          <a:p>
            <a:r>
              <a:rPr lang="en-US" sz="3200" dirty="0"/>
              <a:t>Hyperreflexia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E8450-E680-8E46-BF48-707C5761AB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7B24C4-85A3-9248-9989-30DB8C73E7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0" t="3186" r="6432" b="7084"/>
          <a:stretch/>
        </p:blipFill>
        <p:spPr>
          <a:xfrm>
            <a:off x="6172200" y="1825625"/>
            <a:ext cx="4127500" cy="3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83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Other Patient Settings- Considerations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3376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Non-trauma evaluation</a:t>
            </a:r>
          </a:p>
          <a:p>
            <a:pPr lvl="1"/>
            <a:r>
              <a:rPr lang="en-US" dirty="0"/>
              <a:t>ER consult</a:t>
            </a:r>
          </a:p>
          <a:p>
            <a:pPr lvl="1"/>
            <a:r>
              <a:rPr lang="en-US" dirty="0"/>
              <a:t>Inpatient consults</a:t>
            </a:r>
          </a:p>
          <a:p>
            <a:pPr lvl="1"/>
            <a:r>
              <a:rPr lang="en-US" dirty="0"/>
              <a:t>Outpatient visits</a:t>
            </a:r>
          </a:p>
          <a:p>
            <a:r>
              <a:rPr lang="en-US" dirty="0"/>
              <a:t>Gait analysis</a:t>
            </a:r>
          </a:p>
          <a:p>
            <a:pPr lvl="1"/>
            <a:r>
              <a:rPr lang="en-US" dirty="0"/>
              <a:t>Walking aids (walker, cane, walking stick,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Trendelenburg gait- L5 palsy?</a:t>
            </a:r>
          </a:p>
          <a:p>
            <a:pPr lvl="1"/>
            <a:r>
              <a:rPr lang="en-US" dirty="0"/>
              <a:t>Wide based- myelopathy?</a:t>
            </a:r>
          </a:p>
          <a:p>
            <a:pPr lvl="1"/>
            <a:r>
              <a:rPr lang="en-US" dirty="0"/>
              <a:t>Flat back posture- claudication?</a:t>
            </a:r>
          </a:p>
          <a:p>
            <a:pPr lvl="1"/>
            <a:r>
              <a:rPr lang="en-US" dirty="0"/>
              <a:t>Pitch-forward posture- Sagittal imbalance? Adult spinal deformity?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2738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Considerations: Hip-Spine Syndrome</a:t>
            </a:r>
            <a:endParaRPr lang="en-US" b="1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8B-3FFC-AC4E-BDBD-3D5AFF65A1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599" cy="3412802"/>
          </a:xfrm>
        </p:spPr>
        <p:txBody>
          <a:bodyPr/>
          <a:lstStyle/>
          <a:p>
            <a:r>
              <a:rPr lang="en-US" dirty="0"/>
              <a:t>Anterior Hip Capsule</a:t>
            </a:r>
          </a:p>
          <a:p>
            <a:pPr lvl="1"/>
            <a:r>
              <a:rPr lang="en-US" dirty="0"/>
              <a:t>Branches of obturator and femoral nerve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Posterior Hip Capsule</a:t>
            </a:r>
          </a:p>
          <a:p>
            <a:pPr lvl="1"/>
            <a:r>
              <a:rPr lang="en-US" dirty="0"/>
              <a:t>Branches from nerve to quadratus, superior gluteal, and sciatic nerve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AEBC6F-1AD0-944D-B85F-33861D1A6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329" y="1425575"/>
            <a:ext cx="3862793" cy="4902200"/>
          </a:xfrm>
          <a:prstGeom prst="rect">
            <a:avLst/>
          </a:prstGeom>
        </p:spPr>
      </p:pic>
      <p:sp>
        <p:nvSpPr>
          <p:cNvPr id="11" name="Left Arrow 10">
            <a:extLst>
              <a:ext uri="{FF2B5EF4-FFF2-40B4-BE49-F238E27FC236}">
                <a16:creationId xmlns:a16="http://schemas.microsoft.com/office/drawing/2014/main" id="{6B36AB34-FAC0-034D-84F9-3A44BDBD1BDA}"/>
              </a:ext>
            </a:extLst>
          </p:cNvPr>
          <p:cNvSpPr/>
          <p:nvPr/>
        </p:nvSpPr>
        <p:spPr>
          <a:xfrm>
            <a:off x="10883900" y="5238427"/>
            <a:ext cx="1168400" cy="35646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725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Hip-Spine Syndrome- Referred Pain</a:t>
            </a:r>
            <a:endParaRPr lang="en-US" b="1" u="sng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21A7C1-9FE5-8144-B4A9-3212AE1F23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1118" y="2301537"/>
            <a:ext cx="4996570" cy="34342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HIP CAPSULE Innervation 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FEMORAL NERVE L2-4</a:t>
            </a:r>
          </a:p>
          <a:p>
            <a:pPr lvl="1"/>
            <a:r>
              <a:rPr lang="en-US" dirty="0"/>
              <a:t>OBTURATOR NERVE- L2-L4</a:t>
            </a:r>
          </a:p>
          <a:p>
            <a:pPr lvl="1"/>
            <a:r>
              <a:rPr lang="en-US" dirty="0"/>
              <a:t>SUPERIOR GLUTEAL NERVE L4-S1</a:t>
            </a:r>
          </a:p>
          <a:p>
            <a:pPr lvl="1"/>
            <a:r>
              <a:rPr lang="en-US" dirty="0"/>
              <a:t>SCIATIC NERVE L4-S3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B7303184-F3E2-AA40-A9BA-0EDB0245D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2017" y="2301537"/>
            <a:ext cx="4876800" cy="3124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Extremity Cutaneous Nerve Innervation</a:t>
            </a:r>
          </a:p>
          <a:p>
            <a:pPr lvl="1"/>
            <a:r>
              <a:rPr lang="en-US" dirty="0"/>
              <a:t>Genitofemoral L1-L2</a:t>
            </a:r>
          </a:p>
          <a:p>
            <a:pPr lvl="1"/>
            <a:r>
              <a:rPr lang="en-US" dirty="0"/>
              <a:t>LFCN L2-3</a:t>
            </a:r>
          </a:p>
          <a:p>
            <a:pPr lvl="1"/>
            <a:r>
              <a:rPr lang="en-US" dirty="0"/>
              <a:t>Anterior FCN L2-L3</a:t>
            </a:r>
          </a:p>
          <a:p>
            <a:pPr lvl="1"/>
            <a:r>
              <a:rPr lang="en-US" dirty="0"/>
              <a:t>Saphenous/ Medial </a:t>
            </a:r>
            <a:r>
              <a:rPr lang="en-US" dirty="0" err="1"/>
              <a:t>Crural</a:t>
            </a:r>
            <a:r>
              <a:rPr lang="en-US" dirty="0"/>
              <a:t> Nerve L3-4</a:t>
            </a:r>
          </a:p>
          <a:p>
            <a:pPr lvl="1"/>
            <a:r>
              <a:rPr lang="en-US" dirty="0"/>
              <a:t>Superficial Peroneal Nerve L4-S1</a:t>
            </a:r>
          </a:p>
          <a:p>
            <a:pPr lvl="1"/>
            <a:r>
              <a:rPr lang="en-US" dirty="0"/>
              <a:t>Common Peroneal/ Lateral Sural Nerve L4-S2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11C32D8-7116-D444-8C57-A649B3FC4027}"/>
              </a:ext>
            </a:extLst>
          </p:cNvPr>
          <p:cNvCxnSpPr>
            <a:cxnSpLocks/>
          </p:cNvCxnSpPr>
          <p:nvPr/>
        </p:nvCxnSpPr>
        <p:spPr>
          <a:xfrm flipV="1">
            <a:off x="4152616" y="3084452"/>
            <a:ext cx="2652261" cy="11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E090B0C-DE81-2A48-B7DF-2B9C74E15EF9}"/>
              </a:ext>
            </a:extLst>
          </p:cNvPr>
          <p:cNvCxnSpPr>
            <a:cxnSpLocks/>
          </p:cNvCxnSpPr>
          <p:nvPr/>
        </p:nvCxnSpPr>
        <p:spPr>
          <a:xfrm>
            <a:off x="4152616" y="3164390"/>
            <a:ext cx="2652261" cy="202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3A55E2-EFE8-B84F-BDF6-6B126547943B}"/>
              </a:ext>
            </a:extLst>
          </p:cNvPr>
          <p:cNvCxnSpPr>
            <a:cxnSpLocks/>
          </p:cNvCxnSpPr>
          <p:nvPr/>
        </p:nvCxnSpPr>
        <p:spPr>
          <a:xfrm>
            <a:off x="4219851" y="3231625"/>
            <a:ext cx="2632091" cy="4717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A7072A-04C6-8F48-B545-A97F6430311E}"/>
              </a:ext>
            </a:extLst>
          </p:cNvPr>
          <p:cNvCxnSpPr>
            <a:cxnSpLocks/>
          </p:cNvCxnSpPr>
          <p:nvPr/>
        </p:nvCxnSpPr>
        <p:spPr>
          <a:xfrm flipV="1">
            <a:off x="4518877" y="3116957"/>
            <a:ext cx="2219248" cy="2973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0FC518C-9B42-9D48-96E5-2F43C53DCBEB}"/>
              </a:ext>
            </a:extLst>
          </p:cNvPr>
          <p:cNvCxnSpPr>
            <a:cxnSpLocks/>
          </p:cNvCxnSpPr>
          <p:nvPr/>
        </p:nvCxnSpPr>
        <p:spPr>
          <a:xfrm flipV="1">
            <a:off x="4613006" y="3344814"/>
            <a:ext cx="2191871" cy="1131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51184AE-ED85-4841-9C9B-B033767CFCD3}"/>
              </a:ext>
            </a:extLst>
          </p:cNvPr>
          <p:cNvCxnSpPr>
            <a:cxnSpLocks/>
          </p:cNvCxnSpPr>
          <p:nvPr/>
        </p:nvCxnSpPr>
        <p:spPr>
          <a:xfrm>
            <a:off x="4613006" y="3522610"/>
            <a:ext cx="2191871" cy="1348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DD1E192-AE78-094E-B39D-50B058555F34}"/>
              </a:ext>
            </a:extLst>
          </p:cNvPr>
          <p:cNvCxnSpPr>
            <a:cxnSpLocks/>
          </p:cNvCxnSpPr>
          <p:nvPr/>
        </p:nvCxnSpPr>
        <p:spPr>
          <a:xfrm>
            <a:off x="5251742" y="3716840"/>
            <a:ext cx="1553135" cy="16247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0340647-C27C-484C-BB1F-D21E81C1FB17}"/>
              </a:ext>
            </a:extLst>
          </p:cNvPr>
          <p:cNvCxnSpPr>
            <a:cxnSpLocks/>
          </p:cNvCxnSpPr>
          <p:nvPr/>
        </p:nvCxnSpPr>
        <p:spPr>
          <a:xfrm>
            <a:off x="5238296" y="3772501"/>
            <a:ext cx="1546893" cy="62976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7E964C2-31CE-5D4E-98EC-1A0A354E4039}"/>
              </a:ext>
            </a:extLst>
          </p:cNvPr>
          <p:cNvCxnSpPr>
            <a:cxnSpLocks/>
          </p:cNvCxnSpPr>
          <p:nvPr/>
        </p:nvCxnSpPr>
        <p:spPr>
          <a:xfrm>
            <a:off x="5251742" y="3790055"/>
            <a:ext cx="1553135" cy="87293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3670DE7-57C4-A546-922C-7DC384AC8EE7}"/>
              </a:ext>
            </a:extLst>
          </p:cNvPr>
          <p:cNvCxnSpPr>
            <a:cxnSpLocks/>
          </p:cNvCxnSpPr>
          <p:nvPr/>
        </p:nvCxnSpPr>
        <p:spPr>
          <a:xfrm flipV="1">
            <a:off x="3975981" y="3948425"/>
            <a:ext cx="2762144" cy="13036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A34FA35-9386-BC48-BB93-BCB6E2E1CD1E}"/>
              </a:ext>
            </a:extLst>
          </p:cNvPr>
          <p:cNvCxnSpPr>
            <a:cxnSpLocks/>
          </p:cNvCxnSpPr>
          <p:nvPr/>
        </p:nvCxnSpPr>
        <p:spPr>
          <a:xfrm>
            <a:off x="3955810" y="4124734"/>
            <a:ext cx="2849067" cy="277529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D724B52-F439-4F4F-A971-9F353AA32B22}"/>
              </a:ext>
            </a:extLst>
          </p:cNvPr>
          <p:cNvCxnSpPr>
            <a:cxnSpLocks/>
          </p:cNvCxnSpPr>
          <p:nvPr/>
        </p:nvCxnSpPr>
        <p:spPr>
          <a:xfrm>
            <a:off x="4002874" y="4113528"/>
            <a:ext cx="2735251" cy="707831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85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Hip- Spine Syndrome: Exam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485900"/>
            <a:ext cx="5820756" cy="4622800"/>
          </a:xfrm>
        </p:spPr>
        <p:txBody>
          <a:bodyPr>
            <a:normAutofit fontScale="92500"/>
          </a:bodyPr>
          <a:lstStyle/>
          <a:p>
            <a:endParaRPr lang="en-US" sz="3200" dirty="0"/>
          </a:p>
          <a:p>
            <a:r>
              <a:rPr lang="en-US" sz="2600" dirty="0"/>
              <a:t>Every spine exam needs a hip exam!</a:t>
            </a:r>
          </a:p>
          <a:p>
            <a:pPr lvl="1"/>
            <a:r>
              <a:rPr lang="en-US" sz="2600" dirty="0"/>
              <a:t>ROM</a:t>
            </a:r>
          </a:p>
          <a:p>
            <a:pPr lvl="2"/>
            <a:r>
              <a:rPr lang="en-US" sz="2200" dirty="0"/>
              <a:t>Contractures?</a:t>
            </a:r>
          </a:p>
          <a:p>
            <a:pPr lvl="1"/>
            <a:r>
              <a:rPr lang="en-US" sz="2600" dirty="0"/>
              <a:t>Pain with internal or external rotation?</a:t>
            </a:r>
          </a:p>
          <a:p>
            <a:pPr lvl="1"/>
            <a:r>
              <a:rPr lang="en-US" sz="2600" dirty="0" err="1"/>
              <a:t>Stinchfield</a:t>
            </a:r>
            <a:r>
              <a:rPr lang="en-US" sz="2600" dirty="0"/>
              <a:t> positive?</a:t>
            </a:r>
          </a:p>
          <a:p>
            <a:pPr lvl="2"/>
            <a:r>
              <a:rPr lang="en-US" sz="2200" dirty="0"/>
              <a:t>Resisted active hip flexion at 30-45 deg</a:t>
            </a:r>
          </a:p>
          <a:p>
            <a:pPr lvl="2"/>
            <a:r>
              <a:rPr lang="en-US" sz="2200" dirty="0"/>
              <a:t>Painful response may indicate intraarticular hip pathology</a:t>
            </a:r>
          </a:p>
          <a:p>
            <a:r>
              <a:rPr lang="en-US" sz="2600" dirty="0"/>
              <a:t>Positive findings? </a:t>
            </a:r>
            <a:r>
              <a:rPr lang="en-US" sz="2600" dirty="0">
                <a:sym typeface="Wingdings" pitchFamily="2" charset="2"/>
              </a:rPr>
              <a:t> GET HIP XRAYS!</a:t>
            </a:r>
            <a:endParaRPr lang="en-US" sz="2600" dirty="0"/>
          </a:p>
          <a:p>
            <a:pPr lvl="1"/>
            <a:r>
              <a:rPr lang="en-US" sz="2200" dirty="0">
                <a:sym typeface="Wingdings" pitchFamily="2" charset="2"/>
              </a:rPr>
              <a:t>Consider diagnostic and therapeutic intraarticular hip injection</a:t>
            </a:r>
            <a:endParaRPr lang="en-US" sz="2200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A2D3A1-35B7-1442-9964-35B90E1AC7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65" b="3531"/>
          <a:stretch/>
        </p:blipFill>
        <p:spPr>
          <a:xfrm>
            <a:off x="6324484" y="2208313"/>
            <a:ext cx="4504344" cy="366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454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Conclusion</a:t>
            </a:r>
            <a:endParaRPr lang="en-US" b="1" u="sng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B2C21E-67DC-C241-86A7-D789D1549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Physical exam is exceptionally critical in identifying surgical vs. nonsurgical pathology in spine</a:t>
            </a:r>
          </a:p>
          <a:p>
            <a:pPr lvl="1"/>
            <a:r>
              <a:rPr lang="en-US" dirty="0"/>
              <a:t>Neurologic status often determines intervention</a:t>
            </a:r>
          </a:p>
          <a:p>
            <a:r>
              <a:rPr lang="en-US" dirty="0"/>
              <a:t>Systematic approach to avoid mistakes</a:t>
            </a:r>
          </a:p>
          <a:p>
            <a:r>
              <a:rPr lang="en-US" dirty="0"/>
              <a:t>When does your evaluation start?</a:t>
            </a:r>
          </a:p>
          <a:p>
            <a:pPr lvl="1"/>
            <a:r>
              <a:rPr lang="en-US" dirty="0"/>
              <a:t>Before you walk in the room!</a:t>
            </a:r>
          </a:p>
          <a:p>
            <a:r>
              <a:rPr lang="en-US" dirty="0"/>
              <a:t>When does the physical exam start?</a:t>
            </a:r>
          </a:p>
          <a:p>
            <a:pPr lvl="1"/>
            <a:r>
              <a:rPr lang="en-US" dirty="0"/>
              <a:t>When you first “see” the patient!</a:t>
            </a:r>
          </a:p>
        </p:txBody>
      </p:sp>
    </p:spTree>
    <p:extLst>
      <p:ext uri="{BB962C8B-B14F-4D97-AF65-F5344CB8AC3E}">
        <p14:creationId xmlns:p14="http://schemas.microsoft.com/office/powerpoint/2010/main" val="2050627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General Principles</a:t>
            </a:r>
            <a:endParaRPr lang="en-US" b="1" u="sng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B2C21E-67DC-C241-86A7-D789D1549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18800" cy="4351338"/>
          </a:xfrm>
        </p:spPr>
        <p:txBody>
          <a:bodyPr/>
          <a:lstStyle/>
          <a:p>
            <a:r>
              <a:rPr lang="en-US" dirty="0"/>
              <a:t>Physical exam is exceptionally critical in identifying surgical vs. nonsurgical pathology in spine</a:t>
            </a:r>
          </a:p>
          <a:p>
            <a:pPr lvl="1"/>
            <a:r>
              <a:rPr lang="en-US" dirty="0"/>
              <a:t>Neurologic status often determines intervention</a:t>
            </a:r>
          </a:p>
          <a:p>
            <a:r>
              <a:rPr lang="en-US" dirty="0"/>
              <a:t>Systematic approach to avoid mistakes</a:t>
            </a:r>
          </a:p>
          <a:p>
            <a:r>
              <a:rPr lang="en-US" dirty="0"/>
              <a:t>When does your evaluation start?</a:t>
            </a:r>
          </a:p>
          <a:p>
            <a:pPr lvl="1"/>
            <a:r>
              <a:rPr lang="en-US" dirty="0"/>
              <a:t>Before you walk in the room!</a:t>
            </a:r>
          </a:p>
          <a:p>
            <a:r>
              <a:rPr lang="en-US" dirty="0"/>
              <a:t>When does the physical exam start?</a:t>
            </a:r>
          </a:p>
          <a:p>
            <a:pPr lvl="1"/>
            <a:r>
              <a:rPr lang="en-US" dirty="0"/>
              <a:t>When you first “see” the patient!</a:t>
            </a:r>
          </a:p>
        </p:txBody>
      </p:sp>
    </p:spTree>
    <p:extLst>
      <p:ext uri="{BB962C8B-B14F-4D97-AF65-F5344CB8AC3E}">
        <p14:creationId xmlns:p14="http://schemas.microsoft.com/office/powerpoint/2010/main" val="2213300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General Principles</a:t>
            </a:r>
            <a:endParaRPr lang="en-US" b="1" u="sng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B2C21E-67DC-C241-86A7-D789D1549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Setting of evaluation</a:t>
            </a:r>
          </a:p>
          <a:p>
            <a:pPr lvl="1"/>
            <a:r>
              <a:rPr lang="en-US" sz="2800" dirty="0"/>
              <a:t>Special considerations depending on situation</a:t>
            </a:r>
          </a:p>
          <a:p>
            <a:pPr lvl="2"/>
            <a:r>
              <a:rPr lang="en-US" sz="2400" dirty="0"/>
              <a:t>Trauma bay</a:t>
            </a:r>
          </a:p>
          <a:p>
            <a:pPr lvl="2"/>
            <a:r>
              <a:rPr lang="en-US" sz="2400" dirty="0"/>
              <a:t>ER consult</a:t>
            </a:r>
          </a:p>
          <a:p>
            <a:pPr lvl="2"/>
            <a:r>
              <a:rPr lang="en-US" sz="2400" dirty="0"/>
              <a:t>Inpatient consult</a:t>
            </a:r>
          </a:p>
          <a:p>
            <a:pPr lvl="2"/>
            <a:r>
              <a:rPr lang="en-US" sz="2400" dirty="0"/>
              <a:t>Outpatient setting</a:t>
            </a:r>
            <a:endParaRPr lang="en-US" sz="2800" dirty="0"/>
          </a:p>
          <a:p>
            <a:pPr lvl="1"/>
            <a:r>
              <a:rPr lang="en-US" sz="2800" dirty="0"/>
              <a:t>Paying careful attention to physical exam decreases risk of missed injuries, delay to diagnosis, timely imaging, and improved accuracy of diagnosis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241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ER Patient Setting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65750"/>
            <a:ext cx="10515600" cy="4661478"/>
          </a:xfrm>
        </p:spPr>
        <p:txBody>
          <a:bodyPr>
            <a:noAutofit/>
          </a:bodyPr>
          <a:lstStyle/>
          <a:p>
            <a:r>
              <a:rPr lang="en-US" sz="3200" dirty="0"/>
              <a:t>Trauma bay?</a:t>
            </a:r>
          </a:p>
          <a:p>
            <a:pPr lvl="1"/>
            <a:r>
              <a:rPr lang="en-US" sz="2800" dirty="0"/>
              <a:t>Greatest likelihood of missed injuries or delay in diagnosis</a:t>
            </a:r>
          </a:p>
          <a:p>
            <a:pPr lvl="1"/>
            <a:r>
              <a:rPr lang="en-US" sz="2800" dirty="0"/>
              <a:t>Heightened awareness when evaluating obtunded or intubated patients </a:t>
            </a:r>
          </a:p>
          <a:p>
            <a:pPr lvl="1"/>
            <a:r>
              <a:rPr lang="en-US" sz="2800" dirty="0"/>
              <a:t>Be aware of associated injuries</a:t>
            </a:r>
          </a:p>
          <a:p>
            <a:pPr lvl="2"/>
            <a:r>
              <a:rPr lang="en-US" sz="2800" dirty="0"/>
              <a:t>Do they have S1 weakness from a burst fracture or is there a missed talus/ calcaneus fracture?</a:t>
            </a:r>
          </a:p>
          <a:p>
            <a:pPr lvl="1"/>
            <a:r>
              <a:rPr lang="en-US" sz="2800" dirty="0"/>
              <a:t>Be aware of distracting injuries!</a:t>
            </a:r>
          </a:p>
          <a:p>
            <a:pPr lvl="2"/>
            <a:r>
              <a:rPr lang="en-US" sz="2800" dirty="0"/>
              <a:t>Inability to detect sensory changes due to LE burns… etc.</a:t>
            </a:r>
          </a:p>
        </p:txBody>
      </p:sp>
    </p:spTree>
    <p:extLst>
      <p:ext uri="{BB962C8B-B14F-4D97-AF65-F5344CB8AC3E}">
        <p14:creationId xmlns:p14="http://schemas.microsoft.com/office/powerpoint/2010/main" val="434073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3EACB-9A5B-46A9-97E0-2D8773566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 Patient Setting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A6C0A-EA11-4886-B1DF-451887750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Awake/alert patient in ER?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They are in the ER and not in your office for a reason!</a:t>
            </a:r>
          </a:p>
          <a:p>
            <a:pPr lvl="1"/>
            <a:r>
              <a:rPr lang="en-US" sz="2800" dirty="0"/>
              <a:t>Avoid the ER traps</a:t>
            </a:r>
          </a:p>
          <a:p>
            <a:pPr lvl="2"/>
            <a:r>
              <a:rPr lang="en-US" sz="2800" dirty="0"/>
              <a:t>”Frequent flyer...” “just here for pain medicine…” </a:t>
            </a:r>
          </a:p>
          <a:p>
            <a:pPr lvl="2"/>
            <a:r>
              <a:rPr lang="en-US" sz="2800" dirty="0"/>
              <a:t>Are these patients misdiagnosed? Other missed pathology? </a:t>
            </a:r>
          </a:p>
          <a:p>
            <a:pPr lvl="2"/>
            <a:r>
              <a:rPr lang="en-US" sz="2800" dirty="0"/>
              <a:t>Victim of domestic abuse?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69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Other Patient Settings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3376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Inpatient consults</a:t>
            </a:r>
          </a:p>
          <a:p>
            <a:pPr lvl="1"/>
            <a:r>
              <a:rPr lang="en-US" dirty="0"/>
              <a:t>Why were they admitted?</a:t>
            </a:r>
          </a:p>
          <a:p>
            <a:pPr lvl="1"/>
            <a:r>
              <a:rPr lang="en-US" dirty="0"/>
              <a:t>History of infection? New onset back pain?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Osteodiscitis</a:t>
            </a:r>
            <a:r>
              <a:rPr lang="en-US" dirty="0">
                <a:sym typeface="Wingdings" pitchFamily="2" charset="2"/>
              </a:rPr>
              <a:t>? Epidural abscess?</a:t>
            </a:r>
            <a:endParaRPr lang="en-US" dirty="0"/>
          </a:p>
          <a:p>
            <a:pPr lvl="1"/>
            <a:r>
              <a:rPr lang="en-US" dirty="0"/>
              <a:t>Recently extubated with weakness?</a:t>
            </a:r>
            <a:r>
              <a:rPr lang="en-US" dirty="0">
                <a:sym typeface="Wingdings" pitchFamily="2" charset="2"/>
              </a:rPr>
              <a:t> Cervical Spondylosis on CT?  Central cord?</a:t>
            </a:r>
          </a:p>
          <a:p>
            <a:pPr lvl="1"/>
            <a:r>
              <a:rPr lang="en-US" dirty="0">
                <a:sym typeface="Wingdings" pitchFamily="2" charset="2"/>
              </a:rPr>
              <a:t>Always read the chart!</a:t>
            </a:r>
            <a:endParaRPr lang="en-US" dirty="0"/>
          </a:p>
          <a:p>
            <a:r>
              <a:rPr lang="en-US" dirty="0"/>
              <a:t>Outpatient/ clinic setting</a:t>
            </a:r>
          </a:p>
          <a:p>
            <a:pPr lvl="1"/>
            <a:r>
              <a:rPr lang="en-US" dirty="0"/>
              <a:t>Patients may present in a much different fashion and certain tests may be able to be excluded (ex. rectal exam)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356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D8A29A-659B-C642-832A-7AC5F986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4617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Spine Trauma Evaluation and Exam</a:t>
            </a:r>
          </a:p>
        </p:txBody>
      </p:sp>
    </p:spTree>
    <p:extLst>
      <p:ext uri="{BB962C8B-B14F-4D97-AF65-F5344CB8AC3E}">
        <p14:creationId xmlns:p14="http://schemas.microsoft.com/office/powerpoint/2010/main" val="427182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4288</TotalTime>
  <Words>1440</Words>
  <Application>Microsoft Office PowerPoint</Application>
  <PresentationFormat>Widescreen</PresentationFormat>
  <Paragraphs>386</Paragraphs>
  <Slides>39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Lato</vt:lpstr>
      <vt:lpstr>Office Theme</vt:lpstr>
      <vt:lpstr>Physical Exam of the Spine</vt:lpstr>
      <vt:lpstr>Goals</vt:lpstr>
      <vt:lpstr>Overview</vt:lpstr>
      <vt:lpstr>General Principles</vt:lpstr>
      <vt:lpstr>General Principles</vt:lpstr>
      <vt:lpstr>ER Patient Setting</vt:lpstr>
      <vt:lpstr>ER Patient Setting</vt:lpstr>
      <vt:lpstr>Other Patient Settings</vt:lpstr>
      <vt:lpstr>Spine Trauma Evaluation and Exam</vt:lpstr>
      <vt:lpstr>Spine Trauma Evaluation and Exam</vt:lpstr>
      <vt:lpstr>Spine Trauma Evaluation and Exam</vt:lpstr>
      <vt:lpstr>Spine Trauma Evaluation and Exam</vt:lpstr>
      <vt:lpstr>Inspection- Anterior</vt:lpstr>
      <vt:lpstr>Inspection- Anterior</vt:lpstr>
      <vt:lpstr>Inspection- Posterior</vt:lpstr>
      <vt:lpstr>Neurologic Exam</vt:lpstr>
      <vt:lpstr>PowerPoint Presentation</vt:lpstr>
      <vt:lpstr>Motor Exam- Cervical Spine</vt:lpstr>
      <vt:lpstr>Motor Exam- Lumbar Spine</vt:lpstr>
      <vt:lpstr>Motor Exam- Pearls &amp; Pitfalls</vt:lpstr>
      <vt:lpstr>Motor Exam- Pearls &amp; Pitfalls</vt:lpstr>
      <vt:lpstr>Motor Exam- Pearls &amp; Pitfalls</vt:lpstr>
      <vt:lpstr>Motor Exam- Pearls &amp; Pitfalls</vt:lpstr>
      <vt:lpstr>Motor Exam- Motor Grade (ASIA)</vt:lpstr>
      <vt:lpstr>Neurologic Exam</vt:lpstr>
      <vt:lpstr>Sensory Exam- Cervical Spine</vt:lpstr>
      <vt:lpstr>Sensory Exam- Lumbar Spine</vt:lpstr>
      <vt:lpstr>Sensory Exam- Sensory Grading (ASIA)</vt:lpstr>
      <vt:lpstr>Rectal Exam (ASIA)</vt:lpstr>
      <vt:lpstr>Rectal Exam (ASIA)</vt:lpstr>
      <vt:lpstr>Neurologic Exam</vt:lpstr>
      <vt:lpstr>Reflexes</vt:lpstr>
      <vt:lpstr>Reflexes- Grading</vt:lpstr>
      <vt:lpstr>UMN Pathologic Reflexes</vt:lpstr>
      <vt:lpstr>Other Patient Settings- Considerations</vt:lpstr>
      <vt:lpstr>Considerations: Hip-Spine Syndrome</vt:lpstr>
      <vt:lpstr>Hip-Spine Syndrome- Referred Pain</vt:lpstr>
      <vt:lpstr>Hip- Spine Syndrome: Exam</vt:lpstr>
      <vt:lpstr>Conclusion</vt:lpstr>
    </vt:vector>
  </TitlesOfParts>
  <Company>Penn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Mehta, Samir</dc:creator>
  <cp:lastModifiedBy>Sharon Moore</cp:lastModifiedBy>
  <cp:revision>68</cp:revision>
  <dcterms:created xsi:type="dcterms:W3CDTF">2020-05-02T17:28:30Z</dcterms:created>
  <dcterms:modified xsi:type="dcterms:W3CDTF">2021-06-15T21:31:30Z</dcterms:modified>
</cp:coreProperties>
</file>