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3.jpg" ContentType="image/jpg"/>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media/image46.jpg" ContentType="image/jpg"/>
  <Override PartName="/ppt/media/image67.jpg" ContentType="image/jpg"/>
  <Override PartName="/ppt/notesSlides/notesSlide8.xml" ContentType="application/vnd.openxmlformats-officedocument.presentationml.notesSlide+xml"/>
  <Override PartName="/ppt/media/image71.jpg" ContentType="image/jpg"/>
  <Override PartName="/ppt/media/image72.jpg" ContentType="image/jpg"/>
  <Override PartName="/ppt/media/image73.jpg" ContentType="image/jpg"/>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9" r:id="rId2"/>
    <p:sldId id="261" r:id="rId3"/>
    <p:sldId id="262" r:id="rId4"/>
    <p:sldId id="283" r:id="rId5"/>
    <p:sldId id="284" r:id="rId6"/>
    <p:sldId id="267" r:id="rId7"/>
    <p:sldId id="285" r:id="rId8"/>
    <p:sldId id="281" r:id="rId9"/>
    <p:sldId id="282" r:id="rId10"/>
    <p:sldId id="287" r:id="rId11"/>
    <p:sldId id="324" r:id="rId12"/>
    <p:sldId id="289" r:id="rId13"/>
    <p:sldId id="330" r:id="rId14"/>
    <p:sldId id="331" r:id="rId15"/>
    <p:sldId id="291" r:id="rId16"/>
    <p:sldId id="327" r:id="rId17"/>
    <p:sldId id="332" r:id="rId18"/>
    <p:sldId id="329" r:id="rId19"/>
    <p:sldId id="292" r:id="rId20"/>
    <p:sldId id="293" r:id="rId21"/>
    <p:sldId id="294" r:id="rId22"/>
    <p:sldId id="333" r:id="rId23"/>
    <p:sldId id="296" r:id="rId24"/>
    <p:sldId id="297" r:id="rId25"/>
    <p:sldId id="298" r:id="rId26"/>
    <p:sldId id="299" r:id="rId27"/>
    <p:sldId id="300" r:id="rId28"/>
    <p:sldId id="301" r:id="rId29"/>
    <p:sldId id="303" r:id="rId30"/>
    <p:sldId id="304" r:id="rId31"/>
    <p:sldId id="305" r:id="rId32"/>
    <p:sldId id="322" r:id="rId33"/>
    <p:sldId id="306" r:id="rId34"/>
    <p:sldId id="321" r:id="rId35"/>
    <p:sldId id="308" r:id="rId36"/>
    <p:sldId id="326" r:id="rId37"/>
    <p:sldId id="311" r:id="rId38"/>
    <p:sldId id="312" r:id="rId39"/>
    <p:sldId id="313" r:id="rId40"/>
    <p:sldId id="314" r:id="rId41"/>
    <p:sldId id="315" r:id="rId42"/>
    <p:sldId id="318" r:id="rId43"/>
    <p:sldId id="319" r:id="rId44"/>
    <p:sldId id="33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247" autoAdjust="0"/>
  </p:normalViewPr>
  <p:slideViewPr>
    <p:cSldViewPr snapToGrid="0">
      <p:cViewPr varScale="1">
        <p:scale>
          <a:sx n="114" d="100"/>
          <a:sy n="114" d="100"/>
        </p:scale>
        <p:origin x="84" y="84"/>
      </p:cViewPr>
      <p:guideLst>
        <p:guide orient="horz" pos="2160"/>
        <p:guide pos="3840"/>
      </p:guideLst>
    </p:cSldViewPr>
  </p:slideViewPr>
  <p:notesTextViewPr>
    <p:cViewPr>
      <p:scale>
        <a:sx n="1" d="1"/>
        <a:sy n="1" d="1"/>
      </p:scale>
      <p:origin x="0" y="0"/>
    </p:cViewPr>
  </p:notesTextViewPr>
  <p:sorterViewPr>
    <p:cViewPr>
      <p:scale>
        <a:sx n="80" d="100"/>
        <a:sy n="80" d="100"/>
      </p:scale>
      <p:origin x="0" y="-2352"/>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6T20:48:04.310"/>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1 907,'0'-2,"0"-55,11-91,-8 129,1-1,1 1,1 1,0-1,2 1,0 0,1 0,15-22,174-272,-165 242,1-3,-31 68,0 1,0-1,0 1,0 0,1 0,0 0,0 0,0 1,0 0,1-1,8-3,-11 6,1 0,0 0,-1 0,1 1,0 0,0-1,-1 1,1 0,0 0,0 0,0 1,-1-1,1 1,0-1,-1 1,1 0,0 0,-1 0,1 1,-1-1,1 0,-1 1,0 0,0-1,0 1,0 0,0 0,0 0,3 5,6 7,-2 1,1 0,11 27,-12-23,6 12,16 57,-24-66,0 1,1-1,2-1,0 1,1-2,14 20,-8-14,-1 0,-2 1,0 0,-2 1,-1 1,13 51,-20-68,1 1,1-1,11 18,-11-19,0 0,0 0,-1 0,5 16,-2 4,2 4,-1 1,-2 0,5 71,-10-33,-7 205,4-272,0 0,-1 0,1 0,-2 0,1-1,-1 1,0-1,0 1,-1-1,0 0,0 0,-1-1,1 1,-1-1,0 0,-1 0,1 0,-9 4,-27 29,22-20,0 0,-1-1,-43 27,61-43,0 0,1-1,-1 0,0 1,0-1,1 0,-1 0,0 0,0 0,0 0,1 0,-1 0,0-1,0 1,1 0,-1-1,0 0,1 1,-1-1,0 0,1 0,-1 0,1 0,-1 0,1 0,0-1,-3-2,-38-47,27 31,3 4,1 1,1-2,-13-28,13 25,0 2,-20-29,11 20,-22-42,29 46,-1 1,-1 1,-28-33,-165-155,171 165,21 24,2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6T20:48:14.190"/>
    </inkml:context>
    <inkml:brush xml:id="br0">
      <inkml:brushProperty name="width" value="0.05" units="cm"/>
      <inkml:brushProperty name="height" value="0.05" units="cm"/>
      <inkml:brushProperty name="color" value="#66CC00"/>
      <inkml:brushProperty name="ignorePressure" value="1"/>
    </inkml:brush>
  </inkml:definitions>
  <inkml:trace contextRef="#ctx0" brushRef="#br0">2 962,'3'0,"-1"1,1-1,-1 1,1 0,-1 0,0 0,1 0,-1 0,0 0,0 1,1-1,-1 1,-1 0,1-1,3 5,26 34,-23-29,43 52,102 99,-125-134,-13-11,-2 1,0 0,-2 1,1 1,-2-1,9 27,21 37,-12-27,-23-42,1-1,0 0,1 0,1 0,0-1,1-1,16 19,-23-29,-1 0,0 0,0 0,1 0,-1 0,0-1,1 1,-1 0,1-1,-1 1,1-1,0 1,-1-1,1 0,-1 1,1-1,0 0,-1 0,1 0,0 0,-1-1,1 1,-1 0,4-2,-2 0,0 0,0 0,0 0,0 0,0 0,0-1,0 0,-1 1,0-1,4-6,2-3,-1 0,-1-1,0-1,7-24,-7 9,-2 0,-1-1,-1 1,-1-1,-5-35,2 20,4-46,15 5,-12 64,0 1,2-28,-2-39,-10-140,3 218,-1-1,0 0,-1 1,0 0,-1 0,1 0,-2 0,0 1,0 0,0 0,-1 1,-1-1,-14-12,-33-44,-77-104,83 101,-167-214,216 281,-1 0,0 0,0-1,0 1,-1 0,1 0,0 0,0 0,-1 0,1 0,0 1,-1-1,1 0,-1 1,1-1,-1 1,1-1,-1 1,1 0,-4-1,4 2,0-1,0 1,-1-1,1 1,0 0,0-1,0 1,0 0,0 0,0 0,1 0,-1 0,0 0,0 0,1 0,-1 0,0 0,1 0,-1 0,1 2,-4 9,1 0,0 0,1 1,-1 13,2-14,-14 71,8-50,2 0,-2 38,6-35,-2 1,-1-1,-2-1,-1 1,-19 53,19-66,1 1,2-1,0 1,2 0,0 46,2-40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6T20:48:23.42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1696 108,'-1'-2,"1"1,-1-1,0 1,1 0,-1 0,0-1,0 1,0 0,0 0,0 0,0 0,0 0,0 0,-1 0,1 0,0 0,0 1,-1-1,1 0,-1 1,1-1,0 1,-1 0,1-1,-1 1,-2 0,-48-7,45 6,-413-5,231 9,124-1,0 3,-89 19,-127 43,153-35,108-27,0 0,1 2,0 0,0 1,-20 11,33-14,-1-1,0 1,1 0,0 0,0 1,1 0,-1 0,1 0,1 1,-1 0,1-1,0 2,0-1,1 0,-4 16,-12 44,3-14,2 1,3 0,2 0,-3 77,14 363,-1-479,0-1,0 0,1 1,1-1,0 0,1 0,1 0,0-1,1 1,0-1,1 0,0-1,1 0,1 0,0-1,0 0,16 13,-2-4,2-1,0-1,1-1,1-2,0-1,1 0,34 10,-20-9,-17-4,1-2,0 0,0-2,1-1,52 5,232-11,-131-2,-126-2,1-2,-1-3,84-24,-89 20,1-2,-1-3,-2-2,88-50,-63 31,-53 27,-1 0,-1-1,0-1,23-24,15-12,-44 39,-1 0,0-1,-1 1,0-2,-1 0,9-18,14-22,-13 25,-2-2,0 1,-3-2,0 0,11-44,-7 6,12-103,-22 98,-3-1,-10-128,5 192,-1-1,0 0,-1 1,0-1,0 1,-2 0,1 0,-1 0,-1 1,0 0,0 0,-1 0,0 1,-1 0,-17-16,8 12,0 1,0 0,-2 1,1 1,-1 1,-1 1,-39-12,-34-14,62 22,-59-16,45 17,13 3,-1 1,0 2,-35-1,38 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6T20:48:26.1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6T20:48:27.2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A8ACB-75EB-4629-8746-254FCD612303}"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CEEBA-9F7C-4BB8-9CBE-CE3D1966F7B0}" type="slidenum">
              <a:rPr lang="en-US" smtClean="0"/>
              <a:t>‹#›</a:t>
            </a:fld>
            <a:endParaRPr lang="en-US"/>
          </a:p>
        </p:txBody>
      </p:sp>
    </p:spTree>
    <p:extLst>
      <p:ext uri="{BB962C8B-B14F-4D97-AF65-F5344CB8AC3E}">
        <p14:creationId xmlns:p14="http://schemas.microsoft.com/office/powerpoint/2010/main" val="293550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Supplementary Text for the Slide:</a:t>
            </a:r>
          </a:p>
          <a:p>
            <a:r>
              <a:rPr lang="en-US" dirty="0"/>
              <a:t>Harris and his colleagues measured the BAI and BDI on lateral films of over 400 normal adults. The BAI was less than 12 mm in 98% of adults, and the BDI was less than 12 mm in 95% of adults. These measurements are commonly referred to as the Rule of 12 and can be used to detect OC injuries in Trauma patients. </a:t>
            </a:r>
          </a:p>
          <a:p>
            <a:endParaRPr lang="en-US" dirty="0"/>
          </a:p>
          <a:p>
            <a:r>
              <a:rPr lang="en-US" b="0" i="0" dirty="0">
                <a:solidFill>
                  <a:srgbClr val="212121"/>
                </a:solidFill>
                <a:effectLst/>
                <a:latin typeface="BlinkMacSystemFont"/>
              </a:rPr>
              <a:t>Bono CM, Vaccaro AR, </a:t>
            </a:r>
            <a:r>
              <a:rPr lang="en-US" b="0" i="0" dirty="0" err="1">
                <a:solidFill>
                  <a:srgbClr val="212121"/>
                </a:solidFill>
                <a:effectLst/>
                <a:latin typeface="BlinkMacSystemFont"/>
              </a:rPr>
              <a:t>Fehlings</a:t>
            </a:r>
            <a:r>
              <a:rPr lang="en-US" b="0" i="0" dirty="0">
                <a:solidFill>
                  <a:srgbClr val="212121"/>
                </a:solidFill>
                <a:effectLst/>
                <a:latin typeface="BlinkMacSystemFont"/>
              </a:rPr>
              <a:t> M, Fisher C, Dvorak M, Ludwig S, Harrop J; Spine Trauma Study Group. Measurement techniques for upper cervical spine injuries: consensus statement of the Spine Trauma Study Group. Spine (Phila Pa 1976). 2007 Mar 1;32(5):593-600. </a:t>
            </a:r>
            <a:r>
              <a:rPr lang="en-US" b="0" i="0" dirty="0" err="1">
                <a:solidFill>
                  <a:srgbClr val="212121"/>
                </a:solidFill>
                <a:effectLst/>
                <a:latin typeface="BlinkMacSystemFont"/>
              </a:rPr>
              <a:t>doi</a:t>
            </a:r>
            <a:r>
              <a:rPr lang="en-US" b="0" i="0" dirty="0">
                <a:solidFill>
                  <a:srgbClr val="212121"/>
                </a:solidFill>
                <a:effectLst/>
                <a:latin typeface="BlinkMacSystemFont"/>
              </a:rPr>
              <a:t>: 10.1097/01.brs.0000257345.21075.a7. PMID: 17334296.</a:t>
            </a:r>
            <a:endParaRPr lang="en-US" dirty="0"/>
          </a:p>
        </p:txBody>
      </p:sp>
      <p:sp>
        <p:nvSpPr>
          <p:cNvPr id="4" name="Slide Number Placeholder 3"/>
          <p:cNvSpPr>
            <a:spLocks noGrp="1"/>
          </p:cNvSpPr>
          <p:nvPr>
            <p:ph type="sldNum" sz="quarter" idx="5"/>
          </p:nvPr>
        </p:nvSpPr>
        <p:spPr/>
        <p:txBody>
          <a:bodyPr/>
          <a:lstStyle/>
          <a:p>
            <a:fld id="{FB9CEEBA-9F7C-4BB8-9CBE-CE3D1966F7B0}" type="slidenum">
              <a:rPr lang="en-US" smtClean="0"/>
              <a:t>13</a:t>
            </a:fld>
            <a:endParaRPr lang="en-US"/>
          </a:p>
        </p:txBody>
      </p:sp>
    </p:spTree>
    <p:extLst>
      <p:ext uri="{BB962C8B-B14F-4D97-AF65-F5344CB8AC3E}">
        <p14:creationId xmlns:p14="http://schemas.microsoft.com/office/powerpoint/2010/main" val="257069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Bono CM, Vaccaro AR, </a:t>
            </a:r>
            <a:r>
              <a:rPr lang="en-US" b="0" i="0" dirty="0" err="1">
                <a:solidFill>
                  <a:srgbClr val="212121"/>
                </a:solidFill>
                <a:effectLst/>
                <a:latin typeface="BlinkMacSystemFont"/>
              </a:rPr>
              <a:t>Fehlings</a:t>
            </a:r>
            <a:r>
              <a:rPr lang="en-US" b="0" i="0" dirty="0">
                <a:solidFill>
                  <a:srgbClr val="212121"/>
                </a:solidFill>
                <a:effectLst/>
                <a:latin typeface="BlinkMacSystemFont"/>
              </a:rPr>
              <a:t> M, Fisher C, Dvorak M, Ludwig S, Harrop J; Spine Trauma Study Group. Measurement techniques for upper cervical spine injuries: consensus statement of the Spine Trauma Study Group. Spine (Phila Pa 1976). 2007 Mar 1;32(5):593-600. </a:t>
            </a:r>
            <a:r>
              <a:rPr lang="en-US" b="0" i="0" dirty="0" err="1">
                <a:solidFill>
                  <a:srgbClr val="212121"/>
                </a:solidFill>
                <a:effectLst/>
                <a:latin typeface="BlinkMacSystemFont"/>
              </a:rPr>
              <a:t>doi</a:t>
            </a:r>
            <a:r>
              <a:rPr lang="en-US" b="0" i="0" dirty="0">
                <a:solidFill>
                  <a:srgbClr val="212121"/>
                </a:solidFill>
                <a:effectLst/>
                <a:latin typeface="BlinkMacSystemFont"/>
              </a:rPr>
              <a:t>: 10.1097/01.brs.0000257345.21075.a7. PMID: 17334296.</a:t>
            </a:r>
            <a:endParaRPr lang="en-US" dirty="0"/>
          </a:p>
          <a:p>
            <a:endParaRPr lang="en-US" dirty="0"/>
          </a:p>
        </p:txBody>
      </p:sp>
      <p:sp>
        <p:nvSpPr>
          <p:cNvPr id="4" name="Slide Number Placeholder 3"/>
          <p:cNvSpPr>
            <a:spLocks noGrp="1"/>
          </p:cNvSpPr>
          <p:nvPr>
            <p:ph type="sldNum" sz="quarter" idx="5"/>
          </p:nvPr>
        </p:nvSpPr>
        <p:spPr/>
        <p:txBody>
          <a:bodyPr/>
          <a:lstStyle/>
          <a:p>
            <a:fld id="{FB9CEEBA-9F7C-4BB8-9CBE-CE3D1966F7B0}" type="slidenum">
              <a:rPr lang="en-US" smtClean="0"/>
              <a:t>14</a:t>
            </a:fld>
            <a:endParaRPr lang="en-US"/>
          </a:p>
        </p:txBody>
      </p:sp>
    </p:spTree>
    <p:extLst>
      <p:ext uri="{BB962C8B-B14F-4D97-AF65-F5344CB8AC3E}">
        <p14:creationId xmlns:p14="http://schemas.microsoft.com/office/powerpoint/2010/main" val="416219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Bono CM, Vaccaro AR, </a:t>
            </a:r>
            <a:r>
              <a:rPr lang="en-US" b="0" i="0" dirty="0" err="1">
                <a:solidFill>
                  <a:srgbClr val="212121"/>
                </a:solidFill>
                <a:effectLst/>
                <a:latin typeface="BlinkMacSystemFont"/>
              </a:rPr>
              <a:t>Fehlings</a:t>
            </a:r>
            <a:r>
              <a:rPr lang="en-US" b="0" i="0" dirty="0">
                <a:solidFill>
                  <a:srgbClr val="212121"/>
                </a:solidFill>
                <a:effectLst/>
                <a:latin typeface="BlinkMacSystemFont"/>
              </a:rPr>
              <a:t> M, Fisher C, Dvorak M, Ludwig S, Harrop J; Spine Trauma Study Group. Measurement techniques for upper cervical spine injuries: consensus statement of the Spine Trauma Study Group. Spine (Phila Pa 1976). 2007 Mar 1;32(5):593-600. </a:t>
            </a:r>
            <a:r>
              <a:rPr lang="en-US" b="0" i="0" dirty="0" err="1">
                <a:solidFill>
                  <a:srgbClr val="212121"/>
                </a:solidFill>
                <a:effectLst/>
                <a:latin typeface="BlinkMacSystemFont"/>
              </a:rPr>
              <a:t>doi</a:t>
            </a:r>
            <a:r>
              <a:rPr lang="en-US" b="0" i="0" dirty="0">
                <a:solidFill>
                  <a:srgbClr val="212121"/>
                </a:solidFill>
                <a:effectLst/>
                <a:latin typeface="BlinkMacSystemFont"/>
              </a:rPr>
              <a:t>: 10.1097/01.brs.0000257345.21075.a7. PMID: 17334296.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9CEEBA-9F7C-4BB8-9CBE-CE3D1966F7B0}" type="slidenum">
              <a:rPr lang="en-US" smtClean="0"/>
              <a:t>15</a:t>
            </a:fld>
            <a:endParaRPr lang="en-US"/>
          </a:p>
        </p:txBody>
      </p:sp>
    </p:spTree>
    <p:extLst>
      <p:ext uri="{BB962C8B-B14F-4D97-AF65-F5344CB8AC3E}">
        <p14:creationId xmlns:p14="http://schemas.microsoft.com/office/powerpoint/2010/main" val="142438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9CEEBA-9F7C-4BB8-9CBE-CE3D1966F7B0}" type="slidenum">
              <a:rPr lang="en-US" smtClean="0"/>
              <a:t>16</a:t>
            </a:fld>
            <a:endParaRPr lang="en-US"/>
          </a:p>
        </p:txBody>
      </p:sp>
    </p:spTree>
    <p:extLst>
      <p:ext uri="{BB962C8B-B14F-4D97-AF65-F5344CB8AC3E}">
        <p14:creationId xmlns:p14="http://schemas.microsoft.com/office/powerpoint/2010/main" val="423305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courtesy </a:t>
            </a:r>
            <a:r>
              <a:rPr lang="en-US" dirty="0"/>
              <a:t>od Dr. Rizwan </a:t>
            </a:r>
            <a:r>
              <a:rPr lang="en-US" dirty="0" err="1"/>
              <a:t>Akram</a:t>
            </a:r>
            <a:endParaRPr lang="en-US" dirty="0"/>
          </a:p>
          <a:p>
            <a:endParaRPr lang="en-US" dirty="0"/>
          </a:p>
          <a:p>
            <a:r>
              <a:rPr lang="en-US" dirty="0"/>
              <a:t>Rule of Spence: Combined lateral mass overhang greater than 6.9 mm on CT or 8.1 mm on plain films (secondary to magnification error) is indicative of transverse ligament disruption. Please see further details in the upper cervical spine trauma lecture.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9CEEBA-9F7C-4BB8-9CBE-CE3D1966F7B0}" type="slidenum">
              <a:rPr lang="en-US" smtClean="0"/>
              <a:t>17</a:t>
            </a:fld>
            <a:endParaRPr lang="en-US"/>
          </a:p>
        </p:txBody>
      </p:sp>
    </p:spTree>
    <p:extLst>
      <p:ext uri="{BB962C8B-B14F-4D97-AF65-F5344CB8AC3E}">
        <p14:creationId xmlns:p14="http://schemas.microsoft.com/office/powerpoint/2010/main" val="209758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9CEEBA-9F7C-4BB8-9CBE-CE3D1966F7B0}" type="slidenum">
              <a:rPr lang="en-US" smtClean="0"/>
              <a:t>20</a:t>
            </a:fld>
            <a:endParaRPr lang="en-US"/>
          </a:p>
        </p:txBody>
      </p:sp>
    </p:spTree>
    <p:extLst>
      <p:ext uri="{BB962C8B-B14F-4D97-AF65-F5344CB8AC3E}">
        <p14:creationId xmlns:p14="http://schemas.microsoft.com/office/powerpoint/2010/main" val="142349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9CEEBA-9F7C-4BB8-9CBE-CE3D1966F7B0}" type="slidenum">
              <a:rPr lang="en-US" smtClean="0"/>
              <a:t>22</a:t>
            </a:fld>
            <a:endParaRPr lang="en-US"/>
          </a:p>
        </p:txBody>
      </p:sp>
    </p:spTree>
    <p:extLst>
      <p:ext uri="{BB962C8B-B14F-4D97-AF65-F5344CB8AC3E}">
        <p14:creationId xmlns:p14="http://schemas.microsoft.com/office/powerpoint/2010/main" val="128819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9CEEBA-9F7C-4BB8-9CBE-CE3D1966F7B0}" type="slidenum">
              <a:rPr lang="en-US" smtClean="0"/>
              <a:t>42</a:t>
            </a:fld>
            <a:endParaRPr lang="en-US"/>
          </a:p>
        </p:txBody>
      </p:sp>
    </p:spTree>
    <p:extLst>
      <p:ext uri="{BB962C8B-B14F-4D97-AF65-F5344CB8AC3E}">
        <p14:creationId xmlns:p14="http://schemas.microsoft.com/office/powerpoint/2010/main" val="138491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DF1F6-028E-4C4B-87E3-ADEE94795CC9}" type="slidenum">
              <a:rPr lang="en-US" smtClean="0"/>
              <a:t>44</a:t>
            </a:fld>
            <a:endParaRPr lang="en-US"/>
          </a:p>
        </p:txBody>
      </p:sp>
    </p:spTree>
    <p:extLst>
      <p:ext uri="{BB962C8B-B14F-4D97-AF65-F5344CB8AC3E}">
        <p14:creationId xmlns:p14="http://schemas.microsoft.com/office/powerpoint/2010/main" val="1961206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p:cNvSpPr/>
          <p:nvPr userDrawn="1"/>
        </p:nvSpPr>
        <p:spPr>
          <a:xfrm>
            <a:off x="9953723" y="6366554"/>
            <a:ext cx="3155092"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47531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81D4724-D698-47D4-A663-A96C66F201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a:extLst>
              <a:ext uri="{FF2B5EF4-FFF2-40B4-BE49-F238E27FC236}">
                <a16:creationId xmlns:a16="http://schemas.microsoft.com/office/drawing/2014/main" id="{8B77DA90-9C27-4E1F-99A1-E6516E2C4B56}"/>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756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5D1BB07-7AF7-4B17-80BC-DC29DEF74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a:extLst>
              <a:ext uri="{FF2B5EF4-FFF2-40B4-BE49-F238E27FC236}">
                <a16:creationId xmlns:a16="http://schemas.microsoft.com/office/drawing/2014/main" id="{088771CC-05B5-4990-99DC-910542E86C8C}"/>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294610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EADA92C2-499C-41F6-8959-9FA83F39D0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7" name="Rectangle 6">
            <a:extLst>
              <a:ext uri="{FF2B5EF4-FFF2-40B4-BE49-F238E27FC236}">
                <a16:creationId xmlns:a16="http://schemas.microsoft.com/office/drawing/2014/main" id="{23880537-A7BC-46E6-8E01-27E18D49CDA7}"/>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98030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78B6D0E1-6F87-4CED-9DE4-F10059F6BE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a:extLst>
              <a:ext uri="{FF2B5EF4-FFF2-40B4-BE49-F238E27FC236}">
                <a16:creationId xmlns:a16="http://schemas.microsoft.com/office/drawing/2014/main" id="{F71ACD1C-73DB-40EC-8DFA-F0DE99A9CD15}"/>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285015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88DE133-07EF-426D-9E9C-F759B01C0C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9" name="Rectangle 8">
            <a:extLst>
              <a:ext uri="{FF2B5EF4-FFF2-40B4-BE49-F238E27FC236}">
                <a16:creationId xmlns:a16="http://schemas.microsoft.com/office/drawing/2014/main" id="{38279109-501F-4C8C-9679-AA0631E5AA94}"/>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271348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BB1BF96-39BE-4D5A-9FD2-10BE56E576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11" name="Rectangle 10">
            <a:extLst>
              <a:ext uri="{FF2B5EF4-FFF2-40B4-BE49-F238E27FC236}">
                <a16:creationId xmlns:a16="http://schemas.microsoft.com/office/drawing/2014/main" id="{3B4037B4-3CF5-4CC9-BDC2-61937E195D72}"/>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115265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4D4BAD2-3FEA-4F32-9D1D-CB78B0BE3A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7" name="Rectangle 6">
            <a:extLst>
              <a:ext uri="{FF2B5EF4-FFF2-40B4-BE49-F238E27FC236}">
                <a16:creationId xmlns:a16="http://schemas.microsoft.com/office/drawing/2014/main" id="{985807F5-0CBA-4789-8B7A-031740EE3228}"/>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54253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DC778-5876-463F-9576-996D6990B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6" name="Rectangle 5">
            <a:extLst>
              <a:ext uri="{FF2B5EF4-FFF2-40B4-BE49-F238E27FC236}">
                <a16:creationId xmlns:a16="http://schemas.microsoft.com/office/drawing/2014/main" id="{34726AFF-2537-41C4-9F22-98B8928ED9A4}"/>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50794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D92B9269-5DD5-4B15-89D6-537E8C963C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9" name="Rectangle 8">
            <a:extLst>
              <a:ext uri="{FF2B5EF4-FFF2-40B4-BE49-F238E27FC236}">
                <a16:creationId xmlns:a16="http://schemas.microsoft.com/office/drawing/2014/main" id="{CD6E1A62-C05B-4564-AD54-68F9FA12DCCB}"/>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52629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FC6AAA24-3D51-4CD0-BFBC-35135D6AA0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9" name="Rectangle 8">
            <a:extLst>
              <a:ext uri="{FF2B5EF4-FFF2-40B4-BE49-F238E27FC236}">
                <a16:creationId xmlns:a16="http://schemas.microsoft.com/office/drawing/2014/main" id="{1640504B-FFCD-4257-A350-7AD35AC41F47}"/>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109983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81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5.tmp"/><Relationship Id="rId7" Type="http://schemas.openxmlformats.org/officeDocument/2006/relationships/image" Target="../media/image40.png"/><Relationship Id="rId12" Type="http://schemas.openxmlformats.org/officeDocument/2006/relationships/customXml" Target="../ink/ink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37.png"/><Relationship Id="rId5" Type="http://schemas.openxmlformats.org/officeDocument/2006/relationships/image" Target="../media/image3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4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682954"/>
            <a:ext cx="9144000" cy="2468221"/>
          </a:xfrm>
        </p:spPr>
        <p:txBody>
          <a:bodyPr/>
          <a:lstStyle/>
          <a:p>
            <a:r>
              <a:rPr lang="en-US" dirty="0"/>
              <a:t>Radiographic evaluation of the Spine</a:t>
            </a:r>
            <a:endParaRPr lang="en-US" b="1" dirty="0">
              <a:solidFill>
                <a:srgbClr val="002060"/>
              </a:solidFill>
            </a:endParaRPr>
          </a:p>
        </p:txBody>
      </p:sp>
      <p:sp>
        <p:nvSpPr>
          <p:cNvPr id="5" name="Subtitle 4"/>
          <p:cNvSpPr>
            <a:spLocks noGrp="1"/>
          </p:cNvSpPr>
          <p:nvPr>
            <p:ph type="subTitle" idx="1"/>
          </p:nvPr>
        </p:nvSpPr>
        <p:spPr>
          <a:xfrm>
            <a:off x="1524000" y="3602037"/>
            <a:ext cx="9144000" cy="2509395"/>
          </a:xfrm>
        </p:spPr>
        <p:txBody>
          <a:bodyPr>
            <a:normAutofit/>
          </a:bodyPr>
          <a:lstStyle/>
          <a:p>
            <a:r>
              <a:rPr lang="en-US" b="1" i="1" dirty="0"/>
              <a:t>Alex M. </a:t>
            </a:r>
            <a:r>
              <a:rPr lang="en-US" b="1" i="1" dirty="0" err="1"/>
              <a:t>Buteera</a:t>
            </a:r>
            <a:r>
              <a:rPr lang="en-US" b="1" i="1" dirty="0"/>
              <a:t>, MD</a:t>
            </a:r>
          </a:p>
          <a:p>
            <a:r>
              <a:rPr lang="en-US" b="1" i="1" dirty="0"/>
              <a:t>Associate Professor and Chief Consultant Orthopedic Surgeon</a:t>
            </a:r>
          </a:p>
          <a:p>
            <a:r>
              <a:rPr lang="en-US" b="1" i="1" dirty="0"/>
              <a:t>Rwanda Military and King Faisal Hospital, Kigali</a:t>
            </a:r>
          </a:p>
          <a:p>
            <a:endParaRPr lang="en-US" b="1" i="1" dirty="0"/>
          </a:p>
        </p:txBody>
      </p:sp>
    </p:spTree>
    <p:extLst>
      <p:ext uri="{BB962C8B-B14F-4D97-AF65-F5344CB8AC3E}">
        <p14:creationId xmlns:p14="http://schemas.microsoft.com/office/powerpoint/2010/main" val="131395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1500" dirty="0"/>
              <a:t>Cervical Spine </a:t>
            </a:r>
          </a:p>
        </p:txBody>
      </p:sp>
      <p:sp>
        <p:nvSpPr>
          <p:cNvPr id="3" name="Text Placeholder 2"/>
          <p:cNvSpPr>
            <a:spLocks noGrp="1"/>
          </p:cNvSpPr>
          <p:nvPr>
            <p:ph type="body" idx="1"/>
          </p:nvPr>
        </p:nvSpPr>
        <p:spPr/>
        <p:txBody>
          <a:bodyPr/>
          <a:lstStyle/>
          <a:p>
            <a:r>
              <a:rPr lang="en-US" dirty="0"/>
              <a:t>Spine Examination</a:t>
            </a:r>
          </a:p>
        </p:txBody>
      </p:sp>
    </p:spTree>
    <p:extLst>
      <p:ext uri="{BB962C8B-B14F-4D97-AF65-F5344CB8AC3E}">
        <p14:creationId xmlns:p14="http://schemas.microsoft.com/office/powerpoint/2010/main" val="144821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06613" y="0"/>
            <a:ext cx="8587740" cy="117652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30579" y="1176527"/>
            <a:ext cx="10947399" cy="4162037"/>
          </a:xfrm>
          <a:prstGeom prst="rect">
            <a:avLst/>
          </a:prstGeom>
        </p:spPr>
        <p:txBody>
          <a:bodyPr vert="horz" wrap="square" lIns="0" tIns="109855" rIns="0" bIns="0" rtlCol="0">
            <a:spAutoFit/>
          </a:bodyPr>
          <a:lstStyle/>
          <a:p>
            <a:pPr marL="355600" indent="-342900">
              <a:spcBef>
                <a:spcPts val="865"/>
              </a:spcBef>
              <a:buChar char="•"/>
              <a:tabLst>
                <a:tab pos="354965" algn="l"/>
                <a:tab pos="355600" algn="l"/>
              </a:tabLst>
            </a:pPr>
            <a:r>
              <a:rPr sz="3200" u="heavy" dirty="0">
                <a:uFill>
                  <a:solidFill>
                    <a:srgbClr val="FFFFFF"/>
                  </a:solidFill>
                </a:uFill>
                <a:cs typeface="Times New Roman"/>
              </a:rPr>
              <a:t>Systematic</a:t>
            </a:r>
            <a:endParaRPr lang="en-US" sz="3200" u="heavy" dirty="0">
              <a:uFill>
                <a:solidFill>
                  <a:srgbClr val="FFFFFF"/>
                </a:solidFill>
              </a:uFill>
              <a:cs typeface="Times New Roman"/>
            </a:endParaRPr>
          </a:p>
          <a:p>
            <a:pPr marL="355600" indent="-342900">
              <a:spcBef>
                <a:spcPts val="865"/>
              </a:spcBef>
              <a:buChar char="•"/>
              <a:tabLst>
                <a:tab pos="354965" algn="l"/>
                <a:tab pos="355600" algn="l"/>
              </a:tabLst>
            </a:pPr>
            <a:endParaRPr sz="3200" dirty="0">
              <a:cs typeface="Times New Roman"/>
            </a:endParaRPr>
          </a:p>
          <a:p>
            <a:pPr marL="355600" indent="-342900">
              <a:spcBef>
                <a:spcPts val="770"/>
              </a:spcBef>
              <a:buChar char="•"/>
              <a:tabLst>
                <a:tab pos="354965" algn="l"/>
                <a:tab pos="355600" algn="l"/>
              </a:tabLst>
            </a:pPr>
            <a:r>
              <a:rPr lang="en-US" sz="3200" spc="-5" dirty="0">
                <a:cs typeface="Times New Roman"/>
              </a:rPr>
              <a:t>Upper Cervical</a:t>
            </a:r>
          </a:p>
          <a:p>
            <a:pPr marL="355600" indent="-342900">
              <a:spcBef>
                <a:spcPts val="770"/>
              </a:spcBef>
              <a:buChar char="•"/>
              <a:tabLst>
                <a:tab pos="354965" algn="l"/>
                <a:tab pos="355600" algn="l"/>
              </a:tabLst>
            </a:pPr>
            <a:endParaRPr lang="en-US" sz="3200" spc="-5" dirty="0">
              <a:cs typeface="Times New Roman"/>
            </a:endParaRPr>
          </a:p>
          <a:p>
            <a:pPr marL="355600" indent="-342900">
              <a:spcBef>
                <a:spcPts val="770"/>
              </a:spcBef>
              <a:buChar char="•"/>
              <a:tabLst>
                <a:tab pos="354965" algn="l"/>
                <a:tab pos="355600" algn="l"/>
              </a:tabLst>
            </a:pPr>
            <a:r>
              <a:rPr lang="en-US" sz="3200" spc="-5" dirty="0">
                <a:cs typeface="Times New Roman"/>
              </a:rPr>
              <a:t>Lower Cervical</a:t>
            </a:r>
          </a:p>
          <a:p>
            <a:pPr marL="355600" indent="-342900">
              <a:spcBef>
                <a:spcPts val="770"/>
              </a:spcBef>
              <a:buChar char="•"/>
              <a:tabLst>
                <a:tab pos="354965" algn="l"/>
                <a:tab pos="355600" algn="l"/>
              </a:tabLst>
            </a:pPr>
            <a:endParaRPr sz="3200" dirty="0">
              <a:cs typeface="Times New Roman"/>
            </a:endParaRPr>
          </a:p>
          <a:p>
            <a:pPr marL="355600" indent="-342900">
              <a:spcBef>
                <a:spcPts val="765"/>
              </a:spcBef>
              <a:buChar char="•"/>
              <a:tabLst>
                <a:tab pos="354965" algn="l"/>
                <a:tab pos="355600" algn="l"/>
              </a:tabLst>
            </a:pPr>
            <a:r>
              <a:rPr sz="3200" spc="-5" dirty="0">
                <a:cs typeface="Times New Roman"/>
              </a:rPr>
              <a:t>Start with PLAIN </a:t>
            </a:r>
            <a:r>
              <a:rPr sz="3200" u="heavy" dirty="0">
                <a:uFill>
                  <a:solidFill>
                    <a:srgbClr val="FFFFFF"/>
                  </a:solidFill>
                </a:uFill>
                <a:cs typeface="Times New Roman"/>
              </a:rPr>
              <a:t>LATERAL</a:t>
            </a:r>
            <a:r>
              <a:rPr sz="3200" spc="-65" dirty="0">
                <a:cs typeface="Times New Roman"/>
              </a:rPr>
              <a:t> </a:t>
            </a:r>
            <a:r>
              <a:rPr sz="3200" spc="-5" dirty="0">
                <a:cs typeface="Times New Roman"/>
              </a:rPr>
              <a:t>FILM</a:t>
            </a:r>
            <a:endParaRPr sz="3200" dirty="0">
              <a:cs typeface="Times New Roman"/>
            </a:endParaRPr>
          </a:p>
        </p:txBody>
      </p:sp>
      <p:sp>
        <p:nvSpPr>
          <p:cNvPr id="10" name="TextBox 9"/>
          <p:cNvSpPr txBox="1"/>
          <p:nvPr/>
        </p:nvSpPr>
        <p:spPr>
          <a:xfrm>
            <a:off x="3888791" y="5338564"/>
            <a:ext cx="3221136" cy="523220"/>
          </a:xfrm>
          <a:prstGeom prst="rect">
            <a:avLst/>
          </a:prstGeom>
          <a:noFill/>
        </p:spPr>
        <p:txBody>
          <a:bodyPr wrap="square" rtlCol="0">
            <a:spAutoFit/>
          </a:bodyPr>
          <a:lstStyle/>
          <a:p>
            <a:r>
              <a:rPr lang="en-US" sz="2800" b="1" i="1" dirty="0">
                <a:latin typeface="Times New Roman"/>
                <a:cs typeface="Times New Roman"/>
              </a:rPr>
              <a:t>85% of</a:t>
            </a:r>
            <a:r>
              <a:rPr lang="en-US" sz="2800" b="1" i="1" spc="-5" dirty="0">
                <a:latin typeface="Times New Roman"/>
                <a:cs typeface="Times New Roman"/>
              </a:rPr>
              <a:t> injuries</a:t>
            </a:r>
            <a:endParaRPr lang="en-US" sz="2800" i="1" dirty="0">
              <a:latin typeface="Times New Roman"/>
              <a:cs typeface="Times New Roman"/>
            </a:endParaRPr>
          </a:p>
        </p:txBody>
      </p:sp>
      <p:sp>
        <p:nvSpPr>
          <p:cNvPr id="2" name="TextBox 1"/>
          <p:cNvSpPr txBox="1"/>
          <p:nvPr/>
        </p:nvSpPr>
        <p:spPr>
          <a:xfrm>
            <a:off x="1230363" y="6309856"/>
            <a:ext cx="8771293" cy="646331"/>
          </a:xfrm>
          <a:prstGeom prst="rect">
            <a:avLst/>
          </a:prstGeom>
          <a:noFill/>
        </p:spPr>
        <p:txBody>
          <a:bodyPr wrap="square" rtlCol="0">
            <a:spAutoFit/>
          </a:bodyPr>
          <a:lstStyle/>
          <a:p>
            <a:r>
              <a:rPr lang="en-US" dirty="0"/>
              <a:t>Initial radiographic evaluation of the spine after trauma , France John CM, Bono Christopher et al, 2005 </a:t>
            </a:r>
          </a:p>
        </p:txBody>
      </p:sp>
    </p:spTree>
    <p:extLst>
      <p:ext uri="{BB962C8B-B14F-4D97-AF65-F5344CB8AC3E}">
        <p14:creationId xmlns:p14="http://schemas.microsoft.com/office/powerpoint/2010/main" val="81983250"/>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Occipital Cervical junction injuries</a:t>
            </a:r>
          </a:p>
        </p:txBody>
      </p:sp>
      <p:sp>
        <p:nvSpPr>
          <p:cNvPr id="3" name="Content Placeholder 2"/>
          <p:cNvSpPr>
            <a:spLocks noGrp="1"/>
          </p:cNvSpPr>
          <p:nvPr>
            <p:ph idx="1"/>
          </p:nvPr>
        </p:nvSpPr>
        <p:spPr/>
        <p:txBody>
          <a:bodyPr>
            <a:normAutofit/>
          </a:bodyPr>
          <a:lstStyle/>
          <a:p>
            <a:r>
              <a:rPr lang="en-US" sz="3200" b="1" dirty="0"/>
              <a:t>Dislocations and Dissociation</a:t>
            </a:r>
          </a:p>
          <a:p>
            <a:endParaRPr lang="en-US" sz="3200" b="1" dirty="0"/>
          </a:p>
          <a:p>
            <a:r>
              <a:rPr lang="en-US" sz="3200" b="1" dirty="0"/>
              <a:t>Associated major trauma</a:t>
            </a:r>
          </a:p>
          <a:p>
            <a:endParaRPr lang="en-US" sz="3200" b="1" dirty="0"/>
          </a:p>
          <a:p>
            <a:r>
              <a:rPr lang="en-US" sz="3200" b="1" dirty="0"/>
              <a:t>Injury Detection is a challenge leading  to missed diagnosis</a:t>
            </a:r>
          </a:p>
          <a:p>
            <a:endParaRPr lang="en-US" sz="3200" b="1" dirty="0"/>
          </a:p>
          <a:p>
            <a:r>
              <a:rPr lang="en-US" sz="3200" b="1" dirty="0"/>
              <a:t>CT scan is best option for these injuries. </a:t>
            </a:r>
          </a:p>
          <a:p>
            <a:endParaRPr lang="en-US" sz="3200" b="1" dirty="0"/>
          </a:p>
        </p:txBody>
      </p:sp>
    </p:spTree>
    <p:extLst>
      <p:ext uri="{BB962C8B-B14F-4D97-AF65-F5344CB8AC3E}">
        <p14:creationId xmlns:p14="http://schemas.microsoft.com/office/powerpoint/2010/main" val="171578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F99A77-D9E8-4F19-8115-ACF0557ECCFF}"/>
              </a:ext>
            </a:extLst>
          </p:cNvPr>
          <p:cNvSpPr>
            <a:spLocks noGrp="1"/>
          </p:cNvSpPr>
          <p:nvPr>
            <p:ph type="title"/>
          </p:nvPr>
        </p:nvSpPr>
        <p:spPr/>
        <p:txBody>
          <a:bodyPr/>
          <a:lstStyle/>
          <a:p>
            <a:r>
              <a:rPr lang="en-US" dirty="0">
                <a:solidFill>
                  <a:srgbClr val="000090"/>
                </a:solidFill>
              </a:rPr>
              <a:t>Detecting O-C Junction injuries</a:t>
            </a:r>
            <a:endParaRPr lang="en-US" dirty="0"/>
          </a:p>
        </p:txBody>
      </p:sp>
      <p:sp>
        <p:nvSpPr>
          <p:cNvPr id="6" name="Content Placeholder 5">
            <a:extLst>
              <a:ext uri="{FF2B5EF4-FFF2-40B4-BE49-F238E27FC236}">
                <a16:creationId xmlns:a16="http://schemas.microsoft.com/office/drawing/2014/main" id="{30309219-683D-47A2-B1C4-2CBD8FB3CE68}"/>
              </a:ext>
            </a:extLst>
          </p:cNvPr>
          <p:cNvSpPr>
            <a:spLocks noGrp="1"/>
          </p:cNvSpPr>
          <p:nvPr>
            <p:ph sz="half" idx="2"/>
          </p:nvPr>
        </p:nvSpPr>
        <p:spPr/>
        <p:txBody>
          <a:bodyPr/>
          <a:lstStyle/>
          <a:p>
            <a:r>
              <a:rPr lang="en-US" dirty="0"/>
              <a:t>Harris Lines</a:t>
            </a:r>
          </a:p>
          <a:p>
            <a:pPr lvl="1"/>
            <a:r>
              <a:rPr lang="en-US" dirty="0" err="1"/>
              <a:t>Basiondental</a:t>
            </a:r>
            <a:r>
              <a:rPr lang="en-US" dirty="0"/>
              <a:t> Interval (BDI)</a:t>
            </a:r>
          </a:p>
          <a:p>
            <a:pPr lvl="2"/>
            <a:r>
              <a:rPr lang="en-US" dirty="0"/>
              <a:t>Distance from </a:t>
            </a:r>
            <a:r>
              <a:rPr lang="en-US" dirty="0" err="1"/>
              <a:t>basion</a:t>
            </a:r>
            <a:r>
              <a:rPr lang="en-US" dirty="0"/>
              <a:t> to the tip of the dens</a:t>
            </a:r>
          </a:p>
          <a:p>
            <a:pPr lvl="1"/>
            <a:r>
              <a:rPr lang="en-US" dirty="0" err="1"/>
              <a:t>Basionposterior</a:t>
            </a:r>
            <a:r>
              <a:rPr lang="en-US" dirty="0"/>
              <a:t> Axial Line Interval (BAI)</a:t>
            </a:r>
          </a:p>
          <a:p>
            <a:pPr lvl="2"/>
            <a:r>
              <a:rPr lang="en-US" dirty="0"/>
              <a:t>Distance from the </a:t>
            </a:r>
            <a:r>
              <a:rPr lang="en-US" dirty="0" err="1"/>
              <a:t>basion</a:t>
            </a:r>
            <a:r>
              <a:rPr lang="en-US" dirty="0"/>
              <a:t> to a line drawn on the posterior aspect of C2</a:t>
            </a:r>
          </a:p>
          <a:p>
            <a:r>
              <a:rPr lang="en-US" dirty="0"/>
              <a:t>Harris Rule of 12</a:t>
            </a:r>
          </a:p>
          <a:p>
            <a:pPr lvl="1"/>
            <a:r>
              <a:rPr lang="en-US" dirty="0"/>
              <a:t>Both of these lines should be less than 12 mm</a:t>
            </a:r>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62743" y="1322746"/>
            <a:ext cx="4455886" cy="5509644"/>
          </a:xfrm>
        </p:spPr>
      </p:pic>
      <p:sp>
        <p:nvSpPr>
          <p:cNvPr id="5" name="TextBox 4"/>
          <p:cNvSpPr txBox="1"/>
          <p:nvPr/>
        </p:nvSpPr>
        <p:spPr>
          <a:xfrm>
            <a:off x="4049486" y="3323771"/>
            <a:ext cx="521297" cy="369332"/>
          </a:xfrm>
          <a:prstGeom prst="rect">
            <a:avLst/>
          </a:prstGeom>
          <a:noFill/>
        </p:spPr>
        <p:txBody>
          <a:bodyPr wrap="none" rtlCol="0">
            <a:spAutoFit/>
          </a:bodyPr>
          <a:lstStyle/>
          <a:p>
            <a:r>
              <a:rPr lang="en-GB" b="1" dirty="0"/>
              <a:t>BDI</a:t>
            </a:r>
            <a:endParaRPr lang="en-US" b="1" dirty="0"/>
          </a:p>
        </p:txBody>
      </p:sp>
      <p:sp>
        <p:nvSpPr>
          <p:cNvPr id="7" name="TextBox 6"/>
          <p:cNvSpPr txBox="1"/>
          <p:nvPr/>
        </p:nvSpPr>
        <p:spPr>
          <a:xfrm>
            <a:off x="3793165" y="2890999"/>
            <a:ext cx="512641" cy="369332"/>
          </a:xfrm>
          <a:prstGeom prst="rect">
            <a:avLst/>
          </a:prstGeom>
          <a:noFill/>
        </p:spPr>
        <p:txBody>
          <a:bodyPr wrap="none" rtlCol="0">
            <a:spAutoFit/>
          </a:bodyPr>
          <a:lstStyle/>
          <a:p>
            <a:r>
              <a:rPr lang="en-GB" b="1" dirty="0"/>
              <a:t>BAI</a:t>
            </a:r>
            <a:endParaRPr lang="en-US" b="1" dirty="0"/>
          </a:p>
        </p:txBody>
      </p:sp>
    </p:spTree>
    <p:extLst>
      <p:ext uri="{BB962C8B-B14F-4D97-AF65-F5344CB8AC3E}">
        <p14:creationId xmlns:p14="http://schemas.microsoft.com/office/powerpoint/2010/main" val="411034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19953F-1621-4E17-9339-DD4A5A2A39FD}"/>
              </a:ext>
            </a:extLst>
          </p:cNvPr>
          <p:cNvSpPr>
            <a:spLocks noGrp="1"/>
          </p:cNvSpPr>
          <p:nvPr>
            <p:ph type="title"/>
          </p:nvPr>
        </p:nvSpPr>
        <p:spPr>
          <a:xfrm>
            <a:off x="838200" y="28139"/>
            <a:ext cx="10515600" cy="966572"/>
          </a:xfrm>
        </p:spPr>
        <p:txBody>
          <a:bodyPr/>
          <a:lstStyle/>
          <a:p>
            <a:r>
              <a:rPr lang="en-US" dirty="0">
                <a:solidFill>
                  <a:srgbClr val="000090"/>
                </a:solidFill>
              </a:rPr>
              <a:t>Detecting O-C Junction injuries</a:t>
            </a:r>
            <a:endParaRPr lang="en-US" dirty="0"/>
          </a:p>
        </p:txBody>
      </p:sp>
      <p:sp>
        <p:nvSpPr>
          <p:cNvPr id="7" name="Content Placeholder 6">
            <a:extLst>
              <a:ext uri="{FF2B5EF4-FFF2-40B4-BE49-F238E27FC236}">
                <a16:creationId xmlns:a16="http://schemas.microsoft.com/office/drawing/2014/main" id="{B26F8D27-3550-4912-9D13-224A12BFFA39}"/>
              </a:ext>
            </a:extLst>
          </p:cNvPr>
          <p:cNvSpPr>
            <a:spLocks noGrp="1"/>
          </p:cNvSpPr>
          <p:nvPr>
            <p:ph sz="half" idx="2"/>
          </p:nvPr>
        </p:nvSpPr>
        <p:spPr>
          <a:xfrm>
            <a:off x="7603459" y="1377735"/>
            <a:ext cx="4443398" cy="4351338"/>
          </a:xfrm>
        </p:spPr>
        <p:txBody>
          <a:bodyPr/>
          <a:lstStyle/>
          <a:p>
            <a:r>
              <a:rPr lang="en-US" dirty="0"/>
              <a:t>Power’s Ratio</a:t>
            </a:r>
          </a:p>
          <a:p>
            <a:pPr lvl="1"/>
            <a:r>
              <a:rPr lang="en-US" dirty="0"/>
              <a:t>Describes relationship between occiput and C1</a:t>
            </a:r>
          </a:p>
          <a:p>
            <a:pPr lvl="1"/>
            <a:r>
              <a:rPr lang="en-US" dirty="0"/>
              <a:t>Line drawn from</a:t>
            </a:r>
          </a:p>
          <a:p>
            <a:pPr lvl="2"/>
            <a:r>
              <a:rPr lang="en-US" dirty="0" err="1"/>
              <a:t>Basion</a:t>
            </a:r>
            <a:r>
              <a:rPr lang="en-US" dirty="0"/>
              <a:t> to Posterior Aspects of the C1 Arch (BC)</a:t>
            </a:r>
          </a:p>
          <a:p>
            <a:pPr lvl="2"/>
            <a:r>
              <a:rPr lang="en-US" dirty="0"/>
              <a:t>Opisthion to Anterior Arch of C1 (OA)</a:t>
            </a:r>
          </a:p>
          <a:p>
            <a:pPr lvl="1"/>
            <a:r>
              <a:rPr lang="en-US" dirty="0"/>
              <a:t>Ratio of these lines should be less than 1 in normal patients</a:t>
            </a:r>
          </a:p>
          <a:p>
            <a:pPr lvl="2"/>
            <a:r>
              <a:rPr lang="en-US" dirty="0"/>
              <a:t>BC/OA &lt; 1</a:t>
            </a:r>
          </a:p>
          <a:p>
            <a:pPr lvl="1"/>
            <a:endParaRPr lang="en-US" dirty="0"/>
          </a:p>
        </p:txBody>
      </p:sp>
      <p:sp>
        <p:nvSpPr>
          <p:cNvPr id="2" name="Content Placeholder 1"/>
          <p:cNvSpPr>
            <a:spLocks noGrp="1"/>
          </p:cNvSpPr>
          <p:nvPr>
            <p:ph sz="half" idx="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7735"/>
            <a:ext cx="7494262" cy="5480265"/>
          </a:xfrm>
          <a:prstGeom prst="rect">
            <a:avLst/>
          </a:prstGeom>
        </p:spPr>
      </p:pic>
      <p:sp>
        <p:nvSpPr>
          <p:cNvPr id="8" name="TextBox 7"/>
          <p:cNvSpPr txBox="1"/>
          <p:nvPr/>
        </p:nvSpPr>
        <p:spPr>
          <a:xfrm>
            <a:off x="3747131" y="3429001"/>
            <a:ext cx="386644" cy="523220"/>
          </a:xfrm>
          <a:prstGeom prst="rect">
            <a:avLst/>
          </a:prstGeom>
          <a:noFill/>
        </p:spPr>
        <p:txBody>
          <a:bodyPr wrap="none" rtlCol="0">
            <a:spAutoFit/>
          </a:bodyPr>
          <a:lstStyle/>
          <a:p>
            <a:r>
              <a:rPr lang="en-GB" sz="2800" b="1" dirty="0">
                <a:solidFill>
                  <a:srgbClr val="FFFF00"/>
                </a:solidFill>
              </a:rPr>
              <a:t>B</a:t>
            </a:r>
            <a:endParaRPr lang="en-US" sz="2800" b="1" dirty="0">
              <a:solidFill>
                <a:srgbClr val="FFFF00"/>
              </a:solidFill>
            </a:endParaRPr>
          </a:p>
        </p:txBody>
      </p:sp>
      <p:sp>
        <p:nvSpPr>
          <p:cNvPr id="10" name="TextBox 9"/>
          <p:cNvSpPr txBox="1"/>
          <p:nvPr/>
        </p:nvSpPr>
        <p:spPr>
          <a:xfrm>
            <a:off x="2421859" y="4762501"/>
            <a:ext cx="375424" cy="523220"/>
          </a:xfrm>
          <a:prstGeom prst="rect">
            <a:avLst/>
          </a:prstGeom>
          <a:noFill/>
        </p:spPr>
        <p:txBody>
          <a:bodyPr wrap="none" rtlCol="0">
            <a:spAutoFit/>
          </a:bodyPr>
          <a:lstStyle/>
          <a:p>
            <a:r>
              <a:rPr lang="en-GB" sz="2800" b="1" dirty="0">
                <a:solidFill>
                  <a:srgbClr val="FFFF00"/>
                </a:solidFill>
              </a:rPr>
              <a:t>C</a:t>
            </a:r>
            <a:endParaRPr lang="en-US" sz="2800" b="1" dirty="0">
              <a:solidFill>
                <a:srgbClr val="FFFF00"/>
              </a:solidFill>
            </a:endParaRPr>
          </a:p>
        </p:txBody>
      </p:sp>
      <p:sp>
        <p:nvSpPr>
          <p:cNvPr id="11" name="TextBox 10"/>
          <p:cNvSpPr txBox="1"/>
          <p:nvPr/>
        </p:nvSpPr>
        <p:spPr>
          <a:xfrm>
            <a:off x="2370563" y="3856257"/>
            <a:ext cx="426720" cy="523220"/>
          </a:xfrm>
          <a:prstGeom prst="rect">
            <a:avLst/>
          </a:prstGeom>
          <a:noFill/>
        </p:spPr>
        <p:txBody>
          <a:bodyPr wrap="none" rtlCol="0">
            <a:spAutoFit/>
          </a:bodyPr>
          <a:lstStyle/>
          <a:p>
            <a:r>
              <a:rPr lang="en-GB" sz="2800" b="1" dirty="0">
                <a:solidFill>
                  <a:srgbClr val="FFFF00"/>
                </a:solidFill>
              </a:rPr>
              <a:t>O</a:t>
            </a:r>
            <a:endParaRPr lang="en-US" sz="2800" b="1" dirty="0">
              <a:solidFill>
                <a:srgbClr val="FFFF00"/>
              </a:solidFill>
            </a:endParaRPr>
          </a:p>
        </p:txBody>
      </p:sp>
      <p:sp>
        <p:nvSpPr>
          <p:cNvPr id="12" name="TextBox 11"/>
          <p:cNvSpPr txBox="1"/>
          <p:nvPr/>
        </p:nvSpPr>
        <p:spPr>
          <a:xfrm>
            <a:off x="4168725" y="4117868"/>
            <a:ext cx="402674" cy="523220"/>
          </a:xfrm>
          <a:prstGeom prst="rect">
            <a:avLst/>
          </a:prstGeom>
          <a:noFill/>
        </p:spPr>
        <p:txBody>
          <a:bodyPr wrap="none" rtlCol="0">
            <a:spAutoFit/>
          </a:bodyPr>
          <a:lstStyle/>
          <a:p>
            <a:r>
              <a:rPr lang="en-GB" sz="2800" b="1" dirty="0">
                <a:solidFill>
                  <a:srgbClr val="FFFF00"/>
                </a:solidFill>
              </a:rPr>
              <a:t>A</a:t>
            </a:r>
            <a:endParaRPr lang="en-US" sz="2800" b="1" dirty="0">
              <a:solidFill>
                <a:srgbClr val="FFFF00"/>
              </a:solidFill>
            </a:endParaRPr>
          </a:p>
        </p:txBody>
      </p:sp>
    </p:spTree>
    <p:extLst>
      <p:ext uri="{BB962C8B-B14F-4D97-AF65-F5344CB8AC3E}">
        <p14:creationId xmlns:p14="http://schemas.microsoft.com/office/powerpoint/2010/main" val="161610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Upper Cervical Instability </a:t>
            </a:r>
          </a:p>
        </p:txBody>
      </p:sp>
      <p:sp>
        <p:nvSpPr>
          <p:cNvPr id="3" name="Content Placeholder 2"/>
          <p:cNvSpPr>
            <a:spLocks noGrp="1"/>
          </p:cNvSpPr>
          <p:nvPr>
            <p:ph sz="half" idx="1"/>
          </p:nvPr>
        </p:nvSpPr>
        <p:spPr>
          <a:xfrm>
            <a:off x="838200" y="1825625"/>
            <a:ext cx="4901865" cy="4351338"/>
          </a:xfrm>
        </p:spPr>
        <p:txBody>
          <a:bodyPr>
            <a:normAutofit fontScale="85000" lnSpcReduction="20000"/>
          </a:bodyPr>
          <a:lstStyle/>
          <a:p>
            <a:r>
              <a:rPr lang="en-US" dirty="0"/>
              <a:t>Widened ADI</a:t>
            </a:r>
          </a:p>
          <a:p>
            <a:r>
              <a:rPr lang="en-US" dirty="0" err="1"/>
              <a:t>Atlanto</a:t>
            </a:r>
            <a:r>
              <a:rPr lang="en-US" dirty="0"/>
              <a:t>-dens Interval (ADI)</a:t>
            </a:r>
          </a:p>
          <a:p>
            <a:pPr lvl="1"/>
            <a:r>
              <a:rPr lang="en-US" dirty="0"/>
              <a:t>Horizontal distance between posterior border of anterior arch of C1 and the anterior border of the Dens</a:t>
            </a:r>
          </a:p>
          <a:p>
            <a:pPr lvl="1"/>
            <a:r>
              <a:rPr lang="en-US" dirty="0"/>
              <a:t>&gt; 3.5 mm indicative of instability</a:t>
            </a:r>
          </a:p>
          <a:p>
            <a:r>
              <a:rPr lang="en-US" dirty="0"/>
              <a:t>Posterior </a:t>
            </a:r>
            <a:r>
              <a:rPr lang="en-US" dirty="0" err="1"/>
              <a:t>atlanto</a:t>
            </a:r>
            <a:r>
              <a:rPr lang="en-US" dirty="0"/>
              <a:t>-dens interval (PADI)</a:t>
            </a:r>
          </a:p>
          <a:p>
            <a:pPr lvl="1"/>
            <a:r>
              <a:rPr lang="en-US" dirty="0"/>
              <a:t>Horizontal distance between posterior border of dens and the anterior border of the posterior arch of C1</a:t>
            </a:r>
          </a:p>
          <a:p>
            <a:pPr lvl="1"/>
            <a:r>
              <a:rPr lang="en-US" dirty="0"/>
              <a:t>Commonly evaluated as Space Available for the Cord</a:t>
            </a:r>
          </a:p>
          <a:p>
            <a:pPr lvl="2"/>
            <a:r>
              <a:rPr lang="en-US" dirty="0"/>
              <a:t>The AP diameter of the canal at this level</a:t>
            </a:r>
          </a:p>
          <a:p>
            <a:pPr lvl="1"/>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92687" y="81859"/>
            <a:ext cx="5123542" cy="6368516"/>
          </a:xfrm>
        </p:spPr>
      </p:pic>
      <p:sp>
        <p:nvSpPr>
          <p:cNvPr id="5" name="TextBox 4"/>
          <p:cNvSpPr txBox="1"/>
          <p:nvPr/>
        </p:nvSpPr>
        <p:spPr>
          <a:xfrm>
            <a:off x="8360230" y="3266117"/>
            <a:ext cx="638701" cy="369332"/>
          </a:xfrm>
          <a:prstGeom prst="rect">
            <a:avLst/>
          </a:prstGeom>
          <a:noFill/>
        </p:spPr>
        <p:txBody>
          <a:bodyPr wrap="none" rtlCol="0">
            <a:spAutoFit/>
          </a:bodyPr>
          <a:lstStyle/>
          <a:p>
            <a:r>
              <a:rPr lang="en-GB" b="1" dirty="0"/>
              <a:t>PADI</a:t>
            </a:r>
            <a:endParaRPr lang="en-US" b="1" dirty="0"/>
          </a:p>
        </p:txBody>
      </p:sp>
      <p:sp>
        <p:nvSpPr>
          <p:cNvPr id="9" name="TextBox 8"/>
          <p:cNvSpPr txBox="1"/>
          <p:nvPr/>
        </p:nvSpPr>
        <p:spPr>
          <a:xfrm>
            <a:off x="9786095" y="3081451"/>
            <a:ext cx="530915" cy="369332"/>
          </a:xfrm>
          <a:prstGeom prst="rect">
            <a:avLst/>
          </a:prstGeom>
          <a:noFill/>
        </p:spPr>
        <p:txBody>
          <a:bodyPr wrap="none" rtlCol="0">
            <a:spAutoFit/>
          </a:bodyPr>
          <a:lstStyle/>
          <a:p>
            <a:r>
              <a:rPr lang="en-GB" b="1" dirty="0"/>
              <a:t>ADI</a:t>
            </a:r>
            <a:endParaRPr lang="en-US" b="1" dirty="0"/>
          </a:p>
        </p:txBody>
      </p:sp>
    </p:spTree>
    <p:extLst>
      <p:ext uri="{BB962C8B-B14F-4D97-AF65-F5344CB8AC3E}">
        <p14:creationId xmlns:p14="http://schemas.microsoft.com/office/powerpoint/2010/main" val="410154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600"/>
            <a:ext cx="10515600" cy="1270058"/>
          </a:xfrm>
        </p:spPr>
        <p:txBody>
          <a:bodyPr>
            <a:normAutofit/>
          </a:bodyPr>
          <a:lstStyle/>
          <a:p>
            <a:r>
              <a:rPr lang="en-US" dirty="0">
                <a:solidFill>
                  <a:srgbClr val="000090"/>
                </a:solidFill>
              </a:rPr>
              <a:t>Upper Cervical: Open Mouth View: C1-C2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526" y="1370658"/>
            <a:ext cx="6790773" cy="5288391"/>
          </a:xfrm>
          <a:prstGeom prst="rect">
            <a:avLst/>
          </a:prstGeom>
        </p:spPr>
      </p:pic>
      <p:sp>
        <p:nvSpPr>
          <p:cNvPr id="6" name="TextBox 5"/>
          <p:cNvSpPr txBox="1"/>
          <p:nvPr/>
        </p:nvSpPr>
        <p:spPr>
          <a:xfrm>
            <a:off x="9144000" y="2641600"/>
            <a:ext cx="2529860" cy="584775"/>
          </a:xfrm>
          <a:prstGeom prst="rect">
            <a:avLst/>
          </a:prstGeom>
          <a:noFill/>
        </p:spPr>
        <p:txBody>
          <a:bodyPr wrap="none" rtlCol="0">
            <a:spAutoFit/>
          </a:bodyPr>
          <a:lstStyle/>
          <a:p>
            <a:r>
              <a:rPr lang="en-GB" sz="3200" b="1" dirty="0"/>
              <a:t>Normal C1-C2</a:t>
            </a:r>
            <a:endParaRPr lang="en-US" sz="3200" b="1" dirty="0"/>
          </a:p>
        </p:txBody>
      </p:sp>
    </p:spTree>
    <p:extLst>
      <p:ext uri="{BB962C8B-B14F-4D97-AF65-F5344CB8AC3E}">
        <p14:creationId xmlns:p14="http://schemas.microsoft.com/office/powerpoint/2010/main" val="333466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037B9A-F0FE-4021-81A0-9067D0A1B71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Measuring Lateral Mass Overhang</a:t>
            </a:r>
          </a:p>
        </p:txBody>
      </p:sp>
      <p:pic>
        <p:nvPicPr>
          <p:cNvPr id="6" name="Content Placeholder 5">
            <a:extLst>
              <a:ext uri="{FF2B5EF4-FFF2-40B4-BE49-F238E27FC236}">
                <a16:creationId xmlns:a16="http://schemas.microsoft.com/office/drawing/2014/main" id="{E6770974-4D37-44D7-A6FE-EF2AC125CE3E}"/>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1493" r="-962" b="7190"/>
          <a:stretch/>
        </p:blipFill>
        <p:spPr>
          <a:xfrm>
            <a:off x="3563100" y="1784505"/>
            <a:ext cx="4567109" cy="4904529"/>
          </a:xfrm>
        </p:spPr>
      </p:pic>
    </p:spTree>
    <p:extLst>
      <p:ext uri="{BB962C8B-B14F-4D97-AF65-F5344CB8AC3E}">
        <p14:creationId xmlns:p14="http://schemas.microsoft.com/office/powerpoint/2010/main" val="2971414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286"/>
            <a:ext cx="10515600" cy="863193"/>
          </a:xfrm>
        </p:spPr>
        <p:txBody>
          <a:bodyPr/>
          <a:lstStyle/>
          <a:p>
            <a:r>
              <a:rPr lang="en-GB" dirty="0"/>
              <a:t>CT scan- C- spine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5652" y="2044609"/>
            <a:ext cx="2726237" cy="32146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64" y="2000926"/>
            <a:ext cx="3114229" cy="3214688"/>
          </a:xfrm>
          <a:prstGeom prst="rect">
            <a:avLst/>
          </a:prstGeom>
        </p:spPr>
      </p:pic>
      <p:sp>
        <p:nvSpPr>
          <p:cNvPr id="6" name="TextBox 5"/>
          <p:cNvSpPr txBox="1"/>
          <p:nvPr/>
        </p:nvSpPr>
        <p:spPr>
          <a:xfrm>
            <a:off x="5845665" y="364494"/>
            <a:ext cx="4662815" cy="584775"/>
          </a:xfrm>
          <a:prstGeom prst="rect">
            <a:avLst/>
          </a:prstGeom>
          <a:noFill/>
        </p:spPr>
        <p:txBody>
          <a:bodyPr wrap="none" rtlCol="0">
            <a:spAutoFit/>
          </a:bodyPr>
          <a:lstStyle/>
          <a:p>
            <a:r>
              <a:rPr lang="en-GB" sz="3200" b="1" dirty="0"/>
              <a:t>C1-C2 (Odontoid fracture) </a:t>
            </a:r>
            <a:endParaRPr lang="en-US" sz="3200" b="1" dirty="0"/>
          </a:p>
        </p:txBody>
      </p:sp>
      <p:sp>
        <p:nvSpPr>
          <p:cNvPr id="7" name="TextBox 6"/>
          <p:cNvSpPr txBox="1"/>
          <p:nvPr/>
        </p:nvSpPr>
        <p:spPr>
          <a:xfrm>
            <a:off x="0" y="5307931"/>
            <a:ext cx="3965162" cy="830997"/>
          </a:xfrm>
          <a:prstGeom prst="rect">
            <a:avLst/>
          </a:prstGeom>
          <a:noFill/>
        </p:spPr>
        <p:txBody>
          <a:bodyPr wrap="square" rtlCol="0">
            <a:spAutoFit/>
          </a:bodyPr>
          <a:lstStyle/>
          <a:p>
            <a:r>
              <a:rPr lang="en-GB" sz="2400" b="1" dirty="0"/>
              <a:t>Defines the nature of spine injury better</a:t>
            </a:r>
            <a:endParaRPr lang="en-US" sz="2400" b="1" dirty="0"/>
          </a:p>
        </p:txBody>
      </p:sp>
      <p:sp>
        <p:nvSpPr>
          <p:cNvPr id="9" name="TextBox 8"/>
          <p:cNvSpPr txBox="1"/>
          <p:nvPr/>
        </p:nvSpPr>
        <p:spPr>
          <a:xfrm>
            <a:off x="3764331" y="5388089"/>
            <a:ext cx="3126799" cy="830997"/>
          </a:xfrm>
          <a:prstGeom prst="rect">
            <a:avLst/>
          </a:prstGeom>
          <a:noFill/>
        </p:spPr>
        <p:txBody>
          <a:bodyPr wrap="square" rtlCol="0">
            <a:spAutoFit/>
          </a:bodyPr>
          <a:lstStyle/>
          <a:p>
            <a:r>
              <a:rPr lang="en-GB" sz="2400" b="1" dirty="0"/>
              <a:t>Aids decision on management </a:t>
            </a:r>
            <a:endParaRPr lang="en-US" sz="24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048" y="2094039"/>
            <a:ext cx="4162100" cy="3121575"/>
          </a:xfrm>
          <a:prstGeom prst="rect">
            <a:avLst/>
          </a:prstGeom>
        </p:spPr>
      </p:pic>
      <p:sp>
        <p:nvSpPr>
          <p:cNvPr id="11" name="TextBox 10"/>
          <p:cNvSpPr txBox="1"/>
          <p:nvPr/>
        </p:nvSpPr>
        <p:spPr>
          <a:xfrm>
            <a:off x="7620000" y="5492596"/>
            <a:ext cx="3472361" cy="461665"/>
          </a:xfrm>
          <a:prstGeom prst="rect">
            <a:avLst/>
          </a:prstGeom>
          <a:noFill/>
        </p:spPr>
        <p:txBody>
          <a:bodyPr wrap="none" rtlCol="0">
            <a:spAutoFit/>
          </a:bodyPr>
          <a:lstStyle/>
          <a:p>
            <a:r>
              <a:rPr lang="en-GB" sz="2400" b="1" dirty="0"/>
              <a:t>C-arm Image post fixation</a:t>
            </a:r>
            <a:endParaRPr lang="en-US" sz="2400" b="1" dirty="0"/>
          </a:p>
        </p:txBody>
      </p:sp>
    </p:spTree>
    <p:extLst>
      <p:ext uri="{BB962C8B-B14F-4D97-AF65-F5344CB8AC3E}">
        <p14:creationId xmlns:p14="http://schemas.microsoft.com/office/powerpoint/2010/main" val="143256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36" y="170757"/>
            <a:ext cx="10913164" cy="1125040"/>
          </a:xfrm>
        </p:spPr>
        <p:txBody>
          <a:bodyPr/>
          <a:lstStyle/>
          <a:p>
            <a:r>
              <a:rPr lang="en-US" dirty="0">
                <a:solidFill>
                  <a:srgbClr val="000090"/>
                </a:solidFill>
              </a:rPr>
              <a:t>Cervical Spine: Lateral X-ray</a:t>
            </a:r>
          </a:p>
        </p:txBody>
      </p:sp>
      <p:sp>
        <p:nvSpPr>
          <p:cNvPr id="3" name="Content Placeholder 2"/>
          <p:cNvSpPr>
            <a:spLocks noGrp="1"/>
          </p:cNvSpPr>
          <p:nvPr>
            <p:ph idx="1"/>
          </p:nvPr>
        </p:nvSpPr>
        <p:spPr/>
        <p:txBody>
          <a:bodyPr>
            <a:normAutofit/>
          </a:bodyPr>
          <a:lstStyle/>
          <a:p>
            <a:pPr marL="0" indent="0">
              <a:buNone/>
            </a:pPr>
            <a:r>
              <a:rPr lang="en-US" sz="3600" b="1" dirty="0"/>
              <a:t>Check the lines and soft tissues</a:t>
            </a:r>
          </a:p>
          <a:p>
            <a:r>
              <a:rPr lang="en-US" sz="3200" b="1" dirty="0">
                <a:solidFill>
                  <a:srgbClr val="FF0000"/>
                </a:solidFill>
              </a:rPr>
              <a:t>Anterior VB line</a:t>
            </a:r>
          </a:p>
          <a:p>
            <a:r>
              <a:rPr lang="en-US" sz="3200" b="1" dirty="0">
                <a:solidFill>
                  <a:srgbClr val="FFFF00"/>
                </a:solidFill>
              </a:rPr>
              <a:t>Posterior VB line</a:t>
            </a:r>
          </a:p>
          <a:p>
            <a:r>
              <a:rPr lang="en-US" sz="3200" b="1" dirty="0" err="1">
                <a:solidFill>
                  <a:srgbClr val="0070C0"/>
                </a:solidFill>
              </a:rPr>
              <a:t>Spinolaminar</a:t>
            </a:r>
            <a:r>
              <a:rPr lang="en-US" sz="3200" b="1" dirty="0">
                <a:solidFill>
                  <a:srgbClr val="0070C0"/>
                </a:solidFill>
              </a:rPr>
              <a:t> line</a:t>
            </a:r>
          </a:p>
          <a:p>
            <a:r>
              <a:rPr lang="en-GB" sz="3200" b="1" dirty="0">
                <a:solidFill>
                  <a:srgbClr val="92D050"/>
                </a:solidFill>
              </a:rPr>
              <a:t>Posterior spinous line</a:t>
            </a:r>
            <a:endParaRPr lang="en-US" sz="3200" b="1" dirty="0">
              <a:solidFill>
                <a:srgbClr val="92D050"/>
              </a:solidFill>
            </a:endParaRPr>
          </a:p>
          <a:p>
            <a:endParaRPr lang="en-US" sz="3200" b="1" dirty="0">
              <a:solidFill>
                <a:srgbClr val="FFFF00"/>
              </a:solidFill>
            </a:endParaRPr>
          </a:p>
          <a:p>
            <a:endParaRPr lang="en-US" sz="3200"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575" y="0"/>
            <a:ext cx="4140537" cy="6858000"/>
          </a:xfrm>
          <a:prstGeom prst="rect">
            <a:avLst/>
          </a:prstGeom>
        </p:spPr>
      </p:pic>
    </p:spTree>
    <p:extLst>
      <p:ext uri="{BB962C8B-B14F-4D97-AF65-F5344CB8AC3E}">
        <p14:creationId xmlns:p14="http://schemas.microsoft.com/office/powerpoint/2010/main" val="268777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9C8A-9A40-4A7A-AB6D-CD9D34513E55}"/>
              </a:ext>
            </a:extLst>
          </p:cNvPr>
          <p:cNvSpPr>
            <a:spLocks noGrp="1"/>
          </p:cNvSpPr>
          <p:nvPr>
            <p:ph type="title"/>
          </p:nvPr>
        </p:nvSpPr>
        <p:spPr>
          <a:xfrm>
            <a:off x="838200" y="0"/>
            <a:ext cx="10515600" cy="1690689"/>
          </a:xfrm>
        </p:spPr>
        <p:txBody>
          <a:bodyPr/>
          <a:lstStyle/>
          <a:p>
            <a:r>
              <a:rPr lang="en-US" b="1" u="sng" dirty="0">
                <a:solidFill>
                  <a:srgbClr val="000090"/>
                </a:solidFill>
              </a:rPr>
              <a:t>Objectives of Radiographic Examinations</a:t>
            </a:r>
          </a:p>
        </p:txBody>
      </p:sp>
      <p:sp>
        <p:nvSpPr>
          <p:cNvPr id="3" name="Content Placeholder 2">
            <a:extLst>
              <a:ext uri="{FF2B5EF4-FFF2-40B4-BE49-F238E27FC236}">
                <a16:creationId xmlns:a16="http://schemas.microsoft.com/office/drawing/2014/main" id="{A8E9CCEE-C0F6-4A0E-9E1E-AF6FDAAFE95A}"/>
              </a:ext>
            </a:extLst>
          </p:cNvPr>
          <p:cNvSpPr>
            <a:spLocks noGrp="1"/>
          </p:cNvSpPr>
          <p:nvPr>
            <p:ph idx="1"/>
          </p:nvPr>
        </p:nvSpPr>
        <p:spPr>
          <a:xfrm>
            <a:off x="838200" y="880238"/>
            <a:ext cx="10515600" cy="5296726"/>
          </a:xfrm>
        </p:spPr>
        <p:txBody>
          <a:bodyPr>
            <a:normAutofit fontScale="92500" lnSpcReduction="10000"/>
          </a:bodyPr>
          <a:lstStyle/>
          <a:p>
            <a:pPr marL="0" indent="0">
              <a:buNone/>
            </a:pPr>
            <a:endParaRPr lang="en-US" sz="4000" b="1" dirty="0"/>
          </a:p>
          <a:p>
            <a:endParaRPr lang="en-US" sz="4000" b="1" dirty="0"/>
          </a:p>
          <a:p>
            <a:r>
              <a:rPr lang="en-US" sz="4000" b="1" dirty="0"/>
              <a:t>Adjunct to history and physical examination in process of establishing diagnosis of spine injury.</a:t>
            </a:r>
          </a:p>
          <a:p>
            <a:pPr marL="0" indent="0">
              <a:buNone/>
            </a:pPr>
            <a:endParaRPr lang="en-US" sz="4000" b="1" dirty="0"/>
          </a:p>
          <a:p>
            <a:r>
              <a:rPr lang="en-US" sz="4000" b="1" dirty="0"/>
              <a:t>Ascertain as definitively as possible whether there is a Spine injury </a:t>
            </a:r>
          </a:p>
          <a:p>
            <a:endParaRPr lang="en-US" sz="4000" b="1" dirty="0"/>
          </a:p>
          <a:p>
            <a:r>
              <a:rPr lang="en-US" sz="4000" b="1" dirty="0"/>
              <a:t>Define fully the nature of the Spine injury</a:t>
            </a:r>
          </a:p>
          <a:p>
            <a:pPr marL="0" indent="0">
              <a:buNone/>
            </a:pPr>
            <a:endParaRPr lang="en-US" sz="4000" b="1" dirty="0"/>
          </a:p>
        </p:txBody>
      </p:sp>
    </p:spTree>
    <p:extLst>
      <p:ext uri="{BB962C8B-B14F-4D97-AF65-F5344CB8AC3E}">
        <p14:creationId xmlns:p14="http://schemas.microsoft.com/office/powerpoint/2010/main" val="3558192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Lower C-Spine detection</a:t>
            </a:r>
          </a:p>
        </p:txBody>
      </p:sp>
      <p:sp>
        <p:nvSpPr>
          <p:cNvPr id="3" name="Content Placeholder 2"/>
          <p:cNvSpPr>
            <a:spLocks noGrp="1"/>
          </p:cNvSpPr>
          <p:nvPr>
            <p:ph idx="1"/>
          </p:nvPr>
        </p:nvSpPr>
        <p:spPr>
          <a:xfrm>
            <a:off x="838200" y="1986824"/>
            <a:ext cx="10515600" cy="4190139"/>
          </a:xfrm>
        </p:spPr>
        <p:txBody>
          <a:bodyPr>
            <a:noAutofit/>
          </a:bodyPr>
          <a:lstStyle/>
          <a:p>
            <a:r>
              <a:rPr lang="en-US" sz="3600" b="1" dirty="0"/>
              <a:t>Spinous process gapping</a:t>
            </a:r>
          </a:p>
          <a:p>
            <a:r>
              <a:rPr lang="en-US" sz="3600" b="1" dirty="0"/>
              <a:t>Facet joint apposition</a:t>
            </a:r>
          </a:p>
          <a:p>
            <a:r>
              <a:rPr lang="en-US" sz="3600" b="1" dirty="0"/>
              <a:t>Intervertebral gaping</a:t>
            </a:r>
          </a:p>
          <a:p>
            <a:r>
              <a:rPr lang="en-US" sz="3600" b="1" dirty="0"/>
              <a:t>Angulation</a:t>
            </a:r>
          </a:p>
          <a:p>
            <a:r>
              <a:rPr lang="en-US" sz="3600" b="1" dirty="0"/>
              <a:t>Translation</a:t>
            </a:r>
          </a:p>
          <a:p>
            <a:endParaRPr lang="en-US" sz="3200" dirty="0"/>
          </a:p>
        </p:txBody>
      </p:sp>
      <p:sp>
        <p:nvSpPr>
          <p:cNvPr id="4" name="object 3"/>
          <p:cNvSpPr/>
          <p:nvPr/>
        </p:nvSpPr>
        <p:spPr>
          <a:xfrm>
            <a:off x="6523868" y="1490030"/>
            <a:ext cx="4203700" cy="4953000"/>
          </a:xfrm>
          <a:prstGeom prst="rect">
            <a:avLst/>
          </a:prstGeom>
          <a:blipFill>
            <a:blip r:embed="rId3" cstate="print"/>
            <a:stretch>
              <a:fillRect/>
            </a:stretch>
          </a:blipFill>
        </p:spPr>
        <p:txBody>
          <a:bodyPr wrap="square" lIns="0" tIns="0" rIns="0" bIns="0" rtlCol="0"/>
          <a:lstStyle/>
          <a:p>
            <a:endParaRPr kern="1200"/>
          </a:p>
        </p:txBody>
      </p:sp>
      <p:sp>
        <p:nvSpPr>
          <p:cNvPr id="5" name="object 8"/>
          <p:cNvSpPr/>
          <p:nvPr/>
        </p:nvSpPr>
        <p:spPr>
          <a:xfrm>
            <a:off x="6854450" y="1060985"/>
            <a:ext cx="3517391" cy="1700783"/>
          </a:xfrm>
          <a:prstGeom prst="rect">
            <a:avLst/>
          </a:prstGeom>
          <a:blipFill>
            <a:blip r:embed="rId4" cstate="print"/>
            <a:stretch>
              <a:fillRect/>
            </a:stretch>
          </a:blipFill>
        </p:spPr>
        <p:txBody>
          <a:bodyPr wrap="square" lIns="0" tIns="0" rIns="0" bIns="0" rtlCol="0"/>
          <a:lstStyle/>
          <a:p>
            <a:endParaRPr kern="1200"/>
          </a:p>
        </p:txBody>
      </p:sp>
    </p:spTree>
    <p:extLst>
      <p:ext uri="{BB962C8B-B14F-4D97-AF65-F5344CB8AC3E}">
        <p14:creationId xmlns:p14="http://schemas.microsoft.com/office/powerpoint/2010/main" val="583574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Lower C-Spine detection</a:t>
            </a:r>
          </a:p>
        </p:txBody>
      </p:sp>
      <p:sp>
        <p:nvSpPr>
          <p:cNvPr id="3" name="Content Placeholder 2"/>
          <p:cNvSpPr>
            <a:spLocks noGrp="1"/>
          </p:cNvSpPr>
          <p:nvPr>
            <p:ph idx="1"/>
          </p:nvPr>
        </p:nvSpPr>
        <p:spPr/>
        <p:txBody>
          <a:bodyPr>
            <a:normAutofit/>
          </a:bodyPr>
          <a:lstStyle/>
          <a:p>
            <a:endParaRPr lang="en-US" sz="4000" b="1" dirty="0"/>
          </a:p>
          <a:p>
            <a:endParaRPr lang="en-US" sz="4000" b="1" dirty="0"/>
          </a:p>
          <a:p>
            <a:r>
              <a:rPr lang="en-US" sz="4000" b="1" dirty="0"/>
              <a:t>Spinous process gapping</a:t>
            </a:r>
          </a:p>
        </p:txBody>
      </p:sp>
      <p:grpSp>
        <p:nvGrpSpPr>
          <p:cNvPr id="4" name="object 5"/>
          <p:cNvGrpSpPr/>
          <p:nvPr/>
        </p:nvGrpSpPr>
        <p:grpSpPr>
          <a:xfrm>
            <a:off x="6632271" y="1672453"/>
            <a:ext cx="3904686" cy="4740712"/>
            <a:chOff x="4643437" y="1519237"/>
            <a:chExt cx="4213225" cy="4962525"/>
          </a:xfrm>
        </p:grpSpPr>
        <p:sp>
          <p:nvSpPr>
            <p:cNvPr id="5" name="object 6"/>
            <p:cNvSpPr/>
            <p:nvPr/>
          </p:nvSpPr>
          <p:spPr>
            <a:xfrm>
              <a:off x="4648200" y="1524000"/>
              <a:ext cx="4203700" cy="4953000"/>
            </a:xfrm>
            <a:prstGeom prst="rect">
              <a:avLst/>
            </a:prstGeom>
            <a:blipFill>
              <a:blip r:embed="rId2" cstate="print"/>
              <a:stretch>
                <a:fillRect/>
              </a:stretch>
            </a:blipFill>
          </p:spPr>
          <p:txBody>
            <a:bodyPr wrap="square" lIns="0" tIns="0" rIns="0" bIns="0" rtlCol="0"/>
            <a:lstStyle/>
            <a:p>
              <a:endParaRPr kern="1200"/>
            </a:p>
          </p:txBody>
        </p:sp>
        <p:sp>
          <p:nvSpPr>
            <p:cNvPr id="6" name="object 7"/>
            <p:cNvSpPr/>
            <p:nvPr/>
          </p:nvSpPr>
          <p:spPr>
            <a:xfrm>
              <a:off x="4643437" y="1519237"/>
              <a:ext cx="4213225" cy="4962525"/>
            </a:xfrm>
            <a:custGeom>
              <a:avLst/>
              <a:gdLst/>
              <a:ahLst/>
              <a:cxnLst/>
              <a:rect l="l" t="t" r="r" b="b"/>
              <a:pathLst>
                <a:path w="4213225" h="4962525">
                  <a:moveTo>
                    <a:pt x="0" y="0"/>
                  </a:moveTo>
                  <a:lnTo>
                    <a:pt x="4213225" y="0"/>
                  </a:lnTo>
                  <a:lnTo>
                    <a:pt x="4213225" y="4962525"/>
                  </a:lnTo>
                  <a:lnTo>
                    <a:pt x="0" y="4962525"/>
                  </a:lnTo>
                  <a:lnTo>
                    <a:pt x="0" y="0"/>
                  </a:lnTo>
                  <a:close/>
                </a:path>
              </a:pathLst>
            </a:custGeom>
            <a:ln w="9525">
              <a:solidFill>
                <a:srgbClr val="000000"/>
              </a:solidFill>
            </a:ln>
          </p:spPr>
          <p:txBody>
            <a:bodyPr wrap="square" lIns="0" tIns="0" rIns="0" bIns="0" rtlCol="0"/>
            <a:lstStyle/>
            <a:p>
              <a:endParaRPr kern="1200"/>
            </a:p>
          </p:txBody>
        </p:sp>
        <p:sp>
          <p:nvSpPr>
            <p:cNvPr id="7" name="object 8"/>
            <p:cNvSpPr/>
            <p:nvPr/>
          </p:nvSpPr>
          <p:spPr>
            <a:xfrm>
              <a:off x="8077200" y="3962400"/>
              <a:ext cx="76200" cy="685800"/>
            </a:xfrm>
            <a:custGeom>
              <a:avLst/>
              <a:gdLst/>
              <a:ahLst/>
              <a:cxnLst/>
              <a:rect l="l" t="t" r="r" b="b"/>
              <a:pathLst>
                <a:path w="76200" h="685800">
                  <a:moveTo>
                    <a:pt x="38100" y="0"/>
                  </a:moveTo>
                  <a:lnTo>
                    <a:pt x="0" y="137160"/>
                  </a:lnTo>
                  <a:lnTo>
                    <a:pt x="19050" y="137160"/>
                  </a:lnTo>
                  <a:lnTo>
                    <a:pt x="19050" y="548640"/>
                  </a:lnTo>
                  <a:lnTo>
                    <a:pt x="0" y="548640"/>
                  </a:lnTo>
                  <a:lnTo>
                    <a:pt x="38100" y="685800"/>
                  </a:lnTo>
                  <a:lnTo>
                    <a:pt x="76200" y="548640"/>
                  </a:lnTo>
                  <a:lnTo>
                    <a:pt x="57150" y="548640"/>
                  </a:lnTo>
                  <a:lnTo>
                    <a:pt x="57150" y="137160"/>
                  </a:lnTo>
                  <a:lnTo>
                    <a:pt x="76200" y="137160"/>
                  </a:lnTo>
                  <a:lnTo>
                    <a:pt x="38100" y="0"/>
                  </a:lnTo>
                  <a:close/>
                </a:path>
              </a:pathLst>
            </a:custGeom>
            <a:solidFill>
              <a:srgbClr val="FFFFFF"/>
            </a:solidFill>
          </p:spPr>
          <p:txBody>
            <a:bodyPr wrap="square" lIns="0" tIns="0" rIns="0" bIns="0" rtlCol="0"/>
            <a:lstStyle/>
            <a:p>
              <a:endParaRPr kern="1200"/>
            </a:p>
          </p:txBody>
        </p:sp>
        <p:sp>
          <p:nvSpPr>
            <p:cNvPr id="8" name="object 9"/>
            <p:cNvSpPr/>
            <p:nvPr/>
          </p:nvSpPr>
          <p:spPr>
            <a:xfrm>
              <a:off x="8077200" y="3962400"/>
              <a:ext cx="76200" cy="685800"/>
            </a:xfrm>
            <a:custGeom>
              <a:avLst/>
              <a:gdLst/>
              <a:ahLst/>
              <a:cxnLst/>
              <a:rect l="l" t="t" r="r" b="b"/>
              <a:pathLst>
                <a:path w="76200" h="685800">
                  <a:moveTo>
                    <a:pt x="0" y="137160"/>
                  </a:moveTo>
                  <a:lnTo>
                    <a:pt x="38100" y="0"/>
                  </a:lnTo>
                  <a:lnTo>
                    <a:pt x="76200" y="137160"/>
                  </a:lnTo>
                  <a:lnTo>
                    <a:pt x="57150" y="137160"/>
                  </a:lnTo>
                  <a:lnTo>
                    <a:pt x="57150" y="548640"/>
                  </a:lnTo>
                  <a:lnTo>
                    <a:pt x="76200" y="548640"/>
                  </a:lnTo>
                  <a:lnTo>
                    <a:pt x="38100" y="685800"/>
                  </a:lnTo>
                  <a:lnTo>
                    <a:pt x="0" y="548640"/>
                  </a:lnTo>
                  <a:lnTo>
                    <a:pt x="19050" y="548640"/>
                  </a:lnTo>
                  <a:lnTo>
                    <a:pt x="19050" y="137160"/>
                  </a:lnTo>
                  <a:lnTo>
                    <a:pt x="0" y="137160"/>
                  </a:lnTo>
                  <a:close/>
                </a:path>
              </a:pathLst>
            </a:custGeom>
            <a:ln w="9525">
              <a:solidFill>
                <a:srgbClr val="FFFF99"/>
              </a:solidFill>
            </a:ln>
          </p:spPr>
          <p:txBody>
            <a:bodyPr wrap="square" lIns="0" tIns="0" rIns="0" bIns="0" rtlCol="0"/>
            <a:lstStyle/>
            <a:p>
              <a:endParaRPr kern="1200"/>
            </a:p>
          </p:txBody>
        </p:sp>
        <p:sp>
          <p:nvSpPr>
            <p:cNvPr id="9" name="object 10"/>
            <p:cNvSpPr/>
            <p:nvPr/>
          </p:nvSpPr>
          <p:spPr>
            <a:xfrm>
              <a:off x="8229600" y="5257800"/>
              <a:ext cx="76200" cy="304800"/>
            </a:xfrm>
            <a:custGeom>
              <a:avLst/>
              <a:gdLst/>
              <a:ahLst/>
              <a:cxnLst/>
              <a:rect l="l" t="t" r="r" b="b"/>
              <a:pathLst>
                <a:path w="76200" h="304800">
                  <a:moveTo>
                    <a:pt x="38100" y="0"/>
                  </a:moveTo>
                  <a:lnTo>
                    <a:pt x="0" y="60959"/>
                  </a:lnTo>
                  <a:lnTo>
                    <a:pt x="19050" y="60959"/>
                  </a:lnTo>
                  <a:lnTo>
                    <a:pt x="19050" y="243839"/>
                  </a:lnTo>
                  <a:lnTo>
                    <a:pt x="0" y="243839"/>
                  </a:lnTo>
                  <a:lnTo>
                    <a:pt x="38100" y="304799"/>
                  </a:lnTo>
                  <a:lnTo>
                    <a:pt x="76200" y="243839"/>
                  </a:lnTo>
                  <a:lnTo>
                    <a:pt x="57150" y="243839"/>
                  </a:lnTo>
                  <a:lnTo>
                    <a:pt x="57150" y="60959"/>
                  </a:lnTo>
                  <a:lnTo>
                    <a:pt x="76200" y="60959"/>
                  </a:lnTo>
                  <a:lnTo>
                    <a:pt x="38100" y="0"/>
                  </a:lnTo>
                  <a:close/>
                </a:path>
              </a:pathLst>
            </a:custGeom>
            <a:solidFill>
              <a:srgbClr val="FFFFFF"/>
            </a:solidFill>
          </p:spPr>
          <p:txBody>
            <a:bodyPr wrap="square" lIns="0" tIns="0" rIns="0" bIns="0" rtlCol="0"/>
            <a:lstStyle/>
            <a:p>
              <a:endParaRPr kern="1200"/>
            </a:p>
          </p:txBody>
        </p:sp>
        <p:sp>
          <p:nvSpPr>
            <p:cNvPr id="10" name="object 11"/>
            <p:cNvSpPr/>
            <p:nvPr/>
          </p:nvSpPr>
          <p:spPr>
            <a:xfrm>
              <a:off x="8229600" y="5257800"/>
              <a:ext cx="76200" cy="304800"/>
            </a:xfrm>
            <a:custGeom>
              <a:avLst/>
              <a:gdLst/>
              <a:ahLst/>
              <a:cxnLst/>
              <a:rect l="l" t="t" r="r" b="b"/>
              <a:pathLst>
                <a:path w="76200" h="304800">
                  <a:moveTo>
                    <a:pt x="76200" y="60959"/>
                  </a:moveTo>
                  <a:lnTo>
                    <a:pt x="38100" y="0"/>
                  </a:lnTo>
                  <a:lnTo>
                    <a:pt x="0" y="60959"/>
                  </a:lnTo>
                  <a:lnTo>
                    <a:pt x="19050" y="60959"/>
                  </a:lnTo>
                  <a:lnTo>
                    <a:pt x="19050" y="243839"/>
                  </a:lnTo>
                  <a:lnTo>
                    <a:pt x="0" y="243839"/>
                  </a:lnTo>
                  <a:lnTo>
                    <a:pt x="38100" y="304799"/>
                  </a:lnTo>
                  <a:lnTo>
                    <a:pt x="76200" y="243839"/>
                  </a:lnTo>
                  <a:lnTo>
                    <a:pt x="57150" y="243839"/>
                  </a:lnTo>
                  <a:lnTo>
                    <a:pt x="57150" y="60959"/>
                  </a:lnTo>
                  <a:lnTo>
                    <a:pt x="76200" y="60959"/>
                  </a:lnTo>
                  <a:close/>
                </a:path>
              </a:pathLst>
            </a:custGeom>
            <a:ln w="9525">
              <a:solidFill>
                <a:srgbClr val="FFFF99"/>
              </a:solidFill>
            </a:ln>
          </p:spPr>
          <p:txBody>
            <a:bodyPr wrap="square" lIns="0" tIns="0" rIns="0" bIns="0" rtlCol="0"/>
            <a:lstStyle/>
            <a:p>
              <a:endParaRPr kern="1200"/>
            </a:p>
          </p:txBody>
        </p:sp>
      </p:grpSp>
    </p:spTree>
    <p:extLst>
      <p:ext uri="{BB962C8B-B14F-4D97-AF65-F5344CB8AC3E}">
        <p14:creationId xmlns:p14="http://schemas.microsoft.com/office/powerpoint/2010/main" val="148898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41D9E-A012-4B09-AF9C-4DAFB257FFC2}"/>
              </a:ext>
            </a:extLst>
          </p:cNvPr>
          <p:cNvSpPr>
            <a:spLocks noGrp="1"/>
          </p:cNvSpPr>
          <p:nvPr>
            <p:ph type="title"/>
          </p:nvPr>
        </p:nvSpPr>
        <p:spPr/>
        <p:txBody>
          <a:bodyPr/>
          <a:lstStyle/>
          <a:p>
            <a:r>
              <a:rPr lang="en-US" dirty="0">
                <a:solidFill>
                  <a:srgbClr val="000090"/>
                </a:solidFill>
              </a:rPr>
              <a:t>Lower C-Spine detection</a:t>
            </a:r>
            <a:endParaRPr lang="en-US" dirty="0"/>
          </a:p>
        </p:txBody>
      </p:sp>
      <p:pic>
        <p:nvPicPr>
          <p:cNvPr id="8" name="Content Placeholder 7" descr="A picture containing text, X-ray film, indoor&#10;&#10;Description automatically generated">
            <a:extLst>
              <a:ext uri="{FF2B5EF4-FFF2-40B4-BE49-F238E27FC236}">
                <a16:creationId xmlns:a16="http://schemas.microsoft.com/office/drawing/2014/main" id="{52B35B00-5F3B-4CC5-82A7-81CDD6B75A65}"/>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9976"/>
          <a:stretch/>
        </p:blipFill>
        <p:spPr>
          <a:xfrm>
            <a:off x="1663700" y="1938843"/>
            <a:ext cx="3970645" cy="4124901"/>
          </a:xfrm>
        </p:spPr>
      </p:pic>
      <p:sp>
        <p:nvSpPr>
          <p:cNvPr id="6" name="Content Placeholder 5">
            <a:extLst>
              <a:ext uri="{FF2B5EF4-FFF2-40B4-BE49-F238E27FC236}">
                <a16:creationId xmlns:a16="http://schemas.microsoft.com/office/drawing/2014/main" id="{5A5D143D-46DD-4B90-928C-E4E8D1EE0836}"/>
              </a:ext>
            </a:extLst>
          </p:cNvPr>
          <p:cNvSpPr>
            <a:spLocks noGrp="1"/>
          </p:cNvSpPr>
          <p:nvPr>
            <p:ph sz="half" idx="2"/>
          </p:nvPr>
        </p:nvSpPr>
        <p:spPr/>
        <p:txBody>
          <a:bodyPr/>
          <a:lstStyle/>
          <a:p>
            <a:r>
              <a:rPr lang="en-US" dirty="0"/>
              <a:t>Facet Joint Apposition</a:t>
            </a:r>
          </a:p>
          <a:p>
            <a:pPr lvl="1"/>
            <a:r>
              <a:rPr lang="en-US" dirty="0"/>
              <a:t>Normal facets should have overlap (green)</a:t>
            </a:r>
          </a:p>
          <a:p>
            <a:pPr lvl="1"/>
            <a:r>
              <a:rPr lang="en-US" dirty="0" err="1"/>
              <a:t>Subluxed</a:t>
            </a:r>
            <a:r>
              <a:rPr lang="en-US" dirty="0"/>
              <a:t> or Dislocated facets no longer show this overlap (red)</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434DC392-15AF-4DBA-8684-E3A4B37B45D1}"/>
                  </a:ext>
                </a:extLst>
              </p14:cNvPr>
              <p14:cNvContentPartPr/>
              <p14:nvPr/>
            </p14:nvContentPartPr>
            <p14:xfrm>
              <a:off x="3352260" y="3419560"/>
              <a:ext cx="318960" cy="597960"/>
            </p14:xfrm>
          </p:contentPart>
        </mc:Choice>
        <mc:Fallback xmlns="">
          <p:pic>
            <p:nvPicPr>
              <p:cNvPr id="11" name="Ink 10">
                <a:extLst>
                  <a:ext uri="{FF2B5EF4-FFF2-40B4-BE49-F238E27FC236}">
                    <a16:creationId xmlns:a16="http://schemas.microsoft.com/office/drawing/2014/main" id="{434DC392-15AF-4DBA-8684-E3A4B37B45D1}"/>
                  </a:ext>
                </a:extLst>
              </p:cNvPr>
              <p:cNvPicPr/>
              <p:nvPr/>
            </p:nvPicPr>
            <p:blipFill>
              <a:blip r:embed="rId5"/>
              <a:stretch>
                <a:fillRect/>
              </a:stretch>
            </p:blipFill>
            <p:spPr>
              <a:xfrm>
                <a:off x="3343620" y="3410560"/>
                <a:ext cx="33660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46633452-B29A-46B9-B84E-FA2570E163C9}"/>
                  </a:ext>
                </a:extLst>
              </p14:cNvPr>
              <p14:cNvContentPartPr/>
              <p14:nvPr/>
            </p14:nvContentPartPr>
            <p14:xfrm>
              <a:off x="3338940" y="3882880"/>
              <a:ext cx="257040" cy="617400"/>
            </p14:xfrm>
          </p:contentPart>
        </mc:Choice>
        <mc:Fallback xmlns="">
          <p:pic>
            <p:nvPicPr>
              <p:cNvPr id="12" name="Ink 11">
                <a:extLst>
                  <a:ext uri="{FF2B5EF4-FFF2-40B4-BE49-F238E27FC236}">
                    <a16:creationId xmlns:a16="http://schemas.microsoft.com/office/drawing/2014/main" id="{46633452-B29A-46B9-B84E-FA2570E163C9}"/>
                  </a:ext>
                </a:extLst>
              </p:cNvPr>
              <p:cNvPicPr/>
              <p:nvPr/>
            </p:nvPicPr>
            <p:blipFill>
              <a:blip r:embed="rId7"/>
              <a:stretch>
                <a:fillRect/>
              </a:stretch>
            </p:blipFill>
            <p:spPr>
              <a:xfrm>
                <a:off x="3329940" y="3873880"/>
                <a:ext cx="27468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F0349E60-89E6-4BA7-92D0-7AD7F6BDB5A2}"/>
                  </a:ext>
                </a:extLst>
              </p14:cNvPr>
              <p14:cNvContentPartPr/>
              <p14:nvPr/>
            </p14:nvContentPartPr>
            <p14:xfrm>
              <a:off x="3262980" y="4317040"/>
              <a:ext cx="802800" cy="623880"/>
            </p14:xfrm>
          </p:contentPart>
        </mc:Choice>
        <mc:Fallback xmlns="">
          <p:pic>
            <p:nvPicPr>
              <p:cNvPr id="13" name="Ink 12">
                <a:extLst>
                  <a:ext uri="{FF2B5EF4-FFF2-40B4-BE49-F238E27FC236}">
                    <a16:creationId xmlns:a16="http://schemas.microsoft.com/office/drawing/2014/main" id="{F0349E60-89E6-4BA7-92D0-7AD7F6BDB5A2}"/>
                  </a:ext>
                </a:extLst>
              </p:cNvPr>
              <p:cNvPicPr/>
              <p:nvPr/>
            </p:nvPicPr>
            <p:blipFill>
              <a:blip r:embed="rId9"/>
              <a:stretch>
                <a:fillRect/>
              </a:stretch>
            </p:blipFill>
            <p:spPr>
              <a:xfrm>
                <a:off x="3253980" y="4308040"/>
                <a:ext cx="82044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DF83D04F-938D-4DEB-AEDD-7E33ACD8F7C2}"/>
                  </a:ext>
                </a:extLst>
              </p14:cNvPr>
              <p14:cNvContentPartPr/>
              <p14:nvPr/>
            </p14:nvContentPartPr>
            <p14:xfrm>
              <a:off x="7276620" y="1980640"/>
              <a:ext cx="360" cy="360"/>
            </p14:xfrm>
          </p:contentPart>
        </mc:Choice>
        <mc:Fallback xmlns="">
          <p:pic>
            <p:nvPicPr>
              <p:cNvPr id="14" name="Ink 13">
                <a:extLst>
                  <a:ext uri="{FF2B5EF4-FFF2-40B4-BE49-F238E27FC236}">
                    <a16:creationId xmlns:a16="http://schemas.microsoft.com/office/drawing/2014/main" id="{DF83D04F-938D-4DEB-AEDD-7E33ACD8F7C2}"/>
                  </a:ext>
                </a:extLst>
              </p:cNvPr>
              <p:cNvPicPr/>
              <p:nvPr/>
            </p:nvPicPr>
            <p:blipFill>
              <a:blip r:embed="rId11"/>
              <a:stretch>
                <a:fillRect/>
              </a:stretch>
            </p:blipFill>
            <p:spPr>
              <a:xfrm>
                <a:off x="7267620" y="1971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0BBE9378-4A0B-42BE-9FC6-CC691CB52CD8}"/>
                  </a:ext>
                </a:extLst>
              </p14:cNvPr>
              <p14:cNvContentPartPr/>
              <p14:nvPr/>
            </p14:nvContentPartPr>
            <p14:xfrm>
              <a:off x="7720860" y="2031400"/>
              <a:ext cx="360" cy="360"/>
            </p14:xfrm>
          </p:contentPart>
        </mc:Choice>
        <mc:Fallback xmlns="">
          <p:pic>
            <p:nvPicPr>
              <p:cNvPr id="15" name="Ink 14">
                <a:extLst>
                  <a:ext uri="{FF2B5EF4-FFF2-40B4-BE49-F238E27FC236}">
                    <a16:creationId xmlns:a16="http://schemas.microsoft.com/office/drawing/2014/main" id="{0BBE9378-4A0B-42BE-9FC6-CC691CB52CD8}"/>
                  </a:ext>
                </a:extLst>
              </p:cNvPr>
              <p:cNvPicPr/>
              <p:nvPr/>
            </p:nvPicPr>
            <p:blipFill>
              <a:blip r:embed="rId11"/>
              <a:stretch>
                <a:fillRect/>
              </a:stretch>
            </p:blipFill>
            <p:spPr>
              <a:xfrm>
                <a:off x="7712220" y="2022760"/>
                <a:ext cx="18000" cy="18000"/>
              </a:xfrm>
              <a:prstGeom prst="rect">
                <a:avLst/>
              </a:prstGeom>
            </p:spPr>
          </p:pic>
        </mc:Fallback>
      </mc:AlternateContent>
    </p:spTree>
    <p:extLst>
      <p:ext uri="{BB962C8B-B14F-4D97-AF65-F5344CB8AC3E}">
        <p14:creationId xmlns:p14="http://schemas.microsoft.com/office/powerpoint/2010/main" val="2457362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Lower C-Spine detection</a:t>
            </a:r>
          </a:p>
        </p:txBody>
      </p:sp>
      <p:sp>
        <p:nvSpPr>
          <p:cNvPr id="3" name="Content Placeholder 2"/>
          <p:cNvSpPr>
            <a:spLocks noGrp="1"/>
          </p:cNvSpPr>
          <p:nvPr>
            <p:ph idx="1"/>
          </p:nvPr>
        </p:nvSpPr>
        <p:spPr/>
        <p:txBody>
          <a:bodyPr>
            <a:normAutofit/>
          </a:bodyPr>
          <a:lstStyle/>
          <a:p>
            <a:endParaRPr lang="en-US" sz="4000" b="1" dirty="0"/>
          </a:p>
          <a:p>
            <a:endParaRPr lang="en-US" sz="4000" b="1" dirty="0"/>
          </a:p>
          <a:p>
            <a:r>
              <a:rPr lang="en-US" sz="4000" b="1" dirty="0"/>
              <a:t>Inter-vertebral gapping</a:t>
            </a:r>
          </a:p>
        </p:txBody>
      </p:sp>
      <p:grpSp>
        <p:nvGrpSpPr>
          <p:cNvPr id="4" name="object 5"/>
          <p:cNvGrpSpPr/>
          <p:nvPr/>
        </p:nvGrpSpPr>
        <p:grpSpPr>
          <a:xfrm>
            <a:off x="6720288" y="1328912"/>
            <a:ext cx="4213225" cy="4962525"/>
            <a:chOff x="4643437" y="1519237"/>
            <a:chExt cx="4213225" cy="4962525"/>
          </a:xfrm>
        </p:grpSpPr>
        <p:sp>
          <p:nvSpPr>
            <p:cNvPr id="5" name="object 6"/>
            <p:cNvSpPr/>
            <p:nvPr/>
          </p:nvSpPr>
          <p:spPr>
            <a:xfrm>
              <a:off x="4648200" y="1524000"/>
              <a:ext cx="4203700" cy="4953000"/>
            </a:xfrm>
            <a:prstGeom prst="rect">
              <a:avLst/>
            </a:prstGeom>
            <a:blipFill>
              <a:blip r:embed="rId2" cstate="print"/>
              <a:stretch>
                <a:fillRect/>
              </a:stretch>
            </a:blipFill>
          </p:spPr>
          <p:txBody>
            <a:bodyPr wrap="square" lIns="0" tIns="0" rIns="0" bIns="0" rtlCol="0"/>
            <a:lstStyle/>
            <a:p>
              <a:endParaRPr kern="1200"/>
            </a:p>
          </p:txBody>
        </p:sp>
        <p:sp>
          <p:nvSpPr>
            <p:cNvPr id="6" name="object 7"/>
            <p:cNvSpPr/>
            <p:nvPr/>
          </p:nvSpPr>
          <p:spPr>
            <a:xfrm>
              <a:off x="4643437" y="1519237"/>
              <a:ext cx="4213225" cy="4962525"/>
            </a:xfrm>
            <a:custGeom>
              <a:avLst/>
              <a:gdLst/>
              <a:ahLst/>
              <a:cxnLst/>
              <a:rect l="l" t="t" r="r" b="b"/>
              <a:pathLst>
                <a:path w="4213225" h="4962525">
                  <a:moveTo>
                    <a:pt x="0" y="0"/>
                  </a:moveTo>
                  <a:lnTo>
                    <a:pt x="4213225" y="0"/>
                  </a:lnTo>
                  <a:lnTo>
                    <a:pt x="4213225" y="4962525"/>
                  </a:lnTo>
                  <a:lnTo>
                    <a:pt x="0" y="4962525"/>
                  </a:lnTo>
                  <a:lnTo>
                    <a:pt x="0" y="0"/>
                  </a:lnTo>
                  <a:close/>
                </a:path>
              </a:pathLst>
            </a:custGeom>
            <a:ln w="9525">
              <a:solidFill>
                <a:srgbClr val="000000"/>
              </a:solidFill>
            </a:ln>
          </p:spPr>
          <p:txBody>
            <a:bodyPr wrap="square" lIns="0" tIns="0" rIns="0" bIns="0" rtlCol="0"/>
            <a:lstStyle/>
            <a:p>
              <a:endParaRPr kern="1200"/>
            </a:p>
          </p:txBody>
        </p:sp>
        <p:sp>
          <p:nvSpPr>
            <p:cNvPr id="7" name="object 8"/>
            <p:cNvSpPr/>
            <p:nvPr/>
          </p:nvSpPr>
          <p:spPr>
            <a:xfrm>
              <a:off x="6548437" y="5253037"/>
              <a:ext cx="85725" cy="238125"/>
            </a:xfrm>
            <a:prstGeom prst="rect">
              <a:avLst/>
            </a:prstGeom>
            <a:blipFill>
              <a:blip r:embed="rId3" cstate="print"/>
              <a:stretch>
                <a:fillRect/>
              </a:stretch>
            </a:blipFill>
          </p:spPr>
          <p:txBody>
            <a:bodyPr wrap="square" lIns="0" tIns="0" rIns="0" bIns="0" rtlCol="0"/>
            <a:lstStyle/>
            <a:p>
              <a:endParaRPr kern="1200"/>
            </a:p>
          </p:txBody>
        </p:sp>
        <p:sp>
          <p:nvSpPr>
            <p:cNvPr id="8" name="object 9"/>
            <p:cNvSpPr/>
            <p:nvPr/>
          </p:nvSpPr>
          <p:spPr>
            <a:xfrm>
              <a:off x="6477000" y="4267200"/>
              <a:ext cx="76200" cy="381000"/>
            </a:xfrm>
            <a:custGeom>
              <a:avLst/>
              <a:gdLst/>
              <a:ahLst/>
              <a:cxnLst/>
              <a:rect l="l" t="t" r="r" b="b"/>
              <a:pathLst>
                <a:path w="76200" h="381000">
                  <a:moveTo>
                    <a:pt x="38100" y="0"/>
                  </a:moveTo>
                  <a:lnTo>
                    <a:pt x="0" y="76200"/>
                  </a:lnTo>
                  <a:lnTo>
                    <a:pt x="19050" y="76200"/>
                  </a:lnTo>
                  <a:lnTo>
                    <a:pt x="19050" y="304800"/>
                  </a:lnTo>
                  <a:lnTo>
                    <a:pt x="0" y="304800"/>
                  </a:lnTo>
                  <a:lnTo>
                    <a:pt x="38100" y="381000"/>
                  </a:lnTo>
                  <a:lnTo>
                    <a:pt x="76200" y="304800"/>
                  </a:lnTo>
                  <a:lnTo>
                    <a:pt x="57150" y="304800"/>
                  </a:lnTo>
                  <a:lnTo>
                    <a:pt x="57150" y="76200"/>
                  </a:lnTo>
                  <a:lnTo>
                    <a:pt x="76200" y="76200"/>
                  </a:lnTo>
                  <a:lnTo>
                    <a:pt x="38100" y="0"/>
                  </a:lnTo>
                  <a:close/>
                </a:path>
              </a:pathLst>
            </a:custGeom>
            <a:solidFill>
              <a:srgbClr val="FFFFFF"/>
            </a:solidFill>
          </p:spPr>
          <p:txBody>
            <a:bodyPr wrap="square" lIns="0" tIns="0" rIns="0" bIns="0" rtlCol="0"/>
            <a:lstStyle/>
            <a:p>
              <a:endParaRPr kern="1200"/>
            </a:p>
          </p:txBody>
        </p:sp>
        <p:sp>
          <p:nvSpPr>
            <p:cNvPr id="9" name="object 10"/>
            <p:cNvSpPr/>
            <p:nvPr/>
          </p:nvSpPr>
          <p:spPr>
            <a:xfrm>
              <a:off x="6477000" y="4267200"/>
              <a:ext cx="76200" cy="381000"/>
            </a:xfrm>
            <a:custGeom>
              <a:avLst/>
              <a:gdLst/>
              <a:ahLst/>
              <a:cxnLst/>
              <a:rect l="l" t="t" r="r" b="b"/>
              <a:pathLst>
                <a:path w="76200" h="381000">
                  <a:moveTo>
                    <a:pt x="0" y="76200"/>
                  </a:moveTo>
                  <a:lnTo>
                    <a:pt x="38100" y="0"/>
                  </a:lnTo>
                  <a:lnTo>
                    <a:pt x="76200" y="76200"/>
                  </a:lnTo>
                  <a:lnTo>
                    <a:pt x="57150" y="76200"/>
                  </a:lnTo>
                  <a:lnTo>
                    <a:pt x="57150" y="304800"/>
                  </a:lnTo>
                  <a:lnTo>
                    <a:pt x="76200" y="304800"/>
                  </a:lnTo>
                  <a:lnTo>
                    <a:pt x="38100" y="381000"/>
                  </a:lnTo>
                  <a:lnTo>
                    <a:pt x="0" y="304800"/>
                  </a:lnTo>
                  <a:lnTo>
                    <a:pt x="19050" y="304800"/>
                  </a:lnTo>
                  <a:lnTo>
                    <a:pt x="19050" y="76200"/>
                  </a:lnTo>
                  <a:lnTo>
                    <a:pt x="0" y="76200"/>
                  </a:lnTo>
                  <a:close/>
                </a:path>
              </a:pathLst>
            </a:custGeom>
            <a:ln w="9525">
              <a:solidFill>
                <a:srgbClr val="FFFF99"/>
              </a:solidFill>
            </a:ln>
          </p:spPr>
          <p:txBody>
            <a:bodyPr wrap="square" lIns="0" tIns="0" rIns="0" bIns="0" rtlCol="0"/>
            <a:lstStyle/>
            <a:p>
              <a:endParaRPr kern="1200"/>
            </a:p>
          </p:txBody>
        </p:sp>
      </p:grpSp>
    </p:spTree>
    <p:extLst>
      <p:ext uri="{BB962C8B-B14F-4D97-AF65-F5344CB8AC3E}">
        <p14:creationId xmlns:p14="http://schemas.microsoft.com/office/powerpoint/2010/main" val="376369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Lower C-spine detection</a:t>
            </a:r>
          </a:p>
        </p:txBody>
      </p:sp>
      <p:sp>
        <p:nvSpPr>
          <p:cNvPr id="3" name="Content Placeholder 2"/>
          <p:cNvSpPr>
            <a:spLocks noGrp="1"/>
          </p:cNvSpPr>
          <p:nvPr>
            <p:ph idx="1"/>
          </p:nvPr>
        </p:nvSpPr>
        <p:spPr/>
        <p:txBody>
          <a:bodyPr>
            <a:normAutofit/>
          </a:bodyPr>
          <a:lstStyle/>
          <a:p>
            <a:endParaRPr lang="en-US" sz="4000" b="1" dirty="0"/>
          </a:p>
          <a:p>
            <a:endParaRPr lang="en-US" sz="4000" b="1" dirty="0"/>
          </a:p>
          <a:p>
            <a:r>
              <a:rPr lang="en-US" sz="4000" b="1" dirty="0"/>
              <a:t>Vertebral Angulation</a:t>
            </a:r>
          </a:p>
        </p:txBody>
      </p:sp>
      <p:grpSp>
        <p:nvGrpSpPr>
          <p:cNvPr id="4" name="object 5"/>
          <p:cNvGrpSpPr/>
          <p:nvPr/>
        </p:nvGrpSpPr>
        <p:grpSpPr>
          <a:xfrm>
            <a:off x="5877833" y="1580409"/>
            <a:ext cx="4213225" cy="4962525"/>
            <a:chOff x="4643437" y="1519237"/>
            <a:chExt cx="4213225" cy="4962525"/>
          </a:xfrm>
        </p:grpSpPr>
        <p:sp>
          <p:nvSpPr>
            <p:cNvPr id="5" name="object 6"/>
            <p:cNvSpPr/>
            <p:nvPr/>
          </p:nvSpPr>
          <p:spPr>
            <a:xfrm>
              <a:off x="4648200" y="1524000"/>
              <a:ext cx="4203700" cy="4953000"/>
            </a:xfrm>
            <a:prstGeom prst="rect">
              <a:avLst/>
            </a:prstGeom>
            <a:blipFill>
              <a:blip r:embed="rId2" cstate="print"/>
              <a:stretch>
                <a:fillRect/>
              </a:stretch>
            </a:blipFill>
          </p:spPr>
          <p:txBody>
            <a:bodyPr wrap="square" lIns="0" tIns="0" rIns="0" bIns="0" rtlCol="0"/>
            <a:lstStyle/>
            <a:p>
              <a:endParaRPr kern="1200"/>
            </a:p>
          </p:txBody>
        </p:sp>
        <p:sp>
          <p:nvSpPr>
            <p:cNvPr id="6" name="object 7"/>
            <p:cNvSpPr/>
            <p:nvPr/>
          </p:nvSpPr>
          <p:spPr>
            <a:xfrm>
              <a:off x="4643437" y="1519237"/>
              <a:ext cx="4213225" cy="4962525"/>
            </a:xfrm>
            <a:custGeom>
              <a:avLst/>
              <a:gdLst/>
              <a:ahLst/>
              <a:cxnLst/>
              <a:rect l="l" t="t" r="r" b="b"/>
              <a:pathLst>
                <a:path w="4213225" h="4962525">
                  <a:moveTo>
                    <a:pt x="0" y="0"/>
                  </a:moveTo>
                  <a:lnTo>
                    <a:pt x="4213225" y="0"/>
                  </a:lnTo>
                  <a:lnTo>
                    <a:pt x="4213225" y="4962525"/>
                  </a:lnTo>
                  <a:lnTo>
                    <a:pt x="0" y="4962525"/>
                  </a:lnTo>
                  <a:lnTo>
                    <a:pt x="0" y="0"/>
                  </a:lnTo>
                  <a:close/>
                </a:path>
              </a:pathLst>
            </a:custGeom>
            <a:ln w="9525">
              <a:solidFill>
                <a:srgbClr val="000000"/>
              </a:solidFill>
            </a:ln>
          </p:spPr>
          <p:txBody>
            <a:bodyPr wrap="square" lIns="0" tIns="0" rIns="0" bIns="0" rtlCol="0"/>
            <a:lstStyle/>
            <a:p>
              <a:endParaRPr kern="1200"/>
            </a:p>
          </p:txBody>
        </p:sp>
        <p:sp>
          <p:nvSpPr>
            <p:cNvPr id="7" name="object 8"/>
            <p:cNvSpPr/>
            <p:nvPr/>
          </p:nvSpPr>
          <p:spPr>
            <a:xfrm>
              <a:off x="6477000" y="2286000"/>
              <a:ext cx="152400" cy="1981200"/>
            </a:xfrm>
            <a:custGeom>
              <a:avLst/>
              <a:gdLst/>
              <a:ahLst/>
              <a:cxnLst/>
              <a:rect l="l" t="t" r="r" b="b"/>
              <a:pathLst>
                <a:path w="152400" h="1981200">
                  <a:moveTo>
                    <a:pt x="152400" y="1981200"/>
                  </a:moveTo>
                  <a:lnTo>
                    <a:pt x="0" y="0"/>
                  </a:lnTo>
                </a:path>
              </a:pathLst>
            </a:custGeom>
            <a:ln w="28575">
              <a:solidFill>
                <a:srgbClr val="FFFF37"/>
              </a:solidFill>
              <a:prstDash val="lgDash"/>
            </a:ln>
          </p:spPr>
          <p:txBody>
            <a:bodyPr wrap="square" lIns="0" tIns="0" rIns="0" bIns="0" rtlCol="0"/>
            <a:lstStyle/>
            <a:p>
              <a:endParaRPr kern="1200"/>
            </a:p>
          </p:txBody>
        </p:sp>
        <p:sp>
          <p:nvSpPr>
            <p:cNvPr id="8" name="object 9"/>
            <p:cNvSpPr/>
            <p:nvPr/>
          </p:nvSpPr>
          <p:spPr>
            <a:xfrm>
              <a:off x="6858000" y="3429000"/>
              <a:ext cx="76200" cy="1752600"/>
            </a:xfrm>
            <a:custGeom>
              <a:avLst/>
              <a:gdLst/>
              <a:ahLst/>
              <a:cxnLst/>
              <a:rect l="l" t="t" r="r" b="b"/>
              <a:pathLst>
                <a:path w="76200" h="1752600">
                  <a:moveTo>
                    <a:pt x="0" y="1752600"/>
                  </a:moveTo>
                  <a:lnTo>
                    <a:pt x="76200" y="0"/>
                  </a:lnTo>
                </a:path>
              </a:pathLst>
            </a:custGeom>
            <a:ln w="28575">
              <a:solidFill>
                <a:srgbClr val="FFFF99"/>
              </a:solidFill>
              <a:prstDash val="lgDash"/>
            </a:ln>
          </p:spPr>
          <p:txBody>
            <a:bodyPr wrap="square" lIns="0" tIns="0" rIns="0" bIns="0" rtlCol="0"/>
            <a:lstStyle/>
            <a:p>
              <a:endParaRPr kern="1200"/>
            </a:p>
          </p:txBody>
        </p:sp>
      </p:grpSp>
    </p:spTree>
    <p:extLst>
      <p:ext uri="{BB962C8B-B14F-4D97-AF65-F5344CB8AC3E}">
        <p14:creationId xmlns:p14="http://schemas.microsoft.com/office/powerpoint/2010/main" val="2209721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Lower C-Spine detection</a:t>
            </a:r>
          </a:p>
        </p:txBody>
      </p:sp>
      <p:sp>
        <p:nvSpPr>
          <p:cNvPr id="3" name="Content Placeholder 2"/>
          <p:cNvSpPr>
            <a:spLocks noGrp="1"/>
          </p:cNvSpPr>
          <p:nvPr>
            <p:ph idx="1"/>
          </p:nvPr>
        </p:nvSpPr>
        <p:spPr/>
        <p:txBody>
          <a:bodyPr>
            <a:normAutofit/>
          </a:bodyPr>
          <a:lstStyle/>
          <a:p>
            <a:endParaRPr lang="en-US" sz="4000" b="1" dirty="0"/>
          </a:p>
          <a:p>
            <a:endParaRPr lang="en-US" sz="4000" b="1" dirty="0"/>
          </a:p>
          <a:p>
            <a:r>
              <a:rPr lang="en-US" sz="4000" b="1" dirty="0"/>
              <a:t>Vertebral translation</a:t>
            </a:r>
          </a:p>
        </p:txBody>
      </p:sp>
      <p:grpSp>
        <p:nvGrpSpPr>
          <p:cNvPr id="4" name="object 5"/>
          <p:cNvGrpSpPr/>
          <p:nvPr/>
        </p:nvGrpSpPr>
        <p:grpSpPr>
          <a:xfrm>
            <a:off x="5953278" y="1530109"/>
            <a:ext cx="4213225" cy="4962525"/>
            <a:chOff x="4643437" y="1519237"/>
            <a:chExt cx="4213225" cy="4962525"/>
          </a:xfrm>
        </p:grpSpPr>
        <p:sp>
          <p:nvSpPr>
            <p:cNvPr id="5" name="object 6"/>
            <p:cNvSpPr/>
            <p:nvPr/>
          </p:nvSpPr>
          <p:spPr>
            <a:xfrm>
              <a:off x="4648200" y="1524000"/>
              <a:ext cx="4203700" cy="4953000"/>
            </a:xfrm>
            <a:prstGeom prst="rect">
              <a:avLst/>
            </a:prstGeom>
            <a:blipFill>
              <a:blip r:embed="rId2" cstate="print"/>
              <a:stretch>
                <a:fillRect/>
              </a:stretch>
            </a:blipFill>
          </p:spPr>
          <p:txBody>
            <a:bodyPr wrap="square" lIns="0" tIns="0" rIns="0" bIns="0" rtlCol="0"/>
            <a:lstStyle/>
            <a:p>
              <a:endParaRPr kern="1200"/>
            </a:p>
          </p:txBody>
        </p:sp>
        <p:sp>
          <p:nvSpPr>
            <p:cNvPr id="6" name="object 7"/>
            <p:cNvSpPr/>
            <p:nvPr/>
          </p:nvSpPr>
          <p:spPr>
            <a:xfrm>
              <a:off x="4643437" y="1519237"/>
              <a:ext cx="4213225" cy="4962525"/>
            </a:xfrm>
            <a:custGeom>
              <a:avLst/>
              <a:gdLst/>
              <a:ahLst/>
              <a:cxnLst/>
              <a:rect l="l" t="t" r="r" b="b"/>
              <a:pathLst>
                <a:path w="4213225" h="4962525">
                  <a:moveTo>
                    <a:pt x="0" y="0"/>
                  </a:moveTo>
                  <a:lnTo>
                    <a:pt x="4213225" y="0"/>
                  </a:lnTo>
                  <a:lnTo>
                    <a:pt x="4213225" y="4962525"/>
                  </a:lnTo>
                  <a:lnTo>
                    <a:pt x="0" y="4962525"/>
                  </a:lnTo>
                  <a:lnTo>
                    <a:pt x="0" y="0"/>
                  </a:lnTo>
                  <a:close/>
                </a:path>
              </a:pathLst>
            </a:custGeom>
            <a:ln w="9525">
              <a:solidFill>
                <a:srgbClr val="000000"/>
              </a:solidFill>
            </a:ln>
          </p:spPr>
          <p:txBody>
            <a:bodyPr wrap="square" lIns="0" tIns="0" rIns="0" bIns="0" rtlCol="0"/>
            <a:lstStyle/>
            <a:p>
              <a:endParaRPr kern="1200"/>
            </a:p>
          </p:txBody>
        </p:sp>
        <p:sp>
          <p:nvSpPr>
            <p:cNvPr id="7" name="object 8"/>
            <p:cNvSpPr/>
            <p:nvPr/>
          </p:nvSpPr>
          <p:spPr>
            <a:xfrm>
              <a:off x="6477000" y="2286000"/>
              <a:ext cx="152400" cy="1981200"/>
            </a:xfrm>
            <a:custGeom>
              <a:avLst/>
              <a:gdLst/>
              <a:ahLst/>
              <a:cxnLst/>
              <a:rect l="l" t="t" r="r" b="b"/>
              <a:pathLst>
                <a:path w="152400" h="1981200">
                  <a:moveTo>
                    <a:pt x="152400" y="1981200"/>
                  </a:moveTo>
                  <a:lnTo>
                    <a:pt x="0" y="0"/>
                  </a:lnTo>
                </a:path>
              </a:pathLst>
            </a:custGeom>
            <a:ln w="28575">
              <a:solidFill>
                <a:srgbClr val="FFFF37"/>
              </a:solidFill>
              <a:prstDash val="lgDash"/>
            </a:ln>
          </p:spPr>
          <p:txBody>
            <a:bodyPr wrap="square" lIns="0" tIns="0" rIns="0" bIns="0" rtlCol="0"/>
            <a:lstStyle/>
            <a:p>
              <a:endParaRPr kern="1200"/>
            </a:p>
          </p:txBody>
        </p:sp>
        <p:sp>
          <p:nvSpPr>
            <p:cNvPr id="8" name="object 9"/>
            <p:cNvSpPr/>
            <p:nvPr/>
          </p:nvSpPr>
          <p:spPr>
            <a:xfrm>
              <a:off x="6858000" y="3429000"/>
              <a:ext cx="76200" cy="1752600"/>
            </a:xfrm>
            <a:custGeom>
              <a:avLst/>
              <a:gdLst/>
              <a:ahLst/>
              <a:cxnLst/>
              <a:rect l="l" t="t" r="r" b="b"/>
              <a:pathLst>
                <a:path w="76200" h="1752600">
                  <a:moveTo>
                    <a:pt x="0" y="1752600"/>
                  </a:moveTo>
                  <a:lnTo>
                    <a:pt x="76200" y="0"/>
                  </a:lnTo>
                </a:path>
              </a:pathLst>
            </a:custGeom>
            <a:ln w="28575">
              <a:solidFill>
                <a:srgbClr val="FFFF99"/>
              </a:solidFill>
              <a:prstDash val="lgDash"/>
            </a:ln>
          </p:spPr>
          <p:txBody>
            <a:bodyPr wrap="square" lIns="0" tIns="0" rIns="0" bIns="0" rtlCol="0"/>
            <a:lstStyle/>
            <a:p>
              <a:endParaRPr kern="1200"/>
            </a:p>
          </p:txBody>
        </p:sp>
        <p:sp>
          <p:nvSpPr>
            <p:cNvPr id="9" name="object 10"/>
            <p:cNvSpPr/>
            <p:nvPr/>
          </p:nvSpPr>
          <p:spPr>
            <a:xfrm>
              <a:off x="6629400" y="4267200"/>
              <a:ext cx="304800" cy="76200"/>
            </a:xfrm>
            <a:custGeom>
              <a:avLst/>
              <a:gdLst/>
              <a:ahLst/>
              <a:cxnLst/>
              <a:rect l="l" t="t" r="r" b="b"/>
              <a:pathLst>
                <a:path w="304800" h="76200">
                  <a:moveTo>
                    <a:pt x="243840" y="0"/>
                  </a:moveTo>
                  <a:lnTo>
                    <a:pt x="243840" y="19050"/>
                  </a:lnTo>
                  <a:lnTo>
                    <a:pt x="60960" y="19050"/>
                  </a:lnTo>
                  <a:lnTo>
                    <a:pt x="60960" y="0"/>
                  </a:lnTo>
                  <a:lnTo>
                    <a:pt x="0" y="38100"/>
                  </a:lnTo>
                  <a:lnTo>
                    <a:pt x="60960" y="76200"/>
                  </a:lnTo>
                  <a:lnTo>
                    <a:pt x="60960" y="57150"/>
                  </a:lnTo>
                  <a:lnTo>
                    <a:pt x="243840" y="57150"/>
                  </a:lnTo>
                  <a:lnTo>
                    <a:pt x="243840" y="76200"/>
                  </a:lnTo>
                  <a:lnTo>
                    <a:pt x="304800" y="38100"/>
                  </a:lnTo>
                  <a:lnTo>
                    <a:pt x="243840" y="0"/>
                  </a:lnTo>
                  <a:close/>
                </a:path>
              </a:pathLst>
            </a:custGeom>
            <a:solidFill>
              <a:srgbClr val="FFFFFF"/>
            </a:solidFill>
          </p:spPr>
          <p:txBody>
            <a:bodyPr wrap="square" lIns="0" tIns="0" rIns="0" bIns="0" rtlCol="0"/>
            <a:lstStyle/>
            <a:p>
              <a:endParaRPr kern="1200"/>
            </a:p>
          </p:txBody>
        </p:sp>
        <p:sp>
          <p:nvSpPr>
            <p:cNvPr id="10" name="object 11"/>
            <p:cNvSpPr/>
            <p:nvPr/>
          </p:nvSpPr>
          <p:spPr>
            <a:xfrm>
              <a:off x="6629400" y="4267200"/>
              <a:ext cx="304800" cy="76200"/>
            </a:xfrm>
            <a:custGeom>
              <a:avLst/>
              <a:gdLst/>
              <a:ahLst/>
              <a:cxnLst/>
              <a:rect l="l" t="t" r="r" b="b"/>
              <a:pathLst>
                <a:path w="304800" h="76200">
                  <a:moveTo>
                    <a:pt x="0" y="38100"/>
                  </a:moveTo>
                  <a:lnTo>
                    <a:pt x="60960" y="0"/>
                  </a:lnTo>
                  <a:lnTo>
                    <a:pt x="60960" y="19050"/>
                  </a:lnTo>
                  <a:lnTo>
                    <a:pt x="243840" y="19050"/>
                  </a:lnTo>
                  <a:lnTo>
                    <a:pt x="243840" y="0"/>
                  </a:lnTo>
                  <a:lnTo>
                    <a:pt x="304800" y="38100"/>
                  </a:lnTo>
                  <a:lnTo>
                    <a:pt x="243840" y="76200"/>
                  </a:lnTo>
                  <a:lnTo>
                    <a:pt x="243840" y="57150"/>
                  </a:lnTo>
                  <a:lnTo>
                    <a:pt x="60960" y="57150"/>
                  </a:lnTo>
                  <a:lnTo>
                    <a:pt x="60960" y="76200"/>
                  </a:lnTo>
                  <a:lnTo>
                    <a:pt x="0" y="38100"/>
                  </a:lnTo>
                  <a:close/>
                </a:path>
              </a:pathLst>
            </a:custGeom>
            <a:ln w="9525">
              <a:solidFill>
                <a:srgbClr val="FFCC99"/>
              </a:solidFill>
            </a:ln>
          </p:spPr>
          <p:txBody>
            <a:bodyPr wrap="square" lIns="0" tIns="0" rIns="0" bIns="0" rtlCol="0"/>
            <a:lstStyle/>
            <a:p>
              <a:endParaRPr kern="1200"/>
            </a:p>
          </p:txBody>
        </p:sp>
      </p:grpSp>
    </p:spTree>
    <p:extLst>
      <p:ext uri="{BB962C8B-B14F-4D97-AF65-F5344CB8AC3E}">
        <p14:creationId xmlns:p14="http://schemas.microsoft.com/office/powerpoint/2010/main" val="470276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Subtle signs of injury</a:t>
            </a:r>
          </a:p>
        </p:txBody>
      </p:sp>
      <p:sp>
        <p:nvSpPr>
          <p:cNvPr id="3" name="Content Placeholder 2"/>
          <p:cNvSpPr>
            <a:spLocks noGrp="1"/>
          </p:cNvSpPr>
          <p:nvPr>
            <p:ph idx="1"/>
          </p:nvPr>
        </p:nvSpPr>
        <p:spPr/>
        <p:txBody>
          <a:bodyPr>
            <a:normAutofit lnSpcReduction="10000"/>
          </a:bodyPr>
          <a:lstStyle/>
          <a:p>
            <a:r>
              <a:rPr lang="en-US" sz="4000" b="1" dirty="0"/>
              <a:t>No obvious fracture/</a:t>
            </a:r>
          </a:p>
          <a:p>
            <a:pPr marL="0" indent="0">
              <a:buNone/>
            </a:pPr>
            <a:r>
              <a:rPr lang="en-US" sz="4000" b="1" dirty="0"/>
              <a:t> dislocation</a:t>
            </a:r>
          </a:p>
          <a:p>
            <a:r>
              <a:rPr lang="en-US" sz="4000" b="1" dirty="0"/>
              <a:t>Check </a:t>
            </a:r>
            <a:r>
              <a:rPr lang="en-US" sz="4000" b="1" dirty="0" err="1"/>
              <a:t>retrophangeal</a:t>
            </a:r>
            <a:r>
              <a:rPr lang="en-US" sz="4000" b="1" dirty="0"/>
              <a:t> or</a:t>
            </a:r>
          </a:p>
          <a:p>
            <a:pPr marL="0" indent="0">
              <a:buNone/>
            </a:pPr>
            <a:r>
              <a:rPr lang="en-US" sz="4000" b="1" dirty="0"/>
              <a:t> </a:t>
            </a:r>
            <a:r>
              <a:rPr lang="en-US" sz="4000" b="1" dirty="0" err="1"/>
              <a:t>Prevertebral</a:t>
            </a:r>
            <a:r>
              <a:rPr lang="en-US" sz="4000" b="1" dirty="0"/>
              <a:t> soft tissue </a:t>
            </a:r>
          </a:p>
          <a:p>
            <a:pPr marL="0" indent="0">
              <a:buNone/>
            </a:pPr>
            <a:r>
              <a:rPr lang="en-US" sz="4000" b="1" dirty="0"/>
              <a:t>  swelling</a:t>
            </a:r>
          </a:p>
          <a:p>
            <a:pPr marL="0" indent="0" algn="just">
              <a:buNone/>
            </a:pPr>
            <a:r>
              <a:rPr lang="en-US" b="1" dirty="0">
                <a:solidFill>
                  <a:srgbClr val="C00000"/>
                </a:solidFill>
              </a:rPr>
              <a:t>             Presence:--&gt;  + injury</a:t>
            </a:r>
          </a:p>
          <a:p>
            <a:pPr marL="0" indent="0" algn="just">
              <a:buNone/>
            </a:pPr>
            <a:r>
              <a:rPr lang="en-US" b="1" dirty="0">
                <a:solidFill>
                  <a:srgbClr val="C00000"/>
                </a:solidFill>
              </a:rPr>
              <a:t>Absence: may not rule out injury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6831" y="0"/>
            <a:ext cx="4140537" cy="6858000"/>
          </a:xfrm>
          <a:prstGeom prst="rect">
            <a:avLst/>
          </a:prstGeom>
        </p:spPr>
      </p:pic>
      <p:cxnSp>
        <p:nvCxnSpPr>
          <p:cNvPr id="8" name="Straight Connector 7"/>
          <p:cNvCxnSpPr/>
          <p:nvPr/>
        </p:nvCxnSpPr>
        <p:spPr>
          <a:xfrm flipH="1">
            <a:off x="10147300" y="3429000"/>
            <a:ext cx="101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096500" y="5032376"/>
            <a:ext cx="381000" cy="63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195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Soft tissue swelling</a:t>
            </a:r>
          </a:p>
        </p:txBody>
      </p:sp>
      <p:sp>
        <p:nvSpPr>
          <p:cNvPr id="3" name="Content Placeholder 2"/>
          <p:cNvSpPr>
            <a:spLocks noGrp="1"/>
          </p:cNvSpPr>
          <p:nvPr>
            <p:ph idx="1"/>
          </p:nvPr>
        </p:nvSpPr>
        <p:spPr>
          <a:xfrm>
            <a:off x="838200" y="1482725"/>
            <a:ext cx="10515600" cy="4351338"/>
          </a:xfrm>
        </p:spPr>
        <p:txBody>
          <a:bodyPr/>
          <a:lstStyle/>
          <a:p>
            <a:pPr marL="0" indent="0">
              <a:buNone/>
            </a:pPr>
            <a:r>
              <a:rPr lang="en-GB" b="1" dirty="0"/>
              <a:t>Using: </a:t>
            </a:r>
            <a:endParaRPr lang="en-US" b="1" dirty="0"/>
          </a:p>
          <a:p>
            <a:r>
              <a:rPr lang="en-GB" b="1" dirty="0"/>
              <a:t>6mm at C3  ---&gt; 59% Sensitivity</a:t>
            </a:r>
          </a:p>
          <a:p>
            <a:pPr marL="0" indent="0">
              <a:buNone/>
            </a:pPr>
            <a:endParaRPr lang="en-GB" b="1" dirty="0"/>
          </a:p>
          <a:p>
            <a:r>
              <a:rPr lang="en-GB" b="1" dirty="0"/>
              <a:t>22mm at C6 ---&gt; 5% Sensitivity</a:t>
            </a:r>
          </a:p>
          <a:p>
            <a:pPr marL="0" indent="0">
              <a:buNone/>
            </a:pPr>
            <a:endParaRPr lang="en-GB" dirty="0"/>
          </a:p>
          <a:p>
            <a:pPr marL="0" indent="0">
              <a:buNone/>
            </a:pPr>
            <a:r>
              <a:rPr lang="en-GB" dirty="0"/>
              <a:t>Doesn’t mean much if not there</a:t>
            </a:r>
          </a:p>
          <a:p>
            <a:pPr marL="0" indent="0">
              <a:buNone/>
            </a:pPr>
            <a:endParaRPr lang="en-GB" dirty="0"/>
          </a:p>
          <a:p>
            <a:pPr marL="0" indent="0">
              <a:buNone/>
            </a:pPr>
            <a:endParaRPr lang="en-US" dirty="0"/>
          </a:p>
        </p:txBody>
      </p:sp>
      <p:sp>
        <p:nvSpPr>
          <p:cNvPr id="5" name="TextBox 4"/>
          <p:cNvSpPr txBox="1"/>
          <p:nvPr/>
        </p:nvSpPr>
        <p:spPr>
          <a:xfrm>
            <a:off x="3613150" y="5942568"/>
            <a:ext cx="3460750" cy="369332"/>
          </a:xfrm>
          <a:prstGeom prst="rect">
            <a:avLst/>
          </a:prstGeom>
          <a:noFill/>
        </p:spPr>
        <p:txBody>
          <a:bodyPr wrap="square" rtlCol="0">
            <a:spAutoFit/>
          </a:bodyPr>
          <a:lstStyle/>
          <a:p>
            <a:r>
              <a:rPr lang="en-GB" i="1" dirty="0" err="1"/>
              <a:t>DeBehn</a:t>
            </a:r>
            <a:r>
              <a:rPr lang="en-GB" i="1" dirty="0"/>
              <a:t> and Havel, 1994</a:t>
            </a:r>
            <a:endParaRPr lang="en-US" i="1" dirty="0"/>
          </a:p>
        </p:txBody>
      </p:sp>
    </p:spTree>
    <p:extLst>
      <p:ext uri="{BB962C8B-B14F-4D97-AF65-F5344CB8AC3E}">
        <p14:creationId xmlns:p14="http://schemas.microsoft.com/office/powerpoint/2010/main" val="850824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C-Spine: Anteroposterior view</a:t>
            </a:r>
          </a:p>
        </p:txBody>
      </p:sp>
      <p:sp>
        <p:nvSpPr>
          <p:cNvPr id="3" name="Content Placeholder 2"/>
          <p:cNvSpPr>
            <a:spLocks noGrp="1"/>
          </p:cNvSpPr>
          <p:nvPr>
            <p:ph idx="1"/>
          </p:nvPr>
        </p:nvSpPr>
        <p:spPr/>
        <p:txBody>
          <a:bodyPr>
            <a:normAutofit/>
          </a:bodyPr>
          <a:lstStyle/>
          <a:p>
            <a:r>
              <a:rPr lang="en-US" sz="4000" b="1" dirty="0"/>
              <a:t>Spinous process deviation</a:t>
            </a:r>
          </a:p>
          <a:p>
            <a:endParaRPr lang="en-US" sz="4000" b="1" dirty="0"/>
          </a:p>
          <a:p>
            <a:r>
              <a:rPr lang="en-US" sz="4000" b="1" dirty="0"/>
              <a:t>Lateral translation</a:t>
            </a:r>
          </a:p>
          <a:p>
            <a:endParaRPr lang="en-US" sz="4000" b="1" dirty="0"/>
          </a:p>
          <a:p>
            <a:r>
              <a:rPr lang="en-US" sz="4000" b="1" dirty="0"/>
              <a:t>Coronal deformity</a:t>
            </a:r>
          </a:p>
        </p:txBody>
      </p:sp>
      <p:pic>
        <p:nvPicPr>
          <p:cNvPr id="5" name="Picture 4"/>
          <p:cNvPicPr>
            <a:picLocks noChangeAspect="1"/>
          </p:cNvPicPr>
          <p:nvPr/>
        </p:nvPicPr>
        <p:blipFill>
          <a:blip r:embed="rId2"/>
          <a:stretch>
            <a:fillRect/>
          </a:stretch>
        </p:blipFill>
        <p:spPr>
          <a:xfrm>
            <a:off x="8550275" y="1282632"/>
            <a:ext cx="3394962" cy="5575367"/>
          </a:xfrm>
          <a:prstGeom prst="rect">
            <a:avLst/>
          </a:prstGeom>
        </p:spPr>
      </p:pic>
    </p:spTree>
    <p:extLst>
      <p:ext uri="{BB962C8B-B14F-4D97-AF65-F5344CB8AC3E}">
        <p14:creationId xmlns:p14="http://schemas.microsoft.com/office/powerpoint/2010/main" val="2884196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90"/>
                </a:solidFill>
              </a:rPr>
              <a:t>Cervicothoracic</a:t>
            </a:r>
            <a:r>
              <a:rPr lang="en-US" dirty="0">
                <a:solidFill>
                  <a:srgbClr val="000090"/>
                </a:solidFill>
              </a:rPr>
              <a:t> junction</a:t>
            </a:r>
          </a:p>
        </p:txBody>
      </p:sp>
      <p:sp>
        <p:nvSpPr>
          <p:cNvPr id="3" name="Content Placeholder 2"/>
          <p:cNvSpPr>
            <a:spLocks noGrp="1"/>
          </p:cNvSpPr>
          <p:nvPr>
            <p:ph idx="1"/>
          </p:nvPr>
        </p:nvSpPr>
        <p:spPr/>
        <p:txBody>
          <a:bodyPr>
            <a:normAutofit/>
          </a:bodyPr>
          <a:lstStyle/>
          <a:p>
            <a:r>
              <a:rPr lang="en-US" sz="4000" b="1" dirty="0"/>
              <a:t>Complete lateral </a:t>
            </a:r>
          </a:p>
          <a:p>
            <a:pPr marL="0" indent="0">
              <a:buNone/>
            </a:pPr>
            <a:r>
              <a:rPr lang="en-US" sz="4000" b="1" dirty="0"/>
              <a:t>(Upper part of T1)</a:t>
            </a:r>
          </a:p>
          <a:p>
            <a:r>
              <a:rPr lang="en-US" sz="4000" b="1" dirty="0"/>
              <a:t>Swimmers view</a:t>
            </a:r>
          </a:p>
          <a:p>
            <a:r>
              <a:rPr lang="en-US" sz="4000" b="1" dirty="0"/>
              <a:t>CT Scan is better for </a:t>
            </a:r>
          </a:p>
          <a:p>
            <a:pPr marL="0" indent="0">
              <a:buNone/>
            </a:pPr>
            <a:r>
              <a:rPr lang="en-US" sz="4000" b="1" dirty="0"/>
              <a:t>transition zones</a:t>
            </a:r>
          </a:p>
        </p:txBody>
      </p:sp>
      <p:pic>
        <p:nvPicPr>
          <p:cNvPr id="4" name="Picture 3" descr="Picture4"/>
          <p:cNvPicPr>
            <a:picLocks noChangeAspect="1" noChangeArrowheads="1"/>
          </p:cNvPicPr>
          <p:nvPr/>
        </p:nvPicPr>
        <p:blipFill>
          <a:blip r:embed="rId2"/>
          <a:srcRect/>
          <a:stretch>
            <a:fillRect/>
          </a:stretch>
        </p:blipFill>
        <p:spPr bwMode="auto">
          <a:xfrm>
            <a:off x="5557678" y="1559279"/>
            <a:ext cx="4157211" cy="4828737"/>
          </a:xfrm>
          <a:prstGeom prst="rect">
            <a:avLst/>
          </a:prstGeom>
          <a:noFill/>
          <a:ln w="9525">
            <a:noFill/>
            <a:miter lim="800000"/>
            <a:headEnd/>
            <a:tailEnd/>
          </a:ln>
        </p:spPr>
      </p:pic>
    </p:spTree>
    <p:extLst>
      <p:ext uri="{BB962C8B-B14F-4D97-AF65-F5344CB8AC3E}">
        <p14:creationId xmlns:p14="http://schemas.microsoft.com/office/powerpoint/2010/main" val="241092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CD7874-9C3B-49BD-AADD-68187088480E}"/>
              </a:ext>
            </a:extLst>
          </p:cNvPr>
          <p:cNvSpPr>
            <a:spLocks noGrp="1"/>
          </p:cNvSpPr>
          <p:nvPr>
            <p:ph type="title"/>
          </p:nvPr>
        </p:nvSpPr>
        <p:spPr>
          <a:xfrm>
            <a:off x="838200" y="817364"/>
            <a:ext cx="10515600" cy="3772450"/>
          </a:xfrm>
        </p:spPr>
        <p:txBody>
          <a:bodyPr>
            <a:normAutofit/>
          </a:bodyPr>
          <a:lstStyle/>
          <a:p>
            <a:r>
              <a:rPr lang="en-US" sz="6000" b="1" u="sng" dirty="0">
                <a:solidFill>
                  <a:srgbClr val="000090"/>
                </a:solidFill>
              </a:rPr>
              <a:t>Radiographic </a:t>
            </a:r>
            <a:r>
              <a:rPr lang="en-US" sz="6000" u="sng" dirty="0">
                <a:solidFill>
                  <a:srgbClr val="000090"/>
                </a:solidFill>
              </a:rPr>
              <a:t>Examination</a:t>
            </a:r>
            <a:br>
              <a:rPr lang="en-US" sz="6000" b="1" u="sng" dirty="0"/>
            </a:br>
            <a:endParaRPr lang="en-US" sz="6000" b="1" u="sng" dirty="0"/>
          </a:p>
        </p:txBody>
      </p:sp>
      <p:sp>
        <p:nvSpPr>
          <p:cNvPr id="2" name="TextBox 1"/>
          <p:cNvSpPr txBox="1"/>
          <p:nvPr/>
        </p:nvSpPr>
        <p:spPr>
          <a:xfrm>
            <a:off x="628697" y="301796"/>
            <a:ext cx="10763287"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2213300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CT Scan as- Screening Modality</a:t>
            </a:r>
          </a:p>
        </p:txBody>
      </p:sp>
      <p:sp>
        <p:nvSpPr>
          <p:cNvPr id="3" name="Content Placeholder 2"/>
          <p:cNvSpPr>
            <a:spLocks noGrp="1"/>
          </p:cNvSpPr>
          <p:nvPr>
            <p:ph idx="1"/>
          </p:nvPr>
        </p:nvSpPr>
        <p:spPr/>
        <p:txBody>
          <a:bodyPr>
            <a:normAutofit/>
          </a:bodyPr>
          <a:lstStyle/>
          <a:p>
            <a:r>
              <a:rPr lang="en-US" sz="3200" b="1" dirty="0"/>
              <a:t>CT with sagittal recon l</a:t>
            </a:r>
          </a:p>
          <a:p>
            <a:r>
              <a:rPr lang="en-US" sz="3200" b="1" dirty="0"/>
              <a:t>Most sensitive for fracture</a:t>
            </a:r>
          </a:p>
          <a:p>
            <a:pPr marL="0" indent="0">
              <a:buNone/>
            </a:pPr>
            <a:r>
              <a:rPr lang="en-US" sz="3200" b="1" dirty="0"/>
              <a:t>detection</a:t>
            </a:r>
          </a:p>
          <a:p>
            <a:r>
              <a:rPr lang="en-US" sz="3200" b="1" dirty="0"/>
              <a:t>Especially transition zones</a:t>
            </a:r>
          </a:p>
          <a:p>
            <a:pPr marL="0" indent="0">
              <a:buNone/>
            </a:pPr>
            <a:r>
              <a:rPr lang="en-US" sz="3200" b="1" dirty="0"/>
              <a:t>( C0-C1 and C7-T1)</a:t>
            </a:r>
          </a:p>
          <a:p>
            <a:r>
              <a:rPr lang="en-US" sz="3200" b="1" dirty="0"/>
              <a:t>Difficult with X-rays</a:t>
            </a:r>
          </a:p>
          <a:p>
            <a:r>
              <a:rPr lang="en-US" sz="3200" b="1" dirty="0"/>
              <a:t>Vascular injury</a:t>
            </a:r>
          </a:p>
        </p:txBody>
      </p:sp>
      <p:sp>
        <p:nvSpPr>
          <p:cNvPr id="4" name="object 2"/>
          <p:cNvSpPr/>
          <p:nvPr/>
        </p:nvSpPr>
        <p:spPr>
          <a:xfrm>
            <a:off x="5681712" y="1534129"/>
            <a:ext cx="2541642" cy="5006295"/>
          </a:xfrm>
          <a:prstGeom prst="rect">
            <a:avLst/>
          </a:prstGeom>
          <a:blipFill>
            <a:blip r:embed="rId2" cstate="print"/>
            <a:stretch>
              <a:fillRect/>
            </a:stretch>
          </a:blipFill>
        </p:spPr>
        <p:txBody>
          <a:bodyPr wrap="square" lIns="0" tIns="0" rIns="0" bIns="0" rtlCol="0"/>
          <a:lstStyle/>
          <a:p>
            <a:endParaRPr kern="1200"/>
          </a:p>
        </p:txBody>
      </p:sp>
      <p:sp>
        <p:nvSpPr>
          <p:cNvPr id="5" name="object 4"/>
          <p:cNvSpPr/>
          <p:nvPr/>
        </p:nvSpPr>
        <p:spPr>
          <a:xfrm>
            <a:off x="8857774" y="1508980"/>
            <a:ext cx="2805112" cy="5094694"/>
          </a:xfrm>
          <a:prstGeom prst="rect">
            <a:avLst/>
          </a:prstGeom>
          <a:blipFill>
            <a:blip r:embed="rId3" cstate="print"/>
            <a:stretch>
              <a:fillRect/>
            </a:stretch>
          </a:blipFill>
        </p:spPr>
        <p:txBody>
          <a:bodyPr wrap="square" lIns="0" tIns="0" rIns="0" bIns="0" rtlCol="0"/>
          <a:lstStyle/>
          <a:p>
            <a:endParaRPr kern="1200"/>
          </a:p>
        </p:txBody>
      </p:sp>
      <p:sp>
        <p:nvSpPr>
          <p:cNvPr id="6" name="TextBox 5"/>
          <p:cNvSpPr txBox="1"/>
          <p:nvPr/>
        </p:nvSpPr>
        <p:spPr>
          <a:xfrm>
            <a:off x="1508185" y="6190802"/>
            <a:ext cx="4167357" cy="646331"/>
          </a:xfrm>
          <a:prstGeom prst="rect">
            <a:avLst/>
          </a:prstGeom>
          <a:noFill/>
        </p:spPr>
        <p:txBody>
          <a:bodyPr wrap="square" rtlCol="0">
            <a:spAutoFit/>
          </a:bodyPr>
          <a:lstStyle/>
          <a:p>
            <a:r>
              <a:rPr lang="en-US" dirty="0"/>
              <a:t>Michael </a:t>
            </a:r>
            <a:r>
              <a:rPr lang="en-US" dirty="0" err="1"/>
              <a:t>Utz</a:t>
            </a:r>
            <a:r>
              <a:rPr lang="en-US" dirty="0"/>
              <a:t>, </a:t>
            </a:r>
            <a:r>
              <a:rPr lang="en-US" dirty="0" err="1"/>
              <a:t>Shadab</a:t>
            </a:r>
            <a:r>
              <a:rPr lang="en-US" dirty="0"/>
              <a:t> Khan et al, Insights Imaging, 2014</a:t>
            </a:r>
          </a:p>
        </p:txBody>
      </p:sp>
    </p:spTree>
    <p:extLst>
      <p:ext uri="{BB962C8B-B14F-4D97-AF65-F5344CB8AC3E}">
        <p14:creationId xmlns:p14="http://schemas.microsoft.com/office/powerpoint/2010/main" val="137485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MRI- best soft tissue definition</a:t>
            </a:r>
          </a:p>
        </p:txBody>
      </p:sp>
      <p:sp>
        <p:nvSpPr>
          <p:cNvPr id="3" name="Content Placeholder 2"/>
          <p:cNvSpPr>
            <a:spLocks noGrp="1"/>
          </p:cNvSpPr>
          <p:nvPr>
            <p:ph idx="1"/>
          </p:nvPr>
        </p:nvSpPr>
        <p:spPr/>
        <p:txBody>
          <a:bodyPr/>
          <a:lstStyle/>
          <a:p>
            <a:r>
              <a:rPr lang="en-US" sz="3200" b="1" dirty="0"/>
              <a:t>Negative plain Films</a:t>
            </a:r>
          </a:p>
          <a:p>
            <a:r>
              <a:rPr lang="en-US" sz="3200" b="1" dirty="0"/>
              <a:t>Negative CT Scan</a:t>
            </a:r>
          </a:p>
          <a:p>
            <a:r>
              <a:rPr lang="en-US" sz="3200" b="1" dirty="0"/>
              <a:t>But Clinically Suspicious</a:t>
            </a:r>
          </a:p>
          <a:p>
            <a:r>
              <a:rPr lang="en-US" sz="3200" b="1" dirty="0"/>
              <a:t>Check for:</a:t>
            </a:r>
          </a:p>
          <a:p>
            <a:pPr lvl="1">
              <a:buFont typeface="Wingdings" panose="05000000000000000000" pitchFamily="2" charset="2"/>
              <a:buChar char="§"/>
            </a:pPr>
            <a:r>
              <a:rPr lang="en-US" b="1" dirty="0"/>
              <a:t>Continuity of ligaments</a:t>
            </a:r>
          </a:p>
          <a:p>
            <a:pPr lvl="1">
              <a:buFont typeface="Wingdings" panose="05000000000000000000" pitchFamily="2" charset="2"/>
              <a:buChar char="§"/>
            </a:pPr>
            <a:r>
              <a:rPr lang="en-US" b="1" dirty="0"/>
              <a:t>Edema in soft tissues</a:t>
            </a:r>
          </a:p>
          <a:p>
            <a:pPr lvl="1">
              <a:buFont typeface="Wingdings" panose="05000000000000000000" pitchFamily="2" charset="2"/>
              <a:buChar char="§"/>
            </a:pPr>
            <a:r>
              <a:rPr lang="en-US" b="1" dirty="0"/>
              <a:t>Cord injury?</a:t>
            </a:r>
          </a:p>
          <a:p>
            <a:endParaRPr lang="en-US" b="1" dirty="0">
              <a:solidFill>
                <a:srgbClr val="0000FF"/>
              </a:solidFill>
            </a:endParaRPr>
          </a:p>
          <a:p>
            <a:endParaRPr lang="en-US" dirty="0"/>
          </a:p>
        </p:txBody>
      </p:sp>
      <p:sp>
        <p:nvSpPr>
          <p:cNvPr id="4" name="object 2"/>
          <p:cNvSpPr/>
          <p:nvPr/>
        </p:nvSpPr>
        <p:spPr>
          <a:xfrm>
            <a:off x="7084914" y="1756154"/>
            <a:ext cx="2000250" cy="3429000"/>
          </a:xfrm>
          <a:prstGeom prst="rect">
            <a:avLst/>
          </a:prstGeom>
          <a:blipFill>
            <a:blip r:embed="rId2" cstate="print"/>
            <a:stretch>
              <a:fillRect/>
            </a:stretch>
          </a:blipFill>
        </p:spPr>
        <p:txBody>
          <a:bodyPr wrap="square" lIns="0" tIns="0" rIns="0" bIns="0" rtlCol="0"/>
          <a:lstStyle/>
          <a:p>
            <a:endParaRPr kern="1200"/>
          </a:p>
        </p:txBody>
      </p:sp>
    </p:spTree>
    <p:extLst>
      <p:ext uri="{BB962C8B-B14F-4D97-AF65-F5344CB8AC3E}">
        <p14:creationId xmlns:p14="http://schemas.microsoft.com/office/powerpoint/2010/main" val="3119125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Safety: Contra-indications for MRI</a:t>
            </a:r>
          </a:p>
        </p:txBody>
      </p:sp>
      <p:sp>
        <p:nvSpPr>
          <p:cNvPr id="3" name="Content Placeholder 2"/>
          <p:cNvSpPr>
            <a:spLocks noGrp="1"/>
          </p:cNvSpPr>
          <p:nvPr>
            <p:ph idx="1"/>
          </p:nvPr>
        </p:nvSpPr>
        <p:spPr/>
        <p:txBody>
          <a:bodyPr>
            <a:normAutofit/>
          </a:bodyPr>
          <a:lstStyle/>
          <a:p>
            <a:pPr marL="0" indent="0">
              <a:buNone/>
            </a:pPr>
            <a:r>
              <a:rPr lang="en-US" sz="4000" b="1" dirty="0"/>
              <a:t>Implanted devices that: </a:t>
            </a:r>
          </a:p>
          <a:p>
            <a:pPr marL="0" indent="0">
              <a:buNone/>
            </a:pPr>
            <a:endParaRPr lang="en-US" sz="4000" b="1" dirty="0"/>
          </a:p>
          <a:p>
            <a:r>
              <a:rPr lang="en-US" sz="4000" b="1" dirty="0"/>
              <a:t>Subject to magnetically induced malfunction</a:t>
            </a:r>
          </a:p>
          <a:p>
            <a:endParaRPr lang="en-US" sz="4000" b="1" dirty="0"/>
          </a:p>
          <a:p>
            <a:r>
              <a:rPr lang="en-US" sz="4000" b="1" dirty="0"/>
              <a:t>Potentially harmful movement</a:t>
            </a:r>
          </a:p>
        </p:txBody>
      </p:sp>
    </p:spTree>
    <p:extLst>
      <p:ext uri="{BB962C8B-B14F-4D97-AF65-F5344CB8AC3E}">
        <p14:creationId xmlns:p14="http://schemas.microsoft.com/office/powerpoint/2010/main" val="2440289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MRI- best soft tissues definition</a:t>
            </a:r>
          </a:p>
        </p:txBody>
      </p:sp>
      <p:sp>
        <p:nvSpPr>
          <p:cNvPr id="3" name="Content Placeholder 2"/>
          <p:cNvSpPr>
            <a:spLocks noGrp="1"/>
          </p:cNvSpPr>
          <p:nvPr>
            <p:ph idx="1"/>
          </p:nvPr>
        </p:nvSpPr>
        <p:spPr/>
        <p:txBody>
          <a:bodyPr>
            <a:normAutofit/>
          </a:bodyPr>
          <a:lstStyle/>
          <a:p>
            <a:r>
              <a:rPr lang="en-US" sz="3600" b="1" dirty="0"/>
              <a:t>Clinical suspicion</a:t>
            </a:r>
          </a:p>
          <a:p>
            <a:r>
              <a:rPr lang="en-US" sz="3600" b="1" dirty="0"/>
              <a:t>Has neural deficit</a:t>
            </a:r>
          </a:p>
          <a:p>
            <a:pPr lvl="1">
              <a:buFont typeface="Wingdings" panose="05000000000000000000" pitchFamily="2" charset="2"/>
              <a:buChar char="§"/>
            </a:pPr>
            <a:r>
              <a:rPr lang="en-US" sz="3200" b="1" dirty="0"/>
              <a:t>Herniated disc</a:t>
            </a:r>
          </a:p>
          <a:p>
            <a:pPr lvl="1">
              <a:buFont typeface="Wingdings" panose="05000000000000000000" pitchFamily="2" charset="2"/>
              <a:buChar char="§"/>
            </a:pPr>
            <a:r>
              <a:rPr lang="en-US" sz="3200" b="1" dirty="0"/>
              <a:t>Cord injury</a:t>
            </a:r>
          </a:p>
        </p:txBody>
      </p:sp>
      <p:sp>
        <p:nvSpPr>
          <p:cNvPr id="8" name="object 2"/>
          <p:cNvSpPr/>
          <p:nvPr/>
        </p:nvSpPr>
        <p:spPr>
          <a:xfrm>
            <a:off x="5106615" y="1701553"/>
            <a:ext cx="3039694" cy="4497840"/>
          </a:xfrm>
          <a:prstGeom prst="rect">
            <a:avLst/>
          </a:prstGeom>
          <a:blipFill>
            <a:blip r:embed="rId2" cstate="print"/>
            <a:stretch>
              <a:fillRect/>
            </a:stretch>
          </a:blipFill>
        </p:spPr>
        <p:txBody>
          <a:bodyPr wrap="square" lIns="0" tIns="0" rIns="0" bIns="0" rtlCol="0"/>
          <a:lstStyle/>
          <a:p>
            <a:endParaRPr kern="1200"/>
          </a:p>
        </p:txBody>
      </p:sp>
      <p:sp>
        <p:nvSpPr>
          <p:cNvPr id="9" name="object 4"/>
          <p:cNvSpPr/>
          <p:nvPr/>
        </p:nvSpPr>
        <p:spPr>
          <a:xfrm>
            <a:off x="8336271" y="1659877"/>
            <a:ext cx="2502460" cy="4501791"/>
          </a:xfrm>
          <a:prstGeom prst="rect">
            <a:avLst/>
          </a:prstGeom>
          <a:blipFill>
            <a:blip r:embed="rId3" cstate="print"/>
            <a:stretch>
              <a:fillRect/>
            </a:stretch>
          </a:blipFill>
        </p:spPr>
        <p:txBody>
          <a:bodyPr wrap="square" lIns="0" tIns="0" rIns="0" bIns="0" rtlCol="0"/>
          <a:lstStyle/>
          <a:p>
            <a:endParaRPr kern="1200"/>
          </a:p>
        </p:txBody>
      </p:sp>
    </p:spTree>
    <p:extLst>
      <p:ext uri="{BB962C8B-B14F-4D97-AF65-F5344CB8AC3E}">
        <p14:creationId xmlns:p14="http://schemas.microsoft.com/office/powerpoint/2010/main" val="3973674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MRI- soft tissue definition</a:t>
            </a:r>
          </a:p>
        </p:txBody>
      </p:sp>
      <p:sp>
        <p:nvSpPr>
          <p:cNvPr id="3" name="Content Placeholder 2"/>
          <p:cNvSpPr>
            <a:spLocks noGrp="1"/>
          </p:cNvSpPr>
          <p:nvPr>
            <p:ph idx="1"/>
          </p:nvPr>
        </p:nvSpPr>
        <p:spPr/>
        <p:txBody>
          <a:bodyPr>
            <a:normAutofit/>
          </a:bodyPr>
          <a:lstStyle/>
          <a:p>
            <a:pPr marL="0" indent="0">
              <a:buNone/>
            </a:pPr>
            <a:r>
              <a:rPr lang="en-US" sz="3600" b="1" dirty="0">
                <a:solidFill>
                  <a:srgbClr val="000090"/>
                </a:solidFill>
              </a:rPr>
              <a:t>T1 sequences:</a:t>
            </a:r>
          </a:p>
          <a:p>
            <a:r>
              <a:rPr lang="en-US" sz="3600" b="1" dirty="0"/>
              <a:t> Excellent for surveying anatomy and caliber of spinal cord</a:t>
            </a:r>
          </a:p>
          <a:p>
            <a:endParaRPr lang="en-US" sz="3600" b="1" dirty="0"/>
          </a:p>
          <a:p>
            <a:pPr marL="0" indent="0">
              <a:buNone/>
            </a:pPr>
            <a:r>
              <a:rPr lang="en-US" sz="3600" b="1" dirty="0">
                <a:solidFill>
                  <a:srgbClr val="000090"/>
                </a:solidFill>
              </a:rPr>
              <a:t>T2 images with or without fat saturation:</a:t>
            </a:r>
          </a:p>
          <a:p>
            <a:r>
              <a:rPr lang="en-US" sz="3600" b="1" dirty="0"/>
              <a:t> epidural fluid collection, ligamentous disruption, edema and herniated discs</a:t>
            </a:r>
          </a:p>
        </p:txBody>
      </p:sp>
    </p:spTree>
    <p:extLst>
      <p:ext uri="{BB962C8B-B14F-4D97-AF65-F5344CB8AC3E}">
        <p14:creationId xmlns:p14="http://schemas.microsoft.com/office/powerpoint/2010/main" val="1473663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a:solidFill>
                  <a:srgbClr val="000090"/>
                </a:solidFill>
              </a:rPr>
              <a:t>Clearing’ the C-Spine</a:t>
            </a:r>
          </a:p>
        </p:txBody>
      </p:sp>
      <p:sp>
        <p:nvSpPr>
          <p:cNvPr id="3" name="Content Placeholder 2"/>
          <p:cNvSpPr>
            <a:spLocks noGrp="1"/>
          </p:cNvSpPr>
          <p:nvPr>
            <p:ph idx="1"/>
          </p:nvPr>
        </p:nvSpPr>
        <p:spPr/>
        <p:txBody>
          <a:bodyPr>
            <a:normAutofit/>
          </a:bodyPr>
          <a:lstStyle/>
          <a:p>
            <a:r>
              <a:rPr lang="en-US" sz="4000" b="1" dirty="0"/>
              <a:t>Standardized Protocol</a:t>
            </a:r>
          </a:p>
          <a:p>
            <a:r>
              <a:rPr lang="en-US" sz="4000" b="1" dirty="0"/>
              <a:t>No consensus</a:t>
            </a:r>
          </a:p>
        </p:txBody>
      </p:sp>
      <p:grpSp>
        <p:nvGrpSpPr>
          <p:cNvPr id="4" name="object 5"/>
          <p:cNvGrpSpPr/>
          <p:nvPr/>
        </p:nvGrpSpPr>
        <p:grpSpPr>
          <a:xfrm>
            <a:off x="4021577" y="2565215"/>
            <a:ext cx="5486400" cy="3641789"/>
            <a:chOff x="1905000" y="2630423"/>
            <a:chExt cx="5486400" cy="3641789"/>
          </a:xfrm>
        </p:grpSpPr>
        <p:sp>
          <p:nvSpPr>
            <p:cNvPr id="5" name="object 6"/>
            <p:cNvSpPr/>
            <p:nvPr/>
          </p:nvSpPr>
          <p:spPr>
            <a:xfrm>
              <a:off x="1905000" y="4367212"/>
              <a:ext cx="5486400" cy="1905000"/>
            </a:xfrm>
            <a:prstGeom prst="rect">
              <a:avLst/>
            </a:prstGeom>
            <a:blipFill>
              <a:blip r:embed="rId2" cstate="print"/>
              <a:stretch>
                <a:fillRect/>
              </a:stretch>
            </a:blipFill>
          </p:spPr>
          <p:txBody>
            <a:bodyPr wrap="square" lIns="0" tIns="0" rIns="0" bIns="0" rtlCol="0"/>
            <a:lstStyle/>
            <a:p>
              <a:endParaRPr kern="1200"/>
            </a:p>
          </p:txBody>
        </p:sp>
        <p:sp>
          <p:nvSpPr>
            <p:cNvPr id="6" name="object 7"/>
            <p:cNvSpPr/>
            <p:nvPr/>
          </p:nvSpPr>
          <p:spPr>
            <a:xfrm>
              <a:off x="1905000" y="4367212"/>
              <a:ext cx="5486400" cy="1905000"/>
            </a:xfrm>
            <a:custGeom>
              <a:avLst/>
              <a:gdLst/>
              <a:ahLst/>
              <a:cxnLst/>
              <a:rect l="l" t="t" r="r" b="b"/>
              <a:pathLst>
                <a:path w="5486400" h="1905000">
                  <a:moveTo>
                    <a:pt x="0" y="0"/>
                  </a:moveTo>
                  <a:lnTo>
                    <a:pt x="5486400" y="0"/>
                  </a:lnTo>
                  <a:lnTo>
                    <a:pt x="5486400" y="1905000"/>
                  </a:lnTo>
                  <a:lnTo>
                    <a:pt x="0" y="1905000"/>
                  </a:lnTo>
                  <a:lnTo>
                    <a:pt x="0" y="0"/>
                  </a:lnTo>
                  <a:close/>
                </a:path>
              </a:pathLst>
            </a:custGeom>
            <a:ln w="9525">
              <a:solidFill>
                <a:srgbClr val="FFFF99"/>
              </a:solidFill>
            </a:ln>
          </p:spPr>
          <p:txBody>
            <a:bodyPr wrap="square" lIns="0" tIns="0" rIns="0" bIns="0" rtlCol="0"/>
            <a:lstStyle/>
            <a:p>
              <a:endParaRPr kern="1200"/>
            </a:p>
          </p:txBody>
        </p:sp>
        <p:sp>
          <p:nvSpPr>
            <p:cNvPr id="7" name="object 8"/>
            <p:cNvSpPr/>
            <p:nvPr/>
          </p:nvSpPr>
          <p:spPr>
            <a:xfrm>
              <a:off x="1905000" y="3910012"/>
              <a:ext cx="5486400" cy="990600"/>
            </a:xfrm>
            <a:custGeom>
              <a:avLst/>
              <a:gdLst/>
              <a:ahLst/>
              <a:cxnLst/>
              <a:rect l="l" t="t" r="r" b="b"/>
              <a:pathLst>
                <a:path w="5486400" h="990600">
                  <a:moveTo>
                    <a:pt x="2743200" y="0"/>
                  </a:moveTo>
                  <a:lnTo>
                    <a:pt x="2667691" y="184"/>
                  </a:lnTo>
                  <a:lnTo>
                    <a:pt x="2592687" y="732"/>
                  </a:lnTo>
                  <a:lnTo>
                    <a:pt x="2518214" y="1641"/>
                  </a:lnTo>
                  <a:lnTo>
                    <a:pt x="2444297" y="2906"/>
                  </a:lnTo>
                  <a:lnTo>
                    <a:pt x="2370962" y="4521"/>
                  </a:lnTo>
                  <a:lnTo>
                    <a:pt x="2298237" y="6482"/>
                  </a:lnTo>
                  <a:lnTo>
                    <a:pt x="2226146" y="8785"/>
                  </a:lnTo>
                  <a:lnTo>
                    <a:pt x="2154717" y="11424"/>
                  </a:lnTo>
                  <a:lnTo>
                    <a:pt x="2083975" y="14394"/>
                  </a:lnTo>
                  <a:lnTo>
                    <a:pt x="2013946" y="17692"/>
                  </a:lnTo>
                  <a:lnTo>
                    <a:pt x="1944657" y="21312"/>
                  </a:lnTo>
                  <a:lnTo>
                    <a:pt x="1876134" y="25250"/>
                  </a:lnTo>
                  <a:lnTo>
                    <a:pt x="1808402" y="29501"/>
                  </a:lnTo>
                  <a:lnTo>
                    <a:pt x="1741489" y="34060"/>
                  </a:lnTo>
                  <a:lnTo>
                    <a:pt x="1675420" y="38923"/>
                  </a:lnTo>
                  <a:lnTo>
                    <a:pt x="1610221" y="44084"/>
                  </a:lnTo>
                  <a:lnTo>
                    <a:pt x="1545918" y="49540"/>
                  </a:lnTo>
                  <a:lnTo>
                    <a:pt x="1482538" y="55284"/>
                  </a:lnTo>
                  <a:lnTo>
                    <a:pt x="1420107" y="61314"/>
                  </a:lnTo>
                  <a:lnTo>
                    <a:pt x="1358651" y="67623"/>
                  </a:lnTo>
                  <a:lnTo>
                    <a:pt x="1298196" y="74207"/>
                  </a:lnTo>
                  <a:lnTo>
                    <a:pt x="1238768" y="81062"/>
                  </a:lnTo>
                  <a:lnTo>
                    <a:pt x="1180394" y="88183"/>
                  </a:lnTo>
                  <a:lnTo>
                    <a:pt x="1123098" y="95564"/>
                  </a:lnTo>
                  <a:lnTo>
                    <a:pt x="1066909" y="103202"/>
                  </a:lnTo>
                  <a:lnTo>
                    <a:pt x="1011851" y="111091"/>
                  </a:lnTo>
                  <a:lnTo>
                    <a:pt x="957952" y="119228"/>
                  </a:lnTo>
                  <a:lnTo>
                    <a:pt x="905236" y="127606"/>
                  </a:lnTo>
                  <a:lnTo>
                    <a:pt x="853731" y="136222"/>
                  </a:lnTo>
                  <a:lnTo>
                    <a:pt x="803462" y="145070"/>
                  </a:lnTo>
                  <a:lnTo>
                    <a:pt x="754455" y="154146"/>
                  </a:lnTo>
                  <a:lnTo>
                    <a:pt x="706738" y="163446"/>
                  </a:lnTo>
                  <a:lnTo>
                    <a:pt x="660335" y="172964"/>
                  </a:lnTo>
                  <a:lnTo>
                    <a:pt x="615273" y="182696"/>
                  </a:lnTo>
                  <a:lnTo>
                    <a:pt x="571578" y="192637"/>
                  </a:lnTo>
                  <a:lnTo>
                    <a:pt x="529276" y="202782"/>
                  </a:lnTo>
                  <a:lnTo>
                    <a:pt x="488394" y="213127"/>
                  </a:lnTo>
                  <a:lnTo>
                    <a:pt x="448957" y="223667"/>
                  </a:lnTo>
                  <a:lnTo>
                    <a:pt x="410992" y="234397"/>
                  </a:lnTo>
                  <a:lnTo>
                    <a:pt x="339582" y="256409"/>
                  </a:lnTo>
                  <a:lnTo>
                    <a:pt x="274373" y="279125"/>
                  </a:lnTo>
                  <a:lnTo>
                    <a:pt x="215573" y="302507"/>
                  </a:lnTo>
                  <a:lnTo>
                    <a:pt x="163392" y="326518"/>
                  </a:lnTo>
                  <a:lnTo>
                    <a:pt x="118039" y="351119"/>
                  </a:lnTo>
                  <a:lnTo>
                    <a:pt x="79724" y="376274"/>
                  </a:lnTo>
                  <a:lnTo>
                    <a:pt x="48655" y="401943"/>
                  </a:lnTo>
                  <a:lnTo>
                    <a:pt x="16096" y="441331"/>
                  </a:lnTo>
                  <a:lnTo>
                    <a:pt x="1019" y="481666"/>
                  </a:lnTo>
                  <a:lnTo>
                    <a:pt x="0" y="495300"/>
                  </a:lnTo>
                  <a:lnTo>
                    <a:pt x="1019" y="508933"/>
                  </a:lnTo>
                  <a:lnTo>
                    <a:pt x="16096" y="549268"/>
                  </a:lnTo>
                  <a:lnTo>
                    <a:pt x="48655" y="588656"/>
                  </a:lnTo>
                  <a:lnTo>
                    <a:pt x="79724" y="614325"/>
                  </a:lnTo>
                  <a:lnTo>
                    <a:pt x="118039" y="639480"/>
                  </a:lnTo>
                  <a:lnTo>
                    <a:pt x="163392" y="664081"/>
                  </a:lnTo>
                  <a:lnTo>
                    <a:pt x="215573" y="688092"/>
                  </a:lnTo>
                  <a:lnTo>
                    <a:pt x="274373" y="711474"/>
                  </a:lnTo>
                  <a:lnTo>
                    <a:pt x="339582" y="734190"/>
                  </a:lnTo>
                  <a:lnTo>
                    <a:pt x="410992" y="756202"/>
                  </a:lnTo>
                  <a:lnTo>
                    <a:pt x="448957" y="766932"/>
                  </a:lnTo>
                  <a:lnTo>
                    <a:pt x="488394" y="777472"/>
                  </a:lnTo>
                  <a:lnTo>
                    <a:pt x="529276" y="787817"/>
                  </a:lnTo>
                  <a:lnTo>
                    <a:pt x="571578" y="797962"/>
                  </a:lnTo>
                  <a:lnTo>
                    <a:pt x="615273" y="807903"/>
                  </a:lnTo>
                  <a:lnTo>
                    <a:pt x="660335" y="817635"/>
                  </a:lnTo>
                  <a:lnTo>
                    <a:pt x="706738" y="827153"/>
                  </a:lnTo>
                  <a:lnTo>
                    <a:pt x="754455" y="836453"/>
                  </a:lnTo>
                  <a:lnTo>
                    <a:pt x="803462" y="845529"/>
                  </a:lnTo>
                  <a:lnTo>
                    <a:pt x="853731" y="854377"/>
                  </a:lnTo>
                  <a:lnTo>
                    <a:pt x="905236" y="862993"/>
                  </a:lnTo>
                  <a:lnTo>
                    <a:pt x="957952" y="871371"/>
                  </a:lnTo>
                  <a:lnTo>
                    <a:pt x="1011851" y="879508"/>
                  </a:lnTo>
                  <a:lnTo>
                    <a:pt x="1066909" y="887397"/>
                  </a:lnTo>
                  <a:lnTo>
                    <a:pt x="1123098" y="895035"/>
                  </a:lnTo>
                  <a:lnTo>
                    <a:pt x="1180394" y="902416"/>
                  </a:lnTo>
                  <a:lnTo>
                    <a:pt x="1238768" y="909537"/>
                  </a:lnTo>
                  <a:lnTo>
                    <a:pt x="1298196" y="916392"/>
                  </a:lnTo>
                  <a:lnTo>
                    <a:pt x="1358651" y="922976"/>
                  </a:lnTo>
                  <a:lnTo>
                    <a:pt x="1420107" y="929285"/>
                  </a:lnTo>
                  <a:lnTo>
                    <a:pt x="1482538" y="935315"/>
                  </a:lnTo>
                  <a:lnTo>
                    <a:pt x="1545918" y="941059"/>
                  </a:lnTo>
                  <a:lnTo>
                    <a:pt x="1610221" y="946515"/>
                  </a:lnTo>
                  <a:lnTo>
                    <a:pt x="1675420" y="951676"/>
                  </a:lnTo>
                  <a:lnTo>
                    <a:pt x="1741489" y="956539"/>
                  </a:lnTo>
                  <a:lnTo>
                    <a:pt x="1808402" y="961098"/>
                  </a:lnTo>
                  <a:lnTo>
                    <a:pt x="1876134" y="965349"/>
                  </a:lnTo>
                  <a:lnTo>
                    <a:pt x="1944657" y="969287"/>
                  </a:lnTo>
                  <a:lnTo>
                    <a:pt x="2013946" y="972907"/>
                  </a:lnTo>
                  <a:lnTo>
                    <a:pt x="2083975" y="976205"/>
                  </a:lnTo>
                  <a:lnTo>
                    <a:pt x="2154717" y="979175"/>
                  </a:lnTo>
                  <a:lnTo>
                    <a:pt x="2226146" y="981814"/>
                  </a:lnTo>
                  <a:lnTo>
                    <a:pt x="2298237" y="984117"/>
                  </a:lnTo>
                  <a:lnTo>
                    <a:pt x="2370962" y="986078"/>
                  </a:lnTo>
                  <a:lnTo>
                    <a:pt x="2444297" y="987693"/>
                  </a:lnTo>
                  <a:lnTo>
                    <a:pt x="2518214" y="988958"/>
                  </a:lnTo>
                  <a:lnTo>
                    <a:pt x="2592687" y="989867"/>
                  </a:lnTo>
                  <a:lnTo>
                    <a:pt x="2667691" y="990415"/>
                  </a:lnTo>
                  <a:lnTo>
                    <a:pt x="2743200" y="990600"/>
                  </a:lnTo>
                  <a:lnTo>
                    <a:pt x="2818708" y="990415"/>
                  </a:lnTo>
                  <a:lnTo>
                    <a:pt x="2893712" y="989867"/>
                  </a:lnTo>
                  <a:lnTo>
                    <a:pt x="2968185" y="988958"/>
                  </a:lnTo>
                  <a:lnTo>
                    <a:pt x="3042102" y="987693"/>
                  </a:lnTo>
                  <a:lnTo>
                    <a:pt x="3115437" y="986078"/>
                  </a:lnTo>
                  <a:lnTo>
                    <a:pt x="3188162" y="984117"/>
                  </a:lnTo>
                  <a:lnTo>
                    <a:pt x="3260253" y="981814"/>
                  </a:lnTo>
                  <a:lnTo>
                    <a:pt x="3331682" y="979175"/>
                  </a:lnTo>
                  <a:lnTo>
                    <a:pt x="3402424" y="976205"/>
                  </a:lnTo>
                  <a:lnTo>
                    <a:pt x="3472453" y="972907"/>
                  </a:lnTo>
                  <a:lnTo>
                    <a:pt x="3541742" y="969287"/>
                  </a:lnTo>
                  <a:lnTo>
                    <a:pt x="3610265" y="965349"/>
                  </a:lnTo>
                  <a:lnTo>
                    <a:pt x="3677997" y="961098"/>
                  </a:lnTo>
                  <a:lnTo>
                    <a:pt x="3744910" y="956539"/>
                  </a:lnTo>
                  <a:lnTo>
                    <a:pt x="3810979" y="951676"/>
                  </a:lnTo>
                  <a:lnTo>
                    <a:pt x="3876178" y="946515"/>
                  </a:lnTo>
                  <a:lnTo>
                    <a:pt x="3940481" y="941059"/>
                  </a:lnTo>
                  <a:lnTo>
                    <a:pt x="4003861" y="935315"/>
                  </a:lnTo>
                  <a:lnTo>
                    <a:pt x="4066292" y="929285"/>
                  </a:lnTo>
                  <a:lnTo>
                    <a:pt x="4127748" y="922976"/>
                  </a:lnTo>
                  <a:lnTo>
                    <a:pt x="4188203" y="916392"/>
                  </a:lnTo>
                  <a:lnTo>
                    <a:pt x="4247631" y="909537"/>
                  </a:lnTo>
                  <a:lnTo>
                    <a:pt x="4306005" y="902416"/>
                  </a:lnTo>
                  <a:lnTo>
                    <a:pt x="4363301" y="895035"/>
                  </a:lnTo>
                  <a:lnTo>
                    <a:pt x="4419490" y="887397"/>
                  </a:lnTo>
                  <a:lnTo>
                    <a:pt x="4474548" y="879508"/>
                  </a:lnTo>
                  <a:lnTo>
                    <a:pt x="4528447" y="871371"/>
                  </a:lnTo>
                  <a:lnTo>
                    <a:pt x="4581163" y="862993"/>
                  </a:lnTo>
                  <a:lnTo>
                    <a:pt x="4632668" y="854377"/>
                  </a:lnTo>
                  <a:lnTo>
                    <a:pt x="4682937" y="845529"/>
                  </a:lnTo>
                  <a:lnTo>
                    <a:pt x="4731944" y="836453"/>
                  </a:lnTo>
                  <a:lnTo>
                    <a:pt x="4779661" y="827153"/>
                  </a:lnTo>
                  <a:lnTo>
                    <a:pt x="4826064" y="817635"/>
                  </a:lnTo>
                  <a:lnTo>
                    <a:pt x="4871126" y="807903"/>
                  </a:lnTo>
                  <a:lnTo>
                    <a:pt x="4914821" y="797962"/>
                  </a:lnTo>
                  <a:lnTo>
                    <a:pt x="4957123" y="787817"/>
                  </a:lnTo>
                  <a:lnTo>
                    <a:pt x="4998005" y="777472"/>
                  </a:lnTo>
                  <a:lnTo>
                    <a:pt x="5037442" y="766932"/>
                  </a:lnTo>
                  <a:lnTo>
                    <a:pt x="5075407" y="756202"/>
                  </a:lnTo>
                  <a:lnTo>
                    <a:pt x="5146817" y="734190"/>
                  </a:lnTo>
                  <a:lnTo>
                    <a:pt x="5212026" y="711474"/>
                  </a:lnTo>
                  <a:lnTo>
                    <a:pt x="5270826" y="688092"/>
                  </a:lnTo>
                  <a:lnTo>
                    <a:pt x="5323007" y="664081"/>
                  </a:lnTo>
                  <a:lnTo>
                    <a:pt x="5368360" y="639480"/>
                  </a:lnTo>
                  <a:lnTo>
                    <a:pt x="5406675" y="614325"/>
                  </a:lnTo>
                  <a:lnTo>
                    <a:pt x="5437744" y="588656"/>
                  </a:lnTo>
                  <a:lnTo>
                    <a:pt x="5470303" y="549268"/>
                  </a:lnTo>
                  <a:lnTo>
                    <a:pt x="5485380" y="508933"/>
                  </a:lnTo>
                  <a:lnTo>
                    <a:pt x="5486400" y="495300"/>
                  </a:lnTo>
                  <a:lnTo>
                    <a:pt x="5485380" y="481666"/>
                  </a:lnTo>
                  <a:lnTo>
                    <a:pt x="5470303" y="441331"/>
                  </a:lnTo>
                  <a:lnTo>
                    <a:pt x="5437744" y="401943"/>
                  </a:lnTo>
                  <a:lnTo>
                    <a:pt x="5406675" y="376274"/>
                  </a:lnTo>
                  <a:lnTo>
                    <a:pt x="5368360" y="351119"/>
                  </a:lnTo>
                  <a:lnTo>
                    <a:pt x="5323007" y="326518"/>
                  </a:lnTo>
                  <a:lnTo>
                    <a:pt x="5270826" y="302507"/>
                  </a:lnTo>
                  <a:lnTo>
                    <a:pt x="5212026" y="279125"/>
                  </a:lnTo>
                  <a:lnTo>
                    <a:pt x="5146817" y="256409"/>
                  </a:lnTo>
                  <a:lnTo>
                    <a:pt x="5075407" y="234397"/>
                  </a:lnTo>
                  <a:lnTo>
                    <a:pt x="5037442" y="223667"/>
                  </a:lnTo>
                  <a:lnTo>
                    <a:pt x="4998005" y="213127"/>
                  </a:lnTo>
                  <a:lnTo>
                    <a:pt x="4957123" y="202782"/>
                  </a:lnTo>
                  <a:lnTo>
                    <a:pt x="4914821" y="192637"/>
                  </a:lnTo>
                  <a:lnTo>
                    <a:pt x="4871126" y="182696"/>
                  </a:lnTo>
                  <a:lnTo>
                    <a:pt x="4826064" y="172964"/>
                  </a:lnTo>
                  <a:lnTo>
                    <a:pt x="4779661" y="163446"/>
                  </a:lnTo>
                  <a:lnTo>
                    <a:pt x="4731944" y="154146"/>
                  </a:lnTo>
                  <a:lnTo>
                    <a:pt x="4682937" y="145070"/>
                  </a:lnTo>
                  <a:lnTo>
                    <a:pt x="4632668" y="136222"/>
                  </a:lnTo>
                  <a:lnTo>
                    <a:pt x="4581163" y="127606"/>
                  </a:lnTo>
                  <a:lnTo>
                    <a:pt x="4528447" y="119228"/>
                  </a:lnTo>
                  <a:lnTo>
                    <a:pt x="4474548" y="111091"/>
                  </a:lnTo>
                  <a:lnTo>
                    <a:pt x="4419490" y="103202"/>
                  </a:lnTo>
                  <a:lnTo>
                    <a:pt x="4363301" y="95564"/>
                  </a:lnTo>
                  <a:lnTo>
                    <a:pt x="4306005" y="88183"/>
                  </a:lnTo>
                  <a:lnTo>
                    <a:pt x="4247631" y="81062"/>
                  </a:lnTo>
                  <a:lnTo>
                    <a:pt x="4188203" y="74207"/>
                  </a:lnTo>
                  <a:lnTo>
                    <a:pt x="4127748" y="67623"/>
                  </a:lnTo>
                  <a:lnTo>
                    <a:pt x="4066292" y="61314"/>
                  </a:lnTo>
                  <a:lnTo>
                    <a:pt x="4003861" y="55284"/>
                  </a:lnTo>
                  <a:lnTo>
                    <a:pt x="3940481" y="49540"/>
                  </a:lnTo>
                  <a:lnTo>
                    <a:pt x="3876178" y="44084"/>
                  </a:lnTo>
                  <a:lnTo>
                    <a:pt x="3810979" y="38923"/>
                  </a:lnTo>
                  <a:lnTo>
                    <a:pt x="3744910" y="34060"/>
                  </a:lnTo>
                  <a:lnTo>
                    <a:pt x="3677997" y="29501"/>
                  </a:lnTo>
                  <a:lnTo>
                    <a:pt x="3610265" y="25250"/>
                  </a:lnTo>
                  <a:lnTo>
                    <a:pt x="3541742" y="21312"/>
                  </a:lnTo>
                  <a:lnTo>
                    <a:pt x="3472453" y="17692"/>
                  </a:lnTo>
                  <a:lnTo>
                    <a:pt x="3402424" y="14394"/>
                  </a:lnTo>
                  <a:lnTo>
                    <a:pt x="3331682" y="11424"/>
                  </a:lnTo>
                  <a:lnTo>
                    <a:pt x="3260253" y="8785"/>
                  </a:lnTo>
                  <a:lnTo>
                    <a:pt x="3188162" y="6482"/>
                  </a:lnTo>
                  <a:lnTo>
                    <a:pt x="3115437" y="4521"/>
                  </a:lnTo>
                  <a:lnTo>
                    <a:pt x="3042102" y="2906"/>
                  </a:lnTo>
                  <a:lnTo>
                    <a:pt x="2968185" y="1641"/>
                  </a:lnTo>
                  <a:lnTo>
                    <a:pt x="2893712" y="732"/>
                  </a:lnTo>
                  <a:lnTo>
                    <a:pt x="2818708" y="184"/>
                  </a:lnTo>
                  <a:lnTo>
                    <a:pt x="2743200" y="0"/>
                  </a:lnTo>
                  <a:close/>
                </a:path>
              </a:pathLst>
            </a:custGeom>
            <a:solidFill>
              <a:srgbClr val="000000"/>
            </a:solidFill>
          </p:spPr>
          <p:txBody>
            <a:bodyPr wrap="square" lIns="0" tIns="0" rIns="0" bIns="0" rtlCol="0"/>
            <a:lstStyle/>
            <a:p>
              <a:endParaRPr kern="1200"/>
            </a:p>
          </p:txBody>
        </p:sp>
        <p:sp>
          <p:nvSpPr>
            <p:cNvPr id="8" name="object 9"/>
            <p:cNvSpPr/>
            <p:nvPr/>
          </p:nvSpPr>
          <p:spPr>
            <a:xfrm>
              <a:off x="1905000" y="3910012"/>
              <a:ext cx="5486400" cy="990600"/>
            </a:xfrm>
            <a:custGeom>
              <a:avLst/>
              <a:gdLst/>
              <a:ahLst/>
              <a:cxnLst/>
              <a:rect l="l" t="t" r="r" b="b"/>
              <a:pathLst>
                <a:path w="5486400" h="990600">
                  <a:moveTo>
                    <a:pt x="0" y="495300"/>
                  </a:moveTo>
                  <a:lnTo>
                    <a:pt x="9093" y="454677"/>
                  </a:lnTo>
                  <a:lnTo>
                    <a:pt x="35903" y="414960"/>
                  </a:lnTo>
                  <a:lnTo>
                    <a:pt x="79724" y="376274"/>
                  </a:lnTo>
                  <a:lnTo>
                    <a:pt x="118039" y="351119"/>
                  </a:lnTo>
                  <a:lnTo>
                    <a:pt x="163392" y="326518"/>
                  </a:lnTo>
                  <a:lnTo>
                    <a:pt x="215573" y="302507"/>
                  </a:lnTo>
                  <a:lnTo>
                    <a:pt x="274373" y="279125"/>
                  </a:lnTo>
                  <a:lnTo>
                    <a:pt x="339582" y="256409"/>
                  </a:lnTo>
                  <a:lnTo>
                    <a:pt x="410992" y="234397"/>
                  </a:lnTo>
                  <a:lnTo>
                    <a:pt x="448957" y="223667"/>
                  </a:lnTo>
                  <a:lnTo>
                    <a:pt x="488394" y="213127"/>
                  </a:lnTo>
                  <a:lnTo>
                    <a:pt x="529276" y="202782"/>
                  </a:lnTo>
                  <a:lnTo>
                    <a:pt x="571578" y="192637"/>
                  </a:lnTo>
                  <a:lnTo>
                    <a:pt x="615273" y="182696"/>
                  </a:lnTo>
                  <a:lnTo>
                    <a:pt x="660335" y="172964"/>
                  </a:lnTo>
                  <a:lnTo>
                    <a:pt x="706738" y="163446"/>
                  </a:lnTo>
                  <a:lnTo>
                    <a:pt x="754455" y="154146"/>
                  </a:lnTo>
                  <a:lnTo>
                    <a:pt x="803462" y="145070"/>
                  </a:lnTo>
                  <a:lnTo>
                    <a:pt x="853731" y="136222"/>
                  </a:lnTo>
                  <a:lnTo>
                    <a:pt x="905236" y="127606"/>
                  </a:lnTo>
                  <a:lnTo>
                    <a:pt x="957952" y="119228"/>
                  </a:lnTo>
                  <a:lnTo>
                    <a:pt x="1011851" y="111091"/>
                  </a:lnTo>
                  <a:lnTo>
                    <a:pt x="1066909" y="103202"/>
                  </a:lnTo>
                  <a:lnTo>
                    <a:pt x="1123098" y="95564"/>
                  </a:lnTo>
                  <a:lnTo>
                    <a:pt x="1180394" y="88183"/>
                  </a:lnTo>
                  <a:lnTo>
                    <a:pt x="1238768" y="81062"/>
                  </a:lnTo>
                  <a:lnTo>
                    <a:pt x="1298196" y="74207"/>
                  </a:lnTo>
                  <a:lnTo>
                    <a:pt x="1358651" y="67623"/>
                  </a:lnTo>
                  <a:lnTo>
                    <a:pt x="1420107" y="61314"/>
                  </a:lnTo>
                  <a:lnTo>
                    <a:pt x="1482538" y="55284"/>
                  </a:lnTo>
                  <a:lnTo>
                    <a:pt x="1545918" y="49540"/>
                  </a:lnTo>
                  <a:lnTo>
                    <a:pt x="1610221" y="44084"/>
                  </a:lnTo>
                  <a:lnTo>
                    <a:pt x="1675420" y="38923"/>
                  </a:lnTo>
                  <a:lnTo>
                    <a:pt x="1741489" y="34060"/>
                  </a:lnTo>
                  <a:lnTo>
                    <a:pt x="1808402" y="29501"/>
                  </a:lnTo>
                  <a:lnTo>
                    <a:pt x="1876134" y="25250"/>
                  </a:lnTo>
                  <a:lnTo>
                    <a:pt x="1944657" y="21312"/>
                  </a:lnTo>
                  <a:lnTo>
                    <a:pt x="2013946" y="17692"/>
                  </a:lnTo>
                  <a:lnTo>
                    <a:pt x="2083975" y="14394"/>
                  </a:lnTo>
                  <a:lnTo>
                    <a:pt x="2154717" y="11424"/>
                  </a:lnTo>
                  <a:lnTo>
                    <a:pt x="2226146" y="8785"/>
                  </a:lnTo>
                  <a:lnTo>
                    <a:pt x="2298237" y="6482"/>
                  </a:lnTo>
                  <a:lnTo>
                    <a:pt x="2370962" y="4521"/>
                  </a:lnTo>
                  <a:lnTo>
                    <a:pt x="2444297" y="2906"/>
                  </a:lnTo>
                  <a:lnTo>
                    <a:pt x="2518214" y="1641"/>
                  </a:lnTo>
                  <a:lnTo>
                    <a:pt x="2592687" y="732"/>
                  </a:lnTo>
                  <a:lnTo>
                    <a:pt x="2667691" y="184"/>
                  </a:lnTo>
                  <a:lnTo>
                    <a:pt x="2743200" y="0"/>
                  </a:lnTo>
                  <a:lnTo>
                    <a:pt x="2818708" y="184"/>
                  </a:lnTo>
                  <a:lnTo>
                    <a:pt x="2893712" y="732"/>
                  </a:lnTo>
                  <a:lnTo>
                    <a:pt x="2968185" y="1641"/>
                  </a:lnTo>
                  <a:lnTo>
                    <a:pt x="3042102" y="2906"/>
                  </a:lnTo>
                  <a:lnTo>
                    <a:pt x="3115437" y="4521"/>
                  </a:lnTo>
                  <a:lnTo>
                    <a:pt x="3188162" y="6482"/>
                  </a:lnTo>
                  <a:lnTo>
                    <a:pt x="3260253" y="8785"/>
                  </a:lnTo>
                  <a:lnTo>
                    <a:pt x="3331682" y="11424"/>
                  </a:lnTo>
                  <a:lnTo>
                    <a:pt x="3402424" y="14394"/>
                  </a:lnTo>
                  <a:lnTo>
                    <a:pt x="3472453" y="17692"/>
                  </a:lnTo>
                  <a:lnTo>
                    <a:pt x="3541742" y="21312"/>
                  </a:lnTo>
                  <a:lnTo>
                    <a:pt x="3610265" y="25250"/>
                  </a:lnTo>
                  <a:lnTo>
                    <a:pt x="3677997" y="29501"/>
                  </a:lnTo>
                  <a:lnTo>
                    <a:pt x="3744910" y="34060"/>
                  </a:lnTo>
                  <a:lnTo>
                    <a:pt x="3810979" y="38923"/>
                  </a:lnTo>
                  <a:lnTo>
                    <a:pt x="3876178" y="44084"/>
                  </a:lnTo>
                  <a:lnTo>
                    <a:pt x="3940481" y="49540"/>
                  </a:lnTo>
                  <a:lnTo>
                    <a:pt x="4003861" y="55284"/>
                  </a:lnTo>
                  <a:lnTo>
                    <a:pt x="4066292" y="61314"/>
                  </a:lnTo>
                  <a:lnTo>
                    <a:pt x="4127748" y="67623"/>
                  </a:lnTo>
                  <a:lnTo>
                    <a:pt x="4188203" y="74207"/>
                  </a:lnTo>
                  <a:lnTo>
                    <a:pt x="4247631" y="81062"/>
                  </a:lnTo>
                  <a:lnTo>
                    <a:pt x="4306005" y="88183"/>
                  </a:lnTo>
                  <a:lnTo>
                    <a:pt x="4363301" y="95564"/>
                  </a:lnTo>
                  <a:lnTo>
                    <a:pt x="4419490" y="103202"/>
                  </a:lnTo>
                  <a:lnTo>
                    <a:pt x="4474548" y="111091"/>
                  </a:lnTo>
                  <a:lnTo>
                    <a:pt x="4528447" y="119228"/>
                  </a:lnTo>
                  <a:lnTo>
                    <a:pt x="4581163" y="127606"/>
                  </a:lnTo>
                  <a:lnTo>
                    <a:pt x="4632668" y="136222"/>
                  </a:lnTo>
                  <a:lnTo>
                    <a:pt x="4682937" y="145070"/>
                  </a:lnTo>
                  <a:lnTo>
                    <a:pt x="4731944" y="154146"/>
                  </a:lnTo>
                  <a:lnTo>
                    <a:pt x="4779661" y="163446"/>
                  </a:lnTo>
                  <a:lnTo>
                    <a:pt x="4826064" y="172964"/>
                  </a:lnTo>
                  <a:lnTo>
                    <a:pt x="4871126" y="182696"/>
                  </a:lnTo>
                  <a:lnTo>
                    <a:pt x="4914821" y="192637"/>
                  </a:lnTo>
                  <a:lnTo>
                    <a:pt x="4957123" y="202782"/>
                  </a:lnTo>
                  <a:lnTo>
                    <a:pt x="4998005" y="213127"/>
                  </a:lnTo>
                  <a:lnTo>
                    <a:pt x="5037442" y="223667"/>
                  </a:lnTo>
                  <a:lnTo>
                    <a:pt x="5075407" y="234397"/>
                  </a:lnTo>
                  <a:lnTo>
                    <a:pt x="5146817" y="256409"/>
                  </a:lnTo>
                  <a:lnTo>
                    <a:pt x="5212026" y="279125"/>
                  </a:lnTo>
                  <a:lnTo>
                    <a:pt x="5270826" y="302507"/>
                  </a:lnTo>
                  <a:lnTo>
                    <a:pt x="5323007" y="326518"/>
                  </a:lnTo>
                  <a:lnTo>
                    <a:pt x="5368360" y="351119"/>
                  </a:lnTo>
                  <a:lnTo>
                    <a:pt x="5406675" y="376274"/>
                  </a:lnTo>
                  <a:lnTo>
                    <a:pt x="5437744" y="401943"/>
                  </a:lnTo>
                  <a:lnTo>
                    <a:pt x="5470303" y="441331"/>
                  </a:lnTo>
                  <a:lnTo>
                    <a:pt x="5485380" y="481666"/>
                  </a:lnTo>
                  <a:lnTo>
                    <a:pt x="5486400" y="495300"/>
                  </a:lnTo>
                  <a:lnTo>
                    <a:pt x="5485380" y="508933"/>
                  </a:lnTo>
                  <a:lnTo>
                    <a:pt x="5470303" y="549268"/>
                  </a:lnTo>
                  <a:lnTo>
                    <a:pt x="5437744" y="588656"/>
                  </a:lnTo>
                  <a:lnTo>
                    <a:pt x="5406675" y="614325"/>
                  </a:lnTo>
                  <a:lnTo>
                    <a:pt x="5368360" y="639480"/>
                  </a:lnTo>
                  <a:lnTo>
                    <a:pt x="5323007" y="664081"/>
                  </a:lnTo>
                  <a:lnTo>
                    <a:pt x="5270826" y="688092"/>
                  </a:lnTo>
                  <a:lnTo>
                    <a:pt x="5212026" y="711474"/>
                  </a:lnTo>
                  <a:lnTo>
                    <a:pt x="5146817" y="734190"/>
                  </a:lnTo>
                  <a:lnTo>
                    <a:pt x="5075407" y="756202"/>
                  </a:lnTo>
                  <a:lnTo>
                    <a:pt x="5037442" y="766932"/>
                  </a:lnTo>
                  <a:lnTo>
                    <a:pt x="4998005" y="777472"/>
                  </a:lnTo>
                  <a:lnTo>
                    <a:pt x="4957123" y="787817"/>
                  </a:lnTo>
                  <a:lnTo>
                    <a:pt x="4914821" y="797962"/>
                  </a:lnTo>
                  <a:lnTo>
                    <a:pt x="4871126" y="807903"/>
                  </a:lnTo>
                  <a:lnTo>
                    <a:pt x="4826064" y="817635"/>
                  </a:lnTo>
                  <a:lnTo>
                    <a:pt x="4779661" y="827153"/>
                  </a:lnTo>
                  <a:lnTo>
                    <a:pt x="4731944" y="836453"/>
                  </a:lnTo>
                  <a:lnTo>
                    <a:pt x="4682937" y="845529"/>
                  </a:lnTo>
                  <a:lnTo>
                    <a:pt x="4632668" y="854377"/>
                  </a:lnTo>
                  <a:lnTo>
                    <a:pt x="4581163" y="862993"/>
                  </a:lnTo>
                  <a:lnTo>
                    <a:pt x="4528447" y="871371"/>
                  </a:lnTo>
                  <a:lnTo>
                    <a:pt x="4474548" y="879508"/>
                  </a:lnTo>
                  <a:lnTo>
                    <a:pt x="4419490" y="887397"/>
                  </a:lnTo>
                  <a:lnTo>
                    <a:pt x="4363301" y="895035"/>
                  </a:lnTo>
                  <a:lnTo>
                    <a:pt x="4306005" y="902416"/>
                  </a:lnTo>
                  <a:lnTo>
                    <a:pt x="4247631" y="909537"/>
                  </a:lnTo>
                  <a:lnTo>
                    <a:pt x="4188203" y="916392"/>
                  </a:lnTo>
                  <a:lnTo>
                    <a:pt x="4127748" y="922976"/>
                  </a:lnTo>
                  <a:lnTo>
                    <a:pt x="4066292" y="929285"/>
                  </a:lnTo>
                  <a:lnTo>
                    <a:pt x="4003861" y="935315"/>
                  </a:lnTo>
                  <a:lnTo>
                    <a:pt x="3940481" y="941059"/>
                  </a:lnTo>
                  <a:lnTo>
                    <a:pt x="3876178" y="946515"/>
                  </a:lnTo>
                  <a:lnTo>
                    <a:pt x="3810979" y="951676"/>
                  </a:lnTo>
                  <a:lnTo>
                    <a:pt x="3744910" y="956539"/>
                  </a:lnTo>
                  <a:lnTo>
                    <a:pt x="3677997" y="961098"/>
                  </a:lnTo>
                  <a:lnTo>
                    <a:pt x="3610265" y="965349"/>
                  </a:lnTo>
                  <a:lnTo>
                    <a:pt x="3541742" y="969287"/>
                  </a:lnTo>
                  <a:lnTo>
                    <a:pt x="3472453" y="972907"/>
                  </a:lnTo>
                  <a:lnTo>
                    <a:pt x="3402424" y="976205"/>
                  </a:lnTo>
                  <a:lnTo>
                    <a:pt x="3331682" y="979175"/>
                  </a:lnTo>
                  <a:lnTo>
                    <a:pt x="3260253" y="981814"/>
                  </a:lnTo>
                  <a:lnTo>
                    <a:pt x="3188162" y="984117"/>
                  </a:lnTo>
                  <a:lnTo>
                    <a:pt x="3115437" y="986078"/>
                  </a:lnTo>
                  <a:lnTo>
                    <a:pt x="3042102" y="987693"/>
                  </a:lnTo>
                  <a:lnTo>
                    <a:pt x="2968185" y="988958"/>
                  </a:lnTo>
                  <a:lnTo>
                    <a:pt x="2893712" y="989867"/>
                  </a:lnTo>
                  <a:lnTo>
                    <a:pt x="2818708" y="990415"/>
                  </a:lnTo>
                  <a:lnTo>
                    <a:pt x="2743200" y="990600"/>
                  </a:lnTo>
                  <a:lnTo>
                    <a:pt x="2667691" y="990415"/>
                  </a:lnTo>
                  <a:lnTo>
                    <a:pt x="2592687" y="989867"/>
                  </a:lnTo>
                  <a:lnTo>
                    <a:pt x="2518214" y="988958"/>
                  </a:lnTo>
                  <a:lnTo>
                    <a:pt x="2444297" y="987693"/>
                  </a:lnTo>
                  <a:lnTo>
                    <a:pt x="2370962" y="986078"/>
                  </a:lnTo>
                  <a:lnTo>
                    <a:pt x="2298237" y="984117"/>
                  </a:lnTo>
                  <a:lnTo>
                    <a:pt x="2226146" y="981814"/>
                  </a:lnTo>
                  <a:lnTo>
                    <a:pt x="2154717" y="979175"/>
                  </a:lnTo>
                  <a:lnTo>
                    <a:pt x="2083975" y="976205"/>
                  </a:lnTo>
                  <a:lnTo>
                    <a:pt x="2013946" y="972907"/>
                  </a:lnTo>
                  <a:lnTo>
                    <a:pt x="1944657" y="969287"/>
                  </a:lnTo>
                  <a:lnTo>
                    <a:pt x="1876134" y="965349"/>
                  </a:lnTo>
                  <a:lnTo>
                    <a:pt x="1808402" y="961098"/>
                  </a:lnTo>
                  <a:lnTo>
                    <a:pt x="1741489" y="956539"/>
                  </a:lnTo>
                  <a:lnTo>
                    <a:pt x="1675420" y="951676"/>
                  </a:lnTo>
                  <a:lnTo>
                    <a:pt x="1610221" y="946515"/>
                  </a:lnTo>
                  <a:lnTo>
                    <a:pt x="1545918" y="941059"/>
                  </a:lnTo>
                  <a:lnTo>
                    <a:pt x="1482538" y="935315"/>
                  </a:lnTo>
                  <a:lnTo>
                    <a:pt x="1420107" y="929285"/>
                  </a:lnTo>
                  <a:lnTo>
                    <a:pt x="1358651" y="922976"/>
                  </a:lnTo>
                  <a:lnTo>
                    <a:pt x="1298196" y="916392"/>
                  </a:lnTo>
                  <a:lnTo>
                    <a:pt x="1238768" y="909537"/>
                  </a:lnTo>
                  <a:lnTo>
                    <a:pt x="1180394" y="902416"/>
                  </a:lnTo>
                  <a:lnTo>
                    <a:pt x="1123098" y="895035"/>
                  </a:lnTo>
                  <a:lnTo>
                    <a:pt x="1066909" y="887397"/>
                  </a:lnTo>
                  <a:lnTo>
                    <a:pt x="1011851" y="879508"/>
                  </a:lnTo>
                  <a:lnTo>
                    <a:pt x="957952" y="871371"/>
                  </a:lnTo>
                  <a:lnTo>
                    <a:pt x="905236" y="862993"/>
                  </a:lnTo>
                  <a:lnTo>
                    <a:pt x="853731" y="854377"/>
                  </a:lnTo>
                  <a:lnTo>
                    <a:pt x="803462" y="845529"/>
                  </a:lnTo>
                  <a:lnTo>
                    <a:pt x="754455" y="836453"/>
                  </a:lnTo>
                  <a:lnTo>
                    <a:pt x="706738" y="827153"/>
                  </a:lnTo>
                  <a:lnTo>
                    <a:pt x="660335" y="817635"/>
                  </a:lnTo>
                  <a:lnTo>
                    <a:pt x="615273" y="807903"/>
                  </a:lnTo>
                  <a:lnTo>
                    <a:pt x="571578" y="797962"/>
                  </a:lnTo>
                  <a:lnTo>
                    <a:pt x="529276" y="787817"/>
                  </a:lnTo>
                  <a:lnTo>
                    <a:pt x="488394" y="777472"/>
                  </a:lnTo>
                  <a:lnTo>
                    <a:pt x="448957" y="766932"/>
                  </a:lnTo>
                  <a:lnTo>
                    <a:pt x="410992" y="756202"/>
                  </a:lnTo>
                  <a:lnTo>
                    <a:pt x="339582" y="734190"/>
                  </a:lnTo>
                  <a:lnTo>
                    <a:pt x="274373" y="711474"/>
                  </a:lnTo>
                  <a:lnTo>
                    <a:pt x="215573" y="688092"/>
                  </a:lnTo>
                  <a:lnTo>
                    <a:pt x="163392" y="664081"/>
                  </a:lnTo>
                  <a:lnTo>
                    <a:pt x="118039" y="639480"/>
                  </a:lnTo>
                  <a:lnTo>
                    <a:pt x="79724" y="614325"/>
                  </a:lnTo>
                  <a:lnTo>
                    <a:pt x="48655" y="588656"/>
                  </a:lnTo>
                  <a:lnTo>
                    <a:pt x="16096" y="549268"/>
                  </a:lnTo>
                  <a:lnTo>
                    <a:pt x="1019" y="508933"/>
                  </a:lnTo>
                  <a:lnTo>
                    <a:pt x="0" y="495300"/>
                  </a:lnTo>
                  <a:close/>
                </a:path>
              </a:pathLst>
            </a:custGeom>
            <a:ln w="9525">
              <a:solidFill>
                <a:srgbClr val="FFFF99"/>
              </a:solidFill>
            </a:ln>
          </p:spPr>
          <p:txBody>
            <a:bodyPr wrap="square" lIns="0" tIns="0" rIns="0" bIns="0" rtlCol="0"/>
            <a:lstStyle/>
            <a:p>
              <a:endParaRPr kern="1200"/>
            </a:p>
          </p:txBody>
        </p:sp>
        <p:sp>
          <p:nvSpPr>
            <p:cNvPr id="9" name="object 10"/>
            <p:cNvSpPr/>
            <p:nvPr/>
          </p:nvSpPr>
          <p:spPr>
            <a:xfrm>
              <a:off x="3038855" y="3198888"/>
              <a:ext cx="1923275" cy="1575803"/>
            </a:xfrm>
            <a:prstGeom prst="rect">
              <a:avLst/>
            </a:prstGeom>
            <a:blipFill>
              <a:blip r:embed="rId3" cstate="print"/>
              <a:stretch>
                <a:fillRect/>
              </a:stretch>
            </a:blipFill>
          </p:spPr>
          <p:txBody>
            <a:bodyPr wrap="square" lIns="0" tIns="0" rIns="0" bIns="0" rtlCol="0"/>
            <a:lstStyle/>
            <a:p>
              <a:endParaRPr kern="1200"/>
            </a:p>
          </p:txBody>
        </p:sp>
        <p:sp>
          <p:nvSpPr>
            <p:cNvPr id="10" name="object 11"/>
            <p:cNvSpPr/>
            <p:nvPr/>
          </p:nvSpPr>
          <p:spPr>
            <a:xfrm>
              <a:off x="3472129" y="3575722"/>
              <a:ext cx="1065530" cy="726440"/>
            </a:xfrm>
            <a:custGeom>
              <a:avLst/>
              <a:gdLst/>
              <a:ahLst/>
              <a:cxnLst/>
              <a:rect l="l" t="t" r="r" b="b"/>
              <a:pathLst>
                <a:path w="1065529" h="726439">
                  <a:moveTo>
                    <a:pt x="186258" y="571017"/>
                  </a:moveTo>
                  <a:lnTo>
                    <a:pt x="164109" y="535025"/>
                  </a:lnTo>
                  <a:lnTo>
                    <a:pt x="91224" y="579869"/>
                  </a:lnTo>
                  <a:lnTo>
                    <a:pt x="69303" y="544258"/>
                  </a:lnTo>
                  <a:lnTo>
                    <a:pt x="148526" y="495503"/>
                  </a:lnTo>
                  <a:lnTo>
                    <a:pt x="126377" y="459511"/>
                  </a:lnTo>
                  <a:lnTo>
                    <a:pt x="0" y="537273"/>
                  </a:lnTo>
                  <a:lnTo>
                    <a:pt x="116141" y="726008"/>
                  </a:lnTo>
                  <a:lnTo>
                    <a:pt x="163296" y="696988"/>
                  </a:lnTo>
                  <a:lnTo>
                    <a:pt x="113372" y="615861"/>
                  </a:lnTo>
                  <a:lnTo>
                    <a:pt x="171869" y="579869"/>
                  </a:lnTo>
                  <a:lnTo>
                    <a:pt x="186258" y="571017"/>
                  </a:lnTo>
                  <a:close/>
                </a:path>
                <a:path w="1065529" h="726439">
                  <a:moveTo>
                    <a:pt x="308533" y="607618"/>
                  </a:moveTo>
                  <a:lnTo>
                    <a:pt x="187172" y="410387"/>
                  </a:lnTo>
                  <a:lnTo>
                    <a:pt x="142798" y="437692"/>
                  </a:lnTo>
                  <a:lnTo>
                    <a:pt x="264172" y="634911"/>
                  </a:lnTo>
                  <a:lnTo>
                    <a:pt x="308533" y="607618"/>
                  </a:lnTo>
                  <a:close/>
                </a:path>
                <a:path w="1065529" h="726439">
                  <a:moveTo>
                    <a:pt x="465912" y="499757"/>
                  </a:moveTo>
                  <a:lnTo>
                    <a:pt x="443369" y="463130"/>
                  </a:lnTo>
                  <a:lnTo>
                    <a:pt x="438683" y="466013"/>
                  </a:lnTo>
                  <a:lnTo>
                    <a:pt x="437616" y="468642"/>
                  </a:lnTo>
                  <a:lnTo>
                    <a:pt x="436118" y="471843"/>
                  </a:lnTo>
                  <a:lnTo>
                    <a:pt x="432244" y="479361"/>
                  </a:lnTo>
                  <a:lnTo>
                    <a:pt x="429945" y="483158"/>
                  </a:lnTo>
                  <a:lnTo>
                    <a:pt x="427304" y="486994"/>
                  </a:lnTo>
                  <a:lnTo>
                    <a:pt x="424307" y="491401"/>
                  </a:lnTo>
                  <a:lnTo>
                    <a:pt x="390334" y="517512"/>
                  </a:lnTo>
                  <a:lnTo>
                    <a:pt x="373202" y="522325"/>
                  </a:lnTo>
                  <a:lnTo>
                    <a:pt x="367792" y="522046"/>
                  </a:lnTo>
                  <a:lnTo>
                    <a:pt x="362292" y="521817"/>
                  </a:lnTo>
                  <a:lnTo>
                    <a:pt x="356984" y="520217"/>
                  </a:lnTo>
                  <a:lnTo>
                    <a:pt x="346798" y="514261"/>
                  </a:lnTo>
                  <a:lnTo>
                    <a:pt x="342011" y="509600"/>
                  </a:lnTo>
                  <a:lnTo>
                    <a:pt x="337527" y="503262"/>
                  </a:lnTo>
                  <a:lnTo>
                    <a:pt x="380847" y="476605"/>
                  </a:lnTo>
                  <a:lnTo>
                    <a:pt x="434746" y="443445"/>
                  </a:lnTo>
                  <a:lnTo>
                    <a:pt x="424929" y="427469"/>
                  </a:lnTo>
                  <a:lnTo>
                    <a:pt x="422325" y="423824"/>
                  </a:lnTo>
                  <a:lnTo>
                    <a:pt x="414375" y="412648"/>
                  </a:lnTo>
                  <a:lnTo>
                    <a:pt x="402932" y="400989"/>
                  </a:lnTo>
                  <a:lnTo>
                    <a:pt x="390613" y="392493"/>
                  </a:lnTo>
                  <a:lnTo>
                    <a:pt x="377405" y="387159"/>
                  </a:lnTo>
                  <a:lnTo>
                    <a:pt x="374561" y="386753"/>
                  </a:lnTo>
                  <a:lnTo>
                    <a:pt x="374561" y="443611"/>
                  </a:lnTo>
                  <a:lnTo>
                    <a:pt x="320941" y="476605"/>
                  </a:lnTo>
                  <a:lnTo>
                    <a:pt x="317842" y="469811"/>
                  </a:lnTo>
                  <a:lnTo>
                    <a:pt x="316001" y="463219"/>
                  </a:lnTo>
                  <a:lnTo>
                    <a:pt x="315404" y="456819"/>
                  </a:lnTo>
                  <a:lnTo>
                    <a:pt x="316052" y="450608"/>
                  </a:lnTo>
                  <a:lnTo>
                    <a:pt x="347738" y="423824"/>
                  </a:lnTo>
                  <a:lnTo>
                    <a:pt x="354850" y="426199"/>
                  </a:lnTo>
                  <a:lnTo>
                    <a:pt x="360083" y="428637"/>
                  </a:lnTo>
                  <a:lnTo>
                    <a:pt x="365112" y="432346"/>
                  </a:lnTo>
                  <a:lnTo>
                    <a:pt x="369938" y="437337"/>
                  </a:lnTo>
                  <a:lnTo>
                    <a:pt x="374561" y="443611"/>
                  </a:lnTo>
                  <a:lnTo>
                    <a:pt x="374561" y="386753"/>
                  </a:lnTo>
                  <a:lnTo>
                    <a:pt x="363397" y="385152"/>
                  </a:lnTo>
                  <a:lnTo>
                    <a:pt x="348729" y="386588"/>
                  </a:lnTo>
                  <a:lnTo>
                    <a:pt x="333387" y="391477"/>
                  </a:lnTo>
                  <a:lnTo>
                    <a:pt x="288569" y="424700"/>
                  </a:lnTo>
                  <a:lnTo>
                    <a:pt x="272364" y="471347"/>
                  </a:lnTo>
                  <a:lnTo>
                    <a:pt x="272326" y="471843"/>
                  </a:lnTo>
                  <a:lnTo>
                    <a:pt x="274078" y="488632"/>
                  </a:lnTo>
                  <a:lnTo>
                    <a:pt x="300024" y="539000"/>
                  </a:lnTo>
                  <a:lnTo>
                    <a:pt x="343623" y="564705"/>
                  </a:lnTo>
                  <a:lnTo>
                    <a:pt x="360718" y="565810"/>
                  </a:lnTo>
                  <a:lnTo>
                    <a:pt x="378701" y="563041"/>
                  </a:lnTo>
                  <a:lnTo>
                    <a:pt x="417271" y="545947"/>
                  </a:lnTo>
                  <a:lnTo>
                    <a:pt x="447294" y="522325"/>
                  </a:lnTo>
                  <a:lnTo>
                    <a:pt x="448360" y="521220"/>
                  </a:lnTo>
                  <a:lnTo>
                    <a:pt x="452818" y="516724"/>
                  </a:lnTo>
                  <a:lnTo>
                    <a:pt x="456171" y="512940"/>
                  </a:lnTo>
                  <a:lnTo>
                    <a:pt x="463270" y="503262"/>
                  </a:lnTo>
                  <a:lnTo>
                    <a:pt x="465912" y="499757"/>
                  </a:lnTo>
                  <a:close/>
                </a:path>
                <a:path w="1065529" h="726439">
                  <a:moveTo>
                    <a:pt x="636943" y="405523"/>
                  </a:moveTo>
                  <a:lnTo>
                    <a:pt x="540258" y="365404"/>
                  </a:lnTo>
                  <a:lnTo>
                    <a:pt x="541401" y="351637"/>
                  </a:lnTo>
                  <a:lnTo>
                    <a:pt x="548716" y="263575"/>
                  </a:lnTo>
                  <a:lnTo>
                    <a:pt x="497636" y="295008"/>
                  </a:lnTo>
                  <a:lnTo>
                    <a:pt x="495617" y="351637"/>
                  </a:lnTo>
                  <a:lnTo>
                    <a:pt x="444271" y="327837"/>
                  </a:lnTo>
                  <a:lnTo>
                    <a:pt x="392303" y="359816"/>
                  </a:lnTo>
                  <a:lnTo>
                    <a:pt x="487603" y="399389"/>
                  </a:lnTo>
                  <a:lnTo>
                    <a:pt x="479005" y="502704"/>
                  </a:lnTo>
                  <a:lnTo>
                    <a:pt x="529958" y="471347"/>
                  </a:lnTo>
                  <a:lnTo>
                    <a:pt x="532650" y="413258"/>
                  </a:lnTo>
                  <a:lnTo>
                    <a:pt x="584974" y="437502"/>
                  </a:lnTo>
                  <a:lnTo>
                    <a:pt x="624370" y="413258"/>
                  </a:lnTo>
                  <a:lnTo>
                    <a:pt x="636943" y="405523"/>
                  </a:lnTo>
                  <a:close/>
                </a:path>
                <a:path w="1065529" h="726439">
                  <a:moveTo>
                    <a:pt x="694143" y="279806"/>
                  </a:moveTo>
                  <a:lnTo>
                    <a:pt x="672465" y="244563"/>
                  </a:lnTo>
                  <a:lnTo>
                    <a:pt x="588429" y="296278"/>
                  </a:lnTo>
                  <a:lnTo>
                    <a:pt x="610108" y="331520"/>
                  </a:lnTo>
                  <a:lnTo>
                    <a:pt x="694143" y="279806"/>
                  </a:lnTo>
                  <a:close/>
                </a:path>
                <a:path w="1065529" h="726439">
                  <a:moveTo>
                    <a:pt x="895337" y="246507"/>
                  </a:moveTo>
                  <a:lnTo>
                    <a:pt x="873188" y="210515"/>
                  </a:lnTo>
                  <a:lnTo>
                    <a:pt x="792708" y="260045"/>
                  </a:lnTo>
                  <a:lnTo>
                    <a:pt x="763371" y="212382"/>
                  </a:lnTo>
                  <a:lnTo>
                    <a:pt x="821855" y="176390"/>
                  </a:lnTo>
                  <a:lnTo>
                    <a:pt x="837526" y="166751"/>
                  </a:lnTo>
                  <a:lnTo>
                    <a:pt x="815378" y="130759"/>
                  </a:lnTo>
                  <a:lnTo>
                    <a:pt x="741222" y="176390"/>
                  </a:lnTo>
                  <a:lnTo>
                    <a:pt x="720864" y="143306"/>
                  </a:lnTo>
                  <a:lnTo>
                    <a:pt x="801357" y="93776"/>
                  </a:lnTo>
                  <a:lnTo>
                    <a:pt x="779195" y="57772"/>
                  </a:lnTo>
                  <a:lnTo>
                    <a:pt x="651560" y="136321"/>
                  </a:lnTo>
                  <a:lnTo>
                    <a:pt x="767702" y="325056"/>
                  </a:lnTo>
                  <a:lnTo>
                    <a:pt x="873328" y="260045"/>
                  </a:lnTo>
                  <a:lnTo>
                    <a:pt x="895337" y="246507"/>
                  </a:lnTo>
                  <a:close/>
                </a:path>
                <a:path w="1065529" h="726439">
                  <a:moveTo>
                    <a:pt x="1065250" y="141947"/>
                  </a:moveTo>
                  <a:lnTo>
                    <a:pt x="968578" y="101841"/>
                  </a:lnTo>
                  <a:lnTo>
                    <a:pt x="969708" y="88074"/>
                  </a:lnTo>
                  <a:lnTo>
                    <a:pt x="977023" y="0"/>
                  </a:lnTo>
                  <a:lnTo>
                    <a:pt x="925944" y="31432"/>
                  </a:lnTo>
                  <a:lnTo>
                    <a:pt x="923925" y="88074"/>
                  </a:lnTo>
                  <a:lnTo>
                    <a:pt x="872578" y="64274"/>
                  </a:lnTo>
                  <a:lnTo>
                    <a:pt x="820623" y="96253"/>
                  </a:lnTo>
                  <a:lnTo>
                    <a:pt x="915911" y="135813"/>
                  </a:lnTo>
                  <a:lnTo>
                    <a:pt x="907326" y="239141"/>
                  </a:lnTo>
                  <a:lnTo>
                    <a:pt x="958278" y="207784"/>
                  </a:lnTo>
                  <a:lnTo>
                    <a:pt x="960970" y="149682"/>
                  </a:lnTo>
                  <a:lnTo>
                    <a:pt x="1013282" y="173926"/>
                  </a:lnTo>
                  <a:lnTo>
                    <a:pt x="1052677" y="149682"/>
                  </a:lnTo>
                  <a:lnTo>
                    <a:pt x="1065250" y="141947"/>
                  </a:lnTo>
                  <a:close/>
                </a:path>
              </a:pathLst>
            </a:custGeom>
            <a:solidFill>
              <a:srgbClr val="FFFF99"/>
            </a:solidFill>
          </p:spPr>
          <p:txBody>
            <a:bodyPr wrap="square" lIns="0" tIns="0" rIns="0" bIns="0" rtlCol="0"/>
            <a:lstStyle/>
            <a:p>
              <a:endParaRPr kern="1200"/>
            </a:p>
          </p:txBody>
        </p:sp>
        <p:sp>
          <p:nvSpPr>
            <p:cNvPr id="11" name="object 12"/>
            <p:cNvSpPr/>
            <p:nvPr/>
          </p:nvSpPr>
          <p:spPr>
            <a:xfrm>
              <a:off x="4207764" y="2869691"/>
              <a:ext cx="1604772" cy="1958339"/>
            </a:xfrm>
            <a:prstGeom prst="rect">
              <a:avLst/>
            </a:prstGeom>
            <a:blipFill>
              <a:blip r:embed="rId4" cstate="print"/>
              <a:stretch>
                <a:fillRect/>
              </a:stretch>
            </a:blipFill>
          </p:spPr>
          <p:txBody>
            <a:bodyPr wrap="square" lIns="0" tIns="0" rIns="0" bIns="0" rtlCol="0"/>
            <a:lstStyle/>
            <a:p>
              <a:endParaRPr kern="1200"/>
            </a:p>
          </p:txBody>
        </p:sp>
        <p:sp>
          <p:nvSpPr>
            <p:cNvPr id="12" name="object 13"/>
            <p:cNvSpPr/>
            <p:nvPr/>
          </p:nvSpPr>
          <p:spPr>
            <a:xfrm>
              <a:off x="4840116" y="3563416"/>
              <a:ext cx="330200" cy="396240"/>
            </a:xfrm>
            <a:custGeom>
              <a:avLst/>
              <a:gdLst/>
              <a:ahLst/>
              <a:cxnLst/>
              <a:rect l="l" t="t" r="r" b="b"/>
              <a:pathLst>
                <a:path w="330200" h="396239">
                  <a:moveTo>
                    <a:pt x="86086" y="162610"/>
                  </a:moveTo>
                  <a:lnTo>
                    <a:pt x="51516" y="183019"/>
                  </a:lnTo>
                  <a:lnTo>
                    <a:pt x="12167" y="230002"/>
                  </a:lnTo>
                  <a:lnTo>
                    <a:pt x="0" y="270837"/>
                  </a:lnTo>
                  <a:lnTo>
                    <a:pt x="907" y="291871"/>
                  </a:lnTo>
                  <a:lnTo>
                    <a:pt x="16125" y="331855"/>
                  </a:lnTo>
                  <a:lnTo>
                    <a:pt x="48811" y="366877"/>
                  </a:lnTo>
                  <a:lnTo>
                    <a:pt x="91482" y="391082"/>
                  </a:lnTo>
                  <a:lnTo>
                    <a:pt x="133571" y="396189"/>
                  </a:lnTo>
                  <a:lnTo>
                    <a:pt x="153790" y="391797"/>
                  </a:lnTo>
                  <a:lnTo>
                    <a:pt x="190100" y="369980"/>
                  </a:lnTo>
                  <a:lnTo>
                    <a:pt x="214202" y="342079"/>
                  </a:lnTo>
                  <a:lnTo>
                    <a:pt x="135628" y="342079"/>
                  </a:lnTo>
                  <a:lnTo>
                    <a:pt x="129074" y="341787"/>
                  </a:lnTo>
                  <a:lnTo>
                    <a:pt x="92444" y="327670"/>
                  </a:lnTo>
                  <a:lnTo>
                    <a:pt x="60889" y="296595"/>
                  </a:lnTo>
                  <a:lnTo>
                    <a:pt x="50107" y="263105"/>
                  </a:lnTo>
                  <a:lnTo>
                    <a:pt x="50589" y="255384"/>
                  </a:lnTo>
                  <a:lnTo>
                    <a:pt x="72446" y="219113"/>
                  </a:lnTo>
                  <a:lnTo>
                    <a:pt x="116286" y="201231"/>
                  </a:lnTo>
                  <a:lnTo>
                    <a:pt x="124148" y="199694"/>
                  </a:lnTo>
                  <a:lnTo>
                    <a:pt x="127640" y="195249"/>
                  </a:lnTo>
                  <a:lnTo>
                    <a:pt x="86086" y="162610"/>
                  </a:lnTo>
                  <a:close/>
                </a:path>
                <a:path w="330200" h="396239">
                  <a:moveTo>
                    <a:pt x="196677" y="249504"/>
                  </a:moveTo>
                  <a:lnTo>
                    <a:pt x="193553" y="253479"/>
                  </a:lnTo>
                  <a:lnTo>
                    <a:pt x="193795" y="257200"/>
                  </a:lnTo>
                  <a:lnTo>
                    <a:pt x="194040" y="263105"/>
                  </a:lnTo>
                  <a:lnTo>
                    <a:pt x="194309" y="270837"/>
                  </a:lnTo>
                  <a:lnTo>
                    <a:pt x="194312" y="271729"/>
                  </a:lnTo>
                  <a:lnTo>
                    <a:pt x="194087" y="276732"/>
                  </a:lnTo>
                  <a:lnTo>
                    <a:pt x="193439" y="282536"/>
                  </a:lnTo>
                  <a:lnTo>
                    <a:pt x="192956" y="287959"/>
                  </a:lnTo>
                  <a:lnTo>
                    <a:pt x="174973" y="325069"/>
                  </a:lnTo>
                  <a:lnTo>
                    <a:pt x="135628" y="342079"/>
                  </a:lnTo>
                  <a:lnTo>
                    <a:pt x="214202" y="342079"/>
                  </a:lnTo>
                  <a:lnTo>
                    <a:pt x="217467" y="337311"/>
                  </a:lnTo>
                  <a:lnTo>
                    <a:pt x="223233" y="326440"/>
                  </a:lnTo>
                  <a:lnTo>
                    <a:pt x="226002" y="320357"/>
                  </a:lnTo>
                  <a:lnTo>
                    <a:pt x="228643" y="313601"/>
                  </a:lnTo>
                  <a:lnTo>
                    <a:pt x="230815" y="308114"/>
                  </a:lnTo>
                  <a:lnTo>
                    <a:pt x="232606" y="302513"/>
                  </a:lnTo>
                  <a:lnTo>
                    <a:pt x="235400" y="291083"/>
                  </a:lnTo>
                  <a:lnTo>
                    <a:pt x="237648" y="281685"/>
                  </a:lnTo>
                  <a:lnTo>
                    <a:pt x="196677" y="249504"/>
                  </a:lnTo>
                  <a:close/>
                </a:path>
                <a:path w="330200" h="396239">
                  <a:moveTo>
                    <a:pt x="244371" y="121373"/>
                  </a:moveTo>
                  <a:lnTo>
                    <a:pt x="154272" y="121373"/>
                  </a:lnTo>
                  <a:lnTo>
                    <a:pt x="295280" y="232168"/>
                  </a:lnTo>
                  <a:lnTo>
                    <a:pt x="329672" y="188391"/>
                  </a:lnTo>
                  <a:lnTo>
                    <a:pt x="244371" y="121373"/>
                  </a:lnTo>
                  <a:close/>
                </a:path>
                <a:path w="330200" h="396239">
                  <a:moveTo>
                    <a:pt x="195877" y="0"/>
                  </a:moveTo>
                  <a:lnTo>
                    <a:pt x="80574" y="146748"/>
                  </a:lnTo>
                  <a:lnTo>
                    <a:pt x="113810" y="172859"/>
                  </a:lnTo>
                  <a:lnTo>
                    <a:pt x="154272" y="121373"/>
                  </a:lnTo>
                  <a:lnTo>
                    <a:pt x="244371" y="121373"/>
                  </a:lnTo>
                  <a:lnTo>
                    <a:pt x="188651" y="77596"/>
                  </a:lnTo>
                  <a:lnTo>
                    <a:pt x="229113" y="26111"/>
                  </a:lnTo>
                  <a:lnTo>
                    <a:pt x="195877" y="0"/>
                  </a:lnTo>
                  <a:close/>
                </a:path>
              </a:pathLst>
            </a:custGeom>
            <a:solidFill>
              <a:srgbClr val="FFFF99"/>
            </a:solidFill>
          </p:spPr>
          <p:txBody>
            <a:bodyPr wrap="square" lIns="0" tIns="0" rIns="0" bIns="0" rtlCol="0"/>
            <a:lstStyle/>
            <a:p>
              <a:endParaRPr kern="1200"/>
            </a:p>
          </p:txBody>
        </p:sp>
        <p:sp>
          <p:nvSpPr>
            <p:cNvPr id="13" name="object 14"/>
            <p:cNvSpPr/>
            <p:nvPr/>
          </p:nvSpPr>
          <p:spPr>
            <a:xfrm>
              <a:off x="2929127" y="3105911"/>
              <a:ext cx="1251191" cy="838200"/>
            </a:xfrm>
            <a:prstGeom prst="rect">
              <a:avLst/>
            </a:prstGeom>
            <a:blipFill>
              <a:blip r:embed="rId5" cstate="print"/>
              <a:stretch>
                <a:fillRect/>
              </a:stretch>
            </a:blipFill>
          </p:spPr>
          <p:txBody>
            <a:bodyPr wrap="square" lIns="0" tIns="0" rIns="0" bIns="0" rtlCol="0"/>
            <a:lstStyle/>
            <a:p>
              <a:endParaRPr kern="1200"/>
            </a:p>
          </p:txBody>
        </p:sp>
        <p:sp>
          <p:nvSpPr>
            <p:cNvPr id="14" name="object 15"/>
            <p:cNvSpPr/>
            <p:nvPr/>
          </p:nvSpPr>
          <p:spPr>
            <a:xfrm>
              <a:off x="3240265" y="3296272"/>
              <a:ext cx="633730" cy="321945"/>
            </a:xfrm>
            <a:custGeom>
              <a:avLst/>
              <a:gdLst/>
              <a:ahLst/>
              <a:cxnLst/>
              <a:rect l="l" t="t" r="r" b="b"/>
              <a:pathLst>
                <a:path w="633729" h="321945">
                  <a:moveTo>
                    <a:pt x="63207" y="92316"/>
                  </a:moveTo>
                  <a:lnTo>
                    <a:pt x="0" y="103289"/>
                  </a:lnTo>
                  <a:lnTo>
                    <a:pt x="37884" y="321627"/>
                  </a:lnTo>
                  <a:lnTo>
                    <a:pt x="89496" y="312674"/>
                  </a:lnTo>
                  <a:lnTo>
                    <a:pt x="64389" y="167944"/>
                  </a:lnTo>
                  <a:lnTo>
                    <a:pt x="114251" y="167944"/>
                  </a:lnTo>
                  <a:lnTo>
                    <a:pt x="63207" y="92316"/>
                  </a:lnTo>
                  <a:close/>
                </a:path>
                <a:path w="633729" h="321945">
                  <a:moveTo>
                    <a:pt x="237451" y="147662"/>
                  </a:moveTo>
                  <a:lnTo>
                    <a:pt x="181267" y="147662"/>
                  </a:lnTo>
                  <a:lnTo>
                    <a:pt x="206375" y="292392"/>
                  </a:lnTo>
                  <a:lnTo>
                    <a:pt x="260921" y="282930"/>
                  </a:lnTo>
                  <a:lnTo>
                    <a:pt x="237451" y="147662"/>
                  </a:lnTo>
                  <a:close/>
                </a:path>
                <a:path w="633729" h="321945">
                  <a:moveTo>
                    <a:pt x="114251" y="167944"/>
                  </a:moveTo>
                  <a:lnTo>
                    <a:pt x="64389" y="167944"/>
                  </a:lnTo>
                  <a:lnTo>
                    <a:pt x="120332" y="254457"/>
                  </a:lnTo>
                  <a:lnTo>
                    <a:pt x="157734" y="247967"/>
                  </a:lnTo>
                  <a:lnTo>
                    <a:pt x="170933" y="191706"/>
                  </a:lnTo>
                  <a:lnTo>
                    <a:pt x="130289" y="191706"/>
                  </a:lnTo>
                  <a:lnTo>
                    <a:pt x="114251" y="167944"/>
                  </a:lnTo>
                  <a:close/>
                </a:path>
                <a:path w="633729" h="321945">
                  <a:moveTo>
                    <a:pt x="223037" y="64592"/>
                  </a:moveTo>
                  <a:lnTo>
                    <a:pt x="159842" y="75552"/>
                  </a:lnTo>
                  <a:lnTo>
                    <a:pt x="130289" y="191706"/>
                  </a:lnTo>
                  <a:lnTo>
                    <a:pt x="170933" y="191706"/>
                  </a:lnTo>
                  <a:lnTo>
                    <a:pt x="181267" y="147662"/>
                  </a:lnTo>
                  <a:lnTo>
                    <a:pt x="237451" y="147662"/>
                  </a:lnTo>
                  <a:lnTo>
                    <a:pt x="223037" y="64592"/>
                  </a:lnTo>
                  <a:close/>
                </a:path>
                <a:path w="633729" h="321945">
                  <a:moveTo>
                    <a:pt x="388683" y="38188"/>
                  </a:moveTo>
                  <a:lnTo>
                    <a:pt x="268782" y="56654"/>
                  </a:lnTo>
                  <a:lnTo>
                    <a:pt x="306666" y="274993"/>
                  </a:lnTo>
                  <a:lnTo>
                    <a:pt x="361213" y="265531"/>
                  </a:lnTo>
                  <a:lnTo>
                    <a:pt x="347319" y="185470"/>
                  </a:lnTo>
                  <a:lnTo>
                    <a:pt x="366979" y="182054"/>
                  </a:lnTo>
                  <a:lnTo>
                    <a:pt x="443815" y="182054"/>
                  </a:lnTo>
                  <a:lnTo>
                    <a:pt x="419011" y="159880"/>
                  </a:lnTo>
                  <a:lnTo>
                    <a:pt x="427123" y="153305"/>
                  </a:lnTo>
                  <a:lnTo>
                    <a:pt x="434081" y="146164"/>
                  </a:lnTo>
                  <a:lnTo>
                    <a:pt x="340499" y="146164"/>
                  </a:lnTo>
                  <a:lnTo>
                    <a:pt x="330301" y="87363"/>
                  </a:lnTo>
                  <a:lnTo>
                    <a:pt x="354888" y="83096"/>
                  </a:lnTo>
                  <a:lnTo>
                    <a:pt x="360159" y="82384"/>
                  </a:lnTo>
                  <a:lnTo>
                    <a:pt x="368693" y="81711"/>
                  </a:lnTo>
                  <a:lnTo>
                    <a:pt x="447911" y="81711"/>
                  </a:lnTo>
                  <a:lnTo>
                    <a:pt x="447237" y="78729"/>
                  </a:lnTo>
                  <a:lnTo>
                    <a:pt x="421507" y="46346"/>
                  </a:lnTo>
                  <a:lnTo>
                    <a:pt x="395551" y="38481"/>
                  </a:lnTo>
                  <a:lnTo>
                    <a:pt x="388683" y="38188"/>
                  </a:lnTo>
                  <a:close/>
                </a:path>
                <a:path w="633729" h="321945">
                  <a:moveTo>
                    <a:pt x="443815" y="182054"/>
                  </a:moveTo>
                  <a:lnTo>
                    <a:pt x="366979" y="182054"/>
                  </a:lnTo>
                  <a:lnTo>
                    <a:pt x="441718" y="251561"/>
                  </a:lnTo>
                  <a:lnTo>
                    <a:pt x="508584" y="239953"/>
                  </a:lnTo>
                  <a:lnTo>
                    <a:pt x="443815" y="182054"/>
                  </a:lnTo>
                  <a:close/>
                </a:path>
                <a:path w="633729" h="321945">
                  <a:moveTo>
                    <a:pt x="572199" y="53086"/>
                  </a:moveTo>
                  <a:lnTo>
                    <a:pt x="515708" y="53086"/>
                  </a:lnTo>
                  <a:lnTo>
                    <a:pt x="540359" y="195173"/>
                  </a:lnTo>
                  <a:lnTo>
                    <a:pt x="508977" y="200621"/>
                  </a:lnTo>
                  <a:lnTo>
                    <a:pt x="515594" y="238747"/>
                  </a:lnTo>
                  <a:lnTo>
                    <a:pt x="633196" y="218338"/>
                  </a:lnTo>
                  <a:lnTo>
                    <a:pt x="627525" y="185661"/>
                  </a:lnTo>
                  <a:lnTo>
                    <a:pt x="595198" y="185661"/>
                  </a:lnTo>
                  <a:lnTo>
                    <a:pt x="572199" y="53086"/>
                  </a:lnTo>
                  <a:close/>
                </a:path>
                <a:path w="633729" h="321945">
                  <a:moveTo>
                    <a:pt x="626579" y="180213"/>
                  </a:moveTo>
                  <a:lnTo>
                    <a:pt x="595198" y="185661"/>
                  </a:lnTo>
                  <a:lnTo>
                    <a:pt x="627525" y="185661"/>
                  </a:lnTo>
                  <a:lnTo>
                    <a:pt x="626579" y="180213"/>
                  </a:lnTo>
                  <a:close/>
                </a:path>
                <a:path w="633729" h="321945">
                  <a:moveTo>
                    <a:pt x="447911" y="81711"/>
                  </a:moveTo>
                  <a:lnTo>
                    <a:pt x="368693" y="81711"/>
                  </a:lnTo>
                  <a:lnTo>
                    <a:pt x="372668" y="81978"/>
                  </a:lnTo>
                  <a:lnTo>
                    <a:pt x="381609" y="84150"/>
                  </a:lnTo>
                  <a:lnTo>
                    <a:pt x="395109" y="115087"/>
                  </a:lnTo>
                  <a:lnTo>
                    <a:pt x="393014" y="123317"/>
                  </a:lnTo>
                  <a:lnTo>
                    <a:pt x="390956" y="127038"/>
                  </a:lnTo>
                  <a:lnTo>
                    <a:pt x="387921" y="130390"/>
                  </a:lnTo>
                  <a:lnTo>
                    <a:pt x="384733" y="134061"/>
                  </a:lnTo>
                  <a:lnTo>
                    <a:pt x="380555" y="136829"/>
                  </a:lnTo>
                  <a:lnTo>
                    <a:pt x="370217" y="140538"/>
                  </a:lnTo>
                  <a:lnTo>
                    <a:pt x="363816" y="142125"/>
                  </a:lnTo>
                  <a:lnTo>
                    <a:pt x="340499" y="146164"/>
                  </a:lnTo>
                  <a:lnTo>
                    <a:pt x="434081" y="146164"/>
                  </a:lnTo>
                  <a:lnTo>
                    <a:pt x="450259" y="110336"/>
                  </a:lnTo>
                  <a:lnTo>
                    <a:pt x="450407" y="98323"/>
                  </a:lnTo>
                  <a:lnTo>
                    <a:pt x="449135" y="87134"/>
                  </a:lnTo>
                  <a:lnTo>
                    <a:pt x="447911" y="81711"/>
                  </a:lnTo>
                  <a:close/>
                </a:path>
                <a:path w="633729" h="321945">
                  <a:moveTo>
                    <a:pt x="595312" y="0"/>
                  </a:moveTo>
                  <a:lnTo>
                    <a:pt x="477710" y="20396"/>
                  </a:lnTo>
                  <a:lnTo>
                    <a:pt x="484327" y="58521"/>
                  </a:lnTo>
                  <a:lnTo>
                    <a:pt x="515708" y="53086"/>
                  </a:lnTo>
                  <a:lnTo>
                    <a:pt x="572199" y="53086"/>
                  </a:lnTo>
                  <a:lnTo>
                    <a:pt x="570547" y="43561"/>
                  </a:lnTo>
                  <a:lnTo>
                    <a:pt x="601929" y="38125"/>
                  </a:lnTo>
                  <a:lnTo>
                    <a:pt x="595312" y="0"/>
                  </a:lnTo>
                  <a:close/>
                </a:path>
              </a:pathLst>
            </a:custGeom>
            <a:solidFill>
              <a:srgbClr val="FFFF99"/>
            </a:solidFill>
          </p:spPr>
          <p:txBody>
            <a:bodyPr wrap="square" lIns="0" tIns="0" rIns="0" bIns="0" rtlCol="0"/>
            <a:lstStyle/>
            <a:p>
              <a:endParaRPr kern="1200"/>
            </a:p>
          </p:txBody>
        </p:sp>
        <p:sp>
          <p:nvSpPr>
            <p:cNvPr id="15" name="object 16"/>
            <p:cNvSpPr/>
            <p:nvPr/>
          </p:nvSpPr>
          <p:spPr>
            <a:xfrm>
              <a:off x="5073395" y="2630423"/>
              <a:ext cx="1994916" cy="2237232"/>
            </a:xfrm>
            <a:prstGeom prst="rect">
              <a:avLst/>
            </a:prstGeom>
            <a:blipFill>
              <a:blip r:embed="rId6" cstate="print"/>
              <a:stretch>
                <a:fillRect/>
              </a:stretch>
            </a:blipFill>
          </p:spPr>
          <p:txBody>
            <a:bodyPr wrap="square" lIns="0" tIns="0" rIns="0" bIns="0" rtlCol="0"/>
            <a:lstStyle/>
            <a:p>
              <a:endParaRPr kern="1200"/>
            </a:p>
          </p:txBody>
        </p:sp>
        <p:sp>
          <p:nvSpPr>
            <p:cNvPr id="16" name="object 17"/>
            <p:cNvSpPr/>
            <p:nvPr/>
          </p:nvSpPr>
          <p:spPr>
            <a:xfrm>
              <a:off x="5248668" y="3000095"/>
              <a:ext cx="1500505" cy="1517015"/>
            </a:xfrm>
            <a:custGeom>
              <a:avLst/>
              <a:gdLst/>
              <a:ahLst/>
              <a:cxnLst/>
              <a:rect l="l" t="t" r="r" b="b"/>
              <a:pathLst>
                <a:path w="1500504" h="1517014">
                  <a:moveTo>
                    <a:pt x="158859" y="1397495"/>
                  </a:moveTo>
                  <a:lnTo>
                    <a:pt x="75323" y="1397495"/>
                  </a:lnTo>
                  <a:lnTo>
                    <a:pt x="208025" y="1516875"/>
                  </a:lnTo>
                  <a:lnTo>
                    <a:pt x="245465" y="1476235"/>
                  </a:lnTo>
                  <a:lnTo>
                    <a:pt x="158859" y="1397495"/>
                  </a:lnTo>
                  <a:close/>
                </a:path>
                <a:path w="1500504" h="1517014">
                  <a:moveTo>
                    <a:pt x="125526" y="1279385"/>
                  </a:moveTo>
                  <a:lnTo>
                    <a:pt x="0" y="1416545"/>
                  </a:lnTo>
                  <a:lnTo>
                    <a:pt x="31280" y="1445755"/>
                  </a:lnTo>
                  <a:lnTo>
                    <a:pt x="75323" y="1397495"/>
                  </a:lnTo>
                  <a:lnTo>
                    <a:pt x="158859" y="1397495"/>
                  </a:lnTo>
                  <a:lnTo>
                    <a:pt x="112763" y="1355585"/>
                  </a:lnTo>
                  <a:lnTo>
                    <a:pt x="156806" y="1307325"/>
                  </a:lnTo>
                  <a:lnTo>
                    <a:pt x="125526" y="1279385"/>
                  </a:lnTo>
                  <a:close/>
                </a:path>
                <a:path w="1500504" h="1517014">
                  <a:moveTo>
                    <a:pt x="213817" y="1262875"/>
                  </a:moveTo>
                  <a:lnTo>
                    <a:pt x="178777" y="1300975"/>
                  </a:lnTo>
                  <a:lnTo>
                    <a:pt x="302450" y="1414005"/>
                  </a:lnTo>
                  <a:lnTo>
                    <a:pt x="337489" y="1374635"/>
                  </a:lnTo>
                  <a:lnTo>
                    <a:pt x="254673" y="1299705"/>
                  </a:lnTo>
                  <a:lnTo>
                    <a:pt x="256870" y="1294625"/>
                  </a:lnTo>
                  <a:lnTo>
                    <a:pt x="259397" y="1288275"/>
                  </a:lnTo>
                  <a:lnTo>
                    <a:pt x="264398" y="1279385"/>
                  </a:lnTo>
                  <a:lnTo>
                    <a:pt x="231546" y="1279385"/>
                  </a:lnTo>
                  <a:lnTo>
                    <a:pt x="213817" y="1262875"/>
                  </a:lnTo>
                  <a:close/>
                </a:path>
                <a:path w="1500504" h="1517014">
                  <a:moveTo>
                    <a:pt x="440166" y="1165085"/>
                  </a:moveTo>
                  <a:lnTo>
                    <a:pt x="358038" y="1165085"/>
                  </a:lnTo>
                  <a:lnTo>
                    <a:pt x="365048" y="1166355"/>
                  </a:lnTo>
                  <a:lnTo>
                    <a:pt x="372529" y="1172705"/>
                  </a:lnTo>
                  <a:lnTo>
                    <a:pt x="365651" y="1181595"/>
                  </a:lnTo>
                  <a:lnTo>
                    <a:pt x="359135" y="1190485"/>
                  </a:lnTo>
                  <a:lnTo>
                    <a:pt x="352978" y="1199375"/>
                  </a:lnTo>
                  <a:lnTo>
                    <a:pt x="347179" y="1206995"/>
                  </a:lnTo>
                  <a:lnTo>
                    <a:pt x="329776" y="1246365"/>
                  </a:lnTo>
                  <a:lnTo>
                    <a:pt x="329163" y="1256525"/>
                  </a:lnTo>
                  <a:lnTo>
                    <a:pt x="329289" y="1260335"/>
                  </a:lnTo>
                  <a:lnTo>
                    <a:pt x="356393" y="1299705"/>
                  </a:lnTo>
                  <a:lnTo>
                    <a:pt x="385381" y="1307325"/>
                  </a:lnTo>
                  <a:lnTo>
                    <a:pt x="395447" y="1306055"/>
                  </a:lnTo>
                  <a:lnTo>
                    <a:pt x="404766" y="1302245"/>
                  </a:lnTo>
                  <a:lnTo>
                    <a:pt x="413340" y="1297165"/>
                  </a:lnTo>
                  <a:lnTo>
                    <a:pt x="421170" y="1289545"/>
                  </a:lnTo>
                  <a:lnTo>
                    <a:pt x="426516" y="1283195"/>
                  </a:lnTo>
                  <a:lnTo>
                    <a:pt x="430225" y="1279385"/>
                  </a:lnTo>
                  <a:lnTo>
                    <a:pt x="434403" y="1270495"/>
                  </a:lnTo>
                  <a:lnTo>
                    <a:pt x="436168" y="1266685"/>
                  </a:lnTo>
                  <a:lnTo>
                    <a:pt x="438702" y="1257795"/>
                  </a:lnTo>
                  <a:lnTo>
                    <a:pt x="391210" y="1257795"/>
                  </a:lnTo>
                  <a:lnTo>
                    <a:pt x="385813" y="1256525"/>
                  </a:lnTo>
                  <a:lnTo>
                    <a:pt x="376046" y="1247635"/>
                  </a:lnTo>
                  <a:lnTo>
                    <a:pt x="373722" y="1243825"/>
                  </a:lnTo>
                  <a:lnTo>
                    <a:pt x="372351" y="1234935"/>
                  </a:lnTo>
                  <a:lnTo>
                    <a:pt x="372960" y="1231125"/>
                  </a:lnTo>
                  <a:lnTo>
                    <a:pt x="390296" y="1201915"/>
                  </a:lnTo>
                  <a:lnTo>
                    <a:pt x="395566" y="1194295"/>
                  </a:lnTo>
                  <a:lnTo>
                    <a:pt x="471890" y="1194295"/>
                  </a:lnTo>
                  <a:lnTo>
                    <a:pt x="440166" y="1165085"/>
                  </a:lnTo>
                  <a:close/>
                </a:path>
                <a:path w="1500504" h="1517014">
                  <a:moveTo>
                    <a:pt x="254266" y="1218425"/>
                  </a:moveTo>
                  <a:lnTo>
                    <a:pt x="252983" y="1219695"/>
                  </a:lnTo>
                  <a:lnTo>
                    <a:pt x="251599" y="1220965"/>
                  </a:lnTo>
                  <a:lnTo>
                    <a:pt x="248653" y="1223505"/>
                  </a:lnTo>
                  <a:lnTo>
                    <a:pt x="247345" y="1224775"/>
                  </a:lnTo>
                  <a:lnTo>
                    <a:pt x="232473" y="1260335"/>
                  </a:lnTo>
                  <a:lnTo>
                    <a:pt x="231546" y="1279385"/>
                  </a:lnTo>
                  <a:lnTo>
                    <a:pt x="264398" y="1279385"/>
                  </a:lnTo>
                  <a:lnTo>
                    <a:pt x="265112" y="1278115"/>
                  </a:lnTo>
                  <a:lnTo>
                    <a:pt x="268389" y="1273035"/>
                  </a:lnTo>
                  <a:lnTo>
                    <a:pt x="275120" y="1265415"/>
                  </a:lnTo>
                  <a:lnTo>
                    <a:pt x="278053" y="1262875"/>
                  </a:lnTo>
                  <a:lnTo>
                    <a:pt x="283641" y="1257795"/>
                  </a:lnTo>
                  <a:lnTo>
                    <a:pt x="285965" y="1255255"/>
                  </a:lnTo>
                  <a:lnTo>
                    <a:pt x="287807" y="1253985"/>
                  </a:lnTo>
                  <a:lnTo>
                    <a:pt x="290715" y="1251445"/>
                  </a:lnTo>
                  <a:lnTo>
                    <a:pt x="254266" y="1218425"/>
                  </a:lnTo>
                  <a:close/>
                </a:path>
                <a:path w="1500504" h="1517014">
                  <a:moveTo>
                    <a:pt x="471890" y="1194295"/>
                  </a:moveTo>
                  <a:lnTo>
                    <a:pt x="395566" y="1194295"/>
                  </a:lnTo>
                  <a:lnTo>
                    <a:pt x="421335" y="1218425"/>
                  </a:lnTo>
                  <a:lnTo>
                    <a:pt x="421525" y="1223505"/>
                  </a:lnTo>
                  <a:lnTo>
                    <a:pt x="391210" y="1257795"/>
                  </a:lnTo>
                  <a:lnTo>
                    <a:pt x="438702" y="1257795"/>
                  </a:lnTo>
                  <a:lnTo>
                    <a:pt x="439064" y="1256525"/>
                  </a:lnTo>
                  <a:lnTo>
                    <a:pt x="439851" y="1251445"/>
                  </a:lnTo>
                  <a:lnTo>
                    <a:pt x="440499" y="1234935"/>
                  </a:lnTo>
                  <a:lnTo>
                    <a:pt x="465217" y="1234935"/>
                  </a:lnTo>
                  <a:lnTo>
                    <a:pt x="488441" y="1209535"/>
                  </a:lnTo>
                  <a:lnTo>
                    <a:pt x="471890" y="1194295"/>
                  </a:lnTo>
                  <a:close/>
                </a:path>
                <a:path w="1500504" h="1517014">
                  <a:moveTo>
                    <a:pt x="465217" y="1234935"/>
                  </a:moveTo>
                  <a:lnTo>
                    <a:pt x="440499" y="1234935"/>
                  </a:lnTo>
                  <a:lnTo>
                    <a:pt x="453605" y="1247635"/>
                  </a:lnTo>
                  <a:lnTo>
                    <a:pt x="465217" y="1234935"/>
                  </a:lnTo>
                  <a:close/>
                </a:path>
                <a:path w="1500504" h="1517014">
                  <a:moveTo>
                    <a:pt x="370425" y="1116825"/>
                  </a:moveTo>
                  <a:lnTo>
                    <a:pt x="333435" y="1129525"/>
                  </a:lnTo>
                  <a:lnTo>
                    <a:pt x="299936" y="1161275"/>
                  </a:lnTo>
                  <a:lnTo>
                    <a:pt x="284518" y="1182865"/>
                  </a:lnTo>
                  <a:lnTo>
                    <a:pt x="280203" y="1189215"/>
                  </a:lnTo>
                  <a:lnTo>
                    <a:pt x="271614" y="1204455"/>
                  </a:lnTo>
                  <a:lnTo>
                    <a:pt x="301459" y="1231125"/>
                  </a:lnTo>
                  <a:lnTo>
                    <a:pt x="304457" y="1228585"/>
                  </a:lnTo>
                  <a:lnTo>
                    <a:pt x="306595" y="1222235"/>
                  </a:lnTo>
                  <a:lnTo>
                    <a:pt x="308954" y="1215885"/>
                  </a:lnTo>
                  <a:lnTo>
                    <a:pt x="311534" y="1210805"/>
                  </a:lnTo>
                  <a:lnTo>
                    <a:pt x="314337" y="1204455"/>
                  </a:lnTo>
                  <a:lnTo>
                    <a:pt x="318236" y="1196835"/>
                  </a:lnTo>
                  <a:lnTo>
                    <a:pt x="322237" y="1190485"/>
                  </a:lnTo>
                  <a:lnTo>
                    <a:pt x="326377" y="1186675"/>
                  </a:lnTo>
                  <a:lnTo>
                    <a:pt x="333051" y="1179055"/>
                  </a:lnTo>
                  <a:lnTo>
                    <a:pt x="339358" y="1173975"/>
                  </a:lnTo>
                  <a:lnTo>
                    <a:pt x="345295" y="1170165"/>
                  </a:lnTo>
                  <a:lnTo>
                    <a:pt x="350862" y="1167625"/>
                  </a:lnTo>
                  <a:lnTo>
                    <a:pt x="358038" y="1165085"/>
                  </a:lnTo>
                  <a:lnTo>
                    <a:pt x="440166" y="1165085"/>
                  </a:lnTo>
                  <a:lnTo>
                    <a:pt x="404304" y="1132065"/>
                  </a:lnTo>
                  <a:lnTo>
                    <a:pt x="393274" y="1124445"/>
                  </a:lnTo>
                  <a:lnTo>
                    <a:pt x="381981" y="1119365"/>
                  </a:lnTo>
                  <a:lnTo>
                    <a:pt x="370425" y="1116825"/>
                  </a:lnTo>
                  <a:close/>
                </a:path>
                <a:path w="1500504" h="1517014">
                  <a:moveTo>
                    <a:pt x="488975" y="973315"/>
                  </a:moveTo>
                  <a:lnTo>
                    <a:pt x="451624" y="994905"/>
                  </a:lnTo>
                  <a:lnTo>
                    <a:pt x="425863" y="1026655"/>
                  </a:lnTo>
                  <a:lnTo>
                    <a:pt x="413490" y="1064755"/>
                  </a:lnTo>
                  <a:lnTo>
                    <a:pt x="413407" y="1068565"/>
                  </a:lnTo>
                  <a:lnTo>
                    <a:pt x="413526" y="1074915"/>
                  </a:lnTo>
                  <a:lnTo>
                    <a:pt x="429971" y="1116825"/>
                  </a:lnTo>
                  <a:lnTo>
                    <a:pt x="470082" y="1151115"/>
                  </a:lnTo>
                  <a:lnTo>
                    <a:pt x="486908" y="1156195"/>
                  </a:lnTo>
                  <a:lnTo>
                    <a:pt x="495265" y="1158735"/>
                  </a:lnTo>
                  <a:lnTo>
                    <a:pt x="511822" y="1158735"/>
                  </a:lnTo>
                  <a:lnTo>
                    <a:pt x="520021" y="1157465"/>
                  </a:lnTo>
                  <a:lnTo>
                    <a:pt x="558826" y="1135875"/>
                  </a:lnTo>
                  <a:lnTo>
                    <a:pt x="573112" y="1121905"/>
                  </a:lnTo>
                  <a:lnTo>
                    <a:pt x="581634" y="1113015"/>
                  </a:lnTo>
                  <a:lnTo>
                    <a:pt x="583247" y="1110475"/>
                  </a:lnTo>
                  <a:lnTo>
                    <a:pt x="516648" y="1110475"/>
                  </a:lnTo>
                  <a:lnTo>
                    <a:pt x="508050" y="1109205"/>
                  </a:lnTo>
                  <a:lnTo>
                    <a:pt x="473244" y="1086345"/>
                  </a:lnTo>
                  <a:lnTo>
                    <a:pt x="460252" y="1052055"/>
                  </a:lnTo>
                  <a:lnTo>
                    <a:pt x="461848" y="1044435"/>
                  </a:lnTo>
                  <a:lnTo>
                    <a:pt x="487756" y="1015225"/>
                  </a:lnTo>
                  <a:lnTo>
                    <a:pt x="491921" y="1013955"/>
                  </a:lnTo>
                  <a:lnTo>
                    <a:pt x="499872" y="1011415"/>
                  </a:lnTo>
                  <a:lnTo>
                    <a:pt x="503707" y="1010145"/>
                  </a:lnTo>
                  <a:lnTo>
                    <a:pt x="511301" y="1008875"/>
                  </a:lnTo>
                  <a:lnTo>
                    <a:pt x="514642" y="1007605"/>
                  </a:lnTo>
                  <a:lnTo>
                    <a:pt x="517512" y="1007605"/>
                  </a:lnTo>
                  <a:lnTo>
                    <a:pt x="522008" y="1002525"/>
                  </a:lnTo>
                  <a:lnTo>
                    <a:pt x="488975" y="973315"/>
                  </a:lnTo>
                  <a:close/>
                </a:path>
                <a:path w="1500504" h="1517014">
                  <a:moveTo>
                    <a:pt x="566839" y="1043165"/>
                  </a:moveTo>
                  <a:lnTo>
                    <a:pt x="562330" y="1048245"/>
                  </a:lnTo>
                  <a:lnTo>
                    <a:pt x="562444" y="1050785"/>
                  </a:lnTo>
                  <a:lnTo>
                    <a:pt x="562470" y="1060945"/>
                  </a:lnTo>
                  <a:lnTo>
                    <a:pt x="546658" y="1095235"/>
                  </a:lnTo>
                  <a:lnTo>
                    <a:pt x="539905" y="1101585"/>
                  </a:lnTo>
                  <a:lnTo>
                    <a:pt x="532653" y="1106665"/>
                  </a:lnTo>
                  <a:lnTo>
                    <a:pt x="524902" y="1109205"/>
                  </a:lnTo>
                  <a:lnTo>
                    <a:pt x="516648" y="1110475"/>
                  </a:lnTo>
                  <a:lnTo>
                    <a:pt x="583247" y="1110475"/>
                  </a:lnTo>
                  <a:lnTo>
                    <a:pt x="586473" y="1105395"/>
                  </a:lnTo>
                  <a:lnTo>
                    <a:pt x="588873" y="1100315"/>
                  </a:lnTo>
                  <a:lnTo>
                    <a:pt x="591248" y="1096505"/>
                  </a:lnTo>
                  <a:lnTo>
                    <a:pt x="593178" y="1092695"/>
                  </a:lnTo>
                  <a:lnTo>
                    <a:pt x="594829" y="1088885"/>
                  </a:lnTo>
                  <a:lnTo>
                    <a:pt x="599871" y="1073645"/>
                  </a:lnTo>
                  <a:lnTo>
                    <a:pt x="566839" y="1043165"/>
                  </a:lnTo>
                  <a:close/>
                </a:path>
                <a:path w="1500504" h="1517014">
                  <a:moveTo>
                    <a:pt x="605288" y="972045"/>
                  </a:moveTo>
                  <a:lnTo>
                    <a:pt x="527583" y="972045"/>
                  </a:lnTo>
                  <a:lnTo>
                    <a:pt x="585406" y="1024115"/>
                  </a:lnTo>
                  <a:lnTo>
                    <a:pt x="596257" y="1033005"/>
                  </a:lnTo>
                  <a:lnTo>
                    <a:pt x="606788" y="1038085"/>
                  </a:lnTo>
                  <a:lnTo>
                    <a:pt x="616997" y="1041895"/>
                  </a:lnTo>
                  <a:lnTo>
                    <a:pt x="626884" y="1041895"/>
                  </a:lnTo>
                  <a:lnTo>
                    <a:pt x="667753" y="1016495"/>
                  </a:lnTo>
                  <a:lnTo>
                    <a:pt x="688562" y="989825"/>
                  </a:lnTo>
                  <a:lnTo>
                    <a:pt x="631710" y="989825"/>
                  </a:lnTo>
                  <a:lnTo>
                    <a:pt x="621195" y="986015"/>
                  </a:lnTo>
                  <a:lnTo>
                    <a:pt x="614603" y="979665"/>
                  </a:lnTo>
                  <a:lnTo>
                    <a:pt x="610793" y="977125"/>
                  </a:lnTo>
                  <a:lnTo>
                    <a:pt x="605288" y="972045"/>
                  </a:lnTo>
                  <a:close/>
                </a:path>
                <a:path w="1500504" h="1517014">
                  <a:moveTo>
                    <a:pt x="664857" y="958075"/>
                  </a:moveTo>
                  <a:lnTo>
                    <a:pt x="661860" y="961885"/>
                  </a:lnTo>
                  <a:lnTo>
                    <a:pt x="661390" y="963155"/>
                  </a:lnTo>
                  <a:lnTo>
                    <a:pt x="660082" y="966965"/>
                  </a:lnTo>
                  <a:lnTo>
                    <a:pt x="655764" y="974585"/>
                  </a:lnTo>
                  <a:lnTo>
                    <a:pt x="653757" y="978395"/>
                  </a:lnTo>
                  <a:lnTo>
                    <a:pt x="647344" y="984745"/>
                  </a:lnTo>
                  <a:lnTo>
                    <a:pt x="643140" y="988555"/>
                  </a:lnTo>
                  <a:lnTo>
                    <a:pt x="635393" y="989825"/>
                  </a:lnTo>
                  <a:lnTo>
                    <a:pt x="688562" y="989825"/>
                  </a:lnTo>
                  <a:lnTo>
                    <a:pt x="689355" y="988555"/>
                  </a:lnTo>
                  <a:lnTo>
                    <a:pt x="692061" y="982205"/>
                  </a:lnTo>
                  <a:lnTo>
                    <a:pt x="664857" y="958075"/>
                  </a:lnTo>
                  <a:close/>
                </a:path>
                <a:path w="1500504" h="1517014">
                  <a:moveTo>
                    <a:pt x="500405" y="876795"/>
                  </a:moveTo>
                  <a:lnTo>
                    <a:pt x="465366" y="914895"/>
                  </a:lnTo>
                  <a:lnTo>
                    <a:pt x="500722" y="946645"/>
                  </a:lnTo>
                  <a:lnTo>
                    <a:pt x="487298" y="961885"/>
                  </a:lnTo>
                  <a:lnTo>
                    <a:pt x="514172" y="986015"/>
                  </a:lnTo>
                  <a:lnTo>
                    <a:pt x="527583" y="972045"/>
                  </a:lnTo>
                  <a:lnTo>
                    <a:pt x="605288" y="972045"/>
                  </a:lnTo>
                  <a:lnTo>
                    <a:pt x="562622" y="932675"/>
                  </a:lnTo>
                  <a:lnTo>
                    <a:pt x="584730" y="908545"/>
                  </a:lnTo>
                  <a:lnTo>
                    <a:pt x="535749" y="908545"/>
                  </a:lnTo>
                  <a:lnTo>
                    <a:pt x="500405" y="876795"/>
                  </a:lnTo>
                  <a:close/>
                </a:path>
                <a:path w="1500504" h="1517014">
                  <a:moveTo>
                    <a:pt x="618731" y="817105"/>
                  </a:moveTo>
                  <a:lnTo>
                    <a:pt x="583704" y="855205"/>
                  </a:lnTo>
                  <a:lnTo>
                    <a:pt x="707377" y="968235"/>
                  </a:lnTo>
                  <a:lnTo>
                    <a:pt x="742416" y="930135"/>
                  </a:lnTo>
                  <a:lnTo>
                    <a:pt x="618731" y="817105"/>
                  </a:lnTo>
                  <a:close/>
                </a:path>
                <a:path w="1500504" h="1517014">
                  <a:moveTo>
                    <a:pt x="569493" y="871715"/>
                  </a:moveTo>
                  <a:lnTo>
                    <a:pt x="535749" y="908545"/>
                  </a:lnTo>
                  <a:lnTo>
                    <a:pt x="584730" y="908545"/>
                  </a:lnTo>
                  <a:lnTo>
                    <a:pt x="596366" y="895845"/>
                  </a:lnTo>
                  <a:lnTo>
                    <a:pt x="569493" y="871715"/>
                  </a:lnTo>
                  <a:close/>
                </a:path>
                <a:path w="1500504" h="1517014">
                  <a:moveTo>
                    <a:pt x="751611" y="698995"/>
                  </a:moveTo>
                  <a:lnTo>
                    <a:pt x="705344" y="716775"/>
                  </a:lnTo>
                  <a:lnTo>
                    <a:pt x="679296" y="744715"/>
                  </a:lnTo>
                  <a:lnTo>
                    <a:pt x="665860" y="792975"/>
                  </a:lnTo>
                  <a:lnTo>
                    <a:pt x="668747" y="808215"/>
                  </a:lnTo>
                  <a:lnTo>
                    <a:pt x="698893" y="853935"/>
                  </a:lnTo>
                  <a:lnTo>
                    <a:pt x="745954" y="879335"/>
                  </a:lnTo>
                  <a:lnTo>
                    <a:pt x="762228" y="880605"/>
                  </a:lnTo>
                  <a:lnTo>
                    <a:pt x="778309" y="878065"/>
                  </a:lnTo>
                  <a:lnTo>
                    <a:pt x="793729" y="871715"/>
                  </a:lnTo>
                  <a:lnTo>
                    <a:pt x="808489" y="862825"/>
                  </a:lnTo>
                  <a:lnTo>
                    <a:pt x="822591" y="848855"/>
                  </a:lnTo>
                  <a:lnTo>
                    <a:pt x="833571" y="834885"/>
                  </a:lnTo>
                  <a:lnTo>
                    <a:pt x="775398" y="834885"/>
                  </a:lnTo>
                  <a:lnTo>
                    <a:pt x="766076" y="833615"/>
                  </a:lnTo>
                  <a:lnTo>
                    <a:pt x="729728" y="809485"/>
                  </a:lnTo>
                  <a:lnTo>
                    <a:pt x="721213" y="799325"/>
                  </a:lnTo>
                  <a:lnTo>
                    <a:pt x="718019" y="795515"/>
                  </a:lnTo>
                  <a:lnTo>
                    <a:pt x="714222" y="789165"/>
                  </a:lnTo>
                  <a:lnTo>
                    <a:pt x="711898" y="784085"/>
                  </a:lnTo>
                  <a:lnTo>
                    <a:pt x="710158" y="773925"/>
                  </a:lnTo>
                  <a:lnTo>
                    <a:pt x="710463" y="768845"/>
                  </a:lnTo>
                  <a:lnTo>
                    <a:pt x="733386" y="744715"/>
                  </a:lnTo>
                  <a:lnTo>
                    <a:pt x="831837" y="744715"/>
                  </a:lnTo>
                  <a:lnTo>
                    <a:pt x="828509" y="739635"/>
                  </a:lnTo>
                  <a:lnTo>
                    <a:pt x="815009" y="725665"/>
                  </a:lnTo>
                  <a:lnTo>
                    <a:pt x="799567" y="712965"/>
                  </a:lnTo>
                  <a:lnTo>
                    <a:pt x="783853" y="705345"/>
                  </a:lnTo>
                  <a:lnTo>
                    <a:pt x="767868" y="700265"/>
                  </a:lnTo>
                  <a:lnTo>
                    <a:pt x="751611" y="698995"/>
                  </a:lnTo>
                  <a:close/>
                </a:path>
                <a:path w="1500504" h="1517014">
                  <a:moveTo>
                    <a:pt x="572046" y="772655"/>
                  </a:moveTo>
                  <a:lnTo>
                    <a:pt x="535012" y="813295"/>
                  </a:lnTo>
                  <a:lnTo>
                    <a:pt x="565073" y="841235"/>
                  </a:lnTo>
                  <a:lnTo>
                    <a:pt x="602119" y="800595"/>
                  </a:lnTo>
                  <a:lnTo>
                    <a:pt x="572046" y="772655"/>
                  </a:lnTo>
                  <a:close/>
                </a:path>
                <a:path w="1500504" h="1517014">
                  <a:moveTo>
                    <a:pt x="831837" y="744715"/>
                  </a:moveTo>
                  <a:lnTo>
                    <a:pt x="743026" y="744715"/>
                  </a:lnTo>
                  <a:lnTo>
                    <a:pt x="747890" y="745985"/>
                  </a:lnTo>
                  <a:lnTo>
                    <a:pt x="753325" y="747255"/>
                  </a:lnTo>
                  <a:lnTo>
                    <a:pt x="765289" y="753605"/>
                  </a:lnTo>
                  <a:lnTo>
                    <a:pt x="799515" y="789165"/>
                  </a:lnTo>
                  <a:lnTo>
                    <a:pt x="803744" y="803135"/>
                  </a:lnTo>
                  <a:lnTo>
                    <a:pt x="803402" y="808215"/>
                  </a:lnTo>
                  <a:lnTo>
                    <a:pt x="775398" y="834885"/>
                  </a:lnTo>
                  <a:lnTo>
                    <a:pt x="833571" y="834885"/>
                  </a:lnTo>
                  <a:lnTo>
                    <a:pt x="834569" y="833615"/>
                  </a:lnTo>
                  <a:lnTo>
                    <a:pt x="842783" y="818375"/>
                  </a:lnTo>
                  <a:lnTo>
                    <a:pt x="847232" y="801865"/>
                  </a:lnTo>
                  <a:lnTo>
                    <a:pt x="847915" y="786625"/>
                  </a:lnTo>
                  <a:lnTo>
                    <a:pt x="844959" y="770115"/>
                  </a:lnTo>
                  <a:lnTo>
                    <a:pt x="838492" y="754875"/>
                  </a:lnTo>
                  <a:lnTo>
                    <a:pt x="831837" y="744715"/>
                  </a:lnTo>
                  <a:close/>
                </a:path>
                <a:path w="1500504" h="1517014">
                  <a:moveTo>
                    <a:pt x="806335" y="611365"/>
                  </a:moveTo>
                  <a:lnTo>
                    <a:pt x="771296" y="649465"/>
                  </a:lnTo>
                  <a:lnTo>
                    <a:pt x="894969" y="761225"/>
                  </a:lnTo>
                  <a:lnTo>
                    <a:pt x="930008" y="723125"/>
                  </a:lnTo>
                  <a:lnTo>
                    <a:pt x="842340" y="643115"/>
                  </a:lnTo>
                  <a:lnTo>
                    <a:pt x="843114" y="638035"/>
                  </a:lnTo>
                  <a:lnTo>
                    <a:pt x="844372" y="632955"/>
                  </a:lnTo>
                  <a:lnTo>
                    <a:pt x="847902" y="624065"/>
                  </a:lnTo>
                  <a:lnTo>
                    <a:pt x="848673" y="622795"/>
                  </a:lnTo>
                  <a:lnTo>
                    <a:pt x="819988" y="622795"/>
                  </a:lnTo>
                  <a:lnTo>
                    <a:pt x="806335" y="611365"/>
                  </a:lnTo>
                  <a:close/>
                </a:path>
                <a:path w="1500504" h="1517014">
                  <a:moveTo>
                    <a:pt x="957906" y="607555"/>
                  </a:moveTo>
                  <a:lnTo>
                    <a:pt x="871232" y="607555"/>
                  </a:lnTo>
                  <a:lnTo>
                    <a:pt x="878573" y="608825"/>
                  </a:lnTo>
                  <a:lnTo>
                    <a:pt x="882904" y="611365"/>
                  </a:lnTo>
                  <a:lnTo>
                    <a:pt x="893546" y="620255"/>
                  </a:lnTo>
                  <a:lnTo>
                    <a:pt x="898702" y="624065"/>
                  </a:lnTo>
                  <a:lnTo>
                    <a:pt x="965047" y="685025"/>
                  </a:lnTo>
                  <a:lnTo>
                    <a:pt x="1000277" y="645655"/>
                  </a:lnTo>
                  <a:lnTo>
                    <a:pt x="957906" y="607555"/>
                  </a:lnTo>
                  <a:close/>
                </a:path>
                <a:path w="1500504" h="1517014">
                  <a:moveTo>
                    <a:pt x="876033" y="551675"/>
                  </a:moveTo>
                  <a:lnTo>
                    <a:pt x="865741" y="551675"/>
                  </a:lnTo>
                  <a:lnTo>
                    <a:pt x="855932" y="555485"/>
                  </a:lnTo>
                  <a:lnTo>
                    <a:pt x="826416" y="587235"/>
                  </a:lnTo>
                  <a:lnTo>
                    <a:pt x="819988" y="622795"/>
                  </a:lnTo>
                  <a:lnTo>
                    <a:pt x="848673" y="622795"/>
                  </a:lnTo>
                  <a:lnTo>
                    <a:pt x="850214" y="620255"/>
                  </a:lnTo>
                  <a:lnTo>
                    <a:pt x="856881" y="612635"/>
                  </a:lnTo>
                  <a:lnTo>
                    <a:pt x="860526" y="610095"/>
                  </a:lnTo>
                  <a:lnTo>
                    <a:pt x="867486" y="607555"/>
                  </a:lnTo>
                  <a:lnTo>
                    <a:pt x="957906" y="607555"/>
                  </a:lnTo>
                  <a:lnTo>
                    <a:pt x="908530" y="563105"/>
                  </a:lnTo>
                  <a:lnTo>
                    <a:pt x="897493" y="556755"/>
                  </a:lnTo>
                  <a:lnTo>
                    <a:pt x="886660" y="552945"/>
                  </a:lnTo>
                  <a:lnTo>
                    <a:pt x="876033" y="551675"/>
                  </a:lnTo>
                  <a:close/>
                </a:path>
                <a:path w="1500504" h="1517014">
                  <a:moveTo>
                    <a:pt x="1026541" y="286981"/>
                  </a:moveTo>
                  <a:lnTo>
                    <a:pt x="926731" y="396773"/>
                  </a:lnTo>
                  <a:lnTo>
                    <a:pt x="1090714" y="545833"/>
                  </a:lnTo>
                  <a:lnTo>
                    <a:pt x="1127950" y="504863"/>
                  </a:lnTo>
                  <a:lnTo>
                    <a:pt x="1057478" y="440804"/>
                  </a:lnTo>
                  <a:lnTo>
                    <a:pt x="1083319" y="412369"/>
                  </a:lnTo>
                  <a:lnTo>
                    <a:pt x="1026198" y="412369"/>
                  </a:lnTo>
                  <a:lnTo>
                    <a:pt x="995248" y="384238"/>
                  </a:lnTo>
                  <a:lnTo>
                    <a:pt x="1057821" y="315404"/>
                  </a:lnTo>
                  <a:lnTo>
                    <a:pt x="1026541" y="286981"/>
                  </a:lnTo>
                  <a:close/>
                </a:path>
                <a:path w="1500504" h="1517014">
                  <a:moveTo>
                    <a:pt x="1118984" y="266255"/>
                  </a:moveTo>
                  <a:lnTo>
                    <a:pt x="1083945" y="304800"/>
                  </a:lnTo>
                  <a:lnTo>
                    <a:pt x="1207630" y="417220"/>
                  </a:lnTo>
                  <a:lnTo>
                    <a:pt x="1242656" y="378675"/>
                  </a:lnTo>
                  <a:lnTo>
                    <a:pt x="1118984" y="266255"/>
                  </a:lnTo>
                  <a:close/>
                </a:path>
                <a:path w="1500504" h="1517014">
                  <a:moveTo>
                    <a:pt x="1083754" y="349046"/>
                  </a:moveTo>
                  <a:lnTo>
                    <a:pt x="1026198" y="412369"/>
                  </a:lnTo>
                  <a:lnTo>
                    <a:pt x="1083319" y="412369"/>
                  </a:lnTo>
                  <a:lnTo>
                    <a:pt x="1115034" y="377469"/>
                  </a:lnTo>
                  <a:lnTo>
                    <a:pt x="1083754" y="349046"/>
                  </a:lnTo>
                  <a:close/>
                </a:path>
                <a:path w="1500504" h="1517014">
                  <a:moveTo>
                    <a:pt x="1132814" y="155244"/>
                  </a:moveTo>
                  <a:lnTo>
                    <a:pt x="1097775" y="193789"/>
                  </a:lnTo>
                  <a:lnTo>
                    <a:pt x="1269136" y="349567"/>
                  </a:lnTo>
                  <a:lnTo>
                    <a:pt x="1304163" y="311010"/>
                  </a:lnTo>
                  <a:lnTo>
                    <a:pt x="1132814" y="155244"/>
                  </a:lnTo>
                  <a:close/>
                </a:path>
                <a:path w="1500504" h="1517014">
                  <a:moveTo>
                    <a:pt x="1072299" y="221805"/>
                  </a:moveTo>
                  <a:lnTo>
                    <a:pt x="1035265" y="262559"/>
                  </a:lnTo>
                  <a:lnTo>
                    <a:pt x="1065326" y="289890"/>
                  </a:lnTo>
                  <a:lnTo>
                    <a:pt x="1102372" y="249135"/>
                  </a:lnTo>
                  <a:lnTo>
                    <a:pt x="1072299" y="221805"/>
                  </a:lnTo>
                  <a:close/>
                </a:path>
                <a:path w="1500504" h="1517014">
                  <a:moveTo>
                    <a:pt x="1241996" y="130936"/>
                  </a:moveTo>
                  <a:lnTo>
                    <a:pt x="1206957" y="169481"/>
                  </a:lnTo>
                  <a:lnTo>
                    <a:pt x="1330642" y="281901"/>
                  </a:lnTo>
                  <a:lnTo>
                    <a:pt x="1365669" y="243357"/>
                  </a:lnTo>
                  <a:lnTo>
                    <a:pt x="1278013" y="163664"/>
                  </a:lnTo>
                  <a:lnTo>
                    <a:pt x="1278636" y="159003"/>
                  </a:lnTo>
                  <a:lnTo>
                    <a:pt x="1279575" y="154495"/>
                  </a:lnTo>
                  <a:lnTo>
                    <a:pt x="1282115" y="145808"/>
                  </a:lnTo>
                  <a:lnTo>
                    <a:pt x="1283477" y="143344"/>
                  </a:lnTo>
                  <a:lnTo>
                    <a:pt x="1255661" y="143344"/>
                  </a:lnTo>
                  <a:lnTo>
                    <a:pt x="1241996" y="130936"/>
                  </a:lnTo>
                  <a:close/>
                </a:path>
                <a:path w="1500504" h="1517014">
                  <a:moveTo>
                    <a:pt x="1389336" y="129705"/>
                  </a:moveTo>
                  <a:lnTo>
                    <a:pt x="1300937" y="129705"/>
                  </a:lnTo>
                  <a:lnTo>
                    <a:pt x="1304417" y="129743"/>
                  </a:lnTo>
                  <a:lnTo>
                    <a:pt x="1311706" y="132346"/>
                  </a:lnTo>
                  <a:lnTo>
                    <a:pt x="1315758" y="134797"/>
                  </a:lnTo>
                  <a:lnTo>
                    <a:pt x="1324673" y="141947"/>
                  </a:lnTo>
                  <a:lnTo>
                    <a:pt x="1329905" y="146481"/>
                  </a:lnTo>
                  <a:lnTo>
                    <a:pt x="1397711" y="208114"/>
                  </a:lnTo>
                  <a:lnTo>
                    <a:pt x="1432941" y="169341"/>
                  </a:lnTo>
                  <a:lnTo>
                    <a:pt x="1389336" y="129705"/>
                  </a:lnTo>
                  <a:close/>
                </a:path>
                <a:path w="1500504" h="1517014">
                  <a:moveTo>
                    <a:pt x="1309038" y="74664"/>
                  </a:moveTo>
                  <a:lnTo>
                    <a:pt x="1271917" y="91160"/>
                  </a:lnTo>
                  <a:lnTo>
                    <a:pt x="1256861" y="127639"/>
                  </a:lnTo>
                  <a:lnTo>
                    <a:pt x="1255661" y="143344"/>
                  </a:lnTo>
                  <a:lnTo>
                    <a:pt x="1283477" y="143344"/>
                  </a:lnTo>
                  <a:lnTo>
                    <a:pt x="1284185" y="142062"/>
                  </a:lnTo>
                  <a:lnTo>
                    <a:pt x="1290789" y="134785"/>
                  </a:lnTo>
                  <a:lnTo>
                    <a:pt x="1294320" y="132130"/>
                  </a:lnTo>
                  <a:lnTo>
                    <a:pt x="1300937" y="129705"/>
                  </a:lnTo>
                  <a:lnTo>
                    <a:pt x="1389336" y="129705"/>
                  </a:lnTo>
                  <a:lnTo>
                    <a:pt x="1345285" y="89661"/>
                  </a:lnTo>
                  <a:lnTo>
                    <a:pt x="1346009" y="84150"/>
                  </a:lnTo>
                  <a:lnTo>
                    <a:pt x="1347025" y="79375"/>
                  </a:lnTo>
                  <a:lnTo>
                    <a:pt x="1347592" y="77635"/>
                  </a:lnTo>
                  <a:lnTo>
                    <a:pt x="1323428" y="77635"/>
                  </a:lnTo>
                  <a:lnTo>
                    <a:pt x="1316135" y="75596"/>
                  </a:lnTo>
                  <a:lnTo>
                    <a:pt x="1309038" y="74664"/>
                  </a:lnTo>
                  <a:close/>
                </a:path>
                <a:path w="1500504" h="1517014">
                  <a:moveTo>
                    <a:pt x="1456493" y="55587"/>
                  </a:moveTo>
                  <a:lnTo>
                    <a:pt x="1368310" y="55587"/>
                  </a:lnTo>
                  <a:lnTo>
                    <a:pt x="1371790" y="55625"/>
                  </a:lnTo>
                  <a:lnTo>
                    <a:pt x="1379080" y="58229"/>
                  </a:lnTo>
                  <a:lnTo>
                    <a:pt x="1383124" y="60705"/>
                  </a:lnTo>
                  <a:lnTo>
                    <a:pt x="1391869" y="67843"/>
                  </a:lnTo>
                  <a:lnTo>
                    <a:pt x="1397101" y="72402"/>
                  </a:lnTo>
                  <a:lnTo>
                    <a:pt x="1464983" y="134111"/>
                  </a:lnTo>
                  <a:lnTo>
                    <a:pt x="1500225" y="95338"/>
                  </a:lnTo>
                  <a:lnTo>
                    <a:pt x="1456493" y="55587"/>
                  </a:lnTo>
                  <a:close/>
                </a:path>
                <a:path w="1500504" h="1517014">
                  <a:moveTo>
                    <a:pt x="1368196" y="0"/>
                  </a:moveTo>
                  <a:lnTo>
                    <a:pt x="1334951" y="22511"/>
                  </a:lnTo>
                  <a:lnTo>
                    <a:pt x="1323533" y="67719"/>
                  </a:lnTo>
                  <a:lnTo>
                    <a:pt x="1323428" y="77635"/>
                  </a:lnTo>
                  <a:lnTo>
                    <a:pt x="1347592" y="77635"/>
                  </a:lnTo>
                  <a:lnTo>
                    <a:pt x="1349654" y="71310"/>
                  </a:lnTo>
                  <a:lnTo>
                    <a:pt x="1351641" y="67843"/>
                  </a:lnTo>
                  <a:lnTo>
                    <a:pt x="1358158" y="60680"/>
                  </a:lnTo>
                  <a:lnTo>
                    <a:pt x="1361681" y="58013"/>
                  </a:lnTo>
                  <a:lnTo>
                    <a:pt x="1368310" y="55587"/>
                  </a:lnTo>
                  <a:lnTo>
                    <a:pt x="1456493" y="55587"/>
                  </a:lnTo>
                  <a:lnTo>
                    <a:pt x="1419720" y="22161"/>
                  </a:lnTo>
                  <a:lnTo>
                    <a:pt x="1381836" y="330"/>
                  </a:lnTo>
                  <a:lnTo>
                    <a:pt x="1368196" y="0"/>
                  </a:lnTo>
                  <a:close/>
                </a:path>
              </a:pathLst>
            </a:custGeom>
            <a:solidFill>
              <a:srgbClr val="FFFF99"/>
            </a:solidFill>
          </p:spPr>
          <p:txBody>
            <a:bodyPr wrap="square" lIns="0" tIns="0" rIns="0" bIns="0" rtlCol="0"/>
            <a:lstStyle/>
            <a:p>
              <a:endParaRPr kern="1200"/>
            </a:p>
          </p:txBody>
        </p:sp>
        <p:sp>
          <p:nvSpPr>
            <p:cNvPr id="17" name="object 18"/>
            <p:cNvSpPr/>
            <p:nvPr/>
          </p:nvSpPr>
          <p:spPr>
            <a:xfrm>
              <a:off x="2290572" y="5111495"/>
              <a:ext cx="4663439" cy="768096"/>
            </a:xfrm>
            <a:prstGeom prst="rect">
              <a:avLst/>
            </a:prstGeom>
            <a:blipFill>
              <a:blip r:embed="rId7" cstate="print"/>
              <a:stretch>
                <a:fillRect/>
              </a:stretch>
            </a:blipFill>
          </p:spPr>
          <p:txBody>
            <a:bodyPr wrap="square" lIns="0" tIns="0" rIns="0" bIns="0" rtlCol="0"/>
            <a:lstStyle/>
            <a:p>
              <a:endParaRPr kern="1200"/>
            </a:p>
          </p:txBody>
        </p:sp>
        <p:sp>
          <p:nvSpPr>
            <p:cNvPr id="18" name="object 19"/>
            <p:cNvSpPr/>
            <p:nvPr/>
          </p:nvSpPr>
          <p:spPr>
            <a:xfrm>
              <a:off x="2203704" y="5202361"/>
              <a:ext cx="4659388" cy="764764"/>
            </a:xfrm>
            <a:prstGeom prst="rect">
              <a:avLst/>
            </a:prstGeom>
            <a:blipFill>
              <a:blip r:embed="rId8" cstate="print"/>
              <a:stretch>
                <a:fillRect/>
              </a:stretch>
            </a:blipFill>
          </p:spPr>
          <p:txBody>
            <a:bodyPr wrap="square" lIns="0" tIns="0" rIns="0" bIns="0" rtlCol="0"/>
            <a:lstStyle/>
            <a:p>
              <a:endParaRPr kern="120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3857079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Clearing C-Spine</a:t>
            </a:r>
          </a:p>
        </p:txBody>
      </p:sp>
      <p:sp>
        <p:nvSpPr>
          <p:cNvPr id="3" name="Content Placeholder 2"/>
          <p:cNvSpPr>
            <a:spLocks noGrp="1"/>
          </p:cNvSpPr>
          <p:nvPr>
            <p:ph idx="1"/>
          </p:nvPr>
        </p:nvSpPr>
        <p:spPr/>
        <p:txBody>
          <a:bodyPr>
            <a:normAutofit/>
          </a:bodyPr>
          <a:lstStyle/>
          <a:p>
            <a:r>
              <a:rPr lang="en-US" sz="4400" b="1" dirty="0"/>
              <a:t>Avoid missed injuries</a:t>
            </a:r>
          </a:p>
          <a:p>
            <a:r>
              <a:rPr lang="en-US" sz="4400" b="1" dirty="0"/>
              <a:t>Identify patients without significant injuries</a:t>
            </a:r>
          </a:p>
          <a:p>
            <a:r>
              <a:rPr lang="en-US" sz="4400" b="1" dirty="0"/>
              <a:t>Delay in diagnosis associated with worse outcome</a:t>
            </a:r>
          </a:p>
        </p:txBody>
      </p:sp>
      <p:sp>
        <p:nvSpPr>
          <p:cNvPr id="5" name="TextBox 4"/>
          <p:cNvSpPr txBox="1"/>
          <p:nvPr/>
        </p:nvSpPr>
        <p:spPr>
          <a:xfrm>
            <a:off x="2328269" y="5874033"/>
            <a:ext cx="7090641" cy="369332"/>
          </a:xfrm>
          <a:prstGeom prst="rect">
            <a:avLst/>
          </a:prstGeom>
          <a:noFill/>
        </p:spPr>
        <p:txBody>
          <a:bodyPr wrap="square" rtlCol="0">
            <a:spAutoFit/>
          </a:bodyPr>
          <a:lstStyle/>
          <a:p>
            <a:r>
              <a:rPr lang="en-US" dirty="0"/>
              <a:t>Levi AD, Hubert RJ et al, Spine 2006</a:t>
            </a:r>
          </a:p>
        </p:txBody>
      </p:sp>
    </p:spTree>
    <p:extLst>
      <p:ext uri="{BB962C8B-B14F-4D97-AF65-F5344CB8AC3E}">
        <p14:creationId xmlns:p14="http://schemas.microsoft.com/office/powerpoint/2010/main" val="1798725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Injury detection- Thoracic and Lumbar Spine</a:t>
            </a:r>
          </a:p>
        </p:txBody>
      </p:sp>
      <p:sp>
        <p:nvSpPr>
          <p:cNvPr id="3" name="Content Placeholder 2"/>
          <p:cNvSpPr>
            <a:spLocks noGrp="1"/>
          </p:cNvSpPr>
          <p:nvPr>
            <p:ph idx="1"/>
          </p:nvPr>
        </p:nvSpPr>
        <p:spPr/>
        <p:txBody>
          <a:bodyPr/>
          <a:lstStyle/>
          <a:p>
            <a:r>
              <a:rPr lang="en-US" sz="3600" b="1" dirty="0"/>
              <a:t>Same principles</a:t>
            </a:r>
          </a:p>
          <a:p>
            <a:r>
              <a:rPr lang="en-US" sz="3600" b="1" dirty="0"/>
              <a:t>Landmarks and lines: Lateral View</a:t>
            </a:r>
          </a:p>
          <a:p>
            <a:pPr lvl="1">
              <a:buFont typeface="Wingdings" panose="05000000000000000000" pitchFamily="2" charset="2"/>
              <a:buChar char="§"/>
            </a:pPr>
            <a:r>
              <a:rPr lang="en-US" sz="3200" b="1" dirty="0"/>
              <a:t>Posterior vertebral body line</a:t>
            </a:r>
          </a:p>
          <a:p>
            <a:pPr lvl="1">
              <a:buFont typeface="Wingdings" panose="05000000000000000000" pitchFamily="2" charset="2"/>
              <a:buChar char="§"/>
            </a:pPr>
            <a:r>
              <a:rPr lang="en-US" sz="3200" b="1" dirty="0"/>
              <a:t>Anterior vertebral body line</a:t>
            </a:r>
          </a:p>
          <a:p>
            <a:pPr lvl="1">
              <a:buFont typeface="Wingdings" panose="05000000000000000000" pitchFamily="2" charset="2"/>
              <a:buChar char="§"/>
            </a:pPr>
            <a:r>
              <a:rPr lang="en-US" sz="3200" b="1" dirty="0"/>
              <a:t>Inter-spinous Distance</a:t>
            </a:r>
          </a:p>
          <a:p>
            <a:pPr lvl="1">
              <a:buFont typeface="Wingdings" panose="05000000000000000000" pitchFamily="2" charset="2"/>
              <a:buChar char="§"/>
            </a:pPr>
            <a:r>
              <a:rPr lang="en-US" sz="3200" b="1" dirty="0"/>
              <a:t>Translation</a:t>
            </a:r>
          </a:p>
          <a:p>
            <a:endParaRPr lang="en-US" dirty="0"/>
          </a:p>
        </p:txBody>
      </p:sp>
      <p:grpSp>
        <p:nvGrpSpPr>
          <p:cNvPr id="4" name="object 5"/>
          <p:cNvGrpSpPr/>
          <p:nvPr/>
        </p:nvGrpSpPr>
        <p:grpSpPr>
          <a:xfrm>
            <a:off x="7757831" y="1903297"/>
            <a:ext cx="2590800" cy="4191000"/>
            <a:chOff x="5905500" y="2019299"/>
            <a:chExt cx="2590800" cy="4191000"/>
          </a:xfrm>
        </p:grpSpPr>
        <p:sp>
          <p:nvSpPr>
            <p:cNvPr id="5" name="object 6"/>
            <p:cNvSpPr/>
            <p:nvPr/>
          </p:nvSpPr>
          <p:spPr>
            <a:xfrm>
              <a:off x="5943600" y="2057400"/>
              <a:ext cx="2514600" cy="4114800"/>
            </a:xfrm>
            <a:prstGeom prst="rect">
              <a:avLst/>
            </a:prstGeom>
            <a:blipFill>
              <a:blip r:embed="rId2" cstate="print"/>
              <a:stretch>
                <a:fillRect/>
              </a:stretch>
            </a:blipFill>
          </p:spPr>
          <p:txBody>
            <a:bodyPr wrap="square" lIns="0" tIns="0" rIns="0" bIns="0" rtlCol="0"/>
            <a:lstStyle/>
            <a:p>
              <a:endParaRPr kern="1200"/>
            </a:p>
          </p:txBody>
        </p:sp>
        <p:sp>
          <p:nvSpPr>
            <p:cNvPr id="6" name="object 7"/>
            <p:cNvSpPr/>
            <p:nvPr/>
          </p:nvSpPr>
          <p:spPr>
            <a:xfrm>
              <a:off x="5905500" y="2019299"/>
              <a:ext cx="2590800" cy="4191000"/>
            </a:xfrm>
            <a:custGeom>
              <a:avLst/>
              <a:gdLst/>
              <a:ahLst/>
              <a:cxnLst/>
              <a:rect l="l" t="t" r="r" b="b"/>
              <a:pathLst>
                <a:path w="2590800" h="4191000">
                  <a:moveTo>
                    <a:pt x="2565400" y="25400"/>
                  </a:moveTo>
                  <a:lnTo>
                    <a:pt x="2552700" y="25400"/>
                  </a:lnTo>
                  <a:lnTo>
                    <a:pt x="2552700" y="38100"/>
                  </a:lnTo>
                  <a:lnTo>
                    <a:pt x="2552700" y="4152900"/>
                  </a:lnTo>
                  <a:lnTo>
                    <a:pt x="38100" y="4152900"/>
                  </a:lnTo>
                  <a:lnTo>
                    <a:pt x="38100" y="38100"/>
                  </a:lnTo>
                  <a:lnTo>
                    <a:pt x="2552700" y="38100"/>
                  </a:lnTo>
                  <a:lnTo>
                    <a:pt x="2552700" y="25400"/>
                  </a:lnTo>
                  <a:lnTo>
                    <a:pt x="25400" y="25400"/>
                  </a:lnTo>
                  <a:lnTo>
                    <a:pt x="25400" y="38100"/>
                  </a:lnTo>
                  <a:lnTo>
                    <a:pt x="25400" y="4152900"/>
                  </a:lnTo>
                  <a:lnTo>
                    <a:pt x="25400" y="4165600"/>
                  </a:lnTo>
                  <a:lnTo>
                    <a:pt x="2565400" y="4165600"/>
                  </a:lnTo>
                  <a:lnTo>
                    <a:pt x="2565400" y="4152900"/>
                  </a:lnTo>
                  <a:lnTo>
                    <a:pt x="2565400" y="38100"/>
                  </a:lnTo>
                  <a:lnTo>
                    <a:pt x="2565400" y="25400"/>
                  </a:lnTo>
                  <a:close/>
                </a:path>
                <a:path w="2590800" h="4191000">
                  <a:moveTo>
                    <a:pt x="2590800" y="0"/>
                  </a:moveTo>
                  <a:lnTo>
                    <a:pt x="2578100" y="0"/>
                  </a:lnTo>
                  <a:lnTo>
                    <a:pt x="2578100" y="12700"/>
                  </a:lnTo>
                  <a:lnTo>
                    <a:pt x="2578100" y="4178300"/>
                  </a:lnTo>
                  <a:lnTo>
                    <a:pt x="12700" y="4178300"/>
                  </a:lnTo>
                  <a:lnTo>
                    <a:pt x="12700" y="12700"/>
                  </a:lnTo>
                  <a:lnTo>
                    <a:pt x="19050" y="12700"/>
                  </a:lnTo>
                  <a:lnTo>
                    <a:pt x="2578100" y="12700"/>
                  </a:lnTo>
                  <a:lnTo>
                    <a:pt x="2578100" y="0"/>
                  </a:lnTo>
                  <a:lnTo>
                    <a:pt x="19050" y="0"/>
                  </a:lnTo>
                  <a:lnTo>
                    <a:pt x="0" y="0"/>
                  </a:lnTo>
                  <a:lnTo>
                    <a:pt x="0" y="12700"/>
                  </a:lnTo>
                  <a:lnTo>
                    <a:pt x="0" y="4178300"/>
                  </a:lnTo>
                  <a:lnTo>
                    <a:pt x="0" y="4191000"/>
                  </a:lnTo>
                  <a:lnTo>
                    <a:pt x="2590800" y="4191000"/>
                  </a:lnTo>
                  <a:lnTo>
                    <a:pt x="2590800" y="4178300"/>
                  </a:lnTo>
                  <a:lnTo>
                    <a:pt x="2590800" y="12700"/>
                  </a:lnTo>
                  <a:lnTo>
                    <a:pt x="2590800" y="0"/>
                  </a:lnTo>
                  <a:close/>
                </a:path>
              </a:pathLst>
            </a:custGeom>
            <a:solidFill>
              <a:srgbClr val="000000"/>
            </a:solidFill>
          </p:spPr>
          <p:txBody>
            <a:bodyPr wrap="square" lIns="0" tIns="0" rIns="0" bIns="0" rtlCol="0"/>
            <a:lstStyle/>
            <a:p>
              <a:endParaRPr kern="1200"/>
            </a:p>
          </p:txBody>
        </p:sp>
        <p:sp>
          <p:nvSpPr>
            <p:cNvPr id="7" name="object 8"/>
            <p:cNvSpPr/>
            <p:nvPr/>
          </p:nvSpPr>
          <p:spPr>
            <a:xfrm>
              <a:off x="6985025" y="2834639"/>
              <a:ext cx="212725" cy="2514600"/>
            </a:xfrm>
            <a:custGeom>
              <a:avLst/>
              <a:gdLst/>
              <a:ahLst/>
              <a:cxnLst/>
              <a:rect l="l" t="t" r="r" b="b"/>
              <a:pathLst>
                <a:path w="212725" h="2514600">
                  <a:moveTo>
                    <a:pt x="0" y="0"/>
                  </a:moveTo>
                  <a:lnTo>
                    <a:pt x="25957" y="50518"/>
                  </a:lnTo>
                  <a:lnTo>
                    <a:pt x="51461" y="100437"/>
                  </a:lnTo>
                  <a:lnTo>
                    <a:pt x="76055" y="149156"/>
                  </a:lnTo>
                  <a:lnTo>
                    <a:pt x="99282" y="196076"/>
                  </a:lnTo>
                  <a:lnTo>
                    <a:pt x="120688" y="240596"/>
                  </a:lnTo>
                  <a:lnTo>
                    <a:pt x="139815" y="282117"/>
                  </a:lnTo>
                  <a:lnTo>
                    <a:pt x="156210" y="320040"/>
                  </a:lnTo>
                  <a:lnTo>
                    <a:pt x="177774" y="373260"/>
                  </a:lnTo>
                  <a:lnTo>
                    <a:pt x="192012" y="414337"/>
                  </a:lnTo>
                  <a:lnTo>
                    <a:pt x="201367" y="453985"/>
                  </a:lnTo>
                  <a:lnTo>
                    <a:pt x="208279" y="502920"/>
                  </a:lnTo>
                  <a:lnTo>
                    <a:pt x="212140" y="558800"/>
                  </a:lnTo>
                  <a:lnTo>
                    <a:pt x="211537" y="585787"/>
                  </a:lnTo>
                  <a:lnTo>
                    <a:pt x="210210" y="624840"/>
                  </a:lnTo>
                  <a:lnTo>
                    <a:pt x="208883" y="685482"/>
                  </a:lnTo>
                  <a:lnTo>
                    <a:pt x="208279" y="777240"/>
                  </a:lnTo>
                  <a:lnTo>
                    <a:pt x="208279" y="1828800"/>
                  </a:lnTo>
                  <a:lnTo>
                    <a:pt x="208279" y="2514600"/>
                  </a:lnTo>
                </a:path>
              </a:pathLst>
            </a:custGeom>
            <a:ln w="9525">
              <a:solidFill>
                <a:srgbClr val="000000"/>
              </a:solidFill>
            </a:ln>
          </p:spPr>
          <p:txBody>
            <a:bodyPr wrap="square" lIns="0" tIns="0" rIns="0" bIns="0" rtlCol="0"/>
            <a:lstStyle/>
            <a:p>
              <a:endParaRPr kern="1200"/>
            </a:p>
          </p:txBody>
        </p:sp>
        <p:sp>
          <p:nvSpPr>
            <p:cNvPr id="8" name="object 9"/>
            <p:cNvSpPr/>
            <p:nvPr/>
          </p:nvSpPr>
          <p:spPr>
            <a:xfrm>
              <a:off x="7401585" y="2606040"/>
              <a:ext cx="208279" cy="365760"/>
            </a:xfrm>
            <a:custGeom>
              <a:avLst/>
              <a:gdLst/>
              <a:ahLst/>
              <a:cxnLst/>
              <a:rect l="l" t="t" r="r" b="b"/>
              <a:pathLst>
                <a:path w="208279" h="365760">
                  <a:moveTo>
                    <a:pt x="0" y="0"/>
                  </a:moveTo>
                  <a:lnTo>
                    <a:pt x="208279" y="365760"/>
                  </a:lnTo>
                </a:path>
              </a:pathLst>
            </a:custGeom>
            <a:ln w="9525">
              <a:solidFill>
                <a:srgbClr val="000000"/>
              </a:solidFill>
            </a:ln>
          </p:spPr>
          <p:txBody>
            <a:bodyPr wrap="square" lIns="0" tIns="0" rIns="0" bIns="0" rtlCol="0"/>
            <a:lstStyle/>
            <a:p>
              <a:endParaRPr kern="1200"/>
            </a:p>
          </p:txBody>
        </p:sp>
        <p:sp>
          <p:nvSpPr>
            <p:cNvPr id="9" name="object 10"/>
            <p:cNvSpPr/>
            <p:nvPr/>
          </p:nvSpPr>
          <p:spPr>
            <a:xfrm>
              <a:off x="7714018" y="3017519"/>
              <a:ext cx="56515" cy="1371600"/>
            </a:xfrm>
            <a:custGeom>
              <a:avLst/>
              <a:gdLst/>
              <a:ahLst/>
              <a:cxnLst/>
              <a:rect l="l" t="t" r="r" b="b"/>
              <a:pathLst>
                <a:path w="56515" h="1371600">
                  <a:moveTo>
                    <a:pt x="0" y="0"/>
                  </a:moveTo>
                  <a:lnTo>
                    <a:pt x="8109" y="48622"/>
                  </a:lnTo>
                  <a:lnTo>
                    <a:pt x="16067" y="97512"/>
                  </a:lnTo>
                  <a:lnTo>
                    <a:pt x="23720" y="146938"/>
                  </a:lnTo>
                  <a:lnTo>
                    <a:pt x="30916" y="197167"/>
                  </a:lnTo>
                  <a:lnTo>
                    <a:pt x="37502" y="248468"/>
                  </a:lnTo>
                  <a:lnTo>
                    <a:pt x="43325" y="301109"/>
                  </a:lnTo>
                  <a:lnTo>
                    <a:pt x="48231" y="355356"/>
                  </a:lnTo>
                  <a:lnTo>
                    <a:pt x="52069" y="411480"/>
                  </a:lnTo>
                  <a:lnTo>
                    <a:pt x="54177" y="458274"/>
                  </a:lnTo>
                  <a:lnTo>
                    <a:pt x="55400" y="506943"/>
                  </a:lnTo>
                  <a:lnTo>
                    <a:pt x="55895" y="557075"/>
                  </a:lnTo>
                  <a:lnTo>
                    <a:pt x="55817" y="608258"/>
                  </a:lnTo>
                  <a:lnTo>
                    <a:pt x="55322" y="660082"/>
                  </a:lnTo>
                  <a:lnTo>
                    <a:pt x="54568" y="712134"/>
                  </a:lnTo>
                  <a:lnTo>
                    <a:pt x="53709" y="764004"/>
                  </a:lnTo>
                  <a:lnTo>
                    <a:pt x="52902" y="815279"/>
                  </a:lnTo>
                  <a:lnTo>
                    <a:pt x="52304" y="865548"/>
                  </a:lnTo>
                  <a:lnTo>
                    <a:pt x="52069" y="914400"/>
                  </a:lnTo>
                  <a:lnTo>
                    <a:pt x="52069" y="1371600"/>
                  </a:lnTo>
                </a:path>
              </a:pathLst>
            </a:custGeom>
            <a:ln w="9525">
              <a:solidFill>
                <a:srgbClr val="000000"/>
              </a:solidFill>
            </a:ln>
          </p:spPr>
          <p:txBody>
            <a:bodyPr wrap="square" lIns="0" tIns="0" rIns="0" bIns="0" rtlCol="0"/>
            <a:lstStyle/>
            <a:p>
              <a:endParaRPr kern="1200"/>
            </a:p>
          </p:txBody>
        </p:sp>
      </p:grpSp>
    </p:spTree>
    <p:extLst>
      <p:ext uri="{BB962C8B-B14F-4D97-AF65-F5344CB8AC3E}">
        <p14:creationId xmlns:p14="http://schemas.microsoft.com/office/powerpoint/2010/main" val="3881423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Injury detection- T and L Spine</a:t>
            </a:r>
          </a:p>
        </p:txBody>
      </p:sp>
      <p:sp>
        <p:nvSpPr>
          <p:cNvPr id="3" name="Content Placeholder 2"/>
          <p:cNvSpPr>
            <a:spLocks noGrp="1"/>
          </p:cNvSpPr>
          <p:nvPr>
            <p:ph idx="1"/>
          </p:nvPr>
        </p:nvSpPr>
        <p:spPr/>
        <p:txBody>
          <a:bodyPr/>
          <a:lstStyle/>
          <a:p>
            <a:pPr marL="0" indent="0">
              <a:buNone/>
            </a:pPr>
            <a:r>
              <a:rPr lang="en-US" sz="4000" b="1" dirty="0"/>
              <a:t>AP View:</a:t>
            </a:r>
          </a:p>
          <a:p>
            <a:r>
              <a:rPr lang="en-US" sz="4000" b="1" dirty="0"/>
              <a:t>Spinous process to pedicles</a:t>
            </a:r>
          </a:p>
          <a:p>
            <a:pPr lvl="1"/>
            <a:r>
              <a:rPr lang="en-US" sz="3600" b="1" dirty="0"/>
              <a:t>Should be symmetric</a:t>
            </a:r>
          </a:p>
          <a:p>
            <a:r>
              <a:rPr lang="en-US" sz="4000" b="1" dirty="0"/>
              <a:t>Interpedicular distance</a:t>
            </a:r>
          </a:p>
          <a:p>
            <a:pPr lvl="1"/>
            <a:r>
              <a:rPr lang="en-US" sz="3600" b="1" dirty="0"/>
              <a:t>May be widened in burst </a:t>
            </a:r>
          </a:p>
          <a:p>
            <a:pPr marL="457200" lvl="1" indent="0">
              <a:buNone/>
            </a:pPr>
            <a:r>
              <a:rPr lang="en-US" sz="3600" b="1" dirty="0"/>
              <a:t>   fractures</a:t>
            </a:r>
          </a:p>
          <a:p>
            <a:r>
              <a:rPr lang="en-US" sz="4000" b="1" dirty="0"/>
              <a:t>Translation</a:t>
            </a:r>
          </a:p>
          <a:p>
            <a:endParaRPr lang="en-US" dirty="0"/>
          </a:p>
          <a:p>
            <a:endParaRPr lang="en-US" dirty="0"/>
          </a:p>
          <a:p>
            <a:endParaRPr lang="en-US" dirty="0"/>
          </a:p>
          <a:p>
            <a:endParaRPr lang="en-US" dirty="0"/>
          </a:p>
        </p:txBody>
      </p:sp>
      <p:grpSp>
        <p:nvGrpSpPr>
          <p:cNvPr id="4" name="object 10"/>
          <p:cNvGrpSpPr/>
          <p:nvPr/>
        </p:nvGrpSpPr>
        <p:grpSpPr>
          <a:xfrm>
            <a:off x="7279159" y="2069239"/>
            <a:ext cx="3271330" cy="2350135"/>
            <a:chOff x="5493537" y="1979612"/>
            <a:chExt cx="3271330" cy="2350135"/>
          </a:xfrm>
        </p:grpSpPr>
        <p:sp>
          <p:nvSpPr>
            <p:cNvPr id="5" name="object 11"/>
            <p:cNvSpPr/>
            <p:nvPr/>
          </p:nvSpPr>
          <p:spPr>
            <a:xfrm>
              <a:off x="5495125" y="1981200"/>
              <a:ext cx="1591475" cy="2346439"/>
            </a:xfrm>
            <a:prstGeom prst="rect">
              <a:avLst/>
            </a:prstGeom>
            <a:blipFill>
              <a:blip r:embed="rId2" cstate="print"/>
              <a:stretch>
                <a:fillRect/>
              </a:stretch>
            </a:blipFill>
          </p:spPr>
          <p:txBody>
            <a:bodyPr wrap="square" lIns="0" tIns="0" rIns="0" bIns="0" rtlCol="0"/>
            <a:lstStyle/>
            <a:p>
              <a:endParaRPr kern="1200"/>
            </a:p>
          </p:txBody>
        </p:sp>
        <p:sp>
          <p:nvSpPr>
            <p:cNvPr id="6" name="object 12"/>
            <p:cNvSpPr/>
            <p:nvPr/>
          </p:nvSpPr>
          <p:spPr>
            <a:xfrm>
              <a:off x="5493537" y="1979612"/>
              <a:ext cx="1595120" cy="2350135"/>
            </a:xfrm>
            <a:custGeom>
              <a:avLst/>
              <a:gdLst/>
              <a:ahLst/>
              <a:cxnLst/>
              <a:rect l="l" t="t" r="r" b="b"/>
              <a:pathLst>
                <a:path w="1595120" h="2350135">
                  <a:moveTo>
                    <a:pt x="0" y="0"/>
                  </a:moveTo>
                  <a:lnTo>
                    <a:pt x="1594650" y="0"/>
                  </a:lnTo>
                  <a:lnTo>
                    <a:pt x="1594650" y="2349614"/>
                  </a:lnTo>
                  <a:lnTo>
                    <a:pt x="0" y="2349614"/>
                  </a:lnTo>
                  <a:lnTo>
                    <a:pt x="0" y="0"/>
                  </a:lnTo>
                  <a:close/>
                </a:path>
              </a:pathLst>
            </a:custGeom>
            <a:ln w="3175">
              <a:solidFill>
                <a:srgbClr val="000000"/>
              </a:solidFill>
            </a:ln>
          </p:spPr>
          <p:txBody>
            <a:bodyPr wrap="square" lIns="0" tIns="0" rIns="0" bIns="0" rtlCol="0"/>
            <a:lstStyle/>
            <a:p>
              <a:endParaRPr kern="1200"/>
            </a:p>
          </p:txBody>
        </p:sp>
        <p:sp>
          <p:nvSpPr>
            <p:cNvPr id="7" name="object 13"/>
            <p:cNvSpPr/>
            <p:nvPr/>
          </p:nvSpPr>
          <p:spPr>
            <a:xfrm>
              <a:off x="5943600" y="3229305"/>
              <a:ext cx="119380" cy="299720"/>
            </a:xfrm>
            <a:custGeom>
              <a:avLst/>
              <a:gdLst/>
              <a:ahLst/>
              <a:cxnLst/>
              <a:rect l="l" t="t" r="r" b="b"/>
              <a:pathLst>
                <a:path w="119379" h="299720">
                  <a:moveTo>
                    <a:pt x="0" y="249618"/>
                  </a:moveTo>
                  <a:lnTo>
                    <a:pt x="9525" y="267952"/>
                  </a:lnTo>
                  <a:lnTo>
                    <a:pt x="19050" y="283943"/>
                  </a:lnTo>
                  <a:lnTo>
                    <a:pt x="28575" y="295252"/>
                  </a:lnTo>
                  <a:lnTo>
                    <a:pt x="38100" y="299542"/>
                  </a:lnTo>
                  <a:lnTo>
                    <a:pt x="47625" y="294081"/>
                  </a:lnTo>
                  <a:lnTo>
                    <a:pt x="57150" y="280819"/>
                  </a:lnTo>
                  <a:lnTo>
                    <a:pt x="66675" y="264437"/>
                  </a:lnTo>
                  <a:lnTo>
                    <a:pt x="76200" y="249618"/>
                  </a:lnTo>
                  <a:lnTo>
                    <a:pt x="86617" y="237138"/>
                  </a:lnTo>
                  <a:lnTo>
                    <a:pt x="97631" y="224656"/>
                  </a:lnTo>
                  <a:lnTo>
                    <a:pt x="107453" y="212174"/>
                  </a:lnTo>
                  <a:lnTo>
                    <a:pt x="114300" y="199694"/>
                  </a:lnTo>
                  <a:lnTo>
                    <a:pt x="117871" y="188384"/>
                  </a:lnTo>
                  <a:lnTo>
                    <a:pt x="119062" y="177852"/>
                  </a:lnTo>
                  <a:lnTo>
                    <a:pt x="117871" y="165760"/>
                  </a:lnTo>
                  <a:lnTo>
                    <a:pt x="107453" y="127145"/>
                  </a:lnTo>
                  <a:lnTo>
                    <a:pt x="86617" y="72541"/>
                  </a:lnTo>
                  <a:lnTo>
                    <a:pt x="66675" y="31589"/>
                  </a:lnTo>
                  <a:lnTo>
                    <a:pt x="38100" y="0"/>
                  </a:lnTo>
                  <a:lnTo>
                    <a:pt x="28575" y="4289"/>
                  </a:lnTo>
                  <a:lnTo>
                    <a:pt x="19050" y="15598"/>
                  </a:lnTo>
                  <a:lnTo>
                    <a:pt x="9525" y="31589"/>
                  </a:lnTo>
                  <a:lnTo>
                    <a:pt x="0" y="49923"/>
                  </a:lnTo>
                </a:path>
              </a:pathLst>
            </a:custGeom>
            <a:ln w="3175">
              <a:solidFill>
                <a:srgbClr val="000000"/>
              </a:solidFill>
            </a:ln>
          </p:spPr>
          <p:txBody>
            <a:bodyPr wrap="square" lIns="0" tIns="0" rIns="0" bIns="0" rtlCol="0"/>
            <a:lstStyle/>
            <a:p>
              <a:endParaRPr kern="1200"/>
            </a:p>
          </p:txBody>
        </p:sp>
        <p:sp>
          <p:nvSpPr>
            <p:cNvPr id="8" name="object 14"/>
            <p:cNvSpPr/>
            <p:nvPr/>
          </p:nvSpPr>
          <p:spPr>
            <a:xfrm>
              <a:off x="6475412" y="3277641"/>
              <a:ext cx="117475" cy="202869"/>
            </a:xfrm>
            <a:prstGeom prst="rect">
              <a:avLst/>
            </a:prstGeom>
            <a:blipFill>
              <a:blip r:embed="rId3" cstate="print"/>
              <a:stretch>
                <a:fillRect/>
              </a:stretch>
            </a:blipFill>
          </p:spPr>
          <p:txBody>
            <a:bodyPr wrap="square" lIns="0" tIns="0" rIns="0" bIns="0" rtlCol="0"/>
            <a:lstStyle/>
            <a:p>
              <a:endParaRPr kern="1200"/>
            </a:p>
          </p:txBody>
        </p:sp>
        <p:sp>
          <p:nvSpPr>
            <p:cNvPr id="9" name="object 15"/>
            <p:cNvSpPr/>
            <p:nvPr/>
          </p:nvSpPr>
          <p:spPr>
            <a:xfrm>
              <a:off x="7323099" y="1981200"/>
              <a:ext cx="1439900" cy="2346439"/>
            </a:xfrm>
            <a:prstGeom prst="rect">
              <a:avLst/>
            </a:prstGeom>
            <a:blipFill>
              <a:blip r:embed="rId4" cstate="print"/>
              <a:stretch>
                <a:fillRect/>
              </a:stretch>
            </a:blipFill>
          </p:spPr>
          <p:txBody>
            <a:bodyPr wrap="square" lIns="0" tIns="0" rIns="0" bIns="0" rtlCol="0"/>
            <a:lstStyle/>
            <a:p>
              <a:endParaRPr kern="1200"/>
            </a:p>
          </p:txBody>
        </p:sp>
        <p:sp>
          <p:nvSpPr>
            <p:cNvPr id="10" name="object 16"/>
            <p:cNvSpPr/>
            <p:nvPr/>
          </p:nvSpPr>
          <p:spPr>
            <a:xfrm>
              <a:off x="7321512" y="1979612"/>
              <a:ext cx="1443355" cy="2350135"/>
            </a:xfrm>
            <a:custGeom>
              <a:avLst/>
              <a:gdLst/>
              <a:ahLst/>
              <a:cxnLst/>
              <a:rect l="l" t="t" r="r" b="b"/>
              <a:pathLst>
                <a:path w="1443354" h="2350135">
                  <a:moveTo>
                    <a:pt x="0" y="0"/>
                  </a:moveTo>
                  <a:lnTo>
                    <a:pt x="1443075" y="0"/>
                  </a:lnTo>
                  <a:lnTo>
                    <a:pt x="1443075" y="2349614"/>
                  </a:lnTo>
                  <a:lnTo>
                    <a:pt x="0" y="2349614"/>
                  </a:lnTo>
                  <a:lnTo>
                    <a:pt x="0" y="0"/>
                  </a:lnTo>
                  <a:close/>
                </a:path>
              </a:pathLst>
            </a:custGeom>
            <a:ln w="3175">
              <a:solidFill>
                <a:srgbClr val="000000"/>
              </a:solidFill>
            </a:ln>
          </p:spPr>
          <p:txBody>
            <a:bodyPr wrap="square" lIns="0" tIns="0" rIns="0" bIns="0" rtlCol="0"/>
            <a:lstStyle/>
            <a:p>
              <a:endParaRPr kern="1200"/>
            </a:p>
          </p:txBody>
        </p:sp>
        <p:sp>
          <p:nvSpPr>
            <p:cNvPr id="11" name="object 17"/>
            <p:cNvSpPr/>
            <p:nvPr/>
          </p:nvSpPr>
          <p:spPr>
            <a:xfrm>
              <a:off x="7728851" y="3229305"/>
              <a:ext cx="107950" cy="299720"/>
            </a:xfrm>
            <a:custGeom>
              <a:avLst/>
              <a:gdLst/>
              <a:ahLst/>
              <a:cxnLst/>
              <a:rect l="l" t="t" r="r" b="b"/>
              <a:pathLst>
                <a:path w="107950" h="299720">
                  <a:moveTo>
                    <a:pt x="0" y="249618"/>
                  </a:moveTo>
                  <a:lnTo>
                    <a:pt x="8619" y="267952"/>
                  </a:lnTo>
                  <a:lnTo>
                    <a:pt x="17238" y="283943"/>
                  </a:lnTo>
                  <a:lnTo>
                    <a:pt x="25855" y="295252"/>
                  </a:lnTo>
                  <a:lnTo>
                    <a:pt x="34467" y="299542"/>
                  </a:lnTo>
                  <a:lnTo>
                    <a:pt x="43087" y="294081"/>
                  </a:lnTo>
                  <a:lnTo>
                    <a:pt x="51708" y="280819"/>
                  </a:lnTo>
                  <a:lnTo>
                    <a:pt x="60328" y="264437"/>
                  </a:lnTo>
                  <a:lnTo>
                    <a:pt x="68948" y="249618"/>
                  </a:lnTo>
                  <a:lnTo>
                    <a:pt x="78368" y="237138"/>
                  </a:lnTo>
                  <a:lnTo>
                    <a:pt x="88330" y="224656"/>
                  </a:lnTo>
                  <a:lnTo>
                    <a:pt x="97217" y="212174"/>
                  </a:lnTo>
                  <a:lnTo>
                    <a:pt x="103416" y="199694"/>
                  </a:lnTo>
                  <a:lnTo>
                    <a:pt x="106645" y="188384"/>
                  </a:lnTo>
                  <a:lnTo>
                    <a:pt x="107721" y="177852"/>
                  </a:lnTo>
                  <a:lnTo>
                    <a:pt x="106645" y="165760"/>
                  </a:lnTo>
                  <a:lnTo>
                    <a:pt x="97217" y="127145"/>
                  </a:lnTo>
                  <a:lnTo>
                    <a:pt x="78368" y="72541"/>
                  </a:lnTo>
                  <a:lnTo>
                    <a:pt x="60328" y="31589"/>
                  </a:lnTo>
                  <a:lnTo>
                    <a:pt x="34467" y="0"/>
                  </a:lnTo>
                  <a:lnTo>
                    <a:pt x="25855" y="4289"/>
                  </a:lnTo>
                  <a:lnTo>
                    <a:pt x="17238" y="15598"/>
                  </a:lnTo>
                  <a:lnTo>
                    <a:pt x="8619" y="31589"/>
                  </a:lnTo>
                  <a:lnTo>
                    <a:pt x="0" y="49923"/>
                  </a:lnTo>
                </a:path>
              </a:pathLst>
            </a:custGeom>
            <a:ln w="3175">
              <a:solidFill>
                <a:srgbClr val="000000"/>
              </a:solidFill>
            </a:ln>
          </p:spPr>
          <p:txBody>
            <a:bodyPr wrap="square" lIns="0" tIns="0" rIns="0" bIns="0" rtlCol="0"/>
            <a:lstStyle/>
            <a:p>
              <a:endParaRPr kern="1200"/>
            </a:p>
          </p:txBody>
        </p:sp>
        <p:sp>
          <p:nvSpPr>
            <p:cNvPr id="12" name="object 18"/>
            <p:cNvSpPr/>
            <p:nvPr/>
          </p:nvSpPr>
          <p:spPr>
            <a:xfrm>
              <a:off x="8209864" y="3277641"/>
              <a:ext cx="106591" cy="202869"/>
            </a:xfrm>
            <a:prstGeom prst="rect">
              <a:avLst/>
            </a:prstGeom>
            <a:blipFill>
              <a:blip r:embed="rId5" cstate="print"/>
              <a:stretch>
                <a:fillRect/>
              </a:stretch>
            </a:blipFill>
          </p:spPr>
          <p:txBody>
            <a:bodyPr wrap="square" lIns="0" tIns="0" rIns="0" bIns="0" rtlCol="0"/>
            <a:lstStyle/>
            <a:p>
              <a:endParaRPr kern="1200"/>
            </a:p>
          </p:txBody>
        </p:sp>
        <p:sp>
          <p:nvSpPr>
            <p:cNvPr id="13" name="object 19"/>
            <p:cNvSpPr/>
            <p:nvPr/>
          </p:nvSpPr>
          <p:spPr>
            <a:xfrm>
              <a:off x="7970151" y="3079534"/>
              <a:ext cx="34925" cy="599440"/>
            </a:xfrm>
            <a:custGeom>
              <a:avLst/>
              <a:gdLst/>
              <a:ahLst/>
              <a:cxnLst/>
              <a:rect l="l" t="t" r="r" b="b"/>
              <a:pathLst>
                <a:path w="34925" h="599439">
                  <a:moveTo>
                    <a:pt x="0" y="0"/>
                  </a:moveTo>
                  <a:lnTo>
                    <a:pt x="34467" y="599084"/>
                  </a:lnTo>
                </a:path>
              </a:pathLst>
            </a:custGeom>
            <a:ln w="3175">
              <a:solidFill>
                <a:srgbClr val="000000"/>
              </a:solidFill>
              <a:prstDash val="sysDot"/>
            </a:ln>
          </p:spPr>
          <p:txBody>
            <a:bodyPr wrap="square" lIns="0" tIns="0" rIns="0" bIns="0" rtlCol="0"/>
            <a:lstStyle/>
            <a:p>
              <a:endParaRPr kern="1200"/>
            </a:p>
          </p:txBody>
        </p:sp>
        <p:sp>
          <p:nvSpPr>
            <p:cNvPr id="14" name="object 20"/>
            <p:cNvSpPr/>
            <p:nvPr/>
          </p:nvSpPr>
          <p:spPr>
            <a:xfrm>
              <a:off x="7832382" y="3341154"/>
              <a:ext cx="137668" cy="76898"/>
            </a:xfrm>
            <a:prstGeom prst="rect">
              <a:avLst/>
            </a:prstGeom>
            <a:blipFill>
              <a:blip r:embed="rId6" cstate="print"/>
              <a:stretch>
                <a:fillRect/>
              </a:stretch>
            </a:blipFill>
          </p:spPr>
          <p:txBody>
            <a:bodyPr wrap="square" lIns="0" tIns="0" rIns="0" bIns="0" rtlCol="0"/>
            <a:lstStyle/>
            <a:p>
              <a:endParaRPr kern="1200"/>
            </a:p>
          </p:txBody>
        </p:sp>
        <p:sp>
          <p:nvSpPr>
            <p:cNvPr id="15" name="object 21"/>
            <p:cNvSpPr/>
            <p:nvPr/>
          </p:nvSpPr>
          <p:spPr>
            <a:xfrm>
              <a:off x="8004200" y="3337458"/>
              <a:ext cx="206248" cy="80124"/>
            </a:xfrm>
            <a:prstGeom prst="rect">
              <a:avLst/>
            </a:prstGeom>
            <a:blipFill>
              <a:blip r:embed="rId7" cstate="print"/>
              <a:stretch>
                <a:fillRect/>
              </a:stretch>
            </a:blipFill>
          </p:spPr>
          <p:txBody>
            <a:bodyPr wrap="square" lIns="0" tIns="0" rIns="0" bIns="0" rtlCol="0"/>
            <a:lstStyle/>
            <a:p>
              <a:endParaRPr kern="1200"/>
            </a:p>
          </p:txBody>
        </p:sp>
      </p:grpSp>
      <p:grpSp>
        <p:nvGrpSpPr>
          <p:cNvPr id="16" name="object 5"/>
          <p:cNvGrpSpPr/>
          <p:nvPr/>
        </p:nvGrpSpPr>
        <p:grpSpPr>
          <a:xfrm>
            <a:off x="7302593" y="4542886"/>
            <a:ext cx="1590040" cy="1804035"/>
            <a:chOff x="5484812" y="4522622"/>
            <a:chExt cx="1590040" cy="1804035"/>
          </a:xfrm>
        </p:grpSpPr>
        <p:sp>
          <p:nvSpPr>
            <p:cNvPr id="17" name="object 6"/>
            <p:cNvSpPr/>
            <p:nvPr/>
          </p:nvSpPr>
          <p:spPr>
            <a:xfrm>
              <a:off x="5486400" y="4524209"/>
              <a:ext cx="1586699" cy="1800390"/>
            </a:xfrm>
            <a:prstGeom prst="rect">
              <a:avLst/>
            </a:prstGeom>
            <a:blipFill>
              <a:blip r:embed="rId8" cstate="print"/>
              <a:stretch>
                <a:fillRect/>
              </a:stretch>
            </a:blipFill>
          </p:spPr>
          <p:txBody>
            <a:bodyPr wrap="square" lIns="0" tIns="0" rIns="0" bIns="0" rtlCol="0"/>
            <a:lstStyle/>
            <a:p>
              <a:endParaRPr kern="1200"/>
            </a:p>
          </p:txBody>
        </p:sp>
        <p:sp>
          <p:nvSpPr>
            <p:cNvPr id="18" name="object 7"/>
            <p:cNvSpPr/>
            <p:nvPr/>
          </p:nvSpPr>
          <p:spPr>
            <a:xfrm>
              <a:off x="5484812" y="4522622"/>
              <a:ext cx="1590040" cy="1804035"/>
            </a:xfrm>
            <a:custGeom>
              <a:avLst/>
              <a:gdLst/>
              <a:ahLst/>
              <a:cxnLst/>
              <a:rect l="l" t="t" r="r" b="b"/>
              <a:pathLst>
                <a:path w="1590040" h="1804035">
                  <a:moveTo>
                    <a:pt x="0" y="0"/>
                  </a:moveTo>
                  <a:lnTo>
                    <a:pt x="1589887" y="0"/>
                  </a:lnTo>
                  <a:lnTo>
                    <a:pt x="1589887" y="1803565"/>
                  </a:lnTo>
                  <a:lnTo>
                    <a:pt x="0" y="1803565"/>
                  </a:lnTo>
                  <a:lnTo>
                    <a:pt x="0" y="0"/>
                  </a:lnTo>
                  <a:close/>
                </a:path>
              </a:pathLst>
            </a:custGeom>
            <a:ln w="3175">
              <a:solidFill>
                <a:srgbClr val="000000"/>
              </a:solidFill>
            </a:ln>
          </p:spPr>
          <p:txBody>
            <a:bodyPr wrap="square" lIns="0" tIns="0" rIns="0" bIns="0" rtlCol="0"/>
            <a:lstStyle/>
            <a:p>
              <a:endParaRPr kern="1200"/>
            </a:p>
          </p:txBody>
        </p:sp>
        <p:sp>
          <p:nvSpPr>
            <p:cNvPr id="19" name="object 8"/>
            <p:cNvSpPr/>
            <p:nvPr/>
          </p:nvSpPr>
          <p:spPr>
            <a:xfrm>
              <a:off x="6057900" y="5425960"/>
              <a:ext cx="38100" cy="250190"/>
            </a:xfrm>
            <a:custGeom>
              <a:avLst/>
              <a:gdLst/>
              <a:ahLst/>
              <a:cxnLst/>
              <a:rect l="l" t="t" r="r" b="b"/>
              <a:pathLst>
                <a:path w="38100" h="250189">
                  <a:moveTo>
                    <a:pt x="0" y="124815"/>
                  </a:moveTo>
                  <a:lnTo>
                    <a:pt x="1497" y="76230"/>
                  </a:lnTo>
                  <a:lnTo>
                    <a:pt x="5581" y="36556"/>
                  </a:lnTo>
                  <a:lnTo>
                    <a:pt x="11637" y="9808"/>
                  </a:lnTo>
                  <a:lnTo>
                    <a:pt x="19050" y="0"/>
                  </a:lnTo>
                  <a:lnTo>
                    <a:pt x="26462" y="9808"/>
                  </a:lnTo>
                  <a:lnTo>
                    <a:pt x="32518" y="36556"/>
                  </a:lnTo>
                  <a:lnTo>
                    <a:pt x="36602" y="76230"/>
                  </a:lnTo>
                  <a:lnTo>
                    <a:pt x="38100" y="124815"/>
                  </a:lnTo>
                  <a:lnTo>
                    <a:pt x="36602" y="173400"/>
                  </a:lnTo>
                  <a:lnTo>
                    <a:pt x="32518" y="213074"/>
                  </a:lnTo>
                  <a:lnTo>
                    <a:pt x="26462" y="239822"/>
                  </a:lnTo>
                  <a:lnTo>
                    <a:pt x="19050" y="249631"/>
                  </a:lnTo>
                  <a:lnTo>
                    <a:pt x="11637" y="239822"/>
                  </a:lnTo>
                  <a:lnTo>
                    <a:pt x="5581" y="213074"/>
                  </a:lnTo>
                  <a:lnTo>
                    <a:pt x="1497" y="173400"/>
                  </a:lnTo>
                  <a:lnTo>
                    <a:pt x="0" y="124815"/>
                  </a:lnTo>
                  <a:close/>
                </a:path>
              </a:pathLst>
            </a:custGeom>
            <a:ln w="3175">
              <a:solidFill>
                <a:srgbClr val="000000"/>
              </a:solidFill>
            </a:ln>
          </p:spPr>
          <p:txBody>
            <a:bodyPr wrap="square" lIns="0" tIns="0" rIns="0" bIns="0" rtlCol="0"/>
            <a:lstStyle/>
            <a:p>
              <a:endParaRPr kern="1200"/>
            </a:p>
          </p:txBody>
        </p:sp>
        <p:sp>
          <p:nvSpPr>
            <p:cNvPr id="20" name="object 9"/>
            <p:cNvSpPr/>
            <p:nvPr/>
          </p:nvSpPr>
          <p:spPr>
            <a:xfrm>
              <a:off x="6515100" y="5376036"/>
              <a:ext cx="38100" cy="250190"/>
            </a:xfrm>
            <a:custGeom>
              <a:avLst/>
              <a:gdLst/>
              <a:ahLst/>
              <a:cxnLst/>
              <a:rect l="l" t="t" r="r" b="b"/>
              <a:pathLst>
                <a:path w="38100" h="250189">
                  <a:moveTo>
                    <a:pt x="0" y="124815"/>
                  </a:moveTo>
                  <a:lnTo>
                    <a:pt x="1497" y="76230"/>
                  </a:lnTo>
                  <a:lnTo>
                    <a:pt x="5581" y="36556"/>
                  </a:lnTo>
                  <a:lnTo>
                    <a:pt x="11637" y="9808"/>
                  </a:lnTo>
                  <a:lnTo>
                    <a:pt x="19050" y="0"/>
                  </a:lnTo>
                  <a:lnTo>
                    <a:pt x="26462" y="9808"/>
                  </a:lnTo>
                  <a:lnTo>
                    <a:pt x="32518" y="36556"/>
                  </a:lnTo>
                  <a:lnTo>
                    <a:pt x="36602" y="76230"/>
                  </a:lnTo>
                  <a:lnTo>
                    <a:pt x="38100" y="124815"/>
                  </a:lnTo>
                  <a:lnTo>
                    <a:pt x="36602" y="173400"/>
                  </a:lnTo>
                  <a:lnTo>
                    <a:pt x="32518" y="213074"/>
                  </a:lnTo>
                  <a:lnTo>
                    <a:pt x="26462" y="239822"/>
                  </a:lnTo>
                  <a:lnTo>
                    <a:pt x="19050" y="249631"/>
                  </a:lnTo>
                  <a:lnTo>
                    <a:pt x="11637" y="239822"/>
                  </a:lnTo>
                  <a:lnTo>
                    <a:pt x="5581" y="213074"/>
                  </a:lnTo>
                  <a:lnTo>
                    <a:pt x="1497" y="173400"/>
                  </a:lnTo>
                  <a:lnTo>
                    <a:pt x="0" y="124815"/>
                  </a:lnTo>
                  <a:close/>
                </a:path>
              </a:pathLst>
            </a:custGeom>
            <a:ln w="3175">
              <a:solidFill>
                <a:srgbClr val="000000"/>
              </a:solidFill>
            </a:ln>
          </p:spPr>
          <p:txBody>
            <a:bodyPr wrap="square" lIns="0" tIns="0" rIns="0" bIns="0" rtlCol="0"/>
            <a:lstStyle/>
            <a:p>
              <a:endParaRPr kern="1200"/>
            </a:p>
          </p:txBody>
        </p:sp>
      </p:grpSp>
      <p:grpSp>
        <p:nvGrpSpPr>
          <p:cNvPr id="21" name="object 22"/>
          <p:cNvGrpSpPr/>
          <p:nvPr/>
        </p:nvGrpSpPr>
        <p:grpSpPr>
          <a:xfrm>
            <a:off x="9138509" y="4530312"/>
            <a:ext cx="1438910" cy="1804035"/>
            <a:chOff x="7313612" y="4522622"/>
            <a:chExt cx="1438910" cy="1804035"/>
          </a:xfrm>
        </p:grpSpPr>
        <p:sp>
          <p:nvSpPr>
            <p:cNvPr id="22" name="object 23"/>
            <p:cNvSpPr/>
            <p:nvPr/>
          </p:nvSpPr>
          <p:spPr>
            <a:xfrm>
              <a:off x="7315200" y="4524209"/>
              <a:ext cx="1435595" cy="1800390"/>
            </a:xfrm>
            <a:prstGeom prst="rect">
              <a:avLst/>
            </a:prstGeom>
            <a:blipFill>
              <a:blip r:embed="rId9" cstate="print"/>
              <a:stretch>
                <a:fillRect/>
              </a:stretch>
            </a:blipFill>
          </p:spPr>
          <p:txBody>
            <a:bodyPr wrap="square" lIns="0" tIns="0" rIns="0" bIns="0" rtlCol="0"/>
            <a:lstStyle/>
            <a:p>
              <a:endParaRPr kern="1200"/>
            </a:p>
          </p:txBody>
        </p:sp>
        <p:sp>
          <p:nvSpPr>
            <p:cNvPr id="23" name="object 24"/>
            <p:cNvSpPr/>
            <p:nvPr/>
          </p:nvSpPr>
          <p:spPr>
            <a:xfrm>
              <a:off x="7313612" y="4522622"/>
              <a:ext cx="1438910" cy="1804035"/>
            </a:xfrm>
            <a:custGeom>
              <a:avLst/>
              <a:gdLst/>
              <a:ahLst/>
              <a:cxnLst/>
              <a:rect l="l" t="t" r="r" b="b"/>
              <a:pathLst>
                <a:path w="1438909" h="1804035">
                  <a:moveTo>
                    <a:pt x="0" y="0"/>
                  </a:moveTo>
                  <a:lnTo>
                    <a:pt x="1438770" y="0"/>
                  </a:lnTo>
                  <a:lnTo>
                    <a:pt x="1438770" y="1803565"/>
                  </a:lnTo>
                  <a:lnTo>
                    <a:pt x="0" y="1803565"/>
                  </a:lnTo>
                  <a:lnTo>
                    <a:pt x="0" y="0"/>
                  </a:lnTo>
                  <a:close/>
                </a:path>
              </a:pathLst>
            </a:custGeom>
            <a:ln w="3175">
              <a:solidFill>
                <a:srgbClr val="000000"/>
              </a:solidFill>
            </a:ln>
          </p:spPr>
          <p:txBody>
            <a:bodyPr wrap="square" lIns="0" tIns="0" rIns="0" bIns="0" rtlCol="0"/>
            <a:lstStyle/>
            <a:p>
              <a:endParaRPr kern="1200"/>
            </a:p>
          </p:txBody>
        </p:sp>
        <p:sp>
          <p:nvSpPr>
            <p:cNvPr id="24" name="object 25"/>
            <p:cNvSpPr/>
            <p:nvPr/>
          </p:nvSpPr>
          <p:spPr>
            <a:xfrm>
              <a:off x="7832267" y="5425960"/>
              <a:ext cx="34925" cy="250190"/>
            </a:xfrm>
            <a:custGeom>
              <a:avLst/>
              <a:gdLst/>
              <a:ahLst/>
              <a:cxnLst/>
              <a:rect l="l" t="t" r="r" b="b"/>
              <a:pathLst>
                <a:path w="34925" h="250189">
                  <a:moveTo>
                    <a:pt x="0" y="124815"/>
                  </a:moveTo>
                  <a:lnTo>
                    <a:pt x="1355" y="76230"/>
                  </a:lnTo>
                  <a:lnTo>
                    <a:pt x="5049" y="36556"/>
                  </a:lnTo>
                  <a:lnTo>
                    <a:pt x="10528" y="9808"/>
                  </a:lnTo>
                  <a:lnTo>
                    <a:pt x="17233" y="0"/>
                  </a:lnTo>
                  <a:lnTo>
                    <a:pt x="23945" y="9808"/>
                  </a:lnTo>
                  <a:lnTo>
                    <a:pt x="29422" y="36556"/>
                  </a:lnTo>
                  <a:lnTo>
                    <a:pt x="33114" y="76230"/>
                  </a:lnTo>
                  <a:lnTo>
                    <a:pt x="34467" y="124815"/>
                  </a:lnTo>
                  <a:lnTo>
                    <a:pt x="33114" y="173400"/>
                  </a:lnTo>
                  <a:lnTo>
                    <a:pt x="29422" y="213074"/>
                  </a:lnTo>
                  <a:lnTo>
                    <a:pt x="23945" y="239822"/>
                  </a:lnTo>
                  <a:lnTo>
                    <a:pt x="17233" y="249631"/>
                  </a:lnTo>
                  <a:lnTo>
                    <a:pt x="10528" y="239822"/>
                  </a:lnTo>
                  <a:lnTo>
                    <a:pt x="5049" y="213074"/>
                  </a:lnTo>
                  <a:lnTo>
                    <a:pt x="1355" y="173400"/>
                  </a:lnTo>
                  <a:lnTo>
                    <a:pt x="0" y="124815"/>
                  </a:lnTo>
                  <a:close/>
                </a:path>
              </a:pathLst>
            </a:custGeom>
            <a:ln w="3175">
              <a:solidFill>
                <a:srgbClr val="000000"/>
              </a:solidFill>
            </a:ln>
          </p:spPr>
          <p:txBody>
            <a:bodyPr wrap="square" lIns="0" tIns="0" rIns="0" bIns="0" rtlCol="0"/>
            <a:lstStyle/>
            <a:p>
              <a:endParaRPr kern="1200"/>
            </a:p>
          </p:txBody>
        </p:sp>
        <p:sp>
          <p:nvSpPr>
            <p:cNvPr id="25" name="object 26"/>
            <p:cNvSpPr/>
            <p:nvPr/>
          </p:nvSpPr>
          <p:spPr>
            <a:xfrm>
              <a:off x="8245932" y="5376036"/>
              <a:ext cx="34925" cy="250190"/>
            </a:xfrm>
            <a:custGeom>
              <a:avLst/>
              <a:gdLst/>
              <a:ahLst/>
              <a:cxnLst/>
              <a:rect l="l" t="t" r="r" b="b"/>
              <a:pathLst>
                <a:path w="34925" h="250189">
                  <a:moveTo>
                    <a:pt x="0" y="124815"/>
                  </a:moveTo>
                  <a:lnTo>
                    <a:pt x="1355" y="76230"/>
                  </a:lnTo>
                  <a:lnTo>
                    <a:pt x="5049" y="36556"/>
                  </a:lnTo>
                  <a:lnTo>
                    <a:pt x="10528" y="9808"/>
                  </a:lnTo>
                  <a:lnTo>
                    <a:pt x="17233" y="0"/>
                  </a:lnTo>
                  <a:lnTo>
                    <a:pt x="23945" y="9808"/>
                  </a:lnTo>
                  <a:lnTo>
                    <a:pt x="29422" y="36556"/>
                  </a:lnTo>
                  <a:lnTo>
                    <a:pt x="33114" y="76230"/>
                  </a:lnTo>
                  <a:lnTo>
                    <a:pt x="34467" y="124815"/>
                  </a:lnTo>
                  <a:lnTo>
                    <a:pt x="33114" y="173400"/>
                  </a:lnTo>
                  <a:lnTo>
                    <a:pt x="29422" y="213074"/>
                  </a:lnTo>
                  <a:lnTo>
                    <a:pt x="23945" y="239822"/>
                  </a:lnTo>
                  <a:lnTo>
                    <a:pt x="17233" y="249631"/>
                  </a:lnTo>
                  <a:lnTo>
                    <a:pt x="10528" y="239822"/>
                  </a:lnTo>
                  <a:lnTo>
                    <a:pt x="5049" y="213074"/>
                  </a:lnTo>
                  <a:lnTo>
                    <a:pt x="1355" y="173400"/>
                  </a:lnTo>
                  <a:lnTo>
                    <a:pt x="0" y="124815"/>
                  </a:lnTo>
                  <a:close/>
                </a:path>
              </a:pathLst>
            </a:custGeom>
            <a:ln w="3175">
              <a:solidFill>
                <a:srgbClr val="000000"/>
              </a:solidFill>
            </a:ln>
          </p:spPr>
          <p:txBody>
            <a:bodyPr wrap="square" lIns="0" tIns="0" rIns="0" bIns="0" rtlCol="0"/>
            <a:lstStyle/>
            <a:p>
              <a:endParaRPr kern="1200"/>
            </a:p>
          </p:txBody>
        </p:sp>
        <p:sp>
          <p:nvSpPr>
            <p:cNvPr id="26" name="object 27"/>
            <p:cNvSpPr/>
            <p:nvPr/>
          </p:nvSpPr>
          <p:spPr>
            <a:xfrm>
              <a:off x="8039100" y="5376036"/>
              <a:ext cx="34925" cy="599440"/>
            </a:xfrm>
            <a:custGeom>
              <a:avLst/>
              <a:gdLst/>
              <a:ahLst/>
              <a:cxnLst/>
              <a:rect l="l" t="t" r="r" b="b"/>
              <a:pathLst>
                <a:path w="34925" h="599439">
                  <a:moveTo>
                    <a:pt x="0" y="0"/>
                  </a:moveTo>
                  <a:lnTo>
                    <a:pt x="34467" y="599084"/>
                  </a:lnTo>
                </a:path>
              </a:pathLst>
            </a:custGeom>
            <a:ln w="3175">
              <a:solidFill>
                <a:srgbClr val="000000"/>
              </a:solidFill>
            </a:ln>
          </p:spPr>
          <p:txBody>
            <a:bodyPr wrap="square" lIns="0" tIns="0" rIns="0" bIns="0" rtlCol="0"/>
            <a:lstStyle/>
            <a:p>
              <a:endParaRPr kern="1200"/>
            </a:p>
          </p:txBody>
        </p:sp>
        <p:sp>
          <p:nvSpPr>
            <p:cNvPr id="27" name="object 28"/>
            <p:cNvSpPr/>
            <p:nvPr/>
          </p:nvSpPr>
          <p:spPr>
            <a:xfrm>
              <a:off x="7866748" y="5537631"/>
              <a:ext cx="172351" cy="76202"/>
            </a:xfrm>
            <a:prstGeom prst="rect">
              <a:avLst/>
            </a:prstGeom>
            <a:blipFill>
              <a:blip r:embed="rId10" cstate="print"/>
              <a:stretch>
                <a:fillRect/>
              </a:stretch>
            </a:blipFill>
          </p:spPr>
          <p:txBody>
            <a:bodyPr wrap="square" lIns="0" tIns="0" rIns="0" bIns="0" rtlCol="0"/>
            <a:lstStyle/>
            <a:p>
              <a:endParaRPr kern="1200"/>
            </a:p>
          </p:txBody>
        </p:sp>
        <p:sp>
          <p:nvSpPr>
            <p:cNvPr id="28" name="object 29"/>
            <p:cNvSpPr/>
            <p:nvPr/>
          </p:nvSpPr>
          <p:spPr>
            <a:xfrm>
              <a:off x="8070748" y="5512282"/>
              <a:ext cx="175133" cy="80124"/>
            </a:xfrm>
            <a:prstGeom prst="rect">
              <a:avLst/>
            </a:prstGeom>
            <a:blipFill>
              <a:blip r:embed="rId11" cstate="print"/>
              <a:stretch>
                <a:fillRect/>
              </a:stretch>
            </a:blipFill>
          </p:spPr>
          <p:txBody>
            <a:bodyPr wrap="square" lIns="0" tIns="0" rIns="0" bIns="0" rtlCol="0"/>
            <a:lstStyle/>
            <a:p>
              <a:endParaRPr kern="1200"/>
            </a:p>
          </p:txBody>
        </p:sp>
      </p:grpSp>
    </p:spTree>
    <p:extLst>
      <p:ext uri="{BB962C8B-B14F-4D97-AF65-F5344CB8AC3E}">
        <p14:creationId xmlns:p14="http://schemas.microsoft.com/office/powerpoint/2010/main" val="1401779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CT Scan: T-L Spine</a:t>
            </a:r>
          </a:p>
        </p:txBody>
      </p:sp>
      <p:sp>
        <p:nvSpPr>
          <p:cNvPr id="3" name="Content Placeholder 2"/>
          <p:cNvSpPr>
            <a:spLocks noGrp="1"/>
          </p:cNvSpPr>
          <p:nvPr>
            <p:ph idx="1"/>
          </p:nvPr>
        </p:nvSpPr>
        <p:spPr/>
        <p:txBody>
          <a:bodyPr/>
          <a:lstStyle/>
          <a:p>
            <a:r>
              <a:rPr lang="en-US" dirty="0"/>
              <a:t>More Common as initial study</a:t>
            </a:r>
          </a:p>
          <a:p>
            <a:r>
              <a:rPr lang="en-US" dirty="0"/>
              <a:t>Indicated if plain x-ray is suspicious</a:t>
            </a:r>
          </a:p>
          <a:p>
            <a:r>
              <a:rPr lang="en-US" dirty="0"/>
              <a:t>Best bony detail</a:t>
            </a:r>
          </a:p>
          <a:p>
            <a:r>
              <a:rPr lang="en-US" dirty="0"/>
              <a:t>Request multiple planes and recon</a:t>
            </a:r>
          </a:p>
          <a:p>
            <a:r>
              <a:rPr lang="en-US" dirty="0"/>
              <a:t>Axial alone can miss translation</a:t>
            </a:r>
          </a:p>
        </p:txBody>
      </p:sp>
      <p:grpSp>
        <p:nvGrpSpPr>
          <p:cNvPr id="4" name="object 2"/>
          <p:cNvGrpSpPr/>
          <p:nvPr/>
        </p:nvGrpSpPr>
        <p:grpSpPr>
          <a:xfrm>
            <a:off x="6416021" y="465269"/>
            <a:ext cx="3765550" cy="5960472"/>
            <a:chOff x="6350" y="0"/>
            <a:chExt cx="3765550" cy="6858000"/>
          </a:xfrm>
        </p:grpSpPr>
        <p:sp>
          <p:nvSpPr>
            <p:cNvPr id="5" name="object 3"/>
            <p:cNvSpPr/>
            <p:nvPr/>
          </p:nvSpPr>
          <p:spPr>
            <a:xfrm>
              <a:off x="19050" y="0"/>
              <a:ext cx="3714750" cy="6857999"/>
            </a:xfrm>
            <a:prstGeom prst="rect">
              <a:avLst/>
            </a:prstGeom>
            <a:blipFill>
              <a:blip r:embed="rId2" cstate="print"/>
              <a:stretch>
                <a:fillRect/>
              </a:stretch>
            </a:blipFill>
          </p:spPr>
          <p:txBody>
            <a:bodyPr wrap="square" lIns="0" tIns="0" rIns="0" bIns="0" rtlCol="0"/>
            <a:lstStyle/>
            <a:p>
              <a:endParaRPr kern="1200"/>
            </a:p>
          </p:txBody>
        </p:sp>
        <p:sp>
          <p:nvSpPr>
            <p:cNvPr id="6" name="object 4"/>
            <p:cNvSpPr/>
            <p:nvPr/>
          </p:nvSpPr>
          <p:spPr>
            <a:xfrm>
              <a:off x="6350" y="0"/>
              <a:ext cx="3765550" cy="6858000"/>
            </a:xfrm>
            <a:custGeom>
              <a:avLst/>
              <a:gdLst/>
              <a:ahLst/>
              <a:cxnLst/>
              <a:rect l="l" t="t" r="r" b="b"/>
              <a:pathLst>
                <a:path w="3765550" h="6858000">
                  <a:moveTo>
                    <a:pt x="12700" y="0"/>
                  </a:moveTo>
                  <a:lnTo>
                    <a:pt x="0" y="0"/>
                  </a:lnTo>
                  <a:lnTo>
                    <a:pt x="0" y="6858000"/>
                  </a:lnTo>
                  <a:lnTo>
                    <a:pt x="12700" y="6858000"/>
                  </a:lnTo>
                  <a:lnTo>
                    <a:pt x="12700" y="0"/>
                  </a:lnTo>
                  <a:close/>
                </a:path>
                <a:path w="3765550" h="6858000">
                  <a:moveTo>
                    <a:pt x="3740150" y="0"/>
                  </a:moveTo>
                  <a:lnTo>
                    <a:pt x="3727450" y="0"/>
                  </a:lnTo>
                  <a:lnTo>
                    <a:pt x="3727450" y="6858000"/>
                  </a:lnTo>
                  <a:lnTo>
                    <a:pt x="3740150" y="6858000"/>
                  </a:lnTo>
                  <a:lnTo>
                    <a:pt x="3740150" y="0"/>
                  </a:lnTo>
                  <a:close/>
                </a:path>
                <a:path w="3765550" h="6858000">
                  <a:moveTo>
                    <a:pt x="3765550" y="0"/>
                  </a:moveTo>
                  <a:lnTo>
                    <a:pt x="3752850" y="0"/>
                  </a:lnTo>
                  <a:lnTo>
                    <a:pt x="3752850" y="6858000"/>
                  </a:lnTo>
                  <a:lnTo>
                    <a:pt x="3765550" y="6858000"/>
                  </a:lnTo>
                  <a:lnTo>
                    <a:pt x="3765550" y="0"/>
                  </a:lnTo>
                  <a:close/>
                </a:path>
              </a:pathLst>
            </a:custGeom>
            <a:solidFill>
              <a:srgbClr val="000000"/>
            </a:solidFill>
          </p:spPr>
          <p:txBody>
            <a:bodyPr wrap="square" lIns="0" tIns="0" rIns="0" bIns="0" rtlCol="0"/>
            <a:lstStyle/>
            <a:p>
              <a:endParaRPr kern="1200"/>
            </a:p>
          </p:txBody>
        </p:sp>
      </p:grpSp>
      <p:grpSp>
        <p:nvGrpSpPr>
          <p:cNvPr id="7" name="object 8"/>
          <p:cNvGrpSpPr/>
          <p:nvPr/>
        </p:nvGrpSpPr>
        <p:grpSpPr>
          <a:xfrm>
            <a:off x="3673073" y="4396027"/>
            <a:ext cx="2360930" cy="2324100"/>
            <a:chOff x="6783387" y="0"/>
            <a:chExt cx="2360930" cy="2324100"/>
          </a:xfrm>
        </p:grpSpPr>
        <p:sp>
          <p:nvSpPr>
            <p:cNvPr id="8" name="object 9"/>
            <p:cNvSpPr/>
            <p:nvPr/>
          </p:nvSpPr>
          <p:spPr>
            <a:xfrm>
              <a:off x="6821487" y="0"/>
              <a:ext cx="2322512" cy="2286000"/>
            </a:xfrm>
            <a:prstGeom prst="rect">
              <a:avLst/>
            </a:prstGeom>
            <a:blipFill>
              <a:blip r:embed="rId3" cstate="print"/>
              <a:stretch>
                <a:fillRect/>
              </a:stretch>
            </a:blipFill>
          </p:spPr>
          <p:txBody>
            <a:bodyPr wrap="square" lIns="0" tIns="0" rIns="0" bIns="0" rtlCol="0"/>
            <a:lstStyle/>
            <a:p>
              <a:endParaRPr kern="1200"/>
            </a:p>
          </p:txBody>
        </p:sp>
        <p:sp>
          <p:nvSpPr>
            <p:cNvPr id="9" name="object 10"/>
            <p:cNvSpPr/>
            <p:nvPr/>
          </p:nvSpPr>
          <p:spPr>
            <a:xfrm>
              <a:off x="6783387" y="0"/>
              <a:ext cx="2360930" cy="2324100"/>
            </a:xfrm>
            <a:custGeom>
              <a:avLst/>
              <a:gdLst/>
              <a:ahLst/>
              <a:cxnLst/>
              <a:rect l="l" t="t" r="r" b="b"/>
              <a:pathLst>
                <a:path w="2360929" h="2324100">
                  <a:moveTo>
                    <a:pt x="2360612" y="2311400"/>
                  </a:moveTo>
                  <a:lnTo>
                    <a:pt x="12700" y="2311400"/>
                  </a:lnTo>
                  <a:lnTo>
                    <a:pt x="12700" y="0"/>
                  </a:lnTo>
                  <a:lnTo>
                    <a:pt x="0" y="0"/>
                  </a:lnTo>
                  <a:lnTo>
                    <a:pt x="0" y="2311400"/>
                  </a:lnTo>
                  <a:lnTo>
                    <a:pt x="0" y="2324100"/>
                  </a:lnTo>
                  <a:lnTo>
                    <a:pt x="2360612" y="2324100"/>
                  </a:lnTo>
                  <a:lnTo>
                    <a:pt x="2360612" y="2311400"/>
                  </a:lnTo>
                  <a:close/>
                </a:path>
                <a:path w="2360929" h="2324100">
                  <a:moveTo>
                    <a:pt x="2360612" y="2286000"/>
                  </a:moveTo>
                  <a:lnTo>
                    <a:pt x="38112" y="2286000"/>
                  </a:lnTo>
                  <a:lnTo>
                    <a:pt x="38112" y="0"/>
                  </a:lnTo>
                  <a:lnTo>
                    <a:pt x="25400" y="0"/>
                  </a:lnTo>
                  <a:lnTo>
                    <a:pt x="25400" y="2286000"/>
                  </a:lnTo>
                  <a:lnTo>
                    <a:pt x="25400" y="2298700"/>
                  </a:lnTo>
                  <a:lnTo>
                    <a:pt x="2360612" y="2298700"/>
                  </a:lnTo>
                  <a:lnTo>
                    <a:pt x="2360612" y="2286000"/>
                  </a:lnTo>
                  <a:close/>
                </a:path>
              </a:pathLst>
            </a:custGeom>
            <a:solidFill>
              <a:srgbClr val="000000"/>
            </a:solidFill>
          </p:spPr>
          <p:txBody>
            <a:bodyPr wrap="square" lIns="0" tIns="0" rIns="0" bIns="0" rtlCol="0"/>
            <a:lstStyle/>
            <a:p>
              <a:endParaRPr kern="1200"/>
            </a:p>
          </p:txBody>
        </p:sp>
        <p:sp>
          <p:nvSpPr>
            <p:cNvPr id="10" name="object 11"/>
            <p:cNvSpPr/>
            <p:nvPr/>
          </p:nvSpPr>
          <p:spPr>
            <a:xfrm>
              <a:off x="7888452" y="438416"/>
              <a:ext cx="344805" cy="1471930"/>
            </a:xfrm>
            <a:custGeom>
              <a:avLst/>
              <a:gdLst/>
              <a:ahLst/>
              <a:cxnLst/>
              <a:rect l="l" t="t" r="r" b="b"/>
              <a:pathLst>
                <a:path w="344804" h="1471930">
                  <a:moveTo>
                    <a:pt x="0" y="1471802"/>
                  </a:moveTo>
                  <a:lnTo>
                    <a:pt x="344182" y="0"/>
                  </a:lnTo>
                </a:path>
              </a:pathLst>
            </a:custGeom>
            <a:ln w="76199">
              <a:solidFill>
                <a:srgbClr val="000000"/>
              </a:solidFill>
              <a:prstDash val="dot"/>
            </a:ln>
          </p:spPr>
          <p:txBody>
            <a:bodyPr wrap="square" lIns="0" tIns="0" rIns="0" bIns="0" rtlCol="0"/>
            <a:lstStyle/>
            <a:p>
              <a:endParaRPr kern="1200"/>
            </a:p>
          </p:txBody>
        </p:sp>
        <p:sp>
          <p:nvSpPr>
            <p:cNvPr id="11" name="object 12"/>
            <p:cNvSpPr/>
            <p:nvPr/>
          </p:nvSpPr>
          <p:spPr>
            <a:xfrm>
              <a:off x="7922869" y="469722"/>
              <a:ext cx="69215" cy="1784985"/>
            </a:xfrm>
            <a:custGeom>
              <a:avLst/>
              <a:gdLst/>
              <a:ahLst/>
              <a:cxnLst/>
              <a:rect l="l" t="t" r="r" b="b"/>
              <a:pathLst>
                <a:path w="69215" h="1784985">
                  <a:moveTo>
                    <a:pt x="68833" y="0"/>
                  </a:moveTo>
                  <a:lnTo>
                    <a:pt x="0" y="1784959"/>
                  </a:lnTo>
                </a:path>
              </a:pathLst>
            </a:custGeom>
            <a:ln w="28574">
              <a:solidFill>
                <a:srgbClr val="000000"/>
              </a:solidFill>
            </a:ln>
          </p:spPr>
          <p:txBody>
            <a:bodyPr wrap="square" lIns="0" tIns="0" rIns="0" bIns="0" rtlCol="0"/>
            <a:lstStyle/>
            <a:p>
              <a:endParaRPr kern="1200"/>
            </a:p>
          </p:txBody>
        </p:sp>
      </p:grpSp>
    </p:spTree>
    <p:extLst>
      <p:ext uri="{BB962C8B-B14F-4D97-AF65-F5344CB8AC3E}">
        <p14:creationId xmlns:p14="http://schemas.microsoft.com/office/powerpoint/2010/main" val="44337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Radiographic Exam</a:t>
            </a:r>
          </a:p>
        </p:txBody>
      </p:sp>
      <p:sp>
        <p:nvSpPr>
          <p:cNvPr id="3" name="Content Placeholder 2"/>
          <p:cNvSpPr>
            <a:spLocks noGrp="1"/>
          </p:cNvSpPr>
          <p:nvPr>
            <p:ph idx="1"/>
          </p:nvPr>
        </p:nvSpPr>
        <p:spPr>
          <a:xfrm>
            <a:off x="838200" y="1496405"/>
            <a:ext cx="10515600" cy="4680557"/>
          </a:xfrm>
        </p:spPr>
        <p:txBody>
          <a:bodyPr>
            <a:normAutofit/>
          </a:bodyPr>
          <a:lstStyle/>
          <a:p>
            <a:r>
              <a:rPr lang="en-US" sz="4000" b="1" dirty="0"/>
              <a:t>Systematic Approach</a:t>
            </a:r>
          </a:p>
          <a:p>
            <a:pPr marL="0" indent="0">
              <a:buNone/>
            </a:pPr>
            <a:r>
              <a:rPr lang="en-US" sz="4000" b="1" dirty="0"/>
              <a:t>- </a:t>
            </a:r>
            <a:r>
              <a:rPr lang="en-US" sz="3200" b="1" dirty="0"/>
              <a:t>Steps</a:t>
            </a:r>
          </a:p>
        </p:txBody>
      </p:sp>
      <p:grpSp>
        <p:nvGrpSpPr>
          <p:cNvPr id="4" name="object 5"/>
          <p:cNvGrpSpPr/>
          <p:nvPr/>
        </p:nvGrpSpPr>
        <p:grpSpPr>
          <a:xfrm>
            <a:off x="2128924" y="918223"/>
            <a:ext cx="7934152" cy="5836920"/>
            <a:chOff x="1961388" y="821563"/>
            <a:chExt cx="6433185" cy="5836920"/>
          </a:xfrm>
        </p:grpSpPr>
        <p:sp>
          <p:nvSpPr>
            <p:cNvPr id="5" name="object 6"/>
            <p:cNvSpPr/>
            <p:nvPr/>
          </p:nvSpPr>
          <p:spPr>
            <a:xfrm>
              <a:off x="2121408" y="5471172"/>
              <a:ext cx="2019299" cy="1187183"/>
            </a:xfrm>
            <a:prstGeom prst="rect">
              <a:avLst/>
            </a:prstGeom>
            <a:blipFill>
              <a:blip r:embed="rId2" cstate="print"/>
              <a:stretch>
                <a:fillRect/>
              </a:stretch>
            </a:blipFill>
          </p:spPr>
          <p:txBody>
            <a:bodyPr wrap="square" lIns="0" tIns="0" rIns="0" bIns="0" rtlCol="0"/>
            <a:lstStyle/>
            <a:p>
              <a:endParaRPr/>
            </a:p>
          </p:txBody>
        </p:sp>
        <p:sp>
          <p:nvSpPr>
            <p:cNvPr id="6" name="object 7"/>
            <p:cNvSpPr/>
            <p:nvPr/>
          </p:nvSpPr>
          <p:spPr>
            <a:xfrm>
              <a:off x="1961388" y="5277611"/>
              <a:ext cx="2164080" cy="515112"/>
            </a:xfrm>
            <a:prstGeom prst="rect">
              <a:avLst/>
            </a:prstGeom>
            <a:blipFill>
              <a:blip r:embed="rId3" cstate="print"/>
              <a:stretch>
                <a:fillRect/>
              </a:stretch>
            </a:blipFill>
          </p:spPr>
          <p:txBody>
            <a:bodyPr wrap="square" lIns="0" tIns="0" rIns="0" bIns="0" rtlCol="0"/>
            <a:lstStyle/>
            <a:p>
              <a:endParaRPr/>
            </a:p>
          </p:txBody>
        </p:sp>
        <p:sp>
          <p:nvSpPr>
            <p:cNvPr id="7" name="object 8"/>
            <p:cNvSpPr/>
            <p:nvPr/>
          </p:nvSpPr>
          <p:spPr>
            <a:xfrm>
              <a:off x="3209544" y="4529340"/>
              <a:ext cx="2019300" cy="1187183"/>
            </a:xfrm>
            <a:prstGeom prst="rect">
              <a:avLst/>
            </a:prstGeom>
            <a:blipFill>
              <a:blip r:embed="rId2" cstate="print"/>
              <a:stretch>
                <a:fillRect/>
              </a:stretch>
            </a:blipFill>
          </p:spPr>
          <p:txBody>
            <a:bodyPr wrap="square" lIns="0" tIns="0" rIns="0" bIns="0" rtlCol="0"/>
            <a:lstStyle/>
            <a:p>
              <a:endParaRPr/>
            </a:p>
          </p:txBody>
        </p:sp>
        <p:sp>
          <p:nvSpPr>
            <p:cNvPr id="8" name="object 9"/>
            <p:cNvSpPr/>
            <p:nvPr/>
          </p:nvSpPr>
          <p:spPr>
            <a:xfrm>
              <a:off x="3049524" y="4337316"/>
              <a:ext cx="2164079" cy="515099"/>
            </a:xfrm>
            <a:prstGeom prst="rect">
              <a:avLst/>
            </a:prstGeom>
            <a:blipFill>
              <a:blip r:embed="rId3" cstate="print"/>
              <a:stretch>
                <a:fillRect/>
              </a:stretch>
            </a:blipFill>
          </p:spPr>
          <p:txBody>
            <a:bodyPr wrap="square" lIns="0" tIns="0" rIns="0" bIns="0" rtlCol="0"/>
            <a:lstStyle/>
            <a:p>
              <a:endParaRPr/>
            </a:p>
          </p:txBody>
        </p:sp>
        <p:sp>
          <p:nvSpPr>
            <p:cNvPr id="9" name="object 10"/>
            <p:cNvSpPr/>
            <p:nvPr/>
          </p:nvSpPr>
          <p:spPr>
            <a:xfrm>
              <a:off x="4297680" y="3587508"/>
              <a:ext cx="2019300" cy="1187183"/>
            </a:xfrm>
            <a:prstGeom prst="rect">
              <a:avLst/>
            </a:prstGeom>
            <a:blipFill>
              <a:blip r:embed="rId4" cstate="print"/>
              <a:stretch>
                <a:fillRect/>
              </a:stretch>
            </a:blipFill>
          </p:spPr>
          <p:txBody>
            <a:bodyPr wrap="square" lIns="0" tIns="0" rIns="0" bIns="0" rtlCol="0"/>
            <a:lstStyle/>
            <a:p>
              <a:endParaRPr/>
            </a:p>
          </p:txBody>
        </p:sp>
        <p:sp>
          <p:nvSpPr>
            <p:cNvPr id="10" name="object 11"/>
            <p:cNvSpPr/>
            <p:nvPr/>
          </p:nvSpPr>
          <p:spPr>
            <a:xfrm>
              <a:off x="4137660" y="3395484"/>
              <a:ext cx="2164080" cy="515099"/>
            </a:xfrm>
            <a:prstGeom prst="rect">
              <a:avLst/>
            </a:prstGeom>
            <a:blipFill>
              <a:blip r:embed="rId5" cstate="print"/>
              <a:stretch>
                <a:fillRect/>
              </a:stretch>
            </a:blipFill>
          </p:spPr>
          <p:txBody>
            <a:bodyPr wrap="square" lIns="0" tIns="0" rIns="0" bIns="0" rtlCol="0"/>
            <a:lstStyle/>
            <a:p>
              <a:endParaRPr/>
            </a:p>
          </p:txBody>
        </p:sp>
        <p:sp>
          <p:nvSpPr>
            <p:cNvPr id="11" name="object 12"/>
            <p:cNvSpPr/>
            <p:nvPr/>
          </p:nvSpPr>
          <p:spPr>
            <a:xfrm>
              <a:off x="5385816" y="2647188"/>
              <a:ext cx="2019299" cy="1187195"/>
            </a:xfrm>
            <a:prstGeom prst="rect">
              <a:avLst/>
            </a:prstGeom>
            <a:blipFill>
              <a:blip r:embed="rId4" cstate="print"/>
              <a:stretch>
                <a:fillRect/>
              </a:stretch>
            </a:blipFill>
          </p:spPr>
          <p:txBody>
            <a:bodyPr wrap="square" lIns="0" tIns="0" rIns="0" bIns="0" rtlCol="0"/>
            <a:lstStyle/>
            <a:p>
              <a:endParaRPr/>
            </a:p>
          </p:txBody>
        </p:sp>
        <p:sp>
          <p:nvSpPr>
            <p:cNvPr id="12" name="object 13"/>
            <p:cNvSpPr/>
            <p:nvPr/>
          </p:nvSpPr>
          <p:spPr>
            <a:xfrm>
              <a:off x="5225796" y="2453639"/>
              <a:ext cx="2164079" cy="516636"/>
            </a:xfrm>
            <a:prstGeom prst="rect">
              <a:avLst/>
            </a:prstGeom>
            <a:blipFill>
              <a:blip r:embed="rId6" cstate="print"/>
              <a:stretch>
                <a:fillRect/>
              </a:stretch>
            </a:blipFill>
          </p:spPr>
          <p:txBody>
            <a:bodyPr wrap="square" lIns="0" tIns="0" rIns="0" bIns="0" rtlCol="0"/>
            <a:lstStyle/>
            <a:p>
              <a:endParaRPr/>
            </a:p>
          </p:txBody>
        </p:sp>
        <p:sp>
          <p:nvSpPr>
            <p:cNvPr id="13" name="object 14"/>
            <p:cNvSpPr/>
            <p:nvPr/>
          </p:nvSpPr>
          <p:spPr>
            <a:xfrm>
              <a:off x="6374891" y="1705355"/>
              <a:ext cx="2019300" cy="1187196"/>
            </a:xfrm>
            <a:prstGeom prst="rect">
              <a:avLst/>
            </a:prstGeom>
            <a:blipFill>
              <a:blip r:embed="rId4" cstate="print"/>
              <a:stretch>
                <a:fillRect/>
              </a:stretch>
            </a:blipFill>
          </p:spPr>
          <p:txBody>
            <a:bodyPr wrap="square" lIns="0" tIns="0" rIns="0" bIns="0" rtlCol="0"/>
            <a:lstStyle/>
            <a:p>
              <a:endParaRPr/>
            </a:p>
          </p:txBody>
        </p:sp>
        <p:sp>
          <p:nvSpPr>
            <p:cNvPr id="14" name="object 15"/>
            <p:cNvSpPr/>
            <p:nvPr/>
          </p:nvSpPr>
          <p:spPr>
            <a:xfrm>
              <a:off x="6216396" y="1513332"/>
              <a:ext cx="2162555" cy="515112"/>
            </a:xfrm>
            <a:prstGeom prst="rect">
              <a:avLst/>
            </a:prstGeom>
            <a:blipFill>
              <a:blip r:embed="rId7" cstate="print"/>
              <a:stretch>
                <a:fillRect/>
              </a:stretch>
            </a:blipFill>
          </p:spPr>
          <p:txBody>
            <a:bodyPr wrap="square" lIns="0" tIns="0" rIns="0" bIns="0" rtlCol="0"/>
            <a:lstStyle/>
            <a:p>
              <a:endParaRPr/>
            </a:p>
          </p:txBody>
        </p:sp>
        <p:sp>
          <p:nvSpPr>
            <p:cNvPr id="15" name="object 16"/>
            <p:cNvSpPr/>
            <p:nvPr/>
          </p:nvSpPr>
          <p:spPr>
            <a:xfrm>
              <a:off x="6541909" y="821563"/>
              <a:ext cx="1546580" cy="879411"/>
            </a:xfrm>
            <a:prstGeom prst="rect">
              <a:avLst/>
            </a:prstGeom>
            <a:blipFill>
              <a:blip r:embed="rId8" cstate="print"/>
              <a:stretch>
                <a:fillRect/>
              </a:stretch>
            </a:blipFill>
          </p:spPr>
          <p:txBody>
            <a:bodyPr wrap="square" lIns="0" tIns="0" rIns="0" bIns="0" rtlCol="0"/>
            <a:lstStyle/>
            <a:p>
              <a:endParaRPr/>
            </a:p>
          </p:txBody>
        </p:sp>
        <p:sp>
          <p:nvSpPr>
            <p:cNvPr id="16" name="object 17"/>
            <p:cNvSpPr/>
            <p:nvPr/>
          </p:nvSpPr>
          <p:spPr>
            <a:xfrm>
              <a:off x="2131199" y="5098224"/>
              <a:ext cx="924560" cy="328930"/>
            </a:xfrm>
            <a:custGeom>
              <a:avLst/>
              <a:gdLst/>
              <a:ahLst/>
              <a:cxnLst/>
              <a:rect l="l" t="t" r="r" b="b"/>
              <a:pathLst>
                <a:path w="924560" h="328929">
                  <a:moveTo>
                    <a:pt x="919048" y="0"/>
                  </a:moveTo>
                  <a:lnTo>
                    <a:pt x="0" y="14389"/>
                  </a:lnTo>
                  <a:lnTo>
                    <a:pt x="4914" y="328676"/>
                  </a:lnTo>
                  <a:lnTo>
                    <a:pt x="923975" y="314286"/>
                  </a:lnTo>
                  <a:lnTo>
                    <a:pt x="919048" y="0"/>
                  </a:lnTo>
                  <a:close/>
                </a:path>
              </a:pathLst>
            </a:custGeom>
            <a:solidFill>
              <a:srgbClr val="000000"/>
            </a:solidFill>
          </p:spPr>
          <p:txBody>
            <a:bodyPr wrap="square" lIns="0" tIns="0" rIns="0" bIns="0" rtlCol="0"/>
            <a:lstStyle/>
            <a:p>
              <a:endParaRPr/>
            </a:p>
          </p:txBody>
        </p:sp>
        <p:sp>
          <p:nvSpPr>
            <p:cNvPr id="17" name="object 18"/>
            <p:cNvSpPr/>
            <p:nvPr/>
          </p:nvSpPr>
          <p:spPr>
            <a:xfrm>
              <a:off x="2131199" y="5098224"/>
              <a:ext cx="924560" cy="328930"/>
            </a:xfrm>
            <a:custGeom>
              <a:avLst/>
              <a:gdLst/>
              <a:ahLst/>
              <a:cxnLst/>
              <a:rect l="l" t="t" r="r" b="b"/>
              <a:pathLst>
                <a:path w="924560" h="328929">
                  <a:moveTo>
                    <a:pt x="0" y="14389"/>
                  </a:moveTo>
                  <a:lnTo>
                    <a:pt x="919048" y="0"/>
                  </a:lnTo>
                  <a:lnTo>
                    <a:pt x="923975" y="314286"/>
                  </a:lnTo>
                  <a:lnTo>
                    <a:pt x="4914" y="328676"/>
                  </a:lnTo>
                  <a:lnTo>
                    <a:pt x="0" y="14389"/>
                  </a:lnTo>
                  <a:close/>
                </a:path>
              </a:pathLst>
            </a:custGeom>
            <a:ln w="9525">
              <a:solidFill>
                <a:srgbClr val="FFFF99"/>
              </a:solidFill>
            </a:ln>
          </p:spPr>
          <p:txBody>
            <a:bodyPr wrap="square" lIns="0" tIns="0" rIns="0" bIns="0" rtlCol="0"/>
            <a:lstStyle/>
            <a:p>
              <a:endParaRPr/>
            </a:p>
          </p:txBody>
        </p:sp>
        <p:sp>
          <p:nvSpPr>
            <p:cNvPr id="18" name="object 19"/>
            <p:cNvSpPr/>
            <p:nvPr/>
          </p:nvSpPr>
          <p:spPr>
            <a:xfrm>
              <a:off x="2236228" y="5198414"/>
              <a:ext cx="471805" cy="165735"/>
            </a:xfrm>
            <a:custGeom>
              <a:avLst/>
              <a:gdLst/>
              <a:ahLst/>
              <a:cxnLst/>
              <a:rect l="l" t="t" r="r" b="b"/>
              <a:pathLst>
                <a:path w="471805" h="165735">
                  <a:moveTo>
                    <a:pt x="25768" y="2451"/>
                  </a:moveTo>
                  <a:lnTo>
                    <a:pt x="0" y="2857"/>
                  </a:lnTo>
                  <a:lnTo>
                    <a:pt x="1993" y="130479"/>
                  </a:lnTo>
                  <a:lnTo>
                    <a:pt x="27762" y="130073"/>
                  </a:lnTo>
                  <a:lnTo>
                    <a:pt x="25768" y="2451"/>
                  </a:lnTo>
                  <a:close/>
                </a:path>
                <a:path w="471805" h="165735">
                  <a:moveTo>
                    <a:pt x="73990" y="36880"/>
                  </a:moveTo>
                  <a:lnTo>
                    <a:pt x="51269" y="37236"/>
                  </a:lnTo>
                  <a:lnTo>
                    <a:pt x="52717" y="129679"/>
                  </a:lnTo>
                  <a:lnTo>
                    <a:pt x="77177" y="129298"/>
                  </a:lnTo>
                  <a:lnTo>
                    <a:pt x="76365" y="77101"/>
                  </a:lnTo>
                  <a:lnTo>
                    <a:pt x="76873" y="70015"/>
                  </a:lnTo>
                  <a:lnTo>
                    <a:pt x="99491" y="53111"/>
                  </a:lnTo>
                  <a:lnTo>
                    <a:pt x="134130" y="53111"/>
                  </a:lnTo>
                  <a:lnTo>
                    <a:pt x="133515" y="50660"/>
                  </a:lnTo>
                  <a:lnTo>
                    <a:pt x="133416" y="50457"/>
                  </a:lnTo>
                  <a:lnTo>
                    <a:pt x="74206" y="50457"/>
                  </a:lnTo>
                  <a:lnTo>
                    <a:pt x="73990" y="36880"/>
                  </a:lnTo>
                  <a:close/>
                </a:path>
                <a:path w="471805" h="165735">
                  <a:moveTo>
                    <a:pt x="134130" y="53111"/>
                  </a:moveTo>
                  <a:lnTo>
                    <a:pt x="99491" y="53111"/>
                  </a:lnTo>
                  <a:lnTo>
                    <a:pt x="102336" y="53873"/>
                  </a:lnTo>
                  <a:lnTo>
                    <a:pt x="107086" y="57061"/>
                  </a:lnTo>
                  <a:lnTo>
                    <a:pt x="108826" y="59308"/>
                  </a:lnTo>
                  <a:lnTo>
                    <a:pt x="110998" y="65138"/>
                  </a:lnTo>
                  <a:lnTo>
                    <a:pt x="111620" y="71589"/>
                  </a:lnTo>
                  <a:lnTo>
                    <a:pt x="112522" y="128752"/>
                  </a:lnTo>
                  <a:lnTo>
                    <a:pt x="136982" y="128371"/>
                  </a:lnTo>
                  <a:lnTo>
                    <a:pt x="135966" y="63766"/>
                  </a:lnTo>
                  <a:lnTo>
                    <a:pt x="135432" y="58292"/>
                  </a:lnTo>
                  <a:lnTo>
                    <a:pt x="134130" y="53111"/>
                  </a:lnTo>
                  <a:close/>
                </a:path>
                <a:path w="471805" h="165735">
                  <a:moveTo>
                    <a:pt x="109816" y="34226"/>
                  </a:moveTo>
                  <a:lnTo>
                    <a:pt x="74206" y="50457"/>
                  </a:lnTo>
                  <a:lnTo>
                    <a:pt x="133416" y="50457"/>
                  </a:lnTo>
                  <a:lnTo>
                    <a:pt x="109816" y="34226"/>
                  </a:lnTo>
                  <a:close/>
                </a:path>
                <a:path w="471805" h="165735">
                  <a:moveTo>
                    <a:pt x="183019" y="0"/>
                  </a:moveTo>
                  <a:lnTo>
                    <a:pt x="158559" y="380"/>
                  </a:lnTo>
                  <a:lnTo>
                    <a:pt x="158915" y="23012"/>
                  </a:lnTo>
                  <a:lnTo>
                    <a:pt x="183375" y="22631"/>
                  </a:lnTo>
                  <a:lnTo>
                    <a:pt x="183019" y="0"/>
                  </a:lnTo>
                  <a:close/>
                </a:path>
                <a:path w="471805" h="165735">
                  <a:moveTo>
                    <a:pt x="144589" y="142265"/>
                  </a:moveTo>
                  <a:lnTo>
                    <a:pt x="140652" y="163220"/>
                  </a:lnTo>
                  <a:lnTo>
                    <a:pt x="143903" y="164045"/>
                  </a:lnTo>
                  <a:lnTo>
                    <a:pt x="146951" y="164655"/>
                  </a:lnTo>
                  <a:lnTo>
                    <a:pt x="152590" y="165430"/>
                  </a:lnTo>
                  <a:lnTo>
                    <a:pt x="155219" y="165607"/>
                  </a:lnTo>
                  <a:lnTo>
                    <a:pt x="164452" y="165468"/>
                  </a:lnTo>
                  <a:lnTo>
                    <a:pt x="184661" y="142963"/>
                  </a:lnTo>
                  <a:lnTo>
                    <a:pt x="149821" y="142963"/>
                  </a:lnTo>
                  <a:lnTo>
                    <a:pt x="148882" y="142913"/>
                  </a:lnTo>
                  <a:lnTo>
                    <a:pt x="147853" y="142786"/>
                  </a:lnTo>
                  <a:lnTo>
                    <a:pt x="145745" y="142481"/>
                  </a:lnTo>
                  <a:lnTo>
                    <a:pt x="144589" y="142265"/>
                  </a:lnTo>
                  <a:close/>
                </a:path>
                <a:path w="471805" h="165735">
                  <a:moveTo>
                    <a:pt x="183578" y="35166"/>
                  </a:moveTo>
                  <a:lnTo>
                    <a:pt x="159105" y="35547"/>
                  </a:lnTo>
                  <a:lnTo>
                    <a:pt x="160604" y="131279"/>
                  </a:lnTo>
                  <a:lnTo>
                    <a:pt x="160413" y="135813"/>
                  </a:lnTo>
                  <a:lnTo>
                    <a:pt x="149821" y="142963"/>
                  </a:lnTo>
                  <a:lnTo>
                    <a:pt x="184661" y="142963"/>
                  </a:lnTo>
                  <a:lnTo>
                    <a:pt x="185153" y="136524"/>
                  </a:lnTo>
                  <a:lnTo>
                    <a:pt x="183578" y="35166"/>
                  </a:lnTo>
                  <a:close/>
                </a:path>
                <a:path w="471805" h="165735">
                  <a:moveTo>
                    <a:pt x="233857" y="34378"/>
                  </a:moveTo>
                  <a:lnTo>
                    <a:pt x="209397" y="34759"/>
                  </a:lnTo>
                  <a:lnTo>
                    <a:pt x="210451" y="101968"/>
                  </a:lnTo>
                  <a:lnTo>
                    <a:pt x="211664" y="108775"/>
                  </a:lnTo>
                  <a:lnTo>
                    <a:pt x="216217" y="118567"/>
                  </a:lnTo>
                  <a:lnTo>
                    <a:pt x="219849" y="122339"/>
                  </a:lnTo>
                  <a:lnTo>
                    <a:pt x="229806" y="127634"/>
                  </a:lnTo>
                  <a:lnTo>
                    <a:pt x="235394" y="128917"/>
                  </a:lnTo>
                  <a:lnTo>
                    <a:pt x="247700" y="128727"/>
                  </a:lnTo>
                  <a:lnTo>
                    <a:pt x="253466" y="127215"/>
                  </a:lnTo>
                  <a:lnTo>
                    <a:pt x="264350" y="121348"/>
                  </a:lnTo>
                  <a:lnTo>
                    <a:pt x="268706" y="117398"/>
                  </a:lnTo>
                  <a:lnTo>
                    <a:pt x="271995" y="112407"/>
                  </a:lnTo>
                  <a:lnTo>
                    <a:pt x="294720" y="112407"/>
                  </a:lnTo>
                  <a:lnTo>
                    <a:pt x="294684" y="110108"/>
                  </a:lnTo>
                  <a:lnTo>
                    <a:pt x="246710" y="110108"/>
                  </a:lnTo>
                  <a:lnTo>
                    <a:pt x="243674" y="109296"/>
                  </a:lnTo>
                  <a:lnTo>
                    <a:pt x="238874" y="105943"/>
                  </a:lnTo>
                  <a:lnTo>
                    <a:pt x="237197" y="103644"/>
                  </a:lnTo>
                  <a:lnTo>
                    <a:pt x="235305" y="97815"/>
                  </a:lnTo>
                  <a:lnTo>
                    <a:pt x="234721" y="89852"/>
                  </a:lnTo>
                  <a:lnTo>
                    <a:pt x="233857" y="34378"/>
                  </a:lnTo>
                  <a:close/>
                </a:path>
                <a:path w="471805" h="165735">
                  <a:moveTo>
                    <a:pt x="294720" y="112407"/>
                  </a:moveTo>
                  <a:lnTo>
                    <a:pt x="271995" y="112407"/>
                  </a:lnTo>
                  <a:lnTo>
                    <a:pt x="272211" y="126250"/>
                  </a:lnTo>
                  <a:lnTo>
                    <a:pt x="294932" y="125895"/>
                  </a:lnTo>
                  <a:lnTo>
                    <a:pt x="294720" y="112407"/>
                  </a:lnTo>
                  <a:close/>
                </a:path>
                <a:path w="471805" h="165735">
                  <a:moveTo>
                    <a:pt x="293484" y="33439"/>
                  </a:moveTo>
                  <a:lnTo>
                    <a:pt x="269024" y="33820"/>
                  </a:lnTo>
                  <a:lnTo>
                    <a:pt x="269849" y="86055"/>
                  </a:lnTo>
                  <a:lnTo>
                    <a:pt x="269367" y="94386"/>
                  </a:lnTo>
                  <a:lnTo>
                    <a:pt x="246710" y="110108"/>
                  </a:lnTo>
                  <a:lnTo>
                    <a:pt x="294684" y="110108"/>
                  </a:lnTo>
                  <a:lnTo>
                    <a:pt x="293484" y="33439"/>
                  </a:lnTo>
                  <a:close/>
                </a:path>
                <a:path w="471805" h="165735">
                  <a:moveTo>
                    <a:pt x="384263" y="141389"/>
                  </a:moveTo>
                  <a:lnTo>
                    <a:pt x="386727" y="160502"/>
                  </a:lnTo>
                  <a:lnTo>
                    <a:pt x="391274" y="161416"/>
                  </a:lnTo>
                  <a:lnTo>
                    <a:pt x="395897" y="161848"/>
                  </a:lnTo>
                  <a:lnTo>
                    <a:pt x="405244" y="161696"/>
                  </a:lnTo>
                  <a:lnTo>
                    <a:pt x="432481" y="142405"/>
                  </a:lnTo>
                  <a:lnTo>
                    <a:pt x="391553" y="142405"/>
                  </a:lnTo>
                  <a:lnTo>
                    <a:pt x="388099" y="142087"/>
                  </a:lnTo>
                  <a:lnTo>
                    <a:pt x="384263" y="141389"/>
                  </a:lnTo>
                  <a:close/>
                </a:path>
                <a:path w="471805" h="165735">
                  <a:moveTo>
                    <a:pt x="402653" y="31737"/>
                  </a:moveTo>
                  <a:lnTo>
                    <a:pt x="376631" y="32143"/>
                  </a:lnTo>
                  <a:lnTo>
                    <a:pt x="413245" y="124307"/>
                  </a:lnTo>
                  <a:lnTo>
                    <a:pt x="411873" y="129489"/>
                  </a:lnTo>
                  <a:lnTo>
                    <a:pt x="409854" y="133769"/>
                  </a:lnTo>
                  <a:lnTo>
                    <a:pt x="404507" y="140538"/>
                  </a:lnTo>
                  <a:lnTo>
                    <a:pt x="400316" y="142265"/>
                  </a:lnTo>
                  <a:lnTo>
                    <a:pt x="391553" y="142405"/>
                  </a:lnTo>
                  <a:lnTo>
                    <a:pt x="432481" y="142405"/>
                  </a:lnTo>
                  <a:lnTo>
                    <a:pt x="432790" y="141757"/>
                  </a:lnTo>
                  <a:lnTo>
                    <a:pt x="434860" y="136334"/>
                  </a:lnTo>
                  <a:lnTo>
                    <a:pt x="440436" y="120129"/>
                  </a:lnTo>
                  <a:lnTo>
                    <a:pt x="448505" y="97027"/>
                  </a:lnTo>
                  <a:lnTo>
                    <a:pt x="425792" y="97027"/>
                  </a:lnTo>
                  <a:lnTo>
                    <a:pt x="402653" y="31737"/>
                  </a:lnTo>
                  <a:close/>
                </a:path>
                <a:path w="471805" h="165735">
                  <a:moveTo>
                    <a:pt x="339788" y="32715"/>
                  </a:moveTo>
                  <a:lnTo>
                    <a:pt x="317068" y="33070"/>
                  </a:lnTo>
                  <a:lnTo>
                    <a:pt x="318516" y="125526"/>
                  </a:lnTo>
                  <a:lnTo>
                    <a:pt x="342976" y="125145"/>
                  </a:lnTo>
                  <a:lnTo>
                    <a:pt x="342538" y="97027"/>
                  </a:lnTo>
                  <a:lnTo>
                    <a:pt x="342486" y="85801"/>
                  </a:lnTo>
                  <a:lnTo>
                    <a:pt x="361746" y="52222"/>
                  </a:lnTo>
                  <a:lnTo>
                    <a:pt x="371072" y="52222"/>
                  </a:lnTo>
                  <a:lnTo>
                    <a:pt x="373219" y="45859"/>
                  </a:lnTo>
                  <a:lnTo>
                    <a:pt x="339991" y="45859"/>
                  </a:lnTo>
                  <a:lnTo>
                    <a:pt x="339788" y="32715"/>
                  </a:lnTo>
                  <a:close/>
                </a:path>
                <a:path w="471805" h="165735">
                  <a:moveTo>
                    <a:pt x="471690" y="30657"/>
                  </a:moveTo>
                  <a:lnTo>
                    <a:pt x="446354" y="31051"/>
                  </a:lnTo>
                  <a:lnTo>
                    <a:pt x="425792" y="97027"/>
                  </a:lnTo>
                  <a:lnTo>
                    <a:pt x="448505" y="97027"/>
                  </a:lnTo>
                  <a:lnTo>
                    <a:pt x="471690" y="30657"/>
                  </a:lnTo>
                  <a:close/>
                </a:path>
                <a:path w="471805" h="165735">
                  <a:moveTo>
                    <a:pt x="371072" y="52222"/>
                  </a:moveTo>
                  <a:lnTo>
                    <a:pt x="361746" y="52222"/>
                  </a:lnTo>
                  <a:lnTo>
                    <a:pt x="365594" y="53505"/>
                  </a:lnTo>
                  <a:lnTo>
                    <a:pt x="369760" y="56108"/>
                  </a:lnTo>
                  <a:lnTo>
                    <a:pt x="371072" y="52222"/>
                  </a:lnTo>
                  <a:close/>
                </a:path>
                <a:path w="471805" h="165735">
                  <a:moveTo>
                    <a:pt x="366395" y="30213"/>
                  </a:moveTo>
                  <a:lnTo>
                    <a:pt x="339991" y="45859"/>
                  </a:lnTo>
                  <a:lnTo>
                    <a:pt x="373219" y="45859"/>
                  </a:lnTo>
                  <a:lnTo>
                    <a:pt x="376999" y="34658"/>
                  </a:lnTo>
                  <a:lnTo>
                    <a:pt x="371779" y="31661"/>
                  </a:lnTo>
                  <a:lnTo>
                    <a:pt x="366395" y="30213"/>
                  </a:lnTo>
                  <a:close/>
                </a:path>
              </a:pathLst>
            </a:custGeom>
            <a:solidFill>
              <a:srgbClr val="FFFF99"/>
            </a:solidFill>
          </p:spPr>
          <p:txBody>
            <a:bodyPr wrap="square" lIns="0" tIns="0" rIns="0" bIns="0" rtlCol="0"/>
            <a:lstStyle/>
            <a:p>
              <a:endParaRPr>
                <a:solidFill>
                  <a:srgbClr val="FF0000"/>
                </a:solidFill>
              </a:endParaRPr>
            </a:p>
          </p:txBody>
        </p:sp>
        <p:sp>
          <p:nvSpPr>
            <p:cNvPr id="19" name="object 20"/>
            <p:cNvSpPr/>
            <p:nvPr/>
          </p:nvSpPr>
          <p:spPr>
            <a:xfrm>
              <a:off x="3116795" y="3536162"/>
              <a:ext cx="934085" cy="967105"/>
            </a:xfrm>
            <a:custGeom>
              <a:avLst/>
              <a:gdLst/>
              <a:ahLst/>
              <a:cxnLst/>
              <a:rect l="l" t="t" r="r" b="b"/>
              <a:pathLst>
                <a:path w="934085" h="967104">
                  <a:moveTo>
                    <a:pt x="919048" y="0"/>
                  </a:moveTo>
                  <a:lnTo>
                    <a:pt x="0" y="14389"/>
                  </a:lnTo>
                  <a:lnTo>
                    <a:pt x="14909" y="966774"/>
                  </a:lnTo>
                  <a:lnTo>
                    <a:pt x="933958" y="952385"/>
                  </a:lnTo>
                  <a:lnTo>
                    <a:pt x="919048" y="0"/>
                  </a:lnTo>
                  <a:close/>
                </a:path>
              </a:pathLst>
            </a:custGeom>
            <a:solidFill>
              <a:srgbClr val="000000"/>
            </a:solidFill>
          </p:spPr>
          <p:txBody>
            <a:bodyPr wrap="square" lIns="0" tIns="0" rIns="0" bIns="0" rtlCol="0"/>
            <a:lstStyle/>
            <a:p>
              <a:endParaRPr/>
            </a:p>
          </p:txBody>
        </p:sp>
        <p:sp>
          <p:nvSpPr>
            <p:cNvPr id="20" name="object 21"/>
            <p:cNvSpPr/>
            <p:nvPr/>
          </p:nvSpPr>
          <p:spPr>
            <a:xfrm>
              <a:off x="3116795" y="3536162"/>
              <a:ext cx="934085" cy="967105"/>
            </a:xfrm>
            <a:custGeom>
              <a:avLst/>
              <a:gdLst/>
              <a:ahLst/>
              <a:cxnLst/>
              <a:rect l="l" t="t" r="r" b="b"/>
              <a:pathLst>
                <a:path w="934085" h="967104">
                  <a:moveTo>
                    <a:pt x="0" y="14389"/>
                  </a:moveTo>
                  <a:lnTo>
                    <a:pt x="919048" y="0"/>
                  </a:lnTo>
                  <a:lnTo>
                    <a:pt x="933958" y="952385"/>
                  </a:lnTo>
                  <a:lnTo>
                    <a:pt x="14909" y="966774"/>
                  </a:lnTo>
                  <a:lnTo>
                    <a:pt x="0" y="14389"/>
                  </a:lnTo>
                  <a:close/>
                </a:path>
              </a:pathLst>
            </a:custGeom>
            <a:ln w="9525">
              <a:solidFill>
                <a:srgbClr val="FFFF99"/>
              </a:solidFill>
            </a:ln>
          </p:spPr>
          <p:txBody>
            <a:bodyPr wrap="square" lIns="0" tIns="0" rIns="0" bIns="0" rtlCol="0"/>
            <a:lstStyle/>
            <a:p>
              <a:endParaRPr/>
            </a:p>
          </p:txBody>
        </p:sp>
        <p:sp>
          <p:nvSpPr>
            <p:cNvPr id="21" name="object 22"/>
            <p:cNvSpPr/>
            <p:nvPr/>
          </p:nvSpPr>
          <p:spPr>
            <a:xfrm>
              <a:off x="3218484" y="3637127"/>
              <a:ext cx="506095" cy="769620"/>
            </a:xfrm>
            <a:custGeom>
              <a:avLst/>
              <a:gdLst/>
              <a:ahLst/>
              <a:cxnLst/>
              <a:rect l="l" t="t" r="r" b="b"/>
              <a:pathLst>
                <a:path w="506095" h="769620">
                  <a:moveTo>
                    <a:pt x="96659" y="128270"/>
                  </a:moveTo>
                  <a:lnTo>
                    <a:pt x="96329" y="107772"/>
                  </a:lnTo>
                  <a:lnTo>
                    <a:pt x="96316" y="106768"/>
                  </a:lnTo>
                  <a:lnTo>
                    <a:pt x="32245" y="107772"/>
                  </a:lnTo>
                  <a:lnTo>
                    <a:pt x="30607" y="2705"/>
                  </a:lnTo>
                  <a:lnTo>
                    <a:pt x="4838" y="3098"/>
                  </a:lnTo>
                  <a:lnTo>
                    <a:pt x="6819" y="129679"/>
                  </a:lnTo>
                  <a:lnTo>
                    <a:pt x="96659" y="128270"/>
                  </a:lnTo>
                  <a:close/>
                </a:path>
                <a:path w="506095" h="769620">
                  <a:moveTo>
                    <a:pt x="101752" y="342226"/>
                  </a:moveTo>
                  <a:lnTo>
                    <a:pt x="101422" y="320636"/>
                  </a:lnTo>
                  <a:lnTo>
                    <a:pt x="0" y="322224"/>
                  </a:lnTo>
                  <a:lnTo>
                    <a:pt x="342" y="343814"/>
                  </a:lnTo>
                  <a:lnTo>
                    <a:pt x="38201" y="343217"/>
                  </a:lnTo>
                  <a:lnTo>
                    <a:pt x="39865" y="449249"/>
                  </a:lnTo>
                  <a:lnTo>
                    <a:pt x="65633" y="448843"/>
                  </a:lnTo>
                  <a:lnTo>
                    <a:pt x="63969" y="343217"/>
                  </a:lnTo>
                  <a:lnTo>
                    <a:pt x="63969" y="342811"/>
                  </a:lnTo>
                  <a:lnTo>
                    <a:pt x="101752" y="342226"/>
                  </a:lnTo>
                  <a:close/>
                </a:path>
                <a:path w="506095" h="769620">
                  <a:moveTo>
                    <a:pt x="106756" y="662228"/>
                  </a:moveTo>
                  <a:lnTo>
                    <a:pt x="106426" y="640638"/>
                  </a:lnTo>
                  <a:lnTo>
                    <a:pt x="5003" y="642226"/>
                  </a:lnTo>
                  <a:lnTo>
                    <a:pt x="5346" y="663816"/>
                  </a:lnTo>
                  <a:lnTo>
                    <a:pt x="43205" y="663219"/>
                  </a:lnTo>
                  <a:lnTo>
                    <a:pt x="44869" y="769251"/>
                  </a:lnTo>
                  <a:lnTo>
                    <a:pt x="70637" y="768845"/>
                  </a:lnTo>
                  <a:lnTo>
                    <a:pt x="68973" y="663219"/>
                  </a:lnTo>
                  <a:lnTo>
                    <a:pt x="68973" y="662813"/>
                  </a:lnTo>
                  <a:lnTo>
                    <a:pt x="106756" y="662228"/>
                  </a:lnTo>
                  <a:close/>
                </a:path>
                <a:path w="506095" h="769620">
                  <a:moveTo>
                    <a:pt x="136956" y="22631"/>
                  </a:moveTo>
                  <a:lnTo>
                    <a:pt x="136601" y="0"/>
                  </a:lnTo>
                  <a:lnTo>
                    <a:pt x="112141" y="381"/>
                  </a:lnTo>
                  <a:lnTo>
                    <a:pt x="112496" y="23012"/>
                  </a:lnTo>
                  <a:lnTo>
                    <a:pt x="136956" y="22631"/>
                  </a:lnTo>
                  <a:close/>
                </a:path>
                <a:path w="506095" h="769620">
                  <a:moveTo>
                    <a:pt x="138607" y="127622"/>
                  </a:moveTo>
                  <a:lnTo>
                    <a:pt x="137160" y="35166"/>
                  </a:lnTo>
                  <a:lnTo>
                    <a:pt x="112687" y="35547"/>
                  </a:lnTo>
                  <a:lnTo>
                    <a:pt x="114134" y="128003"/>
                  </a:lnTo>
                  <a:lnTo>
                    <a:pt x="138607" y="127622"/>
                  </a:lnTo>
                  <a:close/>
                </a:path>
                <a:path w="506095" h="769620">
                  <a:moveTo>
                    <a:pt x="194462" y="400329"/>
                  </a:moveTo>
                  <a:lnTo>
                    <a:pt x="173240" y="360273"/>
                  </a:lnTo>
                  <a:lnTo>
                    <a:pt x="169367" y="358330"/>
                  </a:lnTo>
                  <a:lnTo>
                    <a:pt x="169367" y="410387"/>
                  </a:lnTo>
                  <a:lnTo>
                    <a:pt x="167398" y="417207"/>
                  </a:lnTo>
                  <a:lnTo>
                    <a:pt x="158902" y="427101"/>
                  </a:lnTo>
                  <a:lnTo>
                    <a:pt x="153593" y="429615"/>
                  </a:lnTo>
                  <a:lnTo>
                    <a:pt x="140817" y="429818"/>
                  </a:lnTo>
                  <a:lnTo>
                    <a:pt x="135420" y="427469"/>
                  </a:lnTo>
                  <a:lnTo>
                    <a:pt x="126555" y="417855"/>
                  </a:lnTo>
                  <a:lnTo>
                    <a:pt x="124269" y="410857"/>
                  </a:lnTo>
                  <a:lnTo>
                    <a:pt x="123990" y="392518"/>
                  </a:lnTo>
                  <a:lnTo>
                    <a:pt x="126047" y="385470"/>
                  </a:lnTo>
                  <a:lnTo>
                    <a:pt x="134607" y="375577"/>
                  </a:lnTo>
                  <a:lnTo>
                    <a:pt x="139928" y="373062"/>
                  </a:lnTo>
                  <a:lnTo>
                    <a:pt x="152704" y="372859"/>
                  </a:lnTo>
                  <a:lnTo>
                    <a:pt x="158089" y="375208"/>
                  </a:lnTo>
                  <a:lnTo>
                    <a:pt x="166890" y="384822"/>
                  </a:lnTo>
                  <a:lnTo>
                    <a:pt x="169164" y="391756"/>
                  </a:lnTo>
                  <a:lnTo>
                    <a:pt x="169291" y="400329"/>
                  </a:lnTo>
                  <a:lnTo>
                    <a:pt x="169367" y="410387"/>
                  </a:lnTo>
                  <a:lnTo>
                    <a:pt x="169367" y="358330"/>
                  </a:lnTo>
                  <a:lnTo>
                    <a:pt x="165049" y="356146"/>
                  </a:lnTo>
                  <a:lnTo>
                    <a:pt x="155943" y="353720"/>
                  </a:lnTo>
                  <a:lnTo>
                    <a:pt x="145923" y="353021"/>
                  </a:lnTo>
                  <a:lnTo>
                    <a:pt x="136867" y="353161"/>
                  </a:lnTo>
                  <a:lnTo>
                    <a:pt x="100787" y="384759"/>
                  </a:lnTo>
                  <a:lnTo>
                    <a:pt x="99021" y="400329"/>
                  </a:lnTo>
                  <a:lnTo>
                    <a:pt x="99085" y="401688"/>
                  </a:lnTo>
                  <a:lnTo>
                    <a:pt x="115519" y="440575"/>
                  </a:lnTo>
                  <a:lnTo>
                    <a:pt x="139128" y="449783"/>
                  </a:lnTo>
                  <a:lnTo>
                    <a:pt x="147612" y="449656"/>
                  </a:lnTo>
                  <a:lnTo>
                    <a:pt x="185750" y="429818"/>
                  </a:lnTo>
                  <a:lnTo>
                    <a:pt x="187274" y="427888"/>
                  </a:lnTo>
                  <a:lnTo>
                    <a:pt x="191376" y="419569"/>
                  </a:lnTo>
                  <a:lnTo>
                    <a:pt x="193763" y="410387"/>
                  </a:lnTo>
                  <a:lnTo>
                    <a:pt x="194462" y="400329"/>
                  </a:lnTo>
                  <a:close/>
                </a:path>
                <a:path w="506095" h="769620">
                  <a:moveTo>
                    <a:pt x="208254" y="766699"/>
                  </a:moveTo>
                  <a:lnTo>
                    <a:pt x="207276" y="704164"/>
                  </a:lnTo>
                  <a:lnTo>
                    <a:pt x="206756" y="698042"/>
                  </a:lnTo>
                  <a:lnTo>
                    <a:pt x="205232" y="691438"/>
                  </a:lnTo>
                  <a:lnTo>
                    <a:pt x="204952" y="690181"/>
                  </a:lnTo>
                  <a:lnTo>
                    <a:pt x="203466" y="686930"/>
                  </a:lnTo>
                  <a:lnTo>
                    <a:pt x="203327" y="686600"/>
                  </a:lnTo>
                  <a:lnTo>
                    <a:pt x="198640" y="680173"/>
                  </a:lnTo>
                  <a:lnTo>
                    <a:pt x="195186" y="677557"/>
                  </a:lnTo>
                  <a:lnTo>
                    <a:pt x="186067" y="673519"/>
                  </a:lnTo>
                  <a:lnTo>
                    <a:pt x="180975" y="672553"/>
                  </a:lnTo>
                  <a:lnTo>
                    <a:pt x="175348" y="672642"/>
                  </a:lnTo>
                  <a:lnTo>
                    <a:pt x="167411" y="673646"/>
                  </a:lnTo>
                  <a:lnTo>
                    <a:pt x="160096" y="676351"/>
                  </a:lnTo>
                  <a:lnTo>
                    <a:pt x="153377" y="680783"/>
                  </a:lnTo>
                  <a:lnTo>
                    <a:pt x="147269" y="686930"/>
                  </a:lnTo>
                  <a:lnTo>
                    <a:pt x="146532" y="640003"/>
                  </a:lnTo>
                  <a:lnTo>
                    <a:pt x="122072" y="640397"/>
                  </a:lnTo>
                  <a:lnTo>
                    <a:pt x="124066" y="768007"/>
                  </a:lnTo>
                  <a:lnTo>
                    <a:pt x="148539" y="767626"/>
                  </a:lnTo>
                  <a:lnTo>
                    <a:pt x="147688" y="713536"/>
                  </a:lnTo>
                  <a:lnTo>
                    <a:pt x="148336" y="707656"/>
                  </a:lnTo>
                  <a:lnTo>
                    <a:pt x="170992" y="691438"/>
                  </a:lnTo>
                  <a:lnTo>
                    <a:pt x="173951" y="692162"/>
                  </a:lnTo>
                  <a:lnTo>
                    <a:pt x="183794" y="767080"/>
                  </a:lnTo>
                  <a:lnTo>
                    <a:pt x="208254" y="766699"/>
                  </a:lnTo>
                  <a:close/>
                </a:path>
                <a:path w="506095" h="769620">
                  <a:moveTo>
                    <a:pt x="241769" y="105702"/>
                  </a:moveTo>
                  <a:lnTo>
                    <a:pt x="215366" y="70777"/>
                  </a:lnTo>
                  <a:lnTo>
                    <a:pt x="193230" y="65811"/>
                  </a:lnTo>
                  <a:lnTo>
                    <a:pt x="185572" y="63639"/>
                  </a:lnTo>
                  <a:lnTo>
                    <a:pt x="181698" y="60858"/>
                  </a:lnTo>
                  <a:lnTo>
                    <a:pt x="180860" y="59385"/>
                  </a:lnTo>
                  <a:lnTo>
                    <a:pt x="180809" y="55613"/>
                  </a:lnTo>
                  <a:lnTo>
                    <a:pt x="181711" y="53949"/>
                  </a:lnTo>
                  <a:lnTo>
                    <a:pt x="183553" y="52641"/>
                  </a:lnTo>
                  <a:lnTo>
                    <a:pt x="186309" y="50800"/>
                  </a:lnTo>
                  <a:lnTo>
                    <a:pt x="190906" y="49822"/>
                  </a:lnTo>
                  <a:lnTo>
                    <a:pt x="202450" y="49644"/>
                  </a:lnTo>
                  <a:lnTo>
                    <a:pt x="206400" y="50533"/>
                  </a:lnTo>
                  <a:lnTo>
                    <a:pt x="211975" y="54279"/>
                  </a:lnTo>
                  <a:lnTo>
                    <a:pt x="213893" y="57010"/>
                  </a:lnTo>
                  <a:lnTo>
                    <a:pt x="214934" y="60591"/>
                  </a:lnTo>
                  <a:lnTo>
                    <a:pt x="237934" y="55968"/>
                  </a:lnTo>
                  <a:lnTo>
                    <a:pt x="236004" y="49644"/>
                  </a:lnTo>
                  <a:lnTo>
                    <a:pt x="235483" y="47929"/>
                  </a:lnTo>
                  <a:lnTo>
                    <a:pt x="231152" y="41910"/>
                  </a:lnTo>
                  <a:lnTo>
                    <a:pt x="196634" y="32143"/>
                  </a:lnTo>
                  <a:lnTo>
                    <a:pt x="187325" y="32804"/>
                  </a:lnTo>
                  <a:lnTo>
                    <a:pt x="158038" y="53124"/>
                  </a:lnTo>
                  <a:lnTo>
                    <a:pt x="158305" y="70015"/>
                  </a:lnTo>
                  <a:lnTo>
                    <a:pt x="193662" y="90131"/>
                  </a:lnTo>
                  <a:lnTo>
                    <a:pt x="211416" y="94030"/>
                  </a:lnTo>
                  <a:lnTo>
                    <a:pt x="214160" y="95059"/>
                  </a:lnTo>
                  <a:lnTo>
                    <a:pt x="215404" y="96202"/>
                  </a:lnTo>
                  <a:lnTo>
                    <a:pt x="216585" y="97396"/>
                  </a:lnTo>
                  <a:lnTo>
                    <a:pt x="217182" y="98933"/>
                  </a:lnTo>
                  <a:lnTo>
                    <a:pt x="217258" y="103517"/>
                  </a:lnTo>
                  <a:lnTo>
                    <a:pt x="216217" y="105702"/>
                  </a:lnTo>
                  <a:lnTo>
                    <a:pt x="214096" y="107365"/>
                  </a:lnTo>
                  <a:lnTo>
                    <a:pt x="210934" y="109740"/>
                  </a:lnTo>
                  <a:lnTo>
                    <a:pt x="206197" y="110972"/>
                  </a:lnTo>
                  <a:lnTo>
                    <a:pt x="194132" y="111163"/>
                  </a:lnTo>
                  <a:lnTo>
                    <a:pt x="189636" y="109994"/>
                  </a:lnTo>
                  <a:lnTo>
                    <a:pt x="183184" y="105168"/>
                  </a:lnTo>
                  <a:lnTo>
                    <a:pt x="181000" y="101587"/>
                  </a:lnTo>
                  <a:lnTo>
                    <a:pt x="179882" y="96837"/>
                  </a:lnTo>
                  <a:lnTo>
                    <a:pt x="155397" y="100965"/>
                  </a:lnTo>
                  <a:lnTo>
                    <a:pt x="183197" y="127101"/>
                  </a:lnTo>
                  <a:lnTo>
                    <a:pt x="200152" y="128739"/>
                  </a:lnTo>
                  <a:lnTo>
                    <a:pt x="209905" y="128028"/>
                  </a:lnTo>
                  <a:lnTo>
                    <a:pt x="239217" y="111163"/>
                  </a:lnTo>
                  <a:lnTo>
                    <a:pt x="241769" y="105702"/>
                  </a:lnTo>
                  <a:close/>
                </a:path>
                <a:path w="506095" h="769620">
                  <a:moveTo>
                    <a:pt x="255168" y="660946"/>
                  </a:moveTo>
                  <a:lnTo>
                    <a:pt x="254812" y="638314"/>
                  </a:lnTo>
                  <a:lnTo>
                    <a:pt x="230352" y="638695"/>
                  </a:lnTo>
                  <a:lnTo>
                    <a:pt x="230708" y="661327"/>
                  </a:lnTo>
                  <a:lnTo>
                    <a:pt x="255168" y="660946"/>
                  </a:lnTo>
                  <a:close/>
                </a:path>
                <a:path w="506095" h="769620">
                  <a:moveTo>
                    <a:pt x="256806" y="765937"/>
                  </a:moveTo>
                  <a:lnTo>
                    <a:pt x="255358" y="673481"/>
                  </a:lnTo>
                  <a:lnTo>
                    <a:pt x="230898" y="673862"/>
                  </a:lnTo>
                  <a:lnTo>
                    <a:pt x="232346" y="766318"/>
                  </a:lnTo>
                  <a:lnTo>
                    <a:pt x="256806" y="765937"/>
                  </a:lnTo>
                  <a:close/>
                </a:path>
                <a:path w="506095" h="769620">
                  <a:moveTo>
                    <a:pt x="297205" y="445223"/>
                  </a:moveTo>
                  <a:lnTo>
                    <a:pt x="296989" y="431736"/>
                  </a:lnTo>
                  <a:lnTo>
                    <a:pt x="296951" y="429437"/>
                  </a:lnTo>
                  <a:lnTo>
                    <a:pt x="295757" y="352767"/>
                  </a:lnTo>
                  <a:lnTo>
                    <a:pt x="271297" y="353148"/>
                  </a:lnTo>
                  <a:lnTo>
                    <a:pt x="272110" y="405384"/>
                  </a:lnTo>
                  <a:lnTo>
                    <a:pt x="271627" y="413715"/>
                  </a:lnTo>
                  <a:lnTo>
                    <a:pt x="248970" y="429437"/>
                  </a:lnTo>
                  <a:lnTo>
                    <a:pt x="245948" y="428625"/>
                  </a:lnTo>
                  <a:lnTo>
                    <a:pt x="236118" y="353707"/>
                  </a:lnTo>
                  <a:lnTo>
                    <a:pt x="211658" y="354088"/>
                  </a:lnTo>
                  <a:lnTo>
                    <a:pt x="212712" y="421297"/>
                  </a:lnTo>
                  <a:lnTo>
                    <a:pt x="237655" y="448246"/>
                  </a:lnTo>
                  <a:lnTo>
                    <a:pt x="249961" y="448056"/>
                  </a:lnTo>
                  <a:lnTo>
                    <a:pt x="255727" y="446544"/>
                  </a:lnTo>
                  <a:lnTo>
                    <a:pt x="266611" y="440677"/>
                  </a:lnTo>
                  <a:lnTo>
                    <a:pt x="270979" y="436727"/>
                  </a:lnTo>
                  <a:lnTo>
                    <a:pt x="274269" y="431736"/>
                  </a:lnTo>
                  <a:lnTo>
                    <a:pt x="274485" y="445579"/>
                  </a:lnTo>
                  <a:lnTo>
                    <a:pt x="297205" y="445223"/>
                  </a:lnTo>
                  <a:close/>
                </a:path>
                <a:path w="506095" h="769620">
                  <a:moveTo>
                    <a:pt x="307848" y="123405"/>
                  </a:moveTo>
                  <a:lnTo>
                    <a:pt x="305777" y="106984"/>
                  </a:lnTo>
                  <a:lnTo>
                    <a:pt x="305460" y="104457"/>
                  </a:lnTo>
                  <a:lnTo>
                    <a:pt x="301193" y="106095"/>
                  </a:lnTo>
                  <a:lnTo>
                    <a:pt x="297929" y="106921"/>
                  </a:lnTo>
                  <a:lnTo>
                    <a:pt x="294030" y="106984"/>
                  </a:lnTo>
                  <a:lnTo>
                    <a:pt x="292646" y="106603"/>
                  </a:lnTo>
                  <a:lnTo>
                    <a:pt x="288010" y="52692"/>
                  </a:lnTo>
                  <a:lnTo>
                    <a:pt x="288010" y="52311"/>
                  </a:lnTo>
                  <a:lnTo>
                    <a:pt x="304723" y="52044"/>
                  </a:lnTo>
                  <a:lnTo>
                    <a:pt x="304419" y="32804"/>
                  </a:lnTo>
                  <a:lnTo>
                    <a:pt x="304419" y="32550"/>
                  </a:lnTo>
                  <a:lnTo>
                    <a:pt x="287705" y="32804"/>
                  </a:lnTo>
                  <a:lnTo>
                    <a:pt x="287197" y="165"/>
                  </a:lnTo>
                  <a:lnTo>
                    <a:pt x="262864" y="14820"/>
                  </a:lnTo>
                  <a:lnTo>
                    <a:pt x="263156" y="33197"/>
                  </a:lnTo>
                  <a:lnTo>
                    <a:pt x="251929" y="33375"/>
                  </a:lnTo>
                  <a:lnTo>
                    <a:pt x="252234" y="52870"/>
                  </a:lnTo>
                  <a:lnTo>
                    <a:pt x="263461" y="52692"/>
                  </a:lnTo>
                  <a:lnTo>
                    <a:pt x="264236" y="101650"/>
                  </a:lnTo>
                  <a:lnTo>
                    <a:pt x="264579" y="107391"/>
                  </a:lnTo>
                  <a:lnTo>
                    <a:pt x="265150" y="110223"/>
                  </a:lnTo>
                  <a:lnTo>
                    <a:pt x="265849" y="114223"/>
                  </a:lnTo>
                  <a:lnTo>
                    <a:pt x="284162" y="127431"/>
                  </a:lnTo>
                  <a:lnTo>
                    <a:pt x="295770" y="127241"/>
                  </a:lnTo>
                  <a:lnTo>
                    <a:pt x="302196" y="125933"/>
                  </a:lnTo>
                  <a:lnTo>
                    <a:pt x="307848" y="123405"/>
                  </a:lnTo>
                  <a:close/>
                </a:path>
                <a:path w="506095" h="769620">
                  <a:moveTo>
                    <a:pt x="366725" y="764209"/>
                  </a:moveTo>
                  <a:lnTo>
                    <a:pt x="365721" y="699617"/>
                  </a:lnTo>
                  <a:lnTo>
                    <a:pt x="365175" y="694143"/>
                  </a:lnTo>
                  <a:lnTo>
                    <a:pt x="363867" y="688962"/>
                  </a:lnTo>
                  <a:lnTo>
                    <a:pt x="363258" y="686511"/>
                  </a:lnTo>
                  <a:lnTo>
                    <a:pt x="363156" y="686308"/>
                  </a:lnTo>
                  <a:lnTo>
                    <a:pt x="361607" y="683107"/>
                  </a:lnTo>
                  <a:lnTo>
                    <a:pt x="356933" y="677151"/>
                  </a:lnTo>
                  <a:lnTo>
                    <a:pt x="353517" y="674712"/>
                  </a:lnTo>
                  <a:lnTo>
                    <a:pt x="344512" y="670966"/>
                  </a:lnTo>
                  <a:lnTo>
                    <a:pt x="339572" y="670077"/>
                  </a:lnTo>
                  <a:lnTo>
                    <a:pt x="334175" y="670153"/>
                  </a:lnTo>
                  <a:lnTo>
                    <a:pt x="325386" y="671283"/>
                  </a:lnTo>
                  <a:lnTo>
                    <a:pt x="317423" y="674344"/>
                  </a:lnTo>
                  <a:lnTo>
                    <a:pt x="310273" y="679361"/>
                  </a:lnTo>
                  <a:lnTo>
                    <a:pt x="303949" y="686308"/>
                  </a:lnTo>
                  <a:lnTo>
                    <a:pt x="303733" y="672731"/>
                  </a:lnTo>
                  <a:lnTo>
                    <a:pt x="281012" y="673087"/>
                  </a:lnTo>
                  <a:lnTo>
                    <a:pt x="282460" y="765530"/>
                  </a:lnTo>
                  <a:lnTo>
                    <a:pt x="306920" y="765149"/>
                  </a:lnTo>
                  <a:lnTo>
                    <a:pt x="306108" y="712952"/>
                  </a:lnTo>
                  <a:lnTo>
                    <a:pt x="306616" y="705853"/>
                  </a:lnTo>
                  <a:lnTo>
                    <a:pt x="329234" y="688962"/>
                  </a:lnTo>
                  <a:lnTo>
                    <a:pt x="332079" y="689724"/>
                  </a:lnTo>
                  <a:lnTo>
                    <a:pt x="342265" y="764590"/>
                  </a:lnTo>
                  <a:lnTo>
                    <a:pt x="366725" y="764209"/>
                  </a:lnTo>
                  <a:close/>
                </a:path>
                <a:path w="506095" h="769620">
                  <a:moveTo>
                    <a:pt x="401510" y="84315"/>
                  </a:moveTo>
                  <a:lnTo>
                    <a:pt x="389445" y="42748"/>
                  </a:lnTo>
                  <a:lnTo>
                    <a:pt x="376986" y="33743"/>
                  </a:lnTo>
                  <a:lnTo>
                    <a:pt x="376986" y="69723"/>
                  </a:lnTo>
                  <a:lnTo>
                    <a:pt x="340423" y="70294"/>
                  </a:lnTo>
                  <a:lnTo>
                    <a:pt x="363448" y="48260"/>
                  </a:lnTo>
                  <a:lnTo>
                    <a:pt x="367703" y="50025"/>
                  </a:lnTo>
                  <a:lnTo>
                    <a:pt x="374789" y="57289"/>
                  </a:lnTo>
                  <a:lnTo>
                    <a:pt x="376694" y="62649"/>
                  </a:lnTo>
                  <a:lnTo>
                    <a:pt x="376986" y="69723"/>
                  </a:lnTo>
                  <a:lnTo>
                    <a:pt x="376986" y="33743"/>
                  </a:lnTo>
                  <a:lnTo>
                    <a:pt x="375183" y="32766"/>
                  </a:lnTo>
                  <a:lnTo>
                    <a:pt x="366458" y="30340"/>
                  </a:lnTo>
                  <a:lnTo>
                    <a:pt x="356679" y="29641"/>
                  </a:lnTo>
                  <a:lnTo>
                    <a:pt x="347903" y="30594"/>
                  </a:lnTo>
                  <a:lnTo>
                    <a:pt x="317728" y="58788"/>
                  </a:lnTo>
                  <a:lnTo>
                    <a:pt x="315048" y="79311"/>
                  </a:lnTo>
                  <a:lnTo>
                    <a:pt x="315760" y="88519"/>
                  </a:lnTo>
                  <a:lnTo>
                    <a:pt x="339585" y="122618"/>
                  </a:lnTo>
                  <a:lnTo>
                    <a:pt x="360629" y="126225"/>
                  </a:lnTo>
                  <a:lnTo>
                    <a:pt x="367919" y="125679"/>
                  </a:lnTo>
                  <a:lnTo>
                    <a:pt x="396798" y="108038"/>
                  </a:lnTo>
                  <a:lnTo>
                    <a:pt x="397421" y="107162"/>
                  </a:lnTo>
                  <a:lnTo>
                    <a:pt x="400418" y="98183"/>
                  </a:lnTo>
                  <a:lnTo>
                    <a:pt x="375983" y="94475"/>
                  </a:lnTo>
                  <a:lnTo>
                    <a:pt x="374713" y="99136"/>
                  </a:lnTo>
                  <a:lnTo>
                    <a:pt x="372795" y="102527"/>
                  </a:lnTo>
                  <a:lnTo>
                    <a:pt x="367639" y="106794"/>
                  </a:lnTo>
                  <a:lnTo>
                    <a:pt x="364439" y="107886"/>
                  </a:lnTo>
                  <a:lnTo>
                    <a:pt x="354977" y="108038"/>
                  </a:lnTo>
                  <a:lnTo>
                    <a:pt x="350240" y="106095"/>
                  </a:lnTo>
                  <a:lnTo>
                    <a:pt x="342569" y="98145"/>
                  </a:lnTo>
                  <a:lnTo>
                    <a:pt x="340512" y="92532"/>
                  </a:lnTo>
                  <a:lnTo>
                    <a:pt x="340220" y="85280"/>
                  </a:lnTo>
                  <a:lnTo>
                    <a:pt x="401510" y="84315"/>
                  </a:lnTo>
                  <a:close/>
                </a:path>
                <a:path w="506095" h="769620">
                  <a:moveTo>
                    <a:pt x="403161" y="412216"/>
                  </a:moveTo>
                  <a:lnTo>
                    <a:pt x="379069" y="408495"/>
                  </a:lnTo>
                  <a:lnTo>
                    <a:pt x="377952" y="414959"/>
                  </a:lnTo>
                  <a:lnTo>
                    <a:pt x="375932" y="419531"/>
                  </a:lnTo>
                  <a:lnTo>
                    <a:pt x="370103" y="424903"/>
                  </a:lnTo>
                  <a:lnTo>
                    <a:pt x="366318" y="426288"/>
                  </a:lnTo>
                  <a:lnTo>
                    <a:pt x="355460" y="426453"/>
                  </a:lnTo>
                  <a:lnTo>
                    <a:pt x="350481" y="424268"/>
                  </a:lnTo>
                  <a:lnTo>
                    <a:pt x="342963" y="415340"/>
                  </a:lnTo>
                  <a:lnTo>
                    <a:pt x="341007" y="407619"/>
                  </a:lnTo>
                  <a:lnTo>
                    <a:pt x="340677" y="386778"/>
                  </a:lnTo>
                  <a:lnTo>
                    <a:pt x="342379" y="379717"/>
                  </a:lnTo>
                  <a:lnTo>
                    <a:pt x="349504" y="371182"/>
                  </a:lnTo>
                  <a:lnTo>
                    <a:pt x="354330" y="369011"/>
                  </a:lnTo>
                  <a:lnTo>
                    <a:pt x="365010" y="368846"/>
                  </a:lnTo>
                  <a:lnTo>
                    <a:pt x="368757" y="370001"/>
                  </a:lnTo>
                  <a:lnTo>
                    <a:pt x="374586" y="374789"/>
                  </a:lnTo>
                  <a:lnTo>
                    <a:pt x="376466" y="378383"/>
                  </a:lnTo>
                  <a:lnTo>
                    <a:pt x="377367" y="383184"/>
                  </a:lnTo>
                  <a:lnTo>
                    <a:pt x="401408" y="378460"/>
                  </a:lnTo>
                  <a:lnTo>
                    <a:pt x="367792" y="350012"/>
                  </a:lnTo>
                  <a:lnTo>
                    <a:pt x="359778" y="349681"/>
                  </a:lnTo>
                  <a:lnTo>
                    <a:pt x="349999" y="350634"/>
                  </a:lnTo>
                  <a:lnTo>
                    <a:pt x="318401" y="378383"/>
                  </a:lnTo>
                  <a:lnTo>
                    <a:pt x="315696" y="398780"/>
                  </a:lnTo>
                  <a:lnTo>
                    <a:pt x="316611" y="409473"/>
                  </a:lnTo>
                  <a:lnTo>
                    <a:pt x="342569" y="443407"/>
                  </a:lnTo>
                  <a:lnTo>
                    <a:pt x="360857" y="446316"/>
                  </a:lnTo>
                  <a:lnTo>
                    <a:pt x="369303" y="445655"/>
                  </a:lnTo>
                  <a:lnTo>
                    <a:pt x="398081" y="426453"/>
                  </a:lnTo>
                  <a:lnTo>
                    <a:pt x="400977" y="420027"/>
                  </a:lnTo>
                  <a:lnTo>
                    <a:pt x="403161" y="412216"/>
                  </a:lnTo>
                  <a:close/>
                </a:path>
                <a:path w="506095" h="769620">
                  <a:moveTo>
                    <a:pt x="475437" y="762508"/>
                  </a:moveTo>
                  <a:lnTo>
                    <a:pt x="451065" y="721766"/>
                  </a:lnTo>
                  <a:lnTo>
                    <a:pt x="440664" y="704367"/>
                  </a:lnTo>
                  <a:lnTo>
                    <a:pt x="441375" y="703580"/>
                  </a:lnTo>
                  <a:lnTo>
                    <a:pt x="471728" y="670090"/>
                  </a:lnTo>
                  <a:lnTo>
                    <a:pt x="441604" y="670572"/>
                  </a:lnTo>
                  <a:lnTo>
                    <a:pt x="413473" y="703580"/>
                  </a:lnTo>
                  <a:lnTo>
                    <a:pt x="412419" y="635850"/>
                  </a:lnTo>
                  <a:lnTo>
                    <a:pt x="387959" y="636231"/>
                  </a:lnTo>
                  <a:lnTo>
                    <a:pt x="389953" y="763854"/>
                  </a:lnTo>
                  <a:lnTo>
                    <a:pt x="414413" y="763473"/>
                  </a:lnTo>
                  <a:lnTo>
                    <a:pt x="413956" y="733869"/>
                  </a:lnTo>
                  <a:lnTo>
                    <a:pt x="425170" y="721766"/>
                  </a:lnTo>
                  <a:lnTo>
                    <a:pt x="449059" y="762927"/>
                  </a:lnTo>
                  <a:lnTo>
                    <a:pt x="475437" y="762508"/>
                  </a:lnTo>
                  <a:close/>
                </a:path>
                <a:path w="506095" h="769620">
                  <a:moveTo>
                    <a:pt x="504964" y="441972"/>
                  </a:moveTo>
                  <a:lnTo>
                    <a:pt x="503986" y="379437"/>
                  </a:lnTo>
                  <a:lnTo>
                    <a:pt x="503466" y="373316"/>
                  </a:lnTo>
                  <a:lnTo>
                    <a:pt x="501942" y="366712"/>
                  </a:lnTo>
                  <a:lnTo>
                    <a:pt x="501662" y="365455"/>
                  </a:lnTo>
                  <a:lnTo>
                    <a:pt x="500176" y="362204"/>
                  </a:lnTo>
                  <a:lnTo>
                    <a:pt x="500037" y="361873"/>
                  </a:lnTo>
                  <a:lnTo>
                    <a:pt x="495350" y="355447"/>
                  </a:lnTo>
                  <a:lnTo>
                    <a:pt x="491896" y="352831"/>
                  </a:lnTo>
                  <a:lnTo>
                    <a:pt x="482777" y="348792"/>
                  </a:lnTo>
                  <a:lnTo>
                    <a:pt x="477685" y="347827"/>
                  </a:lnTo>
                  <a:lnTo>
                    <a:pt x="472059" y="347916"/>
                  </a:lnTo>
                  <a:lnTo>
                    <a:pt x="464121" y="348919"/>
                  </a:lnTo>
                  <a:lnTo>
                    <a:pt x="456806" y="351624"/>
                  </a:lnTo>
                  <a:lnTo>
                    <a:pt x="450088" y="356057"/>
                  </a:lnTo>
                  <a:lnTo>
                    <a:pt x="443979" y="362204"/>
                  </a:lnTo>
                  <a:lnTo>
                    <a:pt x="443242" y="315277"/>
                  </a:lnTo>
                  <a:lnTo>
                    <a:pt x="418782" y="315671"/>
                  </a:lnTo>
                  <a:lnTo>
                    <a:pt x="420776" y="443293"/>
                  </a:lnTo>
                  <a:lnTo>
                    <a:pt x="445249" y="442899"/>
                  </a:lnTo>
                  <a:lnTo>
                    <a:pt x="444398" y="388810"/>
                  </a:lnTo>
                  <a:lnTo>
                    <a:pt x="445046" y="382930"/>
                  </a:lnTo>
                  <a:lnTo>
                    <a:pt x="467702" y="366712"/>
                  </a:lnTo>
                  <a:lnTo>
                    <a:pt x="470662" y="367436"/>
                  </a:lnTo>
                  <a:lnTo>
                    <a:pt x="480504" y="442353"/>
                  </a:lnTo>
                  <a:lnTo>
                    <a:pt x="504964" y="441972"/>
                  </a:lnTo>
                  <a:close/>
                </a:path>
                <a:path w="506095" h="769620">
                  <a:moveTo>
                    <a:pt x="506044" y="121869"/>
                  </a:moveTo>
                  <a:lnTo>
                    <a:pt x="505028" y="57277"/>
                  </a:lnTo>
                  <a:lnTo>
                    <a:pt x="504494" y="51790"/>
                  </a:lnTo>
                  <a:lnTo>
                    <a:pt x="503186" y="46609"/>
                  </a:lnTo>
                  <a:lnTo>
                    <a:pt x="502577" y="44157"/>
                  </a:lnTo>
                  <a:lnTo>
                    <a:pt x="502475" y="43954"/>
                  </a:lnTo>
                  <a:lnTo>
                    <a:pt x="500926" y="40767"/>
                  </a:lnTo>
                  <a:lnTo>
                    <a:pt x="496252" y="34798"/>
                  </a:lnTo>
                  <a:lnTo>
                    <a:pt x="492836" y="32372"/>
                  </a:lnTo>
                  <a:lnTo>
                    <a:pt x="483831" y="28625"/>
                  </a:lnTo>
                  <a:lnTo>
                    <a:pt x="478878" y="27724"/>
                  </a:lnTo>
                  <a:lnTo>
                    <a:pt x="473481" y="27813"/>
                  </a:lnTo>
                  <a:lnTo>
                    <a:pt x="464705" y="28930"/>
                  </a:lnTo>
                  <a:lnTo>
                    <a:pt x="456742" y="32004"/>
                  </a:lnTo>
                  <a:lnTo>
                    <a:pt x="449592" y="37007"/>
                  </a:lnTo>
                  <a:lnTo>
                    <a:pt x="443268" y="43954"/>
                  </a:lnTo>
                  <a:lnTo>
                    <a:pt x="443052" y="30378"/>
                  </a:lnTo>
                  <a:lnTo>
                    <a:pt x="420331" y="30734"/>
                  </a:lnTo>
                  <a:lnTo>
                    <a:pt x="421779" y="123190"/>
                  </a:lnTo>
                  <a:lnTo>
                    <a:pt x="446239" y="122796"/>
                  </a:lnTo>
                  <a:lnTo>
                    <a:pt x="445427" y="70599"/>
                  </a:lnTo>
                  <a:lnTo>
                    <a:pt x="445935" y="63512"/>
                  </a:lnTo>
                  <a:lnTo>
                    <a:pt x="468553" y="46609"/>
                  </a:lnTo>
                  <a:lnTo>
                    <a:pt x="471398" y="47383"/>
                  </a:lnTo>
                  <a:lnTo>
                    <a:pt x="481584" y="122250"/>
                  </a:lnTo>
                  <a:lnTo>
                    <a:pt x="506044" y="121869"/>
                  </a:lnTo>
                  <a:close/>
                </a:path>
              </a:pathLst>
            </a:custGeom>
            <a:solidFill>
              <a:srgbClr val="FFFF99"/>
            </a:solidFill>
          </p:spPr>
          <p:txBody>
            <a:bodyPr wrap="square" lIns="0" tIns="0" rIns="0" bIns="0" rtlCol="0"/>
            <a:lstStyle/>
            <a:p>
              <a:endParaRPr/>
            </a:p>
          </p:txBody>
        </p:sp>
        <p:sp>
          <p:nvSpPr>
            <p:cNvPr id="22" name="object 23"/>
            <p:cNvSpPr/>
            <p:nvPr/>
          </p:nvSpPr>
          <p:spPr>
            <a:xfrm>
              <a:off x="4331322" y="2829712"/>
              <a:ext cx="940155" cy="763600"/>
            </a:xfrm>
            <a:prstGeom prst="rect">
              <a:avLst/>
            </a:prstGeom>
            <a:blipFill>
              <a:blip r:embed="rId9" cstate="print"/>
              <a:stretch>
                <a:fillRect/>
              </a:stretch>
            </a:blipFill>
          </p:spPr>
          <p:txBody>
            <a:bodyPr wrap="square" lIns="0" tIns="0" rIns="0" bIns="0" rtlCol="0"/>
            <a:lstStyle/>
            <a:p>
              <a:endParaRPr/>
            </a:p>
          </p:txBody>
        </p:sp>
        <p:sp>
          <p:nvSpPr>
            <p:cNvPr id="23" name="object 24"/>
            <p:cNvSpPr/>
            <p:nvPr/>
          </p:nvSpPr>
          <p:spPr>
            <a:xfrm>
              <a:off x="5242547" y="1836356"/>
              <a:ext cx="1089355" cy="765937"/>
            </a:xfrm>
            <a:prstGeom prst="rect">
              <a:avLst/>
            </a:prstGeom>
            <a:blipFill>
              <a:blip r:embed="rId10" cstate="print"/>
              <a:stretch>
                <a:fillRect/>
              </a:stretch>
            </a:blipFill>
          </p:spPr>
          <p:txBody>
            <a:bodyPr wrap="square" lIns="0" tIns="0" rIns="0" bIns="0" rtlCol="0"/>
            <a:lstStyle/>
            <a:p>
              <a:endParaRPr/>
            </a:p>
          </p:txBody>
        </p:sp>
      </p:grpSp>
      <p:sp>
        <p:nvSpPr>
          <p:cNvPr id="24" name="Oval 23"/>
          <p:cNvSpPr/>
          <p:nvPr/>
        </p:nvSpPr>
        <p:spPr>
          <a:xfrm rot="20670040">
            <a:off x="4847313" y="1552794"/>
            <a:ext cx="4000155" cy="387869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77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Thoracic and lumbar injuries</a:t>
            </a:r>
          </a:p>
        </p:txBody>
      </p:sp>
      <p:sp>
        <p:nvSpPr>
          <p:cNvPr id="3" name="Content Placeholder 2"/>
          <p:cNvSpPr>
            <a:spLocks noGrp="1"/>
          </p:cNvSpPr>
          <p:nvPr>
            <p:ph idx="1"/>
          </p:nvPr>
        </p:nvSpPr>
        <p:spPr/>
        <p:txBody>
          <a:bodyPr>
            <a:normAutofit/>
          </a:bodyPr>
          <a:lstStyle/>
          <a:p>
            <a:endParaRPr lang="en-US" sz="3600" b="1" dirty="0"/>
          </a:p>
          <a:p>
            <a:endParaRPr lang="en-US" sz="3600" b="1" dirty="0"/>
          </a:p>
          <a:p>
            <a:r>
              <a:rPr lang="en-US" sz="3600" b="1" dirty="0"/>
              <a:t>What is normal angulation?</a:t>
            </a:r>
          </a:p>
        </p:txBody>
      </p:sp>
      <p:grpSp>
        <p:nvGrpSpPr>
          <p:cNvPr id="18" name="object 6"/>
          <p:cNvGrpSpPr/>
          <p:nvPr/>
        </p:nvGrpSpPr>
        <p:grpSpPr>
          <a:xfrm>
            <a:off x="6853797" y="1217870"/>
            <a:ext cx="3756025" cy="5257799"/>
            <a:chOff x="4914900" y="1714499"/>
            <a:chExt cx="3756025" cy="4191000"/>
          </a:xfrm>
        </p:grpSpPr>
        <p:sp>
          <p:nvSpPr>
            <p:cNvPr id="21" name="object 9"/>
            <p:cNvSpPr/>
            <p:nvPr/>
          </p:nvSpPr>
          <p:spPr>
            <a:xfrm>
              <a:off x="5047488" y="1981961"/>
              <a:ext cx="0" cy="3538854"/>
            </a:xfrm>
            <a:custGeom>
              <a:avLst/>
              <a:gdLst/>
              <a:ahLst/>
              <a:cxnLst/>
              <a:rect l="l" t="t" r="r" b="b"/>
              <a:pathLst>
                <a:path h="3538854">
                  <a:moveTo>
                    <a:pt x="0" y="3538601"/>
                  </a:moveTo>
                  <a:lnTo>
                    <a:pt x="0" y="0"/>
                  </a:lnTo>
                  <a:lnTo>
                    <a:pt x="0" y="3538601"/>
                  </a:lnTo>
                </a:path>
              </a:pathLst>
            </a:custGeom>
            <a:ln w="3175">
              <a:solidFill>
                <a:srgbClr val="000000"/>
              </a:solidFill>
            </a:ln>
          </p:spPr>
          <p:txBody>
            <a:bodyPr wrap="square" lIns="0" tIns="0" rIns="0" bIns="0" rtlCol="0"/>
            <a:lstStyle/>
            <a:p>
              <a:endParaRPr kern="1200"/>
            </a:p>
          </p:txBody>
        </p:sp>
        <p:sp>
          <p:nvSpPr>
            <p:cNvPr id="22" name="object 10"/>
            <p:cNvSpPr/>
            <p:nvPr/>
          </p:nvSpPr>
          <p:spPr>
            <a:xfrm>
              <a:off x="4953000" y="1752600"/>
              <a:ext cx="3679825" cy="4114800"/>
            </a:xfrm>
            <a:prstGeom prst="rect">
              <a:avLst/>
            </a:prstGeom>
            <a:blipFill>
              <a:blip r:embed="rId2" cstate="print"/>
              <a:stretch>
                <a:fillRect/>
              </a:stretch>
            </a:blipFill>
          </p:spPr>
          <p:txBody>
            <a:bodyPr wrap="square" lIns="0" tIns="0" rIns="0" bIns="0" rtlCol="0"/>
            <a:lstStyle/>
            <a:p>
              <a:endParaRPr kern="1200"/>
            </a:p>
          </p:txBody>
        </p:sp>
        <p:sp>
          <p:nvSpPr>
            <p:cNvPr id="23" name="object 11"/>
            <p:cNvSpPr/>
            <p:nvPr/>
          </p:nvSpPr>
          <p:spPr>
            <a:xfrm>
              <a:off x="4914900" y="1714499"/>
              <a:ext cx="3756025" cy="4191000"/>
            </a:xfrm>
            <a:custGeom>
              <a:avLst/>
              <a:gdLst/>
              <a:ahLst/>
              <a:cxnLst/>
              <a:rect l="l" t="t" r="r" b="b"/>
              <a:pathLst>
                <a:path w="3756025" h="4191000">
                  <a:moveTo>
                    <a:pt x="3730625" y="25400"/>
                  </a:moveTo>
                  <a:lnTo>
                    <a:pt x="3717925" y="25400"/>
                  </a:lnTo>
                  <a:lnTo>
                    <a:pt x="3717925" y="38100"/>
                  </a:lnTo>
                  <a:lnTo>
                    <a:pt x="3717925" y="4152900"/>
                  </a:lnTo>
                  <a:lnTo>
                    <a:pt x="38100" y="4152900"/>
                  </a:lnTo>
                  <a:lnTo>
                    <a:pt x="38100" y="38100"/>
                  </a:lnTo>
                  <a:lnTo>
                    <a:pt x="3717925" y="38100"/>
                  </a:lnTo>
                  <a:lnTo>
                    <a:pt x="3717925" y="25400"/>
                  </a:lnTo>
                  <a:lnTo>
                    <a:pt x="25400" y="25400"/>
                  </a:lnTo>
                  <a:lnTo>
                    <a:pt x="25400" y="38100"/>
                  </a:lnTo>
                  <a:lnTo>
                    <a:pt x="25400" y="4152900"/>
                  </a:lnTo>
                  <a:lnTo>
                    <a:pt x="25400" y="4165600"/>
                  </a:lnTo>
                  <a:lnTo>
                    <a:pt x="3730625" y="4165600"/>
                  </a:lnTo>
                  <a:lnTo>
                    <a:pt x="3730625" y="4152900"/>
                  </a:lnTo>
                  <a:lnTo>
                    <a:pt x="3730625" y="38100"/>
                  </a:lnTo>
                  <a:lnTo>
                    <a:pt x="3730625" y="25400"/>
                  </a:lnTo>
                  <a:close/>
                </a:path>
                <a:path w="3756025" h="4191000">
                  <a:moveTo>
                    <a:pt x="3756025" y="0"/>
                  </a:moveTo>
                  <a:lnTo>
                    <a:pt x="3743325" y="0"/>
                  </a:lnTo>
                  <a:lnTo>
                    <a:pt x="3743325" y="12700"/>
                  </a:lnTo>
                  <a:lnTo>
                    <a:pt x="3743325" y="4178300"/>
                  </a:lnTo>
                  <a:lnTo>
                    <a:pt x="12700" y="4178300"/>
                  </a:lnTo>
                  <a:lnTo>
                    <a:pt x="12700" y="12700"/>
                  </a:lnTo>
                  <a:lnTo>
                    <a:pt x="19050" y="12700"/>
                  </a:lnTo>
                  <a:lnTo>
                    <a:pt x="3743325" y="12700"/>
                  </a:lnTo>
                  <a:lnTo>
                    <a:pt x="3743325" y="0"/>
                  </a:lnTo>
                  <a:lnTo>
                    <a:pt x="19050" y="0"/>
                  </a:lnTo>
                  <a:lnTo>
                    <a:pt x="0" y="0"/>
                  </a:lnTo>
                  <a:lnTo>
                    <a:pt x="0" y="12700"/>
                  </a:lnTo>
                  <a:lnTo>
                    <a:pt x="0" y="4178300"/>
                  </a:lnTo>
                  <a:lnTo>
                    <a:pt x="0" y="4191000"/>
                  </a:lnTo>
                  <a:lnTo>
                    <a:pt x="3756025" y="4191000"/>
                  </a:lnTo>
                  <a:lnTo>
                    <a:pt x="3756025" y="4178300"/>
                  </a:lnTo>
                  <a:lnTo>
                    <a:pt x="3756025" y="12700"/>
                  </a:lnTo>
                  <a:lnTo>
                    <a:pt x="3756025" y="0"/>
                  </a:lnTo>
                  <a:close/>
                </a:path>
              </a:pathLst>
            </a:custGeom>
            <a:solidFill>
              <a:srgbClr val="FFFFFF"/>
            </a:solidFill>
          </p:spPr>
          <p:txBody>
            <a:bodyPr wrap="square" lIns="0" tIns="0" rIns="0" bIns="0" rtlCol="0"/>
            <a:lstStyle/>
            <a:p>
              <a:endParaRPr kern="1200"/>
            </a:p>
          </p:txBody>
        </p:sp>
        <p:sp>
          <p:nvSpPr>
            <p:cNvPr id="24" name="object 12"/>
            <p:cNvSpPr/>
            <p:nvPr/>
          </p:nvSpPr>
          <p:spPr>
            <a:xfrm>
              <a:off x="6705600" y="3276600"/>
              <a:ext cx="762000" cy="457200"/>
            </a:xfrm>
            <a:custGeom>
              <a:avLst/>
              <a:gdLst/>
              <a:ahLst/>
              <a:cxnLst/>
              <a:rect l="l" t="t" r="r" b="b"/>
              <a:pathLst>
                <a:path w="762000" h="457200">
                  <a:moveTo>
                    <a:pt x="0" y="457200"/>
                  </a:moveTo>
                  <a:lnTo>
                    <a:pt x="762000" y="0"/>
                  </a:lnTo>
                </a:path>
              </a:pathLst>
            </a:custGeom>
            <a:ln w="19050">
              <a:solidFill>
                <a:srgbClr val="FFFFFF"/>
              </a:solidFill>
              <a:prstDash val="sysDot"/>
            </a:ln>
          </p:spPr>
          <p:txBody>
            <a:bodyPr wrap="square" lIns="0" tIns="0" rIns="0" bIns="0" rtlCol="0"/>
            <a:lstStyle/>
            <a:p>
              <a:endParaRPr kern="1200"/>
            </a:p>
          </p:txBody>
        </p:sp>
        <p:sp>
          <p:nvSpPr>
            <p:cNvPr id="25" name="object 13"/>
            <p:cNvSpPr/>
            <p:nvPr/>
          </p:nvSpPr>
          <p:spPr>
            <a:xfrm>
              <a:off x="6781800" y="4038600"/>
              <a:ext cx="838200" cy="76200"/>
            </a:xfrm>
            <a:custGeom>
              <a:avLst/>
              <a:gdLst/>
              <a:ahLst/>
              <a:cxnLst/>
              <a:rect l="l" t="t" r="r" b="b"/>
              <a:pathLst>
                <a:path w="838200" h="76200">
                  <a:moveTo>
                    <a:pt x="0" y="76200"/>
                  </a:moveTo>
                  <a:lnTo>
                    <a:pt x="838200" y="0"/>
                  </a:lnTo>
                </a:path>
              </a:pathLst>
            </a:custGeom>
            <a:ln w="19050">
              <a:solidFill>
                <a:srgbClr val="FFFFFF"/>
              </a:solidFill>
              <a:prstDash val="sysDot"/>
            </a:ln>
          </p:spPr>
          <p:txBody>
            <a:bodyPr wrap="square" lIns="0" tIns="0" rIns="0" bIns="0" rtlCol="0"/>
            <a:lstStyle/>
            <a:p>
              <a:endParaRPr kern="1200"/>
            </a:p>
          </p:txBody>
        </p:sp>
        <p:sp>
          <p:nvSpPr>
            <p:cNvPr id="26" name="object 14"/>
            <p:cNvSpPr/>
            <p:nvPr/>
          </p:nvSpPr>
          <p:spPr>
            <a:xfrm>
              <a:off x="5257800" y="2590800"/>
              <a:ext cx="1905000" cy="990600"/>
            </a:xfrm>
            <a:custGeom>
              <a:avLst/>
              <a:gdLst/>
              <a:ahLst/>
              <a:cxnLst/>
              <a:rect l="l" t="t" r="r" b="b"/>
              <a:pathLst>
                <a:path w="1905000" h="990600">
                  <a:moveTo>
                    <a:pt x="0" y="990600"/>
                  </a:moveTo>
                  <a:lnTo>
                    <a:pt x="1905000" y="0"/>
                  </a:lnTo>
                </a:path>
              </a:pathLst>
            </a:custGeom>
            <a:ln w="9525">
              <a:solidFill>
                <a:srgbClr val="FFFFFF"/>
              </a:solidFill>
            </a:ln>
          </p:spPr>
          <p:txBody>
            <a:bodyPr wrap="square" lIns="0" tIns="0" rIns="0" bIns="0" rtlCol="0"/>
            <a:lstStyle/>
            <a:p>
              <a:endParaRPr kern="1200"/>
            </a:p>
          </p:txBody>
        </p:sp>
        <p:sp>
          <p:nvSpPr>
            <p:cNvPr id="27" name="object 15"/>
            <p:cNvSpPr/>
            <p:nvPr/>
          </p:nvSpPr>
          <p:spPr>
            <a:xfrm>
              <a:off x="5257800" y="4876800"/>
              <a:ext cx="2362200" cy="228600"/>
            </a:xfrm>
            <a:custGeom>
              <a:avLst/>
              <a:gdLst/>
              <a:ahLst/>
              <a:cxnLst/>
              <a:rect l="l" t="t" r="r" b="b"/>
              <a:pathLst>
                <a:path w="2362200" h="228600">
                  <a:moveTo>
                    <a:pt x="0" y="228600"/>
                  </a:moveTo>
                  <a:lnTo>
                    <a:pt x="2362200" y="0"/>
                  </a:lnTo>
                </a:path>
              </a:pathLst>
            </a:custGeom>
            <a:ln w="9525">
              <a:solidFill>
                <a:srgbClr val="FFFFFF"/>
              </a:solidFill>
            </a:ln>
          </p:spPr>
          <p:txBody>
            <a:bodyPr wrap="square" lIns="0" tIns="0" rIns="0" bIns="0" rtlCol="0"/>
            <a:lstStyle/>
            <a:p>
              <a:endParaRPr kern="1200"/>
            </a:p>
          </p:txBody>
        </p:sp>
        <p:sp>
          <p:nvSpPr>
            <p:cNvPr id="28" name="object 16"/>
            <p:cNvSpPr/>
            <p:nvPr/>
          </p:nvSpPr>
          <p:spPr>
            <a:xfrm>
              <a:off x="5765863" y="3246145"/>
              <a:ext cx="831850" cy="1442085"/>
            </a:xfrm>
            <a:custGeom>
              <a:avLst/>
              <a:gdLst/>
              <a:ahLst/>
              <a:cxnLst/>
              <a:rect l="l" t="t" r="r" b="b"/>
              <a:pathLst>
                <a:path w="831850" h="1442085">
                  <a:moveTo>
                    <a:pt x="66929" y="0"/>
                  </a:moveTo>
                  <a:lnTo>
                    <a:pt x="0" y="36423"/>
                  </a:lnTo>
                  <a:lnTo>
                    <a:pt x="764794" y="1442021"/>
                  </a:lnTo>
                  <a:lnTo>
                    <a:pt x="831735" y="1405610"/>
                  </a:lnTo>
                  <a:lnTo>
                    <a:pt x="66929" y="0"/>
                  </a:lnTo>
                  <a:close/>
                </a:path>
              </a:pathLst>
            </a:custGeom>
            <a:solidFill>
              <a:srgbClr val="000099"/>
            </a:solidFill>
          </p:spPr>
          <p:txBody>
            <a:bodyPr wrap="square" lIns="0" tIns="0" rIns="0" bIns="0" rtlCol="0"/>
            <a:lstStyle/>
            <a:p>
              <a:endParaRPr kern="1200"/>
            </a:p>
          </p:txBody>
        </p:sp>
        <p:sp>
          <p:nvSpPr>
            <p:cNvPr id="29" name="object 17"/>
            <p:cNvSpPr/>
            <p:nvPr/>
          </p:nvSpPr>
          <p:spPr>
            <a:xfrm>
              <a:off x="5765863" y="3246145"/>
              <a:ext cx="831850" cy="1442085"/>
            </a:xfrm>
            <a:custGeom>
              <a:avLst/>
              <a:gdLst/>
              <a:ahLst/>
              <a:cxnLst/>
              <a:rect l="l" t="t" r="r" b="b"/>
              <a:pathLst>
                <a:path w="831850" h="1442085">
                  <a:moveTo>
                    <a:pt x="0" y="36423"/>
                  </a:moveTo>
                  <a:lnTo>
                    <a:pt x="66929" y="0"/>
                  </a:lnTo>
                  <a:lnTo>
                    <a:pt x="831735" y="1405610"/>
                  </a:lnTo>
                  <a:lnTo>
                    <a:pt x="764794" y="1442021"/>
                  </a:lnTo>
                  <a:lnTo>
                    <a:pt x="0" y="36423"/>
                  </a:lnTo>
                  <a:close/>
                </a:path>
              </a:pathLst>
            </a:custGeom>
            <a:ln w="9525">
              <a:solidFill>
                <a:srgbClr val="FFFFFF"/>
              </a:solidFill>
            </a:ln>
          </p:spPr>
          <p:txBody>
            <a:bodyPr wrap="square" lIns="0" tIns="0" rIns="0" bIns="0" rtlCol="0"/>
            <a:lstStyle/>
            <a:p>
              <a:endParaRPr kern="1200"/>
            </a:p>
          </p:txBody>
        </p:sp>
        <p:sp>
          <p:nvSpPr>
            <p:cNvPr id="30" name="object 18"/>
            <p:cNvSpPr/>
            <p:nvPr/>
          </p:nvSpPr>
          <p:spPr>
            <a:xfrm>
              <a:off x="6201168" y="3381082"/>
              <a:ext cx="302895" cy="1594485"/>
            </a:xfrm>
            <a:custGeom>
              <a:avLst/>
              <a:gdLst/>
              <a:ahLst/>
              <a:cxnLst/>
              <a:rect l="l" t="t" r="r" b="b"/>
              <a:pathLst>
                <a:path w="302895" h="1594485">
                  <a:moveTo>
                    <a:pt x="73850" y="0"/>
                  </a:moveTo>
                  <a:lnTo>
                    <a:pt x="0" y="10655"/>
                  </a:lnTo>
                  <a:lnTo>
                    <a:pt x="228574" y="1594446"/>
                  </a:lnTo>
                  <a:lnTo>
                    <a:pt x="302425" y="1583791"/>
                  </a:lnTo>
                  <a:lnTo>
                    <a:pt x="73850" y="0"/>
                  </a:lnTo>
                  <a:close/>
                </a:path>
              </a:pathLst>
            </a:custGeom>
            <a:solidFill>
              <a:srgbClr val="000099"/>
            </a:solidFill>
          </p:spPr>
          <p:txBody>
            <a:bodyPr wrap="square" lIns="0" tIns="0" rIns="0" bIns="0" rtlCol="0"/>
            <a:lstStyle/>
            <a:p>
              <a:endParaRPr kern="1200"/>
            </a:p>
          </p:txBody>
        </p:sp>
        <p:sp>
          <p:nvSpPr>
            <p:cNvPr id="31" name="object 19"/>
            <p:cNvSpPr/>
            <p:nvPr/>
          </p:nvSpPr>
          <p:spPr>
            <a:xfrm>
              <a:off x="6201168" y="3381082"/>
              <a:ext cx="302895" cy="1594485"/>
            </a:xfrm>
            <a:custGeom>
              <a:avLst/>
              <a:gdLst/>
              <a:ahLst/>
              <a:cxnLst/>
              <a:rect l="l" t="t" r="r" b="b"/>
              <a:pathLst>
                <a:path w="302895" h="1594485">
                  <a:moveTo>
                    <a:pt x="0" y="10655"/>
                  </a:moveTo>
                  <a:lnTo>
                    <a:pt x="73850" y="0"/>
                  </a:lnTo>
                  <a:lnTo>
                    <a:pt x="302425" y="1583791"/>
                  </a:lnTo>
                  <a:lnTo>
                    <a:pt x="228574" y="1594446"/>
                  </a:lnTo>
                  <a:lnTo>
                    <a:pt x="0" y="10655"/>
                  </a:lnTo>
                  <a:close/>
                </a:path>
              </a:pathLst>
            </a:custGeom>
            <a:ln w="9525">
              <a:solidFill>
                <a:srgbClr val="FFFFFF"/>
              </a:solidFill>
            </a:ln>
          </p:spPr>
          <p:txBody>
            <a:bodyPr wrap="square" lIns="0" tIns="0" rIns="0" bIns="0" rtlCol="0"/>
            <a:lstStyle/>
            <a:p>
              <a:endParaRPr kern="1200"/>
            </a:p>
          </p:txBody>
        </p:sp>
      </p:grpSp>
    </p:spTree>
    <p:extLst>
      <p:ext uri="{BB962C8B-B14F-4D97-AF65-F5344CB8AC3E}">
        <p14:creationId xmlns:p14="http://schemas.microsoft.com/office/powerpoint/2010/main" val="2633154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T-L Spine injuries</a:t>
            </a:r>
          </a:p>
        </p:txBody>
      </p:sp>
      <p:sp>
        <p:nvSpPr>
          <p:cNvPr id="3" name="Content Placeholder 2"/>
          <p:cNvSpPr>
            <a:spLocks noGrp="1"/>
          </p:cNvSpPr>
          <p:nvPr>
            <p:ph idx="1"/>
          </p:nvPr>
        </p:nvSpPr>
        <p:spPr/>
        <p:txBody>
          <a:bodyPr>
            <a:normAutofit/>
          </a:bodyPr>
          <a:lstStyle/>
          <a:p>
            <a:r>
              <a:rPr lang="en-US" sz="4000" b="1" dirty="0"/>
              <a:t>Height loss</a:t>
            </a:r>
          </a:p>
          <a:p>
            <a:pPr marL="0" indent="0">
              <a:buNone/>
            </a:pPr>
            <a:endParaRPr lang="en-US" sz="4000" b="1" dirty="0"/>
          </a:p>
        </p:txBody>
      </p:sp>
      <p:grpSp>
        <p:nvGrpSpPr>
          <p:cNvPr id="4" name="object 4"/>
          <p:cNvGrpSpPr/>
          <p:nvPr/>
        </p:nvGrpSpPr>
        <p:grpSpPr>
          <a:xfrm>
            <a:off x="5779537" y="1899890"/>
            <a:ext cx="4422317" cy="4499378"/>
            <a:chOff x="2286000" y="1752600"/>
            <a:chExt cx="4422317" cy="4499378"/>
          </a:xfrm>
        </p:grpSpPr>
        <p:sp>
          <p:nvSpPr>
            <p:cNvPr id="5" name="object 5"/>
            <p:cNvSpPr/>
            <p:nvPr/>
          </p:nvSpPr>
          <p:spPr>
            <a:xfrm>
              <a:off x="2743200" y="1752600"/>
              <a:ext cx="3965117" cy="4499378"/>
            </a:xfrm>
            <a:prstGeom prst="rect">
              <a:avLst/>
            </a:prstGeom>
            <a:blipFill>
              <a:blip r:embed="rId2" cstate="print"/>
              <a:stretch>
                <a:fillRect/>
              </a:stretch>
            </a:blipFill>
          </p:spPr>
          <p:txBody>
            <a:bodyPr wrap="square" lIns="0" tIns="0" rIns="0" bIns="0" rtlCol="0"/>
            <a:lstStyle/>
            <a:p>
              <a:endParaRPr kern="1200"/>
            </a:p>
          </p:txBody>
        </p:sp>
        <p:sp>
          <p:nvSpPr>
            <p:cNvPr id="6" name="object 6"/>
            <p:cNvSpPr/>
            <p:nvPr/>
          </p:nvSpPr>
          <p:spPr>
            <a:xfrm>
              <a:off x="3733800" y="2209800"/>
              <a:ext cx="76200" cy="762000"/>
            </a:xfrm>
            <a:custGeom>
              <a:avLst/>
              <a:gdLst/>
              <a:ahLst/>
              <a:cxnLst/>
              <a:rect l="l" t="t" r="r" b="b"/>
              <a:pathLst>
                <a:path w="76200" h="762000">
                  <a:moveTo>
                    <a:pt x="0" y="0"/>
                  </a:moveTo>
                  <a:lnTo>
                    <a:pt x="76200" y="762000"/>
                  </a:lnTo>
                </a:path>
              </a:pathLst>
            </a:custGeom>
            <a:ln w="9525">
              <a:solidFill>
                <a:srgbClr val="FFFF99"/>
              </a:solidFill>
            </a:ln>
          </p:spPr>
          <p:txBody>
            <a:bodyPr wrap="square" lIns="0" tIns="0" rIns="0" bIns="0" rtlCol="0"/>
            <a:lstStyle/>
            <a:p>
              <a:endParaRPr kern="1200"/>
            </a:p>
          </p:txBody>
        </p:sp>
        <p:sp>
          <p:nvSpPr>
            <p:cNvPr id="7" name="object 7"/>
            <p:cNvSpPr/>
            <p:nvPr/>
          </p:nvSpPr>
          <p:spPr>
            <a:xfrm>
              <a:off x="4800600" y="2057400"/>
              <a:ext cx="76200" cy="762000"/>
            </a:xfrm>
            <a:custGeom>
              <a:avLst/>
              <a:gdLst/>
              <a:ahLst/>
              <a:cxnLst/>
              <a:rect l="l" t="t" r="r" b="b"/>
              <a:pathLst>
                <a:path w="76200" h="762000">
                  <a:moveTo>
                    <a:pt x="0" y="0"/>
                  </a:moveTo>
                  <a:lnTo>
                    <a:pt x="76200" y="762000"/>
                  </a:lnTo>
                </a:path>
              </a:pathLst>
            </a:custGeom>
            <a:ln w="9525">
              <a:solidFill>
                <a:srgbClr val="FFFF99"/>
              </a:solidFill>
            </a:ln>
          </p:spPr>
          <p:txBody>
            <a:bodyPr wrap="square" lIns="0" tIns="0" rIns="0" bIns="0" rtlCol="0"/>
            <a:lstStyle/>
            <a:p>
              <a:endParaRPr kern="1200"/>
            </a:p>
          </p:txBody>
        </p:sp>
        <p:sp>
          <p:nvSpPr>
            <p:cNvPr id="8" name="object 8"/>
            <p:cNvSpPr/>
            <p:nvPr/>
          </p:nvSpPr>
          <p:spPr>
            <a:xfrm>
              <a:off x="3581400" y="5029200"/>
              <a:ext cx="152400" cy="838200"/>
            </a:xfrm>
            <a:custGeom>
              <a:avLst/>
              <a:gdLst/>
              <a:ahLst/>
              <a:cxnLst/>
              <a:rect l="l" t="t" r="r" b="b"/>
              <a:pathLst>
                <a:path w="152400" h="838200">
                  <a:moveTo>
                    <a:pt x="152400" y="0"/>
                  </a:moveTo>
                  <a:lnTo>
                    <a:pt x="0" y="838200"/>
                  </a:lnTo>
                </a:path>
              </a:pathLst>
            </a:custGeom>
            <a:ln w="9525">
              <a:solidFill>
                <a:srgbClr val="FFFF99"/>
              </a:solidFill>
            </a:ln>
          </p:spPr>
          <p:txBody>
            <a:bodyPr wrap="square" lIns="0" tIns="0" rIns="0" bIns="0" rtlCol="0"/>
            <a:lstStyle/>
            <a:p>
              <a:endParaRPr kern="1200"/>
            </a:p>
          </p:txBody>
        </p:sp>
        <p:sp>
          <p:nvSpPr>
            <p:cNvPr id="9" name="object 9"/>
            <p:cNvSpPr/>
            <p:nvPr/>
          </p:nvSpPr>
          <p:spPr>
            <a:xfrm>
              <a:off x="4572000" y="5105400"/>
              <a:ext cx="304800" cy="914400"/>
            </a:xfrm>
            <a:custGeom>
              <a:avLst/>
              <a:gdLst/>
              <a:ahLst/>
              <a:cxnLst/>
              <a:rect l="l" t="t" r="r" b="b"/>
              <a:pathLst>
                <a:path w="304800" h="914400">
                  <a:moveTo>
                    <a:pt x="304800" y="0"/>
                  </a:moveTo>
                  <a:lnTo>
                    <a:pt x="0" y="914400"/>
                  </a:lnTo>
                </a:path>
              </a:pathLst>
            </a:custGeom>
            <a:ln w="9525">
              <a:solidFill>
                <a:srgbClr val="FFFF99"/>
              </a:solidFill>
            </a:ln>
          </p:spPr>
          <p:txBody>
            <a:bodyPr wrap="square" lIns="0" tIns="0" rIns="0" bIns="0" rtlCol="0"/>
            <a:lstStyle/>
            <a:p>
              <a:endParaRPr kern="1200"/>
            </a:p>
          </p:txBody>
        </p:sp>
        <p:sp>
          <p:nvSpPr>
            <p:cNvPr id="10" name="object 10"/>
            <p:cNvSpPr/>
            <p:nvPr/>
          </p:nvSpPr>
          <p:spPr>
            <a:xfrm>
              <a:off x="2286000" y="3597897"/>
              <a:ext cx="1563370" cy="136525"/>
            </a:xfrm>
            <a:custGeom>
              <a:avLst/>
              <a:gdLst/>
              <a:ahLst/>
              <a:cxnLst/>
              <a:rect l="l" t="t" r="r" b="b"/>
              <a:pathLst>
                <a:path w="1563370" h="136525">
                  <a:moveTo>
                    <a:pt x="0" y="135902"/>
                  </a:moveTo>
                  <a:lnTo>
                    <a:pt x="1562811" y="0"/>
                  </a:lnTo>
                </a:path>
              </a:pathLst>
            </a:custGeom>
            <a:ln w="76200">
              <a:solidFill>
                <a:srgbClr val="000000"/>
              </a:solidFill>
            </a:ln>
          </p:spPr>
          <p:txBody>
            <a:bodyPr wrap="square" lIns="0" tIns="0" rIns="0" bIns="0" rtlCol="0"/>
            <a:lstStyle/>
            <a:p>
              <a:endParaRPr kern="1200"/>
            </a:p>
          </p:txBody>
        </p:sp>
        <p:sp>
          <p:nvSpPr>
            <p:cNvPr id="11" name="object 11"/>
            <p:cNvSpPr/>
            <p:nvPr/>
          </p:nvSpPr>
          <p:spPr>
            <a:xfrm>
              <a:off x="3800957" y="3487343"/>
              <a:ext cx="238125" cy="227965"/>
            </a:xfrm>
            <a:custGeom>
              <a:avLst/>
              <a:gdLst/>
              <a:ahLst/>
              <a:cxnLst/>
              <a:rect l="l" t="t" r="r" b="b"/>
              <a:pathLst>
                <a:path w="238125" h="227964">
                  <a:moveTo>
                    <a:pt x="0" y="0"/>
                  </a:moveTo>
                  <a:lnTo>
                    <a:pt x="19812" y="227736"/>
                  </a:lnTo>
                  <a:lnTo>
                    <a:pt x="237642" y="94056"/>
                  </a:lnTo>
                  <a:lnTo>
                    <a:pt x="0" y="0"/>
                  </a:lnTo>
                  <a:close/>
                </a:path>
              </a:pathLst>
            </a:custGeom>
            <a:solidFill>
              <a:srgbClr val="000000"/>
            </a:solidFill>
          </p:spPr>
          <p:txBody>
            <a:bodyPr wrap="square" lIns="0" tIns="0" rIns="0" bIns="0" rtlCol="0"/>
            <a:lstStyle/>
            <a:p>
              <a:endParaRPr kern="1200"/>
            </a:p>
          </p:txBody>
        </p:sp>
      </p:grpSp>
      <p:sp>
        <p:nvSpPr>
          <p:cNvPr id="12" name="Rounded Rectangular Callout 11"/>
          <p:cNvSpPr/>
          <p:nvPr/>
        </p:nvSpPr>
        <p:spPr>
          <a:xfrm>
            <a:off x="2451918" y="3495802"/>
            <a:ext cx="3316022" cy="123233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Adjacent fracture</a:t>
            </a:r>
          </a:p>
        </p:txBody>
      </p:sp>
    </p:spTree>
    <p:extLst>
      <p:ext uri="{BB962C8B-B14F-4D97-AF65-F5344CB8AC3E}">
        <p14:creationId xmlns:p14="http://schemas.microsoft.com/office/powerpoint/2010/main" val="419541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993"/>
            <a:ext cx="10515600" cy="1325563"/>
          </a:xfrm>
        </p:spPr>
        <p:txBody>
          <a:bodyPr/>
          <a:lstStyle/>
          <a:p>
            <a:r>
              <a:rPr lang="en-US" dirty="0">
                <a:solidFill>
                  <a:srgbClr val="000090"/>
                </a:solidFill>
              </a:rPr>
              <a:t>MRI- Best at soft tissues</a:t>
            </a:r>
          </a:p>
        </p:txBody>
      </p:sp>
      <p:sp>
        <p:nvSpPr>
          <p:cNvPr id="3" name="Content Placeholder 2"/>
          <p:cNvSpPr>
            <a:spLocks noGrp="1"/>
          </p:cNvSpPr>
          <p:nvPr>
            <p:ph idx="1"/>
          </p:nvPr>
        </p:nvSpPr>
        <p:spPr>
          <a:xfrm>
            <a:off x="3873500" y="1825625"/>
            <a:ext cx="7480300" cy="4351338"/>
          </a:xfrm>
        </p:spPr>
        <p:txBody>
          <a:bodyPr>
            <a:normAutofit/>
          </a:bodyPr>
          <a:lstStyle/>
          <a:p>
            <a:endParaRPr lang="en-US" sz="3600" b="1" dirty="0"/>
          </a:p>
          <a:p>
            <a:endParaRPr lang="en-US" sz="3600" b="1" dirty="0"/>
          </a:p>
          <a:p>
            <a:endParaRPr lang="en-US" sz="3600" b="1" dirty="0"/>
          </a:p>
        </p:txBody>
      </p:sp>
      <p:sp>
        <p:nvSpPr>
          <p:cNvPr id="4" name="object 2"/>
          <p:cNvSpPr/>
          <p:nvPr/>
        </p:nvSpPr>
        <p:spPr>
          <a:xfrm>
            <a:off x="4435339" y="1823352"/>
            <a:ext cx="2873375" cy="4740712"/>
          </a:xfrm>
          <a:prstGeom prst="rect">
            <a:avLst/>
          </a:prstGeom>
          <a:blipFill>
            <a:blip r:embed="rId3" cstate="print"/>
            <a:stretch>
              <a:fillRect/>
            </a:stretch>
          </a:blipFill>
        </p:spPr>
        <p:txBody>
          <a:bodyPr wrap="square" lIns="0" tIns="0" rIns="0" bIns="0" rtlCol="0"/>
          <a:lstStyle/>
          <a:p>
            <a:endParaRPr kern="1200"/>
          </a:p>
        </p:txBody>
      </p:sp>
      <p:sp>
        <p:nvSpPr>
          <p:cNvPr id="5" name="object 4"/>
          <p:cNvSpPr/>
          <p:nvPr/>
        </p:nvSpPr>
        <p:spPr>
          <a:xfrm>
            <a:off x="7952726" y="1823476"/>
            <a:ext cx="3382962" cy="4740712"/>
          </a:xfrm>
          <a:prstGeom prst="rect">
            <a:avLst/>
          </a:prstGeom>
          <a:blipFill>
            <a:blip r:embed="rId4" cstate="print"/>
            <a:stretch>
              <a:fillRect/>
            </a:stretch>
          </a:blipFill>
        </p:spPr>
        <p:txBody>
          <a:bodyPr wrap="square" lIns="0" tIns="0" rIns="0" bIns="0" rtlCol="0"/>
          <a:lstStyle/>
          <a:p>
            <a:endParaRPr kern="1200"/>
          </a:p>
        </p:txBody>
      </p:sp>
      <p:sp>
        <p:nvSpPr>
          <p:cNvPr id="6" name="TextBox 5">
            <a:extLst>
              <a:ext uri="{FF2B5EF4-FFF2-40B4-BE49-F238E27FC236}">
                <a16:creationId xmlns:a16="http://schemas.microsoft.com/office/drawing/2014/main" id="{FB87B63F-C9F9-425F-99FD-E31502794067}"/>
              </a:ext>
            </a:extLst>
          </p:cNvPr>
          <p:cNvSpPr txBox="1"/>
          <p:nvPr/>
        </p:nvSpPr>
        <p:spPr>
          <a:xfrm>
            <a:off x="292100" y="1823352"/>
            <a:ext cx="3937000"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MRI Can be useful to detect injuries to soft tissues, such as the posterior ligamentous complex (PLC)</a:t>
            </a:r>
          </a:p>
          <a:p>
            <a:pPr marL="285750" indent="-285750">
              <a:buFont typeface="Arial" panose="020B0604020202020204" pitchFamily="34" charset="0"/>
              <a:buChar char="•"/>
            </a:pPr>
            <a:r>
              <a:rPr lang="en-US" sz="2400" b="1" dirty="0"/>
              <a:t>Consists of </a:t>
            </a:r>
          </a:p>
          <a:p>
            <a:pPr marL="742950" lvl="1" indent="-285750">
              <a:buFont typeface="Arial" panose="020B0604020202020204" pitchFamily="34" charset="0"/>
              <a:buChar char="•"/>
            </a:pPr>
            <a:r>
              <a:rPr lang="en-US" sz="2400" b="1" dirty="0"/>
              <a:t>Supraspinous Ligament</a:t>
            </a:r>
          </a:p>
          <a:p>
            <a:pPr marL="742950" lvl="1" indent="-285750">
              <a:buFont typeface="Arial" panose="020B0604020202020204" pitchFamily="34" charset="0"/>
              <a:buChar char="•"/>
            </a:pPr>
            <a:r>
              <a:rPr lang="en-US" sz="2400" b="1" dirty="0"/>
              <a:t>Interspinous Ligament</a:t>
            </a:r>
          </a:p>
          <a:p>
            <a:pPr marL="742950" lvl="1" indent="-285750">
              <a:buFont typeface="Arial" panose="020B0604020202020204" pitchFamily="34" charset="0"/>
              <a:buChar char="•"/>
            </a:pPr>
            <a:r>
              <a:rPr lang="en-US" sz="2400" b="1" dirty="0"/>
              <a:t>Ligamentum Flavum</a:t>
            </a:r>
          </a:p>
          <a:p>
            <a:pPr marL="742950" lvl="1" indent="-285750">
              <a:buFont typeface="Arial" panose="020B0604020202020204" pitchFamily="34" charset="0"/>
              <a:buChar char="•"/>
            </a:pPr>
            <a:r>
              <a:rPr lang="en-US" sz="2400" b="1" dirty="0"/>
              <a:t>Facet Capsule</a:t>
            </a:r>
          </a:p>
        </p:txBody>
      </p:sp>
    </p:spTree>
    <p:extLst>
      <p:ext uri="{BB962C8B-B14F-4D97-AF65-F5344CB8AC3E}">
        <p14:creationId xmlns:p14="http://schemas.microsoft.com/office/powerpoint/2010/main" val="4018348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MRI- best for soft tissues</a:t>
            </a:r>
          </a:p>
        </p:txBody>
      </p:sp>
      <p:sp>
        <p:nvSpPr>
          <p:cNvPr id="3" name="Content Placeholder 2"/>
          <p:cNvSpPr>
            <a:spLocks noGrp="1"/>
          </p:cNvSpPr>
          <p:nvPr>
            <p:ph idx="1"/>
          </p:nvPr>
        </p:nvSpPr>
        <p:spPr/>
        <p:txBody>
          <a:bodyPr>
            <a:normAutofit/>
          </a:bodyPr>
          <a:lstStyle/>
          <a:p>
            <a:endParaRPr lang="en-US" b="1" dirty="0"/>
          </a:p>
          <a:p>
            <a:endParaRPr lang="en-US" b="1" dirty="0"/>
          </a:p>
          <a:p>
            <a:pPr marL="0" indent="0">
              <a:buNone/>
            </a:pPr>
            <a:endParaRPr lang="en-US" b="1" dirty="0"/>
          </a:p>
          <a:p>
            <a:pPr marL="0" indent="0">
              <a:buNone/>
            </a:pPr>
            <a:r>
              <a:rPr lang="en-US" sz="3200" b="1" dirty="0"/>
              <a:t>Assessing PLC using MRI</a:t>
            </a:r>
          </a:p>
        </p:txBody>
      </p:sp>
      <p:sp>
        <p:nvSpPr>
          <p:cNvPr id="4" name="object 4"/>
          <p:cNvSpPr/>
          <p:nvPr/>
        </p:nvSpPr>
        <p:spPr>
          <a:xfrm>
            <a:off x="5163666" y="1500500"/>
            <a:ext cx="4232275" cy="5001587"/>
          </a:xfrm>
          <a:prstGeom prst="rect">
            <a:avLst/>
          </a:prstGeom>
          <a:blipFill>
            <a:blip r:embed="rId2" cstate="print"/>
            <a:stretch>
              <a:fillRect/>
            </a:stretch>
          </a:blipFill>
        </p:spPr>
        <p:txBody>
          <a:bodyPr wrap="square" lIns="0" tIns="0" rIns="0" bIns="0" rtlCol="0"/>
          <a:lstStyle/>
          <a:p>
            <a:endParaRPr kern="1200"/>
          </a:p>
        </p:txBody>
      </p:sp>
      <p:sp>
        <p:nvSpPr>
          <p:cNvPr id="12" name="Freeform 11"/>
          <p:cNvSpPr/>
          <p:nvPr/>
        </p:nvSpPr>
        <p:spPr>
          <a:xfrm>
            <a:off x="7682335" y="2139083"/>
            <a:ext cx="243405" cy="820068"/>
          </a:xfrm>
          <a:custGeom>
            <a:avLst/>
            <a:gdLst>
              <a:gd name="connsiteX0" fmla="*/ 242465 w 243405"/>
              <a:gd name="connsiteY0" fmla="*/ 19917 h 820068"/>
              <a:gd name="connsiteX1" fmla="*/ 242465 w 243405"/>
              <a:gd name="connsiteY1" fmla="*/ 273917 h 820068"/>
              <a:gd name="connsiteX2" fmla="*/ 242465 w 243405"/>
              <a:gd name="connsiteY2" fmla="*/ 324717 h 820068"/>
              <a:gd name="connsiteX3" fmla="*/ 229765 w 243405"/>
              <a:gd name="connsiteY3" fmla="*/ 477117 h 820068"/>
              <a:gd name="connsiteX4" fmla="*/ 153565 w 243405"/>
              <a:gd name="connsiteY4" fmla="*/ 578717 h 820068"/>
              <a:gd name="connsiteX5" fmla="*/ 140865 w 243405"/>
              <a:gd name="connsiteY5" fmla="*/ 718417 h 820068"/>
              <a:gd name="connsiteX6" fmla="*/ 64665 w 243405"/>
              <a:gd name="connsiteY6" fmla="*/ 820017 h 820068"/>
              <a:gd name="connsiteX7" fmla="*/ 1165 w 243405"/>
              <a:gd name="connsiteY7" fmla="*/ 705717 h 820068"/>
              <a:gd name="connsiteX8" fmla="*/ 26565 w 243405"/>
              <a:gd name="connsiteY8" fmla="*/ 527917 h 820068"/>
              <a:gd name="connsiteX9" fmla="*/ 64665 w 243405"/>
              <a:gd name="connsiteY9" fmla="*/ 426317 h 820068"/>
              <a:gd name="connsiteX10" fmla="*/ 77365 w 243405"/>
              <a:gd name="connsiteY10" fmla="*/ 235817 h 820068"/>
              <a:gd name="connsiteX11" fmla="*/ 102765 w 243405"/>
              <a:gd name="connsiteY11" fmla="*/ 146917 h 820068"/>
              <a:gd name="connsiteX12" fmla="*/ 140865 w 243405"/>
              <a:gd name="connsiteY12" fmla="*/ 7217 h 820068"/>
              <a:gd name="connsiteX13" fmla="*/ 178965 w 243405"/>
              <a:gd name="connsiteY13" fmla="*/ 32617 h 82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405" h="820068">
                <a:moveTo>
                  <a:pt x="242465" y="19917"/>
                </a:moveTo>
                <a:lnTo>
                  <a:pt x="242465" y="273917"/>
                </a:lnTo>
                <a:cubicBezTo>
                  <a:pt x="242465" y="324717"/>
                  <a:pt x="244582" y="290850"/>
                  <a:pt x="242465" y="324717"/>
                </a:cubicBezTo>
                <a:cubicBezTo>
                  <a:pt x="240348" y="358584"/>
                  <a:pt x="244582" y="434784"/>
                  <a:pt x="229765" y="477117"/>
                </a:cubicBezTo>
                <a:cubicBezTo>
                  <a:pt x="214948" y="519450"/>
                  <a:pt x="168382" y="538500"/>
                  <a:pt x="153565" y="578717"/>
                </a:cubicBezTo>
                <a:cubicBezTo>
                  <a:pt x="138748" y="618934"/>
                  <a:pt x="155682" y="678200"/>
                  <a:pt x="140865" y="718417"/>
                </a:cubicBezTo>
                <a:cubicBezTo>
                  <a:pt x="126048" y="758634"/>
                  <a:pt x="87948" y="822134"/>
                  <a:pt x="64665" y="820017"/>
                </a:cubicBezTo>
                <a:cubicBezTo>
                  <a:pt x="41382" y="817900"/>
                  <a:pt x="7515" y="754400"/>
                  <a:pt x="1165" y="705717"/>
                </a:cubicBezTo>
                <a:cubicBezTo>
                  <a:pt x="-5185" y="657034"/>
                  <a:pt x="15982" y="574484"/>
                  <a:pt x="26565" y="527917"/>
                </a:cubicBezTo>
                <a:cubicBezTo>
                  <a:pt x="37148" y="481350"/>
                  <a:pt x="56198" y="475000"/>
                  <a:pt x="64665" y="426317"/>
                </a:cubicBezTo>
                <a:cubicBezTo>
                  <a:pt x="73132" y="377634"/>
                  <a:pt x="71015" y="282384"/>
                  <a:pt x="77365" y="235817"/>
                </a:cubicBezTo>
                <a:cubicBezTo>
                  <a:pt x="83715" y="189250"/>
                  <a:pt x="92182" y="185017"/>
                  <a:pt x="102765" y="146917"/>
                </a:cubicBezTo>
                <a:cubicBezTo>
                  <a:pt x="113348" y="108817"/>
                  <a:pt x="128165" y="26267"/>
                  <a:pt x="140865" y="7217"/>
                </a:cubicBezTo>
                <a:cubicBezTo>
                  <a:pt x="153565" y="-11833"/>
                  <a:pt x="166265" y="10392"/>
                  <a:pt x="178965" y="32617"/>
                </a:cubicBezTo>
              </a:path>
            </a:pathLst>
          </a:cu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835900" y="2146300"/>
            <a:ext cx="88900" cy="38100"/>
          </a:xfrm>
          <a:custGeom>
            <a:avLst/>
            <a:gdLst>
              <a:gd name="connsiteX0" fmla="*/ 88900 w 88900"/>
              <a:gd name="connsiteY0" fmla="*/ 38100 h 38100"/>
              <a:gd name="connsiteX1" fmla="*/ 0 w 88900"/>
              <a:gd name="connsiteY1" fmla="*/ 0 h 38100"/>
            </a:gdLst>
            <a:ahLst/>
            <a:cxnLst>
              <a:cxn ang="0">
                <a:pos x="connsiteX0" y="connsiteY0"/>
              </a:cxn>
              <a:cxn ang="0">
                <a:pos x="connsiteX1" y="connsiteY1"/>
              </a:cxn>
            </a:cxnLst>
            <a:rect l="l" t="t" r="r" b="b"/>
            <a:pathLst>
              <a:path w="88900" h="38100">
                <a:moveTo>
                  <a:pt x="88900" y="38100"/>
                </a:moveTo>
                <a:lnTo>
                  <a:pt x="0"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1208388">
            <a:off x="8682591" y="3352801"/>
            <a:ext cx="698500" cy="2921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395939" y="2959151"/>
            <a:ext cx="2796061" cy="1384995"/>
          </a:xfrm>
          <a:prstGeom prst="rect">
            <a:avLst/>
          </a:prstGeom>
          <a:noFill/>
        </p:spPr>
        <p:txBody>
          <a:bodyPr wrap="square" rtlCol="0">
            <a:spAutoFit/>
          </a:bodyPr>
          <a:lstStyle/>
          <a:p>
            <a:r>
              <a:rPr lang="en-GB" sz="2800" b="1" dirty="0"/>
              <a:t>Continuity of the </a:t>
            </a:r>
            <a:r>
              <a:rPr lang="en-GB" sz="2800" b="1" dirty="0" err="1"/>
              <a:t>ligamentum</a:t>
            </a:r>
            <a:r>
              <a:rPr lang="en-GB" sz="2800" b="1" dirty="0"/>
              <a:t> </a:t>
            </a:r>
            <a:r>
              <a:rPr lang="en-GB" sz="2800" b="1" dirty="0" err="1"/>
              <a:t>flavum</a:t>
            </a:r>
            <a:endParaRPr lang="en-US" sz="2800" b="1" dirty="0"/>
          </a:p>
        </p:txBody>
      </p:sp>
    </p:spTree>
    <p:extLst>
      <p:ext uri="{BB962C8B-B14F-4D97-AF65-F5344CB8AC3E}">
        <p14:creationId xmlns:p14="http://schemas.microsoft.com/office/powerpoint/2010/main" val="3887428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3A04-15C9-4C0B-BFAE-A9194BCF90F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3D8E06D-E15D-4E42-9087-B95550687812}"/>
              </a:ext>
            </a:extLst>
          </p:cNvPr>
          <p:cNvSpPr>
            <a:spLocks noGrp="1"/>
          </p:cNvSpPr>
          <p:nvPr>
            <p:ph idx="1"/>
          </p:nvPr>
        </p:nvSpPr>
        <p:spPr/>
        <p:txBody>
          <a:bodyPr>
            <a:normAutofit/>
          </a:bodyPr>
          <a:lstStyle/>
          <a:p>
            <a:r>
              <a:rPr lang="en-US" sz="2800" b="1" dirty="0"/>
              <a:t>Radiographic imaging serves as an adjunct to history and physical examination in process of diagnosing traumatic spinal injuries</a:t>
            </a:r>
          </a:p>
          <a:p>
            <a:r>
              <a:rPr lang="en-US" sz="2800" b="1" dirty="0"/>
              <a:t>Radiographic evaluation should be approached in a systematic </a:t>
            </a:r>
            <a:r>
              <a:rPr lang="en-US" b="1" dirty="0"/>
              <a:t>manner</a:t>
            </a:r>
          </a:p>
          <a:p>
            <a:r>
              <a:rPr lang="en-US" b="1" dirty="0"/>
              <a:t>The advent of advanced imaging systems has led to improved detection, understanding, and diagnosis of spine trauma …</a:t>
            </a:r>
          </a:p>
          <a:p>
            <a:r>
              <a:rPr lang="en-US" b="1" dirty="0"/>
              <a:t>But understanding the principles of these injuries on plain films remains critically important</a:t>
            </a:r>
          </a:p>
          <a:p>
            <a:endParaRPr lang="en-US" dirty="0"/>
          </a:p>
        </p:txBody>
      </p:sp>
    </p:spTree>
    <p:extLst>
      <p:ext uri="{BB962C8B-B14F-4D97-AF65-F5344CB8AC3E}">
        <p14:creationId xmlns:p14="http://schemas.microsoft.com/office/powerpoint/2010/main" val="36647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Radiographic Exam</a:t>
            </a:r>
          </a:p>
        </p:txBody>
      </p:sp>
      <p:sp>
        <p:nvSpPr>
          <p:cNvPr id="3" name="Content Placeholder 2"/>
          <p:cNvSpPr>
            <a:spLocks noGrp="1"/>
          </p:cNvSpPr>
          <p:nvPr>
            <p:ph idx="1"/>
          </p:nvPr>
        </p:nvSpPr>
        <p:spPr>
          <a:xfrm>
            <a:off x="754434" y="1395807"/>
            <a:ext cx="10021425" cy="4705707"/>
          </a:xfrm>
        </p:spPr>
        <p:txBody>
          <a:bodyPr/>
          <a:lstStyle/>
          <a:p>
            <a:pPr marL="0" indent="0">
              <a:buNone/>
            </a:pPr>
            <a:r>
              <a:rPr lang="en-US" sz="3600" b="1" dirty="0"/>
              <a:t>Systematic Approach</a:t>
            </a:r>
          </a:p>
          <a:p>
            <a:r>
              <a:rPr lang="en-US" b="1" dirty="0"/>
              <a:t>If a Step is missed</a:t>
            </a:r>
          </a:p>
        </p:txBody>
      </p:sp>
      <p:grpSp>
        <p:nvGrpSpPr>
          <p:cNvPr id="4" name="object 5"/>
          <p:cNvGrpSpPr/>
          <p:nvPr/>
        </p:nvGrpSpPr>
        <p:grpSpPr>
          <a:xfrm>
            <a:off x="1961388" y="821575"/>
            <a:ext cx="6433185" cy="5835650"/>
            <a:chOff x="1961388" y="821575"/>
            <a:chExt cx="6433185" cy="5835650"/>
          </a:xfrm>
        </p:grpSpPr>
        <p:sp>
          <p:nvSpPr>
            <p:cNvPr id="5" name="object 6"/>
            <p:cNvSpPr/>
            <p:nvPr/>
          </p:nvSpPr>
          <p:spPr>
            <a:xfrm>
              <a:off x="2121408" y="5471160"/>
              <a:ext cx="2019299" cy="1185672"/>
            </a:xfrm>
            <a:prstGeom prst="rect">
              <a:avLst/>
            </a:prstGeom>
            <a:blipFill>
              <a:blip r:embed="rId2" cstate="print"/>
              <a:stretch>
                <a:fillRect/>
              </a:stretch>
            </a:blipFill>
          </p:spPr>
          <p:txBody>
            <a:bodyPr wrap="square" lIns="0" tIns="0" rIns="0" bIns="0" rtlCol="0"/>
            <a:lstStyle/>
            <a:p>
              <a:endParaRPr>
                <a:solidFill>
                  <a:srgbClr val="0000FF"/>
                </a:solidFill>
              </a:endParaRPr>
            </a:p>
          </p:txBody>
        </p:sp>
        <p:sp>
          <p:nvSpPr>
            <p:cNvPr id="6" name="object 7"/>
            <p:cNvSpPr/>
            <p:nvPr/>
          </p:nvSpPr>
          <p:spPr>
            <a:xfrm>
              <a:off x="1961388" y="5277611"/>
              <a:ext cx="2162556" cy="516635"/>
            </a:xfrm>
            <a:prstGeom prst="rect">
              <a:avLst/>
            </a:prstGeom>
            <a:blipFill>
              <a:blip r:embed="rId3" cstate="print"/>
              <a:stretch>
                <a:fillRect/>
              </a:stretch>
            </a:blipFill>
          </p:spPr>
          <p:txBody>
            <a:bodyPr wrap="square" lIns="0" tIns="0" rIns="0" bIns="0" rtlCol="0"/>
            <a:lstStyle/>
            <a:p>
              <a:endParaRPr>
                <a:solidFill>
                  <a:srgbClr val="0000FF"/>
                </a:solidFill>
              </a:endParaRPr>
            </a:p>
          </p:txBody>
        </p:sp>
        <p:sp>
          <p:nvSpPr>
            <p:cNvPr id="7" name="object 8"/>
            <p:cNvSpPr/>
            <p:nvPr/>
          </p:nvSpPr>
          <p:spPr>
            <a:xfrm>
              <a:off x="3156204" y="4457699"/>
              <a:ext cx="2106168" cy="1359408"/>
            </a:xfrm>
            <a:prstGeom prst="rect">
              <a:avLst/>
            </a:prstGeom>
            <a:blipFill>
              <a:blip r:embed="rId4" cstate="print"/>
              <a:stretch>
                <a:fillRect/>
              </a:stretch>
            </a:blipFill>
          </p:spPr>
          <p:txBody>
            <a:bodyPr wrap="square" lIns="0" tIns="0" rIns="0" bIns="0" rtlCol="0"/>
            <a:lstStyle/>
            <a:p>
              <a:endParaRPr>
                <a:solidFill>
                  <a:srgbClr val="0000FF"/>
                </a:solidFill>
              </a:endParaRPr>
            </a:p>
          </p:txBody>
        </p:sp>
        <p:sp>
          <p:nvSpPr>
            <p:cNvPr id="8" name="object 9"/>
            <p:cNvSpPr/>
            <p:nvPr/>
          </p:nvSpPr>
          <p:spPr>
            <a:xfrm>
              <a:off x="3115055" y="4232148"/>
              <a:ext cx="2171699" cy="745236"/>
            </a:xfrm>
            <a:prstGeom prst="rect">
              <a:avLst/>
            </a:prstGeom>
            <a:blipFill>
              <a:blip r:embed="rId5" cstate="print"/>
              <a:stretch>
                <a:fillRect/>
              </a:stretch>
            </a:blipFill>
          </p:spPr>
          <p:txBody>
            <a:bodyPr wrap="square" lIns="0" tIns="0" rIns="0" bIns="0" rtlCol="0"/>
            <a:lstStyle/>
            <a:p>
              <a:endParaRPr>
                <a:solidFill>
                  <a:srgbClr val="0000FF"/>
                </a:solidFill>
              </a:endParaRPr>
            </a:p>
          </p:txBody>
        </p:sp>
        <p:sp>
          <p:nvSpPr>
            <p:cNvPr id="9" name="object 10"/>
            <p:cNvSpPr/>
            <p:nvPr/>
          </p:nvSpPr>
          <p:spPr>
            <a:xfrm>
              <a:off x="2131199" y="5098224"/>
              <a:ext cx="924560" cy="328930"/>
            </a:xfrm>
            <a:custGeom>
              <a:avLst/>
              <a:gdLst/>
              <a:ahLst/>
              <a:cxnLst/>
              <a:rect l="l" t="t" r="r" b="b"/>
              <a:pathLst>
                <a:path w="924560" h="328929">
                  <a:moveTo>
                    <a:pt x="919048" y="0"/>
                  </a:moveTo>
                  <a:lnTo>
                    <a:pt x="0" y="14389"/>
                  </a:lnTo>
                  <a:lnTo>
                    <a:pt x="4914" y="328676"/>
                  </a:lnTo>
                  <a:lnTo>
                    <a:pt x="923975" y="314286"/>
                  </a:lnTo>
                  <a:lnTo>
                    <a:pt x="919048" y="0"/>
                  </a:lnTo>
                  <a:close/>
                </a:path>
              </a:pathLst>
            </a:custGeom>
            <a:solidFill>
              <a:srgbClr val="000000"/>
            </a:solidFill>
          </p:spPr>
          <p:txBody>
            <a:bodyPr wrap="square" lIns="0" tIns="0" rIns="0" bIns="0" rtlCol="0"/>
            <a:lstStyle/>
            <a:p>
              <a:endParaRPr>
                <a:solidFill>
                  <a:srgbClr val="0000FF"/>
                </a:solidFill>
              </a:endParaRPr>
            </a:p>
          </p:txBody>
        </p:sp>
        <p:sp>
          <p:nvSpPr>
            <p:cNvPr id="10" name="object 11"/>
            <p:cNvSpPr/>
            <p:nvPr/>
          </p:nvSpPr>
          <p:spPr>
            <a:xfrm>
              <a:off x="2131199" y="5098224"/>
              <a:ext cx="924560" cy="328930"/>
            </a:xfrm>
            <a:custGeom>
              <a:avLst/>
              <a:gdLst/>
              <a:ahLst/>
              <a:cxnLst/>
              <a:rect l="l" t="t" r="r" b="b"/>
              <a:pathLst>
                <a:path w="924560" h="328929">
                  <a:moveTo>
                    <a:pt x="0" y="14389"/>
                  </a:moveTo>
                  <a:lnTo>
                    <a:pt x="919048" y="0"/>
                  </a:lnTo>
                  <a:lnTo>
                    <a:pt x="923975" y="314286"/>
                  </a:lnTo>
                  <a:lnTo>
                    <a:pt x="4914" y="328676"/>
                  </a:lnTo>
                  <a:lnTo>
                    <a:pt x="0" y="14389"/>
                  </a:lnTo>
                  <a:close/>
                </a:path>
              </a:pathLst>
            </a:custGeom>
            <a:ln w="9525">
              <a:solidFill>
                <a:srgbClr val="FFFF99"/>
              </a:solidFill>
            </a:ln>
          </p:spPr>
          <p:txBody>
            <a:bodyPr wrap="square" lIns="0" tIns="0" rIns="0" bIns="0" rtlCol="0"/>
            <a:lstStyle/>
            <a:p>
              <a:endParaRPr>
                <a:solidFill>
                  <a:srgbClr val="0000FF"/>
                </a:solidFill>
              </a:endParaRPr>
            </a:p>
          </p:txBody>
        </p:sp>
        <p:sp>
          <p:nvSpPr>
            <p:cNvPr id="11" name="object 12"/>
            <p:cNvSpPr/>
            <p:nvPr/>
          </p:nvSpPr>
          <p:spPr>
            <a:xfrm>
              <a:off x="2236228" y="5198414"/>
              <a:ext cx="471805" cy="165735"/>
            </a:xfrm>
            <a:custGeom>
              <a:avLst/>
              <a:gdLst/>
              <a:ahLst/>
              <a:cxnLst/>
              <a:rect l="l" t="t" r="r" b="b"/>
              <a:pathLst>
                <a:path w="471805" h="165735">
                  <a:moveTo>
                    <a:pt x="25768" y="2451"/>
                  </a:moveTo>
                  <a:lnTo>
                    <a:pt x="0" y="2857"/>
                  </a:lnTo>
                  <a:lnTo>
                    <a:pt x="1993" y="130479"/>
                  </a:lnTo>
                  <a:lnTo>
                    <a:pt x="27762" y="130073"/>
                  </a:lnTo>
                  <a:lnTo>
                    <a:pt x="25768" y="2451"/>
                  </a:lnTo>
                  <a:close/>
                </a:path>
                <a:path w="471805" h="165735">
                  <a:moveTo>
                    <a:pt x="73990" y="36880"/>
                  </a:moveTo>
                  <a:lnTo>
                    <a:pt x="51269" y="37236"/>
                  </a:lnTo>
                  <a:lnTo>
                    <a:pt x="52717" y="129679"/>
                  </a:lnTo>
                  <a:lnTo>
                    <a:pt x="77177" y="129298"/>
                  </a:lnTo>
                  <a:lnTo>
                    <a:pt x="76365" y="77101"/>
                  </a:lnTo>
                  <a:lnTo>
                    <a:pt x="76873" y="70015"/>
                  </a:lnTo>
                  <a:lnTo>
                    <a:pt x="99491" y="53111"/>
                  </a:lnTo>
                  <a:lnTo>
                    <a:pt x="134130" y="53111"/>
                  </a:lnTo>
                  <a:lnTo>
                    <a:pt x="133515" y="50660"/>
                  </a:lnTo>
                  <a:lnTo>
                    <a:pt x="133416" y="50457"/>
                  </a:lnTo>
                  <a:lnTo>
                    <a:pt x="74206" y="50457"/>
                  </a:lnTo>
                  <a:lnTo>
                    <a:pt x="73990" y="36880"/>
                  </a:lnTo>
                  <a:close/>
                </a:path>
                <a:path w="471805" h="165735">
                  <a:moveTo>
                    <a:pt x="134130" y="53111"/>
                  </a:moveTo>
                  <a:lnTo>
                    <a:pt x="99491" y="53111"/>
                  </a:lnTo>
                  <a:lnTo>
                    <a:pt x="102336" y="53873"/>
                  </a:lnTo>
                  <a:lnTo>
                    <a:pt x="107086" y="57061"/>
                  </a:lnTo>
                  <a:lnTo>
                    <a:pt x="108826" y="59308"/>
                  </a:lnTo>
                  <a:lnTo>
                    <a:pt x="110998" y="65138"/>
                  </a:lnTo>
                  <a:lnTo>
                    <a:pt x="111620" y="71589"/>
                  </a:lnTo>
                  <a:lnTo>
                    <a:pt x="112522" y="128752"/>
                  </a:lnTo>
                  <a:lnTo>
                    <a:pt x="136982" y="128371"/>
                  </a:lnTo>
                  <a:lnTo>
                    <a:pt x="135966" y="63766"/>
                  </a:lnTo>
                  <a:lnTo>
                    <a:pt x="135432" y="58292"/>
                  </a:lnTo>
                  <a:lnTo>
                    <a:pt x="134130" y="53111"/>
                  </a:lnTo>
                  <a:close/>
                </a:path>
                <a:path w="471805" h="165735">
                  <a:moveTo>
                    <a:pt x="109816" y="34226"/>
                  </a:moveTo>
                  <a:lnTo>
                    <a:pt x="74206" y="50457"/>
                  </a:lnTo>
                  <a:lnTo>
                    <a:pt x="133416" y="50457"/>
                  </a:lnTo>
                  <a:lnTo>
                    <a:pt x="109816" y="34226"/>
                  </a:lnTo>
                  <a:close/>
                </a:path>
                <a:path w="471805" h="165735">
                  <a:moveTo>
                    <a:pt x="183019" y="0"/>
                  </a:moveTo>
                  <a:lnTo>
                    <a:pt x="158559" y="380"/>
                  </a:lnTo>
                  <a:lnTo>
                    <a:pt x="158915" y="23012"/>
                  </a:lnTo>
                  <a:lnTo>
                    <a:pt x="183375" y="22631"/>
                  </a:lnTo>
                  <a:lnTo>
                    <a:pt x="183019" y="0"/>
                  </a:lnTo>
                  <a:close/>
                </a:path>
                <a:path w="471805" h="165735">
                  <a:moveTo>
                    <a:pt x="144589" y="142265"/>
                  </a:moveTo>
                  <a:lnTo>
                    <a:pt x="140652" y="163220"/>
                  </a:lnTo>
                  <a:lnTo>
                    <a:pt x="143903" y="164045"/>
                  </a:lnTo>
                  <a:lnTo>
                    <a:pt x="146951" y="164655"/>
                  </a:lnTo>
                  <a:lnTo>
                    <a:pt x="152590" y="165430"/>
                  </a:lnTo>
                  <a:lnTo>
                    <a:pt x="155219" y="165607"/>
                  </a:lnTo>
                  <a:lnTo>
                    <a:pt x="164452" y="165468"/>
                  </a:lnTo>
                  <a:lnTo>
                    <a:pt x="184661" y="142963"/>
                  </a:lnTo>
                  <a:lnTo>
                    <a:pt x="149821" y="142963"/>
                  </a:lnTo>
                  <a:lnTo>
                    <a:pt x="148882" y="142913"/>
                  </a:lnTo>
                  <a:lnTo>
                    <a:pt x="147853" y="142786"/>
                  </a:lnTo>
                  <a:lnTo>
                    <a:pt x="145745" y="142481"/>
                  </a:lnTo>
                  <a:lnTo>
                    <a:pt x="144589" y="142265"/>
                  </a:lnTo>
                  <a:close/>
                </a:path>
                <a:path w="471805" h="165735">
                  <a:moveTo>
                    <a:pt x="183578" y="35166"/>
                  </a:moveTo>
                  <a:lnTo>
                    <a:pt x="159105" y="35547"/>
                  </a:lnTo>
                  <a:lnTo>
                    <a:pt x="160604" y="131279"/>
                  </a:lnTo>
                  <a:lnTo>
                    <a:pt x="160413" y="135813"/>
                  </a:lnTo>
                  <a:lnTo>
                    <a:pt x="149821" y="142963"/>
                  </a:lnTo>
                  <a:lnTo>
                    <a:pt x="184661" y="142963"/>
                  </a:lnTo>
                  <a:lnTo>
                    <a:pt x="185153" y="136524"/>
                  </a:lnTo>
                  <a:lnTo>
                    <a:pt x="183578" y="35166"/>
                  </a:lnTo>
                  <a:close/>
                </a:path>
                <a:path w="471805" h="165735">
                  <a:moveTo>
                    <a:pt x="233857" y="34378"/>
                  </a:moveTo>
                  <a:lnTo>
                    <a:pt x="209397" y="34759"/>
                  </a:lnTo>
                  <a:lnTo>
                    <a:pt x="210451" y="101968"/>
                  </a:lnTo>
                  <a:lnTo>
                    <a:pt x="211664" y="108775"/>
                  </a:lnTo>
                  <a:lnTo>
                    <a:pt x="216217" y="118567"/>
                  </a:lnTo>
                  <a:lnTo>
                    <a:pt x="219849" y="122339"/>
                  </a:lnTo>
                  <a:lnTo>
                    <a:pt x="229806" y="127634"/>
                  </a:lnTo>
                  <a:lnTo>
                    <a:pt x="235394" y="128917"/>
                  </a:lnTo>
                  <a:lnTo>
                    <a:pt x="247700" y="128727"/>
                  </a:lnTo>
                  <a:lnTo>
                    <a:pt x="253466" y="127215"/>
                  </a:lnTo>
                  <a:lnTo>
                    <a:pt x="264350" y="121348"/>
                  </a:lnTo>
                  <a:lnTo>
                    <a:pt x="268706" y="117398"/>
                  </a:lnTo>
                  <a:lnTo>
                    <a:pt x="271995" y="112407"/>
                  </a:lnTo>
                  <a:lnTo>
                    <a:pt x="294720" y="112407"/>
                  </a:lnTo>
                  <a:lnTo>
                    <a:pt x="294684" y="110108"/>
                  </a:lnTo>
                  <a:lnTo>
                    <a:pt x="246710" y="110108"/>
                  </a:lnTo>
                  <a:lnTo>
                    <a:pt x="243674" y="109296"/>
                  </a:lnTo>
                  <a:lnTo>
                    <a:pt x="238874" y="105943"/>
                  </a:lnTo>
                  <a:lnTo>
                    <a:pt x="237197" y="103644"/>
                  </a:lnTo>
                  <a:lnTo>
                    <a:pt x="235305" y="97815"/>
                  </a:lnTo>
                  <a:lnTo>
                    <a:pt x="234721" y="89852"/>
                  </a:lnTo>
                  <a:lnTo>
                    <a:pt x="233857" y="34378"/>
                  </a:lnTo>
                  <a:close/>
                </a:path>
                <a:path w="471805" h="165735">
                  <a:moveTo>
                    <a:pt x="294720" y="112407"/>
                  </a:moveTo>
                  <a:lnTo>
                    <a:pt x="271995" y="112407"/>
                  </a:lnTo>
                  <a:lnTo>
                    <a:pt x="272211" y="126250"/>
                  </a:lnTo>
                  <a:lnTo>
                    <a:pt x="294932" y="125895"/>
                  </a:lnTo>
                  <a:lnTo>
                    <a:pt x="294720" y="112407"/>
                  </a:lnTo>
                  <a:close/>
                </a:path>
                <a:path w="471805" h="165735">
                  <a:moveTo>
                    <a:pt x="293484" y="33439"/>
                  </a:moveTo>
                  <a:lnTo>
                    <a:pt x="269024" y="33820"/>
                  </a:lnTo>
                  <a:lnTo>
                    <a:pt x="269849" y="86055"/>
                  </a:lnTo>
                  <a:lnTo>
                    <a:pt x="269367" y="94386"/>
                  </a:lnTo>
                  <a:lnTo>
                    <a:pt x="246710" y="110108"/>
                  </a:lnTo>
                  <a:lnTo>
                    <a:pt x="294684" y="110108"/>
                  </a:lnTo>
                  <a:lnTo>
                    <a:pt x="293484" y="33439"/>
                  </a:lnTo>
                  <a:close/>
                </a:path>
                <a:path w="471805" h="165735">
                  <a:moveTo>
                    <a:pt x="384263" y="141389"/>
                  </a:moveTo>
                  <a:lnTo>
                    <a:pt x="386727" y="160502"/>
                  </a:lnTo>
                  <a:lnTo>
                    <a:pt x="391274" y="161416"/>
                  </a:lnTo>
                  <a:lnTo>
                    <a:pt x="395897" y="161848"/>
                  </a:lnTo>
                  <a:lnTo>
                    <a:pt x="405244" y="161696"/>
                  </a:lnTo>
                  <a:lnTo>
                    <a:pt x="432481" y="142405"/>
                  </a:lnTo>
                  <a:lnTo>
                    <a:pt x="391553" y="142405"/>
                  </a:lnTo>
                  <a:lnTo>
                    <a:pt x="388099" y="142087"/>
                  </a:lnTo>
                  <a:lnTo>
                    <a:pt x="384263" y="141389"/>
                  </a:lnTo>
                  <a:close/>
                </a:path>
                <a:path w="471805" h="165735">
                  <a:moveTo>
                    <a:pt x="402653" y="31737"/>
                  </a:moveTo>
                  <a:lnTo>
                    <a:pt x="376631" y="32143"/>
                  </a:lnTo>
                  <a:lnTo>
                    <a:pt x="413245" y="124307"/>
                  </a:lnTo>
                  <a:lnTo>
                    <a:pt x="411873" y="129489"/>
                  </a:lnTo>
                  <a:lnTo>
                    <a:pt x="409854" y="133769"/>
                  </a:lnTo>
                  <a:lnTo>
                    <a:pt x="404507" y="140538"/>
                  </a:lnTo>
                  <a:lnTo>
                    <a:pt x="400316" y="142265"/>
                  </a:lnTo>
                  <a:lnTo>
                    <a:pt x="391553" y="142405"/>
                  </a:lnTo>
                  <a:lnTo>
                    <a:pt x="432481" y="142405"/>
                  </a:lnTo>
                  <a:lnTo>
                    <a:pt x="432790" y="141757"/>
                  </a:lnTo>
                  <a:lnTo>
                    <a:pt x="434860" y="136334"/>
                  </a:lnTo>
                  <a:lnTo>
                    <a:pt x="440436" y="120129"/>
                  </a:lnTo>
                  <a:lnTo>
                    <a:pt x="448505" y="97027"/>
                  </a:lnTo>
                  <a:lnTo>
                    <a:pt x="425792" y="97027"/>
                  </a:lnTo>
                  <a:lnTo>
                    <a:pt x="402653" y="31737"/>
                  </a:lnTo>
                  <a:close/>
                </a:path>
                <a:path w="471805" h="165735">
                  <a:moveTo>
                    <a:pt x="339788" y="32715"/>
                  </a:moveTo>
                  <a:lnTo>
                    <a:pt x="317068" y="33070"/>
                  </a:lnTo>
                  <a:lnTo>
                    <a:pt x="318516" y="125526"/>
                  </a:lnTo>
                  <a:lnTo>
                    <a:pt x="342976" y="125145"/>
                  </a:lnTo>
                  <a:lnTo>
                    <a:pt x="342538" y="97027"/>
                  </a:lnTo>
                  <a:lnTo>
                    <a:pt x="342486" y="85801"/>
                  </a:lnTo>
                  <a:lnTo>
                    <a:pt x="361746" y="52222"/>
                  </a:lnTo>
                  <a:lnTo>
                    <a:pt x="371072" y="52222"/>
                  </a:lnTo>
                  <a:lnTo>
                    <a:pt x="373219" y="45859"/>
                  </a:lnTo>
                  <a:lnTo>
                    <a:pt x="339991" y="45859"/>
                  </a:lnTo>
                  <a:lnTo>
                    <a:pt x="339788" y="32715"/>
                  </a:lnTo>
                  <a:close/>
                </a:path>
                <a:path w="471805" h="165735">
                  <a:moveTo>
                    <a:pt x="471690" y="30657"/>
                  </a:moveTo>
                  <a:lnTo>
                    <a:pt x="446354" y="31051"/>
                  </a:lnTo>
                  <a:lnTo>
                    <a:pt x="425792" y="97027"/>
                  </a:lnTo>
                  <a:lnTo>
                    <a:pt x="448505" y="97027"/>
                  </a:lnTo>
                  <a:lnTo>
                    <a:pt x="471690" y="30657"/>
                  </a:lnTo>
                  <a:close/>
                </a:path>
                <a:path w="471805" h="165735">
                  <a:moveTo>
                    <a:pt x="371072" y="52222"/>
                  </a:moveTo>
                  <a:lnTo>
                    <a:pt x="361746" y="52222"/>
                  </a:lnTo>
                  <a:lnTo>
                    <a:pt x="365594" y="53505"/>
                  </a:lnTo>
                  <a:lnTo>
                    <a:pt x="369760" y="56108"/>
                  </a:lnTo>
                  <a:lnTo>
                    <a:pt x="371072" y="52222"/>
                  </a:lnTo>
                  <a:close/>
                </a:path>
                <a:path w="471805" h="165735">
                  <a:moveTo>
                    <a:pt x="366395" y="30213"/>
                  </a:moveTo>
                  <a:lnTo>
                    <a:pt x="339991" y="45859"/>
                  </a:lnTo>
                  <a:lnTo>
                    <a:pt x="373219" y="45859"/>
                  </a:lnTo>
                  <a:lnTo>
                    <a:pt x="376999" y="34658"/>
                  </a:lnTo>
                  <a:lnTo>
                    <a:pt x="371779" y="31661"/>
                  </a:lnTo>
                  <a:lnTo>
                    <a:pt x="366395" y="30213"/>
                  </a:lnTo>
                  <a:close/>
                </a:path>
              </a:pathLst>
            </a:custGeom>
            <a:solidFill>
              <a:srgbClr val="FFFF99"/>
            </a:solidFill>
          </p:spPr>
          <p:txBody>
            <a:bodyPr wrap="square" lIns="0" tIns="0" rIns="0" bIns="0" rtlCol="0"/>
            <a:lstStyle/>
            <a:p>
              <a:endParaRPr>
                <a:solidFill>
                  <a:srgbClr val="0000FF"/>
                </a:solidFill>
              </a:endParaRPr>
            </a:p>
          </p:txBody>
        </p:sp>
        <p:sp>
          <p:nvSpPr>
            <p:cNvPr id="12" name="object 13"/>
            <p:cNvSpPr/>
            <p:nvPr/>
          </p:nvSpPr>
          <p:spPr>
            <a:xfrm>
              <a:off x="3116795" y="3536162"/>
              <a:ext cx="934085" cy="967105"/>
            </a:xfrm>
            <a:custGeom>
              <a:avLst/>
              <a:gdLst/>
              <a:ahLst/>
              <a:cxnLst/>
              <a:rect l="l" t="t" r="r" b="b"/>
              <a:pathLst>
                <a:path w="934085" h="967104">
                  <a:moveTo>
                    <a:pt x="919048" y="0"/>
                  </a:moveTo>
                  <a:lnTo>
                    <a:pt x="0" y="14389"/>
                  </a:lnTo>
                  <a:lnTo>
                    <a:pt x="14909" y="966774"/>
                  </a:lnTo>
                  <a:lnTo>
                    <a:pt x="933958" y="952385"/>
                  </a:lnTo>
                  <a:lnTo>
                    <a:pt x="919048" y="0"/>
                  </a:lnTo>
                  <a:close/>
                </a:path>
              </a:pathLst>
            </a:custGeom>
            <a:solidFill>
              <a:srgbClr val="000000"/>
            </a:solidFill>
          </p:spPr>
          <p:txBody>
            <a:bodyPr wrap="square" lIns="0" tIns="0" rIns="0" bIns="0" rtlCol="0"/>
            <a:lstStyle/>
            <a:p>
              <a:endParaRPr>
                <a:solidFill>
                  <a:srgbClr val="0000FF"/>
                </a:solidFill>
              </a:endParaRPr>
            </a:p>
          </p:txBody>
        </p:sp>
        <p:sp>
          <p:nvSpPr>
            <p:cNvPr id="13" name="object 14"/>
            <p:cNvSpPr/>
            <p:nvPr/>
          </p:nvSpPr>
          <p:spPr>
            <a:xfrm>
              <a:off x="3116795" y="3536162"/>
              <a:ext cx="934085" cy="967105"/>
            </a:xfrm>
            <a:custGeom>
              <a:avLst/>
              <a:gdLst/>
              <a:ahLst/>
              <a:cxnLst/>
              <a:rect l="l" t="t" r="r" b="b"/>
              <a:pathLst>
                <a:path w="934085" h="967104">
                  <a:moveTo>
                    <a:pt x="0" y="14389"/>
                  </a:moveTo>
                  <a:lnTo>
                    <a:pt x="919048" y="0"/>
                  </a:lnTo>
                  <a:lnTo>
                    <a:pt x="933958" y="952385"/>
                  </a:lnTo>
                  <a:lnTo>
                    <a:pt x="14909" y="966774"/>
                  </a:lnTo>
                  <a:lnTo>
                    <a:pt x="0" y="14389"/>
                  </a:lnTo>
                  <a:close/>
                </a:path>
              </a:pathLst>
            </a:custGeom>
            <a:ln w="9525">
              <a:solidFill>
                <a:srgbClr val="FFFF99"/>
              </a:solidFill>
            </a:ln>
          </p:spPr>
          <p:txBody>
            <a:bodyPr wrap="square" lIns="0" tIns="0" rIns="0" bIns="0" rtlCol="0"/>
            <a:lstStyle/>
            <a:p>
              <a:endParaRPr>
                <a:solidFill>
                  <a:srgbClr val="0000FF"/>
                </a:solidFill>
              </a:endParaRPr>
            </a:p>
          </p:txBody>
        </p:sp>
        <p:sp>
          <p:nvSpPr>
            <p:cNvPr id="14" name="object 15"/>
            <p:cNvSpPr/>
            <p:nvPr/>
          </p:nvSpPr>
          <p:spPr>
            <a:xfrm>
              <a:off x="3218484" y="3637127"/>
              <a:ext cx="506095" cy="769620"/>
            </a:xfrm>
            <a:custGeom>
              <a:avLst/>
              <a:gdLst/>
              <a:ahLst/>
              <a:cxnLst/>
              <a:rect l="l" t="t" r="r" b="b"/>
              <a:pathLst>
                <a:path w="506095" h="769620">
                  <a:moveTo>
                    <a:pt x="96659" y="128270"/>
                  </a:moveTo>
                  <a:lnTo>
                    <a:pt x="96329" y="107772"/>
                  </a:lnTo>
                  <a:lnTo>
                    <a:pt x="96316" y="106768"/>
                  </a:lnTo>
                  <a:lnTo>
                    <a:pt x="32245" y="107772"/>
                  </a:lnTo>
                  <a:lnTo>
                    <a:pt x="30607" y="2705"/>
                  </a:lnTo>
                  <a:lnTo>
                    <a:pt x="4838" y="3098"/>
                  </a:lnTo>
                  <a:lnTo>
                    <a:pt x="6819" y="129679"/>
                  </a:lnTo>
                  <a:lnTo>
                    <a:pt x="96659" y="128270"/>
                  </a:lnTo>
                  <a:close/>
                </a:path>
                <a:path w="506095" h="769620">
                  <a:moveTo>
                    <a:pt x="101752" y="342226"/>
                  </a:moveTo>
                  <a:lnTo>
                    <a:pt x="101422" y="320636"/>
                  </a:lnTo>
                  <a:lnTo>
                    <a:pt x="0" y="322224"/>
                  </a:lnTo>
                  <a:lnTo>
                    <a:pt x="342" y="343814"/>
                  </a:lnTo>
                  <a:lnTo>
                    <a:pt x="38201" y="343217"/>
                  </a:lnTo>
                  <a:lnTo>
                    <a:pt x="39865" y="449249"/>
                  </a:lnTo>
                  <a:lnTo>
                    <a:pt x="65633" y="448843"/>
                  </a:lnTo>
                  <a:lnTo>
                    <a:pt x="63969" y="343217"/>
                  </a:lnTo>
                  <a:lnTo>
                    <a:pt x="63969" y="342811"/>
                  </a:lnTo>
                  <a:lnTo>
                    <a:pt x="101752" y="342226"/>
                  </a:lnTo>
                  <a:close/>
                </a:path>
                <a:path w="506095" h="769620">
                  <a:moveTo>
                    <a:pt x="106756" y="662228"/>
                  </a:moveTo>
                  <a:lnTo>
                    <a:pt x="106426" y="640638"/>
                  </a:lnTo>
                  <a:lnTo>
                    <a:pt x="5003" y="642226"/>
                  </a:lnTo>
                  <a:lnTo>
                    <a:pt x="5346" y="663816"/>
                  </a:lnTo>
                  <a:lnTo>
                    <a:pt x="43205" y="663219"/>
                  </a:lnTo>
                  <a:lnTo>
                    <a:pt x="44869" y="769251"/>
                  </a:lnTo>
                  <a:lnTo>
                    <a:pt x="70637" y="768845"/>
                  </a:lnTo>
                  <a:lnTo>
                    <a:pt x="68973" y="663219"/>
                  </a:lnTo>
                  <a:lnTo>
                    <a:pt x="68973" y="662813"/>
                  </a:lnTo>
                  <a:lnTo>
                    <a:pt x="106756" y="662228"/>
                  </a:lnTo>
                  <a:close/>
                </a:path>
                <a:path w="506095" h="769620">
                  <a:moveTo>
                    <a:pt x="136956" y="22631"/>
                  </a:moveTo>
                  <a:lnTo>
                    <a:pt x="136601" y="0"/>
                  </a:lnTo>
                  <a:lnTo>
                    <a:pt x="112141" y="381"/>
                  </a:lnTo>
                  <a:lnTo>
                    <a:pt x="112496" y="23012"/>
                  </a:lnTo>
                  <a:lnTo>
                    <a:pt x="136956" y="22631"/>
                  </a:lnTo>
                  <a:close/>
                </a:path>
                <a:path w="506095" h="769620">
                  <a:moveTo>
                    <a:pt x="138607" y="127622"/>
                  </a:moveTo>
                  <a:lnTo>
                    <a:pt x="137160" y="35166"/>
                  </a:lnTo>
                  <a:lnTo>
                    <a:pt x="112687" y="35547"/>
                  </a:lnTo>
                  <a:lnTo>
                    <a:pt x="114134" y="128003"/>
                  </a:lnTo>
                  <a:lnTo>
                    <a:pt x="138607" y="127622"/>
                  </a:lnTo>
                  <a:close/>
                </a:path>
                <a:path w="506095" h="769620">
                  <a:moveTo>
                    <a:pt x="194462" y="400329"/>
                  </a:moveTo>
                  <a:lnTo>
                    <a:pt x="173240" y="360273"/>
                  </a:lnTo>
                  <a:lnTo>
                    <a:pt x="169367" y="358330"/>
                  </a:lnTo>
                  <a:lnTo>
                    <a:pt x="169367" y="410387"/>
                  </a:lnTo>
                  <a:lnTo>
                    <a:pt x="167398" y="417207"/>
                  </a:lnTo>
                  <a:lnTo>
                    <a:pt x="158902" y="427101"/>
                  </a:lnTo>
                  <a:lnTo>
                    <a:pt x="153593" y="429615"/>
                  </a:lnTo>
                  <a:lnTo>
                    <a:pt x="140817" y="429818"/>
                  </a:lnTo>
                  <a:lnTo>
                    <a:pt x="135420" y="427469"/>
                  </a:lnTo>
                  <a:lnTo>
                    <a:pt x="126555" y="417855"/>
                  </a:lnTo>
                  <a:lnTo>
                    <a:pt x="124269" y="410857"/>
                  </a:lnTo>
                  <a:lnTo>
                    <a:pt x="123990" y="392518"/>
                  </a:lnTo>
                  <a:lnTo>
                    <a:pt x="126047" y="385470"/>
                  </a:lnTo>
                  <a:lnTo>
                    <a:pt x="134607" y="375577"/>
                  </a:lnTo>
                  <a:lnTo>
                    <a:pt x="139928" y="373062"/>
                  </a:lnTo>
                  <a:lnTo>
                    <a:pt x="152704" y="372859"/>
                  </a:lnTo>
                  <a:lnTo>
                    <a:pt x="158089" y="375208"/>
                  </a:lnTo>
                  <a:lnTo>
                    <a:pt x="166890" y="384822"/>
                  </a:lnTo>
                  <a:lnTo>
                    <a:pt x="169164" y="391756"/>
                  </a:lnTo>
                  <a:lnTo>
                    <a:pt x="169291" y="400329"/>
                  </a:lnTo>
                  <a:lnTo>
                    <a:pt x="169367" y="410387"/>
                  </a:lnTo>
                  <a:lnTo>
                    <a:pt x="169367" y="358330"/>
                  </a:lnTo>
                  <a:lnTo>
                    <a:pt x="165049" y="356146"/>
                  </a:lnTo>
                  <a:lnTo>
                    <a:pt x="155943" y="353720"/>
                  </a:lnTo>
                  <a:lnTo>
                    <a:pt x="145923" y="353021"/>
                  </a:lnTo>
                  <a:lnTo>
                    <a:pt x="136867" y="353161"/>
                  </a:lnTo>
                  <a:lnTo>
                    <a:pt x="100787" y="384759"/>
                  </a:lnTo>
                  <a:lnTo>
                    <a:pt x="99021" y="400329"/>
                  </a:lnTo>
                  <a:lnTo>
                    <a:pt x="99085" y="401688"/>
                  </a:lnTo>
                  <a:lnTo>
                    <a:pt x="115519" y="440575"/>
                  </a:lnTo>
                  <a:lnTo>
                    <a:pt x="139128" y="449783"/>
                  </a:lnTo>
                  <a:lnTo>
                    <a:pt x="147612" y="449656"/>
                  </a:lnTo>
                  <a:lnTo>
                    <a:pt x="185750" y="429818"/>
                  </a:lnTo>
                  <a:lnTo>
                    <a:pt x="187274" y="427888"/>
                  </a:lnTo>
                  <a:lnTo>
                    <a:pt x="191376" y="419569"/>
                  </a:lnTo>
                  <a:lnTo>
                    <a:pt x="193763" y="410387"/>
                  </a:lnTo>
                  <a:lnTo>
                    <a:pt x="194462" y="400329"/>
                  </a:lnTo>
                  <a:close/>
                </a:path>
                <a:path w="506095" h="769620">
                  <a:moveTo>
                    <a:pt x="208254" y="766699"/>
                  </a:moveTo>
                  <a:lnTo>
                    <a:pt x="207276" y="704164"/>
                  </a:lnTo>
                  <a:lnTo>
                    <a:pt x="206756" y="698042"/>
                  </a:lnTo>
                  <a:lnTo>
                    <a:pt x="205232" y="691438"/>
                  </a:lnTo>
                  <a:lnTo>
                    <a:pt x="204952" y="690181"/>
                  </a:lnTo>
                  <a:lnTo>
                    <a:pt x="203466" y="686930"/>
                  </a:lnTo>
                  <a:lnTo>
                    <a:pt x="203327" y="686600"/>
                  </a:lnTo>
                  <a:lnTo>
                    <a:pt x="198640" y="680173"/>
                  </a:lnTo>
                  <a:lnTo>
                    <a:pt x="195186" y="677557"/>
                  </a:lnTo>
                  <a:lnTo>
                    <a:pt x="186067" y="673519"/>
                  </a:lnTo>
                  <a:lnTo>
                    <a:pt x="180975" y="672553"/>
                  </a:lnTo>
                  <a:lnTo>
                    <a:pt x="175348" y="672642"/>
                  </a:lnTo>
                  <a:lnTo>
                    <a:pt x="167411" y="673646"/>
                  </a:lnTo>
                  <a:lnTo>
                    <a:pt x="160096" y="676351"/>
                  </a:lnTo>
                  <a:lnTo>
                    <a:pt x="153377" y="680783"/>
                  </a:lnTo>
                  <a:lnTo>
                    <a:pt x="147269" y="686930"/>
                  </a:lnTo>
                  <a:lnTo>
                    <a:pt x="146532" y="640003"/>
                  </a:lnTo>
                  <a:lnTo>
                    <a:pt x="122072" y="640397"/>
                  </a:lnTo>
                  <a:lnTo>
                    <a:pt x="124066" y="768007"/>
                  </a:lnTo>
                  <a:lnTo>
                    <a:pt x="148539" y="767626"/>
                  </a:lnTo>
                  <a:lnTo>
                    <a:pt x="147688" y="713536"/>
                  </a:lnTo>
                  <a:lnTo>
                    <a:pt x="148336" y="707656"/>
                  </a:lnTo>
                  <a:lnTo>
                    <a:pt x="170992" y="691438"/>
                  </a:lnTo>
                  <a:lnTo>
                    <a:pt x="173951" y="692162"/>
                  </a:lnTo>
                  <a:lnTo>
                    <a:pt x="183794" y="767080"/>
                  </a:lnTo>
                  <a:lnTo>
                    <a:pt x="208254" y="766699"/>
                  </a:lnTo>
                  <a:close/>
                </a:path>
                <a:path w="506095" h="769620">
                  <a:moveTo>
                    <a:pt x="241769" y="105702"/>
                  </a:moveTo>
                  <a:lnTo>
                    <a:pt x="215366" y="70777"/>
                  </a:lnTo>
                  <a:lnTo>
                    <a:pt x="193230" y="65811"/>
                  </a:lnTo>
                  <a:lnTo>
                    <a:pt x="185572" y="63639"/>
                  </a:lnTo>
                  <a:lnTo>
                    <a:pt x="181698" y="60858"/>
                  </a:lnTo>
                  <a:lnTo>
                    <a:pt x="180860" y="59385"/>
                  </a:lnTo>
                  <a:lnTo>
                    <a:pt x="180809" y="55613"/>
                  </a:lnTo>
                  <a:lnTo>
                    <a:pt x="181711" y="53949"/>
                  </a:lnTo>
                  <a:lnTo>
                    <a:pt x="183553" y="52641"/>
                  </a:lnTo>
                  <a:lnTo>
                    <a:pt x="186309" y="50800"/>
                  </a:lnTo>
                  <a:lnTo>
                    <a:pt x="190906" y="49822"/>
                  </a:lnTo>
                  <a:lnTo>
                    <a:pt x="202450" y="49644"/>
                  </a:lnTo>
                  <a:lnTo>
                    <a:pt x="206400" y="50533"/>
                  </a:lnTo>
                  <a:lnTo>
                    <a:pt x="211975" y="54279"/>
                  </a:lnTo>
                  <a:lnTo>
                    <a:pt x="213893" y="57010"/>
                  </a:lnTo>
                  <a:lnTo>
                    <a:pt x="214934" y="60591"/>
                  </a:lnTo>
                  <a:lnTo>
                    <a:pt x="237934" y="55968"/>
                  </a:lnTo>
                  <a:lnTo>
                    <a:pt x="236004" y="49644"/>
                  </a:lnTo>
                  <a:lnTo>
                    <a:pt x="235483" y="47929"/>
                  </a:lnTo>
                  <a:lnTo>
                    <a:pt x="231152" y="41910"/>
                  </a:lnTo>
                  <a:lnTo>
                    <a:pt x="196634" y="32143"/>
                  </a:lnTo>
                  <a:lnTo>
                    <a:pt x="187325" y="32804"/>
                  </a:lnTo>
                  <a:lnTo>
                    <a:pt x="158038" y="53124"/>
                  </a:lnTo>
                  <a:lnTo>
                    <a:pt x="158305" y="70015"/>
                  </a:lnTo>
                  <a:lnTo>
                    <a:pt x="193662" y="90131"/>
                  </a:lnTo>
                  <a:lnTo>
                    <a:pt x="211416" y="94030"/>
                  </a:lnTo>
                  <a:lnTo>
                    <a:pt x="214160" y="95059"/>
                  </a:lnTo>
                  <a:lnTo>
                    <a:pt x="215404" y="96202"/>
                  </a:lnTo>
                  <a:lnTo>
                    <a:pt x="216585" y="97396"/>
                  </a:lnTo>
                  <a:lnTo>
                    <a:pt x="217182" y="98933"/>
                  </a:lnTo>
                  <a:lnTo>
                    <a:pt x="217258" y="103517"/>
                  </a:lnTo>
                  <a:lnTo>
                    <a:pt x="216217" y="105702"/>
                  </a:lnTo>
                  <a:lnTo>
                    <a:pt x="214096" y="107365"/>
                  </a:lnTo>
                  <a:lnTo>
                    <a:pt x="210934" y="109740"/>
                  </a:lnTo>
                  <a:lnTo>
                    <a:pt x="206197" y="110972"/>
                  </a:lnTo>
                  <a:lnTo>
                    <a:pt x="194132" y="111163"/>
                  </a:lnTo>
                  <a:lnTo>
                    <a:pt x="189636" y="109994"/>
                  </a:lnTo>
                  <a:lnTo>
                    <a:pt x="183184" y="105168"/>
                  </a:lnTo>
                  <a:lnTo>
                    <a:pt x="181000" y="101587"/>
                  </a:lnTo>
                  <a:lnTo>
                    <a:pt x="179882" y="96837"/>
                  </a:lnTo>
                  <a:lnTo>
                    <a:pt x="155397" y="100965"/>
                  </a:lnTo>
                  <a:lnTo>
                    <a:pt x="183197" y="127101"/>
                  </a:lnTo>
                  <a:lnTo>
                    <a:pt x="200152" y="128739"/>
                  </a:lnTo>
                  <a:lnTo>
                    <a:pt x="209905" y="128028"/>
                  </a:lnTo>
                  <a:lnTo>
                    <a:pt x="239217" y="111163"/>
                  </a:lnTo>
                  <a:lnTo>
                    <a:pt x="241769" y="105702"/>
                  </a:lnTo>
                  <a:close/>
                </a:path>
                <a:path w="506095" h="769620">
                  <a:moveTo>
                    <a:pt x="255168" y="660946"/>
                  </a:moveTo>
                  <a:lnTo>
                    <a:pt x="254812" y="638314"/>
                  </a:lnTo>
                  <a:lnTo>
                    <a:pt x="230352" y="638695"/>
                  </a:lnTo>
                  <a:lnTo>
                    <a:pt x="230708" y="661327"/>
                  </a:lnTo>
                  <a:lnTo>
                    <a:pt x="255168" y="660946"/>
                  </a:lnTo>
                  <a:close/>
                </a:path>
                <a:path w="506095" h="769620">
                  <a:moveTo>
                    <a:pt x="256806" y="765937"/>
                  </a:moveTo>
                  <a:lnTo>
                    <a:pt x="255358" y="673481"/>
                  </a:lnTo>
                  <a:lnTo>
                    <a:pt x="230898" y="673862"/>
                  </a:lnTo>
                  <a:lnTo>
                    <a:pt x="232346" y="766318"/>
                  </a:lnTo>
                  <a:lnTo>
                    <a:pt x="256806" y="765937"/>
                  </a:lnTo>
                  <a:close/>
                </a:path>
                <a:path w="506095" h="769620">
                  <a:moveTo>
                    <a:pt x="297205" y="445223"/>
                  </a:moveTo>
                  <a:lnTo>
                    <a:pt x="296989" y="431736"/>
                  </a:lnTo>
                  <a:lnTo>
                    <a:pt x="296951" y="429437"/>
                  </a:lnTo>
                  <a:lnTo>
                    <a:pt x="295757" y="352767"/>
                  </a:lnTo>
                  <a:lnTo>
                    <a:pt x="271297" y="353148"/>
                  </a:lnTo>
                  <a:lnTo>
                    <a:pt x="272110" y="405384"/>
                  </a:lnTo>
                  <a:lnTo>
                    <a:pt x="271627" y="413715"/>
                  </a:lnTo>
                  <a:lnTo>
                    <a:pt x="248970" y="429437"/>
                  </a:lnTo>
                  <a:lnTo>
                    <a:pt x="245948" y="428625"/>
                  </a:lnTo>
                  <a:lnTo>
                    <a:pt x="236118" y="353707"/>
                  </a:lnTo>
                  <a:lnTo>
                    <a:pt x="211658" y="354088"/>
                  </a:lnTo>
                  <a:lnTo>
                    <a:pt x="212712" y="421297"/>
                  </a:lnTo>
                  <a:lnTo>
                    <a:pt x="237655" y="448246"/>
                  </a:lnTo>
                  <a:lnTo>
                    <a:pt x="249961" y="448056"/>
                  </a:lnTo>
                  <a:lnTo>
                    <a:pt x="255727" y="446544"/>
                  </a:lnTo>
                  <a:lnTo>
                    <a:pt x="266611" y="440677"/>
                  </a:lnTo>
                  <a:lnTo>
                    <a:pt x="270979" y="436727"/>
                  </a:lnTo>
                  <a:lnTo>
                    <a:pt x="274269" y="431736"/>
                  </a:lnTo>
                  <a:lnTo>
                    <a:pt x="274485" y="445579"/>
                  </a:lnTo>
                  <a:lnTo>
                    <a:pt x="297205" y="445223"/>
                  </a:lnTo>
                  <a:close/>
                </a:path>
                <a:path w="506095" h="769620">
                  <a:moveTo>
                    <a:pt x="307848" y="123405"/>
                  </a:moveTo>
                  <a:lnTo>
                    <a:pt x="305777" y="106984"/>
                  </a:lnTo>
                  <a:lnTo>
                    <a:pt x="305460" y="104457"/>
                  </a:lnTo>
                  <a:lnTo>
                    <a:pt x="301193" y="106095"/>
                  </a:lnTo>
                  <a:lnTo>
                    <a:pt x="297929" y="106921"/>
                  </a:lnTo>
                  <a:lnTo>
                    <a:pt x="294030" y="106984"/>
                  </a:lnTo>
                  <a:lnTo>
                    <a:pt x="292646" y="106603"/>
                  </a:lnTo>
                  <a:lnTo>
                    <a:pt x="288010" y="52692"/>
                  </a:lnTo>
                  <a:lnTo>
                    <a:pt x="288010" y="52311"/>
                  </a:lnTo>
                  <a:lnTo>
                    <a:pt x="304723" y="52044"/>
                  </a:lnTo>
                  <a:lnTo>
                    <a:pt x="304419" y="32804"/>
                  </a:lnTo>
                  <a:lnTo>
                    <a:pt x="304419" y="32550"/>
                  </a:lnTo>
                  <a:lnTo>
                    <a:pt x="287705" y="32804"/>
                  </a:lnTo>
                  <a:lnTo>
                    <a:pt x="287197" y="165"/>
                  </a:lnTo>
                  <a:lnTo>
                    <a:pt x="262864" y="14820"/>
                  </a:lnTo>
                  <a:lnTo>
                    <a:pt x="263156" y="33197"/>
                  </a:lnTo>
                  <a:lnTo>
                    <a:pt x="251929" y="33375"/>
                  </a:lnTo>
                  <a:lnTo>
                    <a:pt x="252234" y="52870"/>
                  </a:lnTo>
                  <a:lnTo>
                    <a:pt x="263461" y="52692"/>
                  </a:lnTo>
                  <a:lnTo>
                    <a:pt x="264236" y="101650"/>
                  </a:lnTo>
                  <a:lnTo>
                    <a:pt x="264579" y="107391"/>
                  </a:lnTo>
                  <a:lnTo>
                    <a:pt x="265150" y="110223"/>
                  </a:lnTo>
                  <a:lnTo>
                    <a:pt x="265849" y="114223"/>
                  </a:lnTo>
                  <a:lnTo>
                    <a:pt x="284162" y="127431"/>
                  </a:lnTo>
                  <a:lnTo>
                    <a:pt x="295770" y="127241"/>
                  </a:lnTo>
                  <a:lnTo>
                    <a:pt x="302196" y="125933"/>
                  </a:lnTo>
                  <a:lnTo>
                    <a:pt x="307848" y="123405"/>
                  </a:lnTo>
                  <a:close/>
                </a:path>
                <a:path w="506095" h="769620">
                  <a:moveTo>
                    <a:pt x="366725" y="764209"/>
                  </a:moveTo>
                  <a:lnTo>
                    <a:pt x="365721" y="699617"/>
                  </a:lnTo>
                  <a:lnTo>
                    <a:pt x="365175" y="694143"/>
                  </a:lnTo>
                  <a:lnTo>
                    <a:pt x="363867" y="688962"/>
                  </a:lnTo>
                  <a:lnTo>
                    <a:pt x="363258" y="686511"/>
                  </a:lnTo>
                  <a:lnTo>
                    <a:pt x="363156" y="686308"/>
                  </a:lnTo>
                  <a:lnTo>
                    <a:pt x="361607" y="683107"/>
                  </a:lnTo>
                  <a:lnTo>
                    <a:pt x="356933" y="677151"/>
                  </a:lnTo>
                  <a:lnTo>
                    <a:pt x="353517" y="674712"/>
                  </a:lnTo>
                  <a:lnTo>
                    <a:pt x="344512" y="670966"/>
                  </a:lnTo>
                  <a:lnTo>
                    <a:pt x="339572" y="670077"/>
                  </a:lnTo>
                  <a:lnTo>
                    <a:pt x="334175" y="670153"/>
                  </a:lnTo>
                  <a:lnTo>
                    <a:pt x="325386" y="671283"/>
                  </a:lnTo>
                  <a:lnTo>
                    <a:pt x="317423" y="674344"/>
                  </a:lnTo>
                  <a:lnTo>
                    <a:pt x="310273" y="679361"/>
                  </a:lnTo>
                  <a:lnTo>
                    <a:pt x="303949" y="686308"/>
                  </a:lnTo>
                  <a:lnTo>
                    <a:pt x="303733" y="672731"/>
                  </a:lnTo>
                  <a:lnTo>
                    <a:pt x="281012" y="673087"/>
                  </a:lnTo>
                  <a:lnTo>
                    <a:pt x="282460" y="765530"/>
                  </a:lnTo>
                  <a:lnTo>
                    <a:pt x="306920" y="765149"/>
                  </a:lnTo>
                  <a:lnTo>
                    <a:pt x="306108" y="712952"/>
                  </a:lnTo>
                  <a:lnTo>
                    <a:pt x="306616" y="705853"/>
                  </a:lnTo>
                  <a:lnTo>
                    <a:pt x="329234" y="688962"/>
                  </a:lnTo>
                  <a:lnTo>
                    <a:pt x="332079" y="689724"/>
                  </a:lnTo>
                  <a:lnTo>
                    <a:pt x="342265" y="764590"/>
                  </a:lnTo>
                  <a:lnTo>
                    <a:pt x="366725" y="764209"/>
                  </a:lnTo>
                  <a:close/>
                </a:path>
                <a:path w="506095" h="769620">
                  <a:moveTo>
                    <a:pt x="401510" y="84315"/>
                  </a:moveTo>
                  <a:lnTo>
                    <a:pt x="389445" y="42748"/>
                  </a:lnTo>
                  <a:lnTo>
                    <a:pt x="376986" y="33743"/>
                  </a:lnTo>
                  <a:lnTo>
                    <a:pt x="376986" y="69723"/>
                  </a:lnTo>
                  <a:lnTo>
                    <a:pt x="340423" y="70294"/>
                  </a:lnTo>
                  <a:lnTo>
                    <a:pt x="363448" y="48260"/>
                  </a:lnTo>
                  <a:lnTo>
                    <a:pt x="367703" y="50025"/>
                  </a:lnTo>
                  <a:lnTo>
                    <a:pt x="374789" y="57289"/>
                  </a:lnTo>
                  <a:lnTo>
                    <a:pt x="376694" y="62649"/>
                  </a:lnTo>
                  <a:lnTo>
                    <a:pt x="376986" y="69723"/>
                  </a:lnTo>
                  <a:lnTo>
                    <a:pt x="376986" y="33743"/>
                  </a:lnTo>
                  <a:lnTo>
                    <a:pt x="375183" y="32766"/>
                  </a:lnTo>
                  <a:lnTo>
                    <a:pt x="366458" y="30340"/>
                  </a:lnTo>
                  <a:lnTo>
                    <a:pt x="356679" y="29641"/>
                  </a:lnTo>
                  <a:lnTo>
                    <a:pt x="347903" y="30594"/>
                  </a:lnTo>
                  <a:lnTo>
                    <a:pt x="317728" y="58788"/>
                  </a:lnTo>
                  <a:lnTo>
                    <a:pt x="315048" y="79311"/>
                  </a:lnTo>
                  <a:lnTo>
                    <a:pt x="315760" y="88519"/>
                  </a:lnTo>
                  <a:lnTo>
                    <a:pt x="339585" y="122618"/>
                  </a:lnTo>
                  <a:lnTo>
                    <a:pt x="360629" y="126225"/>
                  </a:lnTo>
                  <a:lnTo>
                    <a:pt x="367919" y="125679"/>
                  </a:lnTo>
                  <a:lnTo>
                    <a:pt x="396798" y="108038"/>
                  </a:lnTo>
                  <a:lnTo>
                    <a:pt x="397421" y="107162"/>
                  </a:lnTo>
                  <a:lnTo>
                    <a:pt x="400418" y="98183"/>
                  </a:lnTo>
                  <a:lnTo>
                    <a:pt x="375983" y="94475"/>
                  </a:lnTo>
                  <a:lnTo>
                    <a:pt x="374713" y="99136"/>
                  </a:lnTo>
                  <a:lnTo>
                    <a:pt x="372795" y="102527"/>
                  </a:lnTo>
                  <a:lnTo>
                    <a:pt x="367639" y="106794"/>
                  </a:lnTo>
                  <a:lnTo>
                    <a:pt x="364439" y="107886"/>
                  </a:lnTo>
                  <a:lnTo>
                    <a:pt x="354977" y="108038"/>
                  </a:lnTo>
                  <a:lnTo>
                    <a:pt x="350240" y="106095"/>
                  </a:lnTo>
                  <a:lnTo>
                    <a:pt x="342569" y="98145"/>
                  </a:lnTo>
                  <a:lnTo>
                    <a:pt x="340512" y="92532"/>
                  </a:lnTo>
                  <a:lnTo>
                    <a:pt x="340220" y="85280"/>
                  </a:lnTo>
                  <a:lnTo>
                    <a:pt x="401510" y="84315"/>
                  </a:lnTo>
                  <a:close/>
                </a:path>
                <a:path w="506095" h="769620">
                  <a:moveTo>
                    <a:pt x="403161" y="412216"/>
                  </a:moveTo>
                  <a:lnTo>
                    <a:pt x="379069" y="408495"/>
                  </a:lnTo>
                  <a:lnTo>
                    <a:pt x="377952" y="414959"/>
                  </a:lnTo>
                  <a:lnTo>
                    <a:pt x="375932" y="419531"/>
                  </a:lnTo>
                  <a:lnTo>
                    <a:pt x="370103" y="424903"/>
                  </a:lnTo>
                  <a:lnTo>
                    <a:pt x="366318" y="426288"/>
                  </a:lnTo>
                  <a:lnTo>
                    <a:pt x="355460" y="426453"/>
                  </a:lnTo>
                  <a:lnTo>
                    <a:pt x="350481" y="424268"/>
                  </a:lnTo>
                  <a:lnTo>
                    <a:pt x="342963" y="415340"/>
                  </a:lnTo>
                  <a:lnTo>
                    <a:pt x="341007" y="407619"/>
                  </a:lnTo>
                  <a:lnTo>
                    <a:pt x="340677" y="386778"/>
                  </a:lnTo>
                  <a:lnTo>
                    <a:pt x="342379" y="379717"/>
                  </a:lnTo>
                  <a:lnTo>
                    <a:pt x="349504" y="371182"/>
                  </a:lnTo>
                  <a:lnTo>
                    <a:pt x="354330" y="369011"/>
                  </a:lnTo>
                  <a:lnTo>
                    <a:pt x="365010" y="368846"/>
                  </a:lnTo>
                  <a:lnTo>
                    <a:pt x="368757" y="370001"/>
                  </a:lnTo>
                  <a:lnTo>
                    <a:pt x="374586" y="374789"/>
                  </a:lnTo>
                  <a:lnTo>
                    <a:pt x="376466" y="378383"/>
                  </a:lnTo>
                  <a:lnTo>
                    <a:pt x="377367" y="383184"/>
                  </a:lnTo>
                  <a:lnTo>
                    <a:pt x="401408" y="378460"/>
                  </a:lnTo>
                  <a:lnTo>
                    <a:pt x="367792" y="350012"/>
                  </a:lnTo>
                  <a:lnTo>
                    <a:pt x="359778" y="349681"/>
                  </a:lnTo>
                  <a:lnTo>
                    <a:pt x="349999" y="350634"/>
                  </a:lnTo>
                  <a:lnTo>
                    <a:pt x="318401" y="378383"/>
                  </a:lnTo>
                  <a:lnTo>
                    <a:pt x="315696" y="398780"/>
                  </a:lnTo>
                  <a:lnTo>
                    <a:pt x="316611" y="409473"/>
                  </a:lnTo>
                  <a:lnTo>
                    <a:pt x="342569" y="443407"/>
                  </a:lnTo>
                  <a:lnTo>
                    <a:pt x="360857" y="446316"/>
                  </a:lnTo>
                  <a:lnTo>
                    <a:pt x="369303" y="445655"/>
                  </a:lnTo>
                  <a:lnTo>
                    <a:pt x="398081" y="426453"/>
                  </a:lnTo>
                  <a:lnTo>
                    <a:pt x="400977" y="420027"/>
                  </a:lnTo>
                  <a:lnTo>
                    <a:pt x="403161" y="412216"/>
                  </a:lnTo>
                  <a:close/>
                </a:path>
                <a:path w="506095" h="769620">
                  <a:moveTo>
                    <a:pt x="475437" y="762508"/>
                  </a:moveTo>
                  <a:lnTo>
                    <a:pt x="451065" y="721766"/>
                  </a:lnTo>
                  <a:lnTo>
                    <a:pt x="440664" y="704367"/>
                  </a:lnTo>
                  <a:lnTo>
                    <a:pt x="441375" y="703580"/>
                  </a:lnTo>
                  <a:lnTo>
                    <a:pt x="471728" y="670090"/>
                  </a:lnTo>
                  <a:lnTo>
                    <a:pt x="441604" y="670572"/>
                  </a:lnTo>
                  <a:lnTo>
                    <a:pt x="413473" y="703580"/>
                  </a:lnTo>
                  <a:lnTo>
                    <a:pt x="412419" y="635850"/>
                  </a:lnTo>
                  <a:lnTo>
                    <a:pt x="387959" y="636231"/>
                  </a:lnTo>
                  <a:lnTo>
                    <a:pt x="389953" y="763854"/>
                  </a:lnTo>
                  <a:lnTo>
                    <a:pt x="414413" y="763473"/>
                  </a:lnTo>
                  <a:lnTo>
                    <a:pt x="413956" y="733869"/>
                  </a:lnTo>
                  <a:lnTo>
                    <a:pt x="425170" y="721766"/>
                  </a:lnTo>
                  <a:lnTo>
                    <a:pt x="449059" y="762927"/>
                  </a:lnTo>
                  <a:lnTo>
                    <a:pt x="475437" y="762508"/>
                  </a:lnTo>
                  <a:close/>
                </a:path>
                <a:path w="506095" h="769620">
                  <a:moveTo>
                    <a:pt x="504964" y="441972"/>
                  </a:moveTo>
                  <a:lnTo>
                    <a:pt x="503986" y="379437"/>
                  </a:lnTo>
                  <a:lnTo>
                    <a:pt x="503466" y="373316"/>
                  </a:lnTo>
                  <a:lnTo>
                    <a:pt x="501942" y="366712"/>
                  </a:lnTo>
                  <a:lnTo>
                    <a:pt x="501662" y="365455"/>
                  </a:lnTo>
                  <a:lnTo>
                    <a:pt x="500176" y="362204"/>
                  </a:lnTo>
                  <a:lnTo>
                    <a:pt x="500037" y="361873"/>
                  </a:lnTo>
                  <a:lnTo>
                    <a:pt x="495350" y="355447"/>
                  </a:lnTo>
                  <a:lnTo>
                    <a:pt x="491896" y="352831"/>
                  </a:lnTo>
                  <a:lnTo>
                    <a:pt x="482777" y="348792"/>
                  </a:lnTo>
                  <a:lnTo>
                    <a:pt x="477685" y="347827"/>
                  </a:lnTo>
                  <a:lnTo>
                    <a:pt x="472059" y="347916"/>
                  </a:lnTo>
                  <a:lnTo>
                    <a:pt x="464121" y="348919"/>
                  </a:lnTo>
                  <a:lnTo>
                    <a:pt x="456806" y="351624"/>
                  </a:lnTo>
                  <a:lnTo>
                    <a:pt x="450088" y="356057"/>
                  </a:lnTo>
                  <a:lnTo>
                    <a:pt x="443979" y="362204"/>
                  </a:lnTo>
                  <a:lnTo>
                    <a:pt x="443242" y="315277"/>
                  </a:lnTo>
                  <a:lnTo>
                    <a:pt x="418782" y="315671"/>
                  </a:lnTo>
                  <a:lnTo>
                    <a:pt x="420776" y="443293"/>
                  </a:lnTo>
                  <a:lnTo>
                    <a:pt x="445249" y="442899"/>
                  </a:lnTo>
                  <a:lnTo>
                    <a:pt x="444398" y="388810"/>
                  </a:lnTo>
                  <a:lnTo>
                    <a:pt x="445046" y="382930"/>
                  </a:lnTo>
                  <a:lnTo>
                    <a:pt x="467702" y="366712"/>
                  </a:lnTo>
                  <a:lnTo>
                    <a:pt x="470662" y="367436"/>
                  </a:lnTo>
                  <a:lnTo>
                    <a:pt x="480504" y="442353"/>
                  </a:lnTo>
                  <a:lnTo>
                    <a:pt x="504964" y="441972"/>
                  </a:lnTo>
                  <a:close/>
                </a:path>
                <a:path w="506095" h="769620">
                  <a:moveTo>
                    <a:pt x="506044" y="121869"/>
                  </a:moveTo>
                  <a:lnTo>
                    <a:pt x="505028" y="57277"/>
                  </a:lnTo>
                  <a:lnTo>
                    <a:pt x="504494" y="51790"/>
                  </a:lnTo>
                  <a:lnTo>
                    <a:pt x="503186" y="46609"/>
                  </a:lnTo>
                  <a:lnTo>
                    <a:pt x="502577" y="44157"/>
                  </a:lnTo>
                  <a:lnTo>
                    <a:pt x="502475" y="43954"/>
                  </a:lnTo>
                  <a:lnTo>
                    <a:pt x="500926" y="40767"/>
                  </a:lnTo>
                  <a:lnTo>
                    <a:pt x="496252" y="34798"/>
                  </a:lnTo>
                  <a:lnTo>
                    <a:pt x="492836" y="32372"/>
                  </a:lnTo>
                  <a:lnTo>
                    <a:pt x="483831" y="28625"/>
                  </a:lnTo>
                  <a:lnTo>
                    <a:pt x="478878" y="27724"/>
                  </a:lnTo>
                  <a:lnTo>
                    <a:pt x="473481" y="27813"/>
                  </a:lnTo>
                  <a:lnTo>
                    <a:pt x="464705" y="28930"/>
                  </a:lnTo>
                  <a:lnTo>
                    <a:pt x="456742" y="32004"/>
                  </a:lnTo>
                  <a:lnTo>
                    <a:pt x="449592" y="37007"/>
                  </a:lnTo>
                  <a:lnTo>
                    <a:pt x="443268" y="43954"/>
                  </a:lnTo>
                  <a:lnTo>
                    <a:pt x="443052" y="30378"/>
                  </a:lnTo>
                  <a:lnTo>
                    <a:pt x="420331" y="30734"/>
                  </a:lnTo>
                  <a:lnTo>
                    <a:pt x="421779" y="123190"/>
                  </a:lnTo>
                  <a:lnTo>
                    <a:pt x="446239" y="122796"/>
                  </a:lnTo>
                  <a:lnTo>
                    <a:pt x="445427" y="70599"/>
                  </a:lnTo>
                  <a:lnTo>
                    <a:pt x="445935" y="63512"/>
                  </a:lnTo>
                  <a:lnTo>
                    <a:pt x="468553" y="46609"/>
                  </a:lnTo>
                  <a:lnTo>
                    <a:pt x="471398" y="47383"/>
                  </a:lnTo>
                  <a:lnTo>
                    <a:pt x="481584" y="122250"/>
                  </a:lnTo>
                  <a:lnTo>
                    <a:pt x="506044" y="121869"/>
                  </a:lnTo>
                  <a:close/>
                </a:path>
              </a:pathLst>
            </a:custGeom>
            <a:solidFill>
              <a:srgbClr val="FFFF99"/>
            </a:solidFill>
          </p:spPr>
          <p:txBody>
            <a:bodyPr wrap="square" lIns="0" tIns="0" rIns="0" bIns="0" rtlCol="0"/>
            <a:lstStyle/>
            <a:p>
              <a:endParaRPr>
                <a:solidFill>
                  <a:srgbClr val="0000FF"/>
                </a:solidFill>
              </a:endParaRPr>
            </a:p>
          </p:txBody>
        </p:sp>
        <p:sp>
          <p:nvSpPr>
            <p:cNvPr id="15" name="object 16"/>
            <p:cNvSpPr/>
            <p:nvPr/>
          </p:nvSpPr>
          <p:spPr>
            <a:xfrm>
              <a:off x="5343144" y="2464308"/>
              <a:ext cx="2185416" cy="1376171"/>
            </a:xfrm>
            <a:prstGeom prst="rect">
              <a:avLst/>
            </a:prstGeom>
            <a:blipFill>
              <a:blip r:embed="rId6" cstate="print"/>
              <a:stretch>
                <a:fillRect/>
              </a:stretch>
            </a:blipFill>
          </p:spPr>
          <p:txBody>
            <a:bodyPr wrap="square" lIns="0" tIns="0" rIns="0" bIns="0" rtlCol="0"/>
            <a:lstStyle/>
            <a:p>
              <a:endParaRPr>
                <a:solidFill>
                  <a:srgbClr val="0000FF"/>
                </a:solidFill>
              </a:endParaRPr>
            </a:p>
          </p:txBody>
        </p:sp>
        <p:sp>
          <p:nvSpPr>
            <p:cNvPr id="16" name="object 17"/>
            <p:cNvSpPr/>
            <p:nvPr/>
          </p:nvSpPr>
          <p:spPr>
            <a:xfrm>
              <a:off x="5074920" y="2304288"/>
              <a:ext cx="2138172" cy="815339"/>
            </a:xfrm>
            <a:prstGeom prst="rect">
              <a:avLst/>
            </a:prstGeom>
            <a:blipFill>
              <a:blip r:embed="rId7" cstate="print"/>
              <a:stretch>
                <a:fillRect/>
              </a:stretch>
            </a:blipFill>
          </p:spPr>
          <p:txBody>
            <a:bodyPr wrap="square" lIns="0" tIns="0" rIns="0" bIns="0" rtlCol="0"/>
            <a:lstStyle/>
            <a:p>
              <a:endParaRPr>
                <a:solidFill>
                  <a:srgbClr val="0000FF"/>
                </a:solidFill>
              </a:endParaRPr>
            </a:p>
          </p:txBody>
        </p:sp>
        <p:sp>
          <p:nvSpPr>
            <p:cNvPr id="17" name="object 18"/>
            <p:cNvSpPr/>
            <p:nvPr/>
          </p:nvSpPr>
          <p:spPr>
            <a:xfrm>
              <a:off x="6376416" y="1705355"/>
              <a:ext cx="2017776" cy="1187196"/>
            </a:xfrm>
            <a:prstGeom prst="rect">
              <a:avLst/>
            </a:prstGeom>
            <a:blipFill>
              <a:blip r:embed="rId8" cstate="print"/>
              <a:stretch>
                <a:fillRect/>
              </a:stretch>
            </a:blipFill>
          </p:spPr>
          <p:txBody>
            <a:bodyPr wrap="square" lIns="0" tIns="0" rIns="0" bIns="0" rtlCol="0"/>
            <a:lstStyle/>
            <a:p>
              <a:endParaRPr>
                <a:solidFill>
                  <a:srgbClr val="0000FF"/>
                </a:solidFill>
              </a:endParaRPr>
            </a:p>
          </p:txBody>
        </p:sp>
        <p:sp>
          <p:nvSpPr>
            <p:cNvPr id="18" name="object 19"/>
            <p:cNvSpPr/>
            <p:nvPr/>
          </p:nvSpPr>
          <p:spPr>
            <a:xfrm>
              <a:off x="6216396" y="1513332"/>
              <a:ext cx="2162555" cy="515112"/>
            </a:xfrm>
            <a:prstGeom prst="rect">
              <a:avLst/>
            </a:prstGeom>
            <a:blipFill>
              <a:blip r:embed="rId9" cstate="print"/>
              <a:stretch>
                <a:fillRect/>
              </a:stretch>
            </a:blipFill>
          </p:spPr>
          <p:txBody>
            <a:bodyPr wrap="square" lIns="0" tIns="0" rIns="0" bIns="0" rtlCol="0"/>
            <a:lstStyle/>
            <a:p>
              <a:endParaRPr>
                <a:solidFill>
                  <a:srgbClr val="0000FF"/>
                </a:solidFill>
              </a:endParaRPr>
            </a:p>
          </p:txBody>
        </p:sp>
        <p:sp>
          <p:nvSpPr>
            <p:cNvPr id="19" name="object 20"/>
            <p:cNvSpPr/>
            <p:nvPr/>
          </p:nvSpPr>
          <p:spPr>
            <a:xfrm>
              <a:off x="6546062" y="826338"/>
              <a:ext cx="1538605" cy="948055"/>
            </a:xfrm>
            <a:custGeom>
              <a:avLst/>
              <a:gdLst/>
              <a:ahLst/>
              <a:cxnLst/>
              <a:rect l="l" t="t" r="r" b="b"/>
              <a:pathLst>
                <a:path w="1538604" h="948055">
                  <a:moveTo>
                    <a:pt x="1523809" y="0"/>
                  </a:moveTo>
                  <a:lnTo>
                    <a:pt x="0" y="23850"/>
                  </a:lnTo>
                  <a:lnTo>
                    <a:pt x="14465" y="947661"/>
                  </a:lnTo>
                  <a:lnTo>
                    <a:pt x="1538274" y="923810"/>
                  </a:lnTo>
                  <a:lnTo>
                    <a:pt x="1523809" y="0"/>
                  </a:lnTo>
                  <a:close/>
                </a:path>
              </a:pathLst>
            </a:custGeom>
            <a:solidFill>
              <a:srgbClr val="000000"/>
            </a:solidFill>
          </p:spPr>
          <p:txBody>
            <a:bodyPr wrap="square" lIns="0" tIns="0" rIns="0" bIns="0" rtlCol="0"/>
            <a:lstStyle/>
            <a:p>
              <a:endParaRPr>
                <a:solidFill>
                  <a:srgbClr val="0000FF"/>
                </a:solidFill>
              </a:endParaRPr>
            </a:p>
          </p:txBody>
        </p:sp>
        <p:sp>
          <p:nvSpPr>
            <p:cNvPr id="20" name="object 21"/>
            <p:cNvSpPr/>
            <p:nvPr/>
          </p:nvSpPr>
          <p:spPr>
            <a:xfrm>
              <a:off x="6546062" y="826338"/>
              <a:ext cx="1538605" cy="948055"/>
            </a:xfrm>
            <a:custGeom>
              <a:avLst/>
              <a:gdLst/>
              <a:ahLst/>
              <a:cxnLst/>
              <a:rect l="l" t="t" r="r" b="b"/>
              <a:pathLst>
                <a:path w="1538604" h="948055">
                  <a:moveTo>
                    <a:pt x="0" y="23850"/>
                  </a:moveTo>
                  <a:lnTo>
                    <a:pt x="1523809" y="0"/>
                  </a:lnTo>
                  <a:lnTo>
                    <a:pt x="1538274" y="923810"/>
                  </a:lnTo>
                  <a:lnTo>
                    <a:pt x="14465" y="947661"/>
                  </a:lnTo>
                  <a:lnTo>
                    <a:pt x="0" y="23850"/>
                  </a:lnTo>
                  <a:close/>
                </a:path>
              </a:pathLst>
            </a:custGeom>
            <a:ln w="9525">
              <a:solidFill>
                <a:srgbClr val="FFFF99"/>
              </a:solidFill>
            </a:ln>
          </p:spPr>
          <p:txBody>
            <a:bodyPr wrap="square" lIns="0" tIns="0" rIns="0" bIns="0" rtlCol="0"/>
            <a:lstStyle/>
            <a:p>
              <a:endParaRPr>
                <a:solidFill>
                  <a:srgbClr val="0000FF"/>
                </a:solidFill>
              </a:endParaRPr>
            </a:p>
          </p:txBody>
        </p:sp>
        <p:sp>
          <p:nvSpPr>
            <p:cNvPr id="21" name="object 22"/>
            <p:cNvSpPr/>
            <p:nvPr/>
          </p:nvSpPr>
          <p:spPr>
            <a:xfrm>
              <a:off x="7139457" y="1055509"/>
              <a:ext cx="352425" cy="497205"/>
            </a:xfrm>
            <a:custGeom>
              <a:avLst/>
              <a:gdLst/>
              <a:ahLst/>
              <a:cxnLst/>
              <a:rect l="l" t="t" r="r" b="b"/>
              <a:pathLst>
                <a:path w="352425" h="497205">
                  <a:moveTo>
                    <a:pt x="330261" y="71589"/>
                  </a:moveTo>
                  <a:lnTo>
                    <a:pt x="178333" y="71589"/>
                  </a:lnTo>
                  <a:lnTo>
                    <a:pt x="195983" y="72542"/>
                  </a:lnTo>
                  <a:lnTo>
                    <a:pt x="211767" y="75971"/>
                  </a:lnTo>
                  <a:lnTo>
                    <a:pt x="247497" y="100393"/>
                  </a:lnTo>
                  <a:lnTo>
                    <a:pt x="260333" y="138201"/>
                  </a:lnTo>
                  <a:lnTo>
                    <a:pt x="259789" y="146636"/>
                  </a:lnTo>
                  <a:lnTo>
                    <a:pt x="232516" y="189720"/>
                  </a:lnTo>
                  <a:lnTo>
                    <a:pt x="200050" y="217944"/>
                  </a:lnTo>
                  <a:lnTo>
                    <a:pt x="181433" y="234560"/>
                  </a:lnTo>
                  <a:lnTo>
                    <a:pt x="154453" y="265125"/>
                  </a:lnTo>
                  <a:lnTo>
                    <a:pt x="136266" y="309699"/>
                  </a:lnTo>
                  <a:lnTo>
                    <a:pt x="133426" y="347586"/>
                  </a:lnTo>
                  <a:lnTo>
                    <a:pt x="133478" y="350745"/>
                  </a:lnTo>
                  <a:lnTo>
                    <a:pt x="133692" y="357746"/>
                  </a:lnTo>
                  <a:lnTo>
                    <a:pt x="134112" y="370014"/>
                  </a:lnTo>
                  <a:lnTo>
                    <a:pt x="219494" y="368681"/>
                  </a:lnTo>
                  <a:lnTo>
                    <a:pt x="219399" y="350266"/>
                  </a:lnTo>
                  <a:lnTo>
                    <a:pt x="220276" y="335764"/>
                  </a:lnTo>
                  <a:lnTo>
                    <a:pt x="237755" y="296979"/>
                  </a:lnTo>
                  <a:lnTo>
                    <a:pt x="287490" y="251153"/>
                  </a:lnTo>
                  <a:lnTo>
                    <a:pt x="308465" y="230649"/>
                  </a:lnTo>
                  <a:lnTo>
                    <a:pt x="335534" y="197408"/>
                  </a:lnTo>
                  <a:lnTo>
                    <a:pt x="351334" y="153574"/>
                  </a:lnTo>
                  <a:lnTo>
                    <a:pt x="352196" y="138201"/>
                  </a:lnTo>
                  <a:lnTo>
                    <a:pt x="348771" y="110990"/>
                  </a:lnTo>
                  <a:lnTo>
                    <a:pt x="339393" y="85612"/>
                  </a:lnTo>
                  <a:lnTo>
                    <a:pt x="330261" y="71589"/>
                  </a:lnTo>
                  <a:close/>
                </a:path>
                <a:path w="352425" h="497205">
                  <a:moveTo>
                    <a:pt x="173202" y="0"/>
                  </a:moveTo>
                  <a:lnTo>
                    <a:pt x="103762" y="11557"/>
                  </a:lnTo>
                  <a:lnTo>
                    <a:pt x="49466" y="43802"/>
                  </a:lnTo>
                  <a:lnTo>
                    <a:pt x="13741" y="90749"/>
                  </a:lnTo>
                  <a:lnTo>
                    <a:pt x="0" y="146392"/>
                  </a:lnTo>
                  <a:lnTo>
                    <a:pt x="86550" y="155752"/>
                  </a:lnTo>
                  <a:lnTo>
                    <a:pt x="91705" y="136081"/>
                  </a:lnTo>
                  <a:lnTo>
                    <a:pt x="98786" y="119056"/>
                  </a:lnTo>
                  <a:lnTo>
                    <a:pt x="131368" y="83821"/>
                  </a:lnTo>
                  <a:lnTo>
                    <a:pt x="178333" y="71589"/>
                  </a:lnTo>
                  <a:lnTo>
                    <a:pt x="330261" y="71589"/>
                  </a:lnTo>
                  <a:lnTo>
                    <a:pt x="324058" y="62065"/>
                  </a:lnTo>
                  <a:lnTo>
                    <a:pt x="302768" y="40347"/>
                  </a:lnTo>
                  <a:lnTo>
                    <a:pt x="276467" y="22224"/>
                  </a:lnTo>
                  <a:lnTo>
                    <a:pt x="246105" y="9458"/>
                  </a:lnTo>
                  <a:lnTo>
                    <a:pt x="211683" y="2050"/>
                  </a:lnTo>
                  <a:lnTo>
                    <a:pt x="173202" y="0"/>
                  </a:lnTo>
                  <a:close/>
                </a:path>
                <a:path w="352425" h="497205">
                  <a:moveTo>
                    <a:pt x="228701" y="401027"/>
                  </a:moveTo>
                  <a:lnTo>
                    <a:pt x="134620" y="402501"/>
                  </a:lnTo>
                  <a:lnTo>
                    <a:pt x="136093" y="496582"/>
                  </a:lnTo>
                  <a:lnTo>
                    <a:pt x="230174" y="495109"/>
                  </a:lnTo>
                  <a:lnTo>
                    <a:pt x="228701" y="401027"/>
                  </a:lnTo>
                  <a:close/>
                </a:path>
              </a:pathLst>
            </a:custGeom>
            <a:solidFill>
              <a:srgbClr val="FFFF99"/>
            </a:solidFill>
          </p:spPr>
          <p:txBody>
            <a:bodyPr wrap="square" lIns="0" tIns="0" rIns="0" bIns="0" rtlCol="0"/>
            <a:lstStyle/>
            <a:p>
              <a:endParaRPr>
                <a:solidFill>
                  <a:srgbClr val="0000FF"/>
                </a:solidFill>
              </a:endParaRPr>
            </a:p>
          </p:txBody>
        </p:sp>
        <p:sp>
          <p:nvSpPr>
            <p:cNvPr id="22" name="object 23"/>
            <p:cNvSpPr/>
            <p:nvPr/>
          </p:nvSpPr>
          <p:spPr>
            <a:xfrm>
              <a:off x="4268063" y="3813213"/>
              <a:ext cx="1066647" cy="930186"/>
            </a:xfrm>
            <a:prstGeom prst="rect">
              <a:avLst/>
            </a:prstGeom>
            <a:blipFill>
              <a:blip r:embed="rId10" cstate="print"/>
              <a:stretch>
                <a:fillRect/>
              </a:stretch>
            </a:blipFill>
          </p:spPr>
          <p:txBody>
            <a:bodyPr wrap="square" lIns="0" tIns="0" rIns="0" bIns="0" rtlCol="0"/>
            <a:lstStyle/>
            <a:p>
              <a:endParaRPr>
                <a:solidFill>
                  <a:srgbClr val="0000FF"/>
                </a:solidFill>
              </a:endParaRPr>
            </a:p>
          </p:txBody>
        </p:sp>
        <p:sp>
          <p:nvSpPr>
            <p:cNvPr id="23" name="object 24"/>
            <p:cNvSpPr/>
            <p:nvPr/>
          </p:nvSpPr>
          <p:spPr>
            <a:xfrm>
              <a:off x="4309910" y="1819071"/>
              <a:ext cx="1568742" cy="1241818"/>
            </a:xfrm>
            <a:prstGeom prst="rect">
              <a:avLst/>
            </a:prstGeom>
            <a:blipFill>
              <a:blip r:embed="rId11" cstate="print"/>
              <a:stretch>
                <a:fillRect/>
              </a:stretch>
            </a:blipFill>
          </p:spPr>
          <p:txBody>
            <a:bodyPr wrap="square" lIns="0" tIns="0" rIns="0" bIns="0" rtlCol="0"/>
            <a:lstStyle/>
            <a:p>
              <a:endParaRPr>
                <a:solidFill>
                  <a:srgbClr val="0000FF"/>
                </a:solidFill>
              </a:endParaRPr>
            </a:p>
          </p:txBody>
        </p:sp>
        <p:sp>
          <p:nvSpPr>
            <p:cNvPr id="24" name="object 25"/>
            <p:cNvSpPr/>
            <p:nvPr/>
          </p:nvSpPr>
          <p:spPr>
            <a:xfrm>
              <a:off x="5474208" y="4370831"/>
              <a:ext cx="2205228" cy="1615440"/>
            </a:xfrm>
            <a:prstGeom prst="rect">
              <a:avLst/>
            </a:prstGeom>
            <a:blipFill>
              <a:blip r:embed="rId12" cstate="print"/>
              <a:stretch>
                <a:fillRect/>
              </a:stretch>
            </a:blipFill>
          </p:spPr>
          <p:txBody>
            <a:bodyPr wrap="square" lIns="0" tIns="0" rIns="0" bIns="0" rtlCol="0"/>
            <a:lstStyle/>
            <a:p>
              <a:endParaRPr>
                <a:solidFill>
                  <a:srgbClr val="0000FF"/>
                </a:solidFill>
              </a:endParaRPr>
            </a:p>
          </p:txBody>
        </p:sp>
        <p:sp>
          <p:nvSpPr>
            <p:cNvPr id="25" name="object 26"/>
            <p:cNvSpPr/>
            <p:nvPr/>
          </p:nvSpPr>
          <p:spPr>
            <a:xfrm>
              <a:off x="5689091" y="4096511"/>
              <a:ext cx="2098548" cy="1179576"/>
            </a:xfrm>
            <a:prstGeom prst="rect">
              <a:avLst/>
            </a:prstGeom>
            <a:blipFill>
              <a:blip r:embed="rId13" cstate="print"/>
              <a:stretch>
                <a:fillRect/>
              </a:stretch>
            </a:blipFill>
          </p:spPr>
          <p:txBody>
            <a:bodyPr wrap="square" lIns="0" tIns="0" rIns="0" bIns="0" rtlCol="0"/>
            <a:lstStyle/>
            <a:p>
              <a:endParaRPr>
                <a:solidFill>
                  <a:srgbClr val="0000FF"/>
                </a:solidFill>
              </a:endParaRPr>
            </a:p>
          </p:txBody>
        </p:sp>
      </p:grpSp>
    </p:spTree>
    <p:extLst>
      <p:ext uri="{BB962C8B-B14F-4D97-AF65-F5344CB8AC3E}">
        <p14:creationId xmlns:p14="http://schemas.microsoft.com/office/powerpoint/2010/main" val="112495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Challenges of Radiographic Examination</a:t>
            </a:r>
          </a:p>
        </p:txBody>
      </p:sp>
      <p:sp>
        <p:nvSpPr>
          <p:cNvPr id="3" name="Content Placeholder 2"/>
          <p:cNvSpPr>
            <a:spLocks noGrp="1"/>
          </p:cNvSpPr>
          <p:nvPr>
            <p:ph idx="1"/>
          </p:nvPr>
        </p:nvSpPr>
        <p:spPr/>
        <p:txBody>
          <a:bodyPr/>
          <a:lstStyle/>
          <a:p>
            <a:r>
              <a:rPr lang="en-US" sz="3600" b="1" dirty="0"/>
              <a:t>Extremely sensitive but relatively non specific</a:t>
            </a:r>
          </a:p>
          <a:p>
            <a:endParaRPr lang="en-US" sz="3600" b="1" dirty="0"/>
          </a:p>
          <a:p>
            <a:r>
              <a:rPr lang="en-US" sz="3600" b="1" dirty="0"/>
              <a:t>Reveal abnormalities in 1/3 of asymptomatic patients</a:t>
            </a:r>
          </a:p>
          <a:p>
            <a:endParaRPr lang="en-US" sz="3600" b="1" dirty="0"/>
          </a:p>
          <a:p>
            <a:r>
              <a:rPr lang="en-US" sz="3600" b="1" dirty="0"/>
              <a:t>Differentiating between abnormalities with clinical implications and effects of ageing or healing</a:t>
            </a:r>
          </a:p>
        </p:txBody>
      </p:sp>
    </p:spTree>
    <p:extLst>
      <p:ext uri="{BB962C8B-B14F-4D97-AF65-F5344CB8AC3E}">
        <p14:creationId xmlns:p14="http://schemas.microsoft.com/office/powerpoint/2010/main" val="216086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Radiographic Examination</a:t>
            </a:r>
          </a:p>
        </p:txBody>
      </p:sp>
      <p:sp>
        <p:nvSpPr>
          <p:cNvPr id="3" name="Content Placeholder 2"/>
          <p:cNvSpPr>
            <a:spLocks noGrp="1"/>
          </p:cNvSpPr>
          <p:nvPr>
            <p:ph idx="1"/>
          </p:nvPr>
        </p:nvSpPr>
        <p:spPr/>
        <p:txBody>
          <a:bodyPr>
            <a:normAutofit/>
          </a:bodyPr>
          <a:lstStyle/>
          <a:p>
            <a:r>
              <a:rPr lang="en-US" sz="3600" b="1" dirty="0"/>
              <a:t>Studies that are routine- Lateral C-Spine</a:t>
            </a:r>
          </a:p>
          <a:p>
            <a:endParaRPr lang="en-US" sz="3600" b="1" dirty="0"/>
          </a:p>
          <a:p>
            <a:pPr marL="0" indent="0">
              <a:buNone/>
            </a:pPr>
            <a:r>
              <a:rPr lang="en-US" sz="3600" b="1" dirty="0"/>
              <a:t>(Part of Trauma Series)</a:t>
            </a:r>
          </a:p>
          <a:p>
            <a:endParaRPr lang="en-US" sz="3600" b="1" dirty="0"/>
          </a:p>
          <a:p>
            <a:r>
              <a:rPr lang="en-US" sz="3600" b="1" dirty="0"/>
              <a:t>Or Equivalent ( CT Scan with Sagittal recon)</a:t>
            </a:r>
          </a:p>
        </p:txBody>
      </p:sp>
      <p:sp>
        <p:nvSpPr>
          <p:cNvPr id="5" name="TextBox 4"/>
          <p:cNvSpPr txBox="1"/>
          <p:nvPr/>
        </p:nvSpPr>
        <p:spPr>
          <a:xfrm>
            <a:off x="1924921" y="6151118"/>
            <a:ext cx="7421865" cy="646331"/>
          </a:xfrm>
          <a:prstGeom prst="rect">
            <a:avLst/>
          </a:prstGeom>
          <a:noFill/>
        </p:spPr>
        <p:txBody>
          <a:bodyPr wrap="square" rtlCol="0">
            <a:spAutoFit/>
          </a:bodyPr>
          <a:lstStyle/>
          <a:p>
            <a:r>
              <a:rPr lang="en-US" dirty="0"/>
              <a:t>Cervical spine imaging in patients with blunt trauma</a:t>
            </a:r>
          </a:p>
          <a:p>
            <a:r>
              <a:rPr lang="en-US" dirty="0"/>
              <a:t> Blackmore CC, Emerson SS et al, 1999</a:t>
            </a:r>
          </a:p>
        </p:txBody>
      </p:sp>
    </p:spTree>
    <p:extLst>
      <p:ext uri="{BB962C8B-B14F-4D97-AF65-F5344CB8AC3E}">
        <p14:creationId xmlns:p14="http://schemas.microsoft.com/office/powerpoint/2010/main" val="213574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Radiographic Examination</a:t>
            </a:r>
          </a:p>
        </p:txBody>
      </p:sp>
      <p:sp>
        <p:nvSpPr>
          <p:cNvPr id="3" name="Content Placeholder 2"/>
          <p:cNvSpPr>
            <a:spLocks noGrp="1"/>
          </p:cNvSpPr>
          <p:nvPr>
            <p:ph idx="1"/>
          </p:nvPr>
        </p:nvSpPr>
        <p:spPr/>
        <p:txBody>
          <a:bodyPr>
            <a:normAutofit fontScale="77500" lnSpcReduction="20000"/>
          </a:bodyPr>
          <a:lstStyle/>
          <a:p>
            <a:r>
              <a:rPr lang="en-US" sz="6300" b="1" dirty="0"/>
              <a:t>If 1 Spine injury is detected</a:t>
            </a:r>
          </a:p>
          <a:p>
            <a:endParaRPr lang="en-US" sz="4700" b="1" dirty="0"/>
          </a:p>
          <a:p>
            <a:endParaRPr lang="en-US" sz="4700" b="1" dirty="0"/>
          </a:p>
          <a:p>
            <a:pPr marL="0" indent="0">
              <a:buNone/>
            </a:pPr>
            <a:endParaRPr lang="en-US" sz="4700" b="1" dirty="0"/>
          </a:p>
          <a:p>
            <a:r>
              <a:rPr lang="en-US" sz="6300" b="1" dirty="0"/>
              <a:t>Do complete C, T, L and S of the Spine</a:t>
            </a:r>
            <a:endParaRPr lang="en-US" sz="4000" b="1" dirty="0"/>
          </a:p>
          <a:p>
            <a:pPr marL="0" indent="0">
              <a:buNone/>
            </a:pPr>
            <a:r>
              <a:rPr lang="en-US" dirty="0">
                <a:solidFill>
                  <a:srgbClr val="0000FF"/>
                </a:solidFill>
              </a:rPr>
              <a:t>		</a:t>
            </a:r>
          </a:p>
          <a:p>
            <a:pPr marL="0" indent="0">
              <a:buNone/>
            </a:pPr>
            <a:r>
              <a:rPr lang="en-US" dirty="0">
                <a:solidFill>
                  <a:srgbClr val="0000FF"/>
                </a:solidFill>
              </a:rPr>
              <a:t>		</a:t>
            </a:r>
            <a:r>
              <a:rPr lang="en-US" sz="4100" b="1" dirty="0">
                <a:solidFill>
                  <a:srgbClr val="0000FF"/>
                </a:solidFill>
              </a:rPr>
              <a:t>10-20% non contiguous injury</a:t>
            </a:r>
          </a:p>
          <a:p>
            <a:endParaRPr lang="en-US" dirty="0">
              <a:solidFill>
                <a:srgbClr val="0000FF"/>
              </a:solidFill>
            </a:endParaRPr>
          </a:p>
        </p:txBody>
      </p:sp>
      <p:sp>
        <p:nvSpPr>
          <p:cNvPr id="5" name="TextBox 4"/>
          <p:cNvSpPr txBox="1"/>
          <p:nvPr/>
        </p:nvSpPr>
        <p:spPr>
          <a:xfrm>
            <a:off x="2341658" y="5972537"/>
            <a:ext cx="7481398" cy="923330"/>
          </a:xfrm>
          <a:prstGeom prst="rect">
            <a:avLst/>
          </a:prstGeom>
          <a:noFill/>
        </p:spPr>
        <p:txBody>
          <a:bodyPr wrap="square" rtlCol="0">
            <a:spAutoFit/>
          </a:bodyPr>
          <a:lstStyle/>
          <a:p>
            <a:r>
              <a:rPr lang="en-US" i="1" dirty="0"/>
              <a:t>Evaluation of risk of noncontiguous fractures of the spine in blunt trauma. 	Daniel William Nelson et al.  J Trauma Acute Care Surg.2013 Jul.</a:t>
            </a:r>
          </a:p>
          <a:p>
            <a:endParaRPr lang="en-US" b="1" dirty="0">
              <a:solidFill>
                <a:srgbClr val="0000FF"/>
              </a:solidFill>
            </a:endParaRPr>
          </a:p>
        </p:txBody>
      </p:sp>
    </p:spTree>
    <p:extLst>
      <p:ext uri="{BB962C8B-B14F-4D97-AF65-F5344CB8AC3E}">
        <p14:creationId xmlns:p14="http://schemas.microsoft.com/office/powerpoint/2010/main" val="71086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Radiographic examination</a:t>
            </a:r>
          </a:p>
        </p:txBody>
      </p:sp>
      <p:sp>
        <p:nvSpPr>
          <p:cNvPr id="3" name="Content Placeholder 2"/>
          <p:cNvSpPr>
            <a:spLocks noGrp="1"/>
          </p:cNvSpPr>
          <p:nvPr>
            <p:ph idx="1"/>
          </p:nvPr>
        </p:nvSpPr>
        <p:spPr/>
        <p:txBody>
          <a:bodyPr>
            <a:normAutofit/>
          </a:bodyPr>
          <a:lstStyle/>
          <a:p>
            <a:r>
              <a:rPr lang="en-US" sz="4000" dirty="0"/>
              <a:t>Presence of facial trauma</a:t>
            </a:r>
            <a:r>
              <a:rPr lang="en-US" sz="4000" b="1" dirty="0"/>
              <a:t>- C-Spine radiographs</a:t>
            </a:r>
          </a:p>
          <a:p>
            <a:r>
              <a:rPr lang="en-US" sz="4000" dirty="0"/>
              <a:t>Presence of face or neck abrasions from sit belts</a:t>
            </a:r>
            <a:r>
              <a:rPr lang="en-US" sz="4000" b="1" dirty="0"/>
              <a:t>- C-Spine radiographs</a:t>
            </a:r>
          </a:p>
          <a:p>
            <a:r>
              <a:rPr lang="en-US" sz="4000" dirty="0"/>
              <a:t>Presence of lap belt contusion</a:t>
            </a:r>
            <a:r>
              <a:rPr lang="en-US" sz="4000" b="1" dirty="0"/>
              <a:t>- T-L Spine radiographs</a:t>
            </a:r>
          </a:p>
          <a:p>
            <a:r>
              <a:rPr lang="en-US" sz="4000" dirty="0"/>
              <a:t>Presence of calcaneal fractures</a:t>
            </a:r>
            <a:r>
              <a:rPr lang="en-US" sz="4000" b="1" dirty="0"/>
              <a:t>- T-L/ L-Spine radiographs</a:t>
            </a:r>
          </a:p>
          <a:p>
            <a:endParaRPr lang="en-US" sz="3600" b="1" dirty="0"/>
          </a:p>
        </p:txBody>
      </p:sp>
    </p:spTree>
    <p:extLst>
      <p:ext uri="{BB962C8B-B14F-4D97-AF65-F5344CB8AC3E}">
        <p14:creationId xmlns:p14="http://schemas.microsoft.com/office/powerpoint/2010/main" val="134813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18108</TotalTime>
  <Words>1428</Words>
  <Application>Microsoft Office PowerPoint</Application>
  <PresentationFormat>Widescreen</PresentationFormat>
  <Paragraphs>281</Paragraphs>
  <Slides>44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BlinkMacSystemFont</vt:lpstr>
      <vt:lpstr>Calibri</vt:lpstr>
      <vt:lpstr>Calibri Light</vt:lpstr>
      <vt:lpstr>Times New Roman</vt:lpstr>
      <vt:lpstr>Wingdings</vt:lpstr>
      <vt:lpstr>Office Theme</vt:lpstr>
      <vt:lpstr>Radiographic evaluation of the Spine</vt:lpstr>
      <vt:lpstr>Objectives of Radiographic Examinations</vt:lpstr>
      <vt:lpstr>Radiographic Examination </vt:lpstr>
      <vt:lpstr>Radiographic Exam</vt:lpstr>
      <vt:lpstr>Radiographic Exam</vt:lpstr>
      <vt:lpstr>Challenges of Radiographic Examination</vt:lpstr>
      <vt:lpstr>Radiographic Examination</vt:lpstr>
      <vt:lpstr>Radiographic Examination</vt:lpstr>
      <vt:lpstr>Radiographic examination</vt:lpstr>
      <vt:lpstr>Cervical Spine </vt:lpstr>
      <vt:lpstr>PowerPoint Presentation</vt:lpstr>
      <vt:lpstr>Occipital Cervical junction injuries</vt:lpstr>
      <vt:lpstr>Detecting O-C Junction injuries</vt:lpstr>
      <vt:lpstr>Detecting O-C Junction injuries</vt:lpstr>
      <vt:lpstr>Upper Cervical Instability </vt:lpstr>
      <vt:lpstr>Upper Cervical: Open Mouth View: C1-C2  </vt:lpstr>
      <vt:lpstr>Measuring Lateral Mass Overhang</vt:lpstr>
      <vt:lpstr>CT scan- C- spine</vt:lpstr>
      <vt:lpstr>Cervical Spine: Lateral X-ray</vt:lpstr>
      <vt:lpstr>Lower C-Spine detection</vt:lpstr>
      <vt:lpstr>Lower C-Spine detection</vt:lpstr>
      <vt:lpstr>Lower C-Spine detection</vt:lpstr>
      <vt:lpstr>Lower C-Spine detection</vt:lpstr>
      <vt:lpstr>Lower C-spine detection</vt:lpstr>
      <vt:lpstr>Lower C-Spine detection</vt:lpstr>
      <vt:lpstr>Subtle signs of injury</vt:lpstr>
      <vt:lpstr>Soft tissue swelling</vt:lpstr>
      <vt:lpstr>C-Spine: Anteroposterior view</vt:lpstr>
      <vt:lpstr>Cervicothoracic junction</vt:lpstr>
      <vt:lpstr>CT Scan as- Screening Modality</vt:lpstr>
      <vt:lpstr>MRI- best soft tissue definition</vt:lpstr>
      <vt:lpstr>Safety: Contra-indications for MRI</vt:lpstr>
      <vt:lpstr>MRI- best soft tissues definition</vt:lpstr>
      <vt:lpstr>MRI- soft tissue definition</vt:lpstr>
      <vt:lpstr>‘Clearing’ the C-Spine</vt:lpstr>
      <vt:lpstr>Clearing C-Spine</vt:lpstr>
      <vt:lpstr>Injury detection- Thoracic and Lumbar Spine</vt:lpstr>
      <vt:lpstr>Injury detection- T and L Spine</vt:lpstr>
      <vt:lpstr>CT Scan: T-L Spine</vt:lpstr>
      <vt:lpstr>Thoracic and lumbar injuries</vt:lpstr>
      <vt:lpstr>T-L Spine injuries</vt:lpstr>
      <vt:lpstr>MRI- Best at soft tissues</vt:lpstr>
      <vt:lpstr>MRI- best for soft tissues</vt:lpstr>
      <vt:lpstr>Summary</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Mehta, Samir</dc:creator>
  <cp:lastModifiedBy>Sharon Moore</cp:lastModifiedBy>
  <cp:revision>115</cp:revision>
  <dcterms:created xsi:type="dcterms:W3CDTF">2020-05-02T17:28:30Z</dcterms:created>
  <dcterms:modified xsi:type="dcterms:W3CDTF">2021-06-10T16:32:05Z</dcterms:modified>
</cp:coreProperties>
</file>