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tr9W0rwJSYTQrbCTLdLKYG/jJ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Change image</a:t>
            </a:r>
            <a:endParaRPr/>
          </a:p>
        </p:txBody>
      </p:sp>
      <p:sp>
        <p:nvSpPr>
          <p:cNvPr id="247" name="Google Shape;2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Andrew J Schoenfeld, Hai V. Le, Christopher M. Bono. Chapter 47 Cervical Spine Fractures and Dislocations .  In: Tornetta P, Ricci WM, eds.  Rockwood and Green's Fractures in Adults, 9e. Philadelphia, PA. Wolters Kluwer Health, Inc; 2019.  Fig 47-39.</a:t>
            </a:r>
            <a:endParaRPr/>
          </a:p>
        </p:txBody>
      </p:sp>
      <p:sp>
        <p:nvSpPr>
          <p:cNvPr id="253" name="Google Shape;2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3" name="Google Shape;26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Change image</a:t>
            </a:r>
            <a:endParaRPr/>
          </a:p>
        </p:txBody>
      </p:sp>
      <p:sp>
        <p:nvSpPr>
          <p:cNvPr id="269" name="Google Shape;26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8d008035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c8d0080359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c8d0080359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9" name="Google Shape;31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Andrew J Schoenfeld, Hai V. Le, Christopher M. Bono. Chapter 47 Cervical Spine Fractures and Dislocations .  In: Tornetta P, Ricci WM, eds.  Rockwood and Green's Fractures in Adults, 9e. Philadelphia, PA. Wolters Kluwer Health, Inc; 2019.  Fig 47-40.</a:t>
            </a:r>
            <a:endParaRPr/>
          </a:p>
        </p:txBody>
      </p:sp>
      <p:sp>
        <p:nvSpPr>
          <p:cNvPr id="347" name="Google Shape;34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change image</a:t>
            </a:r>
            <a:endParaRPr/>
          </a:p>
        </p:txBody>
      </p:sp>
      <p:sp>
        <p:nvSpPr>
          <p:cNvPr id="354" name="Google Shape;35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Andrew J Schoenfeld, Hai V. Le, Christopher M. Bono. Chapter 47 Cervical Spine Fractures and Dislocations .  In: Tornetta P, Ricci WM, eds.  Rockwood and Green's Fractures in Adults, 9e. Philadelphia, PA. Wolters Kluwer Health, Inc; 2019.  Fig 47-1, 47-2, 47-3.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The spinolaminar line (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), posterior vertebral body line (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), and the anterior vertebral body line (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) are normally unbroken. On a perfect lateral view, the facet joints should appear as stacked parallelograms (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). The prevertebral soft tissue shadow is measured at the level of C2 (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) and C6 (</a:t>
            </a:r>
            <a:r>
              <a:rPr lang="en-US" sz="1050" i="1"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-US" sz="1050">
                <a:latin typeface="Roboto"/>
                <a:ea typeface="Roboto"/>
                <a:cs typeface="Roboto"/>
                <a:sym typeface="Roboto"/>
              </a:rPr>
              <a:t>) vertebral bodies. Greater than 6 mm of soft tissue shadow at C2 and 22 mm at C6 are strongly suggestive of an underlying spinal injury.</a:t>
            </a:r>
            <a:endParaRPr sz="105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5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5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Andrew J Schoenfeld, Hai V. Le, Christopher M. Bono. Chapter 47 Cervical Spine Fractures and Dislocations .  In: Tornetta P, Ricci WM, eds.  Rockwood and Green's Fractures in Adults, 9e. Philadelphia, PA. Wolters Kluwer Health, Inc; 2019.  Fig 47-4.</a:t>
            </a:r>
            <a:endParaRPr sz="105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5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c8d0080359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c8d0080359_0_1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c8d0080359_0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Andrew J Schoenfeld, Hai V. Le, Christopher M. Bono. Chapter 47 Cervical Spine Fractures and Dislocations .  In: Tornetta P, Ricci WM, eds.  Rockwood and Green's Fractures in Adults, 9e. Philadelphia, PA. Wolters Kluwer Health, Inc; 2019.  Fig 47-38.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alibri"/>
              <a:buNone/>
              <a:defRPr sz="6000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55"/>
          <p:cNvSpPr/>
          <p:nvPr/>
        </p:nvSpPr>
        <p:spPr>
          <a:xfrm>
            <a:off x="9953723" y="6366554"/>
            <a:ext cx="31550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4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65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6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7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alibri"/>
              <a:buNone/>
              <a:defRPr sz="6000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1" name="Google Shape;31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8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" name="Google Shape;3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9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0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1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6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2" name="Google Shape;52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2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8" name="Google Shape;5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419" y="6162126"/>
            <a:ext cx="1043539" cy="59120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3"/>
          <p:cNvSpPr/>
          <p:nvPr/>
        </p:nvSpPr>
        <p:spPr>
          <a:xfrm>
            <a:off x="9953723" y="6366554"/>
            <a:ext cx="21463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urriculum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alibri"/>
              <a:buNone/>
            </a:pPr>
            <a:r>
              <a:rPr lang="en-US"/>
              <a:t>Upper Cervical Spine Injuries</a:t>
            </a:r>
            <a:endParaRPr b="1">
              <a:solidFill>
                <a:srgbClr val="002060"/>
              </a:solidFill>
            </a:endParaRPr>
          </a:p>
        </p:txBody>
      </p:sp>
      <p:sp>
        <p:nvSpPr>
          <p:cNvPr id="76" name="Google Shape;76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i="1"/>
              <a:t>Ozarks Healthcare</a:t>
            </a:r>
            <a:endParaRPr b="1" i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i="1"/>
              <a:t>Troy Caron DO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i="1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Occipital Condyle Fracture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Usually occur with other cervical spine injuries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Commonly go undiagnosed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Suspicion for injury with: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Retropharyngeal soft tissue swelling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Lower cranial nerve paresis(CN IX-XII)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CN XII most common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Occipital pain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Occipital Condyle Fracture</a:t>
            </a:r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Dictated by ligamentous injury and craniocervical stability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May be necessary to evaluate with dynamic fluoroscopy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Instability considered with bilateral occipitoatlantoaxial joint complex injury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 - Type III injuries can treat non operative with external brace or with surgery.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Stability have to be evaluated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Instability considered when:</a:t>
            </a:r>
            <a:endParaRPr/>
          </a:p>
          <a:p>
            <a:pPr marL="20574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&gt; 2mm widening or translation of Occipitoatlantal joint</a:t>
            </a:r>
            <a:endParaRPr/>
          </a:p>
          <a:p>
            <a:pPr marL="20574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Can evaluate with fluoroscopy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Surgery:  Indicated for instability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Occiput to C2 PSF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Occipital Cervical Dissociation</a:t>
            </a: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body" idx="1"/>
          </p:nvPr>
        </p:nvSpPr>
        <p:spPr>
          <a:xfrm>
            <a:off x="838199" y="156564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Rarely seen in patients that survive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Associated injuries: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Submental lacerations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Mandible fractures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Posterior pharyngeal wall lacerations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Thought to be twice as common in children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50% missed injury rate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1/3 neurologic worsening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Davis et al, 1993</a:t>
            </a:r>
            <a:endParaRPr/>
          </a:p>
        </p:txBody>
      </p:sp>
      <p:pic>
        <p:nvPicPr>
          <p:cNvPr id="178" name="Google Shape;178;p24" descr="alley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10029" r="-1" b="33996"/>
          <a:stretch/>
        </p:blipFill>
        <p:spPr>
          <a:xfrm>
            <a:off x="6172202" y="2444826"/>
            <a:ext cx="5753700" cy="32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6665050" y="1974575"/>
            <a:ext cx="683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Occipital Condyle is displaced anteriorly on C1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8531400" y="2315875"/>
            <a:ext cx="224100" cy="400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Symptoms/Findings</a:t>
            </a:r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body" idx="1"/>
          </p:nvPr>
        </p:nvSpPr>
        <p:spPr>
          <a:xfrm>
            <a:off x="739588" y="140428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Lower Cranial Nerve deficits (V,IV,VII,XII)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Horner’s syndrome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Cerebellar ataxia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Often associated with Wallenberg syndrome: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Involve occlusion of PICA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Nystagmus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CN X nerve palsy (dysphagia)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cerebellar ataxia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Ipsilateral Horner’s syndrome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Ipsilateral pain/temperature deficit over upper half of face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Contralateral pain/temperature deficit over body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Hiccups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Classification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Harborview Classification: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I. MRI evidence of craniocervical osseousligamentous injury, &lt;2mm displacement with traction test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II.  MRI evidence of craniocervical osseousligamentous injury, &gt; 2mm displacement with traction test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III.  Craniocervical malalignment  of &gt;2mm on static radiograph</a:t>
            </a:r>
            <a:endParaRPr/>
          </a:p>
        </p:txBody>
      </p:sp>
      <p:pic>
        <p:nvPicPr>
          <p:cNvPr id="193" name="Google Shape;193;p2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1009" t="9598" r="9730" b="44257"/>
          <a:stretch/>
        </p:blipFill>
        <p:spPr>
          <a:xfrm>
            <a:off x="6096000" y="1825625"/>
            <a:ext cx="5865511" cy="341471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1748118" y="6293224"/>
            <a:ext cx="27963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Bellabarba et al. Spine 2006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7000400" y="1290500"/>
            <a:ext cx="683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Type 1 injury:  ligamentous disruption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without displacement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9895450" y="1744175"/>
            <a:ext cx="261000" cy="474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Occipital Cervical Dissociation</a:t>
            </a:r>
            <a:endParaRPr/>
          </a:p>
        </p:txBody>
      </p:sp>
      <p:sp>
        <p:nvSpPr>
          <p:cNvPr id="202" name="Google Shape;20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Type I:  Rigid Collar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Type II and III:  Occipital Cervical fusion to at least C2</a:t>
            </a:r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4" name="Google Shape;204;p29" descr="alley"/>
          <p:cNvPicPr preferRelativeResize="0"/>
          <p:nvPr/>
        </p:nvPicPr>
        <p:blipFill rotWithShape="1">
          <a:blip r:embed="rId3">
            <a:alphaModFix/>
          </a:blip>
          <a:srcRect l="11810" r="388" b="-2"/>
          <a:stretch/>
        </p:blipFill>
        <p:spPr>
          <a:xfrm>
            <a:off x="6019800" y="1400970"/>
            <a:ext cx="3363728" cy="289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4">
            <a:alphaModFix/>
          </a:blip>
          <a:srcRect r="12199" b="-2"/>
          <a:stretch/>
        </p:blipFill>
        <p:spPr>
          <a:xfrm>
            <a:off x="8129607" y="3185806"/>
            <a:ext cx="2970445" cy="338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 descr="alley6"/>
          <p:cNvPicPr preferRelativeResize="0"/>
          <p:nvPr/>
        </p:nvPicPr>
        <p:blipFill rotWithShape="1">
          <a:blip r:embed="rId5">
            <a:alphaModFix/>
          </a:blip>
          <a:srcRect l="7129" t="11919" r="9466" b="-2"/>
          <a:stretch/>
        </p:blipFill>
        <p:spPr>
          <a:xfrm>
            <a:off x="2371725" y="3743324"/>
            <a:ext cx="2821772" cy="2980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C1 Ring</a:t>
            </a:r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Transition between cranium and C-Spine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Occiput –C1: 50% of cervical flexion and extension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Anatomy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No body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2 arches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Anterior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Posterior</a:t>
            </a:r>
            <a:endParaRPr/>
          </a:p>
          <a:p>
            <a:pPr marL="20574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Vertebral artery groove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Transverse atlantal ligament (TAL)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Constrains the posterior Dens to the anterior atlas arch</a:t>
            </a:r>
            <a:endParaRPr/>
          </a:p>
          <a:p>
            <a:pPr marL="914400" lvl="1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Look for other injuries in cervical spine</a:t>
            </a:r>
            <a:endParaRPr sz="2800"/>
          </a:p>
          <a:p>
            <a:pPr marL="1371600" lvl="2" indent="-381000" algn="l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43% associated with C2 fracture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C1 Ring</a:t>
            </a:r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Classification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Morphologic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Levine and Edwards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Transverse process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Posterior arch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Lateral mass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Anterior arch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Burst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“Jefferson type”</a:t>
            </a:r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Transverse Process fracture:  Stable watch for forament involvement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Posterior arch: Stable (hyperextension)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Anterior arch: “blowout” unstable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Comminuted or Unilateral split type:  Unstable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Burst fracture: lateral displacement of lateral mass (concern for transverse ligament disruption-determines stability)</a:t>
            </a:r>
            <a:endParaRPr sz="4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 1 Ring</a:t>
            </a:r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Image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Open mouth odontoid view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Congruence of C1 on C2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Lateral displacement of C1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7mm rule of Spence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Concern for transverse ligament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Evaluate with CT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&gt;6.9mm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Spence et al.  JBJS 1970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C1 Ring Treatment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838200" y="183705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Most isolated minimally displaced C1 injuries can be treated in cervical collar 3 months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Displaced can be reduced and placed in halo for 3 months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If associated with C2 can treat with C1-C2 fusion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If associated with atlantoaxial dissociation, consider Occiput to C2 fusion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Unstable: consider surgical stabilization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Halo falling out of favor for collar</a:t>
            </a:r>
            <a:endParaRPr/>
          </a:p>
        </p:txBody>
      </p:sp>
      <p:pic>
        <p:nvPicPr>
          <p:cNvPr id="233" name="Google Shape;233;p35" descr="demot"/>
          <p:cNvPicPr preferRelativeResize="0"/>
          <p:nvPr/>
        </p:nvPicPr>
        <p:blipFill rotWithShape="1">
          <a:blip r:embed="rId3">
            <a:alphaModFix/>
          </a:blip>
          <a:srcRect l="14401" r="26597" b="47469"/>
          <a:stretch/>
        </p:blipFill>
        <p:spPr>
          <a:xfrm>
            <a:off x="6541477" y="2795661"/>
            <a:ext cx="2180492" cy="194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 descr="demott"/>
          <p:cNvPicPr preferRelativeResize="0"/>
          <p:nvPr/>
        </p:nvPicPr>
        <p:blipFill rotWithShape="1">
          <a:blip r:embed="rId4">
            <a:alphaModFix/>
          </a:blip>
          <a:srcRect l="25995" t="9667" r="18428" b="54069"/>
          <a:stretch/>
        </p:blipFill>
        <p:spPr>
          <a:xfrm>
            <a:off x="8876713" y="2795661"/>
            <a:ext cx="2270830" cy="194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 descr="IMG_0248"/>
          <p:cNvPicPr preferRelativeResize="0"/>
          <p:nvPr/>
        </p:nvPicPr>
        <p:blipFill rotWithShape="1">
          <a:blip r:embed="rId5">
            <a:alphaModFix/>
          </a:blip>
          <a:srcRect l="35198" t="39911" r="21932" b="5939"/>
          <a:stretch/>
        </p:blipFill>
        <p:spPr>
          <a:xfrm>
            <a:off x="8077443" y="4213389"/>
            <a:ext cx="1587062" cy="132556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5732013" y="1506022"/>
            <a:ext cx="1847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6602318" y="5693066"/>
            <a:ext cx="423930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C1 lateral mass displacement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treated with C1 stabilization with C1 lateral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 screws and rod construct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5"/>
          <p:cNvSpPr txBox="1">
            <a:spLocks noGrp="1"/>
          </p:cNvSpPr>
          <p:nvPr>
            <p:ph type="body" idx="2"/>
          </p:nvPr>
        </p:nvSpPr>
        <p:spPr>
          <a:xfrm>
            <a:off x="6133807" y="150602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>
            <a:spLocks noGrp="1"/>
          </p:cNvSpPr>
          <p:nvPr>
            <p:ph type="title"/>
          </p:nvPr>
        </p:nvSpPr>
        <p:spPr>
          <a:xfrm>
            <a:off x="838200" y="441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000"/>
              <a:t>Review Upper Cervical Spine injuries that can easily be overlooked!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Understand how to systematically review CT scans and MRI’s to avoid missing an upper cervical spine injury!</a:t>
            </a:r>
            <a:endParaRPr sz="200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000"/>
              <a:t>Review Common injuries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Occipital Condyle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Occipital Cervical Dissociation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C1 Ring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Odontoid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Rotatory Subluxation Atlanto axial Injuries</a:t>
            </a:r>
            <a:endParaRPr sz="2000"/>
          </a:p>
          <a:p>
            <a:pPr marL="685800" lvl="1" indent="-2095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2000"/>
              <a:t>Hangmans fracture</a:t>
            </a:r>
            <a:endParaRPr sz="200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2000"/>
              <a:t>Discuss anatomy and methods of surgical stabilization</a:t>
            </a:r>
            <a:endParaRPr sz="2000"/>
          </a:p>
          <a:p>
            <a:pPr marL="47625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2000"/>
              <a:t>	</a:t>
            </a:r>
            <a:endParaRPr sz="2000"/>
          </a:p>
          <a:p>
            <a:pPr marL="2286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endParaRPr sz="1500"/>
          </a:p>
          <a:p>
            <a:pPr marL="22860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500"/>
          </a:p>
          <a:p>
            <a:pPr marL="68580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605"/>
              <a:buNone/>
            </a:pPr>
            <a:endParaRPr sz="154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C2</a:t>
            </a:r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Fractures of the Axis (C2) make up 27% of cervical injuries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Odontoid make up 41% of C2 fractures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Bimodal distribution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Young – high energy, multi-trauma</a:t>
            </a:r>
            <a:endParaRPr/>
          </a:p>
          <a:p>
            <a:pPr marL="16002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Elderly – Low energy, isolated injury</a:t>
            </a:r>
            <a:endParaRPr/>
          </a:p>
          <a:p>
            <a:pPr marL="20574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Most common C-spine fracture of elderly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C2 </a:t>
            </a:r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Anatomy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Dens extends cranially from the axis to form a synovial articulation with posterior aspect of anterior atlas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Embryological C1 body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Base has watershed zone (poorly vascularized)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Flat C1-C2 joints: rotation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Vertebral artery foramen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Inferomedial to superolateral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Odontoid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Anderson and D’Alonzo Classification: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I:  located above the waist; consistent with an avulsion of alar ligament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II:  located in the waist; covered by transverse ligament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IIa: (Hadley) segmentally comminuted at base of odontoid extending into the body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III:  extend into the vertebral body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094" y="1843225"/>
            <a:ext cx="5863940" cy="426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38"/>
          <p:cNvCxnSpPr/>
          <p:nvPr/>
        </p:nvCxnSpPr>
        <p:spPr>
          <a:xfrm rot="10800000" flipH="1">
            <a:off x="5991850" y="2479775"/>
            <a:ext cx="1581900" cy="68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64999"/>
              </a:srgbClr>
            </a:outerShdw>
          </a:effectLst>
        </p:spPr>
      </p:cxnSp>
      <p:cxnSp>
        <p:nvCxnSpPr>
          <p:cNvPr id="259" name="Google Shape;259;p38"/>
          <p:cNvCxnSpPr>
            <a:stCxn id="256" idx="3"/>
          </p:cNvCxnSpPr>
          <p:nvPr/>
        </p:nvCxnSpPr>
        <p:spPr>
          <a:xfrm rot="10800000" flipH="1">
            <a:off x="6019800" y="3018125"/>
            <a:ext cx="4334400" cy="98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38"/>
          <p:cNvCxnSpPr/>
          <p:nvPr/>
        </p:nvCxnSpPr>
        <p:spPr>
          <a:xfrm rot="10800000" flipH="1">
            <a:off x="5588000" y="5050025"/>
            <a:ext cx="2823900" cy="478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Odontoid</a:t>
            </a:r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1 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 collar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Beware of unrecognized craniocervical dissociation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3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 collar (10-15% nonunion)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SOMI brace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Halo vest</a:t>
            </a:r>
            <a:endParaRPr/>
          </a:p>
          <a:p>
            <a:pPr marL="114300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Odontoid 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2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 Collar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SOMI/Minerva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Halo vest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Odontoid screw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C1-2 PSF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Halo treatment is avoided in elderly patients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Halo option for younger patient to avoid surgery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Hard collars reserved for nondisplaced fractures or displaced fractures in elderly patients that will not tolerate surgery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may get painless fibrous nonunion                             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Risk Factors for nonunion in type II odontoid fractures</a:t>
            </a:r>
            <a:endParaRPr/>
          </a:p>
        </p:txBody>
      </p:sp>
      <p:sp>
        <p:nvSpPr>
          <p:cNvPr id="278" name="Google Shape;278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Secondary to watershed blood supply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Higher ratio of cortical to cancellous bone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Displacement &gt;6mm(associated with &gt; 50% nonunion rate)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Age &gt; 50 years old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Fracture comminution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Angulation &gt;10 degrees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Treatment delay &gt;4 days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Smoker</a:t>
            </a:r>
            <a:endParaRPr/>
          </a:p>
        </p:txBody>
      </p:sp>
      <p:sp>
        <p:nvSpPr>
          <p:cNvPr id="279" name="Google Shape;279;p41"/>
          <p:cNvSpPr txBox="1"/>
          <p:nvPr/>
        </p:nvSpPr>
        <p:spPr>
          <a:xfrm>
            <a:off x="5163671" y="6239435"/>
            <a:ext cx="27363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Koivikko et al.  JBJS Br 2004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Anterior Odontoid screw</a:t>
            </a:r>
            <a:endParaRPr/>
          </a:p>
        </p:txBody>
      </p:sp>
      <p:sp>
        <p:nvSpPr>
          <p:cNvPr id="285" name="Google Shape;28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Indications: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/>
              <a:t>Displaced type II and shallow type III 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/>
              <a:t>Polytrauma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/>
              <a:t>Unable to tolerate halo-vest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/>
              <a:t>Early displacement despite Halo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800"/>
              <a:t>Reduces in extension</a:t>
            </a:r>
            <a:endParaRPr sz="2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286" name="Google Shape;28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/>
              <a:t>Contraindications: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Non-reducible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Reduces in flexion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Barrel Chest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Associated TAL injury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Subacute injury (&gt;6 months)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Reverse obliquity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Elderly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Severely displaced or comminuted fractures</a:t>
            </a:r>
            <a:endParaRPr/>
          </a:p>
        </p:txBody>
      </p:sp>
      <p:sp>
        <p:nvSpPr>
          <p:cNvPr id="287" name="Google Shape;287;p42"/>
          <p:cNvSpPr txBox="1"/>
          <p:nvPr/>
        </p:nvSpPr>
        <p:spPr>
          <a:xfrm>
            <a:off x="1647425" y="5988734"/>
            <a:ext cx="97063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 JC, Bono CM, Vaccaro AR.  Initial radiographic evaluation of the spine after trauma: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When, what, where and how to image the acutely traumatized spine. Jorthop trauma. 2005;19:640-9.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Anterior Odontoid screw</a:t>
            </a:r>
            <a:endParaRPr/>
          </a:p>
        </p:txBody>
      </p:sp>
      <p:sp>
        <p:nvSpPr>
          <p:cNvPr id="293" name="Google Shape;293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Advantages: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/>
              <a:t>Direct fracture osteosynthesis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/>
              <a:t>Maintenance of C1-C2 motion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/>
              <a:t>Minimal EBL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/>
              <a:t>Decreased wound issues vs. posterior approach</a:t>
            </a:r>
            <a:endParaRPr sz="28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800"/>
              <a:t>More useful for young patients</a:t>
            </a:r>
            <a:endParaRPr sz="2800"/>
          </a:p>
        </p:txBody>
      </p:sp>
      <p:sp>
        <p:nvSpPr>
          <p:cNvPr id="294" name="Google Shape;294;p43"/>
          <p:cNvSpPr txBox="1">
            <a:spLocks noGrp="1"/>
          </p:cNvSpPr>
          <p:nvPr>
            <p:ph type="body" idx="2"/>
          </p:nvPr>
        </p:nvSpPr>
        <p:spPr>
          <a:xfrm>
            <a:off x="5667153" y="1825625"/>
            <a:ext cx="63370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400"/>
              <a:t>Disadvantages:</a:t>
            </a:r>
            <a:endParaRPr sz="24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Require favorable patient anatomy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Must not have:</a:t>
            </a:r>
            <a:endParaRPr sz="200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Barrel chest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Congenital cervical fusion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Thoracic kyphosis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Cervical kyphosis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Reverse obliquity/comminution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/>
              <a:t>Irreducible fracture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Require intact transverse ligament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Higher incidence of dysphagia in elderly</a:t>
            </a:r>
            <a:endParaRPr sz="200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Higher failure rate in osteoporotic bone</a:t>
            </a:r>
            <a:endParaRPr sz="20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Treatment C2 Dens Fracture C1-C3 PSF</a:t>
            </a:r>
            <a:endParaRPr/>
          </a:p>
        </p:txBody>
      </p:sp>
      <p:pic>
        <p:nvPicPr>
          <p:cNvPr id="300" name="Google Shape;300;p45" descr="A close up of a sig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377" t="18909" b="7834"/>
          <a:stretch/>
        </p:blipFill>
        <p:spPr>
          <a:xfrm rot="5400000">
            <a:off x="9109167" y="2886892"/>
            <a:ext cx="3161212" cy="239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5" descr="A close up of a blackboard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16160" t="21425" r="26198" b="14032"/>
          <a:stretch/>
        </p:blipFill>
        <p:spPr>
          <a:xfrm>
            <a:off x="306975" y="2677888"/>
            <a:ext cx="1881053" cy="2808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5" descr="A picture containing table, sitting, photo, remo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4766" t="30160" r="20614" b="12222"/>
          <a:stretch/>
        </p:blipFill>
        <p:spPr>
          <a:xfrm rot="5400000">
            <a:off x="1937150" y="3141616"/>
            <a:ext cx="2808516" cy="18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5" descr="A picture containing game, sitting, photo,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7063" t="19974" r="21019" b="11203"/>
          <a:stretch/>
        </p:blipFill>
        <p:spPr>
          <a:xfrm rot="5400000">
            <a:off x="4208747" y="2958738"/>
            <a:ext cx="2808516" cy="224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 descr="A blackboard sign on a wall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3631" t="22991" r="11849" b="8186"/>
          <a:stretch/>
        </p:blipFill>
        <p:spPr>
          <a:xfrm rot="5400000">
            <a:off x="6663224" y="2958737"/>
            <a:ext cx="2808515" cy="224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5"/>
          <p:cNvSpPr txBox="1"/>
          <p:nvPr/>
        </p:nvSpPr>
        <p:spPr>
          <a:xfrm>
            <a:off x="8991600" y="1772959"/>
            <a:ext cx="160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C1 lateral Mass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45"/>
          <p:cNvCxnSpPr/>
          <p:nvPr/>
        </p:nvCxnSpPr>
        <p:spPr>
          <a:xfrm>
            <a:off x="10014857" y="2272461"/>
            <a:ext cx="585132" cy="710225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7" name="Google Shape;307;p45"/>
          <p:cNvSpPr txBox="1"/>
          <p:nvPr/>
        </p:nvSpPr>
        <p:spPr>
          <a:xfrm>
            <a:off x="10873049" y="1477136"/>
            <a:ext cx="868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C2 Pars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screw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" name="Google Shape;308;p45"/>
          <p:cNvCxnSpPr/>
          <p:nvPr/>
        </p:nvCxnSpPr>
        <p:spPr>
          <a:xfrm flipH="1">
            <a:off x="10991046" y="2351314"/>
            <a:ext cx="632201" cy="1077686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Treatment of Dens fracture  with C1 lateral mass, C2 trans- laminar</a:t>
            </a:r>
            <a:br>
              <a:rPr lang="en-US"/>
            </a:br>
            <a:r>
              <a:rPr lang="en-US"/>
              <a:t>(no room for pedicle screw because of large transverse foramen)</a:t>
            </a:r>
            <a:endParaRPr/>
          </a:p>
        </p:txBody>
      </p:sp>
      <p:pic>
        <p:nvPicPr>
          <p:cNvPr id="314" name="Google Shape;314;p46" descr="stevens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898" r="9619" b="-3"/>
          <a:stretch/>
        </p:blipFill>
        <p:spPr>
          <a:xfrm>
            <a:off x="2618146" y="2178782"/>
            <a:ext cx="2907583" cy="410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6" descr="stevens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4924" r="24047" b="-3"/>
          <a:stretch/>
        </p:blipFill>
        <p:spPr>
          <a:xfrm>
            <a:off x="6415088" y="2250595"/>
            <a:ext cx="2862673" cy="403040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/>
          <p:nvPr/>
        </p:nvSpPr>
        <p:spPr>
          <a:xfrm>
            <a:off x="213575" y="2871350"/>
            <a:ext cx="683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Study anatomy on CT prior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surgery!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8d0080359_0_3"/>
          <p:cNvSpPr txBox="1">
            <a:spLocks noGrp="1"/>
          </p:cNvSpPr>
          <p:nvPr>
            <p:ph type="title"/>
          </p:nvPr>
        </p:nvSpPr>
        <p:spPr>
          <a:xfrm>
            <a:off x="488425" y="2748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Do Not Miss an Upper Cervical Spine Injury!</a:t>
            </a:r>
            <a:endParaRPr/>
          </a:p>
        </p:txBody>
      </p:sp>
      <p:sp>
        <p:nvSpPr>
          <p:cNvPr id="90" name="Google Shape;90;gc8d0080359_0_3"/>
          <p:cNvSpPr txBox="1">
            <a:spLocks noGrp="1"/>
          </p:cNvSpPr>
          <p:nvPr>
            <p:ph type="body" idx="1"/>
          </p:nvPr>
        </p:nvSpPr>
        <p:spPr>
          <a:xfrm>
            <a:off x="1561950" y="16951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91" name="Google Shape;91;gc8d0080359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000" y="1756350"/>
            <a:ext cx="4791150" cy="42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Rotatory Subluxation</a:t>
            </a:r>
            <a:br>
              <a:rPr lang="en-US"/>
            </a:br>
            <a:r>
              <a:rPr lang="en-US"/>
              <a:t>	Atlantoaxial Injuries</a:t>
            </a:r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Anatomy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AA articulation stability provided by ligamentous restraint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AA joint provide primarily rotatory motion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Most common in pediatric population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Evaluate with patient history and use of rotatory CT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>
            <a:spLocks noGrp="1"/>
          </p:cNvSpPr>
          <p:nvPr>
            <p:ph type="title"/>
          </p:nvPr>
        </p:nvSpPr>
        <p:spPr>
          <a:xfrm>
            <a:off x="838200" y="441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Rotatory Subluxation</a:t>
            </a:r>
            <a:endParaRPr/>
          </a:p>
        </p:txBody>
      </p:sp>
      <p:sp>
        <p:nvSpPr>
          <p:cNvPr id="328" name="Google Shape;32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Three patterns: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Category A:  rotationally displaced in the axial plane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Category B:  translationally unstable in a sagittal plane because of injury to transverse atlantal ligament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Category C: multiplanar vertical atlantoaxial dissociation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29" name="Google Shape;329;p4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400" b="1"/>
              <a:t>Field and Hawkins</a:t>
            </a:r>
            <a:endParaRPr sz="2400" b="1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Type I.  Rotation without translation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Type II.  Unilateral lateral mass subluxation 3-5 MM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Type III.  Unilateral subluxation &gt;5 mm</a:t>
            </a:r>
            <a:endParaRPr sz="2400"/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Type IV. Posterior displacement of C1-2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Rotatory Subluxation</a:t>
            </a:r>
            <a:endParaRPr/>
          </a:p>
        </p:txBody>
      </p:sp>
      <p:sp>
        <p:nvSpPr>
          <p:cNvPr id="335" name="Google Shape;335;p49"/>
          <p:cNvSpPr txBox="1">
            <a:spLocks noGrp="1"/>
          </p:cNvSpPr>
          <p:nvPr>
            <p:ph type="body" idx="1"/>
          </p:nvPr>
        </p:nvSpPr>
        <p:spPr>
          <a:xfrm>
            <a:off x="838200" y="190563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Halo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Lateral facetectomy, reduction, fusion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Transoral facetectomy, reduction, fusion</a:t>
            </a:r>
            <a:endParaRPr/>
          </a:p>
        </p:txBody>
      </p:sp>
      <p:sp>
        <p:nvSpPr>
          <p:cNvPr id="336" name="Google Shape;336;p49"/>
          <p:cNvSpPr txBox="1"/>
          <p:nvPr/>
        </p:nvSpPr>
        <p:spPr>
          <a:xfrm>
            <a:off x="6966857" y="4001294"/>
            <a:ext cx="31165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Fielding and Hawkins JBJS 1977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Traumatic Spondylolisthesis of the Axis</a:t>
            </a:r>
            <a:br>
              <a:rPr lang="en-US"/>
            </a:br>
            <a:r>
              <a:rPr lang="en-US"/>
              <a:t>Hangman’s Fracture</a:t>
            </a:r>
            <a:endParaRPr/>
          </a:p>
        </p:txBody>
      </p:sp>
      <p:sp>
        <p:nvSpPr>
          <p:cNvPr id="342" name="Google Shape;342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Fracture through the pars interarticularis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Second most common axis fracture (odontoid #1)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Result of hyperextension and axial load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Neurologic injury is rare unless injury causes narrowing of spinal canal</a:t>
            </a:r>
            <a:endParaRPr/>
          </a:p>
        </p:txBody>
      </p:sp>
      <p:pic>
        <p:nvPicPr>
          <p:cNvPr id="343" name="Google Shape;343;p5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4417" t="11729" r="19529" b="14975"/>
          <a:stretch/>
        </p:blipFill>
        <p:spPr>
          <a:xfrm>
            <a:off x="6446323" y="1330035"/>
            <a:ext cx="2571966" cy="2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0"/>
          <p:cNvPicPr preferRelativeResize="0"/>
          <p:nvPr/>
        </p:nvPicPr>
        <p:blipFill rotWithShape="1">
          <a:blip r:embed="rId4">
            <a:alphaModFix/>
          </a:blip>
          <a:srcRect l="15453" t="13126" r="19592" b="21283"/>
          <a:stretch/>
        </p:blipFill>
        <p:spPr>
          <a:xfrm>
            <a:off x="8565109" y="3417670"/>
            <a:ext cx="2571966" cy="2597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Hangman’s Fracture</a:t>
            </a:r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body" idx="1"/>
          </p:nvPr>
        </p:nvSpPr>
        <p:spPr>
          <a:xfrm>
            <a:off x="225311" y="1746107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Classification: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I.  Minimally displaced	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&lt; 3mm translation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IA.  Atypical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Oblique thru pars on one side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Anterior to pars thru body on other side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II.  &gt; 3mm translation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IIA.  Kyphosis &gt; translation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C2-C3 disk involved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PLL involved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III. Associated with dislocation of C2-C3 facet</a:t>
            </a: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51" name="Google Shape;351;p51"/>
          <p:cNvPicPr preferRelativeResize="0"/>
          <p:nvPr/>
        </p:nvPicPr>
        <p:blipFill rotWithShape="1">
          <a:blip r:embed="rId3">
            <a:alphaModFix/>
          </a:blip>
          <a:srcRect b="2343"/>
          <a:stretch/>
        </p:blipFill>
        <p:spPr>
          <a:xfrm>
            <a:off x="6166300" y="1827200"/>
            <a:ext cx="4710600" cy="409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Hangman’s Fracture</a:t>
            </a:r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 and Ia:  treat in cervical collar for 12 weeks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II:  Halo for 12 weeks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Type IIa:  ACDF C2/3 or posterior fixation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C2/3 acdf spares C1/2 motion segment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Posterior fixation </a:t>
            </a:r>
            <a:endParaRPr/>
          </a:p>
          <a:p>
            <a:pPr marL="1143000" lvl="2" indent="-215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C1-C3</a:t>
            </a:r>
            <a:endParaRPr/>
          </a:p>
          <a:p>
            <a:pPr marL="1143000" lvl="2" indent="-215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Directly treat pars fracture with reduction and Lag technique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Type III:  posterior reduction and PSF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363" name="Google Shape;363;p53"/>
          <p:cNvSpPr txBox="1">
            <a:spLocks noGrp="1"/>
          </p:cNvSpPr>
          <p:nvPr>
            <p:ph type="body" idx="1"/>
          </p:nvPr>
        </p:nvSpPr>
        <p:spPr>
          <a:xfrm>
            <a:off x="838200" y="151590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4622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2574"/>
              <a:buChar char="•"/>
            </a:pPr>
            <a:r>
              <a:rPr lang="en-US" sz="4000"/>
              <a:t>Do not Miss an Upper cervical spine injury</a:t>
            </a:r>
            <a:endParaRPr sz="4000"/>
          </a:p>
          <a:p>
            <a:pPr marL="914400" lvl="1" indent="-30861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 sz="4000"/>
              <a:t>Critically evaluate imaging and patient</a:t>
            </a:r>
            <a:endParaRPr sz="4000"/>
          </a:p>
          <a:p>
            <a:pPr marL="457200" lvl="0" indent="-348758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2996"/>
              <a:buChar char="•"/>
            </a:pPr>
            <a:r>
              <a:rPr lang="en-US" sz="4000"/>
              <a:t>Be aware of patient's anatomy when choosing treatment option</a:t>
            </a:r>
            <a:endParaRPr sz="4000"/>
          </a:p>
          <a:p>
            <a:pPr marL="914400" lvl="1" indent="-30861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 sz="4000"/>
              <a:t>Which type of technique to use</a:t>
            </a:r>
            <a:endParaRPr sz="4000"/>
          </a:p>
          <a:p>
            <a:pPr marL="457200" lvl="0" indent="-362687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103"/>
              <a:buChar char="•"/>
            </a:pPr>
            <a:r>
              <a:rPr lang="en-US" sz="4000"/>
              <a:t>Many Upper cervical spine injuries can be managed nonoperatively</a:t>
            </a:r>
            <a:endParaRPr sz="4000"/>
          </a:p>
          <a:p>
            <a:pPr marL="914400" lvl="1" indent="-30861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 sz="4000"/>
              <a:t>Do not miss the unstable ones!</a:t>
            </a:r>
            <a:endParaRPr sz="4000"/>
          </a:p>
          <a:p>
            <a:pPr marL="228600" lvl="0" indent="-508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Do Not Miss an Upper Cervical Spine Injury!</a:t>
            </a:r>
            <a:endParaRPr b="1"/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Complex bony and vascular anatomy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Relationship of atlas and axis with cranial base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Intrinsic stability that relies on ligaments and joint capsules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be missed on radiographic images</a:t>
            </a:r>
            <a:endParaRPr/>
          </a:p>
        </p:txBody>
      </p:sp>
      <p:pic>
        <p:nvPicPr>
          <p:cNvPr id="99" name="Google Shape;99;p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3404" t="2998" r="38603" b="56725"/>
          <a:stretch/>
        </p:blipFill>
        <p:spPr>
          <a:xfrm>
            <a:off x="6733310" y="1690688"/>
            <a:ext cx="3970996" cy="420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descr="alley4"/>
          <p:cNvPicPr preferRelativeResize="0"/>
          <p:nvPr/>
        </p:nvPicPr>
        <p:blipFill rotWithShape="1">
          <a:blip r:embed="rId4">
            <a:alphaModFix/>
          </a:blip>
          <a:srcRect l="16430" t="5556" r="9375" b="50621"/>
          <a:stretch/>
        </p:blipFill>
        <p:spPr>
          <a:xfrm>
            <a:off x="3348128" y="4918841"/>
            <a:ext cx="2996419" cy="1769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Do Not Miss an Upper Cervical Spine Injury?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Severe ligamentous injury can be missed with patient in the supine position while they are getting images done.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Bony alignment can be maintained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CT allows direct visualization of the AO and AA joints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Harris Lines most clinically relevant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BDI &lt; =12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BAI &lt;=12</a:t>
            </a:r>
            <a:endParaRPr/>
          </a:p>
        </p:txBody>
      </p:sp>
      <p:pic>
        <p:nvPicPr>
          <p:cNvPr id="108" name="Google Shape;108;p4" descr="alley1"/>
          <p:cNvPicPr preferRelativeResize="0"/>
          <p:nvPr/>
        </p:nvPicPr>
        <p:blipFill rotWithShape="1">
          <a:blip r:embed="rId3">
            <a:alphaModFix/>
          </a:blip>
          <a:srcRect l="16346" t="6957" r="19159" b="28340"/>
          <a:stretch/>
        </p:blipFill>
        <p:spPr>
          <a:xfrm>
            <a:off x="7266601" y="1681375"/>
            <a:ext cx="4337425" cy="4351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4"/>
          <p:cNvCxnSpPr/>
          <p:nvPr/>
        </p:nvCxnSpPr>
        <p:spPr>
          <a:xfrm rot="10800000" flipH="1">
            <a:off x="9146034" y="2183223"/>
            <a:ext cx="96900" cy="1025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4"/>
          <p:cNvCxnSpPr/>
          <p:nvPr/>
        </p:nvCxnSpPr>
        <p:spPr>
          <a:xfrm>
            <a:off x="8768275" y="2183175"/>
            <a:ext cx="474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Google Shape;111;p4"/>
          <p:cNvCxnSpPr/>
          <p:nvPr/>
        </p:nvCxnSpPr>
        <p:spPr>
          <a:xfrm>
            <a:off x="8732675" y="2195025"/>
            <a:ext cx="154200" cy="6171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4"/>
          <p:cNvCxnSpPr/>
          <p:nvPr/>
        </p:nvCxnSpPr>
        <p:spPr>
          <a:xfrm rot="10800000" flipH="1">
            <a:off x="2788920" y="2206890"/>
            <a:ext cx="6204900" cy="3542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3" name="Google Shape;113;p4"/>
          <p:cNvCxnSpPr/>
          <p:nvPr/>
        </p:nvCxnSpPr>
        <p:spPr>
          <a:xfrm rot="10800000" flipH="1">
            <a:off x="2895075" y="2562975"/>
            <a:ext cx="5873100" cy="2811900"/>
          </a:xfrm>
          <a:prstGeom prst="straightConnector1">
            <a:avLst/>
          </a:pr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4" name="Google Shape;114;p4"/>
          <p:cNvSpPr txBox="1"/>
          <p:nvPr/>
        </p:nvSpPr>
        <p:spPr>
          <a:xfrm>
            <a:off x="1200600" y="6176975"/>
            <a:ext cx="979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BDI: Basion Dens Interval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BAI: Basion A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xial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interval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Do Not Miss an Upper Cervical Spine Injury?</a:t>
            </a:r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MRI useful for evaluation of upper cervical ligaments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22" name="Google Shape;122;p5"/>
          <p:cNvSpPr txBox="1"/>
          <p:nvPr/>
        </p:nvSpPr>
        <p:spPr>
          <a:xfrm>
            <a:off x="5171607" y="6056026"/>
            <a:ext cx="313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b="3836"/>
          <a:stretch/>
        </p:blipFill>
        <p:spPr>
          <a:xfrm>
            <a:off x="4431150" y="2815500"/>
            <a:ext cx="3231024" cy="297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200" y="2883200"/>
            <a:ext cx="3045499" cy="283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7625" y="2717075"/>
            <a:ext cx="3137100" cy="300187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775950" y="5718950"/>
            <a:ext cx="172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Harris measurement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“rule of 12”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3323000" y="5686575"/>
            <a:ext cx="3819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Powers Ratio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Basion to C1 arch / Opisthion to anterior C1 arch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ratio &gt;1 suggestive of atlanto occipital dislocation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7380050" y="5902125"/>
            <a:ext cx="683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Atlanto Dens Interval  (should be &lt;3mm)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Posterior Atlanto Dens Interval (should be &gt;13mm)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Plain Radiograph</a:t>
            </a:r>
            <a:br>
              <a:rPr lang="en-US"/>
            </a:br>
            <a:r>
              <a:rPr lang="en-US"/>
              <a:t>(</a:t>
            </a:r>
            <a:r>
              <a:rPr lang="en-US" sz="3600"/>
              <a:t>Most patients already have a CT)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 vertebral swelling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Soft Tissue shadow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&lt;6mm at C2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Atlanto – Occipital Joint Congruence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Open Mouth AP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Distraction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C1-C2 symmetry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Rule of spence (&gt;7mm offset combined over C2)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114300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7" name="Google Shape;1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625" y="1115400"/>
            <a:ext cx="3151575" cy="53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8d0080359_0_169"/>
          <p:cNvSpPr txBox="1">
            <a:spLocks noGrp="1"/>
          </p:cNvSpPr>
          <p:nvPr>
            <p:ph type="title"/>
          </p:nvPr>
        </p:nvSpPr>
        <p:spPr>
          <a:xfrm>
            <a:off x="838200" y="2512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300"/>
              <a:t>Common Injuries of the Upper Cervical Spine</a:t>
            </a:r>
            <a:endParaRPr sz="4300"/>
          </a:p>
        </p:txBody>
      </p:sp>
      <p:sp>
        <p:nvSpPr>
          <p:cNvPr id="144" name="Google Shape;144;gc8d0080359_0_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Occipital Condyle Fracture</a:t>
            </a:r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Image Evaluation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Thin slice CT scan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Anderson and Montesano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I.  Comminuted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II.  Basilar Skull Fracture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III.  Avulsed</a:t>
            </a:r>
            <a:endParaRPr/>
          </a:p>
        </p:txBody>
      </p:sp>
      <p:sp>
        <p:nvSpPr>
          <p:cNvPr id="151" name="Google Shape;151;p22"/>
          <p:cNvSpPr txBox="1"/>
          <p:nvPr/>
        </p:nvSpPr>
        <p:spPr>
          <a:xfrm>
            <a:off x="3788229" y="250204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82225" y="5143891"/>
            <a:ext cx="24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8492885" y="5143891"/>
            <a:ext cx="3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10759764" y="5143879"/>
            <a:ext cx="35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6156664" y="5655611"/>
            <a:ext cx="109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Axial load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7663345" y="5517089"/>
            <a:ext cx="1959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 with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foramen magnum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0176605" y="5517089"/>
            <a:ext cx="186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Tension from alar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ligament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225" y="1380375"/>
            <a:ext cx="4535326" cy="36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2038</Words>
  <Application>Microsoft Office PowerPoint</Application>
  <PresentationFormat>Widescreen</PresentationFormat>
  <Paragraphs>347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Roboto</vt:lpstr>
      <vt:lpstr>Times New Roman</vt:lpstr>
      <vt:lpstr>Arial</vt:lpstr>
      <vt:lpstr>Office Theme</vt:lpstr>
      <vt:lpstr>Upper Cervical Spine Injuries</vt:lpstr>
      <vt:lpstr>Objectives</vt:lpstr>
      <vt:lpstr>Do Not Miss an Upper Cervical Spine Injury!</vt:lpstr>
      <vt:lpstr>Do Not Miss an Upper Cervical Spine Injury!</vt:lpstr>
      <vt:lpstr>Do Not Miss an Upper Cervical Spine Injury?</vt:lpstr>
      <vt:lpstr>Do Not Miss an Upper Cervical Spine Injury?</vt:lpstr>
      <vt:lpstr>Plain Radiograph (Most patients already have a CT)</vt:lpstr>
      <vt:lpstr>Common Injuries of the Upper Cervical Spine</vt:lpstr>
      <vt:lpstr>Occipital Condyle Fracture</vt:lpstr>
      <vt:lpstr>Occipital Condyle Fracture</vt:lpstr>
      <vt:lpstr>Occipital Condyle Fracture</vt:lpstr>
      <vt:lpstr>Occipital Cervical Dissociation</vt:lpstr>
      <vt:lpstr>Symptoms/Findings</vt:lpstr>
      <vt:lpstr>Classification</vt:lpstr>
      <vt:lpstr>Occipital Cervical Dissociation</vt:lpstr>
      <vt:lpstr>C1 Ring</vt:lpstr>
      <vt:lpstr>C1 Ring</vt:lpstr>
      <vt:lpstr>C 1 Ring</vt:lpstr>
      <vt:lpstr>C1 Ring Treatment</vt:lpstr>
      <vt:lpstr>C2</vt:lpstr>
      <vt:lpstr>C2 </vt:lpstr>
      <vt:lpstr>Odontoid</vt:lpstr>
      <vt:lpstr>Odontoid</vt:lpstr>
      <vt:lpstr>Odontoid </vt:lpstr>
      <vt:lpstr>Risk Factors for nonunion in type II odontoid fractures</vt:lpstr>
      <vt:lpstr>Anterior Odontoid screw</vt:lpstr>
      <vt:lpstr>Anterior Odontoid screw</vt:lpstr>
      <vt:lpstr>Treatment C2 Dens Fracture C1-C3 PSF</vt:lpstr>
      <vt:lpstr>Treatment of Dens fracture  with C1 lateral mass, C2 trans- laminar (no room for pedicle screw because of large transverse foramen)</vt:lpstr>
      <vt:lpstr>Rotatory Subluxation  Atlantoaxial Injuries</vt:lpstr>
      <vt:lpstr>Rotatory Subluxation</vt:lpstr>
      <vt:lpstr>Rotatory Subluxation</vt:lpstr>
      <vt:lpstr>Traumatic Spondylolisthesis of the Axis Hangman’s Fracture</vt:lpstr>
      <vt:lpstr>Hangman’s Fracture</vt:lpstr>
      <vt:lpstr>Hangman’s Fracture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Cervical Spine Injuries</dc:title>
  <dc:creator>Troy Caron</dc:creator>
  <cp:lastModifiedBy>Sharon Moore</cp:lastModifiedBy>
  <cp:revision>3</cp:revision>
  <dcterms:created xsi:type="dcterms:W3CDTF">2020-06-19T18:54:41Z</dcterms:created>
  <dcterms:modified xsi:type="dcterms:W3CDTF">2021-04-29T21:18:34Z</dcterms:modified>
</cp:coreProperties>
</file>