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61" r:id="rId3"/>
    <p:sldId id="262" r:id="rId4"/>
    <p:sldId id="266" r:id="rId5"/>
    <p:sldId id="260" r:id="rId6"/>
    <p:sldId id="267" r:id="rId7"/>
    <p:sldId id="268" r:id="rId8"/>
    <p:sldId id="265" r:id="rId9"/>
    <p:sldId id="269" r:id="rId10"/>
    <p:sldId id="270" r:id="rId11"/>
    <p:sldId id="271" r:id="rId12"/>
    <p:sldId id="308" r:id="rId13"/>
    <p:sldId id="272" r:id="rId14"/>
    <p:sldId id="309" r:id="rId15"/>
    <p:sldId id="273" r:id="rId16"/>
    <p:sldId id="274" r:id="rId17"/>
    <p:sldId id="280" r:id="rId18"/>
    <p:sldId id="281" r:id="rId19"/>
    <p:sldId id="275" r:id="rId20"/>
    <p:sldId id="277" r:id="rId21"/>
    <p:sldId id="278" r:id="rId22"/>
    <p:sldId id="279" r:id="rId23"/>
    <p:sldId id="301" r:id="rId24"/>
    <p:sldId id="307" r:id="rId25"/>
    <p:sldId id="311" r:id="rId26"/>
    <p:sldId id="287" r:id="rId27"/>
    <p:sldId id="300" r:id="rId28"/>
    <p:sldId id="291" r:id="rId29"/>
    <p:sldId id="292" r:id="rId30"/>
    <p:sldId id="293" r:id="rId31"/>
    <p:sldId id="294" r:id="rId32"/>
    <p:sldId id="295" r:id="rId33"/>
    <p:sldId id="296" r:id="rId34"/>
    <p:sldId id="297" r:id="rId35"/>
    <p:sldId id="298" r:id="rId36"/>
    <p:sldId id="299" r:id="rId37"/>
    <p:sldId id="302" r:id="rId38"/>
    <p:sldId id="303" r:id="rId39"/>
    <p:sldId id="305" r:id="rId40"/>
    <p:sldId id="304" r:id="rId41"/>
    <p:sldId id="276" r:id="rId42"/>
    <p:sldId id="31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81174"/>
  </p:normalViewPr>
  <p:slideViewPr>
    <p:cSldViewPr snapToGrid="0">
      <p:cViewPr varScale="1">
        <p:scale>
          <a:sx n="106" d="100"/>
          <a:sy n="106" d="100"/>
        </p:scale>
        <p:origin x="72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F481E-DDC1-1543-AB90-98F524703FB9}"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79241-7075-6A4F-A878-31E13E9964CE}" type="slidenum">
              <a:rPr lang="en-US" smtClean="0"/>
              <a:t>‹#›</a:t>
            </a:fld>
            <a:endParaRPr lang="en-US"/>
          </a:p>
        </p:txBody>
      </p:sp>
    </p:spTree>
    <p:extLst>
      <p:ext uri="{BB962C8B-B14F-4D97-AF65-F5344CB8AC3E}">
        <p14:creationId xmlns:p14="http://schemas.microsoft.com/office/powerpoint/2010/main" val="378188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pubmed.ncbi.nlm.nih.gov/28534496/#affiliation-3" TargetMode="External"/><Relationship Id="rId13" Type="http://schemas.openxmlformats.org/officeDocument/2006/relationships/hyperlink" Target="https://pubmed.ncbi.nlm.nih.gov/?term=Bartels+R&amp;cauthor_id=28534496" TargetMode="External"/><Relationship Id="rId3" Type="http://schemas.openxmlformats.org/officeDocument/2006/relationships/hyperlink" Target="https://pubmed.ncbi.nlm.nih.gov/?term=Brouwers+E&amp;cauthor_id=28534496" TargetMode="External"/><Relationship Id="rId7" Type="http://schemas.openxmlformats.org/officeDocument/2006/relationships/hyperlink" Target="https://pubmed.ncbi.nlm.nih.gov/?term=Curt+A&amp;cauthor_id=28534496" TargetMode="External"/><Relationship Id="rId12" Type="http://schemas.openxmlformats.org/officeDocument/2006/relationships/hyperlink" Target="https://pubmed.ncbi.nlm.nih.gov/28534496/#affiliation-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ubmed.ncbi.nlm.nih.gov/28534496/#affiliation-2" TargetMode="External"/><Relationship Id="rId11" Type="http://schemas.openxmlformats.org/officeDocument/2006/relationships/hyperlink" Target="https://pubmed.ncbi.nlm.nih.gov/?term=Hosman+A&amp;cauthor_id=28534496" TargetMode="External"/><Relationship Id="rId5" Type="http://schemas.openxmlformats.org/officeDocument/2006/relationships/hyperlink" Target="https://pubmed.ncbi.nlm.nih.gov/?term=van+de+Meent+H&amp;cauthor_id=28534496" TargetMode="External"/><Relationship Id="rId10" Type="http://schemas.openxmlformats.org/officeDocument/2006/relationships/hyperlink" Target="https://pubmed.ncbi.nlm.nih.gov/28534496/#affiliation-4" TargetMode="External"/><Relationship Id="rId4" Type="http://schemas.openxmlformats.org/officeDocument/2006/relationships/hyperlink" Target="https://pubmed.ncbi.nlm.nih.gov/28534496/#affiliation-1" TargetMode="External"/><Relationship Id="rId9" Type="http://schemas.openxmlformats.org/officeDocument/2006/relationships/hyperlink" Target="https://pubmed.ncbi.nlm.nih.gov/?term=Starremans+B&amp;cauthor_id=28534496" TargetMode="External"/><Relationship Id="rId14" Type="http://schemas.openxmlformats.org/officeDocument/2006/relationships/hyperlink" Target="https://doi.org/10.1038/sc.2017.5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ubmed.ncbi.nlm.nih.gov/?term=Sieber+AN&amp;cauthor_id=10851100" TargetMode="External"/><Relationship Id="rId3" Type="http://schemas.openxmlformats.org/officeDocument/2006/relationships/hyperlink" Target="https://pubmed.ncbi.nlm.nih.gov/?term=Ahn+UM&amp;cauthor_id=10851100" TargetMode="External"/><Relationship Id="rId7" Type="http://schemas.openxmlformats.org/officeDocument/2006/relationships/hyperlink" Target="https://pubmed.ncbi.nlm.nih.gov/?term=Garrett+ES&amp;cauthor_id=1085110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pubmed.ncbi.nlm.nih.gov/?term=Buchowski+JM&amp;cauthor_id=10851100" TargetMode="External"/><Relationship Id="rId5" Type="http://schemas.openxmlformats.org/officeDocument/2006/relationships/hyperlink" Target="https://pubmed.ncbi.nlm.nih.gov/?term=Ahn+NU&amp;cauthor_id=10851100" TargetMode="External"/><Relationship Id="rId10" Type="http://schemas.openxmlformats.org/officeDocument/2006/relationships/hyperlink" Target="https://doi.org/10.1097/00007632-200006150-00010" TargetMode="External"/><Relationship Id="rId4" Type="http://schemas.openxmlformats.org/officeDocument/2006/relationships/hyperlink" Target="https://pubmed.ncbi.nlm.nih.gov/10851100/#affiliation-1" TargetMode="External"/><Relationship Id="rId9" Type="http://schemas.openxmlformats.org/officeDocument/2006/relationships/hyperlink" Target="https://pubmed.ncbi.nlm.nih.gov/?term=Kostuik+JP&amp;cauthor_id=1085110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term=Denis+F&amp;cauthor_id=667001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i.org/10.1097/00007632-198311000-0000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ubmed.ncbi.nlm.nih.gov/1622789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pubmed.ncbi.nlm.nih.gov/?term=Nazarian+S&amp;cauthor_id=7866834" TargetMode="External"/><Relationship Id="rId3" Type="http://schemas.openxmlformats.org/officeDocument/2006/relationships/hyperlink" Target="https://pubmed.ncbi.nlm.nih.gov/?term=Magerl+F&amp;cauthor_id=7866834" TargetMode="External"/><Relationship Id="rId7" Type="http://schemas.openxmlformats.org/officeDocument/2006/relationships/hyperlink" Target="https://pubmed.ncbi.nlm.nih.gov/?term=Harms+J&amp;cauthor_id=786683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ubmed.ncbi.nlm.nih.gov/?term=Gertzbein+SD&amp;cauthor_id=7866834" TargetMode="External"/><Relationship Id="rId5" Type="http://schemas.openxmlformats.org/officeDocument/2006/relationships/hyperlink" Target="https://pubmed.ncbi.nlm.nih.gov/?term=Aebi+M&amp;cauthor_id=7866834" TargetMode="External"/><Relationship Id="rId4" Type="http://schemas.openxmlformats.org/officeDocument/2006/relationships/hyperlink" Target="https://pubmed.ncbi.nlm.nih.gov/7866834/#affiliation-1" TargetMode="External"/><Relationship Id="rId9" Type="http://schemas.openxmlformats.org/officeDocument/2006/relationships/hyperlink" Target="https://doi.org/10.1007/bf02221591"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pubmed.ncbi.nlm.nih.gov/?term=Albert+TJ&amp;cauthor_id=9310974" TargetMode="External"/><Relationship Id="rId13" Type="http://schemas.openxmlformats.org/officeDocument/2006/relationships/hyperlink" Target="https://pubmed.ncbi.nlm.nih.gov/31467812/#affiliation-1" TargetMode="External"/><Relationship Id="rId18" Type="http://schemas.openxmlformats.org/officeDocument/2006/relationships/hyperlink" Target="https://pubmed.ncbi.nlm.nih.gov/?term=Rahmathulla+G&amp;cauthor_id=31467812" TargetMode="External"/><Relationship Id="rId3" Type="http://schemas.openxmlformats.org/officeDocument/2006/relationships/hyperlink" Target="https://pubmed.ncbi.nlm.nih.gov/?term=Heary+RF&amp;cauthor_id=9310974" TargetMode="External"/><Relationship Id="rId7" Type="http://schemas.openxmlformats.org/officeDocument/2006/relationships/hyperlink" Target="https://pubmed.ncbi.nlm.nih.gov/?term=Northrup+BE&amp;cauthor_id=9310974" TargetMode="External"/><Relationship Id="rId12" Type="http://schemas.openxmlformats.org/officeDocument/2006/relationships/hyperlink" Target="https://pubmed.ncbi.nlm.nih.gov/?term=Scott+KW&amp;cauthor_id=31467812" TargetMode="External"/><Relationship Id="rId17" Type="http://schemas.openxmlformats.org/officeDocument/2006/relationships/hyperlink" Target="https://pubmed.ncbi.nlm.nih.gov/31467812/#affiliation-3" TargetMode="External"/><Relationship Id="rId2" Type="http://schemas.openxmlformats.org/officeDocument/2006/relationships/slide" Target="../slides/slide36.xml"/><Relationship Id="rId16" Type="http://schemas.openxmlformats.org/officeDocument/2006/relationships/hyperlink" Target="https://pubmed.ncbi.nlm.nih.gov/?term=Clifton+W&amp;cauthor_id=31467812" TargetMode="External"/><Relationship Id="rId20" Type="http://schemas.openxmlformats.org/officeDocument/2006/relationships/hyperlink" Target="https://doi.org/10.7759/cureus.4978" TargetMode="External"/><Relationship Id="rId1" Type="http://schemas.openxmlformats.org/officeDocument/2006/relationships/notesMaster" Target="../notesMasters/notesMaster1.xml"/><Relationship Id="rId6" Type="http://schemas.openxmlformats.org/officeDocument/2006/relationships/hyperlink" Target="https://pubmed.ncbi.nlm.nih.gov/?term=Mesa+JJ&amp;cauthor_id=9310974" TargetMode="External"/><Relationship Id="rId11" Type="http://schemas.openxmlformats.org/officeDocument/2006/relationships/hyperlink" Target="https://doi.org/10.1097/00006123-199709000-00013" TargetMode="External"/><Relationship Id="rId5" Type="http://schemas.openxmlformats.org/officeDocument/2006/relationships/hyperlink" Target="https://pubmed.ncbi.nlm.nih.gov/?term=Vaccaro+AR&amp;cauthor_id=9310974" TargetMode="External"/><Relationship Id="rId15" Type="http://schemas.openxmlformats.org/officeDocument/2006/relationships/hyperlink" Target="https://pubmed.ncbi.nlm.nih.gov/31467812/#affiliation-2" TargetMode="External"/><Relationship Id="rId10" Type="http://schemas.openxmlformats.org/officeDocument/2006/relationships/hyperlink" Target="https://pubmed.ncbi.nlm.nih.gov/?term=Cotler+JM&amp;cauthor_id=9310974" TargetMode="External"/><Relationship Id="rId19" Type="http://schemas.openxmlformats.org/officeDocument/2006/relationships/hyperlink" Target="http://www.ncbi.nlm.nih.gov/pmc/articles/pmc6706263/" TargetMode="External"/><Relationship Id="rId4" Type="http://schemas.openxmlformats.org/officeDocument/2006/relationships/hyperlink" Target="https://pubmed.ncbi.nlm.nih.gov/9310974/#affiliation-1" TargetMode="External"/><Relationship Id="rId9" Type="http://schemas.openxmlformats.org/officeDocument/2006/relationships/hyperlink" Target="https://pubmed.ncbi.nlm.nih.gov/?term=Balderston+RA&amp;cauthor_id=9310974" TargetMode="External"/><Relationship Id="rId14" Type="http://schemas.openxmlformats.org/officeDocument/2006/relationships/hyperlink" Target="https://pubmed.ncbi.nlm.nih.gov/?term=Trumbull+DA+4th&amp;cauthor_id=31467812"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a:t>
            </a:fld>
            <a:endParaRPr lang="en-US"/>
          </a:p>
        </p:txBody>
      </p:sp>
    </p:spTree>
    <p:extLst>
      <p:ext uri="{BB962C8B-B14F-4D97-AF65-F5344CB8AC3E}">
        <p14:creationId xmlns:p14="http://schemas.microsoft.com/office/powerpoint/2010/main" val="267947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Definitions of traumatic conus medullaris and cauda equina syndrome: a systematic literature review</a:t>
            </a:r>
          </a:p>
          <a:p>
            <a:r>
              <a:rPr lang="en-US" sz="1200" b="0" i="0" u="none" strike="noStrike" kern="1200" dirty="0">
                <a:solidFill>
                  <a:schemeClr val="tx1"/>
                </a:solidFill>
                <a:effectLst/>
                <a:latin typeface="+mn-lt"/>
                <a:ea typeface="+mn-ea"/>
                <a:cs typeface="+mn-cs"/>
                <a:hlinkClick r:id="rId3"/>
              </a:rPr>
              <a:t>E Brouwers</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4"/>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H van de Meent</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6"/>
              </a:rPr>
              <a:t>2</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A Curt</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8"/>
              </a:rPr>
              <a:t>3</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a:rPr>
              <a:t>B Starremans</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10"/>
              </a:rPr>
              <a:t>4</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1"/>
              </a:rPr>
              <a:t>A Hosman</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12"/>
              </a:rPr>
              <a:t>5</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3"/>
              </a:rPr>
              <a:t>R Bartels</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4"/>
              </a:rPr>
              <a:t>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Affiliations expand</a:t>
            </a:r>
          </a:p>
          <a:p>
            <a:r>
              <a:rPr lang="en-US" sz="1200" b="0" i="0" u="none" strike="noStrike" kern="1200" dirty="0">
                <a:solidFill>
                  <a:schemeClr val="tx1"/>
                </a:solidFill>
                <a:effectLst/>
                <a:latin typeface="+mn-lt"/>
                <a:ea typeface="+mn-ea"/>
                <a:cs typeface="+mn-cs"/>
              </a:rPr>
              <a:t>PMID: 28534496</a:t>
            </a:r>
          </a:p>
          <a:p>
            <a:r>
              <a:rPr lang="en-US" sz="1200" b="0" i="0" u="none" strike="noStrike" kern="1200" dirty="0">
                <a:solidFill>
                  <a:schemeClr val="tx1"/>
                </a:solidFill>
                <a:effectLst/>
                <a:latin typeface="+mn-lt"/>
                <a:ea typeface="+mn-ea"/>
                <a:cs typeface="+mn-cs"/>
              </a:rPr>
              <a:t> DOI: </a:t>
            </a:r>
            <a:r>
              <a:rPr lang="en-US" sz="1200" b="0" i="0" u="none" strike="noStrike" kern="1200" dirty="0">
                <a:solidFill>
                  <a:schemeClr val="tx1"/>
                </a:solidFill>
                <a:effectLst/>
                <a:latin typeface="+mn-lt"/>
                <a:ea typeface="+mn-ea"/>
                <a:cs typeface="+mn-cs"/>
                <a:hlinkClick r:id="rId14"/>
              </a:rPr>
              <a:t>10.1038/sc.2017.54</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12</a:t>
            </a:fld>
            <a:endParaRPr lang="en-US"/>
          </a:p>
        </p:txBody>
      </p:sp>
    </p:spTree>
    <p:extLst>
      <p:ext uri="{BB962C8B-B14F-4D97-AF65-F5344CB8AC3E}">
        <p14:creationId xmlns:p14="http://schemas.microsoft.com/office/powerpoint/2010/main" val="260414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13</a:t>
            </a:fld>
            <a:endParaRPr lang="en-US"/>
          </a:p>
        </p:txBody>
      </p:sp>
    </p:spTree>
    <p:extLst>
      <p:ext uri="{BB962C8B-B14F-4D97-AF65-F5344CB8AC3E}">
        <p14:creationId xmlns:p14="http://schemas.microsoft.com/office/powerpoint/2010/main" val="21601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Cauda equina syndrome secondary to lumbar disc herniation: a meta-analysis of surgical outcomes</a:t>
            </a:r>
          </a:p>
          <a:p>
            <a:r>
              <a:rPr lang="en-US" sz="1200" b="0" i="0" u="none" strike="noStrike" kern="1200" dirty="0">
                <a:solidFill>
                  <a:schemeClr val="tx1"/>
                </a:solidFill>
                <a:effectLst/>
                <a:latin typeface="+mn-lt"/>
                <a:ea typeface="+mn-ea"/>
                <a:cs typeface="+mn-cs"/>
                <a:hlinkClick r:id="rId3"/>
              </a:rPr>
              <a:t>U M Ahn</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4"/>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N U Ahn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J M Buchowski</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E S Garrett</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A N Sieber</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a:rPr>
              <a:t>J P Kostuik</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Affiliations expand</a:t>
            </a:r>
          </a:p>
          <a:p>
            <a:r>
              <a:rPr lang="en-US" sz="1200" b="0" i="0" u="none" strike="noStrike" kern="1200" dirty="0">
                <a:solidFill>
                  <a:schemeClr val="tx1"/>
                </a:solidFill>
                <a:effectLst/>
                <a:latin typeface="+mn-lt"/>
                <a:ea typeface="+mn-ea"/>
                <a:cs typeface="+mn-cs"/>
              </a:rPr>
              <a:t>PMID: 10851100</a:t>
            </a:r>
          </a:p>
          <a:p>
            <a:r>
              <a:rPr lang="en-US" sz="1200" b="0" i="0" u="none" strike="noStrike" kern="1200" dirty="0">
                <a:solidFill>
                  <a:schemeClr val="tx1"/>
                </a:solidFill>
                <a:effectLst/>
                <a:latin typeface="+mn-lt"/>
                <a:ea typeface="+mn-ea"/>
                <a:cs typeface="+mn-cs"/>
              </a:rPr>
              <a:t> DOI: </a:t>
            </a:r>
            <a:r>
              <a:rPr lang="en-US" sz="1200" b="0" i="0" u="none" strike="noStrike" kern="1200" dirty="0">
                <a:solidFill>
                  <a:schemeClr val="tx1"/>
                </a:solidFill>
                <a:effectLst/>
                <a:latin typeface="+mn-lt"/>
                <a:ea typeface="+mn-ea"/>
                <a:cs typeface="+mn-cs"/>
                <a:hlinkClick r:id="rId10"/>
              </a:rPr>
              <a:t>10.1097/00007632-200006150-00010</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14</a:t>
            </a:fld>
            <a:endParaRPr lang="en-US"/>
          </a:p>
        </p:txBody>
      </p:sp>
    </p:spTree>
    <p:extLst>
      <p:ext uri="{BB962C8B-B14F-4D97-AF65-F5344CB8AC3E}">
        <p14:creationId xmlns:p14="http://schemas.microsoft.com/office/powerpoint/2010/main" val="189437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a:solidFill>
                <a:srgbClr val="000000"/>
              </a:solidFill>
              <a:latin typeface="Calibri" panose="020F0502020204030204" pitchFamily="34" charset="0"/>
            </a:endParaRPr>
          </a:p>
          <a:p>
            <a:endParaRPr lang="en-US" altLang="en-US" sz="1200" dirty="0">
              <a:solidFill>
                <a:srgbClr val="000000"/>
              </a:solidFill>
              <a:latin typeface="Calibri" panose="020F0502020204030204" pitchFamily="34" charset="0"/>
            </a:endParaRPr>
          </a:p>
          <a:p>
            <a:endParaRPr lang="en-US" altLang="en-US" sz="12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15</a:t>
            </a:fld>
            <a:endParaRPr lang="en-US"/>
          </a:p>
        </p:txBody>
      </p:sp>
    </p:spTree>
    <p:extLst>
      <p:ext uri="{BB962C8B-B14F-4D97-AF65-F5344CB8AC3E}">
        <p14:creationId xmlns:p14="http://schemas.microsoft.com/office/powerpoint/2010/main" val="367605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16</a:t>
            </a:fld>
            <a:endParaRPr lang="en-US"/>
          </a:p>
        </p:txBody>
      </p:sp>
    </p:spTree>
    <p:extLst>
      <p:ext uri="{BB962C8B-B14F-4D97-AF65-F5344CB8AC3E}">
        <p14:creationId xmlns:p14="http://schemas.microsoft.com/office/powerpoint/2010/main" val="71317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17</a:t>
            </a:fld>
            <a:endParaRPr lang="en-US"/>
          </a:p>
        </p:txBody>
      </p:sp>
    </p:spTree>
    <p:extLst>
      <p:ext uri="{BB962C8B-B14F-4D97-AF65-F5344CB8AC3E}">
        <p14:creationId xmlns:p14="http://schemas.microsoft.com/office/powerpoint/2010/main" val="2944986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Image: Rockwood and Green 9e figure 48-14</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Spine (Phila Pa 1976). Nov-Dec 1983;8(8):817-31.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10.1097/00007632-198311000-00003.</a:t>
            </a:r>
          </a:p>
          <a:p>
            <a:r>
              <a:rPr lang="en-US" sz="1200" b="1" i="0" u="none" strike="noStrike" kern="1200" dirty="0">
                <a:solidFill>
                  <a:schemeClr val="tx1"/>
                </a:solidFill>
                <a:effectLst/>
                <a:latin typeface="+mn-lt"/>
                <a:ea typeface="+mn-ea"/>
                <a:cs typeface="+mn-cs"/>
              </a:rPr>
              <a:t>The three column spine and its significance in the classification of acute thoracolumbar spinal injuries</a:t>
            </a:r>
          </a:p>
          <a:p>
            <a:r>
              <a:rPr lang="en-US" sz="1200" b="0" i="0" u="none" strike="noStrike" kern="1200" dirty="0">
                <a:solidFill>
                  <a:schemeClr val="tx1"/>
                </a:solidFill>
                <a:effectLst/>
                <a:latin typeface="+mn-lt"/>
                <a:ea typeface="+mn-ea"/>
                <a:cs typeface="+mn-cs"/>
                <a:hlinkClick r:id="rId3"/>
              </a:rPr>
              <a:t>F Denis</a:t>
            </a:r>
            <a:r>
              <a:rPr lang="en-US" sz="1200" b="0" i="0" u="none" strike="noStrike" kern="1200" dirty="0">
                <a:solidFill>
                  <a:schemeClr val="tx1"/>
                </a:solidFill>
                <a:effectLst/>
                <a:latin typeface="+mn-lt"/>
                <a:ea typeface="+mn-ea"/>
                <a:cs typeface="+mn-cs"/>
              </a:rPr>
              <a:t> PMID: 6670016 DOI: </a:t>
            </a:r>
            <a:r>
              <a:rPr lang="en-US" sz="1200" b="0" i="0" u="none" strike="noStrike" kern="1200" dirty="0">
                <a:solidFill>
                  <a:schemeClr val="tx1"/>
                </a:solidFill>
                <a:effectLst/>
                <a:latin typeface="+mn-lt"/>
                <a:ea typeface="+mn-ea"/>
                <a:cs typeface="+mn-cs"/>
                <a:hlinkClick r:id="rId4"/>
              </a:rPr>
              <a:t>10.1097/00007632-198311000-00003</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18</a:t>
            </a:fld>
            <a:endParaRPr lang="en-US"/>
          </a:p>
        </p:txBody>
      </p:sp>
    </p:spTree>
    <p:extLst>
      <p:ext uri="{BB962C8B-B14F-4D97-AF65-F5344CB8AC3E}">
        <p14:creationId xmlns:p14="http://schemas.microsoft.com/office/powerpoint/2010/main" val="360367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19</a:t>
            </a:fld>
            <a:endParaRPr lang="en-US"/>
          </a:p>
        </p:txBody>
      </p:sp>
    </p:spTree>
    <p:extLst>
      <p:ext uri="{BB962C8B-B14F-4D97-AF65-F5344CB8AC3E}">
        <p14:creationId xmlns:p14="http://schemas.microsoft.com/office/powerpoint/2010/main" val="331395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Rockwood and Green 9e figure 48-10</a:t>
            </a:r>
          </a:p>
        </p:txBody>
      </p:sp>
      <p:sp>
        <p:nvSpPr>
          <p:cNvPr id="4" name="Slide Number Placeholder 3"/>
          <p:cNvSpPr>
            <a:spLocks noGrp="1"/>
          </p:cNvSpPr>
          <p:nvPr>
            <p:ph type="sldNum" sz="quarter" idx="5"/>
          </p:nvPr>
        </p:nvSpPr>
        <p:spPr/>
        <p:txBody>
          <a:bodyPr/>
          <a:lstStyle/>
          <a:p>
            <a:fld id="{DAF79241-7075-6A4F-A878-31E13E9964CE}" type="slidenum">
              <a:rPr lang="en-US" smtClean="0"/>
              <a:t>20</a:t>
            </a:fld>
            <a:endParaRPr lang="en-US"/>
          </a:p>
        </p:txBody>
      </p:sp>
    </p:spTree>
    <p:extLst>
      <p:ext uri="{BB962C8B-B14F-4D97-AF65-F5344CB8AC3E}">
        <p14:creationId xmlns:p14="http://schemas.microsoft.com/office/powerpoint/2010/main" val="255691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Rockwood and Green 9e figure 48-4</a:t>
            </a:r>
          </a:p>
        </p:txBody>
      </p:sp>
      <p:sp>
        <p:nvSpPr>
          <p:cNvPr id="4" name="Slide Number Placeholder 3"/>
          <p:cNvSpPr>
            <a:spLocks noGrp="1"/>
          </p:cNvSpPr>
          <p:nvPr>
            <p:ph type="sldNum" sz="quarter" idx="5"/>
          </p:nvPr>
        </p:nvSpPr>
        <p:spPr/>
        <p:txBody>
          <a:bodyPr/>
          <a:lstStyle/>
          <a:p>
            <a:fld id="{DAF79241-7075-6A4F-A878-31E13E9964CE}" type="slidenum">
              <a:rPr lang="en-US" smtClean="0"/>
              <a:t>21</a:t>
            </a:fld>
            <a:endParaRPr lang="en-US"/>
          </a:p>
        </p:txBody>
      </p:sp>
    </p:spTree>
    <p:extLst>
      <p:ext uri="{BB962C8B-B14F-4D97-AF65-F5344CB8AC3E}">
        <p14:creationId xmlns:p14="http://schemas.microsoft.com/office/powerpoint/2010/main" val="262580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Rockwood and Green 9e figure 48-1</a:t>
            </a: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3</a:t>
            </a:fld>
            <a:endParaRPr lang="en-US"/>
          </a:p>
        </p:txBody>
      </p:sp>
    </p:spTree>
    <p:extLst>
      <p:ext uri="{BB962C8B-B14F-4D97-AF65-F5344CB8AC3E}">
        <p14:creationId xmlns:p14="http://schemas.microsoft.com/office/powerpoint/2010/main" val="1387117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Rockwood and Green 9e figure 48-9</a:t>
            </a:r>
          </a:p>
        </p:txBody>
      </p:sp>
      <p:sp>
        <p:nvSpPr>
          <p:cNvPr id="4" name="Slide Number Placeholder 3"/>
          <p:cNvSpPr>
            <a:spLocks noGrp="1"/>
          </p:cNvSpPr>
          <p:nvPr>
            <p:ph type="sldNum" sz="quarter" idx="5"/>
          </p:nvPr>
        </p:nvSpPr>
        <p:spPr/>
        <p:txBody>
          <a:bodyPr/>
          <a:lstStyle/>
          <a:p>
            <a:fld id="{DAF79241-7075-6A4F-A878-31E13E9964CE}" type="slidenum">
              <a:rPr lang="en-US" smtClean="0"/>
              <a:t>22</a:t>
            </a:fld>
            <a:endParaRPr lang="en-US"/>
          </a:p>
        </p:txBody>
      </p:sp>
    </p:spTree>
    <p:extLst>
      <p:ext uri="{BB962C8B-B14F-4D97-AF65-F5344CB8AC3E}">
        <p14:creationId xmlns:p14="http://schemas.microsoft.com/office/powerpoint/2010/main" val="2238317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drawback of Denis classification is poor ability to drive treatment </a:t>
            </a:r>
          </a:p>
        </p:txBody>
      </p:sp>
      <p:sp>
        <p:nvSpPr>
          <p:cNvPr id="4" name="Slide Number Placeholder 3"/>
          <p:cNvSpPr>
            <a:spLocks noGrp="1"/>
          </p:cNvSpPr>
          <p:nvPr>
            <p:ph type="sldNum" sz="quarter" idx="5"/>
          </p:nvPr>
        </p:nvSpPr>
        <p:spPr/>
        <p:txBody>
          <a:bodyPr/>
          <a:lstStyle/>
          <a:p>
            <a:fld id="{DAF79241-7075-6A4F-A878-31E13E9964CE}" type="slidenum">
              <a:rPr lang="en-US" smtClean="0"/>
              <a:t>23</a:t>
            </a:fld>
            <a:endParaRPr lang="en-US"/>
          </a:p>
        </p:txBody>
      </p:sp>
    </p:spTree>
    <p:extLst>
      <p:ext uri="{BB962C8B-B14F-4D97-AF65-F5344CB8AC3E}">
        <p14:creationId xmlns:p14="http://schemas.microsoft.com/office/powerpoint/2010/main" val="1465798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Image: Rockwood and Green 9e image 48-16</a:t>
            </a: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24</a:t>
            </a:fld>
            <a:endParaRPr lang="en-US"/>
          </a:p>
        </p:txBody>
      </p:sp>
    </p:spTree>
    <p:extLst>
      <p:ext uri="{BB962C8B-B14F-4D97-AF65-F5344CB8AC3E}">
        <p14:creationId xmlns:p14="http://schemas.microsoft.com/office/powerpoint/2010/main" val="3140707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Rockwood and Green 9e figure 48-17</a:t>
            </a:r>
          </a:p>
        </p:txBody>
      </p:sp>
      <p:sp>
        <p:nvSpPr>
          <p:cNvPr id="4" name="Slide Number Placeholder 3"/>
          <p:cNvSpPr>
            <a:spLocks noGrp="1"/>
          </p:cNvSpPr>
          <p:nvPr>
            <p:ph type="sldNum" sz="quarter" idx="5"/>
          </p:nvPr>
        </p:nvSpPr>
        <p:spPr/>
        <p:txBody>
          <a:bodyPr/>
          <a:lstStyle/>
          <a:p>
            <a:fld id="{DAF79241-7075-6A4F-A878-31E13E9964CE}" type="slidenum">
              <a:rPr lang="en-US" smtClean="0"/>
              <a:t>25</a:t>
            </a:fld>
            <a:endParaRPr lang="en-US"/>
          </a:p>
        </p:txBody>
      </p:sp>
    </p:spTree>
    <p:extLst>
      <p:ext uri="{BB962C8B-B14F-4D97-AF65-F5344CB8AC3E}">
        <p14:creationId xmlns:p14="http://schemas.microsoft.com/office/powerpoint/2010/main" val="201702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p>
          <a:p>
            <a:endParaRPr lang="en-US"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A new </a:t>
            </a:r>
            <a:r>
              <a:rPr lang="en-US" sz="1200" b="1" i="0" u="none" strike="noStrike" kern="1200" dirty="0">
                <a:solidFill>
                  <a:schemeClr val="tx1"/>
                </a:solidFill>
                <a:effectLst/>
                <a:latin typeface="+mn-lt"/>
                <a:ea typeface="+mn-ea"/>
                <a:cs typeface="+mn-cs"/>
                <a:hlinkClick r:id="rId3"/>
              </a:rPr>
              <a:t>classification</a:t>
            </a:r>
            <a:r>
              <a:rPr lang="en-US" sz="1200" b="0" i="0" u="none" strike="noStrike" kern="1200" dirty="0">
                <a:solidFill>
                  <a:schemeClr val="tx1"/>
                </a:solidFill>
                <a:effectLst/>
                <a:latin typeface="+mn-lt"/>
                <a:ea typeface="+mn-ea"/>
                <a:cs typeface="+mn-cs"/>
                <a:hlinkClick r:id="rId3"/>
              </a:rPr>
              <a:t> of </a:t>
            </a:r>
            <a:r>
              <a:rPr lang="en-US" sz="1200" b="1" i="0" u="none" strike="noStrike" kern="1200" dirty="0">
                <a:solidFill>
                  <a:schemeClr val="tx1"/>
                </a:solidFill>
                <a:effectLst/>
                <a:latin typeface="+mn-lt"/>
                <a:ea typeface="+mn-ea"/>
                <a:cs typeface="+mn-cs"/>
                <a:hlinkClick r:id="rId3"/>
              </a:rPr>
              <a:t>thoracolumbar</a:t>
            </a:r>
            <a:r>
              <a:rPr lang="en-US" sz="1200" b="0" i="0" u="none" strike="noStrike" kern="1200" dirty="0">
                <a:solidFill>
                  <a:schemeClr val="tx1"/>
                </a:solidFill>
                <a:effectLst/>
                <a:latin typeface="+mn-lt"/>
                <a:ea typeface="+mn-ea"/>
                <a:cs typeface="+mn-cs"/>
                <a:hlinkClick r:id="rId3"/>
              </a:rPr>
              <a:t> </a:t>
            </a:r>
            <a:r>
              <a:rPr lang="en-US" sz="1200" b="1" i="0" u="none" strike="noStrike" kern="1200" dirty="0">
                <a:solidFill>
                  <a:schemeClr val="tx1"/>
                </a:solidFill>
                <a:effectLst/>
                <a:latin typeface="+mn-lt"/>
                <a:ea typeface="+mn-ea"/>
                <a:cs typeface="+mn-cs"/>
                <a:hlinkClick r:id="rId3"/>
              </a:rPr>
              <a:t>injuries</a:t>
            </a:r>
            <a:r>
              <a:rPr lang="en-US" sz="1200" b="0" i="0" u="none" strike="noStrike" kern="1200" dirty="0">
                <a:solidFill>
                  <a:schemeClr val="tx1"/>
                </a:solidFill>
                <a:effectLst/>
                <a:latin typeface="+mn-lt"/>
                <a:ea typeface="+mn-ea"/>
                <a:cs typeface="+mn-cs"/>
                <a:hlinkClick r:id="rId3"/>
              </a:rPr>
              <a:t>: the importance of </a:t>
            </a:r>
            <a:r>
              <a:rPr lang="en-US" sz="1200" b="1" i="0" u="none" strike="noStrike" kern="1200" dirty="0">
                <a:solidFill>
                  <a:schemeClr val="tx1"/>
                </a:solidFill>
                <a:effectLst/>
                <a:latin typeface="+mn-lt"/>
                <a:ea typeface="+mn-ea"/>
                <a:cs typeface="+mn-cs"/>
                <a:hlinkClick r:id="rId3"/>
              </a:rPr>
              <a:t>injury</a:t>
            </a:r>
            <a:r>
              <a:rPr lang="en-US" sz="1200" b="0" i="0" u="none" strike="noStrike" kern="1200" dirty="0">
                <a:solidFill>
                  <a:schemeClr val="tx1"/>
                </a:solidFill>
                <a:effectLst/>
                <a:latin typeface="+mn-lt"/>
                <a:ea typeface="+mn-ea"/>
                <a:cs typeface="+mn-cs"/>
                <a:hlinkClick r:id="rId3"/>
              </a:rPr>
              <a:t>morphology, the integrity of the posterior ligamentous complex, and neurologic </a:t>
            </a:r>
            <a:r>
              <a:rPr lang="en-US" sz="1200" b="0" i="0" u="none" strike="noStrike" kern="1200" dirty="0" err="1">
                <a:solidFill>
                  <a:schemeClr val="tx1"/>
                </a:solidFill>
                <a:effectLst/>
                <a:latin typeface="+mn-lt"/>
                <a:ea typeface="+mn-ea"/>
                <a:cs typeface="+mn-cs"/>
                <a:hlinkClick r:id="rId3"/>
              </a:rPr>
              <a:t>status.</a:t>
            </a:r>
            <a:r>
              <a:rPr lang="en-US" sz="1200" b="0" i="0" u="none" strike="noStrike" kern="1200" dirty="0" err="1">
                <a:solidFill>
                  <a:schemeClr val="tx1"/>
                </a:solidFill>
                <a:effectLst/>
                <a:latin typeface="+mn-lt"/>
                <a:ea typeface="+mn-ea"/>
                <a:cs typeface="+mn-cs"/>
              </a:rPr>
              <a:t>Vaccaro</a:t>
            </a:r>
            <a:r>
              <a:rPr lang="en-US" sz="1200" b="0" i="0" u="none" strike="noStrike" kern="1200" dirty="0">
                <a:solidFill>
                  <a:schemeClr val="tx1"/>
                </a:solidFill>
                <a:effectLst/>
                <a:latin typeface="+mn-lt"/>
                <a:ea typeface="+mn-ea"/>
                <a:cs typeface="+mn-cs"/>
              </a:rPr>
              <a:t> AR, Lehman RA Jr, </a:t>
            </a:r>
            <a:r>
              <a:rPr lang="en-US" sz="1200" b="0" i="0" u="none" strike="noStrike" kern="1200" dirty="0" err="1">
                <a:solidFill>
                  <a:schemeClr val="tx1"/>
                </a:solidFill>
                <a:effectLst/>
                <a:latin typeface="+mn-lt"/>
                <a:ea typeface="+mn-ea"/>
                <a:cs typeface="+mn-cs"/>
              </a:rPr>
              <a:t>Hurlbert</a:t>
            </a:r>
            <a:r>
              <a:rPr lang="en-US" sz="1200" b="0" i="0" u="none" strike="noStrike" kern="1200" dirty="0">
                <a:solidFill>
                  <a:schemeClr val="tx1"/>
                </a:solidFill>
                <a:effectLst/>
                <a:latin typeface="+mn-lt"/>
                <a:ea typeface="+mn-ea"/>
                <a:cs typeface="+mn-cs"/>
              </a:rPr>
              <a:t> RJ, Anderson PA, Harris M, Hedlund R, Harrop J, Dvorak M, Wood K, </a:t>
            </a:r>
            <a:r>
              <a:rPr lang="en-US" sz="1200" b="0" i="0" u="none" strike="noStrike" kern="1200" dirty="0" err="1">
                <a:solidFill>
                  <a:schemeClr val="tx1"/>
                </a:solidFill>
                <a:effectLst/>
                <a:latin typeface="+mn-lt"/>
                <a:ea typeface="+mn-ea"/>
                <a:cs typeface="+mn-cs"/>
              </a:rPr>
              <a:t>Fehlings</a:t>
            </a:r>
            <a:r>
              <a:rPr lang="en-US" sz="1200" b="0" i="0" u="none" strike="noStrike" kern="1200" dirty="0">
                <a:solidFill>
                  <a:schemeClr val="tx1"/>
                </a:solidFill>
                <a:effectLst/>
                <a:latin typeface="+mn-lt"/>
                <a:ea typeface="+mn-ea"/>
                <a:cs typeface="+mn-cs"/>
              </a:rPr>
              <a:t> MG, Fisher C, </a:t>
            </a:r>
            <a:r>
              <a:rPr lang="en-US" sz="1200" b="0" i="0" u="none" strike="noStrike" kern="1200" dirty="0" err="1">
                <a:solidFill>
                  <a:schemeClr val="tx1"/>
                </a:solidFill>
                <a:effectLst/>
                <a:latin typeface="+mn-lt"/>
                <a:ea typeface="+mn-ea"/>
                <a:cs typeface="+mn-cs"/>
              </a:rPr>
              <a:t>Zeiller</a:t>
            </a:r>
            <a:r>
              <a:rPr lang="en-US" sz="1200" b="0" i="0" u="none" strike="noStrike" kern="1200" dirty="0">
                <a:solidFill>
                  <a:schemeClr val="tx1"/>
                </a:solidFill>
                <a:effectLst/>
                <a:latin typeface="+mn-lt"/>
                <a:ea typeface="+mn-ea"/>
                <a:cs typeface="+mn-cs"/>
              </a:rPr>
              <a:t> SC, Anderson DG, Bono CM, Stock GH, Brown AK, </a:t>
            </a:r>
            <a:r>
              <a:rPr lang="en-US" sz="1200" b="0" i="0" u="none" strike="noStrike" kern="1200" dirty="0" err="1">
                <a:solidFill>
                  <a:schemeClr val="tx1"/>
                </a:solidFill>
                <a:effectLst/>
                <a:latin typeface="+mn-lt"/>
                <a:ea typeface="+mn-ea"/>
                <a:cs typeface="+mn-cs"/>
              </a:rPr>
              <a:t>Kuklo</a:t>
            </a:r>
            <a:r>
              <a:rPr lang="en-US" sz="1200" b="0" i="0" u="none" strike="noStrike" kern="1200" dirty="0">
                <a:solidFill>
                  <a:schemeClr val="tx1"/>
                </a:solidFill>
                <a:effectLst/>
                <a:latin typeface="+mn-lt"/>
                <a:ea typeface="+mn-ea"/>
                <a:cs typeface="+mn-cs"/>
              </a:rPr>
              <a:t> T, Oner </a:t>
            </a:r>
            <a:r>
              <a:rPr lang="en-US" sz="1200" b="0" i="0" u="none" strike="noStrike" kern="1200" dirty="0" err="1">
                <a:solidFill>
                  <a:schemeClr val="tx1"/>
                </a:solidFill>
                <a:effectLst/>
                <a:latin typeface="+mn-lt"/>
                <a:ea typeface="+mn-ea"/>
                <a:cs typeface="+mn-cs"/>
              </a:rPr>
              <a:t>FC.Spine</a:t>
            </a:r>
            <a:r>
              <a:rPr lang="en-US" sz="1200" b="0" i="0" u="none" strike="noStrike" kern="1200" dirty="0">
                <a:solidFill>
                  <a:schemeClr val="tx1"/>
                </a:solidFill>
                <a:effectLst/>
                <a:latin typeface="+mn-lt"/>
                <a:ea typeface="+mn-ea"/>
                <a:cs typeface="+mn-cs"/>
              </a:rPr>
              <a:t> (Phila Pa 1976). 2005 Oct 15;30(20):2325-33.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10.1097/01.brs.0000182986.43345.cb.PMID: 16227897</a:t>
            </a:r>
          </a:p>
          <a:p>
            <a:endParaRPr lang="en-US" b="1" i="1" u="sng" dirty="0"/>
          </a:p>
        </p:txBody>
      </p:sp>
      <p:sp>
        <p:nvSpPr>
          <p:cNvPr id="4" name="Slide Number Placeholder 3"/>
          <p:cNvSpPr>
            <a:spLocks noGrp="1"/>
          </p:cNvSpPr>
          <p:nvPr>
            <p:ph type="sldNum" sz="quarter" idx="5"/>
          </p:nvPr>
        </p:nvSpPr>
        <p:spPr/>
        <p:txBody>
          <a:bodyPr/>
          <a:lstStyle/>
          <a:p>
            <a:fld id="{DAF79241-7075-6A4F-A878-31E13E9964CE}" type="slidenum">
              <a:rPr lang="en-US" smtClean="0"/>
              <a:t>26</a:t>
            </a:fld>
            <a:endParaRPr lang="en-US"/>
          </a:p>
        </p:txBody>
      </p:sp>
    </p:spTree>
    <p:extLst>
      <p:ext uri="{BB962C8B-B14F-4D97-AF65-F5344CB8AC3E}">
        <p14:creationId xmlns:p14="http://schemas.microsoft.com/office/powerpoint/2010/main" val="1100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solidFill>
                  <a:srgbClr val="000000"/>
                </a:solidFill>
                <a:latin typeface="Calibri" panose="020F0502020204030204" pitchFamily="34" charset="0"/>
              </a:rPr>
              <a:t>A New Classification of Thoracolumbar Injuries: The Importance of Injury Morphology, the Integrity of the Posterior Ligamentous Complex, and Neurologic Status.</a:t>
            </a:r>
          </a:p>
          <a:p>
            <a:r>
              <a:rPr lang="en-US" altLang="en-US" sz="1200" dirty="0">
                <a:solidFill>
                  <a:srgbClr val="000000"/>
                </a:solidFill>
                <a:latin typeface="Calibri" panose="020F0502020204030204" pitchFamily="34" charset="0"/>
              </a:rPr>
              <a:t>Vaccaro, Alexander; Lehman, Ronald; </a:t>
            </a:r>
            <a:r>
              <a:rPr lang="en-US" altLang="en-US" sz="1200" dirty="0" err="1">
                <a:solidFill>
                  <a:srgbClr val="000000"/>
                </a:solidFill>
                <a:latin typeface="Calibri" panose="020F0502020204030204" pitchFamily="34" charset="0"/>
              </a:rPr>
              <a:t>Hurlbert</a:t>
            </a:r>
            <a:r>
              <a:rPr lang="en-US" altLang="en-US" sz="1200" dirty="0">
                <a:solidFill>
                  <a:srgbClr val="000000"/>
                </a:solidFill>
                <a:latin typeface="Calibri" panose="020F0502020204030204" pitchFamily="34" charset="0"/>
              </a:rPr>
              <a:t>, R; John MD, PhD; Anderson, Paul; Harris, Mitchel; Hedlund, Rune; Harrop, James; Dvorak, Marcel; Wood, Kirkham; </a:t>
            </a:r>
            <a:r>
              <a:rPr lang="en-US" altLang="en-US" sz="1200" dirty="0" err="1">
                <a:solidFill>
                  <a:srgbClr val="000000"/>
                </a:solidFill>
                <a:latin typeface="Calibri" panose="020F0502020204030204" pitchFamily="34" charset="0"/>
              </a:rPr>
              <a:t>Fehlings</a:t>
            </a:r>
            <a:r>
              <a:rPr lang="en-US" altLang="en-US" sz="1200" dirty="0">
                <a:solidFill>
                  <a:srgbClr val="000000"/>
                </a:solidFill>
                <a:latin typeface="Calibri" panose="020F0502020204030204" pitchFamily="34" charset="0"/>
              </a:rPr>
              <a:t>, Michael;  MD, PhD; Fisher, Charles; MD, </a:t>
            </a:r>
            <a:r>
              <a:rPr lang="en-US" altLang="en-US" sz="1200" dirty="0" err="1">
                <a:solidFill>
                  <a:srgbClr val="000000"/>
                </a:solidFill>
                <a:latin typeface="Calibri" panose="020F0502020204030204" pitchFamily="34" charset="0"/>
              </a:rPr>
              <a:t>MHSc</a:t>
            </a:r>
            <a:r>
              <a:rPr lang="en-US" altLang="en-US" sz="1200" dirty="0">
                <a:solidFill>
                  <a:srgbClr val="000000"/>
                </a:solidFill>
                <a:latin typeface="Calibri" panose="020F0502020204030204" pitchFamily="34" charset="0"/>
              </a:rPr>
              <a:t>; </a:t>
            </a:r>
            <a:r>
              <a:rPr lang="en-US" altLang="en-US" sz="1200" dirty="0" err="1">
                <a:solidFill>
                  <a:srgbClr val="000000"/>
                </a:solidFill>
                <a:latin typeface="Calibri" panose="020F0502020204030204" pitchFamily="34" charset="0"/>
              </a:rPr>
              <a:t>Zeiller</a:t>
            </a:r>
            <a:r>
              <a:rPr lang="en-US" altLang="en-US" sz="1200" dirty="0">
                <a:solidFill>
                  <a:srgbClr val="000000"/>
                </a:solidFill>
                <a:latin typeface="Calibri" panose="020F0502020204030204" pitchFamily="34" charset="0"/>
              </a:rPr>
              <a:t>, Steven; Anderson, D; Bono, Christopher; Stock, Gordon; Brown, Andrew; </a:t>
            </a:r>
            <a:r>
              <a:rPr lang="en-US" altLang="en-US" sz="1200" dirty="0" err="1">
                <a:solidFill>
                  <a:srgbClr val="000000"/>
                </a:solidFill>
                <a:latin typeface="Calibri" panose="020F0502020204030204" pitchFamily="34" charset="0"/>
              </a:rPr>
              <a:t>Kuklo</a:t>
            </a:r>
            <a:r>
              <a:rPr lang="en-US" altLang="en-US" sz="1200" dirty="0">
                <a:solidFill>
                  <a:srgbClr val="000000"/>
                </a:solidFill>
                <a:latin typeface="Calibri" panose="020F0502020204030204" pitchFamily="34" charset="0"/>
              </a:rPr>
              <a:t>, Timothy; Oner, F;  MD, PhD</a:t>
            </a:r>
          </a:p>
          <a:p>
            <a:endParaRPr lang="en-US" altLang="en-US" sz="1200" dirty="0">
              <a:solidFill>
                <a:srgbClr val="000000"/>
              </a:solidFill>
              <a:latin typeface="Calibri" panose="020F0502020204030204" pitchFamily="34" charset="0"/>
            </a:endParaRPr>
          </a:p>
          <a:p>
            <a:r>
              <a:rPr lang="en-US" altLang="en-US" sz="1200" dirty="0">
                <a:solidFill>
                  <a:srgbClr val="000000"/>
                </a:solidFill>
                <a:latin typeface="Calibri" panose="020F0502020204030204" pitchFamily="34" charset="0"/>
              </a:rPr>
              <a:t>Spine. 30(20):2325-2333, October 15, 2005.</a:t>
            </a:r>
          </a:p>
          <a:p>
            <a:r>
              <a:rPr lang="en-US" altLang="en-US" sz="1200" dirty="0">
                <a:solidFill>
                  <a:srgbClr val="000000"/>
                </a:solidFill>
                <a:latin typeface="Calibri" panose="020F0502020204030204" pitchFamily="34" charset="0"/>
              </a:rPr>
              <a:t>DOI: 10.1097/01.brs.0000182986.43345.cb</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27</a:t>
            </a:fld>
            <a:endParaRPr lang="en-US"/>
          </a:p>
        </p:txBody>
      </p:sp>
    </p:spTree>
    <p:extLst>
      <p:ext uri="{BB962C8B-B14F-4D97-AF65-F5344CB8AC3E}">
        <p14:creationId xmlns:p14="http://schemas.microsoft.com/office/powerpoint/2010/main" val="127341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solidFill>
                  <a:srgbClr val="000000"/>
                </a:solidFill>
                <a:latin typeface="Calibri" panose="020F0502020204030204" pitchFamily="34" charset="0"/>
              </a:rPr>
              <a:t>Image: Rockwood and Green 9e, figure 48-5</a:t>
            </a:r>
          </a:p>
          <a:p>
            <a:endParaRPr lang="en-US" altLang="en-US" sz="1200" b="1" dirty="0">
              <a:solidFill>
                <a:srgbClr val="000000"/>
              </a:solidFill>
              <a:latin typeface="Calibri" panose="020F0502020204030204" pitchFamily="34" charset="0"/>
            </a:endParaRPr>
          </a:p>
          <a:p>
            <a:endParaRPr lang="en-US" altLang="en-US" sz="1200" b="1" dirty="0">
              <a:solidFill>
                <a:srgbClr val="000000"/>
              </a:solidFill>
              <a:latin typeface="Calibri" panose="020F0502020204030204" pitchFamily="34" charset="0"/>
            </a:endParaRPr>
          </a:p>
          <a:p>
            <a:endParaRPr lang="en-US" altLang="en-US" sz="1200" b="1" dirty="0">
              <a:solidFill>
                <a:srgbClr val="000000"/>
              </a:solidFill>
              <a:latin typeface="Calibri" panose="020F0502020204030204" pitchFamily="34" charset="0"/>
            </a:endParaRPr>
          </a:p>
          <a:p>
            <a:endParaRPr lang="en-US" altLang="en-US" sz="1200" b="1" dirty="0">
              <a:solidFill>
                <a:srgbClr val="000000"/>
              </a:solidFill>
              <a:latin typeface="Calibri" panose="020F0502020204030204" pitchFamily="34" charset="0"/>
            </a:endParaRPr>
          </a:p>
          <a:p>
            <a:endParaRPr lang="en-US" altLang="en-US" sz="1200" b="1" dirty="0">
              <a:solidFill>
                <a:srgbClr val="000000"/>
              </a:solidFill>
              <a:latin typeface="Calibri" panose="020F0502020204030204" pitchFamily="34" charset="0"/>
            </a:endParaRPr>
          </a:p>
          <a:p>
            <a:r>
              <a:rPr lang="en-US" altLang="en-US" sz="1200" b="1" dirty="0">
                <a:solidFill>
                  <a:srgbClr val="000000"/>
                </a:solidFill>
                <a:latin typeface="Calibri" panose="020F0502020204030204" pitchFamily="34" charset="0"/>
              </a:rPr>
              <a:t>A New Classification of Thoracolumbar Injuries: The Importance of Injury Morphology, the Integrity of the Posterior Ligamentous Complex, and Neurologic Status.</a:t>
            </a:r>
          </a:p>
          <a:p>
            <a:r>
              <a:rPr lang="en-US" altLang="en-US" sz="1200" dirty="0">
                <a:solidFill>
                  <a:srgbClr val="000000"/>
                </a:solidFill>
                <a:latin typeface="Calibri" panose="020F0502020204030204" pitchFamily="34" charset="0"/>
              </a:rPr>
              <a:t>Vaccaro, Alexander; Lehman, Ronald; </a:t>
            </a:r>
            <a:r>
              <a:rPr lang="en-US" altLang="en-US" sz="1200" dirty="0" err="1">
                <a:solidFill>
                  <a:srgbClr val="000000"/>
                </a:solidFill>
                <a:latin typeface="Calibri" panose="020F0502020204030204" pitchFamily="34" charset="0"/>
              </a:rPr>
              <a:t>Hurlbert</a:t>
            </a:r>
            <a:r>
              <a:rPr lang="en-US" altLang="en-US" sz="1200" dirty="0">
                <a:solidFill>
                  <a:srgbClr val="000000"/>
                </a:solidFill>
                <a:latin typeface="Calibri" panose="020F0502020204030204" pitchFamily="34" charset="0"/>
              </a:rPr>
              <a:t>, R; John MD, PhD; Anderson, Paul; Harris, Mitchel; Hedlund, Rune; Harrop, James; Dvorak, Marcel; Wood, Kirkham; </a:t>
            </a:r>
            <a:r>
              <a:rPr lang="en-US" altLang="en-US" sz="1200" dirty="0" err="1">
                <a:solidFill>
                  <a:srgbClr val="000000"/>
                </a:solidFill>
                <a:latin typeface="Calibri" panose="020F0502020204030204" pitchFamily="34" charset="0"/>
              </a:rPr>
              <a:t>Fehlings</a:t>
            </a:r>
            <a:r>
              <a:rPr lang="en-US" altLang="en-US" sz="1200" dirty="0">
                <a:solidFill>
                  <a:srgbClr val="000000"/>
                </a:solidFill>
                <a:latin typeface="Calibri" panose="020F0502020204030204" pitchFamily="34" charset="0"/>
              </a:rPr>
              <a:t>, Michael;  MD, PhD; Fisher, Charles; MD, </a:t>
            </a:r>
            <a:r>
              <a:rPr lang="en-US" altLang="en-US" sz="1200" dirty="0" err="1">
                <a:solidFill>
                  <a:srgbClr val="000000"/>
                </a:solidFill>
                <a:latin typeface="Calibri" panose="020F0502020204030204" pitchFamily="34" charset="0"/>
              </a:rPr>
              <a:t>MHSc</a:t>
            </a:r>
            <a:r>
              <a:rPr lang="en-US" altLang="en-US" sz="1200" dirty="0">
                <a:solidFill>
                  <a:srgbClr val="000000"/>
                </a:solidFill>
                <a:latin typeface="Calibri" panose="020F0502020204030204" pitchFamily="34" charset="0"/>
              </a:rPr>
              <a:t>; </a:t>
            </a:r>
            <a:r>
              <a:rPr lang="en-US" altLang="en-US" sz="1200" dirty="0" err="1">
                <a:solidFill>
                  <a:srgbClr val="000000"/>
                </a:solidFill>
                <a:latin typeface="Calibri" panose="020F0502020204030204" pitchFamily="34" charset="0"/>
              </a:rPr>
              <a:t>Zeiller</a:t>
            </a:r>
            <a:r>
              <a:rPr lang="en-US" altLang="en-US" sz="1200" dirty="0">
                <a:solidFill>
                  <a:srgbClr val="000000"/>
                </a:solidFill>
                <a:latin typeface="Calibri" panose="020F0502020204030204" pitchFamily="34" charset="0"/>
              </a:rPr>
              <a:t>, Steven; Anderson, D; Bono, Christopher; Stock, Gordon; Brown, Andrew; </a:t>
            </a:r>
            <a:r>
              <a:rPr lang="en-US" altLang="en-US" sz="1200" dirty="0" err="1">
                <a:solidFill>
                  <a:srgbClr val="000000"/>
                </a:solidFill>
                <a:latin typeface="Calibri" panose="020F0502020204030204" pitchFamily="34" charset="0"/>
              </a:rPr>
              <a:t>Kuklo</a:t>
            </a:r>
            <a:r>
              <a:rPr lang="en-US" altLang="en-US" sz="1200" dirty="0">
                <a:solidFill>
                  <a:srgbClr val="000000"/>
                </a:solidFill>
                <a:latin typeface="Calibri" panose="020F0502020204030204" pitchFamily="34" charset="0"/>
              </a:rPr>
              <a:t>, Timothy; Oner, F;  MD, PhD</a:t>
            </a:r>
          </a:p>
          <a:p>
            <a:endParaRPr lang="en-US" altLang="en-US" sz="1200" dirty="0">
              <a:solidFill>
                <a:srgbClr val="000000"/>
              </a:solidFill>
              <a:latin typeface="Calibri" panose="020F0502020204030204" pitchFamily="34" charset="0"/>
            </a:endParaRPr>
          </a:p>
          <a:p>
            <a:r>
              <a:rPr lang="en-US" altLang="en-US" sz="1200" dirty="0">
                <a:solidFill>
                  <a:srgbClr val="000000"/>
                </a:solidFill>
                <a:latin typeface="Calibri" panose="020F0502020204030204" pitchFamily="34" charset="0"/>
              </a:rPr>
              <a:t>Spine. 30(20):2325-2333, October 15, 2005.</a:t>
            </a:r>
          </a:p>
          <a:p>
            <a:r>
              <a:rPr lang="en-US" altLang="en-US" sz="1200" dirty="0">
                <a:solidFill>
                  <a:srgbClr val="000000"/>
                </a:solidFill>
                <a:latin typeface="Calibri" panose="020F0502020204030204" pitchFamily="34" charset="0"/>
              </a:rPr>
              <a:t>DOI: 10.1097/01.brs.0000182986.43345.cb</a:t>
            </a: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28</a:t>
            </a:fld>
            <a:endParaRPr lang="en-US"/>
          </a:p>
        </p:txBody>
      </p:sp>
    </p:spTree>
    <p:extLst>
      <p:ext uri="{BB962C8B-B14F-4D97-AF65-F5344CB8AC3E}">
        <p14:creationId xmlns:p14="http://schemas.microsoft.com/office/powerpoint/2010/main" val="3242503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Vaccaro AR, Lehman RA Jr, </a:t>
            </a:r>
            <a:r>
              <a:rPr lang="en-US" sz="1200" b="0" i="0" u="none" strike="noStrike" kern="1200" dirty="0" err="1">
                <a:solidFill>
                  <a:schemeClr val="tx1"/>
                </a:solidFill>
                <a:effectLst/>
                <a:latin typeface="+mn-lt"/>
                <a:ea typeface="+mn-ea"/>
                <a:cs typeface="+mn-cs"/>
              </a:rPr>
              <a:t>Hurlbert</a:t>
            </a:r>
            <a:r>
              <a:rPr lang="en-US" sz="1200" b="0" i="0" u="none" strike="noStrike" kern="1200" dirty="0">
                <a:solidFill>
                  <a:schemeClr val="tx1"/>
                </a:solidFill>
                <a:effectLst/>
                <a:latin typeface="+mn-lt"/>
                <a:ea typeface="+mn-ea"/>
                <a:cs typeface="+mn-cs"/>
              </a:rPr>
              <a:t> RJ, et al. A new classification of thoracolumbar injuries: the importance of injury morphology, the integrity of the posterior ligamentous complex, and neurologic status. </a:t>
            </a:r>
            <a:r>
              <a:rPr lang="en-US" sz="1200" b="0" i="1" u="none" strike="noStrike" kern="1200" dirty="0">
                <a:solidFill>
                  <a:schemeClr val="tx1"/>
                </a:solidFill>
                <a:effectLst/>
                <a:latin typeface="+mn-lt"/>
                <a:ea typeface="+mn-ea"/>
                <a:cs typeface="+mn-cs"/>
              </a:rPr>
              <a:t>Spine (Phila Pa 1976)</a:t>
            </a:r>
            <a:r>
              <a:rPr lang="en-US" sz="1200" b="0" i="0" u="none" strike="noStrike" kern="1200" dirty="0">
                <a:solidFill>
                  <a:schemeClr val="tx1"/>
                </a:solidFill>
                <a:effectLst/>
                <a:latin typeface="+mn-lt"/>
                <a:ea typeface="+mn-ea"/>
                <a:cs typeface="+mn-cs"/>
              </a:rPr>
              <a:t>. 2005;30(20):2325-2333. doi:10.1097/01.brs.0000182986.43345.cb</a:t>
            </a:r>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29</a:t>
            </a:fld>
            <a:endParaRPr lang="en-US"/>
          </a:p>
        </p:txBody>
      </p:sp>
    </p:spTree>
    <p:extLst>
      <p:ext uri="{BB962C8B-B14F-4D97-AF65-F5344CB8AC3E}">
        <p14:creationId xmlns:p14="http://schemas.microsoft.com/office/powerpoint/2010/main" val="235759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Rockwood and Green 9e figure 48-15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Vaccaro AR, Lehman RA Jr, </a:t>
            </a:r>
            <a:r>
              <a:rPr lang="en-US" dirty="0" err="1"/>
              <a:t>Hurlbert</a:t>
            </a:r>
            <a:r>
              <a:rPr lang="en-US" dirty="0"/>
              <a:t> RJ, et al. A new classification of thoracolumbar injuries: the importance of injury morphology, the integrity of the posterior ligamentous complex, and neurologic status. </a:t>
            </a:r>
            <a:r>
              <a:rPr lang="en-US" i="1" dirty="0"/>
              <a:t>Spine (Phila Pa 1976)</a:t>
            </a:r>
            <a:r>
              <a:rPr lang="en-US" dirty="0"/>
              <a:t>. 2005;30(20):2325-2333. doi:10.1097/01.brs.0000182986.43345.cb</a:t>
            </a:r>
            <a:endParaRPr lang="en-US" b="1" dirty="0"/>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30</a:t>
            </a:fld>
            <a:endParaRPr lang="en-US"/>
          </a:p>
        </p:txBody>
      </p:sp>
    </p:spTree>
    <p:extLst>
      <p:ext uri="{BB962C8B-B14F-4D97-AF65-F5344CB8AC3E}">
        <p14:creationId xmlns:p14="http://schemas.microsoft.com/office/powerpoint/2010/main" val="1781037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Rockwood and Green 9e, anterior approach to thoracolumbar fracture</a:t>
            </a:r>
          </a:p>
        </p:txBody>
      </p:sp>
      <p:sp>
        <p:nvSpPr>
          <p:cNvPr id="4" name="Slide Number Placeholder 3"/>
          <p:cNvSpPr>
            <a:spLocks noGrp="1"/>
          </p:cNvSpPr>
          <p:nvPr>
            <p:ph type="sldNum" sz="quarter" idx="5"/>
          </p:nvPr>
        </p:nvSpPr>
        <p:spPr/>
        <p:txBody>
          <a:bodyPr/>
          <a:lstStyle/>
          <a:p>
            <a:fld id="{DAF79241-7075-6A4F-A878-31E13E9964CE}" type="slidenum">
              <a:rPr lang="en-US" smtClean="0"/>
              <a:t>34</a:t>
            </a:fld>
            <a:endParaRPr lang="en-US"/>
          </a:p>
        </p:txBody>
      </p:sp>
    </p:spTree>
    <p:extLst>
      <p:ext uri="{BB962C8B-B14F-4D97-AF65-F5344CB8AC3E}">
        <p14:creationId xmlns:p14="http://schemas.microsoft.com/office/powerpoint/2010/main" val="327738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 comprehensive classification of thoracic and lumbar injuries</a:t>
            </a:r>
          </a:p>
          <a:p>
            <a:r>
              <a:rPr lang="en-US" sz="1200" b="0" i="0" u="none" strike="noStrike" kern="1200" dirty="0">
                <a:solidFill>
                  <a:schemeClr val="tx1"/>
                </a:solidFill>
                <a:effectLst/>
                <a:latin typeface="+mn-lt"/>
                <a:ea typeface="+mn-ea"/>
                <a:cs typeface="+mn-cs"/>
                <a:hlinkClick r:id="rId3"/>
              </a:rPr>
              <a:t>F Magerl</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4"/>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M Aebi</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S D Gertzbein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J Harms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S Nazarian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Affiliations expand</a:t>
            </a:r>
          </a:p>
          <a:p>
            <a:r>
              <a:rPr lang="en-US" sz="1200" b="0" i="0" u="none" strike="noStrike" kern="1200" dirty="0">
                <a:solidFill>
                  <a:schemeClr val="tx1"/>
                </a:solidFill>
                <a:effectLst/>
                <a:latin typeface="+mn-lt"/>
                <a:ea typeface="+mn-ea"/>
                <a:cs typeface="+mn-cs"/>
              </a:rPr>
              <a:t>PMID: 7866834</a:t>
            </a:r>
          </a:p>
          <a:p>
            <a:r>
              <a:rPr lang="en-US" sz="1200" b="0" i="0" u="none" strike="noStrike" kern="1200" dirty="0">
                <a:solidFill>
                  <a:schemeClr val="tx1"/>
                </a:solidFill>
                <a:effectLst/>
                <a:latin typeface="+mn-lt"/>
                <a:ea typeface="+mn-ea"/>
                <a:cs typeface="+mn-cs"/>
              </a:rPr>
              <a:t> DOI: </a:t>
            </a:r>
            <a:r>
              <a:rPr lang="en-US" sz="1200" b="0" i="0" u="none" strike="noStrike" kern="1200" dirty="0">
                <a:solidFill>
                  <a:schemeClr val="tx1"/>
                </a:solidFill>
                <a:effectLst/>
                <a:latin typeface="+mn-lt"/>
                <a:ea typeface="+mn-ea"/>
                <a:cs typeface="+mn-cs"/>
                <a:hlinkClick r:id="rId9"/>
              </a:rPr>
              <a:t>10.1007/BF02221591</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4</a:t>
            </a:fld>
            <a:endParaRPr lang="en-US"/>
          </a:p>
        </p:txBody>
      </p:sp>
    </p:spTree>
    <p:extLst>
      <p:ext uri="{BB962C8B-B14F-4D97-AF65-F5344CB8AC3E}">
        <p14:creationId xmlns:p14="http://schemas.microsoft.com/office/powerpoint/2010/main" val="2180244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35</a:t>
            </a:fld>
            <a:endParaRPr lang="en-US"/>
          </a:p>
        </p:txBody>
      </p:sp>
    </p:spTree>
    <p:extLst>
      <p:ext uri="{BB962C8B-B14F-4D97-AF65-F5344CB8AC3E}">
        <p14:creationId xmlns:p14="http://schemas.microsoft.com/office/powerpoint/2010/main" val="2938352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Neurosurgery. 1997 Sep;41(3):576-83; discussion 583-4.doi: 10.1097/00006123-199709000-00013. </a:t>
            </a:r>
            <a:r>
              <a:rPr lang="en-US" sz="1200" b="1" i="0" u="none" strike="noStrike" kern="1200" dirty="0">
                <a:solidFill>
                  <a:schemeClr val="tx1"/>
                </a:solidFill>
                <a:effectLst/>
                <a:latin typeface="+mn-lt"/>
                <a:ea typeface="+mn-ea"/>
                <a:cs typeface="+mn-cs"/>
              </a:rPr>
              <a:t>Steroids and gunshot wounds to the spine </a:t>
            </a:r>
            <a:r>
              <a:rPr lang="en-US" sz="1200" b="0" i="0" u="none" strike="noStrike" kern="1200" dirty="0">
                <a:solidFill>
                  <a:schemeClr val="tx1"/>
                </a:solidFill>
                <a:effectLst/>
                <a:latin typeface="+mn-lt"/>
                <a:ea typeface="+mn-ea"/>
                <a:cs typeface="+mn-cs"/>
                <a:hlinkClick r:id="rId3"/>
              </a:rPr>
              <a:t>R F Heary</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4"/>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A R Vaccaro</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J J Mesa</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B E Northrup</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T J Albert</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a:rPr>
              <a:t>R A Balderston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0"/>
              </a:rPr>
              <a:t>J M Cotler</a:t>
            </a:r>
            <a:r>
              <a:rPr lang="en-US" sz="1200" b="0" i="0" u="none" strike="noStrike" kern="1200" dirty="0">
                <a:solidFill>
                  <a:schemeClr val="tx1"/>
                </a:solidFill>
                <a:effectLst/>
                <a:latin typeface="+mn-lt"/>
                <a:ea typeface="+mn-ea"/>
                <a:cs typeface="+mn-cs"/>
              </a:rPr>
              <a:t> Affiliations expand PMID: 9310974 DOI: </a:t>
            </a:r>
            <a:r>
              <a:rPr lang="en-US" sz="1200" b="0" i="0" u="none" strike="noStrike" kern="1200" dirty="0">
                <a:solidFill>
                  <a:schemeClr val="tx1"/>
                </a:solidFill>
                <a:effectLst/>
                <a:latin typeface="+mn-lt"/>
                <a:ea typeface="+mn-ea"/>
                <a:cs typeface="+mn-cs"/>
                <a:hlinkClick r:id="rId11"/>
              </a:rPr>
              <a:t>10.1097/00006123-199709000-00013</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endParaRPr>
          </a:p>
          <a:p>
            <a:r>
              <a:rPr lang="en-US" sz="1200" b="1" i="0" u="none" strike="noStrike" kern="1200" dirty="0">
                <a:solidFill>
                  <a:schemeClr val="tx1"/>
                </a:solidFill>
                <a:effectLst/>
                <a:latin typeface="+mn-lt"/>
                <a:ea typeface="+mn-ea"/>
                <a:cs typeface="+mn-cs"/>
              </a:rPr>
              <a:t>Does Surgical Intervention Help with Neurological Recovery in a Lumbar Spinal Gun Shot Wound? A Case Report and Literature Review</a:t>
            </a:r>
          </a:p>
          <a:p>
            <a:r>
              <a:rPr lang="en-US" sz="1200" b="0" i="0" u="none" strike="noStrike" kern="1200" dirty="0">
                <a:solidFill>
                  <a:schemeClr val="tx1"/>
                </a:solidFill>
                <a:effectLst/>
                <a:latin typeface="+mn-lt"/>
                <a:ea typeface="+mn-ea"/>
                <a:cs typeface="+mn-cs"/>
                <a:hlinkClick r:id="rId12"/>
              </a:rPr>
              <a:t>Kyle W Scott</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13"/>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4"/>
              </a:rPr>
              <a:t>Denslow A Trumbull 4th</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15"/>
              </a:rPr>
              <a:t>2</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6"/>
              </a:rPr>
              <a:t>William Clifton</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17"/>
              </a:rPr>
              <a:t>3</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8"/>
              </a:rPr>
              <a:t>Gazanfar Rahmathulla</a:t>
            </a:r>
            <a:r>
              <a:rPr lang="en-US" sz="1200" b="0" i="0" u="none" strike="noStrike" kern="1200" baseline="300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13"/>
              </a:rPr>
              <a:t>1</a:t>
            </a:r>
            <a:r>
              <a:rPr lang="en-US" sz="1200" b="0" i="0" u="none" strike="noStrike" kern="1200" baseline="300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Affiliations expand PMID: 31467812 PMCID: </a:t>
            </a:r>
            <a:r>
              <a:rPr lang="en-US" sz="1200" b="0" i="0" u="none" strike="noStrike" kern="1200" dirty="0">
                <a:solidFill>
                  <a:schemeClr val="tx1"/>
                </a:solidFill>
                <a:effectLst/>
                <a:latin typeface="+mn-lt"/>
                <a:ea typeface="+mn-ea"/>
                <a:cs typeface="+mn-cs"/>
                <a:hlinkClick r:id="rId19"/>
              </a:rPr>
              <a:t>PMC6706263</a:t>
            </a:r>
            <a:r>
              <a:rPr lang="en-US" sz="1200" b="0" i="0" u="none" strike="noStrike" kern="1200" dirty="0">
                <a:solidFill>
                  <a:schemeClr val="tx1"/>
                </a:solidFill>
                <a:effectLst/>
                <a:latin typeface="+mn-lt"/>
                <a:ea typeface="+mn-ea"/>
                <a:cs typeface="+mn-cs"/>
              </a:rPr>
              <a:t> DOI: </a:t>
            </a:r>
            <a:r>
              <a:rPr lang="en-US" sz="1200" b="0" i="0" u="none" strike="noStrike" kern="1200" dirty="0">
                <a:solidFill>
                  <a:schemeClr val="tx1"/>
                </a:solidFill>
                <a:effectLst/>
                <a:latin typeface="+mn-lt"/>
                <a:ea typeface="+mn-ea"/>
                <a:cs typeface="+mn-cs"/>
                <a:hlinkClick r:id="rId20"/>
              </a:rPr>
              <a:t>10.7759/cureus.4978</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36</a:t>
            </a:fld>
            <a:endParaRPr lang="en-US"/>
          </a:p>
        </p:txBody>
      </p:sp>
    </p:spTree>
    <p:extLst>
      <p:ext uri="{BB962C8B-B14F-4D97-AF65-F5344CB8AC3E}">
        <p14:creationId xmlns:p14="http://schemas.microsoft.com/office/powerpoint/2010/main" val="3462492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37</a:t>
            </a:fld>
            <a:endParaRPr lang="en-US"/>
          </a:p>
        </p:txBody>
      </p:sp>
    </p:spTree>
    <p:extLst>
      <p:ext uri="{BB962C8B-B14F-4D97-AF65-F5344CB8AC3E}">
        <p14:creationId xmlns:p14="http://schemas.microsoft.com/office/powerpoint/2010/main" val="48746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5</a:t>
            </a:fld>
            <a:endParaRPr lang="en-US"/>
          </a:p>
        </p:txBody>
      </p:sp>
    </p:spTree>
    <p:extLst>
      <p:ext uri="{BB962C8B-B14F-4D97-AF65-F5344CB8AC3E}">
        <p14:creationId xmlns:p14="http://schemas.microsoft.com/office/powerpoint/2010/main" val="201953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Fractures often occur at the junction because it is a transition zone between the rigid thoracic spine and the relatively flexible cervical spine; Also, the plumb line often bisects this junction point so many compression/axial forces are transmitted through this area </a:t>
            </a:r>
          </a:p>
        </p:txBody>
      </p:sp>
      <p:sp>
        <p:nvSpPr>
          <p:cNvPr id="4" name="Slide Number Placeholder 3"/>
          <p:cNvSpPr>
            <a:spLocks noGrp="1"/>
          </p:cNvSpPr>
          <p:nvPr>
            <p:ph type="sldNum" sz="quarter" idx="5"/>
          </p:nvPr>
        </p:nvSpPr>
        <p:spPr/>
        <p:txBody>
          <a:bodyPr/>
          <a:lstStyle/>
          <a:p>
            <a:fld id="{DAF79241-7075-6A4F-A878-31E13E9964CE}" type="slidenum">
              <a:rPr lang="en-US" smtClean="0"/>
              <a:t>7</a:t>
            </a:fld>
            <a:endParaRPr lang="en-US"/>
          </a:p>
        </p:txBody>
      </p:sp>
    </p:spTree>
    <p:extLst>
      <p:ext uri="{BB962C8B-B14F-4D97-AF65-F5344CB8AC3E}">
        <p14:creationId xmlns:p14="http://schemas.microsoft.com/office/powerpoint/2010/main" val="240221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F79241-7075-6A4F-A878-31E13E9964CE}" type="slidenum">
              <a:rPr lang="en-US" smtClean="0"/>
              <a:t>8</a:t>
            </a:fld>
            <a:endParaRPr lang="en-US"/>
          </a:p>
        </p:txBody>
      </p:sp>
    </p:spTree>
    <p:extLst>
      <p:ext uri="{BB962C8B-B14F-4D97-AF65-F5344CB8AC3E}">
        <p14:creationId xmlns:p14="http://schemas.microsoft.com/office/powerpoint/2010/main" val="324268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F79241-7075-6A4F-A878-31E13E9964CE}" type="slidenum">
              <a:rPr lang="en-US" smtClean="0"/>
              <a:t>9</a:t>
            </a:fld>
            <a:endParaRPr lang="en-US"/>
          </a:p>
        </p:txBody>
      </p:sp>
    </p:spTree>
    <p:extLst>
      <p:ext uri="{BB962C8B-B14F-4D97-AF65-F5344CB8AC3E}">
        <p14:creationId xmlns:p14="http://schemas.microsoft.com/office/powerpoint/2010/main" val="60728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10</a:t>
            </a:fld>
            <a:endParaRPr lang="en-US"/>
          </a:p>
        </p:txBody>
      </p:sp>
    </p:spTree>
    <p:extLst>
      <p:ext uri="{BB962C8B-B14F-4D97-AF65-F5344CB8AC3E}">
        <p14:creationId xmlns:p14="http://schemas.microsoft.com/office/powerpoint/2010/main" val="157803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F79241-7075-6A4F-A878-31E13E9964CE}" type="slidenum">
              <a:rPr lang="en-US" smtClean="0"/>
              <a:t>11</a:t>
            </a:fld>
            <a:endParaRPr lang="en-US"/>
          </a:p>
        </p:txBody>
      </p:sp>
    </p:spTree>
    <p:extLst>
      <p:ext uri="{BB962C8B-B14F-4D97-AF65-F5344CB8AC3E}">
        <p14:creationId xmlns:p14="http://schemas.microsoft.com/office/powerpoint/2010/main" val="202681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p:cNvSpPr/>
          <p:nvPr userDrawn="1"/>
        </p:nvSpPr>
        <p:spPr>
          <a:xfrm>
            <a:off x="9953723" y="6366554"/>
            <a:ext cx="3155092"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47531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81D4724-D698-47D4-A663-A96C66F201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8B77DA90-9C27-4E1F-99A1-E6516E2C4B56}"/>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756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5D1BB07-7AF7-4B17-80BC-DC29DEF74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088771CC-05B5-4990-99DC-910542E86C8C}"/>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94610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ADA92C2-499C-41F6-8959-9FA83F39D0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7" name="Rectangle 6">
            <a:extLst>
              <a:ext uri="{FF2B5EF4-FFF2-40B4-BE49-F238E27FC236}">
                <a16:creationId xmlns:a16="http://schemas.microsoft.com/office/drawing/2014/main" id="{23880537-A7BC-46E6-8E01-27E18D49CDA7}"/>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98030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78B6D0E1-6F87-4CED-9DE4-F10059F6BE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8" name="Rectangle 7">
            <a:extLst>
              <a:ext uri="{FF2B5EF4-FFF2-40B4-BE49-F238E27FC236}">
                <a16:creationId xmlns:a16="http://schemas.microsoft.com/office/drawing/2014/main" id="{F71ACD1C-73DB-40EC-8DFA-F0DE99A9CD15}"/>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85015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88DE133-07EF-426D-9E9C-F759B01C0C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38279109-501F-4C8C-9679-AA0631E5AA94}"/>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27134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BB1BF96-39BE-4D5A-9FD2-10BE56E576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11" name="Rectangle 10">
            <a:extLst>
              <a:ext uri="{FF2B5EF4-FFF2-40B4-BE49-F238E27FC236}">
                <a16:creationId xmlns:a16="http://schemas.microsoft.com/office/drawing/2014/main" id="{3B4037B4-3CF5-4CC9-BDC2-61937E195D72}"/>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115265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4D4BAD2-3FEA-4F32-9D1D-CB78B0BE3A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7" name="Rectangle 6">
            <a:extLst>
              <a:ext uri="{FF2B5EF4-FFF2-40B4-BE49-F238E27FC236}">
                <a16:creationId xmlns:a16="http://schemas.microsoft.com/office/drawing/2014/main" id="{985807F5-0CBA-4789-8B7A-031740EE3228}"/>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4253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DC778-5876-463F-9576-996D6990B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6" name="Rectangle 5">
            <a:extLst>
              <a:ext uri="{FF2B5EF4-FFF2-40B4-BE49-F238E27FC236}">
                <a16:creationId xmlns:a16="http://schemas.microsoft.com/office/drawing/2014/main" id="{34726AFF-2537-41C4-9F22-98B8928ED9A4}"/>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0794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D92B9269-5DD5-4B15-89D6-537E8C963C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CD6E1A62-C05B-4564-AD54-68F9FA12DCCB}"/>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352629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FC6AAA24-3D51-4CD0-BFBC-35135D6AA0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419" y="6162126"/>
            <a:ext cx="1043539" cy="591207"/>
          </a:xfrm>
          <a:prstGeom prst="rect">
            <a:avLst/>
          </a:prstGeom>
        </p:spPr>
      </p:pic>
      <p:sp>
        <p:nvSpPr>
          <p:cNvPr id="9" name="Rectangle 8">
            <a:extLst>
              <a:ext uri="{FF2B5EF4-FFF2-40B4-BE49-F238E27FC236}">
                <a16:creationId xmlns:a16="http://schemas.microsoft.com/office/drawing/2014/main" id="{1640504B-FFCD-4257-A350-7AD35AC41F47}"/>
              </a:ext>
            </a:extLst>
          </p:cNvPr>
          <p:cNvSpPr/>
          <p:nvPr userDrawn="1"/>
        </p:nvSpPr>
        <p:spPr>
          <a:xfrm>
            <a:off x="9953723" y="6366554"/>
            <a:ext cx="2146311" cy="461665"/>
          </a:xfrm>
          <a:prstGeom prst="rect">
            <a:avLst/>
          </a:prstGeom>
        </p:spPr>
        <p:txBody>
          <a:bodyPr wrap="square">
            <a:spAutoFit/>
          </a:bodyPr>
          <a:lstStyle/>
          <a:p>
            <a:r>
              <a:rPr lang="en-US" sz="2400" b="1" dirty="0"/>
              <a:t>C</a:t>
            </a:r>
            <a:r>
              <a:rPr lang="en-US" sz="1600" b="1" dirty="0"/>
              <a:t>ore</a:t>
            </a:r>
            <a:r>
              <a:rPr lang="en-US" sz="2400" b="1" dirty="0"/>
              <a:t> C</a:t>
            </a:r>
            <a:r>
              <a:rPr lang="en-US" sz="1600" b="1" dirty="0"/>
              <a:t>urriculum</a:t>
            </a:r>
            <a:r>
              <a:rPr lang="en-US" sz="2400" b="1" dirty="0"/>
              <a:t> V5</a:t>
            </a:r>
          </a:p>
        </p:txBody>
      </p:sp>
    </p:spTree>
    <p:extLst>
      <p:ext uri="{BB962C8B-B14F-4D97-AF65-F5344CB8AC3E}">
        <p14:creationId xmlns:p14="http://schemas.microsoft.com/office/powerpoint/2010/main" val="109983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81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Classification of Fractures and Dislocations of the Thoracic and Lumbar Spine</a:t>
            </a:r>
            <a:endParaRPr lang="en-US" b="1" dirty="0">
              <a:solidFill>
                <a:srgbClr val="002060"/>
              </a:solidFill>
            </a:endParaRPr>
          </a:p>
        </p:txBody>
      </p:sp>
      <p:sp>
        <p:nvSpPr>
          <p:cNvPr id="5" name="Subtitle 4"/>
          <p:cNvSpPr>
            <a:spLocks noGrp="1"/>
          </p:cNvSpPr>
          <p:nvPr>
            <p:ph type="subTitle" idx="1"/>
          </p:nvPr>
        </p:nvSpPr>
        <p:spPr/>
        <p:txBody>
          <a:bodyPr>
            <a:normAutofit/>
          </a:bodyPr>
          <a:lstStyle/>
          <a:p>
            <a:r>
              <a:rPr lang="en-US" b="1" i="1" dirty="0"/>
              <a:t>Kevin J. DiSilvestro MD and Alan H. Daniels MD</a:t>
            </a:r>
          </a:p>
          <a:p>
            <a:r>
              <a:rPr lang="en-US" b="1" i="1" dirty="0"/>
              <a:t>Department of </a:t>
            </a:r>
            <a:r>
              <a:rPr lang="en-US" b="1" i="1" dirty="0" err="1"/>
              <a:t>Orthopaedics</a:t>
            </a:r>
            <a:r>
              <a:rPr lang="en-US" b="1" i="1" dirty="0"/>
              <a:t>, The Warren Alpert Medical School of Brown University, Providence, RI.</a:t>
            </a:r>
          </a:p>
        </p:txBody>
      </p:sp>
    </p:spTree>
    <p:extLst>
      <p:ext uri="{BB962C8B-B14F-4D97-AF65-F5344CB8AC3E}">
        <p14:creationId xmlns:p14="http://schemas.microsoft.com/office/powerpoint/2010/main" val="131395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ASIA Classification</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200" y="1825625"/>
            <a:ext cx="10303412" cy="4351338"/>
          </a:xfrm>
        </p:spPr>
        <p:txBody>
          <a:bodyPr>
            <a:normAutofit fontScale="92500" lnSpcReduction="20000"/>
          </a:bodyPr>
          <a:lstStyle/>
          <a:p>
            <a:r>
              <a:rPr lang="en-US" dirty="0"/>
              <a:t>A = Complete</a:t>
            </a:r>
          </a:p>
          <a:p>
            <a:pPr lvl="1"/>
            <a:r>
              <a:rPr lang="en-US" dirty="0"/>
              <a:t>No motor or sensory function is preserved in the sacral segments S4-S5</a:t>
            </a:r>
          </a:p>
          <a:p>
            <a:r>
              <a:rPr lang="en-US" dirty="0"/>
              <a:t>B = Incomplete </a:t>
            </a:r>
          </a:p>
          <a:p>
            <a:pPr lvl="1"/>
            <a:r>
              <a:rPr lang="en-US" dirty="0"/>
              <a:t>Sensory but no motor function is preserved below the neurological level and includes the sacral segments S4-S5</a:t>
            </a:r>
          </a:p>
          <a:p>
            <a:r>
              <a:rPr lang="en-US" dirty="0"/>
              <a:t>C = Incomplete</a:t>
            </a:r>
          </a:p>
          <a:p>
            <a:pPr lvl="1"/>
            <a:r>
              <a:rPr lang="en-US" dirty="0"/>
              <a:t>Motor function is preserved below the neurological level, and more than half of the key muscles below the neurological level have a muscle grade less than 3</a:t>
            </a:r>
          </a:p>
          <a:p>
            <a:r>
              <a:rPr lang="en-US" dirty="0"/>
              <a:t>D = Incomplete</a:t>
            </a:r>
          </a:p>
          <a:p>
            <a:pPr lvl="1"/>
            <a:r>
              <a:rPr lang="en-US" dirty="0"/>
              <a:t>Motor function is preserved below the neurological level, and at least half of the key muscles below the neurological level have a muscle grade of 3 or more</a:t>
            </a:r>
          </a:p>
          <a:p>
            <a:r>
              <a:rPr lang="en-US" dirty="0"/>
              <a:t>E = normal</a:t>
            </a:r>
          </a:p>
          <a:p>
            <a:pPr lvl="1"/>
            <a:r>
              <a:rPr lang="en-US" dirty="0"/>
              <a:t>Motor and sensory function are normal</a:t>
            </a:r>
          </a:p>
          <a:p>
            <a:endParaRPr lang="en-US" b="1" dirty="0"/>
          </a:p>
        </p:txBody>
      </p:sp>
    </p:spTree>
    <p:extLst>
      <p:ext uri="{BB962C8B-B14F-4D97-AF65-F5344CB8AC3E}">
        <p14:creationId xmlns:p14="http://schemas.microsoft.com/office/powerpoint/2010/main" val="260399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Conus Medullaris Syndrome</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idx="1"/>
          </p:nvPr>
        </p:nvSpPr>
        <p:spPr/>
        <p:txBody>
          <a:bodyPr>
            <a:normAutofit/>
          </a:bodyPr>
          <a:lstStyle/>
          <a:p>
            <a:pPr lvl="0"/>
            <a:r>
              <a:rPr lang="en-US" dirty="0"/>
              <a:t>Thoracolumbar cord injury</a:t>
            </a:r>
          </a:p>
          <a:p>
            <a:pPr lvl="0"/>
            <a:r>
              <a:rPr lang="en-US" dirty="0"/>
              <a:t>Presents with low back pain, lower extremity weakness, saddle anesthesia, bowel/bladder dysfunction</a:t>
            </a:r>
          </a:p>
          <a:p>
            <a:pPr lvl="0"/>
            <a:r>
              <a:rPr lang="en-US" dirty="0"/>
              <a:t>Injury to sacral </a:t>
            </a:r>
            <a:r>
              <a:rPr lang="en-US" dirty="0" err="1"/>
              <a:t>myelomeres</a:t>
            </a:r>
            <a:endParaRPr lang="en-US" dirty="0"/>
          </a:p>
          <a:p>
            <a:pPr lvl="0"/>
            <a:r>
              <a:rPr lang="en-US" dirty="0"/>
              <a:t>Can involve both upper and lower motor neurons (+/- root escape)</a:t>
            </a:r>
          </a:p>
          <a:p>
            <a:pPr lvl="1"/>
            <a:r>
              <a:rPr lang="en-US" dirty="0"/>
              <a:t>Isolated: pure bowel, bladder &amp; sexual dysfunction</a:t>
            </a:r>
          </a:p>
          <a:p>
            <a:pPr lvl="1"/>
            <a:r>
              <a:rPr lang="en-US" dirty="0"/>
              <a:t>Combined root/cord injury: lumbar traversing roots </a:t>
            </a:r>
          </a:p>
        </p:txBody>
      </p:sp>
    </p:spTree>
    <p:extLst>
      <p:ext uri="{BB962C8B-B14F-4D97-AF65-F5344CB8AC3E}">
        <p14:creationId xmlns:p14="http://schemas.microsoft.com/office/powerpoint/2010/main" val="385166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96C3-D72C-8343-B5EA-48302FE544B6}"/>
              </a:ext>
            </a:extLst>
          </p:cNvPr>
          <p:cNvSpPr>
            <a:spLocks noGrp="1"/>
          </p:cNvSpPr>
          <p:nvPr>
            <p:ph type="title"/>
          </p:nvPr>
        </p:nvSpPr>
        <p:spPr/>
        <p:txBody>
          <a:bodyPr/>
          <a:lstStyle/>
          <a:p>
            <a:r>
              <a:rPr lang="en-US" u="sng" dirty="0"/>
              <a:t>Conus Medullaris Syndrome</a:t>
            </a:r>
          </a:p>
        </p:txBody>
      </p:sp>
      <p:sp>
        <p:nvSpPr>
          <p:cNvPr id="3" name="Content Placeholder 2">
            <a:extLst>
              <a:ext uri="{FF2B5EF4-FFF2-40B4-BE49-F238E27FC236}">
                <a16:creationId xmlns:a16="http://schemas.microsoft.com/office/drawing/2014/main" id="{9173BAEF-9CF1-9B4A-AFF8-9AD7053796AF}"/>
              </a:ext>
            </a:extLst>
          </p:cNvPr>
          <p:cNvSpPr>
            <a:spLocks noGrp="1"/>
          </p:cNvSpPr>
          <p:nvPr>
            <p:ph idx="1"/>
          </p:nvPr>
        </p:nvSpPr>
        <p:spPr/>
        <p:txBody>
          <a:bodyPr>
            <a:normAutofit/>
          </a:bodyPr>
          <a:lstStyle/>
          <a:p>
            <a:pPr lvl="0"/>
            <a:r>
              <a:rPr lang="en-US" dirty="0"/>
              <a:t>Exam</a:t>
            </a:r>
          </a:p>
          <a:p>
            <a:pPr lvl="1"/>
            <a:r>
              <a:rPr lang="en-US" dirty="0"/>
              <a:t>Absent bulbocavernosus reflex</a:t>
            </a:r>
          </a:p>
          <a:p>
            <a:pPr lvl="1"/>
            <a:r>
              <a:rPr lang="en-US" dirty="0"/>
              <a:t>Bowel/bladder/sexual dysfunction more frequent than lower extremity weakness</a:t>
            </a:r>
          </a:p>
          <a:p>
            <a:r>
              <a:rPr lang="en-US" dirty="0"/>
              <a:t>Treatment: urgent decompression</a:t>
            </a:r>
          </a:p>
          <a:p>
            <a:pPr lvl="0"/>
            <a:r>
              <a:rPr lang="en-US" dirty="0"/>
              <a:t>Prognosis </a:t>
            </a:r>
          </a:p>
          <a:p>
            <a:pPr lvl="1"/>
            <a:r>
              <a:rPr lang="en-US" dirty="0"/>
              <a:t>? Improved with early decompression</a:t>
            </a:r>
          </a:p>
          <a:p>
            <a:pPr lvl="1"/>
            <a:r>
              <a:rPr lang="en-US" dirty="0"/>
              <a:t>Better for root recovery (L1-4) than cord recovery (L5-S)</a:t>
            </a:r>
          </a:p>
          <a:p>
            <a:endParaRPr lang="en-US" dirty="0"/>
          </a:p>
        </p:txBody>
      </p:sp>
    </p:spTree>
    <p:extLst>
      <p:ext uri="{BB962C8B-B14F-4D97-AF65-F5344CB8AC3E}">
        <p14:creationId xmlns:p14="http://schemas.microsoft.com/office/powerpoint/2010/main" val="109313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Cauda Equina Syndrome</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idx="1"/>
          </p:nvPr>
        </p:nvSpPr>
        <p:spPr/>
        <p:txBody>
          <a:bodyPr>
            <a:normAutofit/>
          </a:bodyPr>
          <a:lstStyle/>
          <a:p>
            <a:r>
              <a:rPr lang="en-US" dirty="0"/>
              <a:t>Injury below L1/2 level</a:t>
            </a:r>
          </a:p>
          <a:p>
            <a:r>
              <a:rPr lang="en-US" dirty="0"/>
              <a:t>Bowel and bladder dysfunction</a:t>
            </a:r>
          </a:p>
          <a:p>
            <a:pPr lvl="1"/>
            <a:r>
              <a:rPr lang="en-US" dirty="0"/>
              <a:t>Urinary retention </a:t>
            </a:r>
            <a:r>
              <a:rPr lang="en-US" dirty="0">
                <a:sym typeface="Wingdings" pitchFamily="2" charset="2"/>
              </a:rPr>
              <a:t> overflow incontinence </a:t>
            </a:r>
          </a:p>
          <a:p>
            <a:pPr lvl="1"/>
            <a:r>
              <a:rPr lang="en-US" dirty="0">
                <a:sym typeface="Wingdings" pitchFamily="2" charset="2"/>
              </a:rPr>
              <a:t>Fecal incontinence </a:t>
            </a:r>
          </a:p>
          <a:p>
            <a:r>
              <a:rPr lang="en-US" dirty="0">
                <a:sym typeface="Wingdings" pitchFamily="2" charset="2"/>
              </a:rPr>
              <a:t>Bilateral motor/sensory deficits </a:t>
            </a:r>
          </a:p>
          <a:p>
            <a:r>
              <a:rPr lang="en-US" dirty="0">
                <a:sym typeface="Wingdings" pitchFamily="2" charset="2"/>
              </a:rPr>
              <a:t>Diminished perianal sensation and rectal tone </a:t>
            </a:r>
          </a:p>
        </p:txBody>
      </p:sp>
    </p:spTree>
    <p:extLst>
      <p:ext uri="{BB962C8B-B14F-4D97-AF65-F5344CB8AC3E}">
        <p14:creationId xmlns:p14="http://schemas.microsoft.com/office/powerpoint/2010/main" val="83928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8DB4-D07D-F549-9609-63A9CA8A92BF}"/>
              </a:ext>
            </a:extLst>
          </p:cNvPr>
          <p:cNvSpPr>
            <a:spLocks noGrp="1"/>
          </p:cNvSpPr>
          <p:nvPr>
            <p:ph type="title"/>
          </p:nvPr>
        </p:nvSpPr>
        <p:spPr/>
        <p:txBody>
          <a:bodyPr/>
          <a:lstStyle/>
          <a:p>
            <a:r>
              <a:rPr lang="en-US" u="sng" dirty="0"/>
              <a:t>Cauda Equina Syndrome</a:t>
            </a:r>
            <a:endParaRPr lang="en-US" dirty="0"/>
          </a:p>
        </p:txBody>
      </p:sp>
      <p:sp>
        <p:nvSpPr>
          <p:cNvPr id="3" name="Content Placeholder 2">
            <a:extLst>
              <a:ext uri="{FF2B5EF4-FFF2-40B4-BE49-F238E27FC236}">
                <a16:creationId xmlns:a16="http://schemas.microsoft.com/office/drawing/2014/main" id="{9BA32359-DA57-794C-AEA6-64139FFD0C89}"/>
              </a:ext>
            </a:extLst>
          </p:cNvPr>
          <p:cNvSpPr>
            <a:spLocks noGrp="1"/>
          </p:cNvSpPr>
          <p:nvPr>
            <p:ph idx="1"/>
          </p:nvPr>
        </p:nvSpPr>
        <p:spPr/>
        <p:txBody>
          <a:bodyPr/>
          <a:lstStyle/>
          <a:p>
            <a:pPr lvl="0"/>
            <a:r>
              <a:rPr lang="en-US" dirty="0"/>
              <a:t>Natural history: progressive weakness of lower extremities, loss of bladder/bowel function</a:t>
            </a:r>
          </a:p>
          <a:p>
            <a:pPr lvl="0"/>
            <a:r>
              <a:rPr lang="en-US" dirty="0"/>
              <a:t>Prognosis: presence of saddle anesthesia/bladder symptoms associated with worse outcomes</a:t>
            </a:r>
          </a:p>
          <a:p>
            <a:pPr lvl="0"/>
            <a:r>
              <a:rPr lang="en-US" dirty="0"/>
              <a:t>Treatment: Urgent decompression for best prognosis </a:t>
            </a:r>
          </a:p>
          <a:p>
            <a:pPr lvl="1"/>
            <a:r>
              <a:rPr lang="en-US" dirty="0"/>
              <a:t>Treatment after 48 hours associated with worse outcomes </a:t>
            </a:r>
          </a:p>
          <a:p>
            <a:endParaRPr lang="en-US" dirty="0"/>
          </a:p>
        </p:txBody>
      </p:sp>
    </p:spTree>
    <p:extLst>
      <p:ext uri="{BB962C8B-B14F-4D97-AF65-F5344CB8AC3E}">
        <p14:creationId xmlns:p14="http://schemas.microsoft.com/office/powerpoint/2010/main" val="304387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ctrTitle"/>
          </p:nvPr>
        </p:nvSpPr>
        <p:spPr/>
        <p:txBody>
          <a:bodyPr/>
          <a:lstStyle/>
          <a:p>
            <a:r>
              <a:rPr lang="en-US" b="1" u="sng" dirty="0"/>
              <a:t>Thoracolumbar Trauma Classification</a:t>
            </a:r>
          </a:p>
        </p:txBody>
      </p:sp>
      <p:sp>
        <p:nvSpPr>
          <p:cNvPr id="5" name="Subtitle 4">
            <a:extLst>
              <a:ext uri="{FF2B5EF4-FFF2-40B4-BE49-F238E27FC236}">
                <a16:creationId xmlns:a16="http://schemas.microsoft.com/office/drawing/2014/main" id="{2DA3ED4E-4001-A14E-BAF3-7BDA0D37075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916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Mechanisms of Injury</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Axial compression</a:t>
            </a:r>
          </a:p>
          <a:p>
            <a:r>
              <a:rPr lang="en-US" dirty="0"/>
              <a:t>Flexion</a:t>
            </a:r>
          </a:p>
          <a:p>
            <a:r>
              <a:rPr lang="en-US" dirty="0"/>
              <a:t>Lateral compression</a:t>
            </a:r>
          </a:p>
          <a:p>
            <a:r>
              <a:rPr lang="en-US" dirty="0"/>
              <a:t>Flexion-Rotation</a:t>
            </a:r>
          </a:p>
          <a:p>
            <a:r>
              <a:rPr lang="en-US" dirty="0"/>
              <a:t>Flexion-Distraction</a:t>
            </a:r>
          </a:p>
          <a:p>
            <a:r>
              <a:rPr lang="en-US" dirty="0"/>
              <a:t>Shear</a:t>
            </a:r>
          </a:p>
          <a:p>
            <a:r>
              <a:rPr lang="en-US" dirty="0"/>
              <a:t>Extension</a:t>
            </a:r>
          </a:p>
          <a:p>
            <a:endParaRPr lang="en-US" b="1" dirty="0"/>
          </a:p>
        </p:txBody>
      </p:sp>
    </p:spTree>
    <p:extLst>
      <p:ext uri="{BB962C8B-B14F-4D97-AF65-F5344CB8AC3E}">
        <p14:creationId xmlns:p14="http://schemas.microsoft.com/office/powerpoint/2010/main" val="244202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Thoracolumbar Trauma Classification</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200" y="1825625"/>
            <a:ext cx="9172074" cy="4351338"/>
          </a:xfrm>
        </p:spPr>
        <p:txBody>
          <a:bodyPr>
            <a:normAutofit/>
          </a:bodyPr>
          <a:lstStyle/>
          <a:p>
            <a:r>
              <a:rPr lang="en-US" dirty="0"/>
              <a:t>Decision to operate often challenging</a:t>
            </a:r>
          </a:p>
          <a:p>
            <a:r>
              <a:rPr lang="en-US" dirty="0"/>
              <a:t>&gt;10 classification schemes described</a:t>
            </a:r>
          </a:p>
          <a:p>
            <a:r>
              <a:rPr lang="en-US" dirty="0"/>
              <a:t>A </a:t>
            </a:r>
            <a:r>
              <a:rPr lang="en-US" dirty="0">
                <a:solidFill>
                  <a:srgbClr val="FF0000"/>
                </a:solidFill>
              </a:rPr>
              <a:t>useful</a:t>
            </a:r>
            <a:r>
              <a:rPr lang="en-US" dirty="0"/>
              <a:t> classification system should:</a:t>
            </a:r>
          </a:p>
          <a:p>
            <a:pPr lvl="1"/>
            <a:r>
              <a:rPr lang="en-US" dirty="0"/>
              <a:t>Be easy to remember, use, and communicate</a:t>
            </a:r>
          </a:p>
          <a:p>
            <a:pPr lvl="1"/>
            <a:r>
              <a:rPr lang="en-US" dirty="0"/>
              <a:t>Predict patient outcome</a:t>
            </a:r>
          </a:p>
          <a:p>
            <a:pPr lvl="1"/>
            <a:r>
              <a:rPr lang="en-US" dirty="0"/>
              <a:t>Drive treatment</a:t>
            </a:r>
          </a:p>
          <a:p>
            <a:pPr lvl="1"/>
            <a:r>
              <a:rPr lang="en-US" dirty="0"/>
              <a:t>Have high inter- and intra-</a:t>
            </a:r>
            <a:r>
              <a:rPr lang="en-US" dirty="0" err="1"/>
              <a:t>oberver</a:t>
            </a:r>
            <a:r>
              <a:rPr lang="en-US" dirty="0"/>
              <a:t> reliability </a:t>
            </a:r>
          </a:p>
          <a:p>
            <a:endParaRPr lang="en-US" b="1" dirty="0"/>
          </a:p>
        </p:txBody>
      </p:sp>
    </p:spTree>
    <p:extLst>
      <p:ext uri="{BB962C8B-B14F-4D97-AF65-F5344CB8AC3E}">
        <p14:creationId xmlns:p14="http://schemas.microsoft.com/office/powerpoint/2010/main" val="132665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Denis Classification</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200" y="1825625"/>
            <a:ext cx="5257800" cy="4351338"/>
          </a:xfrm>
        </p:spPr>
        <p:txBody>
          <a:bodyPr/>
          <a:lstStyle/>
          <a:p>
            <a:r>
              <a:rPr lang="en-US" dirty="0"/>
              <a:t>1983: retrospective review of 412 thoracolumbar fractures</a:t>
            </a:r>
          </a:p>
          <a:p>
            <a:r>
              <a:rPr lang="en-US" dirty="0"/>
              <a:t>3 columns</a:t>
            </a:r>
          </a:p>
          <a:p>
            <a:pPr lvl="1"/>
            <a:r>
              <a:rPr lang="en-US" dirty="0"/>
              <a:t>Anterior: anterior body, disc, ALL</a:t>
            </a:r>
          </a:p>
          <a:p>
            <a:pPr lvl="1"/>
            <a:r>
              <a:rPr lang="en-US" dirty="0"/>
              <a:t>Middle: posterior body, disc, PLL</a:t>
            </a:r>
          </a:p>
          <a:p>
            <a:pPr lvl="1"/>
            <a:r>
              <a:rPr lang="en-US" dirty="0"/>
              <a:t>Posterior: interspinous ligament, supraspinous ligament, posterior elements</a:t>
            </a:r>
          </a:p>
          <a:p>
            <a:r>
              <a:rPr lang="en-US" dirty="0">
                <a:solidFill>
                  <a:srgbClr val="FF0000"/>
                </a:solidFill>
              </a:rPr>
              <a:t>Middle column “crucial” </a:t>
            </a:r>
          </a:p>
          <a:p>
            <a:endParaRPr lang="en-US" b="1" dirty="0"/>
          </a:p>
        </p:txBody>
      </p:sp>
      <p:pic>
        <p:nvPicPr>
          <p:cNvPr id="6" name="New picture">
            <a:extLst>
              <a:ext uri="{FF2B5EF4-FFF2-40B4-BE49-F238E27FC236}">
                <a16:creationId xmlns:a16="http://schemas.microsoft.com/office/drawing/2014/main" id="{CA4EFA6D-2E3F-2749-995D-DB9E3EE3ECD0}"/>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239000" y="2208212"/>
            <a:ext cx="41148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407215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Compression Fracture</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sz="2600" dirty="0"/>
              <a:t>Failure of anterior column only</a:t>
            </a:r>
          </a:p>
          <a:p>
            <a:r>
              <a:rPr lang="en-US" sz="2600" dirty="0"/>
              <a:t>Anterior (or lateral)</a:t>
            </a:r>
          </a:p>
          <a:p>
            <a:r>
              <a:rPr lang="en-US" sz="2600" dirty="0"/>
              <a:t>Flexion (or lateral bending/compression)</a:t>
            </a:r>
          </a:p>
          <a:p>
            <a:r>
              <a:rPr lang="en-US" sz="2600" dirty="0"/>
              <a:t>Typically stable</a:t>
            </a:r>
          </a:p>
          <a:p>
            <a:r>
              <a:rPr lang="en-US" sz="2600" dirty="0"/>
              <a:t>Brace when near thoracolumbar junction</a:t>
            </a:r>
          </a:p>
          <a:p>
            <a:endParaRPr lang="en-US" b="1" dirty="0"/>
          </a:p>
        </p:txBody>
      </p:sp>
      <p:pic>
        <p:nvPicPr>
          <p:cNvPr id="5" name="Picture 2" descr="Z:\Resident Folders\Daniels\Pedi spine chapter\Figures\Compression fracture\Comp fx Wood lat 10014067136.jpg">
            <a:extLst>
              <a:ext uri="{FF2B5EF4-FFF2-40B4-BE49-F238E27FC236}">
                <a16:creationId xmlns:a16="http://schemas.microsoft.com/office/drawing/2014/main" id="{DA1B6151-D3C6-B741-8BDE-E28513E170E9}"/>
              </a:ext>
            </a:extLst>
          </p:cNvPr>
          <p:cNvPicPr>
            <a:picLocks noChangeAspect="1" noChangeArrowheads="1"/>
          </p:cNvPicPr>
          <p:nvPr/>
        </p:nvPicPr>
        <p:blipFill>
          <a:blip r:embed="rId3" cstate="print"/>
          <a:srcRect/>
          <a:stretch>
            <a:fillRect/>
          </a:stretch>
        </p:blipFill>
        <p:spPr bwMode="auto">
          <a:xfrm>
            <a:off x="7132801" y="1367131"/>
            <a:ext cx="3722287" cy="4525963"/>
          </a:xfrm>
          <a:prstGeom prst="rect">
            <a:avLst/>
          </a:prstGeom>
          <a:noFill/>
        </p:spPr>
      </p:pic>
    </p:spTree>
    <p:extLst>
      <p:ext uri="{BB962C8B-B14F-4D97-AF65-F5344CB8AC3E}">
        <p14:creationId xmlns:p14="http://schemas.microsoft.com/office/powerpoint/2010/main" val="317390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9C8A-9A40-4A7A-AB6D-CD9D34513E55}"/>
              </a:ext>
            </a:extLst>
          </p:cNvPr>
          <p:cNvSpPr>
            <a:spLocks noGrp="1"/>
          </p:cNvSpPr>
          <p:nvPr>
            <p:ph type="title"/>
          </p:nvPr>
        </p:nvSpPr>
        <p:spPr/>
        <p:txBody>
          <a:bodyPr/>
          <a:lstStyle/>
          <a:p>
            <a:r>
              <a:rPr lang="en-US" u="sng" dirty="0"/>
              <a:t>Objectives </a:t>
            </a:r>
            <a:endParaRPr lang="en-US" b="1" u="sng" dirty="0"/>
          </a:p>
        </p:txBody>
      </p:sp>
      <p:sp>
        <p:nvSpPr>
          <p:cNvPr id="3" name="Content Placeholder 2">
            <a:extLst>
              <a:ext uri="{FF2B5EF4-FFF2-40B4-BE49-F238E27FC236}">
                <a16:creationId xmlns:a16="http://schemas.microsoft.com/office/drawing/2014/main" id="{A8E9CCEE-C0F6-4A0E-9E1E-AF6FDAAFE95A}"/>
              </a:ext>
            </a:extLst>
          </p:cNvPr>
          <p:cNvSpPr>
            <a:spLocks noGrp="1"/>
          </p:cNvSpPr>
          <p:nvPr>
            <p:ph idx="1"/>
          </p:nvPr>
        </p:nvSpPr>
        <p:spPr/>
        <p:txBody>
          <a:bodyPr/>
          <a:lstStyle/>
          <a:p>
            <a:r>
              <a:rPr lang="en-US" dirty="0"/>
              <a:t>Understand the anatomy and its impact on pathology</a:t>
            </a:r>
          </a:p>
          <a:p>
            <a:r>
              <a:rPr lang="en-US" dirty="0"/>
              <a:t>Learn the patterns of neurologic injury</a:t>
            </a:r>
          </a:p>
          <a:p>
            <a:r>
              <a:rPr lang="en-US" dirty="0"/>
              <a:t>Understand the widely used classification systems</a:t>
            </a:r>
          </a:p>
          <a:p>
            <a:r>
              <a:rPr lang="en-US" dirty="0"/>
              <a:t>Learn how to determine operative versus non operative management </a:t>
            </a:r>
          </a:p>
        </p:txBody>
      </p:sp>
    </p:spTree>
    <p:extLst>
      <p:ext uri="{BB962C8B-B14F-4D97-AF65-F5344CB8AC3E}">
        <p14:creationId xmlns:p14="http://schemas.microsoft.com/office/powerpoint/2010/main" val="3558192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Burst Fracture</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Involves middle column</a:t>
            </a:r>
          </a:p>
          <a:p>
            <a:r>
              <a:rPr lang="en-US" dirty="0"/>
              <a:t>Axial load +/- rotation, </a:t>
            </a:r>
            <a:r>
              <a:rPr lang="en-US" dirty="0" err="1"/>
              <a:t>etc</a:t>
            </a:r>
            <a:endParaRPr lang="en-US" dirty="0"/>
          </a:p>
          <a:p>
            <a:r>
              <a:rPr lang="en-US" dirty="0"/>
              <a:t>Associated lamina fracture </a:t>
            </a:r>
            <a:r>
              <a:rPr lang="en-US" dirty="0">
                <a:sym typeface="Wingdings" pitchFamily="2" charset="2"/>
              </a:rPr>
              <a:t> </a:t>
            </a:r>
            <a:r>
              <a:rPr lang="en-US" dirty="0"/>
              <a:t>70% </a:t>
            </a:r>
            <a:r>
              <a:rPr lang="en-US" dirty="0" err="1"/>
              <a:t>dural</a:t>
            </a:r>
            <a:r>
              <a:rPr lang="en-US" dirty="0"/>
              <a:t> tear</a:t>
            </a:r>
          </a:p>
          <a:p>
            <a:r>
              <a:rPr lang="en-US" dirty="0"/>
              <a:t>Stable (low lumbar) vs. unstable (thoracic, thoracolumbar, upper lumbar)</a:t>
            </a:r>
          </a:p>
          <a:p>
            <a:endParaRPr lang="en-US" b="1" dirty="0"/>
          </a:p>
        </p:txBody>
      </p:sp>
      <p:pic>
        <p:nvPicPr>
          <p:cNvPr id="8" name="New picture">
            <a:extLst>
              <a:ext uri="{FF2B5EF4-FFF2-40B4-BE49-F238E27FC236}">
                <a16:creationId xmlns:a16="http://schemas.microsoft.com/office/drawing/2014/main" id="{A7D7D4B2-FE6A-AF4D-84AD-FC875BBD79A2}"/>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r="24250" b="49554"/>
          <a:stretch/>
        </p:blipFill>
        <p:spPr bwMode="auto">
          <a:xfrm>
            <a:off x="6280878" y="1458165"/>
            <a:ext cx="5309532" cy="359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82115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Flexion-Distraction</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Seat belt injuries</a:t>
            </a:r>
          </a:p>
          <a:p>
            <a:r>
              <a:rPr lang="en-US" dirty="0"/>
              <a:t>Chance fracture (bony, ligamentous, both)</a:t>
            </a:r>
          </a:p>
          <a:p>
            <a:r>
              <a:rPr lang="en-US" dirty="0"/>
              <a:t>Distraction of posterior and middle columns</a:t>
            </a:r>
          </a:p>
          <a:p>
            <a:r>
              <a:rPr lang="en-US" dirty="0"/>
              <a:t>0-10% neuro involvement</a:t>
            </a:r>
          </a:p>
          <a:p>
            <a:r>
              <a:rPr lang="en-US" dirty="0"/>
              <a:t>Often requires surgery</a:t>
            </a:r>
          </a:p>
          <a:p>
            <a:endParaRPr lang="en-US" b="1" dirty="0"/>
          </a:p>
        </p:txBody>
      </p:sp>
      <p:pic>
        <p:nvPicPr>
          <p:cNvPr id="7" name="New picture">
            <a:extLst>
              <a:ext uri="{FF2B5EF4-FFF2-40B4-BE49-F238E27FC236}">
                <a16:creationId xmlns:a16="http://schemas.microsoft.com/office/drawing/2014/main" id="{3B23AD73-5DFB-D34C-8514-6B4FA78E1C19}"/>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172202" y="1130336"/>
            <a:ext cx="5335170" cy="459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93970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u="sng" dirty="0"/>
              <a:t>Fracture Dislocation</a:t>
            </a:r>
            <a:endParaRPr lang="en-US" b="1" u="sng" dirty="0"/>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Injury to all three columns</a:t>
            </a:r>
          </a:p>
          <a:p>
            <a:r>
              <a:rPr lang="en-US" dirty="0"/>
              <a:t>Combination of high energy forces (shear)</a:t>
            </a:r>
          </a:p>
          <a:p>
            <a:r>
              <a:rPr lang="en-US" dirty="0"/>
              <a:t>High likelihood of neuro deficit</a:t>
            </a:r>
          </a:p>
          <a:p>
            <a:r>
              <a:rPr lang="en-US" dirty="0"/>
              <a:t>Always requires surgery </a:t>
            </a:r>
          </a:p>
          <a:p>
            <a:endParaRPr lang="en-US" b="1" dirty="0"/>
          </a:p>
        </p:txBody>
      </p:sp>
      <p:pic>
        <p:nvPicPr>
          <p:cNvPr id="9" name="New picture">
            <a:extLst>
              <a:ext uri="{FF2B5EF4-FFF2-40B4-BE49-F238E27FC236}">
                <a16:creationId xmlns:a16="http://schemas.microsoft.com/office/drawing/2014/main" id="{6EAC53F1-2CE4-2C49-9BD4-C50D0B212605}"/>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172202" y="1027906"/>
            <a:ext cx="4882662" cy="46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15477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Denis Classification: Fracture Dislocation</a:t>
            </a:r>
          </a:p>
        </p:txBody>
      </p:sp>
      <p:pic>
        <p:nvPicPr>
          <p:cNvPr id="7" name="Picture 2">
            <a:extLst>
              <a:ext uri="{FF2B5EF4-FFF2-40B4-BE49-F238E27FC236}">
                <a16:creationId xmlns:a16="http://schemas.microsoft.com/office/drawing/2014/main" id="{6E3B1EB9-8339-064D-83A8-4517513CC33C}"/>
              </a:ext>
            </a:extLst>
          </p:cNvPr>
          <p:cNvPicPr>
            <a:picLocks noGrp="1" noChangeAspect="1" noChangeArrowheads="1"/>
          </p:cNvPicPr>
          <p:nvPr>
            <p:ph idx="1"/>
          </p:nvPr>
        </p:nvPicPr>
        <p:blipFill>
          <a:blip r:embed="rId3" cstate="print"/>
          <a:srcRect l="1852" t="9549" r="2778" b="4694"/>
          <a:stretch>
            <a:fillRect/>
          </a:stretch>
        </p:blipFill>
        <p:spPr bwMode="auto">
          <a:xfrm>
            <a:off x="1768642" y="1690688"/>
            <a:ext cx="8654716" cy="3865213"/>
          </a:xfrm>
          <a:prstGeom prst="rect">
            <a:avLst/>
          </a:prstGeom>
          <a:noFill/>
          <a:ln w="9525">
            <a:noFill/>
            <a:round/>
            <a:headEnd/>
            <a:tailEnd/>
          </a:ln>
          <a:effectLst/>
        </p:spPr>
      </p:pic>
    </p:spTree>
    <p:extLst>
      <p:ext uri="{BB962C8B-B14F-4D97-AF65-F5344CB8AC3E}">
        <p14:creationId xmlns:p14="http://schemas.microsoft.com/office/powerpoint/2010/main" val="415994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AO Classification</a:t>
            </a:r>
          </a:p>
        </p:txBody>
      </p:sp>
      <p:sp>
        <p:nvSpPr>
          <p:cNvPr id="6" name="Rectangle 5">
            <a:extLst>
              <a:ext uri="{FF2B5EF4-FFF2-40B4-BE49-F238E27FC236}">
                <a16:creationId xmlns:a16="http://schemas.microsoft.com/office/drawing/2014/main" id="{AEE7DBFD-40E4-2148-8144-C50A14D0C3A6}"/>
              </a:ext>
            </a:extLst>
          </p:cNvPr>
          <p:cNvSpPr/>
          <p:nvPr/>
        </p:nvSpPr>
        <p:spPr>
          <a:xfrm>
            <a:off x="7652084" y="6311900"/>
            <a:ext cx="1612232" cy="5461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New picture">
            <a:extLst>
              <a:ext uri="{FF2B5EF4-FFF2-40B4-BE49-F238E27FC236}">
                <a16:creationId xmlns:a16="http://schemas.microsoft.com/office/drawing/2014/main" id="{5AD9960D-FD2C-6244-BCD0-5044B773D8AB}"/>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56985" y="1423403"/>
            <a:ext cx="3995099"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26687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1C6B-13C3-2142-8191-C628E30808BE}"/>
              </a:ext>
            </a:extLst>
          </p:cNvPr>
          <p:cNvSpPr>
            <a:spLocks noGrp="1"/>
          </p:cNvSpPr>
          <p:nvPr>
            <p:ph type="title"/>
          </p:nvPr>
        </p:nvSpPr>
        <p:spPr/>
        <p:txBody>
          <a:bodyPr/>
          <a:lstStyle/>
          <a:p>
            <a:r>
              <a:rPr lang="en-US" u="sng" dirty="0"/>
              <a:t>AO Classification</a:t>
            </a:r>
          </a:p>
        </p:txBody>
      </p:sp>
      <p:pic>
        <p:nvPicPr>
          <p:cNvPr id="5" name="New picture">
            <a:extLst>
              <a:ext uri="{FF2B5EF4-FFF2-40B4-BE49-F238E27FC236}">
                <a16:creationId xmlns:a16="http://schemas.microsoft.com/office/drawing/2014/main" id="{CBB12F59-8E35-5B4B-ACCD-1845EE92F44D}"/>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459502" y="1493741"/>
            <a:ext cx="6501618" cy="480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42800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Thoracolumbar Injury Classification and Severity Score (TLICS)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10327105" cy="4351338"/>
          </a:xfrm>
        </p:spPr>
        <p:txBody>
          <a:bodyPr/>
          <a:lstStyle/>
          <a:p>
            <a:r>
              <a:rPr lang="en-US" dirty="0"/>
              <a:t>Developed to drive surgical versus nonoperative management of thoracolumbar fractures (Vaccaro et al 2005)</a:t>
            </a:r>
          </a:p>
          <a:p>
            <a:r>
              <a:rPr lang="en-US" dirty="0"/>
              <a:t>Score based on 3 factors</a:t>
            </a:r>
          </a:p>
          <a:p>
            <a:pPr lvl="1"/>
            <a:r>
              <a:rPr lang="en-US" dirty="0"/>
              <a:t>Injury morphology/mechanism </a:t>
            </a:r>
          </a:p>
          <a:p>
            <a:pPr lvl="1"/>
            <a:r>
              <a:rPr lang="en-US" dirty="0"/>
              <a:t>Posterior ligamentous integrity </a:t>
            </a:r>
          </a:p>
          <a:p>
            <a:pPr lvl="1"/>
            <a:r>
              <a:rPr lang="en-US" dirty="0"/>
              <a:t>Neurologic injury </a:t>
            </a:r>
          </a:p>
        </p:txBody>
      </p:sp>
    </p:spTree>
    <p:extLst>
      <p:ext uri="{BB962C8B-B14F-4D97-AF65-F5344CB8AC3E}">
        <p14:creationId xmlns:p14="http://schemas.microsoft.com/office/powerpoint/2010/main" val="311614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DC74-A1A6-E344-BBAE-4B7D694E2B89}"/>
              </a:ext>
            </a:extLst>
          </p:cNvPr>
          <p:cNvSpPr>
            <a:spLocks noGrp="1"/>
          </p:cNvSpPr>
          <p:nvPr>
            <p:ph type="title"/>
          </p:nvPr>
        </p:nvSpPr>
        <p:spPr/>
        <p:txBody>
          <a:bodyPr/>
          <a:lstStyle/>
          <a:p>
            <a:r>
              <a:rPr lang="en-US" u="sng" dirty="0"/>
              <a:t>TLICS: Injury Morphology </a:t>
            </a:r>
            <a:endParaRPr lang="en-US" dirty="0"/>
          </a:p>
        </p:txBody>
      </p:sp>
      <p:sp>
        <p:nvSpPr>
          <p:cNvPr id="3" name="Content Placeholder 2">
            <a:extLst>
              <a:ext uri="{FF2B5EF4-FFF2-40B4-BE49-F238E27FC236}">
                <a16:creationId xmlns:a16="http://schemas.microsoft.com/office/drawing/2014/main" id="{20A18172-EC1E-D342-B80B-50AE76386B15}"/>
              </a:ext>
            </a:extLst>
          </p:cNvPr>
          <p:cNvSpPr>
            <a:spLocks noGrp="1"/>
          </p:cNvSpPr>
          <p:nvPr>
            <p:ph idx="1"/>
          </p:nvPr>
        </p:nvSpPr>
        <p:spPr/>
        <p:txBody>
          <a:bodyPr/>
          <a:lstStyle/>
          <a:p>
            <a:r>
              <a:rPr lang="en-US" dirty="0"/>
              <a:t>Compression = 1 point</a:t>
            </a:r>
          </a:p>
          <a:p>
            <a:pPr lvl="1"/>
            <a:r>
              <a:rPr lang="en-US" dirty="0"/>
              <a:t>Burst = +1 point</a:t>
            </a:r>
          </a:p>
          <a:p>
            <a:r>
              <a:rPr lang="en-US" dirty="0"/>
              <a:t>Translation/rotational = 3 points</a:t>
            </a:r>
          </a:p>
          <a:p>
            <a:r>
              <a:rPr lang="en-US" dirty="0"/>
              <a:t>Distraction = 4 points </a:t>
            </a:r>
          </a:p>
        </p:txBody>
      </p:sp>
    </p:spTree>
    <p:extLst>
      <p:ext uri="{BB962C8B-B14F-4D97-AF65-F5344CB8AC3E}">
        <p14:creationId xmlns:p14="http://schemas.microsoft.com/office/powerpoint/2010/main" val="396253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TLICS: PLC Integrity </a:t>
            </a:r>
          </a:p>
        </p:txBody>
      </p:sp>
      <p:sp>
        <p:nvSpPr>
          <p:cNvPr id="3" name="Content Placeholder 2">
            <a:extLst>
              <a:ext uri="{FF2B5EF4-FFF2-40B4-BE49-F238E27FC236}">
                <a16:creationId xmlns:a16="http://schemas.microsoft.com/office/drawing/2014/main" id="{3EF0E607-6246-5F4C-A721-72826A7CF603}"/>
              </a:ext>
            </a:extLst>
          </p:cNvPr>
          <p:cNvSpPr>
            <a:spLocks noGrp="1"/>
          </p:cNvSpPr>
          <p:nvPr>
            <p:ph idx="1"/>
          </p:nvPr>
        </p:nvSpPr>
        <p:spPr>
          <a:xfrm>
            <a:off x="838200" y="1825625"/>
            <a:ext cx="4696326" cy="4351338"/>
          </a:xfrm>
        </p:spPr>
        <p:txBody>
          <a:bodyPr/>
          <a:lstStyle/>
          <a:p>
            <a:r>
              <a:rPr lang="en-US" dirty="0"/>
              <a:t>PLC disrupted in tension, rotation, or translation</a:t>
            </a:r>
          </a:p>
          <a:p>
            <a:pPr lvl="1"/>
            <a:r>
              <a:rPr lang="en-US" dirty="0"/>
              <a:t>Intact = 0 points</a:t>
            </a:r>
          </a:p>
          <a:p>
            <a:pPr lvl="1"/>
            <a:r>
              <a:rPr lang="en-US" dirty="0"/>
              <a:t>Suspected/indeterminate = 2 points</a:t>
            </a:r>
          </a:p>
          <a:p>
            <a:pPr lvl="1"/>
            <a:r>
              <a:rPr lang="en-US" dirty="0"/>
              <a:t>Injured = 3 points </a:t>
            </a:r>
          </a:p>
        </p:txBody>
      </p:sp>
      <p:pic>
        <p:nvPicPr>
          <p:cNvPr id="6" name="New picture">
            <a:extLst>
              <a:ext uri="{FF2B5EF4-FFF2-40B4-BE49-F238E27FC236}">
                <a16:creationId xmlns:a16="http://schemas.microsoft.com/office/drawing/2014/main" id="{72908EFB-29D7-F042-B5CE-36CC01AA0481}"/>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986337" y="854242"/>
            <a:ext cx="3810000" cy="550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20074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TLICS: Neurologic Status</a:t>
            </a:r>
          </a:p>
        </p:txBody>
      </p:sp>
      <p:sp>
        <p:nvSpPr>
          <p:cNvPr id="3" name="Content Placeholder 2">
            <a:extLst>
              <a:ext uri="{FF2B5EF4-FFF2-40B4-BE49-F238E27FC236}">
                <a16:creationId xmlns:a16="http://schemas.microsoft.com/office/drawing/2014/main" id="{FEB775A2-C531-544B-92A1-805028544A93}"/>
              </a:ext>
            </a:extLst>
          </p:cNvPr>
          <p:cNvSpPr>
            <a:spLocks noGrp="1"/>
          </p:cNvSpPr>
          <p:nvPr>
            <p:ph idx="1"/>
          </p:nvPr>
        </p:nvSpPr>
        <p:spPr/>
        <p:txBody>
          <a:bodyPr/>
          <a:lstStyle/>
          <a:p>
            <a:r>
              <a:rPr lang="en-US" dirty="0"/>
              <a:t>Involvement</a:t>
            </a:r>
          </a:p>
          <a:p>
            <a:pPr lvl="1"/>
            <a:r>
              <a:rPr lang="en-US" dirty="0"/>
              <a:t>Intact = 0 points</a:t>
            </a:r>
          </a:p>
          <a:p>
            <a:pPr lvl="1"/>
            <a:r>
              <a:rPr lang="en-US" dirty="0"/>
              <a:t>Nerve root = 2 points</a:t>
            </a:r>
          </a:p>
          <a:p>
            <a:pPr lvl="1"/>
            <a:r>
              <a:rPr lang="en-US" dirty="0"/>
              <a:t>Cord, conus medullaris </a:t>
            </a:r>
          </a:p>
          <a:p>
            <a:pPr lvl="2"/>
            <a:r>
              <a:rPr lang="en-US" dirty="0"/>
              <a:t>Complete = 2 points</a:t>
            </a:r>
          </a:p>
          <a:p>
            <a:pPr lvl="2"/>
            <a:r>
              <a:rPr lang="en-US" dirty="0"/>
              <a:t>Incomplete = 3 points</a:t>
            </a:r>
          </a:p>
          <a:p>
            <a:pPr lvl="1"/>
            <a:r>
              <a:rPr lang="en-US" dirty="0"/>
              <a:t>Cauda Equina = 3 points</a:t>
            </a:r>
          </a:p>
        </p:txBody>
      </p:sp>
    </p:spTree>
    <p:extLst>
      <p:ext uri="{BB962C8B-B14F-4D97-AF65-F5344CB8AC3E}">
        <p14:creationId xmlns:p14="http://schemas.microsoft.com/office/powerpoint/2010/main" val="263762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CD7874-9C3B-49BD-AADD-68187088480E}"/>
              </a:ext>
            </a:extLst>
          </p:cNvPr>
          <p:cNvSpPr>
            <a:spLocks noGrp="1"/>
          </p:cNvSpPr>
          <p:nvPr>
            <p:ph type="title"/>
          </p:nvPr>
        </p:nvSpPr>
        <p:spPr/>
        <p:txBody>
          <a:bodyPr/>
          <a:lstStyle/>
          <a:p>
            <a:r>
              <a:rPr lang="en-US" b="1" u="sng" dirty="0"/>
              <a:t>Introduction</a:t>
            </a:r>
          </a:p>
        </p:txBody>
      </p:sp>
      <p:sp>
        <p:nvSpPr>
          <p:cNvPr id="4" name="Content Placeholder 2">
            <a:extLst>
              <a:ext uri="{FF2B5EF4-FFF2-40B4-BE49-F238E27FC236}">
                <a16:creationId xmlns:a16="http://schemas.microsoft.com/office/drawing/2014/main" id="{D36EAE3B-53CC-F649-B3CA-C13F22E80167}"/>
              </a:ext>
            </a:extLst>
          </p:cNvPr>
          <p:cNvSpPr txBox="1">
            <a:spLocks/>
          </p:cNvSpPr>
          <p:nvPr/>
        </p:nvSpPr>
        <p:spPr>
          <a:xfrm>
            <a:off x="838200" y="1825625"/>
            <a:ext cx="5562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Males &gt; females </a:t>
            </a:r>
          </a:p>
          <a:p>
            <a:pPr lvl="1"/>
            <a:r>
              <a:rPr lang="en-US" dirty="0"/>
              <a:t>30% males in 30s</a:t>
            </a:r>
          </a:p>
          <a:p>
            <a:r>
              <a:rPr lang="en-US" dirty="0"/>
              <a:t>High energy injury </a:t>
            </a:r>
          </a:p>
          <a:p>
            <a:r>
              <a:rPr lang="en-US" dirty="0"/>
              <a:t>MVA &gt;&gt; Fall</a:t>
            </a:r>
          </a:p>
          <a:p>
            <a:r>
              <a:rPr lang="en-US" dirty="0"/>
              <a:t>Spinal column injury, 10-25% neurologic deficit </a:t>
            </a:r>
          </a:p>
          <a:p>
            <a:r>
              <a:rPr lang="en-US" dirty="0"/>
              <a:t>Thoracolumbar spine most common site of spinal injuries</a:t>
            </a:r>
          </a:p>
          <a:p>
            <a:endParaRPr lang="en-US" b="1" dirty="0"/>
          </a:p>
        </p:txBody>
      </p:sp>
      <p:pic>
        <p:nvPicPr>
          <p:cNvPr id="5" name="New picture">
            <a:extLst>
              <a:ext uri="{FF2B5EF4-FFF2-40B4-BE49-F238E27FC236}">
                <a16:creationId xmlns:a16="http://schemas.microsoft.com/office/drawing/2014/main" id="{FAD478C1-CF67-964F-82EB-39A87B3AEEF5}"/>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400800" y="1885950"/>
            <a:ext cx="39401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213300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TLICS Score</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200" y="4851399"/>
            <a:ext cx="9797716" cy="1325563"/>
          </a:xfrm>
        </p:spPr>
        <p:txBody>
          <a:bodyPr/>
          <a:lstStyle/>
          <a:p>
            <a:endParaRPr lang="en-US" dirty="0"/>
          </a:p>
          <a:p>
            <a:r>
              <a:rPr lang="en-US" i="1" dirty="0"/>
              <a:t>Relatively simple, shown to predict treatment, high IRR</a:t>
            </a:r>
          </a:p>
          <a:p>
            <a:endParaRPr lang="en-US" b="1" dirty="0"/>
          </a:p>
        </p:txBody>
      </p:sp>
      <p:pic>
        <p:nvPicPr>
          <p:cNvPr id="4" name="New picture">
            <a:extLst>
              <a:ext uri="{FF2B5EF4-FFF2-40B4-BE49-F238E27FC236}">
                <a16:creationId xmlns:a16="http://schemas.microsoft.com/office/drawing/2014/main" id="{A4E90129-6DBE-9245-916A-743183884F76}"/>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810021" y="1536894"/>
            <a:ext cx="5757204" cy="35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689403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Stable vs. Unstable Injuries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10515599" cy="4351338"/>
          </a:xfrm>
        </p:spPr>
        <p:txBody>
          <a:bodyPr/>
          <a:lstStyle/>
          <a:p>
            <a:r>
              <a:rPr lang="en-US" dirty="0"/>
              <a:t>White and Panjabi (</a:t>
            </a:r>
            <a:r>
              <a:rPr lang="en-US" i="1" dirty="0"/>
              <a:t>Spine 1978</a:t>
            </a:r>
            <a:r>
              <a:rPr lang="en-US" dirty="0"/>
              <a:t>)</a:t>
            </a:r>
          </a:p>
          <a:p>
            <a:pPr lvl="1">
              <a:buFont typeface="Wingdings" pitchFamily="2" charset="2"/>
              <a:buNone/>
            </a:pPr>
            <a:r>
              <a:rPr lang="en-US" dirty="0"/>
              <a:t>	“</a:t>
            </a:r>
            <a:r>
              <a:rPr lang="en-US" i="1" dirty="0"/>
              <a:t>the loss of the ability of the spine under physiologic conditions to maintain relationships between vertebrae in such a way that there is neither damage nor subsequent irritation to the spinal cord or nerve root and, in addition, there is no development of incapacitating deformity or pain from structural changes”</a:t>
            </a:r>
          </a:p>
          <a:p>
            <a:endParaRPr lang="en-US" b="1" dirty="0"/>
          </a:p>
        </p:txBody>
      </p:sp>
    </p:spTree>
    <p:extLst>
      <p:ext uri="{BB962C8B-B14F-4D97-AF65-F5344CB8AC3E}">
        <p14:creationId xmlns:p14="http://schemas.microsoft.com/office/powerpoint/2010/main" val="515090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u="sng" dirty="0"/>
              <a:t>Stable vs. Unstable Injuries</a:t>
            </a:r>
            <a:endParaRPr lang="en-US" b="1" u="sng" dirty="0"/>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9533021" cy="4351338"/>
          </a:xfrm>
        </p:spPr>
        <p:txBody>
          <a:bodyPr>
            <a:normAutofit/>
          </a:bodyPr>
          <a:lstStyle/>
          <a:p>
            <a:r>
              <a:rPr lang="en-US" sz="2000" dirty="0"/>
              <a:t>Stable (Burst fracture)</a:t>
            </a:r>
          </a:p>
          <a:p>
            <a:pPr lvl="1"/>
            <a:r>
              <a:rPr lang="en-US" sz="2000" dirty="0"/>
              <a:t>&lt; 25-30</a:t>
            </a:r>
            <a:r>
              <a:rPr lang="en-US" sz="2000" dirty="0">
                <a:cs typeface="Arial" charset="0"/>
              </a:rPr>
              <a:t>º kyphosis</a:t>
            </a:r>
          </a:p>
          <a:p>
            <a:pPr lvl="1"/>
            <a:r>
              <a:rPr lang="en-US" sz="2000" dirty="0">
                <a:cs typeface="Arial" charset="0"/>
              </a:rPr>
              <a:t>&lt; 50% loss of height </a:t>
            </a:r>
          </a:p>
          <a:p>
            <a:pPr lvl="1"/>
            <a:r>
              <a:rPr lang="en-US" sz="2000" dirty="0">
                <a:cs typeface="Arial" charset="0"/>
              </a:rPr>
              <a:t>&lt; 30–50% canal compromise </a:t>
            </a:r>
          </a:p>
          <a:p>
            <a:pPr lvl="1"/>
            <a:r>
              <a:rPr lang="en-US" sz="2000" dirty="0"/>
              <a:t>Neuro intact</a:t>
            </a:r>
          </a:p>
          <a:p>
            <a:r>
              <a:rPr lang="en-US" sz="2000" dirty="0">
                <a:cs typeface="Arial" charset="0"/>
              </a:rPr>
              <a:t>Unstable</a:t>
            </a:r>
          </a:p>
          <a:p>
            <a:pPr lvl="1"/>
            <a:r>
              <a:rPr lang="en-US" sz="2000" dirty="0">
                <a:cs typeface="Arial" charset="0"/>
              </a:rPr>
              <a:t>Neurologic deficit</a:t>
            </a:r>
          </a:p>
          <a:p>
            <a:pPr lvl="1"/>
            <a:r>
              <a:rPr lang="en-US" sz="2000" dirty="0">
                <a:cs typeface="Arial" charset="0"/>
              </a:rPr>
              <a:t>&gt; 25-30º kyphosis</a:t>
            </a:r>
          </a:p>
          <a:p>
            <a:pPr lvl="1"/>
            <a:r>
              <a:rPr lang="en-US" sz="2000" dirty="0">
                <a:cs typeface="Arial" charset="0"/>
              </a:rPr>
              <a:t>&gt; 50% loss of height</a:t>
            </a:r>
          </a:p>
          <a:p>
            <a:pPr lvl="1"/>
            <a:r>
              <a:rPr lang="en-US" sz="2000" dirty="0">
                <a:cs typeface="Arial" charset="0"/>
              </a:rPr>
              <a:t>&gt;50-60% canal compromise</a:t>
            </a:r>
          </a:p>
          <a:p>
            <a:pPr>
              <a:buFont typeface="Wingdings" pitchFamily="2" charset="2"/>
              <a:buNone/>
            </a:pPr>
            <a:r>
              <a:rPr lang="en-US" sz="2000" dirty="0">
                <a:cs typeface="Arial" charset="0"/>
              </a:rPr>
              <a:t>	</a:t>
            </a:r>
            <a:r>
              <a:rPr lang="en-US" sz="2000" dirty="0">
                <a:solidFill>
                  <a:srgbClr val="FF0000"/>
                </a:solidFill>
                <a:cs typeface="Arial" charset="0"/>
              </a:rPr>
              <a:t>*No study to date has shown direct correlation between percentage of canal compromise and severity of neurologic injury following burst fracture</a:t>
            </a:r>
          </a:p>
          <a:p>
            <a:pPr>
              <a:buFont typeface="Wingdings" pitchFamily="2" charset="2"/>
              <a:buNone/>
            </a:pPr>
            <a:endParaRPr lang="en-US" sz="2600" dirty="0">
              <a:cs typeface="Arial" charset="0"/>
            </a:endParaRPr>
          </a:p>
          <a:p>
            <a:pPr lvl="1">
              <a:buFont typeface="Wingdings" pitchFamily="2" charset="2"/>
              <a:buNone/>
            </a:pPr>
            <a:endParaRPr lang="en-US" sz="2200" dirty="0">
              <a:cs typeface="Arial" charset="0"/>
            </a:endParaRPr>
          </a:p>
          <a:p>
            <a:endParaRPr lang="en-US" b="1" dirty="0"/>
          </a:p>
        </p:txBody>
      </p:sp>
    </p:spTree>
    <p:extLst>
      <p:ext uri="{BB962C8B-B14F-4D97-AF65-F5344CB8AC3E}">
        <p14:creationId xmlns:p14="http://schemas.microsoft.com/office/powerpoint/2010/main" val="2402414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Surgical Decision Making</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9075821" cy="4351338"/>
          </a:xfrm>
        </p:spPr>
        <p:txBody>
          <a:bodyPr/>
          <a:lstStyle/>
          <a:p>
            <a:r>
              <a:rPr lang="en-US" dirty="0"/>
              <a:t>Goals</a:t>
            </a:r>
          </a:p>
          <a:p>
            <a:pPr lvl="1"/>
            <a:r>
              <a:rPr lang="en-US" dirty="0">
                <a:sym typeface="Wingdings" pitchFamily="2" charset="2"/>
              </a:rPr>
              <a:t>Maximize function</a:t>
            </a:r>
          </a:p>
          <a:p>
            <a:pPr lvl="1"/>
            <a:r>
              <a:rPr lang="en-US" dirty="0">
                <a:sym typeface="Wingdings" pitchFamily="2" charset="2"/>
              </a:rPr>
              <a:t>Facilitate nursing care</a:t>
            </a:r>
          </a:p>
          <a:p>
            <a:pPr lvl="1"/>
            <a:r>
              <a:rPr lang="en-US" dirty="0">
                <a:sym typeface="Wingdings" pitchFamily="2" charset="2"/>
              </a:rPr>
              <a:t>Prevent deformity/instability</a:t>
            </a:r>
          </a:p>
          <a:p>
            <a:pPr lvl="1"/>
            <a:r>
              <a:rPr lang="en-US" dirty="0">
                <a:sym typeface="Wingdings" pitchFamily="2" charset="2"/>
              </a:rPr>
              <a:t>Potentially improve neurologic function</a:t>
            </a:r>
          </a:p>
          <a:p>
            <a:r>
              <a:rPr lang="en-US" dirty="0">
                <a:sym typeface="Wingdings" pitchFamily="2" charset="2"/>
              </a:rPr>
              <a:t>Indications</a:t>
            </a:r>
          </a:p>
          <a:p>
            <a:pPr lvl="1"/>
            <a:r>
              <a:rPr lang="en-US" dirty="0">
                <a:sym typeface="Wingdings" pitchFamily="2" charset="2"/>
              </a:rPr>
              <a:t>? Instability</a:t>
            </a:r>
          </a:p>
          <a:p>
            <a:pPr lvl="1"/>
            <a:r>
              <a:rPr lang="en-US" dirty="0">
                <a:sym typeface="Wingdings" pitchFamily="2" charset="2"/>
              </a:rPr>
              <a:t>Neurologic compression</a:t>
            </a:r>
          </a:p>
          <a:p>
            <a:pPr lvl="1"/>
            <a:r>
              <a:rPr lang="en-US" dirty="0">
                <a:sym typeface="Wingdings" pitchFamily="2" charset="2"/>
              </a:rPr>
              <a:t>Posterior </a:t>
            </a:r>
            <a:r>
              <a:rPr lang="en-US" dirty="0" err="1">
                <a:sym typeface="Wingdings" pitchFamily="2" charset="2"/>
              </a:rPr>
              <a:t>osteoligamentous</a:t>
            </a:r>
            <a:r>
              <a:rPr lang="en-US" dirty="0">
                <a:sym typeface="Wingdings" pitchFamily="2" charset="2"/>
              </a:rPr>
              <a:t> disruption</a:t>
            </a:r>
          </a:p>
          <a:p>
            <a:endParaRPr lang="en-US" b="1" dirty="0"/>
          </a:p>
        </p:txBody>
      </p:sp>
    </p:spTree>
    <p:extLst>
      <p:ext uri="{BB962C8B-B14F-4D97-AF65-F5344CB8AC3E}">
        <p14:creationId xmlns:p14="http://schemas.microsoft.com/office/powerpoint/2010/main" val="4177723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Surgical Approaches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Anterior</a:t>
            </a:r>
          </a:p>
          <a:p>
            <a:pPr lvl="1"/>
            <a:r>
              <a:rPr lang="en-US" sz="1800" dirty="0"/>
              <a:t>Transthoracic (T4- 9)</a:t>
            </a:r>
          </a:p>
          <a:p>
            <a:pPr lvl="1"/>
            <a:r>
              <a:rPr lang="en-US" sz="1800" dirty="0"/>
              <a:t>Thoracoabdominal (T10- L1)</a:t>
            </a:r>
          </a:p>
          <a:p>
            <a:pPr lvl="1"/>
            <a:r>
              <a:rPr lang="en-US" sz="1800" dirty="0"/>
              <a:t>Retroperitoneal (T12- L5)</a:t>
            </a:r>
          </a:p>
          <a:p>
            <a:r>
              <a:rPr lang="en-US" dirty="0"/>
              <a:t>Posterior</a:t>
            </a:r>
          </a:p>
          <a:p>
            <a:pPr lvl="1"/>
            <a:r>
              <a:rPr lang="en-US" sz="1800" dirty="0"/>
              <a:t>Indirect reduction possible: ligamentotaxis</a:t>
            </a:r>
          </a:p>
          <a:p>
            <a:r>
              <a:rPr lang="en-US" dirty="0"/>
              <a:t>Posterolateral</a:t>
            </a:r>
          </a:p>
          <a:p>
            <a:pPr lvl="1"/>
            <a:r>
              <a:rPr lang="en-US" sz="1800" dirty="0"/>
              <a:t>Transpedicular, </a:t>
            </a:r>
            <a:r>
              <a:rPr lang="en-US" sz="1800" dirty="0" err="1"/>
              <a:t>costotraversectomy</a:t>
            </a:r>
            <a:r>
              <a:rPr lang="en-US" sz="1800" dirty="0"/>
              <a:t>, </a:t>
            </a:r>
            <a:r>
              <a:rPr lang="en-US" sz="1800" dirty="0" err="1"/>
              <a:t>etc</a:t>
            </a:r>
            <a:endParaRPr lang="en-US" sz="1800" dirty="0"/>
          </a:p>
          <a:p>
            <a:r>
              <a:rPr lang="en-US" dirty="0"/>
              <a:t>Lateral</a:t>
            </a:r>
          </a:p>
          <a:p>
            <a:pPr lvl="1"/>
            <a:r>
              <a:rPr lang="en-US" sz="1800" dirty="0"/>
              <a:t>XLIF, DLIF</a:t>
            </a:r>
          </a:p>
          <a:p>
            <a:pPr lvl="1"/>
            <a:endParaRPr lang="en-US" dirty="0"/>
          </a:p>
          <a:p>
            <a:endParaRPr lang="en-US" b="1" dirty="0"/>
          </a:p>
        </p:txBody>
      </p:sp>
      <p:pic>
        <p:nvPicPr>
          <p:cNvPr id="6" name="New picture">
            <a:extLst>
              <a:ext uri="{FF2B5EF4-FFF2-40B4-BE49-F238E27FC236}">
                <a16:creationId xmlns:a16="http://schemas.microsoft.com/office/drawing/2014/main" id="{5A2091BD-09BB-8246-BBE8-610DFB6B91E3}"/>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496175" y="1885950"/>
            <a:ext cx="38576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37883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Surgery</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10736179" cy="1603375"/>
          </a:xfrm>
        </p:spPr>
        <p:txBody>
          <a:bodyPr/>
          <a:lstStyle/>
          <a:p>
            <a:r>
              <a:rPr lang="en-US" dirty="0"/>
              <a:t>Indicated in Unstable injuries</a:t>
            </a:r>
          </a:p>
          <a:p>
            <a:r>
              <a:rPr lang="en-US" dirty="0"/>
              <a:t>Anterior surgery for anterior compression at TL junction</a:t>
            </a:r>
          </a:p>
          <a:p>
            <a:r>
              <a:rPr lang="en-US" dirty="0"/>
              <a:t>Posterior surgery in lower Lumbar spine</a:t>
            </a:r>
          </a:p>
          <a:p>
            <a:endParaRPr lang="en-US" b="1" dirty="0"/>
          </a:p>
        </p:txBody>
      </p:sp>
      <p:pic>
        <p:nvPicPr>
          <p:cNvPr id="5" name="Picture 2" descr="Z:\Resident Folders\Daniels\Cases and Pictures\Cases\L4 burst\axial preop.jpg">
            <a:extLst>
              <a:ext uri="{FF2B5EF4-FFF2-40B4-BE49-F238E27FC236}">
                <a16:creationId xmlns:a16="http://schemas.microsoft.com/office/drawing/2014/main" id="{EEF39971-3844-DD47-AD42-2C84008836FE}"/>
              </a:ext>
            </a:extLst>
          </p:cNvPr>
          <p:cNvPicPr>
            <a:picLocks noChangeAspect="1" noChangeArrowheads="1"/>
          </p:cNvPicPr>
          <p:nvPr/>
        </p:nvPicPr>
        <p:blipFill>
          <a:blip r:embed="rId3" cstate="print"/>
          <a:srcRect l="15000" t="5000"/>
          <a:stretch>
            <a:fillRect/>
          </a:stretch>
        </p:blipFill>
        <p:spPr bwMode="auto">
          <a:xfrm>
            <a:off x="1900989" y="3597275"/>
            <a:ext cx="2590800" cy="2895600"/>
          </a:xfrm>
          <a:prstGeom prst="rect">
            <a:avLst/>
          </a:prstGeom>
          <a:noFill/>
        </p:spPr>
      </p:pic>
      <p:pic>
        <p:nvPicPr>
          <p:cNvPr id="6" name="Picture 3" descr="Z:\Resident Folders\Daniels\Cases and Pictures\Cases\L4 burst\sag preop.jpg">
            <a:extLst>
              <a:ext uri="{FF2B5EF4-FFF2-40B4-BE49-F238E27FC236}">
                <a16:creationId xmlns:a16="http://schemas.microsoft.com/office/drawing/2014/main" id="{A407530E-1A22-9245-8990-CDA2B5433B75}"/>
              </a:ext>
            </a:extLst>
          </p:cNvPr>
          <p:cNvPicPr>
            <a:picLocks noChangeAspect="1" noChangeArrowheads="1"/>
          </p:cNvPicPr>
          <p:nvPr/>
        </p:nvPicPr>
        <p:blipFill>
          <a:blip r:embed="rId4" cstate="print"/>
          <a:srcRect l="34375" t="26563" r="29688" b="14062"/>
          <a:stretch>
            <a:fillRect/>
          </a:stretch>
        </p:blipFill>
        <p:spPr bwMode="auto">
          <a:xfrm>
            <a:off x="4884821" y="3597275"/>
            <a:ext cx="1752600" cy="2895600"/>
          </a:xfrm>
          <a:prstGeom prst="rect">
            <a:avLst/>
          </a:prstGeom>
          <a:noFill/>
        </p:spPr>
      </p:pic>
      <p:pic>
        <p:nvPicPr>
          <p:cNvPr id="7" name="Picture 4" descr="Z:\Resident Folders\Daniels\Cases and Pictures\Cases\L4 burst\lat xray postop.jpg">
            <a:extLst>
              <a:ext uri="{FF2B5EF4-FFF2-40B4-BE49-F238E27FC236}">
                <a16:creationId xmlns:a16="http://schemas.microsoft.com/office/drawing/2014/main" id="{B44C05EB-B190-A94C-B1B3-2B7C8E270785}"/>
              </a:ext>
            </a:extLst>
          </p:cNvPr>
          <p:cNvPicPr>
            <a:picLocks noChangeAspect="1" noChangeArrowheads="1"/>
          </p:cNvPicPr>
          <p:nvPr/>
        </p:nvPicPr>
        <p:blipFill>
          <a:blip r:embed="rId5" cstate="print"/>
          <a:srcRect l="42222" t="14286" r="8254" b="17460"/>
          <a:stretch>
            <a:fillRect/>
          </a:stretch>
        </p:blipFill>
        <p:spPr bwMode="auto">
          <a:xfrm flipH="1">
            <a:off x="7215590" y="3597275"/>
            <a:ext cx="2626242" cy="2895600"/>
          </a:xfrm>
          <a:prstGeom prst="rect">
            <a:avLst/>
          </a:prstGeom>
          <a:noFill/>
        </p:spPr>
      </p:pic>
    </p:spTree>
    <p:extLst>
      <p:ext uri="{BB962C8B-B14F-4D97-AF65-F5344CB8AC3E}">
        <p14:creationId xmlns:p14="http://schemas.microsoft.com/office/powerpoint/2010/main" val="1952764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Gunshot Wounds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8402053" cy="4351338"/>
          </a:xfrm>
        </p:spPr>
        <p:txBody>
          <a:bodyPr/>
          <a:lstStyle/>
          <a:p>
            <a:r>
              <a:rPr lang="en-US" dirty="0">
                <a:latin typeface="Arial" charset="0"/>
              </a:rPr>
              <a:t>Non-operative treatment standard</a:t>
            </a:r>
          </a:p>
          <a:p>
            <a:r>
              <a:rPr lang="en-US" dirty="0">
                <a:latin typeface="Arial" charset="0"/>
              </a:rPr>
              <a:t>Steroids not useful </a:t>
            </a:r>
            <a:r>
              <a:rPr lang="en-US" i="1" dirty="0">
                <a:latin typeface="Arial" charset="0"/>
              </a:rPr>
              <a:t>(</a:t>
            </a:r>
            <a:r>
              <a:rPr lang="en-US" i="1" dirty="0" err="1">
                <a:latin typeface="Arial" charset="0"/>
              </a:rPr>
              <a:t>Heary</a:t>
            </a:r>
            <a:r>
              <a:rPr lang="en-US" i="1" dirty="0">
                <a:latin typeface="Arial" charset="0"/>
              </a:rPr>
              <a:t>, 1997)</a:t>
            </a:r>
          </a:p>
          <a:p>
            <a:r>
              <a:rPr lang="en-US" dirty="0">
                <a:latin typeface="Arial" charset="0"/>
              </a:rPr>
              <a:t>10-14 days IV antibiotics for colonic perforations </a:t>
            </a:r>
            <a:r>
              <a:rPr lang="en-US" i="1" dirty="0">
                <a:latin typeface="Arial" charset="0"/>
              </a:rPr>
              <a:t>ONLY</a:t>
            </a:r>
          </a:p>
          <a:p>
            <a:r>
              <a:rPr lang="en-US" dirty="0">
                <a:latin typeface="Arial" charset="0"/>
              </a:rPr>
              <a:t>Evidence for debridement and extraction of bullet fragments is controversial, however patients with incomplete injuries may improve (Scott 2019) </a:t>
            </a:r>
          </a:p>
          <a:p>
            <a:endParaRPr lang="en-US" dirty="0">
              <a:latin typeface="Arial" charset="0"/>
            </a:endParaRPr>
          </a:p>
          <a:p>
            <a:endParaRPr lang="en-US" b="1" dirty="0"/>
          </a:p>
        </p:txBody>
      </p:sp>
    </p:spTree>
    <p:extLst>
      <p:ext uri="{BB962C8B-B14F-4D97-AF65-F5344CB8AC3E}">
        <p14:creationId xmlns:p14="http://schemas.microsoft.com/office/powerpoint/2010/main" val="36285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Treatment</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Decompression rarely of benefit except for intra-canal bullet from T12-L5</a:t>
            </a:r>
          </a:p>
          <a:p>
            <a:pPr lvl="1"/>
            <a:r>
              <a:rPr lang="en-US" dirty="0"/>
              <a:t>Better motor recovery than nonoperative </a:t>
            </a:r>
          </a:p>
          <a:p>
            <a:r>
              <a:rPr lang="en-US" dirty="0"/>
              <a:t>Fractures usually stable despite “3-column” injury</a:t>
            </a:r>
          </a:p>
        </p:txBody>
      </p:sp>
      <p:pic>
        <p:nvPicPr>
          <p:cNvPr id="5" name="Picture 4" descr="C:\Backup\OTASlidPresentationSpine\GSWINTRACANALBULLETAP.BMP">
            <a:extLst>
              <a:ext uri="{FF2B5EF4-FFF2-40B4-BE49-F238E27FC236}">
                <a16:creationId xmlns:a16="http://schemas.microsoft.com/office/drawing/2014/main" id="{F735CD88-F34D-904A-9EFE-DD4FDFD1B888}"/>
              </a:ext>
            </a:extLst>
          </p:cNvPr>
          <p:cNvPicPr>
            <a:picLocks noChangeAspect="1" noChangeArrowheads="1"/>
          </p:cNvPicPr>
          <p:nvPr/>
        </p:nvPicPr>
        <p:blipFill>
          <a:blip r:embed="rId3" cstate="print"/>
          <a:srcRect r="6236" b="4309"/>
          <a:stretch>
            <a:fillRect/>
          </a:stretch>
        </p:blipFill>
        <p:spPr bwMode="auto">
          <a:xfrm>
            <a:off x="6228352" y="1690688"/>
            <a:ext cx="2562724" cy="3889567"/>
          </a:xfrm>
          <a:prstGeom prst="rect">
            <a:avLst/>
          </a:prstGeom>
          <a:noFill/>
          <a:ln w="12700">
            <a:solidFill>
              <a:schemeClr val="tx1"/>
            </a:solidFill>
            <a:miter lim="800000"/>
            <a:headEnd/>
            <a:tailEnd/>
          </a:ln>
        </p:spPr>
      </p:pic>
      <p:pic>
        <p:nvPicPr>
          <p:cNvPr id="6" name="Picture 5" descr="C:\Backup\OTASlidPresentationSpine\GSWINTRACANALBULLETCTSAGITTALREFORM.BMP">
            <a:extLst>
              <a:ext uri="{FF2B5EF4-FFF2-40B4-BE49-F238E27FC236}">
                <a16:creationId xmlns:a16="http://schemas.microsoft.com/office/drawing/2014/main" id="{CE59E90C-129A-7942-B0B1-D916E62126A4}"/>
              </a:ext>
            </a:extLst>
          </p:cNvPr>
          <p:cNvPicPr>
            <a:picLocks noChangeAspect="1" noChangeArrowheads="1"/>
          </p:cNvPicPr>
          <p:nvPr/>
        </p:nvPicPr>
        <p:blipFill>
          <a:blip r:embed="rId4" cstate="print"/>
          <a:srcRect/>
          <a:stretch>
            <a:fillRect/>
          </a:stretch>
        </p:blipFill>
        <p:spPr bwMode="auto">
          <a:xfrm>
            <a:off x="9083843" y="1672892"/>
            <a:ext cx="2618874" cy="3867876"/>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1408755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GSW to the spine Outcome and Complications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10254917" cy="4351338"/>
          </a:xfrm>
        </p:spPr>
        <p:txBody>
          <a:bodyPr/>
          <a:lstStyle/>
          <a:p>
            <a:r>
              <a:rPr lang="en-US" dirty="0">
                <a:latin typeface="Arial" charset="0"/>
              </a:rPr>
              <a:t>Most dependent on SCI and associated injuries</a:t>
            </a:r>
          </a:p>
          <a:p>
            <a:r>
              <a:rPr lang="en-US" dirty="0">
                <a:latin typeface="Arial" charset="0"/>
              </a:rPr>
              <a:t>High incidence of CSF leaks with unnecessary decompression</a:t>
            </a:r>
          </a:p>
          <a:p>
            <a:r>
              <a:rPr lang="en-US" dirty="0">
                <a:latin typeface="Arial" charset="0"/>
              </a:rPr>
              <a:t>Lead toxicity rare, even with bullet in canal</a:t>
            </a:r>
          </a:p>
          <a:p>
            <a:r>
              <a:rPr lang="en-US" dirty="0">
                <a:latin typeface="Arial" charset="0"/>
              </a:rPr>
              <a:t>Bullet migration rare: late neurological sequelae</a:t>
            </a:r>
          </a:p>
          <a:p>
            <a:endParaRPr lang="en-US" b="1" dirty="0"/>
          </a:p>
        </p:txBody>
      </p:sp>
    </p:spTree>
    <p:extLst>
      <p:ext uri="{BB962C8B-B14F-4D97-AF65-F5344CB8AC3E}">
        <p14:creationId xmlns:p14="http://schemas.microsoft.com/office/powerpoint/2010/main" val="320470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Summary</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10515599" cy="4351338"/>
          </a:xfrm>
        </p:spPr>
        <p:txBody>
          <a:bodyPr/>
          <a:lstStyle/>
          <a:p>
            <a:r>
              <a:rPr lang="en-US" dirty="0"/>
              <a:t>There are several patterns of neurologic injury for thoracolumbar trauma</a:t>
            </a:r>
          </a:p>
          <a:p>
            <a:r>
              <a:rPr lang="en-US" dirty="0"/>
              <a:t>There are multiple classification schemes</a:t>
            </a:r>
          </a:p>
          <a:p>
            <a:r>
              <a:rPr lang="en-US" dirty="0"/>
              <a:t>Most thoracolumbar injuries, in the absence of neurologic deficit, are stable and can be treated successfully nonoperatively</a:t>
            </a:r>
          </a:p>
          <a:p>
            <a:r>
              <a:rPr lang="en-US" dirty="0"/>
              <a:t>Surgical intervention may be beneficial in improving patient mobilization and early functional return for unstable spine fractures</a:t>
            </a:r>
          </a:p>
          <a:p>
            <a:r>
              <a:rPr lang="en-US" dirty="0"/>
              <a:t>Indications for surgical intervention, timing of intervention, and approach remain controversial</a:t>
            </a:r>
          </a:p>
          <a:p>
            <a:endParaRPr lang="en-US" dirty="0"/>
          </a:p>
        </p:txBody>
      </p:sp>
    </p:spTree>
    <p:extLst>
      <p:ext uri="{BB962C8B-B14F-4D97-AF65-F5344CB8AC3E}">
        <p14:creationId xmlns:p14="http://schemas.microsoft.com/office/powerpoint/2010/main" val="124636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9DC6A2-1BEC-E84D-9AF4-9D1B32621528}"/>
              </a:ext>
            </a:extLst>
          </p:cNvPr>
          <p:cNvSpPr>
            <a:spLocks noGrp="1"/>
          </p:cNvSpPr>
          <p:nvPr>
            <p:ph type="title"/>
          </p:nvPr>
        </p:nvSpPr>
        <p:spPr/>
        <p:txBody>
          <a:bodyPr/>
          <a:lstStyle/>
          <a:p>
            <a:r>
              <a:rPr lang="en-US" u="sng" dirty="0"/>
              <a:t>Introduction</a:t>
            </a:r>
          </a:p>
        </p:txBody>
      </p:sp>
      <p:sp>
        <p:nvSpPr>
          <p:cNvPr id="4" name="Content Placeholder 3">
            <a:extLst>
              <a:ext uri="{FF2B5EF4-FFF2-40B4-BE49-F238E27FC236}">
                <a16:creationId xmlns:a16="http://schemas.microsoft.com/office/drawing/2014/main" id="{F6ACD958-5834-FF4A-AF00-B7A815C0D914}"/>
              </a:ext>
            </a:extLst>
          </p:cNvPr>
          <p:cNvSpPr>
            <a:spLocks noGrp="1"/>
          </p:cNvSpPr>
          <p:nvPr>
            <p:ph sz="half" idx="1"/>
          </p:nvPr>
        </p:nvSpPr>
        <p:spPr>
          <a:xfrm>
            <a:off x="838199" y="1825625"/>
            <a:ext cx="6910137" cy="4351338"/>
          </a:xfrm>
        </p:spPr>
        <p:txBody>
          <a:bodyPr/>
          <a:lstStyle/>
          <a:p>
            <a:pPr lvl="0"/>
            <a:r>
              <a:rPr lang="en-US" dirty="0"/>
              <a:t>Frequency (</a:t>
            </a:r>
            <a:r>
              <a:rPr lang="en-US" dirty="0" err="1"/>
              <a:t>Gertzbein</a:t>
            </a:r>
            <a:r>
              <a:rPr lang="en-US" dirty="0"/>
              <a:t> 1994)</a:t>
            </a:r>
          </a:p>
          <a:p>
            <a:pPr lvl="1"/>
            <a:r>
              <a:rPr lang="en-US" dirty="0"/>
              <a:t>T11-L1(52%) &gt; L1-5(32%) &gt; T1-10(16%)</a:t>
            </a:r>
          </a:p>
          <a:p>
            <a:pPr lvl="0"/>
            <a:r>
              <a:rPr lang="en-US" dirty="0"/>
              <a:t>Up to 50% have associated injuries</a:t>
            </a:r>
          </a:p>
          <a:p>
            <a:pPr lvl="1"/>
            <a:r>
              <a:rPr lang="en-US" dirty="0"/>
              <a:t>Intra-abdominal (liver, spleen)</a:t>
            </a:r>
          </a:p>
          <a:p>
            <a:pPr lvl="1"/>
            <a:r>
              <a:rPr lang="en-US" dirty="0"/>
              <a:t>Pulmonary injury- up to 20%</a:t>
            </a:r>
          </a:p>
          <a:p>
            <a:pPr lvl="1"/>
            <a:r>
              <a:rPr lang="en-US" dirty="0"/>
              <a:t>Up to 15% noncontiguous fractures</a:t>
            </a:r>
          </a:p>
          <a:p>
            <a:endParaRPr lang="en-US" dirty="0"/>
          </a:p>
        </p:txBody>
      </p:sp>
    </p:spTree>
    <p:extLst>
      <p:ext uri="{BB962C8B-B14F-4D97-AF65-F5344CB8AC3E}">
        <p14:creationId xmlns:p14="http://schemas.microsoft.com/office/powerpoint/2010/main" val="960815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Conclusions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200" y="1825625"/>
            <a:ext cx="9629274" cy="4351338"/>
          </a:xfrm>
        </p:spPr>
        <p:txBody>
          <a:bodyPr/>
          <a:lstStyle/>
          <a:p>
            <a:r>
              <a:rPr lang="en-US" dirty="0"/>
              <a:t>The goals of managing thoracolumbar injuries are to maximize neurologic recovery and to stabilize the spine for early rehab and return to a productive lifestyle</a:t>
            </a:r>
          </a:p>
          <a:p>
            <a:endParaRPr lang="en-US" b="1" dirty="0"/>
          </a:p>
        </p:txBody>
      </p:sp>
    </p:spTree>
    <p:extLst>
      <p:ext uri="{BB962C8B-B14F-4D97-AF65-F5344CB8AC3E}">
        <p14:creationId xmlns:p14="http://schemas.microsoft.com/office/powerpoint/2010/main" val="2652735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Key References</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a:xfrm>
            <a:off x="838199" y="1825625"/>
            <a:ext cx="10515599" cy="4351338"/>
          </a:xfrm>
        </p:spPr>
        <p:txBody>
          <a:bodyPr>
            <a:normAutofit/>
          </a:bodyPr>
          <a:lstStyle/>
          <a:p>
            <a:r>
              <a:rPr lang="en-US" dirty="0"/>
              <a:t>Denis F. The three column spine and its significance in the classification of acute thoracolumbar spinal injuries. </a:t>
            </a:r>
            <a:r>
              <a:rPr lang="en-US" i="1" dirty="0"/>
              <a:t>Spine (Phila Pa 1976)</a:t>
            </a:r>
            <a:r>
              <a:rPr lang="en-US" dirty="0"/>
              <a:t>. 1983;8(8):817-831. doi:10.1097/00007632-198311000-00003 </a:t>
            </a:r>
          </a:p>
          <a:p>
            <a:r>
              <a:rPr lang="en-US" dirty="0"/>
              <a:t>Vaccaro AR, Lehman RA Jr, </a:t>
            </a:r>
            <a:r>
              <a:rPr lang="en-US" dirty="0" err="1"/>
              <a:t>Hurlbert</a:t>
            </a:r>
            <a:r>
              <a:rPr lang="en-US" dirty="0"/>
              <a:t> RJ, et al. A new classification of thoracolumbar injuries: the importance of injury morphology, the integrity of the posterior ligamentous complex, and neurologic status. </a:t>
            </a:r>
            <a:r>
              <a:rPr lang="en-US" i="1" dirty="0"/>
              <a:t>Spine (Phila Pa 1976)</a:t>
            </a:r>
            <a:r>
              <a:rPr lang="en-US" dirty="0"/>
              <a:t>. 2005;30(20):2325-2333. doi:10.1097/01.brs.0000182986.43345.cb</a:t>
            </a:r>
            <a:endParaRPr lang="en-US" b="1" dirty="0"/>
          </a:p>
          <a:p>
            <a:pPr marL="0" indent="0">
              <a:buNone/>
            </a:pPr>
            <a:endParaRPr lang="en-US" b="1" dirty="0"/>
          </a:p>
        </p:txBody>
      </p:sp>
    </p:spTree>
    <p:extLst>
      <p:ext uri="{BB962C8B-B14F-4D97-AF65-F5344CB8AC3E}">
        <p14:creationId xmlns:p14="http://schemas.microsoft.com/office/powerpoint/2010/main" val="3481812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2817A-BF16-2643-AB6B-77F5A9591506}"/>
              </a:ext>
            </a:extLst>
          </p:cNvPr>
          <p:cNvSpPr>
            <a:spLocks noGrp="1"/>
          </p:cNvSpPr>
          <p:nvPr>
            <p:ph type="title"/>
          </p:nvPr>
        </p:nvSpPr>
        <p:spPr/>
        <p:txBody>
          <a:bodyPr/>
          <a:lstStyle/>
          <a:p>
            <a:r>
              <a:rPr lang="en-US" dirty="0"/>
              <a:t>Full References</a:t>
            </a:r>
          </a:p>
        </p:txBody>
      </p:sp>
      <p:sp>
        <p:nvSpPr>
          <p:cNvPr id="6" name="Content Placeholder 5">
            <a:extLst>
              <a:ext uri="{FF2B5EF4-FFF2-40B4-BE49-F238E27FC236}">
                <a16:creationId xmlns:a16="http://schemas.microsoft.com/office/drawing/2014/main" id="{E7160434-CE3B-A141-9D82-240E9DCE5890}"/>
              </a:ext>
            </a:extLst>
          </p:cNvPr>
          <p:cNvSpPr>
            <a:spLocks noGrp="1"/>
          </p:cNvSpPr>
          <p:nvPr>
            <p:ph idx="1"/>
          </p:nvPr>
        </p:nvSpPr>
        <p:spPr/>
        <p:txBody>
          <a:bodyPr>
            <a:normAutofit fontScale="47500" lnSpcReduction="20000"/>
          </a:bodyPr>
          <a:lstStyle/>
          <a:p>
            <a:pPr marL="0" indent="0">
              <a:lnSpc>
                <a:spcPct val="120000"/>
              </a:lnSpc>
              <a:buNone/>
            </a:pPr>
            <a:r>
              <a:rPr lang="en-US" dirty="0"/>
              <a:t>Figures used with permission. </a:t>
            </a:r>
            <a:r>
              <a:rPr lang="en-US" dirty="0" err="1"/>
              <a:t>Gendelberg</a:t>
            </a:r>
            <a:r>
              <a:rPr lang="en-US" dirty="0"/>
              <a:t> D, Bransford RJ, </a:t>
            </a:r>
            <a:r>
              <a:rPr lang="en-US" dirty="0" err="1"/>
              <a:t>Bellabarba</a:t>
            </a:r>
            <a:r>
              <a:rPr lang="en-US" dirty="0"/>
              <a:t> C. Thoracolumbar Spine Fractures and Dislocations.  In: </a:t>
            </a:r>
            <a:r>
              <a:rPr lang="en-US" dirty="0" err="1"/>
              <a:t>Tornetta</a:t>
            </a:r>
            <a:r>
              <a:rPr lang="en-US" dirty="0"/>
              <a:t> P, Ricci WM, eds.  Rockwood and Green's Fractures in Adults, 9e. Philadelphia, PA. Wolters Kluwer Health, Inc; 2019. </a:t>
            </a:r>
          </a:p>
          <a:p>
            <a:pPr marL="0" indent="0">
              <a:lnSpc>
                <a:spcPct val="120000"/>
              </a:lnSpc>
              <a:buNone/>
            </a:pPr>
            <a:r>
              <a:rPr lang="en-US" dirty="0" err="1"/>
              <a:t>Magerl</a:t>
            </a:r>
            <a:r>
              <a:rPr lang="en-US" dirty="0"/>
              <a:t> F, Aebi M, </a:t>
            </a:r>
            <a:r>
              <a:rPr lang="en-US" dirty="0" err="1"/>
              <a:t>Gertzbein</a:t>
            </a:r>
            <a:r>
              <a:rPr lang="en-US" dirty="0"/>
              <a:t> SD, Harms J, Nazarian S. A comprehensive classification of thoracic and lumbar injuries. </a:t>
            </a:r>
            <a:r>
              <a:rPr lang="en-US" i="1" dirty="0"/>
              <a:t>Eur Spine J</a:t>
            </a:r>
            <a:r>
              <a:rPr lang="en-US" dirty="0"/>
              <a:t>. 1994;3(4):184-201.</a:t>
            </a:r>
          </a:p>
          <a:p>
            <a:pPr marL="0" indent="0">
              <a:lnSpc>
                <a:spcPct val="120000"/>
              </a:lnSpc>
              <a:buNone/>
            </a:pPr>
            <a:r>
              <a:rPr lang="en-US" dirty="0"/>
              <a:t>Brouwers E, van de </a:t>
            </a:r>
            <a:r>
              <a:rPr lang="en-US" dirty="0" err="1"/>
              <a:t>Meent</a:t>
            </a:r>
            <a:r>
              <a:rPr lang="en-US" dirty="0"/>
              <a:t> H, Curt A, </a:t>
            </a:r>
            <a:r>
              <a:rPr lang="en-US" dirty="0" err="1"/>
              <a:t>Starremans</a:t>
            </a:r>
            <a:r>
              <a:rPr lang="en-US" dirty="0"/>
              <a:t> B, </a:t>
            </a:r>
            <a:r>
              <a:rPr lang="en-US" dirty="0" err="1"/>
              <a:t>Hosman</a:t>
            </a:r>
            <a:r>
              <a:rPr lang="en-US" dirty="0"/>
              <a:t> A, Bartels R. Definitions of traumatic conus medullaris and cauda equina syndrome: a systematic literature review. Spinal Cord. 2017;55(10):886-890.</a:t>
            </a:r>
          </a:p>
          <a:p>
            <a:pPr marL="0" indent="0">
              <a:lnSpc>
                <a:spcPct val="120000"/>
              </a:lnSpc>
              <a:buNone/>
            </a:pPr>
            <a:r>
              <a:rPr lang="en-US" dirty="0" err="1"/>
              <a:t>Ahn</a:t>
            </a:r>
            <a:r>
              <a:rPr lang="en-US" dirty="0"/>
              <a:t> UM, </a:t>
            </a:r>
            <a:r>
              <a:rPr lang="en-US" dirty="0" err="1"/>
              <a:t>Ahn</a:t>
            </a:r>
            <a:r>
              <a:rPr lang="en-US" dirty="0"/>
              <a:t> NU, </a:t>
            </a:r>
            <a:r>
              <a:rPr lang="en-US" dirty="0" err="1"/>
              <a:t>Buchowski</a:t>
            </a:r>
            <a:r>
              <a:rPr lang="en-US" dirty="0"/>
              <a:t> JM, Garrett ES, </a:t>
            </a:r>
            <a:r>
              <a:rPr lang="en-US" dirty="0" err="1"/>
              <a:t>Sieber</a:t>
            </a:r>
            <a:r>
              <a:rPr lang="en-US" dirty="0"/>
              <a:t> AN, </a:t>
            </a:r>
            <a:r>
              <a:rPr lang="en-US" dirty="0" err="1"/>
              <a:t>Kostuik</a:t>
            </a:r>
            <a:r>
              <a:rPr lang="en-US" dirty="0"/>
              <a:t> JP. Cauda equina syndrome secondary to lumbar disc herniation: a meta-analysis of surgical outcomes. Spine (Phila Pa 1976). 2000;25(12):1515-1522.</a:t>
            </a:r>
          </a:p>
          <a:p>
            <a:pPr marL="0" indent="0">
              <a:lnSpc>
                <a:spcPct val="120000"/>
              </a:lnSpc>
              <a:buNone/>
            </a:pPr>
            <a:r>
              <a:rPr lang="en-US" dirty="0"/>
              <a:t>Denis F. The three column spine and its significance in the classification of acute thoracolumbar spinal injuries. Spine (Phila Pa 1976). 1983;8(8):817-831.</a:t>
            </a:r>
          </a:p>
          <a:p>
            <a:pPr marL="0" indent="0">
              <a:lnSpc>
                <a:spcPct val="120000"/>
              </a:lnSpc>
              <a:buNone/>
            </a:pPr>
            <a:r>
              <a:rPr lang="en-US" dirty="0"/>
              <a:t>Spine. Journal of </a:t>
            </a:r>
            <a:r>
              <a:rPr lang="en-US" dirty="0" err="1"/>
              <a:t>Orthopaedic</a:t>
            </a:r>
            <a:r>
              <a:rPr lang="en-US" dirty="0"/>
              <a:t> Trauma. 2018;32(1):S145-S160.</a:t>
            </a:r>
          </a:p>
          <a:p>
            <a:pPr marL="0" indent="0">
              <a:lnSpc>
                <a:spcPct val="120000"/>
              </a:lnSpc>
              <a:buNone/>
            </a:pPr>
            <a:r>
              <a:rPr lang="en-US" dirty="0"/>
              <a:t>Vaccaro AR, Lehman RA, </a:t>
            </a:r>
            <a:r>
              <a:rPr lang="en-US" dirty="0" err="1"/>
              <a:t>Hurlbert</a:t>
            </a:r>
            <a:r>
              <a:rPr lang="en-US" dirty="0"/>
              <a:t> RJ, et al. A new classification of thoracolumbar injuries: the importance of injury morphology, the integrity of the posterior ligamentous complex, and neurologic status. Spine (Phila Pa 1976). 2005;30(20):2325-2333.</a:t>
            </a:r>
          </a:p>
          <a:p>
            <a:pPr marL="0" indent="0">
              <a:lnSpc>
                <a:spcPct val="120000"/>
              </a:lnSpc>
              <a:buNone/>
            </a:pPr>
            <a:r>
              <a:rPr lang="en-US" dirty="0"/>
              <a:t>White AA, Panjabi MM. The basic kinematics of the human spine. A review of past and current knowledge. Spine (Phila Pa 1976). 1978;3(1):12-20.</a:t>
            </a:r>
          </a:p>
          <a:p>
            <a:pPr marL="0" indent="0">
              <a:lnSpc>
                <a:spcPct val="120000"/>
              </a:lnSpc>
              <a:buNone/>
            </a:pPr>
            <a:r>
              <a:rPr lang="en-US" dirty="0" err="1"/>
              <a:t>Heary</a:t>
            </a:r>
            <a:r>
              <a:rPr lang="en-US" dirty="0"/>
              <a:t> RF, Vaccaro AR, Mesa JJ, et al. Steroids and gunshot wounds to the spine. Neurosurgery. 1997;41(3):576-583; discussion 583-584.</a:t>
            </a:r>
          </a:p>
          <a:p>
            <a:pPr marL="0" indent="0">
              <a:lnSpc>
                <a:spcPct val="120000"/>
              </a:lnSpc>
              <a:buNone/>
            </a:pPr>
            <a:r>
              <a:rPr lang="en-US" dirty="0"/>
              <a:t>Scott KW, Trumbull DA, Clifton W, </a:t>
            </a:r>
            <a:r>
              <a:rPr lang="en-US" dirty="0" err="1"/>
              <a:t>Rahmathulla</a:t>
            </a:r>
            <a:r>
              <a:rPr lang="en-US" dirty="0"/>
              <a:t> G. Does surgical intervention help with neurological recovery in a lumbar spinal gun shot wound? A case report and literature review. </a:t>
            </a:r>
            <a:r>
              <a:rPr lang="en-US" dirty="0" err="1"/>
              <a:t>Cureus</a:t>
            </a:r>
            <a:r>
              <a:rPr lang="en-US" dirty="0"/>
              <a:t>. 2019;11(6):e4978.</a:t>
            </a:r>
          </a:p>
          <a:p>
            <a:pPr marL="0" indent="0">
              <a:buNone/>
            </a:pPr>
            <a:endParaRPr lang="en-US" dirty="0"/>
          </a:p>
        </p:txBody>
      </p:sp>
    </p:spTree>
    <p:extLst>
      <p:ext uri="{BB962C8B-B14F-4D97-AF65-F5344CB8AC3E}">
        <p14:creationId xmlns:p14="http://schemas.microsoft.com/office/powerpoint/2010/main" val="90263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56" y="340187"/>
            <a:ext cx="10515600" cy="1325563"/>
          </a:xfrm>
        </p:spPr>
        <p:txBody>
          <a:bodyPr/>
          <a:lstStyle/>
          <a:p>
            <a:r>
              <a:rPr lang="en-US" b="1" u="sng" dirty="0"/>
              <a:t>Clinical Anatomy</a:t>
            </a:r>
          </a:p>
        </p:txBody>
      </p:sp>
      <p:sp>
        <p:nvSpPr>
          <p:cNvPr id="3" name="Content Placeholder 2"/>
          <p:cNvSpPr>
            <a:spLocks noGrp="1"/>
          </p:cNvSpPr>
          <p:nvPr>
            <p:ph idx="1"/>
          </p:nvPr>
        </p:nvSpPr>
        <p:spPr>
          <a:xfrm>
            <a:off x="838200" y="1825625"/>
            <a:ext cx="4969476" cy="4351338"/>
          </a:xfrm>
        </p:spPr>
        <p:txBody>
          <a:bodyPr/>
          <a:lstStyle/>
          <a:p>
            <a:pPr lvl="0"/>
            <a:r>
              <a:rPr lang="en-US" dirty="0"/>
              <a:t>Thoracic spine</a:t>
            </a:r>
          </a:p>
          <a:p>
            <a:pPr lvl="1"/>
            <a:r>
              <a:rPr lang="en-US" dirty="0"/>
              <a:t>Kyphotic</a:t>
            </a:r>
          </a:p>
          <a:p>
            <a:pPr lvl="1"/>
            <a:r>
              <a:rPr lang="en-US" dirty="0"/>
              <a:t>Facets in coronal plane</a:t>
            </a:r>
          </a:p>
          <a:p>
            <a:pPr lvl="1"/>
            <a:r>
              <a:rPr lang="en-US" dirty="0"/>
              <a:t>Stabilized by ribs</a:t>
            </a:r>
          </a:p>
          <a:p>
            <a:pPr lvl="2"/>
            <a:r>
              <a:rPr lang="en-US" dirty="0"/>
              <a:t>2X Flexion stiffness</a:t>
            </a:r>
          </a:p>
          <a:p>
            <a:pPr lvl="2"/>
            <a:r>
              <a:rPr lang="en-US" dirty="0"/>
              <a:t>3X lateral bending stiffness</a:t>
            </a:r>
          </a:p>
          <a:p>
            <a:pPr lvl="2"/>
            <a:r>
              <a:rPr lang="en-US" dirty="0"/>
              <a:t>Prevent rotation</a:t>
            </a:r>
          </a:p>
          <a:p>
            <a:pPr lvl="1"/>
            <a:r>
              <a:rPr lang="en-US" dirty="0"/>
              <a:t>↓ </a:t>
            </a:r>
            <a:r>
              <a:rPr lang="en-US" dirty="0" err="1"/>
              <a:t>canal:cord</a:t>
            </a:r>
            <a:r>
              <a:rPr lang="en-US" dirty="0"/>
              <a:t> ratio (T2 to T10)</a:t>
            </a:r>
          </a:p>
          <a:p>
            <a:pPr lvl="2"/>
            <a:r>
              <a:rPr lang="en-US" dirty="0"/>
              <a:t>More susceptible to SCI</a:t>
            </a:r>
            <a:r>
              <a:rPr lang="en-US" sz="1100" dirty="0"/>
              <a:t> </a:t>
            </a:r>
            <a:endParaRPr lang="en-US" dirty="0"/>
          </a:p>
        </p:txBody>
      </p:sp>
      <p:pic>
        <p:nvPicPr>
          <p:cNvPr id="4" name="Picture 3">
            <a:extLst>
              <a:ext uri="{FF2B5EF4-FFF2-40B4-BE49-F238E27FC236}">
                <a16:creationId xmlns:a16="http://schemas.microsoft.com/office/drawing/2014/main" id="{3D08799E-65AE-024E-8B8F-397D581C098A}"/>
              </a:ext>
            </a:extLst>
          </p:cNvPr>
          <p:cNvPicPr>
            <a:picLocks noChangeAspect="1"/>
          </p:cNvPicPr>
          <p:nvPr/>
        </p:nvPicPr>
        <p:blipFill>
          <a:blip r:embed="rId3"/>
          <a:stretch>
            <a:fillRect/>
          </a:stretch>
        </p:blipFill>
        <p:spPr>
          <a:xfrm>
            <a:off x="6759908" y="912812"/>
            <a:ext cx="3819360" cy="5032375"/>
          </a:xfrm>
          <a:prstGeom prst="rect">
            <a:avLst/>
          </a:prstGeom>
        </p:spPr>
      </p:pic>
    </p:spTree>
    <p:extLst>
      <p:ext uri="{BB962C8B-B14F-4D97-AF65-F5344CB8AC3E}">
        <p14:creationId xmlns:p14="http://schemas.microsoft.com/office/powerpoint/2010/main" val="43407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B738-FB3B-EA4B-9E0D-36887AB9A0FD}"/>
              </a:ext>
            </a:extLst>
          </p:cNvPr>
          <p:cNvSpPr>
            <a:spLocks noGrp="1"/>
          </p:cNvSpPr>
          <p:nvPr>
            <p:ph type="title"/>
          </p:nvPr>
        </p:nvSpPr>
        <p:spPr/>
        <p:txBody>
          <a:bodyPr/>
          <a:lstStyle/>
          <a:p>
            <a:r>
              <a:rPr lang="en-US" u="sng" dirty="0"/>
              <a:t>Clinical Anatomy</a:t>
            </a:r>
          </a:p>
        </p:txBody>
      </p:sp>
      <p:sp>
        <p:nvSpPr>
          <p:cNvPr id="3" name="Content Placeholder 2">
            <a:extLst>
              <a:ext uri="{FF2B5EF4-FFF2-40B4-BE49-F238E27FC236}">
                <a16:creationId xmlns:a16="http://schemas.microsoft.com/office/drawing/2014/main" id="{0D6F8BB6-32A7-044B-8335-D460BF0371D0}"/>
              </a:ext>
            </a:extLst>
          </p:cNvPr>
          <p:cNvSpPr>
            <a:spLocks noGrp="1"/>
          </p:cNvSpPr>
          <p:nvPr>
            <p:ph idx="1"/>
          </p:nvPr>
        </p:nvSpPr>
        <p:spPr>
          <a:xfrm>
            <a:off x="838200" y="1825625"/>
            <a:ext cx="5257800" cy="4351338"/>
          </a:xfrm>
        </p:spPr>
        <p:txBody>
          <a:bodyPr/>
          <a:lstStyle/>
          <a:p>
            <a:pPr lvl="0"/>
            <a:r>
              <a:rPr lang="en-US" dirty="0"/>
              <a:t>Lumbar spine</a:t>
            </a:r>
          </a:p>
          <a:p>
            <a:pPr lvl="1"/>
            <a:r>
              <a:rPr lang="en-US" dirty="0"/>
              <a:t>Lordotic</a:t>
            </a:r>
          </a:p>
          <a:p>
            <a:pPr lvl="1"/>
            <a:r>
              <a:rPr lang="en-US" dirty="0"/>
              <a:t>Oblique/sagittal facet orientation</a:t>
            </a:r>
          </a:p>
          <a:p>
            <a:pPr lvl="2"/>
            <a:r>
              <a:rPr lang="en-US" dirty="0"/>
              <a:t>Prevent rotation</a:t>
            </a:r>
          </a:p>
          <a:p>
            <a:pPr lvl="1"/>
            <a:r>
              <a:rPr lang="en-US" dirty="0"/>
              <a:t>Wider canal</a:t>
            </a:r>
          </a:p>
          <a:p>
            <a:pPr lvl="1"/>
            <a:r>
              <a:rPr lang="en-US" dirty="0"/>
              <a:t>Cauda equina</a:t>
            </a:r>
            <a:r>
              <a:rPr lang="en-US" sz="1200" dirty="0"/>
              <a:t> </a:t>
            </a:r>
            <a:endParaRPr lang="en-US" dirty="0"/>
          </a:p>
          <a:p>
            <a:endParaRPr lang="en-US" dirty="0"/>
          </a:p>
        </p:txBody>
      </p:sp>
      <p:pic>
        <p:nvPicPr>
          <p:cNvPr id="4" name="Picture 3">
            <a:extLst>
              <a:ext uri="{FF2B5EF4-FFF2-40B4-BE49-F238E27FC236}">
                <a16:creationId xmlns:a16="http://schemas.microsoft.com/office/drawing/2014/main" id="{64460BBD-C891-C143-AB5F-CAD842CD8B54}"/>
              </a:ext>
            </a:extLst>
          </p:cNvPr>
          <p:cNvPicPr>
            <a:picLocks noChangeAspect="1"/>
          </p:cNvPicPr>
          <p:nvPr/>
        </p:nvPicPr>
        <p:blipFill>
          <a:blip r:embed="rId2"/>
          <a:stretch>
            <a:fillRect/>
          </a:stretch>
        </p:blipFill>
        <p:spPr>
          <a:xfrm>
            <a:off x="6764613" y="762000"/>
            <a:ext cx="3922294" cy="5334000"/>
          </a:xfrm>
          <a:prstGeom prst="rect">
            <a:avLst/>
          </a:prstGeom>
        </p:spPr>
      </p:pic>
    </p:spTree>
    <p:extLst>
      <p:ext uri="{BB962C8B-B14F-4D97-AF65-F5344CB8AC3E}">
        <p14:creationId xmlns:p14="http://schemas.microsoft.com/office/powerpoint/2010/main" val="340981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64A0-BB97-4F48-9E9E-FC04A107D0F0}"/>
              </a:ext>
            </a:extLst>
          </p:cNvPr>
          <p:cNvSpPr>
            <a:spLocks noGrp="1"/>
          </p:cNvSpPr>
          <p:nvPr>
            <p:ph type="title"/>
          </p:nvPr>
        </p:nvSpPr>
        <p:spPr/>
        <p:txBody>
          <a:bodyPr/>
          <a:lstStyle/>
          <a:p>
            <a:r>
              <a:rPr lang="en-US" u="sng" dirty="0"/>
              <a:t>Clinical Anatomy</a:t>
            </a:r>
          </a:p>
        </p:txBody>
      </p:sp>
      <p:sp>
        <p:nvSpPr>
          <p:cNvPr id="3" name="Content Placeholder 2">
            <a:extLst>
              <a:ext uri="{FF2B5EF4-FFF2-40B4-BE49-F238E27FC236}">
                <a16:creationId xmlns:a16="http://schemas.microsoft.com/office/drawing/2014/main" id="{0A8176DB-3357-6B42-9C0E-F2D16166F323}"/>
              </a:ext>
            </a:extLst>
          </p:cNvPr>
          <p:cNvSpPr>
            <a:spLocks noGrp="1"/>
          </p:cNvSpPr>
          <p:nvPr>
            <p:ph idx="1"/>
          </p:nvPr>
        </p:nvSpPr>
        <p:spPr>
          <a:xfrm>
            <a:off x="838200" y="1825625"/>
            <a:ext cx="6140116" cy="4351338"/>
          </a:xfrm>
        </p:spPr>
        <p:txBody>
          <a:bodyPr/>
          <a:lstStyle/>
          <a:p>
            <a:r>
              <a:rPr lang="en-US" sz="2600" dirty="0"/>
              <a:t>Thoracolumbar</a:t>
            </a:r>
          </a:p>
          <a:p>
            <a:pPr lvl="1"/>
            <a:r>
              <a:rPr lang="en-US" sz="2200" dirty="0"/>
              <a:t>Area of transition</a:t>
            </a:r>
          </a:p>
          <a:p>
            <a:pPr lvl="2"/>
            <a:r>
              <a:rPr lang="en-US" sz="2100" dirty="0"/>
              <a:t>Decreased stiffness (below rib cage)</a:t>
            </a:r>
          </a:p>
          <a:p>
            <a:pPr lvl="2"/>
            <a:r>
              <a:rPr lang="en-US" sz="2100" dirty="0">
                <a:sym typeface="Wingdings" pitchFamily="2" charset="2"/>
              </a:rPr>
              <a:t>Facet orientation (coronal  sagittal)</a:t>
            </a:r>
          </a:p>
          <a:p>
            <a:pPr lvl="3"/>
            <a:r>
              <a:rPr lang="en-US" dirty="0">
                <a:sym typeface="Wingdings" pitchFamily="2" charset="2"/>
              </a:rPr>
              <a:t>More vertical</a:t>
            </a:r>
          </a:p>
          <a:p>
            <a:pPr lvl="3"/>
            <a:r>
              <a:rPr lang="en-US" dirty="0">
                <a:sym typeface="Wingdings" pitchFamily="2" charset="2"/>
              </a:rPr>
              <a:t>Coronal to 45</a:t>
            </a:r>
            <a:r>
              <a:rPr lang="en-US" dirty="0">
                <a:cs typeface="Arial" charset="0"/>
                <a:sym typeface="Wingdings" pitchFamily="2" charset="2"/>
              </a:rPr>
              <a:t>º inward</a:t>
            </a:r>
          </a:p>
          <a:p>
            <a:pPr lvl="2"/>
            <a:r>
              <a:rPr lang="en-US" sz="2100" dirty="0">
                <a:cs typeface="Arial" charset="0"/>
                <a:sym typeface="Wingdings" pitchFamily="2" charset="2"/>
              </a:rPr>
              <a:t>T11-12 “weak link”</a:t>
            </a:r>
          </a:p>
          <a:p>
            <a:pPr lvl="3"/>
            <a:r>
              <a:rPr lang="en-US" dirty="0">
                <a:cs typeface="Arial" charset="0"/>
                <a:sym typeface="Wingdings" pitchFamily="2" charset="2"/>
              </a:rPr>
              <a:t>Predisposed to rotational injuries</a:t>
            </a:r>
          </a:p>
          <a:p>
            <a:pPr lvl="3"/>
            <a:r>
              <a:rPr lang="en-US" dirty="0">
                <a:cs typeface="Arial" charset="0"/>
                <a:sym typeface="Wingdings" pitchFamily="2" charset="2"/>
              </a:rPr>
              <a:t>Absence of rib support with transitional facets</a:t>
            </a:r>
          </a:p>
          <a:p>
            <a:endParaRPr lang="en-US" dirty="0"/>
          </a:p>
        </p:txBody>
      </p:sp>
    </p:spTree>
    <p:extLst>
      <p:ext uri="{BB962C8B-B14F-4D97-AF65-F5344CB8AC3E}">
        <p14:creationId xmlns:p14="http://schemas.microsoft.com/office/powerpoint/2010/main" val="196642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Neuroanatomy</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Spinal Cord: C1-L1</a:t>
            </a:r>
          </a:p>
          <a:p>
            <a:r>
              <a:rPr lang="en-US" dirty="0"/>
              <a:t>Conus medullaris: L1-2</a:t>
            </a:r>
          </a:p>
          <a:p>
            <a:r>
              <a:rPr lang="en-US" dirty="0"/>
              <a:t>Cauda equina: L2-S5 </a:t>
            </a:r>
          </a:p>
          <a:p>
            <a:endParaRPr lang="en-US" b="1" dirty="0"/>
          </a:p>
        </p:txBody>
      </p:sp>
      <p:pic>
        <p:nvPicPr>
          <p:cNvPr id="4" name="Picture 3">
            <a:extLst>
              <a:ext uri="{FF2B5EF4-FFF2-40B4-BE49-F238E27FC236}">
                <a16:creationId xmlns:a16="http://schemas.microsoft.com/office/drawing/2014/main" id="{58F14EB9-9B2B-5047-8EC9-8C5BCBFAAB4A}"/>
              </a:ext>
            </a:extLst>
          </p:cNvPr>
          <p:cNvPicPr>
            <a:picLocks noChangeAspect="1"/>
          </p:cNvPicPr>
          <p:nvPr/>
        </p:nvPicPr>
        <p:blipFill>
          <a:blip r:embed="rId3"/>
          <a:stretch>
            <a:fillRect/>
          </a:stretch>
        </p:blipFill>
        <p:spPr>
          <a:xfrm>
            <a:off x="6172202" y="1003300"/>
            <a:ext cx="4419600" cy="4851400"/>
          </a:xfrm>
          <a:prstGeom prst="rect">
            <a:avLst/>
          </a:prstGeom>
        </p:spPr>
      </p:pic>
    </p:spTree>
    <p:extLst>
      <p:ext uri="{BB962C8B-B14F-4D97-AF65-F5344CB8AC3E}">
        <p14:creationId xmlns:p14="http://schemas.microsoft.com/office/powerpoint/2010/main" val="388763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F986-D23F-4C89-BCA7-B54B8938B568}"/>
              </a:ext>
            </a:extLst>
          </p:cNvPr>
          <p:cNvSpPr>
            <a:spLocks noGrp="1"/>
          </p:cNvSpPr>
          <p:nvPr>
            <p:ph type="title"/>
          </p:nvPr>
        </p:nvSpPr>
        <p:spPr/>
        <p:txBody>
          <a:bodyPr/>
          <a:lstStyle/>
          <a:p>
            <a:r>
              <a:rPr lang="en-US" b="1" u="sng" dirty="0"/>
              <a:t>Patterns of Neurologic Injury</a:t>
            </a:r>
          </a:p>
        </p:txBody>
      </p:sp>
      <p:sp>
        <p:nvSpPr>
          <p:cNvPr id="3" name="Content Placeholder 2">
            <a:extLst>
              <a:ext uri="{FF2B5EF4-FFF2-40B4-BE49-F238E27FC236}">
                <a16:creationId xmlns:a16="http://schemas.microsoft.com/office/drawing/2014/main" id="{9EDBB556-B519-489E-98E7-056FFF0B80D4}"/>
              </a:ext>
            </a:extLst>
          </p:cNvPr>
          <p:cNvSpPr>
            <a:spLocks noGrp="1"/>
          </p:cNvSpPr>
          <p:nvPr>
            <p:ph sz="half" idx="1"/>
          </p:nvPr>
        </p:nvSpPr>
        <p:spPr/>
        <p:txBody>
          <a:bodyPr/>
          <a:lstStyle/>
          <a:p>
            <a:r>
              <a:rPr lang="en-US" dirty="0"/>
              <a:t>Spinal cord injury</a:t>
            </a:r>
          </a:p>
          <a:p>
            <a:pPr lvl="1"/>
            <a:r>
              <a:rPr lang="en-US" dirty="0"/>
              <a:t>Complete versus incomplete </a:t>
            </a:r>
          </a:p>
          <a:p>
            <a:pPr lvl="1"/>
            <a:r>
              <a:rPr lang="en-US" dirty="0"/>
              <a:t>Conus medullaris syndrome</a:t>
            </a:r>
          </a:p>
          <a:p>
            <a:r>
              <a:rPr lang="en-US" dirty="0"/>
              <a:t>Root injury</a:t>
            </a:r>
          </a:p>
          <a:p>
            <a:pPr lvl="1"/>
            <a:r>
              <a:rPr lang="en-US" dirty="0"/>
              <a:t>Isolated root dysfunction</a:t>
            </a:r>
          </a:p>
          <a:p>
            <a:pPr lvl="1"/>
            <a:r>
              <a:rPr lang="en-US" dirty="0"/>
              <a:t>Cauda equina syndrome</a:t>
            </a:r>
          </a:p>
        </p:txBody>
      </p:sp>
    </p:spTree>
    <p:extLst>
      <p:ext uri="{BB962C8B-B14F-4D97-AF65-F5344CB8AC3E}">
        <p14:creationId xmlns:p14="http://schemas.microsoft.com/office/powerpoint/2010/main" val="4091832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10.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90"/>
</p:tagLst>
</file>

<file path=ppt/tags/tag3.xml><?xml version="1.0" encoding="utf-8"?>
<p:tagLst xmlns:a="http://schemas.openxmlformats.org/drawingml/2006/main" xmlns:r="http://schemas.openxmlformats.org/officeDocument/2006/relationships" xmlns:p="http://schemas.openxmlformats.org/presentationml/2006/main">
  <p:tag name="AS_UNIQUEID" val="90"/>
</p:tagLst>
</file>

<file path=ppt/tags/tag4.xml><?xml version="1.0" encoding="utf-8"?>
<p:tagLst xmlns:a="http://schemas.openxmlformats.org/drawingml/2006/main" xmlns:r="http://schemas.openxmlformats.org/officeDocument/2006/relationships" xmlns:p="http://schemas.openxmlformats.org/presentationml/2006/main">
  <p:tag name="AS_UNIQUEID" val="90"/>
</p:tagLst>
</file>

<file path=ppt/tags/tag5.xml><?xml version="1.0" encoding="utf-8"?>
<p:tagLst xmlns:a="http://schemas.openxmlformats.org/drawingml/2006/main" xmlns:r="http://schemas.openxmlformats.org/officeDocument/2006/relationships" xmlns:p="http://schemas.openxmlformats.org/presentationml/2006/main">
  <p:tag name="AS_UNIQUEID" val="90"/>
</p:tagLst>
</file>

<file path=ppt/tags/tag6.xml><?xml version="1.0" encoding="utf-8"?>
<p:tagLst xmlns:a="http://schemas.openxmlformats.org/drawingml/2006/main" xmlns:r="http://schemas.openxmlformats.org/officeDocument/2006/relationships" xmlns:p="http://schemas.openxmlformats.org/presentationml/2006/main">
  <p:tag name="AS_UNIQUEID" val="90"/>
</p:tagLst>
</file>

<file path=ppt/tags/tag7.xml><?xml version="1.0" encoding="utf-8"?>
<p:tagLst xmlns:a="http://schemas.openxmlformats.org/drawingml/2006/main" xmlns:r="http://schemas.openxmlformats.org/officeDocument/2006/relationships" xmlns:p="http://schemas.openxmlformats.org/presentationml/2006/main">
  <p:tag name="AS_UNIQUEID" val="90"/>
</p:tagLst>
</file>

<file path=ppt/tags/tag8.xml><?xml version="1.0" encoding="utf-8"?>
<p:tagLst xmlns:a="http://schemas.openxmlformats.org/drawingml/2006/main" xmlns:r="http://schemas.openxmlformats.org/officeDocument/2006/relationships" xmlns:p="http://schemas.openxmlformats.org/presentationml/2006/main">
  <p:tag name="AS_UNIQUEID" val="90"/>
</p:tagLst>
</file>

<file path=ppt/tags/tag9.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9124</TotalTime>
  <Words>2691</Words>
  <Application>Microsoft Office PowerPoint</Application>
  <PresentationFormat>Widescreen</PresentationFormat>
  <Paragraphs>345</Paragraphs>
  <Slides>42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Classification of Fractures and Dislocations of the Thoracic and Lumbar Spine</vt:lpstr>
      <vt:lpstr>Objectives </vt:lpstr>
      <vt:lpstr>Introduction</vt:lpstr>
      <vt:lpstr>Introduction</vt:lpstr>
      <vt:lpstr>Clinical Anatomy</vt:lpstr>
      <vt:lpstr>Clinical Anatomy</vt:lpstr>
      <vt:lpstr>Clinical Anatomy</vt:lpstr>
      <vt:lpstr>Neuroanatomy</vt:lpstr>
      <vt:lpstr>Patterns of Neurologic Injury</vt:lpstr>
      <vt:lpstr>ASIA Classification</vt:lpstr>
      <vt:lpstr>Conus Medullaris Syndrome</vt:lpstr>
      <vt:lpstr>Conus Medullaris Syndrome</vt:lpstr>
      <vt:lpstr>Cauda Equina Syndrome</vt:lpstr>
      <vt:lpstr>Cauda Equina Syndrome</vt:lpstr>
      <vt:lpstr>Thoracolumbar Trauma Classification</vt:lpstr>
      <vt:lpstr>Mechanisms of Injury</vt:lpstr>
      <vt:lpstr>Thoracolumbar Trauma Classification</vt:lpstr>
      <vt:lpstr>Denis Classification</vt:lpstr>
      <vt:lpstr>Compression Fracture</vt:lpstr>
      <vt:lpstr>Burst Fracture</vt:lpstr>
      <vt:lpstr>Flexion-Distraction</vt:lpstr>
      <vt:lpstr>Fracture Dislocation</vt:lpstr>
      <vt:lpstr>Denis Classification: Fracture Dislocation</vt:lpstr>
      <vt:lpstr>AO Classification</vt:lpstr>
      <vt:lpstr>AO Classification</vt:lpstr>
      <vt:lpstr>Thoracolumbar Injury Classification and Severity Score (TLICS)</vt:lpstr>
      <vt:lpstr>TLICS: Injury Morphology </vt:lpstr>
      <vt:lpstr>TLICS: PLC Integrity </vt:lpstr>
      <vt:lpstr>TLICS: Neurologic Status</vt:lpstr>
      <vt:lpstr>TLICS Score</vt:lpstr>
      <vt:lpstr>Stable vs. Unstable Injuries</vt:lpstr>
      <vt:lpstr>Stable vs. Unstable Injuries</vt:lpstr>
      <vt:lpstr>Surgical Decision Making</vt:lpstr>
      <vt:lpstr>Surgical Approaches</vt:lpstr>
      <vt:lpstr>Surgery</vt:lpstr>
      <vt:lpstr>Gunshot Wounds</vt:lpstr>
      <vt:lpstr>Treatment</vt:lpstr>
      <vt:lpstr>GSW to the spine Outcome and Complications</vt:lpstr>
      <vt:lpstr>Summary</vt:lpstr>
      <vt:lpstr>Conclusions</vt:lpstr>
      <vt:lpstr>Key References</vt:lpstr>
      <vt:lpstr>Full References</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Mehta, Samir</dc:creator>
  <cp:lastModifiedBy>Sharon Moore</cp:lastModifiedBy>
  <cp:revision>58</cp:revision>
  <dcterms:created xsi:type="dcterms:W3CDTF">2020-05-02T17:28:30Z</dcterms:created>
  <dcterms:modified xsi:type="dcterms:W3CDTF">2021-04-27T18:32:45Z</dcterms:modified>
</cp:coreProperties>
</file>