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9" r:id="rId2"/>
    <p:sldId id="309" r:id="rId3"/>
    <p:sldId id="260" r:id="rId4"/>
    <p:sldId id="261" r:id="rId5"/>
    <p:sldId id="262" r:id="rId6"/>
    <p:sldId id="283" r:id="rId7"/>
    <p:sldId id="284" r:id="rId8"/>
    <p:sldId id="285" r:id="rId9"/>
    <p:sldId id="273" r:id="rId10"/>
    <p:sldId id="271" r:id="rId11"/>
    <p:sldId id="278" r:id="rId12"/>
    <p:sldId id="275" r:id="rId13"/>
    <p:sldId id="281" r:id="rId14"/>
    <p:sldId id="297" r:id="rId15"/>
    <p:sldId id="266" r:id="rId16"/>
    <p:sldId id="286" r:id="rId17"/>
    <p:sldId id="287" r:id="rId18"/>
    <p:sldId id="290" r:id="rId19"/>
    <p:sldId id="288" r:id="rId20"/>
    <p:sldId id="291" r:id="rId21"/>
    <p:sldId id="289" r:id="rId22"/>
    <p:sldId id="292" r:id="rId23"/>
    <p:sldId id="267" r:id="rId24"/>
    <p:sldId id="293" r:id="rId25"/>
    <p:sldId id="269" r:id="rId26"/>
    <p:sldId id="294" r:id="rId27"/>
    <p:sldId id="295" r:id="rId28"/>
    <p:sldId id="299" r:id="rId29"/>
    <p:sldId id="298" r:id="rId30"/>
    <p:sldId id="310" r:id="rId31"/>
    <p:sldId id="276" r:id="rId32"/>
    <p:sldId id="305" r:id="rId33"/>
    <p:sldId id="279" r:id="rId34"/>
    <p:sldId id="304" r:id="rId35"/>
    <p:sldId id="300" r:id="rId36"/>
    <p:sldId id="301" r:id="rId37"/>
    <p:sldId id="302" r:id="rId38"/>
    <p:sldId id="307" r:id="rId39"/>
    <p:sldId id="303" r:id="rId40"/>
    <p:sldId id="296" r:id="rId41"/>
    <p:sldId id="277" r:id="rId42"/>
    <p:sldId id="306" r:id="rId43"/>
    <p:sldId id="308" r:id="rId44"/>
    <p:sldId id="311" r:id="rId45"/>
    <p:sldId id="270" r:id="rId46"/>
    <p:sldId id="272" r:id="rId47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8" autoAdjust="0"/>
    <p:restoredTop sz="94643"/>
  </p:normalViewPr>
  <p:slideViewPr>
    <p:cSldViewPr snapToGrid="0">
      <p:cViewPr varScale="1">
        <p:scale>
          <a:sx n="96" d="100"/>
          <a:sy n="96" d="100"/>
        </p:scale>
        <p:origin x="10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5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6F128-4CB5-9645-9C24-F562D7988BAC}" type="datetimeFigureOut">
              <a:rPr lang="en-US" smtClean="0"/>
              <a:t>5/30/21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67747-E27A-EF45-ABCC-282F4785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6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843E-C28C-C946-8DC1-8F0CC244C24B}" type="datetimeFigureOut">
              <a:rPr lang="en-US" smtClean="0"/>
              <a:t>5/30/21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D36BB-BE8F-1E42-8572-1E88906B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9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7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KJJ – maybe a couple of notes here to the presenter to help with dealing with your comment on the slide about droopy shoulder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KJJ – nice image of z deformity maybe a note here to help the presenter with this would be 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KJJ – is it necessary to fix? When do you decide?  Can you </a:t>
            </a:r>
            <a:r>
              <a:rPr lang="en-US" dirty="0" err="1"/>
              <a:t>tx</a:t>
            </a:r>
            <a:r>
              <a:rPr lang="en-US" dirty="0"/>
              <a:t> closed (Ken Egol paper form CMC)?  Maybe another slide on this topic as controversial a bit and not as clear as you make it seem in this slide, thanks,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1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KJJ – nice inclusion!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KJJ – maybe not for this talk but how do you decide to add CC </a:t>
            </a:r>
            <a:r>
              <a:rPr lang="en-US" dirty="0" err="1"/>
              <a:t>lig</a:t>
            </a:r>
            <a:r>
              <a:rPr lang="en-US" dirty="0"/>
              <a:t> fixation?  Maybe just an authors comment in the notes section to help presenter?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21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KJJ – how about a slide of outcomes for the surgeries and also if treated </a:t>
            </a:r>
            <a:r>
              <a:rPr lang="en-US" dirty="0" err="1"/>
              <a:t>nonop</a:t>
            </a:r>
            <a:r>
              <a:rPr lang="en-US" dirty="0"/>
              <a:t>? Complications?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4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KJJ – any info on </a:t>
            </a:r>
            <a:r>
              <a:rPr lang="en-US" dirty="0" err="1"/>
              <a:t>outocmes</a:t>
            </a:r>
            <a:r>
              <a:rPr lang="en-US" dirty="0"/>
              <a:t>, nonunions, complications?  A slide or two on this and </a:t>
            </a:r>
            <a:r>
              <a:rPr lang="en-US" dirty="0" err="1"/>
              <a:t>tx</a:t>
            </a:r>
            <a:r>
              <a:rPr lang="en-US" dirty="0"/>
              <a:t> would be beneficial. </a:t>
            </a:r>
            <a:r>
              <a:rPr lang="en-US" dirty="0" err="1"/>
              <a:t>Thnaks</a:t>
            </a:r>
            <a:r>
              <a:rPr lang="en-US"/>
              <a:t>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D36BB-BE8F-1E42-8572-1E88906B47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96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32490412/%23affiliation-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Clavicle Fractures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7721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Gudrun Mirick Mueller, MD</a:t>
            </a:r>
          </a:p>
          <a:p>
            <a:r>
              <a:rPr lang="en-US" b="1" i="1" dirty="0"/>
              <a:t>Orthopaedic </a:t>
            </a:r>
            <a:r>
              <a:rPr lang="en-US" b="1" i="1" dirty="0" err="1"/>
              <a:t>Traumatologist</a:t>
            </a:r>
            <a:endParaRPr lang="en-US" b="1" i="1" dirty="0"/>
          </a:p>
          <a:p>
            <a:r>
              <a:rPr lang="en-US" b="1" i="1" dirty="0"/>
              <a:t>Hennepin Healthcare, Minneapolis MN</a:t>
            </a:r>
          </a:p>
          <a:p>
            <a:r>
              <a:rPr lang="en-US" b="1" i="1" dirty="0"/>
              <a:t>Assistant Professor, University of Minnesota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872" y="6053614"/>
            <a:ext cx="3979904" cy="61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1229190"/>
            <a:ext cx="10937875" cy="4782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Classification</a:t>
            </a:r>
            <a:r>
              <a:rPr lang="en-US" dirty="0"/>
              <a:t>: </a:t>
            </a:r>
            <a:r>
              <a:rPr lang="en-US" sz="4000" dirty="0"/>
              <a:t>OTA </a:t>
            </a:r>
            <a:r>
              <a:rPr lang="en-US" sz="4000" dirty="0" err="1"/>
              <a:t>vs</a:t>
            </a:r>
            <a:r>
              <a:rPr lang="en-US" sz="4000" dirty="0"/>
              <a:t> Robinson </a:t>
            </a:r>
            <a:r>
              <a:rPr lang="mr-IN" sz="4000" dirty="0"/>
              <a:t>–</a:t>
            </a:r>
            <a:r>
              <a:rPr lang="en-US" sz="4000" dirty="0"/>
              <a:t> nearly the same</a:t>
            </a:r>
            <a:endParaRPr lang="en-US" sz="40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047875" y="6508750"/>
            <a:ext cx="5699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*Journal of Orthopaedic Trauma 32:S105, January 2018.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7524" y="5950859"/>
            <a:ext cx="209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~80% of fractures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4114" y="5958114"/>
            <a:ext cx="182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~5% of fractures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12515" y="5941180"/>
            <a:ext cx="182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~15% of fractures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802" y="3413406"/>
            <a:ext cx="15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Robinson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1780" y="3373022"/>
            <a:ext cx="15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Robinson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06877" y="3373022"/>
            <a:ext cx="15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Robinson 1</a:t>
            </a:r>
          </a:p>
        </p:txBody>
      </p:sp>
    </p:spTree>
    <p:extLst>
      <p:ext uri="{BB962C8B-B14F-4D97-AF65-F5344CB8AC3E}">
        <p14:creationId xmlns:p14="http://schemas.microsoft.com/office/powerpoint/2010/main" val="398548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166" y="1700885"/>
            <a:ext cx="10515600" cy="4351338"/>
          </a:xfrm>
        </p:spPr>
        <p:txBody>
          <a:bodyPr/>
          <a:lstStyle/>
          <a:p>
            <a:r>
              <a:rPr lang="en-US" dirty="0"/>
              <a:t>Rib fractures</a:t>
            </a:r>
          </a:p>
          <a:p>
            <a:r>
              <a:rPr lang="en-US" dirty="0"/>
              <a:t>Proximal humerus fractures</a:t>
            </a:r>
          </a:p>
          <a:p>
            <a:r>
              <a:rPr lang="en-US" dirty="0"/>
              <a:t>Pneumothorax</a:t>
            </a:r>
          </a:p>
          <a:p>
            <a:r>
              <a:rPr lang="en-US" dirty="0"/>
              <a:t>Scapular fractures</a:t>
            </a:r>
          </a:p>
          <a:p>
            <a:pPr lvl="1"/>
            <a:r>
              <a:rPr lang="en-US" dirty="0"/>
              <a:t>“Floating shoulder”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50" y="859205"/>
            <a:ext cx="6341201" cy="2874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29" r="46381" b="68277"/>
          <a:stretch/>
        </p:blipFill>
        <p:spPr>
          <a:xfrm>
            <a:off x="2528956" y="4295912"/>
            <a:ext cx="2915479" cy="2175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918" t="34461" r="59045" b="34299"/>
          <a:stretch/>
        </p:blipFill>
        <p:spPr>
          <a:xfrm>
            <a:off x="5764694" y="4329043"/>
            <a:ext cx="1921567" cy="2142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6907" y="646338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397943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1331" y="27063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MIDSHAFT FRACTURES</a:t>
            </a:r>
          </a:p>
        </p:txBody>
      </p:sp>
    </p:spTree>
    <p:extLst>
      <p:ext uri="{BB962C8B-B14F-4D97-AF65-F5344CB8AC3E}">
        <p14:creationId xmlns:p14="http://schemas.microsoft.com/office/powerpoint/2010/main" val="429258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1149810"/>
            <a:ext cx="10937875" cy="4782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Classification</a:t>
            </a:r>
            <a:r>
              <a:rPr lang="en-US" dirty="0"/>
              <a:t>: OTA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047875" y="6508750"/>
            <a:ext cx="5699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*Journal of Orthopaedic Trauma 32:S105, January 2018.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7524" y="5950859"/>
            <a:ext cx="209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~80% of fractures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4114" y="5958114"/>
            <a:ext cx="182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~5% of fractures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12515" y="5941180"/>
            <a:ext cx="182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~15% of fractures</a:t>
            </a:r>
          </a:p>
        </p:txBody>
      </p:sp>
      <p:sp>
        <p:nvSpPr>
          <p:cNvPr id="3" name="Donut 2"/>
          <p:cNvSpPr/>
          <p:nvPr/>
        </p:nvSpPr>
        <p:spPr>
          <a:xfrm>
            <a:off x="4410777" y="2596910"/>
            <a:ext cx="4138647" cy="4261089"/>
          </a:xfrm>
          <a:prstGeom prst="donut">
            <a:avLst>
              <a:gd name="adj" fmla="val 24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2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37692"/>
            <a:ext cx="10988125" cy="4827476"/>
          </a:xfrm>
        </p:spPr>
        <p:txBody>
          <a:bodyPr/>
          <a:lstStyle/>
          <a:p>
            <a:r>
              <a:rPr lang="en-US" dirty="0"/>
              <a:t>Physical Exam</a:t>
            </a:r>
          </a:p>
          <a:p>
            <a:pPr lvl="1"/>
            <a:r>
              <a:rPr lang="en-US" dirty="0"/>
              <a:t>Skin integrity</a:t>
            </a:r>
          </a:p>
          <a:p>
            <a:pPr lvl="2"/>
            <a:r>
              <a:rPr lang="en-US" dirty="0"/>
              <a:t>Overlying abrasions</a:t>
            </a:r>
          </a:p>
          <a:p>
            <a:pPr lvl="2"/>
            <a:r>
              <a:rPr lang="en-US" dirty="0"/>
              <a:t>Medial fragment can “button hole” through the </a:t>
            </a:r>
            <a:r>
              <a:rPr lang="en-US" dirty="0" err="1"/>
              <a:t>platysma</a:t>
            </a:r>
            <a:endParaRPr lang="en-US" dirty="0"/>
          </a:p>
          <a:p>
            <a:pPr lvl="1"/>
            <a:r>
              <a:rPr lang="en-US" dirty="0"/>
              <a:t>NV status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Radiographs: AP + cephalic/</a:t>
            </a:r>
            <a:r>
              <a:rPr lang="en-US" dirty="0" err="1"/>
              <a:t>Zanca</a:t>
            </a:r>
            <a:r>
              <a:rPr lang="en-US" dirty="0"/>
              <a:t> view</a:t>
            </a:r>
          </a:p>
          <a:p>
            <a:pPr marL="457200" lvl="1" indent="0">
              <a:buNone/>
            </a:pPr>
            <a:r>
              <a:rPr lang="en-US" dirty="0"/>
              <a:t>    Prefer </a:t>
            </a:r>
            <a:r>
              <a:rPr lang="en-US" b="1" dirty="0"/>
              <a:t>upright</a:t>
            </a:r>
            <a:r>
              <a:rPr lang="en-US" dirty="0"/>
              <a:t> bilateral clavicles on same cassette </a:t>
            </a:r>
            <a:r>
              <a:rPr lang="mr-IN" dirty="0"/>
              <a:t>–</a:t>
            </a:r>
            <a:r>
              <a:rPr lang="en-US" dirty="0"/>
              <a:t> allows comparison to normal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387" y="4728876"/>
            <a:ext cx="5432255" cy="1741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247" y="4729132"/>
            <a:ext cx="5125433" cy="1727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910" y="718275"/>
            <a:ext cx="2823881" cy="2663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5299" y="3401524"/>
            <a:ext cx="259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9142" y="6459501"/>
            <a:ext cx="2031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*XR courtesy of author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264081" y="4418463"/>
            <a:ext cx="352488" cy="114645"/>
          </a:xfrm>
          <a:prstGeom prst="rightArrow">
            <a:avLst>
              <a:gd name="adj1" fmla="val 50000"/>
              <a:gd name="adj2" fmla="val 3990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2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Operative </a:t>
            </a:r>
            <a:r>
              <a:rPr lang="en-US" u="sng" dirty="0" err="1"/>
              <a:t>vs</a:t>
            </a:r>
            <a:r>
              <a:rPr lang="en-US" u="sng" dirty="0"/>
              <a:t> Non-operative</a:t>
            </a:r>
            <a:r>
              <a:rPr lang="en-US" dirty="0"/>
              <a:t>: deciding factors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892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Cosmesis: “bump or a scar”</a:t>
            </a:r>
          </a:p>
          <a:p>
            <a:pPr lvl="1"/>
            <a:r>
              <a:rPr lang="en-US" dirty="0"/>
              <a:t>Simple sling </a:t>
            </a:r>
            <a:r>
              <a:rPr lang="en-US" dirty="0" err="1"/>
              <a:t>vs</a:t>
            </a:r>
            <a:r>
              <a:rPr lang="en-US" dirty="0"/>
              <a:t> clavicle strap/”figure-of-8” brace: no benefit of strap</a:t>
            </a:r>
          </a:p>
          <a:p>
            <a:pPr lvl="2"/>
            <a:r>
              <a:rPr lang="en-US" dirty="0"/>
              <a:t>Sling for comfort only</a:t>
            </a:r>
          </a:p>
          <a:p>
            <a:pPr lvl="1"/>
            <a:r>
              <a:rPr lang="en-US" dirty="0"/>
              <a:t>Droopy shoulder?</a:t>
            </a:r>
          </a:p>
          <a:p>
            <a:endParaRPr lang="en-US" dirty="0"/>
          </a:p>
          <a:p>
            <a:r>
              <a:rPr lang="en-US" dirty="0"/>
              <a:t>Shoulder function</a:t>
            </a:r>
          </a:p>
          <a:p>
            <a:endParaRPr lang="en-US" dirty="0"/>
          </a:p>
          <a:p>
            <a:r>
              <a:rPr lang="en-US" dirty="0"/>
              <a:t>Nonunion: fracture and patient-specific characteristics</a:t>
            </a:r>
          </a:p>
          <a:p>
            <a:endParaRPr lang="en-US" dirty="0"/>
          </a:p>
          <a:p>
            <a:r>
              <a:rPr lang="en-US" dirty="0"/>
              <a:t>Associated Injuries</a:t>
            </a:r>
          </a:p>
          <a:p>
            <a:endParaRPr lang="en-US" dirty="0"/>
          </a:p>
          <a:p>
            <a:r>
              <a:rPr lang="en-US" dirty="0" err="1"/>
              <a:t>Polytrauma</a:t>
            </a:r>
            <a:endParaRPr lang="en-US" dirty="0"/>
          </a:p>
        </p:txBody>
      </p:sp>
      <p:pic>
        <p:nvPicPr>
          <p:cNvPr id="7" name="Picture Placeholder 1" descr="FIGURE 3."/>
          <p:cNvPicPr>
            <a:picLocks noChangeAspect="1"/>
          </p:cNvPicPr>
          <p:nvPr/>
        </p:nvPicPr>
        <p:blipFill rotWithShape="1">
          <a:blip r:embed="rId3"/>
          <a:srcRect b="50241"/>
          <a:stretch/>
        </p:blipFill>
        <p:spPr>
          <a:xfrm>
            <a:off x="8771742" y="1808042"/>
            <a:ext cx="3172519" cy="2213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36994" y="4060171"/>
            <a:ext cx="31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</a:t>
            </a:r>
            <a:r>
              <a:rPr lang="en-US" sz="1000" dirty="0"/>
              <a:t>The Community Orthopaedic Surgeon Taking Trauma Call: Pediatric </a:t>
            </a:r>
            <a:r>
              <a:rPr lang="en-US" sz="1000" dirty="0" err="1"/>
              <a:t>Midshaft</a:t>
            </a:r>
            <a:r>
              <a:rPr lang="en-US" sz="1000" dirty="0"/>
              <a:t> Clavicle Fracture Pearls and Pitfalls</a:t>
            </a:r>
            <a:r>
              <a:rPr lang="en-US" sz="1000" i="1" dirty="0"/>
              <a:t>. </a:t>
            </a:r>
            <a:r>
              <a:rPr lang="en-US" sz="1000" dirty="0"/>
              <a:t>Vargas-Vila, M; Mehlman, C; </a:t>
            </a:r>
            <a:r>
              <a:rPr lang="en-US" sz="1000" dirty="0" err="1"/>
              <a:t>Pennock</a:t>
            </a:r>
            <a:r>
              <a:rPr lang="en-US" sz="1000" dirty="0"/>
              <a:t>, A. </a:t>
            </a:r>
            <a:r>
              <a:rPr lang="en-US" sz="1000" i="1" dirty="0"/>
              <a:t>J Ortho Trauma:</a:t>
            </a:r>
            <a:r>
              <a:rPr lang="en-US" sz="1000" dirty="0"/>
              <a:t> August 2019 - Volume 33 - Issue - p S1-S5.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015371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Shoulder Function with Non-operative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McKee MD, Pedersen EM, Jones C, et al. Deficits following </a:t>
            </a:r>
            <a:r>
              <a:rPr lang="en-US" dirty="0" err="1"/>
              <a:t>nonoperative</a:t>
            </a:r>
            <a:r>
              <a:rPr lang="en-US" dirty="0"/>
              <a:t> treatment of displaced </a:t>
            </a:r>
            <a:r>
              <a:rPr lang="en-US" dirty="0" err="1"/>
              <a:t>midshaft</a:t>
            </a:r>
            <a:r>
              <a:rPr lang="en-US" dirty="0"/>
              <a:t> </a:t>
            </a:r>
            <a:r>
              <a:rPr lang="en-US" dirty="0" err="1"/>
              <a:t>clavicular</a:t>
            </a:r>
            <a:r>
              <a:rPr lang="en-US" dirty="0"/>
              <a:t> fractures. </a:t>
            </a:r>
            <a:r>
              <a:rPr lang="en-US" i="1" dirty="0"/>
              <a:t>J Bone Joint </a:t>
            </a:r>
            <a:r>
              <a:rPr lang="en-US" i="1" dirty="0" err="1"/>
              <a:t>Surg</a:t>
            </a:r>
            <a:r>
              <a:rPr lang="en-US" i="1" dirty="0"/>
              <a:t> Am</a:t>
            </a:r>
            <a:r>
              <a:rPr lang="en-US" dirty="0"/>
              <a:t>. 2006;88(1):35–40.	</a:t>
            </a:r>
          </a:p>
          <a:p>
            <a:pPr lvl="2"/>
            <a:r>
              <a:rPr lang="en-US" dirty="0"/>
              <a:t>Motion preserved</a:t>
            </a:r>
          </a:p>
          <a:p>
            <a:pPr lvl="2"/>
            <a:r>
              <a:rPr lang="en-US" dirty="0"/>
              <a:t>Significantly reduced strength in max/endurance flexion, max/endurance abduction, max/endurance external rotation, max/endurance internal rotation. </a:t>
            </a:r>
          </a:p>
          <a:p>
            <a:pPr lvl="2"/>
            <a:r>
              <a:rPr lang="en-US" dirty="0"/>
              <a:t>Mean Constant score 71 points &amp; mean DASH score 24.6 points = residual disability</a:t>
            </a:r>
          </a:p>
          <a:p>
            <a:pPr lvl="2"/>
            <a:r>
              <a:rPr lang="en-US" dirty="0"/>
              <a:t>However</a:t>
            </a:r>
            <a:r>
              <a:rPr lang="mr-IN" dirty="0"/>
              <a:t>…</a:t>
            </a:r>
            <a:r>
              <a:rPr lang="en-US" dirty="0"/>
              <a:t>. The amount of shortening not quantified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marL="685800" lvl="2">
              <a:spcBef>
                <a:spcPts val="1000"/>
              </a:spcBef>
            </a:pPr>
            <a:r>
              <a:rPr lang="en-US" sz="2400" dirty="0" err="1"/>
              <a:t>Hillen</a:t>
            </a:r>
            <a:r>
              <a:rPr lang="en-US" sz="2400" dirty="0"/>
              <a:t> RJ, </a:t>
            </a:r>
            <a:r>
              <a:rPr lang="en-US" sz="2400" dirty="0" err="1"/>
              <a:t>Schraa</a:t>
            </a:r>
            <a:r>
              <a:rPr lang="en-US" sz="2400" dirty="0"/>
              <a:t> ER, van Essen T, Burger BJ, </a:t>
            </a:r>
            <a:r>
              <a:rPr lang="en-US" sz="2400" dirty="0" err="1"/>
              <a:t>Veeger</a:t>
            </a:r>
            <a:r>
              <a:rPr lang="en-US" sz="2400" dirty="0"/>
              <a:t> DH. Long-term follow-up of conservatively treated </a:t>
            </a:r>
            <a:r>
              <a:rPr lang="en-US" sz="2400" dirty="0" err="1"/>
              <a:t>midshaft</a:t>
            </a:r>
            <a:r>
              <a:rPr lang="en-US" sz="2400" dirty="0"/>
              <a:t> </a:t>
            </a:r>
            <a:r>
              <a:rPr lang="en-US" sz="2400" dirty="0" err="1"/>
              <a:t>clavicular</a:t>
            </a:r>
            <a:r>
              <a:rPr lang="en-US" sz="2400" dirty="0"/>
              <a:t> fractures on functional outcome. </a:t>
            </a:r>
            <a:r>
              <a:rPr lang="en-US" sz="2400" i="1" dirty="0"/>
              <a:t>J </a:t>
            </a:r>
            <a:r>
              <a:rPr lang="en-US" sz="2400" i="1" dirty="0" err="1"/>
              <a:t>Orthop</a:t>
            </a:r>
            <a:r>
              <a:rPr lang="en-US" sz="2400" i="1" dirty="0"/>
              <a:t>. </a:t>
            </a:r>
            <a:r>
              <a:rPr lang="en-US" sz="2400" dirty="0"/>
              <a:t>2019 Sep 11;18:80-85.</a:t>
            </a:r>
          </a:p>
          <a:p>
            <a:pPr marL="1143000" lvl="3">
              <a:spcBef>
                <a:spcPts val="1000"/>
              </a:spcBef>
            </a:pPr>
            <a:r>
              <a:rPr lang="en-US" sz="2200" dirty="0"/>
              <a:t>13 year f/u, ~1 cm shortening; 18 adult patients</a:t>
            </a:r>
          </a:p>
          <a:p>
            <a:pPr marL="1143000" lvl="3">
              <a:spcBef>
                <a:spcPts val="1000"/>
              </a:spcBef>
            </a:pPr>
            <a:r>
              <a:rPr lang="en-US" sz="2200" dirty="0"/>
              <a:t>No significant long term deficits in strength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2255" y="6180422"/>
            <a:ext cx="594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Minimal shortening = minimal deficit? Literature unclear!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9149" y="3708254"/>
            <a:ext cx="9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VS</a:t>
            </a:r>
            <a:r>
              <a:rPr lang="mr-IN" i="1" dirty="0"/>
              <a:t>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0188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Nonunion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Liu W, Xiao J, </a:t>
            </a:r>
            <a:r>
              <a:rPr lang="en-US" sz="2200" dirty="0" err="1"/>
              <a:t>Ji</a:t>
            </a:r>
            <a:r>
              <a:rPr lang="en-US" sz="2200" dirty="0"/>
              <a:t> F, </a:t>
            </a:r>
            <a:r>
              <a:rPr lang="en-US" sz="2200" dirty="0" err="1"/>
              <a:t>Xie</a:t>
            </a:r>
            <a:r>
              <a:rPr lang="en-US" sz="2200" dirty="0"/>
              <a:t> Y, </a:t>
            </a:r>
            <a:r>
              <a:rPr lang="en-US" sz="2200" dirty="0" err="1"/>
              <a:t>Hao</a:t>
            </a:r>
            <a:r>
              <a:rPr lang="en-US" sz="2200" dirty="0"/>
              <a:t> Y. Intrinsic and extrinsic risk factors for nonunion after </a:t>
            </a:r>
            <a:r>
              <a:rPr lang="en-US" sz="2200" dirty="0" err="1"/>
              <a:t>nonoperative</a:t>
            </a:r>
            <a:r>
              <a:rPr lang="en-US" sz="2200" dirty="0"/>
              <a:t> treatment of </a:t>
            </a:r>
            <a:r>
              <a:rPr lang="en-US" sz="2200" dirty="0" err="1"/>
              <a:t>midshaft</a:t>
            </a:r>
            <a:r>
              <a:rPr lang="en-US" sz="2200" dirty="0"/>
              <a:t> clavicle fractures. </a:t>
            </a:r>
            <a:r>
              <a:rPr lang="en-US" sz="2200" i="1" dirty="0" err="1"/>
              <a:t>Orthopaedics</a:t>
            </a:r>
            <a:r>
              <a:rPr lang="en-US" sz="2200" i="1" dirty="0"/>
              <a:t> &amp; Traumatology: Surgery &amp; Research</a:t>
            </a:r>
            <a:r>
              <a:rPr lang="en-US" sz="2200" dirty="0"/>
              <a:t>, 2015, Vol.101 (2), p.197-200.</a:t>
            </a:r>
          </a:p>
          <a:p>
            <a:pPr lvl="1"/>
            <a:r>
              <a:rPr lang="en-US" sz="1900" b="1" dirty="0"/>
              <a:t>Amount of displacement</a:t>
            </a:r>
            <a:r>
              <a:rPr lang="en-US" sz="1900" dirty="0"/>
              <a:t>: more displacement = less likely to heal</a:t>
            </a:r>
          </a:p>
          <a:p>
            <a:pPr lvl="2"/>
            <a:r>
              <a:rPr lang="en-US" sz="1900" dirty="0"/>
              <a:t>2 cm displacement is frequently used in literature as a cutoff</a:t>
            </a:r>
          </a:p>
          <a:p>
            <a:pPr lvl="2"/>
            <a:r>
              <a:rPr lang="en-US" sz="1900" i="1" dirty="0"/>
              <a:t>Currently, specific number found to be less clear</a:t>
            </a:r>
          </a:p>
          <a:p>
            <a:pPr lvl="1"/>
            <a:endParaRPr lang="en-US" sz="1900" dirty="0"/>
          </a:p>
          <a:p>
            <a:pPr lvl="1"/>
            <a:r>
              <a:rPr lang="en-US" sz="1900" b="1" dirty="0"/>
              <a:t>Smoking</a:t>
            </a:r>
          </a:p>
          <a:p>
            <a:pPr lvl="1"/>
            <a:endParaRPr lang="en-US" sz="1900" dirty="0"/>
          </a:p>
          <a:p>
            <a:pPr lvl="1"/>
            <a:r>
              <a:rPr lang="en-US" sz="1900" b="1" dirty="0"/>
              <a:t>Fracture comminution</a:t>
            </a:r>
            <a:r>
              <a:rPr lang="en-US" sz="1900" dirty="0"/>
              <a:t>: Z fragment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07" y="4604131"/>
            <a:ext cx="4901641" cy="15713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9637945" y="5171142"/>
            <a:ext cx="850407" cy="170103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79142" y="6459501"/>
            <a:ext cx="2031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*XR courtesy of author</a:t>
            </a:r>
          </a:p>
        </p:txBody>
      </p:sp>
    </p:spTree>
    <p:extLst>
      <p:ext uri="{BB962C8B-B14F-4D97-AF65-F5344CB8AC3E}">
        <p14:creationId xmlns:p14="http://schemas.microsoft.com/office/powerpoint/2010/main" val="93690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Nonunion Risk: patient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7875" y="6508750"/>
            <a:ext cx="3064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*Data from JBJS Am. 2013;95:1153-8.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88352" y="4581451"/>
            <a:ext cx="1598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Smoking</a:t>
            </a:r>
            <a:r>
              <a:rPr lang="en-US" sz="1400" i="1" dirty="0"/>
              <a:t> and </a:t>
            </a:r>
            <a:r>
              <a:rPr lang="en-US" sz="1400" b="1" i="1" dirty="0"/>
              <a:t>comminution</a:t>
            </a:r>
            <a:r>
              <a:rPr lang="en-US" sz="1400" i="1" dirty="0"/>
              <a:t> each automatically increases risk ~3+x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76864"/>
              </p:ext>
            </p:extLst>
          </p:nvPr>
        </p:nvGraphicFramePr>
        <p:xfrm>
          <a:off x="1585318" y="2550467"/>
          <a:ext cx="8460953" cy="3098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5962">
                  <a:extLst>
                    <a:ext uri="{9D8B030D-6E8A-4147-A177-3AD203B41FA5}">
                      <a16:colId xmlns:a16="http://schemas.microsoft.com/office/drawing/2014/main" val="4183426980"/>
                    </a:ext>
                  </a:extLst>
                </a:gridCol>
                <a:gridCol w="1692191">
                  <a:extLst>
                    <a:ext uri="{9D8B030D-6E8A-4147-A177-3AD203B41FA5}">
                      <a16:colId xmlns:a16="http://schemas.microsoft.com/office/drawing/2014/main" val="2518688777"/>
                    </a:ext>
                  </a:extLst>
                </a:gridCol>
                <a:gridCol w="1574910">
                  <a:extLst>
                    <a:ext uri="{9D8B030D-6E8A-4147-A177-3AD203B41FA5}">
                      <a16:colId xmlns:a16="http://schemas.microsoft.com/office/drawing/2014/main" val="3680486224"/>
                    </a:ext>
                  </a:extLst>
                </a:gridCol>
                <a:gridCol w="1792717">
                  <a:extLst>
                    <a:ext uri="{9D8B030D-6E8A-4147-A177-3AD203B41FA5}">
                      <a16:colId xmlns:a16="http://schemas.microsoft.com/office/drawing/2014/main" val="3616574433"/>
                    </a:ext>
                  </a:extLst>
                </a:gridCol>
                <a:gridCol w="1625173">
                  <a:extLst>
                    <a:ext uri="{9D8B030D-6E8A-4147-A177-3AD203B41FA5}">
                      <a16:colId xmlns:a16="http://schemas.microsoft.com/office/drawing/2014/main" val="2770635809"/>
                    </a:ext>
                  </a:extLst>
                </a:gridCol>
              </a:tblGrid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Overall Displacement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Non-comminuted Fx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Comminuted Fx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Non-comminuted Fx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Comminuted Fx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0289336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(mm)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Non-smoker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Non-smoker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Smoker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Smoker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0180904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573208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6361813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9031776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2146614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8566051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71881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47875" y="1948781"/>
            <a:ext cx="809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“Ready Reckoner” Score: Murray et al, Edinburgh 2013</a:t>
            </a:r>
          </a:p>
        </p:txBody>
      </p:sp>
      <p:sp>
        <p:nvSpPr>
          <p:cNvPr id="10" name="Donut 9"/>
          <p:cNvSpPr/>
          <p:nvPr/>
        </p:nvSpPr>
        <p:spPr>
          <a:xfrm>
            <a:off x="7192414" y="4130036"/>
            <a:ext cx="635403" cy="511179"/>
          </a:xfrm>
          <a:prstGeom prst="donut">
            <a:avLst>
              <a:gd name="adj" fmla="val 96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269915" y="4164876"/>
            <a:ext cx="1179231" cy="220750"/>
          </a:xfrm>
          <a:prstGeom prst="rightArrow">
            <a:avLst/>
          </a:prstGeom>
          <a:solidFill>
            <a:schemeClr val="accent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nut 13"/>
          <p:cNvSpPr/>
          <p:nvPr/>
        </p:nvSpPr>
        <p:spPr>
          <a:xfrm>
            <a:off x="3892013" y="4095601"/>
            <a:ext cx="635403" cy="511179"/>
          </a:xfrm>
          <a:prstGeom prst="donut">
            <a:avLst>
              <a:gd name="adj" fmla="val 96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9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Injuries: operative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Severe chest wall trauma</a:t>
            </a:r>
          </a:p>
          <a:p>
            <a:pPr lvl="1"/>
            <a:r>
              <a:rPr lang="en-US" dirty="0"/>
              <a:t>Vascular injury requiring repair</a:t>
            </a:r>
          </a:p>
          <a:p>
            <a:pPr lvl="1"/>
            <a:r>
              <a:rPr lang="en-US" dirty="0"/>
              <a:t>Progressive neurologic deficit/plexus palsy</a:t>
            </a:r>
          </a:p>
          <a:p>
            <a:pPr lvl="2"/>
            <a:r>
              <a:rPr lang="en-US" dirty="0"/>
              <a:t>ORIF clavicle stabilizes the vascular or </a:t>
            </a:r>
            <a:r>
              <a:rPr lang="en-US" dirty="0" err="1"/>
              <a:t>neuro</a:t>
            </a:r>
            <a:r>
              <a:rPr lang="en-US" dirty="0"/>
              <a:t> repair!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i="1" dirty="0"/>
              <a:t>Ipsilateral upper extremity injuries/fractures?</a:t>
            </a:r>
          </a:p>
          <a:p>
            <a:pPr lvl="1"/>
            <a:r>
              <a:rPr lang="en-US" i="1" dirty="0"/>
              <a:t>Multiple ipsilateral upper rib fractures?</a:t>
            </a:r>
          </a:p>
          <a:p>
            <a:pPr lvl="1"/>
            <a:endParaRPr lang="en-US" dirty="0"/>
          </a:p>
          <a:p>
            <a:r>
              <a:rPr lang="en-US" dirty="0" err="1"/>
              <a:t>Scapulothoracic</a:t>
            </a:r>
            <a:r>
              <a:rPr lang="en-US" dirty="0"/>
              <a:t> dissociation</a:t>
            </a:r>
          </a:p>
          <a:p>
            <a:pPr lvl="1"/>
            <a:r>
              <a:rPr lang="en-US" dirty="0"/>
              <a:t>Traction injury</a:t>
            </a:r>
          </a:p>
          <a:p>
            <a:pPr lvl="1"/>
            <a:r>
              <a:rPr lang="en-US" dirty="0"/>
              <a:t>Widened space between scapula and spine</a:t>
            </a:r>
          </a:p>
          <a:p>
            <a:pPr lvl="1"/>
            <a:r>
              <a:rPr lang="en-US" b="1" dirty="0"/>
              <a:t>Distracted</a:t>
            </a:r>
            <a:r>
              <a:rPr lang="en-US" dirty="0"/>
              <a:t> clavicle fracture</a:t>
            </a:r>
          </a:p>
          <a:p>
            <a:pPr lvl="1"/>
            <a:r>
              <a:rPr lang="en-US" dirty="0"/>
              <a:t>Beware of vascular &amp; brachial plexus injuries!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084" y="1989900"/>
            <a:ext cx="3764466" cy="3983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6907" y="646338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303256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deforming forces affecting clavicle fractures</a:t>
            </a:r>
          </a:p>
          <a:p>
            <a:endParaRPr lang="en-US" dirty="0"/>
          </a:p>
          <a:p>
            <a:r>
              <a:rPr lang="en-US" dirty="0"/>
              <a:t>Discuss factors affecting the decision to treat fractures operatively </a:t>
            </a:r>
            <a:r>
              <a:rPr lang="en-US" dirty="0" err="1"/>
              <a:t>vs</a:t>
            </a:r>
            <a:r>
              <a:rPr lang="en-US" dirty="0"/>
              <a:t> non-operatively</a:t>
            </a:r>
          </a:p>
          <a:p>
            <a:endParaRPr lang="en-US" dirty="0"/>
          </a:p>
          <a:p>
            <a:r>
              <a:rPr lang="en-US" dirty="0"/>
              <a:t>Evaluate different operative techniques available</a:t>
            </a:r>
          </a:p>
        </p:txBody>
      </p:sp>
    </p:spTree>
    <p:extLst>
      <p:ext uri="{BB962C8B-B14F-4D97-AF65-F5344CB8AC3E}">
        <p14:creationId xmlns:p14="http://schemas.microsoft.com/office/powerpoint/2010/main" val="4064691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Injuries: operative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“Floating shoulder”</a:t>
            </a:r>
          </a:p>
          <a:p>
            <a:pPr lvl="1"/>
            <a:r>
              <a:rPr lang="en-US" dirty="0"/>
              <a:t>Associated displaced glenoid neck facture</a:t>
            </a:r>
          </a:p>
          <a:p>
            <a:pPr lvl="1"/>
            <a:r>
              <a:rPr lang="en-US" dirty="0"/>
              <a:t>Frequently can only fix the clavicle and the </a:t>
            </a:r>
            <a:r>
              <a:rPr lang="en-US" dirty="0" err="1"/>
              <a:t>glenoid</a:t>
            </a:r>
            <a:r>
              <a:rPr lang="en-US" dirty="0"/>
              <a:t> will reduce into acceptable alignment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49" y="3640212"/>
            <a:ext cx="5008109" cy="2843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623" y="3640211"/>
            <a:ext cx="3834192" cy="28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5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Polytrauma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Fixation can help advance WB in a patient with B UE injuries</a:t>
            </a:r>
          </a:p>
          <a:p>
            <a:endParaRPr lang="en-US" dirty="0"/>
          </a:p>
          <a:p>
            <a:pPr marL="457200" lvl="1" indent="0" algn="ctr">
              <a:buNone/>
            </a:pPr>
            <a:r>
              <a:rPr lang="en-US" sz="3000" b="1" dirty="0"/>
              <a:t>“Give them back an arm to use”</a:t>
            </a:r>
          </a:p>
          <a:p>
            <a:endParaRPr lang="en-US" dirty="0"/>
          </a:p>
          <a:p>
            <a:r>
              <a:rPr lang="en-US" dirty="0"/>
              <a:t>Facilitate physical therapy/mobilization</a:t>
            </a:r>
          </a:p>
          <a:p>
            <a:pPr lvl="1"/>
            <a:r>
              <a:rPr lang="en-US" dirty="0"/>
              <a:t>Shorten hospital stay</a:t>
            </a:r>
          </a:p>
          <a:p>
            <a:pPr lvl="1"/>
            <a:r>
              <a:rPr lang="en-US" dirty="0"/>
              <a:t>Minimize pain medication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80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to Work as a Deciding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Manual laborers?</a:t>
            </a:r>
          </a:p>
          <a:p>
            <a:endParaRPr lang="en-US" dirty="0"/>
          </a:p>
          <a:p>
            <a:r>
              <a:rPr lang="en-US" dirty="0"/>
              <a:t>Pro athletes?</a:t>
            </a:r>
          </a:p>
          <a:p>
            <a:pPr lvl="1"/>
            <a:r>
              <a:rPr lang="en-US" dirty="0"/>
              <a:t>NFL players returned to sport faster</a:t>
            </a:r>
          </a:p>
          <a:p>
            <a:pPr marL="914400" lvl="2" indent="0">
              <a:buNone/>
            </a:pPr>
            <a:r>
              <a:rPr lang="en-US" i="1" dirty="0"/>
              <a:t>Harris et al, </a:t>
            </a:r>
            <a:r>
              <a:rPr lang="en-US" i="1" dirty="0" err="1"/>
              <a:t>Orthopaedics</a:t>
            </a:r>
            <a:r>
              <a:rPr lang="en-US" i="1" dirty="0"/>
              <a:t> 2017</a:t>
            </a:r>
          </a:p>
          <a:p>
            <a:pPr lvl="2"/>
            <a:r>
              <a:rPr lang="en-US" dirty="0"/>
              <a:t>44% returned the same season</a:t>
            </a:r>
          </a:p>
          <a:p>
            <a:pPr lvl="2"/>
            <a:r>
              <a:rPr lang="en-US" dirty="0"/>
              <a:t>96% returned to sport at 1 year</a:t>
            </a:r>
          </a:p>
          <a:p>
            <a:pPr lvl="2"/>
            <a:r>
              <a:rPr lang="en-US" dirty="0"/>
              <a:t>However, QB’s and RB’s did worse compared to other positions</a:t>
            </a:r>
          </a:p>
          <a:p>
            <a:pPr lvl="2"/>
            <a:endParaRPr lang="en-US" dirty="0"/>
          </a:p>
          <a:p>
            <a:pPr lvl="1"/>
            <a:r>
              <a:rPr lang="en-US" dirty="0" err="1"/>
              <a:t>Dr</a:t>
            </a:r>
            <a:r>
              <a:rPr lang="en-US" dirty="0"/>
              <a:t> Peter Millett @ Steadman Clinic: “For example, in certain instances where there was an important event, I have had some athletes back to competition in as little as 2 weeks.”</a:t>
            </a:r>
          </a:p>
        </p:txBody>
      </p:sp>
    </p:spTree>
    <p:extLst>
      <p:ext uri="{BB962C8B-B14F-4D97-AF65-F5344CB8AC3E}">
        <p14:creationId xmlns:p14="http://schemas.microsoft.com/office/powerpoint/2010/main" val="3437456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Operative: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ORIF: plating</a:t>
            </a:r>
          </a:p>
          <a:p>
            <a:pPr lvl="1"/>
            <a:r>
              <a:rPr lang="en-US" dirty="0"/>
              <a:t>Superior </a:t>
            </a:r>
            <a:r>
              <a:rPr lang="en-US" dirty="0" err="1"/>
              <a:t>vs</a:t>
            </a:r>
            <a:r>
              <a:rPr lang="en-US" dirty="0"/>
              <a:t> anterior</a:t>
            </a:r>
          </a:p>
          <a:p>
            <a:endParaRPr lang="en-US" dirty="0"/>
          </a:p>
          <a:p>
            <a:r>
              <a:rPr lang="en-US" dirty="0"/>
              <a:t>Intramedullary fixation</a:t>
            </a:r>
          </a:p>
          <a:p>
            <a:endParaRPr lang="en-US" dirty="0"/>
          </a:p>
          <a:p>
            <a:r>
              <a:rPr lang="en-US" dirty="0"/>
              <a:t>External fixation?</a:t>
            </a:r>
          </a:p>
          <a:p>
            <a:pPr lvl="1"/>
            <a:r>
              <a:rPr lang="en-US" dirty="0"/>
              <a:t>Not popular in the US</a:t>
            </a:r>
          </a:p>
          <a:p>
            <a:pPr lvl="1"/>
            <a:r>
              <a:rPr lang="en-US" dirty="0" err="1"/>
              <a:t>Ilizarov</a:t>
            </a:r>
            <a:r>
              <a:rPr lang="en-US" dirty="0"/>
              <a:t>-type constructs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29" y="4219512"/>
            <a:ext cx="2038629" cy="14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90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Intramedullary Implants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524"/>
            <a:ext cx="10515600" cy="48991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Takes advantage of IM canal in central 1/3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Advantage</a:t>
            </a:r>
          </a:p>
          <a:p>
            <a:pPr lvl="1"/>
            <a:r>
              <a:rPr lang="en-US" dirty="0"/>
              <a:t>Soft tissue friendly</a:t>
            </a:r>
          </a:p>
          <a:p>
            <a:pPr lvl="1"/>
            <a:r>
              <a:rPr lang="en-US" dirty="0"/>
              <a:t>Best for simple fracture patterns</a:t>
            </a:r>
          </a:p>
          <a:p>
            <a:pPr lvl="1"/>
            <a:endParaRPr lang="en-US" dirty="0"/>
          </a:p>
          <a:p>
            <a:r>
              <a:rPr lang="en-US" dirty="0"/>
              <a:t>Disadvantage: </a:t>
            </a:r>
          </a:p>
          <a:p>
            <a:pPr lvl="1"/>
            <a:r>
              <a:rPr lang="en-US" dirty="0"/>
              <a:t>Can’t lock rotation with most devices</a:t>
            </a:r>
          </a:p>
          <a:p>
            <a:pPr lvl="1"/>
            <a:r>
              <a:rPr lang="en-US" dirty="0"/>
              <a:t>Rate of reduction loss is high</a:t>
            </a:r>
          </a:p>
          <a:p>
            <a:pPr lvl="1"/>
            <a:r>
              <a:rPr lang="en-US" dirty="0"/>
              <a:t>High rate of ROH with unlocked implants</a:t>
            </a:r>
          </a:p>
          <a:p>
            <a:pPr lvl="1"/>
            <a:r>
              <a:rPr lang="en-US" dirty="0"/>
              <a:t>Fear: pin migration with unlocked/non-threaded!</a:t>
            </a:r>
          </a:p>
          <a:p>
            <a:endParaRPr lang="en-US" dirty="0"/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Commercially available products</a:t>
            </a:r>
          </a:p>
          <a:p>
            <a:pPr lvl="1"/>
            <a:r>
              <a:rPr lang="en-US" dirty="0"/>
              <a:t>Pediatric titanium elastic nails</a:t>
            </a:r>
          </a:p>
          <a:p>
            <a:pPr lvl="1"/>
            <a:r>
              <a:rPr lang="en-US" dirty="0"/>
              <a:t>Generic Steinmann pins</a:t>
            </a:r>
          </a:p>
          <a:p>
            <a:pPr lvl="1"/>
            <a:r>
              <a:rPr lang="en-US" dirty="0"/>
              <a:t>Cannulated screws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02880" y="5856690"/>
            <a:ext cx="375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</a:t>
            </a:r>
            <a:r>
              <a:rPr lang="en-US" sz="1000" dirty="0"/>
              <a:t>The Community Orthopaedic Surgeon Taking Trauma Call: Pediatric </a:t>
            </a:r>
            <a:r>
              <a:rPr lang="en-US" sz="1000" dirty="0" err="1"/>
              <a:t>Midshaft</a:t>
            </a:r>
            <a:r>
              <a:rPr lang="en-US" sz="1000" dirty="0"/>
              <a:t> Clavicle Fracture Pearls and Pitfalls</a:t>
            </a:r>
            <a:r>
              <a:rPr lang="en-US" sz="1000" i="1" dirty="0"/>
              <a:t>. </a:t>
            </a:r>
            <a:r>
              <a:rPr lang="en-US" sz="1000" dirty="0"/>
              <a:t>Vargas-Vila, M; Mehlman, C; </a:t>
            </a:r>
            <a:r>
              <a:rPr lang="en-US" sz="1000" dirty="0" err="1"/>
              <a:t>Pennock</a:t>
            </a:r>
            <a:r>
              <a:rPr lang="en-US" sz="1000" dirty="0"/>
              <a:t>, A. </a:t>
            </a:r>
            <a:r>
              <a:rPr lang="en-US" sz="1000" i="1" dirty="0"/>
              <a:t>J Ortho Trauma:</a:t>
            </a:r>
            <a:r>
              <a:rPr lang="en-US" sz="1000" dirty="0"/>
              <a:t> August 2019 - V33, p S1-S5.</a:t>
            </a:r>
            <a:endParaRPr lang="en-US" sz="1000" i="1" dirty="0"/>
          </a:p>
          <a:p>
            <a:endParaRPr lang="en-US" sz="1400" i="1" dirty="0"/>
          </a:p>
        </p:txBody>
      </p:sp>
      <p:pic>
        <p:nvPicPr>
          <p:cNvPr id="10" name="Picture Placeholder 1" descr="FIGURE 5."/>
          <p:cNvPicPr>
            <a:picLocks noChangeAspect="1"/>
          </p:cNvPicPr>
          <p:nvPr/>
        </p:nvPicPr>
        <p:blipFill rotWithShape="1">
          <a:blip r:embed="rId2"/>
          <a:srcRect r="48820"/>
          <a:stretch/>
        </p:blipFill>
        <p:spPr>
          <a:xfrm>
            <a:off x="7204439" y="1284343"/>
            <a:ext cx="4149361" cy="44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96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Fixation: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036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ORIF: mainstay in US</a:t>
            </a:r>
          </a:p>
          <a:p>
            <a:pPr lvl="1"/>
            <a:r>
              <a:rPr lang="en-US" dirty="0"/>
              <a:t>Obtain anatomic reduction</a:t>
            </a:r>
          </a:p>
          <a:p>
            <a:pPr lvl="2"/>
            <a:r>
              <a:rPr lang="en-US" dirty="0"/>
              <a:t>Lag screw + neutralization plating</a:t>
            </a:r>
          </a:p>
          <a:p>
            <a:pPr lvl="2"/>
            <a:r>
              <a:rPr lang="en-US" dirty="0"/>
              <a:t>Compression mode plating</a:t>
            </a:r>
          </a:p>
          <a:p>
            <a:pPr lvl="1"/>
            <a:r>
              <a:rPr lang="en-US" dirty="0"/>
              <a:t>Stabilize with rigid implants</a:t>
            </a:r>
          </a:p>
          <a:p>
            <a:pPr lvl="1"/>
            <a:endParaRPr lang="en-US" dirty="0"/>
          </a:p>
          <a:p>
            <a:r>
              <a:rPr lang="en-US" dirty="0"/>
              <a:t>Plate placement options</a:t>
            </a:r>
          </a:p>
          <a:p>
            <a:pPr lvl="1"/>
            <a:r>
              <a:rPr lang="en-US" dirty="0"/>
              <a:t>Superior = prominent, resists vertical translation, more extensile to both ends of bone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Anterior = less prominent, longer screws?, less extensile</a:t>
            </a:r>
          </a:p>
          <a:p>
            <a:pPr marL="457200" lvl="1" indent="0">
              <a:buNone/>
            </a:pPr>
            <a:r>
              <a:rPr lang="en-US" i="1" dirty="0"/>
              <a:t>	*No RCT comparing different plate locations*</a:t>
            </a:r>
          </a:p>
          <a:p>
            <a:pPr marL="457200" lvl="1" indent="0">
              <a:buNone/>
            </a:pPr>
            <a:endParaRPr lang="en-US" i="1" dirty="0"/>
          </a:p>
          <a:p>
            <a:pPr lvl="1"/>
            <a:r>
              <a:rPr lang="en-US" dirty="0"/>
              <a:t>Dual mini-frag plates?</a:t>
            </a:r>
          </a:p>
          <a:p>
            <a:pPr lvl="2"/>
            <a:r>
              <a:rPr lang="en-US" dirty="0"/>
              <a:t>More soft tissue stripping but less (3.7%) removal of symptomatic hardware?</a:t>
            </a:r>
          </a:p>
          <a:p>
            <a:pPr lvl="2"/>
            <a:r>
              <a:rPr lang="en-US" dirty="0" err="1"/>
              <a:t>Czajka</a:t>
            </a:r>
            <a:r>
              <a:rPr lang="en-US" dirty="0"/>
              <a:t> CM, Kay A, Gary JL, et al. Symptomatic implant removal following </a:t>
            </a:r>
          </a:p>
          <a:p>
            <a:pPr marL="914400" lvl="2" indent="0">
              <a:buNone/>
            </a:pPr>
            <a:r>
              <a:rPr lang="en-US" dirty="0"/>
              <a:t>    dual mini-fragment plating for </a:t>
            </a:r>
            <a:r>
              <a:rPr lang="en-US" dirty="0" err="1"/>
              <a:t>clavicular</a:t>
            </a:r>
            <a:r>
              <a:rPr lang="en-US" dirty="0"/>
              <a:t> shaft fractures.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</a:t>
            </a:r>
            <a:r>
              <a:rPr lang="en-US" dirty="0"/>
              <a:t>. 2017;31:236–240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18" y="1664005"/>
            <a:ext cx="6020999" cy="1874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77" t="53377" r="45808"/>
          <a:stretch/>
        </p:blipFill>
        <p:spPr>
          <a:xfrm>
            <a:off x="8996361" y="4257116"/>
            <a:ext cx="2928469" cy="16277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9142" y="6459501"/>
            <a:ext cx="2031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*XR courtesy of author</a:t>
            </a:r>
          </a:p>
        </p:txBody>
      </p:sp>
    </p:spTree>
    <p:extLst>
      <p:ext uri="{BB962C8B-B14F-4D97-AF65-F5344CB8AC3E}">
        <p14:creationId xmlns:p14="http://schemas.microsoft.com/office/powerpoint/2010/main" val="3476491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ORIF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Radiolucent OR table</a:t>
            </a:r>
          </a:p>
          <a:p>
            <a:endParaRPr lang="en-US" dirty="0"/>
          </a:p>
          <a:p>
            <a:r>
              <a:rPr lang="en-US" dirty="0"/>
              <a:t>Position: semi-supine </a:t>
            </a:r>
            <a:r>
              <a:rPr lang="en-US" dirty="0" err="1"/>
              <a:t>vs</a:t>
            </a:r>
            <a:r>
              <a:rPr lang="en-US" dirty="0"/>
              <a:t> beach chair, usually with central bump under spine to hyper-extend chest</a:t>
            </a:r>
          </a:p>
          <a:p>
            <a:endParaRPr lang="en-US" dirty="0"/>
          </a:p>
          <a:p>
            <a:r>
              <a:rPr lang="en-US" dirty="0"/>
              <a:t>XR views coming in from the head: AP + 30 </a:t>
            </a:r>
            <a:r>
              <a:rPr lang="en-US" dirty="0" err="1"/>
              <a:t>deg</a:t>
            </a:r>
            <a:r>
              <a:rPr lang="en-US" dirty="0"/>
              <a:t> cephalic tilt</a:t>
            </a:r>
          </a:p>
          <a:p>
            <a:endParaRPr lang="en-US" dirty="0"/>
          </a:p>
          <a:p>
            <a:r>
              <a:rPr lang="en-US" dirty="0"/>
              <a:t>Arm can be prepped in or out</a:t>
            </a:r>
          </a:p>
        </p:txBody>
      </p:sp>
    </p:spTree>
    <p:extLst>
      <p:ext uri="{BB962C8B-B14F-4D97-AF65-F5344CB8AC3E}">
        <p14:creationId xmlns:p14="http://schemas.microsoft.com/office/powerpoint/2010/main" val="3310028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ORIF </a:t>
            </a:r>
            <a:r>
              <a:rPr lang="en-US" dirty="0" err="1"/>
              <a:t>midshaft</a:t>
            </a:r>
            <a:r>
              <a:rPr lang="en-US" dirty="0"/>
              <a:t> clavicle: NYU/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Egol</a:t>
            </a:r>
            <a:endParaRPr lang="en-US" dirty="0"/>
          </a:p>
          <a:p>
            <a:pPr lvl="1"/>
            <a:r>
              <a:rPr lang="en-US" dirty="0"/>
              <a:t>https://</a:t>
            </a:r>
            <a:r>
              <a:rPr lang="en-US" dirty="0" err="1"/>
              <a:t>otaonline.org</a:t>
            </a:r>
            <a:r>
              <a:rPr lang="en-US" dirty="0"/>
              <a:t>/video-library/45036/procedures-and-techniques/multimedia/16731455/displaced-comminuted-right-clavicle-fracture</a:t>
            </a:r>
          </a:p>
          <a:p>
            <a:endParaRPr lang="en-US" dirty="0"/>
          </a:p>
          <a:p>
            <a:r>
              <a:rPr lang="en-US" dirty="0"/>
              <a:t>IMN clavicle: Steadman Clinic/</a:t>
            </a:r>
            <a:r>
              <a:rPr lang="en-US" dirty="0" err="1"/>
              <a:t>Dr</a:t>
            </a:r>
            <a:r>
              <a:rPr lang="en-US" dirty="0"/>
              <a:t> Millett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otaonline.org</a:t>
            </a:r>
            <a:r>
              <a:rPr lang="en-US" dirty="0"/>
              <a:t>/video-library/45036/procedures-and-techniques/multimedia/16731453/intramedullary-fixation-of-</a:t>
            </a:r>
            <a:r>
              <a:rPr lang="en-US" dirty="0" err="1"/>
              <a:t>midshaft</a:t>
            </a:r>
            <a:r>
              <a:rPr lang="en-US" dirty="0"/>
              <a:t>-clavicle</a:t>
            </a:r>
          </a:p>
        </p:txBody>
      </p:sp>
    </p:spTree>
    <p:extLst>
      <p:ext uri="{BB962C8B-B14F-4D97-AF65-F5344CB8AC3E}">
        <p14:creationId xmlns:p14="http://schemas.microsoft.com/office/powerpoint/2010/main" val="550677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Rehab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Immediate post-op</a:t>
            </a:r>
          </a:p>
          <a:p>
            <a:pPr lvl="1"/>
            <a:r>
              <a:rPr lang="en-US" dirty="0"/>
              <a:t>Dry dressing over wound</a:t>
            </a:r>
          </a:p>
          <a:p>
            <a:pPr lvl="1"/>
            <a:r>
              <a:rPr lang="en-US" dirty="0"/>
              <a:t>Simple sling for comfort</a:t>
            </a:r>
          </a:p>
          <a:p>
            <a:pPr lvl="1"/>
            <a:r>
              <a:rPr lang="en-US" dirty="0"/>
              <a:t>Start pendulum exercises ASAP, OK for motion for hygiene as needed</a:t>
            </a:r>
          </a:p>
          <a:p>
            <a:endParaRPr lang="en-US" dirty="0"/>
          </a:p>
          <a:p>
            <a:r>
              <a:rPr lang="en-US" dirty="0"/>
              <a:t>My philosophy: </a:t>
            </a:r>
            <a:r>
              <a:rPr lang="en-US" b="1" dirty="0"/>
              <a:t>“motion first, then lifting”</a:t>
            </a:r>
          </a:p>
          <a:p>
            <a:pPr lvl="1"/>
            <a:r>
              <a:rPr lang="en-US" dirty="0"/>
              <a:t>Start gentle lifting once can obtain ~120 </a:t>
            </a:r>
            <a:r>
              <a:rPr lang="en-US" dirty="0" err="1"/>
              <a:t>degees</a:t>
            </a:r>
            <a:r>
              <a:rPr lang="en-US" dirty="0"/>
              <a:t> elevation</a:t>
            </a:r>
          </a:p>
          <a:p>
            <a:pPr lvl="1"/>
            <a:r>
              <a:rPr lang="en-US" dirty="0"/>
              <a:t>No “real” lifting until 6 weeks</a:t>
            </a:r>
          </a:p>
          <a:p>
            <a:pPr lvl="1"/>
            <a:r>
              <a:rPr lang="en-US" dirty="0"/>
              <a:t>Avoid aggravating activities like heavy lifting, pushups until at least 3 months</a:t>
            </a:r>
          </a:p>
        </p:txBody>
      </p:sp>
    </p:spTree>
    <p:extLst>
      <p:ext uri="{BB962C8B-B14F-4D97-AF65-F5344CB8AC3E}">
        <p14:creationId xmlns:p14="http://schemas.microsoft.com/office/powerpoint/2010/main" val="3841405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Sequelae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9487"/>
            <a:ext cx="11033480" cy="4827476"/>
          </a:xfrm>
        </p:spPr>
        <p:txBody>
          <a:bodyPr/>
          <a:lstStyle/>
          <a:p>
            <a:r>
              <a:rPr lang="en-US" dirty="0"/>
              <a:t>Supraclavicular nerve iatrogenic laceration</a:t>
            </a:r>
          </a:p>
          <a:p>
            <a:pPr lvl="1"/>
            <a:r>
              <a:rPr lang="en-US" dirty="0"/>
              <a:t>Patients report a numb patch centered on the incision</a:t>
            </a:r>
          </a:p>
          <a:p>
            <a:pPr lvl="1"/>
            <a:r>
              <a:rPr lang="en-US" dirty="0"/>
              <a:t>Usually improves with time (months/years)</a:t>
            </a:r>
          </a:p>
          <a:p>
            <a:pPr lvl="1"/>
            <a:r>
              <a:rPr lang="en-US" dirty="0"/>
              <a:t>Can be irritating to women who can’t feel their bra strap and backpack wearers</a:t>
            </a:r>
          </a:p>
          <a:p>
            <a:pPr lvl="1"/>
            <a:endParaRPr lang="en-US" dirty="0"/>
          </a:p>
          <a:p>
            <a:r>
              <a:rPr lang="en-US" dirty="0"/>
              <a:t>Hardware Irritation/Removal of hardware: ~15-30%</a:t>
            </a:r>
          </a:p>
          <a:p>
            <a:pPr lvl="1"/>
            <a:r>
              <a:rPr lang="en-US" dirty="0"/>
              <a:t>Prefer &gt; 1 year post-op to ensure complete healing</a:t>
            </a:r>
          </a:p>
          <a:p>
            <a:pPr lvl="1"/>
            <a:r>
              <a:rPr lang="en-US" dirty="0"/>
              <a:t>Backpackers, military personnel common to be irritated</a:t>
            </a:r>
          </a:p>
        </p:txBody>
      </p:sp>
    </p:spTree>
    <p:extLst>
      <p:ext uri="{BB962C8B-B14F-4D97-AF65-F5344CB8AC3E}">
        <p14:creationId xmlns:p14="http://schemas.microsoft.com/office/powerpoint/2010/main" val="152931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Epidemiology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50467" cy="4351338"/>
          </a:xfrm>
        </p:spPr>
        <p:txBody>
          <a:bodyPr>
            <a:normAutofit/>
          </a:bodyPr>
          <a:lstStyle/>
          <a:p>
            <a:r>
              <a:rPr lang="en-US" dirty="0"/>
              <a:t>2.6% of all fractures</a:t>
            </a:r>
          </a:p>
          <a:p>
            <a:r>
              <a:rPr lang="en-US" dirty="0"/>
              <a:t>Higher energy</a:t>
            </a:r>
          </a:p>
          <a:p>
            <a:pPr lvl="1"/>
            <a:r>
              <a:rPr lang="en-US" dirty="0"/>
              <a:t>MVC</a:t>
            </a:r>
          </a:p>
          <a:p>
            <a:pPr lvl="1"/>
            <a:r>
              <a:rPr lang="en-US" dirty="0"/>
              <a:t>Collision sports</a:t>
            </a:r>
          </a:p>
          <a:p>
            <a:pPr lvl="2"/>
            <a:r>
              <a:rPr lang="en-US" dirty="0"/>
              <a:t>Football</a:t>
            </a:r>
          </a:p>
          <a:p>
            <a:pPr lvl="2"/>
            <a:r>
              <a:rPr lang="en-US" dirty="0"/>
              <a:t>Hockey</a:t>
            </a:r>
          </a:p>
          <a:p>
            <a:pPr lvl="1"/>
            <a:r>
              <a:rPr lang="en-US" dirty="0"/>
              <a:t>Cycling</a:t>
            </a:r>
          </a:p>
          <a:p>
            <a:r>
              <a:rPr lang="en-US" dirty="0"/>
              <a:t>Demographic skews younger</a:t>
            </a:r>
          </a:p>
          <a:p>
            <a:pPr lvl="1"/>
            <a:r>
              <a:rPr lang="en-US" dirty="0"/>
              <a:t>Second peak later in life from osteoporotic patients with falls</a:t>
            </a:r>
          </a:p>
        </p:txBody>
      </p:sp>
      <p:pic>
        <p:nvPicPr>
          <p:cNvPr id="4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89" y="2081592"/>
            <a:ext cx="5865842" cy="342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86287" y="5606907"/>
            <a:ext cx="5684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*From: 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 Robinson CM. Fractures of the clavicle in the adult: epidemiology and classification. J Bone Joint </a:t>
            </a:r>
            <a:r>
              <a:rPr lang="en-US" sz="1400" i="1" dirty="0" err="1"/>
              <a:t>Surg</a:t>
            </a:r>
            <a:r>
              <a:rPr lang="en-US" sz="1400" i="1" dirty="0"/>
              <a:t> Br. 1998;80(3):476–484</a:t>
            </a:r>
          </a:p>
        </p:txBody>
      </p:sp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Union</a:t>
            </a:r>
          </a:p>
          <a:p>
            <a:pPr lvl="1"/>
            <a:r>
              <a:rPr lang="en-US" dirty="0"/>
              <a:t>&gt;95% union with ORIF</a:t>
            </a:r>
          </a:p>
          <a:p>
            <a:pPr lvl="1"/>
            <a:endParaRPr lang="en-US" dirty="0"/>
          </a:p>
          <a:p>
            <a:r>
              <a:rPr lang="en-US" dirty="0"/>
              <a:t>Clinical </a:t>
            </a:r>
            <a:r>
              <a:rPr lang="en-US" dirty="0" err="1"/>
              <a:t>vs</a:t>
            </a:r>
            <a:r>
              <a:rPr lang="en-US" dirty="0"/>
              <a:t> Radiographic Union</a:t>
            </a:r>
          </a:p>
          <a:p>
            <a:pPr lvl="1"/>
            <a:r>
              <a:rPr lang="en-US" dirty="0"/>
              <a:t>Asymptomatic nonunion does not necessarily need to be treated!</a:t>
            </a:r>
          </a:p>
          <a:p>
            <a:pPr lvl="1"/>
            <a:endParaRPr lang="en-US" dirty="0"/>
          </a:p>
          <a:p>
            <a:r>
              <a:rPr lang="en-US" dirty="0"/>
              <a:t>Shoulder function excellent</a:t>
            </a:r>
          </a:p>
          <a:p>
            <a:endParaRPr lang="en-US" dirty="0"/>
          </a:p>
          <a:p>
            <a:r>
              <a:rPr lang="en-US" dirty="0"/>
              <a:t>Generally plateau by a year post-op regardless of treatment chosen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45646" y="1825625"/>
            <a:ext cx="464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Recent Data: 94-100% union rates!</a:t>
            </a:r>
          </a:p>
        </p:txBody>
      </p:sp>
    </p:spTree>
    <p:extLst>
      <p:ext uri="{BB962C8B-B14F-4D97-AF65-F5344CB8AC3E}">
        <p14:creationId xmlns:p14="http://schemas.microsoft.com/office/powerpoint/2010/main" val="18306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1331" y="27063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DISTAL FRACTURES</a:t>
            </a:r>
          </a:p>
        </p:txBody>
      </p:sp>
    </p:spTree>
    <p:extLst>
      <p:ext uri="{BB962C8B-B14F-4D97-AF65-F5344CB8AC3E}">
        <p14:creationId xmlns:p14="http://schemas.microsoft.com/office/powerpoint/2010/main" val="3895290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Anatomy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28796" y="2767014"/>
            <a:ext cx="3404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*Fragment stability determined by relationship to CC ligaments*</a:t>
            </a:r>
          </a:p>
        </p:txBody>
      </p:sp>
      <p:pic>
        <p:nvPicPr>
          <p:cNvPr id="6" name="Picture Placeholder 1" descr="FIG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40" y="1971456"/>
            <a:ext cx="5715000" cy="3838575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4609683" y="2170916"/>
            <a:ext cx="2934517" cy="1741159"/>
          </a:xfrm>
          <a:prstGeom prst="donut">
            <a:avLst>
              <a:gd name="adj" fmla="val 3602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1228" y="1602124"/>
            <a:ext cx="245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Conoid</a:t>
            </a:r>
            <a:r>
              <a:rPr lang="en-US" b="1" dirty="0"/>
              <a:t> Ligament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8712" y="1311161"/>
            <a:ext cx="245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Trapezoid Ligament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95744" y="1971456"/>
            <a:ext cx="792480" cy="92855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493982" y="1690688"/>
            <a:ext cx="250890" cy="74504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85099" y="6090799"/>
            <a:ext cx="4351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</a:t>
            </a:r>
            <a:r>
              <a:rPr lang="en-US" sz="1000" dirty="0"/>
              <a:t>Interfragmentary Suture Fixation for Displaced Acute Type II Distal Clavicle Fractures </a:t>
            </a:r>
            <a:r>
              <a:rPr lang="en-US" sz="1000" dirty="0" err="1"/>
              <a:t>Duralde</a:t>
            </a:r>
            <a:r>
              <a:rPr lang="en-US" sz="1000" dirty="0"/>
              <a:t>, X; Pennington, S; Murray, D</a:t>
            </a:r>
            <a:r>
              <a:rPr lang="en-US" sz="1000" i="1" dirty="0"/>
              <a:t>. J Ortho Trauma </a:t>
            </a:r>
            <a:r>
              <a:rPr lang="en-US" sz="1000" dirty="0"/>
              <a:t>28(11):653-658, Nov 2014.</a:t>
            </a:r>
          </a:p>
        </p:txBody>
      </p:sp>
    </p:spTree>
    <p:extLst>
      <p:ext uri="{BB962C8B-B14F-4D97-AF65-F5344CB8AC3E}">
        <p14:creationId xmlns:p14="http://schemas.microsoft.com/office/powerpoint/2010/main" val="313967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</a:t>
            </a:r>
            <a:r>
              <a:rPr lang="en-US" dirty="0" err="1"/>
              <a:t>Neer</a:t>
            </a:r>
            <a:r>
              <a:rPr lang="en-US" dirty="0"/>
              <a:t>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650"/>
            <a:ext cx="5579537" cy="494433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Type I: CC ligaments intact</a:t>
            </a:r>
          </a:p>
          <a:p>
            <a:endParaRPr lang="en-US" dirty="0"/>
          </a:p>
          <a:p>
            <a:r>
              <a:rPr lang="en-US" dirty="0"/>
              <a:t>Type II: CC ligaments detached from the medial fragment, trapezoid attached to the distal fragment </a:t>
            </a:r>
          </a:p>
          <a:p>
            <a:pPr lvl="1"/>
            <a:r>
              <a:rPr lang="en-US" dirty="0"/>
              <a:t>IIA (Rockwood mod): Both </a:t>
            </a:r>
            <a:r>
              <a:rPr lang="en-US" dirty="0" err="1"/>
              <a:t>conoid</a:t>
            </a:r>
            <a:r>
              <a:rPr lang="en-US" dirty="0"/>
              <a:t> and trapezoid attached to the distal fragment</a:t>
            </a:r>
          </a:p>
          <a:p>
            <a:pPr lvl="1"/>
            <a:r>
              <a:rPr lang="en-US" dirty="0"/>
              <a:t>IIB (Rockwood mod): </a:t>
            </a:r>
            <a:r>
              <a:rPr lang="en-US" dirty="0" err="1"/>
              <a:t>Conoid</a:t>
            </a:r>
            <a:r>
              <a:rPr lang="en-US" dirty="0"/>
              <a:t> detached from the medial fragment</a:t>
            </a:r>
          </a:p>
          <a:p>
            <a:pPr lvl="1"/>
            <a:endParaRPr lang="en-US" dirty="0"/>
          </a:p>
          <a:p>
            <a:r>
              <a:rPr lang="en-US" dirty="0"/>
              <a:t>Type III: Extension into the AC joint.</a:t>
            </a:r>
          </a:p>
          <a:p>
            <a:endParaRPr lang="en-US" dirty="0"/>
          </a:p>
          <a:p>
            <a:r>
              <a:rPr lang="en-US" dirty="0"/>
              <a:t>Type IV: Pediatric </a:t>
            </a:r>
            <a:r>
              <a:rPr lang="en-US" dirty="0" err="1"/>
              <a:t>physeal</a:t>
            </a:r>
            <a:r>
              <a:rPr lang="en-US" dirty="0"/>
              <a:t> </a:t>
            </a:r>
            <a:r>
              <a:rPr lang="en-US" dirty="0" err="1"/>
              <a:t>fx</a:t>
            </a:r>
            <a:endParaRPr lang="en-US" dirty="0"/>
          </a:p>
          <a:p>
            <a:endParaRPr lang="en-US" dirty="0"/>
          </a:p>
          <a:p>
            <a:r>
              <a:rPr lang="en-US" dirty="0"/>
              <a:t>Type V: Comminuted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892" y="1804729"/>
            <a:ext cx="5230586" cy="4511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6907" y="645204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2346367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Op </a:t>
            </a:r>
            <a:r>
              <a:rPr lang="en-US" dirty="0" err="1"/>
              <a:t>vs</a:t>
            </a:r>
            <a:r>
              <a:rPr lang="en-US" dirty="0"/>
              <a:t> Non-op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Why does this classification matter???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Pattern determines Plan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Type 2’s and Type 5 are notorious nonunion generators!</a:t>
            </a:r>
          </a:p>
          <a:p>
            <a:pPr marL="457200" lvl="1" indent="0" algn="ctr">
              <a:buNone/>
            </a:pPr>
            <a:r>
              <a:rPr lang="en-US" i="1" dirty="0"/>
              <a:t>2A: 56% nonunion with non-op</a:t>
            </a:r>
          </a:p>
          <a:p>
            <a:pPr marL="457200" lvl="1" indent="0" algn="ctr">
              <a:buNone/>
            </a:pPr>
            <a:r>
              <a:rPr lang="en-US" i="1" dirty="0"/>
              <a:t>	 2B: 30 </a:t>
            </a:r>
            <a:r>
              <a:rPr lang="mr-IN" i="1" dirty="0"/>
              <a:t>–</a:t>
            </a:r>
            <a:r>
              <a:rPr lang="en-US" i="1" dirty="0"/>
              <a:t> 45% nonunion with non-op</a:t>
            </a:r>
          </a:p>
        </p:txBody>
      </p:sp>
    </p:spTree>
    <p:extLst>
      <p:ext uri="{BB962C8B-B14F-4D97-AF65-F5344CB8AC3E}">
        <p14:creationId xmlns:p14="http://schemas.microsoft.com/office/powerpoint/2010/main" val="39984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Fixation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Bone is largely cancellous laterally</a:t>
            </a:r>
          </a:p>
          <a:p>
            <a:endParaRPr lang="en-US" dirty="0"/>
          </a:p>
          <a:p>
            <a:r>
              <a:rPr lang="en-US" dirty="0" err="1"/>
              <a:t>Templating</a:t>
            </a:r>
            <a:r>
              <a:rPr lang="en-US" dirty="0"/>
              <a:t> important: ensure adequate purchase in small lateral fragment</a:t>
            </a:r>
          </a:p>
        </p:txBody>
      </p:sp>
    </p:spTree>
    <p:extLst>
      <p:ext uri="{BB962C8B-B14F-4D97-AF65-F5344CB8AC3E}">
        <p14:creationId xmlns:p14="http://schemas.microsoft.com/office/powerpoint/2010/main" val="951549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Surgical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ORIF with superior plating</a:t>
            </a:r>
          </a:p>
          <a:p>
            <a:endParaRPr lang="en-US" dirty="0"/>
          </a:p>
          <a:p>
            <a:r>
              <a:rPr lang="en-US" dirty="0"/>
              <a:t>ORIF with hook plating</a:t>
            </a:r>
          </a:p>
          <a:p>
            <a:endParaRPr lang="en-US" dirty="0"/>
          </a:p>
          <a:p>
            <a:r>
              <a:rPr lang="en-US" dirty="0" err="1"/>
              <a:t>Coracoclavicular</a:t>
            </a:r>
            <a:r>
              <a:rPr lang="en-US" dirty="0"/>
              <a:t> ligament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852922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Superior plates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718185" cy="4351338"/>
          </a:xfrm>
        </p:spPr>
        <p:txBody>
          <a:bodyPr/>
          <a:lstStyle/>
          <a:p>
            <a:r>
              <a:rPr lang="en-US" dirty="0"/>
              <a:t>Lateral versions of anatomic plates</a:t>
            </a:r>
          </a:p>
          <a:p>
            <a:pPr lvl="1"/>
            <a:r>
              <a:rPr lang="en-US" dirty="0"/>
              <a:t>Have more screw holes clustered together to obtain maximal fixation</a:t>
            </a:r>
          </a:p>
          <a:p>
            <a:pPr lvl="2"/>
            <a:r>
              <a:rPr lang="en-US" dirty="0"/>
              <a:t>Goal: At least 4 screws in the distal segment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Locking options laterally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Can be augmented with CC ligament constructs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05176" y="4531275"/>
            <a:ext cx="3457387" cy="1998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3225" y="649740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3419281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Superior plates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146868" cy="2347577"/>
          </a:xfrm>
        </p:spPr>
        <p:txBody>
          <a:bodyPr>
            <a:normAutofit/>
          </a:bodyPr>
          <a:lstStyle/>
          <a:p>
            <a:r>
              <a:rPr lang="en-US" dirty="0"/>
              <a:t>Anatomic lateral plates: augmented fixation via CC ligament constructs</a:t>
            </a:r>
          </a:p>
          <a:p>
            <a:pPr lvl="1"/>
            <a:r>
              <a:rPr lang="en-US" dirty="0"/>
              <a:t>CC screw augments</a:t>
            </a:r>
          </a:p>
          <a:p>
            <a:pPr lvl="1"/>
            <a:r>
              <a:rPr lang="en-US" dirty="0"/>
              <a:t>Suture/suture button fixation</a:t>
            </a:r>
          </a:p>
          <a:p>
            <a:pPr lvl="1"/>
            <a:r>
              <a:rPr lang="en-US" dirty="0"/>
              <a:t>Ligament allografts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63" r="8816"/>
          <a:stretch/>
        </p:blipFill>
        <p:spPr>
          <a:xfrm>
            <a:off x="97536" y="3753780"/>
            <a:ext cx="7051677" cy="1988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1847" y="6060891"/>
            <a:ext cx="4081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</a:t>
            </a:r>
            <a:r>
              <a:rPr lang="en-US" sz="1000" dirty="0"/>
              <a:t>Fixation of Unstable Type II Clavicle Fractures With Distal Clavicle Plate and Suture Button</a:t>
            </a:r>
            <a:r>
              <a:rPr lang="en-US" sz="1000" b="1" u="sng" dirty="0"/>
              <a:t>. </a:t>
            </a:r>
            <a:r>
              <a:rPr lang="en-US" sz="1000" dirty="0"/>
              <a:t>Johnston, P; Sears, B; Lazarus, M; </a:t>
            </a:r>
            <a:r>
              <a:rPr lang="en-US" sz="1000" dirty="0" err="1"/>
              <a:t>Frieman</a:t>
            </a:r>
            <a:r>
              <a:rPr lang="en-US" sz="1000" dirty="0"/>
              <a:t>, B.</a:t>
            </a:r>
          </a:p>
          <a:p>
            <a:r>
              <a:rPr lang="en-US" sz="1000" i="1" dirty="0"/>
              <a:t>J Ortho Trauma </a:t>
            </a:r>
            <a:r>
              <a:rPr lang="en-US" sz="1000" dirty="0"/>
              <a:t>28(11):e269-e272, November 2014.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437" y="5825181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  <p:pic>
        <p:nvPicPr>
          <p:cNvPr id="8" name="Picture Placeholder 1" descr="FIGURE 1"/>
          <p:cNvPicPr>
            <a:picLocks noChangeAspect="1"/>
          </p:cNvPicPr>
          <p:nvPr/>
        </p:nvPicPr>
        <p:blipFill rotWithShape="1">
          <a:blip r:embed="rId3"/>
          <a:srcRect t="70466" r="49926" b="-1"/>
          <a:stretch/>
        </p:blipFill>
        <p:spPr>
          <a:xfrm>
            <a:off x="7397003" y="3435703"/>
            <a:ext cx="4153417" cy="26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02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Distal: Hook plates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Design: Superior plate with attached hook that wedges into the posterior </a:t>
            </a:r>
            <a:r>
              <a:rPr lang="en-US" dirty="0" err="1"/>
              <a:t>subacromial</a:t>
            </a:r>
            <a:r>
              <a:rPr lang="en-US" dirty="0"/>
              <a:t> space</a:t>
            </a:r>
          </a:p>
          <a:p>
            <a:endParaRPr lang="en-US" dirty="0"/>
          </a:p>
          <a:p>
            <a:r>
              <a:rPr lang="en-US" dirty="0"/>
              <a:t>Advantage:</a:t>
            </a:r>
          </a:p>
          <a:p>
            <a:pPr lvl="1"/>
            <a:r>
              <a:rPr lang="en-US" dirty="0"/>
              <a:t>Resists superior displacement forces</a:t>
            </a:r>
          </a:p>
          <a:p>
            <a:pPr lvl="1"/>
            <a:r>
              <a:rPr lang="en-US" dirty="0"/>
              <a:t>Direct compression on the fracture fragment</a:t>
            </a:r>
          </a:p>
          <a:p>
            <a:pPr lvl="1"/>
            <a:r>
              <a:rPr lang="en-US" dirty="0"/>
              <a:t>Allows for slight motion at the AC joint</a:t>
            </a:r>
          </a:p>
          <a:p>
            <a:pPr lvl="1"/>
            <a:endParaRPr lang="en-US" dirty="0"/>
          </a:p>
          <a:p>
            <a:r>
              <a:rPr lang="en-US" dirty="0"/>
              <a:t>Disadvantages: </a:t>
            </a:r>
          </a:p>
          <a:p>
            <a:pPr lvl="1"/>
            <a:r>
              <a:rPr lang="en-US" b="1" dirty="0"/>
              <a:t>Has to be removed </a:t>
            </a:r>
            <a:r>
              <a:rPr lang="en-US" dirty="0"/>
              <a:t>due to </a:t>
            </a:r>
            <a:r>
              <a:rPr lang="en-US" dirty="0" err="1"/>
              <a:t>subacromial</a:t>
            </a:r>
            <a:r>
              <a:rPr lang="en-US" dirty="0"/>
              <a:t> irritation</a:t>
            </a:r>
          </a:p>
          <a:p>
            <a:pPr lvl="1"/>
            <a:r>
              <a:rPr lang="en-US" dirty="0"/>
              <a:t>Very little fixation directly into the lateral fragment</a:t>
            </a:r>
          </a:p>
          <a:p>
            <a:pPr lvl="1"/>
            <a:r>
              <a:rPr lang="en-US" dirty="0"/>
              <a:t>Can over-reduce the lateral segment</a:t>
            </a:r>
          </a:p>
          <a:p>
            <a:pPr lvl="2"/>
            <a:r>
              <a:rPr lang="en-US" dirty="0"/>
              <a:t>Measure the depth of the hook desired!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1" y="3034635"/>
            <a:ext cx="4020320" cy="2548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48263" y="5718280"/>
            <a:ext cx="5113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*XR: 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197949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289501" cy="4351338"/>
          </a:xfrm>
        </p:spPr>
        <p:txBody>
          <a:bodyPr/>
          <a:lstStyle/>
          <a:p>
            <a:r>
              <a:rPr lang="en-US" dirty="0"/>
              <a:t>“A strut for muscles to attach to”</a:t>
            </a:r>
          </a:p>
          <a:p>
            <a:endParaRPr lang="en-US" dirty="0"/>
          </a:p>
          <a:p>
            <a:r>
              <a:rPr lang="en-US" dirty="0"/>
              <a:t>Not a weight bearing bone (for most people)</a:t>
            </a:r>
          </a:p>
          <a:p>
            <a:endParaRPr lang="en-US" dirty="0"/>
          </a:p>
          <a:p>
            <a:r>
              <a:rPr lang="en-US" dirty="0"/>
              <a:t>Only connection between axial skeleton and the upper extremity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700" y="674930"/>
            <a:ext cx="2423582" cy="2754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6907" y="646338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ORIF using a hook plate: Michigan/</a:t>
            </a:r>
            <a:r>
              <a:rPr lang="en-US" dirty="0" err="1"/>
              <a:t>Dr</a:t>
            </a:r>
            <a:r>
              <a:rPr lang="en-US" dirty="0"/>
              <a:t> Hake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otaonline.org</a:t>
            </a:r>
            <a:r>
              <a:rPr lang="en-US" dirty="0"/>
              <a:t>/video-library/45036/procedures-and-techniques/multimedia/16731459/distal-clavicle-fracture-</a:t>
            </a:r>
            <a:r>
              <a:rPr lang="en-US" dirty="0" err="1"/>
              <a:t>orif</a:t>
            </a:r>
            <a:r>
              <a:rPr lang="en-US" dirty="0"/>
              <a:t>-with-a-hook-plate</a:t>
            </a:r>
          </a:p>
          <a:p>
            <a:endParaRPr lang="en-US" dirty="0"/>
          </a:p>
          <a:p>
            <a:r>
              <a:rPr lang="en-US" dirty="0"/>
              <a:t>ORIF using lateral plate + CC suture augment: </a:t>
            </a:r>
            <a:r>
              <a:rPr lang="en-US" dirty="0" err="1"/>
              <a:t>Dr</a:t>
            </a:r>
            <a:r>
              <a:rPr lang="en-US" dirty="0"/>
              <a:t> Millett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www.arthrex.com</a:t>
            </a:r>
            <a:r>
              <a:rPr lang="en-US" dirty="0"/>
              <a:t>/resources/video/WUcrUwQXLk-lnQFSiP8_vA/distal-clavicle-fracture-repair-utilizing-a-knotless-coracoid-fixation-device</a:t>
            </a:r>
          </a:p>
        </p:txBody>
      </p:sp>
    </p:spTree>
    <p:extLst>
      <p:ext uri="{BB962C8B-B14F-4D97-AF65-F5344CB8AC3E}">
        <p14:creationId xmlns:p14="http://schemas.microsoft.com/office/powerpoint/2010/main" val="4057347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1331" y="27063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MEDIAL FRACTURES</a:t>
            </a:r>
          </a:p>
        </p:txBody>
      </p:sp>
    </p:spTree>
    <p:extLst>
      <p:ext uri="{BB962C8B-B14F-4D97-AF65-F5344CB8AC3E}">
        <p14:creationId xmlns:p14="http://schemas.microsoft.com/office/powerpoint/2010/main" val="3895290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Rare!     </a:t>
            </a:r>
            <a:r>
              <a:rPr lang="en-US" dirty="0"/>
              <a:t>~3% of all clavicle fractures</a:t>
            </a:r>
          </a:p>
          <a:p>
            <a:pPr lvl="1"/>
            <a:r>
              <a:rPr lang="en-US" dirty="0"/>
              <a:t>80% are non-displaced</a:t>
            </a:r>
          </a:p>
          <a:p>
            <a:pPr lvl="1"/>
            <a:r>
              <a:rPr lang="en-US" dirty="0"/>
              <a:t>~50% have associated thoracic/chest wall trauma</a:t>
            </a:r>
          </a:p>
          <a:p>
            <a:endParaRPr lang="en-US" dirty="0"/>
          </a:p>
          <a:p>
            <a:r>
              <a:rPr lang="en-US" dirty="0"/>
              <a:t>Can be a variation on a sternoclavicular dislocation</a:t>
            </a:r>
          </a:p>
          <a:p>
            <a:pPr lvl="1"/>
            <a:r>
              <a:rPr lang="en-US" dirty="0"/>
              <a:t>50% are intra-articular</a:t>
            </a:r>
          </a:p>
          <a:p>
            <a:endParaRPr lang="en-US" dirty="0"/>
          </a:p>
          <a:p>
            <a:r>
              <a:rPr lang="en-US" dirty="0"/>
              <a:t>Pediatric physeal fracture possible</a:t>
            </a:r>
          </a:p>
          <a:p>
            <a:pPr lvl="1"/>
            <a:r>
              <a:rPr lang="en-US" dirty="0"/>
              <a:t>80% of growth comes from medial physis</a:t>
            </a:r>
          </a:p>
          <a:p>
            <a:pPr lvl="1"/>
            <a:r>
              <a:rPr lang="en-US" dirty="0"/>
              <a:t>Physis may not be closed in 20-22 y/o patients</a:t>
            </a:r>
          </a:p>
        </p:txBody>
      </p:sp>
    </p:spTree>
    <p:extLst>
      <p:ext uri="{BB962C8B-B14F-4D97-AF65-F5344CB8AC3E}">
        <p14:creationId xmlns:p14="http://schemas.microsoft.com/office/powerpoint/2010/main" val="530296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Nearly all will do well non-operatively, </a:t>
            </a:r>
            <a:r>
              <a:rPr lang="en-US" dirty="0" err="1"/>
              <a:t>esp</a:t>
            </a:r>
            <a:r>
              <a:rPr lang="en-US" dirty="0"/>
              <a:t> if non/minimally displaced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1687" y="6112380"/>
            <a:ext cx="7540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</a:t>
            </a:r>
            <a:r>
              <a:rPr lang="en-US" sz="1400" dirty="0"/>
              <a:t>Traumatic Floating Clavicle: A Case Report. Serra, JT; Tomas, J; </a:t>
            </a:r>
            <a:r>
              <a:rPr lang="en-US" sz="1400" dirty="0" err="1"/>
              <a:t>Batalla</a:t>
            </a:r>
            <a:r>
              <a:rPr lang="en-US" sz="1400" dirty="0"/>
              <a:t>, L; </a:t>
            </a:r>
            <a:r>
              <a:rPr lang="en-US" sz="1400" dirty="0" err="1"/>
              <a:t>Pedemonte</a:t>
            </a:r>
            <a:r>
              <a:rPr lang="en-US" sz="1400" dirty="0"/>
              <a:t>, J; </a:t>
            </a:r>
            <a:r>
              <a:rPr lang="en-US" sz="1400" dirty="0" err="1"/>
              <a:t>Pacha</a:t>
            </a:r>
            <a:r>
              <a:rPr lang="en-US" sz="1400" dirty="0"/>
              <a:t>, D; </a:t>
            </a:r>
            <a:r>
              <a:rPr lang="en-US" sz="1400" dirty="0" err="1"/>
              <a:t>Molero</a:t>
            </a:r>
            <a:r>
              <a:rPr lang="en-US" sz="1400" dirty="0"/>
              <a:t>, V; Carrera, L. J O</a:t>
            </a:r>
            <a:r>
              <a:rPr lang="en-US" sz="1400" i="1" dirty="0"/>
              <a:t>rtho Trauma </a:t>
            </a:r>
            <a:r>
              <a:rPr lang="en-US" sz="1400" dirty="0"/>
              <a:t>25(10):e98-e99, Oct 2011.</a:t>
            </a:r>
          </a:p>
        </p:txBody>
      </p:sp>
      <p:pic>
        <p:nvPicPr>
          <p:cNvPr id="6" name="Picture Placeholder 1" descr="FIG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40" y="2338404"/>
            <a:ext cx="5220434" cy="370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54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Medial: Operative choices for displaced </a:t>
            </a:r>
            <a:r>
              <a:rPr lang="en-US" dirty="0" err="1"/>
              <a:t>fx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ORIF</a:t>
            </a:r>
          </a:p>
          <a:p>
            <a:pPr lvl="1"/>
            <a:r>
              <a:rPr lang="en-US" dirty="0"/>
              <a:t>Frequently challenging due to small working area</a:t>
            </a:r>
          </a:p>
          <a:p>
            <a:pPr lvl="1"/>
            <a:r>
              <a:rPr lang="en-US" dirty="0"/>
              <a:t>ROH often needed</a:t>
            </a:r>
          </a:p>
          <a:p>
            <a:pPr lvl="1"/>
            <a:r>
              <a:rPr lang="en-US" dirty="0"/>
              <a:t>Good results when can get appropriate fixation</a:t>
            </a:r>
          </a:p>
          <a:p>
            <a:endParaRPr lang="en-US" dirty="0"/>
          </a:p>
          <a:p>
            <a:r>
              <a:rPr lang="en-US" dirty="0"/>
              <a:t>Other implants: k-wires, sternal wires, tension band constructs</a:t>
            </a:r>
          </a:p>
          <a:p>
            <a:endParaRPr lang="en-US" dirty="0"/>
          </a:p>
          <a:p>
            <a:r>
              <a:rPr lang="en-US" dirty="0"/>
              <a:t>Soft tissue-only repairs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22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Displaced </a:t>
            </a:r>
            <a:r>
              <a:rPr lang="en-US" dirty="0" err="1"/>
              <a:t>midshaft</a:t>
            </a:r>
            <a:r>
              <a:rPr lang="en-US" dirty="0"/>
              <a:t> clavicle fractures should be considered for fixation primarily if at risk for nonunion, though other criteria may affect decision making:</a:t>
            </a:r>
          </a:p>
          <a:p>
            <a:pPr lvl="1"/>
            <a:r>
              <a:rPr lang="en-US" dirty="0"/>
              <a:t>Smokers</a:t>
            </a:r>
          </a:p>
          <a:p>
            <a:pPr lvl="1"/>
            <a:r>
              <a:rPr lang="en-US" dirty="0"/>
              <a:t>Highly displaced</a:t>
            </a:r>
          </a:p>
          <a:p>
            <a:pPr lvl="1"/>
            <a:r>
              <a:rPr lang="en-US" dirty="0"/>
              <a:t>Comminuted</a:t>
            </a:r>
          </a:p>
          <a:p>
            <a:pPr lvl="1"/>
            <a:endParaRPr lang="en-US" dirty="0"/>
          </a:p>
          <a:p>
            <a:r>
              <a:rPr lang="en-US" dirty="0"/>
              <a:t>Distal fractures of the </a:t>
            </a:r>
            <a:r>
              <a:rPr lang="en-US" dirty="0" err="1"/>
              <a:t>Neer</a:t>
            </a:r>
            <a:r>
              <a:rPr lang="en-US" dirty="0"/>
              <a:t> 2 and 5 groups should be treated surgically due to the high risk of nonunion</a:t>
            </a:r>
          </a:p>
          <a:p>
            <a:endParaRPr lang="en-US" dirty="0"/>
          </a:p>
          <a:p>
            <a:r>
              <a:rPr lang="en-US" dirty="0"/>
              <a:t>ORIF with pre-contoured plates has a high success rate with few complications</a:t>
            </a:r>
          </a:p>
          <a:p>
            <a:endParaRPr lang="en-US" dirty="0"/>
          </a:p>
          <a:p>
            <a:r>
              <a:rPr lang="en-US" dirty="0"/>
              <a:t>Medial fractures can be managed non-operatively most of the time with good success</a:t>
            </a:r>
          </a:p>
        </p:txBody>
      </p:sp>
    </p:spTree>
    <p:extLst>
      <p:ext uri="{BB962C8B-B14F-4D97-AF65-F5344CB8AC3E}">
        <p14:creationId xmlns:p14="http://schemas.microsoft.com/office/powerpoint/2010/main" val="856147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Additional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20" y="1600587"/>
            <a:ext cx="11847360" cy="4782116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400" dirty="0"/>
              <a:t>Canadian Orthopaedic Trauma Society. </a:t>
            </a:r>
            <a:r>
              <a:rPr lang="en-US" sz="1400" dirty="0" err="1"/>
              <a:t>Nonoperative</a:t>
            </a:r>
            <a:r>
              <a:rPr lang="en-US" sz="1400" dirty="0"/>
              <a:t> treatment compared with plate fixation of displaced </a:t>
            </a:r>
            <a:r>
              <a:rPr lang="en-US" sz="1400" dirty="0" err="1"/>
              <a:t>midshaft</a:t>
            </a:r>
            <a:r>
              <a:rPr lang="en-US" sz="1400" dirty="0"/>
              <a:t> fractures: a multicenter, randomized clinical trial. </a:t>
            </a:r>
            <a:r>
              <a:rPr lang="en-US" sz="1400" i="1" dirty="0"/>
              <a:t>J Bone Joint </a:t>
            </a:r>
            <a:r>
              <a:rPr lang="en-US" sz="1400" i="1" dirty="0" err="1"/>
              <a:t>Surg</a:t>
            </a:r>
            <a:r>
              <a:rPr lang="en-US" sz="1400" i="1" dirty="0"/>
              <a:t> Am</a:t>
            </a:r>
            <a:r>
              <a:rPr lang="en-US" sz="1400" dirty="0"/>
              <a:t>. 2007;89(1):1–10.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/>
              <a:t>Clement ND, </a:t>
            </a:r>
            <a:r>
              <a:rPr lang="en-US" sz="1400" dirty="0" err="1"/>
              <a:t>Goudie</a:t>
            </a:r>
            <a:r>
              <a:rPr lang="en-US" sz="1400" dirty="0"/>
              <a:t> EB, </a:t>
            </a:r>
            <a:r>
              <a:rPr lang="en-US" sz="1400" dirty="0" err="1"/>
              <a:t>Brooksbank</a:t>
            </a:r>
            <a:r>
              <a:rPr lang="en-US" sz="1400" dirty="0"/>
              <a:t> AJ, et al. Smoking status and the Disabilities of the Arm Shoulder and Hand score are early predictors of symptomatic nonunion of displaced </a:t>
            </a:r>
            <a:r>
              <a:rPr lang="en-US" sz="1400" dirty="0" err="1"/>
              <a:t>midshaft</a:t>
            </a:r>
            <a:r>
              <a:rPr lang="en-US" sz="1400" dirty="0"/>
              <a:t> fractures of the clavicle. </a:t>
            </a:r>
            <a:r>
              <a:rPr lang="en-US" sz="1400" i="1" dirty="0"/>
              <a:t>Bone Joint J</a:t>
            </a:r>
            <a:r>
              <a:rPr lang="en-US" sz="1400" dirty="0"/>
              <a:t>. 2016;98-B:125–130.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 err="1"/>
              <a:t>Hillen</a:t>
            </a:r>
            <a:r>
              <a:rPr lang="en-US" sz="1400" dirty="0"/>
              <a:t> RJ, </a:t>
            </a:r>
            <a:r>
              <a:rPr lang="en-US" sz="1400" dirty="0" err="1"/>
              <a:t>Schraa</a:t>
            </a:r>
            <a:r>
              <a:rPr lang="en-US" sz="1400" dirty="0"/>
              <a:t> ER, van Essen T, Burger BJ, </a:t>
            </a:r>
            <a:r>
              <a:rPr lang="en-US" sz="1400" dirty="0" err="1"/>
              <a:t>Veeger</a:t>
            </a:r>
            <a:r>
              <a:rPr lang="en-US" sz="1400" dirty="0"/>
              <a:t> DH. Long-term follow-up of conservatively treated </a:t>
            </a:r>
            <a:r>
              <a:rPr lang="en-US" sz="1400" dirty="0" err="1"/>
              <a:t>midshaft</a:t>
            </a:r>
            <a:r>
              <a:rPr lang="en-US" sz="1400" dirty="0"/>
              <a:t> </a:t>
            </a:r>
            <a:r>
              <a:rPr lang="en-US" sz="1400" dirty="0" err="1"/>
              <a:t>clavicular</a:t>
            </a:r>
            <a:r>
              <a:rPr lang="en-US" sz="1400" dirty="0"/>
              <a:t> fractures on functional outcome. </a:t>
            </a:r>
            <a:r>
              <a:rPr lang="en-US" sz="1400" i="1" dirty="0"/>
              <a:t>J </a:t>
            </a:r>
            <a:r>
              <a:rPr lang="en-US" sz="1400" i="1" dirty="0" err="1"/>
              <a:t>Orthop</a:t>
            </a:r>
            <a:r>
              <a:rPr lang="en-US" sz="1400" i="1" dirty="0"/>
              <a:t>. </a:t>
            </a:r>
            <a:r>
              <a:rPr lang="en-US" sz="1400" dirty="0"/>
              <a:t>2019 Sep 11;18:80-85.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/>
              <a:t>McKee MD, Pedersen EM, Jones C, et al. Deficits following </a:t>
            </a:r>
            <a:r>
              <a:rPr lang="en-US" sz="1400" dirty="0" err="1"/>
              <a:t>nonoperative</a:t>
            </a:r>
            <a:r>
              <a:rPr lang="en-US" sz="1400" dirty="0"/>
              <a:t> treatment of displaced </a:t>
            </a:r>
            <a:r>
              <a:rPr lang="en-US" sz="1400" dirty="0" err="1"/>
              <a:t>midshaft</a:t>
            </a:r>
            <a:r>
              <a:rPr lang="en-US" sz="1400" dirty="0"/>
              <a:t> </a:t>
            </a:r>
            <a:r>
              <a:rPr lang="en-US" sz="1400" dirty="0" err="1"/>
              <a:t>clavicular</a:t>
            </a:r>
            <a:r>
              <a:rPr lang="en-US" sz="1400" dirty="0"/>
              <a:t> fractures. </a:t>
            </a:r>
            <a:r>
              <a:rPr lang="en-US" sz="1400" i="1" dirty="0"/>
              <a:t>J Bone Joint </a:t>
            </a:r>
            <a:r>
              <a:rPr lang="en-US" sz="1400" i="1" dirty="0" err="1"/>
              <a:t>Surg</a:t>
            </a:r>
            <a:r>
              <a:rPr lang="en-US" sz="1400" i="1" dirty="0"/>
              <a:t> Am</a:t>
            </a:r>
            <a:r>
              <a:rPr lang="en-US" sz="1400" dirty="0"/>
              <a:t>. 2006;88(1):35–40.	</a:t>
            </a:r>
          </a:p>
          <a:p>
            <a:r>
              <a:rPr lang="en-US" sz="1400" dirty="0"/>
              <a:t>McKee RC, Whelan DB, </a:t>
            </a:r>
            <a:r>
              <a:rPr lang="en-US" sz="1400" dirty="0" err="1"/>
              <a:t>Schemitsch</a:t>
            </a:r>
            <a:r>
              <a:rPr lang="en-US" sz="1400" dirty="0"/>
              <a:t> EH, et al. Operative versus </a:t>
            </a:r>
            <a:r>
              <a:rPr lang="en-US" sz="1400" dirty="0" err="1"/>
              <a:t>nonoperative</a:t>
            </a:r>
            <a:r>
              <a:rPr lang="en-US" sz="1400" dirty="0"/>
              <a:t> care of displaced </a:t>
            </a:r>
            <a:r>
              <a:rPr lang="en-US" sz="1400" dirty="0" err="1"/>
              <a:t>midshaft</a:t>
            </a:r>
            <a:r>
              <a:rPr lang="en-US" sz="1400" dirty="0"/>
              <a:t> </a:t>
            </a:r>
            <a:r>
              <a:rPr lang="en-US" sz="1400" dirty="0" err="1"/>
              <a:t>clavicular</a:t>
            </a:r>
            <a:r>
              <a:rPr lang="en-US" sz="1400" dirty="0"/>
              <a:t> fractures: a meta-analysis of randomized clinical trials. </a:t>
            </a:r>
            <a:r>
              <a:rPr lang="en-US" sz="1400" i="1" dirty="0"/>
              <a:t>J Bone Joint </a:t>
            </a:r>
            <a:r>
              <a:rPr lang="en-US" sz="1400" i="1" dirty="0" err="1"/>
              <a:t>Surg</a:t>
            </a:r>
            <a:r>
              <a:rPr lang="en-US" sz="1400" i="1" dirty="0"/>
              <a:t> Am</a:t>
            </a:r>
            <a:r>
              <a:rPr lang="en-US" sz="1400" dirty="0"/>
              <a:t>. 2012;94(8):675–684.</a:t>
            </a:r>
          </a:p>
          <a:p>
            <a:r>
              <a:rPr lang="en-US" sz="1400" dirty="0"/>
              <a:t>Murray IR, Foster CJ, Eros A, Robinson CM. Risk factors for nonunion after non-operative treatment of displaced </a:t>
            </a:r>
            <a:r>
              <a:rPr lang="en-US" sz="1400" dirty="0" err="1"/>
              <a:t>midshaft</a:t>
            </a:r>
            <a:r>
              <a:rPr lang="en-US" sz="1400" dirty="0"/>
              <a:t> fractures of the clavicle. </a:t>
            </a:r>
            <a:r>
              <a:rPr lang="en-US" sz="1400" i="1" dirty="0"/>
              <a:t>JBJS Am. </a:t>
            </a:r>
            <a:r>
              <a:rPr lang="en-US" sz="1400" dirty="0"/>
              <a:t>2013;95:1153-8</a:t>
            </a:r>
            <a:r>
              <a:rPr lang="en-US" sz="1400" i="1" dirty="0"/>
              <a:t>.</a:t>
            </a:r>
          </a:p>
          <a:p>
            <a:r>
              <a:rPr lang="en-US" sz="1400" dirty="0" err="1"/>
              <a:t>Sinha</a:t>
            </a:r>
            <a:r>
              <a:rPr lang="en-US" sz="1400" dirty="0"/>
              <a:t> A, Edwin J, </a:t>
            </a:r>
            <a:r>
              <a:rPr lang="en-US" sz="1400" dirty="0" err="1"/>
              <a:t>Sreeharsha</a:t>
            </a:r>
            <a:r>
              <a:rPr lang="en-US" sz="1400" dirty="0"/>
              <a:t> B, et al. A radiological study to define safe zones for drilling during plating of clavicle fractures. </a:t>
            </a:r>
            <a:r>
              <a:rPr lang="en-US" sz="1400" i="1" dirty="0"/>
              <a:t>J Bone Joint </a:t>
            </a:r>
            <a:r>
              <a:rPr lang="en-US" sz="1400" i="1" dirty="0" err="1"/>
              <a:t>Surg</a:t>
            </a:r>
            <a:r>
              <a:rPr lang="en-US" sz="1400" i="1" dirty="0"/>
              <a:t> Br</a:t>
            </a:r>
            <a:r>
              <a:rPr lang="en-US" sz="1400" dirty="0"/>
              <a:t>. 2011;93B:1247–1252.</a:t>
            </a:r>
            <a:r>
              <a:rPr lang="en-US" sz="1400" i="1" dirty="0"/>
              <a:t> </a:t>
            </a:r>
          </a:p>
          <a:p>
            <a:r>
              <a:rPr lang="en-US" sz="1400" dirty="0" err="1"/>
              <a:t>Vannabouathong</a:t>
            </a:r>
            <a:r>
              <a:rPr lang="en-US" sz="1400" baseline="30000" dirty="0">
                <a:hlinkClick r:id="rId2"/>
              </a:rPr>
              <a:t> </a:t>
            </a:r>
            <a:r>
              <a:rPr lang="en-US" sz="1400" dirty="0"/>
              <a:t>C, Chiu J, Patel R, </a:t>
            </a:r>
            <a:r>
              <a:rPr lang="en-US" sz="1400" dirty="0" err="1"/>
              <a:t>Sreeraman</a:t>
            </a:r>
            <a:r>
              <a:rPr lang="en-US" sz="1400" dirty="0"/>
              <a:t> S, Mohamed E, </a:t>
            </a:r>
            <a:r>
              <a:rPr lang="en-US" sz="1400" dirty="0" err="1"/>
              <a:t>Bhandari</a:t>
            </a:r>
            <a:r>
              <a:rPr lang="en-US" sz="1400" dirty="0"/>
              <a:t> M, </a:t>
            </a:r>
            <a:r>
              <a:rPr lang="en-US" sz="1400" dirty="0" err="1"/>
              <a:t>Koval</a:t>
            </a:r>
            <a:r>
              <a:rPr lang="en-US" sz="1400" dirty="0"/>
              <a:t> K, McKee MD. An evaluation of treatment options for medial, </a:t>
            </a:r>
            <a:r>
              <a:rPr lang="en-US" sz="1400" dirty="0" err="1"/>
              <a:t>midshaft</a:t>
            </a:r>
            <a:r>
              <a:rPr lang="en-US" sz="1400" dirty="0"/>
              <a:t>, and distal clavicle fractures: a systematic review and meta-analysis. </a:t>
            </a:r>
            <a:r>
              <a:rPr lang="en-US" sz="1400" i="1" dirty="0"/>
              <a:t>J Shoulder Elbow </a:t>
            </a:r>
            <a:r>
              <a:rPr lang="en-US" sz="1400" i="1" dirty="0" err="1"/>
              <a:t>Surg</a:t>
            </a:r>
            <a:r>
              <a:rPr lang="en-US" sz="1400" i="1" dirty="0"/>
              <a:t> Intl.</a:t>
            </a:r>
            <a:r>
              <a:rPr lang="en-US" sz="1400" dirty="0"/>
              <a:t> 2020 May 4;4(2):256-271. 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288530" y="490855"/>
            <a:ext cx="4903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Figures used with permission: McKee M. Clavicle Fractures. In: </a:t>
            </a:r>
            <a:r>
              <a:rPr lang="en-US" sz="1400" i="1" dirty="0" err="1"/>
              <a:t>Tornetta</a:t>
            </a:r>
            <a:r>
              <a:rPr lang="en-US" sz="1400" i="1" dirty="0"/>
              <a:t> P, Ricci WM, eds. Rockwood and Green’s Fractures in Adults, 9e. Philadelphia, PA. Wolters Kluwer Health, </a:t>
            </a:r>
            <a:r>
              <a:rPr lang="en-US" sz="1400" i="1" dirty="0" err="1"/>
              <a:t>Inc</a:t>
            </a:r>
            <a:r>
              <a:rPr lang="en-US" sz="1400" i="1" dirty="0"/>
              <a:t>; 2019.</a:t>
            </a:r>
          </a:p>
        </p:txBody>
      </p:sp>
    </p:spTree>
    <p:extLst>
      <p:ext uri="{BB962C8B-B14F-4D97-AF65-F5344CB8AC3E}">
        <p14:creationId xmlns:p14="http://schemas.microsoft.com/office/powerpoint/2010/main" val="2447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Anatomy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Shape</a:t>
            </a:r>
          </a:p>
          <a:p>
            <a:pPr lvl="1"/>
            <a:r>
              <a:rPr lang="en-US" dirty="0"/>
              <a:t>Flat lateral medially and laterally</a:t>
            </a:r>
          </a:p>
          <a:p>
            <a:pPr lvl="2"/>
            <a:r>
              <a:rPr lang="en-US" dirty="0"/>
              <a:t>Cancellous screws have better purchase</a:t>
            </a:r>
          </a:p>
          <a:p>
            <a:pPr lvl="1"/>
            <a:r>
              <a:rPr lang="en-US" dirty="0"/>
              <a:t>Tubular in central section</a:t>
            </a:r>
          </a:p>
          <a:p>
            <a:pPr lvl="2"/>
            <a:r>
              <a:rPr lang="en-US" dirty="0"/>
              <a:t>Cortical screws</a:t>
            </a:r>
          </a:p>
          <a:p>
            <a:pPr lvl="1"/>
            <a:r>
              <a:rPr lang="en-US" dirty="0"/>
              <a:t>Flat superior surface</a:t>
            </a:r>
          </a:p>
          <a:p>
            <a:pPr lvl="1"/>
            <a:r>
              <a:rPr lang="en-US" dirty="0"/>
              <a:t>S-shaped when viewed from above</a:t>
            </a:r>
          </a:p>
          <a:p>
            <a:pPr lvl="1"/>
            <a:endParaRPr lang="en-US" dirty="0"/>
          </a:p>
          <a:p>
            <a:r>
              <a:rPr lang="en-US" dirty="0"/>
              <a:t>Articulations</a:t>
            </a:r>
          </a:p>
          <a:p>
            <a:pPr lvl="1"/>
            <a:r>
              <a:rPr lang="en-US" dirty="0"/>
              <a:t>Sternoclavicular joint</a:t>
            </a:r>
          </a:p>
          <a:p>
            <a:pPr lvl="1"/>
            <a:r>
              <a:rPr lang="en-US" dirty="0"/>
              <a:t>Acromioclavicular joint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98" y="1898492"/>
            <a:ext cx="4653320" cy="3939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6907" y="646338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221330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Anatomy/Deforming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167" y="1496908"/>
            <a:ext cx="3595255" cy="53610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Muscular</a:t>
            </a:r>
          </a:p>
          <a:p>
            <a:pPr lvl="1"/>
            <a:r>
              <a:rPr lang="en-US" dirty="0"/>
              <a:t>Sternocleidomastoid</a:t>
            </a:r>
          </a:p>
          <a:p>
            <a:pPr lvl="2"/>
            <a:r>
              <a:rPr lang="en-US" dirty="0"/>
              <a:t>Covers medial 60% of superior surface </a:t>
            </a:r>
          </a:p>
          <a:p>
            <a:pPr lvl="2"/>
            <a:r>
              <a:rPr lang="en-US" dirty="0"/>
              <a:t>Pulls medial segment proximally</a:t>
            </a:r>
          </a:p>
          <a:p>
            <a:pPr lvl="1"/>
            <a:r>
              <a:rPr lang="en-US" dirty="0"/>
              <a:t>Deltoid</a:t>
            </a:r>
          </a:p>
          <a:p>
            <a:pPr lvl="2"/>
            <a:r>
              <a:rPr lang="en-US" dirty="0"/>
              <a:t>Covers lateral 40% of superior surface</a:t>
            </a:r>
          </a:p>
          <a:p>
            <a:pPr lvl="2"/>
            <a:r>
              <a:rPr lang="en-US" dirty="0"/>
              <a:t>Holds distal fragment stable</a:t>
            </a:r>
          </a:p>
          <a:p>
            <a:pPr lvl="1"/>
            <a:r>
              <a:rPr lang="en-US" dirty="0"/>
              <a:t>Trapezius</a:t>
            </a:r>
          </a:p>
          <a:p>
            <a:pPr lvl="2"/>
            <a:r>
              <a:rPr lang="en-US" dirty="0" err="1"/>
              <a:t>Posterosuperior</a:t>
            </a:r>
            <a:r>
              <a:rPr lang="en-US" dirty="0"/>
              <a:t> coverage</a:t>
            </a:r>
          </a:p>
          <a:p>
            <a:pPr lvl="1"/>
            <a:r>
              <a:rPr lang="en-US" dirty="0" err="1"/>
              <a:t>Pectoralis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Originates from </a:t>
            </a:r>
            <a:r>
              <a:rPr lang="en-US" dirty="0" err="1"/>
              <a:t>anteroinferior</a:t>
            </a:r>
            <a:r>
              <a:rPr lang="en-US" dirty="0"/>
              <a:t> surface</a:t>
            </a:r>
          </a:p>
          <a:p>
            <a:pPr lvl="2"/>
            <a:r>
              <a:rPr lang="en-US" dirty="0"/>
              <a:t>Pulls medially causing shortening</a:t>
            </a:r>
          </a:p>
          <a:p>
            <a:pPr lvl="1"/>
            <a:r>
              <a:rPr lang="en-US" dirty="0" err="1"/>
              <a:t>Subclavius</a:t>
            </a:r>
            <a:endParaRPr lang="en-US" dirty="0"/>
          </a:p>
          <a:p>
            <a:pPr lvl="2"/>
            <a:r>
              <a:rPr lang="en-US" dirty="0"/>
              <a:t>Undersurface muscle</a:t>
            </a:r>
          </a:p>
          <a:p>
            <a:pPr lvl="2"/>
            <a:r>
              <a:rPr lang="en-US" dirty="0"/>
              <a:t>Protects NV structures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530" y="1837110"/>
            <a:ext cx="3900586" cy="4374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2826" y="2222683"/>
            <a:ext cx="9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Medial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4462" y="4790551"/>
            <a:ext cx="9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Lateral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6907" y="646338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550" y="1304124"/>
            <a:ext cx="3560445" cy="51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7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065"/>
          </a:xfrm>
        </p:spPr>
        <p:txBody>
          <a:bodyPr>
            <a:normAutofit/>
          </a:bodyPr>
          <a:lstStyle/>
          <a:p>
            <a:r>
              <a:rPr lang="en-US" dirty="0"/>
              <a:t>Neurovascular</a:t>
            </a:r>
          </a:p>
          <a:p>
            <a:pPr lvl="1"/>
            <a:r>
              <a:rPr lang="en-US" dirty="0"/>
              <a:t>Superficial</a:t>
            </a:r>
          </a:p>
          <a:p>
            <a:pPr lvl="2"/>
            <a:r>
              <a:rPr lang="en-US" dirty="0"/>
              <a:t>Supraclavicular nerves (C3-4) </a:t>
            </a:r>
          </a:p>
          <a:p>
            <a:pPr lvl="3"/>
            <a:r>
              <a:rPr lang="en-US" dirty="0"/>
              <a:t>Skin sensation running vertically</a:t>
            </a:r>
          </a:p>
          <a:p>
            <a:pPr lvl="3"/>
            <a:r>
              <a:rPr lang="en-US" dirty="0"/>
              <a:t>Frequently cut on approach to </a:t>
            </a:r>
            <a:r>
              <a:rPr lang="en-US" dirty="0" err="1"/>
              <a:t>midshaft</a:t>
            </a:r>
            <a:r>
              <a:rPr lang="en-US" dirty="0"/>
              <a:t> clavicle</a:t>
            </a:r>
          </a:p>
          <a:p>
            <a:pPr lvl="3"/>
            <a:r>
              <a:rPr lang="en-US" dirty="0"/>
              <a:t>Sensation generally improves with time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Deep</a:t>
            </a:r>
          </a:p>
          <a:p>
            <a:pPr lvl="2"/>
            <a:r>
              <a:rPr lang="en-US" dirty="0" err="1"/>
              <a:t>Subclavian</a:t>
            </a:r>
            <a:r>
              <a:rPr lang="en-US" dirty="0"/>
              <a:t> vein</a:t>
            </a:r>
          </a:p>
          <a:p>
            <a:pPr lvl="2"/>
            <a:r>
              <a:rPr lang="en-US" dirty="0" err="1"/>
              <a:t>Subclavian</a:t>
            </a:r>
            <a:r>
              <a:rPr lang="en-US" dirty="0"/>
              <a:t> artery</a:t>
            </a:r>
          </a:p>
          <a:p>
            <a:pPr lvl="2"/>
            <a:r>
              <a:rPr lang="en-US" dirty="0"/>
              <a:t>Brachial plexus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5043" y="5643764"/>
            <a:ext cx="3809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</a:t>
            </a:r>
            <a:r>
              <a:rPr lang="en-US" sz="1400" dirty="0"/>
              <a:t>Supraclavicular nerve entrapment and clavicle fracture. O'Neill, K; Stutz, C; </a:t>
            </a:r>
            <a:r>
              <a:rPr lang="en-US" sz="1400" dirty="0" err="1"/>
              <a:t>Duvernay</a:t>
            </a:r>
            <a:r>
              <a:rPr lang="en-US" sz="1400" dirty="0"/>
              <a:t>, M;</a:t>
            </a:r>
          </a:p>
          <a:p>
            <a:r>
              <a:rPr lang="en-US" sz="1400" i="1" dirty="0"/>
              <a:t>J Ortho Trauma. </a:t>
            </a:r>
            <a:r>
              <a:rPr lang="en-US" sz="1400" dirty="0"/>
              <a:t>26(6):e63-e65, June 2012.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08307" y="4184542"/>
            <a:ext cx="238114" cy="680414"/>
          </a:xfrm>
          <a:prstGeom prst="straightConnector1">
            <a:avLst/>
          </a:prstGeom>
          <a:ln w="508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407016" y="4325602"/>
            <a:ext cx="238114" cy="680414"/>
          </a:xfrm>
          <a:prstGeom prst="straightConnector1">
            <a:avLst/>
          </a:prstGeom>
          <a:ln w="508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257423" y="4631788"/>
            <a:ext cx="238114" cy="680414"/>
          </a:xfrm>
          <a:prstGeom prst="straightConnector1">
            <a:avLst/>
          </a:prstGeom>
          <a:ln w="508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https://images.journals.lww.com/jorthotrauma/Original.00005131-201206000-00017.F2-1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4"/>
          <a:stretch/>
        </p:blipFill>
        <p:spPr>
          <a:xfrm>
            <a:off x="7052288" y="821979"/>
            <a:ext cx="5040734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Anatomy</a:t>
            </a:r>
            <a:r>
              <a:rPr lang="en-US" dirty="0"/>
              <a:t>: Deep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6865"/>
            <a:ext cx="5181600" cy="4351338"/>
          </a:xfrm>
        </p:spPr>
        <p:txBody>
          <a:bodyPr/>
          <a:lstStyle/>
          <a:p>
            <a:r>
              <a:rPr lang="en-US" dirty="0" err="1"/>
              <a:t>Subclavian</a:t>
            </a:r>
            <a:r>
              <a:rPr lang="en-US" dirty="0"/>
              <a:t> Vein</a:t>
            </a:r>
          </a:p>
          <a:p>
            <a:pPr lvl="1"/>
            <a:r>
              <a:rPr lang="en-US" dirty="0"/>
              <a:t>Directly underneath clavicle separated only by </a:t>
            </a:r>
            <a:r>
              <a:rPr lang="en-US" dirty="0" err="1"/>
              <a:t>subclavius</a:t>
            </a:r>
            <a:r>
              <a:rPr lang="en-US" dirty="0"/>
              <a:t> mm</a:t>
            </a:r>
          </a:p>
          <a:p>
            <a:pPr lvl="1"/>
            <a:r>
              <a:rPr lang="en-US" dirty="0"/>
              <a:t>Closest to bone medially</a:t>
            </a:r>
          </a:p>
          <a:p>
            <a:pPr lvl="1"/>
            <a:r>
              <a:rPr lang="en-US" dirty="0"/>
              <a:t>Used for central 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723565"/>
            <a:ext cx="5181600" cy="4351338"/>
          </a:xfrm>
        </p:spPr>
        <p:txBody>
          <a:bodyPr/>
          <a:lstStyle/>
          <a:p>
            <a:r>
              <a:rPr lang="en-US" dirty="0" err="1"/>
              <a:t>Subclavian</a:t>
            </a:r>
            <a:r>
              <a:rPr lang="en-US" dirty="0"/>
              <a:t> Artery</a:t>
            </a:r>
          </a:p>
          <a:p>
            <a:pPr lvl="1"/>
            <a:r>
              <a:rPr lang="en-US" dirty="0"/>
              <a:t>More posterior than vein</a:t>
            </a:r>
          </a:p>
          <a:p>
            <a:pPr lvl="1"/>
            <a:r>
              <a:rPr lang="en-US" dirty="0"/>
              <a:t>Protected by the </a:t>
            </a:r>
            <a:r>
              <a:rPr lang="en-US" dirty="0" err="1"/>
              <a:t>scalenus</a:t>
            </a:r>
            <a:r>
              <a:rPr lang="en-US" dirty="0"/>
              <a:t> mm</a:t>
            </a:r>
          </a:p>
          <a:p>
            <a:pPr lvl="1"/>
            <a:endParaRPr lang="en-US" dirty="0"/>
          </a:p>
          <a:p>
            <a:r>
              <a:rPr lang="en-US" dirty="0"/>
              <a:t>Brachial Plexus</a:t>
            </a:r>
          </a:p>
          <a:p>
            <a:pPr lvl="1"/>
            <a:r>
              <a:rPr lang="en-US" dirty="0"/>
              <a:t>Also posterior to bone</a:t>
            </a:r>
          </a:p>
          <a:p>
            <a:pPr lvl="1"/>
            <a:r>
              <a:rPr lang="en-US" dirty="0"/>
              <a:t>Closest to bone in mid-portion of bone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788" y="3764955"/>
            <a:ext cx="3903701" cy="2934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5731" y="5688449"/>
            <a:ext cx="41997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 </a:t>
            </a:r>
            <a:r>
              <a:rPr lang="en-US" sz="1400" dirty="0"/>
              <a:t>From </a:t>
            </a:r>
            <a:r>
              <a:rPr lang="en-US" sz="1400" dirty="0" err="1"/>
              <a:t>Sinha</a:t>
            </a:r>
            <a:r>
              <a:rPr lang="en-US" sz="1400" dirty="0"/>
              <a:t> A, Edwin J, </a:t>
            </a:r>
            <a:r>
              <a:rPr lang="en-US" sz="1400" dirty="0" err="1"/>
              <a:t>Sreeharsha</a:t>
            </a:r>
            <a:r>
              <a:rPr lang="en-US" sz="1400" dirty="0"/>
              <a:t> B, et al. A radiological study to define safe zones for drilling during plating of clavicle fractures. </a:t>
            </a:r>
            <a:r>
              <a:rPr lang="en-US" sz="1400" i="1" dirty="0"/>
              <a:t>J Bone Joint </a:t>
            </a:r>
            <a:r>
              <a:rPr lang="en-US" sz="1400" i="1" dirty="0" err="1"/>
              <a:t>Surg</a:t>
            </a:r>
            <a:r>
              <a:rPr lang="en-US" sz="1400" i="1" dirty="0"/>
              <a:t> Br</a:t>
            </a:r>
            <a:r>
              <a:rPr lang="en-US" sz="1400" dirty="0"/>
              <a:t>. 2011;93B:1247–1252.</a:t>
            </a:r>
            <a:r>
              <a:rPr lang="en-US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272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8649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Midshaft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Most common: lateral compression results in bending and axial load</a:t>
            </a:r>
          </a:p>
          <a:p>
            <a:pPr lvl="1"/>
            <a:r>
              <a:rPr lang="en-US" dirty="0"/>
              <a:t>Less common: direct blow</a:t>
            </a:r>
          </a:p>
          <a:p>
            <a:pPr lvl="1"/>
            <a:r>
              <a:rPr lang="en-US" dirty="0"/>
              <a:t>Thinnest portion of bone, fewer soft tissue attachments and therefore more likely to break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Distal:</a:t>
            </a:r>
          </a:p>
          <a:p>
            <a:pPr lvl="1"/>
            <a:r>
              <a:rPr lang="en-US" dirty="0"/>
              <a:t>Lateral compression injuries</a:t>
            </a:r>
          </a:p>
          <a:p>
            <a:pPr lvl="1"/>
            <a:r>
              <a:rPr lang="en-US" dirty="0"/>
              <a:t>Older patients, lower energy</a:t>
            </a:r>
          </a:p>
          <a:p>
            <a:endParaRPr lang="en-US" dirty="0"/>
          </a:p>
          <a:p>
            <a:r>
              <a:rPr lang="en-US" dirty="0"/>
              <a:t>Medial:</a:t>
            </a:r>
          </a:p>
          <a:p>
            <a:pPr lvl="1"/>
            <a:r>
              <a:rPr lang="en-US" dirty="0"/>
              <a:t>Rare, usually high energy direct blow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953" y="808862"/>
            <a:ext cx="3778552" cy="5436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6907" y="6463389"/>
            <a:ext cx="419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*Rockwood &amp; Green’s Fractures in Adults, 9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19646" y="2007220"/>
            <a:ext cx="1303957" cy="18144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6431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39451</TotalTime>
  <Words>3033</Words>
  <Application>Microsoft Macintosh PowerPoint</Application>
  <PresentationFormat>Widescreen</PresentationFormat>
  <Paragraphs>477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Mangal</vt:lpstr>
      <vt:lpstr>Office Theme</vt:lpstr>
      <vt:lpstr>Clavicle Fractures</vt:lpstr>
      <vt:lpstr>Objectives</vt:lpstr>
      <vt:lpstr>Epidemiology</vt:lpstr>
      <vt:lpstr>Function</vt:lpstr>
      <vt:lpstr>Anatomy</vt:lpstr>
      <vt:lpstr>Anatomy/Deforming Forces</vt:lpstr>
      <vt:lpstr>Anatomy</vt:lpstr>
      <vt:lpstr>Anatomy: Deep</vt:lpstr>
      <vt:lpstr>Mechanism of Injury</vt:lpstr>
      <vt:lpstr>Classification: OTA vs Robinson – nearly the same</vt:lpstr>
      <vt:lpstr>Associated Injuries</vt:lpstr>
      <vt:lpstr>MIDSHAFT FRACTURES</vt:lpstr>
      <vt:lpstr>Classification: OTA</vt:lpstr>
      <vt:lpstr>Workup</vt:lpstr>
      <vt:lpstr>Operative vs Non-operative: deciding factors</vt:lpstr>
      <vt:lpstr>Shoulder Function with Non-operative Care</vt:lpstr>
      <vt:lpstr>Nonunion Risk</vt:lpstr>
      <vt:lpstr>Calculating Nonunion Risk: patient education</vt:lpstr>
      <vt:lpstr>Associated Injuries: operative management</vt:lpstr>
      <vt:lpstr>Associated Injuries: operative management</vt:lpstr>
      <vt:lpstr>Polytrauma</vt:lpstr>
      <vt:lpstr>Returning to Work as a Deciding Factor</vt:lpstr>
      <vt:lpstr>Operative: Options</vt:lpstr>
      <vt:lpstr>Intramedullary Implants</vt:lpstr>
      <vt:lpstr>Fixation: Techniques</vt:lpstr>
      <vt:lpstr>ORIF Technique</vt:lpstr>
      <vt:lpstr>Technique Videos</vt:lpstr>
      <vt:lpstr>Rehab Protocols</vt:lpstr>
      <vt:lpstr>Sequelae</vt:lpstr>
      <vt:lpstr>Outcomes</vt:lpstr>
      <vt:lpstr>DISTAL FRACTURES</vt:lpstr>
      <vt:lpstr>Distal: Anatomy</vt:lpstr>
      <vt:lpstr>Distal: Neer Classification</vt:lpstr>
      <vt:lpstr>Distal: Op vs Non-op</vt:lpstr>
      <vt:lpstr>Distal: Fixation Challenges</vt:lpstr>
      <vt:lpstr>Distal: Surgical Options</vt:lpstr>
      <vt:lpstr>Distal: Superior plates </vt:lpstr>
      <vt:lpstr>Distal: Superior plates</vt:lpstr>
      <vt:lpstr>Distal: Hook plates</vt:lpstr>
      <vt:lpstr>Technique Videos</vt:lpstr>
      <vt:lpstr>MEDIAL FRACTURES</vt:lpstr>
      <vt:lpstr>Medial</vt:lpstr>
      <vt:lpstr>Medial</vt:lpstr>
      <vt:lpstr>Medial: Operative choices for displaced fx</vt:lpstr>
      <vt:lpstr>Conclusions</vt:lpstr>
      <vt:lpstr>Additional References</vt:lpstr>
    </vt:vector>
  </TitlesOfParts>
  <Company>Penn Medicine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Kyle Jeray</cp:lastModifiedBy>
  <cp:revision>132</cp:revision>
  <cp:lastPrinted>2021-03-22T18:57:05Z</cp:lastPrinted>
  <dcterms:created xsi:type="dcterms:W3CDTF">2020-05-02T17:28:30Z</dcterms:created>
  <dcterms:modified xsi:type="dcterms:W3CDTF">2021-05-30T17:09:57Z</dcterms:modified>
</cp:coreProperties>
</file>