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6" r:id="rId4"/>
    <p:sldId id="324" r:id="rId5"/>
    <p:sldId id="268" r:id="rId6"/>
    <p:sldId id="269" r:id="rId7"/>
    <p:sldId id="271" r:id="rId8"/>
    <p:sldId id="328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3" r:id="rId20"/>
    <p:sldId id="285" r:id="rId21"/>
    <p:sldId id="287" r:id="rId22"/>
    <p:sldId id="286" r:id="rId23"/>
    <p:sldId id="314" r:id="rId24"/>
    <p:sldId id="315" r:id="rId25"/>
    <p:sldId id="288" r:id="rId26"/>
    <p:sldId id="289" r:id="rId27"/>
    <p:sldId id="291" r:id="rId28"/>
    <p:sldId id="292" r:id="rId29"/>
    <p:sldId id="312" r:id="rId30"/>
    <p:sldId id="313" r:id="rId31"/>
    <p:sldId id="294" r:id="rId32"/>
    <p:sldId id="321" r:id="rId33"/>
    <p:sldId id="322" r:id="rId34"/>
    <p:sldId id="323" r:id="rId35"/>
    <p:sldId id="320" r:id="rId36"/>
    <p:sldId id="329" r:id="rId37"/>
    <p:sldId id="326" r:id="rId38"/>
    <p:sldId id="293" r:id="rId39"/>
    <p:sldId id="297" r:id="rId40"/>
    <p:sldId id="298" r:id="rId41"/>
    <p:sldId id="299" r:id="rId42"/>
    <p:sldId id="300" r:id="rId43"/>
    <p:sldId id="301" r:id="rId44"/>
    <p:sldId id="331" r:id="rId45"/>
    <p:sldId id="302" r:id="rId46"/>
    <p:sldId id="330" r:id="rId47"/>
    <p:sldId id="303" r:id="rId48"/>
    <p:sldId id="305" r:id="rId49"/>
    <p:sldId id="306" r:id="rId50"/>
    <p:sldId id="309" r:id="rId51"/>
    <p:sldId id="308" r:id="rId52"/>
    <p:sldId id="307" r:id="rId53"/>
    <p:sldId id="316" r:id="rId54"/>
    <p:sldId id="317" r:id="rId55"/>
    <p:sldId id="318" r:id="rId56"/>
    <p:sldId id="319" r:id="rId57"/>
    <p:sldId id="304" r:id="rId58"/>
    <p:sldId id="327" r:id="rId59"/>
    <p:sldId id="310" r:id="rId60"/>
    <p:sldId id="311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53723" y="6366554"/>
            <a:ext cx="315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47531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D4724-D698-47D4-A663-A96C66F20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77DA90-9C27-4E1F-99A1-E6516E2C4B56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756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1BB07-7AF7-4B17-80BC-DC29DEF74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8771CC-05B5-4990-99DC-910542E86C8C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94610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DA92C2-499C-41F6-8959-9FA83F39D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880537-A7BC-46E6-8E01-27E18D49CDA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98030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6D0E1-6F87-4CED-9DE4-F10059F6B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1ACD1C-73DB-40EC-8DFA-F0DE99A9CD15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85015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DE133-07EF-426D-9E9C-F759B01C0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279109-501F-4C8C-9679-AA0631E5AA9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71348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1BF96-39BE-4D5A-9FD2-10BE56E57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4037B4-3CF5-4CC9-BDC2-61937E195D72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15265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4BAD2-3FEA-4F32-9D1D-CB78B0BE3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5807F5-0CBA-4789-8B7A-031740EE3228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4253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DC778-5876-463F-9576-996D6990B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726AFF-2537-41C4-9F22-98B8928ED9A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0794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2B9269-5DD5-4B15-89D6-537E8C963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E1A62-C05B-4564-AD54-68F9FA12DCCB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2629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AAA24-3D51-4CD0-BFBC-35135D6AA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40504B-FFCD-4257-A350-7AD35AC41F4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09983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81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Acromioclavicular and Sternoclavicular Injuries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/>
              <a:t>Jon B. Carlson, M.D.</a:t>
            </a:r>
          </a:p>
          <a:p>
            <a:r>
              <a:rPr lang="en-US" b="1" i="1" dirty="0"/>
              <a:t>University of Louisville</a:t>
            </a:r>
          </a:p>
        </p:txBody>
      </p:sp>
    </p:spTree>
    <p:extLst>
      <p:ext uri="{BB962C8B-B14F-4D97-AF65-F5344CB8AC3E}">
        <p14:creationId xmlns:p14="http://schemas.microsoft.com/office/powerpoint/2010/main" val="131395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A174FEBA-5A63-4B57-A669-2779CC6E1C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Type I 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5709C20A-1A1A-47A2-AA7D-769D3133FF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4980" y="2188028"/>
            <a:ext cx="5374821" cy="299629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Sprain of acromioclavicular ligament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AC joint intact – normal x-rays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Coracoclavicular ligaments intact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Deltoid and trapezius muscles intact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3">
            <a:extLst>
              <a:ext uri="{FF2B5EF4-FFF2-40B4-BE49-F238E27FC236}">
                <a16:creationId xmlns:a16="http://schemas.microsoft.com/office/drawing/2014/main" id="{746D3FC3-0B16-4EDD-B8C0-21F03A523F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9664" y="1894113"/>
            <a:ext cx="5826579" cy="338817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AC joint disrupted</a:t>
            </a:r>
          </a:p>
          <a:p>
            <a:r>
              <a:rPr lang="en-US" altLang="en-US" dirty="0"/>
              <a:t>Sprain of the coracoclavicular ligaments</a:t>
            </a:r>
          </a:p>
          <a:p>
            <a:pPr eaLnBrk="1" hangingPunct="1"/>
            <a:r>
              <a:rPr lang="en-US" altLang="en-US" dirty="0"/>
              <a:t>&lt; 50% Vertical displacement on x-ray</a:t>
            </a:r>
          </a:p>
          <a:p>
            <a:pPr eaLnBrk="1" hangingPunct="1"/>
            <a:r>
              <a:rPr lang="en-US" altLang="en-US" dirty="0"/>
              <a:t>CC ligaments intact</a:t>
            </a:r>
          </a:p>
          <a:p>
            <a:pPr eaLnBrk="1" hangingPunct="1"/>
            <a:r>
              <a:rPr lang="en-US" altLang="en-US" dirty="0"/>
              <a:t>Deltoid and trapezius muscles intact</a:t>
            </a:r>
          </a:p>
        </p:txBody>
      </p:sp>
      <p:sp>
        <p:nvSpPr>
          <p:cNvPr id="93188" name="Rectangle 7">
            <a:extLst>
              <a:ext uri="{FF2B5EF4-FFF2-40B4-BE49-F238E27FC236}">
                <a16:creationId xmlns:a16="http://schemas.microsoft.com/office/drawing/2014/main" id="{F3965501-FDD1-4470-852A-391375156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4400">
                <a:solidFill>
                  <a:schemeClr val="tx2"/>
                </a:solidFill>
              </a:rPr>
              <a:t>Type II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8">
            <a:extLst>
              <a:ext uri="{FF2B5EF4-FFF2-40B4-BE49-F238E27FC236}">
                <a16:creationId xmlns:a16="http://schemas.microsoft.com/office/drawing/2014/main" id="{B99D216A-692D-4D36-8060-73B6EBF1E4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Type III </a:t>
            </a: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89F504D3-62B0-43B5-A590-643A2B0408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18507" y="1600200"/>
            <a:ext cx="4901293" cy="4419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AC ligaments and CC ligaments all disrupted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AC joint dislocated and the shoulder complex displaced inferiorly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CC interspace greater than the normal shoulder(25-100%)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Deltoid and trapezius muscles usually detached from the distal clavicle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23A05-2335-48AD-BBA8-6CCE74991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782" y="1600200"/>
            <a:ext cx="4360538" cy="39762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F9C202-F4E3-4A53-B773-0F646933920F}"/>
              </a:ext>
            </a:extLst>
          </p:cNvPr>
          <p:cNvSpPr txBox="1"/>
          <p:nvPr/>
        </p:nvSpPr>
        <p:spPr>
          <a:xfrm>
            <a:off x="1330569" y="5947077"/>
            <a:ext cx="8563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from: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Corey Edgar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(2019) ‘Acromioclavicular and Sternoclavicular Joint Injuries’, In: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Tornetta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P, Ricci W,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Ostrum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R, McQueen M, McKee M, Court-Brown C, (eds). </a:t>
            </a:r>
            <a:r>
              <a:rPr lang="en-US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Rockwood and Green’s Fractures in Adults, 9</a:t>
            </a:r>
            <a:r>
              <a:rPr lang="en-US" altLang="en-US" sz="180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 ed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Philadelphia: Wolters Kluwer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8">
            <a:extLst>
              <a:ext uri="{FF2B5EF4-FFF2-40B4-BE49-F238E27FC236}">
                <a16:creationId xmlns:a16="http://schemas.microsoft.com/office/drawing/2014/main" id="{B99D216A-692D-4D36-8060-73B6EBF1E4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6523" y="228600"/>
            <a:ext cx="9741877" cy="114300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Type III variants </a:t>
            </a: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89F504D3-62B0-43B5-A590-643A2B0408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6523" y="1600200"/>
            <a:ext cx="5703277" cy="4419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“Pseudo-dislocation”</a:t>
            </a:r>
          </a:p>
          <a:p>
            <a:pPr lvl="1"/>
            <a:r>
              <a:rPr lang="en-US" altLang="en-US" dirty="0"/>
              <a:t>Intact periosteal sleeve</a:t>
            </a:r>
          </a:p>
          <a:p>
            <a:r>
              <a:rPr lang="en-US" altLang="en-US" dirty="0"/>
              <a:t>Physeal injury</a:t>
            </a:r>
          </a:p>
          <a:p>
            <a:r>
              <a:rPr lang="en-US" altLang="en-US" dirty="0"/>
              <a:t>Coracoid process fracture</a:t>
            </a:r>
          </a:p>
        </p:txBody>
      </p:sp>
    </p:spTree>
    <p:extLst>
      <p:ext uri="{BB962C8B-B14F-4D97-AF65-F5344CB8AC3E}">
        <p14:creationId xmlns:p14="http://schemas.microsoft.com/office/powerpoint/2010/main" val="3112390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5">
            <a:extLst>
              <a:ext uri="{FF2B5EF4-FFF2-40B4-BE49-F238E27FC236}">
                <a16:creationId xmlns:a16="http://schemas.microsoft.com/office/drawing/2014/main" id="{5E2AB52F-B50E-437D-AFC2-307CBDE1FC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Type IV 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21E10E92-22EB-4388-A6AF-40356ADBBC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0" y="1600200"/>
            <a:ext cx="4114800" cy="4648200"/>
          </a:xfrm>
        </p:spPr>
        <p:txBody>
          <a:bodyPr/>
          <a:lstStyle/>
          <a:p>
            <a:pPr eaLnBrk="1" hangingPunct="1"/>
            <a:r>
              <a:rPr lang="en-US" altLang="en-US"/>
              <a:t>AC and CC ligaments disrupted </a:t>
            </a:r>
          </a:p>
          <a:p>
            <a:pPr eaLnBrk="1" hangingPunct="1"/>
            <a:r>
              <a:rPr lang="en-US" altLang="en-US"/>
              <a:t>AC joint dislocated and clavicle displaced posteriorly  into or through the trapezius muscle</a:t>
            </a:r>
          </a:p>
          <a:p>
            <a:pPr eaLnBrk="1" hangingPunct="1"/>
            <a:r>
              <a:rPr lang="en-US" altLang="en-US"/>
              <a:t>Deltoid and trapezius muscles detached from the distal clavicle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5D500-18F4-42F9-933B-EDDC2C354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096" y="1385454"/>
            <a:ext cx="4828108" cy="1874514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F14C229C-564B-486E-BC9B-68653B0D4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6307768"/>
            <a:ext cx="78805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Clinical Image courtesy of Prof. Michael D. McKee, MD, FRCS(C)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5">
            <a:extLst>
              <a:ext uri="{FF2B5EF4-FFF2-40B4-BE49-F238E27FC236}">
                <a16:creationId xmlns:a16="http://schemas.microsoft.com/office/drawing/2014/main" id="{76E3E825-5790-4238-B799-3ABB62C588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Type V 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F5C4F115-14D0-40EA-934F-607A995B45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800" y="1600200"/>
            <a:ext cx="4191000" cy="4572000"/>
          </a:xfrm>
        </p:spPr>
        <p:txBody>
          <a:bodyPr/>
          <a:lstStyle/>
          <a:p>
            <a:pPr eaLnBrk="1" hangingPunct="1"/>
            <a:r>
              <a:rPr lang="en-US" altLang="en-US"/>
              <a:t>AC ligaments disrupted </a:t>
            </a:r>
          </a:p>
          <a:p>
            <a:pPr eaLnBrk="1" hangingPunct="1"/>
            <a:r>
              <a:rPr lang="en-US" altLang="en-US"/>
              <a:t>CC ligaments disrupted</a:t>
            </a:r>
          </a:p>
          <a:p>
            <a:pPr eaLnBrk="1" hangingPunct="1"/>
            <a:r>
              <a:rPr lang="en-US" altLang="en-US"/>
              <a:t>AC joint dislocated and gross disparity between the clavicle and the scapula (100-300%)</a:t>
            </a:r>
          </a:p>
          <a:p>
            <a:pPr eaLnBrk="1" hangingPunct="1"/>
            <a:r>
              <a:rPr lang="en-US" altLang="en-US"/>
              <a:t>Deltoid and trapezius muscles detached from the distal half of clavicle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5">
            <a:extLst>
              <a:ext uri="{FF2B5EF4-FFF2-40B4-BE49-F238E27FC236}">
                <a16:creationId xmlns:a16="http://schemas.microsoft.com/office/drawing/2014/main" id="{C772A01F-A32E-4CE6-B84C-A9948A7955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Type VI 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B306C729-CF8A-492A-880E-BC5CD86FB8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52600" y="1600200"/>
            <a:ext cx="4343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AC joint dislocated and clavicle displaced inferior to the acromion or the coracoid process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AC and CC ligaments disrupted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Deltoid and trapezius muscles detached from the distal clavicle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Treatment of Type I and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Nonsurgical</a:t>
            </a:r>
          </a:p>
          <a:p>
            <a:r>
              <a:rPr lang="en-US" b="1" dirty="0"/>
              <a:t>Rest, ice and protection</a:t>
            </a:r>
          </a:p>
          <a:p>
            <a:r>
              <a:rPr lang="en-US" b="1" dirty="0"/>
              <a:t>Sling </a:t>
            </a:r>
          </a:p>
          <a:p>
            <a:pPr lvl="1"/>
            <a:r>
              <a:rPr lang="en-US" b="1" dirty="0"/>
              <a:t>1-2 weeks</a:t>
            </a:r>
          </a:p>
          <a:p>
            <a:pPr lvl="1"/>
            <a:r>
              <a:rPr lang="en-US" b="1" dirty="0"/>
              <a:t>Important to instruct patient to move distal joints to avoid stiffness</a:t>
            </a:r>
          </a:p>
          <a:p>
            <a:r>
              <a:rPr lang="en-US" b="1" dirty="0"/>
              <a:t>Return to sports as pain allows</a:t>
            </a:r>
          </a:p>
          <a:p>
            <a:r>
              <a:rPr lang="en-US" b="1" dirty="0"/>
              <a:t>Specialized braces generally not helpful</a:t>
            </a:r>
          </a:p>
        </p:txBody>
      </p:sp>
    </p:spTree>
    <p:extLst>
      <p:ext uri="{BB962C8B-B14F-4D97-AF65-F5344CB8AC3E}">
        <p14:creationId xmlns:p14="http://schemas.microsoft.com/office/powerpoint/2010/main" val="231825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Surgical indications Type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Chronic Pain after nonoperative treatment</a:t>
            </a:r>
          </a:p>
          <a:p>
            <a:endParaRPr lang="en-US" b="1" dirty="0"/>
          </a:p>
          <a:p>
            <a:r>
              <a:rPr lang="en-US" b="1" dirty="0"/>
              <a:t>Multiple techniques</a:t>
            </a:r>
          </a:p>
          <a:p>
            <a:pPr lvl="1"/>
            <a:r>
              <a:rPr lang="en-US" b="1" dirty="0"/>
              <a:t>Distal clavicle excision</a:t>
            </a:r>
          </a:p>
          <a:p>
            <a:pPr lvl="1"/>
            <a:r>
              <a:rPr lang="en-US" b="1" dirty="0"/>
              <a:t>Reconstruction of the coracoclavicular ligaments</a:t>
            </a:r>
          </a:p>
          <a:p>
            <a:pPr lvl="2"/>
            <a:r>
              <a:rPr lang="en-US" b="1" dirty="0"/>
              <a:t>Various techniques</a:t>
            </a:r>
          </a:p>
          <a:p>
            <a:pPr lvl="1"/>
            <a:r>
              <a:rPr lang="en-US" b="1" dirty="0"/>
              <a:t>Possible additional fixation (hook plate)</a:t>
            </a:r>
          </a:p>
        </p:txBody>
      </p:sp>
    </p:spTree>
    <p:extLst>
      <p:ext uri="{BB962C8B-B14F-4D97-AF65-F5344CB8AC3E}">
        <p14:creationId xmlns:p14="http://schemas.microsoft.com/office/powerpoint/2010/main" val="2257928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Treatment of Type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Controversial</a:t>
            </a:r>
          </a:p>
          <a:p>
            <a:endParaRPr lang="en-US" b="1" dirty="0"/>
          </a:p>
          <a:p>
            <a:r>
              <a:rPr lang="en-US" b="1" dirty="0"/>
              <a:t>Nonsurgical management usually indicated</a:t>
            </a:r>
          </a:p>
          <a:p>
            <a:endParaRPr lang="en-US" b="1" dirty="0"/>
          </a:p>
          <a:p>
            <a:r>
              <a:rPr lang="en-US" b="1" dirty="0"/>
              <a:t>Consider surgical treatment</a:t>
            </a:r>
          </a:p>
          <a:p>
            <a:pPr lvl="1"/>
            <a:r>
              <a:rPr lang="en-US" b="1" dirty="0"/>
              <a:t>Throwing athletes</a:t>
            </a:r>
          </a:p>
          <a:p>
            <a:pPr lvl="1"/>
            <a:r>
              <a:rPr lang="en-US" b="1" dirty="0"/>
              <a:t>Overhead workers</a:t>
            </a:r>
          </a:p>
        </p:txBody>
      </p:sp>
    </p:spTree>
    <p:extLst>
      <p:ext uri="{BB962C8B-B14F-4D97-AF65-F5344CB8AC3E}">
        <p14:creationId xmlns:p14="http://schemas.microsoft.com/office/powerpoint/2010/main" val="1897755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Goals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Review AC and SC anatomy</a:t>
            </a:r>
          </a:p>
          <a:p>
            <a:r>
              <a:rPr lang="en-US" b="1" dirty="0"/>
              <a:t>Review AC and SC imaging</a:t>
            </a:r>
          </a:p>
          <a:p>
            <a:r>
              <a:rPr lang="en-US" b="1" dirty="0"/>
              <a:t>AC joint injuries</a:t>
            </a:r>
          </a:p>
          <a:p>
            <a:pPr lvl="1"/>
            <a:r>
              <a:rPr lang="en-US" b="1" dirty="0"/>
              <a:t>Nonoperative indications and management</a:t>
            </a:r>
          </a:p>
          <a:p>
            <a:pPr lvl="1"/>
            <a:r>
              <a:rPr lang="en-US" b="1" dirty="0"/>
              <a:t>Operative indications and management</a:t>
            </a:r>
          </a:p>
          <a:p>
            <a:r>
              <a:rPr lang="en-US" b="1" dirty="0"/>
              <a:t>SC joint injuries</a:t>
            </a:r>
          </a:p>
          <a:p>
            <a:pPr lvl="1"/>
            <a:r>
              <a:rPr lang="en-US" b="1" dirty="0"/>
              <a:t>Nonoperative indications and management</a:t>
            </a:r>
          </a:p>
          <a:p>
            <a:pPr lvl="1"/>
            <a:r>
              <a:rPr lang="en-US" b="1" dirty="0"/>
              <a:t>Operative indications and management</a:t>
            </a:r>
          </a:p>
        </p:txBody>
      </p:sp>
    </p:spTree>
    <p:extLst>
      <p:ext uri="{BB962C8B-B14F-4D97-AF65-F5344CB8AC3E}">
        <p14:creationId xmlns:p14="http://schemas.microsoft.com/office/powerpoint/2010/main" val="3558192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Treatment of Type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Surgical treatment</a:t>
            </a:r>
          </a:p>
          <a:p>
            <a:pPr lvl="1"/>
            <a:r>
              <a:rPr lang="en-US" b="1" dirty="0"/>
              <a:t>No significant difference with functional outcome</a:t>
            </a:r>
          </a:p>
          <a:p>
            <a:pPr lvl="1"/>
            <a:r>
              <a:rPr lang="en-US" b="1" dirty="0"/>
              <a:t>50% loss of reduction with follow up</a:t>
            </a:r>
          </a:p>
          <a:p>
            <a:pPr lvl="1"/>
            <a:r>
              <a:rPr lang="en-US" b="1" dirty="0"/>
              <a:t>10% infection rate</a:t>
            </a:r>
          </a:p>
          <a:p>
            <a:pPr lvl="1"/>
            <a:r>
              <a:rPr lang="en-US" b="1" dirty="0"/>
              <a:t>No significant improvement in cosmesis (bump vs scar)</a:t>
            </a:r>
          </a:p>
          <a:p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04B52-0C96-46D8-BD1F-2DD7C693ED61}"/>
              </a:ext>
            </a:extLst>
          </p:cNvPr>
          <p:cNvSpPr txBox="1"/>
          <p:nvPr/>
        </p:nvSpPr>
        <p:spPr>
          <a:xfrm>
            <a:off x="2649415" y="6492875"/>
            <a:ext cx="423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 err="1"/>
              <a:t>Ceccarelli</a:t>
            </a:r>
            <a:r>
              <a:rPr lang="en-US" altLang="en-US" sz="1400" dirty="0"/>
              <a:t> et al. J </a:t>
            </a:r>
            <a:r>
              <a:rPr lang="en-US" altLang="en-US" sz="1400" dirty="0" err="1"/>
              <a:t>Orthopaed</a:t>
            </a:r>
            <a:r>
              <a:rPr lang="en-US" altLang="en-US" sz="1400" dirty="0"/>
              <a:t> </a:t>
            </a:r>
            <a:r>
              <a:rPr lang="en-US" altLang="en-US" sz="1400" dirty="0" err="1"/>
              <a:t>Traumatol</a:t>
            </a:r>
            <a:r>
              <a:rPr lang="en-US" altLang="en-US" sz="1400" dirty="0"/>
              <a:t> 2008;9:105-108.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16121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Treatment of Type III – V: Meta-Analysis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Systematic review and meta-analysis</a:t>
            </a:r>
          </a:p>
          <a:p>
            <a:r>
              <a:rPr lang="en-US" b="1" dirty="0"/>
              <a:t>19 studies, 954 patients</a:t>
            </a:r>
          </a:p>
          <a:p>
            <a:r>
              <a:rPr lang="en-US" b="1" dirty="0"/>
              <a:t>Better cosmetic outcome with surgery</a:t>
            </a:r>
          </a:p>
          <a:p>
            <a:r>
              <a:rPr lang="en-US" b="1" dirty="0"/>
              <a:t>Better radiographic outcome with surgery</a:t>
            </a:r>
          </a:p>
          <a:p>
            <a:r>
              <a:rPr lang="en-US" b="1" dirty="0"/>
              <a:t>Constant scores favored surgery</a:t>
            </a:r>
          </a:p>
          <a:p>
            <a:pPr lvl="1"/>
            <a:r>
              <a:rPr lang="en-US" b="1" dirty="0"/>
              <a:t>Small difference, may not be clinically relevant</a:t>
            </a:r>
          </a:p>
          <a:p>
            <a:r>
              <a:rPr lang="en-US" b="1" dirty="0"/>
              <a:t>Nonsurgical group: faster return to work, lower implant complications, fewer infections, no difference in DASH, return to sport, osteoarthritis on x-rays or need for surgery after failed management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04B52-0C96-46D8-BD1F-2DD7C693ED61}"/>
              </a:ext>
            </a:extLst>
          </p:cNvPr>
          <p:cNvSpPr txBox="1"/>
          <p:nvPr/>
        </p:nvSpPr>
        <p:spPr>
          <a:xfrm>
            <a:off x="1492738" y="6119336"/>
            <a:ext cx="7684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Chang, Nicholas, </a:t>
            </a:r>
            <a:r>
              <a:rPr lang="en-US" sz="1400" dirty="0" err="1"/>
              <a:t>Furey</a:t>
            </a:r>
            <a:r>
              <a:rPr lang="en-US" sz="1400" dirty="0"/>
              <a:t>, Andrew, MD, MSc, </a:t>
            </a:r>
            <a:r>
              <a:rPr lang="en-US" sz="1400" dirty="0" err="1"/>
              <a:t>Kurdin</a:t>
            </a:r>
            <a:r>
              <a:rPr lang="en-US" sz="1400" dirty="0"/>
              <a:t>, Anton. Operative Versus Nonoperative Management of Acute High-Grade Acromioclavicular Dislocations: A Systematic Review and Meta-Analysis. J </a:t>
            </a:r>
            <a:r>
              <a:rPr lang="en-US" sz="1400" dirty="0" err="1"/>
              <a:t>Orthop</a:t>
            </a:r>
            <a:r>
              <a:rPr lang="en-US" sz="1400" dirty="0"/>
              <a:t> Trauma. 2018;32(1):1-9. doi:10.1097/BOT.0000000000001004.</a:t>
            </a:r>
          </a:p>
        </p:txBody>
      </p:sp>
    </p:spTree>
    <p:extLst>
      <p:ext uri="{BB962C8B-B14F-4D97-AF65-F5344CB8AC3E}">
        <p14:creationId xmlns:p14="http://schemas.microsoft.com/office/powerpoint/2010/main" val="3478187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9" y="365125"/>
            <a:ext cx="11789229" cy="1325563"/>
          </a:xfrm>
        </p:spPr>
        <p:txBody>
          <a:bodyPr/>
          <a:lstStyle/>
          <a:p>
            <a:r>
              <a:rPr lang="en-US" b="1" u="sng" dirty="0"/>
              <a:t>Treatment of Type III – V: Randomized Clinical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Multicenter randomized clinical trial</a:t>
            </a:r>
          </a:p>
          <a:p>
            <a:r>
              <a:rPr lang="en-US" b="1" dirty="0"/>
              <a:t>80 patients, 40 each group</a:t>
            </a:r>
          </a:p>
          <a:p>
            <a:r>
              <a:rPr lang="en-US" b="1" dirty="0"/>
              <a:t>Complete AC separation (III, IV and V)</a:t>
            </a:r>
          </a:p>
          <a:p>
            <a:pPr lvl="1"/>
            <a:r>
              <a:rPr lang="en-US" b="1" dirty="0"/>
              <a:t>No attempt to subclassify into specific types!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04B52-0C96-46D8-BD1F-2DD7C693ED61}"/>
              </a:ext>
            </a:extLst>
          </p:cNvPr>
          <p:cNvSpPr txBox="1"/>
          <p:nvPr/>
        </p:nvSpPr>
        <p:spPr>
          <a:xfrm>
            <a:off x="1518138" y="6311900"/>
            <a:ext cx="768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Canadian </a:t>
            </a:r>
            <a:r>
              <a:rPr lang="en-US" sz="1400" dirty="0" err="1"/>
              <a:t>Orthopaedic</a:t>
            </a:r>
            <a:r>
              <a:rPr lang="en-US" sz="1400" dirty="0"/>
              <a:t> Trauma S. Multicenter randomized clinical trial of nonoperative versus operative treatment of acute </a:t>
            </a:r>
            <a:r>
              <a:rPr lang="en-US" sz="1400" dirty="0" err="1"/>
              <a:t>acromio</a:t>
            </a:r>
            <a:r>
              <a:rPr lang="en-US" sz="1400" dirty="0"/>
              <a:t>-clavicular joint dislocation. J </a:t>
            </a:r>
            <a:r>
              <a:rPr lang="en-US" sz="1400" dirty="0" err="1"/>
              <a:t>Orthopaedic</a:t>
            </a:r>
            <a:r>
              <a:rPr lang="en-US" sz="1400" dirty="0"/>
              <a:t> Trauma. 2015;29:479–487</a:t>
            </a:r>
          </a:p>
        </p:txBody>
      </p:sp>
    </p:spTree>
    <p:extLst>
      <p:ext uri="{BB962C8B-B14F-4D97-AF65-F5344CB8AC3E}">
        <p14:creationId xmlns:p14="http://schemas.microsoft.com/office/powerpoint/2010/main" val="2765893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Hook plate vs nonsurgical treatment</a:t>
            </a:r>
          </a:p>
          <a:p>
            <a:pPr lvl="1"/>
            <a:r>
              <a:rPr lang="en-US" b="1" dirty="0"/>
              <a:t>Better DASH scores at 6 weeks and three month in non-op group</a:t>
            </a:r>
          </a:p>
          <a:p>
            <a:pPr lvl="2"/>
            <a:r>
              <a:rPr lang="en-US" b="1" dirty="0"/>
              <a:t>No difference at 6 months, 1 year and 2 years</a:t>
            </a:r>
          </a:p>
          <a:p>
            <a:pPr lvl="1"/>
            <a:r>
              <a:rPr lang="en-US" b="1" dirty="0"/>
              <a:t>Better Constant scores in </a:t>
            </a:r>
            <a:r>
              <a:rPr lang="en-US" b="1" dirty="0" err="1"/>
              <a:t>nonop</a:t>
            </a:r>
            <a:r>
              <a:rPr lang="en-US" b="1" dirty="0"/>
              <a:t> group at 6 weeks, 3 months and 6 months</a:t>
            </a:r>
          </a:p>
          <a:p>
            <a:pPr lvl="2"/>
            <a:r>
              <a:rPr lang="en-US" b="1" dirty="0"/>
              <a:t>No difference at 1 year and 2 years</a:t>
            </a:r>
          </a:p>
          <a:p>
            <a:pPr lvl="1"/>
            <a:r>
              <a:rPr lang="en-US" b="1" dirty="0"/>
              <a:t>Both groups improved to good or excellent results at 2 year follow up</a:t>
            </a:r>
          </a:p>
          <a:p>
            <a:pPr lvl="1"/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04B52-0C96-46D8-BD1F-2DD7C693ED61}"/>
              </a:ext>
            </a:extLst>
          </p:cNvPr>
          <p:cNvSpPr txBox="1"/>
          <p:nvPr/>
        </p:nvSpPr>
        <p:spPr>
          <a:xfrm>
            <a:off x="1518138" y="6311900"/>
            <a:ext cx="768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Canadian </a:t>
            </a:r>
            <a:r>
              <a:rPr lang="en-US" sz="1400" dirty="0" err="1"/>
              <a:t>Orthopaedic</a:t>
            </a:r>
            <a:r>
              <a:rPr lang="en-US" sz="1400" dirty="0"/>
              <a:t> Trauma S. Multicenter randomized clinical trial of nonoperative versus operative treatment of acute </a:t>
            </a:r>
            <a:r>
              <a:rPr lang="en-US" sz="1400" dirty="0" err="1"/>
              <a:t>acromio</a:t>
            </a:r>
            <a:r>
              <a:rPr lang="en-US" sz="1400" dirty="0"/>
              <a:t>-clavicular joint dislocation. J </a:t>
            </a:r>
            <a:r>
              <a:rPr lang="en-US" sz="1400" dirty="0" err="1"/>
              <a:t>Orthopaedic</a:t>
            </a:r>
            <a:r>
              <a:rPr lang="en-US" sz="1400" dirty="0"/>
              <a:t> Trauma. 2015;29:479–487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3D7CE9-1CBD-4513-989F-19C24C9E37E5}"/>
              </a:ext>
            </a:extLst>
          </p:cNvPr>
          <p:cNvSpPr txBox="1">
            <a:spLocks/>
          </p:cNvSpPr>
          <p:nvPr/>
        </p:nvSpPr>
        <p:spPr>
          <a:xfrm>
            <a:off x="171449" y="365125"/>
            <a:ext cx="117892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Treatment of Type III – V: Randomized Clinical Trial</a:t>
            </a:r>
          </a:p>
        </p:txBody>
      </p:sp>
    </p:spTree>
    <p:extLst>
      <p:ext uri="{BB962C8B-B14F-4D97-AF65-F5344CB8AC3E}">
        <p14:creationId xmlns:p14="http://schemas.microsoft.com/office/powerpoint/2010/main" val="1462230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b="1" dirty="0"/>
              <a:t>Significantly higher reoperation in operative group</a:t>
            </a:r>
          </a:p>
          <a:p>
            <a:pPr lvl="1"/>
            <a:r>
              <a:rPr lang="en-US" b="1" dirty="0"/>
              <a:t>Implant removal average time 8.2 months</a:t>
            </a:r>
          </a:p>
          <a:p>
            <a:pPr lvl="1"/>
            <a:r>
              <a:rPr lang="en-US" b="1" dirty="0"/>
              <a:t>DASH scores better for non-op pts at 6 </a:t>
            </a:r>
            <a:r>
              <a:rPr lang="en-US" b="1" dirty="0" err="1"/>
              <a:t>wk</a:t>
            </a:r>
            <a:r>
              <a:rPr lang="en-US" b="1" dirty="0"/>
              <a:t> and 3 </a:t>
            </a:r>
            <a:r>
              <a:rPr lang="en-US" b="1" dirty="0" err="1"/>
              <a:t>mo</a:t>
            </a:r>
            <a:r>
              <a:rPr lang="en-US" b="1" dirty="0"/>
              <a:t>, no diff thereafter</a:t>
            </a:r>
          </a:p>
          <a:p>
            <a:pPr lvl="1"/>
            <a:r>
              <a:rPr lang="en-US" b="1" dirty="0"/>
              <a:t>Constant scores better in non-op pts 6 </a:t>
            </a:r>
            <a:r>
              <a:rPr lang="en-US" b="1" dirty="0" err="1"/>
              <a:t>wk</a:t>
            </a:r>
            <a:r>
              <a:rPr lang="en-US" b="1" dirty="0"/>
              <a:t>, 3 and 6 </a:t>
            </a:r>
            <a:r>
              <a:rPr lang="en-US" b="1" dirty="0" err="1"/>
              <a:t>mo</a:t>
            </a:r>
            <a:r>
              <a:rPr lang="en-US" b="1" dirty="0"/>
              <a:t>, no diff thereafter</a:t>
            </a:r>
          </a:p>
          <a:p>
            <a:pPr lvl="1"/>
            <a:r>
              <a:rPr lang="en-US" b="1" dirty="0"/>
              <a:t>Radiographs outcomes better with surgery at all time points (P&lt;0.001)</a:t>
            </a:r>
          </a:p>
          <a:p>
            <a:pPr lvl="1"/>
            <a:r>
              <a:rPr lang="en-US" b="1" dirty="0"/>
              <a:t>2 years: 4/22 surgical vs 1/20 non-op had arthritic changes (p 0.36)</a:t>
            </a:r>
          </a:p>
          <a:p>
            <a:pPr lvl="1"/>
            <a:r>
              <a:rPr lang="en-US" b="1" dirty="0"/>
              <a:t>76% non-op back to work at 3 months vs 43% surgical (p=0.004)</a:t>
            </a:r>
          </a:p>
          <a:p>
            <a:pPr lvl="2"/>
            <a:r>
              <a:rPr lang="en-US" b="1" dirty="0"/>
              <a:t>No difference at 1 year</a:t>
            </a:r>
          </a:p>
          <a:p>
            <a:pPr lvl="2"/>
            <a:endParaRPr lang="en-US" b="1" dirty="0"/>
          </a:p>
          <a:p>
            <a:pPr lvl="1"/>
            <a:r>
              <a:rPr lang="en-US" b="1" dirty="0"/>
              <a:t>Over-reduction (narrowing) of the A-C joint was the most common cause of mechanical failure after surgery</a:t>
            </a:r>
          </a:p>
          <a:p>
            <a:pPr lvl="1"/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04B52-0C96-46D8-BD1F-2DD7C693ED61}"/>
              </a:ext>
            </a:extLst>
          </p:cNvPr>
          <p:cNvSpPr txBox="1"/>
          <p:nvPr/>
        </p:nvSpPr>
        <p:spPr>
          <a:xfrm>
            <a:off x="1518138" y="6311900"/>
            <a:ext cx="768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Canadian </a:t>
            </a:r>
            <a:r>
              <a:rPr lang="en-US" sz="1400" dirty="0" err="1"/>
              <a:t>Orthopaedic</a:t>
            </a:r>
            <a:r>
              <a:rPr lang="en-US" sz="1400" dirty="0"/>
              <a:t> Trauma S. Multicenter randomized clinical trial of nonoperative versus operative treatment of acute </a:t>
            </a:r>
            <a:r>
              <a:rPr lang="en-US" sz="1400" dirty="0" err="1"/>
              <a:t>acromio</a:t>
            </a:r>
            <a:r>
              <a:rPr lang="en-US" sz="1400" dirty="0"/>
              <a:t>-clavicular joint dislocation. J </a:t>
            </a:r>
            <a:r>
              <a:rPr lang="en-US" sz="1400" dirty="0" err="1"/>
              <a:t>Orthopaedic</a:t>
            </a:r>
            <a:r>
              <a:rPr lang="en-US" sz="1400" dirty="0"/>
              <a:t> Trauma. 2015;29:479–487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FD9ECC-2B1C-445E-821B-592AD7787604}"/>
              </a:ext>
            </a:extLst>
          </p:cNvPr>
          <p:cNvSpPr txBox="1">
            <a:spLocks/>
          </p:cNvSpPr>
          <p:nvPr/>
        </p:nvSpPr>
        <p:spPr>
          <a:xfrm>
            <a:off x="171449" y="365125"/>
            <a:ext cx="117892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Treatment of Type III – V: Randomized Clinical Trial</a:t>
            </a:r>
          </a:p>
        </p:txBody>
      </p:sp>
    </p:spTree>
    <p:extLst>
      <p:ext uri="{BB962C8B-B14F-4D97-AF65-F5344CB8AC3E}">
        <p14:creationId xmlns:p14="http://schemas.microsoft.com/office/powerpoint/2010/main" val="3461586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Treatment of Type III - 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Follow up to above study</a:t>
            </a:r>
          </a:p>
          <a:p>
            <a:r>
              <a:rPr lang="en-US" b="1" dirty="0"/>
              <a:t>Assessed health related quality of life</a:t>
            </a:r>
          </a:p>
          <a:p>
            <a:r>
              <a:rPr lang="en-US" b="1" dirty="0"/>
              <a:t>Mostly type III injuries in both groups</a:t>
            </a:r>
          </a:p>
          <a:p>
            <a:r>
              <a:rPr lang="en-US" b="1" dirty="0"/>
              <a:t>Physical health scores</a:t>
            </a:r>
          </a:p>
          <a:p>
            <a:pPr lvl="1"/>
            <a:r>
              <a:rPr lang="en-US" b="1" dirty="0"/>
              <a:t>Better in non-op group at 3 months then no difference through 2 years</a:t>
            </a:r>
          </a:p>
          <a:p>
            <a:r>
              <a:rPr lang="en-US" b="1" dirty="0"/>
              <a:t>Mental health scores</a:t>
            </a:r>
          </a:p>
          <a:p>
            <a:pPr lvl="1"/>
            <a:r>
              <a:rPr lang="en-US" b="1" dirty="0"/>
              <a:t>No difference at any time point</a:t>
            </a:r>
          </a:p>
          <a:p>
            <a:r>
              <a:rPr lang="en-US" b="1" dirty="0"/>
              <a:t>Physical health recovered to norms at 6 months in </a:t>
            </a:r>
            <a:r>
              <a:rPr lang="en-US" b="1" dirty="0" err="1"/>
              <a:t>nonop</a:t>
            </a:r>
            <a:r>
              <a:rPr lang="en-US" b="1" dirty="0"/>
              <a:t>, 1 year in operative group</a:t>
            </a:r>
          </a:p>
          <a:p>
            <a:r>
              <a:rPr lang="en-US" b="1" dirty="0"/>
              <a:t>Mental health recovered to norms at 3 months with surgery, 6 months without surgery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AAF9E1-D6E0-4697-87FF-0FF761F5D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433" y="559146"/>
            <a:ext cx="3815208" cy="23980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084E27-9F8C-47BE-852B-C9FD29F02B98}"/>
              </a:ext>
            </a:extLst>
          </p:cNvPr>
          <p:cNvSpPr txBox="1"/>
          <p:nvPr/>
        </p:nvSpPr>
        <p:spPr>
          <a:xfrm>
            <a:off x="1518138" y="6311900"/>
            <a:ext cx="768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Canadian </a:t>
            </a:r>
            <a:r>
              <a:rPr lang="en-US" sz="1400" dirty="0" err="1"/>
              <a:t>Orthopaedic</a:t>
            </a:r>
            <a:r>
              <a:rPr lang="en-US" sz="1400" dirty="0"/>
              <a:t> Trauma S. Multicenter randomized clinical trial of nonoperative versus operative treatment of acute </a:t>
            </a:r>
            <a:r>
              <a:rPr lang="en-US" sz="1400" dirty="0" err="1"/>
              <a:t>acromio</a:t>
            </a:r>
            <a:r>
              <a:rPr lang="en-US" sz="1400" dirty="0"/>
              <a:t>-clavicular joint dislocation. J </a:t>
            </a:r>
            <a:r>
              <a:rPr lang="en-US" sz="1400" dirty="0" err="1"/>
              <a:t>Orthopaedic</a:t>
            </a:r>
            <a:r>
              <a:rPr lang="en-US" sz="1400" dirty="0"/>
              <a:t> Trauma. 2015;29:479–487</a:t>
            </a:r>
          </a:p>
        </p:txBody>
      </p:sp>
    </p:spTree>
    <p:extLst>
      <p:ext uri="{BB962C8B-B14F-4D97-AF65-F5344CB8AC3E}">
        <p14:creationId xmlns:p14="http://schemas.microsoft.com/office/powerpoint/2010/main" val="372599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Options for surgical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Over 50 described in the literature</a:t>
            </a:r>
          </a:p>
          <a:p>
            <a:r>
              <a:rPr lang="en-US" b="1" dirty="0"/>
              <a:t>Primary AC joint fixation</a:t>
            </a:r>
          </a:p>
          <a:p>
            <a:r>
              <a:rPr lang="en-US" b="1" dirty="0"/>
              <a:t>Primary CC ligament reconstruction</a:t>
            </a:r>
          </a:p>
          <a:p>
            <a:pPr lvl="1"/>
            <a:r>
              <a:rPr lang="en-US" b="1" dirty="0"/>
              <a:t>Usually allograft, often with augmentation</a:t>
            </a:r>
          </a:p>
          <a:p>
            <a:r>
              <a:rPr lang="en-US" b="1" dirty="0"/>
              <a:t>Distal clavicle excision</a:t>
            </a:r>
          </a:p>
          <a:p>
            <a:r>
              <a:rPr lang="en-US" b="1" dirty="0"/>
              <a:t>Dynamic muscle transfers</a:t>
            </a:r>
          </a:p>
        </p:txBody>
      </p:sp>
    </p:spTree>
    <p:extLst>
      <p:ext uri="{BB962C8B-B14F-4D97-AF65-F5344CB8AC3E}">
        <p14:creationId xmlns:p14="http://schemas.microsoft.com/office/powerpoint/2010/main" val="3349771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E7046646-A426-4BE4-97D1-631A1A3925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Weaver-Dunn Procedure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D08771B5-75A4-4CB9-A50B-3D8EF02327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4528" y="1459107"/>
            <a:ext cx="7426796" cy="453463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The distal clavicle is excised.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The CA ligament is transferred to the distal clavicle.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The CC ligaments are repaired and/or augmented with a coracoclavicular screw or suture.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Repair of </a:t>
            </a:r>
            <a:r>
              <a:rPr lang="en-US" altLang="en-US" sz="2400" dirty="0" err="1"/>
              <a:t>deltotrapezial</a:t>
            </a:r>
            <a:r>
              <a:rPr lang="en-US" altLang="en-US" sz="2400" dirty="0"/>
              <a:t> fascia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Original series described 28% failure rate</a:t>
            </a:r>
            <a:r>
              <a:rPr lang="en-US" altLang="en-US" sz="2400" baseline="30000" dirty="0"/>
              <a:t>1</a:t>
            </a: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Modifications of the technique lead to improvements</a:t>
            </a:r>
          </a:p>
          <a:p>
            <a:pPr lvl="1"/>
            <a:r>
              <a:rPr lang="en-US" altLang="en-US" sz="2000" dirty="0"/>
              <a:t>89% satisfactory results</a:t>
            </a:r>
            <a:r>
              <a:rPr lang="en-US" altLang="en-US" sz="2000" baseline="30000" dirty="0"/>
              <a:t>2</a:t>
            </a:r>
          </a:p>
          <a:p>
            <a:pPr lvl="2"/>
            <a:r>
              <a:rPr lang="en-US" altLang="en-US" sz="1600" dirty="0"/>
              <a:t>All type III, mix of acute and chronic patients</a:t>
            </a:r>
          </a:p>
          <a:p>
            <a:pPr lvl="1"/>
            <a:r>
              <a:rPr lang="en-US" altLang="en-US" sz="2000" dirty="0"/>
              <a:t>27/27 return to work and sport, high satisfaction</a:t>
            </a:r>
            <a:r>
              <a:rPr lang="en-US" altLang="en-US" sz="2000" baseline="30000" dirty="0"/>
              <a:t>3</a:t>
            </a:r>
            <a:endParaRPr lang="en-US" altLang="en-US" sz="2000" dirty="0"/>
          </a:p>
          <a:p>
            <a:pPr lvl="2"/>
            <a:r>
              <a:rPr lang="en-US" altLang="en-US" sz="1600" dirty="0"/>
              <a:t>All type III, all chronic dislocations</a:t>
            </a:r>
          </a:p>
          <a:p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DA2E510E-E716-42DD-8FD3-FBF6DFCAF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5" y="2219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</a:pPr>
            <a:endParaRPr lang="en-US" altLang="en-US" sz="2400">
              <a:latin typeface="Times" panose="02020603050405020304" pitchFamily="18" charset="0"/>
            </a:endParaRPr>
          </a:p>
        </p:txBody>
      </p:sp>
      <p:sp>
        <p:nvSpPr>
          <p:cNvPr id="106502" name="Text Box 6">
            <a:extLst>
              <a:ext uri="{FF2B5EF4-FFF2-40B4-BE49-F238E27FC236}">
                <a16:creationId xmlns:a16="http://schemas.microsoft.com/office/drawing/2014/main" id="{A70CF9E1-2AB4-4681-AAEE-C4978EACE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4323736"/>
            <a:ext cx="5257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Nuber</a:t>
            </a: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GW and Bowen MK, JAAOS, 5:11, 1997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0CED4-7353-4E98-8115-3B3297E11297}"/>
              </a:ext>
            </a:extLst>
          </p:cNvPr>
          <p:cNvSpPr txBox="1"/>
          <p:nvPr/>
        </p:nvSpPr>
        <p:spPr>
          <a:xfrm>
            <a:off x="1311660" y="5796171"/>
            <a:ext cx="768447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Weaver JK, Dunn HK. Treatment of acromioclavicular injuries, especially complete acromioclavicular separation. J Bone Joint Surg Am. 1972 Sep;54(6):1187-94. PMID: 4652050.</a:t>
            </a:r>
          </a:p>
          <a:p>
            <a:endParaRPr lang="en-US" sz="900" dirty="0"/>
          </a:p>
          <a:p>
            <a:r>
              <a:rPr lang="en-US" sz="900" b="0" i="0" dirty="0" err="1">
                <a:solidFill>
                  <a:srgbClr val="212121"/>
                </a:solidFill>
                <a:effectLst/>
              </a:rPr>
              <a:t>Rokito</a:t>
            </a:r>
            <a:r>
              <a:rPr lang="en-US" sz="900" b="0" i="0" dirty="0">
                <a:solidFill>
                  <a:srgbClr val="212121"/>
                </a:solidFill>
                <a:effectLst/>
              </a:rPr>
              <a:t> AS, Oh YH, Zuckerman JD. Modified Weaver-Dunn procedure for acromioclavicular joint dislocations. Orthopedics. 2004 Jan;27(1):21-8. PMID: 14763525.</a:t>
            </a:r>
            <a:endParaRPr lang="en-US" sz="900" dirty="0"/>
          </a:p>
          <a:p>
            <a:endParaRPr lang="en-US" sz="900" b="0" i="0" dirty="0">
              <a:solidFill>
                <a:srgbClr val="303030"/>
              </a:solidFill>
              <a:effectLst/>
            </a:endParaRPr>
          </a:p>
          <a:p>
            <a:r>
              <a:rPr lang="en-US" sz="900" b="0" i="0" dirty="0">
                <a:solidFill>
                  <a:srgbClr val="303030"/>
                </a:solidFill>
                <a:effectLst/>
              </a:rPr>
              <a:t>Galasso O, </a:t>
            </a:r>
            <a:r>
              <a:rPr lang="en-US" sz="900" b="0" i="0" dirty="0" err="1">
                <a:solidFill>
                  <a:srgbClr val="303030"/>
                </a:solidFill>
                <a:effectLst/>
              </a:rPr>
              <a:t>Tarducci</a:t>
            </a:r>
            <a:r>
              <a:rPr lang="en-US" sz="900" b="0" i="0" dirty="0">
                <a:solidFill>
                  <a:srgbClr val="303030"/>
                </a:solidFill>
                <a:effectLst/>
              </a:rPr>
              <a:t> L, De Benedetto M, et al. Modified Weaver-Dunn Procedure for Type 3 Acromioclavicular Joint Dislocation: Functional and Radiological Outcomes. </a:t>
            </a:r>
            <a:r>
              <a:rPr lang="en-US" sz="900" b="0" i="1" dirty="0" err="1">
                <a:solidFill>
                  <a:srgbClr val="303030"/>
                </a:solidFill>
                <a:effectLst/>
              </a:rPr>
              <a:t>Orthop</a:t>
            </a:r>
            <a:r>
              <a:rPr lang="en-US" sz="900" b="0" i="1" dirty="0">
                <a:solidFill>
                  <a:srgbClr val="303030"/>
                </a:solidFill>
                <a:effectLst/>
              </a:rPr>
              <a:t> J Sports Med</a:t>
            </a:r>
            <a:r>
              <a:rPr lang="en-US" sz="900" b="0" i="0" dirty="0">
                <a:solidFill>
                  <a:srgbClr val="303030"/>
                </a:solidFill>
                <a:effectLst/>
              </a:rPr>
              <a:t>. 2020;8(3) PMID: 32215276</a:t>
            </a:r>
            <a:endParaRPr lang="en-US" sz="9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E7046646-A426-4BE4-97D1-631A1A3925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ORIF with hook plate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D08771B5-75A4-4CB9-A50B-3D8EF02327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79948" y="1524000"/>
            <a:ext cx="4419600" cy="36576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Biomechanical strength most similar to that of intact AC and CC ligaments</a:t>
            </a:r>
            <a:r>
              <a:rPr lang="en-US" altLang="en-US" sz="2400" baseline="30000" dirty="0"/>
              <a:t>1</a:t>
            </a: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Can have high rates of removal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Concern for damage to rotator cuff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Possible impingement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Can have loss of reduction after removal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Be careful not to over-reduce</a:t>
            </a:r>
          </a:p>
          <a:p>
            <a:pPr lvl="1"/>
            <a:r>
              <a:rPr lang="en-US" altLang="en-US" sz="2000" dirty="0"/>
              <a:t>Pain, stiffness and early failure</a:t>
            </a:r>
            <a:r>
              <a:rPr lang="en-US" altLang="en-US" sz="2000" baseline="30000" dirty="0"/>
              <a:t>2</a:t>
            </a:r>
            <a:endParaRPr lang="en-US" altLang="en-US" sz="2000" dirty="0"/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DA2E510E-E716-42DD-8FD3-FBF6DFCAF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5" y="2219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</a:pPr>
            <a:endParaRPr lang="en-US" altLang="en-US" sz="2400">
              <a:latin typeface="Times" panose="02020603050405020304" pitchFamily="18" charset="0"/>
            </a:endParaRPr>
          </a:p>
        </p:txBody>
      </p:sp>
      <p:sp>
        <p:nvSpPr>
          <p:cNvPr id="106502" name="Text Box 6">
            <a:extLst>
              <a:ext uri="{FF2B5EF4-FFF2-40B4-BE49-F238E27FC236}">
                <a16:creationId xmlns:a16="http://schemas.microsoft.com/office/drawing/2014/main" id="{A70CF9E1-2AB4-4681-AAEE-C4978EACE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049" y="5181600"/>
            <a:ext cx="5589202" cy="10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1) McConnell, Alison, </a:t>
            </a:r>
            <a:r>
              <a:rPr lang="en-US" alt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Yoo</a:t>
            </a: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Daniel, J BSc, MD, et al. Methods of Operative Fixation of the </a:t>
            </a:r>
            <a:r>
              <a:rPr lang="en-US" alt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Acromio</a:t>
            </a: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-Clavicular Joint: A Biomechanical Comparison. J </a:t>
            </a:r>
            <a:r>
              <a:rPr lang="en-US" alt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Orthop</a:t>
            </a: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Trauma. 2007;21(4):248-253. doi:10.1097/BOT.0b013e31803eb14e.</a:t>
            </a:r>
          </a:p>
          <a:p>
            <a:pPr algn="l">
              <a:spcBef>
                <a:spcPct val="50000"/>
              </a:spcBef>
            </a:pPr>
            <a:r>
              <a:rPr lang="en-US" sz="9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9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Canadian </a:t>
            </a:r>
            <a:r>
              <a:rPr lang="en-US" sz="9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Orthopaedic</a:t>
            </a:r>
            <a:r>
              <a:rPr lang="en-US" sz="9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Trauma Society. Multicenter Randomized Clinical Trial of Nonoperative Versus Operative Treatment of Acute </a:t>
            </a:r>
            <a:r>
              <a:rPr lang="en-US" sz="9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Acromio</a:t>
            </a:r>
            <a:r>
              <a:rPr lang="en-US" sz="9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-Clavicular Joint Dislocation. J </a:t>
            </a:r>
            <a:r>
              <a:rPr lang="en-US" sz="9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Orthop</a:t>
            </a:r>
            <a:r>
              <a:rPr lang="en-US" sz="9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Trauma. 2015 Nov;29(11):479-87. </a:t>
            </a:r>
            <a:r>
              <a:rPr lang="en-US" sz="9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9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10.1097/BOT.0000000000000437. PMID: 26489055.</a:t>
            </a:r>
            <a:endParaRPr lang="en-US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032AE1-3CDB-4503-87A3-441DA2023093}"/>
              </a:ext>
            </a:extLst>
          </p:cNvPr>
          <p:cNvSpPr txBox="1"/>
          <p:nvPr/>
        </p:nvSpPr>
        <p:spPr>
          <a:xfrm>
            <a:off x="7721600" y="5842444"/>
            <a:ext cx="4300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Clinical Image from Prof. Michael D. McKee, MD, FRCS(C)</a:t>
            </a:r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EBF891-8F6D-4252-A922-AECFF844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602" y="2527100"/>
            <a:ext cx="4267796" cy="28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3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E7046646-A426-4BE4-97D1-631A1A3925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Bosworth screw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D08771B5-75A4-4CB9-A50B-3D8EF02327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52600" y="2362200"/>
            <a:ext cx="4419600" cy="3657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Biomechanically stronger than hook plates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Can be done open vs </a:t>
            </a:r>
            <a:br>
              <a:rPr lang="en-US" altLang="en-US" sz="2400" dirty="0"/>
            </a:br>
            <a:r>
              <a:rPr lang="en-US" altLang="en-US" sz="2400" dirty="0"/>
              <a:t>percutaneously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Can be used to augment </a:t>
            </a:r>
            <a:br>
              <a:rPr lang="en-US" altLang="en-US" sz="2400" dirty="0"/>
            </a:br>
            <a:r>
              <a:rPr lang="en-US" altLang="en-US" sz="2400" dirty="0"/>
              <a:t>suture tape or other constructs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DA2E510E-E716-42DD-8FD3-FBF6DFCAF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5" y="2219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</a:pPr>
            <a:endParaRPr lang="en-US" altLang="en-US" sz="2400">
              <a:latin typeface="Times" panose="02020603050405020304" pitchFamily="18" charset="0"/>
            </a:endParaRPr>
          </a:p>
        </p:txBody>
      </p:sp>
      <p:sp>
        <p:nvSpPr>
          <p:cNvPr id="106502" name="Text Box 6">
            <a:extLst>
              <a:ext uri="{FF2B5EF4-FFF2-40B4-BE49-F238E27FC236}">
                <a16:creationId xmlns:a16="http://schemas.microsoft.com/office/drawing/2014/main" id="{A70CF9E1-2AB4-4681-AAEE-C4978EACE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403487"/>
            <a:ext cx="78805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Images from Prof. Michael D. McKee, MD, FRCS(C)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5B0D74-670A-48FA-92DE-8A386CC4E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775" y="767537"/>
            <a:ext cx="3524641" cy="2661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D30A39-D183-4307-8795-691DCFE47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795" y="3632017"/>
            <a:ext cx="3581676" cy="238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43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AC Joint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Diarthrodial joint </a:t>
            </a:r>
          </a:p>
          <a:p>
            <a:pPr lvl="1"/>
            <a:r>
              <a:rPr lang="en-US" b="1" dirty="0"/>
              <a:t>Medial acromion </a:t>
            </a:r>
          </a:p>
          <a:p>
            <a:pPr lvl="1"/>
            <a:r>
              <a:rPr lang="en-US" b="1" dirty="0"/>
              <a:t>Lateral clavicle</a:t>
            </a:r>
          </a:p>
          <a:p>
            <a:r>
              <a:rPr lang="en-US" b="1" dirty="0"/>
              <a:t>Ligaments</a:t>
            </a:r>
          </a:p>
          <a:p>
            <a:pPr lvl="1"/>
            <a:r>
              <a:rPr lang="en-US" b="1" dirty="0"/>
              <a:t>AC – Primarily anterior to posterior stabilizers</a:t>
            </a:r>
          </a:p>
          <a:p>
            <a:pPr lvl="2"/>
            <a:r>
              <a:rPr lang="en-US" b="1" dirty="0"/>
              <a:t>Superior is the strongest</a:t>
            </a:r>
          </a:p>
          <a:p>
            <a:pPr lvl="1"/>
            <a:r>
              <a:rPr lang="en-US" b="1" dirty="0"/>
              <a:t>CC</a:t>
            </a:r>
          </a:p>
          <a:p>
            <a:pPr lvl="2"/>
            <a:r>
              <a:rPr lang="en-US" b="1" dirty="0"/>
              <a:t>Trapezoid</a:t>
            </a:r>
          </a:p>
          <a:p>
            <a:pPr lvl="2"/>
            <a:r>
              <a:rPr lang="en-US" b="1" dirty="0"/>
              <a:t>Conoid</a:t>
            </a:r>
          </a:p>
          <a:p>
            <a:pPr lvl="3"/>
            <a:r>
              <a:rPr lang="en-US" b="1" dirty="0"/>
              <a:t>Vertical stabilizers</a:t>
            </a:r>
          </a:p>
          <a:p>
            <a:pPr lvl="3"/>
            <a:r>
              <a:rPr lang="en-US" b="1" dirty="0"/>
              <a:t>Stronger than AC </a:t>
            </a:r>
          </a:p>
        </p:txBody>
      </p:sp>
    </p:spTree>
    <p:extLst>
      <p:ext uri="{BB962C8B-B14F-4D97-AF65-F5344CB8AC3E}">
        <p14:creationId xmlns:p14="http://schemas.microsoft.com/office/powerpoint/2010/main" val="4141371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E7046646-A426-4BE4-97D1-631A1A3925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Suture button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D08771B5-75A4-4CB9-A50B-3D8EF02327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52600" y="2362200"/>
            <a:ext cx="4419600" cy="3657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Reports of high failure rates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Cook, et. Al, JSES 2012.</a:t>
            </a:r>
          </a:p>
          <a:p>
            <a:pPr lvl="1"/>
            <a:r>
              <a:rPr lang="en-US" altLang="en-US" sz="2000" dirty="0"/>
              <a:t>10 repairs </a:t>
            </a:r>
          </a:p>
          <a:p>
            <a:pPr lvl="1"/>
            <a:r>
              <a:rPr lang="en-US" altLang="en-US" sz="2000" dirty="0"/>
              <a:t>9 consecutive patients</a:t>
            </a:r>
          </a:p>
          <a:p>
            <a:pPr lvl="1"/>
            <a:r>
              <a:rPr lang="en-US" altLang="en-US" sz="2000" dirty="0"/>
              <a:t>80% failure</a:t>
            </a:r>
          </a:p>
          <a:p>
            <a:pPr lvl="1"/>
            <a:r>
              <a:rPr lang="en-US" altLang="en-US" sz="2000" dirty="0"/>
              <a:t>Average of 7 weeks</a:t>
            </a:r>
          </a:p>
          <a:p>
            <a:pPr lvl="1"/>
            <a:r>
              <a:rPr lang="en-US" altLang="en-US" sz="2000" dirty="0"/>
              <a:t>All active-duty military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DA2E510E-E716-42DD-8FD3-FBF6DFCAF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5" y="2219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</a:pPr>
            <a:endParaRPr lang="en-US" altLang="en-US" sz="2400">
              <a:latin typeface="Times" panose="02020603050405020304" pitchFamily="18" charset="0"/>
            </a:endParaRPr>
          </a:p>
        </p:txBody>
      </p:sp>
      <p:sp>
        <p:nvSpPr>
          <p:cNvPr id="106502" name="Text Box 6">
            <a:extLst>
              <a:ext uri="{FF2B5EF4-FFF2-40B4-BE49-F238E27FC236}">
                <a16:creationId xmlns:a16="http://schemas.microsoft.com/office/drawing/2014/main" id="{A70CF9E1-2AB4-4681-AAEE-C4978EACE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6169223"/>
            <a:ext cx="78805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Images from Prof. Michael D. McKee, MD, FRCS(C)</a:t>
            </a:r>
            <a:b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00" b="0" i="0" dirty="0">
                <a:solidFill>
                  <a:srgbClr val="212121"/>
                </a:solidFill>
                <a:effectLst/>
                <a:latin typeface="BlinkMacSystemFont"/>
              </a:rPr>
              <a:t>Cook JB, </a:t>
            </a:r>
            <a:r>
              <a:rPr lang="en-US" sz="1000" b="0" i="0" dirty="0" err="1">
                <a:solidFill>
                  <a:srgbClr val="212121"/>
                </a:solidFill>
                <a:effectLst/>
                <a:latin typeface="BlinkMacSystemFont"/>
              </a:rPr>
              <a:t>Shaha</a:t>
            </a:r>
            <a:r>
              <a:rPr lang="en-US" sz="1000" b="0" i="0" dirty="0">
                <a:solidFill>
                  <a:srgbClr val="212121"/>
                </a:solidFill>
                <a:effectLst/>
                <a:latin typeface="BlinkMacSystemFont"/>
              </a:rPr>
              <a:t> JS, Rowles DJ, </a:t>
            </a:r>
            <a:r>
              <a:rPr lang="en-US" sz="1000" b="0" i="0" dirty="0" err="1">
                <a:solidFill>
                  <a:srgbClr val="212121"/>
                </a:solidFill>
                <a:effectLst/>
                <a:latin typeface="BlinkMacSystemFont"/>
              </a:rPr>
              <a:t>Bottoni</a:t>
            </a:r>
            <a:r>
              <a:rPr lang="en-US" sz="1000" b="0" i="0" dirty="0">
                <a:solidFill>
                  <a:srgbClr val="212121"/>
                </a:solidFill>
                <a:effectLst/>
                <a:latin typeface="BlinkMacSystemFont"/>
              </a:rPr>
              <a:t> CR, </a:t>
            </a:r>
            <a:r>
              <a:rPr lang="en-US" sz="1000" b="0" i="0" dirty="0" err="1">
                <a:solidFill>
                  <a:srgbClr val="212121"/>
                </a:solidFill>
                <a:effectLst/>
                <a:latin typeface="BlinkMacSystemFont"/>
              </a:rPr>
              <a:t>Shaha</a:t>
            </a:r>
            <a:r>
              <a:rPr lang="en-US" sz="1000" b="0" i="0" dirty="0">
                <a:solidFill>
                  <a:srgbClr val="212121"/>
                </a:solidFill>
                <a:effectLst/>
                <a:latin typeface="BlinkMacSystemFont"/>
              </a:rPr>
              <a:t> SH, </a:t>
            </a:r>
            <a:r>
              <a:rPr lang="en-US" sz="1000" b="0" i="0" dirty="0" err="1">
                <a:solidFill>
                  <a:srgbClr val="212121"/>
                </a:solidFill>
                <a:effectLst/>
                <a:latin typeface="BlinkMacSystemFont"/>
              </a:rPr>
              <a:t>Tokish</a:t>
            </a:r>
            <a:r>
              <a:rPr lang="en-US" sz="1000" b="0" i="0" dirty="0">
                <a:solidFill>
                  <a:srgbClr val="212121"/>
                </a:solidFill>
                <a:effectLst/>
                <a:latin typeface="BlinkMacSystemFont"/>
              </a:rPr>
              <a:t> JM. Early failures with single clavicular </a:t>
            </a:r>
            <a:r>
              <a:rPr lang="en-US" sz="1000" b="0" i="0" dirty="0" err="1">
                <a:solidFill>
                  <a:srgbClr val="212121"/>
                </a:solidFill>
                <a:effectLst/>
                <a:latin typeface="BlinkMacSystemFont"/>
              </a:rPr>
              <a:t>transosseous</a:t>
            </a:r>
            <a:r>
              <a:rPr lang="en-US" sz="1000" b="0" i="0" dirty="0">
                <a:solidFill>
                  <a:srgbClr val="212121"/>
                </a:solidFill>
                <a:effectLst/>
                <a:latin typeface="BlinkMacSystemFont"/>
              </a:rPr>
              <a:t> coracoclavicular ligament reconstruction. J Shoulder Elbow Surg. 2012 Dec;21(12):1746-52. </a:t>
            </a:r>
            <a:r>
              <a:rPr lang="en-US" sz="10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sz="1000" b="0" i="0" dirty="0">
                <a:solidFill>
                  <a:srgbClr val="212121"/>
                </a:solidFill>
                <a:effectLst/>
                <a:latin typeface="BlinkMacSystemFont"/>
              </a:rPr>
              <a:t>: 10.1016/j.jse.2012.01.018. </a:t>
            </a:r>
            <a:r>
              <a:rPr lang="en-US" sz="1000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sz="1000" b="0" i="0" dirty="0">
                <a:solidFill>
                  <a:srgbClr val="212121"/>
                </a:solidFill>
                <a:effectLst/>
                <a:latin typeface="BlinkMacSystemFont"/>
              </a:rPr>
              <a:t> 2012 Apr 21. PMID: 22521387.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E54489-4AA0-40E2-BFF2-C0C759FFF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700" y="668783"/>
            <a:ext cx="3745426" cy="2548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463915-F9F9-4ADC-8C58-B2E058085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701" y="3486276"/>
            <a:ext cx="3745426" cy="279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34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Suture Button – meta-analysis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Suture button vs hook plate</a:t>
            </a:r>
          </a:p>
          <a:p>
            <a:r>
              <a:rPr lang="en-US" b="1" dirty="0"/>
              <a:t>8 studies</a:t>
            </a:r>
          </a:p>
          <a:p>
            <a:pPr lvl="1"/>
            <a:r>
              <a:rPr lang="en-US" b="1" dirty="0"/>
              <a:t>204 suture button patients</a:t>
            </a:r>
          </a:p>
          <a:p>
            <a:pPr lvl="1"/>
            <a:r>
              <a:rPr lang="en-US" b="1" dirty="0"/>
              <a:t>195 hook plate patients</a:t>
            </a:r>
          </a:p>
          <a:p>
            <a:r>
              <a:rPr lang="en-US" b="1" dirty="0"/>
              <a:t>Suture button</a:t>
            </a:r>
          </a:p>
          <a:p>
            <a:pPr lvl="1"/>
            <a:r>
              <a:rPr lang="en-US" b="1" dirty="0"/>
              <a:t>Better constant scores – may not be clinically significant</a:t>
            </a:r>
          </a:p>
          <a:p>
            <a:pPr lvl="1"/>
            <a:r>
              <a:rPr lang="en-US" b="1" dirty="0"/>
              <a:t>Lower VAS</a:t>
            </a:r>
          </a:p>
          <a:p>
            <a:r>
              <a:rPr lang="en-US" b="1" dirty="0"/>
              <a:t>No difference: operative time, reduction quality, complication, </a:t>
            </a:r>
            <a:br>
              <a:rPr lang="en-US" b="1" dirty="0"/>
            </a:br>
            <a:r>
              <a:rPr lang="en-US" b="1" dirty="0"/>
              <a:t>loss of reduction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A6A8025A-ECD1-42E0-9623-0FC335B38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746" y="6285126"/>
            <a:ext cx="788057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50" b="0" i="0" dirty="0">
                <a:solidFill>
                  <a:srgbClr val="212121"/>
                </a:solidFill>
                <a:effectLst/>
                <a:latin typeface="BlinkMacSystemFont"/>
              </a:rPr>
              <a:t>Wang C, Meng JH, Zhang YW, Shi MM. Suture Button Versus Hook Plate for Acute Unstable Acromioclavicular Joint Dislocation: A Meta-analysis. Am J Sports Med. 2020 Mar;48(4):1023-1030. </a:t>
            </a:r>
            <a:r>
              <a:rPr lang="en-US" sz="105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sz="1050" b="0" i="0" dirty="0">
                <a:solidFill>
                  <a:srgbClr val="212121"/>
                </a:solidFill>
                <a:effectLst/>
                <a:latin typeface="BlinkMacSystemFont"/>
              </a:rPr>
              <a:t>: 10.1177/0363546519858745. </a:t>
            </a:r>
            <a:r>
              <a:rPr lang="en-US" sz="1050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sz="1050" b="0" i="0" dirty="0">
                <a:solidFill>
                  <a:srgbClr val="212121"/>
                </a:solidFill>
                <a:effectLst/>
                <a:latin typeface="BlinkMacSystemFont"/>
              </a:rPr>
              <a:t> 2019 Jul 17. PMID: 31315003.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331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Suture Button – Case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48yo RHD M assault victim</a:t>
            </a:r>
          </a:p>
          <a:p>
            <a:pPr lvl="1"/>
            <a:r>
              <a:rPr lang="en-US" b="1" dirty="0"/>
              <a:t>Fell directly on to R shoulder</a:t>
            </a:r>
          </a:p>
          <a:p>
            <a:r>
              <a:rPr lang="en-US" b="1" dirty="0"/>
              <a:t>Works occasionally in construction</a:t>
            </a:r>
          </a:p>
          <a:p>
            <a:r>
              <a:rPr lang="en-US" b="1" dirty="0"/>
              <a:t>Homeless</a:t>
            </a:r>
          </a:p>
          <a:p>
            <a:r>
              <a:rPr lang="en-US" b="1" dirty="0"/>
              <a:t>½ </a:t>
            </a:r>
            <a:r>
              <a:rPr lang="en-US" b="1" dirty="0" err="1"/>
              <a:t>ppd</a:t>
            </a:r>
            <a:r>
              <a:rPr lang="en-US" b="1" dirty="0"/>
              <a:t> tobacco</a:t>
            </a:r>
          </a:p>
          <a:p>
            <a:r>
              <a:rPr lang="en-US" b="1" dirty="0"/>
              <a:t>Cocaine</a:t>
            </a:r>
          </a:p>
          <a:p>
            <a:r>
              <a:rPr lang="en-US" b="1" dirty="0"/>
              <a:t>Methamphetamine </a:t>
            </a:r>
          </a:p>
          <a:p>
            <a:r>
              <a:rPr lang="en-US" b="1" dirty="0"/>
              <a:t>Marijuana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A708B-886B-4EB0-8D11-50F0160B1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705" y="681037"/>
            <a:ext cx="3106017" cy="2736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DBB1E9-C664-4051-BDAC-CCDA9A9E5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706" y="3552548"/>
            <a:ext cx="3090988" cy="2815122"/>
          </a:xfrm>
          <a:prstGeom prst="rect">
            <a:avLst/>
          </a:prstGeom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E7EAA71C-7C25-455D-92FC-98D324BB8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3420" y="6548895"/>
            <a:ext cx="19352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50" b="0" i="0" dirty="0">
                <a:solidFill>
                  <a:srgbClr val="212121"/>
                </a:solidFill>
                <a:effectLst/>
                <a:latin typeface="BlinkMacSystemFont"/>
              </a:rPr>
              <a:t>Image courtesy of Dr. </a:t>
            </a:r>
            <a:r>
              <a:rPr lang="en-US" sz="1050" b="0" i="0" dirty="0" err="1">
                <a:solidFill>
                  <a:srgbClr val="212121"/>
                </a:solidFill>
                <a:effectLst/>
                <a:latin typeface="BlinkMacSystemFont"/>
              </a:rPr>
              <a:t>Jiyao</a:t>
            </a:r>
            <a:r>
              <a:rPr lang="en-US" sz="1050" b="0" i="0" dirty="0">
                <a:solidFill>
                  <a:srgbClr val="212121"/>
                </a:solidFill>
                <a:effectLst/>
                <a:latin typeface="BlinkMacSystemFont"/>
              </a:rPr>
              <a:t> Zou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17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Suture Button – Case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CRPP</a:t>
            </a:r>
          </a:p>
          <a:p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FAEAA0-5DBA-4A71-81C4-538B47480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869" y="0"/>
            <a:ext cx="3375991" cy="3375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E66A9-380C-4B83-9A8A-C6625C96C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869" y="3428999"/>
            <a:ext cx="3375991" cy="3375991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F3C24B36-185F-4E80-9C8B-FE539D8A7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3420" y="6548895"/>
            <a:ext cx="19352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50" b="0" i="0" dirty="0">
                <a:solidFill>
                  <a:srgbClr val="212121"/>
                </a:solidFill>
                <a:effectLst/>
                <a:latin typeface="BlinkMacSystemFont"/>
              </a:rPr>
              <a:t>Image courtesy of Dr. </a:t>
            </a:r>
            <a:r>
              <a:rPr lang="en-US" sz="1050" b="0" i="0" dirty="0" err="1">
                <a:solidFill>
                  <a:srgbClr val="212121"/>
                </a:solidFill>
                <a:effectLst/>
                <a:latin typeface="BlinkMacSystemFont"/>
              </a:rPr>
              <a:t>Jiyao</a:t>
            </a:r>
            <a:r>
              <a:rPr lang="en-US" sz="1050" b="0" i="0" dirty="0">
                <a:solidFill>
                  <a:srgbClr val="212121"/>
                </a:solidFill>
                <a:effectLst/>
                <a:latin typeface="BlinkMacSystemFont"/>
              </a:rPr>
              <a:t> Zou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069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Suture Button – Case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05600" cy="2730046"/>
          </a:xfrm>
        </p:spPr>
        <p:txBody>
          <a:bodyPr>
            <a:normAutofit/>
          </a:bodyPr>
          <a:lstStyle/>
          <a:p>
            <a:r>
              <a:rPr lang="en-US" b="1" dirty="0"/>
              <a:t>Incidental follow up at 15 months</a:t>
            </a:r>
            <a:br>
              <a:rPr lang="en-US" b="1" dirty="0"/>
            </a:br>
            <a:r>
              <a:rPr lang="en-US" b="1" dirty="0"/>
              <a:t>after fall from height</a:t>
            </a:r>
          </a:p>
          <a:p>
            <a:r>
              <a:rPr lang="en-US" b="1" dirty="0"/>
              <a:t>Good maintenance of reduction on x-rays</a:t>
            </a:r>
          </a:p>
          <a:p>
            <a:r>
              <a:rPr lang="en-US" b="1" dirty="0"/>
              <a:t>No clinical f/u as we weren’t reconsulted</a:t>
            </a:r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253B8-EC46-4036-8B2B-ED8F48FB8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565" y="0"/>
            <a:ext cx="3653465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67CF9D-47FD-413D-A607-35C02A155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564" y="3756465"/>
            <a:ext cx="3653465" cy="3006147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5EC41A72-5F4A-4327-9B0C-C716863F1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3420" y="6548895"/>
            <a:ext cx="19352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50" b="0" i="0" dirty="0">
                <a:solidFill>
                  <a:srgbClr val="212121"/>
                </a:solidFill>
                <a:effectLst/>
                <a:latin typeface="BlinkMacSystemFont"/>
              </a:rPr>
              <a:t>Image courtesy of Dr. </a:t>
            </a:r>
            <a:r>
              <a:rPr lang="en-US" sz="1050" b="0" i="0" dirty="0" err="1">
                <a:solidFill>
                  <a:srgbClr val="212121"/>
                </a:solidFill>
                <a:effectLst/>
                <a:latin typeface="BlinkMacSystemFont"/>
              </a:rPr>
              <a:t>Jiyao</a:t>
            </a:r>
            <a:r>
              <a:rPr lang="en-US" sz="1050" b="0" i="0" dirty="0">
                <a:solidFill>
                  <a:srgbClr val="212121"/>
                </a:solidFill>
                <a:effectLst/>
                <a:latin typeface="BlinkMacSystemFont"/>
              </a:rPr>
              <a:t> Zou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534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Relative indications for surgical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Chronic dislocations with:</a:t>
            </a:r>
          </a:p>
          <a:p>
            <a:pPr lvl="1"/>
            <a:r>
              <a:rPr lang="en-US" b="1" dirty="0"/>
              <a:t>Pain</a:t>
            </a:r>
          </a:p>
          <a:p>
            <a:pPr lvl="1"/>
            <a:r>
              <a:rPr lang="en-US" b="1" dirty="0"/>
              <a:t>Concern with cosmetic deformity</a:t>
            </a:r>
          </a:p>
          <a:p>
            <a:pPr lvl="1"/>
            <a:r>
              <a:rPr lang="en-US" b="1" dirty="0"/>
              <a:t>Weakness</a:t>
            </a:r>
          </a:p>
        </p:txBody>
      </p:sp>
    </p:spTree>
    <p:extLst>
      <p:ext uri="{BB962C8B-B14F-4D97-AF65-F5344CB8AC3E}">
        <p14:creationId xmlns:p14="http://schemas.microsoft.com/office/powerpoint/2010/main" val="1210585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Outcomes of various 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 err="1"/>
              <a:t>Modifed</a:t>
            </a:r>
            <a:r>
              <a:rPr lang="en-US" sz="2000" b="1" dirty="0"/>
              <a:t> Weaver-Dunn may lead to good functional results in patients with symptomatic chronic type III dislocations</a:t>
            </a:r>
            <a:r>
              <a:rPr lang="en-US" sz="2000" b="1" baseline="30000" dirty="0"/>
              <a:t>1</a:t>
            </a:r>
          </a:p>
          <a:p>
            <a:r>
              <a:rPr lang="en-US" sz="2000" b="1" dirty="0"/>
              <a:t>Suspensory loop fixation may lead to better Constant-</a:t>
            </a:r>
            <a:r>
              <a:rPr lang="en-US" sz="2000" b="1" dirty="0" err="1"/>
              <a:t>Murley</a:t>
            </a:r>
            <a:r>
              <a:rPr lang="en-US" sz="2000" b="1" dirty="0"/>
              <a:t> scores vs hook plates and less post-operative pain vs hook plates</a:t>
            </a:r>
            <a:r>
              <a:rPr lang="en-US" sz="2000" b="1" baseline="30000" dirty="0"/>
              <a:t>2</a:t>
            </a:r>
            <a:endParaRPr lang="en-US" sz="2000" b="1" dirty="0"/>
          </a:p>
          <a:p>
            <a:pPr lvl="1"/>
            <a:r>
              <a:rPr lang="en-US" sz="1800" b="1" dirty="0"/>
              <a:t>Majority of studies (27/36) included type III injuries</a:t>
            </a:r>
          </a:p>
          <a:p>
            <a:r>
              <a:rPr lang="en-US" sz="2000" b="1" dirty="0"/>
              <a:t>Suture button fixation vs Bosworth screw</a:t>
            </a:r>
            <a:r>
              <a:rPr lang="en-US" sz="2000" b="1" baseline="30000" dirty="0"/>
              <a:t>3</a:t>
            </a:r>
            <a:endParaRPr lang="en-US" sz="2000" b="1" dirty="0"/>
          </a:p>
          <a:p>
            <a:pPr lvl="1"/>
            <a:r>
              <a:rPr lang="en-US" sz="1800" b="1" dirty="0"/>
              <a:t>Prospective, Randomized Trial. 34 pts each group</a:t>
            </a:r>
          </a:p>
          <a:p>
            <a:pPr lvl="1"/>
            <a:r>
              <a:rPr lang="en-US" sz="1800" b="1" dirty="0"/>
              <a:t>No difference in radiographic outcomes</a:t>
            </a:r>
          </a:p>
          <a:p>
            <a:pPr lvl="1"/>
            <a:r>
              <a:rPr lang="en-US" sz="1800" b="1" dirty="0"/>
              <a:t>No significant differences in Constant scores, Oxford Shoulder scores. DASH excellent in both groups. </a:t>
            </a:r>
          </a:p>
          <a:p>
            <a:pPr lvl="1"/>
            <a:r>
              <a:rPr lang="en-US" sz="1800" b="1" dirty="0"/>
              <a:t>No need for second surgery with suture button fixation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512E87-749B-4348-968D-B3C4032F95D8}"/>
              </a:ext>
            </a:extLst>
          </p:cNvPr>
          <p:cNvSpPr txBox="1"/>
          <p:nvPr/>
        </p:nvSpPr>
        <p:spPr>
          <a:xfrm>
            <a:off x="1282163" y="5576798"/>
            <a:ext cx="7684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rgbClr val="303030"/>
                </a:solidFill>
                <a:effectLst/>
              </a:rPr>
              <a:t>Galasso O, </a:t>
            </a:r>
            <a:r>
              <a:rPr lang="en-US" sz="900" b="0" i="0" dirty="0" err="1">
                <a:solidFill>
                  <a:srgbClr val="303030"/>
                </a:solidFill>
                <a:effectLst/>
              </a:rPr>
              <a:t>Tarducci</a:t>
            </a:r>
            <a:r>
              <a:rPr lang="en-US" sz="900" b="0" i="0" dirty="0">
                <a:solidFill>
                  <a:srgbClr val="303030"/>
                </a:solidFill>
                <a:effectLst/>
              </a:rPr>
              <a:t> L, De Benedetto M, et al. Modified Weaver-Dunn Procedure for Type 3 Acromioclavicular Joint Dislocation: Functional and Radiological Outcomes. </a:t>
            </a:r>
            <a:r>
              <a:rPr lang="en-US" sz="900" b="0" i="1" dirty="0" err="1">
                <a:solidFill>
                  <a:srgbClr val="303030"/>
                </a:solidFill>
                <a:effectLst/>
              </a:rPr>
              <a:t>Orthop</a:t>
            </a:r>
            <a:r>
              <a:rPr lang="en-US" sz="900" b="0" i="1" dirty="0">
                <a:solidFill>
                  <a:srgbClr val="303030"/>
                </a:solidFill>
                <a:effectLst/>
              </a:rPr>
              <a:t> J Sports Med</a:t>
            </a:r>
            <a:r>
              <a:rPr lang="en-US" sz="900" b="0" i="0" dirty="0">
                <a:solidFill>
                  <a:srgbClr val="303030"/>
                </a:solidFill>
                <a:effectLst/>
              </a:rPr>
              <a:t>. 2020;8(3) PMID: 32215276</a:t>
            </a:r>
          </a:p>
          <a:p>
            <a:endParaRPr lang="en-US" sz="900" dirty="0">
              <a:solidFill>
                <a:srgbClr val="303030"/>
              </a:solidFill>
            </a:endParaRPr>
          </a:p>
          <a:p>
            <a:r>
              <a:rPr lang="en-US" sz="900" dirty="0" err="1"/>
              <a:t>Arirachakaran</a:t>
            </a:r>
            <a:r>
              <a:rPr lang="en-US" sz="900" dirty="0"/>
              <a:t> A, </a:t>
            </a:r>
            <a:r>
              <a:rPr lang="en-US" sz="900" dirty="0" err="1"/>
              <a:t>Boonard</a:t>
            </a:r>
            <a:r>
              <a:rPr lang="en-US" sz="900" dirty="0"/>
              <a:t> M, </a:t>
            </a:r>
            <a:r>
              <a:rPr lang="en-US" sz="900" dirty="0" err="1"/>
              <a:t>Piyapittayanun</a:t>
            </a:r>
            <a:r>
              <a:rPr lang="en-US" sz="900" dirty="0"/>
              <a:t> P, et al. Post-operative outcomes and complications of suspensory loop fixation device versus hook plate in acute unstable acromioclavicular joint dislocation: a systematic review and meta-analysis. J </a:t>
            </a:r>
            <a:r>
              <a:rPr lang="en-US" sz="900" dirty="0" err="1"/>
              <a:t>Orthop</a:t>
            </a:r>
            <a:r>
              <a:rPr lang="en-US" sz="900" dirty="0"/>
              <a:t> </a:t>
            </a:r>
            <a:r>
              <a:rPr lang="en-US" sz="900" dirty="0" err="1"/>
              <a:t>Traumatol</a:t>
            </a:r>
            <a:r>
              <a:rPr lang="en-US" sz="900" dirty="0"/>
              <a:t>. 2017;18(4):293-304.</a:t>
            </a:r>
          </a:p>
          <a:p>
            <a:endParaRPr lang="en-US" sz="900" dirty="0"/>
          </a:p>
          <a:p>
            <a:r>
              <a:rPr lang="en-US" sz="900" dirty="0" err="1"/>
              <a:t>Darabos</a:t>
            </a:r>
            <a:r>
              <a:rPr lang="en-US" sz="900" dirty="0"/>
              <a:t> N, </a:t>
            </a:r>
            <a:r>
              <a:rPr lang="en-US" sz="900" dirty="0" err="1"/>
              <a:t>Vlahovic</a:t>
            </a:r>
            <a:r>
              <a:rPr lang="en-US" sz="900" dirty="0"/>
              <a:t> I, </a:t>
            </a:r>
            <a:r>
              <a:rPr lang="en-US" sz="900" dirty="0" err="1"/>
              <a:t>Gusic</a:t>
            </a:r>
            <a:r>
              <a:rPr lang="en-US" sz="900" dirty="0"/>
              <a:t> N, </a:t>
            </a:r>
            <a:r>
              <a:rPr lang="en-US" sz="900" dirty="0" err="1"/>
              <a:t>Darabos</a:t>
            </a:r>
            <a:r>
              <a:rPr lang="en-US" sz="900" dirty="0"/>
              <a:t> A, </a:t>
            </a:r>
            <a:r>
              <a:rPr lang="en-US" sz="900" dirty="0" err="1"/>
              <a:t>Bakota</a:t>
            </a:r>
            <a:r>
              <a:rPr lang="en-US" sz="900" dirty="0"/>
              <a:t> B, </a:t>
            </a:r>
            <a:r>
              <a:rPr lang="en-US" sz="900" dirty="0" err="1"/>
              <a:t>Miklic</a:t>
            </a:r>
            <a:r>
              <a:rPr lang="en-US" sz="900" dirty="0"/>
              <a:t> D. Is AC </a:t>
            </a:r>
            <a:r>
              <a:rPr lang="en-US" sz="900" dirty="0" err="1"/>
              <a:t>TightRope</a:t>
            </a:r>
            <a:r>
              <a:rPr lang="en-US" sz="900" dirty="0"/>
              <a:t> fixation better than Bosworth screw fixation for minimally invasive operative treatment of Rockwood III AC joint injury? Injury. 2015 Nov;46 Suppl 6:S113-8. PMID: 26632500.</a:t>
            </a:r>
          </a:p>
        </p:txBody>
      </p:sp>
    </p:spTree>
    <p:extLst>
      <p:ext uri="{BB962C8B-B14F-4D97-AF65-F5344CB8AC3E}">
        <p14:creationId xmlns:p14="http://schemas.microsoft.com/office/powerpoint/2010/main" val="2828963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Rehab protocol for surgical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Sling for 4-6 weeks</a:t>
            </a:r>
          </a:p>
          <a:p>
            <a:pPr lvl="1"/>
            <a:r>
              <a:rPr lang="en-US" b="1" dirty="0"/>
              <a:t>Encourage PROM during that time</a:t>
            </a:r>
          </a:p>
          <a:p>
            <a:r>
              <a:rPr lang="en-US" b="1" dirty="0"/>
              <a:t>No pushing, pulling, reaching</a:t>
            </a:r>
          </a:p>
          <a:p>
            <a:r>
              <a:rPr lang="en-US" b="1" dirty="0"/>
              <a:t>AROM starts at 6 weeks</a:t>
            </a:r>
          </a:p>
          <a:p>
            <a:r>
              <a:rPr lang="en-US" b="1" dirty="0"/>
              <a:t>Strengthening starts at 8 weeks</a:t>
            </a:r>
          </a:p>
          <a:p>
            <a:r>
              <a:rPr lang="en-US" b="1" dirty="0"/>
              <a:t>Return to contact sports at 16-20 weeks after removal of implants if planned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79C368-3DA5-4776-B4A8-EB3A6F6807DB}"/>
              </a:ext>
            </a:extLst>
          </p:cNvPr>
          <p:cNvSpPr txBox="1"/>
          <p:nvPr/>
        </p:nvSpPr>
        <p:spPr>
          <a:xfrm>
            <a:off x="1644650" y="6215390"/>
            <a:ext cx="89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Cole PA, Jacobson AR. Shoulder Girdle Injuries. In: James P. Stannard and Andrew H. Schmidt, eds. Surgical Treatment of </a:t>
            </a:r>
            <a:r>
              <a:rPr lang="en-US" sz="1400" dirty="0" err="1"/>
              <a:t>Orthopaedic</a:t>
            </a:r>
            <a:r>
              <a:rPr lang="en-US" sz="1400" dirty="0"/>
              <a:t> Trauma, 2</a:t>
            </a:r>
            <a:r>
              <a:rPr lang="en-US" sz="1400" baseline="30000" dirty="0"/>
              <a:t>nd</a:t>
            </a:r>
            <a:r>
              <a:rPr lang="en-US" sz="1400" dirty="0"/>
              <a:t> ed. New York: </a:t>
            </a:r>
            <a:r>
              <a:rPr lang="en-US" sz="1400" dirty="0" err="1"/>
              <a:t>Thieme</a:t>
            </a:r>
            <a:r>
              <a:rPr lang="en-US" sz="1400" dirty="0"/>
              <a:t> 2016:285-331</a:t>
            </a:r>
          </a:p>
        </p:txBody>
      </p:sp>
    </p:spTree>
    <p:extLst>
      <p:ext uri="{BB962C8B-B14F-4D97-AF65-F5344CB8AC3E}">
        <p14:creationId xmlns:p14="http://schemas.microsoft.com/office/powerpoint/2010/main" val="1487888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E7046646-A426-4BE4-97D1-631A1A3925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381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ORIF with hook plate and CC ligament transfer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D08771B5-75A4-4CB9-A50B-3D8EF02327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52600" y="2362200"/>
            <a:ext cx="4419600" cy="3657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DA2E510E-E716-42DD-8FD3-FBF6DFCAF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5" y="2219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</a:pPr>
            <a:endParaRPr lang="en-US" altLang="en-US" sz="2400">
              <a:latin typeface="Times" panose="02020603050405020304" pitchFamily="18" charset="0"/>
            </a:endParaRPr>
          </a:p>
        </p:txBody>
      </p:sp>
      <p:pic>
        <p:nvPicPr>
          <p:cNvPr id="3" name="bot_2016_05_19_mckee_7406_sdc2">
            <a:hlinkClick r:id="" action="ppaction://media"/>
            <a:extLst>
              <a:ext uri="{FF2B5EF4-FFF2-40B4-BE49-F238E27FC236}">
                <a16:creationId xmlns:a16="http://schemas.microsoft.com/office/drawing/2014/main" id="{45472C2F-5654-4064-85AA-86C4B894C2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1666875"/>
            <a:ext cx="7315200" cy="411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F2FE15-9383-4669-B863-FCCCC8133139}"/>
              </a:ext>
            </a:extLst>
          </p:cNvPr>
          <p:cNvSpPr txBox="1"/>
          <p:nvPr/>
        </p:nvSpPr>
        <p:spPr>
          <a:xfrm>
            <a:off x="1644650" y="6215390"/>
            <a:ext cx="89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McKee, Michael, MD, FRCS. Operative Fixation of Chronic Acromioclavicular Joint Dislocation With Hook Plate and Modified Ligament Transfer. J </a:t>
            </a:r>
            <a:r>
              <a:rPr lang="en-US" sz="1400" dirty="0" err="1"/>
              <a:t>Orthop</a:t>
            </a:r>
            <a:r>
              <a:rPr lang="en-US" sz="1400" dirty="0"/>
              <a:t> Trauma. 2016;30:S7-S8. doi:10.1097/BOT.0000000000000580.</a:t>
            </a:r>
          </a:p>
        </p:txBody>
      </p:sp>
    </p:spTree>
    <p:extLst>
      <p:ext uri="{BB962C8B-B14F-4D97-AF65-F5344CB8AC3E}">
        <p14:creationId xmlns:p14="http://schemas.microsoft.com/office/powerpoint/2010/main" val="261324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Sternoclavicular Joint Injuries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564C3-CB1E-40A6-B5C8-DA85C19F0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35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AC Joint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Average dimensions of AC joint</a:t>
            </a:r>
          </a:p>
          <a:p>
            <a:pPr lvl="1"/>
            <a:r>
              <a:rPr lang="en-US" b="1" dirty="0"/>
              <a:t>9 x 19mm</a:t>
            </a:r>
          </a:p>
          <a:p>
            <a:r>
              <a:rPr lang="en-US" b="1" dirty="0"/>
              <a:t>Innervation – Branches of:</a:t>
            </a:r>
          </a:p>
          <a:p>
            <a:pPr lvl="1"/>
            <a:r>
              <a:rPr lang="en-US" b="1" dirty="0"/>
              <a:t>Axillary</a:t>
            </a:r>
          </a:p>
          <a:p>
            <a:pPr lvl="1"/>
            <a:r>
              <a:rPr lang="en-US" b="1" dirty="0"/>
              <a:t>Suprascapular</a:t>
            </a:r>
          </a:p>
          <a:p>
            <a:pPr lvl="1"/>
            <a:r>
              <a:rPr lang="en-US" b="1" dirty="0"/>
              <a:t>Lateral pectoral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43A465-6168-45EB-934D-3991AF771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715" y="1412151"/>
            <a:ext cx="4093085" cy="4351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0A1C88-0CDF-46FD-B2D6-DEA0F1A8C4C5}"/>
              </a:ext>
            </a:extLst>
          </p:cNvPr>
          <p:cNvSpPr txBox="1"/>
          <p:nvPr/>
        </p:nvSpPr>
        <p:spPr>
          <a:xfrm>
            <a:off x="1330569" y="5877807"/>
            <a:ext cx="8563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from: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Corey Edgar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(2019) ‘Acromioclavicular and Sternoclavicular Joint Injuries’, In: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Tornetta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P, Ricci W,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Ostrum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R, McQueen M, McKee M, Court-Brown C, (eds). </a:t>
            </a:r>
            <a:r>
              <a:rPr lang="en-US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Rockwood and Green’s Fractures in Adults, 9</a:t>
            </a:r>
            <a:r>
              <a:rPr lang="en-US" altLang="en-US" sz="180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 ed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Philadelphia: Wolters Kluwer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4385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Sternoclavicular joint - Anatomy</a:t>
            </a:r>
            <a:endParaRPr lang="en-US" b="1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A11D7F-E7BF-4D28-BFEC-29C19D5C5863}"/>
              </a:ext>
            </a:extLst>
          </p:cNvPr>
          <p:cNvSpPr txBox="1"/>
          <p:nvPr/>
        </p:nvSpPr>
        <p:spPr>
          <a:xfrm>
            <a:off x="838200" y="1739900"/>
            <a:ext cx="598901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Diarthrodial joint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Saddle shaped with poor congruence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Intra-articular disc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Divides SC into 2 separate </a:t>
            </a:r>
            <a:br>
              <a:rPr lang="en-US" sz="2400" b="1" dirty="0"/>
            </a:br>
            <a:r>
              <a:rPr lang="en-US" sz="2400" b="1" dirty="0"/>
              <a:t>joint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Costoclavicular ligament</a:t>
            </a:r>
            <a:br>
              <a:rPr lang="en-US" sz="2400" b="1" dirty="0"/>
            </a:br>
            <a:r>
              <a:rPr lang="en-US" sz="2400" b="1" dirty="0"/>
              <a:t>(rhomboid ligament)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Short, strong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Anterior and posterior</a:t>
            </a:r>
            <a:br>
              <a:rPr lang="en-US" sz="2400" b="1" dirty="0"/>
            </a:br>
            <a:r>
              <a:rPr lang="en-US" sz="2400" b="1" dirty="0"/>
              <a:t>fasciculi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B2EED-CF7C-44C1-A49D-B9C2696B7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95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Sternoclavicular joint -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Interclavicular ligament</a:t>
            </a:r>
          </a:p>
          <a:p>
            <a:pPr lvl="1"/>
            <a:r>
              <a:rPr lang="en-US" b="1" dirty="0"/>
              <a:t>Connects superomedial aspects of each clavicle to</a:t>
            </a:r>
          </a:p>
          <a:p>
            <a:pPr lvl="2"/>
            <a:r>
              <a:rPr lang="en-US" b="1" dirty="0"/>
              <a:t>Capsular ligaments</a:t>
            </a:r>
          </a:p>
          <a:p>
            <a:pPr lvl="2"/>
            <a:r>
              <a:rPr lang="en-US" b="1" dirty="0"/>
              <a:t>Upper sternum</a:t>
            </a:r>
          </a:p>
          <a:p>
            <a:pPr lvl="2"/>
            <a:endParaRPr lang="en-US" b="1" dirty="0"/>
          </a:p>
          <a:p>
            <a:r>
              <a:rPr lang="en-US" b="1" dirty="0"/>
              <a:t>Capsular ligament</a:t>
            </a:r>
          </a:p>
          <a:p>
            <a:pPr lvl="1"/>
            <a:r>
              <a:rPr lang="en-US" b="1" dirty="0"/>
              <a:t>Covers anterior and posterior aspects of the joint</a:t>
            </a:r>
          </a:p>
          <a:p>
            <a:pPr lvl="1"/>
            <a:r>
              <a:rPr lang="en-US" b="1" dirty="0"/>
              <a:t>Thickenings of the capsule</a:t>
            </a:r>
          </a:p>
          <a:p>
            <a:pPr lvl="1"/>
            <a:r>
              <a:rPr lang="en-US" b="1" dirty="0"/>
              <a:t>Anterior is the stronger of the two</a:t>
            </a:r>
          </a:p>
        </p:txBody>
      </p:sp>
    </p:spTree>
    <p:extLst>
      <p:ext uri="{BB962C8B-B14F-4D97-AF65-F5344CB8AC3E}">
        <p14:creationId xmlns:p14="http://schemas.microsoft.com/office/powerpoint/2010/main" val="30040691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Sternoclavicular joint -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Epiphysis of the medial clavicle</a:t>
            </a:r>
          </a:p>
          <a:p>
            <a:pPr lvl="1"/>
            <a:r>
              <a:rPr lang="en-US" b="1" dirty="0"/>
              <a:t>Last ossification center to appear in the body</a:t>
            </a:r>
          </a:p>
          <a:p>
            <a:pPr lvl="1"/>
            <a:r>
              <a:rPr lang="en-US" b="1" dirty="0"/>
              <a:t>Ossifies at age 18-20</a:t>
            </a:r>
          </a:p>
          <a:p>
            <a:pPr lvl="1"/>
            <a:r>
              <a:rPr lang="en-US" b="1" dirty="0"/>
              <a:t>Does not unite with clavicle until the 23</a:t>
            </a:r>
            <a:r>
              <a:rPr lang="en-US" b="1" baseline="30000" dirty="0"/>
              <a:t>rd</a:t>
            </a:r>
            <a:r>
              <a:rPr lang="en-US" b="1" dirty="0"/>
              <a:t> – 25</a:t>
            </a:r>
            <a:r>
              <a:rPr lang="en-US" b="1" baseline="30000" dirty="0"/>
              <a:t>th</a:t>
            </a:r>
            <a:r>
              <a:rPr lang="en-US" b="1" dirty="0"/>
              <a:t> year</a:t>
            </a:r>
          </a:p>
        </p:txBody>
      </p:sp>
    </p:spTree>
    <p:extLst>
      <p:ext uri="{BB962C8B-B14F-4D97-AF65-F5344CB8AC3E}">
        <p14:creationId xmlns:p14="http://schemas.microsoft.com/office/powerpoint/2010/main" val="13851396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Sternoclavicular joint – Plain Radiographs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Heinig</a:t>
            </a:r>
            <a:r>
              <a:rPr lang="en-US" b="1" dirty="0"/>
              <a:t> view</a:t>
            </a:r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r>
              <a:rPr lang="en-US" b="1" dirty="0"/>
              <a:t>Hobbs view</a:t>
            </a:r>
          </a:p>
          <a:p>
            <a:pPr lvl="2"/>
            <a:endParaRPr lang="en-US" b="1" dirty="0"/>
          </a:p>
          <a:p>
            <a:pPr lvl="2"/>
            <a:endParaRPr lang="en-US" b="1" dirty="0"/>
          </a:p>
          <a:p>
            <a:pPr lvl="1"/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1278E-0612-44D8-8A32-69865BAD6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526" y="1865710"/>
            <a:ext cx="4533121" cy="1846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B3DC3-7949-477D-8C51-09A3A7AF5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837" y="3664508"/>
            <a:ext cx="2582336" cy="2552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26BB7E-4BE3-4FDC-8A59-90EECE9017EA}"/>
              </a:ext>
            </a:extLst>
          </p:cNvPr>
          <p:cNvSpPr txBox="1"/>
          <p:nvPr/>
        </p:nvSpPr>
        <p:spPr>
          <a:xfrm>
            <a:off x="1330569" y="5877807"/>
            <a:ext cx="8563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from: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Corey Edgar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(2019) ‘Acromioclavicular and Sternoclavicular Joint Injuries’, In: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Tornetta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P, Ricci W,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Ostrum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R, McQueen M, McKee M, Court-Brown C, (eds). </a:t>
            </a:r>
            <a:r>
              <a:rPr lang="en-US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Rockwood and Green’s Fractures in Adults, 9</a:t>
            </a:r>
            <a:r>
              <a:rPr lang="en-US" altLang="en-US" sz="180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 ed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Philadelphia: Wolters Kluwer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0992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Sternoclavicular joint -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CT Scan</a:t>
            </a:r>
          </a:p>
          <a:p>
            <a:pPr lvl="1"/>
            <a:r>
              <a:rPr lang="en-US" b="1" dirty="0"/>
              <a:t>Current gold standard for diagnosis</a:t>
            </a:r>
          </a:p>
          <a:p>
            <a:pPr lvl="1"/>
            <a:r>
              <a:rPr lang="en-US" b="1" dirty="0"/>
              <a:t>Also allows for evaluation of associated </a:t>
            </a:r>
            <a:br>
              <a:rPr lang="en-US" b="1" dirty="0"/>
            </a:br>
            <a:r>
              <a:rPr lang="en-US" b="1" dirty="0"/>
              <a:t>soft tissue injuries</a:t>
            </a:r>
          </a:p>
        </p:txBody>
      </p:sp>
    </p:spTree>
    <p:extLst>
      <p:ext uri="{BB962C8B-B14F-4D97-AF65-F5344CB8AC3E}">
        <p14:creationId xmlns:p14="http://schemas.microsoft.com/office/powerpoint/2010/main" val="19563906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Sternoclavicular joint –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293" y="1420587"/>
            <a:ext cx="10643507" cy="4923064"/>
          </a:xfrm>
        </p:spPr>
        <p:txBody>
          <a:bodyPr>
            <a:normAutofit/>
          </a:bodyPr>
          <a:lstStyle/>
          <a:p>
            <a:r>
              <a:rPr lang="en-US" b="1" dirty="0"/>
              <a:t>Anterior dislocations</a:t>
            </a:r>
          </a:p>
          <a:p>
            <a:pPr lvl="1"/>
            <a:r>
              <a:rPr lang="en-US" b="1" dirty="0"/>
              <a:t>Non-surgical treatment usually recommended</a:t>
            </a:r>
          </a:p>
          <a:p>
            <a:pPr lvl="2"/>
            <a:r>
              <a:rPr lang="en-US" b="1" dirty="0"/>
              <a:t>NSAIDs/pain control</a:t>
            </a:r>
          </a:p>
          <a:p>
            <a:pPr lvl="2"/>
            <a:r>
              <a:rPr lang="en-US" b="1" dirty="0"/>
              <a:t>Immobilization for comfort</a:t>
            </a:r>
          </a:p>
          <a:p>
            <a:pPr lvl="2"/>
            <a:r>
              <a:rPr lang="en-US" b="1" dirty="0"/>
              <a:t>Closed reduction maneuvers often unsuccessful</a:t>
            </a:r>
          </a:p>
          <a:p>
            <a:pPr lvl="3"/>
            <a:r>
              <a:rPr lang="en-US" b="1" dirty="0"/>
              <a:t>Direct pressure over medial clavicle may lead to reduction</a:t>
            </a:r>
          </a:p>
          <a:p>
            <a:pPr lvl="3"/>
            <a:r>
              <a:rPr lang="en-US" b="1" dirty="0"/>
              <a:t>Often can’t be maintained</a:t>
            </a:r>
          </a:p>
          <a:p>
            <a:pPr lvl="2"/>
            <a:r>
              <a:rPr lang="en-US" b="1" dirty="0"/>
              <a:t>Functional results thought to be generally good</a:t>
            </a:r>
          </a:p>
          <a:p>
            <a:pPr lvl="2"/>
            <a:r>
              <a:rPr lang="en-US" b="1" dirty="0"/>
              <a:t>Can lead to cosmetic deformity</a:t>
            </a:r>
          </a:p>
          <a:p>
            <a:pPr marL="457200" lvl="1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6648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Sternoclavicular joint –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293" y="1420587"/>
            <a:ext cx="10643507" cy="4923064"/>
          </a:xfrm>
        </p:spPr>
        <p:txBody>
          <a:bodyPr>
            <a:normAutofit/>
          </a:bodyPr>
          <a:lstStyle/>
          <a:p>
            <a:r>
              <a:rPr lang="en-US" b="1" dirty="0"/>
              <a:t>Anterior dislocations</a:t>
            </a:r>
          </a:p>
          <a:p>
            <a:pPr lvl="1"/>
            <a:r>
              <a:rPr lang="en-US" b="1" dirty="0"/>
              <a:t>Recent literature has questioned nonoperative treatment in active, young patients</a:t>
            </a:r>
          </a:p>
          <a:p>
            <a:pPr lvl="2"/>
            <a:r>
              <a:rPr lang="en-US" b="1" dirty="0"/>
              <a:t>Pain with activity and inability to return to throwing sports</a:t>
            </a:r>
            <a:r>
              <a:rPr lang="en-US" b="1" baseline="30000" dirty="0"/>
              <a:t>1</a:t>
            </a:r>
            <a:endParaRPr lang="en-US" b="1" dirty="0"/>
          </a:p>
          <a:p>
            <a:pPr lvl="2"/>
            <a:r>
              <a:rPr lang="en-US" b="1" dirty="0"/>
              <a:t>Decreased function reported by 42% of patients</a:t>
            </a:r>
            <a:r>
              <a:rPr lang="en-US" b="1" baseline="30000" dirty="0"/>
              <a:t>2</a:t>
            </a:r>
            <a:endParaRPr lang="en-US" b="1" dirty="0"/>
          </a:p>
          <a:p>
            <a:pPr lvl="2"/>
            <a:r>
              <a:rPr lang="en-US" b="1" dirty="0"/>
              <a:t>Risk of post-traumatic arthritis</a:t>
            </a:r>
            <a:r>
              <a:rPr lang="en-US" b="1" baseline="30000" dirty="0"/>
              <a:t>3,4</a:t>
            </a:r>
            <a:endParaRPr lang="en-US" b="1" dirty="0"/>
          </a:p>
          <a:p>
            <a:pPr lvl="2"/>
            <a:r>
              <a:rPr lang="en-US" b="1" dirty="0"/>
              <a:t>Noticeable cosmetic deformity</a:t>
            </a:r>
            <a:r>
              <a:rPr lang="en-US" b="1" baseline="30000" dirty="0"/>
              <a:t>3,4,5</a:t>
            </a:r>
            <a:endParaRPr lang="en-US" b="1" dirty="0"/>
          </a:p>
          <a:p>
            <a:pPr marL="457200" lvl="1" indent="0">
              <a:buNone/>
            </a:pPr>
            <a:r>
              <a:rPr lang="en-US" b="1" dirty="0"/>
              <a:t>	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016D4105-4588-44BF-8839-97C7C545B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641" y="5437413"/>
            <a:ext cx="891564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100" dirty="0" err="1">
                <a:latin typeface="+mn-lt"/>
              </a:rPr>
              <a:t>Savastano</a:t>
            </a:r>
            <a:r>
              <a:rPr lang="en-US" altLang="en-US" sz="1100" dirty="0">
                <a:latin typeface="+mn-lt"/>
              </a:rPr>
              <a:t> AA, Stutz SJ. Traumatic sternoclavicular dislocation. Int Surg. 1978;63:10–13</a:t>
            </a:r>
          </a:p>
          <a:p>
            <a:pPr algn="l">
              <a:spcBef>
                <a:spcPct val="50000"/>
              </a:spcBef>
            </a:pPr>
            <a:r>
              <a:rPr lang="en-US" altLang="en-US" sz="1100" dirty="0">
                <a:latin typeface="+mn-lt"/>
              </a:rPr>
              <a:t>De Jong KP, </a:t>
            </a:r>
            <a:r>
              <a:rPr lang="en-US" altLang="en-US" sz="1100" dirty="0" err="1">
                <a:latin typeface="+mn-lt"/>
              </a:rPr>
              <a:t>Sukul</a:t>
            </a:r>
            <a:r>
              <a:rPr lang="en-US" altLang="en-US" sz="1100" dirty="0">
                <a:latin typeface="+mn-lt"/>
              </a:rPr>
              <a:t> DM. Anterior sternoclavicular dislocations: a long-term follow-up study. J </a:t>
            </a:r>
            <a:r>
              <a:rPr lang="en-US" altLang="en-US" sz="1100" dirty="0" err="1">
                <a:latin typeface="+mn-lt"/>
              </a:rPr>
              <a:t>Orthop</a:t>
            </a:r>
            <a:r>
              <a:rPr lang="en-US" altLang="en-US" sz="1100" dirty="0">
                <a:latin typeface="+mn-lt"/>
              </a:rPr>
              <a:t> Trauma. 1990;4:420–423.</a:t>
            </a:r>
          </a:p>
          <a:p>
            <a:pPr algn="l">
              <a:spcBef>
                <a:spcPct val="50000"/>
              </a:spcBef>
            </a:pPr>
            <a:r>
              <a:rPr lang="en-US" altLang="en-US" sz="1100" dirty="0">
                <a:latin typeface="+mn-lt"/>
              </a:rPr>
              <a:t>Robinson CM, Jenkins PJ, Markham PE, et al. Disorders of the sternoclavicular joint. J Bone Joint Surg Br. 2008;90:685–696.</a:t>
            </a:r>
          </a:p>
          <a:p>
            <a:pPr algn="l">
              <a:spcBef>
                <a:spcPct val="50000"/>
              </a:spcBef>
            </a:pPr>
            <a:r>
              <a:rPr lang="en-US" altLang="en-US" sz="1100" dirty="0">
                <a:latin typeface="+mn-lt"/>
              </a:rPr>
              <a:t>Yeh GL, Williamson GR Jr. Conservative management of sternoclavicular injuries. </a:t>
            </a:r>
            <a:r>
              <a:rPr lang="en-US" altLang="en-US" sz="1100" dirty="0" err="1">
                <a:latin typeface="+mn-lt"/>
              </a:rPr>
              <a:t>Orthop</a:t>
            </a:r>
            <a:r>
              <a:rPr lang="en-US" altLang="en-US" sz="1100" dirty="0">
                <a:latin typeface="+mn-lt"/>
              </a:rPr>
              <a:t> Clin North Am. 2000;31:129–203.</a:t>
            </a:r>
          </a:p>
          <a:p>
            <a:pPr algn="l">
              <a:spcBef>
                <a:spcPct val="50000"/>
              </a:spcBef>
            </a:pPr>
            <a:r>
              <a:rPr lang="en-US" altLang="en-US" sz="1100" dirty="0" err="1">
                <a:latin typeface="+mn-lt"/>
              </a:rPr>
              <a:t>Kälicke</a:t>
            </a:r>
            <a:r>
              <a:rPr lang="en-US" altLang="en-US" sz="1100" dirty="0">
                <a:latin typeface="+mn-lt"/>
              </a:rPr>
              <a:t> T, </a:t>
            </a:r>
            <a:r>
              <a:rPr lang="en-US" altLang="en-US" sz="1100" dirty="0" err="1">
                <a:latin typeface="+mn-lt"/>
              </a:rPr>
              <a:t>Andereya</a:t>
            </a:r>
            <a:r>
              <a:rPr lang="en-US" altLang="en-US" sz="1100" dirty="0">
                <a:latin typeface="+mn-lt"/>
              </a:rPr>
              <a:t> S, </a:t>
            </a:r>
            <a:r>
              <a:rPr lang="en-US" altLang="en-US" sz="1100" dirty="0" err="1">
                <a:latin typeface="+mn-lt"/>
              </a:rPr>
              <a:t>Westhoff</a:t>
            </a:r>
            <a:r>
              <a:rPr lang="en-US" altLang="en-US" sz="1100" dirty="0">
                <a:latin typeface="+mn-lt"/>
              </a:rPr>
              <a:t> J, et al. Anterior sternoclavicular dislocation caused by indirect compression trauma. Eur J Trauma. 2003;29:327–330.</a:t>
            </a:r>
          </a:p>
        </p:txBody>
      </p:sp>
    </p:spTree>
    <p:extLst>
      <p:ext uri="{BB962C8B-B14F-4D97-AF65-F5344CB8AC3E}">
        <p14:creationId xmlns:p14="http://schemas.microsoft.com/office/powerpoint/2010/main" val="42880969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Sternoclavicular joint –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Posterior dislocations</a:t>
            </a:r>
          </a:p>
          <a:p>
            <a:pPr lvl="1"/>
            <a:r>
              <a:rPr lang="en-US" b="1" dirty="0"/>
              <a:t>Careful physical examination</a:t>
            </a:r>
          </a:p>
          <a:p>
            <a:pPr lvl="2"/>
            <a:r>
              <a:rPr lang="en-US" b="1" dirty="0"/>
              <a:t>Vascular compromise</a:t>
            </a:r>
          </a:p>
          <a:p>
            <a:pPr lvl="2"/>
            <a:r>
              <a:rPr lang="en-US" b="1" dirty="0"/>
              <a:t>Difficulty swallowing</a:t>
            </a:r>
          </a:p>
          <a:p>
            <a:pPr lvl="2"/>
            <a:r>
              <a:rPr lang="en-US" b="1" dirty="0"/>
              <a:t>Stridor</a:t>
            </a:r>
          </a:p>
          <a:p>
            <a:pPr lvl="2"/>
            <a:r>
              <a:rPr lang="en-US" b="1" dirty="0"/>
              <a:t>Hoarseness</a:t>
            </a:r>
          </a:p>
          <a:p>
            <a:pPr lvl="1"/>
            <a:r>
              <a:rPr lang="en-US" b="1" dirty="0"/>
              <a:t>If reduction required, have Thoracic Surgeon on standby or transfer to center with Thoracic Surgery available</a:t>
            </a:r>
          </a:p>
          <a:p>
            <a:pPr lvl="1"/>
            <a:r>
              <a:rPr lang="en-US" b="1" dirty="0"/>
              <a:t>Attempt closed reduction</a:t>
            </a:r>
          </a:p>
          <a:p>
            <a:pPr lvl="2"/>
            <a:r>
              <a:rPr lang="en-US" b="1" dirty="0"/>
              <a:t>Roll/bump between scapulae</a:t>
            </a:r>
          </a:p>
          <a:p>
            <a:pPr lvl="2"/>
            <a:r>
              <a:rPr lang="en-US" b="1" dirty="0"/>
              <a:t>Abduction/Adduction with traction</a:t>
            </a:r>
          </a:p>
          <a:p>
            <a:pPr lvl="2"/>
            <a:r>
              <a:rPr lang="en-US" b="1" dirty="0"/>
              <a:t>Percutaneous towel clip or pointed reduction forceps with anterior force</a:t>
            </a:r>
          </a:p>
          <a:p>
            <a:pPr lvl="2"/>
            <a:endParaRPr lang="en-US" b="1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17537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2018 Meta-analysis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38 articles reviewed, 26 quantitative</a:t>
            </a:r>
          </a:p>
          <a:p>
            <a:r>
              <a:rPr lang="en-US" b="1" dirty="0"/>
              <a:t>No level I, II or III studies. Expert opinion and case series only</a:t>
            </a:r>
          </a:p>
          <a:p>
            <a:r>
              <a:rPr lang="en-US" b="1" dirty="0"/>
              <a:t>4 questions</a:t>
            </a:r>
          </a:p>
          <a:p>
            <a:pPr lvl="1"/>
            <a:r>
              <a:rPr lang="en-US" b="1" dirty="0"/>
              <a:t>What is the expected outcome without treatment?</a:t>
            </a:r>
          </a:p>
          <a:p>
            <a:pPr lvl="1"/>
            <a:r>
              <a:rPr lang="en-US" b="1" dirty="0"/>
              <a:t>What are the indications for closed reduction?</a:t>
            </a:r>
          </a:p>
          <a:p>
            <a:pPr lvl="1"/>
            <a:r>
              <a:rPr lang="en-US" b="1" dirty="0"/>
              <a:t>What are the indications for open reduction?</a:t>
            </a:r>
          </a:p>
          <a:p>
            <a:pPr lvl="1"/>
            <a:r>
              <a:rPr lang="en-US" b="1" dirty="0"/>
              <a:t>Is there a need for availability of cardiothoracic </a:t>
            </a:r>
            <a:br>
              <a:rPr lang="en-US" b="1" dirty="0"/>
            </a:br>
            <a:r>
              <a:rPr lang="en-US" b="1" dirty="0"/>
              <a:t>surgery for open reduction?</a:t>
            </a:r>
          </a:p>
          <a:p>
            <a:pPr lvl="2"/>
            <a:endParaRPr lang="en-US" b="1" dirty="0"/>
          </a:p>
          <a:p>
            <a:pPr lvl="1"/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D5A50-CBB2-40B3-A3A7-CA8EBFF30444}"/>
              </a:ext>
            </a:extLst>
          </p:cNvPr>
          <p:cNvSpPr txBox="1"/>
          <p:nvPr/>
        </p:nvSpPr>
        <p:spPr>
          <a:xfrm>
            <a:off x="1860551" y="6334780"/>
            <a:ext cx="7753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Sernandez</a:t>
            </a:r>
            <a:r>
              <a:rPr lang="en-US" sz="1400" dirty="0"/>
              <a:t>, Haley, Riehl, John. Sternoclavicular Joint Dislocation: A Systematic Review and Meta-analysis. J </a:t>
            </a:r>
            <a:r>
              <a:rPr lang="en-US" sz="1400" dirty="0" err="1"/>
              <a:t>Orthop</a:t>
            </a:r>
            <a:r>
              <a:rPr lang="en-US" sz="1400" dirty="0"/>
              <a:t> Trauma. 2019;33(7):e251-e255. doi:10.1097/BOT.0000000000001463.</a:t>
            </a:r>
          </a:p>
        </p:txBody>
      </p:sp>
    </p:spTree>
    <p:extLst>
      <p:ext uri="{BB962C8B-B14F-4D97-AF65-F5344CB8AC3E}">
        <p14:creationId xmlns:p14="http://schemas.microsoft.com/office/powerpoint/2010/main" val="5108706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2018 Meta-analysis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Non-reduced anterior dislocations</a:t>
            </a:r>
          </a:p>
          <a:p>
            <a:pPr lvl="1"/>
            <a:r>
              <a:rPr lang="en-US" b="1" dirty="0"/>
              <a:t>38-42% complication rates (pain, activity limitation, arthritis)</a:t>
            </a:r>
          </a:p>
          <a:p>
            <a:r>
              <a:rPr lang="en-US" b="1" dirty="0"/>
              <a:t>No posterior dislocations were left unreduced</a:t>
            </a:r>
          </a:p>
          <a:p>
            <a:r>
              <a:rPr lang="en-US" b="1" dirty="0"/>
              <a:t>Thus, closed reduction should be attempted for </a:t>
            </a:r>
            <a:r>
              <a:rPr lang="en-US" b="1" u="sng" dirty="0"/>
              <a:t>all</a:t>
            </a:r>
            <a:r>
              <a:rPr lang="en-US" b="1" dirty="0"/>
              <a:t> dislocations</a:t>
            </a:r>
          </a:p>
          <a:p>
            <a:pPr lvl="1"/>
            <a:r>
              <a:rPr lang="en-US" b="1" dirty="0"/>
              <a:t>Successful 38% of the time in a series of 21 posterior SC dislocations</a:t>
            </a:r>
          </a:p>
          <a:p>
            <a:r>
              <a:rPr lang="en-US" b="1" dirty="0"/>
              <a:t>Indications for open treatment:</a:t>
            </a:r>
          </a:p>
          <a:p>
            <a:pPr lvl="1"/>
            <a:r>
              <a:rPr lang="en-US" b="1" dirty="0"/>
              <a:t>Irreducible posterior dislocation is an indication for open reduction</a:t>
            </a:r>
          </a:p>
          <a:p>
            <a:pPr lvl="1"/>
            <a:r>
              <a:rPr lang="en-US" b="1" dirty="0"/>
              <a:t>Irreducible anterior dislocation in young, active patients may be a relative indication</a:t>
            </a:r>
          </a:p>
          <a:p>
            <a:r>
              <a:rPr lang="en-US" b="1" dirty="0"/>
              <a:t>None of the 35 reported cases of open reduction (anterior or posterior) required the intervention of cardiothoracic surgery</a:t>
            </a:r>
          </a:p>
          <a:p>
            <a:pPr lvl="1"/>
            <a:r>
              <a:rPr lang="en-US" b="1" dirty="0"/>
              <a:t>However, recommended by 18 articles that they are available</a:t>
            </a:r>
          </a:p>
          <a:p>
            <a:r>
              <a:rPr lang="en-US" b="1" dirty="0"/>
              <a:t>Additionally, high rate of hazardous wire migration when K-wires were used to fix joint.</a:t>
            </a:r>
          </a:p>
          <a:p>
            <a:endParaRPr lang="en-US" b="1" dirty="0"/>
          </a:p>
          <a:p>
            <a:pPr lvl="2"/>
            <a:endParaRPr lang="en-US" b="1" dirty="0"/>
          </a:p>
          <a:p>
            <a:pPr lvl="1"/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E0DABF-2F50-4C3C-9572-3A913B83DF8D}"/>
              </a:ext>
            </a:extLst>
          </p:cNvPr>
          <p:cNvSpPr txBox="1"/>
          <p:nvPr/>
        </p:nvSpPr>
        <p:spPr>
          <a:xfrm>
            <a:off x="1860551" y="6334780"/>
            <a:ext cx="7753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Sernandez</a:t>
            </a:r>
            <a:r>
              <a:rPr lang="en-US" sz="1400" dirty="0"/>
              <a:t>, Haley, Riehl, John. Sternoclavicular Joint Dislocation: A Systematic Review and Meta-analysis. J </a:t>
            </a:r>
            <a:r>
              <a:rPr lang="en-US" sz="1400" dirty="0" err="1"/>
              <a:t>Orthop</a:t>
            </a:r>
            <a:r>
              <a:rPr lang="en-US" sz="1400" dirty="0"/>
              <a:t> Trauma. 2019;33(7):e251-e255. doi:10.1097/BOT.0000000000001463.</a:t>
            </a:r>
          </a:p>
        </p:txBody>
      </p:sp>
    </p:spTree>
    <p:extLst>
      <p:ext uri="{BB962C8B-B14F-4D97-AF65-F5344CB8AC3E}">
        <p14:creationId xmlns:p14="http://schemas.microsoft.com/office/powerpoint/2010/main" val="2846507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History / Mechanism: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Direct impact to the superior shoulder</a:t>
            </a:r>
          </a:p>
          <a:p>
            <a:r>
              <a:rPr lang="en-US" b="1" dirty="0"/>
              <a:t>Downward force vector</a:t>
            </a:r>
          </a:p>
          <a:p>
            <a:r>
              <a:rPr lang="en-US" b="1" dirty="0"/>
              <a:t>Sports injuries (hockey player </a:t>
            </a:r>
            <a:br>
              <a:rPr lang="en-US" b="1" dirty="0"/>
            </a:br>
            <a:r>
              <a:rPr lang="en-US" b="1" dirty="0"/>
              <a:t>checked into the boards)</a:t>
            </a:r>
          </a:p>
          <a:p>
            <a:r>
              <a:rPr lang="en-US" b="1" dirty="0"/>
              <a:t>Fall from height</a:t>
            </a:r>
          </a:p>
          <a:p>
            <a:r>
              <a:rPr lang="en-US" b="1" dirty="0"/>
              <a:t>Equestrian injuries</a:t>
            </a:r>
          </a:p>
          <a:p>
            <a:r>
              <a:rPr lang="en-US" b="1" dirty="0"/>
              <a:t>Motor vehicle crashes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B539-2782-4F5E-818C-FB1B28959E38}"/>
              </a:ext>
            </a:extLst>
          </p:cNvPr>
          <p:cNvSpPr txBox="1"/>
          <p:nvPr/>
        </p:nvSpPr>
        <p:spPr>
          <a:xfrm>
            <a:off x="1330569" y="5877807"/>
            <a:ext cx="8563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from: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Corey Edgar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(2019) ‘Acromioclavicular and Sternoclavicular Joint Injuries’, In: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Tornetta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P, Ricci W,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Ostrum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R, McQueen M, McKee M, Court-Brown C, (eds). </a:t>
            </a:r>
            <a:r>
              <a:rPr lang="en-US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Rockwood and Green’s Fractures in Adults, 9</a:t>
            </a:r>
            <a:r>
              <a:rPr lang="en-US" altLang="en-US" sz="180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 ed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Philadelphia: Wolters Kluwer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DACA9C-837F-4E7A-BAD5-75227ED19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146" y="443470"/>
            <a:ext cx="3372321" cy="46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538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Open treatment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Figure of 8 suture tape</a:t>
            </a:r>
          </a:p>
          <a:p>
            <a:r>
              <a:rPr lang="en-US" b="1" dirty="0"/>
              <a:t>Allograft reconstruction</a:t>
            </a:r>
          </a:p>
          <a:p>
            <a:r>
              <a:rPr lang="en-US" b="1" dirty="0"/>
              <a:t>Autograft reconstruction</a:t>
            </a:r>
          </a:p>
          <a:p>
            <a:r>
              <a:rPr lang="en-US" b="1" dirty="0"/>
              <a:t>Trans-articular plating</a:t>
            </a:r>
          </a:p>
          <a:p>
            <a:endParaRPr lang="en-US" b="1" dirty="0"/>
          </a:p>
          <a:p>
            <a:pPr lvl="2"/>
            <a:endParaRPr lang="en-US" b="1" dirty="0"/>
          </a:p>
          <a:p>
            <a:pPr lvl="1"/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E0DABF-2F50-4C3C-9572-3A913B83DF8D}"/>
              </a:ext>
            </a:extLst>
          </p:cNvPr>
          <p:cNvSpPr txBox="1"/>
          <p:nvPr/>
        </p:nvSpPr>
        <p:spPr>
          <a:xfrm>
            <a:off x="1860551" y="6334780"/>
            <a:ext cx="7753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Sernandez</a:t>
            </a:r>
            <a:r>
              <a:rPr lang="en-US" sz="1400" dirty="0"/>
              <a:t>, Haley, Riehl, John. Sternoclavicular Joint Dislocation: A Systematic Review and Meta-analysis. J </a:t>
            </a:r>
            <a:r>
              <a:rPr lang="en-US" sz="1400" dirty="0" err="1"/>
              <a:t>Orthop</a:t>
            </a:r>
            <a:r>
              <a:rPr lang="en-US" sz="1400" dirty="0"/>
              <a:t> Trauma. 2019;33(7):e251-e255. doi:10.1097/BOT.0000000000001463.</a:t>
            </a:r>
          </a:p>
        </p:txBody>
      </p:sp>
    </p:spTree>
    <p:extLst>
      <p:ext uri="{BB962C8B-B14F-4D97-AF65-F5344CB8AC3E}">
        <p14:creationId xmlns:p14="http://schemas.microsoft.com/office/powerpoint/2010/main" val="3450111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OTA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Insert video</a:t>
            </a:r>
            <a:br>
              <a:rPr lang="en-US" b="1" dirty="0"/>
            </a:br>
            <a:r>
              <a:rPr lang="en-US" b="1" dirty="0"/>
              <a:t>https://otaonline.org/video-library/45036/procedures-and-techniques/multimedia/18101485/sc-joint-fixation-surgical-technique</a:t>
            </a:r>
          </a:p>
          <a:p>
            <a:endParaRPr lang="en-US" b="1" dirty="0"/>
          </a:p>
          <a:p>
            <a:pPr lvl="2"/>
            <a:endParaRPr lang="en-US" b="1" dirty="0"/>
          </a:p>
          <a:p>
            <a:pPr lvl="1"/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E0DABF-2F50-4C3C-9572-3A913B83DF8D}"/>
              </a:ext>
            </a:extLst>
          </p:cNvPr>
          <p:cNvSpPr txBox="1"/>
          <p:nvPr/>
        </p:nvSpPr>
        <p:spPr>
          <a:xfrm>
            <a:off x="1860551" y="6334780"/>
            <a:ext cx="7753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Bonyun</a:t>
            </a:r>
            <a:r>
              <a:rPr lang="en-US" sz="1400" dirty="0"/>
              <a:t>, Marissa, MD, MEd, </a:t>
            </a:r>
            <a:r>
              <a:rPr lang="en-US" sz="1400" dirty="0" err="1"/>
              <a:t>Nauth</a:t>
            </a:r>
            <a:r>
              <a:rPr lang="en-US" sz="1400" dirty="0"/>
              <a:t>, Aaron, MD, MSc. Techniques for Reduction and Fixation of the Sternoclavicular Joint. J </a:t>
            </a:r>
            <a:r>
              <a:rPr lang="en-US" sz="1400" dirty="0" err="1"/>
              <a:t>Orthop</a:t>
            </a:r>
            <a:r>
              <a:rPr lang="en-US" sz="1400" dirty="0"/>
              <a:t> Trauma. 2020;34:S1-S2. doi:10.1097/BOT.0000000000001831.</a:t>
            </a:r>
          </a:p>
        </p:txBody>
      </p:sp>
    </p:spTree>
    <p:extLst>
      <p:ext uri="{BB962C8B-B14F-4D97-AF65-F5344CB8AC3E}">
        <p14:creationId xmlns:p14="http://schemas.microsoft.com/office/powerpoint/2010/main" val="1673859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Case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29yo M</a:t>
            </a:r>
          </a:p>
          <a:p>
            <a:pPr lvl="1"/>
            <a:r>
              <a:rPr lang="en-US" b="1" dirty="0"/>
              <a:t>3 days from injury</a:t>
            </a:r>
          </a:p>
          <a:p>
            <a:pPr lvl="1"/>
            <a:r>
              <a:rPr lang="en-US" b="1" dirty="0"/>
              <a:t>Pain with swallowing</a:t>
            </a:r>
          </a:p>
          <a:p>
            <a:pPr lvl="1"/>
            <a:r>
              <a:rPr lang="en-US" b="1" dirty="0"/>
              <a:t>Shortness of breath</a:t>
            </a:r>
            <a:br>
              <a:rPr lang="en-US" b="1" dirty="0"/>
            </a:br>
            <a:r>
              <a:rPr lang="en-US" b="1" dirty="0"/>
              <a:t>with talking</a:t>
            </a:r>
          </a:p>
          <a:p>
            <a:pPr lvl="1"/>
            <a:r>
              <a:rPr lang="en-US" b="1" dirty="0"/>
              <a:t>Distally NVI</a:t>
            </a:r>
          </a:p>
          <a:p>
            <a:r>
              <a:rPr lang="en-US" b="1" dirty="0"/>
              <a:t>Posterior R SC</a:t>
            </a:r>
            <a:br>
              <a:rPr lang="en-US" b="1" dirty="0"/>
            </a:br>
            <a:r>
              <a:rPr lang="en-US" b="1" dirty="0"/>
              <a:t>dislocation</a:t>
            </a:r>
          </a:p>
          <a:p>
            <a:r>
              <a:rPr lang="en-US" b="1" dirty="0"/>
              <a:t>Tracheal deviation</a:t>
            </a:r>
          </a:p>
          <a:p>
            <a:r>
              <a:rPr lang="en-US" b="1" dirty="0"/>
              <a:t>Wide Mediastinum</a:t>
            </a:r>
          </a:p>
          <a:p>
            <a:pPr lvl="2"/>
            <a:endParaRPr lang="en-US" b="1" dirty="0"/>
          </a:p>
          <a:p>
            <a:pPr lvl="1"/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AF3F1-7F34-4BB9-8A16-933981C1F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037" y="124691"/>
            <a:ext cx="5538580" cy="545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297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Case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29yo M</a:t>
            </a:r>
          </a:p>
          <a:p>
            <a:pPr lvl="1"/>
            <a:r>
              <a:rPr lang="en-US" b="1" dirty="0"/>
              <a:t>3 days from injury</a:t>
            </a:r>
          </a:p>
          <a:p>
            <a:pPr lvl="1"/>
            <a:r>
              <a:rPr lang="en-US" b="1" dirty="0"/>
              <a:t>Pain with swallowing</a:t>
            </a:r>
          </a:p>
          <a:p>
            <a:pPr lvl="1"/>
            <a:r>
              <a:rPr lang="en-US" b="1" dirty="0"/>
              <a:t>Shortness of breath</a:t>
            </a:r>
            <a:br>
              <a:rPr lang="en-US" b="1" dirty="0"/>
            </a:br>
            <a:r>
              <a:rPr lang="en-US" b="1" dirty="0"/>
              <a:t>with talking</a:t>
            </a:r>
          </a:p>
          <a:p>
            <a:pPr lvl="1"/>
            <a:r>
              <a:rPr lang="en-US" b="1" dirty="0"/>
              <a:t>Distally NVI</a:t>
            </a:r>
          </a:p>
          <a:p>
            <a:r>
              <a:rPr lang="en-US" b="1" dirty="0"/>
              <a:t>Posterior R SC</a:t>
            </a:r>
            <a:br>
              <a:rPr lang="en-US" b="1" dirty="0"/>
            </a:br>
            <a:r>
              <a:rPr lang="en-US" b="1" dirty="0"/>
              <a:t>dislocation</a:t>
            </a:r>
          </a:p>
          <a:p>
            <a:r>
              <a:rPr lang="en-US" b="1" dirty="0"/>
              <a:t>Tracheal deviation</a:t>
            </a:r>
          </a:p>
          <a:p>
            <a:r>
              <a:rPr lang="en-US" b="1" dirty="0"/>
              <a:t>Wide Mediastinum</a:t>
            </a:r>
          </a:p>
          <a:p>
            <a:pPr lvl="2"/>
            <a:endParaRPr lang="en-US" b="1" dirty="0"/>
          </a:p>
          <a:p>
            <a:pPr lvl="1"/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979A3E-CAAA-4A7C-8613-3D4A8721D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588" y="3820536"/>
            <a:ext cx="3097458" cy="30974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14AB8-3A61-4D5F-B6DC-4D36D789F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093" y="0"/>
            <a:ext cx="6223907" cy="368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113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Case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Attempted closed reduction</a:t>
            </a:r>
            <a:br>
              <a:rPr lang="en-US" b="1" dirty="0"/>
            </a:br>
            <a:r>
              <a:rPr lang="en-US" b="1" dirty="0"/>
              <a:t>in OR – unsuccessful</a:t>
            </a:r>
          </a:p>
          <a:p>
            <a:r>
              <a:rPr lang="en-US" b="1" dirty="0"/>
              <a:t>Attempted percutaneous </a:t>
            </a:r>
            <a:br>
              <a:rPr lang="en-US" b="1" dirty="0"/>
            </a:br>
            <a:r>
              <a:rPr lang="en-US" b="1" dirty="0"/>
              <a:t>reduction → </a:t>
            </a:r>
            <a:r>
              <a:rPr lang="en-US" b="1" dirty="0" err="1"/>
              <a:t>resubluxation</a:t>
            </a:r>
            <a:endParaRPr lang="en-US" b="1" dirty="0"/>
          </a:p>
          <a:p>
            <a:pPr lvl="1"/>
            <a:r>
              <a:rPr lang="en-US" b="1" dirty="0"/>
              <a:t>Confirmed with O-Arm</a:t>
            </a:r>
          </a:p>
          <a:p>
            <a:pPr lvl="2"/>
            <a:endParaRPr lang="en-US" b="1" dirty="0"/>
          </a:p>
          <a:p>
            <a:pPr marL="457200" lvl="1" indent="0">
              <a:buNone/>
            </a:pP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6562A-9F3D-444D-B445-8A560B211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035" y="185875"/>
            <a:ext cx="3113088" cy="3113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273E54-9A01-4FD7-98B4-9C6D53076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035" y="3298963"/>
            <a:ext cx="3279913" cy="327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725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Case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Conversion to ORIF</a:t>
            </a:r>
          </a:p>
          <a:p>
            <a:pPr lvl="1"/>
            <a:r>
              <a:rPr lang="en-US" b="1" dirty="0"/>
              <a:t>Cardiothoracic surgeon available </a:t>
            </a:r>
            <a:br>
              <a:rPr lang="en-US" b="1" dirty="0"/>
            </a:br>
            <a:r>
              <a:rPr lang="en-US" b="1" dirty="0"/>
              <a:t>within 5 minutes </a:t>
            </a:r>
          </a:p>
          <a:p>
            <a:pPr lvl="1"/>
            <a:r>
              <a:rPr lang="en-US" b="1" dirty="0"/>
              <a:t>General Trauma surgeon </a:t>
            </a:r>
            <a:br>
              <a:rPr lang="en-US" b="1" dirty="0"/>
            </a:br>
            <a:r>
              <a:rPr lang="en-US" b="1" dirty="0"/>
              <a:t>immediately available</a:t>
            </a:r>
          </a:p>
          <a:p>
            <a:r>
              <a:rPr lang="en-US" b="1" dirty="0"/>
              <a:t>2 cortical screws, 2 locking screws</a:t>
            </a:r>
          </a:p>
          <a:p>
            <a:r>
              <a:rPr lang="en-US" b="1" dirty="0"/>
              <a:t>Planned removal at </a:t>
            </a:r>
            <a:r>
              <a:rPr lang="en-US" b="1"/>
              <a:t>6 months</a:t>
            </a:r>
            <a:endParaRPr lang="en-US" b="1" dirty="0"/>
          </a:p>
          <a:p>
            <a:pPr lvl="2"/>
            <a:endParaRPr lang="en-US" b="1" dirty="0"/>
          </a:p>
          <a:p>
            <a:pPr lvl="1"/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8FBD9-CAF0-4436-8D5D-6EF57110C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017" y="758687"/>
            <a:ext cx="3428999" cy="3428999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E633F1BF-8467-406F-98BE-78C6AF9A1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017" y="6492875"/>
            <a:ext cx="228065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50" b="0" i="0" dirty="0">
                <a:solidFill>
                  <a:srgbClr val="212121"/>
                </a:solidFill>
                <a:effectLst/>
                <a:latin typeface="BlinkMacSystemFont"/>
              </a:rPr>
              <a:t>Image courtesy of Prof. David </a:t>
            </a:r>
            <a:r>
              <a:rPr lang="en-US" sz="1050" b="0" i="0" dirty="0" err="1">
                <a:solidFill>
                  <a:srgbClr val="212121"/>
                </a:solidFill>
                <a:effectLst/>
                <a:latin typeface="BlinkMacSystemFont"/>
              </a:rPr>
              <a:t>Seligson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2305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Case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Lost to follow up after</a:t>
            </a:r>
            <a:br>
              <a:rPr lang="en-US" b="1" dirty="0"/>
            </a:br>
            <a:r>
              <a:rPr lang="en-US" b="1" dirty="0"/>
              <a:t>2.5 months</a:t>
            </a:r>
          </a:p>
          <a:p>
            <a:pPr lvl="2"/>
            <a:endParaRPr lang="en-US" b="1" dirty="0"/>
          </a:p>
          <a:p>
            <a:pPr lvl="1"/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8CB0E-BA2E-4556-855B-710AC5B2F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89721"/>
            <a:ext cx="4897113" cy="2988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57F68-0842-4749-BF90-5C89B0C36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425"/>
          <a:stretch/>
        </p:blipFill>
        <p:spPr>
          <a:xfrm>
            <a:off x="5322815" y="3802682"/>
            <a:ext cx="6701465" cy="2988365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0509AD78-986A-4C8F-97AA-747FACDA7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3005" y="6604084"/>
            <a:ext cx="228065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50" b="0" i="0" dirty="0">
                <a:solidFill>
                  <a:srgbClr val="212121"/>
                </a:solidFill>
                <a:effectLst/>
                <a:latin typeface="BlinkMacSystemFont"/>
              </a:rPr>
              <a:t>Image courtesy of Prof. David </a:t>
            </a:r>
            <a:r>
              <a:rPr lang="en-US" sz="1050" b="0" i="0" dirty="0" err="1">
                <a:solidFill>
                  <a:srgbClr val="212121"/>
                </a:solidFill>
                <a:effectLst/>
                <a:latin typeface="BlinkMacSystemFont"/>
              </a:rPr>
              <a:t>Seligson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1548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</a:t>
            </a:r>
            <a:r>
              <a:rPr lang="en-US" b="1" u="sng" dirty="0"/>
              <a:t>iterature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2800" dirty="0" err="1"/>
              <a:t>Bonyun</a:t>
            </a:r>
            <a:r>
              <a:rPr lang="en-US" sz="2800" dirty="0"/>
              <a:t>, Marissa, MD, MEd, </a:t>
            </a:r>
            <a:r>
              <a:rPr lang="en-US" sz="2800" dirty="0" err="1"/>
              <a:t>Nauth</a:t>
            </a:r>
            <a:r>
              <a:rPr lang="en-US" sz="2800" dirty="0"/>
              <a:t>, Aaron, MD, MSc. Techniques for Reduction and Fixation of the Sternoclavicular Joint. J </a:t>
            </a:r>
            <a:r>
              <a:rPr lang="en-US" sz="2800" dirty="0" err="1"/>
              <a:t>Orthop</a:t>
            </a:r>
            <a:r>
              <a:rPr lang="en-US" sz="2800" dirty="0"/>
              <a:t> Trauma. 2020;34:S1-S2. </a:t>
            </a:r>
          </a:p>
          <a:p>
            <a:r>
              <a:rPr lang="en-US" sz="2800" dirty="0" err="1"/>
              <a:t>Sernandez</a:t>
            </a:r>
            <a:r>
              <a:rPr lang="en-US" sz="2800" dirty="0"/>
              <a:t>, Haley, Riehl, John. Sternoclavicular Joint Dislocation: A Systematic Review and Meta-analysis. J </a:t>
            </a:r>
            <a:r>
              <a:rPr lang="en-US" sz="2800" dirty="0" err="1"/>
              <a:t>Orthop</a:t>
            </a:r>
            <a:r>
              <a:rPr lang="en-US" sz="2800" dirty="0"/>
              <a:t> Trauma. 2019;33(7):e251-e255. </a:t>
            </a:r>
          </a:p>
          <a:p>
            <a:r>
              <a:rPr lang="en-US" sz="2800" dirty="0"/>
              <a:t>McKee, Michael, MD, FRCS. Operative Fixation of Chronic Acromioclavicular Joint Dislocation With Hook Plate and Modified Ligament Transfer. J </a:t>
            </a:r>
            <a:r>
              <a:rPr lang="en-US" sz="2800" dirty="0" err="1"/>
              <a:t>Orthop</a:t>
            </a:r>
            <a:r>
              <a:rPr lang="en-US" sz="2800" dirty="0"/>
              <a:t> Trauma. 2016;30:S7-S8. </a:t>
            </a:r>
          </a:p>
          <a:p>
            <a:r>
              <a:rPr lang="en-US" sz="2800" dirty="0"/>
              <a:t>Cole PA, Jacobson AR. Shoulder Girdle Injuries. In: James P. Stannard and Andrew H. Schmidt, eds. Surgical Treatment of </a:t>
            </a:r>
            <a:r>
              <a:rPr lang="en-US" sz="2800" dirty="0" err="1"/>
              <a:t>Orthopaedic</a:t>
            </a:r>
            <a:r>
              <a:rPr lang="en-US" sz="2800" dirty="0"/>
              <a:t> Trauma, 2</a:t>
            </a:r>
            <a:r>
              <a:rPr lang="en-US" sz="2800" baseline="30000" dirty="0"/>
              <a:t>nd</a:t>
            </a:r>
            <a:r>
              <a:rPr lang="en-US" sz="2800" dirty="0"/>
              <a:t> ed. New York: </a:t>
            </a:r>
            <a:r>
              <a:rPr lang="en-US" sz="2800" dirty="0" err="1"/>
              <a:t>Thieme</a:t>
            </a:r>
            <a:r>
              <a:rPr lang="en-US" sz="2800" dirty="0"/>
              <a:t> 2016:285-331</a:t>
            </a:r>
          </a:p>
          <a:p>
            <a:pPr algn="l">
              <a:spcBef>
                <a:spcPct val="50000"/>
              </a:spcBef>
            </a:pPr>
            <a:r>
              <a:rPr lang="en-US" sz="2800" b="0" i="0" dirty="0">
                <a:solidFill>
                  <a:srgbClr val="212121"/>
                </a:solidFill>
                <a:effectLst/>
                <a:latin typeface="BlinkMacSystemFont"/>
              </a:rPr>
              <a:t>Wang C, Meng JH, Zhang YW, Shi MM. Suture Button Versus Hook Plate for Acute Unstable Acromioclavicular Joint Dislocation: A Meta-analysis. Am J Sports Med. 2020 Mar;48(4):1023-1030. </a:t>
            </a:r>
            <a:r>
              <a:rPr lang="en-US" sz="2800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sz="2800" b="0" i="0" dirty="0">
                <a:solidFill>
                  <a:srgbClr val="212121"/>
                </a:solidFill>
                <a:effectLst/>
                <a:latin typeface="BlinkMacSystemFont"/>
              </a:rPr>
              <a:t> 2019 Jul 17. PMID: 31315003.</a:t>
            </a:r>
            <a:endParaRPr lang="en-US" alt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McConnell, Alison,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Yoo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Daniel, J BSc, MD, et al. Methods of Operative Fixation of the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Acromio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-Clavicular Joint: A Biomechanical Comparison. J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Orthop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Trauma. 2007;21(4):248-253.</a:t>
            </a:r>
          </a:p>
          <a:p>
            <a:pPr eaLnBrk="1" hangingPunct="1"/>
            <a:r>
              <a:rPr lang="en-US" sz="2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Canadian </a:t>
            </a:r>
            <a:r>
              <a:rPr lang="en-US" sz="2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Orthopaedic</a:t>
            </a:r>
            <a:r>
              <a:rPr lang="en-US" sz="2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Trauma Society. Multicenter Randomized Clinical Trial of Nonoperative Versus Operative Treatment of Acute </a:t>
            </a:r>
            <a:r>
              <a:rPr lang="en-US" sz="2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Acromio</a:t>
            </a:r>
            <a:r>
              <a:rPr lang="en-US" sz="2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-Clavicular Joint Dislocation. J </a:t>
            </a:r>
            <a:r>
              <a:rPr lang="en-US" sz="2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Orthop</a:t>
            </a:r>
            <a:r>
              <a:rPr lang="en-US" sz="2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Trauma. 2015 Nov;29(11):479-87.</a:t>
            </a:r>
          </a:p>
          <a:p>
            <a:pPr eaLnBrk="1" hangingPunct="1"/>
            <a:r>
              <a:rPr lang="en-US" sz="2800" dirty="0"/>
              <a:t>Chang, Nicholas, </a:t>
            </a:r>
            <a:r>
              <a:rPr lang="en-US" sz="2800" dirty="0" err="1"/>
              <a:t>Furey</a:t>
            </a:r>
            <a:r>
              <a:rPr lang="en-US" sz="2800" dirty="0"/>
              <a:t>, Andrew, MD, MSc, </a:t>
            </a:r>
            <a:r>
              <a:rPr lang="en-US" sz="2800" dirty="0" err="1"/>
              <a:t>Kurdin</a:t>
            </a:r>
            <a:r>
              <a:rPr lang="en-US" sz="2800" dirty="0"/>
              <a:t>, Anton. Operative Versus Nonoperative Management of Acute High-Grade Acromioclavicular Dislocations: A Systematic Review and Meta-Analysis. J </a:t>
            </a:r>
            <a:r>
              <a:rPr lang="en-US" sz="2800" dirty="0" err="1"/>
              <a:t>Orthop</a:t>
            </a:r>
            <a:r>
              <a:rPr lang="en-US" sz="2800" dirty="0"/>
              <a:t> Trauma. 2018;32(1):1-9.</a:t>
            </a:r>
            <a:endParaRPr lang="en-US" b="1" dirty="0"/>
          </a:p>
          <a:p>
            <a:pPr lvl="2"/>
            <a:endParaRPr lang="en-US" b="1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4006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AC Joint Additional 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en-US" sz="2800" dirty="0"/>
              <a:t>Calvo E, Lopez-Franco M, </a:t>
            </a:r>
            <a:r>
              <a:rPr lang="en-US" altLang="en-US" sz="2800" dirty="0" err="1"/>
              <a:t>Arribas</a:t>
            </a:r>
            <a:r>
              <a:rPr lang="en-US" altLang="en-US" sz="2800" dirty="0"/>
              <a:t> IM. Clinical and radiologic outcomes of surgical and conservative treatment of type III acromioclavicular joint injury. J Shoulder Elbow Surg. 2006;15(3):300-305.</a:t>
            </a:r>
          </a:p>
          <a:p>
            <a:pPr eaLnBrk="1" hangingPunct="1"/>
            <a:r>
              <a:rPr lang="en-US" altLang="en-US" sz="2800" dirty="0" err="1"/>
              <a:t>Ceccarelli</a:t>
            </a:r>
            <a:r>
              <a:rPr lang="en-US" altLang="en-US" sz="2800" dirty="0"/>
              <a:t> E, Bondi R, </a:t>
            </a:r>
            <a:r>
              <a:rPr lang="en-US" altLang="en-US" sz="2800" dirty="0" err="1"/>
              <a:t>Alviti</a:t>
            </a:r>
            <a:r>
              <a:rPr lang="en-US" altLang="en-US" sz="2800" dirty="0"/>
              <a:t> F, et al. Treatment of acute grade III acromioclavicular dislocation: a lack of evidence. J </a:t>
            </a:r>
            <a:r>
              <a:rPr lang="en-US" altLang="en-US" sz="2800" dirty="0" err="1"/>
              <a:t>Orthopaed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Traumatol</a:t>
            </a:r>
            <a:r>
              <a:rPr lang="en-US" altLang="en-US" sz="2800" dirty="0"/>
              <a:t> 2008;9:105-108.</a:t>
            </a:r>
          </a:p>
          <a:p>
            <a:pPr eaLnBrk="1" hangingPunct="1"/>
            <a:r>
              <a:rPr lang="en-US" altLang="en-US" sz="2800" dirty="0" err="1"/>
              <a:t>Lizaur</a:t>
            </a:r>
            <a:r>
              <a:rPr lang="en-US" altLang="en-US" sz="2800" dirty="0"/>
              <a:t> A, Marco L, Cebrian R. Acute dislocation of the acromioclavicular joint. Traumatic anatomy and the importance of deltoid and trapezius. JBJS 1994;76B: 602-606.</a:t>
            </a:r>
          </a:p>
          <a:p>
            <a:pPr eaLnBrk="1" hangingPunct="1"/>
            <a:r>
              <a:rPr lang="en-US" altLang="en-US" sz="2800" dirty="0" err="1"/>
              <a:t>Mikek</a:t>
            </a:r>
            <a:r>
              <a:rPr lang="en-US" altLang="en-US" sz="2800" dirty="0"/>
              <a:t> M. Long-term shoulder function after type I and II acromioclavicular joint disruption. Am J Sports Med. 2008;36:2147-2150.</a:t>
            </a:r>
          </a:p>
          <a:p>
            <a:pPr eaLnBrk="1" hangingPunct="1"/>
            <a:r>
              <a:rPr lang="en-US" altLang="en-US" sz="2800" dirty="0"/>
              <a:t>Nadarajah R, </a:t>
            </a:r>
            <a:r>
              <a:rPr lang="en-US" altLang="en-US" sz="2800" dirty="0" err="1"/>
              <a:t>Mahaluxmivala</a:t>
            </a:r>
            <a:r>
              <a:rPr lang="en-US" altLang="en-US" sz="2800" dirty="0"/>
              <a:t> J, Amin A, Goodier DW. Clavicular hook—plate: complications of retaining the implant. Injury 2005;36:681-683.</a:t>
            </a:r>
          </a:p>
          <a:p>
            <a:pPr eaLnBrk="1" hangingPunct="1"/>
            <a:r>
              <a:rPr lang="en-US" altLang="en-US" sz="2800" dirty="0"/>
              <a:t>Spencer EE. Treatment of grade III acromioclavicular joint injuries: a systematic review. Clin </a:t>
            </a:r>
            <a:r>
              <a:rPr lang="en-US" altLang="en-US" sz="2800" dirty="0" err="1"/>
              <a:t>Orthop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Relat</a:t>
            </a:r>
            <a:r>
              <a:rPr lang="en-US" altLang="en-US" sz="2800" dirty="0"/>
              <a:t> Res. 2007;455:38-44.</a:t>
            </a:r>
          </a:p>
          <a:p>
            <a:pPr lvl="1"/>
            <a:endParaRPr lang="en-US" b="1" dirty="0"/>
          </a:p>
          <a:p>
            <a:pPr lvl="2"/>
            <a:endParaRPr lang="en-US" b="1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40135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2800" dirty="0"/>
              <a:t>Many thanks to the previous authors for the use of their slide material and several images!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Andrew Schmidt, M.D.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T. J. McElroy, M.D.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Michael D. McKee, MD, FRCS(C)</a:t>
            </a:r>
          </a:p>
          <a:p>
            <a:pPr lvl="1"/>
            <a:endParaRPr lang="en-US" b="1" dirty="0"/>
          </a:p>
          <a:p>
            <a:pPr lvl="2"/>
            <a:endParaRPr lang="en-US" b="1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7869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Physical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Inspect skin to evaluate for open injury or </a:t>
            </a:r>
            <a:br>
              <a:rPr lang="en-US" b="1" dirty="0"/>
            </a:br>
            <a:r>
              <a:rPr lang="en-US" b="1" dirty="0"/>
              <a:t>threatened skin</a:t>
            </a:r>
          </a:p>
          <a:p>
            <a:r>
              <a:rPr lang="en-US" b="1" dirty="0"/>
              <a:t>Evaluate distal motor and sensory function</a:t>
            </a:r>
          </a:p>
          <a:p>
            <a:r>
              <a:rPr lang="en-US" b="1" dirty="0"/>
              <a:t>Evaluate distal extremity perfusion/pulses</a:t>
            </a:r>
          </a:p>
          <a:p>
            <a:r>
              <a:rPr lang="en-US" b="1" dirty="0"/>
              <a:t>Attempt to evaluate ROM</a:t>
            </a:r>
          </a:p>
          <a:p>
            <a:pPr lvl="1"/>
            <a:r>
              <a:rPr lang="en-US" b="1" dirty="0"/>
              <a:t>May be too painful in acute injury</a:t>
            </a:r>
          </a:p>
          <a:p>
            <a:r>
              <a:rPr lang="en-US" b="1" dirty="0"/>
              <a:t>If unilateral, compare to contralateral side</a:t>
            </a:r>
          </a:p>
          <a:p>
            <a:r>
              <a:rPr lang="en-US" b="1" dirty="0"/>
              <a:t>Palpation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836F64-966F-4BA0-A5B6-FBEB94F12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150" y="2582666"/>
            <a:ext cx="3707214" cy="3658193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8C65CC87-248C-40F9-807E-0049FD6E6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403487"/>
            <a:ext cx="78805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Image courtesy of Prof. Michael D. McKee, MD, FRCS(C)</a:t>
            </a:r>
          </a:p>
        </p:txBody>
      </p:sp>
    </p:spTree>
    <p:extLst>
      <p:ext uri="{BB962C8B-B14F-4D97-AF65-F5344CB8AC3E}">
        <p14:creationId xmlns:p14="http://schemas.microsoft.com/office/powerpoint/2010/main" val="13913654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sz="2800" dirty="0"/>
              <a:t>AC Dislocations</a:t>
            </a:r>
          </a:p>
          <a:p>
            <a:pPr lvl="1"/>
            <a:r>
              <a:rPr lang="en-US" altLang="en-US" dirty="0"/>
              <a:t>Best, most recent literature seems to recommend non-surgical treatment for AC dislocations types I-III without other indications (skin, open injury, </a:t>
            </a:r>
            <a:r>
              <a:rPr lang="en-US" altLang="en-US" dirty="0" err="1"/>
              <a:t>etc</a:t>
            </a:r>
            <a:r>
              <a:rPr lang="en-US" altLang="en-US" dirty="0"/>
              <a:t>)</a:t>
            </a:r>
          </a:p>
          <a:p>
            <a:pPr lvl="2"/>
            <a:r>
              <a:rPr lang="en-US" altLang="en-US" dirty="0"/>
              <a:t>Possible exception for overhead workers and throwing athletes in type III</a:t>
            </a:r>
          </a:p>
          <a:p>
            <a:pPr lvl="2"/>
            <a:r>
              <a:rPr lang="en-US" altLang="en-US" dirty="0"/>
              <a:t>Treatment of types IV-VI likely surgical. Lack of good literature. Many authors are classifying type III-V as a single cohort.</a:t>
            </a:r>
          </a:p>
          <a:p>
            <a:pPr lvl="2"/>
            <a:r>
              <a:rPr lang="en-US" altLang="en-US" dirty="0"/>
              <a:t>Many options for fixation constructs and surgical techniques</a:t>
            </a:r>
          </a:p>
          <a:p>
            <a:r>
              <a:rPr lang="en-US" altLang="en-US" dirty="0"/>
              <a:t>SC Dislocations</a:t>
            </a:r>
          </a:p>
          <a:p>
            <a:pPr lvl="1"/>
            <a:r>
              <a:rPr lang="en-US" altLang="en-US" dirty="0"/>
              <a:t>Possibly increasing indications for reduction and fixation of anterior SC dislocations in younger, active patients. More literature is needed.</a:t>
            </a:r>
          </a:p>
          <a:p>
            <a:pPr lvl="1"/>
            <a:r>
              <a:rPr lang="en-US" altLang="en-US" dirty="0"/>
              <a:t>All posterior dislocations should be reduced whether closed or open</a:t>
            </a:r>
          </a:p>
          <a:p>
            <a:pPr lvl="1"/>
            <a:r>
              <a:rPr lang="en-US" altLang="en-US" dirty="0"/>
              <a:t>No reports of cardiothoracic surgeon intervention in the literature that I could find. However, due to anecdotal reports of death with S-C manipulation, many authors recommend that having CT Surgeon </a:t>
            </a:r>
            <a:r>
              <a:rPr lang="en-US" altLang="en-US"/>
              <a:t>available.</a:t>
            </a:r>
            <a:endParaRPr lang="en-US" altLang="en-US" dirty="0"/>
          </a:p>
          <a:p>
            <a:pPr lvl="1"/>
            <a:endParaRPr lang="en-US" b="1" dirty="0"/>
          </a:p>
          <a:p>
            <a:pPr lvl="2"/>
            <a:endParaRPr lang="en-US" b="1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96975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Radiographs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AP</a:t>
            </a:r>
          </a:p>
          <a:p>
            <a:r>
              <a:rPr lang="en-US" b="1" dirty="0" err="1"/>
              <a:t>Zanca</a:t>
            </a:r>
            <a:r>
              <a:rPr lang="en-US" b="1" dirty="0"/>
              <a:t> view</a:t>
            </a:r>
          </a:p>
          <a:p>
            <a:pPr lvl="1"/>
            <a:r>
              <a:rPr lang="en-US" b="1" dirty="0"/>
              <a:t>AP centered on the AC joint with </a:t>
            </a:r>
            <a:br>
              <a:rPr lang="en-US" b="1" dirty="0"/>
            </a:br>
            <a:r>
              <a:rPr lang="en-US" b="1" dirty="0"/>
              <a:t>10-15 degrees of cephalic tilt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976999-825A-494F-9165-7604A781A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103" y="3485916"/>
            <a:ext cx="4462955" cy="25677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1CA61F-5447-4EBA-8851-D004192886A4}"/>
              </a:ext>
            </a:extLst>
          </p:cNvPr>
          <p:cNvSpPr txBox="1"/>
          <p:nvPr/>
        </p:nvSpPr>
        <p:spPr>
          <a:xfrm>
            <a:off x="1330569" y="5947077"/>
            <a:ext cx="8563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from: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Corey Edgar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(2019) ‘Acromioclavicular and Sternoclavicular Joint Injuries’, In: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Tornetta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P, Ricci W,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Ostrum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R, McQueen M, McKee M, Court-Brown C, (eds). </a:t>
            </a:r>
            <a:r>
              <a:rPr lang="en-US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Rockwood and Green’s Fractures in Adults, 9</a:t>
            </a:r>
            <a:r>
              <a:rPr lang="en-US" altLang="en-US" sz="180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 ed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Philadelphia: Wolters Kluwer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0531F2-D74C-4123-B795-A3BDC684B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728" y="2593038"/>
            <a:ext cx="4522072" cy="321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9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Radiographs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Stress view</a:t>
            </a:r>
          </a:p>
          <a:p>
            <a:pPr lvl="1"/>
            <a:r>
              <a:rPr lang="en-US" b="1" dirty="0"/>
              <a:t>Sit or stand upright with </a:t>
            </a:r>
            <a:br>
              <a:rPr lang="en-US" b="1" dirty="0"/>
            </a:br>
            <a:r>
              <a:rPr lang="en-US" b="1" dirty="0"/>
              <a:t>10-pound weight in ipsilateral </a:t>
            </a:r>
            <a:br>
              <a:rPr lang="en-US" b="1" dirty="0"/>
            </a:br>
            <a:r>
              <a:rPr lang="en-US" b="1" dirty="0"/>
              <a:t>hand</a:t>
            </a:r>
          </a:p>
          <a:p>
            <a:pPr lvl="1"/>
            <a:r>
              <a:rPr lang="en-US" b="1" dirty="0"/>
              <a:t>Rarely used</a:t>
            </a:r>
          </a:p>
          <a:p>
            <a:pPr lvl="1"/>
            <a:endParaRPr lang="en-US" b="1" dirty="0"/>
          </a:p>
          <a:p>
            <a:r>
              <a:rPr lang="en-US" b="1" dirty="0"/>
              <a:t>Axillary lateral</a:t>
            </a:r>
          </a:p>
          <a:p>
            <a:pPr lvl="1"/>
            <a:r>
              <a:rPr lang="en-US" b="1" dirty="0"/>
              <a:t>Evaluate for posterior displacement</a:t>
            </a:r>
          </a:p>
          <a:p>
            <a:pPr lvl="1"/>
            <a:r>
              <a:rPr lang="en-US" b="1" dirty="0"/>
              <a:t>Beware, normal x-rays may mimic</a:t>
            </a:r>
            <a:br>
              <a:rPr lang="en-US" b="1" dirty="0"/>
            </a:br>
            <a:r>
              <a:rPr lang="en-US" b="1" dirty="0"/>
              <a:t>posterior clavicle subluxation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2C8CA-E530-4B10-8B46-0DA074201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42" t="37719" r="38839" b="44711"/>
          <a:stretch/>
        </p:blipFill>
        <p:spPr>
          <a:xfrm>
            <a:off x="6290676" y="1693849"/>
            <a:ext cx="2489529" cy="8967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88814B-CA36-4D4D-AC24-B80491365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39" t="57253" r="32403" b="22519"/>
          <a:stretch/>
        </p:blipFill>
        <p:spPr>
          <a:xfrm>
            <a:off x="6290676" y="2906462"/>
            <a:ext cx="1982184" cy="1032388"/>
          </a:xfrm>
          <a:prstGeom prst="rect">
            <a:avLst/>
          </a:prstGeom>
        </p:spPr>
      </p:pic>
      <p:sp>
        <p:nvSpPr>
          <p:cNvPr id="17" name="Text Box 6">
            <a:extLst>
              <a:ext uri="{FF2B5EF4-FFF2-40B4-BE49-F238E27FC236}">
                <a16:creationId xmlns:a16="http://schemas.microsoft.com/office/drawing/2014/main" id="{089147DC-9EA5-4F51-9E83-9F83E5157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338" y="5858059"/>
            <a:ext cx="845707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First two images courtesy of Prof. Michael D. McKee, MD, FRCS(C)</a:t>
            </a:r>
          </a:p>
          <a:p>
            <a:pPr algn="l">
              <a:spcBef>
                <a:spcPct val="50000"/>
              </a:spcBef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Next image from:</a:t>
            </a:r>
            <a:r>
              <a:rPr lang="en-US" sz="1200" dirty="0"/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Corey Edgar</a:t>
            </a: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(2019) ‘Acromioclavicular and Sternoclavicular Joint Injuries’, In: 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Tornetta</a:t>
            </a: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P, Ricci W, 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Ostrum</a:t>
            </a: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R, McQueen M, McKee M, Court-Brown C, (eds). </a:t>
            </a:r>
            <a:r>
              <a:rPr lang="en-US" alt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Rockwood and Green’s Fractures in Adults, 9</a:t>
            </a:r>
            <a:r>
              <a:rPr lang="en-US" altLang="en-US" sz="140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ed</a:t>
            </a: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Philadelphia: Wolters Kluwer</a:t>
            </a:r>
            <a:endParaRPr lang="en-US" sz="1200" dirty="0"/>
          </a:p>
          <a:p>
            <a:pPr algn="l">
              <a:spcBef>
                <a:spcPct val="50000"/>
              </a:spcBef>
            </a:pP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ct val="50000"/>
              </a:spcBef>
            </a:pP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ct val="50000"/>
              </a:spcBef>
            </a:pP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ct val="50000"/>
              </a:spcBef>
            </a:pP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E11BA1-7DD8-4ECE-A621-1E5F4D1FE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505" y="4156283"/>
            <a:ext cx="1982185" cy="192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6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Allman and </a:t>
            </a:r>
            <a:r>
              <a:rPr lang="en-US" b="1" dirty="0" err="1"/>
              <a:t>Tossy</a:t>
            </a:r>
            <a:endParaRPr lang="en-US" b="1" dirty="0"/>
          </a:p>
          <a:p>
            <a:pPr lvl="1"/>
            <a:r>
              <a:rPr lang="en-US" b="1" dirty="0"/>
              <a:t>Initially classified 3 types (I, II and III)</a:t>
            </a:r>
          </a:p>
          <a:p>
            <a:r>
              <a:rPr lang="en-US" b="1" dirty="0"/>
              <a:t>Rockwood</a:t>
            </a:r>
          </a:p>
          <a:p>
            <a:pPr lvl="1"/>
            <a:r>
              <a:rPr lang="en-US" b="1" dirty="0"/>
              <a:t>Added types IV, V and VI</a:t>
            </a:r>
          </a:p>
          <a:p>
            <a:pPr lvl="1"/>
            <a:endParaRPr lang="en-US" b="1" dirty="0"/>
          </a:p>
          <a:p>
            <a:r>
              <a:rPr lang="en-US" b="1" dirty="0"/>
              <a:t>Inter- and intra-observer agreement on classification poor</a:t>
            </a:r>
          </a:p>
          <a:p>
            <a:pPr lvl="1"/>
            <a:r>
              <a:rPr lang="en-US" b="1" dirty="0"/>
              <a:t>Especially types III-V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4113A8-921F-43F1-AB0F-BC60B59284C5}"/>
              </a:ext>
            </a:extLst>
          </p:cNvPr>
          <p:cNvSpPr txBox="1"/>
          <p:nvPr/>
        </p:nvSpPr>
        <p:spPr>
          <a:xfrm>
            <a:off x="1354017" y="5832231"/>
            <a:ext cx="856956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0" dirty="0"/>
              <a:t>Allman FL Jr. Fractures and ligamentous injuries of the clavicle and its articulation. JBJS 49A: 774-784, 1967.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0" dirty="0"/>
              <a:t>Rockwood CA Jr and Young DC. Disorders of the acromioclavicular joint, In Rockwood CA, </a:t>
            </a:r>
            <a:r>
              <a:rPr lang="en-US" sz="1400" b="0" dirty="0" err="1"/>
              <a:t>Matsen</a:t>
            </a:r>
            <a:r>
              <a:rPr lang="en-US" sz="1400" b="0" dirty="0"/>
              <a:t> FA III: The Shoulder, Philadelphia, WB Saunders, 1990, pp. 413-476.</a:t>
            </a:r>
          </a:p>
        </p:txBody>
      </p:sp>
    </p:spTree>
    <p:extLst>
      <p:ext uri="{BB962C8B-B14F-4D97-AF65-F5344CB8AC3E}">
        <p14:creationId xmlns:p14="http://schemas.microsoft.com/office/powerpoint/2010/main" val="3002129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5990</TotalTime>
  <Words>4152</Words>
  <Application>Microsoft Office PowerPoint</Application>
  <PresentationFormat>Widescreen</PresentationFormat>
  <Paragraphs>475</Paragraphs>
  <Slides>60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BlinkMacSystemFont</vt:lpstr>
      <vt:lpstr>Calibri</vt:lpstr>
      <vt:lpstr>Calibri Light</vt:lpstr>
      <vt:lpstr>Times</vt:lpstr>
      <vt:lpstr>Times New Roman</vt:lpstr>
      <vt:lpstr>Office Theme</vt:lpstr>
      <vt:lpstr>Acromioclavicular and Sternoclavicular Injuries</vt:lpstr>
      <vt:lpstr>Goals and Objectives</vt:lpstr>
      <vt:lpstr>AC Joint Anatomy</vt:lpstr>
      <vt:lpstr>AC Joint Anatomy</vt:lpstr>
      <vt:lpstr>History / Mechanism:</vt:lpstr>
      <vt:lpstr>Physical Examination</vt:lpstr>
      <vt:lpstr>Radiographs</vt:lpstr>
      <vt:lpstr>Radiographs</vt:lpstr>
      <vt:lpstr>Classification</vt:lpstr>
      <vt:lpstr>Type I </vt:lpstr>
      <vt:lpstr>PowerPoint Presentation</vt:lpstr>
      <vt:lpstr>Type III </vt:lpstr>
      <vt:lpstr>Type III variants </vt:lpstr>
      <vt:lpstr>Type IV </vt:lpstr>
      <vt:lpstr>Type V </vt:lpstr>
      <vt:lpstr>Type VI </vt:lpstr>
      <vt:lpstr>Treatment of Type I and II</vt:lpstr>
      <vt:lpstr>Surgical indications Type II</vt:lpstr>
      <vt:lpstr>Treatment of Type III</vt:lpstr>
      <vt:lpstr>Treatment of Type III</vt:lpstr>
      <vt:lpstr>Treatment of Type III – V: Meta-Analysis</vt:lpstr>
      <vt:lpstr>Treatment of Type III – V: Randomized Clinical Trial</vt:lpstr>
      <vt:lpstr>PowerPoint Presentation</vt:lpstr>
      <vt:lpstr>PowerPoint Presentation</vt:lpstr>
      <vt:lpstr>Treatment of Type III - V</vt:lpstr>
      <vt:lpstr>Options for surgical treatment</vt:lpstr>
      <vt:lpstr>Weaver-Dunn Procedure</vt:lpstr>
      <vt:lpstr>ORIF with hook plate</vt:lpstr>
      <vt:lpstr>Bosworth screw</vt:lpstr>
      <vt:lpstr>Suture button</vt:lpstr>
      <vt:lpstr>Suture Button – meta-analysis</vt:lpstr>
      <vt:lpstr>Suture Button – Case Example</vt:lpstr>
      <vt:lpstr>Suture Button – Case Example</vt:lpstr>
      <vt:lpstr>Suture Button – Case Example</vt:lpstr>
      <vt:lpstr>Relative indications for surgical treatment</vt:lpstr>
      <vt:lpstr>Outcomes of various treatments</vt:lpstr>
      <vt:lpstr>Rehab protocol for surgical treatment</vt:lpstr>
      <vt:lpstr>ORIF with hook plate and CC ligament transfer</vt:lpstr>
      <vt:lpstr>Sternoclavicular Joint Injuries</vt:lpstr>
      <vt:lpstr>Sternoclavicular joint - Anatomy</vt:lpstr>
      <vt:lpstr>Sternoclavicular joint - Anatomy</vt:lpstr>
      <vt:lpstr>Sternoclavicular joint - Anatomy</vt:lpstr>
      <vt:lpstr>Sternoclavicular joint – Plain Radiographs</vt:lpstr>
      <vt:lpstr>Sternoclavicular joint - Imaging</vt:lpstr>
      <vt:lpstr>Sternoclavicular joint – Treatment</vt:lpstr>
      <vt:lpstr>Sternoclavicular joint – Treatment</vt:lpstr>
      <vt:lpstr>Sternoclavicular joint – Treatment</vt:lpstr>
      <vt:lpstr>2018 Meta-analysis</vt:lpstr>
      <vt:lpstr>2018 Meta-analysis</vt:lpstr>
      <vt:lpstr>Open treatment options</vt:lpstr>
      <vt:lpstr>OTA Video</vt:lpstr>
      <vt:lpstr>Case Example</vt:lpstr>
      <vt:lpstr>Case Example</vt:lpstr>
      <vt:lpstr>Case Example</vt:lpstr>
      <vt:lpstr>Case Example</vt:lpstr>
      <vt:lpstr>Case Example</vt:lpstr>
      <vt:lpstr>Literature Summary</vt:lpstr>
      <vt:lpstr>AC Joint Additional Literature</vt:lpstr>
      <vt:lpstr>Acknowledgements</vt:lpstr>
      <vt:lpstr>Summary</vt:lpstr>
    </vt:vector>
  </TitlesOfParts>
  <Company>Penn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Mehta, Samir</dc:creator>
  <cp:lastModifiedBy>Sharon Moore</cp:lastModifiedBy>
  <cp:revision>94</cp:revision>
  <dcterms:created xsi:type="dcterms:W3CDTF">2020-05-02T17:28:30Z</dcterms:created>
  <dcterms:modified xsi:type="dcterms:W3CDTF">2021-06-14T18:11:02Z</dcterms:modified>
</cp:coreProperties>
</file>