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9" r:id="rId2"/>
    <p:sldId id="261" r:id="rId3"/>
    <p:sldId id="262" r:id="rId4"/>
    <p:sldId id="260" r:id="rId5"/>
    <p:sldId id="267" r:id="rId6"/>
    <p:sldId id="268" r:id="rId7"/>
    <p:sldId id="269" r:id="rId8"/>
    <p:sldId id="270" r:id="rId9"/>
    <p:sldId id="271" r:id="rId10"/>
    <p:sldId id="272" r:id="rId11"/>
    <p:sldId id="297" r:id="rId12"/>
    <p:sldId id="298" r:id="rId13"/>
    <p:sldId id="273" r:id="rId14"/>
    <p:sldId id="294" r:id="rId15"/>
    <p:sldId id="295" r:id="rId16"/>
    <p:sldId id="296" r:id="rId17"/>
    <p:sldId id="274" r:id="rId18"/>
    <p:sldId id="275" r:id="rId19"/>
    <p:sldId id="276" r:id="rId20"/>
    <p:sldId id="277" r:id="rId21"/>
    <p:sldId id="311" r:id="rId22"/>
    <p:sldId id="293" r:id="rId23"/>
    <p:sldId id="278" r:id="rId24"/>
    <p:sldId id="279" r:id="rId25"/>
    <p:sldId id="282" r:id="rId26"/>
    <p:sldId id="292" r:id="rId27"/>
    <p:sldId id="304" r:id="rId28"/>
    <p:sldId id="305" r:id="rId29"/>
    <p:sldId id="286" r:id="rId30"/>
    <p:sldId id="308" r:id="rId31"/>
    <p:sldId id="321" r:id="rId32"/>
    <p:sldId id="306" r:id="rId33"/>
    <p:sldId id="307" r:id="rId34"/>
    <p:sldId id="313" r:id="rId35"/>
    <p:sldId id="312" r:id="rId36"/>
    <p:sldId id="314" r:id="rId37"/>
    <p:sldId id="315" r:id="rId38"/>
    <p:sldId id="299" r:id="rId39"/>
    <p:sldId id="284" r:id="rId40"/>
    <p:sldId id="285" r:id="rId41"/>
    <p:sldId id="300" r:id="rId42"/>
    <p:sldId id="302" r:id="rId43"/>
    <p:sldId id="280" r:id="rId44"/>
    <p:sldId id="316" r:id="rId45"/>
    <p:sldId id="281" r:id="rId46"/>
    <p:sldId id="317" r:id="rId47"/>
    <p:sldId id="265" r:id="rId48"/>
    <p:sldId id="266" r:id="rId49"/>
    <p:sldId id="309" r:id="rId50"/>
    <p:sldId id="310" r:id="rId51"/>
    <p:sldId id="320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yl Dillman" initials="DD" lastIdx="4" clrIdx="0">
    <p:extLst>
      <p:ext uri="{19B8F6BF-5375-455C-9EA6-DF929625EA0E}">
        <p15:presenceInfo xmlns:p15="http://schemas.microsoft.com/office/powerpoint/2012/main" userId="Daryl Dillm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49" autoAdjust="0"/>
    <p:restoredTop sz="83333"/>
  </p:normalViewPr>
  <p:slideViewPr>
    <p:cSldViewPr snapToGrid="0">
      <p:cViewPr varScale="1">
        <p:scale>
          <a:sx n="109" d="100"/>
          <a:sy n="109" d="100"/>
        </p:scale>
        <p:origin x="10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A95FE-93BB-804E-9D14-0157CA3C2C10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4AFDA-5287-0240-9B69-65C40BAB9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</a:t>
            </a:r>
            <a:r>
              <a:rPr lang="en-US" dirty="0" err="1"/>
              <a:t>Fx</a:t>
            </a:r>
            <a:r>
              <a:rPr lang="en-US" dirty="0"/>
              <a:t> in Adults</a:t>
            </a:r>
          </a:p>
          <a:p>
            <a:r>
              <a:rPr lang="en-US" dirty="0"/>
              <a:t>LWW Publications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22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39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82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</a:t>
            </a:r>
            <a:r>
              <a:rPr lang="en-US" dirty="0" err="1"/>
              <a:t>Mutch</a:t>
            </a:r>
            <a:r>
              <a:rPr lang="en-US" dirty="0"/>
              <a:t> JAJ, Rouleau DM, </a:t>
            </a:r>
            <a:r>
              <a:rPr lang="en-US" dirty="0" err="1"/>
              <a:t>Laflamme</a:t>
            </a:r>
            <a:r>
              <a:rPr lang="en-US" dirty="0"/>
              <a:t>, GY, </a:t>
            </a:r>
            <a:r>
              <a:rPr lang="en-US" dirty="0" err="1"/>
              <a:t>Hagemeister</a:t>
            </a:r>
            <a:r>
              <a:rPr lang="en-US" dirty="0"/>
              <a:t> N. Accurate Measurement of Greater Tuberosity Displacement Without Computed </a:t>
            </a:r>
            <a:r>
              <a:rPr lang="en-US" dirty="0" err="1"/>
              <a:t>Tomorgraphy</a:t>
            </a:r>
            <a:r>
              <a:rPr lang="en-US" dirty="0"/>
              <a:t>: Validation of a Method on Plain Radiography to Guide Surgical Treatment. Journal of </a:t>
            </a:r>
            <a:r>
              <a:rPr lang="en-US" dirty="0" err="1"/>
              <a:t>Orthopaedic</a:t>
            </a:r>
            <a:r>
              <a:rPr lang="en-US" dirty="0"/>
              <a:t> Trauma 2014;28:445-451.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6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748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8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Top Image: Hightower C, Mobley K, Jones T. </a:t>
            </a:r>
            <a:r>
              <a:rPr lang="en-US" dirty="0" err="1"/>
              <a:t>Semisupine</a:t>
            </a:r>
            <a:r>
              <a:rPr lang="en-US" dirty="0"/>
              <a:t> Positioning for Proximal </a:t>
            </a:r>
            <a:r>
              <a:rPr lang="en-US" dirty="0" err="1"/>
              <a:t>Humerus</a:t>
            </a:r>
            <a:r>
              <a:rPr lang="en-US" dirty="0"/>
              <a:t> ORIF Using Arthroscopic shoulder distractor. JOT 2020;34:e148-e152.</a:t>
            </a:r>
          </a:p>
          <a:p>
            <a:endParaRPr lang="en-US" dirty="0"/>
          </a:p>
          <a:p>
            <a:r>
              <a:rPr lang="en-US" dirty="0"/>
              <a:t>Figure 36 Rockwood and Green Fractures in Adults</a:t>
            </a:r>
          </a:p>
          <a:p>
            <a:r>
              <a:rPr lang="en-US" dirty="0"/>
              <a:t>LWW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6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18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 Rockwood and Green Fractures in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LWW Publishing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39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Cherney SM, Murphy RA, </a:t>
            </a:r>
            <a:r>
              <a:rPr lang="en-US" dirty="0" err="1"/>
              <a:t>Achor</a:t>
            </a:r>
            <a:r>
              <a:rPr lang="en-US" dirty="0"/>
              <a:t> TS, Choo AM. Subscapularis Peel for Open Reduction and Internal Fixation of Proximal </a:t>
            </a:r>
            <a:r>
              <a:rPr lang="en-US" dirty="0" err="1"/>
              <a:t>Humerus</a:t>
            </a:r>
            <a:r>
              <a:rPr lang="en-US" dirty="0"/>
              <a:t> Fractures with a Head Split. JOT 2018; 32;12:E487-91.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77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Gardner MJ, </a:t>
            </a:r>
            <a:r>
              <a:rPr lang="en-US" dirty="0" err="1"/>
              <a:t>Boraiah</a:t>
            </a:r>
            <a:r>
              <a:rPr lang="en-US" dirty="0"/>
              <a:t> S, </a:t>
            </a:r>
            <a:r>
              <a:rPr lang="en-US" dirty="0" err="1"/>
              <a:t>Helfet</a:t>
            </a:r>
            <a:r>
              <a:rPr lang="en-US" dirty="0"/>
              <a:t> DL, </a:t>
            </a:r>
            <a:r>
              <a:rPr lang="en-US" dirty="0" err="1"/>
              <a:t>Lorich</a:t>
            </a:r>
            <a:r>
              <a:rPr lang="en-US" dirty="0"/>
              <a:t> DG. The Anterolateral Acromial Approach for Fractures of the Proximal </a:t>
            </a:r>
            <a:r>
              <a:rPr lang="en-US" dirty="0" err="1"/>
              <a:t>Humerus</a:t>
            </a:r>
            <a:r>
              <a:rPr lang="en-US" dirty="0"/>
              <a:t>. JOT 2008;22:132-137.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7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6085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Gardner MJ, </a:t>
            </a:r>
            <a:r>
              <a:rPr lang="en-US" dirty="0" err="1"/>
              <a:t>Boraiah</a:t>
            </a:r>
            <a:r>
              <a:rPr lang="en-US" dirty="0"/>
              <a:t> S, </a:t>
            </a:r>
            <a:r>
              <a:rPr lang="en-US" dirty="0" err="1"/>
              <a:t>Helfet</a:t>
            </a:r>
            <a:r>
              <a:rPr lang="en-US" dirty="0"/>
              <a:t> DL, </a:t>
            </a:r>
            <a:r>
              <a:rPr lang="en-US" dirty="0" err="1"/>
              <a:t>Lorich</a:t>
            </a:r>
            <a:r>
              <a:rPr lang="en-US" dirty="0"/>
              <a:t> DG. The Anterolateral Acromial Approach for Fractures of the Proximal </a:t>
            </a:r>
            <a:r>
              <a:rPr lang="en-US" dirty="0" err="1"/>
              <a:t>Humerus</a:t>
            </a:r>
            <a:r>
              <a:rPr lang="en-US" dirty="0"/>
              <a:t>. JOT 2008;22:132-137.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53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99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Images: Rockwood and Green Fractures in Adults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LWW Publishing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459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Intramedullary Cage Fixation for Proximal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Humerus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Fractures Has Low Reoperation Rates at 1 Year: Results of a Multicenter Study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Journal of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Orthopaedic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Trauma34(4):193-198, April 2020.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33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Park S, </a:t>
            </a:r>
            <a:r>
              <a:rPr lang="en-US" dirty="0" err="1"/>
              <a:t>Ko</a:t>
            </a:r>
            <a:r>
              <a:rPr lang="en-US" dirty="0"/>
              <a:t>, Y. Medial Buttress Plating for </a:t>
            </a:r>
            <a:r>
              <a:rPr lang="en-US" dirty="0" err="1"/>
              <a:t>Humerus</a:t>
            </a:r>
            <a:r>
              <a:rPr lang="en-US" dirty="0"/>
              <a:t> Fractures With Unstable Medial Column. Journal of </a:t>
            </a:r>
            <a:r>
              <a:rPr lang="en-US" dirty="0" err="1"/>
              <a:t>Orthopaedic</a:t>
            </a:r>
            <a:r>
              <a:rPr lang="en-US" dirty="0"/>
              <a:t> Trauma 2019;33:e352-359.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81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Left image: Wright JO, Ho A,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Kalma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Koueiter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Esterle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J, Marcantonio D,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Wiater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JM,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Wiater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B. Uncemented Reverse Total Shoulder Arthroplasty as Initial Treatment for Comminuted Proximal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Humerus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Fractures. JOT 2019;33;7:e263-9.</a:t>
            </a:r>
          </a:p>
          <a:p>
            <a:endParaRPr lang="en-US" dirty="0"/>
          </a:p>
          <a:p>
            <a:r>
              <a:rPr lang="en-US" dirty="0"/>
              <a:t>Hertel Egg Shell -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3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</a:t>
            </a:r>
          </a:p>
          <a:p>
            <a:endParaRPr lang="en-US" dirty="0"/>
          </a:p>
          <a:p>
            <a:r>
              <a:rPr lang="en-US" dirty="0"/>
              <a:t>H: Park S, </a:t>
            </a:r>
            <a:r>
              <a:rPr lang="en-US" dirty="0" err="1"/>
              <a:t>Ko</a:t>
            </a:r>
            <a:r>
              <a:rPr lang="en-US" dirty="0"/>
              <a:t>, Y. Medial Buttress Plating for </a:t>
            </a:r>
            <a:r>
              <a:rPr lang="en-US" dirty="0" err="1"/>
              <a:t>Humerus</a:t>
            </a:r>
            <a:r>
              <a:rPr lang="en-US" dirty="0"/>
              <a:t> Fractures With Unstable Medial Column. Journal of </a:t>
            </a:r>
            <a:r>
              <a:rPr lang="en-US" dirty="0" err="1"/>
              <a:t>Orthopaedic</a:t>
            </a:r>
            <a:r>
              <a:rPr lang="en-US" dirty="0"/>
              <a:t> Trauma 2019;33:e352-359.</a:t>
            </a:r>
          </a:p>
          <a:p>
            <a:endParaRPr lang="en-US" dirty="0"/>
          </a:p>
          <a:p>
            <a:r>
              <a:rPr lang="en-US" dirty="0"/>
              <a:t>F: Goodnough, LH et al. Intramedullary Cage Fixation for Proximal </a:t>
            </a:r>
            <a:r>
              <a:rPr lang="en-US" dirty="0" err="1"/>
              <a:t>Humerus</a:t>
            </a:r>
            <a:r>
              <a:rPr lang="en-US" dirty="0"/>
              <a:t> Fractures Has Low Reoperation Rates at 1 Year: Results of a Multicenter Study. Journal of </a:t>
            </a:r>
            <a:r>
              <a:rPr lang="en-US" dirty="0" err="1"/>
              <a:t>Orthopaedic</a:t>
            </a:r>
            <a:r>
              <a:rPr lang="en-US" dirty="0"/>
              <a:t> Trauma 2020;34:193-198.</a:t>
            </a:r>
          </a:p>
          <a:p>
            <a:endParaRPr lang="en-US" dirty="0"/>
          </a:p>
          <a:p>
            <a:r>
              <a:rPr lang="en-US" dirty="0" err="1"/>
              <a:t>Berkes</a:t>
            </a:r>
            <a:r>
              <a:rPr lang="en-US" dirty="0"/>
              <a:t> MB et al. Intramedullary Allograft Fibula as a Reduction and Fixation Tool for Treatment of Complex Proximal </a:t>
            </a:r>
            <a:r>
              <a:rPr lang="en-US" dirty="0" err="1"/>
              <a:t>Humerus</a:t>
            </a:r>
            <a:r>
              <a:rPr lang="en-US" dirty="0"/>
              <a:t> Fractures with Diaphyseal Extension. JOT 2014;28:e56-e64.</a:t>
            </a:r>
          </a:p>
          <a:p>
            <a:endParaRPr lang="en-US" dirty="0"/>
          </a:p>
          <a:p>
            <a:r>
              <a:rPr lang="en-US" dirty="0"/>
              <a:t>AB: </a:t>
            </a:r>
            <a:r>
              <a:rPr lang="en-US" dirty="0" err="1"/>
              <a:t>Knierzinger</a:t>
            </a:r>
            <a:r>
              <a:rPr lang="en-US" dirty="0"/>
              <a:t> D, </a:t>
            </a:r>
            <a:r>
              <a:rPr lang="en-US" dirty="0" err="1"/>
              <a:t>Crepaz</a:t>
            </a:r>
            <a:r>
              <a:rPr lang="en-US" dirty="0"/>
              <a:t>-Eger U, </a:t>
            </a:r>
            <a:r>
              <a:rPr lang="en-US" dirty="0" err="1"/>
              <a:t>Hengg</a:t>
            </a:r>
            <a:r>
              <a:rPr lang="en-US" dirty="0"/>
              <a:t> C, </a:t>
            </a:r>
            <a:r>
              <a:rPr lang="en-US" dirty="0" err="1"/>
              <a:t>Kralinger</a:t>
            </a:r>
            <a:r>
              <a:rPr lang="en-US" dirty="0"/>
              <a:t> F. Does cement augmentation of the screws in angular stable plating for proximal </a:t>
            </a:r>
            <a:r>
              <a:rPr lang="en-US" dirty="0" err="1"/>
              <a:t>humerus</a:t>
            </a:r>
            <a:r>
              <a:rPr lang="en-US" dirty="0"/>
              <a:t> fractures influence the radiological outcome: a retrospective assessment. Archives of </a:t>
            </a:r>
            <a:r>
              <a:rPr lang="en-US" dirty="0" err="1"/>
              <a:t>Orthopaedic</a:t>
            </a:r>
            <a:r>
              <a:rPr lang="en-US" dirty="0"/>
              <a:t> and Trauma Surgery 2020; 140:1413-1421.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013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</a:t>
            </a:r>
          </a:p>
          <a:p>
            <a:r>
              <a:rPr lang="en-US" dirty="0"/>
              <a:t>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6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27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Adeyamo</a:t>
            </a:r>
            <a:r>
              <a:rPr lang="en-US" dirty="0"/>
              <a:t> A, Bertha N, Perry KJ, </a:t>
            </a:r>
            <a:r>
              <a:rPr lang="en-US" dirty="0" err="1"/>
              <a:t>Updegrove</a:t>
            </a:r>
            <a:r>
              <a:rPr lang="en-US" dirty="0"/>
              <a:t> G. Implant Selection for Proximal </a:t>
            </a:r>
            <a:r>
              <a:rPr lang="en-US" dirty="0" err="1"/>
              <a:t>Humerus</a:t>
            </a:r>
            <a:r>
              <a:rPr lang="en-US" dirty="0"/>
              <a:t> Fractures. </a:t>
            </a:r>
            <a:r>
              <a:rPr lang="en-US" dirty="0" err="1"/>
              <a:t>Orthop</a:t>
            </a:r>
            <a:r>
              <a:rPr lang="en-US" dirty="0"/>
              <a:t> Clinics 2021;52:167-175.</a:t>
            </a:r>
          </a:p>
          <a:p>
            <a:endParaRPr lang="en-US" dirty="0"/>
          </a:p>
          <a:p>
            <a:r>
              <a:rPr lang="en-US" dirty="0"/>
              <a:t>Image produced by author and published elsewhere. Should have rights to reproduce as it is my own work.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36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953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38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Stern L, </a:t>
            </a:r>
            <a:r>
              <a:rPr lang="en-US" dirty="0" err="1"/>
              <a:t>Gorczyca</a:t>
            </a:r>
            <a:r>
              <a:rPr lang="en-US" dirty="0"/>
              <a:t> MT, </a:t>
            </a:r>
            <a:r>
              <a:rPr lang="en-US" dirty="0" err="1"/>
              <a:t>Gorczyca</a:t>
            </a:r>
            <a:r>
              <a:rPr lang="en-US" dirty="0"/>
              <a:t> JT. Preoperative measurement of the thickness of the center of the humeral head predicts screw cutout after locked plating of proximal </a:t>
            </a:r>
            <a:r>
              <a:rPr lang="en-US" dirty="0" err="1"/>
              <a:t>humerus</a:t>
            </a:r>
            <a:r>
              <a:rPr lang="en-US" dirty="0"/>
              <a:t> fractures. JSES 2021;30:80-88.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Jung SW et al. Factors that Influence Reduction Loss in Proximal </a:t>
            </a:r>
            <a:r>
              <a:rPr lang="en-US" dirty="0" err="1"/>
              <a:t>Humerus</a:t>
            </a:r>
            <a:r>
              <a:rPr lang="en-US" dirty="0"/>
              <a:t> Fracture Surgery. JOT 2015;29:276-282.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597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47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2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04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8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832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52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Rockwood and Green Fractures in Adults</a:t>
            </a:r>
          </a:p>
          <a:p>
            <a:r>
              <a:rPr lang="en-US" dirty="0"/>
              <a:t>LWW Publication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F4AFDA-5287-0240-9B69-65C40BAB99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65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9953723" y="6366554"/>
            <a:ext cx="3155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475312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D4724-D698-47D4-A663-A96C66F201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77DA90-9C27-4E1F-99A1-E6516E2C4B56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756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D1BB07-7AF7-4B17-80BC-DC29DEF746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8771CC-05B5-4990-99DC-910542E86C8C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94610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DA92C2-499C-41F6-8959-9FA83F39D0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3880537-A7BC-46E6-8E01-27E18D49CDA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980302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B6D0E1-6F87-4CED-9DE4-F10059F6BE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1ACD1C-73DB-40EC-8DFA-F0DE99A9CD15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850157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8DE133-07EF-426D-9E9C-F759B01C0C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279109-501F-4C8C-9679-AA0631E5AA9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271348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BF96-39BE-4D5A-9FD2-10BE56E576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4037B4-3CF5-4CC9-BDC2-61937E195D72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152654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D4BAD2-3FEA-4F32-9D1D-CB78B0BE3A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5807F5-0CBA-4789-8B7A-031740EE3228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4253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DC778-5876-463F-9576-996D6990BA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726AFF-2537-41C4-9F22-98B8928ED9A4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0794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B9269-5DD5-4B15-89D6-537E8C963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E1A62-C05B-4564-AD54-68F9FA12DCCB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35262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6AAA24-3D51-4CD0-BFBC-35135D6AA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19" y="6162126"/>
            <a:ext cx="1043539" cy="5912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640504B-FFCD-4257-A350-7AD35AC41F47}"/>
              </a:ext>
            </a:extLst>
          </p:cNvPr>
          <p:cNvSpPr/>
          <p:nvPr userDrawn="1"/>
        </p:nvSpPr>
        <p:spPr>
          <a:xfrm>
            <a:off x="9953723" y="6366554"/>
            <a:ext cx="21463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</a:t>
            </a:r>
            <a:r>
              <a:rPr lang="en-US" sz="1600" b="1" dirty="0"/>
              <a:t>ore</a:t>
            </a:r>
            <a:r>
              <a:rPr lang="en-US" sz="2400" b="1" dirty="0"/>
              <a:t> C</a:t>
            </a:r>
            <a:r>
              <a:rPr lang="en-US" sz="1600" b="1" dirty="0"/>
              <a:t>urriculum</a:t>
            </a:r>
            <a:r>
              <a:rPr lang="en-US" sz="2400" b="1" dirty="0"/>
              <a:t> V5</a:t>
            </a:r>
          </a:p>
        </p:txBody>
      </p:sp>
    </p:spTree>
    <p:extLst>
      <p:ext uri="{BB962C8B-B14F-4D97-AF65-F5344CB8AC3E}">
        <p14:creationId xmlns:p14="http://schemas.microsoft.com/office/powerpoint/2010/main" val="10998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281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ota.org/education/online-education" TargetMode="External"/><Relationship Id="rId2" Type="http://schemas.openxmlformats.org/officeDocument/2006/relationships/hyperlink" Target="https://otaonline.org/video-library/45041/shoulder-clavicle-scapula-proximal-humerus/1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Proximal </a:t>
            </a:r>
            <a:r>
              <a:rPr lang="en-US" b="1" dirty="0" err="1">
                <a:solidFill>
                  <a:srgbClr val="002060"/>
                </a:solidFill>
              </a:rPr>
              <a:t>Humerus</a:t>
            </a:r>
            <a:r>
              <a:rPr lang="en-US" b="1" dirty="0">
                <a:solidFill>
                  <a:srgbClr val="002060"/>
                </a:solidFill>
              </a:rPr>
              <a:t> Fractures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i="1" dirty="0"/>
              <a:t>Kevin J Perry, MD DPT</a:t>
            </a:r>
          </a:p>
          <a:p>
            <a:r>
              <a:rPr lang="en-US" b="1" i="1" dirty="0"/>
              <a:t>Associate Professor</a:t>
            </a:r>
          </a:p>
          <a:p>
            <a:r>
              <a:rPr lang="en-US" b="1" i="1" dirty="0" err="1"/>
              <a:t>Orthopaedic</a:t>
            </a:r>
            <a:r>
              <a:rPr lang="en-US" b="1" i="1" dirty="0"/>
              <a:t> Trauma</a:t>
            </a:r>
          </a:p>
          <a:p>
            <a:r>
              <a:rPr lang="en-US" b="1" i="1" dirty="0"/>
              <a:t>LSU Health Shreveport</a:t>
            </a:r>
          </a:p>
        </p:txBody>
      </p:sp>
    </p:spTree>
    <p:extLst>
      <p:ext uri="{BB962C8B-B14F-4D97-AF65-F5344CB8AC3E}">
        <p14:creationId xmlns:p14="http://schemas.microsoft.com/office/powerpoint/2010/main" val="131395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Anatomy/Deforming Forces/Parts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Parts:</a:t>
            </a:r>
          </a:p>
          <a:p>
            <a:pPr lvl="1"/>
            <a:r>
              <a:rPr lang="en-US" b="1" dirty="0"/>
              <a:t>Head</a:t>
            </a:r>
          </a:p>
          <a:p>
            <a:pPr lvl="1"/>
            <a:r>
              <a:rPr lang="en-US" b="1" dirty="0"/>
              <a:t>Greater tuberosity</a:t>
            </a:r>
          </a:p>
          <a:p>
            <a:pPr lvl="1"/>
            <a:r>
              <a:rPr lang="en-US" b="1" dirty="0"/>
              <a:t>Lesser tuberosity</a:t>
            </a:r>
          </a:p>
          <a:p>
            <a:pPr lvl="1"/>
            <a:r>
              <a:rPr lang="en-US" b="1" dirty="0"/>
              <a:t>Shaft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01D020-8FBC-7C45-84D4-4672466B3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456754"/>
            <a:ext cx="4536142" cy="50890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D545308-10C8-A949-9E71-49F67F5041E2}"/>
              </a:ext>
            </a:extLst>
          </p:cNvPr>
          <p:cNvSpPr/>
          <p:nvPr/>
        </p:nvSpPr>
        <p:spPr>
          <a:xfrm>
            <a:off x="4725600" y="5434884"/>
            <a:ext cx="838073" cy="1295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E9D4FC-5287-A449-B683-E60404187EEA}"/>
              </a:ext>
            </a:extLst>
          </p:cNvPr>
          <p:cNvSpPr/>
          <p:nvPr/>
        </p:nvSpPr>
        <p:spPr>
          <a:xfrm>
            <a:off x="9108269" y="5258432"/>
            <a:ext cx="838073" cy="12953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92531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Anatomy/Deforming Forces/Parts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E15938-D283-1241-9086-F3505C53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77" y="1282700"/>
            <a:ext cx="7251700" cy="5575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8F0A181-4F00-F44E-9314-E68EF4F0EB3C}"/>
              </a:ext>
            </a:extLst>
          </p:cNvPr>
          <p:cNvSpPr/>
          <p:nvPr/>
        </p:nvSpPr>
        <p:spPr>
          <a:xfrm>
            <a:off x="5930153" y="6279776"/>
            <a:ext cx="3570024" cy="5782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65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Anatomy/Deforming Forces/Parts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53D9D3-7ABE-034C-A04C-E284ED647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586728" cy="4739767"/>
          </a:xfrm>
        </p:spPr>
        <p:txBody>
          <a:bodyPr>
            <a:normAutofit/>
          </a:bodyPr>
          <a:lstStyle/>
          <a:p>
            <a:r>
              <a:rPr lang="en-US" b="1" dirty="0"/>
              <a:t>Deforming Forces</a:t>
            </a:r>
          </a:p>
          <a:p>
            <a:pPr lvl="1"/>
            <a:r>
              <a:rPr lang="en-US" b="1" dirty="0"/>
              <a:t>Supraspinatus/Infraspinatus</a:t>
            </a:r>
          </a:p>
          <a:p>
            <a:pPr lvl="2"/>
            <a:r>
              <a:rPr lang="en-US" b="1" dirty="0"/>
              <a:t>Displaces greater tuberosity superiorly and posteriorly</a:t>
            </a:r>
          </a:p>
          <a:p>
            <a:pPr lvl="1"/>
            <a:r>
              <a:rPr lang="en-US" b="1" dirty="0"/>
              <a:t>Subscapularis</a:t>
            </a:r>
          </a:p>
          <a:p>
            <a:pPr lvl="2"/>
            <a:r>
              <a:rPr lang="en-US" b="1" dirty="0"/>
              <a:t>Displaces lesser tuberosity medially</a:t>
            </a:r>
          </a:p>
          <a:p>
            <a:pPr lvl="1"/>
            <a:r>
              <a:rPr lang="en-US" b="1" dirty="0"/>
              <a:t>Pectoralis major</a:t>
            </a:r>
          </a:p>
          <a:p>
            <a:pPr lvl="2"/>
            <a:r>
              <a:rPr lang="en-US" b="1" dirty="0"/>
              <a:t>Displaces humeral shaft medially and anteriorly</a:t>
            </a:r>
          </a:p>
          <a:p>
            <a:pPr lvl="1"/>
            <a:r>
              <a:rPr lang="en-US" b="1" dirty="0"/>
              <a:t>Deltoid</a:t>
            </a:r>
          </a:p>
          <a:p>
            <a:pPr lvl="2"/>
            <a:r>
              <a:rPr lang="en-US" b="1" dirty="0"/>
              <a:t>Displaces humeral shaft proximally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A25FF-6815-D74F-A11D-D3528DF0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960" y="1328083"/>
            <a:ext cx="4246689" cy="503237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68FEE2-274E-D64E-AF1D-7D2DBA9C124B}"/>
              </a:ext>
            </a:extLst>
          </p:cNvPr>
          <p:cNvSpPr/>
          <p:nvPr/>
        </p:nvSpPr>
        <p:spPr>
          <a:xfrm>
            <a:off x="6925235" y="5540188"/>
            <a:ext cx="1492624" cy="8068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10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Radiographs</a:t>
            </a:r>
          </a:p>
          <a:p>
            <a:pPr lvl="1"/>
            <a:r>
              <a:rPr lang="en-US" b="1" dirty="0"/>
              <a:t>Standard</a:t>
            </a:r>
          </a:p>
          <a:p>
            <a:pPr lvl="2"/>
            <a:r>
              <a:rPr lang="en-US" b="1" dirty="0" err="1"/>
              <a:t>Grashey</a:t>
            </a:r>
            <a:r>
              <a:rPr lang="en-US" b="1" dirty="0"/>
              <a:t> (True AP) view</a:t>
            </a:r>
          </a:p>
          <a:p>
            <a:pPr lvl="2"/>
            <a:r>
              <a:rPr lang="en-US" b="1" dirty="0" err="1"/>
              <a:t>Neer</a:t>
            </a:r>
            <a:r>
              <a:rPr lang="en-US" b="1" dirty="0"/>
              <a:t> (Scapular Y) view</a:t>
            </a:r>
          </a:p>
          <a:p>
            <a:pPr lvl="2"/>
            <a:r>
              <a:rPr lang="en-US" b="1" dirty="0"/>
              <a:t>Axillary lateral view</a:t>
            </a:r>
          </a:p>
          <a:p>
            <a:pPr lvl="1"/>
            <a:r>
              <a:rPr lang="en-US" b="1" dirty="0"/>
              <a:t>Additional</a:t>
            </a:r>
          </a:p>
          <a:p>
            <a:pPr lvl="2"/>
            <a:r>
              <a:rPr lang="en-US" b="1" dirty="0" err="1"/>
              <a:t>Velpeau</a:t>
            </a:r>
            <a:r>
              <a:rPr lang="en-US" b="1" dirty="0"/>
              <a:t> view</a:t>
            </a:r>
          </a:p>
          <a:p>
            <a:pPr lvl="2"/>
            <a:r>
              <a:rPr lang="en-US" b="1" dirty="0"/>
              <a:t>Traction view</a:t>
            </a:r>
          </a:p>
          <a:p>
            <a:r>
              <a:rPr lang="en-US" b="1" dirty="0"/>
              <a:t>Computed Tomography (CT) </a:t>
            </a:r>
          </a:p>
          <a:p>
            <a:r>
              <a:rPr lang="en-US" b="1" dirty="0"/>
              <a:t>Magnetic Resonance Imaging (MRI) </a:t>
            </a:r>
          </a:p>
          <a:p>
            <a:r>
              <a:rPr lang="en-US" b="1" dirty="0"/>
              <a:t>Ultrasound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D3415-63C2-7842-A3F3-05BFAB976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022" y="365124"/>
            <a:ext cx="4785013" cy="56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088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Radiographs</a:t>
            </a:r>
          </a:p>
          <a:p>
            <a:r>
              <a:rPr lang="en-US" b="1" dirty="0"/>
              <a:t>Radiographs</a:t>
            </a:r>
          </a:p>
          <a:p>
            <a:pPr lvl="1"/>
            <a:r>
              <a:rPr lang="en-US" b="1" dirty="0"/>
              <a:t>Standard</a:t>
            </a:r>
          </a:p>
          <a:p>
            <a:pPr lvl="2"/>
            <a:r>
              <a:rPr lang="en-US" b="1" dirty="0" err="1"/>
              <a:t>Grashey</a:t>
            </a:r>
            <a:r>
              <a:rPr lang="en-US" b="1" dirty="0"/>
              <a:t> (True AP) view</a:t>
            </a:r>
          </a:p>
          <a:p>
            <a:pPr lvl="2"/>
            <a:r>
              <a:rPr lang="en-US" b="1" dirty="0" err="1"/>
              <a:t>Neer</a:t>
            </a:r>
            <a:r>
              <a:rPr lang="en-US" b="1" dirty="0"/>
              <a:t> (Scapular Y) view</a:t>
            </a:r>
          </a:p>
          <a:p>
            <a:pPr lvl="2"/>
            <a:r>
              <a:rPr lang="en-US" b="1" dirty="0"/>
              <a:t>Axillary lateral view</a:t>
            </a:r>
          </a:p>
          <a:p>
            <a:pPr lvl="1"/>
            <a:r>
              <a:rPr lang="en-US" b="1" dirty="0"/>
              <a:t>Additional</a:t>
            </a:r>
          </a:p>
          <a:p>
            <a:pPr lvl="2"/>
            <a:r>
              <a:rPr lang="en-US" b="1" dirty="0" err="1"/>
              <a:t>Velpeau</a:t>
            </a:r>
            <a:r>
              <a:rPr lang="en-US" b="1" dirty="0"/>
              <a:t> view</a:t>
            </a:r>
          </a:p>
          <a:p>
            <a:pPr lvl="2"/>
            <a:r>
              <a:rPr lang="en-US" b="1" dirty="0"/>
              <a:t>Traction view</a:t>
            </a:r>
          </a:p>
          <a:p>
            <a:r>
              <a:rPr lang="en-US" b="1" dirty="0"/>
              <a:t>Computed Tomography (CT) </a:t>
            </a:r>
          </a:p>
          <a:p>
            <a:r>
              <a:rPr lang="en-US" b="1" dirty="0"/>
              <a:t>Magnetic Resonance Imaging (MRI) </a:t>
            </a:r>
          </a:p>
          <a:p>
            <a:r>
              <a:rPr lang="en-US" b="1" dirty="0"/>
              <a:t>Ultrasound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18A1B6-39B9-8F48-9C5F-6B8C5C8987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09" y="0"/>
            <a:ext cx="5541818" cy="534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68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Radiographs</a:t>
            </a:r>
          </a:p>
          <a:p>
            <a:r>
              <a:rPr lang="en-US" b="1" dirty="0"/>
              <a:t>Radiographs</a:t>
            </a:r>
          </a:p>
          <a:p>
            <a:pPr lvl="1"/>
            <a:r>
              <a:rPr lang="en-US" b="1" dirty="0"/>
              <a:t>Standard</a:t>
            </a:r>
          </a:p>
          <a:p>
            <a:pPr lvl="2"/>
            <a:r>
              <a:rPr lang="en-US" b="1" dirty="0" err="1"/>
              <a:t>Grashey</a:t>
            </a:r>
            <a:r>
              <a:rPr lang="en-US" b="1" dirty="0"/>
              <a:t> (True AP) view</a:t>
            </a:r>
          </a:p>
          <a:p>
            <a:pPr lvl="2"/>
            <a:r>
              <a:rPr lang="en-US" b="1" dirty="0" err="1"/>
              <a:t>Neer</a:t>
            </a:r>
            <a:r>
              <a:rPr lang="en-US" b="1" dirty="0"/>
              <a:t> (Scapular Y) view</a:t>
            </a:r>
          </a:p>
          <a:p>
            <a:pPr lvl="2"/>
            <a:r>
              <a:rPr lang="en-US" b="1" dirty="0"/>
              <a:t>Axillary lateral view</a:t>
            </a:r>
          </a:p>
          <a:p>
            <a:pPr lvl="1"/>
            <a:r>
              <a:rPr lang="en-US" b="1" dirty="0"/>
              <a:t>Additional</a:t>
            </a:r>
          </a:p>
          <a:p>
            <a:pPr lvl="2"/>
            <a:r>
              <a:rPr lang="en-US" b="1" dirty="0" err="1"/>
              <a:t>Velpeau</a:t>
            </a:r>
            <a:r>
              <a:rPr lang="en-US" b="1" dirty="0"/>
              <a:t> view</a:t>
            </a:r>
          </a:p>
          <a:p>
            <a:pPr lvl="2"/>
            <a:r>
              <a:rPr lang="en-US" b="1" dirty="0"/>
              <a:t>Traction view</a:t>
            </a:r>
          </a:p>
          <a:p>
            <a:r>
              <a:rPr lang="en-US" b="1" dirty="0"/>
              <a:t>Computed Tomography (CT) </a:t>
            </a:r>
          </a:p>
          <a:p>
            <a:r>
              <a:rPr lang="en-US" b="1" dirty="0"/>
              <a:t>Magnetic Resonance Imaging (MRI) </a:t>
            </a:r>
          </a:p>
          <a:p>
            <a:r>
              <a:rPr lang="en-US" b="1" dirty="0"/>
              <a:t>Ultrasound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4F9A0-9CD6-6E40-BB64-1D985827C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426" y="-1"/>
            <a:ext cx="4552373" cy="600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59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Radiographs</a:t>
            </a:r>
          </a:p>
          <a:p>
            <a:r>
              <a:rPr lang="en-US" b="1" dirty="0"/>
              <a:t>Radiographs</a:t>
            </a:r>
          </a:p>
          <a:p>
            <a:pPr lvl="1"/>
            <a:r>
              <a:rPr lang="en-US" b="1" dirty="0"/>
              <a:t>Standard</a:t>
            </a:r>
          </a:p>
          <a:p>
            <a:pPr lvl="2"/>
            <a:r>
              <a:rPr lang="en-US" b="1" dirty="0" err="1"/>
              <a:t>Grashey</a:t>
            </a:r>
            <a:r>
              <a:rPr lang="en-US" b="1" dirty="0"/>
              <a:t> (True AP) view</a:t>
            </a:r>
          </a:p>
          <a:p>
            <a:pPr lvl="2"/>
            <a:r>
              <a:rPr lang="en-US" b="1" dirty="0" err="1"/>
              <a:t>Neer</a:t>
            </a:r>
            <a:r>
              <a:rPr lang="en-US" b="1" dirty="0"/>
              <a:t> (Scapular Y) view</a:t>
            </a:r>
          </a:p>
          <a:p>
            <a:pPr lvl="2"/>
            <a:r>
              <a:rPr lang="en-US" b="1" dirty="0"/>
              <a:t>Axillary lateral view</a:t>
            </a:r>
          </a:p>
          <a:p>
            <a:pPr lvl="1"/>
            <a:r>
              <a:rPr lang="en-US" b="1" dirty="0"/>
              <a:t>Additional</a:t>
            </a:r>
          </a:p>
          <a:p>
            <a:pPr lvl="2"/>
            <a:r>
              <a:rPr lang="en-US" b="1" dirty="0" err="1"/>
              <a:t>Velpeau</a:t>
            </a:r>
            <a:r>
              <a:rPr lang="en-US" b="1" dirty="0"/>
              <a:t> view</a:t>
            </a:r>
          </a:p>
          <a:p>
            <a:pPr lvl="2"/>
            <a:r>
              <a:rPr lang="en-US" b="1" dirty="0"/>
              <a:t>Traction view</a:t>
            </a:r>
          </a:p>
          <a:p>
            <a:r>
              <a:rPr lang="en-US" b="1" dirty="0"/>
              <a:t>Computed Tomography (CT) </a:t>
            </a:r>
          </a:p>
          <a:p>
            <a:r>
              <a:rPr lang="en-US" b="1" dirty="0"/>
              <a:t>Magnetic Resonance Imaging (MRI) </a:t>
            </a:r>
          </a:p>
          <a:p>
            <a:r>
              <a:rPr lang="en-US" b="1" dirty="0"/>
              <a:t>Ultrasound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DBCA2-9150-B446-886B-8366FA69F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681182"/>
            <a:ext cx="71374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9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019675" cy="65405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25" y="1511300"/>
            <a:ext cx="6534150" cy="4745296"/>
          </a:xfrm>
        </p:spPr>
        <p:txBody>
          <a:bodyPr>
            <a:normAutofit lnSpcReduction="10000"/>
          </a:bodyPr>
          <a:lstStyle/>
          <a:p>
            <a:r>
              <a:rPr lang="en-US" b="1" dirty="0" err="1"/>
              <a:t>Neer</a:t>
            </a:r>
            <a:endParaRPr lang="en-US" b="1" dirty="0"/>
          </a:p>
          <a:p>
            <a:pPr lvl="1"/>
            <a:r>
              <a:rPr lang="en-US" b="1" dirty="0"/>
              <a:t>4 Parts</a:t>
            </a:r>
          </a:p>
          <a:p>
            <a:pPr lvl="2"/>
            <a:r>
              <a:rPr lang="en-US" b="1" dirty="0"/>
              <a:t>Head</a:t>
            </a:r>
          </a:p>
          <a:p>
            <a:pPr lvl="2"/>
            <a:r>
              <a:rPr lang="en-US" b="1" dirty="0"/>
              <a:t>Greater Tuberosity</a:t>
            </a:r>
          </a:p>
          <a:p>
            <a:pPr lvl="2"/>
            <a:r>
              <a:rPr lang="en-US" b="1" dirty="0"/>
              <a:t>Lesser Tuberosity</a:t>
            </a:r>
          </a:p>
          <a:p>
            <a:pPr lvl="2"/>
            <a:r>
              <a:rPr lang="en-US" b="1" dirty="0"/>
              <a:t>Shaft</a:t>
            </a:r>
          </a:p>
          <a:p>
            <a:pPr lvl="1"/>
            <a:r>
              <a:rPr lang="en-US" b="1" dirty="0"/>
              <a:t>In the </a:t>
            </a:r>
            <a:r>
              <a:rPr lang="en-US" b="1" dirty="0" err="1"/>
              <a:t>Neer</a:t>
            </a:r>
            <a:r>
              <a:rPr lang="en-US" b="1" dirty="0"/>
              <a:t> Classification, a part must be:</a:t>
            </a:r>
          </a:p>
          <a:p>
            <a:pPr lvl="2"/>
            <a:r>
              <a:rPr lang="en-US" b="1" dirty="0"/>
              <a:t>Displaced ≥ 1 cm, or </a:t>
            </a:r>
          </a:p>
          <a:p>
            <a:pPr lvl="2"/>
            <a:r>
              <a:rPr lang="en-US" b="1" dirty="0"/>
              <a:t>Angulated ≥45</a:t>
            </a:r>
            <a:r>
              <a:rPr lang="en-US" b="1" baseline="30000" dirty="0"/>
              <a:t>0</a:t>
            </a:r>
            <a:endParaRPr lang="en-US" b="1" dirty="0"/>
          </a:p>
          <a:p>
            <a:r>
              <a:rPr lang="en-US" b="1" dirty="0"/>
              <a:t>Greater tuberosity</a:t>
            </a:r>
          </a:p>
          <a:p>
            <a:pPr lvl="2"/>
            <a:r>
              <a:rPr lang="en-US" b="1" dirty="0"/>
              <a:t>More stringent indications – still evolving</a:t>
            </a:r>
          </a:p>
          <a:p>
            <a:pPr lvl="2"/>
            <a:r>
              <a:rPr lang="en-US" b="1" dirty="0"/>
              <a:t>&gt; 5 mm of displacement may cause impingement</a:t>
            </a:r>
          </a:p>
          <a:p>
            <a:pPr lvl="2"/>
            <a:r>
              <a:rPr lang="en-US" b="1" dirty="0"/>
              <a:t>&gt;2-3 mm displacement in an athlete may effect rotator cuff tension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753450-B3BA-7E44-844B-09B753416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07" y="0"/>
            <a:ext cx="4938568" cy="6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7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AO/OTA</a:t>
            </a:r>
          </a:p>
          <a:p>
            <a:pPr lvl="1"/>
            <a:r>
              <a:rPr lang="en-US" b="1" dirty="0"/>
              <a:t>Bone = 1 </a:t>
            </a:r>
          </a:p>
          <a:p>
            <a:pPr lvl="1"/>
            <a:r>
              <a:rPr lang="en-US" b="1" dirty="0"/>
              <a:t>Segment = 1</a:t>
            </a:r>
          </a:p>
          <a:p>
            <a:pPr lvl="1"/>
            <a:r>
              <a:rPr lang="en-US" b="1" dirty="0"/>
              <a:t>Pattern </a:t>
            </a:r>
          </a:p>
          <a:p>
            <a:pPr lvl="2"/>
            <a:r>
              <a:rPr lang="en-US" b="1" dirty="0"/>
              <a:t>A = Extraarticular unifocal</a:t>
            </a:r>
          </a:p>
          <a:p>
            <a:pPr lvl="2"/>
            <a:r>
              <a:rPr lang="en-US" b="1" dirty="0"/>
              <a:t>B = Extraarticular bifocal</a:t>
            </a:r>
          </a:p>
          <a:p>
            <a:pPr lvl="2"/>
            <a:r>
              <a:rPr lang="en-US" b="1" dirty="0"/>
              <a:t>C = Intraarticular</a:t>
            </a:r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160932-E4B3-2744-9BB3-0DD978C8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39" y="0"/>
            <a:ext cx="5852861" cy="64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2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4943475" cy="558800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345" y="1190625"/>
            <a:ext cx="10515600" cy="11938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Greater tuberosity fragment surgical indications have evolved</a:t>
            </a:r>
          </a:p>
          <a:p>
            <a:pPr lvl="1"/>
            <a:r>
              <a:rPr lang="en-US" b="1" dirty="0"/>
              <a:t>&lt;3mm displacement in overhead athletes</a:t>
            </a:r>
          </a:p>
          <a:p>
            <a:pPr lvl="1"/>
            <a:r>
              <a:rPr lang="en-US" b="1" dirty="0"/>
              <a:t>&lt;5mm displacement in healthy adults</a:t>
            </a: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0BA34D-79BE-9449-80D3-2DF1A29E66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6"/>
          <a:stretch/>
        </p:blipFill>
        <p:spPr>
          <a:xfrm>
            <a:off x="1083213" y="2384425"/>
            <a:ext cx="4698462" cy="4343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A4F9A-17F4-F84B-8A0D-9787CDDB36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6"/>
          <a:stretch/>
        </p:blipFill>
        <p:spPr>
          <a:xfrm>
            <a:off x="5491081" y="2384425"/>
            <a:ext cx="4541448" cy="43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2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None</a:t>
            </a:r>
          </a:p>
        </p:txBody>
      </p:sp>
    </p:spTree>
    <p:extLst>
      <p:ext uri="{BB962C8B-B14F-4D97-AF65-F5344CB8AC3E}">
        <p14:creationId xmlns:p14="http://schemas.microsoft.com/office/powerpoint/2010/main" val="3558192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Blood Supply to Humeral Head / AVN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Vascular supply to humeral head</a:t>
            </a:r>
          </a:p>
          <a:p>
            <a:pPr lvl="1"/>
            <a:r>
              <a:rPr lang="en-US" b="1" dirty="0"/>
              <a:t>Arcuate artery is the terminal supply to the humeral head from the anterior humeral circumflex artery</a:t>
            </a:r>
          </a:p>
          <a:p>
            <a:pPr lvl="2"/>
            <a:r>
              <a:rPr lang="en-US" b="1" dirty="0"/>
              <a:t>Disrupted with anatomic neck fractures</a:t>
            </a:r>
          </a:p>
          <a:p>
            <a:pPr lvl="1"/>
            <a:r>
              <a:rPr lang="en-US" b="1" dirty="0"/>
              <a:t>Posterior humeral circumflex artery supplies posteromedial metaphysis of </a:t>
            </a:r>
            <a:r>
              <a:rPr lang="en-US" b="1" dirty="0" err="1"/>
              <a:t>humerus</a:t>
            </a:r>
            <a:endParaRPr lang="en-US" b="1" dirty="0"/>
          </a:p>
          <a:p>
            <a:pPr lvl="2"/>
            <a:r>
              <a:rPr lang="en-US" b="1" dirty="0"/>
              <a:t>Less likely to be injured at time of fracture displacement</a:t>
            </a:r>
          </a:p>
          <a:p>
            <a:r>
              <a:rPr lang="en-US" b="1" dirty="0"/>
              <a:t>Predictors of Humeral Head AVN (Hertel’s Criteria)</a:t>
            </a:r>
          </a:p>
          <a:p>
            <a:pPr lvl="1"/>
            <a:r>
              <a:rPr lang="en-US" b="1" dirty="0"/>
              <a:t>Distal metaphyseal extension &lt;8 mm </a:t>
            </a:r>
          </a:p>
          <a:p>
            <a:pPr lvl="1"/>
            <a:r>
              <a:rPr lang="en-US" b="1" dirty="0"/>
              <a:t>Disruption of medial hinge at level of calcar (Medial displacement of shaft)</a:t>
            </a:r>
          </a:p>
          <a:p>
            <a:pPr lvl="1"/>
            <a:r>
              <a:rPr lang="en-US" b="1" dirty="0"/>
              <a:t>Fracture through the anatomic neck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656555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Blood Supply to Humeral Head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A30BF59-1EB8-E249-AAC7-6661300C6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701" y="1399305"/>
            <a:ext cx="4486598" cy="5458695"/>
          </a:xfrm>
        </p:spPr>
      </p:pic>
    </p:spTree>
    <p:extLst>
      <p:ext uri="{BB962C8B-B14F-4D97-AF65-F5344CB8AC3E}">
        <p14:creationId xmlns:p14="http://schemas.microsoft.com/office/powerpoint/2010/main" val="12956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Hertel’s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17900"/>
          </a:xfrm>
        </p:spPr>
        <p:txBody>
          <a:bodyPr/>
          <a:lstStyle/>
          <a:p>
            <a:r>
              <a:rPr lang="en-US" b="1" dirty="0"/>
              <a:t>Recently called into question</a:t>
            </a:r>
          </a:p>
          <a:p>
            <a:pPr lvl="1"/>
            <a:r>
              <a:rPr lang="en-US" b="1" dirty="0"/>
              <a:t>Original study used intraoperative doppler flowmetry as well as visual bleeding from drill holes in the humeral head to determine vascular supply</a:t>
            </a:r>
          </a:p>
          <a:p>
            <a:pPr lvl="1"/>
            <a:r>
              <a:rPr lang="en-US" b="1" dirty="0"/>
              <a:t>A lack of return of bleeding from drill holes was associated with AVN</a:t>
            </a:r>
          </a:p>
          <a:p>
            <a:pPr lvl="1"/>
            <a:endParaRPr lang="en-US" b="1" dirty="0"/>
          </a:p>
          <a:p>
            <a:pPr lvl="1"/>
            <a:r>
              <a:rPr lang="en-US" b="1" dirty="0" err="1"/>
              <a:t>Campochiaro</a:t>
            </a:r>
            <a:r>
              <a:rPr lang="en-US" b="1" dirty="0"/>
              <a:t> et al 2015</a:t>
            </a:r>
          </a:p>
          <a:p>
            <a:pPr lvl="1"/>
            <a:r>
              <a:rPr lang="en-US" b="1" dirty="0"/>
              <a:t>Series of patients assessed for AVN after proximal </a:t>
            </a:r>
            <a:r>
              <a:rPr lang="en-US" b="1" dirty="0" err="1"/>
              <a:t>humerus</a:t>
            </a:r>
            <a:r>
              <a:rPr lang="en-US" b="1" dirty="0"/>
              <a:t> </a:t>
            </a:r>
            <a:r>
              <a:rPr lang="en-US" b="1" dirty="0" err="1"/>
              <a:t>fx</a:t>
            </a:r>
            <a:endParaRPr lang="en-US" b="1" dirty="0"/>
          </a:p>
          <a:p>
            <a:pPr lvl="1"/>
            <a:r>
              <a:rPr lang="en-US" b="1" dirty="0"/>
              <a:t>Hertel’s criteria were less predictive of AVN, whereas poor reduction was highly predictive.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238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b="1" dirty="0"/>
              <a:t>Nonoperative – majority (80%)</a:t>
            </a:r>
          </a:p>
          <a:p>
            <a:r>
              <a:rPr lang="en-US" b="1" dirty="0"/>
              <a:t>Operative</a:t>
            </a:r>
          </a:p>
          <a:p>
            <a:pPr lvl="1"/>
            <a:r>
              <a:rPr lang="en-US" b="1" dirty="0"/>
              <a:t>Suture fixation</a:t>
            </a:r>
          </a:p>
          <a:p>
            <a:pPr lvl="1"/>
            <a:r>
              <a:rPr lang="en-US" b="1" dirty="0"/>
              <a:t>Arthroscopic assisted repair</a:t>
            </a:r>
          </a:p>
          <a:p>
            <a:pPr lvl="1"/>
            <a:r>
              <a:rPr lang="en-US" b="1" dirty="0"/>
              <a:t>Closed reduction and percutaneous pinning</a:t>
            </a:r>
          </a:p>
          <a:p>
            <a:pPr lvl="1"/>
            <a:r>
              <a:rPr lang="en-US" b="1" dirty="0"/>
              <a:t>Open reduction internal fixation</a:t>
            </a:r>
          </a:p>
          <a:p>
            <a:pPr lvl="1"/>
            <a:r>
              <a:rPr lang="en-US" b="1" dirty="0"/>
              <a:t>Intramedullary nail </a:t>
            </a:r>
          </a:p>
          <a:p>
            <a:pPr lvl="1"/>
            <a:r>
              <a:rPr lang="en-US" b="1" dirty="0"/>
              <a:t>Arthroplasty </a:t>
            </a:r>
          </a:p>
        </p:txBody>
      </p:sp>
    </p:spTree>
    <p:extLst>
      <p:ext uri="{BB962C8B-B14F-4D97-AF65-F5344CB8AC3E}">
        <p14:creationId xmlns:p14="http://schemas.microsoft.com/office/powerpoint/2010/main" val="93443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5025"/>
          </a:xfrm>
        </p:spPr>
        <p:txBody>
          <a:bodyPr/>
          <a:lstStyle/>
          <a:p>
            <a:r>
              <a:rPr lang="en-US" b="1" u="sng" dirty="0"/>
              <a:t>Nonoperative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475" y="1404938"/>
            <a:ext cx="10906760" cy="475297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Indications for nonoperative management:</a:t>
            </a:r>
          </a:p>
          <a:p>
            <a:pPr lvl="1"/>
            <a:r>
              <a:rPr lang="en-US" b="1" dirty="0"/>
              <a:t>Older age</a:t>
            </a:r>
          </a:p>
          <a:p>
            <a:pPr lvl="1"/>
            <a:r>
              <a:rPr lang="en-US" b="1" dirty="0"/>
              <a:t>Lower demand</a:t>
            </a:r>
          </a:p>
          <a:p>
            <a:pPr lvl="1"/>
            <a:r>
              <a:rPr lang="en-US" b="1" dirty="0"/>
              <a:t>Unfit for surgery</a:t>
            </a:r>
          </a:p>
          <a:p>
            <a:pPr lvl="1"/>
            <a:r>
              <a:rPr lang="en-US" b="1" dirty="0"/>
              <a:t>Stable nondisplaced or minimally displaced patterns</a:t>
            </a:r>
          </a:p>
          <a:p>
            <a:pPr lvl="1"/>
            <a:r>
              <a:rPr lang="en-US" b="1" dirty="0"/>
              <a:t>Valgus impacted 2 or 3 part fractures</a:t>
            </a:r>
          </a:p>
          <a:p>
            <a:r>
              <a:rPr lang="en-US" b="1" dirty="0"/>
              <a:t>Sling</a:t>
            </a:r>
          </a:p>
          <a:p>
            <a:r>
              <a:rPr lang="en-US" b="1" dirty="0"/>
              <a:t>Sling and swathe</a:t>
            </a:r>
          </a:p>
          <a:p>
            <a:r>
              <a:rPr lang="en-US" b="1" dirty="0"/>
              <a:t>Sling with abduction pillow</a:t>
            </a:r>
          </a:p>
          <a:p>
            <a:r>
              <a:rPr lang="en-US" b="1" dirty="0"/>
              <a:t>Shoulder immobilizer</a:t>
            </a:r>
          </a:p>
          <a:p>
            <a:endParaRPr lang="en-US" b="1" dirty="0"/>
          </a:p>
          <a:p>
            <a:r>
              <a:rPr lang="en-US" b="1" dirty="0"/>
              <a:t>Early active-assisted motion including pendulums may prevent stiffness</a:t>
            </a:r>
          </a:p>
        </p:txBody>
      </p:sp>
    </p:spTree>
    <p:extLst>
      <p:ext uri="{BB962C8B-B14F-4D97-AF65-F5344CB8AC3E}">
        <p14:creationId xmlns:p14="http://schemas.microsoft.com/office/powerpoint/2010/main" val="1939007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PROFHER Randomized Clinical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JAMA 2015</a:t>
            </a:r>
          </a:p>
          <a:p>
            <a:r>
              <a:rPr lang="en-US" b="1" dirty="0"/>
              <a:t>1250 patients with proximal humerus fractures</a:t>
            </a:r>
          </a:p>
          <a:p>
            <a:r>
              <a:rPr lang="en-US" b="1" dirty="0"/>
              <a:t>250 patients met surgical indications and were randomized to operative vs nonoperative treatment</a:t>
            </a:r>
          </a:p>
          <a:p>
            <a:r>
              <a:rPr lang="en-US" b="1" dirty="0"/>
              <a:t>No difference in outcomes at 2 years follow up</a:t>
            </a:r>
          </a:p>
          <a:p>
            <a:pPr lvl="1"/>
            <a:r>
              <a:rPr lang="en-US" b="1" dirty="0"/>
              <a:t>Controversy regarding groups and treatment conversion</a:t>
            </a:r>
          </a:p>
          <a:p>
            <a:pPr lvl="2"/>
            <a:r>
              <a:rPr lang="en-US" b="1" dirty="0"/>
              <a:t>87 had “clear indication for surgery” and were not included in study</a:t>
            </a:r>
          </a:p>
          <a:p>
            <a:pPr lvl="2"/>
            <a:r>
              <a:rPr lang="en-US" b="1" dirty="0"/>
              <a:t>16/125 were randomized to surgery and did not receive surgery</a:t>
            </a:r>
          </a:p>
          <a:p>
            <a:pPr lvl="2"/>
            <a:r>
              <a:rPr lang="en-US" b="1" dirty="0"/>
              <a:t>66 surgeons involved</a:t>
            </a:r>
          </a:p>
          <a:p>
            <a:r>
              <a:rPr lang="en-US" b="1" dirty="0"/>
              <a:t>Regardless, supports nonoperative management in select patients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29408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Treatment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Nonoperative</a:t>
            </a:r>
          </a:p>
          <a:p>
            <a:r>
              <a:rPr lang="en-US" sz="4000" b="1" dirty="0"/>
              <a:t>Operative</a:t>
            </a:r>
          </a:p>
          <a:p>
            <a:pPr lvl="1"/>
            <a:r>
              <a:rPr lang="en-US" b="1" dirty="0"/>
              <a:t>Suture fixation</a:t>
            </a:r>
          </a:p>
          <a:p>
            <a:pPr lvl="1"/>
            <a:r>
              <a:rPr lang="en-US" b="1" dirty="0"/>
              <a:t>Arthroscopic assisted repair</a:t>
            </a:r>
          </a:p>
          <a:p>
            <a:pPr lvl="1"/>
            <a:r>
              <a:rPr lang="en-US" b="1" dirty="0"/>
              <a:t>Closed reduction and percutaneous pinning</a:t>
            </a:r>
          </a:p>
          <a:p>
            <a:pPr lvl="1"/>
            <a:r>
              <a:rPr lang="en-US" b="1" dirty="0"/>
              <a:t>Open reduction internal fixation</a:t>
            </a:r>
          </a:p>
          <a:p>
            <a:pPr lvl="1"/>
            <a:r>
              <a:rPr lang="en-US" b="1" dirty="0"/>
              <a:t>Intramedullary nail </a:t>
            </a:r>
          </a:p>
          <a:p>
            <a:pPr lvl="1"/>
            <a:r>
              <a:rPr lang="en-US" b="1" dirty="0"/>
              <a:t>Arthroplasty </a:t>
            </a:r>
          </a:p>
        </p:txBody>
      </p:sp>
    </p:spTree>
    <p:extLst>
      <p:ext uri="{BB962C8B-B14F-4D97-AF65-F5344CB8AC3E}">
        <p14:creationId xmlns:p14="http://schemas.microsoft.com/office/powerpoint/2010/main" val="3594890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6263-12D7-664F-9DB6-1E0EB0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2070-74D6-CE49-8B12-849714396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Beach chair</a:t>
            </a:r>
          </a:p>
          <a:p>
            <a:r>
              <a:rPr lang="en-US" dirty="0"/>
              <a:t>Semi-supine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9BC027-9BB6-714A-AB6C-1B4A687C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90" y="0"/>
            <a:ext cx="8597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4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B6263-12D7-664F-9DB6-1E0EB08D0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62070-74D6-CE49-8B12-8497143968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10797"/>
            <a:ext cx="5188583" cy="2466166"/>
          </a:xfrm>
        </p:spPr>
        <p:txBody>
          <a:bodyPr/>
          <a:lstStyle/>
          <a:p>
            <a:r>
              <a:rPr lang="en-US" dirty="0"/>
              <a:t>Beach chair</a:t>
            </a:r>
          </a:p>
          <a:p>
            <a:pPr lvl="1"/>
            <a:r>
              <a:rPr lang="en-US" dirty="0"/>
              <a:t>Beware of blood pressure cuff on gravity dependent leg that will give incorrect indication of perfusion elsewhere (i.e. brain)</a:t>
            </a:r>
          </a:p>
          <a:p>
            <a:r>
              <a:rPr lang="en-US" dirty="0"/>
              <a:t>Semi-supine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C2C33A-B15F-0D4E-B0E7-2685C55A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366" y="0"/>
            <a:ext cx="8518634" cy="3147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0CE148-FF40-E34D-8C2A-F7BD54F635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18" y="2900855"/>
            <a:ext cx="2791586" cy="395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9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" y="1825625"/>
            <a:ext cx="8136726" cy="4351338"/>
          </a:xfrm>
        </p:spPr>
        <p:txBody>
          <a:bodyPr>
            <a:normAutofit/>
          </a:bodyPr>
          <a:lstStyle/>
          <a:p>
            <a:r>
              <a:rPr lang="en-US" b="1" dirty="0"/>
              <a:t>Deltopectoral</a:t>
            </a:r>
          </a:p>
          <a:p>
            <a:pPr lvl="1"/>
            <a:r>
              <a:rPr lang="en-US" b="1" dirty="0"/>
              <a:t>Can visualize the joint for head split fractures with lesser tuberosity peel vs osteotomy</a:t>
            </a:r>
          </a:p>
          <a:p>
            <a:pPr lvl="1"/>
            <a:r>
              <a:rPr lang="en-US" b="1" dirty="0"/>
              <a:t>Extensile</a:t>
            </a:r>
          </a:p>
          <a:p>
            <a:r>
              <a:rPr lang="en-US" b="1" dirty="0"/>
              <a:t>Deltoid Splitting</a:t>
            </a:r>
          </a:p>
          <a:p>
            <a:pPr lvl="1"/>
            <a:r>
              <a:rPr lang="en-US" b="1" dirty="0"/>
              <a:t>Easier plate placement laterally</a:t>
            </a:r>
          </a:p>
          <a:p>
            <a:pPr lvl="1"/>
            <a:r>
              <a:rPr lang="en-US" b="1" dirty="0"/>
              <a:t>Axillary nerve protection (5-7 cm inferior to acromion)</a:t>
            </a:r>
          </a:p>
          <a:p>
            <a:pPr lvl="1"/>
            <a:r>
              <a:rPr lang="en-US" b="1" dirty="0"/>
              <a:t>Less retraction and positioning needed for lateral plate placement</a:t>
            </a:r>
          </a:p>
          <a:p>
            <a:pPr lvl="1"/>
            <a:r>
              <a:rPr lang="en-US" b="1" dirty="0"/>
              <a:t>Can be extensile if you dissect and protect axillary nerve</a:t>
            </a:r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3801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CD7874-9C3B-49BD-AADD-68187088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2E28A-CD4C-6D47-921A-CA0CF0162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the principles of diagnosis and management of proximal humerus fractures</a:t>
            </a:r>
          </a:p>
          <a:p>
            <a:r>
              <a:rPr lang="en-US" dirty="0"/>
              <a:t>Review fracture classification schemes</a:t>
            </a:r>
          </a:p>
          <a:p>
            <a:r>
              <a:rPr lang="en-US" dirty="0"/>
              <a:t>Review decision making and treatment options</a:t>
            </a:r>
          </a:p>
          <a:p>
            <a:r>
              <a:rPr lang="en-US" dirty="0"/>
              <a:t>Review outcomes and evidence</a:t>
            </a:r>
          </a:p>
          <a:p>
            <a:r>
              <a:rPr lang="en-US" dirty="0"/>
              <a:t>Review available resources for further education pertaining to proximal </a:t>
            </a:r>
            <a:r>
              <a:rPr lang="en-US" dirty="0" err="1"/>
              <a:t>humerus</a:t>
            </a:r>
            <a:r>
              <a:rPr lang="en-US" dirty="0"/>
              <a:t> fractures</a:t>
            </a:r>
          </a:p>
        </p:txBody>
      </p:sp>
    </p:spTree>
    <p:extLst>
      <p:ext uri="{BB962C8B-B14F-4D97-AF65-F5344CB8AC3E}">
        <p14:creationId xmlns:p14="http://schemas.microsoft.com/office/powerpoint/2010/main" val="22133002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Approaches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CF9F3AE-2CB9-694E-8A6B-61F755727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634805"/>
            <a:ext cx="5435600" cy="38735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A349B1-20C7-D749-A528-6491C9F8F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720" y="1711005"/>
            <a:ext cx="5422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95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Approaches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CDC7F-9D93-D34E-A3B7-EBAC6B809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30" y="810879"/>
            <a:ext cx="4884270" cy="5482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6A6A9-F544-9441-AF2E-660E39738A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411" y="1283119"/>
            <a:ext cx="4182036" cy="540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9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Approaches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211AA8-D407-D14F-96E7-7F4221F44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3" y="1573376"/>
            <a:ext cx="3119699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7240A9-E21F-A34C-83CF-8A0BD4A357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332" y="1573376"/>
            <a:ext cx="5565884" cy="4207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1FBF83-06BD-7747-B983-197B2ED05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216" y="1084645"/>
            <a:ext cx="3358317" cy="528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309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Approaches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77ACCB-F86E-CE42-B9FC-CBA2096C5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60" y="1324304"/>
            <a:ext cx="8180794" cy="5533696"/>
          </a:xfrm>
        </p:spPr>
      </p:pic>
    </p:spTree>
    <p:extLst>
      <p:ext uri="{BB962C8B-B14F-4D97-AF65-F5344CB8AC3E}">
        <p14:creationId xmlns:p14="http://schemas.microsoft.com/office/powerpoint/2010/main" val="1310265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Reduction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801F5-6635-BA4B-8DC6-2E44E7E5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Closed reduction usually accomplished with arm abducted and externally rotated</a:t>
            </a:r>
          </a:p>
          <a:p>
            <a:pPr lvl="1"/>
            <a:r>
              <a:rPr lang="en-US" dirty="0"/>
              <a:t>Match the location of the proximal fragment with the distal segment</a:t>
            </a:r>
          </a:p>
          <a:p>
            <a:r>
              <a:rPr lang="en-US" dirty="0"/>
              <a:t>If adequate reduction can be obtained by closed means, percutaneous fixation can follow with K wires, percutaneous screws, or retrograde intramedullary nails</a:t>
            </a:r>
          </a:p>
        </p:txBody>
      </p:sp>
    </p:spTree>
    <p:extLst>
      <p:ext uri="{BB962C8B-B14F-4D97-AF65-F5344CB8AC3E}">
        <p14:creationId xmlns:p14="http://schemas.microsoft.com/office/powerpoint/2010/main" val="2521428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Reduction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801F5-6635-BA4B-8DC6-2E44E7E5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through greater tuberosity fracture line to manipulate head fragment</a:t>
            </a:r>
          </a:p>
          <a:p>
            <a:pPr lvl="1"/>
            <a:r>
              <a:rPr lang="en-US" dirty="0"/>
              <a:t>K-wire joysticks</a:t>
            </a:r>
          </a:p>
          <a:p>
            <a:pPr lvl="1"/>
            <a:r>
              <a:rPr lang="en-US" dirty="0"/>
              <a:t>Elevator as broad surface to manipulate head fragment</a:t>
            </a:r>
          </a:p>
          <a:p>
            <a:pPr lvl="1"/>
            <a:r>
              <a:rPr lang="en-US" dirty="0"/>
              <a:t>K-wire provisional fixation to shaft fragment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EEF9F8-442D-204C-B1A2-89A6B9030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417" y="3866824"/>
            <a:ext cx="6181165" cy="295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74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Reduction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801F5-6635-BA4B-8DC6-2E44E7E5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Reduce the medial hinge with the head fragment in valgus</a:t>
            </a:r>
          </a:p>
          <a:p>
            <a:pPr lvl="1"/>
            <a:r>
              <a:rPr lang="en-US" dirty="0"/>
              <a:t>Common deformity</a:t>
            </a:r>
          </a:p>
          <a:p>
            <a:r>
              <a:rPr lang="en-US" dirty="0"/>
              <a:t>Apply lateral plate to translate greater tuberosity fragment and improve valgus reduction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E3BA6-46F8-5C41-9A4A-78AA599F9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291" y="3753971"/>
            <a:ext cx="85217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72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Reduction Techniques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7801F5-6635-BA4B-8DC6-2E44E7E57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2863" cy="4351338"/>
          </a:xfrm>
        </p:spPr>
        <p:txBody>
          <a:bodyPr/>
          <a:lstStyle/>
          <a:p>
            <a:r>
              <a:rPr lang="en-US" dirty="0"/>
              <a:t>Sutures in rotator cuff insertions can be helpful to manipulate greater and lesser tuberosity fracture fragments</a:t>
            </a:r>
          </a:p>
          <a:p>
            <a:r>
              <a:rPr lang="en-US" dirty="0"/>
              <a:t>Sutures can be incorporated into plate and may supplement fixation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Unstable head fragment can be pinned to glenoid with K wires to provide provisional stability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025FC-7908-164F-A88C-47B5B9999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7"/>
          <a:stretch/>
        </p:blipFill>
        <p:spPr>
          <a:xfrm>
            <a:off x="6986380" y="1027906"/>
            <a:ext cx="5102525" cy="47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97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B9A51B-0572-1A44-BE0F-5F36008FD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67"/>
          <a:stretch/>
        </p:blipFill>
        <p:spPr>
          <a:xfrm>
            <a:off x="6162065" y="1878890"/>
            <a:ext cx="5621839" cy="3065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C2CB8A-17EE-8448-838E-6975D7D14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51929" cy="68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7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Augments to ORIF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Medial buttress plate</a:t>
            </a:r>
          </a:p>
          <a:p>
            <a:r>
              <a:rPr lang="en-US" b="1" dirty="0"/>
              <a:t>Rotator cuff sutures</a:t>
            </a:r>
          </a:p>
          <a:p>
            <a:r>
              <a:rPr lang="en-US" b="1" dirty="0"/>
              <a:t>Intramedullary fibula allograft</a:t>
            </a:r>
          </a:p>
          <a:p>
            <a:r>
              <a:rPr lang="en-US" b="1" dirty="0"/>
              <a:t>Titanium mesh cage</a:t>
            </a:r>
          </a:p>
          <a:p>
            <a:r>
              <a:rPr lang="en-US" b="1" dirty="0"/>
              <a:t>PMMA/Calcium Phosphate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1C9B7-C1B1-6B46-9CF3-82184C790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21" y="0"/>
            <a:ext cx="2763520" cy="337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D8251D-E1D9-0044-9843-79A7FFC9D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1906"/>
            <a:ext cx="2499360" cy="3300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BA0A6F-3F3E-8A41-8C7B-965CAE46B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322127"/>
            <a:ext cx="6096001" cy="3535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DAAC7B-B6D5-3C49-8E25-9F5A8E627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" y="4319611"/>
            <a:ext cx="3032758" cy="25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79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56" y="340187"/>
            <a:ext cx="10515600" cy="1325563"/>
          </a:xfrm>
        </p:spPr>
        <p:txBody>
          <a:bodyPr/>
          <a:lstStyle/>
          <a:p>
            <a:r>
              <a:rPr lang="en-US" b="1" u="sng" dirty="0"/>
              <a:t>Proximal </a:t>
            </a:r>
            <a:r>
              <a:rPr lang="en-US" b="1" u="sng" dirty="0" err="1"/>
              <a:t>Humerus</a:t>
            </a:r>
            <a:r>
              <a:rPr lang="en-US" b="1" u="sng" dirty="0"/>
              <a:t>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Defined as fractures occurring at or proximal to the surgical neck</a:t>
            </a:r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9F4832-75C6-F846-960B-1B4B8EDF4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BA36B-A5B0-1049-ACC1-70C161113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4B436C-EB20-3B4D-B31D-FD1A4845C9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8"/>
          <a:stretch/>
        </p:blipFill>
        <p:spPr>
          <a:xfrm>
            <a:off x="3658989" y="2224288"/>
            <a:ext cx="4425134" cy="463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73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Arthroplasty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99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May be preferable in some patients for immediate motion and in presence of poor bone quality</a:t>
            </a:r>
          </a:p>
          <a:p>
            <a:r>
              <a:rPr lang="en-US" b="1" dirty="0"/>
              <a:t>Reverse total shoulder arthroplasty outcomes are less dependent on tuberosity healing/reduction and have lower reoperation rate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65790-ACC9-BC45-9337-1961375AE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4331820" cy="59070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EC137E-35AE-3345-9C5F-BA9F804FDA39}"/>
              </a:ext>
            </a:extLst>
          </p:cNvPr>
          <p:cNvSpPr/>
          <p:nvPr/>
        </p:nvSpPr>
        <p:spPr>
          <a:xfrm>
            <a:off x="5768788" y="5836024"/>
            <a:ext cx="470647" cy="712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97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5D11-7FBD-E94B-9937-A530FA68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8F758-137C-4A40-8272-0B20CED75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Age, functional status, bone quality, and fracture pattern can all be used to guide surgical decision making and implant selection</a:t>
            </a:r>
          </a:p>
          <a:p>
            <a:r>
              <a:rPr lang="en-US" dirty="0"/>
              <a:t>Younger patients with good bone quality and a viable humeral head are ideally treated with ORIF</a:t>
            </a:r>
          </a:p>
          <a:p>
            <a:r>
              <a:rPr lang="en-US" dirty="0"/>
              <a:t>Older frail patients with lower functional requirements are ideally treated with arthroplasty</a:t>
            </a:r>
          </a:p>
        </p:txBody>
      </p:sp>
    </p:spTree>
    <p:extLst>
      <p:ext uri="{BB962C8B-B14F-4D97-AF65-F5344CB8AC3E}">
        <p14:creationId xmlns:p14="http://schemas.microsoft.com/office/powerpoint/2010/main" val="3044534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369D0-A661-A643-BAF2-610D730F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7" y="0"/>
            <a:ext cx="9036423" cy="64563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5AF48D-96C9-A644-8450-7E45550764FD}"/>
              </a:ext>
            </a:extLst>
          </p:cNvPr>
          <p:cNvSpPr/>
          <p:nvPr/>
        </p:nvSpPr>
        <p:spPr>
          <a:xfrm>
            <a:off x="1694329" y="6091518"/>
            <a:ext cx="447787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64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AVN</a:t>
            </a:r>
          </a:p>
          <a:p>
            <a:r>
              <a:rPr lang="en-US" b="1" dirty="0"/>
              <a:t>Impingement</a:t>
            </a:r>
          </a:p>
          <a:p>
            <a:r>
              <a:rPr lang="en-US" b="1" dirty="0"/>
              <a:t>Screw cut out</a:t>
            </a:r>
          </a:p>
          <a:p>
            <a:r>
              <a:rPr lang="en-US" b="1" dirty="0"/>
              <a:t>Loss of reduction</a:t>
            </a:r>
          </a:p>
          <a:p>
            <a:pPr lvl="1"/>
            <a:r>
              <a:rPr lang="en-US" b="1" dirty="0"/>
              <a:t>Medial support, calcar screw placement</a:t>
            </a:r>
          </a:p>
          <a:p>
            <a:pPr lvl="1"/>
            <a:r>
              <a:rPr lang="en-US" b="1" dirty="0"/>
              <a:t>Combined cortical thickness</a:t>
            </a:r>
          </a:p>
          <a:p>
            <a:pPr lvl="1"/>
            <a:r>
              <a:rPr lang="en-US" b="1" dirty="0"/>
              <a:t>Deltoid tuberosity index</a:t>
            </a:r>
          </a:p>
          <a:p>
            <a:r>
              <a:rPr lang="en-US" b="1" dirty="0"/>
              <a:t>Nonunion</a:t>
            </a:r>
          </a:p>
          <a:p>
            <a:pPr lvl="1"/>
            <a:r>
              <a:rPr lang="en-US" b="1" dirty="0"/>
              <a:t>Risk factors: Smoking, Alcohol abuse, Osteoporosis, Inflammatory </a:t>
            </a:r>
            <a:r>
              <a:rPr lang="en-US" b="1" dirty="0" err="1"/>
              <a:t>arthropathy</a:t>
            </a:r>
            <a:endParaRPr lang="en-US" b="1" dirty="0"/>
          </a:p>
          <a:p>
            <a:r>
              <a:rPr lang="en-US" b="1" dirty="0"/>
              <a:t>Malunion</a:t>
            </a:r>
          </a:p>
          <a:p>
            <a:pPr lvl="1"/>
            <a:r>
              <a:rPr lang="en-US" b="1" dirty="0"/>
              <a:t>Tuberosity malunion can cause symptoms of rotator cuff weakness or impingement</a:t>
            </a:r>
          </a:p>
          <a:p>
            <a:r>
              <a:rPr lang="en-US" b="1" dirty="0"/>
              <a:t>Stiffness </a:t>
            </a:r>
          </a:p>
          <a:p>
            <a:r>
              <a:rPr lang="en-US" b="1" dirty="0"/>
              <a:t>Infection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76428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Impingement</a:t>
            </a:r>
          </a:p>
          <a:p>
            <a:pPr lvl="1"/>
            <a:r>
              <a:rPr lang="en-US" b="1" dirty="0"/>
              <a:t>Avoid with ideal plate placement just lateral to bicipital groove and 5-8 mm distal to greater tuberosity</a:t>
            </a:r>
          </a:p>
          <a:p>
            <a:pPr lvl="1"/>
            <a:r>
              <a:rPr lang="en-US" b="1" dirty="0"/>
              <a:t>Tx: Hardware removal after union if symptomatic</a:t>
            </a:r>
          </a:p>
          <a:p>
            <a:r>
              <a:rPr lang="en-US" b="1" dirty="0"/>
              <a:t>Screw cut out</a:t>
            </a:r>
          </a:p>
          <a:p>
            <a:pPr lvl="1"/>
            <a:r>
              <a:rPr lang="en-US" b="1" dirty="0"/>
              <a:t>Avoid screws in superior head</a:t>
            </a:r>
          </a:p>
          <a:p>
            <a:pPr lvl="1"/>
            <a:r>
              <a:rPr lang="en-US" b="1" dirty="0"/>
              <a:t>Advance screws to subchondral bone without penetrating articular surface for ideal purchase</a:t>
            </a:r>
          </a:p>
          <a:p>
            <a:pPr lvl="1"/>
            <a:r>
              <a:rPr lang="en-US" b="1" dirty="0"/>
              <a:t>Pre-op CT thickness of central humeral head is predictive of screw cut out</a:t>
            </a:r>
          </a:p>
          <a:p>
            <a:pPr lvl="2"/>
            <a:r>
              <a:rPr lang="en-US" b="1" dirty="0"/>
              <a:t>&gt; 25 mm thickness is protective, &lt;15 mm thickness predictive of screw cut out</a:t>
            </a:r>
          </a:p>
          <a:p>
            <a:pPr lvl="1"/>
            <a:r>
              <a:rPr lang="en-US" b="1" dirty="0"/>
              <a:t>Tx: May remove prominent screws without removal of all hardware if fracture unites in acceptable position</a:t>
            </a:r>
          </a:p>
          <a:p>
            <a:endParaRPr lang="en-US" b="1" dirty="0"/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33475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Risk factors for loss of reduction</a:t>
            </a:r>
          </a:p>
          <a:p>
            <a:pPr lvl="1"/>
            <a:r>
              <a:rPr lang="en-US" b="1" dirty="0"/>
              <a:t>Older age</a:t>
            </a:r>
          </a:p>
          <a:p>
            <a:pPr lvl="1"/>
            <a:r>
              <a:rPr lang="en-US" b="1" dirty="0"/>
              <a:t>Osteoporosis</a:t>
            </a:r>
          </a:p>
          <a:p>
            <a:pPr lvl="1"/>
            <a:r>
              <a:rPr lang="en-US" b="1" dirty="0"/>
              <a:t>Varus displacement</a:t>
            </a:r>
          </a:p>
          <a:p>
            <a:pPr lvl="1"/>
            <a:r>
              <a:rPr lang="en-US" b="1" dirty="0"/>
              <a:t>Medial comminution</a:t>
            </a:r>
          </a:p>
          <a:p>
            <a:pPr lvl="1"/>
            <a:r>
              <a:rPr lang="en-US" b="1" dirty="0"/>
              <a:t>Inadequate reduction</a:t>
            </a:r>
          </a:p>
          <a:p>
            <a:pPr lvl="1"/>
            <a:r>
              <a:rPr lang="en-US" b="1" dirty="0"/>
              <a:t>Insufficient medial support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971E7-4732-C64E-92C8-DB8B7278A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478622"/>
            <a:ext cx="4862848" cy="58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63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Complications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Malunion</a:t>
            </a:r>
          </a:p>
          <a:p>
            <a:pPr lvl="1"/>
            <a:r>
              <a:rPr lang="en-US" b="1" dirty="0"/>
              <a:t>Not all malunions are symptomatic</a:t>
            </a:r>
          </a:p>
          <a:p>
            <a:pPr lvl="1"/>
            <a:r>
              <a:rPr lang="en-US" b="1" dirty="0"/>
              <a:t>Tuberosity malunion may cause rotator cuff dysfunction</a:t>
            </a:r>
          </a:p>
          <a:p>
            <a:pPr lvl="1"/>
            <a:r>
              <a:rPr lang="en-US" b="1" dirty="0"/>
              <a:t>Symptomatic malunions are often salvaged with arthroplasty</a:t>
            </a:r>
          </a:p>
          <a:p>
            <a:r>
              <a:rPr lang="en-US" b="1" dirty="0"/>
              <a:t>Nonunion</a:t>
            </a:r>
          </a:p>
          <a:p>
            <a:pPr lvl="1"/>
            <a:r>
              <a:rPr lang="en-US" b="1" dirty="0"/>
              <a:t>Tx: Repair of nonunion vs arthroplasty</a:t>
            </a:r>
          </a:p>
          <a:p>
            <a:r>
              <a:rPr lang="en-US" b="1" dirty="0"/>
              <a:t>AVN</a:t>
            </a:r>
          </a:p>
          <a:p>
            <a:pPr lvl="1"/>
            <a:r>
              <a:rPr lang="en-US" b="1" dirty="0"/>
              <a:t>Minor humeral head collapse is often tolerated with minimal symptoms</a:t>
            </a:r>
          </a:p>
          <a:p>
            <a:pPr lvl="1"/>
            <a:r>
              <a:rPr lang="en-US" b="1" dirty="0"/>
              <a:t>Symptomatic AVN often salvaged with arthroplasty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5228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1F986-D23F-4C89-BCA7-B54B893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More Resources: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B556-B519-489E-98E7-056FFF0B8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1049000" cy="4351338"/>
          </a:xfrm>
        </p:spPr>
        <p:txBody>
          <a:bodyPr/>
          <a:lstStyle/>
          <a:p>
            <a:r>
              <a:rPr lang="en-US" b="1" dirty="0"/>
              <a:t>OTA Videos</a:t>
            </a:r>
          </a:p>
          <a:p>
            <a:pPr lvl="1"/>
            <a:r>
              <a:rPr lang="en-US" dirty="0">
                <a:hlinkClick r:id="rId2"/>
              </a:rPr>
              <a:t>OTA Techniques and Procedures: Proximal Humerus</a:t>
            </a:r>
            <a:endParaRPr lang="en-US" dirty="0"/>
          </a:p>
          <a:p>
            <a:r>
              <a:rPr lang="en-US" b="1" dirty="0"/>
              <a:t>OTA Online Education Resources</a:t>
            </a:r>
          </a:p>
          <a:p>
            <a:pPr lvl="1"/>
            <a:r>
              <a:rPr lang="en-US" dirty="0">
                <a:hlinkClick r:id="rId3"/>
              </a:rPr>
              <a:t>OTA Online Education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6399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33592"/>
          </a:xfrm>
        </p:spPr>
        <p:txBody>
          <a:bodyPr>
            <a:normAutofit/>
          </a:bodyPr>
          <a:lstStyle/>
          <a:p>
            <a:r>
              <a:rPr lang="en-US" sz="1200" dirty="0"/>
              <a:t>Reuther F, Peterman M, </a:t>
            </a:r>
            <a:r>
              <a:rPr lang="en-US" sz="1200" dirty="0" err="1"/>
              <a:t>Stangl</a:t>
            </a:r>
            <a:r>
              <a:rPr lang="en-US" sz="1200" dirty="0"/>
              <a:t> R. Reverse Shoulder Arthroplasty in Acute Fractures of the Proximal </a:t>
            </a:r>
            <a:r>
              <a:rPr lang="en-US" sz="1200" dirty="0" err="1"/>
              <a:t>Humerus</a:t>
            </a:r>
            <a:r>
              <a:rPr lang="en-US" sz="1200" dirty="0"/>
              <a:t>: Does Tuberosity Healing Improve Clinical Outcomes? J </a:t>
            </a:r>
            <a:r>
              <a:rPr lang="en-US" sz="1200" dirty="0" err="1"/>
              <a:t>Orthop</a:t>
            </a:r>
            <a:r>
              <a:rPr lang="en-US" sz="1200" dirty="0"/>
              <a:t> Trauma 2019;33:e46-e51.</a:t>
            </a:r>
          </a:p>
          <a:p>
            <a:r>
              <a:rPr lang="en-US" sz="1200" dirty="0" err="1"/>
              <a:t>Mutch</a:t>
            </a:r>
            <a:r>
              <a:rPr lang="en-US" sz="1200" dirty="0"/>
              <a:t> JAJ, Rouleau DM, </a:t>
            </a:r>
            <a:r>
              <a:rPr lang="en-US" sz="1200" dirty="0" err="1"/>
              <a:t>Laflamme</a:t>
            </a:r>
            <a:r>
              <a:rPr lang="en-US" sz="1200" dirty="0"/>
              <a:t> G, </a:t>
            </a:r>
            <a:r>
              <a:rPr lang="en-US" sz="1200" dirty="0" err="1"/>
              <a:t>Hagemeister</a:t>
            </a:r>
            <a:r>
              <a:rPr lang="en-US" sz="1200" dirty="0"/>
              <a:t> N. Accurate Measurement of Greater Tuberosity Displacement Without Computed Tomography: Validation of a Method on Plain Radiography to Guide Surgical Treatment. J </a:t>
            </a:r>
            <a:r>
              <a:rPr lang="en-US" sz="1200" dirty="0" err="1"/>
              <a:t>Orthop</a:t>
            </a:r>
            <a:r>
              <a:rPr lang="en-US" sz="1200" dirty="0"/>
              <a:t> Trauma 2014;28:445-451.</a:t>
            </a:r>
          </a:p>
          <a:p>
            <a:r>
              <a:rPr lang="en-US" sz="1200" dirty="0"/>
              <a:t>Reid JS. Fractures of the proximal </a:t>
            </a:r>
            <a:r>
              <a:rPr lang="en-US" sz="1200" dirty="0" err="1"/>
              <a:t>humerus</a:t>
            </a:r>
            <a:r>
              <a:rPr lang="en-US" sz="1200" dirty="0"/>
              <a:t>. Current Opinion in </a:t>
            </a:r>
            <a:r>
              <a:rPr lang="en-US" sz="1200" dirty="0" err="1"/>
              <a:t>Orthopaedics</a:t>
            </a:r>
            <a:r>
              <a:rPr lang="en-US" sz="1200" dirty="0"/>
              <a:t> 2003;14:269-280.</a:t>
            </a:r>
          </a:p>
          <a:p>
            <a:r>
              <a:rPr lang="en-US" sz="1200" dirty="0"/>
              <a:t>Gupta AK, Harris JD, Erickson BJ, Abrams GD, Bruce B, McCormick F, Nicholson GP, Romeo AA. Surgical Management of Complex Proximal </a:t>
            </a:r>
            <a:r>
              <a:rPr lang="en-US" sz="1200" dirty="0" err="1"/>
              <a:t>Humerus</a:t>
            </a:r>
            <a:r>
              <a:rPr lang="en-US" sz="1200" dirty="0"/>
              <a:t> Fractures – A Systematic Review of 92 Studies Including 4500 Patients. J </a:t>
            </a:r>
            <a:r>
              <a:rPr lang="en-US" sz="1200" dirty="0" err="1"/>
              <a:t>Orthop</a:t>
            </a:r>
            <a:r>
              <a:rPr lang="en-US" sz="1200" dirty="0"/>
              <a:t> Trauma 2015;29:54-59.</a:t>
            </a:r>
          </a:p>
          <a:p>
            <a:r>
              <a:rPr lang="en-US" sz="1200" dirty="0" err="1"/>
              <a:t>Iyengar</a:t>
            </a:r>
            <a:r>
              <a:rPr lang="en-US" sz="1200" dirty="0"/>
              <a:t> JJ, </a:t>
            </a:r>
            <a:r>
              <a:rPr lang="en-US" sz="1200" dirty="0" err="1"/>
              <a:t>Devcic</a:t>
            </a:r>
            <a:r>
              <a:rPr lang="en-US" sz="1200" dirty="0"/>
              <a:t> BS, </a:t>
            </a:r>
            <a:r>
              <a:rPr lang="en-US" sz="1200" dirty="0" err="1"/>
              <a:t>Sproud</a:t>
            </a:r>
            <a:r>
              <a:rPr lang="en-US" sz="1200" dirty="0"/>
              <a:t> RC, Feeley BT. Nonoperative Treatment of Proximal </a:t>
            </a:r>
            <a:r>
              <a:rPr lang="en-US" sz="1200" dirty="0" err="1"/>
              <a:t>Humerus</a:t>
            </a:r>
            <a:r>
              <a:rPr lang="en-US" sz="1200" dirty="0"/>
              <a:t> Fractures: A Systematic Review. J </a:t>
            </a:r>
            <a:r>
              <a:rPr lang="en-US" sz="1200" dirty="0" err="1"/>
              <a:t>Orthop</a:t>
            </a:r>
            <a:r>
              <a:rPr lang="en-US" sz="1200" dirty="0"/>
              <a:t> Trauma 2011;25:612-617.</a:t>
            </a:r>
          </a:p>
          <a:p>
            <a:r>
              <a:rPr lang="en-US" sz="1200" dirty="0" err="1"/>
              <a:t>Merendez</a:t>
            </a:r>
            <a:r>
              <a:rPr lang="en-US" sz="1200" dirty="0"/>
              <a:t> ME, Ring D. A Comparison of the </a:t>
            </a:r>
            <a:r>
              <a:rPr lang="en-US" sz="1200" dirty="0" err="1"/>
              <a:t>Charlson</a:t>
            </a:r>
            <a:r>
              <a:rPr lang="en-US" sz="1200" dirty="0"/>
              <a:t> and </a:t>
            </a:r>
            <a:r>
              <a:rPr lang="en-US" sz="1200" dirty="0" err="1"/>
              <a:t>Elixhauser</a:t>
            </a:r>
            <a:r>
              <a:rPr lang="en-US" sz="1200" dirty="0"/>
              <a:t> Comorbidity Measures to Predict Inpatient Mortality After Proximal </a:t>
            </a:r>
            <a:r>
              <a:rPr lang="en-US" sz="1200" dirty="0" err="1"/>
              <a:t>Humerus</a:t>
            </a:r>
            <a:r>
              <a:rPr lang="en-US" sz="1200" dirty="0"/>
              <a:t> Fracture. J </a:t>
            </a:r>
            <a:r>
              <a:rPr lang="en-US" sz="1200" dirty="0" err="1"/>
              <a:t>Orthop</a:t>
            </a:r>
            <a:r>
              <a:rPr lang="en-US" sz="1200" dirty="0"/>
              <a:t> Trauma 2015;29:488-493.</a:t>
            </a:r>
          </a:p>
          <a:p>
            <a:r>
              <a:rPr lang="en-US" sz="1200" dirty="0"/>
              <a:t>Wu C, Ma C, </a:t>
            </a:r>
            <a:r>
              <a:rPr lang="en-US" sz="1200" dirty="0" err="1"/>
              <a:t>Yeh</a:t>
            </a:r>
            <a:r>
              <a:rPr lang="en-US" sz="1200" dirty="0"/>
              <a:t> J, Yen C, Yu S, Tu Y. Locked Plating for Proximal </a:t>
            </a:r>
            <a:r>
              <a:rPr lang="en-US" sz="1200" dirty="0" err="1"/>
              <a:t>Humerus</a:t>
            </a:r>
            <a:r>
              <a:rPr lang="en-US" sz="1200" dirty="0"/>
              <a:t> Fractures: Differences Between the Deltopectoral and Deltoid Splitting Approaches. J Trauma 2011;71:1364-1370.</a:t>
            </a:r>
          </a:p>
          <a:p>
            <a:r>
              <a:rPr lang="en-US" sz="1200" dirty="0"/>
              <a:t>Court-Brown, CM, McQueen MM. </a:t>
            </a:r>
            <a:r>
              <a:rPr lang="en-US" sz="1200" dirty="0" err="1"/>
              <a:t>Nonunions</a:t>
            </a:r>
            <a:r>
              <a:rPr lang="en-US" sz="1200" dirty="0"/>
              <a:t> of the Proximal </a:t>
            </a:r>
            <a:r>
              <a:rPr lang="en-US" sz="1200" dirty="0" err="1"/>
              <a:t>Humerus</a:t>
            </a:r>
            <a:r>
              <a:rPr lang="en-US" sz="1200" dirty="0"/>
              <a:t>: Their Prevalence and Functional Outcome. J Trauma 2008;64:1517-1521.</a:t>
            </a:r>
          </a:p>
          <a:p>
            <a:r>
              <a:rPr lang="en-US" sz="1200" dirty="0" err="1"/>
              <a:t>Lescheid</a:t>
            </a:r>
            <a:r>
              <a:rPr lang="en-US" sz="1200" dirty="0"/>
              <a:t> J, </a:t>
            </a:r>
            <a:r>
              <a:rPr lang="en-US" sz="1200" dirty="0" err="1"/>
              <a:t>Zdero</a:t>
            </a:r>
            <a:r>
              <a:rPr lang="en-US" sz="1200" dirty="0"/>
              <a:t> R, Shah S, </a:t>
            </a:r>
            <a:r>
              <a:rPr lang="en-US" sz="1200" dirty="0" err="1"/>
              <a:t>Kuzyk</a:t>
            </a:r>
            <a:r>
              <a:rPr lang="en-US" sz="1200" dirty="0"/>
              <a:t> PR, </a:t>
            </a:r>
            <a:r>
              <a:rPr lang="en-US" sz="1200" dirty="0" err="1"/>
              <a:t>Schemitsch</a:t>
            </a:r>
            <a:r>
              <a:rPr lang="en-US" sz="1200" dirty="0"/>
              <a:t> EH. The Biomechanics of Locked Plating for Repairing Proximal </a:t>
            </a:r>
            <a:r>
              <a:rPr lang="en-US" sz="1200" dirty="0" err="1"/>
              <a:t>Humerus</a:t>
            </a:r>
            <a:r>
              <a:rPr lang="en-US" sz="1200" dirty="0"/>
              <a:t> Fractures With or Without Medical Cortical Support. J Trauma 2020;69:1235-1242.</a:t>
            </a:r>
          </a:p>
          <a:p>
            <a:r>
              <a:rPr lang="en-US" sz="1200" dirty="0"/>
              <a:t>Goodnough LH, Campbell ST, </a:t>
            </a:r>
            <a:r>
              <a:rPr lang="en-US" sz="1200" dirty="0" err="1"/>
              <a:t>Githens</a:t>
            </a:r>
            <a:r>
              <a:rPr lang="en-US" sz="1200" dirty="0"/>
              <a:t> TC, </a:t>
            </a:r>
            <a:r>
              <a:rPr lang="en-US" sz="1200" dirty="0" err="1"/>
              <a:t>DeBaun</a:t>
            </a:r>
            <a:r>
              <a:rPr lang="en-US" sz="1200" dirty="0"/>
              <a:t> MR, Bishop JA, Gardner MJ. Intramedullary Cage Fixation for Proximal </a:t>
            </a:r>
            <a:r>
              <a:rPr lang="en-US" sz="1200" dirty="0" err="1"/>
              <a:t>Humerus</a:t>
            </a:r>
            <a:r>
              <a:rPr lang="en-US" sz="1200" dirty="0"/>
              <a:t> Fractures Has Low Reoperation Rates at 1 Year: Results of a Multicenter Study. J </a:t>
            </a:r>
            <a:r>
              <a:rPr lang="en-US" sz="1200" dirty="0" err="1"/>
              <a:t>Orthop</a:t>
            </a:r>
            <a:r>
              <a:rPr lang="en-US" sz="1200" dirty="0"/>
              <a:t> Trauma;2020:193-198.</a:t>
            </a:r>
          </a:p>
          <a:p>
            <a:r>
              <a:rPr lang="en-US" sz="1200" dirty="0"/>
              <a:t>Shah KN, Sobel AD, Paxton S. Fixation of a Proximal </a:t>
            </a:r>
            <a:r>
              <a:rPr lang="en-US" sz="1200" dirty="0" err="1"/>
              <a:t>Humerus</a:t>
            </a:r>
            <a:r>
              <a:rPr lang="en-US" sz="1200" dirty="0"/>
              <a:t> Fracture Using a </a:t>
            </a:r>
            <a:r>
              <a:rPr lang="en-US" sz="1200" dirty="0" err="1"/>
              <a:t>Polyaxial</a:t>
            </a:r>
            <a:r>
              <a:rPr lang="en-US" sz="1200" dirty="0"/>
              <a:t> Locking Plate and Endosteal Fibular Strut. J </a:t>
            </a:r>
            <a:r>
              <a:rPr lang="en-US" sz="1200" dirty="0" err="1"/>
              <a:t>Orthop</a:t>
            </a:r>
            <a:r>
              <a:rPr lang="en-US" sz="1200" dirty="0"/>
              <a:t> Trauma 2018;32:S8-S9.</a:t>
            </a:r>
          </a:p>
          <a:p>
            <a:r>
              <a:rPr lang="en-US" sz="1200" dirty="0"/>
              <a:t>Gardner MJ. Proximal </a:t>
            </a:r>
            <a:r>
              <a:rPr lang="en-US" sz="1200" dirty="0" err="1"/>
              <a:t>Humerus</a:t>
            </a:r>
            <a:r>
              <a:rPr lang="en-US" sz="1200" dirty="0"/>
              <a:t> Fracture Plating Through the Extended Anterolateral Approach. J </a:t>
            </a:r>
            <a:r>
              <a:rPr lang="en-US" sz="1200" dirty="0" err="1"/>
              <a:t>Orthop</a:t>
            </a:r>
            <a:r>
              <a:rPr lang="en-US" sz="1200" dirty="0"/>
              <a:t> Trauma 2016;30:S11-12. </a:t>
            </a:r>
          </a:p>
          <a:p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62656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4079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Cherney SM, Murphy RA, </a:t>
            </a:r>
            <a:r>
              <a:rPr lang="en-US" dirty="0" err="1"/>
              <a:t>Achor</a:t>
            </a:r>
            <a:r>
              <a:rPr lang="en-US" dirty="0"/>
              <a:t> TS, Choo AM. Subscapularis Peel for Open Reduction and Internal Fixation of Proximal </a:t>
            </a:r>
            <a:r>
              <a:rPr lang="en-US" dirty="0" err="1"/>
              <a:t>Humerus</a:t>
            </a:r>
            <a:r>
              <a:rPr lang="en-US" dirty="0"/>
              <a:t> Fractures With a Head Split. J </a:t>
            </a:r>
            <a:r>
              <a:rPr lang="en-US" dirty="0" err="1"/>
              <a:t>Orthop</a:t>
            </a:r>
            <a:r>
              <a:rPr lang="en-US" dirty="0"/>
              <a:t> Trauma 2018;2018;32:e487-e491.</a:t>
            </a:r>
          </a:p>
          <a:p>
            <a:r>
              <a:rPr lang="en-US" dirty="0"/>
              <a:t>Park S, </a:t>
            </a:r>
            <a:r>
              <a:rPr lang="en-US" dirty="0" err="1"/>
              <a:t>Ko</a:t>
            </a:r>
            <a:r>
              <a:rPr lang="en-US" dirty="0"/>
              <a:t> Y. Medial Buttress Plating for </a:t>
            </a:r>
            <a:r>
              <a:rPr lang="en-US" dirty="0" err="1"/>
              <a:t>Humerus</a:t>
            </a:r>
            <a:r>
              <a:rPr lang="en-US" dirty="0"/>
              <a:t> Fractures With Unstable Medial Column. J </a:t>
            </a:r>
            <a:r>
              <a:rPr lang="en-US" dirty="0" err="1"/>
              <a:t>Orthop</a:t>
            </a:r>
            <a:r>
              <a:rPr lang="en-US" dirty="0"/>
              <a:t> Trauma 2019;33:e352-359.</a:t>
            </a:r>
          </a:p>
          <a:p>
            <a:r>
              <a:rPr lang="en-US" dirty="0"/>
              <a:t>Walker R, </a:t>
            </a:r>
            <a:r>
              <a:rPr lang="en-US" dirty="0" err="1"/>
              <a:t>Casteneda</a:t>
            </a:r>
            <a:r>
              <a:rPr lang="en-US" dirty="0"/>
              <a:t> P, Putnam JG, </a:t>
            </a:r>
            <a:r>
              <a:rPr lang="en-US" dirty="0" err="1"/>
              <a:t>Schemitsch</a:t>
            </a:r>
            <a:r>
              <a:rPr lang="en-US" dirty="0"/>
              <a:t> EH, McKee MD. A Biomechanical Study of Tuberosity-Based Locked Plate Fixation Compared with Standard Proximal Humeral Locking Plate Fixation for 3-Part Proximal Humeral Fractures. J </a:t>
            </a:r>
            <a:r>
              <a:rPr lang="en-US" dirty="0" err="1"/>
              <a:t>Orthop</a:t>
            </a:r>
            <a:r>
              <a:rPr lang="en-US" dirty="0"/>
              <a:t> Trauma 2020;34:e233-e238.</a:t>
            </a:r>
          </a:p>
          <a:p>
            <a:r>
              <a:rPr lang="en-US" dirty="0" err="1"/>
              <a:t>Belayneh</a:t>
            </a:r>
            <a:r>
              <a:rPr lang="en-US" dirty="0"/>
              <a:t> R, Lott A, Haglin J, Konda S, Zuckerman JD, </a:t>
            </a:r>
            <a:r>
              <a:rPr lang="en-US" dirty="0" err="1"/>
              <a:t>Egol</a:t>
            </a:r>
            <a:r>
              <a:rPr lang="en-US" dirty="0"/>
              <a:t> KA. Osteonecrosis After Surgically Repaired Proximal </a:t>
            </a:r>
            <a:r>
              <a:rPr lang="en-US" dirty="0" err="1"/>
              <a:t>Humerus</a:t>
            </a:r>
            <a:r>
              <a:rPr lang="en-US" dirty="0"/>
              <a:t> Fractures Is a Predictor of Poor Outcomes. J </a:t>
            </a:r>
            <a:r>
              <a:rPr lang="en-US" dirty="0" err="1"/>
              <a:t>Orthop</a:t>
            </a:r>
            <a:r>
              <a:rPr lang="en-US" dirty="0"/>
              <a:t> Trauma 2018;32:e387-e393.</a:t>
            </a:r>
          </a:p>
          <a:p>
            <a:r>
              <a:rPr lang="en-US" dirty="0"/>
              <a:t>McDonald E, </a:t>
            </a:r>
            <a:r>
              <a:rPr lang="en-US" dirty="0" err="1"/>
              <a:t>Kwiat</a:t>
            </a:r>
            <a:r>
              <a:rPr lang="en-US" dirty="0"/>
              <a:t> D, </a:t>
            </a:r>
            <a:r>
              <a:rPr lang="en-US" dirty="0" err="1"/>
              <a:t>Kandemir</a:t>
            </a:r>
            <a:r>
              <a:rPr lang="en-US" dirty="0"/>
              <a:t> U. Geometry of Proximal </a:t>
            </a:r>
            <a:r>
              <a:rPr lang="en-US" dirty="0" err="1"/>
              <a:t>Humerus</a:t>
            </a:r>
            <a:r>
              <a:rPr lang="en-US" dirty="0"/>
              <a:t> Locking Plates. J </a:t>
            </a:r>
            <a:r>
              <a:rPr lang="en-US" dirty="0" err="1"/>
              <a:t>Orthop</a:t>
            </a:r>
            <a:r>
              <a:rPr lang="en-US" dirty="0"/>
              <a:t> Trauma 2015;29:e425-e430.</a:t>
            </a:r>
          </a:p>
          <a:p>
            <a:r>
              <a:rPr lang="en-US" dirty="0"/>
              <a:t>Donohue DM, </a:t>
            </a:r>
            <a:r>
              <a:rPr lang="en-US" dirty="0" err="1"/>
              <a:t>Santoni</a:t>
            </a:r>
            <a:r>
              <a:rPr lang="en-US" dirty="0"/>
              <a:t> BG, Stoops K, Tanner G, Diaz MA, </a:t>
            </a:r>
            <a:r>
              <a:rPr lang="en-US" dirty="0" err="1"/>
              <a:t>Mighell</a:t>
            </a:r>
            <a:r>
              <a:rPr lang="en-US" dirty="0"/>
              <a:t> M. Biomechanical Comparison of 3 Inferiorly Directed Versus 3 Superiorly Directed Locking Screws on Stability in a 3-Part Proximal </a:t>
            </a:r>
            <a:r>
              <a:rPr lang="en-US" dirty="0" err="1"/>
              <a:t>Humerus</a:t>
            </a:r>
            <a:r>
              <a:rPr lang="en-US" dirty="0"/>
              <a:t> Fracture Model. J </a:t>
            </a:r>
            <a:r>
              <a:rPr lang="en-US" dirty="0" err="1"/>
              <a:t>Orthop</a:t>
            </a:r>
            <a:r>
              <a:rPr lang="en-US" dirty="0"/>
              <a:t> Trauma 2018;32:306-312.</a:t>
            </a:r>
          </a:p>
          <a:p>
            <a:r>
              <a:rPr lang="en-US" dirty="0" err="1"/>
              <a:t>Arvesen</a:t>
            </a:r>
            <a:r>
              <a:rPr lang="en-US" dirty="0"/>
              <a:t> JE, Gill SW, Sinatra PM, </a:t>
            </a:r>
            <a:r>
              <a:rPr lang="en-US" dirty="0" err="1"/>
              <a:t>Eng</a:t>
            </a:r>
            <a:r>
              <a:rPr lang="en-US" dirty="0"/>
              <a:t> M, Bledsoe G, </a:t>
            </a:r>
            <a:r>
              <a:rPr lang="en-US" dirty="0" err="1"/>
              <a:t>Kaar</a:t>
            </a:r>
            <a:r>
              <a:rPr lang="en-US" dirty="0"/>
              <a:t> SG. Biomechanical Contribution of Tension-Reducing Rotator Cuff Sutures in 3-Part Proximal </a:t>
            </a:r>
            <a:r>
              <a:rPr lang="en-US" dirty="0" err="1"/>
              <a:t>Humerus</a:t>
            </a:r>
            <a:r>
              <a:rPr lang="en-US" dirty="0"/>
              <a:t> Fractures. J </a:t>
            </a:r>
            <a:r>
              <a:rPr lang="en-US" dirty="0" err="1"/>
              <a:t>Orthop</a:t>
            </a:r>
            <a:r>
              <a:rPr lang="en-US" dirty="0"/>
              <a:t> Trauma 2016;30:e262-266.</a:t>
            </a:r>
          </a:p>
          <a:p>
            <a:r>
              <a:rPr lang="en-US" dirty="0" err="1"/>
              <a:t>Traver</a:t>
            </a:r>
            <a:r>
              <a:rPr lang="en-US" dirty="0"/>
              <a:t> JL, Guzman MA, </a:t>
            </a:r>
            <a:r>
              <a:rPr lang="en-US" dirty="0" err="1"/>
              <a:t>Cannada</a:t>
            </a:r>
            <a:r>
              <a:rPr lang="en-US" dirty="0"/>
              <a:t> LK, </a:t>
            </a:r>
            <a:r>
              <a:rPr lang="en-US" dirty="0" err="1"/>
              <a:t>Kaar</a:t>
            </a:r>
            <a:r>
              <a:rPr lang="en-US" dirty="0"/>
              <a:t> SG. In the Axillary Nerve at Risk During a Deltoid-Splitting Approach for Proximal </a:t>
            </a:r>
            <a:r>
              <a:rPr lang="en-US" dirty="0" err="1"/>
              <a:t>Humerus</a:t>
            </a:r>
            <a:r>
              <a:rPr lang="en-US" dirty="0"/>
              <a:t> Fractures? J </a:t>
            </a:r>
            <a:r>
              <a:rPr lang="en-US" dirty="0" err="1"/>
              <a:t>Orthop</a:t>
            </a:r>
            <a:r>
              <a:rPr lang="en-US" dirty="0"/>
              <a:t> Trauma 2016;30:240-244.</a:t>
            </a:r>
          </a:p>
          <a:p>
            <a:r>
              <a:rPr lang="en-US" dirty="0"/>
              <a:t>Nowak LL, Davis AM, Mamdani M, Beaton D, Kennedy C, </a:t>
            </a:r>
            <a:r>
              <a:rPr lang="en-US" dirty="0" err="1"/>
              <a:t>Schemitsch</a:t>
            </a:r>
            <a:r>
              <a:rPr lang="en-US" dirty="0"/>
              <a:t> EH. A Systematic </a:t>
            </a:r>
            <a:r>
              <a:rPr lang="en-US" dirty="0" err="1"/>
              <a:t>Reivew</a:t>
            </a:r>
            <a:r>
              <a:rPr lang="en-US" dirty="0"/>
              <a:t> and Standardized Comparison of Available Evidence for Outcome Measures Used to Evaluate Proximal </a:t>
            </a:r>
            <a:r>
              <a:rPr lang="en-US" dirty="0" err="1"/>
              <a:t>Humerus</a:t>
            </a:r>
            <a:r>
              <a:rPr lang="en-US" dirty="0"/>
              <a:t> Fracture Patients. J </a:t>
            </a:r>
            <a:r>
              <a:rPr lang="en-US" dirty="0" err="1"/>
              <a:t>Orthop</a:t>
            </a:r>
            <a:r>
              <a:rPr lang="en-US" dirty="0"/>
              <a:t> Trauma 2019;33:e256-e262.</a:t>
            </a:r>
          </a:p>
          <a:p>
            <a:r>
              <a:rPr lang="en-US" dirty="0"/>
              <a:t>Gardner MJ, Weil Y, Barker JU, Kelly BT, </a:t>
            </a:r>
            <a:r>
              <a:rPr lang="en-US" dirty="0" err="1"/>
              <a:t>Helfet</a:t>
            </a:r>
            <a:r>
              <a:rPr lang="en-US" dirty="0"/>
              <a:t> DL, </a:t>
            </a:r>
            <a:r>
              <a:rPr lang="en-US" dirty="0" err="1"/>
              <a:t>Lorich</a:t>
            </a:r>
            <a:r>
              <a:rPr lang="en-US" dirty="0"/>
              <a:t> DG. The Importance of Medial Support in Locked Plating of Proximal </a:t>
            </a:r>
            <a:r>
              <a:rPr lang="en-US" dirty="0" err="1"/>
              <a:t>Humerus</a:t>
            </a:r>
            <a:r>
              <a:rPr lang="en-US" dirty="0"/>
              <a:t> Fractures. J </a:t>
            </a:r>
            <a:r>
              <a:rPr lang="en-US" dirty="0" err="1"/>
              <a:t>Orthop</a:t>
            </a:r>
            <a:r>
              <a:rPr lang="en-US" dirty="0"/>
              <a:t> Trauma 2007;21:185-191.</a:t>
            </a:r>
          </a:p>
          <a:p>
            <a:r>
              <a:rPr lang="en-US" dirty="0"/>
              <a:t>Jung S, Shim S, Kim H, Lee J, Lim H. Factors that Influence Reduction Loss in Proximal </a:t>
            </a:r>
            <a:r>
              <a:rPr lang="en-US" dirty="0" err="1"/>
              <a:t>Humerus</a:t>
            </a:r>
            <a:r>
              <a:rPr lang="en-US" dirty="0"/>
              <a:t> Fracture Surgery. J </a:t>
            </a:r>
            <a:r>
              <a:rPr lang="en-US" dirty="0" err="1"/>
              <a:t>Orthop</a:t>
            </a:r>
            <a:r>
              <a:rPr lang="en-US" dirty="0"/>
              <a:t> Trauma 2015;29:276-282.</a:t>
            </a:r>
          </a:p>
          <a:p>
            <a:r>
              <a:rPr lang="en-US" dirty="0" err="1"/>
              <a:t>Davids</a:t>
            </a:r>
            <a:r>
              <a:rPr lang="en-US" dirty="0"/>
              <a:t> S, Allen D, </a:t>
            </a:r>
            <a:r>
              <a:rPr lang="en-US" dirty="0" err="1"/>
              <a:t>Desarno</a:t>
            </a:r>
            <a:r>
              <a:rPr lang="en-US" dirty="0"/>
              <a:t> M, Endres NK, Bartlett C, </a:t>
            </a:r>
            <a:r>
              <a:rPr lang="en-US" dirty="0" err="1"/>
              <a:t>Shafritz</a:t>
            </a:r>
            <a:r>
              <a:rPr lang="en-US" dirty="0"/>
              <a:t> A. Comparison of Locked Plating of Varus Displaced Proximal Humeral Fractures With and Without Fibula Allograft Augmentation. J </a:t>
            </a:r>
            <a:r>
              <a:rPr lang="en-US" dirty="0" err="1"/>
              <a:t>Orthop</a:t>
            </a:r>
            <a:r>
              <a:rPr lang="en-US" dirty="0"/>
              <a:t> Trauma 2020;34:186-192.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017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Epidemiology</a:t>
            </a:r>
            <a:endParaRPr lang="en-US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Females &gt; Males</a:t>
            </a:r>
          </a:p>
          <a:p>
            <a:r>
              <a:rPr lang="en-US" b="1" dirty="0"/>
              <a:t>Bimodal distribution – young males, older females</a:t>
            </a:r>
          </a:p>
          <a:p>
            <a:r>
              <a:rPr lang="en-US" b="1" dirty="0"/>
              <a:t>Incidence increases with age</a:t>
            </a:r>
          </a:p>
          <a:p>
            <a:pPr lvl="1"/>
            <a:r>
              <a:rPr lang="en-US" b="1" dirty="0"/>
              <a:t>As population ages the incidence of proximal humerus fractures is expected to increase</a:t>
            </a:r>
          </a:p>
          <a:p>
            <a:r>
              <a:rPr lang="en-US" b="1" dirty="0"/>
              <a:t>Highest risk in white females</a:t>
            </a:r>
          </a:p>
          <a:p>
            <a:r>
              <a:rPr lang="en-US" b="1" dirty="0"/>
              <a:t>Osteoporosis related fracture</a:t>
            </a:r>
          </a:p>
          <a:p>
            <a:pPr lvl="1"/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most common nonvertebral osteoporotic fracture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413839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02766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/>
              <a:t>Carofino</a:t>
            </a:r>
            <a:r>
              <a:rPr lang="en-US" dirty="0"/>
              <a:t> BC, Leopold SS. The </a:t>
            </a:r>
            <a:r>
              <a:rPr lang="en-US" dirty="0" err="1"/>
              <a:t>Neer</a:t>
            </a:r>
            <a:r>
              <a:rPr lang="en-US" dirty="0"/>
              <a:t> Classification for Proximal </a:t>
            </a:r>
            <a:r>
              <a:rPr lang="en-US" dirty="0" err="1"/>
              <a:t>Humerus</a:t>
            </a:r>
            <a:r>
              <a:rPr lang="en-US" dirty="0"/>
              <a:t> Fractures. </a:t>
            </a:r>
            <a:r>
              <a:rPr lang="en-US" dirty="0" err="1"/>
              <a:t>Clin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</a:t>
            </a:r>
            <a:r>
              <a:rPr lang="en-US" dirty="0" err="1"/>
              <a:t>Relat</a:t>
            </a:r>
            <a:r>
              <a:rPr lang="en-US" dirty="0"/>
              <a:t> Res 2013;471:39-43.</a:t>
            </a:r>
          </a:p>
          <a:p>
            <a:r>
              <a:rPr lang="en-US" dirty="0"/>
              <a:t>Wallace MJ, Bledsoe G, </a:t>
            </a:r>
            <a:r>
              <a:rPr lang="en-US" dirty="0" err="1"/>
              <a:t>Moed</a:t>
            </a:r>
            <a:r>
              <a:rPr lang="en-US" dirty="0"/>
              <a:t> BR, Israel HA, </a:t>
            </a:r>
            <a:r>
              <a:rPr lang="en-US" dirty="0" err="1"/>
              <a:t>Kaar</a:t>
            </a:r>
            <a:r>
              <a:rPr lang="en-US" dirty="0"/>
              <a:t> SG. Relationship of Cortical Thickness of the Proximal </a:t>
            </a:r>
            <a:r>
              <a:rPr lang="en-US" dirty="0" err="1"/>
              <a:t>Humerus</a:t>
            </a:r>
            <a:r>
              <a:rPr lang="en-US" dirty="0"/>
              <a:t> and Pullout Strength of a Locked Plate and Screw Construct. J </a:t>
            </a:r>
            <a:r>
              <a:rPr lang="en-US" dirty="0" err="1"/>
              <a:t>Orthop</a:t>
            </a:r>
            <a:r>
              <a:rPr lang="en-US" dirty="0"/>
              <a:t> Trauma 2012;26:222-225.</a:t>
            </a:r>
          </a:p>
          <a:p>
            <a:r>
              <a:rPr lang="en-US" dirty="0" err="1"/>
              <a:t>Berkes</a:t>
            </a:r>
            <a:r>
              <a:rPr lang="en-US" dirty="0"/>
              <a:t> MB, Little MTM, Lazaro LE, </a:t>
            </a:r>
            <a:r>
              <a:rPr lang="en-US" dirty="0" err="1"/>
              <a:t>Cymerman</a:t>
            </a:r>
            <a:r>
              <a:rPr lang="en-US" dirty="0"/>
              <a:t> RM, </a:t>
            </a:r>
            <a:r>
              <a:rPr lang="en-US" dirty="0" err="1"/>
              <a:t>Pardee</a:t>
            </a:r>
            <a:r>
              <a:rPr lang="en-US" dirty="0"/>
              <a:t> NC, </a:t>
            </a:r>
            <a:r>
              <a:rPr lang="en-US" dirty="0" err="1"/>
              <a:t>Helfet</a:t>
            </a:r>
            <a:r>
              <a:rPr lang="en-US" dirty="0"/>
              <a:t> DL, Dines JS, </a:t>
            </a:r>
            <a:r>
              <a:rPr lang="en-US" dirty="0" err="1"/>
              <a:t>Lorich</a:t>
            </a:r>
            <a:r>
              <a:rPr lang="en-US" dirty="0"/>
              <a:t> DG. Intramedullary Allograft Fibula as a Reduction and Fixation Tool for Treatment of Complex Proximal </a:t>
            </a:r>
            <a:r>
              <a:rPr lang="en-US" dirty="0" err="1"/>
              <a:t>Humerus</a:t>
            </a:r>
            <a:r>
              <a:rPr lang="en-US" dirty="0"/>
              <a:t> Fractures with Diaphyseal Extension. J </a:t>
            </a:r>
            <a:r>
              <a:rPr lang="en-US" dirty="0" err="1"/>
              <a:t>Orthop</a:t>
            </a:r>
            <a:r>
              <a:rPr lang="en-US" dirty="0"/>
              <a:t> Trauma 2014;28:e56-e64.</a:t>
            </a:r>
          </a:p>
          <a:p>
            <a:r>
              <a:rPr lang="en-US" dirty="0"/>
              <a:t>Mehta S, Chin M, </a:t>
            </a:r>
            <a:r>
              <a:rPr lang="en-US" dirty="0" err="1"/>
              <a:t>Sanville</a:t>
            </a:r>
            <a:r>
              <a:rPr lang="en-US" dirty="0"/>
              <a:t> J, </a:t>
            </a:r>
            <a:r>
              <a:rPr lang="en-US" dirty="0" err="1"/>
              <a:t>Namdaria</a:t>
            </a:r>
            <a:r>
              <a:rPr lang="en-US" dirty="0"/>
              <a:t> S, Hast MW. Calcar screw position in proximal </a:t>
            </a:r>
            <a:r>
              <a:rPr lang="en-US" dirty="0" err="1"/>
              <a:t>humerus</a:t>
            </a:r>
            <a:r>
              <a:rPr lang="en-US" dirty="0"/>
              <a:t> fracture fixation: Don’t miss high! Injury 2018:624-629.</a:t>
            </a:r>
          </a:p>
          <a:p>
            <a:r>
              <a:rPr lang="en-US" dirty="0" err="1"/>
              <a:t>Campochiaro</a:t>
            </a:r>
            <a:r>
              <a:rPr lang="en-US" dirty="0"/>
              <a:t> G, </a:t>
            </a:r>
            <a:r>
              <a:rPr lang="en-US" dirty="0" err="1"/>
              <a:t>Rebuzzi</a:t>
            </a:r>
            <a:r>
              <a:rPr lang="en-US" dirty="0"/>
              <a:t> M, </a:t>
            </a:r>
            <a:r>
              <a:rPr lang="en-US" dirty="0" err="1"/>
              <a:t>Baudi</a:t>
            </a:r>
            <a:r>
              <a:rPr lang="en-US" dirty="0"/>
              <a:t> P, Catani F. Complex proximal </a:t>
            </a:r>
            <a:r>
              <a:rPr lang="en-US" dirty="0" err="1"/>
              <a:t>humerus</a:t>
            </a:r>
            <a:r>
              <a:rPr lang="en-US" dirty="0"/>
              <a:t> fractures: Hertel’s criteria reliability to predict head necrosis. </a:t>
            </a:r>
            <a:r>
              <a:rPr lang="en-US" dirty="0" err="1"/>
              <a:t>Musculoskelet</a:t>
            </a:r>
            <a:r>
              <a:rPr lang="en-US" dirty="0"/>
              <a:t> </a:t>
            </a:r>
            <a:r>
              <a:rPr lang="en-US" dirty="0" err="1"/>
              <a:t>Surg</a:t>
            </a:r>
            <a:r>
              <a:rPr lang="en-US" dirty="0"/>
              <a:t> 2015;99:S9-S15.</a:t>
            </a:r>
          </a:p>
          <a:p>
            <a:r>
              <a:rPr lang="en-US" dirty="0"/>
              <a:t>Dillon MT, Prentice HA, </a:t>
            </a:r>
            <a:r>
              <a:rPr lang="en-US" dirty="0" err="1"/>
              <a:t>Burfeind</a:t>
            </a:r>
            <a:r>
              <a:rPr lang="en-US" dirty="0"/>
              <a:t> WE, Chan PH, Navarro RA. The increasing role of reverse total shoulder arthroplasty in the treatment of proximal </a:t>
            </a:r>
            <a:r>
              <a:rPr lang="en-US" dirty="0" err="1"/>
              <a:t>humerus</a:t>
            </a:r>
            <a:r>
              <a:rPr lang="en-US" dirty="0"/>
              <a:t> fractures. Injury 2019:676-680.</a:t>
            </a:r>
          </a:p>
          <a:p>
            <a:r>
              <a:rPr lang="en-US" dirty="0"/>
              <a:t>Rouleau DM, </a:t>
            </a:r>
            <a:r>
              <a:rPr lang="en-US" dirty="0" err="1"/>
              <a:t>Mutch</a:t>
            </a:r>
            <a:r>
              <a:rPr lang="en-US" dirty="0"/>
              <a:t> J, </a:t>
            </a:r>
            <a:r>
              <a:rPr lang="en-US" dirty="0" err="1"/>
              <a:t>Laflamme</a:t>
            </a:r>
            <a:r>
              <a:rPr lang="en-US" dirty="0"/>
              <a:t> G. Surgical Treatment of Displaced Greater Tuberosity Fractures of the </a:t>
            </a:r>
            <a:r>
              <a:rPr lang="en-US" dirty="0" err="1"/>
              <a:t>Humerus</a:t>
            </a:r>
            <a:r>
              <a:rPr lang="en-US" dirty="0"/>
              <a:t>. J Am </a:t>
            </a:r>
            <a:r>
              <a:rPr lang="en-US" dirty="0" err="1"/>
              <a:t>Acad</a:t>
            </a:r>
            <a:r>
              <a:rPr lang="en-US" dirty="0"/>
              <a:t> </a:t>
            </a:r>
            <a:r>
              <a:rPr lang="en-US" dirty="0" err="1"/>
              <a:t>Orthop</a:t>
            </a:r>
            <a:r>
              <a:rPr lang="en-US" dirty="0"/>
              <a:t> </a:t>
            </a:r>
            <a:r>
              <a:rPr lang="en-US" dirty="0" err="1"/>
              <a:t>Surg</a:t>
            </a:r>
            <a:r>
              <a:rPr lang="en-US" dirty="0"/>
              <a:t> 2016;24:46-56.</a:t>
            </a:r>
          </a:p>
          <a:p>
            <a:r>
              <a:rPr lang="en-US" dirty="0" err="1"/>
              <a:t>Vallier</a:t>
            </a:r>
            <a:r>
              <a:rPr lang="en-US" dirty="0"/>
              <a:t> HA. Treatment of Proximal </a:t>
            </a:r>
            <a:r>
              <a:rPr lang="en-US" dirty="0" err="1"/>
              <a:t>Humerus</a:t>
            </a:r>
            <a:r>
              <a:rPr lang="en-US" dirty="0"/>
              <a:t> Fractures. J </a:t>
            </a:r>
            <a:r>
              <a:rPr lang="en-US" dirty="0" err="1"/>
              <a:t>Orthop</a:t>
            </a:r>
            <a:r>
              <a:rPr lang="en-US" dirty="0"/>
              <a:t> Trauma 2007;21:469-476.</a:t>
            </a:r>
          </a:p>
          <a:p>
            <a:r>
              <a:rPr lang="en-US" dirty="0"/>
              <a:t>Sobel AD, Shah KN, Paxton ES. Fixation of a Proximal </a:t>
            </a:r>
            <a:r>
              <a:rPr lang="en-US" dirty="0" err="1"/>
              <a:t>Humerus</a:t>
            </a:r>
            <a:r>
              <a:rPr lang="en-US" dirty="0"/>
              <a:t> Fracture With an Intramedullary Nail. J </a:t>
            </a:r>
            <a:r>
              <a:rPr lang="en-US" dirty="0" err="1"/>
              <a:t>Orthop</a:t>
            </a:r>
            <a:r>
              <a:rPr lang="en-US" dirty="0"/>
              <a:t> Trauma 2017;31:S47-S49. </a:t>
            </a:r>
          </a:p>
          <a:p>
            <a:r>
              <a:rPr lang="en-US" dirty="0" err="1"/>
              <a:t>Spross</a:t>
            </a:r>
            <a:r>
              <a:rPr lang="en-US" dirty="0"/>
              <a:t> C, </a:t>
            </a:r>
            <a:r>
              <a:rPr lang="en-US" dirty="0" err="1"/>
              <a:t>Meester</a:t>
            </a:r>
            <a:r>
              <a:rPr lang="en-US" dirty="0"/>
              <a:t> J, </a:t>
            </a:r>
            <a:r>
              <a:rPr lang="en-US" dirty="0" err="1"/>
              <a:t>Mazzucchelli</a:t>
            </a:r>
            <a:r>
              <a:rPr lang="en-US" dirty="0"/>
              <a:t> RA, </a:t>
            </a:r>
            <a:r>
              <a:rPr lang="en-US" dirty="0" err="1"/>
              <a:t>Puskas</a:t>
            </a:r>
            <a:r>
              <a:rPr lang="en-US" dirty="0"/>
              <a:t> GJ, </a:t>
            </a:r>
            <a:r>
              <a:rPr lang="en-US" dirty="0" err="1"/>
              <a:t>Zdravkovic</a:t>
            </a:r>
            <a:r>
              <a:rPr lang="en-US" dirty="0"/>
              <a:t> V, </a:t>
            </a:r>
            <a:r>
              <a:rPr lang="en-US" dirty="0" err="1"/>
              <a:t>Jost</a:t>
            </a:r>
            <a:r>
              <a:rPr lang="en-US" dirty="0"/>
              <a:t> B. Evidence-based algorithm to treat patients with proximal </a:t>
            </a:r>
            <a:r>
              <a:rPr lang="en-US" dirty="0" err="1"/>
              <a:t>humerus</a:t>
            </a:r>
            <a:r>
              <a:rPr lang="en-US" dirty="0"/>
              <a:t> fractures – a prospective study with early clinical and overall performance results. J Shoulder Elbow </a:t>
            </a:r>
            <a:r>
              <a:rPr lang="en-US" dirty="0" err="1"/>
              <a:t>Surg</a:t>
            </a:r>
            <a:r>
              <a:rPr lang="en-US" dirty="0"/>
              <a:t> 2019;28:1022-1032.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762641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B5CC7-095B-9F4C-9840-84F6A559D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52996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Court-Brown CM, Heckman JD, McQueen MM, Ricci WM, </a:t>
            </a:r>
            <a:r>
              <a:rPr lang="en-US" dirty="0" err="1"/>
              <a:t>Tornetta</a:t>
            </a:r>
            <a:r>
              <a:rPr lang="en-US" dirty="0"/>
              <a:t> P. Rockwood and Green’s Fractures in Adults. 2015. Wolters Kluwer Health. </a:t>
            </a:r>
          </a:p>
          <a:p>
            <a:r>
              <a:rPr lang="en-US" dirty="0"/>
              <a:t>Konrad G et al. Open Reduction and Internal Fixation of Proximal </a:t>
            </a:r>
            <a:r>
              <a:rPr lang="en-US" dirty="0" err="1"/>
              <a:t>Humerus</a:t>
            </a:r>
            <a:r>
              <a:rPr lang="en-US" dirty="0"/>
              <a:t> Fractures with Use of the Locking Proximal </a:t>
            </a:r>
            <a:r>
              <a:rPr lang="en-US" dirty="0" err="1"/>
              <a:t>Humerus</a:t>
            </a:r>
            <a:r>
              <a:rPr lang="en-US" dirty="0"/>
              <a:t> Plate: Surgical Technique. JBJS 2010;92:85-95.</a:t>
            </a:r>
          </a:p>
          <a:p>
            <a:r>
              <a:rPr lang="en-US" dirty="0"/>
              <a:t>Gardner MJ, Henley MB. Harborview Illustrated Tips and Tricks in Fracture Surgery. Wolters Kluwer 2011. </a:t>
            </a:r>
          </a:p>
          <a:p>
            <a:r>
              <a:rPr lang="en-US" dirty="0" err="1"/>
              <a:t>Jost</a:t>
            </a:r>
            <a:r>
              <a:rPr lang="en-US" dirty="0"/>
              <a:t> B, </a:t>
            </a:r>
            <a:r>
              <a:rPr lang="en-US" dirty="0" err="1"/>
              <a:t>Spross</a:t>
            </a:r>
            <a:r>
              <a:rPr lang="en-US" dirty="0"/>
              <a:t> C, </a:t>
            </a:r>
            <a:r>
              <a:rPr lang="en-US" dirty="0" err="1"/>
              <a:t>Grehn</a:t>
            </a:r>
            <a:r>
              <a:rPr lang="en-US" dirty="0"/>
              <a:t> H, Gerber C. Locking plate fixation of fractures of the proximal </a:t>
            </a:r>
            <a:r>
              <a:rPr lang="en-US" dirty="0" err="1"/>
              <a:t>humerus</a:t>
            </a:r>
            <a:r>
              <a:rPr lang="en-US" dirty="0"/>
              <a:t>: analysis of complications, revision strategies and outcome. JSES 2013; 22:542-549.</a:t>
            </a:r>
          </a:p>
          <a:p>
            <a:r>
              <a:rPr lang="en-US" dirty="0"/>
              <a:t>Stern L, </a:t>
            </a:r>
            <a:r>
              <a:rPr lang="en-US" dirty="0" err="1"/>
              <a:t>Gorczyca</a:t>
            </a:r>
            <a:r>
              <a:rPr lang="en-US" dirty="0"/>
              <a:t> MT, </a:t>
            </a:r>
            <a:r>
              <a:rPr lang="en-US" dirty="0" err="1"/>
              <a:t>Gorczyca</a:t>
            </a:r>
            <a:r>
              <a:rPr lang="en-US" dirty="0"/>
              <a:t> JT. Preoperative measurement of the thickness of the center of the humeral head predicts screw cutout after locked plating of proximal </a:t>
            </a:r>
            <a:r>
              <a:rPr lang="en-US" dirty="0" err="1"/>
              <a:t>humerus</a:t>
            </a:r>
            <a:r>
              <a:rPr lang="en-US" dirty="0"/>
              <a:t> fractures. JSES 2021;30:80-88.</a:t>
            </a:r>
          </a:p>
          <a:p>
            <a:r>
              <a:rPr lang="en-US" dirty="0" err="1"/>
              <a:t>Jost</a:t>
            </a:r>
            <a:r>
              <a:rPr lang="en-US" dirty="0"/>
              <a:t> B, </a:t>
            </a:r>
            <a:r>
              <a:rPr lang="en-US" dirty="0" err="1"/>
              <a:t>Spross</a:t>
            </a:r>
            <a:r>
              <a:rPr lang="en-US" dirty="0"/>
              <a:t> C, </a:t>
            </a:r>
            <a:r>
              <a:rPr lang="en-US" dirty="0" err="1"/>
              <a:t>Grehn</a:t>
            </a:r>
            <a:r>
              <a:rPr lang="en-US" dirty="0"/>
              <a:t> H, Gerber C. Locking plate fixation of fractures of the proximal </a:t>
            </a:r>
            <a:r>
              <a:rPr lang="en-US" dirty="0" err="1"/>
              <a:t>humerus</a:t>
            </a:r>
            <a:r>
              <a:rPr lang="en-US" dirty="0"/>
              <a:t>: analysis of complications, revision strategies and outcome. JSES 2013; 22:542-549.</a:t>
            </a:r>
          </a:p>
          <a:p>
            <a:r>
              <a:rPr lang="en-US" dirty="0" err="1"/>
              <a:t>Knierzinger</a:t>
            </a:r>
            <a:r>
              <a:rPr lang="en-US" dirty="0"/>
              <a:t> D, </a:t>
            </a:r>
            <a:r>
              <a:rPr lang="en-US" dirty="0" err="1"/>
              <a:t>Crepaz</a:t>
            </a:r>
            <a:r>
              <a:rPr lang="en-US" dirty="0"/>
              <a:t>-Eger U, </a:t>
            </a:r>
            <a:r>
              <a:rPr lang="en-US" dirty="0" err="1"/>
              <a:t>Hengg</a:t>
            </a:r>
            <a:r>
              <a:rPr lang="en-US" dirty="0"/>
              <a:t> C, </a:t>
            </a:r>
            <a:r>
              <a:rPr lang="en-US" dirty="0" err="1"/>
              <a:t>Kralinger</a:t>
            </a:r>
            <a:r>
              <a:rPr lang="en-US" dirty="0"/>
              <a:t> F. Does cement augmentation of the screws in angular stable plating for proximal </a:t>
            </a:r>
            <a:r>
              <a:rPr lang="en-US" dirty="0" err="1"/>
              <a:t>humerus</a:t>
            </a:r>
            <a:r>
              <a:rPr lang="en-US" dirty="0"/>
              <a:t> fractures influence the radiological outcome: a retrospective assessment. Archives of </a:t>
            </a:r>
            <a:r>
              <a:rPr lang="en-US" dirty="0" err="1"/>
              <a:t>Orthopaedic</a:t>
            </a:r>
            <a:r>
              <a:rPr lang="en-US" dirty="0"/>
              <a:t> and Trauma Surgery 2020; 140:1413-1421.</a:t>
            </a:r>
          </a:p>
          <a:p>
            <a:r>
              <a:rPr lang="en-US" dirty="0"/>
              <a:t>Wright JO, Ho A, </a:t>
            </a:r>
            <a:r>
              <a:rPr lang="en-US" dirty="0" err="1"/>
              <a:t>Kalma</a:t>
            </a:r>
            <a:r>
              <a:rPr lang="en-US" dirty="0"/>
              <a:t> J, </a:t>
            </a:r>
            <a:r>
              <a:rPr lang="en-US" dirty="0" err="1"/>
              <a:t>Koueiter</a:t>
            </a:r>
            <a:r>
              <a:rPr lang="en-US" dirty="0"/>
              <a:t> D, </a:t>
            </a:r>
            <a:r>
              <a:rPr lang="en-US" dirty="0" err="1"/>
              <a:t>Esterle</a:t>
            </a:r>
            <a:r>
              <a:rPr lang="en-US" dirty="0"/>
              <a:t> J, Marcantonio D, </a:t>
            </a:r>
            <a:r>
              <a:rPr lang="en-US" dirty="0" err="1"/>
              <a:t>Wiater</a:t>
            </a:r>
            <a:r>
              <a:rPr lang="en-US" dirty="0"/>
              <a:t> JM, </a:t>
            </a:r>
            <a:r>
              <a:rPr lang="en-US" dirty="0" err="1"/>
              <a:t>Wiater</a:t>
            </a:r>
            <a:r>
              <a:rPr lang="en-US" dirty="0"/>
              <a:t> B. Uncemented Reverse Total Shoulder Arthroplasty as Initial Treatment for Comminuted Proximal </a:t>
            </a:r>
            <a:r>
              <a:rPr lang="en-US" dirty="0" err="1"/>
              <a:t>Humerus</a:t>
            </a:r>
            <a:r>
              <a:rPr lang="en-US" dirty="0"/>
              <a:t> Fractures. JOT 2019;33;7:e263-9.</a:t>
            </a:r>
          </a:p>
          <a:p>
            <a:r>
              <a:rPr lang="en-US" dirty="0" err="1"/>
              <a:t>Adeyamo</a:t>
            </a:r>
            <a:r>
              <a:rPr lang="en-US" dirty="0"/>
              <a:t> A, Bertha N, Perry KJ, </a:t>
            </a:r>
            <a:r>
              <a:rPr lang="en-US" dirty="0" err="1"/>
              <a:t>Updegrove</a:t>
            </a:r>
            <a:r>
              <a:rPr lang="en-US" dirty="0"/>
              <a:t> G. Implant Selection for Proximal </a:t>
            </a:r>
            <a:r>
              <a:rPr lang="en-US" dirty="0" err="1"/>
              <a:t>Humerus</a:t>
            </a:r>
            <a:r>
              <a:rPr lang="en-US" dirty="0"/>
              <a:t> Fractures. </a:t>
            </a:r>
            <a:r>
              <a:rPr lang="en-US" dirty="0" err="1"/>
              <a:t>Orthop</a:t>
            </a:r>
            <a:r>
              <a:rPr lang="en-US" dirty="0"/>
              <a:t> Clinics 2021;52:167-175.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8EF4217-6D84-0943-99E4-C84AC6856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u="sng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168695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Other risk factors:</a:t>
            </a:r>
          </a:p>
          <a:p>
            <a:pPr lvl="1"/>
            <a:r>
              <a:rPr lang="en-US" b="1" dirty="0"/>
              <a:t>Poor vision, Hearing aids, Diabetes, Depression, Alcohol consumption, Anticonvulsant medications, Maternal history of hip fracture, Personal history of spinal or extremity fracture</a:t>
            </a:r>
          </a:p>
          <a:p>
            <a:r>
              <a:rPr lang="en-US" b="1" dirty="0"/>
              <a:t>Protective Factors:</a:t>
            </a:r>
          </a:p>
          <a:p>
            <a:pPr lvl="1"/>
            <a:r>
              <a:rPr lang="en-US" b="1" dirty="0"/>
              <a:t>Hormonal therapy, Calcium intake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9877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Mechanisms of Injury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Ground level fall</a:t>
            </a:r>
          </a:p>
          <a:p>
            <a:pPr lvl="1"/>
            <a:r>
              <a:rPr lang="en-US" b="1" dirty="0"/>
              <a:t>Vast majority</a:t>
            </a:r>
          </a:p>
          <a:p>
            <a:r>
              <a:rPr lang="en-US" b="1" dirty="0"/>
              <a:t>High energy trauma in younger population</a:t>
            </a:r>
          </a:p>
          <a:p>
            <a:r>
              <a:rPr lang="en-US" b="1" dirty="0"/>
              <a:t>3 Main Loading Modes:</a:t>
            </a:r>
          </a:p>
          <a:p>
            <a:pPr lvl="1"/>
            <a:r>
              <a:rPr lang="en-US" b="1" dirty="0"/>
              <a:t>Compressive – Humeral head impacts at glenoid</a:t>
            </a:r>
          </a:p>
          <a:p>
            <a:pPr lvl="1"/>
            <a:r>
              <a:rPr lang="en-US" b="1" dirty="0"/>
              <a:t>Bending – Angular forces at surgical neck</a:t>
            </a:r>
          </a:p>
          <a:p>
            <a:pPr lvl="1"/>
            <a:r>
              <a:rPr lang="en-US" b="1" dirty="0"/>
              <a:t>Tension – Rotator cuff pulling on greater and less tuberosities</a:t>
            </a:r>
          </a:p>
          <a:p>
            <a:r>
              <a:rPr lang="en-US" b="1" dirty="0"/>
              <a:t>Fall on outstretched hand</a:t>
            </a:r>
          </a:p>
          <a:p>
            <a:pPr lvl="1"/>
            <a:r>
              <a:rPr lang="en-US" b="1" dirty="0"/>
              <a:t>Valgus impacted proximal </a:t>
            </a:r>
            <a:r>
              <a:rPr lang="en-US" b="1" dirty="0" err="1"/>
              <a:t>humerus</a:t>
            </a:r>
            <a:r>
              <a:rPr lang="en-US" b="1" dirty="0"/>
              <a:t> fracture</a:t>
            </a:r>
          </a:p>
          <a:p>
            <a:r>
              <a:rPr lang="en-US" b="1" dirty="0"/>
              <a:t>Fall directly onto lateral shoulder</a:t>
            </a:r>
          </a:p>
          <a:p>
            <a:pPr lvl="1"/>
            <a:r>
              <a:rPr lang="en-US" b="1" dirty="0"/>
              <a:t>Varus deformity with posterior rotational deformity </a:t>
            </a:r>
          </a:p>
        </p:txBody>
      </p:sp>
    </p:spTree>
    <p:extLst>
      <p:ext uri="{BB962C8B-B14F-4D97-AF65-F5344CB8AC3E}">
        <p14:creationId xmlns:p14="http://schemas.microsoft.com/office/powerpoint/2010/main" val="3679759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Associated Injuries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Majority are isolated low energy injuries</a:t>
            </a:r>
          </a:p>
          <a:p>
            <a:r>
              <a:rPr lang="en-US" b="1" dirty="0"/>
              <a:t>Other MSK injuries:</a:t>
            </a:r>
          </a:p>
          <a:p>
            <a:pPr lvl="1"/>
            <a:r>
              <a:rPr lang="en-US" b="1" dirty="0"/>
              <a:t>Ipsilateral distal radius</a:t>
            </a:r>
          </a:p>
          <a:p>
            <a:pPr lvl="1"/>
            <a:r>
              <a:rPr lang="en-US" b="1" dirty="0"/>
              <a:t>Hip fracture</a:t>
            </a:r>
          </a:p>
          <a:p>
            <a:pPr lvl="1"/>
            <a:r>
              <a:rPr lang="en-US" b="1" dirty="0"/>
              <a:t>Pelvic fracture</a:t>
            </a:r>
          </a:p>
          <a:p>
            <a:pPr lvl="1"/>
            <a:r>
              <a:rPr lang="en-US" b="1" dirty="0"/>
              <a:t>Head injury / Subdural hematoma</a:t>
            </a:r>
          </a:p>
          <a:p>
            <a:pPr lvl="1"/>
            <a:r>
              <a:rPr lang="en-US" b="1" dirty="0"/>
              <a:t>Nerve palsy – Suprascapular, Axillary, Musculocutaneous or Brachial plexus palsy possible</a:t>
            </a:r>
          </a:p>
          <a:p>
            <a:pPr lvl="1"/>
            <a:r>
              <a:rPr lang="en-US" b="1" dirty="0"/>
              <a:t>Vascular injury – Fracture dislocations at risk for axillary artery/vein injury</a:t>
            </a:r>
          </a:p>
        </p:txBody>
      </p:sp>
    </p:spTree>
    <p:extLst>
      <p:ext uri="{BB962C8B-B14F-4D97-AF65-F5344CB8AC3E}">
        <p14:creationId xmlns:p14="http://schemas.microsoft.com/office/powerpoint/2010/main" val="3579808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59C8A-9A40-4A7A-AB6D-CD9D34513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Clinical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CCEE-C0F6-4A0E-9E1E-AF6FDAAFE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Shoulder pain worse with motion</a:t>
            </a:r>
          </a:p>
          <a:p>
            <a:r>
              <a:rPr lang="en-US" b="1" dirty="0"/>
              <a:t>Immobility</a:t>
            </a:r>
          </a:p>
          <a:p>
            <a:r>
              <a:rPr lang="en-US" b="1" dirty="0"/>
              <a:t>Ecchymosis</a:t>
            </a:r>
          </a:p>
          <a:p>
            <a:r>
              <a:rPr lang="en-US" b="1" dirty="0"/>
              <a:t>Soft tissue swelling</a:t>
            </a:r>
          </a:p>
          <a:p>
            <a:r>
              <a:rPr lang="en-US" b="1" dirty="0"/>
              <a:t>Open fractures may occur in axilla but are rare</a:t>
            </a:r>
          </a:p>
          <a:p>
            <a:pPr lvl="1"/>
            <a:r>
              <a:rPr lang="en-US" b="1" dirty="0"/>
              <a:t>Usually occur at lateral aspect of axilla as pec major displaces shaft medially</a:t>
            </a:r>
          </a:p>
        </p:txBody>
      </p:sp>
    </p:spTree>
    <p:extLst>
      <p:ext uri="{BB962C8B-B14F-4D97-AF65-F5344CB8AC3E}">
        <p14:creationId xmlns:p14="http://schemas.microsoft.com/office/powerpoint/2010/main" val="30018533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3648</Words>
  <Application>Microsoft Office PowerPoint</Application>
  <PresentationFormat>Widescreen</PresentationFormat>
  <Paragraphs>458</Paragraphs>
  <Slides>51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Proximal Humerus Fractures</vt:lpstr>
      <vt:lpstr>Disclosures</vt:lpstr>
      <vt:lpstr>Objectives</vt:lpstr>
      <vt:lpstr>Proximal Humerus Fractures</vt:lpstr>
      <vt:lpstr>Epidemiology</vt:lpstr>
      <vt:lpstr>Risk Factors</vt:lpstr>
      <vt:lpstr>Mechanisms of Injury</vt:lpstr>
      <vt:lpstr>Associated Injuries</vt:lpstr>
      <vt:lpstr>Clinical Presentation</vt:lpstr>
      <vt:lpstr>Anatomy/Deforming Forces/Parts</vt:lpstr>
      <vt:lpstr>Anatomy/Deforming Forces/Parts</vt:lpstr>
      <vt:lpstr>Anatomy/Deforming Forces/Parts</vt:lpstr>
      <vt:lpstr>Imaging</vt:lpstr>
      <vt:lpstr>Imaging</vt:lpstr>
      <vt:lpstr>Imaging</vt:lpstr>
      <vt:lpstr>Imaging</vt:lpstr>
      <vt:lpstr>Classification</vt:lpstr>
      <vt:lpstr>Classification</vt:lpstr>
      <vt:lpstr>Classification</vt:lpstr>
      <vt:lpstr>Blood Supply to Humeral Head / AVN </vt:lpstr>
      <vt:lpstr>Blood Supply to Humeral Head</vt:lpstr>
      <vt:lpstr>Hertel’s Criteria</vt:lpstr>
      <vt:lpstr>Treatment Options</vt:lpstr>
      <vt:lpstr>Nonoperative Treatment</vt:lpstr>
      <vt:lpstr>The PROFHER Randomized Clinical Trial</vt:lpstr>
      <vt:lpstr>Treatment Options</vt:lpstr>
      <vt:lpstr>Positioning</vt:lpstr>
      <vt:lpstr>Positioning</vt:lpstr>
      <vt:lpstr>Approaches</vt:lpstr>
      <vt:lpstr>Approaches</vt:lpstr>
      <vt:lpstr>Approaches</vt:lpstr>
      <vt:lpstr>Approaches</vt:lpstr>
      <vt:lpstr>Approaches</vt:lpstr>
      <vt:lpstr>Reduction Techniques</vt:lpstr>
      <vt:lpstr>Reduction Techniques</vt:lpstr>
      <vt:lpstr>Reduction Techniques</vt:lpstr>
      <vt:lpstr>Reduction Techniques</vt:lpstr>
      <vt:lpstr>PowerPoint Presentation</vt:lpstr>
      <vt:lpstr>Augments to ORIF</vt:lpstr>
      <vt:lpstr>Arthroplasty</vt:lpstr>
      <vt:lpstr>Decision Making</vt:lpstr>
      <vt:lpstr>PowerPoint Presentation</vt:lpstr>
      <vt:lpstr>Complications</vt:lpstr>
      <vt:lpstr>Complications</vt:lpstr>
      <vt:lpstr>Complications</vt:lpstr>
      <vt:lpstr>Complications</vt:lpstr>
      <vt:lpstr>More Resources:</vt:lpstr>
      <vt:lpstr>References</vt:lpstr>
      <vt:lpstr>References</vt:lpstr>
      <vt:lpstr>References</vt:lpstr>
      <vt:lpstr>References</vt:lpstr>
    </vt:vector>
  </TitlesOfParts>
  <Company>Penn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Mehta, Samir</dc:creator>
  <cp:lastModifiedBy>Sharon Moore</cp:lastModifiedBy>
  <cp:revision>89</cp:revision>
  <dcterms:created xsi:type="dcterms:W3CDTF">2020-05-02T17:28:30Z</dcterms:created>
  <dcterms:modified xsi:type="dcterms:W3CDTF">2021-06-29T21:54:56Z</dcterms:modified>
</cp:coreProperties>
</file>