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386" r:id="rId3"/>
    <p:sldId id="261" r:id="rId4"/>
    <p:sldId id="285" r:id="rId5"/>
    <p:sldId id="256" r:id="rId6"/>
    <p:sldId id="290" r:id="rId7"/>
    <p:sldId id="274" r:id="rId8"/>
    <p:sldId id="291" r:id="rId9"/>
    <p:sldId id="369" r:id="rId10"/>
    <p:sldId id="373" r:id="rId11"/>
    <p:sldId id="333" r:id="rId12"/>
    <p:sldId id="275" r:id="rId13"/>
    <p:sldId id="325" r:id="rId14"/>
    <p:sldId id="294" r:id="rId15"/>
    <p:sldId id="341" r:id="rId16"/>
    <p:sldId id="272" r:id="rId17"/>
    <p:sldId id="326" r:id="rId18"/>
    <p:sldId id="295" r:id="rId19"/>
    <p:sldId id="331" r:id="rId20"/>
    <p:sldId id="298" r:id="rId21"/>
    <p:sldId id="299" r:id="rId22"/>
    <p:sldId id="342" r:id="rId23"/>
    <p:sldId id="267" r:id="rId24"/>
    <p:sldId id="327" r:id="rId25"/>
    <p:sldId id="296" r:id="rId26"/>
    <p:sldId id="328" r:id="rId27"/>
    <p:sldId id="297" r:id="rId28"/>
    <p:sldId id="329" r:id="rId29"/>
    <p:sldId id="311" r:id="rId30"/>
    <p:sldId id="312" r:id="rId31"/>
    <p:sldId id="308" r:id="rId32"/>
    <p:sldId id="335" r:id="rId33"/>
    <p:sldId id="381" r:id="rId34"/>
    <p:sldId id="382" r:id="rId35"/>
    <p:sldId id="313" r:id="rId36"/>
    <p:sldId id="271" r:id="rId37"/>
    <p:sldId id="315" r:id="rId38"/>
    <p:sldId id="316" r:id="rId39"/>
    <p:sldId id="314" r:id="rId40"/>
    <p:sldId id="330" r:id="rId41"/>
    <p:sldId id="301" r:id="rId42"/>
    <p:sldId id="303" r:id="rId43"/>
    <p:sldId id="302" r:id="rId44"/>
    <p:sldId id="304" r:id="rId45"/>
    <p:sldId id="269" r:id="rId46"/>
    <p:sldId id="289" r:id="rId47"/>
    <p:sldId id="307" r:id="rId48"/>
    <p:sldId id="292" r:id="rId49"/>
    <p:sldId id="270" r:id="rId50"/>
    <p:sldId id="306" r:id="rId51"/>
    <p:sldId id="305" r:id="rId52"/>
    <p:sldId id="279" r:id="rId53"/>
    <p:sldId id="338" r:id="rId54"/>
    <p:sldId id="336" r:id="rId55"/>
    <p:sldId id="337" r:id="rId56"/>
    <p:sldId id="293" r:id="rId57"/>
    <p:sldId id="340" r:id="rId58"/>
    <p:sldId id="343" r:id="rId59"/>
    <p:sldId id="344" r:id="rId60"/>
    <p:sldId id="345" r:id="rId61"/>
    <p:sldId id="339" r:id="rId62"/>
    <p:sldId id="379" r:id="rId63"/>
    <p:sldId id="280" r:id="rId64"/>
    <p:sldId id="376" r:id="rId65"/>
    <p:sldId id="374" r:id="rId66"/>
    <p:sldId id="377" r:id="rId67"/>
    <p:sldId id="366" r:id="rId68"/>
    <p:sldId id="321" r:id="rId69"/>
    <p:sldId id="317" r:id="rId70"/>
    <p:sldId id="281" r:id="rId71"/>
    <p:sldId id="320" r:id="rId72"/>
    <p:sldId id="350" r:id="rId73"/>
    <p:sldId id="353" r:id="rId74"/>
    <p:sldId id="319" r:id="rId75"/>
    <p:sldId id="282" r:id="rId76"/>
    <p:sldId id="357" r:id="rId77"/>
    <p:sldId id="383" r:id="rId78"/>
    <p:sldId id="363" r:id="rId79"/>
    <p:sldId id="358" r:id="rId80"/>
    <p:sldId id="356" r:id="rId81"/>
    <p:sldId id="384" r:id="rId82"/>
    <p:sldId id="385" r:id="rId83"/>
    <p:sldId id="362" r:id="rId84"/>
    <p:sldId id="283" r:id="rId85"/>
    <p:sldId id="286" r:id="rId86"/>
    <p:sldId id="287" r:id="rId87"/>
    <p:sldId id="365" r:id="rId88"/>
    <p:sldId id="364" r:id="rId89"/>
    <p:sldId id="288" r:id="rId90"/>
    <p:sldId id="284" r:id="rId91"/>
    <p:sldId id="322" r:id="rId92"/>
    <p:sldId id="323" r:id="rId93"/>
    <p:sldId id="324" r:id="rId94"/>
    <p:sldId id="268" r:id="rId95"/>
    <p:sldId id="380" r:id="rId96"/>
    <p:sldId id="266"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2" autoAdjust="0"/>
    <p:restoredTop sz="94660"/>
  </p:normalViewPr>
  <p:slideViewPr>
    <p:cSldViewPr snapToGrid="0">
      <p:cViewPr varScale="1">
        <p:scale>
          <a:sx n="122" d="100"/>
          <a:sy n="122" d="100"/>
        </p:scale>
        <p:origin x="90" y="24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002060"/>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8" name="Rectangle 7"/>
          <p:cNvSpPr/>
          <p:nvPr userDrawn="1"/>
        </p:nvSpPr>
        <p:spPr>
          <a:xfrm>
            <a:off x="9953723" y="6366554"/>
            <a:ext cx="3155092"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475312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81D4724-D698-47D4-A663-A96C66F201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8" name="Rectangle 7">
            <a:extLst>
              <a:ext uri="{FF2B5EF4-FFF2-40B4-BE49-F238E27FC236}">
                <a16:creationId xmlns:a16="http://schemas.microsoft.com/office/drawing/2014/main" id="{8B77DA90-9C27-4E1F-99A1-E6516E2C4B56}"/>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37567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85D1BB07-7AF7-4B17-80BC-DC29DEF74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8" name="Rectangle 7">
            <a:extLst>
              <a:ext uri="{FF2B5EF4-FFF2-40B4-BE49-F238E27FC236}">
                <a16:creationId xmlns:a16="http://schemas.microsoft.com/office/drawing/2014/main" id="{088771CC-05B5-4990-99DC-910542E86C8C}"/>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2946103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EADA92C2-499C-41F6-8959-9FA83F39D0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7" name="Rectangle 6">
            <a:extLst>
              <a:ext uri="{FF2B5EF4-FFF2-40B4-BE49-F238E27FC236}">
                <a16:creationId xmlns:a16="http://schemas.microsoft.com/office/drawing/2014/main" id="{23880537-A7BC-46E6-8E01-27E18D49CDA7}"/>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3980302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rgbClr val="002060"/>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7" name="Picture 6">
            <a:extLst>
              <a:ext uri="{FF2B5EF4-FFF2-40B4-BE49-F238E27FC236}">
                <a16:creationId xmlns:a16="http://schemas.microsoft.com/office/drawing/2014/main" id="{78B6D0E1-6F87-4CED-9DE4-F10059F6BE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8" name="Rectangle 7">
            <a:extLst>
              <a:ext uri="{FF2B5EF4-FFF2-40B4-BE49-F238E27FC236}">
                <a16:creationId xmlns:a16="http://schemas.microsoft.com/office/drawing/2014/main" id="{F71ACD1C-73DB-40EC-8DFA-F0DE99A9CD15}"/>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2850157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288DE133-07EF-426D-9E9C-F759B01C0C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9" name="Rectangle 8">
            <a:extLst>
              <a:ext uri="{FF2B5EF4-FFF2-40B4-BE49-F238E27FC236}">
                <a16:creationId xmlns:a16="http://schemas.microsoft.com/office/drawing/2014/main" id="{38279109-501F-4C8C-9679-AA0631E5AA94}"/>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2713489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7BB1BF96-39BE-4D5A-9FD2-10BE56E576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11" name="Rectangle 10">
            <a:extLst>
              <a:ext uri="{FF2B5EF4-FFF2-40B4-BE49-F238E27FC236}">
                <a16:creationId xmlns:a16="http://schemas.microsoft.com/office/drawing/2014/main" id="{3B4037B4-3CF5-4CC9-BDC2-61937E195D72}"/>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1152654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A4D4BAD2-3FEA-4F32-9D1D-CB78B0BE3A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7" name="Rectangle 6">
            <a:extLst>
              <a:ext uri="{FF2B5EF4-FFF2-40B4-BE49-F238E27FC236}">
                <a16:creationId xmlns:a16="http://schemas.microsoft.com/office/drawing/2014/main" id="{985807F5-0CBA-4789-8B7A-031740EE3228}"/>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3542530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CDC778-5876-463F-9576-996D6990BA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6" name="Rectangle 5">
            <a:extLst>
              <a:ext uri="{FF2B5EF4-FFF2-40B4-BE49-F238E27FC236}">
                <a16:creationId xmlns:a16="http://schemas.microsoft.com/office/drawing/2014/main" id="{34726AFF-2537-41C4-9F22-98B8928ED9A4}"/>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3507943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a:extLst>
              <a:ext uri="{FF2B5EF4-FFF2-40B4-BE49-F238E27FC236}">
                <a16:creationId xmlns:a16="http://schemas.microsoft.com/office/drawing/2014/main" id="{D92B9269-5DD5-4B15-89D6-537E8C963C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9" name="Rectangle 8">
            <a:extLst>
              <a:ext uri="{FF2B5EF4-FFF2-40B4-BE49-F238E27FC236}">
                <a16:creationId xmlns:a16="http://schemas.microsoft.com/office/drawing/2014/main" id="{CD6E1A62-C05B-4564-AD54-68F9FA12DCCB}"/>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3526293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a:extLst>
              <a:ext uri="{FF2B5EF4-FFF2-40B4-BE49-F238E27FC236}">
                <a16:creationId xmlns:a16="http://schemas.microsoft.com/office/drawing/2014/main" id="{FC6AAA24-3D51-4CD0-BFBC-35135D6AA0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9" name="Rectangle 8">
            <a:extLst>
              <a:ext uri="{FF2B5EF4-FFF2-40B4-BE49-F238E27FC236}">
                <a16:creationId xmlns:a16="http://schemas.microsoft.com/office/drawing/2014/main" id="{1640504B-FFCD-4257-A350-7AD35AC41F47}"/>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1099832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2814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3.xml"/><Relationship Id="rId7" Type="http://schemas.openxmlformats.org/officeDocument/2006/relationships/image" Target="../media/image2.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Layout" Target="../slideLayouts/slideLayout2.xml"/><Relationship Id="rId5" Type="http://schemas.openxmlformats.org/officeDocument/2006/relationships/tags" Target="../tags/tag25.xml"/><Relationship Id="rId4" Type="http://schemas.openxmlformats.org/officeDocument/2006/relationships/tags" Target="../tags/tag24.xml"/><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otaonline.org/video-library/45036/procedures-and-techniques/multimedia/16731323/surgical-technique-anterolateral-approach-to-the"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8.xml"/><Relationship Id="rId7" Type="http://schemas.openxmlformats.org/officeDocument/2006/relationships/tags" Target="../tags/tag32.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image" Target="../media/image17.png"/><Relationship Id="rId5" Type="http://schemas.openxmlformats.org/officeDocument/2006/relationships/tags" Target="../tags/tag30.xml"/><Relationship Id="rId10" Type="http://schemas.openxmlformats.org/officeDocument/2006/relationships/image" Target="../media/image16.jpeg"/><Relationship Id="rId4" Type="http://schemas.openxmlformats.org/officeDocument/2006/relationships/tags" Target="../tags/tag29.xml"/><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35.xml"/><Relationship Id="rId7" Type="http://schemas.openxmlformats.org/officeDocument/2006/relationships/image" Target="../media/image2.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slideLayout" Target="../slideLayouts/slideLayout2.xml"/><Relationship Id="rId5" Type="http://schemas.openxmlformats.org/officeDocument/2006/relationships/tags" Target="../tags/tag37.xml"/><Relationship Id="rId4" Type="http://schemas.openxmlformats.org/officeDocument/2006/relationships/tags" Target="../tags/tag36.xml"/></Relationships>
</file>

<file path=ppt/slides/_rels/slide21.xml.rels><?xml version="1.0" encoding="UTF-8" standalone="yes"?>
<Relationships xmlns="http://schemas.openxmlformats.org/package/2006/relationships"><Relationship Id="rId8" Type="http://schemas.openxmlformats.org/officeDocument/2006/relationships/tags" Target="../tags/tag45.xml"/><Relationship Id="rId3" Type="http://schemas.openxmlformats.org/officeDocument/2006/relationships/tags" Target="../tags/tag40.xml"/><Relationship Id="rId7" Type="http://schemas.openxmlformats.org/officeDocument/2006/relationships/tags" Target="../tags/tag44.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image" Target="../media/image19.png"/><Relationship Id="rId5" Type="http://schemas.openxmlformats.org/officeDocument/2006/relationships/tags" Target="../tags/tag42.xml"/><Relationship Id="rId10" Type="http://schemas.openxmlformats.org/officeDocument/2006/relationships/image" Target="../media/image2.png"/><Relationship Id="rId4" Type="http://schemas.openxmlformats.org/officeDocument/2006/relationships/tags" Target="../tags/tag41.xml"/><Relationship Id="rId9"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otaonline.org/video-library/45036/procedures-and-techniques/multimedia/16776523/orif-of-the-humerus"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24.jpeg"/><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tags" Target="../tags/tag51.xml"/><Relationship Id="rId7" Type="http://schemas.openxmlformats.org/officeDocument/2006/relationships/image" Target="../media/image26.pn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25.jpeg"/><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54.xml"/><Relationship Id="rId7"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9"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image" Target="../media/image28.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62.xml"/><Relationship Id="rId7" Type="http://schemas.openxmlformats.org/officeDocument/2006/relationships/tags" Target="../tags/tag66.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tags" Target="../tags/tag65.xml"/><Relationship Id="rId5" Type="http://schemas.openxmlformats.org/officeDocument/2006/relationships/tags" Target="../tags/tag64.xml"/><Relationship Id="rId10" Type="http://schemas.openxmlformats.org/officeDocument/2006/relationships/image" Target="../media/image29.png"/><Relationship Id="rId4" Type="http://schemas.openxmlformats.org/officeDocument/2006/relationships/tags" Target="../tags/tag63.xml"/><Relationship Id="rId9"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6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6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69.xml"/><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otaonline.org/video-library/45036/procedures-and-techniques/multimedia/16731325/humeral-shaft-fracture-intramedullary-nailing"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45.png"/><Relationship Id="rId3" Type="http://schemas.openxmlformats.org/officeDocument/2006/relationships/tags" Target="../tags/tag72.xml"/><Relationship Id="rId7" Type="http://schemas.openxmlformats.org/officeDocument/2006/relationships/tags" Target="../tags/tag76.xml"/><Relationship Id="rId12" Type="http://schemas.openxmlformats.org/officeDocument/2006/relationships/image" Target="../media/image44.png"/><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11" Type="http://schemas.openxmlformats.org/officeDocument/2006/relationships/image" Target="../media/image43.png"/><Relationship Id="rId5" Type="http://schemas.openxmlformats.org/officeDocument/2006/relationships/tags" Target="../tags/tag74.xml"/><Relationship Id="rId10" Type="http://schemas.openxmlformats.org/officeDocument/2006/relationships/image" Target="../media/image42.jpeg"/><Relationship Id="rId4" Type="http://schemas.openxmlformats.org/officeDocument/2006/relationships/tags" Target="../tags/tag73.xml"/><Relationship Id="rId9" Type="http://schemas.openxmlformats.org/officeDocument/2006/relationships/image" Target="../media/image2.png"/></Relationships>
</file>

<file path=ppt/slides/_rels/slide3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79.xml"/><Relationship Id="rId7" Type="http://schemas.openxmlformats.org/officeDocument/2006/relationships/image" Target="../media/image2.pn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slideLayout" Target="../slideLayouts/slideLayout2.xml"/><Relationship Id="rId5" Type="http://schemas.openxmlformats.org/officeDocument/2006/relationships/tags" Target="../tags/tag81.xml"/><Relationship Id="rId4" Type="http://schemas.openxmlformats.org/officeDocument/2006/relationships/tags" Target="../tags/tag80.xml"/><Relationship Id="rId9" Type="http://schemas.openxmlformats.org/officeDocument/2006/relationships/image" Target="../media/image47.png"/></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tags" Target="../tags/tag89.xml"/><Relationship Id="rId13" Type="http://schemas.openxmlformats.org/officeDocument/2006/relationships/image" Target="../media/image49.png"/><Relationship Id="rId3" Type="http://schemas.openxmlformats.org/officeDocument/2006/relationships/tags" Target="../tags/tag84.xml"/><Relationship Id="rId7" Type="http://schemas.openxmlformats.org/officeDocument/2006/relationships/tags" Target="../tags/tag88.xml"/><Relationship Id="rId12" Type="http://schemas.openxmlformats.org/officeDocument/2006/relationships/image" Target="../media/image48.jpe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11" Type="http://schemas.openxmlformats.org/officeDocument/2006/relationships/image" Target="../media/image2.png"/><Relationship Id="rId5" Type="http://schemas.openxmlformats.org/officeDocument/2006/relationships/tags" Target="../tags/tag86.xml"/><Relationship Id="rId10" Type="http://schemas.openxmlformats.org/officeDocument/2006/relationships/slideLayout" Target="../slideLayouts/slideLayout2.xml"/><Relationship Id="rId4" Type="http://schemas.openxmlformats.org/officeDocument/2006/relationships/tags" Target="../tags/tag85.xml"/><Relationship Id="rId9" Type="http://schemas.openxmlformats.org/officeDocument/2006/relationships/tags" Target="../tags/tag90.xml"/></Relationships>
</file>

<file path=ppt/slides/_rels/slide42.xml.rels><?xml version="1.0" encoding="UTF-8" standalone="yes"?>
<Relationships xmlns="http://schemas.openxmlformats.org/package/2006/relationships"><Relationship Id="rId8" Type="http://schemas.openxmlformats.org/officeDocument/2006/relationships/tags" Target="../tags/tag98.xml"/><Relationship Id="rId13" Type="http://schemas.openxmlformats.org/officeDocument/2006/relationships/image" Target="../media/image52.png"/><Relationship Id="rId3" Type="http://schemas.openxmlformats.org/officeDocument/2006/relationships/tags" Target="../tags/tag93.xml"/><Relationship Id="rId7" Type="http://schemas.openxmlformats.org/officeDocument/2006/relationships/tags" Target="../tags/tag97.xml"/><Relationship Id="rId12" Type="http://schemas.openxmlformats.org/officeDocument/2006/relationships/image" Target="../media/image51.png"/><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6.xml"/><Relationship Id="rId11" Type="http://schemas.openxmlformats.org/officeDocument/2006/relationships/image" Target="../media/image50.png"/><Relationship Id="rId5" Type="http://schemas.openxmlformats.org/officeDocument/2006/relationships/tags" Target="../tags/tag95.xml"/><Relationship Id="rId10" Type="http://schemas.openxmlformats.org/officeDocument/2006/relationships/image" Target="../media/image2.png"/><Relationship Id="rId4" Type="http://schemas.openxmlformats.org/officeDocument/2006/relationships/tags" Target="../tags/tag94.xml"/><Relationship Id="rId9"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otaonline.org/video-library/45036/procedures-and-techniques/multimedia/18420128/posterior-mipo-humerus-plating"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01.xml"/><Relationship Id="rId7" Type="http://schemas.openxmlformats.org/officeDocument/2006/relationships/tags" Target="../tags/tag105.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tags" Target="../tags/tag104.xml"/><Relationship Id="rId5" Type="http://schemas.openxmlformats.org/officeDocument/2006/relationships/tags" Target="../tags/tag103.xml"/><Relationship Id="rId10" Type="http://schemas.openxmlformats.org/officeDocument/2006/relationships/image" Target="../media/image54.png"/><Relationship Id="rId4" Type="http://schemas.openxmlformats.org/officeDocument/2006/relationships/tags" Target="../tags/tag102.xml"/><Relationship Id="rId9"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otaonline.org/video-library/45036/procedures-and-techniques/multimedia/16723112/coaptation-splint-application-techniqu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4.png"/><Relationship Id="rId5" Type="http://schemas.openxmlformats.org/officeDocument/2006/relationships/tags" Target="../tags/tag5.xml"/><Relationship Id="rId10" Type="http://schemas.openxmlformats.org/officeDocument/2006/relationships/image" Target="../media/image3.jpeg"/><Relationship Id="rId4" Type="http://schemas.openxmlformats.org/officeDocument/2006/relationships/tags" Target="../tags/tag4.xml"/><Relationship Id="rId9"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0.xml"/><Relationship Id="rId7" Type="http://schemas.openxmlformats.org/officeDocument/2006/relationships/image" Target="../media/image2.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Layout" Target="../slideLayouts/slideLayout2.xml"/><Relationship Id="rId5" Type="http://schemas.openxmlformats.org/officeDocument/2006/relationships/tags" Target="../tags/tag12.xml"/><Relationship Id="rId4" Type="http://schemas.openxmlformats.org/officeDocument/2006/relationships/tags" Target="../tags/tag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5.xml"/><Relationship Id="rId7" Type="http://schemas.openxmlformats.org/officeDocument/2006/relationships/tags" Target="../tags/tag19.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7.png"/><Relationship Id="rId5" Type="http://schemas.openxmlformats.org/officeDocument/2006/relationships/tags" Target="../tags/tag17.xml"/><Relationship Id="rId10" Type="http://schemas.openxmlformats.org/officeDocument/2006/relationships/image" Target="../media/image6.jpeg"/><Relationship Id="rId4" Type="http://schemas.openxmlformats.org/officeDocument/2006/relationships/tags" Target="../tags/tag16.xml"/><Relationship Id="rId9" Type="http://schemas.openxmlformats.org/officeDocument/2006/relationships/image" Target="../media/image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8" Type="http://schemas.openxmlformats.org/officeDocument/2006/relationships/tags" Target="../tags/tag113.xml"/><Relationship Id="rId13" Type="http://schemas.openxmlformats.org/officeDocument/2006/relationships/image" Target="../media/image64.png"/><Relationship Id="rId3" Type="http://schemas.openxmlformats.org/officeDocument/2006/relationships/tags" Target="../tags/tag108.xml"/><Relationship Id="rId7" Type="http://schemas.openxmlformats.org/officeDocument/2006/relationships/tags" Target="../tags/tag112.xml"/><Relationship Id="rId12" Type="http://schemas.openxmlformats.org/officeDocument/2006/relationships/image" Target="../media/image63.jpeg"/><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tags" Target="../tags/tag111.xml"/><Relationship Id="rId11" Type="http://schemas.openxmlformats.org/officeDocument/2006/relationships/image" Target="../media/image2.png"/><Relationship Id="rId5" Type="http://schemas.openxmlformats.org/officeDocument/2006/relationships/tags" Target="../tags/tag110.xml"/><Relationship Id="rId10" Type="http://schemas.openxmlformats.org/officeDocument/2006/relationships/slideLayout" Target="../slideLayouts/slideLayout2.xml"/><Relationship Id="rId4" Type="http://schemas.openxmlformats.org/officeDocument/2006/relationships/tags" Target="../tags/tag109.xml"/><Relationship Id="rId9" Type="http://schemas.openxmlformats.org/officeDocument/2006/relationships/tags" Target="../tags/tag114.xml"/></Relationships>
</file>

<file path=ppt/slides/_rels/slide86.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17.xml"/><Relationship Id="rId7" Type="http://schemas.openxmlformats.org/officeDocument/2006/relationships/tags" Target="../tags/tag121.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tags" Target="../tags/tag120.xml"/><Relationship Id="rId11" Type="http://schemas.openxmlformats.org/officeDocument/2006/relationships/image" Target="../media/image66.png"/><Relationship Id="rId5" Type="http://schemas.openxmlformats.org/officeDocument/2006/relationships/tags" Target="../tags/tag119.xml"/><Relationship Id="rId10" Type="http://schemas.openxmlformats.org/officeDocument/2006/relationships/image" Target="../media/image65.jpeg"/><Relationship Id="rId4" Type="http://schemas.openxmlformats.org/officeDocument/2006/relationships/tags" Target="../tags/tag118.xml"/><Relationship Id="rId9" Type="http://schemas.openxmlformats.org/officeDocument/2006/relationships/image" Target="../media/image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24.xml"/><Relationship Id="rId7" Type="http://schemas.openxmlformats.org/officeDocument/2006/relationships/tags" Target="../tags/tag128.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tags" Target="../tags/tag127.xml"/><Relationship Id="rId5" Type="http://schemas.openxmlformats.org/officeDocument/2006/relationships/tags" Target="../tags/tag126.xml"/><Relationship Id="rId10" Type="http://schemas.openxmlformats.org/officeDocument/2006/relationships/image" Target="../media/image69.jpeg"/><Relationship Id="rId4" Type="http://schemas.openxmlformats.org/officeDocument/2006/relationships/tags" Target="../tags/tag125.xml"/><Relationship Id="rId9" Type="http://schemas.openxmlformats.org/officeDocument/2006/relationships/image" Target="../media/image2.png"/></Relationships>
</file>

<file path=ppt/slides/_rels/slide93.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31.xml"/><Relationship Id="rId7" Type="http://schemas.openxmlformats.org/officeDocument/2006/relationships/tags" Target="../tags/tag135.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tags" Target="../tags/tag134.xml"/><Relationship Id="rId11" Type="http://schemas.openxmlformats.org/officeDocument/2006/relationships/image" Target="../media/image71.png"/><Relationship Id="rId5" Type="http://schemas.openxmlformats.org/officeDocument/2006/relationships/tags" Target="../tags/tag133.xml"/><Relationship Id="rId10" Type="http://schemas.openxmlformats.org/officeDocument/2006/relationships/image" Target="../media/image70.png"/><Relationship Id="rId4" Type="http://schemas.openxmlformats.org/officeDocument/2006/relationships/tags" Target="../tags/tag132.xml"/><Relationship Id="rId9" Type="http://schemas.openxmlformats.org/officeDocument/2006/relationships/image" Target="../media/image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a:solidFill>
                  <a:srgbClr val="002060"/>
                </a:solidFill>
              </a:rPr>
              <a:t>Humeral Shaft </a:t>
            </a:r>
            <a:r>
              <a:rPr lang="en-US" dirty="0"/>
              <a:t>Fractures</a:t>
            </a:r>
            <a:endParaRPr lang="en-US" b="1" dirty="0">
              <a:solidFill>
                <a:srgbClr val="002060"/>
              </a:solidFill>
            </a:endParaRPr>
          </a:p>
        </p:txBody>
      </p:sp>
      <p:sp>
        <p:nvSpPr>
          <p:cNvPr id="5" name="Subtitle 4"/>
          <p:cNvSpPr>
            <a:spLocks noGrp="1"/>
          </p:cNvSpPr>
          <p:nvPr>
            <p:ph type="subTitle" idx="1"/>
          </p:nvPr>
        </p:nvSpPr>
        <p:spPr/>
        <p:txBody>
          <a:bodyPr>
            <a:normAutofit fontScale="92500" lnSpcReduction="10000"/>
          </a:bodyPr>
          <a:lstStyle/>
          <a:p>
            <a:r>
              <a:rPr lang="en-US" b="1" i="1" dirty="0"/>
              <a:t>Christopher B Sugalski, MD</a:t>
            </a:r>
          </a:p>
          <a:p>
            <a:r>
              <a:rPr lang="en-US" b="1" i="1" dirty="0" err="1"/>
              <a:t>Orthopaedic</a:t>
            </a:r>
            <a:r>
              <a:rPr lang="en-US" b="1" i="1" dirty="0"/>
              <a:t> Trauma Surgery</a:t>
            </a:r>
          </a:p>
          <a:p>
            <a:r>
              <a:rPr lang="en-US" b="1" i="1" dirty="0"/>
              <a:t>Ochsner Medical Center</a:t>
            </a:r>
          </a:p>
          <a:p>
            <a:r>
              <a:rPr lang="en-US" b="1" i="1" dirty="0"/>
              <a:t>New Orleans, LA</a:t>
            </a:r>
          </a:p>
        </p:txBody>
      </p:sp>
    </p:spTree>
    <p:extLst>
      <p:ext uri="{BB962C8B-B14F-4D97-AF65-F5344CB8AC3E}">
        <p14:creationId xmlns:p14="http://schemas.microsoft.com/office/powerpoint/2010/main" val="1313955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77B01690-7DC2-4873-B86A-1F68ECBC1343}"/>
              </a:ext>
            </a:extLst>
          </p:cNvPr>
          <p:cNvSpPr>
            <a:spLocks noGrp="1" noChangeArrowheads="1"/>
          </p:cNvSpPr>
          <p:nvPr>
            <p:ph type="title"/>
          </p:nvPr>
        </p:nvSpPr>
        <p:spPr>
          <a:xfrm>
            <a:off x="838200" y="365125"/>
            <a:ext cx="10515600" cy="1325563"/>
          </a:xfrm>
        </p:spPr>
        <p:txBody>
          <a:bodyPr/>
          <a:lstStyle/>
          <a:p>
            <a:r>
              <a:rPr lang="en-US" altLang="en-US" dirty="0">
                <a:ea typeface="ＭＳ Ｐゴシック" panose="020B0600070205080204" pitchFamily="34" charset="-128"/>
              </a:rPr>
              <a:t>Deforming Forces</a:t>
            </a:r>
          </a:p>
        </p:txBody>
      </p:sp>
      <p:sp>
        <p:nvSpPr>
          <p:cNvPr id="7" name="Text Box 7">
            <a:extLst>
              <a:ext uri="{FF2B5EF4-FFF2-40B4-BE49-F238E27FC236}">
                <a16:creationId xmlns:a16="http://schemas.microsoft.com/office/drawing/2014/main" id="{B856960B-B5A6-4574-AA3A-56C9579CB6BA}"/>
              </a:ext>
            </a:extLst>
          </p:cNvPr>
          <p:cNvSpPr txBox="1">
            <a:spLocks noChangeArrowheads="1"/>
          </p:cNvSpPr>
          <p:nvPr/>
        </p:nvSpPr>
        <p:spPr bwMode="auto">
          <a:xfrm>
            <a:off x="2514600" y="5638800"/>
            <a:ext cx="7162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FontTx/>
              <a:buNone/>
            </a:pPr>
            <a:r>
              <a:rPr lang="en-US" altLang="en-US" sz="1400" dirty="0"/>
              <a:t>Reproduced with permission from Epps H Jr., Grant RE: </a:t>
            </a:r>
            <a:r>
              <a:rPr lang="ja-JP" altLang="en-US" sz="1400" dirty="0"/>
              <a:t>“</a:t>
            </a:r>
            <a:r>
              <a:rPr lang="en-US" altLang="ja-JP" sz="1400" dirty="0"/>
              <a:t>Fractures of the shaft of the humerus</a:t>
            </a:r>
            <a:r>
              <a:rPr lang="ja-JP" altLang="en-US" sz="1400" dirty="0"/>
              <a:t>”</a:t>
            </a:r>
            <a:r>
              <a:rPr lang="en-US" altLang="ja-JP" sz="1400" dirty="0"/>
              <a:t> in Rockwood CA Jr., Green DP, </a:t>
            </a:r>
            <a:r>
              <a:rPr lang="en-US" altLang="ja-JP" sz="1400" dirty="0" err="1"/>
              <a:t>Bucholz</a:t>
            </a:r>
            <a:r>
              <a:rPr lang="en-US" altLang="ja-JP" sz="1400" dirty="0"/>
              <a:t> RW (Eds.) </a:t>
            </a:r>
            <a:r>
              <a:rPr lang="en-US" altLang="ja-JP" sz="1400" i="1" dirty="0"/>
              <a:t>Rockwood and Green</a:t>
            </a:r>
            <a:r>
              <a:rPr lang="ja-JP" altLang="en-US" sz="1400" i="1" dirty="0"/>
              <a:t>’</a:t>
            </a:r>
            <a:r>
              <a:rPr lang="en-US" altLang="ja-JP" sz="1400" i="1" dirty="0"/>
              <a:t>s Fractures in Adults</a:t>
            </a:r>
            <a:r>
              <a:rPr lang="en-US" altLang="ja-JP" sz="1400" dirty="0"/>
              <a:t> Ed 3, Philadelphia, PA JB Lippincott, 1991, Vol. 1, pp: 843-869</a:t>
            </a:r>
            <a:endParaRPr lang="en-US" altLang="en-US" sz="1400" dirty="0"/>
          </a:p>
        </p:txBody>
      </p:sp>
      <p:sp>
        <p:nvSpPr>
          <p:cNvPr id="8" name="Rectangle 3">
            <a:extLst>
              <a:ext uri="{FF2B5EF4-FFF2-40B4-BE49-F238E27FC236}">
                <a16:creationId xmlns:a16="http://schemas.microsoft.com/office/drawing/2014/main" id="{05D91A5F-64D7-4EB1-AA62-AB97AADE8660}"/>
              </a:ext>
            </a:extLst>
          </p:cNvPr>
          <p:cNvSpPr txBox="1">
            <a:spLocks noChangeArrowheads="1"/>
          </p:cNvSpPr>
          <p:nvPr/>
        </p:nvSpPr>
        <p:spPr>
          <a:xfrm>
            <a:off x="914400" y="1981200"/>
            <a:ext cx="5080000" cy="4114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a:ea typeface="ＭＳ Ｐゴシック" panose="020B0600070205080204" pitchFamily="34" charset="-128"/>
              </a:rPr>
              <a:t>Example of a fracture distal to deltoid tuberosity</a:t>
            </a:r>
          </a:p>
          <a:p>
            <a:r>
              <a:rPr lang="en-US" altLang="en-US" sz="2400" dirty="0">
                <a:ea typeface="ＭＳ Ｐゴシック" panose="020B0600070205080204" pitchFamily="34" charset="-128"/>
              </a:rPr>
              <a:t>The proximal fragment is abducted and shortening occurs at fracture site due to pull of biceps and triceps</a:t>
            </a:r>
            <a:endParaRPr lang="en-US" altLang="en-US" sz="2000" dirty="0">
              <a:ea typeface="ＭＳ Ｐゴシック" panose="020B0600070205080204" pitchFamily="34" charset="-128"/>
            </a:endParaRPr>
          </a:p>
        </p:txBody>
      </p:sp>
      <p:pic>
        <p:nvPicPr>
          <p:cNvPr id="9" name="Picture 8">
            <a:extLst>
              <a:ext uri="{FF2B5EF4-FFF2-40B4-BE49-F238E27FC236}">
                <a16:creationId xmlns:a16="http://schemas.microsoft.com/office/drawing/2014/main" id="{75FCA1B5-841B-4A94-ACB4-B3D236FDCBA2}"/>
              </a:ext>
            </a:extLst>
          </p:cNvPr>
          <p:cNvPicPr>
            <a:picLocks noChangeAspect="1"/>
          </p:cNvPicPr>
          <p:nvPr/>
        </p:nvPicPr>
        <p:blipFill>
          <a:blip r:embed="rId2"/>
          <a:stretch>
            <a:fillRect/>
          </a:stretch>
        </p:blipFill>
        <p:spPr>
          <a:xfrm>
            <a:off x="7756983" y="1177796"/>
            <a:ext cx="2645893" cy="3731075"/>
          </a:xfrm>
          <a:prstGeom prst="rect">
            <a:avLst/>
          </a:prstGeom>
        </p:spPr>
      </p:pic>
    </p:spTree>
    <p:extLst>
      <p:ext uri="{BB962C8B-B14F-4D97-AF65-F5344CB8AC3E}">
        <p14:creationId xmlns:p14="http://schemas.microsoft.com/office/powerpoint/2010/main" val="3335806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BC00DC7-46A8-41C7-8417-89B9A8045829}"/>
              </a:ext>
            </a:extLst>
          </p:cNvPr>
          <p:cNvSpPr txBox="1"/>
          <p:nvPr/>
        </p:nvSpPr>
        <p:spPr>
          <a:xfrm>
            <a:off x="1406013" y="2438132"/>
            <a:ext cx="4178808" cy="2585323"/>
          </a:xfrm>
          <a:prstGeom prst="rect">
            <a:avLst/>
          </a:prstGeom>
          <a:noFill/>
        </p:spPr>
        <p:txBody>
          <a:bodyPr wrap="square" rtlCol="0">
            <a:spAutoFit/>
          </a:bodyPr>
          <a:lstStyle/>
          <a:p>
            <a:r>
              <a:rPr lang="en-US" dirty="0"/>
              <a:t>Axillary nerve</a:t>
            </a:r>
          </a:p>
          <a:p>
            <a:pPr marL="285750" indent="-285750">
              <a:buFont typeface="Arial" panose="020B0604020202020204" pitchFamily="34" charset="0"/>
              <a:buChar char="•"/>
            </a:pPr>
            <a:r>
              <a:rPr lang="en-US" dirty="0"/>
              <a:t>3-7 cm distal to acromion</a:t>
            </a:r>
          </a:p>
          <a:p>
            <a:endParaRPr lang="en-US" dirty="0"/>
          </a:p>
          <a:p>
            <a:r>
              <a:rPr lang="en-US" dirty="0"/>
              <a:t>Radial nerve</a:t>
            </a:r>
          </a:p>
          <a:p>
            <a:pPr marL="285750" indent="-285750">
              <a:buFont typeface="Arial" panose="020B0604020202020204" pitchFamily="34" charset="0"/>
              <a:buChar char="•"/>
            </a:pPr>
            <a:r>
              <a:rPr lang="en-US" dirty="0"/>
              <a:t>16-20cm proximal to medial epicondyle</a:t>
            </a:r>
          </a:p>
          <a:p>
            <a:pPr marL="285750" indent="-285750">
              <a:buFont typeface="Arial" panose="020B0604020202020204" pitchFamily="34" charset="0"/>
              <a:buChar char="•"/>
            </a:pPr>
            <a:r>
              <a:rPr lang="en-US" dirty="0"/>
              <a:t>10-14cm proximal to lateral epicondyle</a:t>
            </a:r>
          </a:p>
          <a:p>
            <a:endParaRPr lang="en-US" dirty="0"/>
          </a:p>
          <a:p>
            <a:endParaRPr lang="en-US" dirty="0"/>
          </a:p>
          <a:p>
            <a:endParaRPr lang="en-US" dirty="0"/>
          </a:p>
        </p:txBody>
      </p:sp>
      <p:sp>
        <p:nvSpPr>
          <p:cNvPr id="2" name="TextBox 1"/>
          <p:cNvSpPr txBox="1"/>
          <p:nvPr/>
        </p:nvSpPr>
        <p:spPr>
          <a:xfrm>
            <a:off x="275303" y="538624"/>
            <a:ext cx="7149265" cy="830997"/>
          </a:xfrm>
          <a:prstGeom prst="rect">
            <a:avLst/>
          </a:prstGeom>
          <a:noFill/>
        </p:spPr>
        <p:txBody>
          <a:bodyPr wrap="none" rtlCol="0">
            <a:spAutoFit/>
          </a:bodyPr>
          <a:lstStyle/>
          <a:p>
            <a:r>
              <a:rPr lang="en-US" sz="3200" dirty="0"/>
              <a:t>Applied Surgical Anatomy of the Humerus</a:t>
            </a:r>
          </a:p>
          <a:p>
            <a:r>
              <a:rPr lang="en-US" sz="1600" dirty="0"/>
              <a:t>	</a:t>
            </a:r>
            <a:r>
              <a:rPr lang="en-US" sz="1600" dirty="0" err="1"/>
              <a:t>Zlotolow</a:t>
            </a:r>
            <a:r>
              <a:rPr lang="en-US" sz="1600" dirty="0"/>
              <a:t> et al, JAAOS, 2006</a:t>
            </a:r>
          </a:p>
        </p:txBody>
      </p:sp>
      <p:pic>
        <p:nvPicPr>
          <p:cNvPr id="10" name="New picture">
            <a:extLst>
              <a:ext uri="{FF2B5EF4-FFF2-40B4-BE49-F238E27FC236}">
                <a16:creationId xmlns:a16="http://schemas.microsoft.com/office/drawing/2014/main" id="{05E27367-4E08-4151-A255-A20BD6DF0F25}"/>
              </a:ext>
            </a:extLst>
          </p:cNvPr>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8422519" y="538624"/>
            <a:ext cx="3769481" cy="4752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12" name="Picture 11">
            <a:extLst>
              <a:ext uri="{FF2B5EF4-FFF2-40B4-BE49-F238E27FC236}">
                <a16:creationId xmlns:a16="http://schemas.microsoft.com/office/drawing/2014/main" id="{0DF9E557-0F85-47D5-81B4-D77AE64B1492}"/>
              </a:ext>
            </a:extLst>
          </p:cNvPr>
          <p:cNvPicPr>
            <a:picLocks noChangeAspect="1"/>
          </p:cNvPicPr>
          <p:nvPr/>
        </p:nvPicPr>
        <p:blipFill>
          <a:blip r:embed="rId4"/>
          <a:stretch>
            <a:fillRect/>
          </a:stretch>
        </p:blipFill>
        <p:spPr>
          <a:xfrm>
            <a:off x="8777287" y="5568951"/>
            <a:ext cx="3171825" cy="542925"/>
          </a:xfrm>
          <a:prstGeom prst="rect">
            <a:avLst/>
          </a:prstGeom>
        </p:spPr>
      </p:pic>
    </p:spTree>
    <p:extLst>
      <p:ext uri="{BB962C8B-B14F-4D97-AF65-F5344CB8AC3E}">
        <p14:creationId xmlns:p14="http://schemas.microsoft.com/office/powerpoint/2010/main" val="262565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EE4AF-25F4-4CD3-B54F-3C4C2BF108FD}"/>
              </a:ext>
            </a:extLst>
          </p:cNvPr>
          <p:cNvSpPr>
            <a:spLocks noGrp="1"/>
          </p:cNvSpPr>
          <p:nvPr>
            <p:ph type="title"/>
          </p:nvPr>
        </p:nvSpPr>
        <p:spPr/>
        <p:txBody>
          <a:bodyPr/>
          <a:lstStyle/>
          <a:p>
            <a:r>
              <a:rPr lang="en-US" dirty="0"/>
              <a:t>Surgical Approaches</a:t>
            </a:r>
          </a:p>
        </p:txBody>
      </p:sp>
      <p:sp>
        <p:nvSpPr>
          <p:cNvPr id="4" name="Text Placeholder 3">
            <a:extLst>
              <a:ext uri="{FF2B5EF4-FFF2-40B4-BE49-F238E27FC236}">
                <a16:creationId xmlns:a16="http://schemas.microsoft.com/office/drawing/2014/main" id="{034396CB-72D7-473E-8AFF-DA0CB9ED0062}"/>
              </a:ext>
            </a:extLst>
          </p:cNvPr>
          <p:cNvSpPr>
            <a:spLocks noGrp="1"/>
          </p:cNvSpPr>
          <p:nvPr>
            <p:ph type="body" idx="1"/>
          </p:nvPr>
        </p:nvSpPr>
        <p:spPr>
          <a:xfrm>
            <a:off x="1676400" y="4562475"/>
            <a:ext cx="8524613" cy="2012673"/>
          </a:xfrm>
        </p:spPr>
        <p:txBody>
          <a:bodyPr>
            <a:normAutofit fontScale="92500" lnSpcReduction="10000"/>
          </a:bodyPr>
          <a:lstStyle/>
          <a:p>
            <a:endParaRPr lang="en-US" dirty="0"/>
          </a:p>
          <a:p>
            <a:r>
              <a:rPr lang="en-US" dirty="0"/>
              <a:t>Anterolateral 		Posterior		Lateral		Medial</a:t>
            </a:r>
          </a:p>
          <a:p>
            <a:endParaRPr lang="en-US" dirty="0"/>
          </a:p>
          <a:p>
            <a:r>
              <a:rPr lang="en-US" dirty="0"/>
              <a:t>IMN</a:t>
            </a:r>
          </a:p>
          <a:p>
            <a:r>
              <a:rPr lang="en-US" dirty="0"/>
              <a:t>MIPO</a:t>
            </a:r>
          </a:p>
        </p:txBody>
      </p:sp>
    </p:spTree>
    <p:extLst>
      <p:ext uri="{BB962C8B-B14F-4D97-AF65-F5344CB8AC3E}">
        <p14:creationId xmlns:p14="http://schemas.microsoft.com/office/powerpoint/2010/main" val="3924689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505B5-18DA-40B4-BA50-E2D04A86AC5B}"/>
              </a:ext>
            </a:extLst>
          </p:cNvPr>
          <p:cNvSpPr>
            <a:spLocks noGrp="1"/>
          </p:cNvSpPr>
          <p:nvPr>
            <p:ph type="title"/>
          </p:nvPr>
        </p:nvSpPr>
        <p:spPr/>
        <p:txBody>
          <a:bodyPr/>
          <a:lstStyle/>
          <a:p>
            <a:r>
              <a:rPr lang="en-US" dirty="0"/>
              <a:t>Anterolateral Approach</a:t>
            </a:r>
          </a:p>
        </p:txBody>
      </p:sp>
    </p:spTree>
    <p:extLst>
      <p:ext uri="{BB962C8B-B14F-4D97-AF65-F5344CB8AC3E}">
        <p14:creationId xmlns:p14="http://schemas.microsoft.com/office/powerpoint/2010/main" val="3451508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Text Placeholder 2">
            <a:extLst>
              <a:ext uri="{FF2B5EF4-FFF2-40B4-BE49-F238E27FC236}">
                <a16:creationId xmlns:a16="http://schemas.microsoft.com/office/drawing/2014/main" id="{46159B5E-8215-436A-AE17-834050BB9786}"/>
              </a:ext>
            </a:extLst>
          </p:cNvPr>
          <p:cNvSpPr txBox="1"/>
          <p:nvPr>
            <p:custDataLst>
              <p:tags r:id="rId1"/>
            </p:custDataLst>
          </p:nvPr>
        </p:nvSpPr>
        <p:spPr bwMode="auto">
          <a:xfrm>
            <a:off x="1524000" y="692150"/>
            <a:ext cx="9144000" cy="508000"/>
          </a:xfrm>
          <a:prstGeom prst="rect">
            <a:avLst/>
          </a:prstGeom>
          <a:noFill/>
          <a:ln w="9525" cap="flat" cmpd="sng" algn="ctr">
            <a:noFill/>
            <a:prstDash val="solid"/>
            <a:miter lim="800000"/>
            <a:headEnd type="none" w="med" len="med"/>
            <a:tailEnd type="none" w="med" len="med"/>
          </a:ln>
        </p:spPr>
        <p:txBody>
          <a:bodyPr lIns="254000" tIns="63500" rIns="127000" bIns="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300">
                <a:ln w="9525" cap="flat" cmpd="sng" algn="ctr">
                  <a:noFill/>
                  <a:prstDash val="solid"/>
                  <a:round/>
                  <a:headEnd type="none" w="med" len="med"/>
                  <a:tailEnd type="none" w="med" len="med"/>
                </a:ln>
                <a:solidFill>
                  <a:srgbClr val="000000"/>
                </a:solidFill>
                <a:latin typeface="Helvetica" charset="0"/>
                <a:ea typeface="Arial"/>
                <a:cs typeface="Helvetica"/>
                <a:sym typeface="Wingdings"/>
              </a:rPr>
              <a:t>From: </a:t>
            </a:r>
            <a:r>
              <a:rPr lang="en-US" sz="1300" b="1">
                <a:ln w="9525" cap="flat" cmpd="sng" algn="ctr">
                  <a:noFill/>
                  <a:prstDash val="solid"/>
                  <a:round/>
                  <a:headEnd type="none" w="med" len="med"/>
                  <a:tailEnd type="none" w="med" len="med"/>
                </a:ln>
                <a:solidFill>
                  <a:srgbClr val="000000"/>
                </a:solidFill>
                <a:latin typeface="Helvetica" charset="0"/>
                <a:ea typeface="Arial"/>
                <a:cs typeface="Helvetica"/>
                <a:sym typeface="Wingdings"/>
              </a:rPr>
              <a:t>36 Humeral Shaft Fractures</a:t>
            </a:r>
          </a:p>
        </p:txBody>
      </p:sp>
      <p:cxnSp>
        <p:nvCxnSpPr>
          <p:cNvPr id="14342" name="Straight Connector 8">
            <a:extLst>
              <a:ext uri="{FF2B5EF4-FFF2-40B4-BE49-F238E27FC236}">
                <a16:creationId xmlns:a16="http://schemas.microsoft.com/office/drawing/2014/main" id="{A5C9E490-7E0C-4F99-A59D-46338B77E6B5}"/>
              </a:ext>
            </a:extLst>
          </p:cNvPr>
          <p:cNvCxnSpPr>
            <a:cxnSpLocks noChangeShapeType="1"/>
          </p:cNvCxnSpPr>
          <p:nvPr>
            <p:custDataLst>
              <p:tags r:id="rId2"/>
            </p:custDataLst>
          </p:nvPr>
        </p:nvCxnSpPr>
        <p:spPr bwMode="auto">
          <a:xfrm flipV="1">
            <a:off x="1524000" y="6215064"/>
            <a:ext cx="9144000" cy="7937"/>
          </a:xfrm>
          <a:prstGeom prst="line">
            <a:avLst/>
          </a:prstGeom>
          <a:noFill/>
          <a:ln w="12700" algn="ctr">
            <a:solidFill>
              <a:srgbClr val="D8D8DB"/>
            </a:solidFill>
            <a:round/>
            <a:headEnd/>
            <a:tailEnd/>
          </a:ln>
          <a:extLst>
            <a:ext uri="{909E8E84-426E-40DD-AFC4-6F175D3DCCD1}">
              <a14:hiddenFill xmlns:a14="http://schemas.microsoft.com/office/drawing/2010/main">
                <a:noFill/>
              </a14:hiddenFill>
            </a:ext>
          </a:extLst>
        </p:spPr>
      </p:cxnSp>
      <p:cxnSp>
        <p:nvCxnSpPr>
          <p:cNvPr id="14345" name="Straight Connector 5">
            <a:extLst>
              <a:ext uri="{FF2B5EF4-FFF2-40B4-BE49-F238E27FC236}">
                <a16:creationId xmlns:a16="http://schemas.microsoft.com/office/drawing/2014/main" id="{9FB869EA-3045-4BC3-908B-B2612FB5EDA2}"/>
              </a:ext>
            </a:extLst>
          </p:cNvPr>
          <p:cNvCxnSpPr>
            <a:cxnSpLocks noChangeShapeType="1"/>
          </p:cNvCxnSpPr>
          <p:nvPr>
            <p:custDataLst>
              <p:tags r:id="rId3"/>
            </p:custDataLst>
          </p:nvPr>
        </p:nvCxnSpPr>
        <p:spPr bwMode="auto">
          <a:xfrm>
            <a:off x="1524000" y="666750"/>
            <a:ext cx="9144000" cy="0"/>
          </a:xfrm>
          <a:prstGeom prst="line">
            <a:avLst/>
          </a:prstGeom>
          <a:noFill/>
          <a:ln w="38100" algn="ctr">
            <a:solidFill>
              <a:srgbClr val="64B744"/>
            </a:solidFill>
            <a:round/>
            <a:headEnd/>
            <a:tailEnd/>
          </a:ln>
          <a:extLst>
            <a:ext uri="{909E8E84-426E-40DD-AFC4-6F175D3DCCD1}">
              <a14:hiddenFill xmlns:a14="http://schemas.microsoft.com/office/drawing/2010/main">
                <a:noFill/>
              </a14:hiddenFill>
            </a:ext>
          </a:extLst>
        </p:spPr>
      </p:cxnSp>
      <p:sp>
        <p:nvSpPr>
          <p:cNvPr id="16394" name="Text Placeholder 2">
            <a:extLst>
              <a:ext uri="{FF2B5EF4-FFF2-40B4-BE49-F238E27FC236}">
                <a16:creationId xmlns:a16="http://schemas.microsoft.com/office/drawing/2014/main" id="{87224D29-EFD4-4B8E-84E1-29C9B4FE9DE5}"/>
              </a:ext>
            </a:extLst>
          </p:cNvPr>
          <p:cNvSpPr txBox="1"/>
          <p:nvPr>
            <p:custDataLst>
              <p:tags r:id="rId4"/>
            </p:custDataLst>
          </p:nvPr>
        </p:nvSpPr>
        <p:spPr bwMode="auto">
          <a:xfrm>
            <a:off x="1524000" y="1027058"/>
            <a:ext cx="9144000" cy="317500"/>
          </a:xfrm>
          <a:prstGeom prst="rect">
            <a:avLst/>
          </a:prstGeom>
          <a:noFill/>
          <a:ln w="9525" cap="flat" cmpd="sng" algn="ctr">
            <a:noFill/>
            <a:prstDash val="solid"/>
            <a:miter lim="800000"/>
            <a:headEnd type="none" w="med" len="med"/>
            <a:tailEnd type="none" w="med" len="med"/>
          </a:ln>
        </p:spPr>
        <p:txBody>
          <a:bodyPr lIns="254000" tIns="0" rIns="127000" bIns="6350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100" dirty="0">
                <a:ln w="9525" cap="flat" cmpd="sng" algn="ctr">
                  <a:noFill/>
                  <a:prstDash val="solid"/>
                  <a:round/>
                  <a:headEnd type="none" w="med" len="med"/>
                  <a:tailEnd type="none" w="med" len="med"/>
                </a:ln>
                <a:solidFill>
                  <a:srgbClr val="808080"/>
                </a:solidFill>
                <a:latin typeface="Helvetica" charset="0"/>
                <a:ea typeface="Arial"/>
                <a:cs typeface="Helvetica"/>
                <a:sym typeface="Wingdings"/>
              </a:rPr>
              <a:t>Rockwood and Green's Fractures in Adults, 9e,  2019</a:t>
            </a:r>
          </a:p>
        </p:txBody>
      </p:sp>
      <p:pic>
        <p:nvPicPr>
          <p:cNvPr id="14347" name="Picture 13" descr="OTA logo">
            <a:extLst>
              <a:ext uri="{FF2B5EF4-FFF2-40B4-BE49-F238E27FC236}">
                <a16:creationId xmlns:a16="http://schemas.microsoft.com/office/drawing/2014/main" id="{F9CAE0B7-9581-481F-BD0A-900D96641FDF}"/>
              </a:ext>
            </a:extLst>
          </p:cNvPr>
          <p:cNvPicPr>
            <a:picLocks noChangeAspect="1" noChangeArrowheads="1"/>
          </p:cNvPicPr>
          <p:nvPr>
            <p:custDataLst>
              <p:tags r:id="rId5"/>
            </p:custDataLst>
          </p:nvPr>
        </p:nvPicPr>
        <p:blipFill>
          <a:blip r:embed="rId7">
            <a:extLst>
              <a:ext uri="{28A0092B-C50C-407E-A947-70E740481C1C}">
                <a14:useLocalDpi xmlns:a14="http://schemas.microsoft.com/office/drawing/2010/main" val="0"/>
              </a:ext>
            </a:extLst>
          </a:blip>
          <a:srcRect/>
          <a:stretch>
            <a:fillRect/>
          </a:stretch>
        </p:blipFill>
        <p:spPr bwMode="auto">
          <a:xfrm>
            <a:off x="1524001" y="0"/>
            <a:ext cx="48609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 name="Picture 1">
            <a:extLst>
              <a:ext uri="{FF2B5EF4-FFF2-40B4-BE49-F238E27FC236}">
                <a16:creationId xmlns:a16="http://schemas.microsoft.com/office/drawing/2014/main" id="{A9D6CB92-4B2C-46D3-AECF-3BFB22035DFF}"/>
              </a:ext>
            </a:extLst>
          </p:cNvPr>
          <p:cNvPicPr>
            <a:picLocks noChangeAspect="1"/>
          </p:cNvPicPr>
          <p:nvPr/>
        </p:nvPicPr>
        <p:blipFill>
          <a:blip r:embed="rId8"/>
          <a:stretch>
            <a:fillRect/>
          </a:stretch>
        </p:blipFill>
        <p:spPr>
          <a:xfrm>
            <a:off x="8722718" y="2822780"/>
            <a:ext cx="3324225" cy="1666875"/>
          </a:xfrm>
          <a:prstGeom prst="rect">
            <a:avLst/>
          </a:prstGeom>
        </p:spPr>
      </p:pic>
      <p:pic>
        <p:nvPicPr>
          <p:cNvPr id="3" name="Picture 2">
            <a:extLst>
              <a:ext uri="{FF2B5EF4-FFF2-40B4-BE49-F238E27FC236}">
                <a16:creationId xmlns:a16="http://schemas.microsoft.com/office/drawing/2014/main" id="{73677235-D0D7-4493-9D50-965242E406CC}"/>
              </a:ext>
            </a:extLst>
          </p:cNvPr>
          <p:cNvPicPr>
            <a:picLocks noChangeAspect="1"/>
          </p:cNvPicPr>
          <p:nvPr/>
        </p:nvPicPr>
        <p:blipFill>
          <a:blip r:embed="rId9"/>
          <a:stretch>
            <a:fillRect/>
          </a:stretch>
        </p:blipFill>
        <p:spPr>
          <a:xfrm>
            <a:off x="70260" y="1600200"/>
            <a:ext cx="8506427" cy="381585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5D0D87-8622-4B8B-B479-1EDF6AEA70DA}"/>
              </a:ext>
            </a:extLst>
          </p:cNvPr>
          <p:cNvPicPr>
            <a:picLocks noChangeAspect="1"/>
          </p:cNvPicPr>
          <p:nvPr/>
        </p:nvPicPr>
        <p:blipFill>
          <a:blip r:embed="rId2"/>
          <a:stretch>
            <a:fillRect/>
          </a:stretch>
        </p:blipFill>
        <p:spPr>
          <a:xfrm>
            <a:off x="0" y="0"/>
            <a:ext cx="6243613" cy="4968551"/>
          </a:xfrm>
          <a:prstGeom prst="rect">
            <a:avLst/>
          </a:prstGeom>
        </p:spPr>
      </p:pic>
      <p:pic>
        <p:nvPicPr>
          <p:cNvPr id="5" name="Picture 4">
            <a:extLst>
              <a:ext uri="{FF2B5EF4-FFF2-40B4-BE49-F238E27FC236}">
                <a16:creationId xmlns:a16="http://schemas.microsoft.com/office/drawing/2014/main" id="{9B6DC9F6-C1E6-4CC5-9C88-18BB251FE5CD}"/>
              </a:ext>
            </a:extLst>
          </p:cNvPr>
          <p:cNvPicPr>
            <a:picLocks noChangeAspect="1"/>
          </p:cNvPicPr>
          <p:nvPr/>
        </p:nvPicPr>
        <p:blipFill>
          <a:blip r:embed="rId3"/>
          <a:stretch>
            <a:fillRect/>
          </a:stretch>
        </p:blipFill>
        <p:spPr>
          <a:xfrm>
            <a:off x="6243613" y="0"/>
            <a:ext cx="2708019" cy="5043194"/>
          </a:xfrm>
          <a:prstGeom prst="rect">
            <a:avLst/>
          </a:prstGeom>
        </p:spPr>
      </p:pic>
      <p:pic>
        <p:nvPicPr>
          <p:cNvPr id="6" name="Picture 5">
            <a:extLst>
              <a:ext uri="{FF2B5EF4-FFF2-40B4-BE49-F238E27FC236}">
                <a16:creationId xmlns:a16="http://schemas.microsoft.com/office/drawing/2014/main" id="{E15374E8-E26A-49B1-BF1E-729C15E53E4A}"/>
              </a:ext>
            </a:extLst>
          </p:cNvPr>
          <p:cNvPicPr>
            <a:picLocks noChangeAspect="1"/>
          </p:cNvPicPr>
          <p:nvPr/>
        </p:nvPicPr>
        <p:blipFill>
          <a:blip r:embed="rId4"/>
          <a:stretch>
            <a:fillRect/>
          </a:stretch>
        </p:blipFill>
        <p:spPr>
          <a:xfrm>
            <a:off x="8951632" y="0"/>
            <a:ext cx="3240368" cy="3738072"/>
          </a:xfrm>
          <a:prstGeom prst="rect">
            <a:avLst/>
          </a:prstGeom>
        </p:spPr>
      </p:pic>
      <p:sp>
        <p:nvSpPr>
          <p:cNvPr id="7" name="TextBox 6">
            <a:extLst>
              <a:ext uri="{FF2B5EF4-FFF2-40B4-BE49-F238E27FC236}">
                <a16:creationId xmlns:a16="http://schemas.microsoft.com/office/drawing/2014/main" id="{F04ABDEB-49C9-4527-B6F3-BC36995891BF}"/>
              </a:ext>
            </a:extLst>
          </p:cNvPr>
          <p:cNvSpPr txBox="1"/>
          <p:nvPr/>
        </p:nvSpPr>
        <p:spPr>
          <a:xfrm>
            <a:off x="1604866" y="5178490"/>
            <a:ext cx="7212563" cy="2031325"/>
          </a:xfrm>
          <a:prstGeom prst="rect">
            <a:avLst/>
          </a:prstGeom>
          <a:noFill/>
        </p:spPr>
        <p:txBody>
          <a:bodyPr wrap="square" rtlCol="0">
            <a:spAutoFit/>
          </a:bodyPr>
          <a:lstStyle/>
          <a:p>
            <a:r>
              <a:rPr lang="en-US" dirty="0"/>
              <a:t>51M, RHD, transverse humeral shaft </a:t>
            </a:r>
            <a:r>
              <a:rPr lang="en-US" dirty="0" err="1"/>
              <a:t>fx</a:t>
            </a:r>
            <a:r>
              <a:rPr lang="en-US" dirty="0"/>
              <a:t>. Pt elected for surgery</a:t>
            </a:r>
          </a:p>
          <a:p>
            <a:endParaRPr lang="en-US" dirty="0"/>
          </a:p>
          <a:p>
            <a:r>
              <a:rPr lang="en-US" dirty="0"/>
              <a:t>Anterolateral approach, brachialis split, mini frag assisted reduction</a:t>
            </a:r>
          </a:p>
          <a:p>
            <a:endParaRPr lang="en-US" dirty="0"/>
          </a:p>
          <a:p>
            <a:r>
              <a:rPr lang="en-US" dirty="0"/>
              <a:t>Compression plating (plate </a:t>
            </a:r>
            <a:r>
              <a:rPr lang="en-US" dirty="0" err="1"/>
              <a:t>undercontoured</a:t>
            </a:r>
            <a:r>
              <a:rPr lang="en-US" dirty="0"/>
              <a:t>) placed anterolateral between deltoid/pec insertions</a:t>
            </a:r>
          </a:p>
          <a:p>
            <a:endParaRPr lang="en-US" dirty="0"/>
          </a:p>
        </p:txBody>
      </p:sp>
      <p:sp>
        <p:nvSpPr>
          <p:cNvPr id="8" name="TextBox 7">
            <a:extLst>
              <a:ext uri="{FF2B5EF4-FFF2-40B4-BE49-F238E27FC236}">
                <a16:creationId xmlns:a16="http://schemas.microsoft.com/office/drawing/2014/main" id="{8691F49F-216F-42EF-B735-02829C8C43E0}"/>
              </a:ext>
            </a:extLst>
          </p:cNvPr>
          <p:cNvSpPr txBox="1"/>
          <p:nvPr/>
        </p:nvSpPr>
        <p:spPr>
          <a:xfrm>
            <a:off x="9358604" y="3974841"/>
            <a:ext cx="2705878" cy="369332"/>
          </a:xfrm>
          <a:prstGeom prst="rect">
            <a:avLst/>
          </a:prstGeom>
          <a:noFill/>
        </p:spPr>
        <p:txBody>
          <a:bodyPr wrap="square" rtlCol="0">
            <a:spAutoFit/>
          </a:bodyPr>
          <a:lstStyle/>
          <a:p>
            <a:r>
              <a:rPr lang="en-US"/>
              <a:t>Healed at 6 months postop</a:t>
            </a:r>
            <a:endParaRPr lang="en-US" dirty="0"/>
          </a:p>
        </p:txBody>
      </p:sp>
    </p:spTree>
    <p:extLst>
      <p:ext uri="{BB962C8B-B14F-4D97-AF65-F5344CB8AC3E}">
        <p14:creationId xmlns:p14="http://schemas.microsoft.com/office/powerpoint/2010/main" val="4051708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C153C-E6D0-4983-84DF-A119138E5DBE}"/>
              </a:ext>
            </a:extLst>
          </p:cNvPr>
          <p:cNvSpPr>
            <a:spLocks noGrp="1"/>
          </p:cNvSpPr>
          <p:nvPr>
            <p:ph type="title"/>
          </p:nvPr>
        </p:nvSpPr>
        <p:spPr/>
        <p:txBody>
          <a:bodyPr>
            <a:normAutofit/>
          </a:bodyPr>
          <a:lstStyle/>
          <a:p>
            <a:r>
              <a:rPr lang="en-US" sz="1800" dirty="0">
                <a:hlinkClick r:id="rId2"/>
              </a:rPr>
              <a:t>https://otaonline.org/video-library/45036/procedures-and-techniques/multimedia/16731323/surgical-technique-anterolateral-approach-to-the</a:t>
            </a:r>
            <a:endParaRPr lang="en-US" sz="1800" dirty="0"/>
          </a:p>
        </p:txBody>
      </p:sp>
      <p:pic>
        <p:nvPicPr>
          <p:cNvPr id="5" name="Content Placeholder 4">
            <a:extLst>
              <a:ext uri="{FF2B5EF4-FFF2-40B4-BE49-F238E27FC236}">
                <a16:creationId xmlns:a16="http://schemas.microsoft.com/office/drawing/2014/main" id="{5AE9F798-74E4-4F92-A50E-886FC9756654}"/>
              </a:ext>
            </a:extLst>
          </p:cNvPr>
          <p:cNvPicPr>
            <a:picLocks noGrp="1" noChangeAspect="1"/>
          </p:cNvPicPr>
          <p:nvPr>
            <p:ph idx="1"/>
          </p:nvPr>
        </p:nvPicPr>
        <p:blipFill>
          <a:blip r:embed="rId3"/>
          <a:stretch>
            <a:fillRect/>
          </a:stretch>
        </p:blipFill>
        <p:spPr>
          <a:xfrm>
            <a:off x="907378" y="1825625"/>
            <a:ext cx="10377243" cy="4351338"/>
          </a:xfrm>
        </p:spPr>
      </p:pic>
    </p:spTree>
    <p:extLst>
      <p:ext uri="{BB962C8B-B14F-4D97-AF65-F5344CB8AC3E}">
        <p14:creationId xmlns:p14="http://schemas.microsoft.com/office/powerpoint/2010/main" val="2717553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4A5AA-284B-4862-8954-A95656666B33}"/>
              </a:ext>
            </a:extLst>
          </p:cNvPr>
          <p:cNvSpPr>
            <a:spLocks noGrp="1"/>
          </p:cNvSpPr>
          <p:nvPr>
            <p:ph type="title"/>
          </p:nvPr>
        </p:nvSpPr>
        <p:spPr/>
        <p:txBody>
          <a:bodyPr/>
          <a:lstStyle/>
          <a:p>
            <a:r>
              <a:rPr lang="en-US" dirty="0"/>
              <a:t>Posterior Approach</a:t>
            </a:r>
          </a:p>
        </p:txBody>
      </p:sp>
    </p:spTree>
    <p:extLst>
      <p:ext uri="{BB962C8B-B14F-4D97-AF65-F5344CB8AC3E}">
        <p14:creationId xmlns:p14="http://schemas.microsoft.com/office/powerpoint/2010/main" val="1296676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a:extLst>
              <a:ext uri="{FF2B5EF4-FFF2-40B4-BE49-F238E27FC236}">
                <a16:creationId xmlns:a16="http://schemas.microsoft.com/office/drawing/2014/main" id="{32470D6D-8BB3-4A55-ACA2-1A4A6276C96A}"/>
              </a:ext>
            </a:extLst>
          </p:cNvPr>
          <p:cNvSpPr/>
          <p:nvPr>
            <p:custDataLst>
              <p:tags r:id="rId1"/>
            </p:custDataLst>
          </p:nvPr>
        </p:nvSpPr>
        <p:spPr>
          <a:xfrm>
            <a:off x="1524000" y="687388"/>
            <a:ext cx="9144000" cy="914400"/>
          </a:xfrm>
          <a:prstGeom prst="rect">
            <a:avLst/>
          </a:prstGeom>
          <a:solidFill>
            <a:srgbClr val="64B744">
              <a:alpha val="18824"/>
            </a:srgbClr>
          </a:solidFill>
          <a:ln w="25400" cap="flat" cmpd="sng" algn="ctr">
            <a:noFill/>
            <a:prstDash val="solid"/>
            <a:round/>
            <a:headEnd type="none" w="med" len="med"/>
            <a:tailEnd type="none" w="med" len="med"/>
          </a:ln>
        </p:spPr>
        <p:txBody>
          <a:bodyPr anchor="ctr"/>
          <a:lstStyle/>
          <a:p>
            <a:pPr algn="ctr">
              <a:buSzTx/>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endParaRPr lang="en-US">
              <a:solidFill>
                <a:schemeClr val="lt1"/>
              </a:solidFill>
              <a:sym typeface="Wingdings" charset="2"/>
            </a:endParaRPr>
          </a:p>
        </p:txBody>
      </p:sp>
      <p:sp>
        <p:nvSpPr>
          <p:cNvPr id="16389" name="Text Placeholder 2">
            <a:extLst>
              <a:ext uri="{FF2B5EF4-FFF2-40B4-BE49-F238E27FC236}">
                <a16:creationId xmlns:a16="http://schemas.microsoft.com/office/drawing/2014/main" id="{46159B5E-8215-436A-AE17-834050BB9786}"/>
              </a:ext>
            </a:extLst>
          </p:cNvPr>
          <p:cNvSpPr txBox="1"/>
          <p:nvPr>
            <p:custDataLst>
              <p:tags r:id="rId2"/>
            </p:custDataLst>
          </p:nvPr>
        </p:nvSpPr>
        <p:spPr bwMode="auto">
          <a:xfrm>
            <a:off x="1524000" y="692150"/>
            <a:ext cx="9144000" cy="508000"/>
          </a:xfrm>
          <a:prstGeom prst="rect">
            <a:avLst/>
          </a:prstGeom>
          <a:noFill/>
          <a:ln w="9525" cap="flat" cmpd="sng" algn="ctr">
            <a:noFill/>
            <a:prstDash val="solid"/>
            <a:miter lim="800000"/>
            <a:headEnd type="none" w="med" len="med"/>
            <a:tailEnd type="none" w="med" len="med"/>
          </a:ln>
        </p:spPr>
        <p:txBody>
          <a:bodyPr lIns="254000" tIns="63500" rIns="127000" bIns="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300">
                <a:ln w="9525" cap="flat" cmpd="sng" algn="ctr">
                  <a:noFill/>
                  <a:prstDash val="solid"/>
                  <a:round/>
                  <a:headEnd type="none" w="med" len="med"/>
                  <a:tailEnd type="none" w="med" len="med"/>
                </a:ln>
                <a:solidFill>
                  <a:srgbClr val="000000"/>
                </a:solidFill>
                <a:latin typeface="Helvetica" charset="0"/>
                <a:ea typeface="Arial"/>
                <a:cs typeface="Helvetica"/>
                <a:sym typeface="Wingdings"/>
              </a:rPr>
              <a:t>From: </a:t>
            </a:r>
            <a:r>
              <a:rPr lang="en-US" sz="1300" b="1">
                <a:ln w="9525" cap="flat" cmpd="sng" algn="ctr">
                  <a:noFill/>
                  <a:prstDash val="solid"/>
                  <a:round/>
                  <a:headEnd type="none" w="med" len="med"/>
                  <a:tailEnd type="none" w="med" len="med"/>
                </a:ln>
                <a:solidFill>
                  <a:srgbClr val="000000"/>
                </a:solidFill>
                <a:latin typeface="Helvetica" charset="0"/>
                <a:ea typeface="Arial"/>
                <a:cs typeface="Helvetica"/>
                <a:sym typeface="Wingdings"/>
              </a:rPr>
              <a:t>36 Humeral Shaft Fractures</a:t>
            </a:r>
          </a:p>
        </p:txBody>
      </p:sp>
      <p:cxnSp>
        <p:nvCxnSpPr>
          <p:cNvPr id="14342" name="Straight Connector 8">
            <a:extLst>
              <a:ext uri="{FF2B5EF4-FFF2-40B4-BE49-F238E27FC236}">
                <a16:creationId xmlns:a16="http://schemas.microsoft.com/office/drawing/2014/main" id="{C9021CEF-AA73-46E1-9E9A-20D9FBAA1DC6}"/>
              </a:ext>
            </a:extLst>
          </p:cNvPr>
          <p:cNvCxnSpPr>
            <a:cxnSpLocks noChangeShapeType="1"/>
          </p:cNvCxnSpPr>
          <p:nvPr>
            <p:custDataLst>
              <p:tags r:id="rId3"/>
            </p:custDataLst>
          </p:nvPr>
        </p:nvCxnSpPr>
        <p:spPr bwMode="auto">
          <a:xfrm flipV="1">
            <a:off x="1524000" y="6215064"/>
            <a:ext cx="9144000" cy="7937"/>
          </a:xfrm>
          <a:prstGeom prst="line">
            <a:avLst/>
          </a:prstGeom>
          <a:noFill/>
          <a:ln w="12700" algn="ctr">
            <a:solidFill>
              <a:srgbClr val="D8D8DB"/>
            </a:solidFill>
            <a:round/>
            <a:headEnd/>
            <a:tailEnd/>
          </a:ln>
          <a:extLst>
            <a:ext uri="{909E8E84-426E-40DD-AFC4-6F175D3DCCD1}">
              <a14:hiddenFill xmlns:a14="http://schemas.microsoft.com/office/drawing/2010/main">
                <a:noFill/>
              </a14:hiddenFill>
            </a:ext>
          </a:extLst>
        </p:spPr>
      </p:cxnSp>
      <p:cxnSp>
        <p:nvCxnSpPr>
          <p:cNvPr id="14345" name="Straight Connector 5">
            <a:extLst>
              <a:ext uri="{FF2B5EF4-FFF2-40B4-BE49-F238E27FC236}">
                <a16:creationId xmlns:a16="http://schemas.microsoft.com/office/drawing/2014/main" id="{EA5AA97D-1E99-4FA4-B976-0151B4C9BB58}"/>
              </a:ext>
            </a:extLst>
          </p:cNvPr>
          <p:cNvCxnSpPr>
            <a:cxnSpLocks noChangeShapeType="1"/>
          </p:cNvCxnSpPr>
          <p:nvPr>
            <p:custDataLst>
              <p:tags r:id="rId4"/>
            </p:custDataLst>
          </p:nvPr>
        </p:nvCxnSpPr>
        <p:spPr bwMode="auto">
          <a:xfrm>
            <a:off x="1524000" y="666750"/>
            <a:ext cx="9144000" cy="0"/>
          </a:xfrm>
          <a:prstGeom prst="line">
            <a:avLst/>
          </a:prstGeom>
          <a:noFill/>
          <a:ln w="38100" algn="ctr">
            <a:solidFill>
              <a:srgbClr val="64B744"/>
            </a:solidFill>
            <a:round/>
            <a:headEnd/>
            <a:tailEnd/>
          </a:ln>
          <a:extLst>
            <a:ext uri="{909E8E84-426E-40DD-AFC4-6F175D3DCCD1}">
              <a14:hiddenFill xmlns:a14="http://schemas.microsoft.com/office/drawing/2010/main">
                <a:noFill/>
              </a14:hiddenFill>
            </a:ext>
          </a:extLst>
        </p:spPr>
      </p:cxnSp>
      <p:sp>
        <p:nvSpPr>
          <p:cNvPr id="16394" name="Text Placeholder 2">
            <a:extLst>
              <a:ext uri="{FF2B5EF4-FFF2-40B4-BE49-F238E27FC236}">
                <a16:creationId xmlns:a16="http://schemas.microsoft.com/office/drawing/2014/main" id="{87224D29-EFD4-4B8E-84E1-29C9B4FE9DE5}"/>
              </a:ext>
            </a:extLst>
          </p:cNvPr>
          <p:cNvSpPr txBox="1"/>
          <p:nvPr>
            <p:custDataLst>
              <p:tags r:id="rId5"/>
            </p:custDataLst>
          </p:nvPr>
        </p:nvSpPr>
        <p:spPr bwMode="auto">
          <a:xfrm>
            <a:off x="1524000" y="1282700"/>
            <a:ext cx="9144000" cy="317500"/>
          </a:xfrm>
          <a:prstGeom prst="rect">
            <a:avLst/>
          </a:prstGeom>
          <a:noFill/>
          <a:ln w="9525" cap="flat" cmpd="sng" algn="ctr">
            <a:noFill/>
            <a:prstDash val="solid"/>
            <a:miter lim="800000"/>
            <a:headEnd type="none" w="med" len="med"/>
            <a:tailEnd type="none" w="med" len="med"/>
          </a:ln>
        </p:spPr>
        <p:txBody>
          <a:bodyPr lIns="254000" tIns="0" rIns="127000" bIns="6350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100">
                <a:ln w="9525" cap="flat" cmpd="sng" algn="ctr">
                  <a:noFill/>
                  <a:prstDash val="solid"/>
                  <a:round/>
                  <a:headEnd type="none" w="med" len="med"/>
                  <a:tailEnd type="none" w="med" len="med"/>
                </a:ln>
                <a:solidFill>
                  <a:srgbClr val="808080"/>
                </a:solidFill>
                <a:latin typeface="Helvetica" charset="0"/>
                <a:ea typeface="Arial"/>
                <a:cs typeface="Helvetica"/>
                <a:sym typeface="Wingdings"/>
              </a:rPr>
              <a:t>Rockwood and Green's Fractures in Adults, 9e,  2019</a:t>
            </a:r>
          </a:p>
        </p:txBody>
      </p:sp>
      <p:pic>
        <p:nvPicPr>
          <p:cNvPr id="14347" name="Picture 13" descr="OTA logo">
            <a:extLst>
              <a:ext uri="{FF2B5EF4-FFF2-40B4-BE49-F238E27FC236}">
                <a16:creationId xmlns:a16="http://schemas.microsoft.com/office/drawing/2014/main" id="{06BA3F84-C97C-4927-B664-683AC612A8FD}"/>
              </a:ext>
            </a:extLst>
          </p:cNvPr>
          <p:cNvPicPr>
            <a:picLocks noChangeAspect="1" noChangeArrowheads="1"/>
          </p:cNvPicPr>
          <p:nvPr>
            <p:custDataLst>
              <p:tags r:id="rId6"/>
            </p:custDataLst>
          </p:nvPr>
        </p:nvPicPr>
        <p:blipFill>
          <a:blip r:embed="rId9">
            <a:extLst>
              <a:ext uri="{28A0092B-C50C-407E-A947-70E740481C1C}">
                <a14:useLocalDpi xmlns:a14="http://schemas.microsoft.com/office/drawing/2010/main" val="0"/>
              </a:ext>
            </a:extLst>
          </a:blip>
          <a:srcRect/>
          <a:stretch>
            <a:fillRect/>
          </a:stretch>
        </p:blipFill>
        <p:spPr bwMode="auto">
          <a:xfrm>
            <a:off x="1524001" y="0"/>
            <a:ext cx="48609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348" name="New picture">
            <a:extLst>
              <a:ext uri="{FF2B5EF4-FFF2-40B4-BE49-F238E27FC236}">
                <a16:creationId xmlns:a16="http://schemas.microsoft.com/office/drawing/2014/main" id="{A7819271-16B5-4671-9EE2-D3324069222F}"/>
              </a:ext>
            </a:extLst>
          </p:cNvPr>
          <p:cNvPicPr>
            <a:picLocks noChangeAspect="1" noChangeArrowheads="1"/>
          </p:cNvPicPr>
          <p:nvPr>
            <p:custDataLst>
              <p:tags r:id="rId7"/>
            </p:custDataLst>
          </p:nvPr>
        </p:nvPicPr>
        <p:blipFill>
          <a:blip r:embed="rId10">
            <a:extLst>
              <a:ext uri="{28A0092B-C50C-407E-A947-70E740481C1C}">
                <a14:useLocalDpi xmlns:a14="http://schemas.microsoft.com/office/drawing/2010/main" val="0"/>
              </a:ext>
            </a:extLst>
          </a:blip>
          <a:srcRect/>
          <a:stretch>
            <a:fillRect/>
          </a:stretch>
        </p:blipFill>
        <p:spPr bwMode="auto">
          <a:xfrm>
            <a:off x="77885" y="1960794"/>
            <a:ext cx="8734463" cy="331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2" name="Picture 1">
            <a:extLst>
              <a:ext uri="{FF2B5EF4-FFF2-40B4-BE49-F238E27FC236}">
                <a16:creationId xmlns:a16="http://schemas.microsoft.com/office/drawing/2014/main" id="{0D9386D2-1E29-419E-BD60-9F179A30F897}"/>
              </a:ext>
            </a:extLst>
          </p:cNvPr>
          <p:cNvPicPr>
            <a:picLocks noChangeAspect="1"/>
          </p:cNvPicPr>
          <p:nvPr/>
        </p:nvPicPr>
        <p:blipFill>
          <a:blip r:embed="rId11"/>
          <a:stretch>
            <a:fillRect/>
          </a:stretch>
        </p:blipFill>
        <p:spPr>
          <a:xfrm>
            <a:off x="9018942" y="4652358"/>
            <a:ext cx="3095173" cy="153889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BC00DC7-46A8-41C7-8417-89B9A8045829}"/>
              </a:ext>
            </a:extLst>
          </p:cNvPr>
          <p:cNvSpPr txBox="1"/>
          <p:nvPr/>
        </p:nvSpPr>
        <p:spPr>
          <a:xfrm>
            <a:off x="717483" y="1993856"/>
            <a:ext cx="10658440" cy="2308324"/>
          </a:xfrm>
          <a:prstGeom prst="rect">
            <a:avLst/>
          </a:prstGeom>
          <a:noFill/>
        </p:spPr>
        <p:txBody>
          <a:bodyPr wrap="square" rtlCol="0">
            <a:spAutoFit/>
          </a:bodyPr>
          <a:lstStyle/>
          <a:p>
            <a:r>
              <a:rPr lang="en-US" b="1" u="sng" dirty="0"/>
              <a:t>Triceps split approach </a:t>
            </a:r>
            <a:r>
              <a:rPr lang="en-US" dirty="0"/>
              <a:t>will expose 55% of the posterior humeral diaphysis</a:t>
            </a:r>
          </a:p>
          <a:p>
            <a:endParaRPr lang="en-US" dirty="0"/>
          </a:p>
          <a:p>
            <a:r>
              <a:rPr lang="en-US" b="1" dirty="0"/>
              <a:t>Triceps split, </a:t>
            </a:r>
            <a:r>
              <a:rPr lang="en-US" b="1" u="sng" dirty="0"/>
              <a:t>release of lateral intermuscular septum, and mobilization of radial nerve </a:t>
            </a:r>
            <a:r>
              <a:rPr lang="en-US" dirty="0"/>
              <a:t>will expose 76% of the posterior humeral diaphysis</a:t>
            </a:r>
          </a:p>
          <a:p>
            <a:endParaRPr lang="en-US" dirty="0"/>
          </a:p>
          <a:p>
            <a:r>
              <a:rPr lang="en-US" b="1" dirty="0"/>
              <a:t>Triceps split, mobilization of radial nerve, and </a:t>
            </a:r>
            <a:r>
              <a:rPr lang="en-US" b="1" u="sng" dirty="0"/>
              <a:t>elevation of medial and lateral heads of triceps </a:t>
            </a:r>
            <a:r>
              <a:rPr lang="en-US" dirty="0"/>
              <a:t>will expose 96% of the posterior humeral diaphysis</a:t>
            </a:r>
          </a:p>
          <a:p>
            <a:r>
              <a:rPr lang="en-US" dirty="0"/>
              <a:t>	</a:t>
            </a:r>
          </a:p>
        </p:txBody>
      </p:sp>
      <p:sp>
        <p:nvSpPr>
          <p:cNvPr id="2" name="TextBox 1"/>
          <p:cNvSpPr txBox="1"/>
          <p:nvPr/>
        </p:nvSpPr>
        <p:spPr>
          <a:xfrm>
            <a:off x="671265" y="535377"/>
            <a:ext cx="7253535" cy="861774"/>
          </a:xfrm>
          <a:prstGeom prst="rect">
            <a:avLst/>
          </a:prstGeom>
          <a:noFill/>
        </p:spPr>
        <p:txBody>
          <a:bodyPr wrap="square" rtlCol="0">
            <a:spAutoFit/>
          </a:bodyPr>
          <a:lstStyle/>
          <a:p>
            <a:r>
              <a:rPr lang="en-US" sz="3200" dirty="0"/>
              <a:t>Posterior Approach to Humerus</a:t>
            </a:r>
          </a:p>
          <a:p>
            <a:r>
              <a:rPr lang="en-US" dirty="0"/>
              <a:t>	</a:t>
            </a:r>
            <a:r>
              <a:rPr lang="en-US" dirty="0" err="1"/>
              <a:t>Gerwin</a:t>
            </a:r>
            <a:r>
              <a:rPr lang="en-US" dirty="0"/>
              <a:t> et al, JBJS 1996</a:t>
            </a:r>
          </a:p>
        </p:txBody>
      </p:sp>
    </p:spTree>
    <p:extLst>
      <p:ext uri="{BB962C8B-B14F-4D97-AF65-F5344CB8AC3E}">
        <p14:creationId xmlns:p14="http://schemas.microsoft.com/office/powerpoint/2010/main" val="1730468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703385" y="718161"/>
            <a:ext cx="9144000" cy="1655762"/>
          </a:xfrm>
        </p:spPr>
        <p:txBody>
          <a:bodyPr>
            <a:normAutofit/>
          </a:bodyPr>
          <a:lstStyle/>
          <a:p>
            <a:pPr algn="l"/>
            <a:r>
              <a:rPr lang="en-US" sz="4400" b="1" u="sng" dirty="0"/>
              <a:t>Disclaimer:</a:t>
            </a:r>
          </a:p>
          <a:p>
            <a:pPr algn="l"/>
            <a:r>
              <a:rPr lang="en-US" sz="1800" dirty="0">
                <a:effectLst/>
                <a:latin typeface="Calibri" panose="020F0502020204030204" pitchFamily="34" charset="0"/>
                <a:ea typeface="Calibri" panose="020F0502020204030204" pitchFamily="34" charset="0"/>
                <a:cs typeface="Times New Roman" panose="02020603050405020304" pitchFamily="18" charset="0"/>
              </a:rPr>
              <a:t>Figures used with permission.  Christos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Garnavos</a:t>
            </a:r>
            <a:r>
              <a:rPr lang="en-US" sz="1800" dirty="0">
                <a:effectLst/>
                <a:latin typeface="Calibri" panose="020F0502020204030204" pitchFamily="34" charset="0"/>
                <a:ea typeface="Calibri" panose="020F0502020204030204" pitchFamily="34" charset="0"/>
                <a:cs typeface="Times New Roman" panose="02020603050405020304" pitchFamily="18" charset="0"/>
              </a:rPr>
              <a:t>. Humeral Shaft Fractures. 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Tornetta</a:t>
            </a:r>
            <a:r>
              <a:rPr lang="en-US" sz="1800" dirty="0">
                <a:effectLst/>
                <a:latin typeface="Calibri" panose="020F0502020204030204" pitchFamily="34" charset="0"/>
                <a:ea typeface="Calibri" panose="020F0502020204030204" pitchFamily="34" charset="0"/>
                <a:cs typeface="Times New Roman" panose="02020603050405020304" pitchFamily="18" charset="0"/>
              </a:rPr>
              <a:t> P, Ricci WM, eds.  Rockwood and Green's Fractures in Adults, 9e. Philadelphia, PA. Wolters Kluwer Health, Inc; 2019</a:t>
            </a:r>
          </a:p>
          <a:p>
            <a:pPr algn="l"/>
            <a:endParaRPr lang="en-US" b="1" i="1" dirty="0"/>
          </a:p>
        </p:txBody>
      </p:sp>
    </p:spTree>
    <p:extLst>
      <p:ext uri="{BB962C8B-B14F-4D97-AF65-F5344CB8AC3E}">
        <p14:creationId xmlns:p14="http://schemas.microsoft.com/office/powerpoint/2010/main" val="3060537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342" name="Straight Connector 8">
            <a:extLst>
              <a:ext uri="{FF2B5EF4-FFF2-40B4-BE49-F238E27FC236}">
                <a16:creationId xmlns:a16="http://schemas.microsoft.com/office/drawing/2014/main" id="{57B6563A-3AE3-42BD-82D4-6328C1C9C780}"/>
              </a:ext>
            </a:extLst>
          </p:cNvPr>
          <p:cNvCxnSpPr>
            <a:cxnSpLocks noChangeShapeType="1"/>
          </p:cNvCxnSpPr>
          <p:nvPr>
            <p:custDataLst>
              <p:tags r:id="rId1"/>
            </p:custDataLst>
          </p:nvPr>
        </p:nvCxnSpPr>
        <p:spPr bwMode="auto">
          <a:xfrm flipV="1">
            <a:off x="1524000" y="6215064"/>
            <a:ext cx="9144000" cy="7937"/>
          </a:xfrm>
          <a:prstGeom prst="line">
            <a:avLst/>
          </a:prstGeom>
          <a:noFill/>
          <a:ln w="12700" algn="ctr">
            <a:solidFill>
              <a:srgbClr val="D8D8DB"/>
            </a:solidFill>
            <a:round/>
            <a:headEnd/>
            <a:tailEnd/>
          </a:ln>
          <a:extLst>
            <a:ext uri="{909E8E84-426E-40DD-AFC4-6F175D3DCCD1}">
              <a14:hiddenFill xmlns:a14="http://schemas.microsoft.com/office/drawing/2010/main">
                <a:noFill/>
              </a14:hiddenFill>
            </a:ext>
          </a:extLst>
        </p:spPr>
      </p:cxnSp>
      <p:sp>
        <p:nvSpPr>
          <p:cNvPr id="16391" name="Text Placeholder 2">
            <a:extLst>
              <a:ext uri="{FF2B5EF4-FFF2-40B4-BE49-F238E27FC236}">
                <a16:creationId xmlns:a16="http://schemas.microsoft.com/office/drawing/2014/main" id="{7CAA35F6-8D8C-47BC-8E82-8718DB0795E5}"/>
              </a:ext>
            </a:extLst>
          </p:cNvPr>
          <p:cNvSpPr txBox="1"/>
          <p:nvPr>
            <p:custDataLst>
              <p:tags r:id="rId2"/>
            </p:custDataLst>
          </p:nvPr>
        </p:nvSpPr>
        <p:spPr bwMode="auto">
          <a:xfrm>
            <a:off x="6490678" y="2202425"/>
            <a:ext cx="4806587" cy="2615381"/>
          </a:xfrm>
          <a:prstGeom prst="rect">
            <a:avLst/>
          </a:prstGeom>
          <a:noFill/>
          <a:ln w="9525" cap="flat" cmpd="sng" algn="ctr">
            <a:noFill/>
            <a:prstDash val="solid"/>
            <a:miter lim="800000"/>
            <a:headEnd type="none" w="med" len="med"/>
            <a:tailEnd type="none" w="med" len="med"/>
          </a:ln>
        </p:spPr>
        <p:txBody>
          <a:bodyPr lIns="254000" tIns="0" rIns="0" bIns="63500"/>
          <a:lstStyle/>
          <a:p>
            <a:pPr>
              <a:spcBef>
                <a:spcPct val="20000"/>
              </a:spcBef>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24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A: Transverse fracture of the mid-distal humeral diaphysis.</a:t>
            </a:r>
          </a:p>
          <a:p>
            <a:pPr>
              <a:spcBef>
                <a:spcPct val="20000"/>
              </a:spcBef>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endParaRPr lang="en-US" sz="24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endParaRPr>
          </a:p>
          <a:p>
            <a:pPr>
              <a:spcBef>
                <a:spcPct val="20000"/>
              </a:spcBef>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24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B: Fixation with traditional plating technique through a posterior approach.
</a:t>
            </a:r>
          </a:p>
        </p:txBody>
      </p:sp>
      <p:cxnSp>
        <p:nvCxnSpPr>
          <p:cNvPr id="14345" name="Straight Connector 5">
            <a:extLst>
              <a:ext uri="{FF2B5EF4-FFF2-40B4-BE49-F238E27FC236}">
                <a16:creationId xmlns:a16="http://schemas.microsoft.com/office/drawing/2014/main" id="{774F4EFA-BEE1-4BB1-88A9-37E4C976052F}"/>
              </a:ext>
            </a:extLst>
          </p:cNvPr>
          <p:cNvCxnSpPr>
            <a:cxnSpLocks noChangeShapeType="1"/>
          </p:cNvCxnSpPr>
          <p:nvPr>
            <p:custDataLst>
              <p:tags r:id="rId3"/>
            </p:custDataLst>
          </p:nvPr>
        </p:nvCxnSpPr>
        <p:spPr bwMode="auto">
          <a:xfrm>
            <a:off x="1524000" y="666750"/>
            <a:ext cx="9144000" cy="0"/>
          </a:xfrm>
          <a:prstGeom prst="line">
            <a:avLst/>
          </a:prstGeom>
          <a:noFill/>
          <a:ln w="38100" algn="ctr">
            <a:solidFill>
              <a:srgbClr val="64B744"/>
            </a:solidFill>
            <a:round/>
            <a:headEnd/>
            <a:tailEnd/>
          </a:ln>
          <a:extLst>
            <a:ext uri="{909E8E84-426E-40DD-AFC4-6F175D3DCCD1}">
              <a14:hiddenFill xmlns:a14="http://schemas.microsoft.com/office/drawing/2010/main">
                <a:noFill/>
              </a14:hiddenFill>
            </a:ext>
          </a:extLst>
        </p:spPr>
      </p:cxnSp>
      <p:pic>
        <p:nvPicPr>
          <p:cNvPr id="14347" name="Picture 13" descr="OTA logo">
            <a:extLst>
              <a:ext uri="{FF2B5EF4-FFF2-40B4-BE49-F238E27FC236}">
                <a16:creationId xmlns:a16="http://schemas.microsoft.com/office/drawing/2014/main" id="{0879DF60-1502-4B57-9AF7-8F14D2E23FD2}"/>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1524001" y="0"/>
            <a:ext cx="48609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348" name="New picture">
            <a:extLst>
              <a:ext uri="{FF2B5EF4-FFF2-40B4-BE49-F238E27FC236}">
                <a16:creationId xmlns:a16="http://schemas.microsoft.com/office/drawing/2014/main" id="{881DE200-CFBC-4E25-80E7-93DAD671D407}"/>
              </a:ext>
            </a:extLst>
          </p:cNvPr>
          <p:cNvPicPr>
            <a:picLocks noChangeAspect="1" noChangeArrowheads="1"/>
          </p:cNvPicPr>
          <p:nvPr>
            <p:custDataLst>
              <p:tags r:id="rId5"/>
            </p:custDataLst>
          </p:nvPr>
        </p:nvPicPr>
        <p:blipFill>
          <a:blip r:embed="rId8">
            <a:extLst>
              <a:ext uri="{28A0092B-C50C-407E-A947-70E740481C1C}">
                <a14:useLocalDpi xmlns:a14="http://schemas.microsoft.com/office/drawing/2010/main" val="0"/>
              </a:ext>
            </a:extLst>
          </a:blip>
          <a:srcRect/>
          <a:stretch>
            <a:fillRect/>
          </a:stretch>
        </p:blipFill>
        <p:spPr bwMode="auto">
          <a:xfrm>
            <a:off x="186812" y="770564"/>
            <a:ext cx="5872707" cy="5236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a:extLst>
              <a:ext uri="{FF2B5EF4-FFF2-40B4-BE49-F238E27FC236}">
                <a16:creationId xmlns:a16="http://schemas.microsoft.com/office/drawing/2014/main" id="{32470D6D-8BB3-4A55-ACA2-1A4A6276C96A}"/>
              </a:ext>
            </a:extLst>
          </p:cNvPr>
          <p:cNvSpPr/>
          <p:nvPr>
            <p:custDataLst>
              <p:tags r:id="rId1"/>
            </p:custDataLst>
          </p:nvPr>
        </p:nvSpPr>
        <p:spPr>
          <a:xfrm>
            <a:off x="1524000" y="687388"/>
            <a:ext cx="9144000" cy="914400"/>
          </a:xfrm>
          <a:prstGeom prst="rect">
            <a:avLst/>
          </a:prstGeom>
          <a:solidFill>
            <a:srgbClr val="64B744">
              <a:alpha val="18824"/>
            </a:srgbClr>
          </a:solidFill>
          <a:ln w="25400" cap="flat" cmpd="sng" algn="ctr">
            <a:noFill/>
            <a:prstDash val="solid"/>
            <a:round/>
            <a:headEnd type="none" w="med" len="med"/>
            <a:tailEnd type="none" w="med" len="med"/>
          </a:ln>
        </p:spPr>
        <p:txBody>
          <a:bodyPr anchor="ctr"/>
          <a:lstStyle/>
          <a:p>
            <a:pPr algn="ctr">
              <a:buSzTx/>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endParaRPr lang="en-US">
              <a:solidFill>
                <a:schemeClr val="lt1"/>
              </a:solidFill>
              <a:sym typeface="Wingdings" charset="2"/>
            </a:endParaRPr>
          </a:p>
        </p:txBody>
      </p:sp>
      <p:sp>
        <p:nvSpPr>
          <p:cNvPr id="16389" name="Text Placeholder 2">
            <a:extLst>
              <a:ext uri="{FF2B5EF4-FFF2-40B4-BE49-F238E27FC236}">
                <a16:creationId xmlns:a16="http://schemas.microsoft.com/office/drawing/2014/main" id="{46159B5E-8215-436A-AE17-834050BB9786}"/>
              </a:ext>
            </a:extLst>
          </p:cNvPr>
          <p:cNvSpPr txBox="1"/>
          <p:nvPr>
            <p:custDataLst>
              <p:tags r:id="rId2"/>
            </p:custDataLst>
          </p:nvPr>
        </p:nvSpPr>
        <p:spPr bwMode="auto">
          <a:xfrm>
            <a:off x="1524000" y="692150"/>
            <a:ext cx="9144000" cy="508000"/>
          </a:xfrm>
          <a:prstGeom prst="rect">
            <a:avLst/>
          </a:prstGeom>
          <a:noFill/>
          <a:ln w="9525" cap="flat" cmpd="sng" algn="ctr">
            <a:noFill/>
            <a:prstDash val="solid"/>
            <a:miter lim="800000"/>
            <a:headEnd type="none" w="med" len="med"/>
            <a:tailEnd type="none" w="med" len="med"/>
          </a:ln>
        </p:spPr>
        <p:txBody>
          <a:bodyPr lIns="254000" tIns="63500" rIns="127000" bIns="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300">
                <a:ln w="9525" cap="flat" cmpd="sng" algn="ctr">
                  <a:noFill/>
                  <a:prstDash val="solid"/>
                  <a:round/>
                  <a:headEnd type="none" w="med" len="med"/>
                  <a:tailEnd type="none" w="med" len="med"/>
                </a:ln>
                <a:solidFill>
                  <a:srgbClr val="000000"/>
                </a:solidFill>
                <a:latin typeface="Helvetica" charset="0"/>
                <a:ea typeface="Arial"/>
                <a:cs typeface="Helvetica"/>
                <a:sym typeface="Wingdings"/>
              </a:rPr>
              <a:t>From: </a:t>
            </a:r>
            <a:r>
              <a:rPr lang="en-US" sz="1300" b="1">
                <a:ln w="9525" cap="flat" cmpd="sng" algn="ctr">
                  <a:noFill/>
                  <a:prstDash val="solid"/>
                  <a:round/>
                  <a:headEnd type="none" w="med" len="med"/>
                  <a:tailEnd type="none" w="med" len="med"/>
                </a:ln>
                <a:solidFill>
                  <a:srgbClr val="000000"/>
                </a:solidFill>
                <a:latin typeface="Helvetica" charset="0"/>
                <a:ea typeface="Arial"/>
                <a:cs typeface="Helvetica"/>
                <a:sym typeface="Wingdings"/>
              </a:rPr>
              <a:t>36 Humeral Shaft Fractures</a:t>
            </a:r>
          </a:p>
        </p:txBody>
      </p:sp>
      <p:cxnSp>
        <p:nvCxnSpPr>
          <p:cNvPr id="14342" name="Straight Connector 8">
            <a:extLst>
              <a:ext uri="{FF2B5EF4-FFF2-40B4-BE49-F238E27FC236}">
                <a16:creationId xmlns:a16="http://schemas.microsoft.com/office/drawing/2014/main" id="{C6FFB23B-6C94-406C-8926-458B5A4C1D6E}"/>
              </a:ext>
            </a:extLst>
          </p:cNvPr>
          <p:cNvCxnSpPr>
            <a:cxnSpLocks noChangeShapeType="1"/>
          </p:cNvCxnSpPr>
          <p:nvPr>
            <p:custDataLst>
              <p:tags r:id="rId3"/>
            </p:custDataLst>
          </p:nvPr>
        </p:nvCxnSpPr>
        <p:spPr bwMode="auto">
          <a:xfrm flipV="1">
            <a:off x="1524000" y="6215064"/>
            <a:ext cx="9144000" cy="7937"/>
          </a:xfrm>
          <a:prstGeom prst="line">
            <a:avLst/>
          </a:prstGeom>
          <a:noFill/>
          <a:ln w="12700" algn="ctr">
            <a:solidFill>
              <a:srgbClr val="D8D8DB"/>
            </a:solidFill>
            <a:round/>
            <a:headEnd/>
            <a:tailEnd/>
          </a:ln>
          <a:extLst>
            <a:ext uri="{909E8E84-426E-40DD-AFC4-6F175D3DCCD1}">
              <a14:hiddenFill xmlns:a14="http://schemas.microsoft.com/office/drawing/2010/main">
                <a:noFill/>
              </a14:hiddenFill>
            </a:ext>
          </a:extLst>
        </p:spPr>
      </p:cxnSp>
      <p:cxnSp>
        <p:nvCxnSpPr>
          <p:cNvPr id="14345" name="Straight Connector 5">
            <a:extLst>
              <a:ext uri="{FF2B5EF4-FFF2-40B4-BE49-F238E27FC236}">
                <a16:creationId xmlns:a16="http://schemas.microsoft.com/office/drawing/2014/main" id="{68C034A3-0697-4568-A341-9C1C9A3D72E9}"/>
              </a:ext>
            </a:extLst>
          </p:cNvPr>
          <p:cNvCxnSpPr>
            <a:cxnSpLocks noChangeShapeType="1"/>
          </p:cNvCxnSpPr>
          <p:nvPr>
            <p:custDataLst>
              <p:tags r:id="rId4"/>
            </p:custDataLst>
          </p:nvPr>
        </p:nvCxnSpPr>
        <p:spPr bwMode="auto">
          <a:xfrm>
            <a:off x="1524000" y="666750"/>
            <a:ext cx="9144000" cy="0"/>
          </a:xfrm>
          <a:prstGeom prst="line">
            <a:avLst/>
          </a:prstGeom>
          <a:noFill/>
          <a:ln w="38100" algn="ctr">
            <a:solidFill>
              <a:srgbClr val="64B744"/>
            </a:solidFill>
            <a:round/>
            <a:headEnd/>
            <a:tailEnd/>
          </a:ln>
          <a:extLst>
            <a:ext uri="{909E8E84-426E-40DD-AFC4-6F175D3DCCD1}">
              <a14:hiddenFill xmlns:a14="http://schemas.microsoft.com/office/drawing/2010/main">
                <a:noFill/>
              </a14:hiddenFill>
            </a:ext>
          </a:extLst>
        </p:spPr>
      </p:cxnSp>
      <p:sp>
        <p:nvSpPr>
          <p:cNvPr id="16394" name="Text Placeholder 2">
            <a:extLst>
              <a:ext uri="{FF2B5EF4-FFF2-40B4-BE49-F238E27FC236}">
                <a16:creationId xmlns:a16="http://schemas.microsoft.com/office/drawing/2014/main" id="{87224D29-EFD4-4B8E-84E1-29C9B4FE9DE5}"/>
              </a:ext>
            </a:extLst>
          </p:cNvPr>
          <p:cNvSpPr txBox="1"/>
          <p:nvPr>
            <p:custDataLst>
              <p:tags r:id="rId5"/>
            </p:custDataLst>
          </p:nvPr>
        </p:nvSpPr>
        <p:spPr bwMode="auto">
          <a:xfrm>
            <a:off x="1524000" y="1282700"/>
            <a:ext cx="9144000" cy="317500"/>
          </a:xfrm>
          <a:prstGeom prst="rect">
            <a:avLst/>
          </a:prstGeom>
          <a:noFill/>
          <a:ln w="9525" cap="flat" cmpd="sng" algn="ctr">
            <a:noFill/>
            <a:prstDash val="solid"/>
            <a:miter lim="800000"/>
            <a:headEnd type="none" w="med" len="med"/>
            <a:tailEnd type="none" w="med" len="med"/>
          </a:ln>
        </p:spPr>
        <p:txBody>
          <a:bodyPr lIns="254000" tIns="0" rIns="127000" bIns="6350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100" dirty="0">
                <a:ln w="9525" cap="flat" cmpd="sng" algn="ctr">
                  <a:noFill/>
                  <a:prstDash val="solid"/>
                  <a:round/>
                  <a:headEnd type="none" w="med" len="med"/>
                  <a:tailEnd type="none" w="med" len="med"/>
                </a:ln>
                <a:solidFill>
                  <a:srgbClr val="808080"/>
                </a:solidFill>
                <a:latin typeface="Helvetica" charset="0"/>
                <a:ea typeface="Arial"/>
                <a:cs typeface="Helvetica"/>
                <a:sym typeface="Wingdings"/>
              </a:rPr>
              <a:t>Rockwood and Green's Fractures in Adults, 9e,  2019</a:t>
            </a:r>
          </a:p>
        </p:txBody>
      </p:sp>
      <p:pic>
        <p:nvPicPr>
          <p:cNvPr id="14347" name="Picture 13" descr="OTA logo">
            <a:extLst>
              <a:ext uri="{FF2B5EF4-FFF2-40B4-BE49-F238E27FC236}">
                <a16:creationId xmlns:a16="http://schemas.microsoft.com/office/drawing/2014/main" id="{0FA6F42C-6D4B-4BA2-A8CD-C94F48A8AD82}"/>
              </a:ext>
            </a:extLst>
          </p:cNvPr>
          <p:cNvPicPr>
            <a:picLocks noChangeAspect="1" noChangeArrowheads="1"/>
          </p:cNvPicPr>
          <p:nvPr>
            <p:custDataLst>
              <p:tags r:id="rId6"/>
            </p:custDataLst>
          </p:nvPr>
        </p:nvPicPr>
        <p:blipFill>
          <a:blip r:embed="rId10">
            <a:extLst>
              <a:ext uri="{28A0092B-C50C-407E-A947-70E740481C1C}">
                <a14:useLocalDpi xmlns:a14="http://schemas.microsoft.com/office/drawing/2010/main" val="0"/>
              </a:ext>
            </a:extLst>
          </a:blip>
          <a:srcRect/>
          <a:stretch>
            <a:fillRect/>
          </a:stretch>
        </p:blipFill>
        <p:spPr bwMode="auto">
          <a:xfrm>
            <a:off x="1524001" y="0"/>
            <a:ext cx="48609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348" name="New picture">
            <a:extLst>
              <a:ext uri="{FF2B5EF4-FFF2-40B4-BE49-F238E27FC236}">
                <a16:creationId xmlns:a16="http://schemas.microsoft.com/office/drawing/2014/main" id="{000BF34C-EA83-48BB-BB7A-959E76012208}"/>
              </a:ext>
            </a:extLst>
          </p:cNvPr>
          <p:cNvPicPr>
            <a:picLocks noChangeAspect="1" noChangeArrowheads="1"/>
          </p:cNvPicPr>
          <p:nvPr>
            <p:custDataLst>
              <p:tags r:id="rId7"/>
            </p:custDataLst>
          </p:nvPr>
        </p:nvPicPr>
        <p:blipFill>
          <a:blip r:embed="rId11">
            <a:extLst>
              <a:ext uri="{28A0092B-C50C-407E-A947-70E740481C1C}">
                <a14:useLocalDpi xmlns:a14="http://schemas.microsoft.com/office/drawing/2010/main" val="0"/>
              </a:ext>
            </a:extLst>
          </a:blip>
          <a:srcRect/>
          <a:stretch>
            <a:fillRect/>
          </a:stretch>
        </p:blipFill>
        <p:spPr bwMode="auto">
          <a:xfrm>
            <a:off x="19125" y="1700983"/>
            <a:ext cx="8288492" cy="4281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11" name="Text Placeholder 2">
            <a:extLst>
              <a:ext uri="{FF2B5EF4-FFF2-40B4-BE49-F238E27FC236}">
                <a16:creationId xmlns:a16="http://schemas.microsoft.com/office/drawing/2014/main" id="{7CAA35F6-8D8C-47BC-8E82-8718DB0795E5}"/>
              </a:ext>
            </a:extLst>
          </p:cNvPr>
          <p:cNvSpPr txBox="1"/>
          <p:nvPr>
            <p:custDataLst>
              <p:tags r:id="rId8"/>
            </p:custDataLst>
          </p:nvPr>
        </p:nvSpPr>
        <p:spPr bwMode="auto">
          <a:xfrm>
            <a:off x="8278757" y="1856707"/>
            <a:ext cx="3667432" cy="3305228"/>
          </a:xfrm>
          <a:prstGeom prst="rect">
            <a:avLst/>
          </a:prstGeom>
          <a:noFill/>
          <a:ln w="9525" cap="flat" cmpd="sng" algn="ctr">
            <a:noFill/>
            <a:prstDash val="solid"/>
            <a:miter lim="800000"/>
            <a:headEnd type="none" w="med" len="med"/>
            <a:tailEnd type="none" w="med" len="med"/>
          </a:ln>
        </p:spPr>
        <p:txBody>
          <a:bodyPr lIns="254000" tIns="0" rIns="0" bIns="63500"/>
          <a:lstStyle/>
          <a:p>
            <a:pPr>
              <a:spcBef>
                <a:spcPct val="20000"/>
              </a:spcBef>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24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A: Fracture of the distal humeral diaphysis.</a:t>
            </a:r>
          </a:p>
          <a:p>
            <a:pPr>
              <a:spcBef>
                <a:spcPct val="20000"/>
              </a:spcBef>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endParaRPr lang="en-US" sz="24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endParaRPr>
          </a:p>
          <a:p>
            <a:pPr>
              <a:spcBef>
                <a:spcPct val="20000"/>
              </a:spcBef>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24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B+C: Fixation with a posterolateral plate that allows screw fixation of the lateral column.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657DBB-9D0D-4CC6-AF38-BDE8BA563A37}"/>
              </a:ext>
            </a:extLst>
          </p:cNvPr>
          <p:cNvPicPr>
            <a:picLocks noChangeAspect="1"/>
          </p:cNvPicPr>
          <p:nvPr/>
        </p:nvPicPr>
        <p:blipFill>
          <a:blip r:embed="rId2"/>
          <a:stretch>
            <a:fillRect/>
          </a:stretch>
        </p:blipFill>
        <p:spPr>
          <a:xfrm>
            <a:off x="143973" y="1195093"/>
            <a:ext cx="4634504" cy="4468194"/>
          </a:xfrm>
          <a:prstGeom prst="rect">
            <a:avLst/>
          </a:prstGeom>
        </p:spPr>
      </p:pic>
      <p:pic>
        <p:nvPicPr>
          <p:cNvPr id="5" name="Picture 4">
            <a:extLst>
              <a:ext uri="{FF2B5EF4-FFF2-40B4-BE49-F238E27FC236}">
                <a16:creationId xmlns:a16="http://schemas.microsoft.com/office/drawing/2014/main" id="{54A409DE-07F1-42FD-8E54-EC38C9023B4F}"/>
              </a:ext>
            </a:extLst>
          </p:cNvPr>
          <p:cNvPicPr>
            <a:picLocks noChangeAspect="1"/>
          </p:cNvPicPr>
          <p:nvPr/>
        </p:nvPicPr>
        <p:blipFill>
          <a:blip r:embed="rId3"/>
          <a:stretch>
            <a:fillRect/>
          </a:stretch>
        </p:blipFill>
        <p:spPr>
          <a:xfrm>
            <a:off x="5704275" y="1195093"/>
            <a:ext cx="5897790" cy="4468193"/>
          </a:xfrm>
          <a:prstGeom prst="rect">
            <a:avLst/>
          </a:prstGeom>
        </p:spPr>
      </p:pic>
      <p:sp>
        <p:nvSpPr>
          <p:cNvPr id="6" name="TextBox 5">
            <a:extLst>
              <a:ext uri="{FF2B5EF4-FFF2-40B4-BE49-F238E27FC236}">
                <a16:creationId xmlns:a16="http://schemas.microsoft.com/office/drawing/2014/main" id="{3B7FB0C5-9431-4588-8888-C3934097046C}"/>
              </a:ext>
            </a:extLst>
          </p:cNvPr>
          <p:cNvSpPr txBox="1"/>
          <p:nvPr/>
        </p:nvSpPr>
        <p:spPr>
          <a:xfrm>
            <a:off x="2461225" y="5771441"/>
            <a:ext cx="6676108" cy="830997"/>
          </a:xfrm>
          <a:prstGeom prst="rect">
            <a:avLst/>
          </a:prstGeom>
          <a:noFill/>
        </p:spPr>
        <p:txBody>
          <a:bodyPr wrap="square" rtlCol="0">
            <a:spAutoFit/>
          </a:bodyPr>
          <a:lstStyle/>
          <a:p>
            <a:r>
              <a:rPr lang="en-US" sz="2400" dirty="0"/>
              <a:t>Posterior approach, lag screw fixation</a:t>
            </a:r>
          </a:p>
          <a:p>
            <a:r>
              <a:rPr lang="en-US" sz="2400" dirty="0"/>
              <a:t>Neutralization plate + supplementary med plate</a:t>
            </a:r>
          </a:p>
        </p:txBody>
      </p:sp>
      <p:sp>
        <p:nvSpPr>
          <p:cNvPr id="7" name="TextBox 6">
            <a:extLst>
              <a:ext uri="{FF2B5EF4-FFF2-40B4-BE49-F238E27FC236}">
                <a16:creationId xmlns:a16="http://schemas.microsoft.com/office/drawing/2014/main" id="{3B7FB0C5-9431-4588-8888-C3934097046C}"/>
              </a:ext>
            </a:extLst>
          </p:cNvPr>
          <p:cNvSpPr txBox="1"/>
          <p:nvPr/>
        </p:nvSpPr>
        <p:spPr>
          <a:xfrm>
            <a:off x="143974" y="101055"/>
            <a:ext cx="12048026" cy="1569660"/>
          </a:xfrm>
          <a:prstGeom prst="rect">
            <a:avLst/>
          </a:prstGeom>
          <a:noFill/>
        </p:spPr>
        <p:txBody>
          <a:bodyPr wrap="square" rtlCol="0">
            <a:spAutoFit/>
          </a:bodyPr>
          <a:lstStyle/>
          <a:p>
            <a:r>
              <a:rPr lang="en-US" sz="3200" dirty="0"/>
              <a:t>34M, RHD, segmental R distal 3</a:t>
            </a:r>
            <a:r>
              <a:rPr lang="en-US" sz="3200" baseline="30000" dirty="0"/>
              <a:t>rd</a:t>
            </a:r>
            <a:r>
              <a:rPr lang="en-US" sz="3200" dirty="0"/>
              <a:t> humeral shaft </a:t>
            </a:r>
            <a:r>
              <a:rPr lang="en-US" sz="3200" dirty="0" err="1"/>
              <a:t>fx</a:t>
            </a:r>
            <a:r>
              <a:rPr lang="en-US" sz="3200" dirty="0"/>
              <a:t> w/ nondisplaced intraarticular extension</a:t>
            </a:r>
          </a:p>
          <a:p>
            <a:endParaRPr lang="en-US" sz="3200" dirty="0"/>
          </a:p>
        </p:txBody>
      </p:sp>
    </p:spTree>
    <p:extLst>
      <p:ext uri="{BB962C8B-B14F-4D97-AF65-F5344CB8AC3E}">
        <p14:creationId xmlns:p14="http://schemas.microsoft.com/office/powerpoint/2010/main" val="1690828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59C8A-9A40-4A7A-AB6D-CD9D34513E55}"/>
              </a:ext>
            </a:extLst>
          </p:cNvPr>
          <p:cNvSpPr>
            <a:spLocks noGrp="1"/>
          </p:cNvSpPr>
          <p:nvPr>
            <p:ph type="title"/>
          </p:nvPr>
        </p:nvSpPr>
        <p:spPr/>
        <p:txBody>
          <a:bodyPr>
            <a:normAutofit/>
          </a:bodyPr>
          <a:lstStyle/>
          <a:p>
            <a:r>
              <a:rPr lang="en-US" sz="1800" dirty="0">
                <a:hlinkClick r:id="rId2"/>
              </a:rPr>
              <a:t>https://otaonline.org/video-library/45036/procedures-and-techniques/multimedia/16776523/orif-of-the-humerus</a:t>
            </a:r>
            <a:endParaRPr lang="en-US" sz="1800" b="1" u="sng" dirty="0"/>
          </a:p>
        </p:txBody>
      </p:sp>
      <p:pic>
        <p:nvPicPr>
          <p:cNvPr id="5" name="Content Placeholder 4">
            <a:extLst>
              <a:ext uri="{FF2B5EF4-FFF2-40B4-BE49-F238E27FC236}">
                <a16:creationId xmlns:a16="http://schemas.microsoft.com/office/drawing/2014/main" id="{6873A582-C766-4D19-B973-1DD100AE6B0F}"/>
              </a:ext>
            </a:extLst>
          </p:cNvPr>
          <p:cNvPicPr>
            <a:picLocks noGrp="1" noChangeAspect="1"/>
          </p:cNvPicPr>
          <p:nvPr>
            <p:ph idx="1"/>
          </p:nvPr>
        </p:nvPicPr>
        <p:blipFill>
          <a:blip r:embed="rId3"/>
          <a:stretch>
            <a:fillRect/>
          </a:stretch>
        </p:blipFill>
        <p:spPr>
          <a:xfrm>
            <a:off x="926813" y="1825625"/>
            <a:ext cx="10338374" cy="4351338"/>
          </a:xfrm>
        </p:spPr>
      </p:pic>
      <p:sp>
        <p:nvSpPr>
          <p:cNvPr id="4" name="Rectangle 3">
            <a:extLst>
              <a:ext uri="{FF2B5EF4-FFF2-40B4-BE49-F238E27FC236}">
                <a16:creationId xmlns:a16="http://schemas.microsoft.com/office/drawing/2014/main" id="{607EC6B9-001C-4E42-9811-5881F47C05BC}"/>
              </a:ext>
            </a:extLst>
          </p:cNvPr>
          <p:cNvSpPr/>
          <p:nvPr/>
        </p:nvSpPr>
        <p:spPr>
          <a:xfrm>
            <a:off x="9026433" y="4819638"/>
            <a:ext cx="404949" cy="135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D212DE9-4BF3-4153-91DD-5864040AE888}"/>
              </a:ext>
            </a:extLst>
          </p:cNvPr>
          <p:cNvPicPr>
            <a:picLocks noChangeAspect="1"/>
          </p:cNvPicPr>
          <p:nvPr/>
        </p:nvPicPr>
        <p:blipFill>
          <a:blip r:embed="rId4"/>
          <a:stretch>
            <a:fillRect/>
          </a:stretch>
        </p:blipFill>
        <p:spPr>
          <a:xfrm>
            <a:off x="8795657" y="4817084"/>
            <a:ext cx="635725" cy="181636"/>
          </a:xfrm>
          <a:prstGeom prst="rect">
            <a:avLst/>
          </a:prstGeom>
        </p:spPr>
      </p:pic>
    </p:spTree>
    <p:extLst>
      <p:ext uri="{BB962C8B-B14F-4D97-AF65-F5344CB8AC3E}">
        <p14:creationId xmlns:p14="http://schemas.microsoft.com/office/powerpoint/2010/main" val="1809782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4E5A54-D0CD-4589-B07D-3BCF9307E6F0}"/>
              </a:ext>
            </a:extLst>
          </p:cNvPr>
          <p:cNvSpPr>
            <a:spLocks noGrp="1"/>
          </p:cNvSpPr>
          <p:nvPr>
            <p:ph type="title"/>
          </p:nvPr>
        </p:nvSpPr>
        <p:spPr/>
        <p:txBody>
          <a:bodyPr/>
          <a:lstStyle/>
          <a:p>
            <a:r>
              <a:rPr lang="en-US" dirty="0"/>
              <a:t>Lateral Approach</a:t>
            </a:r>
          </a:p>
        </p:txBody>
      </p:sp>
    </p:spTree>
    <p:extLst>
      <p:ext uri="{BB962C8B-B14F-4D97-AF65-F5344CB8AC3E}">
        <p14:creationId xmlns:p14="http://schemas.microsoft.com/office/powerpoint/2010/main" val="14431058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342" name="Straight Connector 8">
            <a:extLst>
              <a:ext uri="{FF2B5EF4-FFF2-40B4-BE49-F238E27FC236}">
                <a16:creationId xmlns:a16="http://schemas.microsoft.com/office/drawing/2014/main" id="{3423A59D-DA29-4D76-A246-719F647BE94A}"/>
              </a:ext>
            </a:extLst>
          </p:cNvPr>
          <p:cNvCxnSpPr>
            <a:cxnSpLocks noChangeShapeType="1"/>
          </p:cNvCxnSpPr>
          <p:nvPr>
            <p:custDataLst>
              <p:tags r:id="rId1"/>
            </p:custDataLst>
          </p:nvPr>
        </p:nvCxnSpPr>
        <p:spPr bwMode="auto">
          <a:xfrm flipV="1">
            <a:off x="1524000" y="6215064"/>
            <a:ext cx="9144000" cy="7937"/>
          </a:xfrm>
          <a:prstGeom prst="line">
            <a:avLst/>
          </a:prstGeom>
          <a:noFill/>
          <a:ln w="12700" algn="ctr">
            <a:solidFill>
              <a:srgbClr val="D8D8DB"/>
            </a:solidFill>
            <a:round/>
            <a:headEnd/>
            <a:tailEnd/>
          </a:ln>
          <a:extLst>
            <a:ext uri="{909E8E84-426E-40DD-AFC4-6F175D3DCCD1}">
              <a14:hiddenFill xmlns:a14="http://schemas.microsoft.com/office/drawing/2010/main">
                <a:noFill/>
              </a14:hiddenFill>
            </a:ext>
          </a:extLst>
        </p:spPr>
      </p:cxnSp>
      <p:pic>
        <p:nvPicPr>
          <p:cNvPr id="14347" name="Picture 13" descr="OTA logo">
            <a:extLst>
              <a:ext uri="{FF2B5EF4-FFF2-40B4-BE49-F238E27FC236}">
                <a16:creationId xmlns:a16="http://schemas.microsoft.com/office/drawing/2014/main" id="{7FA52DD2-2337-4B08-BD15-9F9C1C23B7B6}"/>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344128" y="186813"/>
            <a:ext cx="48609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348" name="New picture">
            <a:extLst>
              <a:ext uri="{FF2B5EF4-FFF2-40B4-BE49-F238E27FC236}">
                <a16:creationId xmlns:a16="http://schemas.microsoft.com/office/drawing/2014/main" id="{B63BC5C5-D3CD-42D8-A99B-3F728A40D913}"/>
              </a:ext>
            </a:extLst>
          </p:cNvPr>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684423" y="1567491"/>
            <a:ext cx="5258095" cy="4680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10" name="TextBox 9">
            <a:extLst>
              <a:ext uri="{FF2B5EF4-FFF2-40B4-BE49-F238E27FC236}">
                <a16:creationId xmlns:a16="http://schemas.microsoft.com/office/drawing/2014/main" id="{3B7FB0C5-9431-4588-8888-C3934097046C}"/>
              </a:ext>
            </a:extLst>
          </p:cNvPr>
          <p:cNvSpPr txBox="1"/>
          <p:nvPr/>
        </p:nvSpPr>
        <p:spPr>
          <a:xfrm>
            <a:off x="5397908" y="666750"/>
            <a:ext cx="6617110" cy="1077218"/>
          </a:xfrm>
          <a:prstGeom prst="rect">
            <a:avLst/>
          </a:prstGeom>
          <a:noFill/>
        </p:spPr>
        <p:txBody>
          <a:bodyPr wrap="square" rtlCol="0">
            <a:spAutoFit/>
          </a:bodyPr>
          <a:lstStyle/>
          <a:p>
            <a:r>
              <a:rPr lang="en-US" sz="3200" dirty="0"/>
              <a:t>Lateral approach to the distal humerus</a:t>
            </a:r>
          </a:p>
          <a:p>
            <a:endParaRPr lang="en-US" sz="3200" dirty="0"/>
          </a:p>
        </p:txBody>
      </p:sp>
      <p:sp>
        <p:nvSpPr>
          <p:cNvPr id="12" name="TextBox 11">
            <a:extLst>
              <a:ext uri="{FF2B5EF4-FFF2-40B4-BE49-F238E27FC236}">
                <a16:creationId xmlns:a16="http://schemas.microsoft.com/office/drawing/2014/main" id="{0BC00DC7-46A8-41C7-8417-89B9A8045829}"/>
              </a:ext>
            </a:extLst>
          </p:cNvPr>
          <p:cNvSpPr txBox="1"/>
          <p:nvPr/>
        </p:nvSpPr>
        <p:spPr>
          <a:xfrm>
            <a:off x="6135373" y="1624921"/>
            <a:ext cx="5663337"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Allows exploration of radial nerve through length of incision. </a:t>
            </a:r>
          </a:p>
          <a:p>
            <a:pPr marL="742950" lvl="1" indent="-285750">
              <a:buFont typeface="Arial" panose="020B0604020202020204" pitchFamily="34" charset="0"/>
              <a:buChar char="•"/>
            </a:pPr>
            <a:r>
              <a:rPr lang="en-US" sz="2400" dirty="0"/>
              <a:t>carries a higher risk of iatrogenic damage</a:t>
            </a:r>
          </a:p>
          <a:p>
            <a:pPr marL="742950" lvl="1" indent="-285750">
              <a:buFont typeface="Arial" panose="020B0604020202020204" pitchFamily="34" charset="0"/>
              <a:buChar char="•"/>
            </a:pPr>
            <a:r>
              <a:rPr lang="en-US" sz="2400" dirty="0"/>
              <a:t>But in some cases is the best option.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Supine positioning</a:t>
            </a:r>
          </a:p>
          <a:p>
            <a:pPr marL="285750" indent="-285750">
              <a:buFont typeface="Arial" panose="020B0604020202020204" pitchFamily="34" charset="0"/>
              <a:buChar char="•"/>
            </a:pPr>
            <a:r>
              <a:rPr lang="en-US" sz="2400" dirty="0"/>
              <a:t>Muscle splitting not required</a:t>
            </a:r>
          </a:p>
          <a:p>
            <a:pPr marL="285750" indent="-285750">
              <a:buFont typeface="Arial" panose="020B0604020202020204" pitchFamily="34" charset="0"/>
              <a:buChar char="•"/>
            </a:pPr>
            <a:r>
              <a:rPr lang="en-US" sz="2400" dirty="0"/>
              <a:t>Plate placement Ant/</a:t>
            </a:r>
            <a:r>
              <a:rPr lang="en-US" sz="2400" dirty="0" err="1"/>
              <a:t>Lat</a:t>
            </a:r>
            <a:r>
              <a:rPr lang="en-US" sz="2400" dirty="0"/>
              <a:t>/Post</a:t>
            </a:r>
          </a:p>
          <a:p>
            <a:pPr marL="285750" indent="-285750">
              <a:buFont typeface="Arial" panose="020B0604020202020204" pitchFamily="34" charset="0"/>
              <a:buChar char="•"/>
            </a:pPr>
            <a:r>
              <a:rPr lang="en-US" sz="2400" dirty="0"/>
              <a:t>Extensile proximally and distally</a:t>
            </a:r>
          </a:p>
          <a:p>
            <a:pPr marL="285750" indent="-285750">
              <a:buFont typeface="Arial" panose="020B0604020202020204" pitchFamily="34" charset="0"/>
              <a:buChar char="•"/>
            </a:pPr>
            <a:endParaRPr lang="en-US" sz="2400" dirty="0"/>
          </a:p>
          <a:p>
            <a:r>
              <a:rPr lang="en-US" sz="2400" dirty="0"/>
              <a:t>	</a:t>
            </a:r>
            <a:r>
              <a:rPr lang="en-US" sz="2400" dirty="0" err="1"/>
              <a:t>Zlotolow</a:t>
            </a:r>
            <a:r>
              <a:rPr lang="en-US" sz="2400" dirty="0"/>
              <a:t> et al, JAAOS, 2006</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BB404E-8D2C-4C81-86F1-862F2BD20AA9}"/>
              </a:ext>
            </a:extLst>
          </p:cNvPr>
          <p:cNvSpPr>
            <a:spLocks noGrp="1"/>
          </p:cNvSpPr>
          <p:nvPr>
            <p:ph type="title"/>
          </p:nvPr>
        </p:nvSpPr>
        <p:spPr/>
        <p:txBody>
          <a:bodyPr/>
          <a:lstStyle/>
          <a:p>
            <a:r>
              <a:rPr lang="en-US" dirty="0"/>
              <a:t>Medial Approach</a:t>
            </a:r>
          </a:p>
        </p:txBody>
      </p:sp>
    </p:spTree>
    <p:extLst>
      <p:ext uri="{BB962C8B-B14F-4D97-AF65-F5344CB8AC3E}">
        <p14:creationId xmlns:p14="http://schemas.microsoft.com/office/powerpoint/2010/main" val="3043891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342" name="Straight Connector 8">
            <a:extLst>
              <a:ext uri="{FF2B5EF4-FFF2-40B4-BE49-F238E27FC236}">
                <a16:creationId xmlns:a16="http://schemas.microsoft.com/office/drawing/2014/main" id="{41FAF12D-7CD8-443A-82CB-5599A319EDD9}"/>
              </a:ext>
            </a:extLst>
          </p:cNvPr>
          <p:cNvCxnSpPr>
            <a:cxnSpLocks noChangeShapeType="1"/>
          </p:cNvCxnSpPr>
          <p:nvPr>
            <p:custDataLst>
              <p:tags r:id="rId1"/>
            </p:custDataLst>
          </p:nvPr>
        </p:nvCxnSpPr>
        <p:spPr bwMode="auto">
          <a:xfrm flipV="1">
            <a:off x="1524000" y="6215064"/>
            <a:ext cx="9144000" cy="7937"/>
          </a:xfrm>
          <a:prstGeom prst="line">
            <a:avLst/>
          </a:prstGeom>
          <a:noFill/>
          <a:ln w="12700" algn="ctr">
            <a:solidFill>
              <a:srgbClr val="D8D8DB"/>
            </a:solidFill>
            <a:round/>
            <a:headEnd/>
            <a:tailEnd/>
          </a:ln>
          <a:extLst>
            <a:ext uri="{909E8E84-426E-40DD-AFC4-6F175D3DCCD1}">
              <a14:hiddenFill xmlns:a14="http://schemas.microsoft.com/office/drawing/2010/main">
                <a:noFill/>
              </a14:hiddenFill>
            </a:ext>
          </a:extLst>
        </p:spPr>
      </p:cxnSp>
      <p:pic>
        <p:nvPicPr>
          <p:cNvPr id="14347" name="Picture 13" descr="OTA logo">
            <a:extLst>
              <a:ext uri="{FF2B5EF4-FFF2-40B4-BE49-F238E27FC236}">
                <a16:creationId xmlns:a16="http://schemas.microsoft.com/office/drawing/2014/main" id="{E1661F8F-9C73-40C5-9F6F-F27339206305}"/>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524001" y="0"/>
            <a:ext cx="48609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348" name="New picture">
            <a:extLst>
              <a:ext uri="{FF2B5EF4-FFF2-40B4-BE49-F238E27FC236}">
                <a16:creationId xmlns:a16="http://schemas.microsoft.com/office/drawing/2014/main" id="{2B235AAA-559C-4091-B78B-79DB439706F7}"/>
              </a:ext>
            </a:extLst>
          </p:cNvPr>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5024283" y="1682750"/>
            <a:ext cx="6572572" cy="447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2" name="Picture 1">
            <a:extLst>
              <a:ext uri="{FF2B5EF4-FFF2-40B4-BE49-F238E27FC236}">
                <a16:creationId xmlns:a16="http://schemas.microsoft.com/office/drawing/2014/main" id="{7DBA49C6-5FC7-425A-83A1-4688C585643B}"/>
              </a:ext>
            </a:extLst>
          </p:cNvPr>
          <p:cNvPicPr>
            <a:picLocks noChangeAspect="1"/>
          </p:cNvPicPr>
          <p:nvPr/>
        </p:nvPicPr>
        <p:blipFill>
          <a:blip r:embed="rId7"/>
          <a:stretch>
            <a:fillRect/>
          </a:stretch>
        </p:blipFill>
        <p:spPr>
          <a:xfrm>
            <a:off x="844003" y="4793634"/>
            <a:ext cx="3000375" cy="742950"/>
          </a:xfrm>
          <a:prstGeom prst="rect">
            <a:avLst/>
          </a:prstGeom>
        </p:spPr>
      </p:pic>
      <p:sp>
        <p:nvSpPr>
          <p:cNvPr id="3" name="TextBox 2">
            <a:extLst>
              <a:ext uri="{FF2B5EF4-FFF2-40B4-BE49-F238E27FC236}">
                <a16:creationId xmlns:a16="http://schemas.microsoft.com/office/drawing/2014/main" id="{8766D0FF-47D2-4AA2-BFBB-C38A6F085600}"/>
              </a:ext>
            </a:extLst>
          </p:cNvPr>
          <p:cNvSpPr txBox="1"/>
          <p:nvPr/>
        </p:nvSpPr>
        <p:spPr>
          <a:xfrm>
            <a:off x="796679" y="2083829"/>
            <a:ext cx="3863811" cy="1754326"/>
          </a:xfrm>
          <a:prstGeom prst="rect">
            <a:avLst/>
          </a:prstGeom>
          <a:noFill/>
        </p:spPr>
        <p:txBody>
          <a:bodyPr wrap="square" rtlCol="0">
            <a:spAutoFit/>
          </a:bodyPr>
          <a:lstStyle/>
          <a:p>
            <a:pPr marL="285750" indent="-285750">
              <a:buFont typeface="Arial" panose="020B0604020202020204" pitchFamily="34" charset="0"/>
              <a:buChar char="•"/>
            </a:pPr>
            <a:r>
              <a:rPr lang="en-US" dirty="0"/>
              <a:t>Nearby neurovascular structures at risk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Difficult exposure of shaft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u="sng" dirty="0"/>
              <a:t>Rarely</a:t>
            </a:r>
            <a:r>
              <a:rPr lang="en-US" dirty="0"/>
              <a:t> used for fracture fixation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E25734-6E57-4B78-B96E-56F5A717F774}"/>
              </a:ext>
            </a:extLst>
          </p:cNvPr>
          <p:cNvSpPr>
            <a:spLocks noGrp="1"/>
          </p:cNvSpPr>
          <p:nvPr>
            <p:ph type="title"/>
          </p:nvPr>
        </p:nvSpPr>
        <p:spPr/>
        <p:txBody>
          <a:bodyPr/>
          <a:lstStyle/>
          <a:p>
            <a:r>
              <a:rPr lang="en-US" dirty="0"/>
              <a:t>Intramedullary Nail</a:t>
            </a:r>
          </a:p>
        </p:txBody>
      </p:sp>
      <p:sp>
        <p:nvSpPr>
          <p:cNvPr id="5" name="Text Placeholder 4">
            <a:extLst>
              <a:ext uri="{FF2B5EF4-FFF2-40B4-BE49-F238E27FC236}">
                <a16:creationId xmlns:a16="http://schemas.microsoft.com/office/drawing/2014/main" id="{98C2A770-9A39-4810-954A-0A9AC114021C}"/>
              </a:ext>
            </a:extLst>
          </p:cNvPr>
          <p:cNvSpPr>
            <a:spLocks noGrp="1"/>
          </p:cNvSpPr>
          <p:nvPr>
            <p:ph type="body" idx="1"/>
          </p:nvPr>
        </p:nvSpPr>
        <p:spPr/>
        <p:txBody>
          <a:bodyPr/>
          <a:lstStyle/>
          <a:p>
            <a:r>
              <a:rPr lang="en-US" dirty="0"/>
              <a:t>Antegrade</a:t>
            </a:r>
          </a:p>
          <a:p>
            <a:r>
              <a:rPr lang="en-US" dirty="0"/>
              <a:t>Retrograde</a:t>
            </a:r>
          </a:p>
        </p:txBody>
      </p:sp>
    </p:spTree>
    <p:extLst>
      <p:ext uri="{BB962C8B-B14F-4D97-AF65-F5344CB8AC3E}">
        <p14:creationId xmlns:p14="http://schemas.microsoft.com/office/powerpoint/2010/main" val="16278014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a:extLst>
              <a:ext uri="{FF2B5EF4-FFF2-40B4-BE49-F238E27FC236}">
                <a16:creationId xmlns:a16="http://schemas.microsoft.com/office/drawing/2014/main" id="{32470D6D-8BB3-4A55-ACA2-1A4A6276C96A}"/>
              </a:ext>
            </a:extLst>
          </p:cNvPr>
          <p:cNvSpPr/>
          <p:nvPr>
            <p:custDataLst>
              <p:tags r:id="rId1"/>
            </p:custDataLst>
          </p:nvPr>
        </p:nvSpPr>
        <p:spPr>
          <a:xfrm>
            <a:off x="1524000" y="687388"/>
            <a:ext cx="9144000" cy="914400"/>
          </a:xfrm>
          <a:prstGeom prst="rect">
            <a:avLst/>
          </a:prstGeom>
          <a:solidFill>
            <a:srgbClr val="64B744">
              <a:alpha val="18824"/>
            </a:srgbClr>
          </a:solidFill>
          <a:ln w="25400" cap="flat" cmpd="sng" algn="ctr">
            <a:noFill/>
            <a:prstDash val="solid"/>
            <a:round/>
            <a:headEnd type="none" w="med" len="med"/>
            <a:tailEnd type="none" w="med" len="med"/>
          </a:ln>
        </p:spPr>
        <p:txBody>
          <a:bodyPr anchor="ctr"/>
          <a:lstStyle/>
          <a:p>
            <a:pPr algn="ctr">
              <a:buSzTx/>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endParaRPr lang="en-US">
              <a:solidFill>
                <a:schemeClr val="lt1"/>
              </a:solidFill>
              <a:sym typeface="Wingdings" charset="2"/>
            </a:endParaRPr>
          </a:p>
        </p:txBody>
      </p:sp>
      <p:sp>
        <p:nvSpPr>
          <p:cNvPr id="16389" name="Text Placeholder 2">
            <a:extLst>
              <a:ext uri="{FF2B5EF4-FFF2-40B4-BE49-F238E27FC236}">
                <a16:creationId xmlns:a16="http://schemas.microsoft.com/office/drawing/2014/main" id="{46159B5E-8215-436A-AE17-834050BB9786}"/>
              </a:ext>
            </a:extLst>
          </p:cNvPr>
          <p:cNvSpPr txBox="1"/>
          <p:nvPr>
            <p:custDataLst>
              <p:tags r:id="rId2"/>
            </p:custDataLst>
          </p:nvPr>
        </p:nvSpPr>
        <p:spPr bwMode="auto">
          <a:xfrm>
            <a:off x="1524000" y="692150"/>
            <a:ext cx="9144000" cy="508000"/>
          </a:xfrm>
          <a:prstGeom prst="rect">
            <a:avLst/>
          </a:prstGeom>
          <a:noFill/>
          <a:ln w="9525" cap="flat" cmpd="sng" algn="ctr">
            <a:noFill/>
            <a:prstDash val="solid"/>
            <a:miter lim="800000"/>
            <a:headEnd type="none" w="med" len="med"/>
            <a:tailEnd type="none" w="med" len="med"/>
          </a:ln>
        </p:spPr>
        <p:txBody>
          <a:bodyPr lIns="254000" tIns="63500" rIns="127000" bIns="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300">
                <a:ln w="9525" cap="flat" cmpd="sng" algn="ctr">
                  <a:noFill/>
                  <a:prstDash val="solid"/>
                  <a:round/>
                  <a:headEnd type="none" w="med" len="med"/>
                  <a:tailEnd type="none" w="med" len="med"/>
                </a:ln>
                <a:solidFill>
                  <a:srgbClr val="000000"/>
                </a:solidFill>
                <a:latin typeface="Helvetica" charset="0"/>
                <a:ea typeface="Arial"/>
                <a:cs typeface="Helvetica"/>
                <a:sym typeface="Wingdings"/>
              </a:rPr>
              <a:t>From: </a:t>
            </a:r>
            <a:r>
              <a:rPr lang="en-US" sz="1300" b="1">
                <a:ln w="9525" cap="flat" cmpd="sng" algn="ctr">
                  <a:noFill/>
                  <a:prstDash val="solid"/>
                  <a:round/>
                  <a:headEnd type="none" w="med" len="med"/>
                  <a:tailEnd type="none" w="med" len="med"/>
                </a:ln>
                <a:solidFill>
                  <a:srgbClr val="000000"/>
                </a:solidFill>
                <a:latin typeface="Helvetica" charset="0"/>
                <a:ea typeface="Arial"/>
                <a:cs typeface="Helvetica"/>
                <a:sym typeface="Wingdings"/>
              </a:rPr>
              <a:t>36 Humeral Shaft Fractures</a:t>
            </a:r>
          </a:p>
        </p:txBody>
      </p:sp>
      <p:cxnSp>
        <p:nvCxnSpPr>
          <p:cNvPr id="14345" name="Straight Connector 5">
            <a:extLst>
              <a:ext uri="{FF2B5EF4-FFF2-40B4-BE49-F238E27FC236}">
                <a16:creationId xmlns:a16="http://schemas.microsoft.com/office/drawing/2014/main" id="{97F9FF7C-A4CB-472A-A204-CCFEDEA190DF}"/>
              </a:ext>
            </a:extLst>
          </p:cNvPr>
          <p:cNvCxnSpPr>
            <a:cxnSpLocks noChangeShapeType="1"/>
          </p:cNvCxnSpPr>
          <p:nvPr>
            <p:custDataLst>
              <p:tags r:id="rId3"/>
            </p:custDataLst>
          </p:nvPr>
        </p:nvCxnSpPr>
        <p:spPr bwMode="auto">
          <a:xfrm>
            <a:off x="1524000" y="666750"/>
            <a:ext cx="9144000" cy="0"/>
          </a:xfrm>
          <a:prstGeom prst="line">
            <a:avLst/>
          </a:prstGeom>
          <a:noFill/>
          <a:ln w="38100" algn="ctr">
            <a:solidFill>
              <a:srgbClr val="64B744"/>
            </a:solidFill>
            <a:round/>
            <a:headEnd/>
            <a:tailEnd/>
          </a:ln>
          <a:extLst>
            <a:ext uri="{909E8E84-426E-40DD-AFC4-6F175D3DCCD1}">
              <a14:hiddenFill xmlns:a14="http://schemas.microsoft.com/office/drawing/2010/main">
                <a:noFill/>
              </a14:hiddenFill>
            </a:ext>
          </a:extLst>
        </p:spPr>
      </p:cxnSp>
      <p:sp>
        <p:nvSpPr>
          <p:cNvPr id="16394" name="Text Placeholder 2">
            <a:extLst>
              <a:ext uri="{FF2B5EF4-FFF2-40B4-BE49-F238E27FC236}">
                <a16:creationId xmlns:a16="http://schemas.microsoft.com/office/drawing/2014/main" id="{87224D29-EFD4-4B8E-84E1-29C9B4FE9DE5}"/>
              </a:ext>
            </a:extLst>
          </p:cNvPr>
          <p:cNvSpPr txBox="1"/>
          <p:nvPr>
            <p:custDataLst>
              <p:tags r:id="rId4"/>
            </p:custDataLst>
          </p:nvPr>
        </p:nvSpPr>
        <p:spPr bwMode="auto">
          <a:xfrm>
            <a:off x="1524000" y="1282700"/>
            <a:ext cx="9144000" cy="317500"/>
          </a:xfrm>
          <a:prstGeom prst="rect">
            <a:avLst/>
          </a:prstGeom>
          <a:noFill/>
          <a:ln w="9525" cap="flat" cmpd="sng" algn="ctr">
            <a:noFill/>
            <a:prstDash val="solid"/>
            <a:miter lim="800000"/>
            <a:headEnd type="none" w="med" len="med"/>
            <a:tailEnd type="none" w="med" len="med"/>
          </a:ln>
        </p:spPr>
        <p:txBody>
          <a:bodyPr lIns="254000" tIns="0" rIns="127000" bIns="6350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100">
                <a:ln w="9525" cap="flat" cmpd="sng" algn="ctr">
                  <a:noFill/>
                  <a:prstDash val="solid"/>
                  <a:round/>
                  <a:headEnd type="none" w="med" len="med"/>
                  <a:tailEnd type="none" w="med" len="med"/>
                </a:ln>
                <a:solidFill>
                  <a:srgbClr val="808080"/>
                </a:solidFill>
                <a:latin typeface="Helvetica" charset="0"/>
                <a:ea typeface="Arial"/>
                <a:cs typeface="Helvetica"/>
                <a:sym typeface="Wingdings"/>
              </a:rPr>
              <a:t>Rockwood and Green's Fractures in Adults, 9e,  2019</a:t>
            </a:r>
          </a:p>
        </p:txBody>
      </p:sp>
      <p:pic>
        <p:nvPicPr>
          <p:cNvPr id="14347" name="Picture 13" descr="OTA logo">
            <a:extLst>
              <a:ext uri="{FF2B5EF4-FFF2-40B4-BE49-F238E27FC236}">
                <a16:creationId xmlns:a16="http://schemas.microsoft.com/office/drawing/2014/main" id="{14E16253-F59B-4626-947D-BB9207FA71F0}"/>
              </a:ext>
            </a:extLst>
          </p:cNvPr>
          <p:cNvPicPr>
            <a:picLocks noChangeAspect="1" noChangeArrowheads="1"/>
          </p:cNvPicPr>
          <p:nvPr>
            <p:custDataLst>
              <p:tags r:id="rId5"/>
            </p:custDataLst>
          </p:nvPr>
        </p:nvPicPr>
        <p:blipFill>
          <a:blip r:embed="rId8">
            <a:extLst>
              <a:ext uri="{28A0092B-C50C-407E-A947-70E740481C1C}">
                <a14:useLocalDpi xmlns:a14="http://schemas.microsoft.com/office/drawing/2010/main" val="0"/>
              </a:ext>
            </a:extLst>
          </a:blip>
          <a:srcRect/>
          <a:stretch>
            <a:fillRect/>
          </a:stretch>
        </p:blipFill>
        <p:spPr bwMode="auto">
          <a:xfrm>
            <a:off x="1524001" y="0"/>
            <a:ext cx="48609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348" name="New picture">
            <a:extLst>
              <a:ext uri="{FF2B5EF4-FFF2-40B4-BE49-F238E27FC236}">
                <a16:creationId xmlns:a16="http://schemas.microsoft.com/office/drawing/2014/main" id="{D67AD231-80AB-4F29-882F-B99C676778EB}"/>
              </a:ext>
            </a:extLst>
          </p:cNvPr>
          <p:cNvPicPr>
            <a:picLocks noChangeAspect="1" noChangeArrowheads="1"/>
          </p:cNvPicPr>
          <p:nvPr>
            <p:custDataLst>
              <p:tags r:id="rId6"/>
            </p:custDataLst>
          </p:nvPr>
        </p:nvPicPr>
        <p:blipFill>
          <a:blip r:embed="rId9">
            <a:extLst>
              <a:ext uri="{28A0092B-C50C-407E-A947-70E740481C1C}">
                <a14:useLocalDpi xmlns:a14="http://schemas.microsoft.com/office/drawing/2010/main" val="0"/>
              </a:ext>
            </a:extLst>
          </a:blip>
          <a:srcRect/>
          <a:stretch>
            <a:fillRect/>
          </a:stretch>
        </p:blipFill>
        <p:spPr bwMode="auto">
          <a:xfrm>
            <a:off x="1654628" y="1622425"/>
            <a:ext cx="6235337" cy="5206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4" name="TextBox 3">
            <a:extLst>
              <a:ext uri="{FF2B5EF4-FFF2-40B4-BE49-F238E27FC236}">
                <a16:creationId xmlns:a16="http://schemas.microsoft.com/office/drawing/2014/main" id="{494728A2-7DD1-44E7-B4D2-5C3896B502D0}"/>
              </a:ext>
            </a:extLst>
          </p:cNvPr>
          <p:cNvSpPr txBox="1"/>
          <p:nvPr/>
        </p:nvSpPr>
        <p:spPr>
          <a:xfrm flipH="1">
            <a:off x="7889965" y="1925486"/>
            <a:ext cx="3832966" cy="1754326"/>
          </a:xfrm>
          <a:prstGeom prst="rect">
            <a:avLst/>
          </a:prstGeom>
          <a:noFill/>
        </p:spPr>
        <p:txBody>
          <a:bodyPr wrap="square" rtlCol="0">
            <a:spAutoFit/>
          </a:bodyPr>
          <a:lstStyle/>
          <a:p>
            <a:r>
              <a:rPr lang="en-US" dirty="0"/>
              <a:t>Nails with interference fit</a:t>
            </a:r>
          </a:p>
          <a:p>
            <a:pPr marL="342900" indent="-342900">
              <a:buFont typeface="+mj-lt"/>
              <a:buAutoNum type="alphaLcPeriod"/>
            </a:pPr>
            <a:r>
              <a:rPr lang="en-US" dirty="0"/>
              <a:t>Seidel nail</a:t>
            </a:r>
          </a:p>
          <a:p>
            <a:pPr marL="342900" indent="-342900">
              <a:buFont typeface="+mj-lt"/>
              <a:buAutoNum type="alphaLcPeriod"/>
            </a:pPr>
            <a:r>
              <a:rPr lang="en-US" dirty="0" err="1"/>
              <a:t>Fixion</a:t>
            </a:r>
            <a:r>
              <a:rPr lang="en-US" dirty="0"/>
              <a:t> nail</a:t>
            </a:r>
          </a:p>
          <a:p>
            <a:pPr marL="342900" indent="-342900">
              <a:buFont typeface="+mj-lt"/>
              <a:buAutoNum type="alphaLcPeriod"/>
            </a:pPr>
            <a:r>
              <a:rPr lang="en-US" dirty="0" err="1"/>
              <a:t>Marchetti-Vincenzi</a:t>
            </a:r>
            <a:r>
              <a:rPr lang="en-US" dirty="0"/>
              <a:t> nail</a:t>
            </a:r>
          </a:p>
          <a:p>
            <a:pPr marL="342900" indent="-342900">
              <a:buFont typeface="+mj-lt"/>
              <a:buAutoNum type="alphaLcPeriod"/>
            </a:pPr>
            <a:r>
              <a:rPr lang="en-US" dirty="0"/>
              <a:t>True-Flex nail</a:t>
            </a:r>
          </a:p>
          <a:p>
            <a:pPr marL="342900" indent="-342900">
              <a:buFont typeface="+mj-lt"/>
              <a:buAutoNum type="alphaLcPeriod"/>
            </a:pPr>
            <a:r>
              <a:rPr lang="en-US" dirty="0" err="1"/>
              <a:t>Garnavos</a:t>
            </a:r>
            <a:r>
              <a:rPr lang="en-US" dirty="0"/>
              <a:t> nail</a:t>
            </a:r>
          </a:p>
        </p:txBody>
      </p:sp>
    </p:spTree>
    <p:extLst>
      <p:ext uri="{BB962C8B-B14F-4D97-AF65-F5344CB8AC3E}">
        <p14:creationId xmlns:p14="http://schemas.microsoft.com/office/powerpoint/2010/main" val="3710644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59C8A-9A40-4A7A-AB6D-CD9D34513E55}"/>
              </a:ext>
            </a:extLst>
          </p:cNvPr>
          <p:cNvSpPr>
            <a:spLocks noGrp="1"/>
          </p:cNvSpPr>
          <p:nvPr>
            <p:ph type="title"/>
          </p:nvPr>
        </p:nvSpPr>
        <p:spPr/>
        <p:txBody>
          <a:bodyPr/>
          <a:lstStyle/>
          <a:p>
            <a:r>
              <a:rPr lang="en-US" b="1" u="sng" dirty="0"/>
              <a:t>Objectives</a:t>
            </a:r>
          </a:p>
        </p:txBody>
      </p:sp>
      <p:sp>
        <p:nvSpPr>
          <p:cNvPr id="3" name="Content Placeholder 2">
            <a:extLst>
              <a:ext uri="{FF2B5EF4-FFF2-40B4-BE49-F238E27FC236}">
                <a16:creationId xmlns:a16="http://schemas.microsoft.com/office/drawing/2014/main" id="{A8E9CCEE-C0F6-4A0E-9E1E-AF6FDAAFE95A}"/>
              </a:ext>
            </a:extLst>
          </p:cNvPr>
          <p:cNvSpPr>
            <a:spLocks noGrp="1"/>
          </p:cNvSpPr>
          <p:nvPr>
            <p:ph idx="1"/>
          </p:nvPr>
        </p:nvSpPr>
        <p:spPr/>
        <p:txBody>
          <a:bodyPr>
            <a:normAutofit fontScale="62500" lnSpcReduction="20000"/>
          </a:bodyPr>
          <a:lstStyle/>
          <a:p>
            <a:r>
              <a:rPr lang="en-US" dirty="0"/>
              <a:t>Understand the </a:t>
            </a:r>
            <a:r>
              <a:rPr lang="en-US" b="1" dirty="0"/>
              <a:t>anatomy and surgical approaches </a:t>
            </a:r>
            <a:r>
              <a:rPr lang="en-US" dirty="0"/>
              <a:t>to the humeral shaft</a:t>
            </a:r>
          </a:p>
          <a:p>
            <a:endParaRPr lang="en-US" dirty="0"/>
          </a:p>
          <a:p>
            <a:r>
              <a:rPr lang="en-US" dirty="0"/>
              <a:t>Understand the indications for </a:t>
            </a:r>
            <a:r>
              <a:rPr lang="en-US" b="1" dirty="0"/>
              <a:t>nonoperative vs operative management </a:t>
            </a:r>
            <a:r>
              <a:rPr lang="en-US" dirty="0"/>
              <a:t>of humeral shaft fractures</a:t>
            </a:r>
          </a:p>
          <a:p>
            <a:endParaRPr lang="en-US" dirty="0"/>
          </a:p>
          <a:p>
            <a:r>
              <a:rPr lang="en-US" dirty="0"/>
              <a:t>Understand the use of </a:t>
            </a:r>
            <a:r>
              <a:rPr lang="en-US" b="1" dirty="0"/>
              <a:t>functional bracing </a:t>
            </a:r>
            <a:r>
              <a:rPr lang="en-US" dirty="0"/>
              <a:t>in humeral shaft fractures</a:t>
            </a:r>
          </a:p>
          <a:p>
            <a:endParaRPr lang="en-US" dirty="0"/>
          </a:p>
          <a:p>
            <a:r>
              <a:rPr lang="en-US" dirty="0"/>
              <a:t>Understand the literature comparing </a:t>
            </a:r>
            <a:r>
              <a:rPr lang="en-US" b="1" dirty="0"/>
              <a:t>ORIF vs IMN</a:t>
            </a:r>
            <a:endParaRPr lang="en-US" dirty="0"/>
          </a:p>
          <a:p>
            <a:endParaRPr lang="en-US" dirty="0"/>
          </a:p>
          <a:p>
            <a:r>
              <a:rPr lang="en-US" dirty="0"/>
              <a:t>Understand the literature on </a:t>
            </a:r>
            <a:r>
              <a:rPr lang="en-US" b="1" dirty="0"/>
              <a:t>MIPO</a:t>
            </a:r>
            <a:r>
              <a:rPr lang="en-US" dirty="0"/>
              <a:t> technique for humeral shaft fractures</a:t>
            </a:r>
          </a:p>
          <a:p>
            <a:endParaRPr lang="en-US" dirty="0"/>
          </a:p>
          <a:p>
            <a:r>
              <a:rPr lang="en-US" dirty="0"/>
              <a:t>Develop a strategy for treating </a:t>
            </a:r>
            <a:r>
              <a:rPr lang="en-US" b="1" dirty="0"/>
              <a:t>extraarticular distal 3</a:t>
            </a:r>
            <a:r>
              <a:rPr lang="en-US" b="1" baseline="30000" dirty="0"/>
              <a:t>rd</a:t>
            </a:r>
            <a:r>
              <a:rPr lang="en-US" b="1" dirty="0"/>
              <a:t> </a:t>
            </a:r>
            <a:r>
              <a:rPr lang="en-US" b="1" dirty="0" err="1"/>
              <a:t>humerus</a:t>
            </a:r>
            <a:r>
              <a:rPr lang="en-US" b="1" dirty="0"/>
              <a:t> fractures</a:t>
            </a:r>
            <a:endParaRPr lang="en-US" dirty="0"/>
          </a:p>
          <a:p>
            <a:endParaRPr lang="en-US" dirty="0"/>
          </a:p>
          <a:p>
            <a:r>
              <a:rPr lang="en-US" dirty="0"/>
              <a:t>Develop a treatment algorithm for management of </a:t>
            </a:r>
            <a:r>
              <a:rPr lang="en-US" b="1" dirty="0"/>
              <a:t>radial nerve palsy </a:t>
            </a:r>
            <a:r>
              <a:rPr lang="en-US" dirty="0"/>
              <a:t>in the setting of humeral shaft fractures</a:t>
            </a:r>
          </a:p>
          <a:p>
            <a:endParaRPr lang="en-US" dirty="0"/>
          </a:p>
          <a:p>
            <a:endParaRPr lang="en-US" dirty="0"/>
          </a:p>
        </p:txBody>
      </p:sp>
    </p:spTree>
    <p:extLst>
      <p:ext uri="{BB962C8B-B14F-4D97-AF65-F5344CB8AC3E}">
        <p14:creationId xmlns:p14="http://schemas.microsoft.com/office/powerpoint/2010/main" val="3558192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7" name="Picture 13" descr="OTA logo">
            <a:extLst>
              <a:ext uri="{FF2B5EF4-FFF2-40B4-BE49-F238E27FC236}">
                <a16:creationId xmlns:a16="http://schemas.microsoft.com/office/drawing/2014/main" id="{AFB9227A-3A12-4CAF-9A8B-0CB58EB0049C}"/>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24001" y="0"/>
            <a:ext cx="48609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348" name="New picture">
            <a:extLst>
              <a:ext uri="{FF2B5EF4-FFF2-40B4-BE49-F238E27FC236}">
                <a16:creationId xmlns:a16="http://schemas.microsoft.com/office/drawing/2014/main" id="{2E8CE811-1315-4C60-A09F-4BFF1432A0A4}"/>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405722" y="935270"/>
            <a:ext cx="7714879" cy="511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3" name="TextBox 2">
            <a:extLst>
              <a:ext uri="{FF2B5EF4-FFF2-40B4-BE49-F238E27FC236}">
                <a16:creationId xmlns:a16="http://schemas.microsoft.com/office/drawing/2014/main" id="{DD340620-7555-4E64-9E71-70BE9784FB99}"/>
              </a:ext>
            </a:extLst>
          </p:cNvPr>
          <p:cNvSpPr txBox="1"/>
          <p:nvPr/>
        </p:nvSpPr>
        <p:spPr>
          <a:xfrm>
            <a:off x="8120601" y="935270"/>
            <a:ext cx="3923071" cy="1661993"/>
          </a:xfrm>
          <a:prstGeom prst="rect">
            <a:avLst/>
          </a:prstGeom>
          <a:noFill/>
        </p:spPr>
        <p:txBody>
          <a:bodyPr wrap="square" rtlCol="0">
            <a:spAutoFit/>
          </a:bodyPr>
          <a:lstStyle/>
          <a:p>
            <a:r>
              <a:rPr lang="en-US" sz="2400" dirty="0"/>
              <a:t>Nails with both proximal and distal interlocking screws</a:t>
            </a:r>
          </a:p>
          <a:p>
            <a:pPr marL="342900" indent="-342900">
              <a:buFont typeface="+mj-lt"/>
              <a:buAutoNum type="alphaLcPeriod"/>
            </a:pPr>
            <a:r>
              <a:rPr lang="en-US" dirty="0"/>
              <a:t>Russel-Taylor Nail</a:t>
            </a:r>
          </a:p>
          <a:p>
            <a:pPr marL="342900" indent="-342900">
              <a:buFont typeface="+mj-lt"/>
              <a:buAutoNum type="alphaLcPeriod"/>
            </a:pPr>
            <a:r>
              <a:rPr lang="en-US" dirty="0"/>
              <a:t>Unreamed Humeral Nail</a:t>
            </a:r>
          </a:p>
          <a:p>
            <a:pPr marL="342900" indent="-342900">
              <a:buFont typeface="+mj-lt"/>
              <a:buAutoNum type="alphaLcPeriod"/>
            </a:pPr>
            <a:r>
              <a:rPr lang="en-US" dirty="0"/>
              <a:t>T2 Nail</a:t>
            </a:r>
          </a:p>
        </p:txBody>
      </p:sp>
    </p:spTree>
    <p:extLst>
      <p:ext uri="{BB962C8B-B14F-4D97-AF65-F5344CB8AC3E}">
        <p14:creationId xmlns:p14="http://schemas.microsoft.com/office/powerpoint/2010/main" val="2545918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a:extLst>
              <a:ext uri="{FF2B5EF4-FFF2-40B4-BE49-F238E27FC236}">
                <a16:creationId xmlns:a16="http://schemas.microsoft.com/office/drawing/2014/main" id="{32470D6D-8BB3-4A55-ACA2-1A4A6276C96A}"/>
              </a:ext>
            </a:extLst>
          </p:cNvPr>
          <p:cNvSpPr/>
          <p:nvPr>
            <p:custDataLst>
              <p:tags r:id="rId1"/>
            </p:custDataLst>
          </p:nvPr>
        </p:nvSpPr>
        <p:spPr>
          <a:xfrm>
            <a:off x="1524000" y="687388"/>
            <a:ext cx="9144000" cy="914400"/>
          </a:xfrm>
          <a:prstGeom prst="rect">
            <a:avLst/>
          </a:prstGeom>
          <a:solidFill>
            <a:srgbClr val="64B744">
              <a:alpha val="18824"/>
            </a:srgbClr>
          </a:solidFill>
          <a:ln w="25400" cap="flat" cmpd="sng" algn="ctr">
            <a:noFill/>
            <a:prstDash val="solid"/>
            <a:round/>
            <a:headEnd type="none" w="med" len="med"/>
            <a:tailEnd type="none" w="med" len="med"/>
          </a:ln>
        </p:spPr>
        <p:txBody>
          <a:bodyPr anchor="ctr"/>
          <a:lstStyle/>
          <a:p>
            <a:pPr algn="ctr">
              <a:buSzTx/>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endParaRPr lang="en-US">
              <a:solidFill>
                <a:schemeClr val="lt1"/>
              </a:solidFill>
              <a:sym typeface="Wingdings" charset="2"/>
            </a:endParaRPr>
          </a:p>
        </p:txBody>
      </p:sp>
      <p:sp>
        <p:nvSpPr>
          <p:cNvPr id="16389" name="Text Placeholder 2">
            <a:extLst>
              <a:ext uri="{FF2B5EF4-FFF2-40B4-BE49-F238E27FC236}">
                <a16:creationId xmlns:a16="http://schemas.microsoft.com/office/drawing/2014/main" id="{46159B5E-8215-436A-AE17-834050BB9786}"/>
              </a:ext>
            </a:extLst>
          </p:cNvPr>
          <p:cNvSpPr txBox="1"/>
          <p:nvPr>
            <p:custDataLst>
              <p:tags r:id="rId2"/>
            </p:custDataLst>
          </p:nvPr>
        </p:nvSpPr>
        <p:spPr bwMode="auto">
          <a:xfrm>
            <a:off x="1524000" y="692150"/>
            <a:ext cx="9144000" cy="508000"/>
          </a:xfrm>
          <a:prstGeom prst="rect">
            <a:avLst/>
          </a:prstGeom>
          <a:noFill/>
          <a:ln w="9525" cap="flat" cmpd="sng" algn="ctr">
            <a:noFill/>
            <a:prstDash val="solid"/>
            <a:miter lim="800000"/>
            <a:headEnd type="none" w="med" len="med"/>
            <a:tailEnd type="none" w="med" len="med"/>
          </a:ln>
        </p:spPr>
        <p:txBody>
          <a:bodyPr lIns="254000" tIns="63500" rIns="127000" bIns="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300">
                <a:ln w="9525" cap="flat" cmpd="sng" algn="ctr">
                  <a:noFill/>
                  <a:prstDash val="solid"/>
                  <a:round/>
                  <a:headEnd type="none" w="med" len="med"/>
                  <a:tailEnd type="none" w="med" len="med"/>
                </a:ln>
                <a:solidFill>
                  <a:srgbClr val="000000"/>
                </a:solidFill>
                <a:latin typeface="Helvetica" charset="0"/>
                <a:ea typeface="Arial"/>
                <a:cs typeface="Helvetica"/>
                <a:sym typeface="Wingdings"/>
              </a:rPr>
              <a:t>From: </a:t>
            </a:r>
            <a:r>
              <a:rPr lang="en-US" sz="1300" b="1">
                <a:ln w="9525" cap="flat" cmpd="sng" algn="ctr">
                  <a:noFill/>
                  <a:prstDash val="solid"/>
                  <a:round/>
                  <a:headEnd type="none" w="med" len="med"/>
                  <a:tailEnd type="none" w="med" len="med"/>
                </a:ln>
                <a:solidFill>
                  <a:srgbClr val="000000"/>
                </a:solidFill>
                <a:latin typeface="Helvetica" charset="0"/>
                <a:ea typeface="Arial"/>
                <a:cs typeface="Helvetica"/>
                <a:sym typeface="Wingdings"/>
              </a:rPr>
              <a:t>36 Humeral Shaft Fractures</a:t>
            </a:r>
          </a:p>
        </p:txBody>
      </p:sp>
      <p:cxnSp>
        <p:nvCxnSpPr>
          <p:cNvPr id="14342" name="Straight Connector 8">
            <a:extLst>
              <a:ext uri="{FF2B5EF4-FFF2-40B4-BE49-F238E27FC236}">
                <a16:creationId xmlns:a16="http://schemas.microsoft.com/office/drawing/2014/main" id="{7EA389BC-33B8-4C13-A07A-6DBF6EDDAF04}"/>
              </a:ext>
            </a:extLst>
          </p:cNvPr>
          <p:cNvCxnSpPr>
            <a:cxnSpLocks noChangeShapeType="1"/>
          </p:cNvCxnSpPr>
          <p:nvPr>
            <p:custDataLst>
              <p:tags r:id="rId3"/>
            </p:custDataLst>
          </p:nvPr>
        </p:nvCxnSpPr>
        <p:spPr bwMode="auto">
          <a:xfrm flipV="1">
            <a:off x="1524000" y="6215064"/>
            <a:ext cx="9144000" cy="7937"/>
          </a:xfrm>
          <a:prstGeom prst="line">
            <a:avLst/>
          </a:prstGeom>
          <a:noFill/>
          <a:ln w="12700" algn="ctr">
            <a:solidFill>
              <a:srgbClr val="D8D8DB"/>
            </a:solidFill>
            <a:round/>
            <a:headEnd/>
            <a:tailEnd/>
          </a:ln>
          <a:extLst>
            <a:ext uri="{909E8E84-426E-40DD-AFC4-6F175D3DCCD1}">
              <a14:hiddenFill xmlns:a14="http://schemas.microsoft.com/office/drawing/2010/main">
                <a:noFill/>
              </a14:hiddenFill>
            </a:ext>
          </a:extLst>
        </p:spPr>
      </p:cxnSp>
      <p:cxnSp>
        <p:nvCxnSpPr>
          <p:cNvPr id="14345" name="Straight Connector 5">
            <a:extLst>
              <a:ext uri="{FF2B5EF4-FFF2-40B4-BE49-F238E27FC236}">
                <a16:creationId xmlns:a16="http://schemas.microsoft.com/office/drawing/2014/main" id="{8741967B-2AF0-4B86-A1AC-CEBE9F0A9C97}"/>
              </a:ext>
            </a:extLst>
          </p:cNvPr>
          <p:cNvCxnSpPr>
            <a:cxnSpLocks noChangeShapeType="1"/>
          </p:cNvCxnSpPr>
          <p:nvPr>
            <p:custDataLst>
              <p:tags r:id="rId4"/>
            </p:custDataLst>
          </p:nvPr>
        </p:nvCxnSpPr>
        <p:spPr bwMode="auto">
          <a:xfrm>
            <a:off x="1524000" y="666750"/>
            <a:ext cx="9144000" cy="0"/>
          </a:xfrm>
          <a:prstGeom prst="line">
            <a:avLst/>
          </a:prstGeom>
          <a:noFill/>
          <a:ln w="38100" algn="ctr">
            <a:solidFill>
              <a:srgbClr val="64B744"/>
            </a:solidFill>
            <a:round/>
            <a:headEnd/>
            <a:tailEnd/>
          </a:ln>
          <a:extLst>
            <a:ext uri="{909E8E84-426E-40DD-AFC4-6F175D3DCCD1}">
              <a14:hiddenFill xmlns:a14="http://schemas.microsoft.com/office/drawing/2010/main">
                <a:noFill/>
              </a14:hiddenFill>
            </a:ext>
          </a:extLst>
        </p:spPr>
      </p:cxnSp>
      <p:sp>
        <p:nvSpPr>
          <p:cNvPr id="16394" name="Text Placeholder 2">
            <a:extLst>
              <a:ext uri="{FF2B5EF4-FFF2-40B4-BE49-F238E27FC236}">
                <a16:creationId xmlns:a16="http://schemas.microsoft.com/office/drawing/2014/main" id="{87224D29-EFD4-4B8E-84E1-29C9B4FE9DE5}"/>
              </a:ext>
            </a:extLst>
          </p:cNvPr>
          <p:cNvSpPr txBox="1"/>
          <p:nvPr>
            <p:custDataLst>
              <p:tags r:id="rId5"/>
            </p:custDataLst>
          </p:nvPr>
        </p:nvSpPr>
        <p:spPr bwMode="auto">
          <a:xfrm>
            <a:off x="1524000" y="1282700"/>
            <a:ext cx="9144000" cy="317500"/>
          </a:xfrm>
          <a:prstGeom prst="rect">
            <a:avLst/>
          </a:prstGeom>
          <a:noFill/>
          <a:ln w="9525" cap="flat" cmpd="sng" algn="ctr">
            <a:noFill/>
            <a:prstDash val="solid"/>
            <a:miter lim="800000"/>
            <a:headEnd type="none" w="med" len="med"/>
            <a:tailEnd type="none" w="med" len="med"/>
          </a:ln>
        </p:spPr>
        <p:txBody>
          <a:bodyPr lIns="254000" tIns="0" rIns="127000" bIns="6350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100">
                <a:ln w="9525" cap="flat" cmpd="sng" algn="ctr">
                  <a:noFill/>
                  <a:prstDash val="solid"/>
                  <a:round/>
                  <a:headEnd type="none" w="med" len="med"/>
                  <a:tailEnd type="none" w="med" len="med"/>
                </a:ln>
                <a:solidFill>
                  <a:srgbClr val="808080"/>
                </a:solidFill>
                <a:latin typeface="Helvetica" charset="0"/>
                <a:ea typeface="Arial"/>
                <a:cs typeface="Helvetica"/>
                <a:sym typeface="Wingdings"/>
              </a:rPr>
              <a:t>Rockwood and Green's Fractures in Adults, 9e,  2019</a:t>
            </a:r>
          </a:p>
        </p:txBody>
      </p:sp>
      <p:pic>
        <p:nvPicPr>
          <p:cNvPr id="14347" name="Picture 13" descr="OTA logo">
            <a:extLst>
              <a:ext uri="{FF2B5EF4-FFF2-40B4-BE49-F238E27FC236}">
                <a16:creationId xmlns:a16="http://schemas.microsoft.com/office/drawing/2014/main" id="{483274C5-6E26-454D-B501-C6F67A84AD8E}"/>
              </a:ext>
            </a:extLst>
          </p:cNvPr>
          <p:cNvPicPr>
            <a:picLocks noChangeAspect="1" noChangeArrowheads="1"/>
          </p:cNvPicPr>
          <p:nvPr>
            <p:custDataLst>
              <p:tags r:id="rId6"/>
            </p:custDataLst>
          </p:nvPr>
        </p:nvPicPr>
        <p:blipFill>
          <a:blip r:embed="rId9">
            <a:extLst>
              <a:ext uri="{28A0092B-C50C-407E-A947-70E740481C1C}">
                <a14:useLocalDpi xmlns:a14="http://schemas.microsoft.com/office/drawing/2010/main" val="0"/>
              </a:ext>
            </a:extLst>
          </a:blip>
          <a:srcRect/>
          <a:stretch>
            <a:fillRect/>
          </a:stretch>
        </p:blipFill>
        <p:spPr bwMode="auto">
          <a:xfrm>
            <a:off x="1524001" y="0"/>
            <a:ext cx="48609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348" name="New picture">
            <a:extLst>
              <a:ext uri="{FF2B5EF4-FFF2-40B4-BE49-F238E27FC236}">
                <a16:creationId xmlns:a16="http://schemas.microsoft.com/office/drawing/2014/main" id="{3C90AFA2-9341-42D3-B999-EF0911524F1B}"/>
              </a:ext>
            </a:extLst>
          </p:cNvPr>
          <p:cNvPicPr>
            <a:picLocks noChangeAspect="1" noChangeArrowheads="1"/>
          </p:cNvPicPr>
          <p:nvPr>
            <p:custDataLst>
              <p:tags r:id="rId7"/>
            </p:custDataLst>
          </p:nvPr>
        </p:nvPicPr>
        <p:blipFill>
          <a:blip r:embed="rId10">
            <a:extLst>
              <a:ext uri="{28A0092B-C50C-407E-A947-70E740481C1C}">
                <a14:useLocalDpi xmlns:a14="http://schemas.microsoft.com/office/drawing/2010/main" val="0"/>
              </a:ext>
            </a:extLst>
          </a:blip>
          <a:srcRect/>
          <a:stretch>
            <a:fillRect/>
          </a:stretch>
        </p:blipFill>
        <p:spPr bwMode="auto">
          <a:xfrm>
            <a:off x="4663439" y="1933677"/>
            <a:ext cx="2982687" cy="404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2" name="TextBox 1">
            <a:extLst>
              <a:ext uri="{FF2B5EF4-FFF2-40B4-BE49-F238E27FC236}">
                <a16:creationId xmlns:a16="http://schemas.microsoft.com/office/drawing/2014/main" id="{80238F2C-49A0-4535-9E33-02F616D95964}"/>
              </a:ext>
            </a:extLst>
          </p:cNvPr>
          <p:cNvSpPr txBox="1"/>
          <p:nvPr/>
        </p:nvSpPr>
        <p:spPr>
          <a:xfrm>
            <a:off x="8042788" y="2325189"/>
            <a:ext cx="3826996" cy="923330"/>
          </a:xfrm>
          <a:prstGeom prst="rect">
            <a:avLst/>
          </a:prstGeom>
          <a:noFill/>
        </p:spPr>
        <p:txBody>
          <a:bodyPr wrap="square" rtlCol="0">
            <a:spAutoFit/>
          </a:bodyPr>
          <a:lstStyle/>
          <a:p>
            <a:pPr marL="285750" indent="-285750">
              <a:buFont typeface="Arial" panose="020B0604020202020204" pitchFamily="34" charset="0"/>
              <a:buChar char="•"/>
            </a:pPr>
            <a:r>
              <a:rPr lang="en-US" dirty="0"/>
              <a:t>Radiolucent table</a:t>
            </a:r>
          </a:p>
          <a:p>
            <a:pPr marL="285750" indent="-285750">
              <a:buFont typeface="Arial" panose="020B0604020202020204" pitchFamily="34" charset="0"/>
              <a:buChar char="•"/>
            </a:pPr>
            <a:r>
              <a:rPr lang="en-US" dirty="0"/>
              <a:t>In this set-up, C arm is positioned on opposite side</a:t>
            </a:r>
          </a:p>
        </p:txBody>
      </p:sp>
    </p:spTree>
    <p:extLst>
      <p:ext uri="{BB962C8B-B14F-4D97-AF65-F5344CB8AC3E}">
        <p14:creationId xmlns:p14="http://schemas.microsoft.com/office/powerpoint/2010/main" val="3320898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7" name="Picture 13" descr="OTA logo">
            <a:extLst>
              <a:ext uri="{FF2B5EF4-FFF2-40B4-BE49-F238E27FC236}">
                <a16:creationId xmlns:a16="http://schemas.microsoft.com/office/drawing/2014/main" id="{483274C5-6E26-454D-B501-C6F67A84AD8E}"/>
              </a:ext>
            </a:extLst>
          </p:cNvPr>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68820" y="0"/>
            <a:ext cx="48609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TextBox 1"/>
          <p:cNvSpPr txBox="1"/>
          <p:nvPr/>
        </p:nvSpPr>
        <p:spPr>
          <a:xfrm>
            <a:off x="0" y="856357"/>
            <a:ext cx="7285704" cy="6278642"/>
          </a:xfrm>
          <a:prstGeom prst="rect">
            <a:avLst/>
          </a:prstGeom>
          <a:noFill/>
        </p:spPr>
        <p:txBody>
          <a:bodyPr wrap="square" rtlCol="0">
            <a:spAutoFit/>
          </a:bodyPr>
          <a:lstStyle/>
          <a:p>
            <a:r>
              <a:rPr lang="en-US" sz="2400" dirty="0"/>
              <a:t>Antegrade Intramedullary Nailing Technique</a:t>
            </a:r>
          </a:p>
          <a:p>
            <a:pPr marL="342900" indent="-342900">
              <a:buFont typeface="+mj-lt"/>
              <a:buAutoNum type="arabicPeriod"/>
            </a:pPr>
            <a:r>
              <a:rPr lang="en-US" dirty="0"/>
              <a:t>Expose rotator cuff</a:t>
            </a:r>
          </a:p>
          <a:p>
            <a:pPr marL="342900" indent="-342900">
              <a:buFont typeface="+mj-lt"/>
              <a:buAutoNum type="arabicPeriod"/>
            </a:pPr>
            <a:r>
              <a:rPr lang="en-US" dirty="0"/>
              <a:t>Verify position with blunt radiolucent object</a:t>
            </a:r>
          </a:p>
          <a:p>
            <a:pPr marL="342900" indent="-342900">
              <a:buFont typeface="+mj-lt"/>
              <a:buAutoNum type="arabicPeriod"/>
            </a:pPr>
            <a:r>
              <a:rPr lang="en-US" dirty="0"/>
              <a:t>1 cm incision to rotator cuff as medial as possible at the apex of the head</a:t>
            </a:r>
          </a:p>
          <a:p>
            <a:pPr marL="342900" indent="-342900">
              <a:buFont typeface="+mj-lt"/>
              <a:buAutoNum type="arabicPeriod"/>
            </a:pPr>
            <a:r>
              <a:rPr lang="en-US" dirty="0">
                <a:solidFill>
                  <a:schemeClr val="bg1">
                    <a:lumMod val="85000"/>
                  </a:schemeClr>
                </a:solidFill>
              </a:rPr>
              <a:t>open cortex with hand awl</a:t>
            </a:r>
          </a:p>
          <a:p>
            <a:pPr marL="342900" indent="-342900">
              <a:buFont typeface="+mj-lt"/>
              <a:buAutoNum type="arabicPeriod"/>
            </a:pPr>
            <a:r>
              <a:rPr lang="en-US" dirty="0">
                <a:solidFill>
                  <a:schemeClr val="bg1">
                    <a:lumMod val="85000"/>
                  </a:schemeClr>
                </a:solidFill>
              </a:rPr>
              <a:t>Reduce fracture using fluoroscopic guidance</a:t>
            </a:r>
          </a:p>
          <a:p>
            <a:pPr marL="342900" indent="-342900">
              <a:buFont typeface="+mj-lt"/>
              <a:buAutoNum type="arabicPeriod"/>
            </a:pPr>
            <a:r>
              <a:rPr lang="en-US" dirty="0">
                <a:solidFill>
                  <a:schemeClr val="bg1">
                    <a:lumMod val="85000"/>
                  </a:schemeClr>
                </a:solidFill>
              </a:rPr>
              <a:t>Pass guidewire across fracture</a:t>
            </a:r>
          </a:p>
          <a:p>
            <a:pPr marL="342900" indent="-342900">
              <a:buFont typeface="+mj-lt"/>
              <a:buAutoNum type="arabicPeriod"/>
            </a:pPr>
            <a:r>
              <a:rPr lang="en-US" dirty="0">
                <a:solidFill>
                  <a:schemeClr val="bg1">
                    <a:lumMod val="85000"/>
                  </a:schemeClr>
                </a:solidFill>
              </a:rPr>
              <a:t>Ream canal</a:t>
            </a:r>
          </a:p>
          <a:p>
            <a:pPr marL="800100" lvl="1" indent="-342900">
              <a:buFont typeface="+mj-lt"/>
              <a:buAutoNum type="alphaLcParenR"/>
            </a:pPr>
            <a:r>
              <a:rPr lang="en-US" dirty="0">
                <a:solidFill>
                  <a:schemeClr val="bg1">
                    <a:lumMod val="85000"/>
                  </a:schemeClr>
                </a:solidFill>
              </a:rPr>
              <a:t>begin reaming with reamer inside bone</a:t>
            </a:r>
          </a:p>
          <a:p>
            <a:pPr marL="800100" lvl="1" indent="-342900">
              <a:buFont typeface="+mj-lt"/>
              <a:buAutoNum type="alphaLcParenR"/>
            </a:pPr>
            <a:r>
              <a:rPr lang="en-US" dirty="0">
                <a:solidFill>
                  <a:schemeClr val="bg1">
                    <a:lumMod val="85000"/>
                  </a:schemeClr>
                </a:solidFill>
              </a:rPr>
              <a:t>do not ream across fracture in order to prevent radial nerve injury</a:t>
            </a:r>
          </a:p>
          <a:p>
            <a:pPr marL="800100" lvl="1" indent="-342900">
              <a:buFont typeface="+mj-lt"/>
              <a:buAutoNum type="alphaLcParenR"/>
            </a:pPr>
            <a:r>
              <a:rPr lang="en-US" dirty="0">
                <a:solidFill>
                  <a:schemeClr val="bg1">
                    <a:lumMod val="85000"/>
                  </a:schemeClr>
                </a:solidFill>
              </a:rPr>
              <a:t>Stop reaming when reamer is within humeral head</a:t>
            </a:r>
          </a:p>
          <a:p>
            <a:pPr marL="800100" lvl="1" indent="-342900">
              <a:buFont typeface="+mj-lt"/>
              <a:buAutoNum type="alphaLcParenR"/>
            </a:pPr>
            <a:r>
              <a:rPr lang="en-US" dirty="0">
                <a:solidFill>
                  <a:schemeClr val="bg1">
                    <a:lumMod val="85000"/>
                  </a:schemeClr>
                </a:solidFill>
              </a:rPr>
              <a:t>Be sure to remove all reaming debris from shoulder joint</a:t>
            </a:r>
          </a:p>
          <a:p>
            <a:pPr marL="342900" indent="-342900">
              <a:buFont typeface="+mj-lt"/>
              <a:buAutoNum type="arabicPeriod"/>
            </a:pPr>
            <a:r>
              <a:rPr lang="en-US" dirty="0">
                <a:solidFill>
                  <a:schemeClr val="bg1">
                    <a:lumMod val="85000"/>
                  </a:schemeClr>
                </a:solidFill>
              </a:rPr>
              <a:t>Maintain fracture reduction during nail insertion</a:t>
            </a:r>
          </a:p>
          <a:p>
            <a:pPr marL="342900" indent="-342900">
              <a:buFont typeface="+mj-lt"/>
              <a:buAutoNum type="arabicPeriod"/>
            </a:pPr>
            <a:r>
              <a:rPr lang="en-US" dirty="0">
                <a:solidFill>
                  <a:schemeClr val="bg1">
                    <a:lumMod val="85000"/>
                  </a:schemeClr>
                </a:solidFill>
              </a:rPr>
              <a:t>Do not allow fracture distraction</a:t>
            </a:r>
          </a:p>
          <a:p>
            <a:pPr marL="342900" indent="-342900">
              <a:buFont typeface="+mj-lt"/>
              <a:buAutoNum type="arabicPeriod"/>
            </a:pPr>
            <a:r>
              <a:rPr lang="en-US" dirty="0">
                <a:solidFill>
                  <a:schemeClr val="bg1">
                    <a:lumMod val="85000"/>
                  </a:schemeClr>
                </a:solidFill>
              </a:rPr>
              <a:t>Be sure nail is not prominent</a:t>
            </a:r>
          </a:p>
          <a:p>
            <a:pPr marL="342900" indent="-342900">
              <a:buFont typeface="+mj-lt"/>
              <a:buAutoNum type="arabicPeriod"/>
            </a:pPr>
            <a:r>
              <a:rPr lang="en-US" dirty="0">
                <a:solidFill>
                  <a:schemeClr val="bg1">
                    <a:lumMod val="85000"/>
                  </a:schemeClr>
                </a:solidFill>
              </a:rPr>
              <a:t>Lock nail proximally</a:t>
            </a:r>
          </a:p>
          <a:p>
            <a:pPr marL="342900" indent="-342900">
              <a:buFont typeface="+mj-lt"/>
              <a:buAutoNum type="arabicPeriod"/>
            </a:pPr>
            <a:r>
              <a:rPr lang="en-US" dirty="0">
                <a:solidFill>
                  <a:schemeClr val="bg1">
                    <a:lumMod val="85000"/>
                  </a:schemeClr>
                </a:solidFill>
              </a:rPr>
              <a:t>Lock distally (always)</a:t>
            </a:r>
          </a:p>
          <a:p>
            <a:pPr marL="342900" indent="-342900">
              <a:buFont typeface="+mj-lt"/>
              <a:buAutoNum type="arabicPeriod"/>
            </a:pPr>
            <a:r>
              <a:rPr lang="en-US" dirty="0">
                <a:solidFill>
                  <a:schemeClr val="bg1">
                    <a:lumMod val="85000"/>
                  </a:schemeClr>
                </a:solidFill>
              </a:rPr>
              <a:t>Cautious distal interlocking to prevent neurovascular injury</a:t>
            </a:r>
          </a:p>
          <a:p>
            <a:endParaRPr lang="en-US" dirty="0"/>
          </a:p>
          <a:p>
            <a:endParaRPr lang="en-US" dirty="0"/>
          </a:p>
          <a:p>
            <a:endParaRPr lang="en-US" dirty="0"/>
          </a:p>
        </p:txBody>
      </p:sp>
      <p:pic>
        <p:nvPicPr>
          <p:cNvPr id="3" name="Picture 2"/>
          <p:cNvPicPr>
            <a:picLocks noChangeAspect="1"/>
          </p:cNvPicPr>
          <p:nvPr/>
        </p:nvPicPr>
        <p:blipFill>
          <a:blip r:embed="rId4"/>
          <a:stretch>
            <a:fillRect/>
          </a:stretch>
        </p:blipFill>
        <p:spPr>
          <a:xfrm>
            <a:off x="7450201" y="0"/>
            <a:ext cx="2544290" cy="2009775"/>
          </a:xfrm>
          <a:prstGeom prst="rect">
            <a:avLst/>
          </a:prstGeom>
        </p:spPr>
      </p:pic>
      <p:pic>
        <p:nvPicPr>
          <p:cNvPr id="4" name="Picture 3"/>
          <p:cNvPicPr>
            <a:picLocks noChangeAspect="1"/>
          </p:cNvPicPr>
          <p:nvPr/>
        </p:nvPicPr>
        <p:blipFill>
          <a:blip r:embed="rId5"/>
          <a:stretch>
            <a:fillRect/>
          </a:stretch>
        </p:blipFill>
        <p:spPr>
          <a:xfrm>
            <a:off x="7335799" y="4491058"/>
            <a:ext cx="2665871" cy="2366941"/>
          </a:xfrm>
          <a:prstGeom prst="rect">
            <a:avLst/>
          </a:prstGeom>
        </p:spPr>
      </p:pic>
      <p:pic>
        <p:nvPicPr>
          <p:cNvPr id="17" name="Picture 16">
            <a:extLst>
              <a:ext uri="{FF2B5EF4-FFF2-40B4-BE49-F238E27FC236}">
                <a16:creationId xmlns:a16="http://schemas.microsoft.com/office/drawing/2014/main" id="{70F169C2-8FE6-42A1-82C3-4A4881C56688}"/>
              </a:ext>
            </a:extLst>
          </p:cNvPr>
          <p:cNvPicPr>
            <a:picLocks noChangeAspect="1"/>
          </p:cNvPicPr>
          <p:nvPr/>
        </p:nvPicPr>
        <p:blipFill>
          <a:blip r:embed="rId6"/>
          <a:stretch>
            <a:fillRect/>
          </a:stretch>
        </p:blipFill>
        <p:spPr>
          <a:xfrm>
            <a:off x="7720510" y="2009775"/>
            <a:ext cx="1883030" cy="2481284"/>
          </a:xfrm>
          <a:prstGeom prst="rect">
            <a:avLst/>
          </a:prstGeom>
        </p:spPr>
      </p:pic>
    </p:spTree>
    <p:extLst>
      <p:ext uri="{BB962C8B-B14F-4D97-AF65-F5344CB8AC3E}">
        <p14:creationId xmlns:p14="http://schemas.microsoft.com/office/powerpoint/2010/main" val="36931109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7" name="Picture 13" descr="OTA logo">
            <a:extLst>
              <a:ext uri="{FF2B5EF4-FFF2-40B4-BE49-F238E27FC236}">
                <a16:creationId xmlns:a16="http://schemas.microsoft.com/office/drawing/2014/main" id="{483274C5-6E26-454D-B501-C6F67A84AD8E}"/>
              </a:ext>
            </a:extLst>
          </p:cNvPr>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68820" y="0"/>
            <a:ext cx="48609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TextBox 1"/>
          <p:cNvSpPr txBox="1"/>
          <p:nvPr/>
        </p:nvSpPr>
        <p:spPr>
          <a:xfrm>
            <a:off x="0" y="856357"/>
            <a:ext cx="7285704" cy="6278642"/>
          </a:xfrm>
          <a:prstGeom prst="rect">
            <a:avLst/>
          </a:prstGeom>
          <a:noFill/>
        </p:spPr>
        <p:txBody>
          <a:bodyPr wrap="square" rtlCol="0">
            <a:spAutoFit/>
          </a:bodyPr>
          <a:lstStyle/>
          <a:p>
            <a:r>
              <a:rPr lang="en-US" sz="2400" dirty="0"/>
              <a:t>Antegrade Intramedullary Nailing Technique</a:t>
            </a:r>
          </a:p>
          <a:p>
            <a:pPr marL="342900" indent="-342900">
              <a:buFont typeface="+mj-lt"/>
              <a:buAutoNum type="arabicPeriod"/>
            </a:pPr>
            <a:r>
              <a:rPr lang="en-US" dirty="0">
                <a:solidFill>
                  <a:schemeClr val="bg2">
                    <a:lumMod val="90000"/>
                  </a:schemeClr>
                </a:solidFill>
              </a:rPr>
              <a:t>Expose rotator cuff</a:t>
            </a:r>
          </a:p>
          <a:p>
            <a:pPr marL="342900" indent="-342900">
              <a:buFont typeface="+mj-lt"/>
              <a:buAutoNum type="arabicPeriod"/>
            </a:pPr>
            <a:r>
              <a:rPr lang="en-US" dirty="0">
                <a:solidFill>
                  <a:schemeClr val="bg2">
                    <a:lumMod val="90000"/>
                  </a:schemeClr>
                </a:solidFill>
              </a:rPr>
              <a:t>Verify position with blunt radiolucent object</a:t>
            </a:r>
          </a:p>
          <a:p>
            <a:pPr marL="342900" indent="-342900">
              <a:buFont typeface="+mj-lt"/>
              <a:buAutoNum type="arabicPeriod"/>
            </a:pPr>
            <a:r>
              <a:rPr lang="en-US" dirty="0">
                <a:solidFill>
                  <a:schemeClr val="bg2">
                    <a:lumMod val="90000"/>
                  </a:schemeClr>
                </a:solidFill>
              </a:rPr>
              <a:t>1 cm incision to rotator cuff as medial as possible at the apex of the head</a:t>
            </a:r>
          </a:p>
          <a:p>
            <a:pPr marL="342900" indent="-342900">
              <a:buFont typeface="+mj-lt"/>
              <a:buAutoNum type="arabicPeriod"/>
            </a:pPr>
            <a:r>
              <a:rPr lang="en-US" dirty="0"/>
              <a:t>open cortex with hand awl</a:t>
            </a:r>
          </a:p>
          <a:p>
            <a:pPr marL="342900" indent="-342900">
              <a:buFont typeface="+mj-lt"/>
              <a:buAutoNum type="arabicPeriod"/>
            </a:pPr>
            <a:r>
              <a:rPr lang="en-US" dirty="0"/>
              <a:t>Reduce fracture using fluoroscopic guidance</a:t>
            </a:r>
          </a:p>
          <a:p>
            <a:pPr marL="342900" indent="-342900">
              <a:buFont typeface="+mj-lt"/>
              <a:buAutoNum type="arabicPeriod"/>
            </a:pPr>
            <a:r>
              <a:rPr lang="en-US" dirty="0"/>
              <a:t>Pass guidewire across fracture</a:t>
            </a:r>
          </a:p>
          <a:p>
            <a:pPr marL="342900" indent="-342900">
              <a:buFont typeface="+mj-lt"/>
              <a:buAutoNum type="arabicPeriod"/>
            </a:pPr>
            <a:r>
              <a:rPr lang="en-US" dirty="0"/>
              <a:t>Ream canal</a:t>
            </a:r>
          </a:p>
          <a:p>
            <a:pPr marL="800100" lvl="1" indent="-342900">
              <a:buFont typeface="+mj-lt"/>
              <a:buAutoNum type="alphaLcParenR"/>
            </a:pPr>
            <a:r>
              <a:rPr lang="en-US" dirty="0"/>
              <a:t>begin reaming with reamer inside bone</a:t>
            </a:r>
          </a:p>
          <a:p>
            <a:pPr marL="800100" lvl="1" indent="-342900">
              <a:buFont typeface="+mj-lt"/>
              <a:buAutoNum type="alphaLcParenR"/>
            </a:pPr>
            <a:r>
              <a:rPr lang="en-US" dirty="0"/>
              <a:t>do not ream across fracture in order to prevent radial nerve injury</a:t>
            </a:r>
          </a:p>
          <a:p>
            <a:pPr marL="800100" lvl="1" indent="-342900">
              <a:buFont typeface="+mj-lt"/>
              <a:buAutoNum type="alphaLcParenR"/>
            </a:pPr>
            <a:r>
              <a:rPr lang="en-US" dirty="0"/>
              <a:t>Stop reaming when reamer is within humeral head</a:t>
            </a:r>
          </a:p>
          <a:p>
            <a:pPr marL="800100" lvl="1" indent="-342900">
              <a:buFont typeface="+mj-lt"/>
              <a:buAutoNum type="alphaLcParenR"/>
            </a:pPr>
            <a:r>
              <a:rPr lang="en-US" dirty="0"/>
              <a:t>Be sure to remove all reaming debris from shoulder joint</a:t>
            </a:r>
          </a:p>
          <a:p>
            <a:pPr marL="342900" indent="-342900">
              <a:buFont typeface="+mj-lt"/>
              <a:buAutoNum type="arabicPeriod"/>
            </a:pPr>
            <a:r>
              <a:rPr lang="en-US" dirty="0"/>
              <a:t>Maintain fracture reduction during nail insertion</a:t>
            </a:r>
          </a:p>
          <a:p>
            <a:pPr marL="342900" indent="-342900">
              <a:buFont typeface="+mj-lt"/>
              <a:buAutoNum type="arabicPeriod"/>
            </a:pPr>
            <a:r>
              <a:rPr lang="en-US" dirty="0"/>
              <a:t>Do not allow fracture distraction</a:t>
            </a:r>
          </a:p>
          <a:p>
            <a:pPr marL="342900" indent="-342900">
              <a:buFont typeface="+mj-lt"/>
              <a:buAutoNum type="arabicPeriod"/>
            </a:pPr>
            <a:r>
              <a:rPr lang="en-US" dirty="0">
                <a:solidFill>
                  <a:schemeClr val="bg1">
                    <a:lumMod val="85000"/>
                  </a:schemeClr>
                </a:solidFill>
              </a:rPr>
              <a:t>Be sure nail is not prominent</a:t>
            </a:r>
          </a:p>
          <a:p>
            <a:pPr marL="342900" indent="-342900">
              <a:buFont typeface="+mj-lt"/>
              <a:buAutoNum type="arabicPeriod"/>
            </a:pPr>
            <a:r>
              <a:rPr lang="en-US" dirty="0">
                <a:solidFill>
                  <a:schemeClr val="bg1">
                    <a:lumMod val="85000"/>
                  </a:schemeClr>
                </a:solidFill>
              </a:rPr>
              <a:t>Lock nail proximally</a:t>
            </a:r>
          </a:p>
          <a:p>
            <a:pPr marL="342900" indent="-342900">
              <a:buFont typeface="+mj-lt"/>
              <a:buAutoNum type="arabicPeriod"/>
            </a:pPr>
            <a:r>
              <a:rPr lang="en-US" dirty="0">
                <a:solidFill>
                  <a:schemeClr val="bg1">
                    <a:lumMod val="85000"/>
                  </a:schemeClr>
                </a:solidFill>
              </a:rPr>
              <a:t>Lock distally (always)</a:t>
            </a:r>
          </a:p>
          <a:p>
            <a:pPr marL="342900" indent="-342900">
              <a:buFont typeface="+mj-lt"/>
              <a:buAutoNum type="arabicPeriod"/>
            </a:pPr>
            <a:r>
              <a:rPr lang="en-US" dirty="0">
                <a:solidFill>
                  <a:schemeClr val="bg1">
                    <a:lumMod val="85000"/>
                  </a:schemeClr>
                </a:solidFill>
              </a:rPr>
              <a:t>Cautious distal interlocking to prevent neurovascular injury</a:t>
            </a:r>
          </a:p>
          <a:p>
            <a:endParaRPr lang="en-US" dirty="0"/>
          </a:p>
          <a:p>
            <a:endParaRPr lang="en-US" dirty="0"/>
          </a:p>
          <a:p>
            <a:endParaRPr lang="en-US" dirty="0"/>
          </a:p>
        </p:txBody>
      </p:sp>
      <p:pic>
        <p:nvPicPr>
          <p:cNvPr id="7" name="Picture 6">
            <a:extLst>
              <a:ext uri="{FF2B5EF4-FFF2-40B4-BE49-F238E27FC236}">
                <a16:creationId xmlns:a16="http://schemas.microsoft.com/office/drawing/2014/main" id="{08A77A2B-BAA5-4A92-8EDB-4177CEE5B55F}"/>
              </a:ext>
            </a:extLst>
          </p:cNvPr>
          <p:cNvPicPr>
            <a:picLocks noChangeAspect="1"/>
          </p:cNvPicPr>
          <p:nvPr/>
        </p:nvPicPr>
        <p:blipFill>
          <a:blip r:embed="rId4"/>
          <a:stretch>
            <a:fillRect/>
          </a:stretch>
        </p:blipFill>
        <p:spPr>
          <a:xfrm>
            <a:off x="7195677" y="1"/>
            <a:ext cx="4270294" cy="2271252"/>
          </a:xfrm>
          <a:prstGeom prst="rect">
            <a:avLst/>
          </a:prstGeom>
        </p:spPr>
      </p:pic>
      <p:pic>
        <p:nvPicPr>
          <p:cNvPr id="8" name="Picture 7">
            <a:extLst>
              <a:ext uri="{FF2B5EF4-FFF2-40B4-BE49-F238E27FC236}">
                <a16:creationId xmlns:a16="http://schemas.microsoft.com/office/drawing/2014/main" id="{DB5870BB-24ED-4A8B-A519-9AA4020BE381}"/>
              </a:ext>
            </a:extLst>
          </p:cNvPr>
          <p:cNvPicPr>
            <a:picLocks noChangeAspect="1"/>
          </p:cNvPicPr>
          <p:nvPr/>
        </p:nvPicPr>
        <p:blipFill>
          <a:blip r:embed="rId5"/>
          <a:stretch>
            <a:fillRect/>
          </a:stretch>
        </p:blipFill>
        <p:spPr>
          <a:xfrm>
            <a:off x="8052005" y="2271253"/>
            <a:ext cx="2400300" cy="2047875"/>
          </a:xfrm>
          <a:prstGeom prst="rect">
            <a:avLst/>
          </a:prstGeom>
        </p:spPr>
      </p:pic>
      <p:pic>
        <p:nvPicPr>
          <p:cNvPr id="9" name="Picture 8">
            <a:extLst>
              <a:ext uri="{FF2B5EF4-FFF2-40B4-BE49-F238E27FC236}">
                <a16:creationId xmlns:a16="http://schemas.microsoft.com/office/drawing/2014/main" id="{B8DFB9EC-DFAA-466C-91FF-2C46588051A8}"/>
              </a:ext>
            </a:extLst>
          </p:cNvPr>
          <p:cNvPicPr>
            <a:picLocks noChangeAspect="1"/>
          </p:cNvPicPr>
          <p:nvPr/>
        </p:nvPicPr>
        <p:blipFill>
          <a:blip r:embed="rId6"/>
          <a:stretch>
            <a:fillRect/>
          </a:stretch>
        </p:blipFill>
        <p:spPr>
          <a:xfrm>
            <a:off x="8052005" y="4372407"/>
            <a:ext cx="2400300" cy="2525222"/>
          </a:xfrm>
          <a:prstGeom prst="rect">
            <a:avLst/>
          </a:prstGeom>
        </p:spPr>
      </p:pic>
    </p:spTree>
    <p:extLst>
      <p:ext uri="{BB962C8B-B14F-4D97-AF65-F5344CB8AC3E}">
        <p14:creationId xmlns:p14="http://schemas.microsoft.com/office/powerpoint/2010/main" val="38321736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7" name="Picture 13" descr="OTA logo">
            <a:extLst>
              <a:ext uri="{FF2B5EF4-FFF2-40B4-BE49-F238E27FC236}">
                <a16:creationId xmlns:a16="http://schemas.microsoft.com/office/drawing/2014/main" id="{483274C5-6E26-454D-B501-C6F67A84AD8E}"/>
              </a:ext>
            </a:extLst>
          </p:cNvPr>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68820" y="0"/>
            <a:ext cx="48609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TextBox 1"/>
          <p:cNvSpPr txBox="1"/>
          <p:nvPr/>
        </p:nvSpPr>
        <p:spPr>
          <a:xfrm>
            <a:off x="0" y="856357"/>
            <a:ext cx="7285704" cy="6278642"/>
          </a:xfrm>
          <a:prstGeom prst="rect">
            <a:avLst/>
          </a:prstGeom>
          <a:noFill/>
        </p:spPr>
        <p:txBody>
          <a:bodyPr wrap="square" rtlCol="0">
            <a:spAutoFit/>
          </a:bodyPr>
          <a:lstStyle/>
          <a:p>
            <a:r>
              <a:rPr lang="en-US" sz="2400" dirty="0"/>
              <a:t>Antegrade Intramedullary Nailing Technique</a:t>
            </a:r>
          </a:p>
          <a:p>
            <a:pPr marL="342900" indent="-342900">
              <a:buFont typeface="+mj-lt"/>
              <a:buAutoNum type="arabicPeriod"/>
            </a:pPr>
            <a:r>
              <a:rPr lang="en-US" dirty="0">
                <a:solidFill>
                  <a:schemeClr val="bg2">
                    <a:lumMod val="90000"/>
                  </a:schemeClr>
                </a:solidFill>
              </a:rPr>
              <a:t>Expose rotator cuff</a:t>
            </a:r>
          </a:p>
          <a:p>
            <a:pPr marL="342900" indent="-342900">
              <a:buFont typeface="+mj-lt"/>
              <a:buAutoNum type="arabicPeriod"/>
            </a:pPr>
            <a:r>
              <a:rPr lang="en-US" dirty="0">
                <a:solidFill>
                  <a:schemeClr val="bg2">
                    <a:lumMod val="90000"/>
                  </a:schemeClr>
                </a:solidFill>
              </a:rPr>
              <a:t>Verify position with blunt radiolucent object</a:t>
            </a:r>
          </a:p>
          <a:p>
            <a:pPr marL="342900" indent="-342900">
              <a:buFont typeface="+mj-lt"/>
              <a:buAutoNum type="arabicPeriod"/>
            </a:pPr>
            <a:r>
              <a:rPr lang="en-US" dirty="0">
                <a:solidFill>
                  <a:schemeClr val="bg2">
                    <a:lumMod val="90000"/>
                  </a:schemeClr>
                </a:solidFill>
              </a:rPr>
              <a:t>1 cm incision to rotator cuff as medial as possible at the apex of the head</a:t>
            </a:r>
          </a:p>
          <a:p>
            <a:pPr marL="342900" indent="-342900">
              <a:buFont typeface="+mj-lt"/>
              <a:buAutoNum type="arabicPeriod"/>
            </a:pPr>
            <a:r>
              <a:rPr lang="en-US" dirty="0">
                <a:solidFill>
                  <a:schemeClr val="bg1">
                    <a:lumMod val="85000"/>
                  </a:schemeClr>
                </a:solidFill>
              </a:rPr>
              <a:t>open cortex with hand awl</a:t>
            </a:r>
          </a:p>
          <a:p>
            <a:pPr marL="342900" indent="-342900">
              <a:buFont typeface="+mj-lt"/>
              <a:buAutoNum type="arabicPeriod"/>
            </a:pPr>
            <a:r>
              <a:rPr lang="en-US" dirty="0">
                <a:solidFill>
                  <a:schemeClr val="bg1">
                    <a:lumMod val="85000"/>
                  </a:schemeClr>
                </a:solidFill>
              </a:rPr>
              <a:t>Reduce fracture using fluoroscopic guidance</a:t>
            </a:r>
          </a:p>
          <a:p>
            <a:pPr marL="342900" indent="-342900">
              <a:buFont typeface="+mj-lt"/>
              <a:buAutoNum type="arabicPeriod"/>
            </a:pPr>
            <a:r>
              <a:rPr lang="en-US" dirty="0">
                <a:solidFill>
                  <a:schemeClr val="bg1">
                    <a:lumMod val="85000"/>
                  </a:schemeClr>
                </a:solidFill>
              </a:rPr>
              <a:t>Pass guidewire across fracture</a:t>
            </a:r>
          </a:p>
          <a:p>
            <a:pPr marL="342900" indent="-342900">
              <a:buFont typeface="+mj-lt"/>
              <a:buAutoNum type="arabicPeriod"/>
            </a:pPr>
            <a:r>
              <a:rPr lang="en-US" dirty="0">
                <a:solidFill>
                  <a:schemeClr val="bg1">
                    <a:lumMod val="85000"/>
                  </a:schemeClr>
                </a:solidFill>
              </a:rPr>
              <a:t>Ream canal</a:t>
            </a:r>
          </a:p>
          <a:p>
            <a:pPr marL="800100" lvl="1" indent="-342900">
              <a:buFont typeface="+mj-lt"/>
              <a:buAutoNum type="alphaLcParenR"/>
            </a:pPr>
            <a:r>
              <a:rPr lang="en-US" dirty="0">
                <a:solidFill>
                  <a:schemeClr val="bg1">
                    <a:lumMod val="85000"/>
                  </a:schemeClr>
                </a:solidFill>
              </a:rPr>
              <a:t>begin reaming with reamer inside bone</a:t>
            </a:r>
          </a:p>
          <a:p>
            <a:pPr marL="800100" lvl="1" indent="-342900">
              <a:buFont typeface="+mj-lt"/>
              <a:buAutoNum type="alphaLcParenR"/>
            </a:pPr>
            <a:r>
              <a:rPr lang="en-US" dirty="0">
                <a:solidFill>
                  <a:schemeClr val="bg1">
                    <a:lumMod val="85000"/>
                  </a:schemeClr>
                </a:solidFill>
              </a:rPr>
              <a:t>do not ream across fracture in order to prevent radial nerve injury</a:t>
            </a:r>
          </a:p>
          <a:p>
            <a:pPr marL="800100" lvl="1" indent="-342900">
              <a:buFont typeface="+mj-lt"/>
              <a:buAutoNum type="alphaLcParenR"/>
            </a:pPr>
            <a:r>
              <a:rPr lang="en-US" dirty="0">
                <a:solidFill>
                  <a:schemeClr val="bg1">
                    <a:lumMod val="85000"/>
                  </a:schemeClr>
                </a:solidFill>
              </a:rPr>
              <a:t>Stop reaming when reamer is within humeral head</a:t>
            </a:r>
          </a:p>
          <a:p>
            <a:pPr marL="800100" lvl="1" indent="-342900">
              <a:buFont typeface="+mj-lt"/>
              <a:buAutoNum type="alphaLcParenR"/>
            </a:pPr>
            <a:r>
              <a:rPr lang="en-US" dirty="0">
                <a:solidFill>
                  <a:schemeClr val="bg1">
                    <a:lumMod val="85000"/>
                  </a:schemeClr>
                </a:solidFill>
              </a:rPr>
              <a:t>Be sure to remove all reaming debris from shoulder joint</a:t>
            </a:r>
          </a:p>
          <a:p>
            <a:pPr marL="342900" indent="-342900">
              <a:buFont typeface="+mj-lt"/>
              <a:buAutoNum type="arabicPeriod"/>
            </a:pPr>
            <a:r>
              <a:rPr lang="en-US" dirty="0">
                <a:solidFill>
                  <a:schemeClr val="bg1">
                    <a:lumMod val="85000"/>
                  </a:schemeClr>
                </a:solidFill>
              </a:rPr>
              <a:t>Maintain fracture reduction during nail insertion</a:t>
            </a:r>
          </a:p>
          <a:p>
            <a:pPr marL="342900" indent="-342900">
              <a:buFont typeface="+mj-lt"/>
              <a:buAutoNum type="arabicPeriod"/>
            </a:pPr>
            <a:r>
              <a:rPr lang="en-US" dirty="0">
                <a:solidFill>
                  <a:schemeClr val="bg1">
                    <a:lumMod val="85000"/>
                  </a:schemeClr>
                </a:solidFill>
              </a:rPr>
              <a:t>Do not allow fracture distraction</a:t>
            </a:r>
          </a:p>
          <a:p>
            <a:pPr marL="342900" indent="-342900">
              <a:buFont typeface="+mj-lt"/>
              <a:buAutoNum type="arabicPeriod"/>
            </a:pPr>
            <a:r>
              <a:rPr lang="en-US" dirty="0"/>
              <a:t>Be sure nail is not prominent</a:t>
            </a:r>
          </a:p>
          <a:p>
            <a:pPr marL="342900" indent="-342900">
              <a:buFont typeface="+mj-lt"/>
              <a:buAutoNum type="arabicPeriod"/>
            </a:pPr>
            <a:r>
              <a:rPr lang="en-US" dirty="0"/>
              <a:t>Lock nail proximally</a:t>
            </a:r>
          </a:p>
          <a:p>
            <a:pPr marL="342900" indent="-342900">
              <a:buFont typeface="+mj-lt"/>
              <a:buAutoNum type="arabicPeriod"/>
            </a:pPr>
            <a:r>
              <a:rPr lang="en-US" dirty="0"/>
              <a:t>Lock distally (always) with free hand technique</a:t>
            </a:r>
          </a:p>
          <a:p>
            <a:pPr marL="342900" indent="-342900">
              <a:buFont typeface="+mj-lt"/>
              <a:buAutoNum type="arabicPeriod"/>
            </a:pPr>
            <a:r>
              <a:rPr lang="en-US" dirty="0"/>
              <a:t>Cautious distal interlocking to prevent neurovascular injury</a:t>
            </a:r>
          </a:p>
          <a:p>
            <a:endParaRPr lang="en-US" dirty="0"/>
          </a:p>
          <a:p>
            <a:endParaRPr lang="en-US" dirty="0"/>
          </a:p>
          <a:p>
            <a:endParaRPr lang="en-US" dirty="0"/>
          </a:p>
        </p:txBody>
      </p:sp>
      <p:pic>
        <p:nvPicPr>
          <p:cNvPr id="7" name="Picture 6">
            <a:extLst>
              <a:ext uri="{FF2B5EF4-FFF2-40B4-BE49-F238E27FC236}">
                <a16:creationId xmlns:a16="http://schemas.microsoft.com/office/drawing/2014/main" id="{117D8660-3BA6-48A9-B888-FC2B6443855F}"/>
              </a:ext>
            </a:extLst>
          </p:cNvPr>
          <p:cNvPicPr>
            <a:picLocks noChangeAspect="1"/>
          </p:cNvPicPr>
          <p:nvPr/>
        </p:nvPicPr>
        <p:blipFill>
          <a:blip r:embed="rId4"/>
          <a:stretch>
            <a:fillRect/>
          </a:stretch>
        </p:blipFill>
        <p:spPr>
          <a:xfrm>
            <a:off x="7372262" y="0"/>
            <a:ext cx="2777360" cy="2723535"/>
          </a:xfrm>
          <a:prstGeom prst="rect">
            <a:avLst/>
          </a:prstGeom>
        </p:spPr>
      </p:pic>
      <p:pic>
        <p:nvPicPr>
          <p:cNvPr id="8" name="Picture 7">
            <a:extLst>
              <a:ext uri="{FF2B5EF4-FFF2-40B4-BE49-F238E27FC236}">
                <a16:creationId xmlns:a16="http://schemas.microsoft.com/office/drawing/2014/main" id="{9F36DA6D-5788-4CBB-92A5-16318A98D96E}"/>
              </a:ext>
            </a:extLst>
          </p:cNvPr>
          <p:cNvPicPr>
            <a:picLocks noChangeAspect="1"/>
          </p:cNvPicPr>
          <p:nvPr/>
        </p:nvPicPr>
        <p:blipFill>
          <a:blip r:embed="rId5"/>
          <a:stretch>
            <a:fillRect/>
          </a:stretch>
        </p:blipFill>
        <p:spPr>
          <a:xfrm>
            <a:off x="7372262" y="3274143"/>
            <a:ext cx="4794864" cy="2997678"/>
          </a:xfrm>
          <a:prstGeom prst="rect">
            <a:avLst/>
          </a:prstGeom>
        </p:spPr>
      </p:pic>
    </p:spTree>
    <p:extLst>
      <p:ext uri="{BB962C8B-B14F-4D97-AF65-F5344CB8AC3E}">
        <p14:creationId xmlns:p14="http://schemas.microsoft.com/office/powerpoint/2010/main" val="10023070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1756F1-D848-40FC-B6A6-4F28E8B425E1}"/>
              </a:ext>
            </a:extLst>
          </p:cNvPr>
          <p:cNvPicPr>
            <a:picLocks noChangeAspect="1"/>
          </p:cNvPicPr>
          <p:nvPr/>
        </p:nvPicPr>
        <p:blipFill>
          <a:blip r:embed="rId2"/>
          <a:stretch>
            <a:fillRect/>
          </a:stretch>
        </p:blipFill>
        <p:spPr>
          <a:xfrm>
            <a:off x="9509649" y="5449782"/>
            <a:ext cx="2560542" cy="957155"/>
          </a:xfrm>
          <a:prstGeom prst="rect">
            <a:avLst/>
          </a:prstGeom>
        </p:spPr>
      </p:pic>
      <p:pic>
        <p:nvPicPr>
          <p:cNvPr id="3" name="Picture 2">
            <a:extLst>
              <a:ext uri="{FF2B5EF4-FFF2-40B4-BE49-F238E27FC236}">
                <a16:creationId xmlns:a16="http://schemas.microsoft.com/office/drawing/2014/main" id="{F48EDD28-EC44-4F03-8BF9-4DF3FB7D2507}"/>
              </a:ext>
            </a:extLst>
          </p:cNvPr>
          <p:cNvPicPr>
            <a:picLocks noChangeAspect="1"/>
          </p:cNvPicPr>
          <p:nvPr/>
        </p:nvPicPr>
        <p:blipFill>
          <a:blip r:embed="rId3"/>
          <a:stretch>
            <a:fillRect/>
          </a:stretch>
        </p:blipFill>
        <p:spPr>
          <a:xfrm>
            <a:off x="7639665" y="174784"/>
            <a:ext cx="4289648" cy="3254216"/>
          </a:xfrm>
          <a:prstGeom prst="rect">
            <a:avLst/>
          </a:prstGeom>
        </p:spPr>
      </p:pic>
      <p:pic>
        <p:nvPicPr>
          <p:cNvPr id="6" name="Picture 5">
            <a:extLst>
              <a:ext uri="{FF2B5EF4-FFF2-40B4-BE49-F238E27FC236}">
                <a16:creationId xmlns:a16="http://schemas.microsoft.com/office/drawing/2014/main" id="{7BE5B8CB-E262-4F04-8DC3-F65E7DC8A7DB}"/>
              </a:ext>
            </a:extLst>
          </p:cNvPr>
          <p:cNvPicPr>
            <a:picLocks noChangeAspect="1"/>
          </p:cNvPicPr>
          <p:nvPr/>
        </p:nvPicPr>
        <p:blipFill>
          <a:blip r:embed="rId4"/>
          <a:stretch>
            <a:fillRect/>
          </a:stretch>
        </p:blipFill>
        <p:spPr>
          <a:xfrm>
            <a:off x="8736441" y="3669884"/>
            <a:ext cx="3333750" cy="1038225"/>
          </a:xfrm>
          <a:prstGeom prst="rect">
            <a:avLst/>
          </a:prstGeom>
        </p:spPr>
      </p:pic>
      <p:sp>
        <p:nvSpPr>
          <p:cNvPr id="4" name="TextBox 3"/>
          <p:cNvSpPr txBox="1"/>
          <p:nvPr/>
        </p:nvSpPr>
        <p:spPr>
          <a:xfrm>
            <a:off x="196644" y="265470"/>
            <a:ext cx="6420466" cy="5232202"/>
          </a:xfrm>
          <a:prstGeom prst="rect">
            <a:avLst/>
          </a:prstGeom>
          <a:noFill/>
        </p:spPr>
        <p:txBody>
          <a:bodyPr wrap="square" rtlCol="0">
            <a:spAutoFit/>
          </a:bodyPr>
          <a:lstStyle/>
          <a:p>
            <a:r>
              <a:rPr lang="en-US" sz="2800" dirty="0"/>
              <a:t>Intraoperative Pitfalls and Prevention</a:t>
            </a:r>
          </a:p>
          <a:p>
            <a:pPr marL="342900" indent="-342900">
              <a:buFont typeface="+mj-lt"/>
              <a:buAutoNum type="arabicPeriod"/>
            </a:pPr>
            <a:endParaRPr lang="en-US" dirty="0"/>
          </a:p>
          <a:p>
            <a:pPr marL="342900" indent="-342900">
              <a:buFont typeface="+mj-lt"/>
              <a:buAutoNum type="arabicPeriod"/>
            </a:pPr>
            <a:r>
              <a:rPr lang="en-US" dirty="0"/>
              <a:t>Image Intensifier Views Inadequate</a:t>
            </a:r>
          </a:p>
          <a:p>
            <a:pPr marL="800100" lvl="1" indent="-342900">
              <a:buFont typeface="Arial" panose="020B0604020202020204" pitchFamily="34" charset="0"/>
              <a:buChar char="•"/>
            </a:pPr>
            <a:r>
              <a:rPr lang="en-US" dirty="0"/>
              <a:t>Take time to position and check images </a:t>
            </a:r>
            <a:r>
              <a:rPr lang="en-US" u="sng" dirty="0"/>
              <a:t>before</a:t>
            </a:r>
            <a:r>
              <a:rPr lang="en-US" dirty="0"/>
              <a:t> prepping</a:t>
            </a:r>
          </a:p>
          <a:p>
            <a:pPr marL="800100" lvl="1" indent="-342900">
              <a:buFont typeface="Arial" panose="020B0604020202020204" pitchFamily="34" charset="0"/>
              <a:buChar char="•"/>
            </a:pPr>
            <a:r>
              <a:rPr lang="en-US" dirty="0"/>
              <a:t>Consider location of assistants and OR table to prevent contamination</a:t>
            </a:r>
          </a:p>
          <a:p>
            <a:pPr marL="342900" indent="-342900">
              <a:buFont typeface="+mj-lt"/>
              <a:buAutoNum type="arabicPeriod"/>
            </a:pPr>
            <a:endParaRPr lang="en-US" dirty="0"/>
          </a:p>
          <a:p>
            <a:pPr marL="342900" indent="-342900">
              <a:buFont typeface="+mj-lt"/>
              <a:buAutoNum type="arabicPeriod"/>
            </a:pPr>
            <a:r>
              <a:rPr lang="en-US" dirty="0"/>
              <a:t>Leaving nail unlocked distally</a:t>
            </a:r>
          </a:p>
          <a:p>
            <a:pPr marL="800100" lvl="1" indent="-342900">
              <a:buFont typeface="Arial" panose="020B0604020202020204" pitchFamily="34" charset="0"/>
              <a:buChar char="•"/>
            </a:pPr>
            <a:r>
              <a:rPr lang="en-US" dirty="0"/>
              <a:t>Need some type of interference</a:t>
            </a:r>
          </a:p>
          <a:p>
            <a:pPr marL="342900" indent="-342900">
              <a:buFont typeface="+mj-lt"/>
              <a:buAutoNum type="arabicPeriod"/>
            </a:pPr>
            <a:endParaRPr lang="en-US" dirty="0"/>
          </a:p>
          <a:p>
            <a:pPr marL="342900" indent="-342900">
              <a:buFont typeface="+mj-lt"/>
              <a:buAutoNum type="arabicPeriod"/>
            </a:pPr>
            <a:r>
              <a:rPr lang="en-US" dirty="0"/>
              <a:t>Injury to rotator cuff</a:t>
            </a:r>
          </a:p>
          <a:p>
            <a:pPr marL="800100" lvl="1" indent="-342900">
              <a:buFont typeface="Arial" panose="020B0604020202020204" pitchFamily="34" charset="0"/>
              <a:buChar char="•"/>
            </a:pPr>
            <a:r>
              <a:rPr lang="en-US" dirty="0"/>
              <a:t>Make small (1-1.5 cm incision in cuff</a:t>
            </a:r>
          </a:p>
          <a:p>
            <a:pPr marL="800100" lvl="1" indent="-342900">
              <a:buFont typeface="Arial" panose="020B0604020202020204" pitchFamily="34" charset="0"/>
              <a:buChar char="•"/>
            </a:pPr>
            <a:r>
              <a:rPr lang="en-US" dirty="0"/>
              <a:t>Proper entry point for nail</a:t>
            </a:r>
          </a:p>
          <a:p>
            <a:pPr marL="342900" indent="-342900">
              <a:buFont typeface="+mj-lt"/>
              <a:buAutoNum type="arabicPeriod"/>
            </a:pPr>
            <a:endParaRPr lang="en-US" dirty="0"/>
          </a:p>
          <a:p>
            <a:pPr marL="342900" indent="-342900">
              <a:buFont typeface="+mj-lt"/>
              <a:buAutoNum type="arabicPeriod"/>
            </a:pPr>
            <a:r>
              <a:rPr lang="en-US" dirty="0"/>
              <a:t>Distal neurovascular structures at risk with distal interlocking</a:t>
            </a:r>
          </a:p>
          <a:p>
            <a:pPr marL="800100" lvl="1" indent="-342900">
              <a:buFont typeface="Arial" panose="020B0604020202020204" pitchFamily="34" charset="0"/>
              <a:buChar char="•"/>
            </a:pPr>
            <a:r>
              <a:rPr lang="en-US" dirty="0"/>
              <a:t>Use open incision for safe visualization</a:t>
            </a:r>
          </a:p>
          <a:p>
            <a:endParaRPr lang="en-US" dirty="0"/>
          </a:p>
          <a:p>
            <a:endParaRPr lang="en-US" dirty="0"/>
          </a:p>
        </p:txBody>
      </p:sp>
    </p:spTree>
    <p:extLst>
      <p:ext uri="{BB962C8B-B14F-4D97-AF65-F5344CB8AC3E}">
        <p14:creationId xmlns:p14="http://schemas.microsoft.com/office/powerpoint/2010/main" val="8251062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BA6CC-0179-4279-B673-277B29C9CD84}"/>
              </a:ext>
            </a:extLst>
          </p:cNvPr>
          <p:cNvSpPr>
            <a:spLocks noGrp="1"/>
          </p:cNvSpPr>
          <p:nvPr>
            <p:ph type="title"/>
          </p:nvPr>
        </p:nvSpPr>
        <p:spPr/>
        <p:txBody>
          <a:bodyPr>
            <a:normAutofit/>
          </a:bodyPr>
          <a:lstStyle/>
          <a:p>
            <a:r>
              <a:rPr lang="en-US" sz="1800" dirty="0">
                <a:hlinkClick r:id="rId2"/>
              </a:rPr>
              <a:t>https://otaonline.org/video-library/45036/procedures-and-techniques/multimedia/16731325/humeral-shaft-fracture-intramedullary-nailing</a:t>
            </a:r>
            <a:endParaRPr lang="en-US" sz="1800" dirty="0"/>
          </a:p>
        </p:txBody>
      </p:sp>
      <p:pic>
        <p:nvPicPr>
          <p:cNvPr id="5" name="Content Placeholder 4">
            <a:extLst>
              <a:ext uri="{FF2B5EF4-FFF2-40B4-BE49-F238E27FC236}">
                <a16:creationId xmlns:a16="http://schemas.microsoft.com/office/drawing/2014/main" id="{54B79243-D9B2-4103-B61C-7A0E1E46BBB4}"/>
              </a:ext>
            </a:extLst>
          </p:cNvPr>
          <p:cNvPicPr>
            <a:picLocks noGrp="1" noChangeAspect="1"/>
          </p:cNvPicPr>
          <p:nvPr>
            <p:ph idx="1"/>
          </p:nvPr>
        </p:nvPicPr>
        <p:blipFill>
          <a:blip r:embed="rId3"/>
          <a:stretch>
            <a:fillRect/>
          </a:stretch>
        </p:blipFill>
        <p:spPr>
          <a:xfrm>
            <a:off x="929579" y="1825625"/>
            <a:ext cx="10332841" cy="4351338"/>
          </a:xfrm>
        </p:spPr>
      </p:pic>
    </p:spTree>
    <p:extLst>
      <p:ext uri="{BB962C8B-B14F-4D97-AF65-F5344CB8AC3E}">
        <p14:creationId xmlns:p14="http://schemas.microsoft.com/office/powerpoint/2010/main" val="13657492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a:extLst>
              <a:ext uri="{FF2B5EF4-FFF2-40B4-BE49-F238E27FC236}">
                <a16:creationId xmlns:a16="http://schemas.microsoft.com/office/drawing/2014/main" id="{32470D6D-8BB3-4A55-ACA2-1A4A6276C96A}"/>
              </a:ext>
            </a:extLst>
          </p:cNvPr>
          <p:cNvSpPr/>
          <p:nvPr>
            <p:custDataLst>
              <p:tags r:id="rId1"/>
            </p:custDataLst>
          </p:nvPr>
        </p:nvSpPr>
        <p:spPr>
          <a:xfrm>
            <a:off x="1524000" y="687388"/>
            <a:ext cx="4118099" cy="826580"/>
          </a:xfrm>
          <a:prstGeom prst="rect">
            <a:avLst/>
          </a:prstGeom>
          <a:solidFill>
            <a:srgbClr val="64B744">
              <a:alpha val="18824"/>
            </a:srgbClr>
          </a:solidFill>
          <a:ln w="25400" cap="flat" cmpd="sng" algn="ctr">
            <a:noFill/>
            <a:prstDash val="solid"/>
            <a:round/>
            <a:headEnd type="none" w="med" len="med"/>
            <a:tailEnd type="none" w="med" len="med"/>
          </a:ln>
        </p:spPr>
        <p:txBody>
          <a:bodyPr anchor="ctr"/>
          <a:lstStyle/>
          <a:p>
            <a:pPr algn="ctr">
              <a:buSzTx/>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endParaRPr lang="en-US">
              <a:solidFill>
                <a:schemeClr val="lt1"/>
              </a:solidFill>
              <a:sym typeface="Wingdings" charset="2"/>
            </a:endParaRPr>
          </a:p>
        </p:txBody>
      </p:sp>
      <p:sp>
        <p:nvSpPr>
          <p:cNvPr id="16389" name="Text Placeholder 2">
            <a:extLst>
              <a:ext uri="{FF2B5EF4-FFF2-40B4-BE49-F238E27FC236}">
                <a16:creationId xmlns:a16="http://schemas.microsoft.com/office/drawing/2014/main" id="{46159B5E-8215-436A-AE17-834050BB9786}"/>
              </a:ext>
            </a:extLst>
          </p:cNvPr>
          <p:cNvSpPr txBox="1"/>
          <p:nvPr>
            <p:custDataLst>
              <p:tags r:id="rId2"/>
            </p:custDataLst>
          </p:nvPr>
        </p:nvSpPr>
        <p:spPr bwMode="auto">
          <a:xfrm>
            <a:off x="1524000" y="692150"/>
            <a:ext cx="4757045" cy="508000"/>
          </a:xfrm>
          <a:prstGeom prst="rect">
            <a:avLst/>
          </a:prstGeom>
          <a:noFill/>
          <a:ln w="9525" cap="flat" cmpd="sng" algn="ctr">
            <a:noFill/>
            <a:prstDash val="solid"/>
            <a:miter lim="800000"/>
            <a:headEnd type="none" w="med" len="med"/>
            <a:tailEnd type="none" w="med" len="med"/>
          </a:ln>
        </p:spPr>
        <p:txBody>
          <a:bodyPr lIns="254000" tIns="63500" rIns="127000" bIns="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300">
                <a:ln w="9525" cap="flat" cmpd="sng" algn="ctr">
                  <a:noFill/>
                  <a:prstDash val="solid"/>
                  <a:round/>
                  <a:headEnd type="none" w="med" len="med"/>
                  <a:tailEnd type="none" w="med" len="med"/>
                </a:ln>
                <a:solidFill>
                  <a:srgbClr val="000000"/>
                </a:solidFill>
                <a:latin typeface="Helvetica" charset="0"/>
                <a:ea typeface="Arial"/>
                <a:cs typeface="Helvetica"/>
                <a:sym typeface="Wingdings"/>
              </a:rPr>
              <a:t>From: </a:t>
            </a:r>
            <a:r>
              <a:rPr lang="en-US" sz="1300" b="1">
                <a:ln w="9525" cap="flat" cmpd="sng" algn="ctr">
                  <a:noFill/>
                  <a:prstDash val="solid"/>
                  <a:round/>
                  <a:headEnd type="none" w="med" len="med"/>
                  <a:tailEnd type="none" w="med" len="med"/>
                </a:ln>
                <a:solidFill>
                  <a:srgbClr val="000000"/>
                </a:solidFill>
                <a:latin typeface="Helvetica" charset="0"/>
                <a:ea typeface="Arial"/>
                <a:cs typeface="Helvetica"/>
                <a:sym typeface="Wingdings"/>
              </a:rPr>
              <a:t>36 Humeral Shaft Fractures</a:t>
            </a:r>
          </a:p>
        </p:txBody>
      </p:sp>
      <p:cxnSp>
        <p:nvCxnSpPr>
          <p:cNvPr id="14342" name="Straight Connector 8">
            <a:extLst>
              <a:ext uri="{FF2B5EF4-FFF2-40B4-BE49-F238E27FC236}">
                <a16:creationId xmlns:a16="http://schemas.microsoft.com/office/drawing/2014/main" id="{C482C8B2-D4B5-46A8-AE4E-283A2A54366F}"/>
              </a:ext>
            </a:extLst>
          </p:cNvPr>
          <p:cNvCxnSpPr>
            <a:cxnSpLocks noChangeShapeType="1"/>
          </p:cNvCxnSpPr>
          <p:nvPr>
            <p:custDataLst>
              <p:tags r:id="rId3"/>
            </p:custDataLst>
          </p:nvPr>
        </p:nvCxnSpPr>
        <p:spPr bwMode="auto">
          <a:xfrm flipV="1">
            <a:off x="1524000" y="6215064"/>
            <a:ext cx="9144000" cy="7937"/>
          </a:xfrm>
          <a:prstGeom prst="line">
            <a:avLst/>
          </a:prstGeom>
          <a:noFill/>
          <a:ln w="12700" algn="ctr">
            <a:solidFill>
              <a:srgbClr val="D8D8DB"/>
            </a:solidFill>
            <a:round/>
            <a:headEnd/>
            <a:tailEnd/>
          </a:ln>
          <a:extLst>
            <a:ext uri="{909E8E84-426E-40DD-AFC4-6F175D3DCCD1}">
              <a14:hiddenFill xmlns:a14="http://schemas.microsoft.com/office/drawing/2010/main">
                <a:noFill/>
              </a14:hiddenFill>
            </a:ext>
          </a:extLst>
        </p:spPr>
      </p:cxnSp>
      <p:cxnSp>
        <p:nvCxnSpPr>
          <p:cNvPr id="14345" name="Straight Connector 5">
            <a:extLst>
              <a:ext uri="{FF2B5EF4-FFF2-40B4-BE49-F238E27FC236}">
                <a16:creationId xmlns:a16="http://schemas.microsoft.com/office/drawing/2014/main" id="{7D292773-211F-453A-A4AD-A9286623577D}"/>
              </a:ext>
            </a:extLst>
          </p:cNvPr>
          <p:cNvCxnSpPr>
            <a:cxnSpLocks noChangeShapeType="1"/>
          </p:cNvCxnSpPr>
          <p:nvPr>
            <p:custDataLst>
              <p:tags r:id="rId4"/>
            </p:custDataLst>
          </p:nvPr>
        </p:nvCxnSpPr>
        <p:spPr bwMode="auto">
          <a:xfrm>
            <a:off x="1524000" y="666750"/>
            <a:ext cx="4118099" cy="0"/>
          </a:xfrm>
          <a:prstGeom prst="line">
            <a:avLst/>
          </a:prstGeom>
          <a:noFill/>
          <a:ln w="38100" algn="ctr">
            <a:solidFill>
              <a:srgbClr val="64B744"/>
            </a:solidFill>
            <a:round/>
            <a:headEnd/>
            <a:tailEnd/>
          </a:ln>
          <a:extLst>
            <a:ext uri="{909E8E84-426E-40DD-AFC4-6F175D3DCCD1}">
              <a14:hiddenFill xmlns:a14="http://schemas.microsoft.com/office/drawing/2010/main">
                <a:noFill/>
              </a14:hiddenFill>
            </a:ext>
          </a:extLst>
        </p:spPr>
      </p:cxnSp>
      <p:sp>
        <p:nvSpPr>
          <p:cNvPr id="16394" name="Text Placeholder 2">
            <a:extLst>
              <a:ext uri="{FF2B5EF4-FFF2-40B4-BE49-F238E27FC236}">
                <a16:creationId xmlns:a16="http://schemas.microsoft.com/office/drawing/2014/main" id="{87224D29-EFD4-4B8E-84E1-29C9B4FE9DE5}"/>
              </a:ext>
            </a:extLst>
          </p:cNvPr>
          <p:cNvSpPr txBox="1"/>
          <p:nvPr>
            <p:custDataLst>
              <p:tags r:id="rId5"/>
            </p:custDataLst>
          </p:nvPr>
        </p:nvSpPr>
        <p:spPr bwMode="auto">
          <a:xfrm>
            <a:off x="1524000" y="1282700"/>
            <a:ext cx="9144000" cy="317500"/>
          </a:xfrm>
          <a:prstGeom prst="rect">
            <a:avLst/>
          </a:prstGeom>
          <a:noFill/>
          <a:ln w="9525" cap="flat" cmpd="sng" algn="ctr">
            <a:noFill/>
            <a:prstDash val="solid"/>
            <a:miter lim="800000"/>
            <a:headEnd type="none" w="med" len="med"/>
            <a:tailEnd type="none" w="med" len="med"/>
          </a:ln>
        </p:spPr>
        <p:txBody>
          <a:bodyPr lIns="254000" tIns="0" rIns="127000" bIns="6350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100">
                <a:ln w="9525" cap="flat" cmpd="sng" algn="ctr">
                  <a:noFill/>
                  <a:prstDash val="solid"/>
                  <a:round/>
                  <a:headEnd type="none" w="med" len="med"/>
                  <a:tailEnd type="none" w="med" len="med"/>
                </a:ln>
                <a:solidFill>
                  <a:srgbClr val="808080"/>
                </a:solidFill>
                <a:latin typeface="Helvetica" charset="0"/>
                <a:ea typeface="Arial"/>
                <a:cs typeface="Helvetica"/>
                <a:sym typeface="Wingdings"/>
              </a:rPr>
              <a:t>Rockwood and Green's Fractures in Adults, 9e,  2019</a:t>
            </a:r>
          </a:p>
        </p:txBody>
      </p:sp>
      <p:pic>
        <p:nvPicPr>
          <p:cNvPr id="14347" name="Picture 13" descr="OTA logo">
            <a:extLst>
              <a:ext uri="{FF2B5EF4-FFF2-40B4-BE49-F238E27FC236}">
                <a16:creationId xmlns:a16="http://schemas.microsoft.com/office/drawing/2014/main" id="{86A17A26-35D2-4F94-84E0-CDC6996148FC}"/>
              </a:ext>
            </a:extLst>
          </p:cNvPr>
          <p:cNvPicPr>
            <a:picLocks noChangeAspect="1" noChangeArrowheads="1"/>
          </p:cNvPicPr>
          <p:nvPr>
            <p:custDataLst>
              <p:tags r:id="rId6"/>
            </p:custDataLst>
          </p:nvPr>
        </p:nvPicPr>
        <p:blipFill>
          <a:blip r:embed="rId9">
            <a:extLst>
              <a:ext uri="{28A0092B-C50C-407E-A947-70E740481C1C}">
                <a14:useLocalDpi xmlns:a14="http://schemas.microsoft.com/office/drawing/2010/main" val="0"/>
              </a:ext>
            </a:extLst>
          </a:blip>
          <a:srcRect/>
          <a:stretch>
            <a:fillRect/>
          </a:stretch>
        </p:blipFill>
        <p:spPr bwMode="auto">
          <a:xfrm>
            <a:off x="1524001" y="0"/>
            <a:ext cx="48609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348" name="New picture">
            <a:extLst>
              <a:ext uri="{FF2B5EF4-FFF2-40B4-BE49-F238E27FC236}">
                <a16:creationId xmlns:a16="http://schemas.microsoft.com/office/drawing/2014/main" id="{69C94FD2-0FE1-43DD-B140-2A693D4C169E}"/>
              </a:ext>
            </a:extLst>
          </p:cNvPr>
          <p:cNvPicPr>
            <a:picLocks noChangeAspect="1" noChangeArrowheads="1"/>
          </p:cNvPicPr>
          <p:nvPr>
            <p:custDataLst>
              <p:tags r:id="rId7"/>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158570" y="2364870"/>
            <a:ext cx="2243220" cy="2403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2" name="Picture 1">
            <a:extLst>
              <a:ext uri="{FF2B5EF4-FFF2-40B4-BE49-F238E27FC236}">
                <a16:creationId xmlns:a16="http://schemas.microsoft.com/office/drawing/2014/main" id="{8A24CE6C-62E8-4271-8F50-EDB81014F1D8}"/>
              </a:ext>
            </a:extLst>
          </p:cNvPr>
          <p:cNvPicPr>
            <a:picLocks noChangeAspect="1"/>
          </p:cNvPicPr>
          <p:nvPr/>
        </p:nvPicPr>
        <p:blipFill>
          <a:blip r:embed="rId11"/>
          <a:stretch>
            <a:fillRect/>
          </a:stretch>
        </p:blipFill>
        <p:spPr>
          <a:xfrm>
            <a:off x="79913" y="4849812"/>
            <a:ext cx="2414100" cy="434538"/>
          </a:xfrm>
          <a:prstGeom prst="rect">
            <a:avLst/>
          </a:prstGeom>
        </p:spPr>
      </p:pic>
      <p:pic>
        <p:nvPicPr>
          <p:cNvPr id="3" name="Picture 2">
            <a:extLst>
              <a:ext uri="{FF2B5EF4-FFF2-40B4-BE49-F238E27FC236}">
                <a16:creationId xmlns:a16="http://schemas.microsoft.com/office/drawing/2014/main" id="{36E9CD52-B2F1-4CCB-BE0E-173595EEB833}"/>
              </a:ext>
            </a:extLst>
          </p:cNvPr>
          <p:cNvPicPr>
            <a:picLocks noChangeAspect="1"/>
          </p:cNvPicPr>
          <p:nvPr/>
        </p:nvPicPr>
        <p:blipFill>
          <a:blip r:embed="rId12"/>
          <a:stretch>
            <a:fillRect/>
          </a:stretch>
        </p:blipFill>
        <p:spPr>
          <a:xfrm>
            <a:off x="2572669" y="2451102"/>
            <a:ext cx="2275918" cy="2312478"/>
          </a:xfrm>
          <a:prstGeom prst="rect">
            <a:avLst/>
          </a:prstGeom>
        </p:spPr>
      </p:pic>
      <p:pic>
        <p:nvPicPr>
          <p:cNvPr id="4" name="Picture 3">
            <a:extLst>
              <a:ext uri="{FF2B5EF4-FFF2-40B4-BE49-F238E27FC236}">
                <a16:creationId xmlns:a16="http://schemas.microsoft.com/office/drawing/2014/main" id="{D7CB5807-D49E-46D0-9A1A-A99EAE9A3CC0}"/>
              </a:ext>
            </a:extLst>
          </p:cNvPr>
          <p:cNvPicPr>
            <a:picLocks noChangeAspect="1"/>
          </p:cNvPicPr>
          <p:nvPr/>
        </p:nvPicPr>
        <p:blipFill>
          <a:blip r:embed="rId13"/>
          <a:stretch>
            <a:fillRect/>
          </a:stretch>
        </p:blipFill>
        <p:spPr>
          <a:xfrm>
            <a:off x="2703960" y="4804600"/>
            <a:ext cx="2144627" cy="489718"/>
          </a:xfrm>
          <a:prstGeom prst="rect">
            <a:avLst/>
          </a:prstGeom>
        </p:spPr>
      </p:pic>
      <p:sp>
        <p:nvSpPr>
          <p:cNvPr id="7" name="TextBox 6"/>
          <p:cNvSpPr txBox="1"/>
          <p:nvPr/>
        </p:nvSpPr>
        <p:spPr>
          <a:xfrm flipH="1">
            <a:off x="5852043" y="569614"/>
            <a:ext cx="6241631" cy="5447645"/>
          </a:xfrm>
          <a:prstGeom prst="rect">
            <a:avLst/>
          </a:prstGeom>
          <a:noFill/>
        </p:spPr>
        <p:txBody>
          <a:bodyPr wrap="square" rtlCol="0">
            <a:spAutoFit/>
          </a:bodyPr>
          <a:lstStyle/>
          <a:p>
            <a:r>
              <a:rPr lang="en-US" sz="2800" dirty="0"/>
              <a:t>Retrograde Nailing of Humerus: Key Steps</a:t>
            </a:r>
          </a:p>
          <a:p>
            <a:pPr marL="342900" indent="-342900">
              <a:buFont typeface="+mj-lt"/>
              <a:buAutoNum type="arabicPeriod"/>
            </a:pPr>
            <a:r>
              <a:rPr lang="en-US" sz="2000" dirty="0"/>
              <a:t>Expose Posterior supracondylar cortex</a:t>
            </a:r>
          </a:p>
          <a:p>
            <a:pPr marL="342900" indent="-342900">
              <a:buFont typeface="+mj-lt"/>
              <a:buAutoNum type="arabicPeriod"/>
            </a:pPr>
            <a:r>
              <a:rPr lang="en-US" sz="2000" dirty="0"/>
              <a:t>Open a 1x2 cm cortical home with drill holes and chisel </a:t>
            </a:r>
          </a:p>
          <a:p>
            <a:pPr marL="342900" indent="-342900">
              <a:buFont typeface="+mj-lt"/>
              <a:buAutoNum type="arabicPeriod"/>
            </a:pPr>
            <a:r>
              <a:rPr lang="en-US" sz="2000" dirty="0"/>
              <a:t>Reduce the fracture under fluoroscopy</a:t>
            </a:r>
          </a:p>
          <a:p>
            <a:pPr marL="342900" indent="-342900">
              <a:buFont typeface="+mj-lt"/>
              <a:buAutoNum type="arabicPeriod"/>
            </a:pPr>
            <a:r>
              <a:rPr lang="en-US" sz="2000" dirty="0"/>
              <a:t>Pass guidewire across the fracture</a:t>
            </a:r>
          </a:p>
          <a:p>
            <a:pPr marL="342900" indent="-342900">
              <a:buFont typeface="+mj-lt"/>
              <a:buAutoNum type="arabicPeriod"/>
            </a:pPr>
            <a:r>
              <a:rPr lang="en-US" sz="2000" dirty="0"/>
              <a:t>Hand ream the distal canal to reduce risk of fracture with nail passage</a:t>
            </a:r>
          </a:p>
          <a:p>
            <a:pPr marL="800100" lvl="1" indent="-342900">
              <a:buFont typeface="Arial" panose="020B0604020202020204" pitchFamily="34" charset="0"/>
              <a:buChar char="•"/>
            </a:pPr>
            <a:r>
              <a:rPr lang="en-US" sz="2000" dirty="0"/>
              <a:t>Beware of reaming at fracture for mid- and distal humeral shaft fractures</a:t>
            </a:r>
          </a:p>
          <a:p>
            <a:pPr marL="342900" indent="-342900">
              <a:buFont typeface="+mj-lt"/>
              <a:buAutoNum type="arabicPeriod"/>
            </a:pPr>
            <a:r>
              <a:rPr lang="en-US" sz="2000" dirty="0"/>
              <a:t>Advance nail to final position</a:t>
            </a:r>
          </a:p>
          <a:p>
            <a:pPr marL="800100" lvl="1" indent="-342900">
              <a:buFont typeface="Arial" panose="020B0604020202020204" pitchFamily="34" charset="0"/>
              <a:buChar char="•"/>
            </a:pPr>
            <a:r>
              <a:rPr lang="en-US" sz="2000" dirty="0"/>
              <a:t>Cautious advancement.  </a:t>
            </a:r>
          </a:p>
          <a:p>
            <a:pPr marL="800100" lvl="1" indent="-342900">
              <a:buFont typeface="Arial" panose="020B0604020202020204" pitchFamily="34" charset="0"/>
              <a:buChar char="•"/>
            </a:pPr>
            <a:r>
              <a:rPr lang="en-US" sz="2000" dirty="0"/>
              <a:t>Ream larger canal if nail passage is  difficult.</a:t>
            </a:r>
          </a:p>
          <a:p>
            <a:pPr marL="800100" lvl="1" indent="-342900">
              <a:buFont typeface="Arial" panose="020B0604020202020204" pitchFamily="34" charset="0"/>
              <a:buChar char="•"/>
            </a:pPr>
            <a:r>
              <a:rPr lang="en-US" sz="2000" dirty="0"/>
              <a:t>Maintain fracture alignment during nail placement</a:t>
            </a:r>
          </a:p>
          <a:p>
            <a:pPr marL="342900" indent="-342900">
              <a:buFont typeface="+mj-lt"/>
              <a:buAutoNum type="arabicPeriod"/>
            </a:pPr>
            <a:r>
              <a:rPr lang="en-US" sz="2000" dirty="0"/>
              <a:t>Do not allow the fracture to distract</a:t>
            </a:r>
          </a:p>
          <a:p>
            <a:pPr marL="342900" indent="-342900">
              <a:buFont typeface="+mj-lt"/>
              <a:buAutoNum type="arabicPeriod"/>
            </a:pPr>
            <a:r>
              <a:rPr lang="en-US" sz="2000" dirty="0"/>
              <a:t>Lock nail distally with targeting device</a:t>
            </a:r>
          </a:p>
          <a:p>
            <a:pPr marL="800100" lvl="1" indent="-342900">
              <a:buFont typeface="Arial" panose="020B0604020202020204" pitchFamily="34" charset="0"/>
              <a:buChar char="•"/>
            </a:pPr>
            <a:r>
              <a:rPr lang="en-US" sz="2000" dirty="0"/>
              <a:t>Larger incision for visualization and safety</a:t>
            </a:r>
          </a:p>
          <a:p>
            <a:pPr marL="342900" indent="-342900">
              <a:buFont typeface="+mj-lt"/>
              <a:buAutoNum type="arabicPeriod"/>
            </a:pPr>
            <a:r>
              <a:rPr lang="en-US" sz="2000" dirty="0"/>
              <a:t>Lock proximally with freehand technique</a:t>
            </a:r>
          </a:p>
        </p:txBody>
      </p:sp>
    </p:spTree>
    <p:extLst>
      <p:ext uri="{BB962C8B-B14F-4D97-AF65-F5344CB8AC3E}">
        <p14:creationId xmlns:p14="http://schemas.microsoft.com/office/powerpoint/2010/main" val="20912997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a:extLst>
              <a:ext uri="{FF2B5EF4-FFF2-40B4-BE49-F238E27FC236}">
                <a16:creationId xmlns:a16="http://schemas.microsoft.com/office/drawing/2014/main" id="{32470D6D-8BB3-4A55-ACA2-1A4A6276C96A}"/>
              </a:ext>
            </a:extLst>
          </p:cNvPr>
          <p:cNvSpPr/>
          <p:nvPr>
            <p:custDataLst>
              <p:tags r:id="rId1"/>
            </p:custDataLst>
          </p:nvPr>
        </p:nvSpPr>
        <p:spPr>
          <a:xfrm>
            <a:off x="6096000" y="-13795"/>
            <a:ext cx="3716593" cy="680545"/>
          </a:xfrm>
          <a:prstGeom prst="rect">
            <a:avLst/>
          </a:prstGeom>
          <a:solidFill>
            <a:srgbClr val="64B744">
              <a:alpha val="18824"/>
            </a:srgbClr>
          </a:solidFill>
          <a:ln w="25400" cap="flat" cmpd="sng" algn="ctr">
            <a:noFill/>
            <a:prstDash val="solid"/>
            <a:round/>
            <a:headEnd type="none" w="med" len="med"/>
            <a:tailEnd type="none" w="med" len="med"/>
          </a:ln>
        </p:spPr>
        <p:txBody>
          <a:bodyPr anchor="ctr"/>
          <a:lstStyle/>
          <a:p>
            <a:pPr algn="ctr">
              <a:buSzTx/>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endParaRPr lang="en-US">
              <a:solidFill>
                <a:schemeClr val="lt1"/>
              </a:solidFill>
              <a:sym typeface="Wingdings" charset="2"/>
            </a:endParaRPr>
          </a:p>
        </p:txBody>
      </p:sp>
      <p:sp>
        <p:nvSpPr>
          <p:cNvPr id="16389" name="Text Placeholder 2">
            <a:extLst>
              <a:ext uri="{FF2B5EF4-FFF2-40B4-BE49-F238E27FC236}">
                <a16:creationId xmlns:a16="http://schemas.microsoft.com/office/drawing/2014/main" id="{46159B5E-8215-436A-AE17-834050BB9786}"/>
              </a:ext>
            </a:extLst>
          </p:cNvPr>
          <p:cNvSpPr txBox="1"/>
          <p:nvPr>
            <p:custDataLst>
              <p:tags r:id="rId2"/>
            </p:custDataLst>
          </p:nvPr>
        </p:nvSpPr>
        <p:spPr bwMode="auto">
          <a:xfrm>
            <a:off x="6156977" y="-13795"/>
            <a:ext cx="3395917" cy="508000"/>
          </a:xfrm>
          <a:prstGeom prst="rect">
            <a:avLst/>
          </a:prstGeom>
          <a:noFill/>
          <a:ln w="9525" cap="flat" cmpd="sng" algn="ctr">
            <a:noFill/>
            <a:prstDash val="solid"/>
            <a:miter lim="800000"/>
            <a:headEnd type="none" w="med" len="med"/>
            <a:tailEnd type="none" w="med" len="med"/>
          </a:ln>
        </p:spPr>
        <p:txBody>
          <a:bodyPr lIns="254000" tIns="63500" rIns="127000" bIns="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3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From: </a:t>
            </a:r>
            <a:r>
              <a:rPr lang="en-US" sz="1300" b="1"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36 Humeral Shaft Fractures</a:t>
            </a:r>
          </a:p>
        </p:txBody>
      </p:sp>
      <p:cxnSp>
        <p:nvCxnSpPr>
          <p:cNvPr id="14345" name="Straight Connector 5">
            <a:extLst>
              <a:ext uri="{FF2B5EF4-FFF2-40B4-BE49-F238E27FC236}">
                <a16:creationId xmlns:a16="http://schemas.microsoft.com/office/drawing/2014/main" id="{F1D63355-DDDC-4674-95A1-ED524868C4F8}"/>
              </a:ext>
            </a:extLst>
          </p:cNvPr>
          <p:cNvCxnSpPr>
            <a:cxnSpLocks noChangeShapeType="1"/>
          </p:cNvCxnSpPr>
          <p:nvPr>
            <p:custDataLst>
              <p:tags r:id="rId3"/>
            </p:custDataLst>
          </p:nvPr>
        </p:nvCxnSpPr>
        <p:spPr bwMode="auto">
          <a:xfrm>
            <a:off x="6056670" y="666750"/>
            <a:ext cx="3755923" cy="0"/>
          </a:xfrm>
          <a:prstGeom prst="line">
            <a:avLst/>
          </a:prstGeom>
          <a:noFill/>
          <a:ln w="38100" algn="ctr">
            <a:solidFill>
              <a:srgbClr val="64B744"/>
            </a:solidFill>
            <a:round/>
            <a:headEnd/>
            <a:tailEnd/>
          </a:ln>
          <a:extLst>
            <a:ext uri="{909E8E84-426E-40DD-AFC4-6F175D3DCCD1}">
              <a14:hiddenFill xmlns:a14="http://schemas.microsoft.com/office/drawing/2010/main">
                <a:noFill/>
              </a14:hiddenFill>
            </a:ext>
          </a:extLst>
        </p:spPr>
      </p:cxnSp>
      <p:sp>
        <p:nvSpPr>
          <p:cNvPr id="16394" name="Text Placeholder 2">
            <a:extLst>
              <a:ext uri="{FF2B5EF4-FFF2-40B4-BE49-F238E27FC236}">
                <a16:creationId xmlns:a16="http://schemas.microsoft.com/office/drawing/2014/main" id="{87224D29-EFD4-4B8E-84E1-29C9B4FE9DE5}"/>
              </a:ext>
            </a:extLst>
          </p:cNvPr>
          <p:cNvSpPr txBox="1"/>
          <p:nvPr>
            <p:custDataLst>
              <p:tags r:id="rId4"/>
            </p:custDataLst>
          </p:nvPr>
        </p:nvSpPr>
        <p:spPr bwMode="auto">
          <a:xfrm>
            <a:off x="6056670" y="403832"/>
            <a:ext cx="3755923" cy="266700"/>
          </a:xfrm>
          <a:prstGeom prst="rect">
            <a:avLst/>
          </a:prstGeom>
          <a:noFill/>
          <a:ln w="9525" cap="flat" cmpd="sng" algn="ctr">
            <a:noFill/>
            <a:prstDash val="solid"/>
            <a:miter lim="800000"/>
            <a:headEnd type="none" w="med" len="med"/>
            <a:tailEnd type="none" w="med" len="med"/>
          </a:ln>
        </p:spPr>
        <p:txBody>
          <a:bodyPr lIns="254000" tIns="0" rIns="127000" bIns="6350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100" dirty="0">
                <a:ln w="9525" cap="flat" cmpd="sng" algn="ctr">
                  <a:noFill/>
                  <a:prstDash val="solid"/>
                  <a:round/>
                  <a:headEnd type="none" w="med" len="med"/>
                  <a:tailEnd type="none" w="med" len="med"/>
                </a:ln>
                <a:solidFill>
                  <a:srgbClr val="808080"/>
                </a:solidFill>
                <a:latin typeface="Helvetica" charset="0"/>
                <a:ea typeface="Arial"/>
                <a:cs typeface="Helvetica"/>
                <a:sym typeface="Wingdings"/>
              </a:rPr>
              <a:t>Rockwood and Green's Fractures in Adults, 9e,  2019</a:t>
            </a:r>
          </a:p>
        </p:txBody>
      </p:sp>
      <p:pic>
        <p:nvPicPr>
          <p:cNvPr id="14347" name="Picture 13" descr="OTA logo">
            <a:extLst>
              <a:ext uri="{FF2B5EF4-FFF2-40B4-BE49-F238E27FC236}">
                <a16:creationId xmlns:a16="http://schemas.microsoft.com/office/drawing/2014/main" id="{59763E91-2E48-4301-9A0E-0AD322B344EE}"/>
              </a:ext>
            </a:extLst>
          </p:cNvPr>
          <p:cNvPicPr>
            <a:picLocks noChangeAspect="1" noChangeArrowheads="1"/>
          </p:cNvPicPr>
          <p:nvPr>
            <p:custDataLst>
              <p:tags r:id="rId5"/>
            </p:custDataLst>
          </p:nvPr>
        </p:nvPicPr>
        <p:blipFill>
          <a:blip r:embed="rId7">
            <a:extLst>
              <a:ext uri="{28A0092B-C50C-407E-A947-70E740481C1C}">
                <a14:useLocalDpi xmlns:a14="http://schemas.microsoft.com/office/drawing/2010/main" val="0"/>
              </a:ext>
            </a:extLst>
          </a:blip>
          <a:srcRect/>
          <a:stretch>
            <a:fillRect/>
          </a:stretch>
        </p:blipFill>
        <p:spPr bwMode="auto">
          <a:xfrm>
            <a:off x="58992" y="0"/>
            <a:ext cx="48609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 name="Picture 2">
            <a:extLst>
              <a:ext uri="{FF2B5EF4-FFF2-40B4-BE49-F238E27FC236}">
                <a16:creationId xmlns:a16="http://schemas.microsoft.com/office/drawing/2014/main" id="{ED9B3B25-9C2C-48A2-8DE4-9492FDFBB72D}"/>
              </a:ext>
            </a:extLst>
          </p:cNvPr>
          <p:cNvPicPr>
            <a:picLocks noChangeAspect="1"/>
          </p:cNvPicPr>
          <p:nvPr/>
        </p:nvPicPr>
        <p:blipFill>
          <a:blip r:embed="rId8"/>
          <a:stretch>
            <a:fillRect/>
          </a:stretch>
        </p:blipFill>
        <p:spPr>
          <a:xfrm>
            <a:off x="234561" y="839295"/>
            <a:ext cx="6166239" cy="4159047"/>
          </a:xfrm>
          <a:prstGeom prst="rect">
            <a:avLst/>
          </a:prstGeom>
        </p:spPr>
      </p:pic>
      <p:pic>
        <p:nvPicPr>
          <p:cNvPr id="4" name="Picture 3">
            <a:extLst>
              <a:ext uri="{FF2B5EF4-FFF2-40B4-BE49-F238E27FC236}">
                <a16:creationId xmlns:a16="http://schemas.microsoft.com/office/drawing/2014/main" id="{E7B7FAE8-12A7-4250-B0F6-51F27267C3E3}"/>
              </a:ext>
            </a:extLst>
          </p:cNvPr>
          <p:cNvPicPr>
            <a:picLocks noChangeAspect="1"/>
          </p:cNvPicPr>
          <p:nvPr/>
        </p:nvPicPr>
        <p:blipFill>
          <a:blip r:embed="rId9"/>
          <a:stretch>
            <a:fillRect/>
          </a:stretch>
        </p:blipFill>
        <p:spPr>
          <a:xfrm>
            <a:off x="7166881" y="1161456"/>
            <a:ext cx="4772025" cy="3514725"/>
          </a:xfrm>
          <a:prstGeom prst="rect">
            <a:avLst/>
          </a:prstGeom>
        </p:spPr>
      </p:pic>
      <p:sp>
        <p:nvSpPr>
          <p:cNvPr id="8" name="TextBox 7"/>
          <p:cNvSpPr txBox="1"/>
          <p:nvPr/>
        </p:nvSpPr>
        <p:spPr>
          <a:xfrm>
            <a:off x="1533833" y="5031394"/>
            <a:ext cx="4100051" cy="1477328"/>
          </a:xfrm>
          <a:prstGeom prst="rect">
            <a:avLst/>
          </a:prstGeom>
          <a:noFill/>
        </p:spPr>
        <p:txBody>
          <a:bodyPr wrap="square" rtlCol="0">
            <a:spAutoFit/>
          </a:bodyPr>
          <a:lstStyle/>
          <a:p>
            <a:pPr marL="342900" indent="-342900">
              <a:buAutoNum type="alphaUcPeriod"/>
            </a:pPr>
            <a:r>
              <a:rPr lang="en-US" dirty="0"/>
              <a:t>Entry portal</a:t>
            </a:r>
          </a:p>
          <a:p>
            <a:pPr marL="342900" indent="-342900">
              <a:buAutoNum type="alphaUcPeriod"/>
            </a:pPr>
            <a:r>
              <a:rPr lang="en-US" dirty="0"/>
              <a:t>Nail insertion</a:t>
            </a:r>
          </a:p>
          <a:p>
            <a:pPr marL="342900" indent="-342900">
              <a:buAutoNum type="alphaUcPeriod"/>
            </a:pPr>
            <a:r>
              <a:rPr lang="en-US" dirty="0"/>
              <a:t>Nail passed across fracture</a:t>
            </a:r>
          </a:p>
          <a:p>
            <a:pPr marL="342900" indent="-342900">
              <a:buAutoNum type="alphaUcPeriod"/>
            </a:pPr>
            <a:r>
              <a:rPr lang="en-US" dirty="0"/>
              <a:t>Final position with direct visualization of distal interlocking screw</a:t>
            </a:r>
          </a:p>
        </p:txBody>
      </p:sp>
      <p:sp>
        <p:nvSpPr>
          <p:cNvPr id="5" name="TextBox 4"/>
          <p:cNvSpPr txBox="1"/>
          <p:nvPr/>
        </p:nvSpPr>
        <p:spPr>
          <a:xfrm>
            <a:off x="7246374" y="5052102"/>
            <a:ext cx="4945626" cy="1200329"/>
          </a:xfrm>
          <a:prstGeom prst="rect">
            <a:avLst/>
          </a:prstGeom>
          <a:noFill/>
        </p:spPr>
        <p:txBody>
          <a:bodyPr wrap="square" rtlCol="0">
            <a:spAutoFit/>
          </a:bodyPr>
          <a:lstStyle/>
          <a:p>
            <a:r>
              <a:rPr lang="en-US" dirty="0"/>
              <a:t>E. Proximal interlock inserted freehand technique, distal to surgical neck to avoid iatrogenic nerve injury.</a:t>
            </a:r>
          </a:p>
          <a:p>
            <a:r>
              <a:rPr lang="en-US" dirty="0"/>
              <a:t>F. Final AP radiograph</a:t>
            </a:r>
          </a:p>
        </p:txBody>
      </p:sp>
    </p:spTree>
    <p:extLst>
      <p:ext uri="{BB962C8B-B14F-4D97-AF65-F5344CB8AC3E}">
        <p14:creationId xmlns:p14="http://schemas.microsoft.com/office/powerpoint/2010/main" val="31448997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1756F1-D848-40FC-B6A6-4F28E8B425E1}"/>
              </a:ext>
            </a:extLst>
          </p:cNvPr>
          <p:cNvPicPr>
            <a:picLocks noChangeAspect="1"/>
          </p:cNvPicPr>
          <p:nvPr/>
        </p:nvPicPr>
        <p:blipFill>
          <a:blip r:embed="rId2"/>
          <a:stretch>
            <a:fillRect/>
          </a:stretch>
        </p:blipFill>
        <p:spPr>
          <a:xfrm>
            <a:off x="9509649" y="5449782"/>
            <a:ext cx="2560542" cy="957155"/>
          </a:xfrm>
          <a:prstGeom prst="rect">
            <a:avLst/>
          </a:prstGeom>
        </p:spPr>
      </p:pic>
      <p:sp>
        <p:nvSpPr>
          <p:cNvPr id="3" name="TextBox 2"/>
          <p:cNvSpPr txBox="1"/>
          <p:nvPr/>
        </p:nvSpPr>
        <p:spPr>
          <a:xfrm>
            <a:off x="1071715" y="845574"/>
            <a:ext cx="9085007" cy="4832092"/>
          </a:xfrm>
          <a:prstGeom prst="rect">
            <a:avLst/>
          </a:prstGeom>
          <a:noFill/>
        </p:spPr>
        <p:txBody>
          <a:bodyPr wrap="square" rtlCol="0">
            <a:spAutoFit/>
          </a:bodyPr>
          <a:lstStyle/>
          <a:p>
            <a:r>
              <a:rPr lang="en-US" sz="2800" dirty="0"/>
              <a:t>Retrograde Insertion of IM Nail for Humeral Shaft Fractures: Pitfalls and Prevention</a:t>
            </a:r>
          </a:p>
          <a:p>
            <a:pPr marL="342900" indent="-342900">
              <a:buFont typeface="+mj-lt"/>
              <a:buAutoNum type="arabicPeriod"/>
            </a:pPr>
            <a:endParaRPr lang="en-US" dirty="0"/>
          </a:p>
          <a:p>
            <a:pPr marL="342900" indent="-342900">
              <a:buFont typeface="+mj-lt"/>
              <a:buAutoNum type="arabicPeriod"/>
            </a:pPr>
            <a:r>
              <a:rPr lang="en-US" dirty="0"/>
              <a:t>Problems with intra-op fluoroscopic viewing</a:t>
            </a:r>
          </a:p>
          <a:p>
            <a:pPr marL="800100" lvl="1" indent="-342900">
              <a:buFont typeface="Arial" panose="020B0604020202020204" pitchFamily="34" charset="0"/>
              <a:buChar char="•"/>
            </a:pPr>
            <a:r>
              <a:rPr lang="en-US" dirty="0"/>
              <a:t>Position patient to avoid metal objects that would obstruct view</a:t>
            </a:r>
          </a:p>
          <a:p>
            <a:pPr marL="342900" indent="-342900">
              <a:buFont typeface="+mj-lt"/>
              <a:buAutoNum type="arabicPeriod"/>
            </a:pPr>
            <a:endParaRPr lang="en-US" dirty="0"/>
          </a:p>
          <a:p>
            <a:pPr marL="342900" indent="-342900">
              <a:buFont typeface="+mj-lt"/>
              <a:buAutoNum type="arabicPeriod"/>
            </a:pPr>
            <a:r>
              <a:rPr lang="en-US" dirty="0"/>
              <a:t>Clear planning of positions for assistant and scrub nurse to avoid contamination of OR field.</a:t>
            </a:r>
          </a:p>
          <a:p>
            <a:pPr marL="342900" indent="-342900">
              <a:buFont typeface="+mj-lt"/>
              <a:buAutoNum type="arabicPeriod"/>
            </a:pPr>
            <a:endParaRPr lang="en-US" dirty="0"/>
          </a:p>
          <a:p>
            <a:pPr marL="342900" indent="-342900">
              <a:buFont typeface="+mj-lt"/>
              <a:buAutoNum type="arabicPeriod"/>
            </a:pPr>
            <a:r>
              <a:rPr lang="en-US" dirty="0"/>
              <a:t>Not locking proximally</a:t>
            </a:r>
          </a:p>
          <a:p>
            <a:pPr marL="800100" lvl="1" indent="-342900">
              <a:buFont typeface="Arial" panose="020B0604020202020204" pitchFamily="34" charset="0"/>
              <a:buChar char="•"/>
            </a:pPr>
            <a:r>
              <a:rPr lang="en-US" dirty="0"/>
              <a:t>Canal is conical in shape and widest proximally, so it must be locked proximally</a:t>
            </a:r>
          </a:p>
          <a:p>
            <a:pPr marL="342900" indent="-342900">
              <a:buFont typeface="+mj-lt"/>
              <a:buAutoNum type="arabicPeriod"/>
            </a:pPr>
            <a:endParaRPr lang="en-US" dirty="0"/>
          </a:p>
          <a:p>
            <a:pPr marL="342900" indent="-342900">
              <a:buFont typeface="+mj-lt"/>
              <a:buAutoNum type="arabicPeriod"/>
            </a:pPr>
            <a:r>
              <a:rPr lang="en-US" dirty="0"/>
              <a:t>Underestimating risk of iatrogenic supracondylar fracture</a:t>
            </a:r>
          </a:p>
          <a:p>
            <a:pPr marL="800100" lvl="1" indent="-342900">
              <a:buFont typeface="Arial" panose="020B0604020202020204" pitchFamily="34" charset="0"/>
              <a:buChar char="•"/>
            </a:pPr>
            <a:r>
              <a:rPr lang="en-US" dirty="0"/>
              <a:t>Open large entry hole</a:t>
            </a:r>
          </a:p>
          <a:p>
            <a:pPr marL="800100" lvl="1" indent="-342900">
              <a:buFont typeface="Arial" panose="020B0604020202020204" pitchFamily="34" charset="0"/>
              <a:buChar char="•"/>
            </a:pPr>
            <a:r>
              <a:rPr lang="en-US" dirty="0"/>
              <a:t>Enlarge distal canal with careful hand reaming.</a:t>
            </a:r>
          </a:p>
          <a:p>
            <a:endParaRPr lang="en-US" dirty="0"/>
          </a:p>
          <a:p>
            <a:endParaRPr lang="en-US" dirty="0"/>
          </a:p>
        </p:txBody>
      </p:sp>
    </p:spTree>
    <p:extLst>
      <p:ext uri="{BB962C8B-B14F-4D97-AF65-F5344CB8AC3E}">
        <p14:creationId xmlns:p14="http://schemas.microsoft.com/office/powerpoint/2010/main" val="669700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316CE-DD7F-482E-8D0B-12569CFE4594}"/>
              </a:ext>
            </a:extLst>
          </p:cNvPr>
          <p:cNvSpPr>
            <a:spLocks noGrp="1"/>
          </p:cNvSpPr>
          <p:nvPr>
            <p:ph type="title"/>
          </p:nvPr>
        </p:nvSpPr>
        <p:spPr/>
        <p:txBody>
          <a:bodyPr/>
          <a:lstStyle/>
          <a:p>
            <a:r>
              <a:rPr lang="en-US" dirty="0"/>
              <a:t>Epidemiology and Classification</a:t>
            </a:r>
          </a:p>
        </p:txBody>
      </p:sp>
      <p:sp>
        <p:nvSpPr>
          <p:cNvPr id="6" name="Text Placeholder 5">
            <a:extLst>
              <a:ext uri="{FF2B5EF4-FFF2-40B4-BE49-F238E27FC236}">
                <a16:creationId xmlns:a16="http://schemas.microsoft.com/office/drawing/2014/main" id="{20C47FFF-677A-4244-AC1C-19DB12091DC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167698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2D855-664F-44B1-9BDC-D4B85B52C5F0}"/>
              </a:ext>
            </a:extLst>
          </p:cNvPr>
          <p:cNvSpPr>
            <a:spLocks noGrp="1"/>
          </p:cNvSpPr>
          <p:nvPr>
            <p:ph type="title"/>
          </p:nvPr>
        </p:nvSpPr>
        <p:spPr/>
        <p:txBody>
          <a:bodyPr/>
          <a:lstStyle/>
          <a:p>
            <a:r>
              <a:rPr lang="en-US" dirty="0"/>
              <a:t>MIPO</a:t>
            </a:r>
          </a:p>
        </p:txBody>
      </p:sp>
      <p:sp>
        <p:nvSpPr>
          <p:cNvPr id="3" name="Text Placeholder 2">
            <a:extLst>
              <a:ext uri="{FF2B5EF4-FFF2-40B4-BE49-F238E27FC236}">
                <a16:creationId xmlns:a16="http://schemas.microsoft.com/office/drawing/2014/main" id="{4A0068C9-D9F5-4E6A-9488-4721DD39E6A0}"/>
              </a:ext>
            </a:extLst>
          </p:cNvPr>
          <p:cNvSpPr>
            <a:spLocks noGrp="1"/>
          </p:cNvSpPr>
          <p:nvPr>
            <p:ph type="body" idx="1"/>
          </p:nvPr>
        </p:nvSpPr>
        <p:spPr/>
        <p:txBody>
          <a:bodyPr/>
          <a:lstStyle/>
          <a:p>
            <a:r>
              <a:rPr lang="en-US" dirty="0"/>
              <a:t>Minimally Invasive Plate Osteosynthesis</a:t>
            </a:r>
          </a:p>
        </p:txBody>
      </p:sp>
    </p:spTree>
    <p:extLst>
      <p:ext uri="{BB962C8B-B14F-4D97-AF65-F5344CB8AC3E}">
        <p14:creationId xmlns:p14="http://schemas.microsoft.com/office/powerpoint/2010/main" val="12179643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a:extLst>
              <a:ext uri="{FF2B5EF4-FFF2-40B4-BE49-F238E27FC236}">
                <a16:creationId xmlns:a16="http://schemas.microsoft.com/office/drawing/2014/main" id="{32470D6D-8BB3-4A55-ACA2-1A4A6276C96A}"/>
              </a:ext>
            </a:extLst>
          </p:cNvPr>
          <p:cNvSpPr/>
          <p:nvPr>
            <p:custDataLst>
              <p:tags r:id="rId1"/>
            </p:custDataLst>
          </p:nvPr>
        </p:nvSpPr>
        <p:spPr>
          <a:xfrm>
            <a:off x="1524000" y="687388"/>
            <a:ext cx="9144000" cy="914400"/>
          </a:xfrm>
          <a:prstGeom prst="rect">
            <a:avLst/>
          </a:prstGeom>
          <a:solidFill>
            <a:srgbClr val="64B744">
              <a:alpha val="18824"/>
            </a:srgbClr>
          </a:solidFill>
          <a:ln w="25400" cap="flat" cmpd="sng" algn="ctr">
            <a:noFill/>
            <a:prstDash val="solid"/>
            <a:round/>
            <a:headEnd type="none" w="med" len="med"/>
            <a:tailEnd type="none" w="med" len="med"/>
          </a:ln>
        </p:spPr>
        <p:txBody>
          <a:bodyPr anchor="ctr"/>
          <a:lstStyle/>
          <a:p>
            <a:pPr algn="ctr">
              <a:buSzTx/>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endParaRPr lang="en-US">
              <a:solidFill>
                <a:schemeClr val="lt1"/>
              </a:solidFill>
              <a:sym typeface="Wingdings" charset="2"/>
            </a:endParaRPr>
          </a:p>
        </p:txBody>
      </p:sp>
      <p:sp>
        <p:nvSpPr>
          <p:cNvPr id="16389" name="Text Placeholder 2">
            <a:extLst>
              <a:ext uri="{FF2B5EF4-FFF2-40B4-BE49-F238E27FC236}">
                <a16:creationId xmlns:a16="http://schemas.microsoft.com/office/drawing/2014/main" id="{46159B5E-8215-436A-AE17-834050BB9786}"/>
              </a:ext>
            </a:extLst>
          </p:cNvPr>
          <p:cNvSpPr txBox="1"/>
          <p:nvPr>
            <p:custDataLst>
              <p:tags r:id="rId2"/>
            </p:custDataLst>
          </p:nvPr>
        </p:nvSpPr>
        <p:spPr bwMode="auto">
          <a:xfrm>
            <a:off x="1524000" y="692150"/>
            <a:ext cx="9144000" cy="508000"/>
          </a:xfrm>
          <a:prstGeom prst="rect">
            <a:avLst/>
          </a:prstGeom>
          <a:noFill/>
          <a:ln w="9525" cap="flat" cmpd="sng" algn="ctr">
            <a:noFill/>
            <a:prstDash val="solid"/>
            <a:miter lim="800000"/>
            <a:headEnd type="none" w="med" len="med"/>
            <a:tailEnd type="none" w="med" len="med"/>
          </a:ln>
        </p:spPr>
        <p:txBody>
          <a:bodyPr lIns="254000" tIns="63500" rIns="127000" bIns="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300">
                <a:ln w="9525" cap="flat" cmpd="sng" algn="ctr">
                  <a:noFill/>
                  <a:prstDash val="solid"/>
                  <a:round/>
                  <a:headEnd type="none" w="med" len="med"/>
                  <a:tailEnd type="none" w="med" len="med"/>
                </a:ln>
                <a:solidFill>
                  <a:srgbClr val="000000"/>
                </a:solidFill>
                <a:latin typeface="Helvetica" charset="0"/>
                <a:ea typeface="Arial"/>
                <a:cs typeface="Helvetica"/>
                <a:sym typeface="Wingdings"/>
              </a:rPr>
              <a:t>From: </a:t>
            </a:r>
            <a:r>
              <a:rPr lang="en-US" sz="1300" b="1">
                <a:ln w="9525" cap="flat" cmpd="sng" algn="ctr">
                  <a:noFill/>
                  <a:prstDash val="solid"/>
                  <a:round/>
                  <a:headEnd type="none" w="med" len="med"/>
                  <a:tailEnd type="none" w="med" len="med"/>
                </a:ln>
                <a:solidFill>
                  <a:srgbClr val="000000"/>
                </a:solidFill>
                <a:latin typeface="Helvetica" charset="0"/>
                <a:ea typeface="Arial"/>
                <a:cs typeface="Helvetica"/>
                <a:sym typeface="Wingdings"/>
              </a:rPr>
              <a:t>36 Humeral Shaft Fractures</a:t>
            </a:r>
          </a:p>
        </p:txBody>
      </p:sp>
      <p:cxnSp>
        <p:nvCxnSpPr>
          <p:cNvPr id="14342" name="Straight Connector 8">
            <a:extLst>
              <a:ext uri="{FF2B5EF4-FFF2-40B4-BE49-F238E27FC236}">
                <a16:creationId xmlns:a16="http://schemas.microsoft.com/office/drawing/2014/main" id="{83998E65-6F60-4FD9-ACFD-4560E49118B9}"/>
              </a:ext>
            </a:extLst>
          </p:cNvPr>
          <p:cNvCxnSpPr>
            <a:cxnSpLocks noChangeShapeType="1"/>
          </p:cNvCxnSpPr>
          <p:nvPr>
            <p:custDataLst>
              <p:tags r:id="rId3"/>
            </p:custDataLst>
          </p:nvPr>
        </p:nvCxnSpPr>
        <p:spPr bwMode="auto">
          <a:xfrm flipV="1">
            <a:off x="1524000" y="6215064"/>
            <a:ext cx="9144000" cy="7937"/>
          </a:xfrm>
          <a:prstGeom prst="line">
            <a:avLst/>
          </a:prstGeom>
          <a:noFill/>
          <a:ln w="12700" algn="ctr">
            <a:solidFill>
              <a:srgbClr val="D8D8DB"/>
            </a:solidFill>
            <a:round/>
            <a:headEnd/>
            <a:tailEnd/>
          </a:ln>
          <a:extLst>
            <a:ext uri="{909E8E84-426E-40DD-AFC4-6F175D3DCCD1}">
              <a14:hiddenFill xmlns:a14="http://schemas.microsoft.com/office/drawing/2010/main">
                <a:noFill/>
              </a14:hiddenFill>
            </a:ext>
          </a:extLst>
        </p:spPr>
      </p:cxnSp>
      <p:sp>
        <p:nvSpPr>
          <p:cNvPr id="16391" name="Text Placeholder 2">
            <a:extLst>
              <a:ext uri="{FF2B5EF4-FFF2-40B4-BE49-F238E27FC236}">
                <a16:creationId xmlns:a16="http://schemas.microsoft.com/office/drawing/2014/main" id="{7CAA35F6-8D8C-47BC-8E82-8718DB0795E5}"/>
              </a:ext>
            </a:extLst>
          </p:cNvPr>
          <p:cNvSpPr txBox="1"/>
          <p:nvPr>
            <p:custDataLst>
              <p:tags r:id="rId4"/>
            </p:custDataLst>
          </p:nvPr>
        </p:nvSpPr>
        <p:spPr bwMode="auto">
          <a:xfrm>
            <a:off x="1524000" y="5575300"/>
            <a:ext cx="6479177" cy="635000"/>
          </a:xfrm>
          <a:prstGeom prst="rect">
            <a:avLst/>
          </a:prstGeom>
          <a:noFill/>
          <a:ln w="9525" cap="flat" cmpd="sng" algn="ctr">
            <a:noFill/>
            <a:prstDash val="solid"/>
            <a:miter lim="800000"/>
            <a:headEnd type="none" w="med" len="med"/>
            <a:tailEnd type="none" w="med" len="med"/>
          </a:ln>
        </p:spPr>
        <p:txBody>
          <a:bodyPr lIns="254000" tIns="0" rIns="0" bIns="63500"/>
          <a:lstStyle/>
          <a:p>
            <a:pPr>
              <a:spcBef>
                <a:spcPct val="20000"/>
              </a:spcBef>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100">
                <a:ln w="9525" cap="flat" cmpd="sng" algn="ctr">
                  <a:noFill/>
                  <a:prstDash val="solid"/>
                  <a:round/>
                  <a:headEnd type="none" w="med" len="med"/>
                  <a:tailEnd type="none" w="med" len="med"/>
                </a:ln>
                <a:solidFill>
                  <a:srgbClr val="000000"/>
                </a:solidFill>
                <a:latin typeface="Helvetica" charset="0"/>
                <a:ea typeface="Arial"/>
                <a:cs typeface="Helvetica"/>
                <a:sym typeface="Wingdings"/>
              </a:rPr>
              <a:t>The anterior approach for minimal invasive plating osteosynthesis.</a:t>
            </a:r>
          </a:p>
        </p:txBody>
      </p:sp>
      <p:sp>
        <p:nvSpPr>
          <p:cNvPr id="14344" name="TextBox 11">
            <a:extLst>
              <a:ext uri="{FF2B5EF4-FFF2-40B4-BE49-F238E27FC236}">
                <a16:creationId xmlns:a16="http://schemas.microsoft.com/office/drawing/2014/main" id="{C1EEC317-72E9-4A44-AC21-051A15CB67E3}"/>
              </a:ext>
            </a:extLst>
          </p:cNvPr>
          <p:cNvSpPr>
            <a:spLocks noChangeArrowheads="1"/>
          </p:cNvSpPr>
          <p:nvPr>
            <p:custDataLst>
              <p:tags r:id="rId5"/>
            </p:custDataLst>
          </p:nvPr>
        </p:nvSpPr>
        <p:spPr bwMode="auto">
          <a:xfrm>
            <a:off x="1524000" y="5305426"/>
            <a:ext cx="91440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0" bIns="63500"/>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300" b="1">
                <a:latin typeface="Helvetica" panose="020B0604020202020204" pitchFamily="34" charset="0"/>
              </a:rPr>
              <a:t>Legend</a:t>
            </a:r>
            <a:r>
              <a:rPr lang="en-US" altLang="en-US" sz="1200" b="1">
                <a:latin typeface="Helvetica" panose="020B0604020202020204" pitchFamily="34" charset="0"/>
              </a:rPr>
              <a:t>:</a:t>
            </a:r>
          </a:p>
        </p:txBody>
      </p:sp>
      <p:cxnSp>
        <p:nvCxnSpPr>
          <p:cNvPr id="14345" name="Straight Connector 5">
            <a:extLst>
              <a:ext uri="{FF2B5EF4-FFF2-40B4-BE49-F238E27FC236}">
                <a16:creationId xmlns:a16="http://schemas.microsoft.com/office/drawing/2014/main" id="{C59B310E-9979-4C72-976F-C336B905A816}"/>
              </a:ext>
            </a:extLst>
          </p:cNvPr>
          <p:cNvCxnSpPr>
            <a:cxnSpLocks noChangeShapeType="1"/>
          </p:cNvCxnSpPr>
          <p:nvPr>
            <p:custDataLst>
              <p:tags r:id="rId6"/>
            </p:custDataLst>
          </p:nvPr>
        </p:nvCxnSpPr>
        <p:spPr bwMode="auto">
          <a:xfrm>
            <a:off x="1524000" y="666750"/>
            <a:ext cx="9144000" cy="0"/>
          </a:xfrm>
          <a:prstGeom prst="line">
            <a:avLst/>
          </a:prstGeom>
          <a:noFill/>
          <a:ln w="38100" algn="ctr">
            <a:solidFill>
              <a:srgbClr val="64B744"/>
            </a:solidFill>
            <a:round/>
            <a:headEnd/>
            <a:tailEnd/>
          </a:ln>
          <a:extLst>
            <a:ext uri="{909E8E84-426E-40DD-AFC4-6F175D3DCCD1}">
              <a14:hiddenFill xmlns:a14="http://schemas.microsoft.com/office/drawing/2010/main">
                <a:noFill/>
              </a14:hiddenFill>
            </a:ext>
          </a:extLst>
        </p:spPr>
      </p:cxnSp>
      <p:sp>
        <p:nvSpPr>
          <p:cNvPr id="16394" name="Text Placeholder 2">
            <a:extLst>
              <a:ext uri="{FF2B5EF4-FFF2-40B4-BE49-F238E27FC236}">
                <a16:creationId xmlns:a16="http://schemas.microsoft.com/office/drawing/2014/main" id="{87224D29-EFD4-4B8E-84E1-29C9B4FE9DE5}"/>
              </a:ext>
            </a:extLst>
          </p:cNvPr>
          <p:cNvSpPr txBox="1"/>
          <p:nvPr>
            <p:custDataLst>
              <p:tags r:id="rId7"/>
            </p:custDataLst>
          </p:nvPr>
        </p:nvSpPr>
        <p:spPr bwMode="auto">
          <a:xfrm>
            <a:off x="1524000" y="1282700"/>
            <a:ext cx="9144000" cy="317500"/>
          </a:xfrm>
          <a:prstGeom prst="rect">
            <a:avLst/>
          </a:prstGeom>
          <a:noFill/>
          <a:ln w="9525" cap="flat" cmpd="sng" algn="ctr">
            <a:noFill/>
            <a:prstDash val="solid"/>
            <a:miter lim="800000"/>
            <a:headEnd type="none" w="med" len="med"/>
            <a:tailEnd type="none" w="med" len="med"/>
          </a:ln>
        </p:spPr>
        <p:txBody>
          <a:bodyPr lIns="254000" tIns="0" rIns="127000" bIns="6350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100">
                <a:ln w="9525" cap="flat" cmpd="sng" algn="ctr">
                  <a:noFill/>
                  <a:prstDash val="solid"/>
                  <a:round/>
                  <a:headEnd type="none" w="med" len="med"/>
                  <a:tailEnd type="none" w="med" len="med"/>
                </a:ln>
                <a:solidFill>
                  <a:srgbClr val="808080"/>
                </a:solidFill>
                <a:latin typeface="Helvetica" charset="0"/>
                <a:ea typeface="Arial"/>
                <a:cs typeface="Helvetica"/>
                <a:sym typeface="Wingdings"/>
              </a:rPr>
              <a:t>Rockwood and Green's Fractures in Adults, 9e,  2019</a:t>
            </a:r>
          </a:p>
        </p:txBody>
      </p:sp>
      <p:pic>
        <p:nvPicPr>
          <p:cNvPr id="14347" name="Picture 13" descr="OTA logo">
            <a:extLst>
              <a:ext uri="{FF2B5EF4-FFF2-40B4-BE49-F238E27FC236}">
                <a16:creationId xmlns:a16="http://schemas.microsoft.com/office/drawing/2014/main" id="{72818526-F679-404F-8897-B81F49C72F8B}"/>
              </a:ext>
            </a:extLst>
          </p:cNvPr>
          <p:cNvPicPr>
            <a:picLocks noChangeAspect="1" noChangeArrowheads="1"/>
          </p:cNvPicPr>
          <p:nvPr>
            <p:custDataLst>
              <p:tags r:id="rId8"/>
            </p:custDataLst>
          </p:nvPr>
        </p:nvPicPr>
        <p:blipFill>
          <a:blip r:embed="rId11">
            <a:extLst>
              <a:ext uri="{28A0092B-C50C-407E-A947-70E740481C1C}">
                <a14:useLocalDpi xmlns:a14="http://schemas.microsoft.com/office/drawing/2010/main" val="0"/>
              </a:ext>
            </a:extLst>
          </a:blip>
          <a:srcRect/>
          <a:stretch>
            <a:fillRect/>
          </a:stretch>
        </p:blipFill>
        <p:spPr bwMode="auto">
          <a:xfrm>
            <a:off x="1524001" y="0"/>
            <a:ext cx="48609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348" name="New picture">
            <a:extLst>
              <a:ext uri="{FF2B5EF4-FFF2-40B4-BE49-F238E27FC236}">
                <a16:creationId xmlns:a16="http://schemas.microsoft.com/office/drawing/2014/main" id="{90C6AD59-55F4-4952-8FB6-9069DE5F8905}"/>
              </a:ext>
            </a:extLst>
          </p:cNvPr>
          <p:cNvPicPr>
            <a:picLocks noChangeAspect="1" noChangeArrowheads="1"/>
          </p:cNvPicPr>
          <p:nvPr>
            <p:custDataLst>
              <p:tags r:id="rId9"/>
            </p:custDataLst>
          </p:nvPr>
        </p:nvPicPr>
        <p:blipFill>
          <a:blip r:embed="rId12">
            <a:extLst>
              <a:ext uri="{28A0092B-C50C-407E-A947-70E740481C1C}">
                <a14:useLocalDpi xmlns:a14="http://schemas.microsoft.com/office/drawing/2010/main" val="0"/>
              </a:ext>
            </a:extLst>
          </a:blip>
          <a:srcRect/>
          <a:stretch>
            <a:fillRect/>
          </a:stretch>
        </p:blipFill>
        <p:spPr bwMode="auto">
          <a:xfrm>
            <a:off x="3132274" y="1622425"/>
            <a:ext cx="5349874" cy="389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2" name="Picture 1">
            <a:extLst>
              <a:ext uri="{FF2B5EF4-FFF2-40B4-BE49-F238E27FC236}">
                <a16:creationId xmlns:a16="http://schemas.microsoft.com/office/drawing/2014/main" id="{5B011BF5-9A79-442D-A126-1C5C15EF7A1F}"/>
              </a:ext>
            </a:extLst>
          </p:cNvPr>
          <p:cNvPicPr>
            <a:picLocks noChangeAspect="1"/>
          </p:cNvPicPr>
          <p:nvPr/>
        </p:nvPicPr>
        <p:blipFill>
          <a:blip r:embed="rId13"/>
          <a:stretch>
            <a:fillRect/>
          </a:stretch>
        </p:blipFill>
        <p:spPr>
          <a:xfrm>
            <a:off x="8725580" y="4791075"/>
            <a:ext cx="3362325" cy="1400175"/>
          </a:xfrm>
          <a:prstGeom prst="rect">
            <a:avLst/>
          </a:prstGeom>
        </p:spPr>
      </p:pic>
    </p:spTree>
    <p:extLst>
      <p:ext uri="{BB962C8B-B14F-4D97-AF65-F5344CB8AC3E}">
        <p14:creationId xmlns:p14="http://schemas.microsoft.com/office/powerpoint/2010/main" val="23185061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a:extLst>
              <a:ext uri="{FF2B5EF4-FFF2-40B4-BE49-F238E27FC236}">
                <a16:creationId xmlns:a16="http://schemas.microsoft.com/office/drawing/2014/main" id="{32470D6D-8BB3-4A55-ACA2-1A4A6276C96A}"/>
              </a:ext>
            </a:extLst>
          </p:cNvPr>
          <p:cNvSpPr/>
          <p:nvPr>
            <p:custDataLst>
              <p:tags r:id="rId1"/>
            </p:custDataLst>
          </p:nvPr>
        </p:nvSpPr>
        <p:spPr>
          <a:xfrm>
            <a:off x="1524000" y="687388"/>
            <a:ext cx="9304972" cy="502315"/>
          </a:xfrm>
          <a:prstGeom prst="rect">
            <a:avLst/>
          </a:prstGeom>
          <a:solidFill>
            <a:srgbClr val="64B744">
              <a:alpha val="18824"/>
            </a:srgbClr>
          </a:solidFill>
          <a:ln w="25400" cap="flat" cmpd="sng" algn="ctr">
            <a:noFill/>
            <a:prstDash val="solid"/>
            <a:round/>
            <a:headEnd type="none" w="med" len="med"/>
            <a:tailEnd type="none" w="med" len="med"/>
          </a:ln>
        </p:spPr>
        <p:txBody>
          <a:bodyPr anchor="ctr"/>
          <a:lstStyle/>
          <a:p>
            <a:pPr algn="ctr">
              <a:buSzTx/>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endParaRPr lang="en-US">
              <a:solidFill>
                <a:schemeClr val="lt1"/>
              </a:solidFill>
              <a:sym typeface="Wingdings" charset="2"/>
            </a:endParaRPr>
          </a:p>
        </p:txBody>
      </p:sp>
      <p:sp>
        <p:nvSpPr>
          <p:cNvPr id="16389" name="Text Placeholder 2">
            <a:extLst>
              <a:ext uri="{FF2B5EF4-FFF2-40B4-BE49-F238E27FC236}">
                <a16:creationId xmlns:a16="http://schemas.microsoft.com/office/drawing/2014/main" id="{46159B5E-8215-436A-AE17-834050BB9786}"/>
              </a:ext>
            </a:extLst>
          </p:cNvPr>
          <p:cNvSpPr txBox="1"/>
          <p:nvPr>
            <p:custDataLst>
              <p:tags r:id="rId2"/>
            </p:custDataLst>
          </p:nvPr>
        </p:nvSpPr>
        <p:spPr bwMode="auto">
          <a:xfrm>
            <a:off x="1524000" y="692150"/>
            <a:ext cx="9144000" cy="271148"/>
          </a:xfrm>
          <a:prstGeom prst="rect">
            <a:avLst/>
          </a:prstGeom>
          <a:noFill/>
          <a:ln w="9525" cap="flat" cmpd="sng" algn="ctr">
            <a:noFill/>
            <a:prstDash val="solid"/>
            <a:miter lim="800000"/>
            <a:headEnd type="none" w="med" len="med"/>
            <a:tailEnd type="none" w="med" len="med"/>
          </a:ln>
        </p:spPr>
        <p:txBody>
          <a:bodyPr lIns="254000" tIns="63500" rIns="127000" bIns="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300">
                <a:ln w="9525" cap="flat" cmpd="sng" algn="ctr">
                  <a:noFill/>
                  <a:prstDash val="solid"/>
                  <a:round/>
                  <a:headEnd type="none" w="med" len="med"/>
                  <a:tailEnd type="none" w="med" len="med"/>
                </a:ln>
                <a:solidFill>
                  <a:srgbClr val="000000"/>
                </a:solidFill>
                <a:latin typeface="Helvetica" charset="0"/>
                <a:ea typeface="Arial"/>
                <a:cs typeface="Helvetica"/>
                <a:sym typeface="Wingdings"/>
              </a:rPr>
              <a:t>From: </a:t>
            </a:r>
            <a:r>
              <a:rPr lang="en-US" sz="1300" b="1">
                <a:ln w="9525" cap="flat" cmpd="sng" algn="ctr">
                  <a:noFill/>
                  <a:prstDash val="solid"/>
                  <a:round/>
                  <a:headEnd type="none" w="med" len="med"/>
                  <a:tailEnd type="none" w="med" len="med"/>
                </a:ln>
                <a:solidFill>
                  <a:srgbClr val="000000"/>
                </a:solidFill>
                <a:latin typeface="Helvetica" charset="0"/>
                <a:ea typeface="Arial"/>
                <a:cs typeface="Helvetica"/>
                <a:sym typeface="Wingdings"/>
              </a:rPr>
              <a:t>36 Humeral Shaft Fractures</a:t>
            </a:r>
          </a:p>
        </p:txBody>
      </p:sp>
      <p:cxnSp>
        <p:nvCxnSpPr>
          <p:cNvPr id="14342" name="Straight Connector 8">
            <a:extLst>
              <a:ext uri="{FF2B5EF4-FFF2-40B4-BE49-F238E27FC236}">
                <a16:creationId xmlns:a16="http://schemas.microsoft.com/office/drawing/2014/main" id="{037FC2BB-E784-4271-82C8-1E30B1756973}"/>
              </a:ext>
            </a:extLst>
          </p:cNvPr>
          <p:cNvCxnSpPr>
            <a:cxnSpLocks noChangeShapeType="1"/>
          </p:cNvCxnSpPr>
          <p:nvPr>
            <p:custDataLst>
              <p:tags r:id="rId3"/>
            </p:custDataLst>
          </p:nvPr>
        </p:nvCxnSpPr>
        <p:spPr bwMode="auto">
          <a:xfrm flipV="1">
            <a:off x="1524000" y="6215064"/>
            <a:ext cx="9144000" cy="7937"/>
          </a:xfrm>
          <a:prstGeom prst="line">
            <a:avLst/>
          </a:prstGeom>
          <a:noFill/>
          <a:ln w="12700" algn="ctr">
            <a:solidFill>
              <a:srgbClr val="D8D8DB"/>
            </a:solidFill>
            <a:round/>
            <a:headEnd/>
            <a:tailEnd/>
          </a:ln>
          <a:extLst>
            <a:ext uri="{909E8E84-426E-40DD-AFC4-6F175D3DCCD1}">
              <a14:hiddenFill xmlns:a14="http://schemas.microsoft.com/office/drawing/2010/main">
                <a:noFill/>
              </a14:hiddenFill>
            </a:ext>
          </a:extLst>
        </p:spPr>
      </p:cxnSp>
      <p:sp>
        <p:nvSpPr>
          <p:cNvPr id="16391" name="Text Placeholder 2">
            <a:extLst>
              <a:ext uri="{FF2B5EF4-FFF2-40B4-BE49-F238E27FC236}">
                <a16:creationId xmlns:a16="http://schemas.microsoft.com/office/drawing/2014/main" id="{7CAA35F6-8D8C-47BC-8E82-8718DB0795E5}"/>
              </a:ext>
            </a:extLst>
          </p:cNvPr>
          <p:cNvSpPr txBox="1"/>
          <p:nvPr>
            <p:custDataLst>
              <p:tags r:id="rId4"/>
            </p:custDataLst>
          </p:nvPr>
        </p:nvSpPr>
        <p:spPr bwMode="auto">
          <a:xfrm>
            <a:off x="312261" y="4613011"/>
            <a:ext cx="5614352" cy="1054736"/>
          </a:xfrm>
          <a:prstGeom prst="rect">
            <a:avLst/>
          </a:prstGeom>
          <a:noFill/>
          <a:ln w="9525" cap="flat" cmpd="sng" algn="ctr">
            <a:noFill/>
            <a:prstDash val="solid"/>
            <a:miter lim="800000"/>
            <a:headEnd type="none" w="med" len="med"/>
            <a:tailEnd type="none" w="med" len="med"/>
          </a:ln>
        </p:spPr>
        <p:txBody>
          <a:bodyPr lIns="254000" tIns="0" rIns="0" bIns="63500"/>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pPr>
            <a:r>
              <a:rPr lang="en-US" altLang="en-US" sz="1400" b="1" dirty="0">
                <a:latin typeface="Helvetica" panose="020B0604020202020204" pitchFamily="34" charset="0"/>
                <a:cs typeface="Helvetica" panose="020B0604020202020204" pitchFamily="34" charset="0"/>
              </a:rPr>
              <a:t>A: </a:t>
            </a:r>
            <a:r>
              <a:rPr lang="en-US" altLang="en-US" sz="1400" dirty="0">
                <a:latin typeface="Helvetica" panose="020B0604020202020204" pitchFamily="34" charset="0"/>
                <a:cs typeface="Helvetica" panose="020B0604020202020204" pitchFamily="34" charset="0"/>
              </a:rPr>
              <a:t>X-rays of a 21-year-old woman who sustained a fracture of the left humeral shaft (AO/OTA 12-A3 after a fall).</a:t>
            </a:r>
          </a:p>
          <a:p>
            <a:pPr eaLnBrk="1" hangingPunct="1">
              <a:spcBef>
                <a:spcPct val="20000"/>
              </a:spcBef>
            </a:pPr>
            <a:r>
              <a:rPr lang="en-US" altLang="en-US" sz="1400" b="1" dirty="0">
                <a:latin typeface="Helvetica" panose="020B0604020202020204" pitchFamily="34" charset="0"/>
                <a:cs typeface="Helvetica" panose="020B0604020202020204" pitchFamily="34" charset="0"/>
              </a:rPr>
              <a:t>B: </a:t>
            </a:r>
            <a:r>
              <a:rPr lang="en-US" altLang="en-US" sz="1400" dirty="0">
                <a:latin typeface="Helvetica" panose="020B0604020202020204" pitchFamily="34" charset="0"/>
                <a:cs typeface="Helvetica" panose="020B0604020202020204" pitchFamily="34" charset="0"/>
              </a:rPr>
              <a:t>The fracture was treated by MIPO.</a:t>
            </a:r>
          </a:p>
          <a:p>
            <a:pPr eaLnBrk="1" hangingPunct="1">
              <a:spcBef>
                <a:spcPct val="20000"/>
              </a:spcBef>
            </a:pPr>
            <a:r>
              <a:rPr lang="en-US" altLang="en-US" sz="1400" b="1" dirty="0">
                <a:latin typeface="Helvetica" panose="020B0604020202020204" pitchFamily="34" charset="0"/>
                <a:cs typeface="Helvetica" panose="020B0604020202020204" pitchFamily="34" charset="0"/>
              </a:rPr>
              <a:t>C: </a:t>
            </a:r>
            <a:r>
              <a:rPr lang="en-US" altLang="en-US" sz="1400" dirty="0">
                <a:latin typeface="Helvetica" panose="020B0604020202020204" pitchFamily="34" charset="0"/>
                <a:cs typeface="Helvetica" panose="020B0604020202020204" pitchFamily="34" charset="0"/>
              </a:rPr>
              <a:t>The reduction was verified under the image intensifier. 
</a:t>
            </a:r>
          </a:p>
        </p:txBody>
      </p:sp>
      <p:cxnSp>
        <p:nvCxnSpPr>
          <p:cNvPr id="14345" name="Straight Connector 5">
            <a:extLst>
              <a:ext uri="{FF2B5EF4-FFF2-40B4-BE49-F238E27FC236}">
                <a16:creationId xmlns:a16="http://schemas.microsoft.com/office/drawing/2014/main" id="{5D94CE04-1803-4F0F-AD3F-8A0138667931}"/>
              </a:ext>
            </a:extLst>
          </p:cNvPr>
          <p:cNvCxnSpPr>
            <a:cxnSpLocks noChangeShapeType="1"/>
          </p:cNvCxnSpPr>
          <p:nvPr>
            <p:custDataLst>
              <p:tags r:id="rId5"/>
            </p:custDataLst>
          </p:nvPr>
        </p:nvCxnSpPr>
        <p:spPr bwMode="auto">
          <a:xfrm>
            <a:off x="1524000" y="666750"/>
            <a:ext cx="9144000" cy="0"/>
          </a:xfrm>
          <a:prstGeom prst="line">
            <a:avLst/>
          </a:prstGeom>
          <a:noFill/>
          <a:ln w="38100" algn="ctr">
            <a:solidFill>
              <a:srgbClr val="64B744"/>
            </a:solidFill>
            <a:round/>
            <a:headEnd/>
            <a:tailEnd/>
          </a:ln>
          <a:extLst>
            <a:ext uri="{909E8E84-426E-40DD-AFC4-6F175D3DCCD1}">
              <a14:hiddenFill xmlns:a14="http://schemas.microsoft.com/office/drawing/2010/main">
                <a:noFill/>
              </a14:hiddenFill>
            </a:ext>
          </a:extLst>
        </p:spPr>
      </p:cxnSp>
      <p:sp>
        <p:nvSpPr>
          <p:cNvPr id="16394" name="Text Placeholder 2">
            <a:extLst>
              <a:ext uri="{FF2B5EF4-FFF2-40B4-BE49-F238E27FC236}">
                <a16:creationId xmlns:a16="http://schemas.microsoft.com/office/drawing/2014/main" id="{87224D29-EFD4-4B8E-84E1-29C9B4FE9DE5}"/>
              </a:ext>
            </a:extLst>
          </p:cNvPr>
          <p:cNvSpPr txBox="1"/>
          <p:nvPr>
            <p:custDataLst>
              <p:tags r:id="rId6"/>
            </p:custDataLst>
          </p:nvPr>
        </p:nvSpPr>
        <p:spPr bwMode="auto">
          <a:xfrm>
            <a:off x="1524000" y="1007400"/>
            <a:ext cx="9144000" cy="317500"/>
          </a:xfrm>
          <a:prstGeom prst="rect">
            <a:avLst/>
          </a:prstGeom>
          <a:noFill/>
          <a:ln w="9525" cap="flat" cmpd="sng" algn="ctr">
            <a:noFill/>
            <a:prstDash val="solid"/>
            <a:miter lim="800000"/>
            <a:headEnd type="none" w="med" len="med"/>
            <a:tailEnd type="none" w="med" len="med"/>
          </a:ln>
        </p:spPr>
        <p:txBody>
          <a:bodyPr lIns="254000" tIns="0" rIns="127000" bIns="6350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100">
                <a:ln w="9525" cap="flat" cmpd="sng" algn="ctr">
                  <a:noFill/>
                  <a:prstDash val="solid"/>
                  <a:round/>
                  <a:headEnd type="none" w="med" len="med"/>
                  <a:tailEnd type="none" w="med" len="med"/>
                </a:ln>
                <a:solidFill>
                  <a:srgbClr val="808080"/>
                </a:solidFill>
                <a:latin typeface="Helvetica" charset="0"/>
                <a:ea typeface="Arial"/>
                <a:cs typeface="Helvetica"/>
                <a:sym typeface="Wingdings"/>
              </a:rPr>
              <a:t>Rockwood and Green's Fractures in Adults, 9e,  2019</a:t>
            </a:r>
          </a:p>
        </p:txBody>
      </p:sp>
      <p:pic>
        <p:nvPicPr>
          <p:cNvPr id="14347" name="Picture 13" descr="OTA logo">
            <a:extLst>
              <a:ext uri="{FF2B5EF4-FFF2-40B4-BE49-F238E27FC236}">
                <a16:creationId xmlns:a16="http://schemas.microsoft.com/office/drawing/2014/main" id="{9433BC87-A768-492F-A4A7-7AB2E7DDC8B5}"/>
              </a:ext>
            </a:extLst>
          </p:cNvPr>
          <p:cNvPicPr>
            <a:picLocks noChangeAspect="1" noChangeArrowheads="1"/>
          </p:cNvPicPr>
          <p:nvPr>
            <p:custDataLst>
              <p:tags r:id="rId7"/>
            </p:custDataLst>
          </p:nvPr>
        </p:nvPicPr>
        <p:blipFill>
          <a:blip r:embed="rId10">
            <a:extLst>
              <a:ext uri="{28A0092B-C50C-407E-A947-70E740481C1C}">
                <a14:useLocalDpi xmlns:a14="http://schemas.microsoft.com/office/drawing/2010/main" val="0"/>
              </a:ext>
            </a:extLst>
          </a:blip>
          <a:srcRect/>
          <a:stretch>
            <a:fillRect/>
          </a:stretch>
        </p:blipFill>
        <p:spPr bwMode="auto">
          <a:xfrm>
            <a:off x="1524001" y="0"/>
            <a:ext cx="48609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 name="Picture 2">
            <a:extLst>
              <a:ext uri="{FF2B5EF4-FFF2-40B4-BE49-F238E27FC236}">
                <a16:creationId xmlns:a16="http://schemas.microsoft.com/office/drawing/2014/main" id="{71D03A46-398D-4EB4-AC84-2D81442AE883}"/>
              </a:ext>
            </a:extLst>
          </p:cNvPr>
          <p:cNvPicPr>
            <a:picLocks noChangeAspect="1"/>
          </p:cNvPicPr>
          <p:nvPr/>
        </p:nvPicPr>
        <p:blipFill>
          <a:blip r:embed="rId11"/>
          <a:stretch>
            <a:fillRect/>
          </a:stretch>
        </p:blipFill>
        <p:spPr>
          <a:xfrm>
            <a:off x="1" y="1269201"/>
            <a:ext cx="5791200" cy="3094534"/>
          </a:xfrm>
          <a:prstGeom prst="rect">
            <a:avLst/>
          </a:prstGeom>
        </p:spPr>
      </p:pic>
      <p:pic>
        <p:nvPicPr>
          <p:cNvPr id="4" name="Picture 3">
            <a:extLst>
              <a:ext uri="{FF2B5EF4-FFF2-40B4-BE49-F238E27FC236}">
                <a16:creationId xmlns:a16="http://schemas.microsoft.com/office/drawing/2014/main" id="{CCD2131B-79C6-4366-BEF8-B46DC0B4C0E7}"/>
              </a:ext>
            </a:extLst>
          </p:cNvPr>
          <p:cNvPicPr>
            <a:picLocks noChangeAspect="1"/>
          </p:cNvPicPr>
          <p:nvPr/>
        </p:nvPicPr>
        <p:blipFill>
          <a:blip r:embed="rId12"/>
          <a:stretch>
            <a:fillRect/>
          </a:stretch>
        </p:blipFill>
        <p:spPr>
          <a:xfrm>
            <a:off x="5791201" y="1261314"/>
            <a:ext cx="5732205" cy="3142618"/>
          </a:xfrm>
          <a:prstGeom prst="rect">
            <a:avLst/>
          </a:prstGeom>
        </p:spPr>
      </p:pic>
      <p:pic>
        <p:nvPicPr>
          <p:cNvPr id="5" name="Picture 4">
            <a:extLst>
              <a:ext uri="{FF2B5EF4-FFF2-40B4-BE49-F238E27FC236}">
                <a16:creationId xmlns:a16="http://schemas.microsoft.com/office/drawing/2014/main" id="{8DEF22EF-064C-4DBA-99A0-4C01E7DECBCB}"/>
              </a:ext>
            </a:extLst>
          </p:cNvPr>
          <p:cNvPicPr>
            <a:picLocks noChangeAspect="1"/>
          </p:cNvPicPr>
          <p:nvPr/>
        </p:nvPicPr>
        <p:blipFill>
          <a:blip r:embed="rId13"/>
          <a:stretch>
            <a:fillRect/>
          </a:stretch>
        </p:blipFill>
        <p:spPr>
          <a:xfrm>
            <a:off x="10828972" y="5866039"/>
            <a:ext cx="1019175" cy="333375"/>
          </a:xfrm>
          <a:prstGeom prst="rect">
            <a:avLst/>
          </a:prstGeom>
        </p:spPr>
      </p:pic>
      <p:sp>
        <p:nvSpPr>
          <p:cNvPr id="13" name="Text Placeholder 2">
            <a:extLst>
              <a:ext uri="{FF2B5EF4-FFF2-40B4-BE49-F238E27FC236}">
                <a16:creationId xmlns:a16="http://schemas.microsoft.com/office/drawing/2014/main" id="{7CAA35F6-8D8C-47BC-8E82-8718DB0795E5}"/>
              </a:ext>
            </a:extLst>
          </p:cNvPr>
          <p:cNvSpPr txBox="1"/>
          <p:nvPr>
            <p:custDataLst>
              <p:tags r:id="rId8"/>
            </p:custDataLst>
          </p:nvPr>
        </p:nvSpPr>
        <p:spPr bwMode="auto">
          <a:xfrm>
            <a:off x="5930678" y="4531605"/>
            <a:ext cx="5592728" cy="518717"/>
          </a:xfrm>
          <a:prstGeom prst="rect">
            <a:avLst/>
          </a:prstGeom>
          <a:noFill/>
          <a:ln w="9525" cap="flat" cmpd="sng" algn="ctr">
            <a:noFill/>
            <a:prstDash val="solid"/>
            <a:miter lim="800000"/>
            <a:headEnd type="none" w="med" len="med"/>
            <a:tailEnd type="none" w="med" len="med"/>
          </a:ln>
        </p:spPr>
        <p:txBody>
          <a:bodyPr lIns="254000" tIns="0" rIns="0" bIns="63500"/>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pPr>
            <a:r>
              <a:rPr lang="en-US" altLang="en-US" sz="1400" b="1" dirty="0">
                <a:latin typeface="Helvetica" panose="020B0604020202020204" pitchFamily="34" charset="0"/>
                <a:cs typeface="Helvetica" panose="020B0604020202020204" pitchFamily="34" charset="0"/>
              </a:rPr>
              <a:t>D: </a:t>
            </a:r>
            <a:r>
              <a:rPr lang="en-US" altLang="en-US" sz="1400" dirty="0">
                <a:latin typeface="Helvetica" panose="020B0604020202020204" pitchFamily="34" charset="0"/>
                <a:cs typeface="Helvetica" panose="020B0604020202020204" pitchFamily="34" charset="0"/>
              </a:rPr>
              <a:t>Postoperative radiographs showed an acceptable alignment. </a:t>
            </a:r>
          </a:p>
          <a:p>
            <a:pPr eaLnBrk="1" hangingPunct="1">
              <a:spcBef>
                <a:spcPct val="20000"/>
              </a:spcBef>
            </a:pPr>
            <a:r>
              <a:rPr lang="en-US" altLang="en-US" sz="1400" b="1" dirty="0">
                <a:latin typeface="Helvetica" panose="020B0604020202020204" pitchFamily="34" charset="0"/>
                <a:cs typeface="Helvetica" panose="020B0604020202020204" pitchFamily="34" charset="0"/>
              </a:rPr>
              <a:t>E and F: </a:t>
            </a:r>
            <a:r>
              <a:rPr lang="en-US" altLang="en-US" sz="1400" dirty="0">
                <a:latin typeface="Helvetica" panose="020B0604020202020204" pitchFamily="34" charset="0"/>
                <a:cs typeface="Helvetica" panose="020B0604020202020204" pitchFamily="34" charset="0"/>
              </a:rPr>
              <a:t>The fracture healed with callus formation 4 months after surgery, with small incision scar and satisfactory function.
</a:t>
            </a:r>
            <a:r>
              <a:rPr lang="en-US" altLang="en-US" sz="1000" dirty="0">
                <a:latin typeface="Helvetica" panose="020B0604020202020204" pitchFamily="34" charset="0"/>
                <a:cs typeface="Helvetica" panose="020B0604020202020204" pitchFamily="34" charset="0"/>
              </a:rPr>
              <a:t>(Reproduced with permission from Kim JW, Oh CW, Byun YS, et al. A prospective randomized study of operative treatment for noncomminuted humeral shaft fractures: conventional open plating versus minimal invasive plate osteosynthesis. J </a:t>
            </a:r>
            <a:r>
              <a:rPr lang="en-US" altLang="en-US" sz="1000" dirty="0" err="1">
                <a:latin typeface="Helvetica" panose="020B0604020202020204" pitchFamily="34" charset="0"/>
                <a:cs typeface="Helvetica" panose="020B0604020202020204" pitchFamily="34" charset="0"/>
              </a:rPr>
              <a:t>Orthop</a:t>
            </a:r>
            <a:r>
              <a:rPr lang="en-US" altLang="en-US" sz="1000" dirty="0">
                <a:latin typeface="Helvetica" panose="020B0604020202020204" pitchFamily="34" charset="0"/>
                <a:cs typeface="Helvetica" panose="020B0604020202020204" pitchFamily="34" charset="0"/>
              </a:rPr>
              <a:t> Trauma. 2015;29(4):189–194.)</a:t>
            </a:r>
            <a:r>
              <a:rPr lang="en-US" altLang="en-US" sz="1400" dirty="0">
                <a:latin typeface="Helvetica" panose="020B0604020202020204" pitchFamily="34" charset="0"/>
                <a:cs typeface="Helvetica" panose="020B0604020202020204" pitchFamily="34" charset="0"/>
              </a:rPr>
              <a:t>
</a:t>
            </a:r>
          </a:p>
        </p:txBody>
      </p:sp>
    </p:spTree>
    <p:extLst>
      <p:ext uri="{BB962C8B-B14F-4D97-AF65-F5344CB8AC3E}">
        <p14:creationId xmlns:p14="http://schemas.microsoft.com/office/powerpoint/2010/main" val="22961225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1756F1-D848-40FC-B6A6-4F28E8B425E1}"/>
              </a:ext>
            </a:extLst>
          </p:cNvPr>
          <p:cNvPicPr>
            <a:picLocks noChangeAspect="1"/>
          </p:cNvPicPr>
          <p:nvPr/>
        </p:nvPicPr>
        <p:blipFill>
          <a:blip r:embed="rId2"/>
          <a:stretch>
            <a:fillRect/>
          </a:stretch>
        </p:blipFill>
        <p:spPr>
          <a:xfrm>
            <a:off x="4967819" y="5224321"/>
            <a:ext cx="2560542" cy="957155"/>
          </a:xfrm>
          <a:prstGeom prst="rect">
            <a:avLst/>
          </a:prstGeom>
        </p:spPr>
      </p:pic>
      <p:sp>
        <p:nvSpPr>
          <p:cNvPr id="3" name="TextBox 2"/>
          <p:cNvSpPr txBox="1"/>
          <p:nvPr/>
        </p:nvSpPr>
        <p:spPr>
          <a:xfrm>
            <a:off x="245806" y="235974"/>
            <a:ext cx="11356259" cy="5632311"/>
          </a:xfrm>
          <a:prstGeom prst="rect">
            <a:avLst/>
          </a:prstGeom>
          <a:noFill/>
        </p:spPr>
        <p:txBody>
          <a:bodyPr wrap="square" rtlCol="0">
            <a:spAutoFit/>
          </a:bodyPr>
          <a:lstStyle/>
          <a:p>
            <a:r>
              <a:rPr lang="en-US" sz="2800" b="1" u="sng" dirty="0"/>
              <a:t>Minimally Invasive Plate Osteosynthesis (MIPO) of Humeral Shaft</a:t>
            </a:r>
          </a:p>
          <a:p>
            <a:pPr marL="342900" indent="-342900">
              <a:buFont typeface="+mj-lt"/>
              <a:buAutoNum type="arabicPeriod"/>
            </a:pPr>
            <a:r>
              <a:rPr lang="en-US" sz="2000" dirty="0"/>
              <a:t>Expose the “windows” of the approach</a:t>
            </a:r>
          </a:p>
          <a:p>
            <a:pPr marL="342900" indent="-342900">
              <a:buFont typeface="+mj-lt"/>
              <a:buAutoNum type="arabicPeriod"/>
            </a:pPr>
            <a:r>
              <a:rPr lang="en-US" sz="2000" dirty="0"/>
              <a:t>Identify and protect the neurovascular structures that are nearby</a:t>
            </a:r>
          </a:p>
          <a:p>
            <a:pPr marL="342900" indent="-342900">
              <a:buFont typeface="+mj-lt"/>
              <a:buAutoNum type="arabicPeriod"/>
            </a:pPr>
            <a:r>
              <a:rPr lang="en-US" sz="2000" dirty="0"/>
              <a:t>Reduce the fracture with longitudinal traction</a:t>
            </a:r>
          </a:p>
          <a:p>
            <a:pPr marL="342900" indent="-342900">
              <a:buFont typeface="+mj-lt"/>
              <a:buAutoNum type="arabicPeriod"/>
            </a:pPr>
            <a:r>
              <a:rPr lang="en-US" sz="2000" dirty="0"/>
              <a:t>Apply external fixator or distractor if necessary</a:t>
            </a:r>
          </a:p>
          <a:p>
            <a:pPr marL="342900" indent="-342900">
              <a:buFont typeface="+mj-lt"/>
              <a:buAutoNum type="arabicPeriod"/>
            </a:pPr>
            <a:r>
              <a:rPr lang="en-US" sz="2000" dirty="0"/>
              <a:t>Create an </a:t>
            </a:r>
            <a:r>
              <a:rPr lang="en-US" sz="2000" dirty="0" err="1"/>
              <a:t>extraperiosteal</a:t>
            </a:r>
            <a:r>
              <a:rPr lang="en-US" sz="2000" dirty="0"/>
              <a:t> tunnel alongside the surface of the humerus</a:t>
            </a:r>
          </a:p>
          <a:p>
            <a:pPr marL="342900" indent="-342900">
              <a:buFont typeface="+mj-lt"/>
              <a:buAutoNum type="arabicPeriod"/>
            </a:pPr>
            <a:r>
              <a:rPr lang="en-US" sz="2000" dirty="0"/>
              <a:t>Use tunneling instrument to align and position the plate on the humerus</a:t>
            </a:r>
          </a:p>
          <a:p>
            <a:pPr marL="800100" lvl="1" indent="-342900">
              <a:buFont typeface="Arial" panose="020B0604020202020204" pitchFamily="34" charset="0"/>
              <a:buChar char="•"/>
            </a:pPr>
            <a:r>
              <a:rPr lang="en-US" sz="2000" dirty="0"/>
              <a:t>Be cautious to avoid iatrogenic neurovascular injury</a:t>
            </a:r>
          </a:p>
          <a:p>
            <a:pPr marL="342900" indent="-342900">
              <a:buFont typeface="+mj-lt"/>
              <a:buAutoNum type="arabicPeriod"/>
            </a:pPr>
            <a:r>
              <a:rPr lang="en-US" sz="2000" dirty="0"/>
              <a:t>Use 4.5 mm narrow DC plate </a:t>
            </a:r>
          </a:p>
          <a:p>
            <a:pPr marL="342900" indent="-342900">
              <a:buFont typeface="+mj-lt"/>
              <a:buAutoNum type="arabicPeriod"/>
            </a:pPr>
            <a:r>
              <a:rPr lang="en-US" sz="2000" dirty="0"/>
              <a:t>Secure plate to proximal shaft and to distal shaft with one screw on each side while fracture is reduced.</a:t>
            </a:r>
          </a:p>
          <a:p>
            <a:pPr marL="342900" indent="-342900">
              <a:buFont typeface="+mj-lt"/>
              <a:buAutoNum type="arabicPeriod"/>
            </a:pPr>
            <a:r>
              <a:rPr lang="en-US" sz="2000" dirty="0"/>
              <a:t>Confirm quality of reduction, then insert remainder of screws</a:t>
            </a:r>
          </a:p>
          <a:p>
            <a:pPr marL="342900" indent="-342900">
              <a:buFont typeface="+mj-lt"/>
              <a:buAutoNum type="arabicPeriod"/>
            </a:pPr>
            <a:r>
              <a:rPr lang="en-US" sz="2000" dirty="0"/>
              <a:t>Check screw length with fluoroscopy.</a:t>
            </a:r>
          </a:p>
          <a:p>
            <a:pPr marL="342900" indent="-342900">
              <a:buFont typeface="+mj-lt"/>
              <a:buAutoNum type="arabicPeriod"/>
            </a:pPr>
            <a:r>
              <a:rPr lang="en-US" sz="2000" dirty="0"/>
              <a:t>Do not put screws in area of comminution.</a:t>
            </a:r>
          </a:p>
          <a:p>
            <a:pPr marL="342900" indent="-342900">
              <a:buFont typeface="+mj-lt"/>
              <a:buAutoNum type="arabicPeriod"/>
            </a:pPr>
            <a:r>
              <a:rPr lang="en-US" sz="2000" dirty="0"/>
              <a:t>Confirm reduction and plate length with fluoroscopy prior to closure.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6175208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1756F1-D848-40FC-B6A6-4F28E8B425E1}"/>
              </a:ext>
            </a:extLst>
          </p:cNvPr>
          <p:cNvPicPr>
            <a:picLocks noChangeAspect="1"/>
          </p:cNvPicPr>
          <p:nvPr/>
        </p:nvPicPr>
        <p:blipFill>
          <a:blip r:embed="rId2"/>
          <a:stretch>
            <a:fillRect/>
          </a:stretch>
        </p:blipFill>
        <p:spPr>
          <a:xfrm>
            <a:off x="9509649" y="5449782"/>
            <a:ext cx="2560542" cy="957155"/>
          </a:xfrm>
          <a:prstGeom prst="rect">
            <a:avLst/>
          </a:prstGeom>
        </p:spPr>
      </p:pic>
      <p:sp>
        <p:nvSpPr>
          <p:cNvPr id="3" name="TextBox 2"/>
          <p:cNvSpPr txBox="1"/>
          <p:nvPr/>
        </p:nvSpPr>
        <p:spPr>
          <a:xfrm>
            <a:off x="481781" y="363793"/>
            <a:ext cx="11425084" cy="5170646"/>
          </a:xfrm>
          <a:prstGeom prst="rect">
            <a:avLst/>
          </a:prstGeom>
          <a:noFill/>
        </p:spPr>
        <p:txBody>
          <a:bodyPr wrap="square" rtlCol="0">
            <a:spAutoFit/>
          </a:bodyPr>
          <a:lstStyle/>
          <a:p>
            <a:r>
              <a:rPr lang="en-US" sz="2400" b="1" dirty="0"/>
              <a:t>Minimally Invasive Plate Osteosynthesis: Pitfalls and Prevention</a:t>
            </a:r>
          </a:p>
          <a:p>
            <a:endParaRPr lang="en-US" dirty="0"/>
          </a:p>
          <a:p>
            <a:r>
              <a:rPr lang="en-US" dirty="0"/>
              <a:t>Unacceptable fracture reduction</a:t>
            </a:r>
          </a:p>
          <a:p>
            <a:pPr marL="742950" lvl="1" indent="-285750">
              <a:buFont typeface="Arial" panose="020B0604020202020204" pitchFamily="34" charset="0"/>
              <a:buChar char="•"/>
            </a:pPr>
            <a:r>
              <a:rPr lang="en-US" dirty="0"/>
              <a:t>Use fluoroscopy</a:t>
            </a:r>
          </a:p>
          <a:p>
            <a:pPr marL="742950" lvl="1" indent="-285750">
              <a:buFont typeface="Arial" panose="020B0604020202020204" pitchFamily="34" charset="0"/>
              <a:buChar char="•"/>
            </a:pPr>
            <a:r>
              <a:rPr lang="en-US" dirty="0"/>
              <a:t>Reduce length with traction without </a:t>
            </a:r>
            <a:r>
              <a:rPr lang="en-US" dirty="0" err="1"/>
              <a:t>overdistraction</a:t>
            </a:r>
            <a:endParaRPr lang="en-US" dirty="0"/>
          </a:p>
          <a:p>
            <a:endParaRPr lang="en-US" dirty="0"/>
          </a:p>
          <a:p>
            <a:r>
              <a:rPr lang="en-US" dirty="0"/>
              <a:t>Unstable fixation</a:t>
            </a:r>
          </a:p>
          <a:p>
            <a:pPr marL="742950" lvl="1" indent="-285750">
              <a:buFont typeface="Arial" panose="020B0604020202020204" pitchFamily="34" charset="0"/>
              <a:buChar char="•"/>
            </a:pPr>
            <a:r>
              <a:rPr lang="en-US" dirty="0"/>
              <a:t>Use 4.5 mm DCP or 4.5 mm LCP</a:t>
            </a:r>
          </a:p>
          <a:p>
            <a:pPr marL="742950" lvl="1" indent="-285750">
              <a:buFont typeface="Arial" panose="020B0604020202020204" pitchFamily="34" charset="0"/>
              <a:buChar char="•"/>
            </a:pPr>
            <a:r>
              <a:rPr lang="en-US" dirty="0"/>
              <a:t>Aim for 3-4 screws in each fragment</a:t>
            </a:r>
          </a:p>
          <a:p>
            <a:endParaRPr lang="en-US" dirty="0"/>
          </a:p>
          <a:p>
            <a:r>
              <a:rPr lang="en-US" dirty="0"/>
              <a:t>Iatrogenic nerve injury</a:t>
            </a:r>
          </a:p>
          <a:p>
            <a:pPr marL="742950" lvl="1" indent="-285750">
              <a:buFont typeface="Arial" panose="020B0604020202020204" pitchFamily="34" charset="0"/>
              <a:buChar char="•"/>
            </a:pPr>
            <a:r>
              <a:rPr lang="en-US" dirty="0"/>
              <a:t>Avoid; or Identify and protect nerves</a:t>
            </a:r>
          </a:p>
          <a:p>
            <a:pPr marL="1200150" lvl="2" indent="-285750">
              <a:buFont typeface="Arial" panose="020B0604020202020204" pitchFamily="34" charset="0"/>
              <a:buChar char="•"/>
            </a:pPr>
            <a:r>
              <a:rPr lang="en-US" dirty="0"/>
              <a:t>Musculocutaneous nerve with anterior approach</a:t>
            </a:r>
          </a:p>
          <a:p>
            <a:pPr marL="1200150" lvl="2" indent="-285750">
              <a:buFont typeface="Arial" panose="020B0604020202020204" pitchFamily="34" charset="0"/>
              <a:buChar char="•"/>
            </a:pPr>
            <a:r>
              <a:rPr lang="en-US" dirty="0"/>
              <a:t>Radial nerve with lateral and posterior approaches</a:t>
            </a:r>
          </a:p>
          <a:p>
            <a:endParaRPr lang="en-US" dirty="0"/>
          </a:p>
          <a:p>
            <a:r>
              <a:rPr lang="en-US" dirty="0"/>
              <a:t>ORIF in presence of radial nerve palsy</a:t>
            </a:r>
          </a:p>
          <a:p>
            <a:pPr marL="742950" lvl="1" indent="-285750">
              <a:buFont typeface="Arial" panose="020B0604020202020204" pitchFamily="34" charset="0"/>
              <a:buChar char="•"/>
            </a:pPr>
            <a:r>
              <a:rPr lang="en-US" dirty="0"/>
              <a:t>Exclude neurologic problem through clinical exam and documentation prior to surgery</a:t>
            </a:r>
          </a:p>
          <a:p>
            <a:endParaRPr lang="en-US" dirty="0"/>
          </a:p>
        </p:txBody>
      </p:sp>
    </p:spTree>
    <p:extLst>
      <p:ext uri="{BB962C8B-B14F-4D97-AF65-F5344CB8AC3E}">
        <p14:creationId xmlns:p14="http://schemas.microsoft.com/office/powerpoint/2010/main" val="27986376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6952FE-8412-44EA-8520-20FB6D47F079}"/>
              </a:ext>
            </a:extLst>
          </p:cNvPr>
          <p:cNvSpPr>
            <a:spLocks noGrp="1"/>
          </p:cNvSpPr>
          <p:nvPr>
            <p:ph type="title"/>
          </p:nvPr>
        </p:nvSpPr>
        <p:spPr/>
        <p:txBody>
          <a:bodyPr>
            <a:normAutofit/>
          </a:bodyPr>
          <a:lstStyle/>
          <a:p>
            <a:r>
              <a:rPr lang="en-US" sz="1800" dirty="0">
                <a:hlinkClick r:id="rId2"/>
              </a:rPr>
              <a:t>https://otaonline.org/video-library/45036/procedures-and-techniques/multimedia/18420128/posterior-mipo-humerus-plating</a:t>
            </a:r>
            <a:endParaRPr lang="en-US" sz="1800" dirty="0"/>
          </a:p>
        </p:txBody>
      </p:sp>
      <p:pic>
        <p:nvPicPr>
          <p:cNvPr id="7" name="Content Placeholder 6">
            <a:extLst>
              <a:ext uri="{FF2B5EF4-FFF2-40B4-BE49-F238E27FC236}">
                <a16:creationId xmlns:a16="http://schemas.microsoft.com/office/drawing/2014/main" id="{82061BBB-F18E-4E7F-9D7F-429C13656AA0}"/>
              </a:ext>
            </a:extLst>
          </p:cNvPr>
          <p:cNvPicPr>
            <a:picLocks noGrp="1" noChangeAspect="1"/>
          </p:cNvPicPr>
          <p:nvPr>
            <p:ph idx="1"/>
          </p:nvPr>
        </p:nvPicPr>
        <p:blipFill>
          <a:blip r:embed="rId3"/>
          <a:stretch>
            <a:fillRect/>
          </a:stretch>
        </p:blipFill>
        <p:spPr>
          <a:xfrm>
            <a:off x="923300" y="1825625"/>
            <a:ext cx="10345400" cy="4351338"/>
          </a:xfrm>
        </p:spPr>
      </p:pic>
    </p:spTree>
    <p:extLst>
      <p:ext uri="{BB962C8B-B14F-4D97-AF65-F5344CB8AC3E}">
        <p14:creationId xmlns:p14="http://schemas.microsoft.com/office/powerpoint/2010/main" val="33202700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F8D7D-4B60-452D-9EE7-46A6F6E7B174}"/>
              </a:ext>
            </a:extLst>
          </p:cNvPr>
          <p:cNvSpPr>
            <a:spLocks noGrp="1"/>
          </p:cNvSpPr>
          <p:nvPr>
            <p:ph type="title"/>
          </p:nvPr>
        </p:nvSpPr>
        <p:spPr/>
        <p:txBody>
          <a:bodyPr/>
          <a:lstStyle/>
          <a:p>
            <a:r>
              <a:rPr lang="en-US" dirty="0"/>
              <a:t>Indications</a:t>
            </a:r>
          </a:p>
        </p:txBody>
      </p:sp>
      <p:sp>
        <p:nvSpPr>
          <p:cNvPr id="4" name="Text Placeholder 3">
            <a:extLst>
              <a:ext uri="{FF2B5EF4-FFF2-40B4-BE49-F238E27FC236}">
                <a16:creationId xmlns:a16="http://schemas.microsoft.com/office/drawing/2014/main" id="{C61ED3BA-3170-4B22-ADBD-93BEEC8D32EA}"/>
              </a:ext>
            </a:extLst>
          </p:cNvPr>
          <p:cNvSpPr>
            <a:spLocks noGrp="1"/>
          </p:cNvSpPr>
          <p:nvPr>
            <p:ph type="body" idx="1"/>
          </p:nvPr>
        </p:nvSpPr>
        <p:spPr/>
        <p:txBody>
          <a:bodyPr/>
          <a:lstStyle/>
          <a:p>
            <a:r>
              <a:rPr lang="en-US" dirty="0"/>
              <a:t>Nonoperative vs Operative management</a:t>
            </a:r>
          </a:p>
        </p:txBody>
      </p:sp>
    </p:spTree>
    <p:extLst>
      <p:ext uri="{BB962C8B-B14F-4D97-AF65-F5344CB8AC3E}">
        <p14:creationId xmlns:p14="http://schemas.microsoft.com/office/powerpoint/2010/main" val="38424048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9886E37-5A78-4BC7-ACDA-E71BF5D4438E}"/>
              </a:ext>
            </a:extLst>
          </p:cNvPr>
          <p:cNvSpPr>
            <a:spLocks noGrp="1"/>
          </p:cNvSpPr>
          <p:nvPr>
            <p:ph type="title"/>
          </p:nvPr>
        </p:nvSpPr>
        <p:spPr>
          <a:xfrm>
            <a:off x="789039" y="0"/>
            <a:ext cx="10515600" cy="786581"/>
          </a:xfrm>
        </p:spPr>
        <p:txBody>
          <a:bodyPr/>
          <a:lstStyle/>
          <a:p>
            <a:r>
              <a:rPr lang="en-US" u="sng" dirty="0"/>
              <a:t>Indications for Nonoperative Management</a:t>
            </a:r>
          </a:p>
        </p:txBody>
      </p:sp>
      <p:pic>
        <p:nvPicPr>
          <p:cNvPr id="5" name="Picture 4">
            <a:extLst>
              <a:ext uri="{FF2B5EF4-FFF2-40B4-BE49-F238E27FC236}">
                <a16:creationId xmlns:a16="http://schemas.microsoft.com/office/drawing/2014/main" id="{521756F1-D848-40FC-B6A6-4F28E8B425E1}"/>
              </a:ext>
            </a:extLst>
          </p:cNvPr>
          <p:cNvPicPr>
            <a:picLocks noChangeAspect="1"/>
          </p:cNvPicPr>
          <p:nvPr/>
        </p:nvPicPr>
        <p:blipFill>
          <a:blip r:embed="rId2"/>
          <a:stretch>
            <a:fillRect/>
          </a:stretch>
        </p:blipFill>
        <p:spPr>
          <a:xfrm>
            <a:off x="9509649" y="5449782"/>
            <a:ext cx="2560542" cy="957155"/>
          </a:xfrm>
          <a:prstGeom prst="rect">
            <a:avLst/>
          </a:prstGeom>
        </p:spPr>
      </p:pic>
      <p:sp>
        <p:nvSpPr>
          <p:cNvPr id="2" name="TextBox 1"/>
          <p:cNvSpPr txBox="1"/>
          <p:nvPr/>
        </p:nvSpPr>
        <p:spPr>
          <a:xfrm>
            <a:off x="2067049" y="786581"/>
            <a:ext cx="8777933" cy="6186309"/>
          </a:xfrm>
          <a:prstGeom prst="rect">
            <a:avLst/>
          </a:prstGeom>
          <a:noFill/>
        </p:spPr>
        <p:txBody>
          <a:bodyPr wrap="square" rtlCol="0">
            <a:spAutoFit/>
          </a:bodyPr>
          <a:lstStyle/>
          <a:p>
            <a:r>
              <a:rPr lang="en-US" b="1" dirty="0"/>
              <a:t>Strong Indication</a:t>
            </a:r>
          </a:p>
          <a:p>
            <a:pPr marL="285750" indent="-285750">
              <a:buFont typeface="Arial" panose="020B0604020202020204" pitchFamily="34" charset="0"/>
              <a:buChar char="•"/>
            </a:pPr>
            <a:r>
              <a:rPr lang="en-US" dirty="0"/>
              <a:t>Isolated, acute closed fracture in cooperative and ambulatory patient</a:t>
            </a:r>
          </a:p>
          <a:p>
            <a:endParaRPr lang="en-US" dirty="0"/>
          </a:p>
          <a:p>
            <a:r>
              <a:rPr lang="en-US" b="1" dirty="0"/>
              <a:t>Relative Indication</a:t>
            </a:r>
          </a:p>
          <a:p>
            <a:pPr marL="285750" indent="-285750">
              <a:buFont typeface="Arial" panose="020B0604020202020204" pitchFamily="34" charset="0"/>
              <a:buChar char="•"/>
            </a:pPr>
            <a:r>
              <a:rPr lang="en-US" dirty="0"/>
              <a:t>Type A Fracture (AO-OTA Classification)</a:t>
            </a:r>
          </a:p>
          <a:p>
            <a:pPr marL="285750" indent="-285750">
              <a:buFont typeface="Arial" panose="020B0604020202020204" pitchFamily="34" charset="0"/>
              <a:buChar char="•"/>
            </a:pPr>
            <a:r>
              <a:rPr lang="en-US" dirty="0"/>
              <a:t>Proximal third, long oblique fracture</a:t>
            </a:r>
          </a:p>
          <a:p>
            <a:pPr marL="285750" indent="-285750">
              <a:buFont typeface="Arial" panose="020B0604020202020204" pitchFamily="34" charset="0"/>
              <a:buChar char="•"/>
            </a:pPr>
            <a:r>
              <a:rPr lang="en-US" dirty="0"/>
              <a:t>Segmental fracture</a:t>
            </a:r>
          </a:p>
          <a:p>
            <a:pPr marL="285750" indent="-285750">
              <a:buFont typeface="Arial" panose="020B0604020202020204" pitchFamily="34" charset="0"/>
              <a:buChar char="•"/>
            </a:pPr>
            <a:r>
              <a:rPr lang="en-US" dirty="0"/>
              <a:t>Low velocity gunshot fracture without neurovascular injury</a:t>
            </a:r>
          </a:p>
          <a:p>
            <a:pPr marL="285750" indent="-285750">
              <a:buFont typeface="Arial" panose="020B0604020202020204" pitchFamily="34" charset="0"/>
              <a:buChar char="•"/>
            </a:pPr>
            <a:r>
              <a:rPr lang="en-US" dirty="0"/>
              <a:t>Noncompliant patient</a:t>
            </a:r>
          </a:p>
          <a:p>
            <a:endParaRPr lang="en-US" b="1" dirty="0"/>
          </a:p>
          <a:p>
            <a:r>
              <a:rPr lang="en-US" b="1" dirty="0"/>
              <a:t>Relative Contraindications</a:t>
            </a:r>
          </a:p>
          <a:p>
            <a:pPr marL="285750" indent="-285750">
              <a:buFont typeface="Arial" panose="020B0604020202020204" pitchFamily="34" charset="0"/>
              <a:buChar char="•"/>
            </a:pPr>
            <a:r>
              <a:rPr lang="en-US" dirty="0"/>
              <a:t>Multiple Injuries</a:t>
            </a:r>
          </a:p>
          <a:p>
            <a:pPr marL="285750" indent="-285750">
              <a:buFont typeface="Arial" panose="020B0604020202020204" pitchFamily="34" charset="0"/>
              <a:buChar char="•"/>
            </a:pPr>
            <a:r>
              <a:rPr lang="en-US" dirty="0"/>
              <a:t>Additional injuries to ipsilateral arm (e.g. floating elbow; Open fracture)</a:t>
            </a:r>
          </a:p>
          <a:p>
            <a:pPr marL="285750" indent="-285750">
              <a:buFont typeface="Arial" panose="020B0604020202020204" pitchFamily="34" charset="0"/>
              <a:buChar char="•"/>
            </a:pPr>
            <a:r>
              <a:rPr lang="en-US" dirty="0"/>
              <a:t>Brachial plexus injury or increasing nerve dysfunction</a:t>
            </a:r>
          </a:p>
          <a:p>
            <a:pPr marL="285750" indent="-285750">
              <a:buFont typeface="Arial" panose="020B0604020202020204" pitchFamily="34" charset="0"/>
              <a:buChar char="•"/>
            </a:pPr>
            <a:r>
              <a:rPr lang="en-US" dirty="0"/>
              <a:t>Bilateral fractures</a:t>
            </a:r>
          </a:p>
          <a:p>
            <a:pPr marL="285750" indent="-285750">
              <a:buFont typeface="Arial" panose="020B0604020202020204" pitchFamily="34" charset="0"/>
              <a:buChar char="•"/>
            </a:pPr>
            <a:r>
              <a:rPr lang="en-US" dirty="0"/>
              <a:t>Periprosthetic Fractures</a:t>
            </a:r>
          </a:p>
          <a:p>
            <a:endParaRPr lang="en-US" dirty="0"/>
          </a:p>
          <a:p>
            <a:r>
              <a:rPr lang="en-US" b="1" dirty="0"/>
              <a:t>Contraindications</a:t>
            </a:r>
          </a:p>
          <a:p>
            <a:pPr marL="285750" indent="-285750">
              <a:buFont typeface="Arial" panose="020B0604020202020204" pitchFamily="34" charset="0"/>
              <a:buChar char="•"/>
            </a:pPr>
            <a:r>
              <a:rPr lang="en-US" dirty="0"/>
              <a:t>Significant Vascular Injury</a:t>
            </a:r>
          </a:p>
          <a:p>
            <a:pPr marL="285750" indent="-285750">
              <a:buFont typeface="Arial" panose="020B0604020202020204" pitchFamily="34" charset="0"/>
              <a:buChar char="•"/>
            </a:pPr>
            <a:r>
              <a:rPr lang="en-US" dirty="0"/>
              <a:t>Pathologic Fracture</a:t>
            </a:r>
          </a:p>
          <a:p>
            <a:pPr marL="285750" indent="-285750">
              <a:buFont typeface="Arial" panose="020B0604020202020204" pitchFamily="34" charset="0"/>
              <a:buChar char="•"/>
            </a:pPr>
            <a:r>
              <a:rPr lang="en-US" dirty="0" err="1"/>
              <a:t>Nonunited</a:t>
            </a:r>
            <a:r>
              <a:rPr lang="en-US" dirty="0"/>
              <a:t> fracture</a:t>
            </a:r>
          </a:p>
          <a:p>
            <a:endParaRPr lang="en-US" dirty="0"/>
          </a:p>
        </p:txBody>
      </p:sp>
    </p:spTree>
    <p:extLst>
      <p:ext uri="{BB962C8B-B14F-4D97-AF65-F5344CB8AC3E}">
        <p14:creationId xmlns:p14="http://schemas.microsoft.com/office/powerpoint/2010/main" val="14902715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a:extLst>
              <a:ext uri="{FF2B5EF4-FFF2-40B4-BE49-F238E27FC236}">
                <a16:creationId xmlns:a16="http://schemas.microsoft.com/office/drawing/2014/main" id="{32470D6D-8BB3-4A55-ACA2-1A4A6276C96A}"/>
              </a:ext>
            </a:extLst>
          </p:cNvPr>
          <p:cNvSpPr/>
          <p:nvPr>
            <p:custDataLst>
              <p:tags r:id="rId1"/>
            </p:custDataLst>
          </p:nvPr>
        </p:nvSpPr>
        <p:spPr>
          <a:xfrm>
            <a:off x="1524000" y="687388"/>
            <a:ext cx="9144000" cy="646112"/>
          </a:xfrm>
          <a:prstGeom prst="rect">
            <a:avLst/>
          </a:prstGeom>
          <a:solidFill>
            <a:srgbClr val="64B744">
              <a:alpha val="18824"/>
            </a:srgbClr>
          </a:solidFill>
          <a:ln w="25400" cap="flat" cmpd="sng" algn="ctr">
            <a:noFill/>
            <a:prstDash val="solid"/>
            <a:round/>
            <a:headEnd type="none" w="med" len="med"/>
            <a:tailEnd type="none" w="med" len="med"/>
          </a:ln>
        </p:spPr>
        <p:txBody>
          <a:bodyPr anchor="ctr"/>
          <a:lstStyle/>
          <a:p>
            <a:pPr algn="ctr">
              <a:buSzTx/>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endParaRPr lang="en-US">
              <a:solidFill>
                <a:schemeClr val="lt1"/>
              </a:solidFill>
              <a:sym typeface="Wingdings" charset="2"/>
            </a:endParaRPr>
          </a:p>
        </p:txBody>
      </p:sp>
      <p:sp>
        <p:nvSpPr>
          <p:cNvPr id="16389" name="Text Placeholder 2">
            <a:extLst>
              <a:ext uri="{FF2B5EF4-FFF2-40B4-BE49-F238E27FC236}">
                <a16:creationId xmlns:a16="http://schemas.microsoft.com/office/drawing/2014/main" id="{46159B5E-8215-436A-AE17-834050BB9786}"/>
              </a:ext>
            </a:extLst>
          </p:cNvPr>
          <p:cNvSpPr txBox="1"/>
          <p:nvPr>
            <p:custDataLst>
              <p:tags r:id="rId2"/>
            </p:custDataLst>
          </p:nvPr>
        </p:nvSpPr>
        <p:spPr bwMode="auto">
          <a:xfrm>
            <a:off x="1524000" y="692150"/>
            <a:ext cx="9144000" cy="508000"/>
          </a:xfrm>
          <a:prstGeom prst="rect">
            <a:avLst/>
          </a:prstGeom>
          <a:noFill/>
          <a:ln w="9525" cap="flat" cmpd="sng" algn="ctr">
            <a:noFill/>
            <a:prstDash val="solid"/>
            <a:miter lim="800000"/>
            <a:headEnd type="none" w="med" len="med"/>
            <a:tailEnd type="none" w="med" len="med"/>
          </a:ln>
        </p:spPr>
        <p:txBody>
          <a:bodyPr lIns="254000" tIns="63500" rIns="127000" bIns="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300">
                <a:ln w="9525" cap="flat" cmpd="sng" algn="ctr">
                  <a:noFill/>
                  <a:prstDash val="solid"/>
                  <a:round/>
                  <a:headEnd type="none" w="med" len="med"/>
                  <a:tailEnd type="none" w="med" len="med"/>
                </a:ln>
                <a:solidFill>
                  <a:srgbClr val="000000"/>
                </a:solidFill>
                <a:latin typeface="Helvetica" charset="0"/>
                <a:ea typeface="Arial"/>
                <a:cs typeface="Helvetica"/>
                <a:sym typeface="Wingdings"/>
              </a:rPr>
              <a:t>From: </a:t>
            </a:r>
            <a:r>
              <a:rPr lang="en-US" sz="1300" b="1">
                <a:ln w="9525" cap="flat" cmpd="sng" algn="ctr">
                  <a:noFill/>
                  <a:prstDash val="solid"/>
                  <a:round/>
                  <a:headEnd type="none" w="med" len="med"/>
                  <a:tailEnd type="none" w="med" len="med"/>
                </a:ln>
                <a:solidFill>
                  <a:srgbClr val="000000"/>
                </a:solidFill>
                <a:latin typeface="Helvetica" charset="0"/>
                <a:ea typeface="Arial"/>
                <a:cs typeface="Helvetica"/>
                <a:sym typeface="Wingdings"/>
              </a:rPr>
              <a:t>36 Humeral Shaft Fractures</a:t>
            </a:r>
          </a:p>
        </p:txBody>
      </p:sp>
      <p:sp>
        <p:nvSpPr>
          <p:cNvPr id="16391" name="Text Placeholder 2">
            <a:extLst>
              <a:ext uri="{FF2B5EF4-FFF2-40B4-BE49-F238E27FC236}">
                <a16:creationId xmlns:a16="http://schemas.microsoft.com/office/drawing/2014/main" id="{7CAA35F6-8D8C-47BC-8E82-8718DB0795E5}"/>
              </a:ext>
            </a:extLst>
          </p:cNvPr>
          <p:cNvSpPr txBox="1"/>
          <p:nvPr>
            <p:custDataLst>
              <p:tags r:id="rId3"/>
            </p:custDataLst>
          </p:nvPr>
        </p:nvSpPr>
        <p:spPr bwMode="auto">
          <a:xfrm>
            <a:off x="2585884" y="5135752"/>
            <a:ext cx="2359742" cy="1349852"/>
          </a:xfrm>
          <a:prstGeom prst="rect">
            <a:avLst/>
          </a:prstGeom>
          <a:noFill/>
          <a:ln w="9525" cap="flat" cmpd="sng" algn="ctr">
            <a:noFill/>
            <a:prstDash val="solid"/>
            <a:miter lim="800000"/>
            <a:headEnd type="none" w="med" len="med"/>
            <a:tailEnd type="none" w="med" len="med"/>
          </a:ln>
        </p:spPr>
        <p:txBody>
          <a:bodyPr lIns="254000" tIns="0" rIns="0" bIns="63500"/>
          <a:lstStyle/>
          <a:p>
            <a:pPr>
              <a:spcBef>
                <a:spcPct val="20000"/>
              </a:spcBef>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6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A: </a:t>
            </a:r>
            <a:r>
              <a:rPr lang="en-US" sz="1600" dirty="0" err="1">
                <a:ln w="9525" cap="flat" cmpd="sng" algn="ctr">
                  <a:noFill/>
                  <a:prstDash val="solid"/>
                  <a:round/>
                  <a:headEnd type="none" w="med" len="med"/>
                  <a:tailEnd type="none" w="med" len="med"/>
                </a:ln>
                <a:solidFill>
                  <a:srgbClr val="000000"/>
                </a:solidFill>
                <a:latin typeface="Helvetica" charset="0"/>
                <a:ea typeface="Arial"/>
                <a:cs typeface="Helvetica"/>
                <a:sym typeface="Wingdings"/>
              </a:rPr>
              <a:t>Velpeau's</a:t>
            </a:r>
            <a:r>
              <a:rPr lang="en-US" sz="16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 bandage.</a:t>
            </a:r>
          </a:p>
          <a:p>
            <a:pPr>
              <a:spcBef>
                <a:spcPct val="20000"/>
              </a:spcBef>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6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B: U-slab.</a:t>
            </a:r>
          </a:p>
          <a:p>
            <a:pPr>
              <a:spcBef>
                <a:spcPct val="20000"/>
              </a:spcBef>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6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C: Hanging cast.</a:t>
            </a:r>
          </a:p>
          <a:p>
            <a:pPr>
              <a:spcBef>
                <a:spcPct val="20000"/>
              </a:spcBef>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6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D: Functional brace.
</a:t>
            </a:r>
          </a:p>
        </p:txBody>
      </p:sp>
      <p:cxnSp>
        <p:nvCxnSpPr>
          <p:cNvPr id="14345" name="Straight Connector 5">
            <a:extLst>
              <a:ext uri="{FF2B5EF4-FFF2-40B4-BE49-F238E27FC236}">
                <a16:creationId xmlns:a16="http://schemas.microsoft.com/office/drawing/2014/main" id="{A9F6269D-792D-4EEF-9B4C-ED442B31EE12}"/>
              </a:ext>
            </a:extLst>
          </p:cNvPr>
          <p:cNvCxnSpPr>
            <a:cxnSpLocks noChangeShapeType="1"/>
          </p:cNvCxnSpPr>
          <p:nvPr>
            <p:custDataLst>
              <p:tags r:id="rId4"/>
            </p:custDataLst>
          </p:nvPr>
        </p:nvCxnSpPr>
        <p:spPr bwMode="auto">
          <a:xfrm>
            <a:off x="1524000" y="666750"/>
            <a:ext cx="9144000" cy="0"/>
          </a:xfrm>
          <a:prstGeom prst="line">
            <a:avLst/>
          </a:prstGeom>
          <a:noFill/>
          <a:ln w="38100" algn="ctr">
            <a:solidFill>
              <a:srgbClr val="64B744"/>
            </a:solidFill>
            <a:round/>
            <a:headEnd/>
            <a:tailEnd/>
          </a:ln>
          <a:extLst>
            <a:ext uri="{909E8E84-426E-40DD-AFC4-6F175D3DCCD1}">
              <a14:hiddenFill xmlns:a14="http://schemas.microsoft.com/office/drawing/2010/main">
                <a:noFill/>
              </a14:hiddenFill>
            </a:ext>
          </a:extLst>
        </p:spPr>
      </p:cxnSp>
      <p:sp>
        <p:nvSpPr>
          <p:cNvPr id="16394" name="Text Placeholder 2">
            <a:extLst>
              <a:ext uri="{FF2B5EF4-FFF2-40B4-BE49-F238E27FC236}">
                <a16:creationId xmlns:a16="http://schemas.microsoft.com/office/drawing/2014/main" id="{87224D29-EFD4-4B8E-84E1-29C9B4FE9DE5}"/>
              </a:ext>
            </a:extLst>
          </p:cNvPr>
          <p:cNvSpPr txBox="1"/>
          <p:nvPr>
            <p:custDataLst>
              <p:tags r:id="rId5"/>
            </p:custDataLst>
          </p:nvPr>
        </p:nvSpPr>
        <p:spPr bwMode="auto">
          <a:xfrm>
            <a:off x="1524000" y="1066119"/>
            <a:ext cx="9144000" cy="317500"/>
          </a:xfrm>
          <a:prstGeom prst="rect">
            <a:avLst/>
          </a:prstGeom>
          <a:noFill/>
          <a:ln w="9525" cap="flat" cmpd="sng" algn="ctr">
            <a:noFill/>
            <a:prstDash val="solid"/>
            <a:miter lim="800000"/>
            <a:headEnd type="none" w="med" len="med"/>
            <a:tailEnd type="none" w="med" len="med"/>
          </a:ln>
        </p:spPr>
        <p:txBody>
          <a:bodyPr lIns="254000" tIns="0" rIns="127000" bIns="6350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100" dirty="0">
                <a:ln w="9525" cap="flat" cmpd="sng" algn="ctr">
                  <a:noFill/>
                  <a:prstDash val="solid"/>
                  <a:round/>
                  <a:headEnd type="none" w="med" len="med"/>
                  <a:tailEnd type="none" w="med" len="med"/>
                </a:ln>
                <a:solidFill>
                  <a:srgbClr val="808080"/>
                </a:solidFill>
                <a:latin typeface="Helvetica" charset="0"/>
                <a:ea typeface="Arial"/>
                <a:cs typeface="Helvetica"/>
                <a:sym typeface="Wingdings"/>
              </a:rPr>
              <a:t>Rockwood and Green's Fractures in Adults, 9e,  2019</a:t>
            </a:r>
          </a:p>
        </p:txBody>
      </p:sp>
      <p:pic>
        <p:nvPicPr>
          <p:cNvPr id="14347" name="Picture 13" descr="OTA logo">
            <a:extLst>
              <a:ext uri="{FF2B5EF4-FFF2-40B4-BE49-F238E27FC236}">
                <a16:creationId xmlns:a16="http://schemas.microsoft.com/office/drawing/2014/main" id="{7D6FC79A-1DB9-4F66-9EE9-4194E0D8A698}"/>
              </a:ext>
            </a:extLst>
          </p:cNvPr>
          <p:cNvPicPr>
            <a:picLocks noChangeAspect="1" noChangeArrowheads="1"/>
          </p:cNvPicPr>
          <p:nvPr>
            <p:custDataLst>
              <p:tags r:id="rId6"/>
            </p:custDataLst>
          </p:nvPr>
        </p:nvPicPr>
        <p:blipFill>
          <a:blip r:embed="rId9">
            <a:extLst>
              <a:ext uri="{28A0092B-C50C-407E-A947-70E740481C1C}">
                <a14:useLocalDpi xmlns:a14="http://schemas.microsoft.com/office/drawing/2010/main" val="0"/>
              </a:ext>
            </a:extLst>
          </a:blip>
          <a:srcRect/>
          <a:stretch>
            <a:fillRect/>
          </a:stretch>
        </p:blipFill>
        <p:spPr bwMode="auto">
          <a:xfrm>
            <a:off x="1524001" y="0"/>
            <a:ext cx="48609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348" name="New picture">
            <a:extLst>
              <a:ext uri="{FF2B5EF4-FFF2-40B4-BE49-F238E27FC236}">
                <a16:creationId xmlns:a16="http://schemas.microsoft.com/office/drawing/2014/main" id="{C56A9411-9E6D-4498-BCFD-CF0671A085A0}"/>
              </a:ext>
            </a:extLst>
          </p:cNvPr>
          <p:cNvPicPr>
            <a:picLocks noChangeAspect="1" noChangeArrowheads="1"/>
          </p:cNvPicPr>
          <p:nvPr>
            <p:custDataLst>
              <p:tags r:id="rId7"/>
            </p:custDataLst>
          </p:nvPr>
        </p:nvPicPr>
        <p:blipFill>
          <a:blip r:embed="rId10">
            <a:extLst>
              <a:ext uri="{28A0092B-C50C-407E-A947-70E740481C1C}">
                <a14:useLocalDpi xmlns:a14="http://schemas.microsoft.com/office/drawing/2010/main" val="0"/>
              </a:ext>
            </a:extLst>
          </a:blip>
          <a:srcRect/>
          <a:stretch>
            <a:fillRect/>
          </a:stretch>
        </p:blipFill>
        <p:spPr bwMode="auto">
          <a:xfrm>
            <a:off x="1196484" y="1601789"/>
            <a:ext cx="8750144" cy="3004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3" name="Rectangle 2">
            <a:extLst>
              <a:ext uri="{FF2B5EF4-FFF2-40B4-BE49-F238E27FC236}">
                <a16:creationId xmlns:a16="http://schemas.microsoft.com/office/drawing/2014/main" id="{3D371460-A303-42E7-BDB8-05556CEAD9CB}"/>
              </a:ext>
            </a:extLst>
          </p:cNvPr>
          <p:cNvSpPr/>
          <p:nvPr/>
        </p:nvSpPr>
        <p:spPr>
          <a:xfrm>
            <a:off x="7767485" y="1574119"/>
            <a:ext cx="2346258" cy="31551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59C8A-9A40-4A7A-AB6D-CD9D34513E55}"/>
              </a:ext>
            </a:extLst>
          </p:cNvPr>
          <p:cNvSpPr>
            <a:spLocks noGrp="1"/>
          </p:cNvSpPr>
          <p:nvPr>
            <p:ph type="title"/>
          </p:nvPr>
        </p:nvSpPr>
        <p:spPr/>
        <p:txBody>
          <a:bodyPr>
            <a:normAutofit/>
          </a:bodyPr>
          <a:lstStyle/>
          <a:p>
            <a:r>
              <a:rPr lang="en-US" sz="1800" dirty="0">
                <a:hlinkClick r:id="rId2"/>
              </a:rPr>
              <a:t>https://otaonline.org/video-library/45036/procedures-and-techniques/multimedia/16723112/coaptation-splint-application-technique</a:t>
            </a:r>
            <a:endParaRPr lang="en-US" sz="1800" b="1" u="sng" dirty="0"/>
          </a:p>
        </p:txBody>
      </p:sp>
      <p:pic>
        <p:nvPicPr>
          <p:cNvPr id="5" name="Content Placeholder 4">
            <a:extLst>
              <a:ext uri="{FF2B5EF4-FFF2-40B4-BE49-F238E27FC236}">
                <a16:creationId xmlns:a16="http://schemas.microsoft.com/office/drawing/2014/main" id="{E40232CB-C0C5-4C8C-8D6F-028FEA5B727D}"/>
              </a:ext>
            </a:extLst>
          </p:cNvPr>
          <p:cNvPicPr>
            <a:picLocks noGrp="1" noChangeAspect="1"/>
          </p:cNvPicPr>
          <p:nvPr>
            <p:ph idx="1"/>
          </p:nvPr>
        </p:nvPicPr>
        <p:blipFill>
          <a:blip r:embed="rId3"/>
          <a:stretch>
            <a:fillRect/>
          </a:stretch>
        </p:blipFill>
        <p:spPr>
          <a:xfrm>
            <a:off x="982545" y="1825625"/>
            <a:ext cx="10226909" cy="4351338"/>
          </a:xfrm>
        </p:spPr>
      </p:pic>
    </p:spTree>
    <p:extLst>
      <p:ext uri="{BB962C8B-B14F-4D97-AF65-F5344CB8AC3E}">
        <p14:creationId xmlns:p14="http://schemas.microsoft.com/office/powerpoint/2010/main" val="2372356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a:extLst>
              <a:ext uri="{FF2B5EF4-FFF2-40B4-BE49-F238E27FC236}">
                <a16:creationId xmlns:a16="http://schemas.microsoft.com/office/drawing/2014/main" id="{32470D6D-8BB3-4A55-ACA2-1A4A6276C96A}"/>
              </a:ext>
            </a:extLst>
          </p:cNvPr>
          <p:cNvSpPr/>
          <p:nvPr>
            <p:custDataLst>
              <p:tags r:id="rId1"/>
            </p:custDataLst>
          </p:nvPr>
        </p:nvSpPr>
        <p:spPr>
          <a:xfrm>
            <a:off x="1524000" y="687388"/>
            <a:ext cx="9144000" cy="914400"/>
          </a:xfrm>
          <a:prstGeom prst="rect">
            <a:avLst/>
          </a:prstGeom>
          <a:solidFill>
            <a:srgbClr val="64B744">
              <a:alpha val="18824"/>
            </a:srgbClr>
          </a:solidFill>
          <a:ln w="25400" cap="flat" cmpd="sng" algn="ctr">
            <a:noFill/>
            <a:prstDash val="solid"/>
            <a:round/>
            <a:headEnd type="none" w="med" len="med"/>
            <a:tailEnd type="none" w="med" len="med"/>
          </a:ln>
        </p:spPr>
        <p:txBody>
          <a:bodyPr anchor="ctr"/>
          <a:lstStyle/>
          <a:p>
            <a:pPr algn="ctr">
              <a:buSzTx/>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endParaRPr lang="en-US">
              <a:solidFill>
                <a:schemeClr val="lt1"/>
              </a:solidFill>
              <a:sym typeface="Wingdings" charset="2"/>
            </a:endParaRPr>
          </a:p>
        </p:txBody>
      </p:sp>
      <p:sp>
        <p:nvSpPr>
          <p:cNvPr id="16389" name="Text Placeholder 2">
            <a:extLst>
              <a:ext uri="{FF2B5EF4-FFF2-40B4-BE49-F238E27FC236}">
                <a16:creationId xmlns:a16="http://schemas.microsoft.com/office/drawing/2014/main" id="{46159B5E-8215-436A-AE17-834050BB9786}"/>
              </a:ext>
            </a:extLst>
          </p:cNvPr>
          <p:cNvSpPr txBox="1"/>
          <p:nvPr>
            <p:custDataLst>
              <p:tags r:id="rId2"/>
            </p:custDataLst>
          </p:nvPr>
        </p:nvSpPr>
        <p:spPr bwMode="auto">
          <a:xfrm>
            <a:off x="1524000" y="692150"/>
            <a:ext cx="9144000" cy="508000"/>
          </a:xfrm>
          <a:prstGeom prst="rect">
            <a:avLst/>
          </a:prstGeom>
          <a:noFill/>
          <a:ln w="9525" cap="flat" cmpd="sng" algn="ctr">
            <a:noFill/>
            <a:prstDash val="solid"/>
            <a:miter lim="800000"/>
            <a:headEnd type="none" w="med" len="med"/>
            <a:tailEnd type="none" w="med" len="med"/>
          </a:ln>
        </p:spPr>
        <p:txBody>
          <a:bodyPr lIns="254000" tIns="63500" rIns="127000" bIns="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300">
                <a:ln w="9525" cap="flat" cmpd="sng" algn="ctr">
                  <a:noFill/>
                  <a:prstDash val="solid"/>
                  <a:round/>
                  <a:headEnd type="none" w="med" len="med"/>
                  <a:tailEnd type="none" w="med" len="med"/>
                </a:ln>
                <a:solidFill>
                  <a:srgbClr val="000000"/>
                </a:solidFill>
                <a:latin typeface="Helvetica" charset="0"/>
                <a:ea typeface="Arial"/>
                <a:cs typeface="Helvetica"/>
                <a:sym typeface="Wingdings"/>
              </a:rPr>
              <a:t>From: </a:t>
            </a:r>
            <a:r>
              <a:rPr lang="en-US" sz="1300" b="1">
                <a:ln w="9525" cap="flat" cmpd="sng" algn="ctr">
                  <a:noFill/>
                  <a:prstDash val="solid"/>
                  <a:round/>
                  <a:headEnd type="none" w="med" len="med"/>
                  <a:tailEnd type="none" w="med" len="med"/>
                </a:ln>
                <a:solidFill>
                  <a:srgbClr val="000000"/>
                </a:solidFill>
                <a:latin typeface="Helvetica" charset="0"/>
                <a:ea typeface="Arial"/>
                <a:cs typeface="Helvetica"/>
                <a:sym typeface="Wingdings"/>
              </a:rPr>
              <a:t>36 Humeral Shaft Fractures</a:t>
            </a:r>
          </a:p>
        </p:txBody>
      </p:sp>
      <p:cxnSp>
        <p:nvCxnSpPr>
          <p:cNvPr id="14342" name="Straight Connector 8">
            <a:extLst>
              <a:ext uri="{FF2B5EF4-FFF2-40B4-BE49-F238E27FC236}">
                <a16:creationId xmlns:a16="http://schemas.microsoft.com/office/drawing/2014/main" id="{48D239D8-9C82-4D8C-A026-7E424C4EA8A7}"/>
              </a:ext>
            </a:extLst>
          </p:cNvPr>
          <p:cNvCxnSpPr>
            <a:cxnSpLocks noChangeShapeType="1"/>
          </p:cNvCxnSpPr>
          <p:nvPr>
            <p:custDataLst>
              <p:tags r:id="rId3"/>
            </p:custDataLst>
          </p:nvPr>
        </p:nvCxnSpPr>
        <p:spPr bwMode="auto">
          <a:xfrm flipV="1">
            <a:off x="1524000" y="6215064"/>
            <a:ext cx="9144000" cy="7937"/>
          </a:xfrm>
          <a:prstGeom prst="line">
            <a:avLst/>
          </a:prstGeom>
          <a:noFill/>
          <a:ln w="12700" algn="ctr">
            <a:solidFill>
              <a:srgbClr val="D8D8DB"/>
            </a:solidFill>
            <a:round/>
            <a:headEnd/>
            <a:tailEnd/>
          </a:ln>
          <a:extLst>
            <a:ext uri="{909E8E84-426E-40DD-AFC4-6F175D3DCCD1}">
              <a14:hiddenFill xmlns:a14="http://schemas.microsoft.com/office/drawing/2010/main">
                <a:noFill/>
              </a14:hiddenFill>
            </a:ext>
          </a:extLst>
        </p:spPr>
      </p:cxnSp>
      <p:cxnSp>
        <p:nvCxnSpPr>
          <p:cNvPr id="14345" name="Straight Connector 5">
            <a:extLst>
              <a:ext uri="{FF2B5EF4-FFF2-40B4-BE49-F238E27FC236}">
                <a16:creationId xmlns:a16="http://schemas.microsoft.com/office/drawing/2014/main" id="{4749550A-52F9-4BFC-914E-D0B3C641B57C}"/>
              </a:ext>
            </a:extLst>
          </p:cNvPr>
          <p:cNvCxnSpPr>
            <a:cxnSpLocks noChangeShapeType="1"/>
          </p:cNvCxnSpPr>
          <p:nvPr>
            <p:custDataLst>
              <p:tags r:id="rId4"/>
            </p:custDataLst>
          </p:nvPr>
        </p:nvCxnSpPr>
        <p:spPr bwMode="auto">
          <a:xfrm>
            <a:off x="1524000" y="666750"/>
            <a:ext cx="9144000" cy="0"/>
          </a:xfrm>
          <a:prstGeom prst="line">
            <a:avLst/>
          </a:prstGeom>
          <a:noFill/>
          <a:ln w="38100" algn="ctr">
            <a:solidFill>
              <a:srgbClr val="64B744"/>
            </a:solidFill>
            <a:round/>
            <a:headEnd/>
            <a:tailEnd/>
          </a:ln>
          <a:extLst>
            <a:ext uri="{909E8E84-426E-40DD-AFC4-6F175D3DCCD1}">
              <a14:hiddenFill xmlns:a14="http://schemas.microsoft.com/office/drawing/2010/main">
                <a:noFill/>
              </a14:hiddenFill>
            </a:ext>
          </a:extLst>
        </p:spPr>
      </p:cxnSp>
      <p:sp>
        <p:nvSpPr>
          <p:cNvPr id="16394" name="Text Placeholder 2">
            <a:extLst>
              <a:ext uri="{FF2B5EF4-FFF2-40B4-BE49-F238E27FC236}">
                <a16:creationId xmlns:a16="http://schemas.microsoft.com/office/drawing/2014/main" id="{87224D29-EFD4-4B8E-84E1-29C9B4FE9DE5}"/>
              </a:ext>
            </a:extLst>
          </p:cNvPr>
          <p:cNvSpPr txBox="1"/>
          <p:nvPr>
            <p:custDataLst>
              <p:tags r:id="rId5"/>
            </p:custDataLst>
          </p:nvPr>
        </p:nvSpPr>
        <p:spPr bwMode="auto">
          <a:xfrm>
            <a:off x="1524000" y="1282700"/>
            <a:ext cx="9144000" cy="317500"/>
          </a:xfrm>
          <a:prstGeom prst="rect">
            <a:avLst/>
          </a:prstGeom>
          <a:noFill/>
          <a:ln w="9525" cap="flat" cmpd="sng" algn="ctr">
            <a:noFill/>
            <a:prstDash val="solid"/>
            <a:miter lim="800000"/>
            <a:headEnd type="none" w="med" len="med"/>
            <a:tailEnd type="none" w="med" len="med"/>
          </a:ln>
        </p:spPr>
        <p:txBody>
          <a:bodyPr lIns="254000" tIns="0" rIns="127000" bIns="6350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100">
                <a:ln w="9525" cap="flat" cmpd="sng" algn="ctr">
                  <a:noFill/>
                  <a:prstDash val="solid"/>
                  <a:round/>
                  <a:headEnd type="none" w="med" len="med"/>
                  <a:tailEnd type="none" w="med" len="med"/>
                </a:ln>
                <a:solidFill>
                  <a:srgbClr val="808080"/>
                </a:solidFill>
                <a:latin typeface="Helvetica" charset="0"/>
                <a:ea typeface="Arial"/>
                <a:cs typeface="Helvetica"/>
                <a:sym typeface="Wingdings"/>
              </a:rPr>
              <a:t>Rockwood and Green's Fractures in Adults, 9e,  2019</a:t>
            </a:r>
          </a:p>
        </p:txBody>
      </p:sp>
      <p:pic>
        <p:nvPicPr>
          <p:cNvPr id="14347" name="Picture 13" descr="OTA logo">
            <a:extLst>
              <a:ext uri="{FF2B5EF4-FFF2-40B4-BE49-F238E27FC236}">
                <a16:creationId xmlns:a16="http://schemas.microsoft.com/office/drawing/2014/main" id="{51B9F117-840D-4E41-9EC2-17211E2C1B12}"/>
              </a:ext>
            </a:extLst>
          </p:cNvPr>
          <p:cNvPicPr>
            <a:picLocks noChangeAspect="1" noChangeArrowheads="1"/>
          </p:cNvPicPr>
          <p:nvPr>
            <p:custDataLst>
              <p:tags r:id="rId6"/>
            </p:custDataLst>
          </p:nvPr>
        </p:nvPicPr>
        <p:blipFill>
          <a:blip r:embed="rId9">
            <a:extLst>
              <a:ext uri="{28A0092B-C50C-407E-A947-70E740481C1C}">
                <a14:useLocalDpi xmlns:a14="http://schemas.microsoft.com/office/drawing/2010/main" val="0"/>
              </a:ext>
            </a:extLst>
          </a:blip>
          <a:srcRect/>
          <a:stretch>
            <a:fillRect/>
          </a:stretch>
        </p:blipFill>
        <p:spPr bwMode="auto">
          <a:xfrm>
            <a:off x="1524001" y="0"/>
            <a:ext cx="48609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348" name="New picture">
            <a:extLst>
              <a:ext uri="{FF2B5EF4-FFF2-40B4-BE49-F238E27FC236}">
                <a16:creationId xmlns:a16="http://schemas.microsoft.com/office/drawing/2014/main" id="{D123E5D4-A202-4C0C-8922-CDEAA634EAA1}"/>
              </a:ext>
            </a:extLst>
          </p:cNvPr>
          <p:cNvPicPr>
            <a:picLocks noChangeAspect="1" noChangeArrowheads="1"/>
          </p:cNvPicPr>
          <p:nvPr>
            <p:custDataLst>
              <p:tags r:id="rId7"/>
            </p:custDataLst>
          </p:nvPr>
        </p:nvPicPr>
        <p:blipFill>
          <a:blip r:embed="rId10">
            <a:extLst>
              <a:ext uri="{28A0092B-C50C-407E-A947-70E740481C1C}">
                <a14:useLocalDpi xmlns:a14="http://schemas.microsoft.com/office/drawing/2010/main" val="0"/>
              </a:ext>
            </a:extLst>
          </a:blip>
          <a:srcRect/>
          <a:stretch>
            <a:fillRect/>
          </a:stretch>
        </p:blipFill>
        <p:spPr bwMode="auto">
          <a:xfrm>
            <a:off x="1781674" y="2411414"/>
            <a:ext cx="4847726" cy="340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2" name="Picture 1">
            <a:extLst>
              <a:ext uri="{FF2B5EF4-FFF2-40B4-BE49-F238E27FC236}">
                <a16:creationId xmlns:a16="http://schemas.microsoft.com/office/drawing/2014/main" id="{0A5023B6-64F0-4C3B-83B4-9AEB96A2F843}"/>
              </a:ext>
            </a:extLst>
          </p:cNvPr>
          <p:cNvPicPr>
            <a:picLocks noChangeAspect="1"/>
          </p:cNvPicPr>
          <p:nvPr/>
        </p:nvPicPr>
        <p:blipFill>
          <a:blip r:embed="rId11"/>
          <a:stretch>
            <a:fillRect/>
          </a:stretch>
        </p:blipFill>
        <p:spPr>
          <a:xfrm>
            <a:off x="8262134" y="3717927"/>
            <a:ext cx="3619500" cy="15621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1756F1-D848-40FC-B6A6-4F28E8B425E1}"/>
              </a:ext>
            </a:extLst>
          </p:cNvPr>
          <p:cNvPicPr>
            <a:picLocks noChangeAspect="1"/>
          </p:cNvPicPr>
          <p:nvPr/>
        </p:nvPicPr>
        <p:blipFill>
          <a:blip r:embed="rId2"/>
          <a:stretch>
            <a:fillRect/>
          </a:stretch>
        </p:blipFill>
        <p:spPr>
          <a:xfrm>
            <a:off x="9509649" y="5449782"/>
            <a:ext cx="2560542" cy="957155"/>
          </a:xfrm>
          <a:prstGeom prst="rect">
            <a:avLst/>
          </a:prstGeom>
        </p:spPr>
      </p:pic>
      <p:sp>
        <p:nvSpPr>
          <p:cNvPr id="11" name="Title 1">
            <a:extLst>
              <a:ext uri="{FF2B5EF4-FFF2-40B4-BE49-F238E27FC236}">
                <a16:creationId xmlns:a16="http://schemas.microsoft.com/office/drawing/2014/main" id="{79886E37-5A78-4BC7-ACDA-E71BF5D4438E}"/>
              </a:ext>
            </a:extLst>
          </p:cNvPr>
          <p:cNvSpPr>
            <a:spLocks noGrp="1"/>
          </p:cNvSpPr>
          <p:nvPr>
            <p:ph type="title"/>
          </p:nvPr>
        </p:nvSpPr>
        <p:spPr>
          <a:xfrm>
            <a:off x="798871" y="11168"/>
            <a:ext cx="10515600" cy="834410"/>
          </a:xfrm>
        </p:spPr>
        <p:txBody>
          <a:bodyPr/>
          <a:lstStyle/>
          <a:p>
            <a:r>
              <a:rPr lang="en-US" u="sng" dirty="0"/>
              <a:t>Indications for Operative Management</a:t>
            </a:r>
          </a:p>
        </p:txBody>
      </p:sp>
      <p:sp>
        <p:nvSpPr>
          <p:cNvPr id="3" name="TextBox 2"/>
          <p:cNvSpPr txBox="1"/>
          <p:nvPr/>
        </p:nvSpPr>
        <p:spPr>
          <a:xfrm>
            <a:off x="1310146" y="845578"/>
            <a:ext cx="8787580" cy="5632311"/>
          </a:xfrm>
          <a:prstGeom prst="rect">
            <a:avLst/>
          </a:prstGeom>
          <a:noFill/>
        </p:spPr>
        <p:txBody>
          <a:bodyPr wrap="square" rtlCol="0">
            <a:spAutoFit/>
          </a:bodyPr>
          <a:lstStyle/>
          <a:p>
            <a:r>
              <a:rPr lang="en-US" b="1" dirty="0"/>
              <a:t>Indications</a:t>
            </a:r>
          </a:p>
          <a:p>
            <a:pPr marL="285750" indent="-285750">
              <a:buFont typeface="Arial" panose="020B0604020202020204" pitchFamily="34" charset="0"/>
              <a:buChar char="•"/>
            </a:pPr>
            <a:r>
              <a:rPr lang="en-US" dirty="0"/>
              <a:t>Inability to maintain satisfactory reduction</a:t>
            </a:r>
          </a:p>
          <a:p>
            <a:pPr marL="285750" indent="-285750">
              <a:buFont typeface="Arial" panose="020B0604020202020204" pitchFamily="34" charset="0"/>
              <a:buChar char="•"/>
            </a:pPr>
            <a:r>
              <a:rPr lang="en-US" dirty="0"/>
              <a:t>Multiple injuries</a:t>
            </a:r>
          </a:p>
          <a:p>
            <a:pPr marL="285750" indent="-285750">
              <a:buFont typeface="Arial" panose="020B0604020202020204" pitchFamily="34" charset="0"/>
              <a:buChar char="•"/>
            </a:pPr>
            <a:r>
              <a:rPr lang="en-US" dirty="0"/>
              <a:t>Bilateral fractures</a:t>
            </a:r>
          </a:p>
          <a:p>
            <a:pPr marL="285750" indent="-285750">
              <a:buFont typeface="Arial" panose="020B0604020202020204" pitchFamily="34" charset="0"/>
              <a:buChar char="•"/>
            </a:pPr>
            <a:r>
              <a:rPr lang="en-US" dirty="0"/>
              <a:t>Floating elbow</a:t>
            </a:r>
          </a:p>
          <a:p>
            <a:pPr marL="285750" indent="-285750">
              <a:buFont typeface="Arial" panose="020B0604020202020204" pitchFamily="34" charset="0"/>
              <a:buChar char="•"/>
            </a:pPr>
            <a:r>
              <a:rPr lang="en-US" dirty="0"/>
              <a:t>Intra-articular extension of fracture</a:t>
            </a:r>
          </a:p>
          <a:p>
            <a:pPr marL="285750" indent="-285750">
              <a:buFont typeface="Arial" panose="020B0604020202020204" pitchFamily="34" charset="0"/>
              <a:buChar char="•"/>
            </a:pPr>
            <a:r>
              <a:rPr lang="en-US" dirty="0"/>
              <a:t>Progressive nerve palsy</a:t>
            </a:r>
          </a:p>
          <a:p>
            <a:pPr marL="285750" indent="-285750">
              <a:buFont typeface="Arial" panose="020B0604020202020204" pitchFamily="34" charset="0"/>
              <a:buChar char="•"/>
            </a:pPr>
            <a:r>
              <a:rPr lang="en-US" dirty="0"/>
              <a:t>Significant vascular injury</a:t>
            </a:r>
          </a:p>
          <a:p>
            <a:pPr marL="285750" indent="-285750">
              <a:buFont typeface="Arial" panose="020B0604020202020204" pitchFamily="34" charset="0"/>
              <a:buChar char="•"/>
            </a:pPr>
            <a:r>
              <a:rPr lang="en-US" dirty="0"/>
              <a:t>Nonunion/infected nonunion</a:t>
            </a:r>
          </a:p>
          <a:p>
            <a:pPr marL="285750" indent="-285750">
              <a:buFont typeface="Arial" panose="020B0604020202020204" pitchFamily="34" charset="0"/>
              <a:buChar char="•"/>
            </a:pPr>
            <a:r>
              <a:rPr lang="en-US" dirty="0"/>
              <a:t>Pathologic fracture</a:t>
            </a:r>
          </a:p>
          <a:p>
            <a:endParaRPr lang="en-US" dirty="0"/>
          </a:p>
          <a:p>
            <a:r>
              <a:rPr lang="en-US" b="1" dirty="0"/>
              <a:t>Relative Indications</a:t>
            </a:r>
          </a:p>
          <a:p>
            <a:pPr marL="285750" indent="-285750">
              <a:buFont typeface="Arial" panose="020B0604020202020204" pitchFamily="34" charset="0"/>
              <a:buChar char="•"/>
            </a:pPr>
            <a:r>
              <a:rPr lang="en-US" dirty="0"/>
              <a:t>Open fractures</a:t>
            </a:r>
          </a:p>
          <a:p>
            <a:pPr marL="285750" indent="-285750">
              <a:buFont typeface="Arial" panose="020B0604020202020204" pitchFamily="34" charset="0"/>
              <a:buChar char="•"/>
            </a:pPr>
            <a:r>
              <a:rPr lang="en-US" dirty="0"/>
              <a:t>Segmental fractures</a:t>
            </a:r>
          </a:p>
          <a:p>
            <a:pPr marL="285750" indent="-285750">
              <a:buFont typeface="Arial" panose="020B0604020202020204" pitchFamily="34" charset="0"/>
              <a:buChar char="•"/>
            </a:pPr>
            <a:r>
              <a:rPr lang="en-US" dirty="0"/>
              <a:t>Long oblique fracture of the proximal humerus, especially with valgus angulation</a:t>
            </a:r>
          </a:p>
          <a:p>
            <a:pPr marL="285750" indent="-285750">
              <a:buFont typeface="Arial" panose="020B0604020202020204" pitchFamily="34" charset="0"/>
              <a:buChar char="•"/>
            </a:pPr>
            <a:r>
              <a:rPr lang="en-US" dirty="0"/>
              <a:t>Large soft tissue wounds or burns that require frequent care</a:t>
            </a:r>
          </a:p>
          <a:p>
            <a:pPr marL="285750" indent="-285750">
              <a:buFont typeface="Arial" panose="020B0604020202020204" pitchFamily="34" charset="0"/>
              <a:buChar char="•"/>
            </a:pPr>
            <a:r>
              <a:rPr lang="en-US" dirty="0"/>
              <a:t>Noncompliant patients</a:t>
            </a:r>
          </a:p>
          <a:p>
            <a:pPr marL="285750" indent="-285750">
              <a:buFont typeface="Arial" panose="020B0604020202020204" pitchFamily="34" charset="0"/>
              <a:buChar char="•"/>
            </a:pPr>
            <a:r>
              <a:rPr lang="en-US" dirty="0"/>
              <a:t>Obesity</a:t>
            </a:r>
          </a:p>
          <a:p>
            <a:pPr marL="285750" indent="-285750">
              <a:buFont typeface="Arial" panose="020B0604020202020204" pitchFamily="34" charset="0"/>
              <a:buChar char="•"/>
            </a:pPr>
            <a:r>
              <a:rPr lang="en-US" dirty="0"/>
              <a:t>Periprosthetic fractures</a:t>
            </a:r>
          </a:p>
          <a:p>
            <a:pPr marL="285750" indent="-285750">
              <a:buFont typeface="Arial" panose="020B0604020202020204" pitchFamily="34" charset="0"/>
              <a:buChar char="•"/>
            </a:pPr>
            <a:r>
              <a:rPr lang="en-US" dirty="0"/>
              <a:t>Type A fracture in the mid-shaft</a:t>
            </a:r>
          </a:p>
        </p:txBody>
      </p:sp>
    </p:spTree>
    <p:extLst>
      <p:ext uri="{BB962C8B-B14F-4D97-AF65-F5344CB8AC3E}">
        <p14:creationId xmlns:p14="http://schemas.microsoft.com/office/powerpoint/2010/main" val="2032234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1756F1-D848-40FC-B6A6-4F28E8B425E1}"/>
              </a:ext>
            </a:extLst>
          </p:cNvPr>
          <p:cNvPicPr>
            <a:picLocks noChangeAspect="1"/>
          </p:cNvPicPr>
          <p:nvPr/>
        </p:nvPicPr>
        <p:blipFill>
          <a:blip r:embed="rId2"/>
          <a:stretch>
            <a:fillRect/>
          </a:stretch>
        </p:blipFill>
        <p:spPr>
          <a:xfrm>
            <a:off x="9509649" y="5449782"/>
            <a:ext cx="2560542" cy="957155"/>
          </a:xfrm>
          <a:prstGeom prst="rect">
            <a:avLst/>
          </a:prstGeom>
        </p:spPr>
      </p:pic>
      <p:sp>
        <p:nvSpPr>
          <p:cNvPr id="2" name="TextBox 1"/>
          <p:cNvSpPr txBox="1"/>
          <p:nvPr/>
        </p:nvSpPr>
        <p:spPr>
          <a:xfrm>
            <a:off x="1327354" y="-36195"/>
            <a:ext cx="10650864" cy="6894195"/>
          </a:xfrm>
          <a:prstGeom prst="rect">
            <a:avLst/>
          </a:prstGeom>
          <a:noFill/>
        </p:spPr>
        <p:txBody>
          <a:bodyPr wrap="none" rtlCol="0">
            <a:spAutoFit/>
          </a:bodyPr>
          <a:lstStyle/>
          <a:p>
            <a:r>
              <a:rPr lang="en-US" sz="2800" b="1" dirty="0"/>
              <a:t>ORIF of Diaphyseal Humeral Fractures: Surgical Pitfalls and Preventions</a:t>
            </a:r>
          </a:p>
          <a:p>
            <a:endParaRPr lang="en-US" dirty="0"/>
          </a:p>
          <a:p>
            <a:r>
              <a:rPr lang="en-US" dirty="0"/>
              <a:t>Excessive stripping of soft-tissue</a:t>
            </a:r>
          </a:p>
          <a:p>
            <a:pPr marL="285750" indent="-285750">
              <a:buFont typeface="Arial" panose="020B0604020202020204" pitchFamily="34" charset="0"/>
              <a:buChar char="•"/>
            </a:pPr>
            <a:r>
              <a:rPr lang="en-US" dirty="0"/>
              <a:t>Familiarity with anatomy of arm</a:t>
            </a:r>
          </a:p>
          <a:p>
            <a:pPr marL="285750" indent="-285750">
              <a:buFont typeface="Arial" panose="020B0604020202020204" pitchFamily="34" charset="0"/>
              <a:buChar char="•"/>
            </a:pPr>
            <a:r>
              <a:rPr lang="en-US" dirty="0"/>
              <a:t>Careful dissection</a:t>
            </a:r>
          </a:p>
          <a:p>
            <a:endParaRPr lang="en-US" dirty="0"/>
          </a:p>
          <a:p>
            <a:r>
              <a:rPr lang="en-US" dirty="0"/>
              <a:t>Unacceptable reduction of fracture</a:t>
            </a:r>
          </a:p>
          <a:p>
            <a:pPr marL="285750" indent="-285750">
              <a:buFont typeface="Arial" panose="020B0604020202020204" pitchFamily="34" charset="0"/>
              <a:buChar char="•"/>
            </a:pPr>
            <a:r>
              <a:rPr lang="en-US" dirty="0"/>
              <a:t>Adequate surgical exposure</a:t>
            </a:r>
          </a:p>
          <a:p>
            <a:pPr marL="285750" indent="-285750">
              <a:buFont typeface="Arial" panose="020B0604020202020204" pitchFamily="34" charset="0"/>
              <a:buChar char="•"/>
            </a:pPr>
            <a:r>
              <a:rPr lang="en-US" dirty="0"/>
              <a:t>Use of fluoroscopy</a:t>
            </a:r>
          </a:p>
          <a:p>
            <a:pPr marL="285750" indent="-285750">
              <a:buFont typeface="Arial" panose="020B0604020202020204" pitchFamily="34" charset="0"/>
              <a:buChar char="•"/>
            </a:pPr>
            <a:r>
              <a:rPr lang="en-US" dirty="0"/>
              <a:t>Can accept 2-3 cm shortening, but no more</a:t>
            </a:r>
          </a:p>
          <a:p>
            <a:pPr marL="285750" indent="-285750">
              <a:buFont typeface="Arial" panose="020B0604020202020204" pitchFamily="34" charset="0"/>
              <a:buChar char="•"/>
            </a:pPr>
            <a:r>
              <a:rPr lang="en-US" dirty="0"/>
              <a:t>Consider staged bone grafting for larger gaps</a:t>
            </a:r>
          </a:p>
          <a:p>
            <a:endParaRPr lang="en-US" dirty="0"/>
          </a:p>
          <a:p>
            <a:r>
              <a:rPr lang="en-US" dirty="0"/>
              <a:t>Unstable fixation</a:t>
            </a:r>
          </a:p>
          <a:p>
            <a:pPr marL="285750" indent="-285750">
              <a:buFont typeface="Arial" panose="020B0604020202020204" pitchFamily="34" charset="0"/>
              <a:buChar char="•"/>
            </a:pPr>
            <a:r>
              <a:rPr lang="en-US" dirty="0"/>
              <a:t>4.5 mm DCP or LCP</a:t>
            </a:r>
          </a:p>
          <a:p>
            <a:pPr marL="285750" indent="-285750">
              <a:buFont typeface="Arial" panose="020B0604020202020204" pitchFamily="34" charset="0"/>
              <a:buChar char="•"/>
            </a:pPr>
            <a:r>
              <a:rPr lang="en-US" dirty="0"/>
              <a:t>3-4 screws in each fragment</a:t>
            </a:r>
          </a:p>
          <a:p>
            <a:pPr marL="285750" indent="-285750">
              <a:buFont typeface="Arial" panose="020B0604020202020204" pitchFamily="34" charset="0"/>
              <a:buChar char="•"/>
            </a:pPr>
            <a:r>
              <a:rPr lang="en-US" dirty="0"/>
              <a:t>Appropriate use of lag screws</a:t>
            </a:r>
          </a:p>
          <a:p>
            <a:pPr marL="285750" indent="-285750">
              <a:buFont typeface="Arial" panose="020B0604020202020204" pitchFamily="34" charset="0"/>
              <a:buChar char="•"/>
            </a:pPr>
            <a:r>
              <a:rPr lang="en-US" dirty="0"/>
              <a:t>Incorporate condyles or use 2 plates for distal fractures</a:t>
            </a:r>
          </a:p>
          <a:p>
            <a:endParaRPr lang="en-US" dirty="0"/>
          </a:p>
          <a:p>
            <a:r>
              <a:rPr lang="en-US" dirty="0"/>
              <a:t>Iatrogenic neurovascular injury</a:t>
            </a:r>
          </a:p>
          <a:p>
            <a:pPr marL="285750" indent="-285750">
              <a:buFont typeface="Arial" panose="020B0604020202020204" pitchFamily="34" charset="0"/>
              <a:buChar char="•"/>
            </a:pPr>
            <a:r>
              <a:rPr lang="en-US" dirty="0"/>
              <a:t>Familiarity with anatomy of arm</a:t>
            </a:r>
          </a:p>
          <a:p>
            <a:pPr marL="285750" indent="-285750">
              <a:buFont typeface="Arial" panose="020B0604020202020204" pitchFamily="34" charset="0"/>
              <a:buChar char="•"/>
            </a:pPr>
            <a:r>
              <a:rPr lang="en-US" dirty="0"/>
              <a:t>Careful dissection: Identify and protect nearby vessels and nerves</a:t>
            </a:r>
          </a:p>
          <a:p>
            <a:pPr marL="285750" indent="-285750">
              <a:buFont typeface="Arial" panose="020B0604020202020204" pitchFamily="34" charset="0"/>
              <a:buChar char="•"/>
            </a:pPr>
            <a:r>
              <a:rPr lang="en-US" dirty="0"/>
              <a:t>Avoid excessive traction</a:t>
            </a:r>
          </a:p>
          <a:p>
            <a:pPr marL="285750" indent="-285750">
              <a:buFont typeface="Arial" panose="020B0604020202020204" pitchFamily="34" charset="0"/>
              <a:buChar char="•"/>
            </a:pPr>
            <a:r>
              <a:rPr lang="en-US" dirty="0"/>
              <a:t>Avoid cerclage wiring</a:t>
            </a:r>
          </a:p>
          <a:p>
            <a:pPr marL="285750" indent="-285750">
              <a:buFont typeface="Arial" panose="020B0604020202020204" pitchFamily="34" charset="0"/>
              <a:buChar char="•"/>
            </a:pPr>
            <a:r>
              <a:rPr lang="en-US" dirty="0"/>
              <a:t>Be careful with drills and screws from opposite cortex</a:t>
            </a:r>
          </a:p>
        </p:txBody>
      </p:sp>
    </p:spTree>
    <p:extLst>
      <p:ext uri="{BB962C8B-B14F-4D97-AF65-F5344CB8AC3E}">
        <p14:creationId xmlns:p14="http://schemas.microsoft.com/office/powerpoint/2010/main" val="6185968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95238-ECB2-44BA-9B55-0B39578B98C0}"/>
              </a:ext>
            </a:extLst>
          </p:cNvPr>
          <p:cNvSpPr>
            <a:spLocks noGrp="1"/>
          </p:cNvSpPr>
          <p:nvPr>
            <p:ph type="title"/>
          </p:nvPr>
        </p:nvSpPr>
        <p:spPr/>
        <p:txBody>
          <a:bodyPr/>
          <a:lstStyle/>
          <a:p>
            <a:r>
              <a:rPr lang="en-US" dirty="0"/>
              <a:t>Functional Bracing of Humeral Shaft Fractures</a:t>
            </a:r>
          </a:p>
        </p:txBody>
      </p:sp>
    </p:spTree>
    <p:extLst>
      <p:ext uri="{BB962C8B-B14F-4D97-AF65-F5344CB8AC3E}">
        <p14:creationId xmlns:p14="http://schemas.microsoft.com/office/powerpoint/2010/main" val="11973307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85A386-D8C4-43D4-9D7E-52A6317EF119}"/>
              </a:ext>
            </a:extLst>
          </p:cNvPr>
          <p:cNvSpPr>
            <a:spLocks noGrp="1"/>
          </p:cNvSpPr>
          <p:nvPr>
            <p:ph sz="half" idx="1"/>
          </p:nvPr>
        </p:nvSpPr>
        <p:spPr>
          <a:xfrm>
            <a:off x="676413" y="526363"/>
            <a:ext cx="11215256" cy="6051418"/>
          </a:xfrm>
        </p:spPr>
        <p:txBody>
          <a:bodyPr>
            <a:normAutofit fontScale="32500" lnSpcReduction="20000"/>
          </a:bodyPr>
          <a:lstStyle/>
          <a:p>
            <a:r>
              <a:rPr lang="en-US" sz="9800" b="1" u="sng" dirty="0"/>
              <a:t>Fractures of the Shaft of the Humerus</a:t>
            </a:r>
          </a:p>
          <a:p>
            <a:pPr marL="0" indent="0">
              <a:buNone/>
            </a:pPr>
            <a:r>
              <a:rPr lang="en-US" sz="1600" dirty="0"/>
              <a:t>			</a:t>
            </a:r>
            <a:r>
              <a:rPr lang="en-US" sz="5400" dirty="0"/>
              <a:t>Klenerman, </a:t>
            </a:r>
            <a:r>
              <a:rPr lang="en-US" sz="5400" i="1" dirty="0"/>
              <a:t>JBJS(Br) </a:t>
            </a:r>
            <a:r>
              <a:rPr lang="en-US" sz="5400" dirty="0"/>
              <a:t>1966</a:t>
            </a:r>
          </a:p>
          <a:p>
            <a:pPr marL="0" indent="0">
              <a:buNone/>
            </a:pPr>
            <a:endParaRPr lang="en-US" sz="8000" dirty="0"/>
          </a:p>
          <a:p>
            <a:r>
              <a:rPr lang="en-US" sz="8000" dirty="0"/>
              <a:t>98 patients: 87 (89%) treated nonoperatively</a:t>
            </a:r>
          </a:p>
          <a:p>
            <a:r>
              <a:rPr lang="en-US" sz="8000" dirty="0"/>
              <a:t>32 pts available for interview/XR after </a:t>
            </a:r>
            <a:r>
              <a:rPr lang="en-US" sz="8000" dirty="0" err="1"/>
              <a:t>fx</a:t>
            </a:r>
            <a:r>
              <a:rPr lang="en-US" sz="8000" dirty="0"/>
              <a:t> healing</a:t>
            </a:r>
          </a:p>
          <a:p>
            <a:endParaRPr lang="en-US" sz="8000" dirty="0"/>
          </a:p>
          <a:p>
            <a:r>
              <a:rPr lang="en-US" sz="8000" u="sng" dirty="0"/>
              <a:t>Sagittal</a:t>
            </a:r>
            <a:r>
              <a:rPr lang="en-US" sz="8000" dirty="0"/>
              <a:t> deformity tolerated to </a:t>
            </a:r>
            <a:r>
              <a:rPr lang="en-US" sz="8000" b="1" dirty="0"/>
              <a:t>20</a:t>
            </a:r>
            <a:r>
              <a:rPr lang="en-US" sz="8000" dirty="0"/>
              <a:t> degrees w/o clinical impact/deformity</a:t>
            </a:r>
          </a:p>
          <a:p>
            <a:r>
              <a:rPr lang="en-US" sz="8000" u="sng" dirty="0"/>
              <a:t>Varus</a:t>
            </a:r>
            <a:r>
              <a:rPr lang="en-US" sz="8000" dirty="0"/>
              <a:t> deformity tolerated to </a:t>
            </a:r>
            <a:r>
              <a:rPr lang="en-US" sz="8000" b="1" dirty="0"/>
              <a:t>30</a:t>
            </a:r>
            <a:r>
              <a:rPr lang="en-US" sz="8000" dirty="0"/>
              <a:t> degrees w/o clinical impact/deformity</a:t>
            </a:r>
          </a:p>
          <a:p>
            <a:r>
              <a:rPr lang="en-US" sz="8000" u="sng" dirty="0"/>
              <a:t>Shortening</a:t>
            </a:r>
            <a:r>
              <a:rPr lang="en-US" sz="8000" dirty="0"/>
              <a:t> </a:t>
            </a:r>
            <a:r>
              <a:rPr lang="en-US" sz="8000" b="1" dirty="0"/>
              <a:t>3cm</a:t>
            </a:r>
            <a:r>
              <a:rPr lang="en-US" sz="8000" dirty="0"/>
              <a:t> w/o clinical impact/deformity</a:t>
            </a:r>
          </a:p>
          <a:p>
            <a:endParaRPr lang="en-US" sz="8000" dirty="0"/>
          </a:p>
          <a:p>
            <a:pPr marL="0" indent="0">
              <a:buNone/>
            </a:pPr>
            <a:r>
              <a:rPr lang="en-US" sz="8000" dirty="0"/>
              <a:t>“Most fractures of the shaft of the humerus are best treated by simple </a:t>
            </a:r>
            <a:r>
              <a:rPr lang="en-US" sz="8000" dirty="0" err="1"/>
              <a:t>splintage</a:t>
            </a:r>
            <a:r>
              <a:rPr lang="en-US" sz="8000" dirty="0"/>
              <a:t>.  The degree of radiological deformity that can be accepted is far greater than in other long bones.  In this group anterior bowing of 20 degrees or varus of 30 degrees was present before it became clinically obvious and even then the function of the limb was good.”</a:t>
            </a:r>
          </a:p>
          <a:p>
            <a:endParaRPr lang="en-US" dirty="0"/>
          </a:p>
        </p:txBody>
      </p:sp>
    </p:spTree>
    <p:extLst>
      <p:ext uri="{BB962C8B-B14F-4D97-AF65-F5344CB8AC3E}">
        <p14:creationId xmlns:p14="http://schemas.microsoft.com/office/powerpoint/2010/main" val="5253141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85A386-D8C4-43D4-9D7E-52A6317EF119}"/>
              </a:ext>
            </a:extLst>
          </p:cNvPr>
          <p:cNvSpPr>
            <a:spLocks noGrp="1"/>
          </p:cNvSpPr>
          <p:nvPr>
            <p:ph sz="half" idx="1"/>
          </p:nvPr>
        </p:nvSpPr>
        <p:spPr>
          <a:xfrm>
            <a:off x="841205" y="1738351"/>
            <a:ext cx="9544665" cy="4351338"/>
          </a:xfrm>
        </p:spPr>
        <p:txBody>
          <a:bodyPr>
            <a:normAutofit fontScale="92500" lnSpcReduction="20000"/>
          </a:bodyPr>
          <a:lstStyle/>
          <a:p>
            <a:r>
              <a:rPr lang="en-US" dirty="0"/>
              <a:t>51 patents treated with functional bracing</a:t>
            </a:r>
          </a:p>
          <a:p>
            <a:pPr lvl="1"/>
            <a:r>
              <a:rPr lang="en-US" dirty="0"/>
              <a:t>Splint/cast until pain subsides (1 week) then plastic brace</a:t>
            </a:r>
          </a:p>
          <a:p>
            <a:pPr lvl="1"/>
            <a:r>
              <a:rPr lang="en-US" dirty="0"/>
              <a:t>Brace + sling x 1 week</a:t>
            </a:r>
          </a:p>
          <a:p>
            <a:pPr lvl="1"/>
            <a:r>
              <a:rPr lang="en-US" dirty="0"/>
              <a:t>Active ROM encouraged</a:t>
            </a:r>
          </a:p>
          <a:p>
            <a:pPr lvl="1"/>
            <a:r>
              <a:rPr lang="en-US" dirty="0"/>
              <a:t>Average time in brace 7 weeks</a:t>
            </a:r>
          </a:p>
          <a:p>
            <a:endParaRPr lang="en-US" dirty="0"/>
          </a:p>
          <a:p>
            <a:r>
              <a:rPr lang="en-US" dirty="0"/>
              <a:t>All fractures healed and there was restoration of motion in all joints before fracture healing</a:t>
            </a:r>
          </a:p>
          <a:p>
            <a:endParaRPr lang="en-US" dirty="0"/>
          </a:p>
          <a:p>
            <a:pPr marL="0" indent="0">
              <a:buNone/>
            </a:pPr>
            <a:r>
              <a:rPr lang="en-US" dirty="0"/>
              <a:t>“The early introduction of functional activity to the entire extremity appears to provide a desirable physiological environment conducive to rapid healing.”</a:t>
            </a:r>
          </a:p>
          <a:p>
            <a:pPr marL="0" indent="0">
              <a:buNone/>
            </a:pPr>
            <a:endParaRPr lang="en-US" dirty="0"/>
          </a:p>
          <a:p>
            <a:endParaRPr lang="en-US" dirty="0"/>
          </a:p>
          <a:p>
            <a:endParaRPr lang="en-US" dirty="0"/>
          </a:p>
        </p:txBody>
      </p:sp>
      <p:sp>
        <p:nvSpPr>
          <p:cNvPr id="6" name="TextBox 5"/>
          <p:cNvSpPr txBox="1"/>
          <p:nvPr/>
        </p:nvSpPr>
        <p:spPr>
          <a:xfrm>
            <a:off x="963562" y="300314"/>
            <a:ext cx="10263515" cy="954107"/>
          </a:xfrm>
          <a:prstGeom prst="rect">
            <a:avLst/>
          </a:prstGeom>
          <a:noFill/>
        </p:spPr>
        <p:txBody>
          <a:bodyPr wrap="none" rtlCol="0">
            <a:spAutoFit/>
          </a:bodyPr>
          <a:lstStyle/>
          <a:p>
            <a:r>
              <a:rPr lang="en-US" sz="3200" b="1" u="sng" dirty="0"/>
              <a:t>Functional Bracing of Fractures of the Shaft of the Humerus</a:t>
            </a:r>
          </a:p>
          <a:p>
            <a:r>
              <a:rPr lang="en-US" sz="2400" dirty="0"/>
              <a:t>		Sarmiento et al, </a:t>
            </a:r>
            <a:r>
              <a:rPr lang="en-US" sz="2400" i="1" dirty="0"/>
              <a:t>JBJS</a:t>
            </a:r>
            <a:r>
              <a:rPr lang="en-US" sz="2400" dirty="0"/>
              <a:t>, 1977</a:t>
            </a:r>
          </a:p>
        </p:txBody>
      </p:sp>
    </p:spTree>
    <p:extLst>
      <p:ext uri="{BB962C8B-B14F-4D97-AF65-F5344CB8AC3E}">
        <p14:creationId xmlns:p14="http://schemas.microsoft.com/office/powerpoint/2010/main" val="34976586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85A386-D8C4-43D4-9D7E-52A6317EF119}"/>
              </a:ext>
            </a:extLst>
          </p:cNvPr>
          <p:cNvSpPr>
            <a:spLocks noGrp="1"/>
          </p:cNvSpPr>
          <p:nvPr>
            <p:ph sz="half" idx="1"/>
          </p:nvPr>
        </p:nvSpPr>
        <p:spPr>
          <a:xfrm>
            <a:off x="729841" y="72325"/>
            <a:ext cx="11148969" cy="6596923"/>
          </a:xfrm>
        </p:spPr>
        <p:txBody>
          <a:bodyPr>
            <a:normAutofit fontScale="55000" lnSpcReduction="20000"/>
          </a:bodyPr>
          <a:lstStyle/>
          <a:p>
            <a:pPr marL="0" indent="0">
              <a:buNone/>
            </a:pPr>
            <a:r>
              <a:rPr lang="en-US" sz="4600" b="1" u="sng" dirty="0"/>
              <a:t>Functional Bracing for Treatment of Fractures of the Humeral Diaphysis</a:t>
            </a:r>
          </a:p>
          <a:p>
            <a:pPr marL="0" indent="0">
              <a:buNone/>
            </a:pPr>
            <a:r>
              <a:rPr lang="en-US" sz="3800" dirty="0"/>
              <a:t>			Sarmiento et al, </a:t>
            </a:r>
            <a:r>
              <a:rPr lang="en-US" sz="3800" b="1" dirty="0"/>
              <a:t>JBJS</a:t>
            </a:r>
            <a:r>
              <a:rPr lang="en-US" sz="3800" dirty="0"/>
              <a:t>, 2000</a:t>
            </a:r>
          </a:p>
          <a:p>
            <a:pPr marL="0" indent="0">
              <a:buNone/>
            </a:pPr>
            <a:endParaRPr lang="en-US" sz="3800" b="1" u="sng" dirty="0"/>
          </a:p>
          <a:p>
            <a:pPr marL="0" indent="0">
              <a:buNone/>
            </a:pPr>
            <a:r>
              <a:rPr lang="en-US" sz="3800" dirty="0"/>
              <a:t>922 patients treated with functional bracing</a:t>
            </a:r>
          </a:p>
          <a:p>
            <a:pPr lvl="1"/>
            <a:r>
              <a:rPr lang="en-US" sz="3800" dirty="0"/>
              <a:t>Excluded polytrauma, high velocity GSW</a:t>
            </a:r>
          </a:p>
          <a:p>
            <a:pPr lvl="1"/>
            <a:endParaRPr lang="en-US" sz="3800" dirty="0"/>
          </a:p>
          <a:p>
            <a:pPr marL="0" indent="0">
              <a:buNone/>
            </a:pPr>
            <a:r>
              <a:rPr lang="en-US" sz="3800" dirty="0"/>
              <a:t>67% follow-up (620 pts)</a:t>
            </a:r>
          </a:p>
          <a:p>
            <a:pPr lvl="1"/>
            <a:r>
              <a:rPr lang="en-US" sz="3600" dirty="0"/>
              <a:t>155 (25%) Open fractures (mainly low-velocity gunshot wounds)</a:t>
            </a:r>
          </a:p>
          <a:p>
            <a:pPr lvl="1"/>
            <a:r>
              <a:rPr lang="en-US" sz="3600" dirty="0"/>
              <a:t>67 had radial nerve palsy </a:t>
            </a:r>
          </a:p>
          <a:p>
            <a:pPr lvl="1"/>
            <a:endParaRPr lang="en-US" sz="3400" dirty="0"/>
          </a:p>
          <a:p>
            <a:pPr marL="0" indent="0">
              <a:buNone/>
            </a:pPr>
            <a:r>
              <a:rPr lang="en-US" sz="3800" u="sng" dirty="0"/>
              <a:t>Nonunion:</a:t>
            </a:r>
            <a:r>
              <a:rPr lang="en-US" sz="3800" dirty="0"/>
              <a:t> </a:t>
            </a:r>
          </a:p>
          <a:p>
            <a:pPr lvl="1"/>
            <a:r>
              <a:rPr lang="en-US" sz="3800" dirty="0"/>
              <a:t>1.5% (closed)</a:t>
            </a:r>
          </a:p>
          <a:p>
            <a:pPr lvl="1"/>
            <a:r>
              <a:rPr lang="en-US" sz="3800" dirty="0"/>
              <a:t>5.8% (open)</a:t>
            </a:r>
          </a:p>
          <a:p>
            <a:pPr lvl="1"/>
            <a:r>
              <a:rPr lang="en-US" sz="3800" dirty="0"/>
              <a:t>3% required operative intervention</a:t>
            </a:r>
          </a:p>
          <a:p>
            <a:pPr marL="0" indent="0">
              <a:buNone/>
            </a:pPr>
            <a:r>
              <a:rPr lang="en-US" sz="3800" u="sng" dirty="0"/>
              <a:t>Angulation</a:t>
            </a:r>
          </a:p>
          <a:p>
            <a:pPr lvl="1"/>
            <a:r>
              <a:rPr lang="en-US" sz="3800" dirty="0"/>
              <a:t>Varus: &gt;10</a:t>
            </a:r>
            <a:r>
              <a:rPr lang="en-US" sz="3600" baseline="30000" dirty="0"/>
              <a:t>0</a:t>
            </a:r>
            <a:r>
              <a:rPr lang="en-US" sz="3800" dirty="0"/>
              <a:t> (24%);  &gt;25</a:t>
            </a:r>
            <a:r>
              <a:rPr lang="en-US" sz="4000" baseline="30000" dirty="0"/>
              <a:t>0</a:t>
            </a:r>
            <a:r>
              <a:rPr lang="en-US" sz="3800" dirty="0"/>
              <a:t> (2%)</a:t>
            </a:r>
          </a:p>
          <a:p>
            <a:pPr lvl="1"/>
            <a:r>
              <a:rPr lang="en-US" sz="3800" dirty="0"/>
              <a:t>Sagittal: &gt;10</a:t>
            </a:r>
            <a:r>
              <a:rPr lang="en-US" sz="4000" baseline="30000" dirty="0"/>
              <a:t>0</a:t>
            </a:r>
            <a:r>
              <a:rPr lang="en-US" sz="3800" dirty="0"/>
              <a:t> (14%);  &gt;15</a:t>
            </a:r>
            <a:r>
              <a:rPr lang="en-US" sz="4000" baseline="30000" dirty="0"/>
              <a:t>0  </a:t>
            </a:r>
            <a:r>
              <a:rPr lang="en-US" sz="3800" dirty="0"/>
              <a:t>(7%)</a:t>
            </a:r>
          </a:p>
          <a:p>
            <a:pPr marL="0" indent="0">
              <a:buNone/>
            </a:pPr>
            <a:r>
              <a:rPr lang="en-US" sz="3800" u="sng" dirty="0"/>
              <a:t>Motion loss</a:t>
            </a:r>
          </a:p>
          <a:p>
            <a:pPr lvl="1"/>
            <a:r>
              <a:rPr lang="en-US" sz="3800" dirty="0"/>
              <a:t>Shoulder: &gt;10</a:t>
            </a:r>
            <a:r>
              <a:rPr lang="en-US" sz="4000" baseline="30000" dirty="0"/>
              <a:t>0</a:t>
            </a:r>
            <a:r>
              <a:rPr lang="en-US" sz="3800" dirty="0"/>
              <a:t> (11%)</a:t>
            </a:r>
          </a:p>
          <a:p>
            <a:pPr lvl="1"/>
            <a:r>
              <a:rPr lang="en-US" sz="3800" dirty="0"/>
              <a:t>Elbow: &gt;10</a:t>
            </a:r>
            <a:r>
              <a:rPr lang="en-US" sz="4000" baseline="30000" dirty="0"/>
              <a:t>0</a:t>
            </a:r>
            <a:r>
              <a:rPr lang="en-US" sz="3800" dirty="0"/>
              <a:t> (8%)</a:t>
            </a:r>
            <a:endParaRPr lang="en-US" dirty="0"/>
          </a:p>
        </p:txBody>
      </p:sp>
    </p:spTree>
    <p:extLst>
      <p:ext uri="{BB962C8B-B14F-4D97-AF65-F5344CB8AC3E}">
        <p14:creationId xmlns:p14="http://schemas.microsoft.com/office/powerpoint/2010/main" val="37665419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9A0C6-DD08-4EB0-9293-CBC6CBCA2EF9}"/>
              </a:ext>
            </a:extLst>
          </p:cNvPr>
          <p:cNvSpPr>
            <a:spLocks noGrp="1"/>
          </p:cNvSpPr>
          <p:nvPr>
            <p:ph idx="1"/>
          </p:nvPr>
        </p:nvSpPr>
        <p:spPr>
          <a:xfrm>
            <a:off x="157018" y="203200"/>
            <a:ext cx="11961091" cy="6024563"/>
          </a:xfrm>
        </p:spPr>
        <p:txBody>
          <a:bodyPr/>
          <a:lstStyle/>
          <a:p>
            <a:pPr marL="0" indent="0">
              <a:buNone/>
            </a:pPr>
            <a:r>
              <a:rPr lang="en-US" sz="3000" b="1" u="sng" dirty="0"/>
              <a:t>Outcome after Closed Functional Treatment of Humeral Shaft Fractures</a:t>
            </a:r>
          </a:p>
          <a:p>
            <a:pPr marL="0" indent="0">
              <a:buNone/>
            </a:pPr>
            <a:r>
              <a:rPr lang="en-US" dirty="0"/>
              <a:t>			</a:t>
            </a:r>
            <a:r>
              <a:rPr lang="en-US" dirty="0" err="1"/>
              <a:t>Ekholm</a:t>
            </a:r>
            <a:r>
              <a:rPr lang="en-US" dirty="0"/>
              <a:t> et al, </a:t>
            </a:r>
            <a:r>
              <a:rPr lang="en-US" i="1" dirty="0"/>
              <a:t>J Orthop Trauma</a:t>
            </a:r>
            <a:r>
              <a:rPr lang="en-US" dirty="0"/>
              <a:t>, 2006</a:t>
            </a:r>
          </a:p>
          <a:p>
            <a:pPr marL="0" indent="0">
              <a:buNone/>
            </a:pPr>
            <a:endParaRPr lang="en-US" dirty="0"/>
          </a:p>
          <a:p>
            <a:r>
              <a:rPr lang="en-US" dirty="0"/>
              <a:t>78 pts with isolated humeral shaft </a:t>
            </a:r>
            <a:r>
              <a:rPr lang="en-US" dirty="0" err="1"/>
              <a:t>fxs</a:t>
            </a:r>
            <a:endParaRPr lang="en-US" dirty="0"/>
          </a:p>
          <a:p>
            <a:r>
              <a:rPr lang="en-US" dirty="0"/>
              <a:t>50 pts available for functional outcome assessment @ avg 26 months</a:t>
            </a:r>
          </a:p>
          <a:p>
            <a:r>
              <a:rPr lang="en-US" dirty="0"/>
              <a:t>90% union </a:t>
            </a:r>
          </a:p>
          <a:p>
            <a:r>
              <a:rPr lang="en-US" dirty="0"/>
              <a:t>10% radial nerve palsy</a:t>
            </a:r>
          </a:p>
          <a:p>
            <a:pPr lvl="1"/>
            <a:r>
              <a:rPr lang="en-US" dirty="0"/>
              <a:t>50% full recovery in healed </a:t>
            </a:r>
            <a:r>
              <a:rPr lang="en-US" dirty="0" err="1"/>
              <a:t>fx</a:t>
            </a:r>
            <a:endParaRPr lang="en-US" dirty="0"/>
          </a:p>
          <a:p>
            <a:pPr lvl="1"/>
            <a:r>
              <a:rPr lang="en-US" dirty="0"/>
              <a:t>0% full recovery in </a:t>
            </a:r>
            <a:r>
              <a:rPr lang="en-US" dirty="0" err="1"/>
              <a:t>fx</a:t>
            </a:r>
            <a:r>
              <a:rPr lang="en-US" dirty="0"/>
              <a:t> that went on to nonunion and required ORIF</a:t>
            </a:r>
          </a:p>
          <a:p>
            <a:endParaRPr lang="en-US" dirty="0"/>
          </a:p>
          <a:p>
            <a:r>
              <a:rPr lang="en-US" dirty="0"/>
              <a:t>The authors recommended </a:t>
            </a:r>
            <a:r>
              <a:rPr lang="en-US" b="1" dirty="0"/>
              <a:t>Randomized Clinical Trial </a:t>
            </a:r>
            <a:r>
              <a:rPr lang="en-US" dirty="0"/>
              <a:t>to compare brace vs ORIF	</a:t>
            </a:r>
          </a:p>
        </p:txBody>
      </p:sp>
    </p:spTree>
    <p:extLst>
      <p:ext uri="{BB962C8B-B14F-4D97-AF65-F5344CB8AC3E}">
        <p14:creationId xmlns:p14="http://schemas.microsoft.com/office/powerpoint/2010/main" val="29644473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9A0C6-DD08-4EB0-9293-CBC6CBCA2EF9}"/>
              </a:ext>
            </a:extLst>
          </p:cNvPr>
          <p:cNvSpPr>
            <a:spLocks noGrp="1"/>
          </p:cNvSpPr>
          <p:nvPr>
            <p:ph sz="half" idx="1"/>
          </p:nvPr>
        </p:nvSpPr>
        <p:spPr>
          <a:xfrm>
            <a:off x="160100" y="198871"/>
            <a:ext cx="10547893" cy="5065855"/>
          </a:xfrm>
        </p:spPr>
        <p:txBody>
          <a:bodyPr>
            <a:normAutofit/>
          </a:bodyPr>
          <a:lstStyle/>
          <a:p>
            <a:pPr marL="0" indent="0">
              <a:buNone/>
            </a:pPr>
            <a:r>
              <a:rPr lang="en-US" b="1" u="sng" dirty="0"/>
              <a:t>Outcome of Nonoperative vs Operative Treatment of Humeral Shaft Fractures: A Retrospective Study of 213 Patients</a:t>
            </a:r>
          </a:p>
          <a:p>
            <a:pPr marL="0" indent="0">
              <a:buNone/>
            </a:pPr>
            <a:r>
              <a:rPr lang="en-US" dirty="0"/>
              <a:t>	</a:t>
            </a:r>
            <a:r>
              <a:rPr lang="en-US" dirty="0" err="1"/>
              <a:t>Denard</a:t>
            </a:r>
            <a:r>
              <a:rPr lang="en-US" dirty="0"/>
              <a:t> et al, </a:t>
            </a:r>
            <a:r>
              <a:rPr lang="en-US" i="1" dirty="0"/>
              <a:t>Journal of Orthopaedics</a:t>
            </a:r>
            <a:r>
              <a:rPr lang="en-US" dirty="0"/>
              <a:t>, 2010</a:t>
            </a:r>
          </a:p>
          <a:p>
            <a:endParaRPr lang="en-US" dirty="0"/>
          </a:p>
          <a:p>
            <a:r>
              <a:rPr lang="en-US" dirty="0"/>
              <a:t>213 pts</a:t>
            </a:r>
          </a:p>
          <a:p>
            <a:r>
              <a:rPr lang="en-US" dirty="0"/>
              <a:t>2 trauma centers</a:t>
            </a:r>
          </a:p>
          <a:p>
            <a:endParaRPr lang="en-US" dirty="0"/>
          </a:p>
          <a:p>
            <a:r>
              <a:rPr lang="en-US" dirty="0"/>
              <a:t>Significant difference in: </a:t>
            </a:r>
          </a:p>
          <a:p>
            <a:pPr lvl="1"/>
            <a:r>
              <a:rPr lang="en-US" b="1" dirty="0"/>
              <a:t>Nonunion</a:t>
            </a:r>
          </a:p>
          <a:p>
            <a:pPr lvl="1"/>
            <a:r>
              <a:rPr lang="en-US" b="1" dirty="0"/>
              <a:t>Malunion</a:t>
            </a:r>
            <a:r>
              <a:rPr lang="en-US" dirty="0"/>
              <a:t>	</a:t>
            </a:r>
          </a:p>
        </p:txBody>
      </p:sp>
      <p:graphicFrame>
        <p:nvGraphicFramePr>
          <p:cNvPr id="8" name="Table 8">
            <a:extLst>
              <a:ext uri="{FF2B5EF4-FFF2-40B4-BE49-F238E27FC236}">
                <a16:creationId xmlns:a16="http://schemas.microsoft.com/office/drawing/2014/main" id="{1605D599-234D-4FF5-8B76-96F94B188D3D}"/>
              </a:ext>
            </a:extLst>
          </p:cNvPr>
          <p:cNvGraphicFramePr>
            <a:graphicFrameLocks noGrp="1"/>
          </p:cNvGraphicFramePr>
          <p:nvPr>
            <p:ph sz="half" idx="2"/>
            <p:extLst>
              <p:ext uri="{D42A27DB-BD31-4B8C-83A1-F6EECF244321}">
                <p14:modId xmlns:p14="http://schemas.microsoft.com/office/powerpoint/2010/main" val="686963316"/>
              </p:ext>
            </p:extLst>
          </p:nvPr>
        </p:nvGraphicFramePr>
        <p:xfrm>
          <a:off x="5344789" y="2136140"/>
          <a:ext cx="5678784" cy="2585720"/>
        </p:xfrm>
        <a:graphic>
          <a:graphicData uri="http://schemas.openxmlformats.org/drawingml/2006/table">
            <a:tbl>
              <a:tblPr firstRow="1" bandRow="1">
                <a:tableStyleId>{5C22544A-7EE6-4342-B048-85BDC9FD1C3A}</a:tableStyleId>
              </a:tblPr>
              <a:tblGrid>
                <a:gridCol w="1892928">
                  <a:extLst>
                    <a:ext uri="{9D8B030D-6E8A-4147-A177-3AD203B41FA5}">
                      <a16:colId xmlns:a16="http://schemas.microsoft.com/office/drawing/2014/main" val="878002490"/>
                    </a:ext>
                  </a:extLst>
                </a:gridCol>
                <a:gridCol w="1892928">
                  <a:extLst>
                    <a:ext uri="{9D8B030D-6E8A-4147-A177-3AD203B41FA5}">
                      <a16:colId xmlns:a16="http://schemas.microsoft.com/office/drawing/2014/main" val="3639831333"/>
                    </a:ext>
                  </a:extLst>
                </a:gridCol>
                <a:gridCol w="1892928">
                  <a:extLst>
                    <a:ext uri="{9D8B030D-6E8A-4147-A177-3AD203B41FA5}">
                      <a16:colId xmlns:a16="http://schemas.microsoft.com/office/drawing/2014/main" val="3798081029"/>
                    </a:ext>
                  </a:extLst>
                </a:gridCol>
              </a:tblGrid>
              <a:tr h="0">
                <a:tc>
                  <a:txBody>
                    <a:bodyPr/>
                    <a:lstStyle/>
                    <a:p>
                      <a:endParaRPr lang="en-US" dirty="0"/>
                    </a:p>
                  </a:txBody>
                  <a:tcPr/>
                </a:tc>
                <a:tc>
                  <a:txBody>
                    <a:bodyPr/>
                    <a:lstStyle/>
                    <a:p>
                      <a:r>
                        <a:rPr lang="en-US" dirty="0"/>
                        <a:t>Brace</a:t>
                      </a:r>
                    </a:p>
                  </a:txBody>
                  <a:tcPr/>
                </a:tc>
                <a:tc>
                  <a:txBody>
                    <a:bodyPr/>
                    <a:lstStyle/>
                    <a:p>
                      <a:r>
                        <a:rPr lang="en-US" dirty="0"/>
                        <a:t>ORIF</a:t>
                      </a:r>
                    </a:p>
                  </a:txBody>
                  <a:tcPr/>
                </a:tc>
                <a:extLst>
                  <a:ext uri="{0D108BD9-81ED-4DB2-BD59-A6C34878D82A}">
                    <a16:rowId xmlns:a16="http://schemas.microsoft.com/office/drawing/2014/main" val="1837593910"/>
                  </a:ext>
                </a:extLst>
              </a:tr>
              <a:tr h="370840">
                <a:tc>
                  <a:txBody>
                    <a:bodyPr/>
                    <a:lstStyle/>
                    <a:p>
                      <a:r>
                        <a:rPr lang="en-US" b="1" i="1" dirty="0">
                          <a:highlight>
                            <a:srgbClr val="FFFF00"/>
                          </a:highlight>
                        </a:rPr>
                        <a:t>Nonunion</a:t>
                      </a:r>
                    </a:p>
                  </a:txBody>
                  <a:tcPr/>
                </a:tc>
                <a:tc>
                  <a:txBody>
                    <a:bodyPr/>
                    <a:lstStyle/>
                    <a:p>
                      <a:r>
                        <a:rPr lang="en-US" b="1" i="1" dirty="0">
                          <a:highlight>
                            <a:srgbClr val="FFFF00"/>
                          </a:highlight>
                        </a:rPr>
                        <a:t>20%</a:t>
                      </a:r>
                    </a:p>
                  </a:txBody>
                  <a:tcPr/>
                </a:tc>
                <a:tc>
                  <a:txBody>
                    <a:bodyPr/>
                    <a:lstStyle/>
                    <a:p>
                      <a:r>
                        <a:rPr lang="en-US" b="1" i="1" dirty="0">
                          <a:highlight>
                            <a:srgbClr val="FFFF00"/>
                          </a:highlight>
                        </a:rPr>
                        <a:t>8%</a:t>
                      </a:r>
                    </a:p>
                  </a:txBody>
                  <a:tcPr/>
                </a:tc>
                <a:extLst>
                  <a:ext uri="{0D108BD9-81ED-4DB2-BD59-A6C34878D82A}">
                    <a16:rowId xmlns:a16="http://schemas.microsoft.com/office/drawing/2014/main" val="4252695704"/>
                  </a:ext>
                </a:extLst>
              </a:tr>
              <a:tr h="0">
                <a:tc>
                  <a:txBody>
                    <a:bodyPr/>
                    <a:lstStyle/>
                    <a:p>
                      <a:r>
                        <a:rPr lang="en-US" b="1" i="1" dirty="0">
                          <a:highlight>
                            <a:srgbClr val="FFFF00"/>
                          </a:highlight>
                        </a:rPr>
                        <a:t>Malunion</a:t>
                      </a:r>
                    </a:p>
                  </a:txBody>
                  <a:tcPr/>
                </a:tc>
                <a:tc>
                  <a:txBody>
                    <a:bodyPr/>
                    <a:lstStyle/>
                    <a:p>
                      <a:r>
                        <a:rPr lang="en-US" b="1" i="1" dirty="0">
                          <a:highlight>
                            <a:srgbClr val="FFFF00"/>
                          </a:highlight>
                        </a:rPr>
                        <a:t>12%</a:t>
                      </a:r>
                    </a:p>
                  </a:txBody>
                  <a:tcPr/>
                </a:tc>
                <a:tc>
                  <a:txBody>
                    <a:bodyPr/>
                    <a:lstStyle/>
                    <a:p>
                      <a:r>
                        <a:rPr lang="en-US" b="1" i="1" dirty="0">
                          <a:highlight>
                            <a:srgbClr val="FFFF00"/>
                          </a:highlight>
                        </a:rPr>
                        <a:t>1%</a:t>
                      </a:r>
                    </a:p>
                  </a:txBody>
                  <a:tcPr/>
                </a:tc>
                <a:extLst>
                  <a:ext uri="{0D108BD9-81ED-4DB2-BD59-A6C34878D82A}">
                    <a16:rowId xmlns:a16="http://schemas.microsoft.com/office/drawing/2014/main" val="3693596038"/>
                  </a:ext>
                </a:extLst>
              </a:tr>
              <a:tr h="370840">
                <a:tc>
                  <a:txBody>
                    <a:bodyPr/>
                    <a:lstStyle/>
                    <a:p>
                      <a:r>
                        <a:rPr lang="en-US" dirty="0"/>
                        <a:t>Infection</a:t>
                      </a:r>
                    </a:p>
                  </a:txBody>
                  <a:tcPr/>
                </a:tc>
                <a:tc>
                  <a:txBody>
                    <a:bodyPr/>
                    <a:lstStyle/>
                    <a:p>
                      <a:r>
                        <a:rPr lang="en-US" dirty="0"/>
                        <a:t>3%</a:t>
                      </a:r>
                    </a:p>
                  </a:txBody>
                  <a:tcPr/>
                </a:tc>
                <a:tc>
                  <a:txBody>
                    <a:bodyPr/>
                    <a:lstStyle/>
                    <a:p>
                      <a:r>
                        <a:rPr lang="en-US" dirty="0"/>
                        <a:t>4%</a:t>
                      </a:r>
                    </a:p>
                  </a:txBody>
                  <a:tcPr/>
                </a:tc>
                <a:extLst>
                  <a:ext uri="{0D108BD9-81ED-4DB2-BD59-A6C34878D82A}">
                    <a16:rowId xmlns:a16="http://schemas.microsoft.com/office/drawing/2014/main" val="1887602183"/>
                  </a:ext>
                </a:extLst>
              </a:tr>
              <a:tr h="370840">
                <a:tc>
                  <a:txBody>
                    <a:bodyPr/>
                    <a:lstStyle/>
                    <a:p>
                      <a:r>
                        <a:rPr lang="en-US" dirty="0"/>
                        <a:t>Radial nerve palsy</a:t>
                      </a:r>
                    </a:p>
                  </a:txBody>
                  <a:tcPr/>
                </a:tc>
                <a:tc>
                  <a:txBody>
                    <a:bodyPr/>
                    <a:lstStyle/>
                    <a:p>
                      <a:r>
                        <a:rPr lang="en-US" dirty="0"/>
                        <a:t>9%</a:t>
                      </a:r>
                    </a:p>
                  </a:txBody>
                  <a:tcPr/>
                </a:tc>
                <a:tc>
                  <a:txBody>
                    <a:bodyPr/>
                    <a:lstStyle/>
                    <a:p>
                      <a:r>
                        <a:rPr lang="en-US" dirty="0"/>
                        <a:t>2%</a:t>
                      </a:r>
                    </a:p>
                  </a:txBody>
                  <a:tcPr/>
                </a:tc>
                <a:extLst>
                  <a:ext uri="{0D108BD9-81ED-4DB2-BD59-A6C34878D82A}">
                    <a16:rowId xmlns:a16="http://schemas.microsoft.com/office/drawing/2014/main" val="3400552823"/>
                  </a:ext>
                </a:extLst>
              </a:tr>
              <a:tr h="370840">
                <a:tc>
                  <a:txBody>
                    <a:bodyPr/>
                    <a:lstStyle/>
                    <a:p>
                      <a:r>
                        <a:rPr lang="en-US" dirty="0"/>
                        <a:t>Time to Union</a:t>
                      </a:r>
                    </a:p>
                  </a:txBody>
                  <a:tcPr/>
                </a:tc>
                <a:tc>
                  <a:txBody>
                    <a:bodyPr/>
                    <a:lstStyle/>
                    <a:p>
                      <a:r>
                        <a:rPr lang="en-US" dirty="0"/>
                        <a:t>4.7 months</a:t>
                      </a:r>
                    </a:p>
                  </a:txBody>
                  <a:tcPr/>
                </a:tc>
                <a:tc>
                  <a:txBody>
                    <a:bodyPr/>
                    <a:lstStyle/>
                    <a:p>
                      <a:r>
                        <a:rPr lang="en-US" dirty="0"/>
                        <a:t>4.8 months</a:t>
                      </a:r>
                    </a:p>
                  </a:txBody>
                  <a:tcPr/>
                </a:tc>
                <a:extLst>
                  <a:ext uri="{0D108BD9-81ED-4DB2-BD59-A6C34878D82A}">
                    <a16:rowId xmlns:a16="http://schemas.microsoft.com/office/drawing/2014/main" val="3415224093"/>
                  </a:ext>
                </a:extLst>
              </a:tr>
              <a:tr h="370840">
                <a:tc>
                  <a:txBody>
                    <a:bodyPr/>
                    <a:lstStyle/>
                    <a:p>
                      <a:r>
                        <a:rPr lang="en-US" dirty="0"/>
                        <a:t>Elbow ROM</a:t>
                      </a:r>
                    </a:p>
                  </a:txBody>
                  <a:tcPr/>
                </a:tc>
                <a:tc>
                  <a:txBody>
                    <a:bodyPr/>
                    <a:lstStyle/>
                    <a:p>
                      <a:r>
                        <a:rPr lang="en-US" dirty="0"/>
                        <a:t>136 deg</a:t>
                      </a:r>
                    </a:p>
                  </a:txBody>
                  <a:tcPr/>
                </a:tc>
                <a:tc>
                  <a:txBody>
                    <a:bodyPr/>
                    <a:lstStyle/>
                    <a:p>
                      <a:r>
                        <a:rPr lang="en-US" dirty="0"/>
                        <a:t>130 deg</a:t>
                      </a:r>
                    </a:p>
                  </a:txBody>
                  <a:tcPr/>
                </a:tc>
                <a:extLst>
                  <a:ext uri="{0D108BD9-81ED-4DB2-BD59-A6C34878D82A}">
                    <a16:rowId xmlns:a16="http://schemas.microsoft.com/office/drawing/2014/main" val="3474601323"/>
                  </a:ext>
                </a:extLst>
              </a:tr>
            </a:tbl>
          </a:graphicData>
        </a:graphic>
      </p:graphicFrame>
    </p:spTree>
    <p:extLst>
      <p:ext uri="{BB962C8B-B14F-4D97-AF65-F5344CB8AC3E}">
        <p14:creationId xmlns:p14="http://schemas.microsoft.com/office/powerpoint/2010/main" val="36996459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9A0C6-DD08-4EB0-9293-CBC6CBCA2EF9}"/>
              </a:ext>
            </a:extLst>
          </p:cNvPr>
          <p:cNvSpPr>
            <a:spLocks noGrp="1"/>
          </p:cNvSpPr>
          <p:nvPr>
            <p:ph idx="1"/>
          </p:nvPr>
        </p:nvSpPr>
        <p:spPr>
          <a:xfrm>
            <a:off x="142683" y="100316"/>
            <a:ext cx="11458190" cy="4351338"/>
          </a:xfrm>
        </p:spPr>
        <p:txBody>
          <a:bodyPr>
            <a:normAutofit lnSpcReduction="10000"/>
          </a:bodyPr>
          <a:lstStyle/>
          <a:p>
            <a:pPr marL="0" indent="0">
              <a:buNone/>
            </a:pPr>
            <a:r>
              <a:rPr lang="en-US" sz="3200" b="1" u="sng" dirty="0"/>
              <a:t>Fracture Site Mobility at 6 Weeks After Humeral Shaft Fracture Predicts Nonunion Without Surgery</a:t>
            </a:r>
          </a:p>
          <a:p>
            <a:pPr marL="0" indent="0">
              <a:buNone/>
            </a:pPr>
            <a:r>
              <a:rPr lang="en-US" dirty="0"/>
              <a:t>		</a:t>
            </a:r>
            <a:r>
              <a:rPr lang="en-US" sz="2600" dirty="0" err="1"/>
              <a:t>Driesman</a:t>
            </a:r>
            <a:r>
              <a:rPr lang="en-US" sz="2600" dirty="0"/>
              <a:t> et al, </a:t>
            </a:r>
            <a:r>
              <a:rPr lang="en-US" sz="2600" i="1" dirty="0"/>
              <a:t>J Orthop Trauma</a:t>
            </a:r>
            <a:r>
              <a:rPr lang="en-US" sz="2600" dirty="0"/>
              <a:t>, 2017</a:t>
            </a:r>
          </a:p>
          <a:p>
            <a:endParaRPr lang="en-US" dirty="0"/>
          </a:p>
          <a:p>
            <a:r>
              <a:rPr lang="en-US" dirty="0"/>
              <a:t>84 pts with humeral shaft fractures treated nonoperatively</a:t>
            </a:r>
          </a:p>
          <a:p>
            <a:r>
              <a:rPr lang="en-US" dirty="0"/>
              <a:t>87% healed at 6 months postoperatively</a:t>
            </a:r>
          </a:p>
          <a:p>
            <a:endParaRPr lang="en-US" dirty="0"/>
          </a:p>
          <a:p>
            <a:r>
              <a:rPr lang="en-US" dirty="0"/>
              <a:t>Fracture mobility 6 weeks post injury predicted nonunion</a:t>
            </a:r>
          </a:p>
          <a:p>
            <a:pPr lvl="1"/>
            <a:r>
              <a:rPr lang="en-US" dirty="0"/>
              <a:t>82% sensitive, 99% specific</a:t>
            </a:r>
          </a:p>
        </p:txBody>
      </p:sp>
      <p:pic>
        <p:nvPicPr>
          <p:cNvPr id="5" name="Picture 4">
            <a:extLst>
              <a:ext uri="{FF2B5EF4-FFF2-40B4-BE49-F238E27FC236}">
                <a16:creationId xmlns:a16="http://schemas.microsoft.com/office/drawing/2014/main" id="{06A68479-C0F9-4FA0-9FE3-3BBC1DC5AEE0}"/>
              </a:ext>
            </a:extLst>
          </p:cNvPr>
          <p:cNvPicPr>
            <a:picLocks noChangeAspect="1"/>
          </p:cNvPicPr>
          <p:nvPr/>
        </p:nvPicPr>
        <p:blipFill>
          <a:blip r:embed="rId2"/>
          <a:stretch>
            <a:fillRect/>
          </a:stretch>
        </p:blipFill>
        <p:spPr>
          <a:xfrm>
            <a:off x="9076304" y="1147618"/>
            <a:ext cx="3115696" cy="4562764"/>
          </a:xfrm>
          <a:prstGeom prst="rect">
            <a:avLst/>
          </a:prstGeom>
        </p:spPr>
      </p:pic>
    </p:spTree>
    <p:extLst>
      <p:ext uri="{BB962C8B-B14F-4D97-AF65-F5344CB8AC3E}">
        <p14:creationId xmlns:p14="http://schemas.microsoft.com/office/powerpoint/2010/main" val="41951946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9A0C6-DD08-4EB0-9293-CBC6CBCA2EF9}"/>
              </a:ext>
            </a:extLst>
          </p:cNvPr>
          <p:cNvSpPr>
            <a:spLocks noGrp="1"/>
          </p:cNvSpPr>
          <p:nvPr>
            <p:ph idx="1"/>
          </p:nvPr>
        </p:nvSpPr>
        <p:spPr>
          <a:xfrm>
            <a:off x="110837" y="230909"/>
            <a:ext cx="11831781" cy="6061508"/>
          </a:xfrm>
        </p:spPr>
        <p:txBody>
          <a:bodyPr>
            <a:normAutofit lnSpcReduction="10000"/>
          </a:bodyPr>
          <a:lstStyle/>
          <a:p>
            <a:pPr marL="0" indent="0">
              <a:buNone/>
            </a:pPr>
            <a:r>
              <a:rPr lang="en-US" b="1" dirty="0"/>
              <a:t>Treatment of Diaphyseal Fractures of the Humerus Using a Functional Brace</a:t>
            </a:r>
          </a:p>
          <a:p>
            <a:pPr marL="0" indent="0">
              <a:buNone/>
            </a:pPr>
            <a:r>
              <a:rPr lang="en-US" dirty="0"/>
              <a:t>		Rutgers and Ring, </a:t>
            </a:r>
            <a:r>
              <a:rPr lang="en-US" i="1" dirty="0"/>
              <a:t>J Orthop Trauma</a:t>
            </a:r>
            <a:r>
              <a:rPr lang="en-US" dirty="0"/>
              <a:t>, 2006</a:t>
            </a:r>
          </a:p>
          <a:p>
            <a:endParaRPr lang="en-US" dirty="0"/>
          </a:p>
          <a:p>
            <a:endParaRPr lang="en-US" dirty="0"/>
          </a:p>
          <a:p>
            <a:r>
              <a:rPr lang="en-US" dirty="0"/>
              <a:t>52 pts </a:t>
            </a:r>
            <a:r>
              <a:rPr lang="en-US" dirty="0" err="1"/>
              <a:t>nonop</a:t>
            </a:r>
            <a:r>
              <a:rPr lang="en-US" dirty="0"/>
              <a:t>  humeral shaft </a:t>
            </a:r>
            <a:r>
              <a:rPr lang="en-US" dirty="0" err="1"/>
              <a:t>fxs</a:t>
            </a:r>
            <a:endParaRPr lang="en-US" dirty="0"/>
          </a:p>
          <a:p>
            <a:r>
              <a:rPr lang="en-US" dirty="0"/>
              <a:t>90% union</a:t>
            </a:r>
          </a:p>
          <a:p>
            <a:endParaRPr lang="en-US" dirty="0"/>
          </a:p>
          <a:p>
            <a:r>
              <a:rPr lang="en-US" dirty="0"/>
              <a:t>Nonunion</a:t>
            </a:r>
          </a:p>
          <a:p>
            <a:pPr lvl="1"/>
            <a:r>
              <a:rPr lang="en-US" b="1" i="1" dirty="0" err="1">
                <a:highlight>
                  <a:srgbClr val="FFFF00"/>
                </a:highlight>
              </a:rPr>
              <a:t>Prox</a:t>
            </a:r>
            <a:r>
              <a:rPr lang="en-US" b="1" i="1" dirty="0">
                <a:highlight>
                  <a:srgbClr val="FFFF00"/>
                </a:highlight>
              </a:rPr>
              <a:t> 3</a:t>
            </a:r>
            <a:r>
              <a:rPr lang="en-US" b="1" i="1" baseline="30000" dirty="0">
                <a:highlight>
                  <a:srgbClr val="FFFF00"/>
                </a:highlight>
              </a:rPr>
              <a:t>rd </a:t>
            </a:r>
            <a:r>
              <a:rPr lang="en-US" dirty="0">
                <a:highlight>
                  <a:srgbClr val="FFFF00"/>
                </a:highlight>
              </a:rPr>
              <a:t>– 29%</a:t>
            </a:r>
          </a:p>
          <a:p>
            <a:pPr lvl="1"/>
            <a:r>
              <a:rPr lang="en-US" dirty="0"/>
              <a:t>Mid 3</a:t>
            </a:r>
            <a:r>
              <a:rPr lang="en-US" baseline="30000" dirty="0"/>
              <a:t>rd </a:t>
            </a:r>
            <a:r>
              <a:rPr lang="en-US" dirty="0"/>
              <a:t>– 4%</a:t>
            </a:r>
          </a:p>
          <a:p>
            <a:pPr lvl="1"/>
            <a:r>
              <a:rPr lang="en-US" dirty="0" err="1"/>
              <a:t>Dist</a:t>
            </a:r>
            <a:r>
              <a:rPr lang="en-US" dirty="0"/>
              <a:t> 3</a:t>
            </a:r>
            <a:r>
              <a:rPr lang="en-US" baseline="30000" dirty="0"/>
              <a:t>rd</a:t>
            </a:r>
            <a:r>
              <a:rPr lang="en-US" dirty="0"/>
              <a:t> – 0%</a:t>
            </a:r>
          </a:p>
          <a:p>
            <a:endParaRPr lang="en-US" dirty="0"/>
          </a:p>
          <a:p>
            <a:r>
              <a:rPr lang="en-US" dirty="0"/>
              <a:t>Motion – no greater than 15</a:t>
            </a:r>
            <a:r>
              <a:rPr lang="en-US" baseline="30000" dirty="0"/>
              <a:t>0</a:t>
            </a:r>
            <a:r>
              <a:rPr lang="en-US" dirty="0"/>
              <a:t> loss of shoulder/elbow motion</a:t>
            </a:r>
          </a:p>
          <a:p>
            <a:endParaRPr lang="en-US" dirty="0"/>
          </a:p>
          <a:p>
            <a:endParaRPr lang="en-US" dirty="0"/>
          </a:p>
        </p:txBody>
      </p:sp>
      <p:pic>
        <p:nvPicPr>
          <p:cNvPr id="8" name="Picture 7">
            <a:extLst>
              <a:ext uri="{FF2B5EF4-FFF2-40B4-BE49-F238E27FC236}">
                <a16:creationId xmlns:a16="http://schemas.microsoft.com/office/drawing/2014/main" id="{B19EEBB0-EA71-47BA-A164-FC35EADAEA10}"/>
              </a:ext>
            </a:extLst>
          </p:cNvPr>
          <p:cNvPicPr>
            <a:picLocks noChangeAspect="1"/>
          </p:cNvPicPr>
          <p:nvPr/>
        </p:nvPicPr>
        <p:blipFill>
          <a:blip r:embed="rId2"/>
          <a:stretch>
            <a:fillRect/>
          </a:stretch>
        </p:blipFill>
        <p:spPr>
          <a:xfrm>
            <a:off x="5692080" y="1340004"/>
            <a:ext cx="6250538" cy="4177991"/>
          </a:xfrm>
          <a:prstGeom prst="rect">
            <a:avLst/>
          </a:prstGeom>
        </p:spPr>
      </p:pic>
    </p:spTree>
    <p:extLst>
      <p:ext uri="{BB962C8B-B14F-4D97-AF65-F5344CB8AC3E}">
        <p14:creationId xmlns:p14="http://schemas.microsoft.com/office/powerpoint/2010/main" val="993738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342" name="Straight Connector 8">
            <a:extLst>
              <a:ext uri="{FF2B5EF4-FFF2-40B4-BE49-F238E27FC236}">
                <a16:creationId xmlns:a16="http://schemas.microsoft.com/office/drawing/2014/main" id="{E829C24E-9D3D-4C7E-B0A4-D44A5DFC4AC6}"/>
              </a:ext>
            </a:extLst>
          </p:cNvPr>
          <p:cNvCxnSpPr>
            <a:cxnSpLocks noChangeShapeType="1"/>
          </p:cNvCxnSpPr>
          <p:nvPr>
            <p:custDataLst>
              <p:tags r:id="rId1"/>
            </p:custDataLst>
          </p:nvPr>
        </p:nvCxnSpPr>
        <p:spPr bwMode="auto">
          <a:xfrm flipV="1">
            <a:off x="1524000" y="6215064"/>
            <a:ext cx="9144000" cy="7937"/>
          </a:xfrm>
          <a:prstGeom prst="line">
            <a:avLst/>
          </a:prstGeom>
          <a:noFill/>
          <a:ln w="12700" algn="ctr">
            <a:solidFill>
              <a:srgbClr val="D8D8DB"/>
            </a:solidFill>
            <a:round/>
            <a:headEnd/>
            <a:tailEnd/>
          </a:ln>
          <a:extLst>
            <a:ext uri="{909E8E84-426E-40DD-AFC4-6F175D3DCCD1}">
              <a14:hiddenFill xmlns:a14="http://schemas.microsoft.com/office/drawing/2010/main">
                <a:noFill/>
              </a14:hiddenFill>
            </a:ext>
          </a:extLst>
        </p:spPr>
      </p:cxnSp>
      <p:sp>
        <p:nvSpPr>
          <p:cNvPr id="16391" name="Text Placeholder 2">
            <a:extLst>
              <a:ext uri="{FF2B5EF4-FFF2-40B4-BE49-F238E27FC236}">
                <a16:creationId xmlns:a16="http://schemas.microsoft.com/office/drawing/2014/main" id="{7CAA35F6-8D8C-47BC-8E82-8718DB0795E5}"/>
              </a:ext>
            </a:extLst>
          </p:cNvPr>
          <p:cNvSpPr txBox="1"/>
          <p:nvPr>
            <p:custDataLst>
              <p:tags r:id="rId2"/>
            </p:custDataLst>
          </p:nvPr>
        </p:nvSpPr>
        <p:spPr bwMode="auto">
          <a:xfrm>
            <a:off x="2960279" y="5794302"/>
            <a:ext cx="6849293" cy="635000"/>
          </a:xfrm>
          <a:prstGeom prst="rect">
            <a:avLst/>
          </a:prstGeom>
          <a:noFill/>
          <a:ln w="9525" cap="flat" cmpd="sng" algn="ctr">
            <a:noFill/>
            <a:prstDash val="solid"/>
            <a:miter lim="800000"/>
            <a:headEnd type="none" w="med" len="med"/>
            <a:tailEnd type="none" w="med" len="med"/>
          </a:ln>
        </p:spPr>
        <p:txBody>
          <a:bodyPr lIns="254000" tIns="0" rIns="0" bIns="63500"/>
          <a:lstStyle/>
          <a:p>
            <a:pPr algn="ctr">
              <a:spcBef>
                <a:spcPct val="20000"/>
              </a:spcBef>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20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AO/OTA classification of diaphyseal humeral fractures</a:t>
            </a:r>
            <a:r>
              <a:rPr lang="en-US" sz="11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a:t>
            </a:r>
          </a:p>
        </p:txBody>
      </p:sp>
      <p:cxnSp>
        <p:nvCxnSpPr>
          <p:cNvPr id="14345" name="Straight Connector 5">
            <a:extLst>
              <a:ext uri="{FF2B5EF4-FFF2-40B4-BE49-F238E27FC236}">
                <a16:creationId xmlns:a16="http://schemas.microsoft.com/office/drawing/2014/main" id="{B8696621-3887-425C-B63F-CEBDEB12616F}"/>
              </a:ext>
            </a:extLst>
          </p:cNvPr>
          <p:cNvCxnSpPr>
            <a:cxnSpLocks noChangeShapeType="1"/>
          </p:cNvCxnSpPr>
          <p:nvPr>
            <p:custDataLst>
              <p:tags r:id="rId3"/>
            </p:custDataLst>
          </p:nvPr>
        </p:nvCxnSpPr>
        <p:spPr bwMode="auto">
          <a:xfrm>
            <a:off x="1524000" y="666750"/>
            <a:ext cx="9144000" cy="0"/>
          </a:xfrm>
          <a:prstGeom prst="line">
            <a:avLst/>
          </a:prstGeom>
          <a:noFill/>
          <a:ln w="38100" algn="ctr">
            <a:solidFill>
              <a:srgbClr val="64B744"/>
            </a:solidFill>
            <a:round/>
            <a:headEnd/>
            <a:tailEnd/>
          </a:ln>
          <a:extLst>
            <a:ext uri="{909E8E84-426E-40DD-AFC4-6F175D3DCCD1}">
              <a14:hiddenFill xmlns:a14="http://schemas.microsoft.com/office/drawing/2010/main">
                <a:noFill/>
              </a14:hiddenFill>
            </a:ext>
          </a:extLst>
        </p:spPr>
      </p:cxnSp>
      <p:pic>
        <p:nvPicPr>
          <p:cNvPr id="14347" name="Picture 13" descr="OTA logo">
            <a:extLst>
              <a:ext uri="{FF2B5EF4-FFF2-40B4-BE49-F238E27FC236}">
                <a16:creationId xmlns:a16="http://schemas.microsoft.com/office/drawing/2014/main" id="{79FF6722-81FD-4883-BF1D-55C6CD7DD7C6}"/>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1524001" y="0"/>
            <a:ext cx="48609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348" name="New picture">
            <a:extLst>
              <a:ext uri="{FF2B5EF4-FFF2-40B4-BE49-F238E27FC236}">
                <a16:creationId xmlns:a16="http://schemas.microsoft.com/office/drawing/2014/main" id="{76ECEF81-1B61-4B41-B705-F16B57E396A7}"/>
              </a:ext>
            </a:extLst>
          </p:cNvPr>
          <p:cNvPicPr>
            <a:picLocks noChangeAspect="1" noChangeArrowheads="1"/>
          </p:cNvPicPr>
          <p:nvPr>
            <p:custDataLst>
              <p:tags r:id="rId5"/>
            </p:custDataLst>
          </p:nvPr>
        </p:nvPicPr>
        <p:blipFill>
          <a:blip r:embed="rId8">
            <a:extLst>
              <a:ext uri="{28A0092B-C50C-407E-A947-70E740481C1C}">
                <a14:useLocalDpi xmlns:a14="http://schemas.microsoft.com/office/drawing/2010/main" val="0"/>
              </a:ext>
            </a:extLst>
          </a:blip>
          <a:srcRect/>
          <a:stretch>
            <a:fillRect/>
          </a:stretch>
        </p:blipFill>
        <p:spPr bwMode="auto">
          <a:xfrm>
            <a:off x="2911150" y="1161976"/>
            <a:ext cx="7235740" cy="4137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9A0C6-DD08-4EB0-9293-CBC6CBCA2EF9}"/>
              </a:ext>
            </a:extLst>
          </p:cNvPr>
          <p:cNvSpPr>
            <a:spLocks noGrp="1"/>
          </p:cNvSpPr>
          <p:nvPr>
            <p:ph idx="1"/>
          </p:nvPr>
        </p:nvSpPr>
        <p:spPr>
          <a:xfrm>
            <a:off x="419878" y="2120090"/>
            <a:ext cx="10515600" cy="4351338"/>
          </a:xfrm>
        </p:spPr>
        <p:txBody>
          <a:bodyPr>
            <a:normAutofit/>
          </a:bodyPr>
          <a:lstStyle/>
          <a:p>
            <a:endParaRPr lang="en-US" dirty="0"/>
          </a:p>
          <a:p>
            <a:endParaRPr lang="en-US" dirty="0"/>
          </a:p>
        </p:txBody>
      </p:sp>
      <p:sp>
        <p:nvSpPr>
          <p:cNvPr id="10" name="TextBox 9">
            <a:extLst>
              <a:ext uri="{FF2B5EF4-FFF2-40B4-BE49-F238E27FC236}">
                <a16:creationId xmlns:a16="http://schemas.microsoft.com/office/drawing/2014/main" id="{EB6DF959-2A27-401E-BA56-BB470AA9BD60}"/>
              </a:ext>
            </a:extLst>
          </p:cNvPr>
          <p:cNvSpPr txBox="1"/>
          <p:nvPr/>
        </p:nvSpPr>
        <p:spPr>
          <a:xfrm>
            <a:off x="419878" y="248240"/>
            <a:ext cx="11711510" cy="5909310"/>
          </a:xfrm>
          <a:prstGeom prst="rect">
            <a:avLst/>
          </a:prstGeom>
          <a:noFill/>
        </p:spPr>
        <p:txBody>
          <a:bodyPr wrap="square" rtlCol="0">
            <a:spAutoFit/>
          </a:bodyPr>
          <a:lstStyle/>
          <a:p>
            <a:r>
              <a:rPr lang="en-US" sz="3200" b="1" u="sng" dirty="0"/>
              <a:t>Effect of Surgery vs Functional Bracing on Functional Outcome Among Patients With Closed Displaced Humeral Shaft Fractures - The FISH Randomized Clinical Trial</a:t>
            </a:r>
          </a:p>
          <a:p>
            <a:pPr lvl="1"/>
            <a:r>
              <a:rPr lang="en-US" sz="2400" dirty="0"/>
              <a:t>				</a:t>
            </a:r>
            <a:r>
              <a:rPr lang="en-US" sz="2400" dirty="0" err="1"/>
              <a:t>Rämö</a:t>
            </a:r>
            <a:r>
              <a:rPr lang="en-US" sz="2400" dirty="0"/>
              <a:t> et al, </a:t>
            </a:r>
            <a:r>
              <a:rPr lang="en-US" sz="2400" i="1" dirty="0"/>
              <a:t>JAMA</a:t>
            </a:r>
            <a:r>
              <a:rPr lang="en-US" sz="2400" dirty="0"/>
              <a:t>, 2020</a:t>
            </a:r>
          </a:p>
          <a:p>
            <a:endParaRPr lang="en-US" sz="2400" dirty="0"/>
          </a:p>
          <a:p>
            <a:r>
              <a:rPr lang="en-US" sz="2400" dirty="0"/>
              <a:t>Finland, RCT, 2012-2018, 82 pts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30% </a:t>
            </a:r>
            <a:r>
              <a:rPr lang="en-US" sz="2400" dirty="0" err="1"/>
              <a:t>nonop</a:t>
            </a:r>
            <a:r>
              <a:rPr lang="en-US" sz="2400" dirty="0"/>
              <a:t> group crossed over to surgery</a:t>
            </a:r>
          </a:p>
          <a:p>
            <a:pPr marL="285750" indent="-285750">
              <a:buFont typeface="Arial" panose="020B0604020202020204" pitchFamily="34" charset="0"/>
              <a:buChar char="•"/>
            </a:pPr>
            <a:r>
              <a:rPr lang="en-US" sz="2400" dirty="0"/>
              <a:t>25% nonunion in </a:t>
            </a:r>
            <a:r>
              <a:rPr lang="en-US" sz="2400" dirty="0" err="1"/>
              <a:t>nonop</a:t>
            </a:r>
            <a:r>
              <a:rPr lang="en-US" sz="2400" dirty="0"/>
              <a:t> group</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Functional outcome</a:t>
            </a:r>
          </a:p>
          <a:p>
            <a:pPr marL="742950" lvl="1" indent="-285750">
              <a:buFont typeface="Arial" panose="020B0604020202020204" pitchFamily="34" charset="0"/>
              <a:buChar char="•"/>
            </a:pPr>
            <a:r>
              <a:rPr lang="en-US" sz="2400" dirty="0"/>
              <a:t>6 </a:t>
            </a:r>
            <a:r>
              <a:rPr lang="en-US" sz="2400" dirty="0" err="1"/>
              <a:t>wks</a:t>
            </a:r>
            <a:r>
              <a:rPr lang="en-US" sz="2400" dirty="0"/>
              <a:t> = ORIF improved scores</a:t>
            </a:r>
          </a:p>
          <a:p>
            <a:pPr marL="742950" lvl="1" indent="-285750">
              <a:buFont typeface="Arial" panose="020B0604020202020204" pitchFamily="34" charset="0"/>
              <a:buChar char="•"/>
            </a:pPr>
            <a:r>
              <a:rPr lang="en-US" sz="2400" dirty="0"/>
              <a:t>3 months = ORIF improved scores</a:t>
            </a:r>
          </a:p>
          <a:p>
            <a:pPr marL="742950" lvl="1" indent="-285750">
              <a:buFont typeface="Arial" panose="020B0604020202020204" pitchFamily="34" charset="0"/>
              <a:buChar char="•"/>
            </a:pPr>
            <a:r>
              <a:rPr lang="en-US" sz="2400" dirty="0"/>
              <a:t>12 months = no significant difference (DASH)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8150626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4136A24-4DF9-48EF-ABC3-0CE18E43E6C7}"/>
              </a:ext>
            </a:extLst>
          </p:cNvPr>
          <p:cNvSpPr txBox="1"/>
          <p:nvPr/>
        </p:nvSpPr>
        <p:spPr>
          <a:xfrm>
            <a:off x="1086788" y="723220"/>
            <a:ext cx="10327918" cy="5047536"/>
          </a:xfrm>
          <a:prstGeom prst="rect">
            <a:avLst/>
          </a:prstGeom>
          <a:noFill/>
        </p:spPr>
        <p:txBody>
          <a:bodyPr wrap="square" rtlCol="0">
            <a:spAutoFit/>
          </a:bodyPr>
          <a:lstStyle/>
          <a:p>
            <a:r>
              <a:rPr lang="en-US" sz="3200" b="1" u="sng" dirty="0"/>
              <a:t>Modern Results of Functional Bracing of Humeral Shaft Fractures: A Multicenter Retrospective Analysis</a:t>
            </a:r>
          </a:p>
          <a:p>
            <a:r>
              <a:rPr lang="en-US" dirty="0"/>
              <a:t>		</a:t>
            </a:r>
            <a:r>
              <a:rPr lang="en-US" sz="2400" dirty="0"/>
              <a:t>Serrano et al, </a:t>
            </a:r>
            <a:r>
              <a:rPr lang="en-US" sz="2400" i="1" dirty="0"/>
              <a:t>J Orthop Trauma</a:t>
            </a:r>
            <a:r>
              <a:rPr lang="en-US" sz="2400" dirty="0"/>
              <a:t>, 2020</a:t>
            </a:r>
          </a:p>
          <a:p>
            <a:endParaRPr lang="en-US" sz="2400" dirty="0"/>
          </a:p>
          <a:p>
            <a:pPr marL="742950" lvl="1" indent="-285750">
              <a:buFont typeface="Arial" panose="020B0604020202020204" pitchFamily="34" charset="0"/>
              <a:buChar char="•"/>
            </a:pPr>
            <a:r>
              <a:rPr lang="en-US" sz="2400" dirty="0"/>
              <a:t>9 institutions, 2005-2015</a:t>
            </a:r>
          </a:p>
          <a:p>
            <a:pPr marL="742950" lvl="1" indent="-285750">
              <a:buFont typeface="Arial" panose="020B0604020202020204" pitchFamily="34" charset="0"/>
              <a:buChar char="•"/>
            </a:pPr>
            <a:r>
              <a:rPr lang="en-US" sz="2400" dirty="0"/>
              <a:t>1182 fractures initially treated nonoperatively with a functional brace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b="1" u="sng" dirty="0"/>
              <a:t>29% (344) ultimately required surgery</a:t>
            </a:r>
          </a:p>
          <a:p>
            <a:pPr marL="742950" lvl="1" indent="-285750">
              <a:buFont typeface="Arial" panose="020B0604020202020204" pitchFamily="34" charset="0"/>
              <a:buChar char="•"/>
            </a:pPr>
            <a:r>
              <a:rPr lang="en-US" sz="2400" dirty="0"/>
              <a:t>60% nonunion</a:t>
            </a:r>
          </a:p>
          <a:p>
            <a:pPr marL="742950" lvl="1" indent="-285750">
              <a:buFont typeface="Arial" panose="020B0604020202020204" pitchFamily="34" charset="0"/>
              <a:buChar char="•"/>
            </a:pPr>
            <a:r>
              <a:rPr lang="en-US" sz="2400" dirty="0"/>
              <a:t>24% malalignment</a:t>
            </a:r>
          </a:p>
          <a:p>
            <a:pPr marL="742950" lvl="1" indent="-285750">
              <a:buFont typeface="Arial" panose="020B0604020202020204" pitchFamily="34" charset="0"/>
              <a:buChar char="•"/>
            </a:pPr>
            <a:r>
              <a:rPr lang="en-US" sz="2400" dirty="0"/>
              <a:t>12% inability to tolerate brace</a:t>
            </a:r>
          </a:p>
          <a:p>
            <a:pPr marL="742950" lvl="1" indent="-285750">
              <a:buFont typeface="Arial" panose="020B0604020202020204" pitchFamily="34" charset="0"/>
              <a:buChar char="•"/>
            </a:pPr>
            <a:r>
              <a:rPr lang="en-US" sz="2400" dirty="0"/>
              <a:t>4% persistent radial nerve palsy warranting exploration</a:t>
            </a:r>
          </a:p>
          <a:p>
            <a:pPr marL="285750" indent="-285750">
              <a:buFont typeface="Arial" panose="020B0604020202020204" pitchFamily="34" charset="0"/>
              <a:buChar char="•"/>
            </a:pPr>
            <a:endParaRPr lang="en-US" dirty="0"/>
          </a:p>
        </p:txBody>
      </p:sp>
      <p:pic>
        <p:nvPicPr>
          <p:cNvPr id="2" name="Picture 1">
            <a:extLst>
              <a:ext uri="{FF2B5EF4-FFF2-40B4-BE49-F238E27FC236}">
                <a16:creationId xmlns:a16="http://schemas.microsoft.com/office/drawing/2014/main" id="{C2087BF0-21E5-4277-8313-C7D10FE668EC}"/>
              </a:ext>
            </a:extLst>
          </p:cNvPr>
          <p:cNvPicPr>
            <a:picLocks noChangeAspect="1"/>
          </p:cNvPicPr>
          <p:nvPr/>
        </p:nvPicPr>
        <p:blipFill>
          <a:blip r:embed="rId2"/>
          <a:stretch>
            <a:fillRect/>
          </a:stretch>
        </p:blipFill>
        <p:spPr>
          <a:xfrm>
            <a:off x="9508793" y="5460866"/>
            <a:ext cx="2560542" cy="957155"/>
          </a:xfrm>
          <a:prstGeom prst="rect">
            <a:avLst/>
          </a:prstGeom>
        </p:spPr>
      </p:pic>
    </p:spTree>
    <p:extLst>
      <p:ext uri="{BB962C8B-B14F-4D97-AF65-F5344CB8AC3E}">
        <p14:creationId xmlns:p14="http://schemas.microsoft.com/office/powerpoint/2010/main" val="166167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556F5DB-0E01-40B8-BE60-BA85BD98512C}"/>
              </a:ext>
            </a:extLst>
          </p:cNvPr>
          <p:cNvSpPr>
            <a:spLocks noGrp="1"/>
          </p:cNvSpPr>
          <p:nvPr>
            <p:ph sz="half" idx="1"/>
          </p:nvPr>
        </p:nvSpPr>
        <p:spPr>
          <a:xfrm>
            <a:off x="439479" y="353039"/>
            <a:ext cx="11318411" cy="5983105"/>
          </a:xfrm>
        </p:spPr>
        <p:txBody>
          <a:bodyPr>
            <a:normAutofit fontScale="92500" lnSpcReduction="10000"/>
          </a:bodyPr>
          <a:lstStyle/>
          <a:p>
            <a:pPr marL="0" indent="0">
              <a:buNone/>
            </a:pPr>
            <a:r>
              <a:rPr lang="en-US" b="1" u="sng" dirty="0"/>
              <a:t>Conservative vs. operative treatment for humeral shaft fractures: a meta-analysis and systematic review of randomized clinical trials and observational studies</a:t>
            </a:r>
          </a:p>
          <a:p>
            <a:pPr marL="0" indent="0">
              <a:buNone/>
            </a:pPr>
            <a:r>
              <a:rPr lang="en-US" sz="2600" dirty="0"/>
              <a:t>		Van de Wall et al, </a:t>
            </a:r>
            <a:r>
              <a:rPr lang="en-US" sz="2600" i="1" dirty="0"/>
              <a:t>J Shoulder Elbow Surg</a:t>
            </a:r>
            <a:r>
              <a:rPr lang="en-US" sz="2600" dirty="0"/>
              <a:t>, 2020</a:t>
            </a:r>
          </a:p>
          <a:p>
            <a:endParaRPr lang="en-US" dirty="0"/>
          </a:p>
          <a:p>
            <a:r>
              <a:rPr lang="en-US" dirty="0"/>
              <a:t>12 studies</a:t>
            </a:r>
          </a:p>
          <a:p>
            <a:r>
              <a:rPr lang="en-US" dirty="0"/>
              <a:t>1262 pts</a:t>
            </a:r>
          </a:p>
          <a:p>
            <a:endParaRPr lang="en-US" dirty="0"/>
          </a:p>
          <a:p>
            <a:r>
              <a:rPr lang="en-US" b="1" u="sng" dirty="0">
                <a:highlight>
                  <a:srgbClr val="FFFF00"/>
                </a:highlight>
              </a:rPr>
              <a:t>Nonunion</a:t>
            </a:r>
          </a:p>
          <a:p>
            <a:pPr lvl="1"/>
            <a:r>
              <a:rPr lang="en-US" dirty="0">
                <a:highlight>
                  <a:srgbClr val="FFFF00"/>
                </a:highlight>
              </a:rPr>
              <a:t>Brace 15%</a:t>
            </a:r>
          </a:p>
          <a:p>
            <a:pPr lvl="1"/>
            <a:r>
              <a:rPr lang="en-US" dirty="0">
                <a:highlight>
                  <a:srgbClr val="FFFF00"/>
                </a:highlight>
              </a:rPr>
              <a:t>Surgery 6%</a:t>
            </a:r>
          </a:p>
          <a:p>
            <a:pPr lvl="1"/>
            <a:endParaRPr lang="en-US" dirty="0"/>
          </a:p>
          <a:p>
            <a:r>
              <a:rPr lang="en-US" dirty="0"/>
              <a:t>No difference</a:t>
            </a:r>
          </a:p>
          <a:p>
            <a:pPr lvl="1"/>
            <a:r>
              <a:rPr lang="en-US" dirty="0"/>
              <a:t>Radial nerve palsy</a:t>
            </a:r>
          </a:p>
          <a:p>
            <a:pPr lvl="1"/>
            <a:r>
              <a:rPr lang="en-US" dirty="0"/>
              <a:t>Time to union</a:t>
            </a:r>
          </a:p>
          <a:p>
            <a:pPr lvl="1"/>
            <a:r>
              <a:rPr lang="en-US" dirty="0"/>
              <a:t>DASH</a:t>
            </a:r>
          </a:p>
          <a:p>
            <a:pPr lvl="1"/>
            <a:endParaRPr lang="en-US" dirty="0"/>
          </a:p>
          <a:p>
            <a:endParaRPr lang="en-US" dirty="0"/>
          </a:p>
          <a:p>
            <a:endParaRPr lang="en-US" dirty="0"/>
          </a:p>
        </p:txBody>
      </p:sp>
    </p:spTree>
    <p:extLst>
      <p:ext uri="{BB962C8B-B14F-4D97-AF65-F5344CB8AC3E}">
        <p14:creationId xmlns:p14="http://schemas.microsoft.com/office/powerpoint/2010/main" val="7607162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6A71D-2A27-4D58-8350-2C85DBC05155}"/>
              </a:ext>
            </a:extLst>
          </p:cNvPr>
          <p:cNvSpPr>
            <a:spLocks noGrp="1"/>
          </p:cNvSpPr>
          <p:nvPr>
            <p:ph type="title"/>
          </p:nvPr>
        </p:nvSpPr>
        <p:spPr/>
        <p:txBody>
          <a:bodyPr/>
          <a:lstStyle/>
          <a:p>
            <a:r>
              <a:rPr lang="en-US" dirty="0"/>
              <a:t>Operative Treatment of Humeral Shaft Fractures</a:t>
            </a:r>
          </a:p>
        </p:txBody>
      </p:sp>
      <p:sp>
        <p:nvSpPr>
          <p:cNvPr id="4" name="Text Placeholder 3">
            <a:extLst>
              <a:ext uri="{FF2B5EF4-FFF2-40B4-BE49-F238E27FC236}">
                <a16:creationId xmlns:a16="http://schemas.microsoft.com/office/drawing/2014/main" id="{7FDA8D45-B0FD-4AF7-A98A-D84FA02BA2B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44345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773819F3-8E63-42B5-9753-B36B1609D8EE}"/>
              </a:ext>
            </a:extLst>
          </p:cNvPr>
          <p:cNvSpPr>
            <a:spLocks noGrp="1"/>
          </p:cNvSpPr>
          <p:nvPr>
            <p:ph idx="1"/>
          </p:nvPr>
        </p:nvSpPr>
        <p:spPr>
          <a:xfrm>
            <a:off x="905164" y="182418"/>
            <a:ext cx="10880436" cy="6493163"/>
          </a:xfrm>
        </p:spPr>
        <p:txBody>
          <a:bodyPr>
            <a:normAutofit fontScale="85000" lnSpcReduction="20000"/>
          </a:bodyPr>
          <a:lstStyle/>
          <a:p>
            <a:pPr marL="0" indent="0">
              <a:buNone/>
            </a:pPr>
            <a:r>
              <a:rPr lang="en-US" sz="3800" u="sng" dirty="0"/>
              <a:t>Treatment of Humeral Shaft Fractures: A Critical Analysis Review</a:t>
            </a:r>
          </a:p>
          <a:p>
            <a:pPr marL="0" indent="0">
              <a:buNone/>
            </a:pPr>
            <a:r>
              <a:rPr lang="en-US" dirty="0"/>
              <a:t>		</a:t>
            </a:r>
            <a:r>
              <a:rPr lang="en-US" dirty="0" err="1"/>
              <a:t>Attum</a:t>
            </a:r>
            <a:r>
              <a:rPr lang="en-US" dirty="0"/>
              <a:t> and </a:t>
            </a:r>
            <a:r>
              <a:rPr lang="en-US" dirty="0" err="1"/>
              <a:t>Obremskey</a:t>
            </a:r>
            <a:r>
              <a:rPr lang="en-US" dirty="0"/>
              <a:t>, </a:t>
            </a:r>
            <a:r>
              <a:rPr lang="en-US" i="1" dirty="0"/>
              <a:t>JBJS Reviews</a:t>
            </a:r>
            <a:r>
              <a:rPr lang="en-US" dirty="0"/>
              <a:t>, 2015</a:t>
            </a:r>
          </a:p>
          <a:p>
            <a:endParaRPr lang="en-US" u="sng" dirty="0"/>
          </a:p>
          <a:p>
            <a:pPr marL="0" indent="0">
              <a:buNone/>
            </a:pPr>
            <a:r>
              <a:rPr lang="en-US" b="1" dirty="0"/>
              <a:t>Recommendations for care with Grade of Supporting Evidence</a:t>
            </a:r>
          </a:p>
          <a:p>
            <a:pPr marL="0" indent="0">
              <a:buNone/>
            </a:pPr>
            <a:endParaRPr lang="en-US" b="1" dirty="0"/>
          </a:p>
          <a:p>
            <a:r>
              <a:rPr lang="en-US" dirty="0"/>
              <a:t>Most humeral shaft fractures will heal with nonoperative management</a:t>
            </a:r>
          </a:p>
          <a:p>
            <a:pPr lvl="2"/>
            <a:r>
              <a:rPr lang="en-US" sz="2800" dirty="0"/>
              <a:t>Grade B</a:t>
            </a:r>
          </a:p>
          <a:p>
            <a:pPr lvl="1"/>
            <a:endParaRPr lang="en-US" sz="2800" dirty="0"/>
          </a:p>
          <a:p>
            <a:r>
              <a:rPr lang="en-US" dirty="0"/>
              <a:t>When indication for operative treatment is met, plate fixation is reliable and safe</a:t>
            </a:r>
          </a:p>
          <a:p>
            <a:pPr lvl="2"/>
            <a:r>
              <a:rPr lang="en-US" sz="2800" dirty="0"/>
              <a:t>Grade A</a:t>
            </a:r>
          </a:p>
          <a:p>
            <a:pPr lvl="1"/>
            <a:endParaRPr lang="en-US" sz="2800" dirty="0"/>
          </a:p>
          <a:p>
            <a:r>
              <a:rPr lang="en-US" dirty="0"/>
              <a:t>Nail fixation may be helpful in pathologic or highly comminuted fractures, but routine use of nails is associated with more shoulder dysfunction</a:t>
            </a:r>
          </a:p>
          <a:p>
            <a:pPr lvl="2"/>
            <a:r>
              <a:rPr lang="en-US" sz="2800" dirty="0"/>
              <a:t>Grade A</a:t>
            </a:r>
          </a:p>
          <a:p>
            <a:pPr lvl="1"/>
            <a:endParaRPr lang="en-US" sz="2800" dirty="0"/>
          </a:p>
          <a:p>
            <a:r>
              <a:rPr lang="en-US" dirty="0"/>
              <a:t>Radial nerve palsy in closed fractures usually resolved without surgical intervention</a:t>
            </a:r>
          </a:p>
          <a:p>
            <a:pPr lvl="2"/>
            <a:r>
              <a:rPr lang="en-US" sz="2800" dirty="0"/>
              <a:t>Grade B</a:t>
            </a:r>
          </a:p>
        </p:txBody>
      </p:sp>
    </p:spTree>
    <p:extLst>
      <p:ext uri="{BB962C8B-B14F-4D97-AF65-F5344CB8AC3E}">
        <p14:creationId xmlns:p14="http://schemas.microsoft.com/office/powerpoint/2010/main" val="12510228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6A71D-2A27-4D58-8350-2C85DBC05155}"/>
              </a:ext>
            </a:extLst>
          </p:cNvPr>
          <p:cNvSpPr>
            <a:spLocks noGrp="1"/>
          </p:cNvSpPr>
          <p:nvPr>
            <p:ph type="title"/>
          </p:nvPr>
        </p:nvSpPr>
        <p:spPr/>
        <p:txBody>
          <a:bodyPr/>
          <a:lstStyle/>
          <a:p>
            <a:r>
              <a:rPr lang="en-US" dirty="0"/>
              <a:t>ORIF vs IMN</a:t>
            </a:r>
          </a:p>
        </p:txBody>
      </p:sp>
      <p:sp>
        <p:nvSpPr>
          <p:cNvPr id="4" name="Text Placeholder 3">
            <a:extLst>
              <a:ext uri="{FF2B5EF4-FFF2-40B4-BE49-F238E27FC236}">
                <a16:creationId xmlns:a16="http://schemas.microsoft.com/office/drawing/2014/main" id="{7FDA8D45-B0FD-4AF7-A98A-D84FA02BA2B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82856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4">
            <a:extLst>
              <a:ext uri="{FF2B5EF4-FFF2-40B4-BE49-F238E27FC236}">
                <a16:creationId xmlns:a16="http://schemas.microsoft.com/office/drawing/2014/main" id="{AA415A2D-725A-43E4-B63F-5DA5349C2D44}"/>
              </a:ext>
            </a:extLst>
          </p:cNvPr>
          <p:cNvSpPr txBox="1">
            <a:spLocks/>
          </p:cNvSpPr>
          <p:nvPr/>
        </p:nvSpPr>
        <p:spPr>
          <a:xfrm>
            <a:off x="463764" y="277780"/>
            <a:ext cx="11264471" cy="5721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dirty="0"/>
              <a:t>Treatment of Humeral Shaft Fractures: A Critical Analysis Review</a:t>
            </a:r>
          </a:p>
          <a:p>
            <a:pPr marL="0" indent="0">
              <a:buNone/>
            </a:pPr>
            <a:r>
              <a:rPr lang="en-US" dirty="0"/>
              <a:t>		</a:t>
            </a:r>
            <a:r>
              <a:rPr lang="en-US" dirty="0" err="1"/>
              <a:t>Attum</a:t>
            </a:r>
            <a:r>
              <a:rPr lang="en-US" dirty="0"/>
              <a:t> and </a:t>
            </a:r>
            <a:r>
              <a:rPr lang="en-US" dirty="0" err="1"/>
              <a:t>Obremskey</a:t>
            </a:r>
            <a:r>
              <a:rPr lang="en-US" dirty="0"/>
              <a:t>, </a:t>
            </a:r>
            <a:r>
              <a:rPr lang="en-US" i="1" dirty="0"/>
              <a:t>JBJS Reviews</a:t>
            </a:r>
            <a:r>
              <a:rPr lang="en-US" dirty="0"/>
              <a:t>, 2015</a:t>
            </a:r>
          </a:p>
          <a:p>
            <a:endParaRPr lang="en-US" u="sng" dirty="0"/>
          </a:p>
          <a:p>
            <a:endParaRPr lang="en-US" u="sng" dirty="0"/>
          </a:p>
          <a:p>
            <a:r>
              <a:rPr lang="en-US" b="1" u="sng" dirty="0"/>
              <a:t>ORIF</a:t>
            </a:r>
            <a:r>
              <a:rPr lang="en-US" dirty="0"/>
              <a:t> (multiple series) – 547 pts</a:t>
            </a:r>
          </a:p>
          <a:p>
            <a:pPr lvl="1"/>
            <a:endParaRPr lang="en-US" dirty="0"/>
          </a:p>
          <a:p>
            <a:pPr lvl="1"/>
            <a:r>
              <a:rPr lang="en-US" dirty="0"/>
              <a:t>Iatrogenic radial nerve palsy - 3%</a:t>
            </a:r>
          </a:p>
          <a:p>
            <a:pPr lvl="1"/>
            <a:endParaRPr lang="en-US" dirty="0"/>
          </a:p>
          <a:p>
            <a:pPr lvl="1"/>
            <a:r>
              <a:rPr lang="en-US" dirty="0"/>
              <a:t>Time to union – </a:t>
            </a:r>
            <a:r>
              <a:rPr lang="en-US" dirty="0">
                <a:highlight>
                  <a:srgbClr val="FFFF00"/>
                </a:highlight>
              </a:rPr>
              <a:t>21 </a:t>
            </a:r>
            <a:r>
              <a:rPr lang="en-US" dirty="0" err="1">
                <a:highlight>
                  <a:srgbClr val="FFFF00"/>
                </a:highlight>
              </a:rPr>
              <a:t>wks</a:t>
            </a:r>
            <a:endParaRPr lang="en-US" dirty="0">
              <a:highlight>
                <a:srgbClr val="FFFF00"/>
              </a:highlight>
            </a:endParaRPr>
          </a:p>
          <a:p>
            <a:pPr lvl="1"/>
            <a:endParaRPr lang="en-US" dirty="0"/>
          </a:p>
          <a:p>
            <a:pPr lvl="1"/>
            <a:r>
              <a:rPr lang="en-US" dirty="0"/>
              <a:t>Infection – 4%</a:t>
            </a:r>
          </a:p>
          <a:p>
            <a:pPr lvl="1"/>
            <a:endParaRPr lang="en-US" dirty="0"/>
          </a:p>
          <a:p>
            <a:pPr lvl="1"/>
            <a:r>
              <a:rPr lang="en-US" dirty="0"/>
              <a:t>Nonunion – 5%</a:t>
            </a:r>
          </a:p>
        </p:txBody>
      </p:sp>
      <p:sp>
        <p:nvSpPr>
          <p:cNvPr id="13" name="Content Placeholder 12">
            <a:extLst>
              <a:ext uri="{FF2B5EF4-FFF2-40B4-BE49-F238E27FC236}">
                <a16:creationId xmlns:a16="http://schemas.microsoft.com/office/drawing/2014/main" id="{0D24998F-97CD-4380-8774-9F44BED960FE}"/>
              </a:ext>
            </a:extLst>
          </p:cNvPr>
          <p:cNvSpPr>
            <a:spLocks noGrp="1"/>
          </p:cNvSpPr>
          <p:nvPr>
            <p:ph sz="half" idx="2"/>
          </p:nvPr>
        </p:nvSpPr>
        <p:spPr>
          <a:xfrm>
            <a:off x="6546635" y="2192104"/>
            <a:ext cx="5181600" cy="3806796"/>
          </a:xfrm>
        </p:spPr>
        <p:txBody>
          <a:bodyPr/>
          <a:lstStyle/>
          <a:p>
            <a:r>
              <a:rPr lang="en-US" b="1" u="sng" dirty="0"/>
              <a:t>IMN</a:t>
            </a:r>
            <a:r>
              <a:rPr lang="en-US" dirty="0"/>
              <a:t> (multiple series) – 240 pts</a:t>
            </a:r>
          </a:p>
          <a:p>
            <a:pPr lvl="1"/>
            <a:endParaRPr lang="en-US" dirty="0"/>
          </a:p>
          <a:p>
            <a:pPr lvl="1"/>
            <a:r>
              <a:rPr lang="en-US" dirty="0"/>
              <a:t>Iatrogenic radial nerve palsy - 3%</a:t>
            </a:r>
          </a:p>
          <a:p>
            <a:pPr lvl="1"/>
            <a:endParaRPr lang="en-US" dirty="0"/>
          </a:p>
          <a:p>
            <a:pPr lvl="1"/>
            <a:r>
              <a:rPr lang="en-US" dirty="0"/>
              <a:t>Time to union – </a:t>
            </a:r>
            <a:r>
              <a:rPr lang="en-US" dirty="0">
                <a:highlight>
                  <a:srgbClr val="FFFF00"/>
                </a:highlight>
              </a:rPr>
              <a:t>13.5 </a:t>
            </a:r>
            <a:r>
              <a:rPr lang="en-US" dirty="0" err="1">
                <a:highlight>
                  <a:srgbClr val="FFFF00"/>
                </a:highlight>
              </a:rPr>
              <a:t>wks</a:t>
            </a:r>
            <a:endParaRPr lang="en-US" dirty="0">
              <a:highlight>
                <a:srgbClr val="FFFF00"/>
              </a:highlight>
            </a:endParaRPr>
          </a:p>
          <a:p>
            <a:pPr lvl="1"/>
            <a:endParaRPr lang="en-US" dirty="0"/>
          </a:p>
          <a:p>
            <a:pPr lvl="1"/>
            <a:r>
              <a:rPr lang="en-US" dirty="0"/>
              <a:t>Infection – 2%</a:t>
            </a:r>
          </a:p>
          <a:p>
            <a:pPr lvl="1"/>
            <a:endParaRPr lang="en-US" dirty="0"/>
          </a:p>
          <a:p>
            <a:pPr lvl="1"/>
            <a:r>
              <a:rPr lang="en-US" dirty="0"/>
              <a:t>Nonunion – 5%</a:t>
            </a:r>
          </a:p>
          <a:p>
            <a:endParaRPr lang="en-US" dirty="0"/>
          </a:p>
        </p:txBody>
      </p:sp>
    </p:spTree>
    <p:extLst>
      <p:ext uri="{BB962C8B-B14F-4D97-AF65-F5344CB8AC3E}">
        <p14:creationId xmlns:p14="http://schemas.microsoft.com/office/powerpoint/2010/main" val="19228279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DB70B-C378-46CB-A590-1FA67A10AAD8}"/>
              </a:ext>
            </a:extLst>
          </p:cNvPr>
          <p:cNvSpPr>
            <a:spLocks noGrp="1"/>
          </p:cNvSpPr>
          <p:nvPr>
            <p:ph type="title"/>
          </p:nvPr>
        </p:nvSpPr>
        <p:spPr/>
        <p:txBody>
          <a:bodyPr/>
          <a:lstStyle/>
          <a:p>
            <a:r>
              <a:rPr lang="en-US" dirty="0"/>
              <a:t>ORIF vs IMN</a:t>
            </a:r>
          </a:p>
        </p:txBody>
      </p:sp>
      <p:sp>
        <p:nvSpPr>
          <p:cNvPr id="3" name="Content Placeholder 2">
            <a:extLst>
              <a:ext uri="{FF2B5EF4-FFF2-40B4-BE49-F238E27FC236}">
                <a16:creationId xmlns:a16="http://schemas.microsoft.com/office/drawing/2014/main" id="{3382A884-0749-4930-B260-89F8E8746D46}"/>
              </a:ext>
            </a:extLst>
          </p:cNvPr>
          <p:cNvSpPr>
            <a:spLocks noGrp="1"/>
          </p:cNvSpPr>
          <p:nvPr>
            <p:ph idx="1"/>
          </p:nvPr>
        </p:nvSpPr>
        <p:spPr/>
        <p:txBody>
          <a:bodyPr>
            <a:normAutofit/>
          </a:bodyPr>
          <a:lstStyle/>
          <a:p>
            <a:r>
              <a:rPr lang="en-US" b="1" u="sng" dirty="0"/>
              <a:t>Shoulder impingement/Problems</a:t>
            </a:r>
          </a:p>
          <a:p>
            <a:pPr lvl="1"/>
            <a:endParaRPr lang="en-US" dirty="0"/>
          </a:p>
          <a:p>
            <a:pPr lvl="1"/>
            <a:r>
              <a:rPr lang="en-US" dirty="0"/>
              <a:t>IMN 28% (McCormack, 2000)</a:t>
            </a:r>
          </a:p>
          <a:p>
            <a:pPr lvl="1"/>
            <a:r>
              <a:rPr lang="en-US" dirty="0"/>
              <a:t>IMN RR 7.3;  (Ouyang, 2013)</a:t>
            </a:r>
          </a:p>
          <a:p>
            <a:pPr lvl="1"/>
            <a:r>
              <a:rPr lang="en-US" dirty="0"/>
              <a:t>IMN 15%; RR 6.8; (Wang, 2013)</a:t>
            </a:r>
          </a:p>
          <a:p>
            <a:pPr lvl="1"/>
            <a:endParaRPr lang="en-US" dirty="0"/>
          </a:p>
          <a:p>
            <a:pPr lvl="1"/>
            <a:r>
              <a:rPr lang="en-US" dirty="0"/>
              <a:t>Plate 4% (McCormack, 2000)</a:t>
            </a:r>
          </a:p>
          <a:p>
            <a:pPr lvl="1"/>
            <a:r>
              <a:rPr lang="en-US" dirty="0"/>
              <a:t>Plate RR 0.1 (Bhandari, 2006)</a:t>
            </a:r>
          </a:p>
          <a:p>
            <a:endParaRPr lang="en-US" dirty="0"/>
          </a:p>
        </p:txBody>
      </p:sp>
    </p:spTree>
    <p:extLst>
      <p:ext uri="{BB962C8B-B14F-4D97-AF65-F5344CB8AC3E}">
        <p14:creationId xmlns:p14="http://schemas.microsoft.com/office/powerpoint/2010/main" val="27497230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A65EF7-D7E8-42E1-8794-83DE18CA1C11}"/>
              </a:ext>
            </a:extLst>
          </p:cNvPr>
          <p:cNvSpPr txBox="1"/>
          <p:nvPr/>
        </p:nvSpPr>
        <p:spPr>
          <a:xfrm>
            <a:off x="946241" y="0"/>
            <a:ext cx="10142062" cy="6647974"/>
          </a:xfrm>
          <a:prstGeom prst="rect">
            <a:avLst/>
          </a:prstGeom>
          <a:noFill/>
        </p:spPr>
        <p:txBody>
          <a:bodyPr wrap="square" rtlCol="0">
            <a:spAutoFit/>
          </a:bodyPr>
          <a:lstStyle/>
          <a:p>
            <a:r>
              <a:rPr lang="en-US" sz="3200" b="1" dirty="0"/>
              <a:t>Early post-operative outcomes of plate versus nail fixation for humeral shaft fractures</a:t>
            </a:r>
          </a:p>
          <a:p>
            <a:r>
              <a:rPr lang="en-US" sz="2400" dirty="0"/>
              <a:t>		Putnam et al, </a:t>
            </a:r>
            <a:r>
              <a:rPr lang="en-US" sz="2400" i="1" dirty="0"/>
              <a:t>Injury</a:t>
            </a:r>
            <a:r>
              <a:rPr lang="en-US" sz="2400" dirty="0"/>
              <a:t>, 2019</a:t>
            </a:r>
          </a:p>
          <a:p>
            <a:endParaRPr lang="en-US" dirty="0"/>
          </a:p>
          <a:p>
            <a:pPr marL="342900" indent="-342900">
              <a:buFont typeface="Arial" panose="020B0604020202020204" pitchFamily="34" charset="0"/>
              <a:buChar char="•"/>
            </a:pPr>
            <a:r>
              <a:rPr lang="en-US" sz="2400" dirty="0"/>
              <a:t>National Surgical Quality Improvement Program (NSQIP) data 2005-2016</a:t>
            </a:r>
          </a:p>
          <a:p>
            <a:pPr marL="342900" indent="-342900">
              <a:buFont typeface="Arial" panose="020B0604020202020204" pitchFamily="34" charset="0"/>
              <a:buChar char="•"/>
            </a:pPr>
            <a:r>
              <a:rPr lang="en-US" sz="2400" dirty="0"/>
              <a:t>2009 patients</a:t>
            </a:r>
          </a:p>
          <a:p>
            <a:pPr marL="800100" lvl="1" indent="-342900">
              <a:buFont typeface="Arial" panose="020B0604020202020204" pitchFamily="34" charset="0"/>
              <a:buChar char="•"/>
            </a:pPr>
            <a:r>
              <a:rPr lang="en-US" sz="2400" dirty="0"/>
              <a:t>1418 ORIF</a:t>
            </a:r>
          </a:p>
          <a:p>
            <a:pPr marL="800100" lvl="1" indent="-342900">
              <a:buFont typeface="Arial" panose="020B0604020202020204" pitchFamily="34" charset="0"/>
              <a:buChar char="•"/>
            </a:pPr>
            <a:r>
              <a:rPr lang="en-US" sz="2400" dirty="0"/>
              <a:t>591 Intramedullary nail</a:t>
            </a:r>
          </a:p>
          <a:p>
            <a:pPr marL="342900" indent="-342900">
              <a:buFont typeface="Arial" panose="020B0604020202020204" pitchFamily="34" charset="0"/>
              <a:buChar char="•"/>
            </a:pPr>
            <a:r>
              <a:rPr lang="en-US" sz="2400" dirty="0"/>
              <a:t>30 day mortality ORIF 0.8% vs IMN 5.4%</a:t>
            </a:r>
          </a:p>
          <a:p>
            <a:pPr marL="342900" indent="-342900">
              <a:buFont typeface="Arial" panose="020B0604020202020204" pitchFamily="34" charset="0"/>
              <a:buChar char="•"/>
            </a:pPr>
            <a:r>
              <a:rPr lang="en-US" sz="2400" dirty="0"/>
              <a:t>Patients selected for IMN had more comorbidities</a:t>
            </a:r>
          </a:p>
          <a:p>
            <a:pPr marL="1257300" lvl="2" indent="-342900">
              <a:buFont typeface="Arial" panose="020B0604020202020204" pitchFamily="34" charset="0"/>
              <a:buChar char="•"/>
            </a:pPr>
            <a:r>
              <a:rPr lang="en-US" sz="2400" dirty="0"/>
              <a:t>“Suggests that surgeons may be choosing IMN for patients who may not be ideal surgical candidates”</a:t>
            </a:r>
          </a:p>
          <a:p>
            <a:pPr marL="1257300" lvl="2" indent="-342900">
              <a:buFont typeface="Arial" panose="020B0604020202020204" pitchFamily="34" charset="0"/>
              <a:buChar char="•"/>
            </a:pPr>
            <a:r>
              <a:rPr lang="en-US" sz="2400" dirty="0"/>
              <a:t>“Nail fixation may not be a safer option in patients with multiple co-morbidities and low-energy humeral shaft fractures”.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LOS, complications and readmission rates did not differ after propensity score adjustment.</a:t>
            </a:r>
          </a:p>
        </p:txBody>
      </p:sp>
    </p:spTree>
    <p:extLst>
      <p:ext uri="{BB962C8B-B14F-4D97-AF65-F5344CB8AC3E}">
        <p14:creationId xmlns:p14="http://schemas.microsoft.com/office/powerpoint/2010/main" val="31721182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1756F1-D848-40FC-B6A6-4F28E8B425E1}"/>
              </a:ext>
            </a:extLst>
          </p:cNvPr>
          <p:cNvPicPr>
            <a:picLocks noChangeAspect="1"/>
          </p:cNvPicPr>
          <p:nvPr/>
        </p:nvPicPr>
        <p:blipFill>
          <a:blip r:embed="rId2"/>
          <a:stretch>
            <a:fillRect/>
          </a:stretch>
        </p:blipFill>
        <p:spPr>
          <a:xfrm>
            <a:off x="9509649" y="5449782"/>
            <a:ext cx="2560542" cy="957155"/>
          </a:xfrm>
          <a:prstGeom prst="rect">
            <a:avLst/>
          </a:prstGeom>
        </p:spPr>
      </p:pic>
      <p:sp>
        <p:nvSpPr>
          <p:cNvPr id="8" name="TextBox 7">
            <a:extLst>
              <a:ext uri="{FF2B5EF4-FFF2-40B4-BE49-F238E27FC236}">
                <a16:creationId xmlns:a16="http://schemas.microsoft.com/office/drawing/2014/main" id="{CAF045AC-1CD9-44E1-A7FE-14373813D078}"/>
              </a:ext>
            </a:extLst>
          </p:cNvPr>
          <p:cNvSpPr txBox="1"/>
          <p:nvPr/>
        </p:nvSpPr>
        <p:spPr>
          <a:xfrm>
            <a:off x="374941" y="451063"/>
            <a:ext cx="11442118" cy="4093428"/>
          </a:xfrm>
          <a:prstGeom prst="rect">
            <a:avLst/>
          </a:prstGeom>
          <a:noFill/>
        </p:spPr>
        <p:txBody>
          <a:bodyPr wrap="square" rtlCol="0">
            <a:spAutoFit/>
          </a:bodyPr>
          <a:lstStyle/>
          <a:p>
            <a:r>
              <a:rPr lang="en-US" sz="2800" b="1" dirty="0"/>
              <a:t>Length of stay and 30-day readmissions after isolated humeral shaft fracture open reduction and internal fixation compared to intramedullary nailing</a:t>
            </a:r>
          </a:p>
          <a:p>
            <a:r>
              <a:rPr lang="en-US" dirty="0"/>
              <a:t>			Merrill et al, Injury, 2020</a:t>
            </a:r>
          </a:p>
          <a:p>
            <a:endParaRPr lang="en-US" dirty="0"/>
          </a:p>
          <a:p>
            <a:pPr marL="342900" indent="-342900">
              <a:buFont typeface="Arial" panose="020B0604020202020204" pitchFamily="34" charset="0"/>
              <a:buChar char="•"/>
            </a:pPr>
            <a:r>
              <a:rPr lang="en-US" sz="2400" dirty="0"/>
              <a:t>Nationwide readmissions database query, 2015-2016</a:t>
            </a:r>
          </a:p>
          <a:p>
            <a:pPr marL="342900" indent="-342900">
              <a:buFont typeface="Arial" panose="020B0604020202020204" pitchFamily="34" charset="0"/>
              <a:buChar char="•"/>
            </a:pPr>
            <a:r>
              <a:rPr lang="en-US" sz="2400" dirty="0"/>
              <a:t>406 patients propensity matches IMN vs ORIF</a:t>
            </a:r>
          </a:p>
          <a:p>
            <a:pPr marL="342900" indent="-342900">
              <a:buFont typeface="Arial" panose="020B0604020202020204" pitchFamily="34" charset="0"/>
              <a:buChar char="•"/>
            </a:pPr>
            <a:r>
              <a:rPr lang="en-US" sz="2400" dirty="0"/>
              <a:t>30 day readmission = no difference</a:t>
            </a:r>
          </a:p>
          <a:p>
            <a:pPr marL="800100" lvl="1" indent="-342900">
              <a:buFont typeface="Arial" panose="020B0604020202020204" pitchFamily="34" charset="0"/>
              <a:buChar char="•"/>
            </a:pPr>
            <a:r>
              <a:rPr lang="en-US" sz="2400" dirty="0"/>
              <a:t>6.4% IMN</a:t>
            </a:r>
          </a:p>
          <a:p>
            <a:pPr marL="800100" lvl="1" indent="-342900">
              <a:buFont typeface="Arial" panose="020B0604020202020204" pitchFamily="34" charset="0"/>
              <a:buChar char="•"/>
            </a:pPr>
            <a:r>
              <a:rPr lang="en-US" sz="2400" dirty="0"/>
              <a:t>4.9% ORIF</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LOS = 3 days for both groups</a:t>
            </a:r>
          </a:p>
        </p:txBody>
      </p:sp>
    </p:spTree>
    <p:extLst>
      <p:ext uri="{BB962C8B-B14F-4D97-AF65-F5344CB8AC3E}">
        <p14:creationId xmlns:p14="http://schemas.microsoft.com/office/powerpoint/2010/main" val="3821284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F26F9-91A2-4F43-BA9D-A089279F6A9D}"/>
              </a:ext>
            </a:extLst>
          </p:cNvPr>
          <p:cNvSpPr>
            <a:spLocks noGrp="1"/>
          </p:cNvSpPr>
          <p:nvPr>
            <p:ph type="title"/>
          </p:nvPr>
        </p:nvSpPr>
        <p:spPr/>
        <p:txBody>
          <a:bodyPr/>
          <a:lstStyle/>
          <a:p>
            <a:r>
              <a:rPr lang="en-US" dirty="0"/>
              <a:t>Anatomy</a:t>
            </a:r>
          </a:p>
        </p:txBody>
      </p:sp>
    </p:spTree>
    <p:extLst>
      <p:ext uri="{BB962C8B-B14F-4D97-AF65-F5344CB8AC3E}">
        <p14:creationId xmlns:p14="http://schemas.microsoft.com/office/powerpoint/2010/main" val="25548732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38569-54F3-43B1-A200-1F2A513E7770}"/>
              </a:ext>
            </a:extLst>
          </p:cNvPr>
          <p:cNvSpPr>
            <a:spLocks noGrp="1"/>
          </p:cNvSpPr>
          <p:nvPr>
            <p:ph type="title"/>
          </p:nvPr>
        </p:nvSpPr>
        <p:spPr/>
        <p:txBody>
          <a:bodyPr/>
          <a:lstStyle/>
          <a:p>
            <a:r>
              <a:rPr lang="en-US" dirty="0"/>
              <a:t>MIPO technique</a:t>
            </a:r>
          </a:p>
        </p:txBody>
      </p:sp>
      <p:sp>
        <p:nvSpPr>
          <p:cNvPr id="4" name="Text Placeholder 3">
            <a:extLst>
              <a:ext uri="{FF2B5EF4-FFF2-40B4-BE49-F238E27FC236}">
                <a16:creationId xmlns:a16="http://schemas.microsoft.com/office/drawing/2014/main" id="{AEF462D3-5123-418B-8C98-764814A77A48}"/>
              </a:ext>
            </a:extLst>
          </p:cNvPr>
          <p:cNvSpPr>
            <a:spLocks noGrp="1"/>
          </p:cNvSpPr>
          <p:nvPr>
            <p:ph type="body" idx="1"/>
          </p:nvPr>
        </p:nvSpPr>
        <p:spPr/>
        <p:txBody>
          <a:bodyPr/>
          <a:lstStyle/>
          <a:p>
            <a:r>
              <a:rPr lang="en-US" dirty="0"/>
              <a:t>(Minimally invasive plate osteosynthesis)</a:t>
            </a:r>
          </a:p>
        </p:txBody>
      </p:sp>
    </p:spTree>
    <p:extLst>
      <p:ext uri="{BB962C8B-B14F-4D97-AF65-F5344CB8AC3E}">
        <p14:creationId xmlns:p14="http://schemas.microsoft.com/office/powerpoint/2010/main" val="10043472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659D4A-1D7E-4B84-83A7-FECCB713CA1C}"/>
              </a:ext>
            </a:extLst>
          </p:cNvPr>
          <p:cNvPicPr>
            <a:picLocks noChangeAspect="1"/>
          </p:cNvPicPr>
          <p:nvPr/>
        </p:nvPicPr>
        <p:blipFill>
          <a:blip r:embed="rId2"/>
          <a:stretch>
            <a:fillRect/>
          </a:stretch>
        </p:blipFill>
        <p:spPr>
          <a:xfrm>
            <a:off x="166754" y="1"/>
            <a:ext cx="6924512" cy="1809382"/>
          </a:xfrm>
          <a:prstGeom prst="rect">
            <a:avLst/>
          </a:prstGeom>
        </p:spPr>
      </p:pic>
      <p:pic>
        <p:nvPicPr>
          <p:cNvPr id="3" name="Picture 2">
            <a:extLst>
              <a:ext uri="{FF2B5EF4-FFF2-40B4-BE49-F238E27FC236}">
                <a16:creationId xmlns:a16="http://schemas.microsoft.com/office/drawing/2014/main" id="{FD73F8AA-C628-4634-A759-490A1A2BD0CC}"/>
              </a:ext>
            </a:extLst>
          </p:cNvPr>
          <p:cNvPicPr>
            <a:picLocks noChangeAspect="1"/>
          </p:cNvPicPr>
          <p:nvPr/>
        </p:nvPicPr>
        <p:blipFill>
          <a:blip r:embed="rId3"/>
          <a:stretch>
            <a:fillRect/>
          </a:stretch>
        </p:blipFill>
        <p:spPr>
          <a:xfrm>
            <a:off x="11335098" y="0"/>
            <a:ext cx="857023" cy="1147665"/>
          </a:xfrm>
          <a:prstGeom prst="rect">
            <a:avLst/>
          </a:prstGeom>
        </p:spPr>
      </p:pic>
      <p:pic>
        <p:nvPicPr>
          <p:cNvPr id="4" name="Picture 3">
            <a:extLst>
              <a:ext uri="{FF2B5EF4-FFF2-40B4-BE49-F238E27FC236}">
                <a16:creationId xmlns:a16="http://schemas.microsoft.com/office/drawing/2014/main" id="{426FE26D-B384-492F-9E19-2741D6E7E8C9}"/>
              </a:ext>
            </a:extLst>
          </p:cNvPr>
          <p:cNvPicPr>
            <a:picLocks noChangeAspect="1"/>
          </p:cNvPicPr>
          <p:nvPr/>
        </p:nvPicPr>
        <p:blipFill>
          <a:blip r:embed="rId4"/>
          <a:stretch>
            <a:fillRect/>
          </a:stretch>
        </p:blipFill>
        <p:spPr>
          <a:xfrm>
            <a:off x="8822489" y="904692"/>
            <a:ext cx="2419350" cy="276225"/>
          </a:xfrm>
          <a:prstGeom prst="rect">
            <a:avLst/>
          </a:prstGeom>
        </p:spPr>
      </p:pic>
      <p:pic>
        <p:nvPicPr>
          <p:cNvPr id="6" name="Picture 5">
            <a:extLst>
              <a:ext uri="{FF2B5EF4-FFF2-40B4-BE49-F238E27FC236}">
                <a16:creationId xmlns:a16="http://schemas.microsoft.com/office/drawing/2014/main" id="{9688973E-B508-4D6E-9C7F-71D997405F45}"/>
              </a:ext>
            </a:extLst>
          </p:cNvPr>
          <p:cNvPicPr>
            <a:picLocks noChangeAspect="1"/>
          </p:cNvPicPr>
          <p:nvPr/>
        </p:nvPicPr>
        <p:blipFill>
          <a:blip r:embed="rId5"/>
          <a:stretch>
            <a:fillRect/>
          </a:stretch>
        </p:blipFill>
        <p:spPr>
          <a:xfrm>
            <a:off x="8422357" y="1575995"/>
            <a:ext cx="3833038" cy="4693640"/>
          </a:xfrm>
          <a:prstGeom prst="rect">
            <a:avLst/>
          </a:prstGeom>
        </p:spPr>
      </p:pic>
      <p:sp>
        <p:nvSpPr>
          <p:cNvPr id="7" name="TextBox 6">
            <a:extLst>
              <a:ext uri="{FF2B5EF4-FFF2-40B4-BE49-F238E27FC236}">
                <a16:creationId xmlns:a16="http://schemas.microsoft.com/office/drawing/2014/main" id="{986995CD-D933-4D0C-B10C-5822D69E0554}"/>
              </a:ext>
            </a:extLst>
          </p:cNvPr>
          <p:cNvSpPr txBox="1"/>
          <p:nvPr/>
        </p:nvSpPr>
        <p:spPr>
          <a:xfrm>
            <a:off x="108031" y="2164360"/>
            <a:ext cx="3833038" cy="3970318"/>
          </a:xfrm>
          <a:prstGeom prst="rect">
            <a:avLst/>
          </a:prstGeom>
          <a:noFill/>
        </p:spPr>
        <p:txBody>
          <a:bodyPr wrap="square" rtlCol="0">
            <a:spAutoFit/>
          </a:bodyPr>
          <a:lstStyle/>
          <a:p>
            <a:pPr marL="285750" indent="-285750">
              <a:buFont typeface="Arial" panose="020B0604020202020204" pitchFamily="34" charset="0"/>
              <a:buChar char="•"/>
            </a:pPr>
            <a:r>
              <a:rPr lang="en-US" dirty="0"/>
              <a:t>RCT, 2010-2011, 5 trauma centers, Korea</a:t>
            </a:r>
          </a:p>
          <a:p>
            <a:pPr marL="285750" indent="-285750">
              <a:buFont typeface="Arial" panose="020B0604020202020204" pitchFamily="34" charset="0"/>
              <a:buChar char="•"/>
            </a:pPr>
            <a:r>
              <a:rPr lang="en-US" dirty="0"/>
              <a:t>68 pts, simple humeral shaft </a:t>
            </a:r>
            <a:r>
              <a:rPr lang="en-US" dirty="0" err="1"/>
              <a:t>fxs</a:t>
            </a:r>
            <a:endParaRPr lang="en-US" dirty="0"/>
          </a:p>
          <a:p>
            <a:pPr marL="285750" indent="-285750">
              <a:buFont typeface="Arial" panose="020B0604020202020204" pitchFamily="34" charset="0"/>
              <a:buChar char="•"/>
            </a:pPr>
            <a:r>
              <a:rPr lang="en-US" dirty="0"/>
              <a:t>ORIF v MIPO</a:t>
            </a:r>
          </a:p>
          <a:p>
            <a:pPr marL="285750" indent="-285750">
              <a:buFont typeface="Arial" panose="020B0604020202020204" pitchFamily="34" charset="0"/>
              <a:buChar char="•"/>
            </a:pPr>
            <a:r>
              <a:rPr lang="en-US" dirty="0"/>
              <a:t>Large frag plate (4.5mm)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ORIF 97% healed</a:t>
            </a:r>
          </a:p>
          <a:p>
            <a:pPr marL="285750" indent="-285750">
              <a:buFont typeface="Arial" panose="020B0604020202020204" pitchFamily="34" charset="0"/>
              <a:buChar char="•"/>
            </a:pPr>
            <a:r>
              <a:rPr lang="en-US" b="1" dirty="0"/>
              <a:t>MIPO 100% healed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 significant difference</a:t>
            </a:r>
          </a:p>
          <a:p>
            <a:pPr marL="742950" lvl="1" indent="-285750">
              <a:buFont typeface="Arial" panose="020B0604020202020204" pitchFamily="34" charset="0"/>
              <a:buChar char="•"/>
            </a:pPr>
            <a:r>
              <a:rPr lang="en-US" dirty="0"/>
              <a:t>OR time</a:t>
            </a:r>
          </a:p>
          <a:p>
            <a:pPr marL="742950" lvl="1" indent="-285750">
              <a:buFont typeface="Arial" panose="020B0604020202020204" pitchFamily="34" charset="0"/>
              <a:buChar char="•"/>
            </a:pPr>
            <a:r>
              <a:rPr lang="en-US" dirty="0"/>
              <a:t>Complications</a:t>
            </a:r>
          </a:p>
          <a:p>
            <a:pPr marL="742950" lvl="1" indent="-285750">
              <a:buFont typeface="Arial" panose="020B0604020202020204" pitchFamily="34" charset="0"/>
              <a:buChar char="•"/>
            </a:pPr>
            <a:r>
              <a:rPr lang="en-US" dirty="0"/>
              <a:t>functional outcomes</a:t>
            </a:r>
          </a:p>
          <a:p>
            <a:pPr marL="742950" lvl="1" indent="-285750">
              <a:buFont typeface="Arial" panose="020B0604020202020204" pitchFamily="34" charset="0"/>
              <a:buChar char="•"/>
            </a:pPr>
            <a:r>
              <a:rPr lang="en-US" dirty="0"/>
              <a:t>union</a:t>
            </a:r>
          </a:p>
        </p:txBody>
      </p:sp>
      <p:pic>
        <p:nvPicPr>
          <p:cNvPr id="8" name="Picture 7">
            <a:extLst>
              <a:ext uri="{FF2B5EF4-FFF2-40B4-BE49-F238E27FC236}">
                <a16:creationId xmlns:a16="http://schemas.microsoft.com/office/drawing/2014/main" id="{8EED63EC-ECC3-4E04-9D04-1D35A7746758}"/>
              </a:ext>
            </a:extLst>
          </p:cNvPr>
          <p:cNvPicPr>
            <a:picLocks noChangeAspect="1"/>
          </p:cNvPicPr>
          <p:nvPr/>
        </p:nvPicPr>
        <p:blipFill>
          <a:blip r:embed="rId6"/>
          <a:stretch>
            <a:fillRect/>
          </a:stretch>
        </p:blipFill>
        <p:spPr>
          <a:xfrm>
            <a:off x="4063187" y="2164360"/>
            <a:ext cx="4295775" cy="4105275"/>
          </a:xfrm>
          <a:prstGeom prst="rect">
            <a:avLst/>
          </a:prstGeom>
        </p:spPr>
      </p:pic>
    </p:spTree>
    <p:extLst>
      <p:ext uri="{BB962C8B-B14F-4D97-AF65-F5344CB8AC3E}">
        <p14:creationId xmlns:p14="http://schemas.microsoft.com/office/powerpoint/2010/main" val="21511479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85A386-D8C4-43D4-9D7E-52A6317EF119}"/>
              </a:ext>
            </a:extLst>
          </p:cNvPr>
          <p:cNvSpPr>
            <a:spLocks noGrp="1"/>
          </p:cNvSpPr>
          <p:nvPr>
            <p:ph sz="half" idx="1"/>
          </p:nvPr>
        </p:nvSpPr>
        <p:spPr>
          <a:xfrm>
            <a:off x="360727" y="192947"/>
            <a:ext cx="10402348" cy="6149130"/>
          </a:xfrm>
        </p:spPr>
        <p:txBody>
          <a:bodyPr>
            <a:normAutofit fontScale="62500" lnSpcReduction="20000"/>
          </a:bodyPr>
          <a:lstStyle/>
          <a:p>
            <a:pPr marL="0" indent="0">
              <a:buNone/>
            </a:pPr>
            <a:r>
              <a:rPr lang="en-US" sz="5800" dirty="0"/>
              <a:t>Minimally Invasive Osteosynthesis with a Bridge Plate Versus a Functional Brace for Humeral Shaft Fractures:</a:t>
            </a:r>
          </a:p>
          <a:p>
            <a:pPr marL="0" indent="0">
              <a:buNone/>
            </a:pPr>
            <a:r>
              <a:rPr lang="en-US" sz="4400" dirty="0"/>
              <a:t>A Randomized Controlled Trial</a:t>
            </a:r>
          </a:p>
          <a:p>
            <a:pPr marL="0" indent="0">
              <a:buNone/>
            </a:pPr>
            <a:r>
              <a:rPr lang="en-US" dirty="0"/>
              <a:t>		Matsunaga et al, JBJS, 2017</a:t>
            </a:r>
          </a:p>
          <a:p>
            <a:endParaRPr lang="en-US" dirty="0"/>
          </a:p>
          <a:p>
            <a:r>
              <a:rPr lang="en-US" dirty="0"/>
              <a:t>RCT, 2012-2015, single center, Brazil</a:t>
            </a:r>
          </a:p>
          <a:p>
            <a:r>
              <a:rPr lang="en-US" dirty="0"/>
              <a:t>110 patients, </a:t>
            </a:r>
            <a:r>
              <a:rPr lang="en-US" b="1" dirty="0"/>
              <a:t>MIPO vs brace</a:t>
            </a:r>
          </a:p>
          <a:p>
            <a:pPr lvl="1"/>
            <a:r>
              <a:rPr lang="en-US" dirty="0"/>
              <a:t>Large frag plate (4.5mm)</a:t>
            </a:r>
          </a:p>
          <a:p>
            <a:endParaRPr lang="en-US" u="sng" dirty="0"/>
          </a:p>
          <a:p>
            <a:r>
              <a:rPr lang="en-US" u="sng" dirty="0"/>
              <a:t>DASH</a:t>
            </a:r>
            <a:r>
              <a:rPr lang="en-US" dirty="0"/>
              <a:t>  @ 6 months</a:t>
            </a:r>
          </a:p>
          <a:p>
            <a:pPr lvl="1"/>
            <a:r>
              <a:rPr lang="en-US" b="1" dirty="0"/>
              <a:t>MIPO</a:t>
            </a:r>
            <a:r>
              <a:rPr lang="en-US" dirty="0"/>
              <a:t> – 10.9 (better)</a:t>
            </a:r>
          </a:p>
          <a:p>
            <a:pPr lvl="1"/>
            <a:r>
              <a:rPr lang="en-US" dirty="0"/>
              <a:t>Brace – 16.9 </a:t>
            </a:r>
          </a:p>
          <a:p>
            <a:r>
              <a:rPr lang="en-US" u="sng" dirty="0"/>
              <a:t>Nonunion</a:t>
            </a:r>
          </a:p>
          <a:p>
            <a:pPr lvl="1"/>
            <a:r>
              <a:rPr lang="en-US" b="1" dirty="0"/>
              <a:t>MIPO</a:t>
            </a:r>
            <a:r>
              <a:rPr lang="en-US" dirty="0"/>
              <a:t> – 0% </a:t>
            </a:r>
          </a:p>
          <a:p>
            <a:pPr lvl="1"/>
            <a:r>
              <a:rPr lang="en-US" dirty="0">
                <a:highlight>
                  <a:srgbClr val="FFFF00"/>
                </a:highlight>
              </a:rPr>
              <a:t>Brace – 15%</a:t>
            </a:r>
          </a:p>
          <a:p>
            <a:r>
              <a:rPr lang="en-US" u="sng" dirty="0"/>
              <a:t>Sagittal alignment</a:t>
            </a:r>
          </a:p>
          <a:p>
            <a:pPr lvl="1"/>
            <a:r>
              <a:rPr lang="en-US" b="1" dirty="0"/>
              <a:t>MIPO</a:t>
            </a:r>
            <a:r>
              <a:rPr lang="en-US" dirty="0"/>
              <a:t> – 2 deg</a:t>
            </a:r>
          </a:p>
          <a:p>
            <a:pPr lvl="1"/>
            <a:r>
              <a:rPr lang="en-US" dirty="0">
                <a:highlight>
                  <a:srgbClr val="FFFF00"/>
                </a:highlight>
              </a:rPr>
              <a:t>Brace – 10 deg</a:t>
            </a:r>
          </a:p>
          <a:p>
            <a:pPr lvl="1"/>
            <a:endParaRPr lang="en-US" dirty="0"/>
          </a:p>
        </p:txBody>
      </p:sp>
      <p:sp>
        <p:nvSpPr>
          <p:cNvPr id="10" name="Content Placeholder 9">
            <a:extLst>
              <a:ext uri="{FF2B5EF4-FFF2-40B4-BE49-F238E27FC236}">
                <a16:creationId xmlns:a16="http://schemas.microsoft.com/office/drawing/2014/main" id="{DF6CAF02-6737-46F4-9D7B-B451AA819B59}"/>
              </a:ext>
            </a:extLst>
          </p:cNvPr>
          <p:cNvSpPr>
            <a:spLocks noGrp="1"/>
          </p:cNvSpPr>
          <p:nvPr>
            <p:ph sz="half" idx="2"/>
          </p:nvPr>
        </p:nvSpPr>
        <p:spPr>
          <a:xfrm>
            <a:off x="6196668" y="2865859"/>
            <a:ext cx="3668086" cy="2251425"/>
          </a:xfrm>
        </p:spPr>
        <p:txBody>
          <a:bodyPr>
            <a:normAutofit fontScale="62500" lnSpcReduction="20000"/>
          </a:bodyPr>
          <a:lstStyle/>
          <a:p>
            <a:r>
              <a:rPr lang="en-US" dirty="0"/>
              <a:t>MIPO Complications</a:t>
            </a:r>
          </a:p>
          <a:p>
            <a:pPr lvl="1"/>
            <a:r>
              <a:rPr lang="en-US" dirty="0"/>
              <a:t>2% superficial infection</a:t>
            </a:r>
          </a:p>
          <a:p>
            <a:pPr lvl="1"/>
            <a:r>
              <a:rPr lang="en-US" dirty="0"/>
              <a:t>4% radial nerve palsy (transient)</a:t>
            </a:r>
          </a:p>
          <a:p>
            <a:pPr lvl="1"/>
            <a:r>
              <a:rPr lang="en-US" dirty="0"/>
              <a:t>8% hypertrophic scarring</a:t>
            </a:r>
          </a:p>
          <a:p>
            <a:pPr lvl="1"/>
            <a:endParaRPr lang="en-US" dirty="0"/>
          </a:p>
          <a:p>
            <a:r>
              <a:rPr lang="en-US" dirty="0"/>
              <a:t>No difference</a:t>
            </a:r>
          </a:p>
          <a:p>
            <a:pPr lvl="1"/>
            <a:r>
              <a:rPr lang="en-US" dirty="0"/>
              <a:t>SF-36, pain</a:t>
            </a:r>
          </a:p>
          <a:p>
            <a:pPr lvl="1"/>
            <a:r>
              <a:rPr lang="en-US" dirty="0"/>
              <a:t>Constant-</a:t>
            </a:r>
            <a:r>
              <a:rPr lang="en-US" dirty="0" err="1"/>
              <a:t>Murley</a:t>
            </a:r>
            <a:endParaRPr lang="en-US" dirty="0"/>
          </a:p>
          <a:p>
            <a:pPr lvl="1"/>
            <a:r>
              <a:rPr lang="en-US" dirty="0"/>
              <a:t>Coronal displacement</a:t>
            </a:r>
          </a:p>
          <a:p>
            <a:endParaRPr lang="en-US" dirty="0"/>
          </a:p>
        </p:txBody>
      </p:sp>
    </p:spTree>
    <p:extLst>
      <p:ext uri="{BB962C8B-B14F-4D97-AF65-F5344CB8AC3E}">
        <p14:creationId xmlns:p14="http://schemas.microsoft.com/office/powerpoint/2010/main" val="11107225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0A03078-8017-42A1-911F-533AF0F4A918}"/>
              </a:ext>
            </a:extLst>
          </p:cNvPr>
          <p:cNvSpPr txBox="1"/>
          <p:nvPr/>
        </p:nvSpPr>
        <p:spPr>
          <a:xfrm>
            <a:off x="521493" y="919377"/>
            <a:ext cx="11526473" cy="3847207"/>
          </a:xfrm>
          <a:prstGeom prst="rect">
            <a:avLst/>
          </a:prstGeom>
          <a:noFill/>
        </p:spPr>
        <p:txBody>
          <a:bodyPr wrap="square" rtlCol="0">
            <a:spAutoFit/>
          </a:bodyPr>
          <a:lstStyle/>
          <a:p>
            <a:r>
              <a:rPr lang="en-US" sz="3200" dirty="0"/>
              <a:t>Minimally Invasive Plate Osteosynthesis of Humeral Shaft Fractures: Current State of the Art</a:t>
            </a:r>
          </a:p>
          <a:p>
            <a:r>
              <a:rPr lang="en-US" dirty="0"/>
              <a:t>		</a:t>
            </a:r>
            <a:r>
              <a:rPr lang="en-US" dirty="0" err="1"/>
              <a:t>Tetsworth</a:t>
            </a:r>
            <a:r>
              <a:rPr lang="en-US" dirty="0"/>
              <a:t> et al, </a:t>
            </a:r>
            <a:r>
              <a:rPr lang="en-US" i="1" dirty="0"/>
              <a:t>JAAOS</a:t>
            </a:r>
            <a:r>
              <a:rPr lang="en-US" dirty="0"/>
              <a:t> 2018</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400" dirty="0"/>
              <a:t>MIPO review</a:t>
            </a:r>
          </a:p>
          <a:p>
            <a:pPr marL="742950" lvl="1" indent="-285750">
              <a:buFont typeface="Arial" panose="020B0604020202020204" pitchFamily="34" charset="0"/>
              <a:buChar char="•"/>
            </a:pPr>
            <a:r>
              <a:rPr lang="en-US" sz="2400" dirty="0"/>
              <a:t>24 studies, 581 pts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Nonunion – 2.6%</a:t>
            </a:r>
          </a:p>
          <a:p>
            <a:pPr marL="285750" indent="-285750">
              <a:buFont typeface="Arial" panose="020B0604020202020204" pitchFamily="34" charset="0"/>
              <a:buChar char="•"/>
            </a:pPr>
            <a:r>
              <a:rPr lang="en-US" sz="2400" dirty="0"/>
              <a:t>Infection – 1.5%</a:t>
            </a:r>
          </a:p>
          <a:p>
            <a:pPr marL="285750" indent="-285750">
              <a:buFont typeface="Arial" panose="020B0604020202020204" pitchFamily="34" charset="0"/>
              <a:buChar char="•"/>
            </a:pPr>
            <a:r>
              <a:rPr lang="en-US" sz="2400" dirty="0"/>
              <a:t>Nerve injury – 2.8%</a:t>
            </a:r>
          </a:p>
        </p:txBody>
      </p:sp>
    </p:spTree>
    <p:extLst>
      <p:ext uri="{BB962C8B-B14F-4D97-AF65-F5344CB8AC3E}">
        <p14:creationId xmlns:p14="http://schemas.microsoft.com/office/powerpoint/2010/main" val="27357593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1756F1-D848-40FC-B6A6-4F28E8B425E1}"/>
              </a:ext>
            </a:extLst>
          </p:cNvPr>
          <p:cNvPicPr>
            <a:picLocks noChangeAspect="1"/>
          </p:cNvPicPr>
          <p:nvPr/>
        </p:nvPicPr>
        <p:blipFill>
          <a:blip r:embed="rId2"/>
          <a:stretch>
            <a:fillRect/>
          </a:stretch>
        </p:blipFill>
        <p:spPr>
          <a:xfrm>
            <a:off x="9509649" y="5449782"/>
            <a:ext cx="2560542" cy="957155"/>
          </a:xfrm>
          <a:prstGeom prst="rect">
            <a:avLst/>
          </a:prstGeom>
        </p:spPr>
      </p:pic>
      <p:sp>
        <p:nvSpPr>
          <p:cNvPr id="8" name="TextBox 7">
            <a:extLst>
              <a:ext uri="{FF2B5EF4-FFF2-40B4-BE49-F238E27FC236}">
                <a16:creationId xmlns:a16="http://schemas.microsoft.com/office/drawing/2014/main" id="{BB7A2C2A-2492-4CE9-B1C1-0712FFFEECCB}"/>
              </a:ext>
            </a:extLst>
          </p:cNvPr>
          <p:cNvSpPr txBox="1"/>
          <p:nvPr/>
        </p:nvSpPr>
        <p:spPr>
          <a:xfrm>
            <a:off x="1417740" y="90337"/>
            <a:ext cx="8883941" cy="6801862"/>
          </a:xfrm>
          <a:prstGeom prst="rect">
            <a:avLst/>
          </a:prstGeom>
          <a:noFill/>
        </p:spPr>
        <p:txBody>
          <a:bodyPr wrap="square" rtlCol="0">
            <a:spAutoFit/>
          </a:bodyPr>
          <a:lstStyle/>
          <a:p>
            <a:r>
              <a:rPr lang="en-US" sz="3200" dirty="0"/>
              <a:t>Antegrade intramedullary nail versus plate fixation in the treatment of humeral shaft fractures</a:t>
            </a:r>
          </a:p>
          <a:p>
            <a:r>
              <a:rPr lang="en-US" sz="2400" dirty="0"/>
              <a:t>		Wen et al, Medicine, 2019</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400" dirty="0"/>
              <a:t>Meta-analysis</a:t>
            </a:r>
          </a:p>
          <a:p>
            <a:pPr marL="285750" indent="-285750">
              <a:buFont typeface="Arial" panose="020B0604020202020204" pitchFamily="34" charset="0"/>
              <a:buChar char="•"/>
            </a:pPr>
            <a:r>
              <a:rPr lang="en-US" sz="2400" dirty="0"/>
              <a:t>15 trials, 839 pts</a:t>
            </a:r>
          </a:p>
          <a:p>
            <a:pPr marL="285750" indent="-285750">
              <a:buFont typeface="Arial" panose="020B0604020202020204" pitchFamily="34" charset="0"/>
              <a:buChar char="•"/>
            </a:pPr>
            <a:r>
              <a:rPr lang="en-US" sz="2400" dirty="0"/>
              <a:t>Similar results in operative time, ASES score, nerve injury, delayed union, and reoperation rate.</a:t>
            </a:r>
          </a:p>
          <a:p>
            <a:pPr marL="285750" indent="-285750">
              <a:buFont typeface="Arial" panose="020B0604020202020204" pitchFamily="34" charset="0"/>
              <a:buChar char="•"/>
            </a:pPr>
            <a:r>
              <a:rPr lang="en-US" sz="2400" u="sng" dirty="0"/>
              <a:t>Blood loss</a:t>
            </a:r>
          </a:p>
          <a:p>
            <a:pPr marL="742950" lvl="1" indent="-285750">
              <a:buFont typeface="Arial" panose="020B0604020202020204" pitchFamily="34" charset="0"/>
              <a:buChar char="•"/>
            </a:pPr>
            <a:r>
              <a:rPr lang="en-US" sz="2400" dirty="0"/>
              <a:t>Plate = 183 mL</a:t>
            </a:r>
          </a:p>
          <a:p>
            <a:pPr marL="742950" lvl="1" indent="-285750">
              <a:buFont typeface="Arial" panose="020B0604020202020204" pitchFamily="34" charset="0"/>
              <a:buChar char="•"/>
            </a:pPr>
            <a:r>
              <a:rPr lang="en-US" sz="2400" b="1" dirty="0"/>
              <a:t>IMN</a:t>
            </a:r>
            <a:r>
              <a:rPr lang="en-US" sz="2400" dirty="0"/>
              <a:t> = 105 mL</a:t>
            </a:r>
          </a:p>
          <a:p>
            <a:pPr marL="285750" indent="-285750">
              <a:buFont typeface="Arial" panose="020B0604020202020204" pitchFamily="34" charset="0"/>
              <a:buChar char="•"/>
            </a:pPr>
            <a:r>
              <a:rPr lang="en-US" sz="2400" u="sng" dirty="0"/>
              <a:t>Infection</a:t>
            </a:r>
          </a:p>
          <a:p>
            <a:pPr marL="742950" lvl="1" indent="-285750">
              <a:buFont typeface="Arial" panose="020B0604020202020204" pitchFamily="34" charset="0"/>
              <a:buChar char="•"/>
            </a:pPr>
            <a:r>
              <a:rPr lang="en-US" sz="2400" dirty="0"/>
              <a:t>MIPO = 7%</a:t>
            </a:r>
          </a:p>
          <a:p>
            <a:pPr marL="742950" lvl="1" indent="-285750">
              <a:buFont typeface="Arial" panose="020B0604020202020204" pitchFamily="34" charset="0"/>
              <a:buChar char="•"/>
            </a:pPr>
            <a:r>
              <a:rPr lang="en-US" sz="2400" b="1" dirty="0"/>
              <a:t>IMN</a:t>
            </a:r>
            <a:r>
              <a:rPr lang="en-US" sz="2400" dirty="0"/>
              <a:t> = 2%</a:t>
            </a:r>
            <a:endParaRPr lang="en-US" sz="2400" u="sng" dirty="0"/>
          </a:p>
          <a:p>
            <a:pPr marL="285750" indent="-285750">
              <a:buFont typeface="Arial" panose="020B0604020202020204" pitchFamily="34" charset="0"/>
              <a:buChar char="•"/>
            </a:pPr>
            <a:r>
              <a:rPr lang="en-US" sz="2400" u="sng" dirty="0"/>
              <a:t>Nonunion</a:t>
            </a:r>
          </a:p>
          <a:p>
            <a:pPr marL="742950" lvl="1" indent="-285750">
              <a:buFont typeface="Arial" panose="020B0604020202020204" pitchFamily="34" charset="0"/>
              <a:buChar char="•"/>
            </a:pPr>
            <a:r>
              <a:rPr lang="en-US" sz="2400" b="1" dirty="0"/>
              <a:t>MIPO</a:t>
            </a:r>
            <a:r>
              <a:rPr lang="en-US" sz="2400" dirty="0"/>
              <a:t> = 5%</a:t>
            </a:r>
          </a:p>
          <a:p>
            <a:pPr marL="742950" lvl="1" indent="-285750">
              <a:buFont typeface="Arial" panose="020B0604020202020204" pitchFamily="34" charset="0"/>
              <a:buChar char="•"/>
            </a:pPr>
            <a:r>
              <a:rPr lang="en-US" sz="2400" dirty="0"/>
              <a:t>IMN = 17%</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6489422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E9A09-3C88-4B32-825B-1A9BE8814DAA}"/>
              </a:ext>
            </a:extLst>
          </p:cNvPr>
          <p:cNvSpPr>
            <a:spLocks noGrp="1"/>
          </p:cNvSpPr>
          <p:nvPr>
            <p:ph type="title"/>
          </p:nvPr>
        </p:nvSpPr>
        <p:spPr/>
        <p:txBody>
          <a:bodyPr/>
          <a:lstStyle/>
          <a:p>
            <a:r>
              <a:rPr lang="en-US" dirty="0"/>
              <a:t>Extraarticular distal 3</a:t>
            </a:r>
            <a:r>
              <a:rPr lang="en-US" baseline="30000" dirty="0"/>
              <a:t>rd</a:t>
            </a:r>
            <a:r>
              <a:rPr lang="en-US" dirty="0"/>
              <a:t> humeral shaft fractures</a:t>
            </a:r>
          </a:p>
        </p:txBody>
      </p:sp>
      <p:sp>
        <p:nvSpPr>
          <p:cNvPr id="4" name="Text Placeholder 3">
            <a:extLst>
              <a:ext uri="{FF2B5EF4-FFF2-40B4-BE49-F238E27FC236}">
                <a16:creationId xmlns:a16="http://schemas.microsoft.com/office/drawing/2014/main" id="{549F48A4-5B9D-49A7-8725-204B9042351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693546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85A386-D8C4-43D4-9D7E-52A6317EF119}"/>
              </a:ext>
            </a:extLst>
          </p:cNvPr>
          <p:cNvSpPr>
            <a:spLocks noGrp="1"/>
          </p:cNvSpPr>
          <p:nvPr>
            <p:ph sz="half" idx="1"/>
          </p:nvPr>
        </p:nvSpPr>
        <p:spPr>
          <a:xfrm>
            <a:off x="553674" y="100667"/>
            <a:ext cx="11107024" cy="6224631"/>
          </a:xfrm>
        </p:spPr>
        <p:txBody>
          <a:bodyPr>
            <a:normAutofit fontScale="92500" lnSpcReduction="10000"/>
          </a:bodyPr>
          <a:lstStyle/>
          <a:p>
            <a:pPr marL="0" indent="0">
              <a:buNone/>
            </a:pPr>
            <a:r>
              <a:rPr lang="en-US" sz="3500" b="1" dirty="0"/>
              <a:t>Extra-Articular Distal-third Diaphyseal Fractures of the Humerus:</a:t>
            </a:r>
          </a:p>
          <a:p>
            <a:pPr marL="0" indent="0">
              <a:buNone/>
            </a:pPr>
            <a:r>
              <a:rPr lang="en-US" sz="3500" b="1" dirty="0"/>
              <a:t>A Comparison of Functional Bracing and Plate Fixation</a:t>
            </a:r>
          </a:p>
          <a:p>
            <a:pPr marL="0" indent="0">
              <a:buNone/>
            </a:pPr>
            <a:r>
              <a:rPr lang="en-US" dirty="0"/>
              <a:t>		Jawa et al, </a:t>
            </a:r>
            <a:r>
              <a:rPr lang="en-US" i="1" dirty="0"/>
              <a:t>JBJS</a:t>
            </a:r>
            <a:r>
              <a:rPr lang="en-US" dirty="0"/>
              <a:t> 2006</a:t>
            </a:r>
          </a:p>
          <a:p>
            <a:pPr marL="0" indent="0">
              <a:buNone/>
            </a:pPr>
            <a:endParaRPr lang="en-US" dirty="0"/>
          </a:p>
          <a:p>
            <a:r>
              <a:rPr lang="en-US" sz="2400" dirty="0"/>
              <a:t>Retrospective comparison</a:t>
            </a:r>
          </a:p>
          <a:p>
            <a:pPr lvl="1"/>
            <a:r>
              <a:rPr lang="en-US" dirty="0"/>
              <a:t>2 trauma centers, 2000-2004</a:t>
            </a:r>
          </a:p>
          <a:p>
            <a:pPr lvl="1"/>
            <a:r>
              <a:rPr lang="en-US" dirty="0"/>
              <a:t>51 pts, 6 month f/u</a:t>
            </a:r>
          </a:p>
          <a:p>
            <a:r>
              <a:rPr lang="en-US" sz="2400" dirty="0"/>
              <a:t>ORIF</a:t>
            </a:r>
          </a:p>
          <a:p>
            <a:pPr lvl="1"/>
            <a:r>
              <a:rPr lang="en-US" dirty="0"/>
              <a:t>Loss of fixation – 5% </a:t>
            </a:r>
          </a:p>
          <a:p>
            <a:pPr lvl="1"/>
            <a:r>
              <a:rPr lang="en-US" dirty="0">
                <a:highlight>
                  <a:srgbClr val="FFFF00"/>
                </a:highlight>
              </a:rPr>
              <a:t>Iatrogenic radial nerve palsy – 15%</a:t>
            </a:r>
          </a:p>
          <a:p>
            <a:pPr lvl="1"/>
            <a:r>
              <a:rPr lang="en-US" dirty="0"/>
              <a:t>Loss of shoulder/elbow motion – 5%</a:t>
            </a:r>
          </a:p>
          <a:p>
            <a:r>
              <a:rPr lang="en-US" sz="2400" dirty="0"/>
              <a:t>Brace</a:t>
            </a:r>
          </a:p>
          <a:p>
            <a:pPr lvl="1"/>
            <a:r>
              <a:rPr lang="en-US" dirty="0"/>
              <a:t>Converted to ORIF – 10%</a:t>
            </a:r>
          </a:p>
          <a:p>
            <a:pPr lvl="1"/>
            <a:r>
              <a:rPr lang="en-US" dirty="0"/>
              <a:t>Malunion &gt;30 deg – 5% </a:t>
            </a:r>
          </a:p>
          <a:p>
            <a:pPr lvl="1"/>
            <a:r>
              <a:rPr lang="en-US" dirty="0"/>
              <a:t>Skin breakdown – 10% </a:t>
            </a:r>
          </a:p>
          <a:p>
            <a:pPr lvl="1"/>
            <a:r>
              <a:rPr lang="en-US" dirty="0"/>
              <a:t>Loss of elbow/shoulder motion – 10% </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6706188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85A386-D8C4-43D4-9D7E-52A6317EF119}"/>
              </a:ext>
            </a:extLst>
          </p:cNvPr>
          <p:cNvSpPr>
            <a:spLocks noGrp="1"/>
          </p:cNvSpPr>
          <p:nvPr>
            <p:ph sz="half" idx="1"/>
          </p:nvPr>
        </p:nvSpPr>
        <p:spPr>
          <a:xfrm>
            <a:off x="553674" y="100667"/>
            <a:ext cx="11107024" cy="6224631"/>
          </a:xfrm>
        </p:spPr>
        <p:txBody>
          <a:bodyPr>
            <a:normAutofit/>
          </a:bodyPr>
          <a:lstStyle/>
          <a:p>
            <a:pPr marL="0" indent="0">
              <a:buNone/>
            </a:pPr>
            <a:r>
              <a:rPr lang="en-US" sz="3200" b="1" dirty="0"/>
              <a:t>Extra-Articular Distal-third Diaphyseal Fractures of the Humerus:</a:t>
            </a:r>
          </a:p>
          <a:p>
            <a:pPr marL="0" indent="0">
              <a:buNone/>
            </a:pPr>
            <a:r>
              <a:rPr lang="en-US" sz="3200" b="1" dirty="0"/>
              <a:t>A Comparison of Functional Bracing and Plate Fixation</a:t>
            </a:r>
          </a:p>
          <a:p>
            <a:pPr marL="0" indent="0">
              <a:buNone/>
            </a:pPr>
            <a:r>
              <a:rPr lang="en-US" dirty="0"/>
              <a:t>		</a:t>
            </a:r>
            <a:r>
              <a:rPr lang="en-US" sz="2600" dirty="0"/>
              <a:t>Jawa et al, </a:t>
            </a:r>
            <a:r>
              <a:rPr lang="en-US" sz="2600" i="1" dirty="0"/>
              <a:t>JBJS</a:t>
            </a:r>
            <a:r>
              <a:rPr lang="en-US" sz="2600" dirty="0"/>
              <a:t> 2006</a:t>
            </a:r>
          </a:p>
          <a:p>
            <a:pPr marL="0" indent="0">
              <a:buNone/>
            </a:pPr>
            <a:endParaRPr lang="en-US" dirty="0"/>
          </a:p>
          <a:p>
            <a:pPr marL="0" indent="0">
              <a:buNone/>
            </a:pPr>
            <a:r>
              <a:rPr lang="en-US" dirty="0"/>
              <a:t>Conclusions for extraarticular distal humerus </a:t>
            </a:r>
            <a:r>
              <a:rPr lang="en-US" dirty="0" err="1"/>
              <a:t>fxs</a:t>
            </a:r>
            <a:r>
              <a:rPr lang="en-US" dirty="0"/>
              <a:t>:  </a:t>
            </a:r>
          </a:p>
          <a:p>
            <a:pPr marL="457200" lvl="1" indent="0">
              <a:buNone/>
            </a:pPr>
            <a:endParaRPr lang="en-US" sz="2200" dirty="0"/>
          </a:p>
          <a:p>
            <a:pPr marL="457200" lvl="1" indent="0">
              <a:buNone/>
            </a:pPr>
            <a:r>
              <a:rPr lang="en-US" sz="2200" b="1" dirty="0"/>
              <a:t>Operative management </a:t>
            </a:r>
          </a:p>
          <a:p>
            <a:pPr marL="914400" lvl="2" indent="0">
              <a:buNone/>
            </a:pPr>
            <a:r>
              <a:rPr lang="en-US" sz="2200" dirty="0"/>
              <a:t>Provides more predictable alignment, potentially quicker return to function</a:t>
            </a:r>
          </a:p>
          <a:p>
            <a:pPr marL="914400" lvl="2" indent="0">
              <a:buNone/>
            </a:pPr>
            <a:r>
              <a:rPr lang="en-US" sz="2200" dirty="0"/>
              <a:t>But risks iatrogenic nerve injury, infection, need for reoperation</a:t>
            </a:r>
          </a:p>
          <a:p>
            <a:pPr lvl="1"/>
            <a:endParaRPr lang="en-US" sz="2200" dirty="0"/>
          </a:p>
          <a:p>
            <a:pPr marL="457200" lvl="1" indent="0">
              <a:buNone/>
            </a:pPr>
            <a:r>
              <a:rPr lang="en-US" sz="2200" b="1" dirty="0"/>
              <a:t>Bracing </a:t>
            </a:r>
          </a:p>
          <a:p>
            <a:pPr marL="914400" lvl="2" indent="0">
              <a:buNone/>
            </a:pPr>
            <a:r>
              <a:rPr lang="en-US" sz="2200" dirty="0"/>
              <a:t>Can cause skin issues and varying degrees of angular deformity</a:t>
            </a:r>
          </a:p>
          <a:p>
            <a:pPr marL="914400" lvl="2" indent="0">
              <a:buNone/>
            </a:pPr>
            <a:r>
              <a:rPr lang="en-US" sz="2200" dirty="0"/>
              <a:t>But function and ROM are usually excellent</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8345276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10787E-5B1D-474B-8936-9C5967A9DFAD}"/>
              </a:ext>
            </a:extLst>
          </p:cNvPr>
          <p:cNvSpPr>
            <a:spLocks noGrp="1"/>
          </p:cNvSpPr>
          <p:nvPr>
            <p:ph sz="half" idx="1"/>
          </p:nvPr>
        </p:nvSpPr>
        <p:spPr>
          <a:xfrm>
            <a:off x="1115036" y="84654"/>
            <a:ext cx="10780553" cy="6688691"/>
          </a:xfrm>
        </p:spPr>
        <p:txBody>
          <a:bodyPr>
            <a:normAutofit lnSpcReduction="10000"/>
          </a:bodyPr>
          <a:lstStyle/>
          <a:p>
            <a:pPr marL="0" indent="0">
              <a:buNone/>
            </a:pPr>
            <a:r>
              <a:rPr lang="en-US" sz="3500" b="1" dirty="0"/>
              <a:t>Are two plates necessary for extraarticular fractures of the distal humerus?</a:t>
            </a:r>
          </a:p>
          <a:p>
            <a:pPr marL="0" indent="0">
              <a:buNone/>
            </a:pPr>
            <a:r>
              <a:rPr lang="en-US" dirty="0"/>
              <a:t>		</a:t>
            </a:r>
            <a:r>
              <a:rPr lang="en-US" sz="2400" dirty="0"/>
              <a:t>Watson et al, </a:t>
            </a:r>
            <a:r>
              <a:rPr lang="en-US" sz="2400" i="1" dirty="0"/>
              <a:t>Current Orthopaedic Practice</a:t>
            </a:r>
            <a:r>
              <a:rPr lang="en-US" sz="2400" dirty="0"/>
              <a:t>, 2014.</a:t>
            </a:r>
          </a:p>
          <a:p>
            <a:endParaRPr lang="en-US" sz="2400" dirty="0"/>
          </a:p>
          <a:p>
            <a:r>
              <a:rPr lang="en-US" sz="2600" dirty="0"/>
              <a:t>Biomechanical cadaveric study</a:t>
            </a:r>
          </a:p>
          <a:p>
            <a:r>
              <a:rPr lang="en-US" sz="2600" dirty="0"/>
              <a:t>Extraarticular supracondylar </a:t>
            </a:r>
            <a:r>
              <a:rPr lang="en-US" sz="2600" dirty="0" err="1"/>
              <a:t>humerus</a:t>
            </a:r>
            <a:r>
              <a:rPr lang="en-US" sz="2600" dirty="0"/>
              <a:t> </a:t>
            </a:r>
            <a:r>
              <a:rPr lang="en-US" sz="2600" dirty="0" err="1"/>
              <a:t>fx</a:t>
            </a:r>
            <a:endParaRPr lang="en-US" sz="2600" dirty="0"/>
          </a:p>
          <a:p>
            <a:pPr lvl="1"/>
            <a:r>
              <a:rPr lang="en-US" sz="2600" dirty="0"/>
              <a:t>Single </a:t>
            </a:r>
            <a:r>
              <a:rPr lang="en-US" sz="2600" dirty="0" err="1"/>
              <a:t>precontoured</a:t>
            </a:r>
            <a:r>
              <a:rPr lang="en-US" sz="2600" dirty="0"/>
              <a:t> posterolateral locked plate is biomechanically similar to Orthogonal dual plates</a:t>
            </a:r>
          </a:p>
          <a:p>
            <a:pPr marL="457200" lvl="1" indent="0">
              <a:buNone/>
            </a:pPr>
            <a:endParaRPr lang="en-US" sz="2600" dirty="0"/>
          </a:p>
          <a:p>
            <a:pPr lvl="1"/>
            <a:endParaRPr lang="en-US" sz="2600" dirty="0"/>
          </a:p>
          <a:p>
            <a:pPr lvl="1"/>
            <a:endParaRPr lang="en-US" sz="2600" dirty="0"/>
          </a:p>
          <a:p>
            <a:pPr lvl="1"/>
            <a:endParaRPr lang="en-US" sz="2600" dirty="0"/>
          </a:p>
          <a:p>
            <a:pPr marL="285750" indent="-285750"/>
            <a:r>
              <a:rPr lang="en-US" sz="2600" dirty="0"/>
              <a:t>Thus, single plating can be used</a:t>
            </a:r>
          </a:p>
          <a:p>
            <a:pPr marL="285750" indent="-285750"/>
            <a:r>
              <a:rPr lang="en-US" sz="2600" dirty="0"/>
              <a:t>This offers the potential for: decreased exposure, shorter surgical time, less medial dissection, decreased ulnar nerve irritation, improved outcomes</a:t>
            </a:r>
          </a:p>
          <a:p>
            <a:pPr lvl="1"/>
            <a:endParaRPr lang="en-US" sz="2000" dirty="0"/>
          </a:p>
          <a:p>
            <a:pPr marL="0" indent="0">
              <a:buNone/>
            </a:pPr>
            <a:endParaRPr lang="en-US" sz="2400" dirty="0"/>
          </a:p>
        </p:txBody>
      </p:sp>
      <p:graphicFrame>
        <p:nvGraphicFramePr>
          <p:cNvPr id="9" name="Table 9">
            <a:extLst>
              <a:ext uri="{FF2B5EF4-FFF2-40B4-BE49-F238E27FC236}">
                <a16:creationId xmlns:a16="http://schemas.microsoft.com/office/drawing/2014/main" id="{4F24D734-D7EC-41B4-840A-813D65D8C2BD}"/>
              </a:ext>
            </a:extLst>
          </p:cNvPr>
          <p:cNvGraphicFramePr>
            <a:graphicFrameLocks noGrp="1"/>
          </p:cNvGraphicFramePr>
          <p:nvPr>
            <p:ph sz="half" idx="2"/>
            <p:extLst>
              <p:ext uri="{D42A27DB-BD31-4B8C-83A1-F6EECF244321}">
                <p14:modId xmlns:p14="http://schemas.microsoft.com/office/powerpoint/2010/main" val="1053780899"/>
              </p:ext>
            </p:extLst>
          </p:nvPr>
        </p:nvGraphicFramePr>
        <p:xfrm>
          <a:off x="5965271" y="3490714"/>
          <a:ext cx="5631112" cy="1381760"/>
        </p:xfrm>
        <a:graphic>
          <a:graphicData uri="http://schemas.openxmlformats.org/drawingml/2006/table">
            <a:tbl>
              <a:tblPr firstRow="1" bandRow="1">
                <a:tableStyleId>{5C22544A-7EE6-4342-B048-85BDC9FD1C3A}</a:tableStyleId>
              </a:tblPr>
              <a:tblGrid>
                <a:gridCol w="1274429">
                  <a:extLst>
                    <a:ext uri="{9D8B030D-6E8A-4147-A177-3AD203B41FA5}">
                      <a16:colId xmlns:a16="http://schemas.microsoft.com/office/drawing/2014/main" val="2170257013"/>
                    </a:ext>
                  </a:extLst>
                </a:gridCol>
                <a:gridCol w="1541127">
                  <a:extLst>
                    <a:ext uri="{9D8B030D-6E8A-4147-A177-3AD203B41FA5}">
                      <a16:colId xmlns:a16="http://schemas.microsoft.com/office/drawing/2014/main" val="3061143755"/>
                    </a:ext>
                  </a:extLst>
                </a:gridCol>
                <a:gridCol w="1407778">
                  <a:extLst>
                    <a:ext uri="{9D8B030D-6E8A-4147-A177-3AD203B41FA5}">
                      <a16:colId xmlns:a16="http://schemas.microsoft.com/office/drawing/2014/main" val="1450297395"/>
                    </a:ext>
                  </a:extLst>
                </a:gridCol>
                <a:gridCol w="1407778">
                  <a:extLst>
                    <a:ext uri="{9D8B030D-6E8A-4147-A177-3AD203B41FA5}">
                      <a16:colId xmlns:a16="http://schemas.microsoft.com/office/drawing/2014/main" val="1367312342"/>
                    </a:ext>
                  </a:extLst>
                </a:gridCol>
              </a:tblGrid>
              <a:tr h="0">
                <a:tc>
                  <a:txBody>
                    <a:bodyPr/>
                    <a:lstStyle/>
                    <a:p>
                      <a:endParaRPr lang="en-US" dirty="0"/>
                    </a:p>
                  </a:txBody>
                  <a:tcPr/>
                </a:tc>
                <a:tc>
                  <a:txBody>
                    <a:bodyPr/>
                    <a:lstStyle/>
                    <a:p>
                      <a:r>
                        <a:rPr lang="en-US" dirty="0"/>
                        <a:t>Stiffness</a:t>
                      </a:r>
                    </a:p>
                  </a:txBody>
                  <a:tcPr/>
                </a:tc>
                <a:tc>
                  <a:txBody>
                    <a:bodyPr/>
                    <a:lstStyle/>
                    <a:p>
                      <a:r>
                        <a:rPr lang="en-US" dirty="0"/>
                        <a:t>Cycles to failure</a:t>
                      </a:r>
                    </a:p>
                  </a:txBody>
                  <a:tcPr/>
                </a:tc>
                <a:tc>
                  <a:txBody>
                    <a:bodyPr/>
                    <a:lstStyle/>
                    <a:p>
                      <a:r>
                        <a:rPr lang="en-US" dirty="0"/>
                        <a:t>Force to failure</a:t>
                      </a:r>
                    </a:p>
                  </a:txBody>
                  <a:tcPr/>
                </a:tc>
                <a:extLst>
                  <a:ext uri="{0D108BD9-81ED-4DB2-BD59-A6C34878D82A}">
                    <a16:rowId xmlns:a16="http://schemas.microsoft.com/office/drawing/2014/main" val="177263299"/>
                  </a:ext>
                </a:extLst>
              </a:tr>
              <a:tr h="370840">
                <a:tc>
                  <a:txBody>
                    <a:bodyPr/>
                    <a:lstStyle/>
                    <a:p>
                      <a:r>
                        <a:rPr lang="en-US" dirty="0"/>
                        <a:t>Single plate</a:t>
                      </a:r>
                    </a:p>
                  </a:txBody>
                  <a:tcPr/>
                </a:tc>
                <a:tc>
                  <a:txBody>
                    <a:bodyPr/>
                    <a:lstStyle/>
                    <a:p>
                      <a:r>
                        <a:rPr lang="en-US" dirty="0"/>
                        <a:t>1072 N/mm</a:t>
                      </a:r>
                    </a:p>
                  </a:txBody>
                  <a:tcPr/>
                </a:tc>
                <a:tc>
                  <a:txBody>
                    <a:bodyPr/>
                    <a:lstStyle/>
                    <a:p>
                      <a:r>
                        <a:rPr lang="en-US" dirty="0"/>
                        <a:t>3586</a:t>
                      </a:r>
                    </a:p>
                  </a:txBody>
                  <a:tcPr/>
                </a:tc>
                <a:tc>
                  <a:txBody>
                    <a:bodyPr/>
                    <a:lstStyle/>
                    <a:p>
                      <a:r>
                        <a:rPr lang="en-US" dirty="0"/>
                        <a:t>428 N</a:t>
                      </a:r>
                    </a:p>
                  </a:txBody>
                  <a:tcPr/>
                </a:tc>
                <a:extLst>
                  <a:ext uri="{0D108BD9-81ED-4DB2-BD59-A6C34878D82A}">
                    <a16:rowId xmlns:a16="http://schemas.microsoft.com/office/drawing/2014/main" val="2125553560"/>
                  </a:ext>
                </a:extLst>
              </a:tr>
              <a:tr h="370840">
                <a:tc>
                  <a:txBody>
                    <a:bodyPr/>
                    <a:lstStyle/>
                    <a:p>
                      <a:r>
                        <a:rPr lang="en-US" dirty="0"/>
                        <a:t>Dual plate</a:t>
                      </a:r>
                    </a:p>
                  </a:txBody>
                  <a:tcPr/>
                </a:tc>
                <a:tc>
                  <a:txBody>
                    <a:bodyPr/>
                    <a:lstStyle/>
                    <a:p>
                      <a:r>
                        <a:rPr lang="en-US" dirty="0"/>
                        <a:t>722 N/mm</a:t>
                      </a:r>
                    </a:p>
                  </a:txBody>
                  <a:tcPr/>
                </a:tc>
                <a:tc>
                  <a:txBody>
                    <a:bodyPr/>
                    <a:lstStyle/>
                    <a:p>
                      <a:r>
                        <a:rPr lang="en-US" dirty="0"/>
                        <a:t>2772</a:t>
                      </a:r>
                    </a:p>
                  </a:txBody>
                  <a:tcPr/>
                </a:tc>
                <a:tc>
                  <a:txBody>
                    <a:bodyPr/>
                    <a:lstStyle/>
                    <a:p>
                      <a:r>
                        <a:rPr lang="en-US" dirty="0"/>
                        <a:t>380 N</a:t>
                      </a:r>
                    </a:p>
                  </a:txBody>
                  <a:tcPr/>
                </a:tc>
                <a:extLst>
                  <a:ext uri="{0D108BD9-81ED-4DB2-BD59-A6C34878D82A}">
                    <a16:rowId xmlns:a16="http://schemas.microsoft.com/office/drawing/2014/main" val="621798461"/>
                  </a:ext>
                </a:extLst>
              </a:tr>
            </a:tbl>
          </a:graphicData>
        </a:graphic>
      </p:graphicFrame>
    </p:spTree>
    <p:extLst>
      <p:ext uri="{BB962C8B-B14F-4D97-AF65-F5344CB8AC3E}">
        <p14:creationId xmlns:p14="http://schemas.microsoft.com/office/powerpoint/2010/main" val="8954506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44079E0B-6A18-42D5-86CE-CABFB6CD324B}"/>
              </a:ext>
            </a:extLst>
          </p:cNvPr>
          <p:cNvSpPr>
            <a:spLocks noGrp="1"/>
          </p:cNvSpPr>
          <p:nvPr>
            <p:ph sz="half" idx="1"/>
          </p:nvPr>
        </p:nvSpPr>
        <p:spPr>
          <a:xfrm>
            <a:off x="745920" y="251669"/>
            <a:ext cx="11015444" cy="5981351"/>
          </a:xfrm>
        </p:spPr>
        <p:txBody>
          <a:bodyPr>
            <a:normAutofit fontScale="25000" lnSpcReduction="20000"/>
          </a:bodyPr>
          <a:lstStyle/>
          <a:p>
            <a:pPr marL="0" indent="0">
              <a:buNone/>
            </a:pPr>
            <a:r>
              <a:rPr lang="en-US" sz="12800" b="1" dirty="0"/>
              <a:t>A paradigm shift in the surgical reconstruction of extra-articular distal humeral fractures: Single-column plating</a:t>
            </a:r>
          </a:p>
          <a:p>
            <a:pPr marL="0" indent="0">
              <a:buNone/>
            </a:pPr>
            <a:r>
              <a:rPr lang="en-US" sz="8000" dirty="0"/>
              <a:t>		</a:t>
            </a:r>
            <a:r>
              <a:rPr lang="en-US" sz="8000" dirty="0" err="1"/>
              <a:t>Meloy</a:t>
            </a:r>
            <a:r>
              <a:rPr lang="en-US" sz="8000" dirty="0"/>
              <a:t> et al, </a:t>
            </a:r>
            <a:r>
              <a:rPr lang="en-US" sz="8000" i="1" dirty="0"/>
              <a:t>Injury</a:t>
            </a:r>
            <a:r>
              <a:rPr lang="en-US" sz="8000" dirty="0"/>
              <a:t>, 2013</a:t>
            </a:r>
          </a:p>
          <a:p>
            <a:endParaRPr lang="en-US" dirty="0"/>
          </a:p>
          <a:p>
            <a:r>
              <a:rPr lang="en-US" sz="8000" dirty="0"/>
              <a:t>Multicenter retrospective comparative study, 2 trauma centers</a:t>
            </a:r>
          </a:p>
          <a:p>
            <a:r>
              <a:rPr lang="en-US" sz="8000" dirty="0"/>
              <a:t>105 pts</a:t>
            </a:r>
          </a:p>
          <a:p>
            <a:pPr lvl="1"/>
            <a:r>
              <a:rPr lang="en-US" sz="8000" dirty="0"/>
              <a:t>Dual column plating (triceps split)</a:t>
            </a:r>
          </a:p>
          <a:p>
            <a:pPr lvl="1"/>
            <a:r>
              <a:rPr lang="en-US" sz="8000" dirty="0"/>
              <a:t>Single column </a:t>
            </a:r>
            <a:r>
              <a:rPr lang="en-US" sz="8000" dirty="0" err="1"/>
              <a:t>precontoured</a:t>
            </a:r>
            <a:r>
              <a:rPr lang="en-US" sz="8000" dirty="0"/>
              <a:t> posterolateral plate (</a:t>
            </a:r>
            <a:r>
              <a:rPr lang="en-US" sz="8000" dirty="0" err="1"/>
              <a:t>paratricipital</a:t>
            </a:r>
            <a:r>
              <a:rPr lang="en-US" sz="8000" dirty="0"/>
              <a:t> approach) </a:t>
            </a:r>
          </a:p>
          <a:p>
            <a:pPr marL="0" indent="0">
              <a:buNone/>
            </a:pPr>
            <a:endParaRPr lang="en-US" sz="8000" dirty="0"/>
          </a:p>
          <a:p>
            <a:r>
              <a:rPr lang="en-US" sz="8000" dirty="0"/>
              <a:t>Similar Results</a:t>
            </a:r>
          </a:p>
          <a:p>
            <a:pPr lvl="1"/>
            <a:r>
              <a:rPr lang="en-US" sz="8000" dirty="0"/>
              <a:t>Union (dual 100%,  single 97%)</a:t>
            </a:r>
          </a:p>
          <a:p>
            <a:pPr lvl="1"/>
            <a:r>
              <a:rPr lang="en-US" sz="8000" dirty="0"/>
              <a:t>Alignment (97% w/in 5 deg anatomic)</a:t>
            </a:r>
          </a:p>
          <a:p>
            <a:endParaRPr lang="en-US" sz="8000" dirty="0"/>
          </a:p>
          <a:p>
            <a:r>
              <a:rPr lang="en-US" sz="8000" dirty="0"/>
              <a:t>Single column plating</a:t>
            </a:r>
          </a:p>
          <a:p>
            <a:pPr lvl="1"/>
            <a:r>
              <a:rPr lang="en-US" sz="8000" dirty="0"/>
              <a:t>Improved ROM (10 deg)</a:t>
            </a:r>
          </a:p>
          <a:p>
            <a:pPr lvl="1"/>
            <a:r>
              <a:rPr lang="en-US" sz="8000" dirty="0"/>
              <a:t>Fewer complications (hardware irritation, radial nerve injury)</a:t>
            </a:r>
          </a:p>
          <a:p>
            <a:pPr lvl="1"/>
            <a:endParaRPr lang="en-US" sz="8000" dirty="0"/>
          </a:p>
          <a:p>
            <a:pPr marL="0" indent="0">
              <a:buNone/>
            </a:pPr>
            <a:r>
              <a:rPr lang="en-US" sz="8000" dirty="0"/>
              <a:t>“Patients treated with single-column plating had similar union rates and alignment. However, single-column plating resulted in a significantly better range of motion with less complications.”</a:t>
            </a:r>
          </a:p>
          <a:p>
            <a:endParaRPr lang="en-US" dirty="0"/>
          </a:p>
        </p:txBody>
      </p:sp>
    </p:spTree>
    <p:extLst>
      <p:ext uri="{BB962C8B-B14F-4D97-AF65-F5344CB8AC3E}">
        <p14:creationId xmlns:p14="http://schemas.microsoft.com/office/powerpoint/2010/main" val="4058889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a:extLst>
              <a:ext uri="{FF2B5EF4-FFF2-40B4-BE49-F238E27FC236}">
                <a16:creationId xmlns:a16="http://schemas.microsoft.com/office/drawing/2014/main" id="{32470D6D-8BB3-4A55-ACA2-1A4A6276C96A}"/>
              </a:ext>
            </a:extLst>
          </p:cNvPr>
          <p:cNvSpPr/>
          <p:nvPr>
            <p:custDataLst>
              <p:tags r:id="rId1"/>
            </p:custDataLst>
          </p:nvPr>
        </p:nvSpPr>
        <p:spPr>
          <a:xfrm>
            <a:off x="1524000" y="687388"/>
            <a:ext cx="9144000" cy="914400"/>
          </a:xfrm>
          <a:prstGeom prst="rect">
            <a:avLst/>
          </a:prstGeom>
          <a:solidFill>
            <a:srgbClr val="64B744">
              <a:alpha val="18824"/>
            </a:srgbClr>
          </a:solidFill>
          <a:ln w="25400" cap="flat" cmpd="sng" algn="ctr">
            <a:noFill/>
            <a:prstDash val="solid"/>
            <a:round/>
            <a:headEnd type="none" w="med" len="med"/>
            <a:tailEnd type="none" w="med" len="med"/>
          </a:ln>
        </p:spPr>
        <p:txBody>
          <a:bodyPr anchor="ctr"/>
          <a:lstStyle/>
          <a:p>
            <a:pPr algn="ctr">
              <a:buSzTx/>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endParaRPr lang="en-US">
              <a:solidFill>
                <a:schemeClr val="lt1"/>
              </a:solidFill>
              <a:sym typeface="Wingdings" charset="2"/>
            </a:endParaRPr>
          </a:p>
        </p:txBody>
      </p:sp>
      <p:sp>
        <p:nvSpPr>
          <p:cNvPr id="16389" name="Text Placeholder 2">
            <a:extLst>
              <a:ext uri="{FF2B5EF4-FFF2-40B4-BE49-F238E27FC236}">
                <a16:creationId xmlns:a16="http://schemas.microsoft.com/office/drawing/2014/main" id="{46159B5E-8215-436A-AE17-834050BB9786}"/>
              </a:ext>
            </a:extLst>
          </p:cNvPr>
          <p:cNvSpPr txBox="1"/>
          <p:nvPr>
            <p:custDataLst>
              <p:tags r:id="rId2"/>
            </p:custDataLst>
          </p:nvPr>
        </p:nvSpPr>
        <p:spPr bwMode="auto">
          <a:xfrm>
            <a:off x="1524000" y="692150"/>
            <a:ext cx="5683045" cy="508000"/>
          </a:xfrm>
          <a:prstGeom prst="rect">
            <a:avLst/>
          </a:prstGeom>
          <a:noFill/>
          <a:ln w="9525" cap="flat" cmpd="sng" algn="ctr">
            <a:noFill/>
            <a:prstDash val="solid"/>
            <a:miter lim="800000"/>
            <a:headEnd type="none" w="med" len="med"/>
            <a:tailEnd type="none" w="med" len="med"/>
          </a:ln>
        </p:spPr>
        <p:txBody>
          <a:bodyPr lIns="254000" tIns="63500" rIns="127000" bIns="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3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From: </a:t>
            </a:r>
            <a:r>
              <a:rPr lang="en-US" sz="1300" b="1"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36 Humeral Shaft Fractures</a:t>
            </a:r>
          </a:p>
        </p:txBody>
      </p:sp>
      <p:cxnSp>
        <p:nvCxnSpPr>
          <p:cNvPr id="14342" name="Straight Connector 8">
            <a:extLst>
              <a:ext uri="{FF2B5EF4-FFF2-40B4-BE49-F238E27FC236}">
                <a16:creationId xmlns:a16="http://schemas.microsoft.com/office/drawing/2014/main" id="{D79E3AB8-3DDB-47A6-8223-5A7477C7DE8F}"/>
              </a:ext>
            </a:extLst>
          </p:cNvPr>
          <p:cNvCxnSpPr>
            <a:cxnSpLocks noChangeShapeType="1"/>
          </p:cNvCxnSpPr>
          <p:nvPr>
            <p:custDataLst>
              <p:tags r:id="rId3"/>
            </p:custDataLst>
          </p:nvPr>
        </p:nvCxnSpPr>
        <p:spPr bwMode="auto">
          <a:xfrm flipV="1">
            <a:off x="1524000" y="6215064"/>
            <a:ext cx="9144000" cy="7937"/>
          </a:xfrm>
          <a:prstGeom prst="line">
            <a:avLst/>
          </a:prstGeom>
          <a:noFill/>
          <a:ln w="12700" algn="ctr">
            <a:solidFill>
              <a:srgbClr val="D8D8DB"/>
            </a:solidFill>
            <a:round/>
            <a:headEnd/>
            <a:tailEnd/>
          </a:ln>
          <a:extLst>
            <a:ext uri="{909E8E84-426E-40DD-AFC4-6F175D3DCCD1}">
              <a14:hiddenFill xmlns:a14="http://schemas.microsoft.com/office/drawing/2010/main">
                <a:noFill/>
              </a14:hiddenFill>
            </a:ext>
          </a:extLst>
        </p:spPr>
      </p:cxnSp>
      <p:cxnSp>
        <p:nvCxnSpPr>
          <p:cNvPr id="14345" name="Straight Connector 5">
            <a:extLst>
              <a:ext uri="{FF2B5EF4-FFF2-40B4-BE49-F238E27FC236}">
                <a16:creationId xmlns:a16="http://schemas.microsoft.com/office/drawing/2014/main" id="{D8748F86-059F-4968-9EAC-E90F3FFDB7F3}"/>
              </a:ext>
            </a:extLst>
          </p:cNvPr>
          <p:cNvCxnSpPr>
            <a:cxnSpLocks noChangeShapeType="1"/>
          </p:cNvCxnSpPr>
          <p:nvPr>
            <p:custDataLst>
              <p:tags r:id="rId4"/>
            </p:custDataLst>
          </p:nvPr>
        </p:nvCxnSpPr>
        <p:spPr bwMode="auto">
          <a:xfrm>
            <a:off x="1524000" y="666750"/>
            <a:ext cx="9144000" cy="0"/>
          </a:xfrm>
          <a:prstGeom prst="line">
            <a:avLst/>
          </a:prstGeom>
          <a:noFill/>
          <a:ln w="38100" algn="ctr">
            <a:solidFill>
              <a:srgbClr val="64B744"/>
            </a:solidFill>
            <a:round/>
            <a:headEnd/>
            <a:tailEnd/>
          </a:ln>
          <a:extLst>
            <a:ext uri="{909E8E84-426E-40DD-AFC4-6F175D3DCCD1}">
              <a14:hiddenFill xmlns:a14="http://schemas.microsoft.com/office/drawing/2010/main">
                <a:noFill/>
              </a14:hiddenFill>
            </a:ext>
          </a:extLst>
        </p:spPr>
      </p:cxnSp>
      <p:sp>
        <p:nvSpPr>
          <p:cNvPr id="16394" name="Text Placeholder 2">
            <a:extLst>
              <a:ext uri="{FF2B5EF4-FFF2-40B4-BE49-F238E27FC236}">
                <a16:creationId xmlns:a16="http://schemas.microsoft.com/office/drawing/2014/main" id="{87224D29-EFD4-4B8E-84E1-29C9B4FE9DE5}"/>
              </a:ext>
            </a:extLst>
          </p:cNvPr>
          <p:cNvSpPr txBox="1"/>
          <p:nvPr>
            <p:custDataLst>
              <p:tags r:id="rId5"/>
            </p:custDataLst>
          </p:nvPr>
        </p:nvSpPr>
        <p:spPr bwMode="auto">
          <a:xfrm>
            <a:off x="1524000" y="1282700"/>
            <a:ext cx="9144000" cy="317500"/>
          </a:xfrm>
          <a:prstGeom prst="rect">
            <a:avLst/>
          </a:prstGeom>
          <a:noFill/>
          <a:ln w="9525" cap="flat" cmpd="sng" algn="ctr">
            <a:noFill/>
            <a:prstDash val="solid"/>
            <a:miter lim="800000"/>
            <a:headEnd type="none" w="med" len="med"/>
            <a:tailEnd type="none" w="med" len="med"/>
          </a:ln>
        </p:spPr>
        <p:txBody>
          <a:bodyPr lIns="254000" tIns="0" rIns="127000" bIns="6350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100">
                <a:ln w="9525" cap="flat" cmpd="sng" algn="ctr">
                  <a:noFill/>
                  <a:prstDash val="solid"/>
                  <a:round/>
                  <a:headEnd type="none" w="med" len="med"/>
                  <a:tailEnd type="none" w="med" len="med"/>
                </a:ln>
                <a:solidFill>
                  <a:srgbClr val="808080"/>
                </a:solidFill>
                <a:latin typeface="Helvetica" charset="0"/>
                <a:ea typeface="Arial"/>
                <a:cs typeface="Helvetica"/>
                <a:sym typeface="Wingdings"/>
              </a:rPr>
              <a:t>Rockwood and Green's Fractures in Adults, 9e,  2019</a:t>
            </a:r>
          </a:p>
        </p:txBody>
      </p:sp>
      <p:pic>
        <p:nvPicPr>
          <p:cNvPr id="14347" name="Picture 13" descr="OTA logo">
            <a:extLst>
              <a:ext uri="{FF2B5EF4-FFF2-40B4-BE49-F238E27FC236}">
                <a16:creationId xmlns:a16="http://schemas.microsoft.com/office/drawing/2014/main" id="{E71AD937-29CE-40A5-AEA9-A9D7BB484E00}"/>
              </a:ext>
            </a:extLst>
          </p:cNvPr>
          <p:cNvPicPr>
            <a:picLocks noChangeAspect="1" noChangeArrowheads="1"/>
          </p:cNvPicPr>
          <p:nvPr>
            <p:custDataLst>
              <p:tags r:id="rId6"/>
            </p:custDataLst>
          </p:nvPr>
        </p:nvPicPr>
        <p:blipFill>
          <a:blip r:embed="rId9">
            <a:extLst>
              <a:ext uri="{28A0092B-C50C-407E-A947-70E740481C1C}">
                <a14:useLocalDpi xmlns:a14="http://schemas.microsoft.com/office/drawing/2010/main" val="0"/>
              </a:ext>
            </a:extLst>
          </a:blip>
          <a:srcRect/>
          <a:stretch>
            <a:fillRect/>
          </a:stretch>
        </p:blipFill>
        <p:spPr bwMode="auto">
          <a:xfrm>
            <a:off x="1524001" y="0"/>
            <a:ext cx="48609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348" name="New picture">
            <a:extLst>
              <a:ext uri="{FF2B5EF4-FFF2-40B4-BE49-F238E27FC236}">
                <a16:creationId xmlns:a16="http://schemas.microsoft.com/office/drawing/2014/main" id="{05E27367-4E08-4151-A255-A20BD6DF0F25}"/>
              </a:ext>
            </a:extLst>
          </p:cNvPr>
          <p:cNvPicPr>
            <a:picLocks noChangeAspect="1" noChangeArrowheads="1"/>
          </p:cNvPicPr>
          <p:nvPr>
            <p:custDataLst>
              <p:tags r:id="rId7"/>
            </p:custDataLst>
          </p:nvPr>
        </p:nvPicPr>
        <p:blipFill>
          <a:blip r:embed="rId10">
            <a:extLst>
              <a:ext uri="{28A0092B-C50C-407E-A947-70E740481C1C}">
                <a14:useLocalDpi xmlns:a14="http://schemas.microsoft.com/office/drawing/2010/main" val="0"/>
              </a:ext>
            </a:extLst>
          </a:blip>
          <a:srcRect/>
          <a:stretch>
            <a:fillRect/>
          </a:stretch>
        </p:blipFill>
        <p:spPr bwMode="auto">
          <a:xfrm>
            <a:off x="8153996" y="539836"/>
            <a:ext cx="3769481" cy="4752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2" name="Picture 1">
            <a:extLst>
              <a:ext uri="{FF2B5EF4-FFF2-40B4-BE49-F238E27FC236}">
                <a16:creationId xmlns:a16="http://schemas.microsoft.com/office/drawing/2014/main" id="{0DF9E557-0F85-47D5-81B4-D77AE64B1492}"/>
              </a:ext>
            </a:extLst>
          </p:cNvPr>
          <p:cNvPicPr>
            <a:picLocks noChangeAspect="1"/>
          </p:cNvPicPr>
          <p:nvPr/>
        </p:nvPicPr>
        <p:blipFill>
          <a:blip r:embed="rId11"/>
          <a:stretch>
            <a:fillRect/>
          </a:stretch>
        </p:blipFill>
        <p:spPr>
          <a:xfrm>
            <a:off x="8777287" y="5568951"/>
            <a:ext cx="3171825" cy="542925"/>
          </a:xfrm>
          <a:prstGeom prst="rect">
            <a:avLst/>
          </a:prstGeom>
        </p:spPr>
      </p:pic>
      <p:sp>
        <p:nvSpPr>
          <p:cNvPr id="3" name="TextBox 2">
            <a:extLst>
              <a:ext uri="{FF2B5EF4-FFF2-40B4-BE49-F238E27FC236}">
                <a16:creationId xmlns:a16="http://schemas.microsoft.com/office/drawing/2014/main" id="{2CA561E7-0680-4326-B9FB-AFD921AA49DF}"/>
              </a:ext>
            </a:extLst>
          </p:cNvPr>
          <p:cNvSpPr txBox="1"/>
          <p:nvPr/>
        </p:nvSpPr>
        <p:spPr>
          <a:xfrm>
            <a:off x="432620" y="1923267"/>
            <a:ext cx="7462683" cy="3970318"/>
          </a:xfrm>
          <a:prstGeom prst="rect">
            <a:avLst/>
          </a:prstGeom>
          <a:noFill/>
        </p:spPr>
        <p:txBody>
          <a:bodyPr wrap="square" rtlCol="0">
            <a:spAutoFit/>
          </a:bodyPr>
          <a:lstStyle/>
          <a:p>
            <a:pPr marL="285750" indent="-285750">
              <a:buFont typeface="Arial" panose="020B0604020202020204" pitchFamily="34" charset="0"/>
              <a:buChar char="•"/>
            </a:pPr>
            <a:r>
              <a:rPr lang="en-US" altLang="en-US" dirty="0">
                <a:ea typeface="ＭＳ Ｐゴシック" panose="020B0600070205080204" pitchFamily="34" charset="-128"/>
              </a:rPr>
              <a:t>Humeral diaphysis extends from the superior border of the insertion of the pectoralis major proximally to the supracondylar ridge distally</a:t>
            </a:r>
          </a:p>
          <a:p>
            <a:pPr marL="285750" indent="-285750">
              <a:buFont typeface="Arial" panose="020B0604020202020204" pitchFamily="34" charset="0"/>
              <a:buChar char="•"/>
            </a:pPr>
            <a:endParaRPr lang="en-US" altLang="en-US" dirty="0">
              <a:ea typeface="ＭＳ Ｐゴシック" panose="020B0600070205080204" pitchFamily="34" charset="-128"/>
            </a:endParaRPr>
          </a:p>
          <a:p>
            <a:pPr marL="285750" indent="-285750">
              <a:buFont typeface="Arial" panose="020B0604020202020204" pitchFamily="34" charset="0"/>
              <a:buChar char="•"/>
            </a:pPr>
            <a:r>
              <a:rPr lang="en-US" dirty="0"/>
              <a:t>Medullary canal ends proximal to olecranon fossa</a:t>
            </a:r>
          </a:p>
          <a:p>
            <a:endParaRPr lang="en-US" dirty="0"/>
          </a:p>
          <a:p>
            <a:pPr marL="285750" indent="-285750">
              <a:buFont typeface="Arial" panose="020B0604020202020204" pitchFamily="34" charset="0"/>
              <a:buChar char="•"/>
            </a:pPr>
            <a:r>
              <a:rPr lang="en-US" dirty="0"/>
              <a:t>Radial nerve travels from medial to lateral and is directly posterior to shaft at mid diaphysis</a:t>
            </a:r>
          </a:p>
          <a:p>
            <a:endParaRPr lang="en-US" dirty="0"/>
          </a:p>
          <a:p>
            <a:pPr marL="285750" indent="-285750">
              <a:buFont typeface="Arial" panose="020B0604020202020204" pitchFamily="34" charset="0"/>
              <a:buChar char="•"/>
            </a:pPr>
            <a:r>
              <a:rPr lang="en-US" dirty="0"/>
              <a:t>Radial nerve is tethered to, and often in direct contact with, the lateral shaft distally.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altLang="en-US" dirty="0">
                <a:ea typeface="ＭＳ Ｐゴシック" panose="020B0600070205080204" pitchFamily="34" charset="-128"/>
              </a:rPr>
              <a:t>Fracture alignment is determined by the location of the fracture relative to the major muscle attachments, most notably the pectoralis major and deltoid attachments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F98AAF-88F8-4DEC-8E3B-5D14FA2A7B8D}"/>
              </a:ext>
            </a:extLst>
          </p:cNvPr>
          <p:cNvSpPr txBox="1"/>
          <p:nvPr/>
        </p:nvSpPr>
        <p:spPr>
          <a:xfrm>
            <a:off x="771786" y="319152"/>
            <a:ext cx="11148969" cy="1354217"/>
          </a:xfrm>
          <a:prstGeom prst="rect">
            <a:avLst/>
          </a:prstGeom>
          <a:noFill/>
        </p:spPr>
        <p:txBody>
          <a:bodyPr wrap="square" rtlCol="0">
            <a:spAutoFit/>
          </a:bodyPr>
          <a:lstStyle/>
          <a:p>
            <a:r>
              <a:rPr lang="en-US" sz="3200" dirty="0"/>
              <a:t>Review Article: Best care paradigm to optimize functionality after extra-articular distal humeral fractures in the young patient</a:t>
            </a:r>
          </a:p>
          <a:p>
            <a:r>
              <a:rPr lang="en-US" dirty="0"/>
              <a:t>		Ayoub and </a:t>
            </a:r>
            <a:r>
              <a:rPr lang="en-US" dirty="0" err="1"/>
              <a:t>Tarkin</a:t>
            </a:r>
            <a:r>
              <a:rPr lang="en-US" dirty="0"/>
              <a:t>, </a:t>
            </a:r>
            <a:r>
              <a:rPr lang="en-US" i="1" dirty="0"/>
              <a:t>J Clin Orthop and Trauma</a:t>
            </a:r>
            <a:r>
              <a:rPr lang="en-US" dirty="0"/>
              <a:t>, 2018</a:t>
            </a:r>
          </a:p>
        </p:txBody>
      </p:sp>
      <p:sp>
        <p:nvSpPr>
          <p:cNvPr id="7" name="Content Placeholder 2">
            <a:extLst>
              <a:ext uri="{FF2B5EF4-FFF2-40B4-BE49-F238E27FC236}">
                <a16:creationId xmlns:a16="http://schemas.microsoft.com/office/drawing/2014/main" id="{4CE07E4C-432F-42EB-8D65-59B1C7B25381}"/>
              </a:ext>
            </a:extLst>
          </p:cNvPr>
          <p:cNvSpPr>
            <a:spLocks noGrp="1"/>
          </p:cNvSpPr>
          <p:nvPr>
            <p:ph sz="half" idx="1"/>
          </p:nvPr>
        </p:nvSpPr>
        <p:spPr>
          <a:xfrm>
            <a:off x="914400" y="1985015"/>
            <a:ext cx="5431870" cy="4662985"/>
          </a:xfrm>
        </p:spPr>
        <p:txBody>
          <a:bodyPr>
            <a:normAutofit fontScale="62500" lnSpcReduction="20000"/>
          </a:bodyPr>
          <a:lstStyle/>
          <a:p>
            <a:pPr marL="0" indent="0">
              <a:buNone/>
            </a:pPr>
            <a:r>
              <a:rPr lang="en-US" sz="4500" u="sng" dirty="0"/>
              <a:t>Sarmiento</a:t>
            </a:r>
          </a:p>
          <a:p>
            <a:pPr lvl="1"/>
            <a:r>
              <a:rPr lang="en-US" sz="3800" dirty="0"/>
              <a:t>85 pts w/ distal 3</a:t>
            </a:r>
            <a:r>
              <a:rPr lang="en-US" sz="3800" baseline="30000" dirty="0"/>
              <a:t>rd</a:t>
            </a:r>
            <a:r>
              <a:rPr lang="en-US" sz="3800" dirty="0"/>
              <a:t> </a:t>
            </a:r>
            <a:r>
              <a:rPr lang="en-US" sz="3800" dirty="0" err="1"/>
              <a:t>fx</a:t>
            </a:r>
            <a:r>
              <a:rPr lang="en-US" sz="3800" dirty="0"/>
              <a:t> in original series</a:t>
            </a:r>
          </a:p>
          <a:p>
            <a:pPr lvl="1"/>
            <a:r>
              <a:rPr lang="en-US" sz="3800" dirty="0"/>
              <a:t>33% lost to f/u</a:t>
            </a:r>
          </a:p>
          <a:p>
            <a:pPr lvl="1"/>
            <a:r>
              <a:rPr lang="en-US" sz="3800" dirty="0"/>
              <a:t>96% union rate w/ brace</a:t>
            </a:r>
          </a:p>
          <a:p>
            <a:pPr lvl="1"/>
            <a:endParaRPr lang="en-US" sz="3800" dirty="0"/>
          </a:p>
          <a:p>
            <a:pPr lvl="1"/>
            <a:r>
              <a:rPr lang="en-US" sz="3800" dirty="0"/>
              <a:t>Varus malunion 81%</a:t>
            </a:r>
          </a:p>
          <a:p>
            <a:pPr lvl="1"/>
            <a:endParaRPr lang="en-US" sz="3800" dirty="0"/>
          </a:p>
          <a:p>
            <a:pPr lvl="1"/>
            <a:r>
              <a:rPr lang="en-US" sz="3800" dirty="0"/>
              <a:t>Elbow motion</a:t>
            </a:r>
          </a:p>
          <a:p>
            <a:pPr lvl="2"/>
            <a:r>
              <a:rPr lang="en-US" sz="3800" dirty="0"/>
              <a:t>Decreased flex/</a:t>
            </a:r>
            <a:r>
              <a:rPr lang="en-US" sz="3800" dirty="0" err="1"/>
              <a:t>ext</a:t>
            </a:r>
            <a:r>
              <a:rPr lang="en-US" sz="3800" dirty="0"/>
              <a:t> in 25%</a:t>
            </a:r>
          </a:p>
          <a:p>
            <a:pPr lvl="1"/>
            <a:endParaRPr lang="en-US" sz="3800" dirty="0"/>
          </a:p>
          <a:p>
            <a:pPr lvl="1"/>
            <a:r>
              <a:rPr lang="en-US" sz="3800" dirty="0"/>
              <a:t>Shoulder motion</a:t>
            </a:r>
          </a:p>
          <a:p>
            <a:pPr lvl="2"/>
            <a:r>
              <a:rPr lang="en-US" sz="3800" dirty="0"/>
              <a:t>Decreased ER in 45%</a:t>
            </a:r>
          </a:p>
          <a:p>
            <a:pPr lvl="2"/>
            <a:r>
              <a:rPr lang="en-US" sz="3800" dirty="0"/>
              <a:t>Decreased abduction in 15%</a:t>
            </a:r>
          </a:p>
          <a:p>
            <a:endParaRPr lang="en-US" dirty="0"/>
          </a:p>
        </p:txBody>
      </p:sp>
      <p:sp>
        <p:nvSpPr>
          <p:cNvPr id="8" name="Content Placeholder 6">
            <a:extLst>
              <a:ext uri="{FF2B5EF4-FFF2-40B4-BE49-F238E27FC236}">
                <a16:creationId xmlns:a16="http://schemas.microsoft.com/office/drawing/2014/main" id="{13840346-D504-43B3-BCEB-A559C9702DDC}"/>
              </a:ext>
            </a:extLst>
          </p:cNvPr>
          <p:cNvSpPr txBox="1">
            <a:spLocks/>
          </p:cNvSpPr>
          <p:nvPr/>
        </p:nvSpPr>
        <p:spPr>
          <a:xfrm>
            <a:off x="6346270" y="1985016"/>
            <a:ext cx="5181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dirty="0"/>
              <a:t>Post-Sarmiento bracing studies</a:t>
            </a:r>
          </a:p>
          <a:p>
            <a:pPr lvl="1"/>
            <a:r>
              <a:rPr lang="en-US" dirty="0"/>
              <a:t>Nonunion rates 10-15%</a:t>
            </a:r>
          </a:p>
          <a:p>
            <a:pPr lvl="1"/>
            <a:endParaRPr lang="en-US" dirty="0"/>
          </a:p>
          <a:p>
            <a:pPr lvl="1"/>
            <a:r>
              <a:rPr lang="en-US" dirty="0"/>
              <a:t>Not fully recovered 50%</a:t>
            </a:r>
          </a:p>
          <a:p>
            <a:pPr lvl="1"/>
            <a:endParaRPr lang="en-US" dirty="0"/>
          </a:p>
          <a:p>
            <a:pPr lvl="1"/>
            <a:r>
              <a:rPr lang="en-US" dirty="0"/>
              <a:t>Excellent outcomes 50%</a:t>
            </a:r>
          </a:p>
          <a:p>
            <a:endParaRPr lang="en-US" dirty="0"/>
          </a:p>
        </p:txBody>
      </p:sp>
    </p:spTree>
    <p:extLst>
      <p:ext uri="{BB962C8B-B14F-4D97-AF65-F5344CB8AC3E}">
        <p14:creationId xmlns:p14="http://schemas.microsoft.com/office/powerpoint/2010/main" val="6960620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F98AAF-88F8-4DEC-8E3B-5D14FA2A7B8D}"/>
              </a:ext>
            </a:extLst>
          </p:cNvPr>
          <p:cNvSpPr txBox="1"/>
          <p:nvPr/>
        </p:nvSpPr>
        <p:spPr>
          <a:xfrm>
            <a:off x="771786" y="319152"/>
            <a:ext cx="11148969" cy="1354217"/>
          </a:xfrm>
          <a:prstGeom prst="rect">
            <a:avLst/>
          </a:prstGeom>
          <a:noFill/>
        </p:spPr>
        <p:txBody>
          <a:bodyPr wrap="square" rtlCol="0">
            <a:spAutoFit/>
          </a:bodyPr>
          <a:lstStyle/>
          <a:p>
            <a:r>
              <a:rPr lang="en-US" sz="3200" dirty="0"/>
              <a:t>Review Article: Best care paradigm to optimize functionality after extra-articular distal humeral fractures in the young patient</a:t>
            </a:r>
          </a:p>
          <a:p>
            <a:r>
              <a:rPr lang="en-US" dirty="0"/>
              <a:t>		Ayoub and </a:t>
            </a:r>
            <a:r>
              <a:rPr lang="en-US" dirty="0" err="1"/>
              <a:t>Tarkin</a:t>
            </a:r>
            <a:r>
              <a:rPr lang="en-US" dirty="0"/>
              <a:t>, </a:t>
            </a:r>
            <a:r>
              <a:rPr lang="en-US" i="1" dirty="0"/>
              <a:t>J Clin Orthop and Trauma</a:t>
            </a:r>
            <a:r>
              <a:rPr lang="en-US" dirty="0"/>
              <a:t>, 2018</a:t>
            </a:r>
          </a:p>
        </p:txBody>
      </p:sp>
      <p:sp>
        <p:nvSpPr>
          <p:cNvPr id="7" name="Content Placeholder 2">
            <a:extLst>
              <a:ext uri="{FF2B5EF4-FFF2-40B4-BE49-F238E27FC236}">
                <a16:creationId xmlns:a16="http://schemas.microsoft.com/office/drawing/2014/main" id="{4CE07E4C-432F-42EB-8D65-59B1C7B25381}"/>
              </a:ext>
            </a:extLst>
          </p:cNvPr>
          <p:cNvSpPr>
            <a:spLocks noGrp="1"/>
          </p:cNvSpPr>
          <p:nvPr>
            <p:ph sz="half" idx="1"/>
          </p:nvPr>
        </p:nvSpPr>
        <p:spPr>
          <a:xfrm>
            <a:off x="413861" y="1985016"/>
            <a:ext cx="5431870" cy="4662985"/>
          </a:xfrm>
        </p:spPr>
        <p:txBody>
          <a:bodyPr>
            <a:normAutofit/>
          </a:bodyPr>
          <a:lstStyle/>
          <a:p>
            <a:pPr marL="0" indent="0">
              <a:buNone/>
            </a:pPr>
            <a:r>
              <a:rPr lang="en-US" u="sng" dirty="0"/>
              <a:t>Brace inconvenience</a:t>
            </a:r>
          </a:p>
          <a:p>
            <a:pPr lvl="1"/>
            <a:r>
              <a:rPr lang="en-US" dirty="0"/>
              <a:t>10% skin breakdown</a:t>
            </a:r>
          </a:p>
          <a:p>
            <a:pPr lvl="1"/>
            <a:endParaRPr lang="en-US" dirty="0"/>
          </a:p>
          <a:p>
            <a:pPr lvl="1"/>
            <a:r>
              <a:rPr lang="en-US" dirty="0"/>
              <a:t>Compliance issues</a:t>
            </a:r>
          </a:p>
          <a:p>
            <a:pPr lvl="1"/>
            <a:endParaRPr lang="en-US" dirty="0"/>
          </a:p>
          <a:p>
            <a:pPr lvl="1"/>
            <a:r>
              <a:rPr lang="en-US" dirty="0"/>
              <a:t>4+ </a:t>
            </a:r>
            <a:r>
              <a:rPr lang="en-US" dirty="0" err="1"/>
              <a:t>wks</a:t>
            </a:r>
            <a:r>
              <a:rPr lang="en-US" dirty="0"/>
              <a:t> of </a:t>
            </a:r>
            <a:r>
              <a:rPr lang="en-US" dirty="0" err="1"/>
              <a:t>fx</a:t>
            </a:r>
            <a:r>
              <a:rPr lang="en-US" dirty="0"/>
              <a:t> motion/pain, limited arm function</a:t>
            </a:r>
          </a:p>
          <a:p>
            <a:endParaRPr lang="en-US" dirty="0"/>
          </a:p>
        </p:txBody>
      </p:sp>
      <p:sp>
        <p:nvSpPr>
          <p:cNvPr id="8" name="Content Placeholder 6">
            <a:extLst>
              <a:ext uri="{FF2B5EF4-FFF2-40B4-BE49-F238E27FC236}">
                <a16:creationId xmlns:a16="http://schemas.microsoft.com/office/drawing/2014/main" id="{13840346-D504-43B3-BCEB-A559C9702DDC}"/>
              </a:ext>
            </a:extLst>
          </p:cNvPr>
          <p:cNvSpPr txBox="1">
            <a:spLocks/>
          </p:cNvSpPr>
          <p:nvPr/>
        </p:nvSpPr>
        <p:spPr>
          <a:xfrm>
            <a:off x="5536733" y="1985016"/>
            <a:ext cx="6384021" cy="4351338"/>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dirty="0"/>
              <a:t>Intervention after failed brace treatment</a:t>
            </a:r>
          </a:p>
          <a:p>
            <a:pPr lvl="1"/>
            <a:r>
              <a:rPr lang="en-US" sz="2600" dirty="0"/>
              <a:t>Higher complications</a:t>
            </a:r>
          </a:p>
          <a:p>
            <a:pPr lvl="1"/>
            <a:endParaRPr lang="en-US" sz="2600" dirty="0"/>
          </a:p>
          <a:p>
            <a:pPr lvl="1"/>
            <a:r>
              <a:rPr lang="en-US" sz="2600" dirty="0"/>
              <a:t>More difficult surgery</a:t>
            </a:r>
          </a:p>
          <a:p>
            <a:pPr lvl="1"/>
            <a:endParaRPr lang="en-US" sz="2600" dirty="0"/>
          </a:p>
          <a:p>
            <a:pPr lvl="1"/>
            <a:r>
              <a:rPr lang="en-US" sz="2600" dirty="0"/>
              <a:t>Scarring from partial healing</a:t>
            </a:r>
          </a:p>
          <a:p>
            <a:pPr lvl="1"/>
            <a:endParaRPr lang="en-US" sz="2600" dirty="0"/>
          </a:p>
          <a:p>
            <a:pPr lvl="1"/>
            <a:r>
              <a:rPr lang="en-US" sz="2600" dirty="0"/>
              <a:t>Radial nerve palsy 4-20%</a:t>
            </a:r>
          </a:p>
          <a:p>
            <a:pPr lvl="1"/>
            <a:endParaRPr lang="en-US" sz="2600" dirty="0"/>
          </a:p>
          <a:p>
            <a:pPr lvl="1"/>
            <a:r>
              <a:rPr lang="en-US" sz="2600" dirty="0"/>
              <a:t>Lost productivity, excess time off work, stiffness, muscle wasting – all of these are especially concerning for the young active </a:t>
            </a:r>
            <a:r>
              <a:rPr lang="en-US" sz="2600" dirty="0" err="1"/>
              <a:t>pt</a:t>
            </a:r>
            <a:r>
              <a:rPr lang="en-US" sz="2600" dirty="0"/>
              <a:t> who would otherwise be active/productive</a:t>
            </a:r>
          </a:p>
          <a:p>
            <a:endParaRPr lang="en-US" dirty="0"/>
          </a:p>
        </p:txBody>
      </p:sp>
    </p:spTree>
    <p:extLst>
      <p:ext uri="{BB962C8B-B14F-4D97-AF65-F5344CB8AC3E}">
        <p14:creationId xmlns:p14="http://schemas.microsoft.com/office/powerpoint/2010/main" val="33867045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F98AAF-88F8-4DEC-8E3B-5D14FA2A7B8D}"/>
              </a:ext>
            </a:extLst>
          </p:cNvPr>
          <p:cNvSpPr txBox="1"/>
          <p:nvPr/>
        </p:nvSpPr>
        <p:spPr>
          <a:xfrm>
            <a:off x="763397" y="209998"/>
            <a:ext cx="11148969" cy="1354217"/>
          </a:xfrm>
          <a:prstGeom prst="rect">
            <a:avLst/>
          </a:prstGeom>
          <a:noFill/>
        </p:spPr>
        <p:txBody>
          <a:bodyPr wrap="square" rtlCol="0">
            <a:spAutoFit/>
          </a:bodyPr>
          <a:lstStyle/>
          <a:p>
            <a:r>
              <a:rPr lang="en-US" sz="3200" dirty="0"/>
              <a:t>Review Article: Best care paradigm to optimize functionality after extra-articular distal humeral fractures in the young patient</a:t>
            </a:r>
          </a:p>
          <a:p>
            <a:r>
              <a:rPr lang="en-US" dirty="0"/>
              <a:t>		Ayoub and </a:t>
            </a:r>
            <a:r>
              <a:rPr lang="en-US" dirty="0" err="1"/>
              <a:t>Tarkin</a:t>
            </a:r>
            <a:r>
              <a:rPr lang="en-US" dirty="0"/>
              <a:t>, </a:t>
            </a:r>
            <a:r>
              <a:rPr lang="en-US" i="1" dirty="0"/>
              <a:t>J Clin Orthop and Trauma</a:t>
            </a:r>
            <a:r>
              <a:rPr lang="en-US" dirty="0"/>
              <a:t>, 2018</a:t>
            </a:r>
          </a:p>
        </p:txBody>
      </p:sp>
      <p:sp>
        <p:nvSpPr>
          <p:cNvPr id="7" name="Content Placeholder 2">
            <a:extLst>
              <a:ext uri="{FF2B5EF4-FFF2-40B4-BE49-F238E27FC236}">
                <a16:creationId xmlns:a16="http://schemas.microsoft.com/office/drawing/2014/main" id="{4CE07E4C-432F-42EB-8D65-59B1C7B25381}"/>
              </a:ext>
            </a:extLst>
          </p:cNvPr>
          <p:cNvSpPr>
            <a:spLocks noGrp="1"/>
          </p:cNvSpPr>
          <p:nvPr>
            <p:ph sz="half" idx="1"/>
          </p:nvPr>
        </p:nvSpPr>
        <p:spPr>
          <a:xfrm>
            <a:off x="413861" y="1673370"/>
            <a:ext cx="5533933" cy="4974632"/>
          </a:xfrm>
        </p:spPr>
        <p:txBody>
          <a:bodyPr>
            <a:normAutofit fontScale="70000" lnSpcReduction="20000"/>
          </a:bodyPr>
          <a:lstStyle/>
          <a:p>
            <a:pPr marL="0" indent="0">
              <a:buNone/>
            </a:pPr>
            <a:r>
              <a:rPr lang="en-US" sz="4000" u="sng" dirty="0"/>
              <a:t>Surgical treatment</a:t>
            </a:r>
          </a:p>
          <a:p>
            <a:pPr lvl="1"/>
            <a:r>
              <a:rPr lang="en-US" sz="2800" dirty="0"/>
              <a:t>Less stiffness</a:t>
            </a:r>
          </a:p>
          <a:p>
            <a:pPr lvl="1"/>
            <a:endParaRPr lang="en-US" sz="2800" dirty="0"/>
          </a:p>
          <a:p>
            <a:pPr lvl="1"/>
            <a:r>
              <a:rPr lang="en-US" sz="2800" dirty="0"/>
              <a:t>Decreased malunion rates</a:t>
            </a:r>
          </a:p>
          <a:p>
            <a:pPr lvl="1"/>
            <a:endParaRPr lang="en-US" sz="2800" dirty="0"/>
          </a:p>
          <a:p>
            <a:pPr lvl="1"/>
            <a:r>
              <a:rPr lang="en-US" sz="2800" dirty="0"/>
              <a:t>Faster return to ADLs/normalcy</a:t>
            </a:r>
          </a:p>
          <a:p>
            <a:pPr lvl="1"/>
            <a:endParaRPr lang="en-US" sz="2800" dirty="0"/>
          </a:p>
          <a:p>
            <a:pPr lvl="1"/>
            <a:r>
              <a:rPr lang="en-US" sz="2800" dirty="0"/>
              <a:t>Consider </a:t>
            </a:r>
            <a:r>
              <a:rPr lang="en-US" sz="2800" dirty="0" err="1"/>
              <a:t>pt</a:t>
            </a:r>
            <a:r>
              <a:rPr lang="en-US" sz="2800" dirty="0"/>
              <a:t> characteristics</a:t>
            </a:r>
          </a:p>
          <a:p>
            <a:pPr lvl="2"/>
            <a:r>
              <a:rPr lang="en-US" sz="2800" dirty="0"/>
              <a:t>job/work needs</a:t>
            </a:r>
          </a:p>
          <a:p>
            <a:pPr lvl="2"/>
            <a:r>
              <a:rPr lang="en-US" sz="2800" dirty="0"/>
              <a:t>Caregivers for others</a:t>
            </a:r>
          </a:p>
          <a:p>
            <a:pPr lvl="2"/>
            <a:r>
              <a:rPr lang="en-US" sz="2800" dirty="0"/>
              <a:t>polytrauma</a:t>
            </a:r>
          </a:p>
          <a:p>
            <a:pPr lvl="2"/>
            <a:r>
              <a:rPr lang="en-US" sz="2800" dirty="0"/>
              <a:t>dominant arm</a:t>
            </a:r>
          </a:p>
          <a:p>
            <a:pPr lvl="2"/>
            <a:r>
              <a:rPr lang="en-US" sz="2800" dirty="0"/>
              <a:t>walker use</a:t>
            </a:r>
          </a:p>
          <a:p>
            <a:pPr lvl="2"/>
            <a:r>
              <a:rPr lang="en-US" sz="2800" dirty="0"/>
              <a:t>age, medical comorbidities</a:t>
            </a:r>
          </a:p>
          <a:p>
            <a:pPr lvl="2"/>
            <a:r>
              <a:rPr lang="en-US" sz="2800" dirty="0" err="1"/>
              <a:t>pt</a:t>
            </a:r>
            <a:r>
              <a:rPr lang="en-US" sz="2800" dirty="0"/>
              <a:t> desires</a:t>
            </a:r>
          </a:p>
          <a:p>
            <a:pPr lvl="2"/>
            <a:r>
              <a:rPr lang="en-US" sz="2800" dirty="0"/>
              <a:t>obesity, pendulous breasts</a:t>
            </a:r>
          </a:p>
          <a:p>
            <a:pPr lvl="2"/>
            <a:r>
              <a:rPr lang="en-US" sz="2800" dirty="0"/>
              <a:t>compliance w/ bracing </a:t>
            </a:r>
          </a:p>
          <a:p>
            <a:endParaRPr lang="en-US" dirty="0"/>
          </a:p>
        </p:txBody>
      </p:sp>
      <p:sp>
        <p:nvSpPr>
          <p:cNvPr id="8" name="Content Placeholder 6">
            <a:extLst>
              <a:ext uri="{FF2B5EF4-FFF2-40B4-BE49-F238E27FC236}">
                <a16:creationId xmlns:a16="http://schemas.microsoft.com/office/drawing/2014/main" id="{13840346-D504-43B3-BCEB-A559C9702DDC}"/>
              </a:ext>
            </a:extLst>
          </p:cNvPr>
          <p:cNvSpPr txBox="1">
            <a:spLocks/>
          </p:cNvSpPr>
          <p:nvPr/>
        </p:nvSpPr>
        <p:spPr>
          <a:xfrm>
            <a:off x="6484690" y="1741735"/>
            <a:ext cx="5368953"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t>Radial nerve injury</a:t>
            </a:r>
          </a:p>
          <a:p>
            <a:pPr lvl="1"/>
            <a:r>
              <a:rPr lang="en-US" dirty="0"/>
              <a:t>Consider entrapment of nerve at </a:t>
            </a:r>
            <a:r>
              <a:rPr lang="en-US" dirty="0" err="1"/>
              <a:t>fx</a:t>
            </a:r>
            <a:r>
              <a:rPr lang="en-US" dirty="0"/>
              <a:t> site – better to dig it out fresh or scarred in?</a:t>
            </a:r>
          </a:p>
          <a:p>
            <a:pPr lvl="1"/>
            <a:endParaRPr lang="en-US" dirty="0"/>
          </a:p>
          <a:p>
            <a:pPr lvl="1"/>
            <a:r>
              <a:rPr lang="en-US" dirty="0"/>
              <a:t>Nonunion surgery following humerus </a:t>
            </a:r>
            <a:r>
              <a:rPr lang="en-US" dirty="0" err="1"/>
              <a:t>fx</a:t>
            </a:r>
            <a:r>
              <a:rPr lang="en-US" dirty="0"/>
              <a:t>: </a:t>
            </a:r>
            <a:r>
              <a:rPr lang="en-US" dirty="0" err="1"/>
              <a:t>Iatragenic</a:t>
            </a:r>
            <a:r>
              <a:rPr lang="en-US" dirty="0"/>
              <a:t> radial nerve palsy 4-19%</a:t>
            </a:r>
          </a:p>
          <a:p>
            <a:endParaRPr lang="en-US" dirty="0"/>
          </a:p>
        </p:txBody>
      </p:sp>
    </p:spTree>
    <p:extLst>
      <p:ext uri="{BB962C8B-B14F-4D97-AF65-F5344CB8AC3E}">
        <p14:creationId xmlns:p14="http://schemas.microsoft.com/office/powerpoint/2010/main" val="11308291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BF73F4-E85E-4EFA-B890-B79A8CB60465}"/>
              </a:ext>
            </a:extLst>
          </p:cNvPr>
          <p:cNvSpPr>
            <a:spLocks noGrp="1"/>
          </p:cNvSpPr>
          <p:nvPr>
            <p:ph sz="half" idx="1"/>
          </p:nvPr>
        </p:nvSpPr>
        <p:spPr/>
        <p:txBody>
          <a:bodyPr>
            <a:normAutofit fontScale="92500" lnSpcReduction="10000"/>
          </a:bodyPr>
          <a:lstStyle/>
          <a:p>
            <a:r>
              <a:rPr lang="en-US" u="sng" dirty="0"/>
              <a:t>Triceps split</a:t>
            </a:r>
          </a:p>
          <a:p>
            <a:pPr lvl="1"/>
            <a:r>
              <a:rPr lang="en-US" dirty="0"/>
              <a:t>“Falling out of favor”</a:t>
            </a:r>
          </a:p>
          <a:p>
            <a:endParaRPr lang="en-US" dirty="0"/>
          </a:p>
          <a:p>
            <a:r>
              <a:rPr lang="en-US" u="sng" dirty="0" err="1"/>
              <a:t>Paratricipital</a:t>
            </a:r>
            <a:endParaRPr lang="en-US" u="sng" dirty="0"/>
          </a:p>
          <a:p>
            <a:pPr lvl="1"/>
            <a:r>
              <a:rPr lang="en-US" dirty="0"/>
              <a:t>Better proximal exposure</a:t>
            </a:r>
          </a:p>
          <a:p>
            <a:pPr lvl="1"/>
            <a:endParaRPr lang="en-US" dirty="0"/>
          </a:p>
          <a:p>
            <a:pPr lvl="1"/>
            <a:r>
              <a:rPr lang="en-US" dirty="0"/>
              <a:t>Less muscle trauma, scarring</a:t>
            </a:r>
          </a:p>
          <a:p>
            <a:pPr lvl="1"/>
            <a:endParaRPr lang="en-US" dirty="0"/>
          </a:p>
          <a:p>
            <a:pPr lvl="1"/>
            <a:r>
              <a:rPr lang="en-US" dirty="0"/>
              <a:t>Improved elbow ROM/triceps strength</a:t>
            </a:r>
          </a:p>
          <a:p>
            <a:pPr lvl="1"/>
            <a:endParaRPr lang="en-US" dirty="0"/>
          </a:p>
          <a:p>
            <a:pPr lvl="1"/>
            <a:r>
              <a:rPr lang="en-US" dirty="0"/>
              <a:t>Low incidence of radial nerve palsy</a:t>
            </a:r>
          </a:p>
          <a:p>
            <a:endParaRPr lang="en-US" dirty="0"/>
          </a:p>
        </p:txBody>
      </p:sp>
      <p:sp>
        <p:nvSpPr>
          <p:cNvPr id="7" name="Content Placeholder 6">
            <a:extLst>
              <a:ext uri="{FF2B5EF4-FFF2-40B4-BE49-F238E27FC236}">
                <a16:creationId xmlns:a16="http://schemas.microsoft.com/office/drawing/2014/main" id="{5ACC96F5-8D4F-4710-AD95-DBED51A37544}"/>
              </a:ext>
            </a:extLst>
          </p:cNvPr>
          <p:cNvSpPr>
            <a:spLocks noGrp="1"/>
          </p:cNvSpPr>
          <p:nvPr>
            <p:ph sz="half" idx="2"/>
          </p:nvPr>
        </p:nvSpPr>
        <p:spPr/>
        <p:txBody>
          <a:bodyPr>
            <a:normAutofit fontScale="92500" lnSpcReduction="10000"/>
          </a:bodyPr>
          <a:lstStyle/>
          <a:p>
            <a:r>
              <a:rPr lang="en-US" b="1" u="sng" dirty="0"/>
              <a:t>Single plating</a:t>
            </a:r>
            <a:r>
              <a:rPr lang="en-US" dirty="0"/>
              <a:t> vs dual plating</a:t>
            </a:r>
          </a:p>
          <a:p>
            <a:pPr lvl="1"/>
            <a:r>
              <a:rPr lang="en-US" dirty="0"/>
              <a:t>Decreased ulnar nerve irritation</a:t>
            </a:r>
          </a:p>
          <a:p>
            <a:pPr lvl="1"/>
            <a:endParaRPr lang="en-US" dirty="0"/>
          </a:p>
          <a:p>
            <a:pPr lvl="1"/>
            <a:r>
              <a:rPr lang="en-US" dirty="0"/>
              <a:t>Improved ROM</a:t>
            </a:r>
          </a:p>
          <a:p>
            <a:pPr lvl="1"/>
            <a:endParaRPr lang="en-US" dirty="0"/>
          </a:p>
          <a:p>
            <a:pPr lvl="1"/>
            <a:r>
              <a:rPr lang="en-US" dirty="0"/>
              <a:t>Less periosteal stripping, blood loss, surgical time</a:t>
            </a:r>
          </a:p>
        </p:txBody>
      </p:sp>
      <p:sp>
        <p:nvSpPr>
          <p:cNvPr id="8" name="TextBox 7">
            <a:extLst>
              <a:ext uri="{FF2B5EF4-FFF2-40B4-BE49-F238E27FC236}">
                <a16:creationId xmlns:a16="http://schemas.microsoft.com/office/drawing/2014/main" id="{3451CD8C-5B64-42B6-BB7F-73C346BEDFB7}"/>
              </a:ext>
            </a:extLst>
          </p:cNvPr>
          <p:cNvSpPr txBox="1"/>
          <p:nvPr/>
        </p:nvSpPr>
        <p:spPr>
          <a:xfrm>
            <a:off x="763397" y="209998"/>
            <a:ext cx="11148969" cy="1354217"/>
          </a:xfrm>
          <a:prstGeom prst="rect">
            <a:avLst/>
          </a:prstGeom>
          <a:noFill/>
        </p:spPr>
        <p:txBody>
          <a:bodyPr wrap="square" rtlCol="0">
            <a:spAutoFit/>
          </a:bodyPr>
          <a:lstStyle/>
          <a:p>
            <a:r>
              <a:rPr lang="en-US" sz="3200" dirty="0"/>
              <a:t>Review Article: Best care paradigm to optimize functionality after extra-articular distal humeral fractures in the young patient</a:t>
            </a:r>
          </a:p>
          <a:p>
            <a:r>
              <a:rPr lang="en-US" dirty="0"/>
              <a:t>		Ayoub and </a:t>
            </a:r>
            <a:r>
              <a:rPr lang="en-US" dirty="0" err="1"/>
              <a:t>Tarkin</a:t>
            </a:r>
            <a:r>
              <a:rPr lang="en-US" dirty="0"/>
              <a:t>, </a:t>
            </a:r>
            <a:r>
              <a:rPr lang="en-US" i="1" dirty="0"/>
              <a:t>J Clin Orthop and Trauma</a:t>
            </a:r>
            <a:r>
              <a:rPr lang="en-US" dirty="0"/>
              <a:t>, 2018</a:t>
            </a:r>
          </a:p>
        </p:txBody>
      </p:sp>
    </p:spTree>
    <p:extLst>
      <p:ext uri="{BB962C8B-B14F-4D97-AF65-F5344CB8AC3E}">
        <p14:creationId xmlns:p14="http://schemas.microsoft.com/office/powerpoint/2010/main" val="38917185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9E07E-C577-48D9-9629-2129C63645DA}"/>
              </a:ext>
            </a:extLst>
          </p:cNvPr>
          <p:cNvSpPr>
            <a:spLocks noGrp="1"/>
          </p:cNvSpPr>
          <p:nvPr>
            <p:ph type="title"/>
          </p:nvPr>
        </p:nvSpPr>
        <p:spPr/>
        <p:txBody>
          <a:bodyPr/>
          <a:lstStyle/>
          <a:p>
            <a:r>
              <a:rPr lang="en-US" dirty="0"/>
              <a:t>Radial nerve palsy</a:t>
            </a:r>
          </a:p>
        </p:txBody>
      </p:sp>
      <p:sp>
        <p:nvSpPr>
          <p:cNvPr id="4" name="Text Placeholder 3">
            <a:extLst>
              <a:ext uri="{FF2B5EF4-FFF2-40B4-BE49-F238E27FC236}">
                <a16:creationId xmlns:a16="http://schemas.microsoft.com/office/drawing/2014/main" id="{5BC01068-319A-41B4-B335-BF68BF9DEB5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143620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a:extLst>
              <a:ext uri="{FF2B5EF4-FFF2-40B4-BE49-F238E27FC236}">
                <a16:creationId xmlns:a16="http://schemas.microsoft.com/office/drawing/2014/main" id="{32470D6D-8BB3-4A55-ACA2-1A4A6276C96A}"/>
              </a:ext>
            </a:extLst>
          </p:cNvPr>
          <p:cNvSpPr/>
          <p:nvPr>
            <p:custDataLst>
              <p:tags r:id="rId1"/>
            </p:custDataLst>
          </p:nvPr>
        </p:nvSpPr>
        <p:spPr>
          <a:xfrm>
            <a:off x="1524000" y="687388"/>
            <a:ext cx="9144000" cy="914400"/>
          </a:xfrm>
          <a:prstGeom prst="rect">
            <a:avLst/>
          </a:prstGeom>
          <a:solidFill>
            <a:srgbClr val="64B744">
              <a:alpha val="18824"/>
            </a:srgbClr>
          </a:solidFill>
          <a:ln w="25400" cap="flat" cmpd="sng" algn="ctr">
            <a:noFill/>
            <a:prstDash val="solid"/>
            <a:round/>
            <a:headEnd type="none" w="med" len="med"/>
            <a:tailEnd type="none" w="med" len="med"/>
          </a:ln>
        </p:spPr>
        <p:txBody>
          <a:bodyPr anchor="ctr"/>
          <a:lstStyle/>
          <a:p>
            <a:pPr algn="ctr">
              <a:buSzTx/>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endParaRPr lang="en-US">
              <a:solidFill>
                <a:schemeClr val="lt1"/>
              </a:solidFill>
              <a:sym typeface="Wingdings" charset="2"/>
            </a:endParaRPr>
          </a:p>
        </p:txBody>
      </p:sp>
      <p:sp>
        <p:nvSpPr>
          <p:cNvPr id="16389" name="Text Placeholder 2">
            <a:extLst>
              <a:ext uri="{FF2B5EF4-FFF2-40B4-BE49-F238E27FC236}">
                <a16:creationId xmlns:a16="http://schemas.microsoft.com/office/drawing/2014/main" id="{46159B5E-8215-436A-AE17-834050BB9786}"/>
              </a:ext>
            </a:extLst>
          </p:cNvPr>
          <p:cNvSpPr txBox="1"/>
          <p:nvPr>
            <p:custDataLst>
              <p:tags r:id="rId2"/>
            </p:custDataLst>
          </p:nvPr>
        </p:nvSpPr>
        <p:spPr bwMode="auto">
          <a:xfrm>
            <a:off x="1524000" y="692150"/>
            <a:ext cx="9144000" cy="508000"/>
          </a:xfrm>
          <a:prstGeom prst="rect">
            <a:avLst/>
          </a:prstGeom>
          <a:noFill/>
          <a:ln w="9525" cap="flat" cmpd="sng" algn="ctr">
            <a:noFill/>
            <a:prstDash val="solid"/>
            <a:miter lim="800000"/>
            <a:headEnd type="none" w="med" len="med"/>
            <a:tailEnd type="none" w="med" len="med"/>
          </a:ln>
        </p:spPr>
        <p:txBody>
          <a:bodyPr lIns="254000" tIns="63500" rIns="127000" bIns="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300">
                <a:ln w="9525" cap="flat" cmpd="sng" algn="ctr">
                  <a:noFill/>
                  <a:prstDash val="solid"/>
                  <a:round/>
                  <a:headEnd type="none" w="med" len="med"/>
                  <a:tailEnd type="none" w="med" len="med"/>
                </a:ln>
                <a:solidFill>
                  <a:srgbClr val="000000"/>
                </a:solidFill>
                <a:latin typeface="Helvetica" charset="0"/>
                <a:ea typeface="Arial"/>
                <a:cs typeface="Helvetica"/>
                <a:sym typeface="Wingdings"/>
              </a:rPr>
              <a:t>From: </a:t>
            </a:r>
            <a:r>
              <a:rPr lang="en-US" sz="1300" b="1">
                <a:ln w="9525" cap="flat" cmpd="sng" algn="ctr">
                  <a:noFill/>
                  <a:prstDash val="solid"/>
                  <a:round/>
                  <a:headEnd type="none" w="med" len="med"/>
                  <a:tailEnd type="none" w="med" len="med"/>
                </a:ln>
                <a:solidFill>
                  <a:srgbClr val="000000"/>
                </a:solidFill>
                <a:latin typeface="Helvetica" charset="0"/>
                <a:ea typeface="Arial"/>
                <a:cs typeface="Helvetica"/>
                <a:sym typeface="Wingdings"/>
              </a:rPr>
              <a:t>36 Humeral Shaft Fractures</a:t>
            </a:r>
          </a:p>
        </p:txBody>
      </p:sp>
      <p:cxnSp>
        <p:nvCxnSpPr>
          <p:cNvPr id="14342" name="Straight Connector 8">
            <a:extLst>
              <a:ext uri="{FF2B5EF4-FFF2-40B4-BE49-F238E27FC236}">
                <a16:creationId xmlns:a16="http://schemas.microsoft.com/office/drawing/2014/main" id="{478EC9F6-493E-4E3E-BD23-21D3B0D91AE0}"/>
              </a:ext>
            </a:extLst>
          </p:cNvPr>
          <p:cNvCxnSpPr>
            <a:cxnSpLocks noChangeShapeType="1"/>
          </p:cNvCxnSpPr>
          <p:nvPr>
            <p:custDataLst>
              <p:tags r:id="rId3"/>
            </p:custDataLst>
          </p:nvPr>
        </p:nvCxnSpPr>
        <p:spPr bwMode="auto">
          <a:xfrm flipV="1">
            <a:off x="1524000" y="6215064"/>
            <a:ext cx="9144000" cy="7937"/>
          </a:xfrm>
          <a:prstGeom prst="line">
            <a:avLst/>
          </a:prstGeom>
          <a:noFill/>
          <a:ln w="12700" algn="ctr">
            <a:solidFill>
              <a:srgbClr val="D8D8DB"/>
            </a:solidFill>
            <a:round/>
            <a:headEnd/>
            <a:tailEnd/>
          </a:ln>
          <a:extLst>
            <a:ext uri="{909E8E84-426E-40DD-AFC4-6F175D3DCCD1}">
              <a14:hiddenFill xmlns:a14="http://schemas.microsoft.com/office/drawing/2010/main">
                <a:noFill/>
              </a14:hiddenFill>
            </a:ext>
          </a:extLst>
        </p:spPr>
      </p:cxnSp>
      <p:sp>
        <p:nvSpPr>
          <p:cNvPr id="16391" name="Text Placeholder 2">
            <a:extLst>
              <a:ext uri="{FF2B5EF4-FFF2-40B4-BE49-F238E27FC236}">
                <a16:creationId xmlns:a16="http://schemas.microsoft.com/office/drawing/2014/main" id="{7CAA35F6-8D8C-47BC-8E82-8718DB0795E5}"/>
              </a:ext>
            </a:extLst>
          </p:cNvPr>
          <p:cNvSpPr txBox="1"/>
          <p:nvPr>
            <p:custDataLst>
              <p:tags r:id="rId4"/>
            </p:custDataLst>
          </p:nvPr>
        </p:nvSpPr>
        <p:spPr bwMode="auto">
          <a:xfrm>
            <a:off x="1524000" y="5575300"/>
            <a:ext cx="9144000" cy="635000"/>
          </a:xfrm>
          <a:prstGeom prst="rect">
            <a:avLst/>
          </a:prstGeom>
          <a:noFill/>
          <a:ln w="9525" cap="flat" cmpd="sng" algn="ctr">
            <a:noFill/>
            <a:prstDash val="solid"/>
            <a:miter lim="800000"/>
            <a:headEnd type="none" w="med" len="med"/>
            <a:tailEnd type="none" w="med" len="med"/>
          </a:ln>
        </p:spPr>
        <p:txBody>
          <a:bodyPr lIns="254000" tIns="0" rIns="0" bIns="63500"/>
          <a:lstStyle/>
          <a:p>
            <a:pPr>
              <a:spcBef>
                <a:spcPct val="20000"/>
              </a:spcBef>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100">
                <a:ln w="9525" cap="flat" cmpd="sng" algn="ctr">
                  <a:noFill/>
                  <a:prstDash val="solid"/>
                  <a:round/>
                  <a:headEnd type="none" w="med" len="med"/>
                  <a:tailEnd type="none" w="med" len="med"/>
                </a:ln>
                <a:solidFill>
                  <a:srgbClr val="000000"/>
                </a:solidFill>
                <a:latin typeface="Helvetica" charset="0"/>
                <a:ea typeface="Arial"/>
                <a:cs typeface="Helvetica"/>
                <a:sym typeface="Wingdings"/>
              </a:rPr>
              <a:t>The clinical picture of a radial nerve palsy.</a:t>
            </a:r>
          </a:p>
        </p:txBody>
      </p:sp>
      <p:sp>
        <p:nvSpPr>
          <p:cNvPr id="14344" name="TextBox 11">
            <a:extLst>
              <a:ext uri="{FF2B5EF4-FFF2-40B4-BE49-F238E27FC236}">
                <a16:creationId xmlns:a16="http://schemas.microsoft.com/office/drawing/2014/main" id="{9BEBC926-AB17-4452-8932-598C6C34DCC9}"/>
              </a:ext>
            </a:extLst>
          </p:cNvPr>
          <p:cNvSpPr>
            <a:spLocks noChangeArrowheads="1"/>
          </p:cNvSpPr>
          <p:nvPr>
            <p:custDataLst>
              <p:tags r:id="rId5"/>
            </p:custDataLst>
          </p:nvPr>
        </p:nvSpPr>
        <p:spPr bwMode="auto">
          <a:xfrm>
            <a:off x="1524000" y="5305426"/>
            <a:ext cx="91440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0" bIns="63500"/>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300" b="1">
                <a:latin typeface="Helvetica" panose="020B0604020202020204" pitchFamily="34" charset="0"/>
              </a:rPr>
              <a:t>Legend</a:t>
            </a:r>
            <a:r>
              <a:rPr lang="en-US" altLang="en-US" sz="1200" b="1">
                <a:latin typeface="Helvetica" panose="020B0604020202020204" pitchFamily="34" charset="0"/>
              </a:rPr>
              <a:t>:</a:t>
            </a:r>
          </a:p>
        </p:txBody>
      </p:sp>
      <p:cxnSp>
        <p:nvCxnSpPr>
          <p:cNvPr id="14345" name="Straight Connector 5">
            <a:extLst>
              <a:ext uri="{FF2B5EF4-FFF2-40B4-BE49-F238E27FC236}">
                <a16:creationId xmlns:a16="http://schemas.microsoft.com/office/drawing/2014/main" id="{5424B429-1943-4211-8E2B-05CD24AFBB49}"/>
              </a:ext>
            </a:extLst>
          </p:cNvPr>
          <p:cNvCxnSpPr>
            <a:cxnSpLocks noChangeShapeType="1"/>
          </p:cNvCxnSpPr>
          <p:nvPr>
            <p:custDataLst>
              <p:tags r:id="rId6"/>
            </p:custDataLst>
          </p:nvPr>
        </p:nvCxnSpPr>
        <p:spPr bwMode="auto">
          <a:xfrm>
            <a:off x="1524000" y="666750"/>
            <a:ext cx="9144000" cy="0"/>
          </a:xfrm>
          <a:prstGeom prst="line">
            <a:avLst/>
          </a:prstGeom>
          <a:noFill/>
          <a:ln w="38100" algn="ctr">
            <a:solidFill>
              <a:srgbClr val="64B744"/>
            </a:solidFill>
            <a:round/>
            <a:headEnd/>
            <a:tailEnd/>
          </a:ln>
          <a:extLst>
            <a:ext uri="{909E8E84-426E-40DD-AFC4-6F175D3DCCD1}">
              <a14:hiddenFill xmlns:a14="http://schemas.microsoft.com/office/drawing/2010/main">
                <a:noFill/>
              </a14:hiddenFill>
            </a:ext>
          </a:extLst>
        </p:spPr>
      </p:cxnSp>
      <p:sp>
        <p:nvSpPr>
          <p:cNvPr id="16394" name="Text Placeholder 2">
            <a:extLst>
              <a:ext uri="{FF2B5EF4-FFF2-40B4-BE49-F238E27FC236}">
                <a16:creationId xmlns:a16="http://schemas.microsoft.com/office/drawing/2014/main" id="{87224D29-EFD4-4B8E-84E1-29C9B4FE9DE5}"/>
              </a:ext>
            </a:extLst>
          </p:cNvPr>
          <p:cNvSpPr txBox="1"/>
          <p:nvPr>
            <p:custDataLst>
              <p:tags r:id="rId7"/>
            </p:custDataLst>
          </p:nvPr>
        </p:nvSpPr>
        <p:spPr bwMode="auto">
          <a:xfrm>
            <a:off x="1524000" y="1282700"/>
            <a:ext cx="9144000" cy="317500"/>
          </a:xfrm>
          <a:prstGeom prst="rect">
            <a:avLst/>
          </a:prstGeom>
          <a:noFill/>
          <a:ln w="9525" cap="flat" cmpd="sng" algn="ctr">
            <a:noFill/>
            <a:prstDash val="solid"/>
            <a:miter lim="800000"/>
            <a:headEnd type="none" w="med" len="med"/>
            <a:tailEnd type="none" w="med" len="med"/>
          </a:ln>
        </p:spPr>
        <p:txBody>
          <a:bodyPr lIns="254000" tIns="0" rIns="127000" bIns="6350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100">
                <a:ln w="9525" cap="flat" cmpd="sng" algn="ctr">
                  <a:noFill/>
                  <a:prstDash val="solid"/>
                  <a:round/>
                  <a:headEnd type="none" w="med" len="med"/>
                  <a:tailEnd type="none" w="med" len="med"/>
                </a:ln>
                <a:solidFill>
                  <a:srgbClr val="808080"/>
                </a:solidFill>
                <a:latin typeface="Helvetica" charset="0"/>
                <a:ea typeface="Arial"/>
                <a:cs typeface="Helvetica"/>
                <a:sym typeface="Wingdings"/>
              </a:rPr>
              <a:t>Rockwood and Green's Fractures in Adults, 9e,  2019</a:t>
            </a:r>
          </a:p>
        </p:txBody>
      </p:sp>
      <p:pic>
        <p:nvPicPr>
          <p:cNvPr id="14347" name="Picture 13" descr="OTA logo">
            <a:extLst>
              <a:ext uri="{FF2B5EF4-FFF2-40B4-BE49-F238E27FC236}">
                <a16:creationId xmlns:a16="http://schemas.microsoft.com/office/drawing/2014/main" id="{E8FCB371-FFB7-4B7F-AE16-0E0257A022DB}"/>
              </a:ext>
            </a:extLst>
          </p:cNvPr>
          <p:cNvPicPr>
            <a:picLocks noChangeAspect="1" noChangeArrowheads="1"/>
          </p:cNvPicPr>
          <p:nvPr>
            <p:custDataLst>
              <p:tags r:id="rId8"/>
            </p:custDataLst>
          </p:nvPr>
        </p:nvPicPr>
        <p:blipFill>
          <a:blip r:embed="rId11">
            <a:extLst>
              <a:ext uri="{28A0092B-C50C-407E-A947-70E740481C1C}">
                <a14:useLocalDpi xmlns:a14="http://schemas.microsoft.com/office/drawing/2010/main" val="0"/>
              </a:ext>
            </a:extLst>
          </a:blip>
          <a:srcRect/>
          <a:stretch>
            <a:fillRect/>
          </a:stretch>
        </p:blipFill>
        <p:spPr bwMode="auto">
          <a:xfrm>
            <a:off x="1524001" y="0"/>
            <a:ext cx="48609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348" name="New picture">
            <a:extLst>
              <a:ext uri="{FF2B5EF4-FFF2-40B4-BE49-F238E27FC236}">
                <a16:creationId xmlns:a16="http://schemas.microsoft.com/office/drawing/2014/main" id="{A44A19AC-93D4-4B86-A4EC-E200FF5232DB}"/>
              </a:ext>
            </a:extLst>
          </p:cNvPr>
          <p:cNvPicPr>
            <a:picLocks noChangeAspect="1" noChangeArrowheads="1"/>
          </p:cNvPicPr>
          <p:nvPr>
            <p:custDataLst>
              <p:tags r:id="rId9"/>
            </p:custDataLst>
          </p:nvPr>
        </p:nvPicPr>
        <p:blipFill>
          <a:blip r:embed="rId12">
            <a:extLst>
              <a:ext uri="{28A0092B-C50C-407E-A947-70E740481C1C}">
                <a14:useLocalDpi xmlns:a14="http://schemas.microsoft.com/office/drawing/2010/main" val="0"/>
              </a:ext>
            </a:extLst>
          </a:blip>
          <a:srcRect/>
          <a:stretch>
            <a:fillRect/>
          </a:stretch>
        </p:blipFill>
        <p:spPr bwMode="auto">
          <a:xfrm>
            <a:off x="4711701" y="2057400"/>
            <a:ext cx="2767013"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2" name="Picture 1">
            <a:extLst>
              <a:ext uri="{FF2B5EF4-FFF2-40B4-BE49-F238E27FC236}">
                <a16:creationId xmlns:a16="http://schemas.microsoft.com/office/drawing/2014/main" id="{E7685407-E1E9-43F7-BCA3-FFFDBEA47871}"/>
              </a:ext>
            </a:extLst>
          </p:cNvPr>
          <p:cNvPicPr>
            <a:picLocks noChangeAspect="1"/>
          </p:cNvPicPr>
          <p:nvPr/>
        </p:nvPicPr>
        <p:blipFill>
          <a:blip r:embed="rId13"/>
          <a:stretch>
            <a:fillRect/>
          </a:stretch>
        </p:blipFill>
        <p:spPr>
          <a:xfrm>
            <a:off x="8699182" y="5365094"/>
            <a:ext cx="2962275" cy="581025"/>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a:extLst>
              <a:ext uri="{FF2B5EF4-FFF2-40B4-BE49-F238E27FC236}">
                <a16:creationId xmlns:a16="http://schemas.microsoft.com/office/drawing/2014/main" id="{32470D6D-8BB3-4A55-ACA2-1A4A6276C96A}"/>
              </a:ext>
            </a:extLst>
          </p:cNvPr>
          <p:cNvSpPr/>
          <p:nvPr>
            <p:custDataLst>
              <p:tags r:id="rId1"/>
            </p:custDataLst>
          </p:nvPr>
        </p:nvSpPr>
        <p:spPr>
          <a:xfrm>
            <a:off x="1524000" y="687388"/>
            <a:ext cx="9144000" cy="914400"/>
          </a:xfrm>
          <a:prstGeom prst="rect">
            <a:avLst/>
          </a:prstGeom>
          <a:solidFill>
            <a:srgbClr val="64B744">
              <a:alpha val="18824"/>
            </a:srgbClr>
          </a:solidFill>
          <a:ln w="25400" cap="flat" cmpd="sng" algn="ctr">
            <a:noFill/>
            <a:prstDash val="solid"/>
            <a:round/>
            <a:headEnd type="none" w="med" len="med"/>
            <a:tailEnd type="none" w="med" len="med"/>
          </a:ln>
        </p:spPr>
        <p:txBody>
          <a:bodyPr anchor="ctr"/>
          <a:lstStyle/>
          <a:p>
            <a:pPr algn="ctr">
              <a:buSzTx/>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endParaRPr lang="en-US">
              <a:solidFill>
                <a:schemeClr val="lt1"/>
              </a:solidFill>
              <a:sym typeface="Wingdings" charset="2"/>
            </a:endParaRPr>
          </a:p>
        </p:txBody>
      </p:sp>
      <p:sp>
        <p:nvSpPr>
          <p:cNvPr id="16389" name="Text Placeholder 2">
            <a:extLst>
              <a:ext uri="{FF2B5EF4-FFF2-40B4-BE49-F238E27FC236}">
                <a16:creationId xmlns:a16="http://schemas.microsoft.com/office/drawing/2014/main" id="{46159B5E-8215-436A-AE17-834050BB9786}"/>
              </a:ext>
            </a:extLst>
          </p:cNvPr>
          <p:cNvSpPr txBox="1"/>
          <p:nvPr>
            <p:custDataLst>
              <p:tags r:id="rId2"/>
            </p:custDataLst>
          </p:nvPr>
        </p:nvSpPr>
        <p:spPr bwMode="auto">
          <a:xfrm>
            <a:off x="1524000" y="692150"/>
            <a:ext cx="9144000" cy="508000"/>
          </a:xfrm>
          <a:prstGeom prst="rect">
            <a:avLst/>
          </a:prstGeom>
          <a:noFill/>
          <a:ln w="9525" cap="flat" cmpd="sng" algn="ctr">
            <a:noFill/>
            <a:prstDash val="solid"/>
            <a:miter lim="800000"/>
            <a:headEnd type="none" w="med" len="med"/>
            <a:tailEnd type="none" w="med" len="med"/>
          </a:ln>
        </p:spPr>
        <p:txBody>
          <a:bodyPr lIns="254000" tIns="63500" rIns="127000" bIns="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300">
                <a:ln w="9525" cap="flat" cmpd="sng" algn="ctr">
                  <a:noFill/>
                  <a:prstDash val="solid"/>
                  <a:round/>
                  <a:headEnd type="none" w="med" len="med"/>
                  <a:tailEnd type="none" w="med" len="med"/>
                </a:ln>
                <a:solidFill>
                  <a:srgbClr val="000000"/>
                </a:solidFill>
                <a:latin typeface="Helvetica" charset="0"/>
                <a:ea typeface="Arial"/>
                <a:cs typeface="Helvetica"/>
                <a:sym typeface="Wingdings"/>
              </a:rPr>
              <a:t>From: </a:t>
            </a:r>
            <a:r>
              <a:rPr lang="en-US" sz="1300" b="1">
                <a:ln w="9525" cap="flat" cmpd="sng" algn="ctr">
                  <a:noFill/>
                  <a:prstDash val="solid"/>
                  <a:round/>
                  <a:headEnd type="none" w="med" len="med"/>
                  <a:tailEnd type="none" w="med" len="med"/>
                </a:ln>
                <a:solidFill>
                  <a:srgbClr val="000000"/>
                </a:solidFill>
                <a:latin typeface="Helvetica" charset="0"/>
                <a:ea typeface="Arial"/>
                <a:cs typeface="Helvetica"/>
                <a:sym typeface="Wingdings"/>
              </a:rPr>
              <a:t>36 Humeral Shaft Fractures</a:t>
            </a:r>
          </a:p>
        </p:txBody>
      </p:sp>
      <p:cxnSp>
        <p:nvCxnSpPr>
          <p:cNvPr id="14342" name="Straight Connector 8">
            <a:extLst>
              <a:ext uri="{FF2B5EF4-FFF2-40B4-BE49-F238E27FC236}">
                <a16:creationId xmlns:a16="http://schemas.microsoft.com/office/drawing/2014/main" id="{8D1D8B45-DE63-4014-981A-939803A637BF}"/>
              </a:ext>
            </a:extLst>
          </p:cNvPr>
          <p:cNvCxnSpPr>
            <a:cxnSpLocks noChangeShapeType="1"/>
          </p:cNvCxnSpPr>
          <p:nvPr>
            <p:custDataLst>
              <p:tags r:id="rId3"/>
            </p:custDataLst>
          </p:nvPr>
        </p:nvCxnSpPr>
        <p:spPr bwMode="auto">
          <a:xfrm flipV="1">
            <a:off x="1524000" y="6215064"/>
            <a:ext cx="9144000" cy="7937"/>
          </a:xfrm>
          <a:prstGeom prst="line">
            <a:avLst/>
          </a:prstGeom>
          <a:noFill/>
          <a:ln w="12700" algn="ctr">
            <a:solidFill>
              <a:srgbClr val="D8D8DB"/>
            </a:solidFill>
            <a:round/>
            <a:headEnd/>
            <a:tailEnd/>
          </a:ln>
          <a:extLst>
            <a:ext uri="{909E8E84-426E-40DD-AFC4-6F175D3DCCD1}">
              <a14:hiddenFill xmlns:a14="http://schemas.microsoft.com/office/drawing/2010/main">
                <a:noFill/>
              </a14:hiddenFill>
            </a:ext>
          </a:extLst>
        </p:spPr>
      </p:cxnSp>
      <p:cxnSp>
        <p:nvCxnSpPr>
          <p:cNvPr id="14345" name="Straight Connector 5">
            <a:extLst>
              <a:ext uri="{FF2B5EF4-FFF2-40B4-BE49-F238E27FC236}">
                <a16:creationId xmlns:a16="http://schemas.microsoft.com/office/drawing/2014/main" id="{C95BC4FB-EBBF-4F53-B4C1-E04FD062DF62}"/>
              </a:ext>
            </a:extLst>
          </p:cNvPr>
          <p:cNvCxnSpPr>
            <a:cxnSpLocks noChangeShapeType="1"/>
          </p:cNvCxnSpPr>
          <p:nvPr>
            <p:custDataLst>
              <p:tags r:id="rId4"/>
            </p:custDataLst>
          </p:nvPr>
        </p:nvCxnSpPr>
        <p:spPr bwMode="auto">
          <a:xfrm>
            <a:off x="1524000" y="666750"/>
            <a:ext cx="9144000" cy="0"/>
          </a:xfrm>
          <a:prstGeom prst="line">
            <a:avLst/>
          </a:prstGeom>
          <a:noFill/>
          <a:ln w="38100" algn="ctr">
            <a:solidFill>
              <a:srgbClr val="64B744"/>
            </a:solidFill>
            <a:round/>
            <a:headEnd/>
            <a:tailEnd/>
          </a:ln>
          <a:extLst>
            <a:ext uri="{909E8E84-426E-40DD-AFC4-6F175D3DCCD1}">
              <a14:hiddenFill xmlns:a14="http://schemas.microsoft.com/office/drawing/2010/main">
                <a:noFill/>
              </a14:hiddenFill>
            </a:ext>
          </a:extLst>
        </p:spPr>
      </p:cxnSp>
      <p:sp>
        <p:nvSpPr>
          <p:cNvPr id="16394" name="Text Placeholder 2">
            <a:extLst>
              <a:ext uri="{FF2B5EF4-FFF2-40B4-BE49-F238E27FC236}">
                <a16:creationId xmlns:a16="http://schemas.microsoft.com/office/drawing/2014/main" id="{87224D29-EFD4-4B8E-84E1-29C9B4FE9DE5}"/>
              </a:ext>
            </a:extLst>
          </p:cNvPr>
          <p:cNvSpPr txBox="1"/>
          <p:nvPr>
            <p:custDataLst>
              <p:tags r:id="rId5"/>
            </p:custDataLst>
          </p:nvPr>
        </p:nvSpPr>
        <p:spPr bwMode="auto">
          <a:xfrm>
            <a:off x="1524000" y="1282700"/>
            <a:ext cx="9144000" cy="317500"/>
          </a:xfrm>
          <a:prstGeom prst="rect">
            <a:avLst/>
          </a:prstGeom>
          <a:noFill/>
          <a:ln w="9525" cap="flat" cmpd="sng" algn="ctr">
            <a:noFill/>
            <a:prstDash val="solid"/>
            <a:miter lim="800000"/>
            <a:headEnd type="none" w="med" len="med"/>
            <a:tailEnd type="none" w="med" len="med"/>
          </a:ln>
        </p:spPr>
        <p:txBody>
          <a:bodyPr lIns="254000" tIns="0" rIns="127000" bIns="6350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100">
                <a:ln w="9525" cap="flat" cmpd="sng" algn="ctr">
                  <a:noFill/>
                  <a:prstDash val="solid"/>
                  <a:round/>
                  <a:headEnd type="none" w="med" len="med"/>
                  <a:tailEnd type="none" w="med" len="med"/>
                </a:ln>
                <a:solidFill>
                  <a:srgbClr val="808080"/>
                </a:solidFill>
                <a:latin typeface="Helvetica" charset="0"/>
                <a:ea typeface="Arial"/>
                <a:cs typeface="Helvetica"/>
                <a:sym typeface="Wingdings"/>
              </a:rPr>
              <a:t>Rockwood and Green's Fractures in Adults, 9e,  2019</a:t>
            </a:r>
          </a:p>
        </p:txBody>
      </p:sp>
      <p:pic>
        <p:nvPicPr>
          <p:cNvPr id="14347" name="Picture 13" descr="OTA logo">
            <a:extLst>
              <a:ext uri="{FF2B5EF4-FFF2-40B4-BE49-F238E27FC236}">
                <a16:creationId xmlns:a16="http://schemas.microsoft.com/office/drawing/2014/main" id="{983D93F0-FED4-4A97-B29D-57EAB6D198CA}"/>
              </a:ext>
            </a:extLst>
          </p:cNvPr>
          <p:cNvPicPr>
            <a:picLocks noChangeAspect="1" noChangeArrowheads="1"/>
          </p:cNvPicPr>
          <p:nvPr>
            <p:custDataLst>
              <p:tags r:id="rId6"/>
            </p:custDataLst>
          </p:nvPr>
        </p:nvPicPr>
        <p:blipFill>
          <a:blip r:embed="rId9">
            <a:extLst>
              <a:ext uri="{28A0092B-C50C-407E-A947-70E740481C1C}">
                <a14:useLocalDpi xmlns:a14="http://schemas.microsoft.com/office/drawing/2010/main" val="0"/>
              </a:ext>
            </a:extLst>
          </a:blip>
          <a:srcRect/>
          <a:stretch>
            <a:fillRect/>
          </a:stretch>
        </p:blipFill>
        <p:spPr bwMode="auto">
          <a:xfrm>
            <a:off x="1524001" y="0"/>
            <a:ext cx="48609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348" name="New picture">
            <a:extLst>
              <a:ext uri="{FF2B5EF4-FFF2-40B4-BE49-F238E27FC236}">
                <a16:creationId xmlns:a16="http://schemas.microsoft.com/office/drawing/2014/main" id="{FA544397-2B02-4975-AF26-1A444BF9DF74}"/>
              </a:ext>
            </a:extLst>
          </p:cNvPr>
          <p:cNvPicPr>
            <a:picLocks noChangeAspect="1" noChangeArrowheads="1"/>
          </p:cNvPicPr>
          <p:nvPr>
            <p:custDataLst>
              <p:tags r:id="rId7"/>
            </p:custDataLst>
          </p:nvPr>
        </p:nvPicPr>
        <p:blipFill>
          <a:blip r:embed="rId10">
            <a:extLst>
              <a:ext uri="{28A0092B-C50C-407E-A947-70E740481C1C}">
                <a14:useLocalDpi xmlns:a14="http://schemas.microsoft.com/office/drawing/2010/main" val="0"/>
              </a:ext>
            </a:extLst>
          </a:blip>
          <a:srcRect/>
          <a:stretch>
            <a:fillRect/>
          </a:stretch>
        </p:blipFill>
        <p:spPr bwMode="auto">
          <a:xfrm>
            <a:off x="5105401" y="2057400"/>
            <a:ext cx="1979613"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2" name="Picture 1">
            <a:extLst>
              <a:ext uri="{FF2B5EF4-FFF2-40B4-BE49-F238E27FC236}">
                <a16:creationId xmlns:a16="http://schemas.microsoft.com/office/drawing/2014/main" id="{F3CA2A37-35D2-4B84-B5B3-00F23FB7B2C8}"/>
              </a:ext>
            </a:extLst>
          </p:cNvPr>
          <p:cNvPicPr>
            <a:picLocks noChangeAspect="1"/>
          </p:cNvPicPr>
          <p:nvPr/>
        </p:nvPicPr>
        <p:blipFill>
          <a:blip r:embed="rId11"/>
          <a:stretch>
            <a:fillRect/>
          </a:stretch>
        </p:blipFill>
        <p:spPr>
          <a:xfrm>
            <a:off x="10071598" y="5630862"/>
            <a:ext cx="2028825" cy="523875"/>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C4A1F87-A400-48B7-A12A-063400EF4725}"/>
              </a:ext>
            </a:extLst>
          </p:cNvPr>
          <p:cNvSpPr>
            <a:spLocks noGrp="1"/>
          </p:cNvSpPr>
          <p:nvPr>
            <p:ph sz="half" idx="1"/>
          </p:nvPr>
        </p:nvSpPr>
        <p:spPr>
          <a:xfrm>
            <a:off x="1157681" y="260059"/>
            <a:ext cx="9571838" cy="6176963"/>
          </a:xfrm>
        </p:spPr>
        <p:txBody>
          <a:bodyPr>
            <a:normAutofit fontScale="92500" lnSpcReduction="10000"/>
          </a:bodyPr>
          <a:lstStyle/>
          <a:p>
            <a:pPr marL="0" indent="0">
              <a:buNone/>
            </a:pPr>
            <a:r>
              <a:rPr lang="en-US" sz="3500" dirty="0"/>
              <a:t>Radial nerve palsy associated with fractures of the shaft of the humerus: </a:t>
            </a:r>
            <a:r>
              <a:rPr lang="en-US" sz="2200" dirty="0"/>
              <a:t>A SYSTEMATIC REVIEW</a:t>
            </a:r>
          </a:p>
          <a:p>
            <a:pPr marL="0" indent="0">
              <a:buNone/>
            </a:pPr>
            <a:r>
              <a:rPr lang="en-US" dirty="0"/>
              <a:t>		</a:t>
            </a:r>
            <a:r>
              <a:rPr lang="en-US" sz="2200" dirty="0"/>
              <a:t>Shao et al, </a:t>
            </a:r>
            <a:r>
              <a:rPr lang="en-US" sz="2200" i="1" dirty="0"/>
              <a:t>JBJS(Br), </a:t>
            </a:r>
            <a:r>
              <a:rPr lang="en-US" sz="2200" dirty="0"/>
              <a:t>2005</a:t>
            </a:r>
          </a:p>
          <a:p>
            <a:endParaRPr lang="en-US" dirty="0"/>
          </a:p>
          <a:p>
            <a:r>
              <a:rPr lang="en-US" dirty="0"/>
              <a:t>1964-2004, 21 papers, 4517 patients</a:t>
            </a:r>
          </a:p>
          <a:p>
            <a:endParaRPr lang="en-US" dirty="0"/>
          </a:p>
          <a:p>
            <a:r>
              <a:rPr lang="en-US" b="1" dirty="0"/>
              <a:t>11.8%</a:t>
            </a:r>
            <a:r>
              <a:rPr lang="en-US" dirty="0"/>
              <a:t> radial nerve palsy</a:t>
            </a:r>
          </a:p>
          <a:p>
            <a:endParaRPr lang="en-US" dirty="0"/>
          </a:p>
          <a:p>
            <a:r>
              <a:rPr lang="en-US" dirty="0"/>
              <a:t>Increased frequency </a:t>
            </a:r>
          </a:p>
          <a:p>
            <a:pPr lvl="1"/>
            <a:r>
              <a:rPr lang="en-US" dirty="0"/>
              <a:t>Mid shaft, mid-distal</a:t>
            </a:r>
          </a:p>
          <a:p>
            <a:pPr lvl="1"/>
            <a:r>
              <a:rPr lang="en-US" dirty="0"/>
              <a:t>Transverse, spiral fractures</a:t>
            </a:r>
          </a:p>
          <a:p>
            <a:pPr lvl="1"/>
            <a:endParaRPr lang="en-US" dirty="0"/>
          </a:p>
          <a:p>
            <a:r>
              <a:rPr lang="en-US" u="sng" dirty="0"/>
              <a:t>Recovery</a:t>
            </a:r>
          </a:p>
          <a:p>
            <a:pPr lvl="1"/>
            <a:r>
              <a:rPr lang="en-US" dirty="0"/>
              <a:t>Spontaneous – 70%</a:t>
            </a:r>
          </a:p>
          <a:p>
            <a:pPr lvl="1"/>
            <a:r>
              <a:rPr lang="en-US" dirty="0"/>
              <a:t>Overall – 88%</a:t>
            </a:r>
          </a:p>
          <a:p>
            <a:endParaRPr lang="en-US" dirty="0"/>
          </a:p>
        </p:txBody>
      </p:sp>
    </p:spTree>
    <p:extLst>
      <p:ext uri="{BB962C8B-B14F-4D97-AF65-F5344CB8AC3E}">
        <p14:creationId xmlns:p14="http://schemas.microsoft.com/office/powerpoint/2010/main" val="22918014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86995CD-D933-4D0C-B10C-5822D69E0554}"/>
              </a:ext>
            </a:extLst>
          </p:cNvPr>
          <p:cNvSpPr txBox="1"/>
          <p:nvPr/>
        </p:nvSpPr>
        <p:spPr>
          <a:xfrm>
            <a:off x="149364" y="57990"/>
            <a:ext cx="11847655" cy="4770537"/>
          </a:xfrm>
          <a:prstGeom prst="rect">
            <a:avLst/>
          </a:prstGeom>
          <a:noFill/>
        </p:spPr>
        <p:txBody>
          <a:bodyPr wrap="square" rtlCol="0">
            <a:spAutoFit/>
          </a:bodyPr>
          <a:lstStyle/>
          <a:p>
            <a:r>
              <a:rPr lang="en-US" sz="2800" dirty="0"/>
              <a:t>Iatrogenic Nerve Palsy Occurs with Anterior and Posterior Approaches for Humeral Shaft Fixation</a:t>
            </a:r>
          </a:p>
          <a:p>
            <a:r>
              <a:rPr lang="en-US" sz="2000" dirty="0"/>
              <a:t>		</a:t>
            </a:r>
            <a:r>
              <a:rPr lang="en-US" sz="2000" dirty="0" err="1"/>
              <a:t>Streufert</a:t>
            </a:r>
            <a:r>
              <a:rPr lang="en-US" sz="2000" dirty="0"/>
              <a:t> et al, </a:t>
            </a:r>
            <a:r>
              <a:rPr lang="en-US" sz="2000" i="1" dirty="0"/>
              <a:t>J Orthop Trauma</a:t>
            </a:r>
            <a:r>
              <a:rPr lang="en-US" sz="2000" dirty="0"/>
              <a:t>, 2020</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400" dirty="0"/>
              <a:t>Retrospective study, 2 trauma centers</a:t>
            </a:r>
          </a:p>
          <a:p>
            <a:pPr marL="285750" indent="-285750">
              <a:buFont typeface="Arial" panose="020B0604020202020204" pitchFamily="34" charset="0"/>
              <a:buChar char="•"/>
            </a:pPr>
            <a:r>
              <a:rPr lang="en-US" sz="2400" dirty="0"/>
              <a:t>261 pts, ORIF extraarticular humerus </a:t>
            </a:r>
            <a:r>
              <a:rPr lang="en-US" sz="2400" dirty="0" err="1"/>
              <a:t>fx</a:t>
            </a:r>
            <a:endParaRPr lang="en-US" sz="2400" dirty="0"/>
          </a:p>
          <a:p>
            <a:pPr marL="285750" indent="-285750">
              <a:buFont typeface="Arial" panose="020B0604020202020204" pitchFamily="34" charset="0"/>
              <a:buChar char="•"/>
            </a:pPr>
            <a:r>
              <a:rPr lang="en-US" sz="2400" u="sng" dirty="0"/>
              <a:t>Preop radial nerve palsy </a:t>
            </a:r>
          </a:p>
          <a:p>
            <a:pPr marL="742950" lvl="1" indent="-285750">
              <a:buFont typeface="Arial" panose="020B0604020202020204" pitchFamily="34" charset="0"/>
              <a:buChar char="•"/>
            </a:pPr>
            <a:r>
              <a:rPr lang="en-US" sz="2400" dirty="0">
                <a:highlight>
                  <a:srgbClr val="FFFF00"/>
                </a:highlight>
              </a:rPr>
              <a:t>74% resolved</a:t>
            </a:r>
            <a:r>
              <a:rPr lang="en-US" sz="2400" dirty="0"/>
              <a:t>, avg 5.5 months</a:t>
            </a:r>
          </a:p>
          <a:p>
            <a:pPr marL="742950" lvl="1" indent="-285750">
              <a:buFont typeface="Arial" panose="020B0604020202020204" pitchFamily="34" charset="0"/>
              <a:buChar char="•"/>
            </a:pPr>
            <a:r>
              <a:rPr lang="en-US" sz="2400" dirty="0"/>
              <a:t>22% required tendon transfer/wrist fusion</a:t>
            </a:r>
          </a:p>
          <a:p>
            <a:pPr marL="285750" indent="-285750">
              <a:buFont typeface="Arial" panose="020B0604020202020204" pitchFamily="34" charset="0"/>
              <a:buChar char="•"/>
            </a:pPr>
            <a:r>
              <a:rPr lang="en-US" sz="2400" u="sng" dirty="0"/>
              <a:t>Iatrogenic rad nerve palsy </a:t>
            </a:r>
          </a:p>
          <a:p>
            <a:pPr marL="742950" lvl="1" indent="-285750">
              <a:buFont typeface="Arial" panose="020B0604020202020204" pitchFamily="34" charset="0"/>
              <a:buChar char="•"/>
            </a:pPr>
            <a:r>
              <a:rPr lang="en-US" sz="2400" dirty="0">
                <a:highlight>
                  <a:srgbClr val="FFFF00"/>
                </a:highlight>
              </a:rPr>
              <a:t>95% resolved</a:t>
            </a:r>
            <a:r>
              <a:rPr lang="en-US" sz="2400" dirty="0"/>
              <a:t>, avg 4.1 months</a:t>
            </a:r>
          </a:p>
          <a:p>
            <a:pPr marL="742950" lvl="1" indent="-285750">
              <a:buFont typeface="Arial" panose="020B0604020202020204" pitchFamily="34" charset="0"/>
              <a:buChar char="•"/>
            </a:pPr>
            <a:r>
              <a:rPr lang="en-US" sz="2400" dirty="0"/>
              <a:t>0% required tendon transfer/wrist fusion</a:t>
            </a:r>
          </a:p>
          <a:p>
            <a:pPr marL="285750" indent="-285750">
              <a:buFont typeface="Arial" panose="020B0604020202020204" pitchFamily="34" charset="0"/>
              <a:buChar char="•"/>
            </a:pPr>
            <a:endParaRPr lang="en-US" dirty="0"/>
          </a:p>
        </p:txBody>
      </p:sp>
      <p:grpSp>
        <p:nvGrpSpPr>
          <p:cNvPr id="13" name="Group 12">
            <a:extLst>
              <a:ext uri="{FF2B5EF4-FFF2-40B4-BE49-F238E27FC236}">
                <a16:creationId xmlns:a16="http://schemas.microsoft.com/office/drawing/2014/main" id="{DFA72904-B594-4084-A447-459637156DAF}"/>
              </a:ext>
            </a:extLst>
          </p:cNvPr>
          <p:cNvGrpSpPr/>
          <p:nvPr/>
        </p:nvGrpSpPr>
        <p:grpSpPr>
          <a:xfrm>
            <a:off x="4496499" y="4718983"/>
            <a:ext cx="7552888" cy="2139017"/>
            <a:chOff x="1894931" y="4346076"/>
            <a:chExt cx="10220325" cy="2476500"/>
          </a:xfrm>
        </p:grpSpPr>
        <p:pic>
          <p:nvPicPr>
            <p:cNvPr id="11" name="Picture 10">
              <a:extLst>
                <a:ext uri="{FF2B5EF4-FFF2-40B4-BE49-F238E27FC236}">
                  <a16:creationId xmlns:a16="http://schemas.microsoft.com/office/drawing/2014/main" id="{8A0A915C-0B68-4EC1-B967-72EB1A37E1A2}"/>
                </a:ext>
              </a:extLst>
            </p:cNvPr>
            <p:cNvPicPr>
              <a:picLocks noChangeAspect="1"/>
            </p:cNvPicPr>
            <p:nvPr/>
          </p:nvPicPr>
          <p:blipFill>
            <a:blip r:embed="rId2"/>
            <a:stretch>
              <a:fillRect/>
            </a:stretch>
          </p:blipFill>
          <p:spPr>
            <a:xfrm>
              <a:off x="1894931" y="4346076"/>
              <a:ext cx="10220325" cy="2476500"/>
            </a:xfrm>
            <a:prstGeom prst="rect">
              <a:avLst/>
            </a:prstGeom>
          </p:spPr>
        </p:pic>
        <p:sp>
          <p:nvSpPr>
            <p:cNvPr id="12" name="Rectangle 11">
              <a:extLst>
                <a:ext uri="{FF2B5EF4-FFF2-40B4-BE49-F238E27FC236}">
                  <a16:creationId xmlns:a16="http://schemas.microsoft.com/office/drawing/2014/main" id="{EBEA2837-E149-4783-B27D-4EF4C79E015B}"/>
                </a:ext>
              </a:extLst>
            </p:cNvPr>
            <p:cNvSpPr/>
            <p:nvPr/>
          </p:nvSpPr>
          <p:spPr>
            <a:xfrm>
              <a:off x="4429387" y="6107185"/>
              <a:ext cx="7654582" cy="2265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67D01938-ED8F-48AE-A5D2-5EF39C3F03B9}"/>
              </a:ext>
            </a:extLst>
          </p:cNvPr>
          <p:cNvGrpSpPr/>
          <p:nvPr/>
        </p:nvGrpSpPr>
        <p:grpSpPr>
          <a:xfrm>
            <a:off x="7029974" y="2059497"/>
            <a:ext cx="5025768" cy="1486598"/>
            <a:chOff x="4987844" y="1769290"/>
            <a:chExt cx="7096125" cy="2228850"/>
          </a:xfrm>
        </p:grpSpPr>
        <p:pic>
          <p:nvPicPr>
            <p:cNvPr id="10" name="Picture 9">
              <a:extLst>
                <a:ext uri="{FF2B5EF4-FFF2-40B4-BE49-F238E27FC236}">
                  <a16:creationId xmlns:a16="http://schemas.microsoft.com/office/drawing/2014/main" id="{097F512C-3E6D-4A3F-9BE3-5C6E75848D9B}"/>
                </a:ext>
              </a:extLst>
            </p:cNvPr>
            <p:cNvPicPr>
              <a:picLocks noChangeAspect="1"/>
            </p:cNvPicPr>
            <p:nvPr/>
          </p:nvPicPr>
          <p:blipFill>
            <a:blip r:embed="rId3"/>
            <a:stretch>
              <a:fillRect/>
            </a:stretch>
          </p:blipFill>
          <p:spPr>
            <a:xfrm>
              <a:off x="4987844" y="1769290"/>
              <a:ext cx="7096125" cy="2228850"/>
            </a:xfrm>
            <a:prstGeom prst="rect">
              <a:avLst/>
            </a:prstGeom>
          </p:spPr>
        </p:pic>
        <p:sp>
          <p:nvSpPr>
            <p:cNvPr id="14" name="Rectangle 13">
              <a:extLst>
                <a:ext uri="{FF2B5EF4-FFF2-40B4-BE49-F238E27FC236}">
                  <a16:creationId xmlns:a16="http://schemas.microsoft.com/office/drawing/2014/main" id="{CBE955FF-F46E-4A9B-8F18-31250EE72FFE}"/>
                </a:ext>
              </a:extLst>
            </p:cNvPr>
            <p:cNvSpPr/>
            <p:nvPr/>
          </p:nvSpPr>
          <p:spPr>
            <a:xfrm>
              <a:off x="6493079" y="2273417"/>
              <a:ext cx="1359016" cy="15837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270236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79C1C9F-0D19-472A-9DBD-DB4F60120DA2}"/>
              </a:ext>
            </a:extLst>
          </p:cNvPr>
          <p:cNvSpPr txBox="1"/>
          <p:nvPr/>
        </p:nvSpPr>
        <p:spPr>
          <a:xfrm>
            <a:off x="579921" y="0"/>
            <a:ext cx="10501935" cy="6432530"/>
          </a:xfrm>
          <a:prstGeom prst="rect">
            <a:avLst/>
          </a:prstGeom>
          <a:noFill/>
        </p:spPr>
        <p:txBody>
          <a:bodyPr wrap="square" rtlCol="0">
            <a:spAutoFit/>
          </a:bodyPr>
          <a:lstStyle/>
          <a:p>
            <a:r>
              <a:rPr lang="en-US" sz="3200" dirty="0"/>
              <a:t>Radial Nerve Palsy Recovery with Fractures of the Humerus: An Updated Systematic Review</a:t>
            </a:r>
          </a:p>
          <a:p>
            <a:r>
              <a:rPr lang="en-US" sz="2400" dirty="0"/>
              <a:t>		Ilyas et al, </a:t>
            </a:r>
            <a:r>
              <a:rPr lang="en-US" sz="2400" i="1" dirty="0"/>
              <a:t>JAAOS</a:t>
            </a:r>
            <a:r>
              <a:rPr lang="en-US" sz="2400" dirty="0"/>
              <a:t>, 2020</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000" dirty="0"/>
              <a:t>2000-2017</a:t>
            </a:r>
          </a:p>
          <a:p>
            <a:pPr marL="285750" indent="-285750">
              <a:buFont typeface="Arial" panose="020B0604020202020204" pitchFamily="34" charset="0"/>
              <a:buChar char="•"/>
            </a:pPr>
            <a:r>
              <a:rPr lang="en-US" sz="2000" dirty="0"/>
              <a:t>23 articles</a:t>
            </a:r>
          </a:p>
          <a:p>
            <a:pPr marL="285750" indent="-285750">
              <a:buFont typeface="Arial" panose="020B0604020202020204" pitchFamily="34" charset="0"/>
              <a:buChar char="•"/>
            </a:pPr>
            <a:r>
              <a:rPr lang="en-US" sz="2000" dirty="0"/>
              <a:t>7,262 </a:t>
            </a:r>
            <a:r>
              <a:rPr lang="en-US" sz="2000" dirty="0" err="1"/>
              <a:t>humerus</a:t>
            </a:r>
            <a:r>
              <a:rPr lang="en-US" sz="2000" dirty="0"/>
              <a:t> </a:t>
            </a:r>
            <a:r>
              <a:rPr lang="en-US" sz="2000" dirty="0" err="1"/>
              <a:t>fxs</a:t>
            </a:r>
            <a:endParaRPr lang="en-US" sz="2000" dirty="0"/>
          </a:p>
          <a:p>
            <a:pPr marL="285750" indent="-285750">
              <a:buFont typeface="Arial" panose="020B0604020202020204" pitchFamily="34" charset="0"/>
              <a:buChar char="•"/>
            </a:pPr>
            <a:r>
              <a:rPr lang="en-US" sz="2000" b="1" dirty="0"/>
              <a:t>12%</a:t>
            </a:r>
            <a:r>
              <a:rPr lang="en-US" sz="2000" dirty="0"/>
              <a:t> radial nerve palsy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1" dirty="0"/>
              <a:t>77%</a:t>
            </a:r>
            <a:r>
              <a:rPr lang="en-US" sz="2000" dirty="0"/>
              <a:t> spontaneous recovery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Nerve exploration &gt; 8wk</a:t>
            </a:r>
          </a:p>
          <a:p>
            <a:pPr marL="742950" lvl="1" indent="-285750">
              <a:buFont typeface="Arial" panose="020B0604020202020204" pitchFamily="34" charset="0"/>
              <a:buChar char="•"/>
            </a:pPr>
            <a:r>
              <a:rPr lang="en-US" sz="2000" dirty="0"/>
              <a:t>68% recovery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Nerve exploration &lt; 3 </a:t>
            </a:r>
            <a:r>
              <a:rPr lang="en-US" sz="2000" dirty="0" err="1"/>
              <a:t>wk</a:t>
            </a:r>
            <a:endParaRPr lang="en-US" sz="2000" dirty="0"/>
          </a:p>
          <a:p>
            <a:pPr marL="742950" lvl="1" indent="-285750">
              <a:buFont typeface="Arial" panose="020B0604020202020204" pitchFamily="34" charset="0"/>
              <a:buChar char="•"/>
            </a:pPr>
            <a:r>
              <a:rPr lang="en-US" sz="2000" dirty="0"/>
              <a:t>89% recovery</a:t>
            </a:r>
          </a:p>
          <a:p>
            <a:pPr marL="742950" lvl="1" indent="-285750">
              <a:buFont typeface="Arial" panose="020B0604020202020204" pitchFamily="34" charset="0"/>
              <a:buChar char="•"/>
            </a:pPr>
            <a:endParaRPr lang="en-US" dirty="0"/>
          </a:p>
          <a:p>
            <a:pPr lvl="1"/>
            <a:r>
              <a:rPr lang="en-US" sz="2400" dirty="0"/>
              <a:t>Early exploration is associated with better recovery of nerve function, but it is </a:t>
            </a:r>
            <a:r>
              <a:rPr lang="en-US" sz="2400" dirty="0">
                <a:highlight>
                  <a:srgbClr val="FFFF00"/>
                </a:highlight>
              </a:rPr>
              <a:t>not clear if there was </a:t>
            </a:r>
            <a:r>
              <a:rPr lang="en-US" sz="2400" u="sng" dirty="0">
                <a:highlight>
                  <a:srgbClr val="FFFF00"/>
                </a:highlight>
              </a:rPr>
              <a:t>causation</a:t>
            </a:r>
            <a:r>
              <a:rPr lang="en-US" sz="2400" dirty="0">
                <a:highlight>
                  <a:srgbClr val="FFFF00"/>
                </a:highlight>
              </a:rPr>
              <a:t>.</a:t>
            </a:r>
          </a:p>
        </p:txBody>
      </p:sp>
    </p:spTree>
    <p:extLst>
      <p:ext uri="{BB962C8B-B14F-4D97-AF65-F5344CB8AC3E}">
        <p14:creationId xmlns:p14="http://schemas.microsoft.com/office/powerpoint/2010/main" val="2429696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77B01690-7DC2-4873-B86A-1F68ECBC1343}"/>
              </a:ext>
            </a:extLst>
          </p:cNvPr>
          <p:cNvSpPr>
            <a:spLocks noGrp="1" noChangeArrowheads="1"/>
          </p:cNvSpPr>
          <p:nvPr>
            <p:ph type="title"/>
          </p:nvPr>
        </p:nvSpPr>
        <p:spPr>
          <a:xfrm>
            <a:off x="838200" y="365125"/>
            <a:ext cx="10515600" cy="1325563"/>
          </a:xfrm>
        </p:spPr>
        <p:txBody>
          <a:bodyPr/>
          <a:lstStyle/>
          <a:p>
            <a:r>
              <a:rPr lang="en-US" altLang="en-US" dirty="0">
                <a:ea typeface="ＭＳ Ｐゴシック" panose="020B0600070205080204" pitchFamily="34" charset="-128"/>
              </a:rPr>
              <a:t>Deforming Forces</a:t>
            </a:r>
          </a:p>
        </p:txBody>
      </p:sp>
      <p:sp>
        <p:nvSpPr>
          <p:cNvPr id="5" name="Rectangle 3">
            <a:extLst>
              <a:ext uri="{FF2B5EF4-FFF2-40B4-BE49-F238E27FC236}">
                <a16:creationId xmlns:a16="http://schemas.microsoft.com/office/drawing/2014/main" id="{AFAE21D5-4239-4FB9-A740-C9D86CA4A5B1}"/>
              </a:ext>
            </a:extLst>
          </p:cNvPr>
          <p:cNvSpPr>
            <a:spLocks noGrp="1" noChangeArrowheads="1"/>
          </p:cNvSpPr>
          <p:nvPr>
            <p:ph idx="1"/>
          </p:nvPr>
        </p:nvSpPr>
        <p:spPr>
          <a:xfrm>
            <a:off x="838200" y="2622038"/>
            <a:ext cx="6663813" cy="1212543"/>
          </a:xfrm>
        </p:spPr>
        <p:txBody>
          <a:bodyPr/>
          <a:lstStyle/>
          <a:p>
            <a:r>
              <a:rPr lang="en-US" altLang="en-US" sz="2400" dirty="0">
                <a:ea typeface="ＭＳ Ｐゴシック" panose="020B0600070205080204" pitchFamily="34" charset="-128"/>
              </a:rPr>
              <a:t>Example of a fracture distal to pectoralis major attachment and proximal to deltoid tuberosity</a:t>
            </a:r>
          </a:p>
          <a:p>
            <a:r>
              <a:rPr lang="en-US" altLang="en-US" sz="2400" dirty="0">
                <a:ea typeface="ＭＳ Ｐゴシック" panose="020B0600070205080204" pitchFamily="34" charset="-128"/>
              </a:rPr>
              <a:t>This results in adduction of the proximal fragment</a:t>
            </a:r>
            <a:endParaRPr lang="en-US" altLang="en-US" sz="2000" dirty="0">
              <a:ea typeface="ＭＳ Ｐゴシック" panose="020B0600070205080204" pitchFamily="34" charset="-128"/>
            </a:endParaRPr>
          </a:p>
        </p:txBody>
      </p:sp>
      <p:pic>
        <p:nvPicPr>
          <p:cNvPr id="6" name="Picture 6">
            <a:extLst>
              <a:ext uri="{FF2B5EF4-FFF2-40B4-BE49-F238E27FC236}">
                <a16:creationId xmlns:a16="http://schemas.microsoft.com/office/drawing/2014/main" id="{1DAA8429-3B53-4913-B0B4-C8762E7F08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001" r="42000" b="11290"/>
          <a:stretch>
            <a:fillRect/>
          </a:stretch>
        </p:blipFill>
        <p:spPr>
          <a:xfrm>
            <a:off x="7798216" y="1263520"/>
            <a:ext cx="2555875" cy="3733800"/>
          </a:xfrm>
          <a:prstGeom prst="rect">
            <a:avLst/>
          </a:prstGeom>
          <a:noFill/>
        </p:spPr>
      </p:pic>
      <p:sp>
        <p:nvSpPr>
          <p:cNvPr id="7" name="Text Box 7">
            <a:extLst>
              <a:ext uri="{FF2B5EF4-FFF2-40B4-BE49-F238E27FC236}">
                <a16:creationId xmlns:a16="http://schemas.microsoft.com/office/drawing/2014/main" id="{B856960B-B5A6-4574-AA3A-56C9579CB6BA}"/>
              </a:ext>
            </a:extLst>
          </p:cNvPr>
          <p:cNvSpPr txBox="1">
            <a:spLocks noChangeArrowheads="1"/>
          </p:cNvSpPr>
          <p:nvPr/>
        </p:nvSpPr>
        <p:spPr bwMode="auto">
          <a:xfrm>
            <a:off x="2514600" y="5638800"/>
            <a:ext cx="7162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FontTx/>
              <a:buNone/>
            </a:pPr>
            <a:r>
              <a:rPr lang="en-US" altLang="en-US" sz="1400" dirty="0"/>
              <a:t>Reproduced with permission from Epps H Jr., Grant RE: </a:t>
            </a:r>
            <a:r>
              <a:rPr lang="ja-JP" altLang="en-US" sz="1400" dirty="0"/>
              <a:t>“</a:t>
            </a:r>
            <a:r>
              <a:rPr lang="en-US" altLang="ja-JP" sz="1400" dirty="0"/>
              <a:t>Fractures of the shaft of the humerus</a:t>
            </a:r>
            <a:r>
              <a:rPr lang="ja-JP" altLang="en-US" sz="1400" dirty="0"/>
              <a:t>”</a:t>
            </a:r>
            <a:r>
              <a:rPr lang="en-US" altLang="ja-JP" sz="1400" dirty="0"/>
              <a:t> in Rockwood CA Jr., Green DP, </a:t>
            </a:r>
            <a:r>
              <a:rPr lang="en-US" altLang="ja-JP" sz="1400" dirty="0" err="1"/>
              <a:t>Bucholz</a:t>
            </a:r>
            <a:r>
              <a:rPr lang="en-US" altLang="ja-JP" sz="1400" dirty="0"/>
              <a:t> RW (Eds.) </a:t>
            </a:r>
            <a:r>
              <a:rPr lang="en-US" altLang="ja-JP" sz="1400" i="1" dirty="0"/>
              <a:t>Rockwood and Green</a:t>
            </a:r>
            <a:r>
              <a:rPr lang="ja-JP" altLang="en-US" sz="1400" i="1" dirty="0"/>
              <a:t>’</a:t>
            </a:r>
            <a:r>
              <a:rPr lang="en-US" altLang="ja-JP" sz="1400" i="1" dirty="0"/>
              <a:t>s Fractures in Adults</a:t>
            </a:r>
            <a:r>
              <a:rPr lang="en-US" altLang="ja-JP" sz="1400" dirty="0"/>
              <a:t> Ed 3, Philadelphia, PA JB Lippincott, 1991, Vol. 1, pp: 843-869</a:t>
            </a:r>
            <a:endParaRPr lang="en-US" altLang="en-US" sz="1400" dirty="0"/>
          </a:p>
        </p:txBody>
      </p:sp>
    </p:spTree>
    <p:extLst>
      <p:ext uri="{BB962C8B-B14F-4D97-AF65-F5344CB8AC3E}">
        <p14:creationId xmlns:p14="http://schemas.microsoft.com/office/powerpoint/2010/main" val="3367961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04D85-D1B9-4532-B31F-F8DC19776B4E}"/>
              </a:ext>
            </a:extLst>
          </p:cNvPr>
          <p:cNvSpPr>
            <a:spLocks noGrp="1"/>
          </p:cNvSpPr>
          <p:nvPr>
            <p:ph type="title"/>
          </p:nvPr>
        </p:nvSpPr>
        <p:spPr/>
        <p:txBody>
          <a:bodyPr/>
          <a:lstStyle/>
          <a:p>
            <a:r>
              <a:rPr lang="en-US" dirty="0"/>
              <a:t>Nonunion </a:t>
            </a:r>
          </a:p>
        </p:txBody>
      </p:sp>
      <p:sp>
        <p:nvSpPr>
          <p:cNvPr id="4" name="Text Placeholder 3">
            <a:extLst>
              <a:ext uri="{FF2B5EF4-FFF2-40B4-BE49-F238E27FC236}">
                <a16:creationId xmlns:a16="http://schemas.microsoft.com/office/drawing/2014/main" id="{20385BE6-9E5B-4315-93CC-4EEF4833D71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77959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CFACCA-43BD-47AB-8814-03A879C5385B}"/>
              </a:ext>
            </a:extLst>
          </p:cNvPr>
          <p:cNvSpPr txBox="1"/>
          <p:nvPr/>
        </p:nvSpPr>
        <p:spPr>
          <a:xfrm>
            <a:off x="867690" y="451063"/>
            <a:ext cx="9218930" cy="4524315"/>
          </a:xfrm>
          <a:prstGeom prst="rect">
            <a:avLst/>
          </a:prstGeom>
          <a:noFill/>
        </p:spPr>
        <p:txBody>
          <a:bodyPr wrap="square" rtlCol="0">
            <a:spAutoFit/>
          </a:bodyPr>
          <a:lstStyle/>
          <a:p>
            <a:r>
              <a:rPr lang="en-US" sz="3200" dirty="0"/>
              <a:t>The </a:t>
            </a:r>
            <a:r>
              <a:rPr lang="en-US" sz="3200" b="1" dirty="0"/>
              <a:t>R</a:t>
            </a:r>
            <a:r>
              <a:rPr lang="en-US" sz="3200" dirty="0"/>
              <a:t>adiographic </a:t>
            </a:r>
            <a:r>
              <a:rPr lang="en-US" sz="3200" b="1" dirty="0"/>
              <a:t>U</a:t>
            </a:r>
            <a:r>
              <a:rPr lang="en-US" sz="3200" dirty="0"/>
              <a:t>nion </a:t>
            </a:r>
            <a:r>
              <a:rPr lang="en-US" sz="3200" b="1" dirty="0"/>
              <a:t>S</a:t>
            </a:r>
            <a:r>
              <a:rPr lang="en-US" sz="3200" dirty="0"/>
              <a:t>core for </a:t>
            </a:r>
            <a:r>
              <a:rPr lang="en-US" sz="3200" b="1" dirty="0" err="1"/>
              <a:t>HU</a:t>
            </a:r>
            <a:r>
              <a:rPr lang="en-US" sz="3200" dirty="0" err="1"/>
              <a:t>meral</a:t>
            </a:r>
            <a:r>
              <a:rPr lang="en-US" sz="3200" dirty="0"/>
              <a:t> fractures (RUSHU) predicts humeral shaft nonunion</a:t>
            </a:r>
          </a:p>
          <a:p>
            <a:r>
              <a:rPr lang="en-US" sz="3200" dirty="0"/>
              <a:t>		</a:t>
            </a:r>
            <a:r>
              <a:rPr lang="en-US" sz="2400" dirty="0"/>
              <a:t>Oliver et al, Bone Joint J, 2019</a:t>
            </a:r>
          </a:p>
          <a:p>
            <a:endParaRPr lang="en-US" sz="2400" dirty="0"/>
          </a:p>
          <a:p>
            <a:pPr marL="285750" indent="-285750">
              <a:buFont typeface="Arial" panose="020B0604020202020204" pitchFamily="34" charset="0"/>
              <a:buChar char="•"/>
            </a:pPr>
            <a:r>
              <a:rPr lang="en-US" sz="2400" dirty="0"/>
              <a:t>Modification of RUST score (used for </a:t>
            </a:r>
            <a:r>
              <a:rPr lang="en-US" sz="2400" b="1" dirty="0"/>
              <a:t>T</a:t>
            </a:r>
            <a:r>
              <a:rPr lang="en-US" sz="2400" dirty="0"/>
              <a:t>ibias)</a:t>
            </a:r>
          </a:p>
          <a:p>
            <a:pPr marL="285750" indent="-285750">
              <a:buFont typeface="Arial" panose="020B0604020202020204" pitchFamily="34" charset="0"/>
              <a:buChar char="•"/>
            </a:pPr>
            <a:r>
              <a:rPr lang="en-US" sz="2400" dirty="0"/>
              <a:t>Each cortex scored from 1-3 on callus and “bridging”</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Fractures with RUSHU &lt;8 @ 6 </a:t>
            </a:r>
            <a:r>
              <a:rPr lang="en-US" sz="2400" dirty="0" err="1"/>
              <a:t>wks</a:t>
            </a:r>
            <a:r>
              <a:rPr lang="en-US" sz="2400" dirty="0"/>
              <a:t> were 12 times more likely to develop nonunion </a:t>
            </a:r>
          </a:p>
          <a:p>
            <a:pPr marL="285750" indent="-285750">
              <a:buFont typeface="Arial" panose="020B0604020202020204" pitchFamily="34" charset="0"/>
              <a:buChar char="•"/>
            </a:pPr>
            <a:r>
              <a:rPr lang="en-US" sz="2400" dirty="0"/>
              <a:t>NNT = 1.5 (to avoid one nonunion)</a:t>
            </a:r>
          </a:p>
          <a:p>
            <a:endParaRPr lang="en-US" sz="2400" dirty="0"/>
          </a:p>
        </p:txBody>
      </p:sp>
    </p:spTree>
    <p:extLst>
      <p:ext uri="{BB962C8B-B14F-4D97-AF65-F5344CB8AC3E}">
        <p14:creationId xmlns:p14="http://schemas.microsoft.com/office/powerpoint/2010/main" val="30975663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a:extLst>
              <a:ext uri="{FF2B5EF4-FFF2-40B4-BE49-F238E27FC236}">
                <a16:creationId xmlns:a16="http://schemas.microsoft.com/office/drawing/2014/main" id="{32470D6D-8BB3-4A55-ACA2-1A4A6276C96A}"/>
              </a:ext>
            </a:extLst>
          </p:cNvPr>
          <p:cNvSpPr/>
          <p:nvPr>
            <p:custDataLst>
              <p:tags r:id="rId1"/>
            </p:custDataLst>
          </p:nvPr>
        </p:nvSpPr>
        <p:spPr>
          <a:xfrm>
            <a:off x="5830349" y="48804"/>
            <a:ext cx="6230221" cy="607572"/>
          </a:xfrm>
          <a:prstGeom prst="rect">
            <a:avLst/>
          </a:prstGeom>
          <a:solidFill>
            <a:srgbClr val="64B744">
              <a:alpha val="18824"/>
            </a:srgbClr>
          </a:solidFill>
          <a:ln w="25400" cap="flat" cmpd="sng" algn="ctr">
            <a:noFill/>
            <a:prstDash val="solid"/>
            <a:round/>
            <a:headEnd type="none" w="med" len="med"/>
            <a:tailEnd type="none" w="med" len="med"/>
          </a:ln>
        </p:spPr>
        <p:txBody>
          <a:bodyPr anchor="ctr"/>
          <a:lstStyle/>
          <a:p>
            <a:pPr algn="ctr">
              <a:buSzTx/>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endParaRPr lang="en-US">
              <a:solidFill>
                <a:schemeClr val="lt1"/>
              </a:solidFill>
              <a:sym typeface="Wingdings" charset="2"/>
            </a:endParaRPr>
          </a:p>
        </p:txBody>
      </p:sp>
      <p:sp>
        <p:nvSpPr>
          <p:cNvPr id="16389" name="Text Placeholder 2">
            <a:extLst>
              <a:ext uri="{FF2B5EF4-FFF2-40B4-BE49-F238E27FC236}">
                <a16:creationId xmlns:a16="http://schemas.microsoft.com/office/drawing/2014/main" id="{46159B5E-8215-436A-AE17-834050BB9786}"/>
              </a:ext>
            </a:extLst>
          </p:cNvPr>
          <p:cNvSpPr txBox="1"/>
          <p:nvPr>
            <p:custDataLst>
              <p:tags r:id="rId2"/>
            </p:custDataLst>
          </p:nvPr>
        </p:nvSpPr>
        <p:spPr bwMode="auto">
          <a:xfrm>
            <a:off x="6618913" y="60256"/>
            <a:ext cx="3112316" cy="508000"/>
          </a:xfrm>
          <a:prstGeom prst="rect">
            <a:avLst/>
          </a:prstGeom>
          <a:noFill/>
          <a:ln w="9525" cap="flat" cmpd="sng" algn="ctr">
            <a:noFill/>
            <a:prstDash val="solid"/>
            <a:miter lim="800000"/>
            <a:headEnd type="none" w="med" len="med"/>
            <a:tailEnd type="none" w="med" len="med"/>
          </a:ln>
        </p:spPr>
        <p:txBody>
          <a:bodyPr lIns="254000" tIns="63500" rIns="127000" bIns="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3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From: </a:t>
            </a:r>
            <a:r>
              <a:rPr lang="en-US" sz="1300" b="1"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36 Humeral Shaft Fractures</a:t>
            </a:r>
          </a:p>
        </p:txBody>
      </p:sp>
      <p:sp>
        <p:nvSpPr>
          <p:cNvPr id="16391" name="Text Placeholder 2">
            <a:extLst>
              <a:ext uri="{FF2B5EF4-FFF2-40B4-BE49-F238E27FC236}">
                <a16:creationId xmlns:a16="http://schemas.microsoft.com/office/drawing/2014/main" id="{7CAA35F6-8D8C-47BC-8E82-8718DB0795E5}"/>
              </a:ext>
            </a:extLst>
          </p:cNvPr>
          <p:cNvSpPr txBox="1"/>
          <p:nvPr>
            <p:custDataLst>
              <p:tags r:id="rId3"/>
            </p:custDataLst>
          </p:nvPr>
        </p:nvSpPr>
        <p:spPr bwMode="auto">
          <a:xfrm>
            <a:off x="1339442" y="5344850"/>
            <a:ext cx="10721127" cy="1335447"/>
          </a:xfrm>
          <a:prstGeom prst="rect">
            <a:avLst/>
          </a:prstGeom>
          <a:noFill/>
          <a:ln w="9525" cap="flat" cmpd="sng" algn="ctr">
            <a:noFill/>
            <a:prstDash val="solid"/>
            <a:miter lim="800000"/>
            <a:headEnd type="none" w="med" len="med"/>
            <a:tailEnd type="none" w="med" len="med"/>
          </a:ln>
        </p:spPr>
        <p:txBody>
          <a:bodyPr lIns="254000" tIns="0" rIns="0" bIns="63500"/>
          <a:lstStyle/>
          <a:p>
            <a:pPr>
              <a:spcBef>
                <a:spcPct val="20000"/>
              </a:spcBef>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4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A: </a:t>
            </a:r>
            <a:r>
              <a:rPr lang="en-US" sz="1400" dirty="0" err="1">
                <a:ln w="9525" cap="flat" cmpd="sng" algn="ctr">
                  <a:noFill/>
                  <a:prstDash val="solid"/>
                  <a:round/>
                  <a:headEnd type="none" w="med" len="med"/>
                  <a:tailEnd type="none" w="med" len="med"/>
                </a:ln>
                <a:solidFill>
                  <a:srgbClr val="000000"/>
                </a:solidFill>
                <a:latin typeface="Helvetica" charset="0"/>
                <a:ea typeface="Arial"/>
                <a:cs typeface="Helvetica"/>
                <a:sym typeface="Wingdings"/>
              </a:rPr>
              <a:t>Nonunited</a:t>
            </a:r>
            <a:r>
              <a:rPr lang="en-US" sz="14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 fracture in a polytrauma patient who was treated with intramedullary nailing 4 months after the accident and the nailing operation. </a:t>
            </a:r>
          </a:p>
          <a:p>
            <a:pPr>
              <a:spcBef>
                <a:spcPct val="20000"/>
              </a:spcBef>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4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B: Intraoperative picture (posterior approach) showing the nail removed, the radial nerve identified, and the nonunion debrided. </a:t>
            </a:r>
          </a:p>
          <a:p>
            <a:pPr>
              <a:spcBef>
                <a:spcPct val="20000"/>
              </a:spcBef>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4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C: The plate and bone graft has been applied and all screws tightened. </a:t>
            </a:r>
          </a:p>
          <a:p>
            <a:pPr>
              <a:spcBef>
                <a:spcPct val="20000"/>
              </a:spcBef>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4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D: Six months later, there was sound union of the fracture.
</a:t>
            </a:r>
          </a:p>
        </p:txBody>
      </p:sp>
      <p:cxnSp>
        <p:nvCxnSpPr>
          <p:cNvPr id="14345" name="Straight Connector 5">
            <a:extLst>
              <a:ext uri="{FF2B5EF4-FFF2-40B4-BE49-F238E27FC236}">
                <a16:creationId xmlns:a16="http://schemas.microsoft.com/office/drawing/2014/main" id="{1EA11B5E-EBAA-49FC-9CB0-87BDC4791962}"/>
              </a:ext>
            </a:extLst>
          </p:cNvPr>
          <p:cNvCxnSpPr>
            <a:cxnSpLocks noChangeShapeType="1"/>
          </p:cNvCxnSpPr>
          <p:nvPr>
            <p:custDataLst>
              <p:tags r:id="rId4"/>
            </p:custDataLst>
          </p:nvPr>
        </p:nvCxnSpPr>
        <p:spPr bwMode="auto">
          <a:xfrm>
            <a:off x="5830349" y="36221"/>
            <a:ext cx="6255390" cy="0"/>
          </a:xfrm>
          <a:prstGeom prst="line">
            <a:avLst/>
          </a:prstGeom>
          <a:noFill/>
          <a:ln w="38100" algn="ctr">
            <a:solidFill>
              <a:srgbClr val="64B744"/>
            </a:solidFill>
            <a:round/>
            <a:headEnd/>
            <a:tailEnd/>
          </a:ln>
          <a:extLst>
            <a:ext uri="{909E8E84-426E-40DD-AFC4-6F175D3DCCD1}">
              <a14:hiddenFill xmlns:a14="http://schemas.microsoft.com/office/drawing/2010/main">
                <a:noFill/>
              </a14:hiddenFill>
            </a:ext>
          </a:extLst>
        </p:spPr>
      </p:cxnSp>
      <p:sp>
        <p:nvSpPr>
          <p:cNvPr id="16394" name="Text Placeholder 2">
            <a:extLst>
              <a:ext uri="{FF2B5EF4-FFF2-40B4-BE49-F238E27FC236}">
                <a16:creationId xmlns:a16="http://schemas.microsoft.com/office/drawing/2014/main" id="{87224D29-EFD4-4B8E-84E1-29C9B4FE9DE5}"/>
              </a:ext>
            </a:extLst>
          </p:cNvPr>
          <p:cNvSpPr txBox="1"/>
          <p:nvPr>
            <p:custDataLst>
              <p:tags r:id="rId5"/>
            </p:custDataLst>
          </p:nvPr>
        </p:nvSpPr>
        <p:spPr bwMode="auto">
          <a:xfrm>
            <a:off x="6618913" y="370017"/>
            <a:ext cx="4261605" cy="337336"/>
          </a:xfrm>
          <a:prstGeom prst="rect">
            <a:avLst/>
          </a:prstGeom>
          <a:noFill/>
          <a:ln w="9525" cap="flat" cmpd="sng" algn="ctr">
            <a:noFill/>
            <a:prstDash val="solid"/>
            <a:miter lim="800000"/>
            <a:headEnd type="none" w="med" len="med"/>
            <a:tailEnd type="none" w="med" len="med"/>
          </a:ln>
        </p:spPr>
        <p:txBody>
          <a:bodyPr lIns="254000" tIns="0" rIns="127000" bIns="6350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100" dirty="0">
                <a:ln w="9525" cap="flat" cmpd="sng" algn="ctr">
                  <a:noFill/>
                  <a:prstDash val="solid"/>
                  <a:round/>
                  <a:headEnd type="none" w="med" len="med"/>
                  <a:tailEnd type="none" w="med" len="med"/>
                </a:ln>
                <a:solidFill>
                  <a:srgbClr val="808080"/>
                </a:solidFill>
                <a:latin typeface="Helvetica" charset="0"/>
                <a:ea typeface="Arial"/>
                <a:cs typeface="Helvetica"/>
                <a:sym typeface="Wingdings"/>
              </a:rPr>
              <a:t>Rockwood and Green's Fractures in Adults, 9e,  2019</a:t>
            </a:r>
          </a:p>
        </p:txBody>
      </p:sp>
      <p:pic>
        <p:nvPicPr>
          <p:cNvPr id="14347" name="Picture 13" descr="OTA logo">
            <a:extLst>
              <a:ext uri="{FF2B5EF4-FFF2-40B4-BE49-F238E27FC236}">
                <a16:creationId xmlns:a16="http://schemas.microsoft.com/office/drawing/2014/main" id="{DA1C7494-6968-4C37-B038-31754A013E57}"/>
              </a:ext>
            </a:extLst>
          </p:cNvPr>
          <p:cNvPicPr>
            <a:picLocks noChangeAspect="1" noChangeArrowheads="1"/>
          </p:cNvPicPr>
          <p:nvPr>
            <p:custDataLst>
              <p:tags r:id="rId6"/>
            </p:custDataLst>
          </p:nvPr>
        </p:nvPicPr>
        <p:blipFill>
          <a:blip r:embed="rId9">
            <a:extLst>
              <a:ext uri="{28A0092B-C50C-407E-A947-70E740481C1C}">
                <a14:useLocalDpi xmlns:a14="http://schemas.microsoft.com/office/drawing/2010/main" val="0"/>
              </a:ext>
            </a:extLst>
          </a:blip>
          <a:srcRect/>
          <a:stretch>
            <a:fillRect/>
          </a:stretch>
        </p:blipFill>
        <p:spPr bwMode="auto">
          <a:xfrm>
            <a:off x="131429" y="23812"/>
            <a:ext cx="48609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348" name="New picture">
            <a:extLst>
              <a:ext uri="{FF2B5EF4-FFF2-40B4-BE49-F238E27FC236}">
                <a16:creationId xmlns:a16="http://schemas.microsoft.com/office/drawing/2014/main" id="{9C2639A3-7993-4ECF-82D2-02E5CB1DDF50}"/>
              </a:ext>
            </a:extLst>
          </p:cNvPr>
          <p:cNvPicPr>
            <a:picLocks noChangeAspect="1" noChangeArrowheads="1"/>
          </p:cNvPicPr>
          <p:nvPr>
            <p:custDataLst>
              <p:tags r:id="rId7"/>
            </p:custDataLst>
          </p:nvPr>
        </p:nvPicPr>
        <p:blipFill>
          <a:blip r:embed="rId10">
            <a:extLst>
              <a:ext uri="{28A0092B-C50C-407E-A947-70E740481C1C}">
                <a14:useLocalDpi xmlns:a14="http://schemas.microsoft.com/office/drawing/2010/main" val="0"/>
              </a:ext>
            </a:extLst>
          </a:blip>
          <a:srcRect/>
          <a:stretch>
            <a:fillRect/>
          </a:stretch>
        </p:blipFill>
        <p:spPr bwMode="auto">
          <a:xfrm>
            <a:off x="836102" y="1011776"/>
            <a:ext cx="10749838" cy="423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a:extLst>
              <a:ext uri="{FF2B5EF4-FFF2-40B4-BE49-F238E27FC236}">
                <a16:creationId xmlns:a16="http://schemas.microsoft.com/office/drawing/2014/main" id="{32470D6D-8BB3-4A55-ACA2-1A4A6276C96A}"/>
              </a:ext>
            </a:extLst>
          </p:cNvPr>
          <p:cNvSpPr/>
          <p:nvPr>
            <p:custDataLst>
              <p:tags r:id="rId1"/>
            </p:custDataLst>
          </p:nvPr>
        </p:nvSpPr>
        <p:spPr>
          <a:xfrm>
            <a:off x="8700523" y="11103"/>
            <a:ext cx="3484228" cy="709576"/>
          </a:xfrm>
          <a:prstGeom prst="rect">
            <a:avLst/>
          </a:prstGeom>
          <a:solidFill>
            <a:srgbClr val="64B744">
              <a:alpha val="18824"/>
            </a:srgbClr>
          </a:solidFill>
          <a:ln w="25400" cap="flat" cmpd="sng" algn="ctr">
            <a:noFill/>
            <a:prstDash val="solid"/>
            <a:round/>
            <a:headEnd type="none" w="med" len="med"/>
            <a:tailEnd type="none" w="med" len="med"/>
          </a:ln>
        </p:spPr>
        <p:txBody>
          <a:bodyPr anchor="ctr"/>
          <a:lstStyle/>
          <a:p>
            <a:pPr algn="ctr">
              <a:buSzTx/>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endParaRPr lang="en-US">
              <a:solidFill>
                <a:schemeClr val="lt1"/>
              </a:solidFill>
              <a:sym typeface="Wingdings" charset="2"/>
            </a:endParaRPr>
          </a:p>
        </p:txBody>
      </p:sp>
      <p:sp>
        <p:nvSpPr>
          <p:cNvPr id="16389" name="Text Placeholder 2">
            <a:extLst>
              <a:ext uri="{FF2B5EF4-FFF2-40B4-BE49-F238E27FC236}">
                <a16:creationId xmlns:a16="http://schemas.microsoft.com/office/drawing/2014/main" id="{46159B5E-8215-436A-AE17-834050BB9786}"/>
              </a:ext>
            </a:extLst>
          </p:cNvPr>
          <p:cNvSpPr txBox="1"/>
          <p:nvPr>
            <p:custDataLst>
              <p:tags r:id="rId2"/>
            </p:custDataLst>
          </p:nvPr>
        </p:nvSpPr>
        <p:spPr bwMode="auto">
          <a:xfrm>
            <a:off x="8512030" y="54019"/>
            <a:ext cx="3679970" cy="508000"/>
          </a:xfrm>
          <a:prstGeom prst="rect">
            <a:avLst/>
          </a:prstGeom>
          <a:noFill/>
          <a:ln w="9525" cap="flat" cmpd="sng" algn="ctr">
            <a:noFill/>
            <a:prstDash val="solid"/>
            <a:miter lim="800000"/>
            <a:headEnd type="none" w="med" len="med"/>
            <a:tailEnd type="none" w="med" len="med"/>
          </a:ln>
        </p:spPr>
        <p:txBody>
          <a:bodyPr lIns="254000" tIns="63500" rIns="127000" bIns="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300">
                <a:ln w="9525" cap="flat" cmpd="sng" algn="ctr">
                  <a:noFill/>
                  <a:prstDash val="solid"/>
                  <a:round/>
                  <a:headEnd type="none" w="med" len="med"/>
                  <a:tailEnd type="none" w="med" len="med"/>
                </a:ln>
                <a:solidFill>
                  <a:srgbClr val="000000"/>
                </a:solidFill>
                <a:latin typeface="Helvetica" charset="0"/>
                <a:ea typeface="Arial"/>
                <a:cs typeface="Helvetica"/>
                <a:sym typeface="Wingdings"/>
              </a:rPr>
              <a:t>From: </a:t>
            </a:r>
            <a:r>
              <a:rPr lang="en-US" sz="1300" b="1">
                <a:ln w="9525" cap="flat" cmpd="sng" algn="ctr">
                  <a:noFill/>
                  <a:prstDash val="solid"/>
                  <a:round/>
                  <a:headEnd type="none" w="med" len="med"/>
                  <a:tailEnd type="none" w="med" len="med"/>
                </a:ln>
                <a:solidFill>
                  <a:srgbClr val="000000"/>
                </a:solidFill>
                <a:latin typeface="Helvetica" charset="0"/>
                <a:ea typeface="Arial"/>
                <a:cs typeface="Helvetica"/>
                <a:sym typeface="Wingdings"/>
              </a:rPr>
              <a:t>36 Humeral Shaft Fractures</a:t>
            </a:r>
          </a:p>
        </p:txBody>
      </p:sp>
      <p:cxnSp>
        <p:nvCxnSpPr>
          <p:cNvPr id="14342" name="Straight Connector 8">
            <a:extLst>
              <a:ext uri="{FF2B5EF4-FFF2-40B4-BE49-F238E27FC236}">
                <a16:creationId xmlns:a16="http://schemas.microsoft.com/office/drawing/2014/main" id="{1538E085-D2FF-44E8-96BD-DEB067E23BF2}"/>
              </a:ext>
            </a:extLst>
          </p:cNvPr>
          <p:cNvCxnSpPr>
            <a:cxnSpLocks noChangeShapeType="1"/>
          </p:cNvCxnSpPr>
          <p:nvPr>
            <p:custDataLst>
              <p:tags r:id="rId3"/>
            </p:custDataLst>
          </p:nvPr>
        </p:nvCxnSpPr>
        <p:spPr bwMode="auto">
          <a:xfrm flipV="1">
            <a:off x="1524000" y="6215064"/>
            <a:ext cx="9144000" cy="7937"/>
          </a:xfrm>
          <a:prstGeom prst="line">
            <a:avLst/>
          </a:prstGeom>
          <a:noFill/>
          <a:ln w="12700" algn="ctr">
            <a:solidFill>
              <a:srgbClr val="D8D8DB"/>
            </a:solidFill>
            <a:round/>
            <a:headEnd/>
            <a:tailEnd/>
          </a:ln>
          <a:extLst>
            <a:ext uri="{909E8E84-426E-40DD-AFC4-6F175D3DCCD1}">
              <a14:hiddenFill xmlns:a14="http://schemas.microsoft.com/office/drawing/2010/main">
                <a:noFill/>
              </a14:hiddenFill>
            </a:ext>
          </a:extLst>
        </p:spPr>
      </p:cxnSp>
      <p:sp>
        <p:nvSpPr>
          <p:cNvPr id="16391" name="Text Placeholder 2">
            <a:extLst>
              <a:ext uri="{FF2B5EF4-FFF2-40B4-BE49-F238E27FC236}">
                <a16:creationId xmlns:a16="http://schemas.microsoft.com/office/drawing/2014/main" id="{7CAA35F6-8D8C-47BC-8E82-8718DB0795E5}"/>
              </a:ext>
            </a:extLst>
          </p:cNvPr>
          <p:cNvSpPr txBox="1"/>
          <p:nvPr>
            <p:custDataLst>
              <p:tags r:id="rId4"/>
            </p:custDataLst>
          </p:nvPr>
        </p:nvSpPr>
        <p:spPr bwMode="auto">
          <a:xfrm>
            <a:off x="961937" y="4028190"/>
            <a:ext cx="9144000" cy="2649955"/>
          </a:xfrm>
          <a:prstGeom prst="rect">
            <a:avLst/>
          </a:prstGeom>
          <a:noFill/>
          <a:ln w="9525" cap="flat" cmpd="sng" algn="ctr">
            <a:noFill/>
            <a:prstDash val="solid"/>
            <a:miter lim="800000"/>
            <a:headEnd type="none" w="med" len="med"/>
            <a:tailEnd type="none" w="med" len="med"/>
          </a:ln>
        </p:spPr>
        <p:txBody>
          <a:bodyPr lIns="254000" tIns="0" rIns="0" bIns="63500"/>
          <a:lstStyle/>
          <a:p>
            <a:pPr>
              <a:spcBef>
                <a:spcPct val="20000"/>
              </a:spcBef>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A: A transverse fracture of the middle third of the humeral diaphysis, treated with functional bracing, as appeared on the follow-up 3 months post-accident. </a:t>
            </a:r>
          </a:p>
          <a:p>
            <a:pPr>
              <a:spcBef>
                <a:spcPct val="20000"/>
              </a:spcBef>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B: Open reduction and internal fixation with a six-hole plate. </a:t>
            </a:r>
          </a:p>
          <a:p>
            <a:pPr>
              <a:spcBef>
                <a:spcPct val="20000"/>
              </a:spcBef>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C: Three months later, the fixation became painful, and the arm was swollen and warm. The x-ray showed loss of reduction and nonunion. </a:t>
            </a:r>
          </a:p>
          <a:p>
            <a:pPr>
              <a:spcBef>
                <a:spcPct val="20000"/>
              </a:spcBef>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D: The bone scan confirmed the clinical diagnosis of infected nonunion. </a:t>
            </a:r>
          </a:p>
          <a:p>
            <a:pPr>
              <a:spcBef>
                <a:spcPct val="20000"/>
              </a:spcBef>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E: The plate was removed, the nonunion site was debrided thoroughly, IV antibiotics were administered, and </a:t>
            </a:r>
            <a:r>
              <a:rPr lang="en-US" dirty="0" err="1">
                <a:ln w="9525" cap="flat" cmpd="sng" algn="ctr">
                  <a:noFill/>
                  <a:prstDash val="solid"/>
                  <a:round/>
                  <a:headEnd type="none" w="med" len="med"/>
                  <a:tailEnd type="none" w="med" len="med"/>
                </a:ln>
                <a:solidFill>
                  <a:srgbClr val="000000"/>
                </a:solidFill>
                <a:latin typeface="Helvetica" charset="0"/>
                <a:ea typeface="Arial"/>
                <a:cs typeface="Helvetica"/>
                <a:sym typeface="Wingdings"/>
              </a:rPr>
              <a:t>Ilizarov</a:t>
            </a:r>
            <a:r>
              <a:rPr lang="en-US"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-type external fixator was applied. </a:t>
            </a:r>
          </a:p>
          <a:p>
            <a:pPr>
              <a:spcBef>
                <a:spcPct val="20000"/>
              </a:spcBef>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F: Six months later, the infection was eradicated and the fracture healed.</a:t>
            </a:r>
            <a:r>
              <a:rPr lang="en-US" sz="11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
</a:t>
            </a:r>
          </a:p>
        </p:txBody>
      </p:sp>
      <p:cxnSp>
        <p:nvCxnSpPr>
          <p:cNvPr id="14345" name="Straight Connector 5">
            <a:extLst>
              <a:ext uri="{FF2B5EF4-FFF2-40B4-BE49-F238E27FC236}">
                <a16:creationId xmlns:a16="http://schemas.microsoft.com/office/drawing/2014/main" id="{1B1FF690-3580-4140-9F0E-48ED2C194B4C}"/>
              </a:ext>
            </a:extLst>
          </p:cNvPr>
          <p:cNvCxnSpPr>
            <a:cxnSpLocks noChangeShapeType="1"/>
          </p:cNvCxnSpPr>
          <p:nvPr>
            <p:custDataLst>
              <p:tags r:id="rId5"/>
            </p:custDataLst>
          </p:nvPr>
        </p:nvCxnSpPr>
        <p:spPr bwMode="auto">
          <a:xfrm>
            <a:off x="8707772" y="0"/>
            <a:ext cx="3484228" cy="0"/>
          </a:xfrm>
          <a:prstGeom prst="line">
            <a:avLst/>
          </a:prstGeom>
          <a:noFill/>
          <a:ln w="38100" algn="ctr">
            <a:solidFill>
              <a:srgbClr val="64B744"/>
            </a:solidFill>
            <a:round/>
            <a:headEnd/>
            <a:tailEnd/>
          </a:ln>
          <a:extLst>
            <a:ext uri="{909E8E84-426E-40DD-AFC4-6F175D3DCCD1}">
              <a14:hiddenFill xmlns:a14="http://schemas.microsoft.com/office/drawing/2010/main">
                <a:noFill/>
              </a14:hiddenFill>
            </a:ext>
          </a:extLst>
        </p:spPr>
      </p:cxnSp>
      <p:sp>
        <p:nvSpPr>
          <p:cNvPr id="16394" name="Text Placeholder 2">
            <a:extLst>
              <a:ext uri="{FF2B5EF4-FFF2-40B4-BE49-F238E27FC236}">
                <a16:creationId xmlns:a16="http://schemas.microsoft.com/office/drawing/2014/main" id="{87224D29-EFD4-4B8E-84E1-29C9B4FE9DE5}"/>
              </a:ext>
            </a:extLst>
          </p:cNvPr>
          <p:cNvSpPr txBox="1"/>
          <p:nvPr>
            <p:custDataLst>
              <p:tags r:id="rId6"/>
            </p:custDataLst>
          </p:nvPr>
        </p:nvSpPr>
        <p:spPr bwMode="auto">
          <a:xfrm>
            <a:off x="8527409" y="375623"/>
            <a:ext cx="3844954" cy="272077"/>
          </a:xfrm>
          <a:prstGeom prst="rect">
            <a:avLst/>
          </a:prstGeom>
          <a:noFill/>
          <a:ln w="9525" cap="flat" cmpd="sng" algn="ctr">
            <a:noFill/>
            <a:prstDash val="solid"/>
            <a:miter lim="800000"/>
            <a:headEnd type="none" w="med" len="med"/>
            <a:tailEnd type="none" w="med" len="med"/>
          </a:ln>
        </p:spPr>
        <p:txBody>
          <a:bodyPr lIns="254000" tIns="0" rIns="127000" bIns="6350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100" dirty="0">
                <a:ln w="9525" cap="flat" cmpd="sng" algn="ctr">
                  <a:noFill/>
                  <a:prstDash val="solid"/>
                  <a:round/>
                  <a:headEnd type="none" w="med" len="med"/>
                  <a:tailEnd type="none" w="med" len="med"/>
                </a:ln>
                <a:solidFill>
                  <a:srgbClr val="808080"/>
                </a:solidFill>
                <a:latin typeface="Helvetica" charset="0"/>
                <a:ea typeface="Arial"/>
                <a:cs typeface="Helvetica"/>
                <a:sym typeface="Wingdings"/>
              </a:rPr>
              <a:t>Rockwood and Green's Fractures in Adults, 9e,  2019</a:t>
            </a:r>
          </a:p>
        </p:txBody>
      </p:sp>
      <p:pic>
        <p:nvPicPr>
          <p:cNvPr id="14347" name="Picture 13" descr="OTA logo">
            <a:extLst>
              <a:ext uri="{FF2B5EF4-FFF2-40B4-BE49-F238E27FC236}">
                <a16:creationId xmlns:a16="http://schemas.microsoft.com/office/drawing/2014/main" id="{72778030-00F1-4D9B-BC0A-55F159A72979}"/>
              </a:ext>
            </a:extLst>
          </p:cNvPr>
          <p:cNvPicPr>
            <a:picLocks noChangeAspect="1" noChangeArrowheads="1"/>
          </p:cNvPicPr>
          <p:nvPr>
            <p:custDataLst>
              <p:tags r:id="rId7"/>
            </p:custDataLst>
          </p:nvPr>
        </p:nvPicPr>
        <p:blipFill>
          <a:blip r:embed="rId9">
            <a:extLst>
              <a:ext uri="{28A0092B-C50C-407E-A947-70E740481C1C}">
                <a14:useLocalDpi xmlns:a14="http://schemas.microsoft.com/office/drawing/2010/main" val="0"/>
              </a:ext>
            </a:extLst>
          </a:blip>
          <a:srcRect/>
          <a:stretch>
            <a:fillRect/>
          </a:stretch>
        </p:blipFill>
        <p:spPr bwMode="auto">
          <a:xfrm>
            <a:off x="1524001" y="0"/>
            <a:ext cx="48609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 name="Picture 1">
            <a:extLst>
              <a:ext uri="{FF2B5EF4-FFF2-40B4-BE49-F238E27FC236}">
                <a16:creationId xmlns:a16="http://schemas.microsoft.com/office/drawing/2014/main" id="{8A8613A6-490F-4085-AB40-594A0EA2EBFD}"/>
              </a:ext>
            </a:extLst>
          </p:cNvPr>
          <p:cNvPicPr>
            <a:picLocks noChangeAspect="1"/>
          </p:cNvPicPr>
          <p:nvPr/>
        </p:nvPicPr>
        <p:blipFill>
          <a:blip r:embed="rId10"/>
          <a:stretch>
            <a:fillRect/>
          </a:stretch>
        </p:blipFill>
        <p:spPr>
          <a:xfrm>
            <a:off x="0" y="721286"/>
            <a:ext cx="5960853" cy="3303605"/>
          </a:xfrm>
          <a:prstGeom prst="rect">
            <a:avLst/>
          </a:prstGeom>
        </p:spPr>
      </p:pic>
      <p:pic>
        <p:nvPicPr>
          <p:cNvPr id="3" name="Picture 2">
            <a:extLst>
              <a:ext uri="{FF2B5EF4-FFF2-40B4-BE49-F238E27FC236}">
                <a16:creationId xmlns:a16="http://schemas.microsoft.com/office/drawing/2014/main" id="{7ED9FA7D-266A-4BEE-A81E-E6371643C637}"/>
              </a:ext>
            </a:extLst>
          </p:cNvPr>
          <p:cNvPicPr>
            <a:picLocks noChangeAspect="1"/>
          </p:cNvPicPr>
          <p:nvPr/>
        </p:nvPicPr>
        <p:blipFill>
          <a:blip r:embed="rId11"/>
          <a:stretch>
            <a:fillRect/>
          </a:stretch>
        </p:blipFill>
        <p:spPr>
          <a:xfrm>
            <a:off x="5960853" y="702236"/>
            <a:ext cx="6170820" cy="3298516"/>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59C8A-9A40-4A7A-AB6D-CD9D34513E55}"/>
              </a:ext>
            </a:extLst>
          </p:cNvPr>
          <p:cNvSpPr>
            <a:spLocks noGrp="1"/>
          </p:cNvSpPr>
          <p:nvPr>
            <p:ph type="title"/>
          </p:nvPr>
        </p:nvSpPr>
        <p:spPr/>
        <p:txBody>
          <a:bodyPr/>
          <a:lstStyle/>
          <a:p>
            <a:r>
              <a:rPr lang="en-US" b="1" u="sng" dirty="0"/>
              <a:t>Summary</a:t>
            </a:r>
          </a:p>
        </p:txBody>
      </p:sp>
      <p:sp>
        <p:nvSpPr>
          <p:cNvPr id="3" name="Content Placeholder 2">
            <a:extLst>
              <a:ext uri="{FF2B5EF4-FFF2-40B4-BE49-F238E27FC236}">
                <a16:creationId xmlns:a16="http://schemas.microsoft.com/office/drawing/2014/main" id="{A8E9CCEE-C0F6-4A0E-9E1E-AF6FDAAFE95A}"/>
              </a:ext>
            </a:extLst>
          </p:cNvPr>
          <p:cNvSpPr>
            <a:spLocks noGrp="1"/>
          </p:cNvSpPr>
          <p:nvPr>
            <p:ph sz="half" idx="1"/>
          </p:nvPr>
        </p:nvSpPr>
        <p:spPr>
          <a:xfrm>
            <a:off x="838200" y="1825625"/>
            <a:ext cx="5605130" cy="4181770"/>
          </a:xfrm>
        </p:spPr>
        <p:txBody>
          <a:bodyPr>
            <a:noAutofit/>
          </a:bodyPr>
          <a:lstStyle/>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Most uncomplicated humeral shaft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fxs</a:t>
            </a:r>
            <a:r>
              <a:rPr lang="en-US" sz="2000" dirty="0">
                <a:effectLst/>
                <a:latin typeface="Calibri" panose="020F0502020204030204" pitchFamily="34" charset="0"/>
                <a:ea typeface="Calibri" panose="020F0502020204030204" pitchFamily="34" charset="0"/>
                <a:cs typeface="Times New Roman" panose="02020603050405020304" pitchFamily="18" charset="0"/>
              </a:rPr>
              <a:t> will do well with nonoperative management in a functional brace, but recent studies report nonunion rates 10-25%, which is in different from Sarmiento’s stellar results </a:t>
            </a: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Anterolateral approach =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prox</a:t>
            </a:r>
            <a:r>
              <a:rPr lang="en-US" sz="2000" dirty="0">
                <a:latin typeface="Calibri" panose="020F0502020204030204" pitchFamily="34" charset="0"/>
                <a:ea typeface="Calibri" panose="020F0502020204030204" pitchFamily="34" charset="0"/>
                <a:cs typeface="Times New Roman" panose="02020603050405020304" pitchFamily="18" charset="0"/>
              </a:rPr>
              <a:t>/</a:t>
            </a:r>
            <a:r>
              <a:rPr lang="en-US" sz="2000" dirty="0">
                <a:effectLst/>
                <a:latin typeface="Calibri" panose="020F0502020204030204" pitchFamily="34" charset="0"/>
                <a:ea typeface="Calibri" panose="020F0502020204030204" pitchFamily="34" charset="0"/>
                <a:cs typeface="Times New Roman" panose="02020603050405020304" pitchFamily="18" charset="0"/>
              </a:rPr>
              <a:t>middle third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fxs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Posterior approach </a:t>
            </a:r>
            <a:r>
              <a:rPr lang="en-US" sz="2000" dirty="0">
                <a:latin typeface="Calibri" panose="020F0502020204030204" pitchFamily="34" charset="0"/>
                <a:ea typeface="Calibri" panose="020F0502020204030204" pitchFamily="34" charset="0"/>
                <a:cs typeface="Times New Roman" panose="02020603050405020304" pitchFamily="18" charset="0"/>
              </a:rPr>
              <a:t>= </a:t>
            </a:r>
            <a:r>
              <a:rPr lang="en-US" sz="2000" dirty="0">
                <a:effectLst/>
                <a:latin typeface="Calibri" panose="020F0502020204030204" pitchFamily="34" charset="0"/>
                <a:ea typeface="Calibri" panose="020F0502020204030204" pitchFamily="34" charset="0"/>
                <a:cs typeface="Times New Roman" panose="02020603050405020304" pitchFamily="18" charset="0"/>
              </a:rPr>
              <a:t>distal third </a:t>
            </a:r>
            <a:r>
              <a:rPr lang="en-US" sz="2000" dirty="0" err="1">
                <a:latin typeface="Calibri" panose="020F0502020204030204" pitchFamily="34" charset="0"/>
                <a:ea typeface="Calibri" panose="020F0502020204030204" pitchFamily="34" charset="0"/>
                <a:cs typeface="Times New Roman" panose="02020603050405020304" pitchFamily="18" charset="0"/>
              </a:rPr>
              <a:t>fxs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Plates/IMN offer similar outcomes with the exception of increased shoulder issues with antegrade IMN, 15-30%</a:t>
            </a:r>
            <a:endParaRPr lang="en-US" sz="2000" b="1" dirty="0"/>
          </a:p>
        </p:txBody>
      </p:sp>
      <p:sp>
        <p:nvSpPr>
          <p:cNvPr id="4" name="Content Placeholder 3">
            <a:extLst>
              <a:ext uri="{FF2B5EF4-FFF2-40B4-BE49-F238E27FC236}">
                <a16:creationId xmlns:a16="http://schemas.microsoft.com/office/drawing/2014/main" id="{1FEE3FEA-8248-4042-9ACC-CA4B69536CF1}"/>
              </a:ext>
            </a:extLst>
          </p:cNvPr>
          <p:cNvSpPr>
            <a:spLocks noGrp="1"/>
          </p:cNvSpPr>
          <p:nvPr>
            <p:ph sz="half" idx="2"/>
          </p:nvPr>
        </p:nvSpPr>
        <p:spPr>
          <a:xfrm>
            <a:off x="6618768" y="1825625"/>
            <a:ext cx="5181600" cy="4351338"/>
          </a:xfrm>
        </p:spPr>
        <p:txBody>
          <a:bodyPr>
            <a:normAutofit/>
          </a:bodyPr>
          <a:lstStyle/>
          <a:p>
            <a:pPr marL="0" marR="0">
              <a:lnSpc>
                <a:spcPct val="107000"/>
              </a:lnSpc>
              <a:spcBef>
                <a:spcPts val="0"/>
              </a:spcBef>
              <a:spcAft>
                <a:spcPts val="800"/>
              </a:spcAft>
            </a:pPr>
            <a:r>
              <a:rPr lang="en-US" sz="2000" dirty="0">
                <a:latin typeface="Calibri" panose="020F0502020204030204" pitchFamily="34" charset="0"/>
                <a:ea typeface="Calibri" panose="020F0502020204030204" pitchFamily="34" charset="0"/>
                <a:cs typeface="Times New Roman" panose="02020603050405020304" pitchFamily="18" charset="0"/>
              </a:rPr>
              <a:t>MIPO plating is evolving as an attractive alternative treatment</a:t>
            </a:r>
          </a:p>
          <a:p>
            <a:pPr marL="0" marR="0">
              <a:lnSpc>
                <a:spcPct val="107000"/>
              </a:lnSpc>
              <a:spcBef>
                <a:spcPts val="0"/>
              </a:spcBef>
              <a:spcAft>
                <a:spcPts val="800"/>
              </a:spcAf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latin typeface="Calibri" panose="020F0502020204030204" pitchFamily="34" charset="0"/>
                <a:ea typeface="Calibri" panose="020F0502020204030204" pitchFamily="34" charset="0"/>
                <a:cs typeface="Times New Roman" panose="02020603050405020304" pitchFamily="18" charset="0"/>
              </a:rPr>
              <a:t>Single column </a:t>
            </a:r>
            <a:r>
              <a:rPr lang="en-US" sz="2000" dirty="0" err="1">
                <a:latin typeface="Calibri" panose="020F0502020204030204" pitchFamily="34" charset="0"/>
                <a:ea typeface="Calibri" panose="020F0502020204030204" pitchFamily="34" charset="0"/>
                <a:cs typeface="Times New Roman" panose="02020603050405020304" pitchFamily="18" charset="0"/>
              </a:rPr>
              <a:t>precontoured</a:t>
            </a:r>
            <a:r>
              <a:rPr lang="en-US" sz="2000" dirty="0">
                <a:latin typeface="Calibri" panose="020F0502020204030204" pitchFamily="34" charset="0"/>
                <a:ea typeface="Calibri" panose="020F0502020204030204" pitchFamily="34" charset="0"/>
                <a:cs typeface="Times New Roman" panose="02020603050405020304" pitchFamily="18" charset="0"/>
              </a:rPr>
              <a:t> plate is a safe treatment option for extraarticular distal third humeral shaft </a:t>
            </a:r>
            <a:r>
              <a:rPr lang="en-US" sz="2000" dirty="0" err="1">
                <a:latin typeface="Calibri" panose="020F0502020204030204" pitchFamily="34" charset="0"/>
                <a:ea typeface="Calibri" panose="020F0502020204030204" pitchFamily="34" charset="0"/>
                <a:cs typeface="Times New Roman" panose="02020603050405020304" pitchFamily="18" charset="0"/>
              </a:rPr>
              <a:t>fxs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latin typeface="Calibri" panose="020F0502020204030204" pitchFamily="34" charset="0"/>
                <a:ea typeface="Calibri" panose="020F0502020204030204" pitchFamily="34" charset="0"/>
                <a:cs typeface="Times New Roman" panose="02020603050405020304" pitchFamily="18" charset="0"/>
              </a:rPr>
              <a:t>Radial nerve palsy = 12% incidence in humeral shaft </a:t>
            </a:r>
            <a:r>
              <a:rPr lang="en-US" sz="2000" dirty="0" err="1">
                <a:latin typeface="Calibri" panose="020F0502020204030204" pitchFamily="34" charset="0"/>
                <a:ea typeface="Calibri" panose="020F0502020204030204" pitchFamily="34" charset="0"/>
                <a:cs typeface="Times New Roman" panose="02020603050405020304" pitchFamily="18" charset="0"/>
              </a:rPr>
              <a:t>fxs</a:t>
            </a:r>
            <a:r>
              <a:rPr lang="en-US" sz="2000" dirty="0">
                <a:latin typeface="Calibri" panose="020F0502020204030204" pitchFamily="34" charset="0"/>
                <a:ea typeface="Calibri" panose="020F0502020204030204" pitchFamily="34" charset="0"/>
                <a:cs typeface="Times New Roman" panose="02020603050405020304" pitchFamily="18" charset="0"/>
              </a:rPr>
              <a:t>. 77% spontaneous recovery. </a:t>
            </a:r>
          </a:p>
          <a:p>
            <a:pPr marL="0">
              <a:lnSpc>
                <a:spcPct val="107000"/>
              </a:lnSpc>
              <a:spcBef>
                <a:spcPts val="0"/>
              </a:spcBef>
              <a:spcAft>
                <a:spcPts val="800"/>
              </a:spcAft>
            </a:pPr>
            <a:r>
              <a:rPr lang="en-US" sz="2000" dirty="0">
                <a:latin typeface="Calibri" panose="020F0502020204030204" pitchFamily="34" charset="0"/>
                <a:ea typeface="Calibri" panose="020F0502020204030204" pitchFamily="34" charset="0"/>
                <a:cs typeface="Times New Roman" panose="02020603050405020304" pitchFamily="18" charset="0"/>
              </a:rPr>
              <a:t>Iatrogenic radial nerve palsy = 12% with operative intervention</a:t>
            </a:r>
          </a:p>
          <a:p>
            <a:endParaRPr lang="en-US" sz="2000" dirty="0"/>
          </a:p>
        </p:txBody>
      </p:sp>
    </p:spTree>
    <p:extLst>
      <p:ext uri="{BB962C8B-B14F-4D97-AF65-F5344CB8AC3E}">
        <p14:creationId xmlns:p14="http://schemas.microsoft.com/office/powerpoint/2010/main" val="8830074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59C8A-9A40-4A7A-AB6D-CD9D34513E55}"/>
              </a:ext>
            </a:extLst>
          </p:cNvPr>
          <p:cNvSpPr>
            <a:spLocks noGrp="1"/>
          </p:cNvSpPr>
          <p:nvPr>
            <p:ph type="title"/>
          </p:nvPr>
        </p:nvSpPr>
        <p:spPr/>
        <p:txBody>
          <a:bodyPr/>
          <a:lstStyle/>
          <a:p>
            <a:r>
              <a:rPr lang="en-US" b="1" u="sng" dirty="0"/>
              <a:t>References</a:t>
            </a:r>
          </a:p>
        </p:txBody>
      </p:sp>
      <p:sp>
        <p:nvSpPr>
          <p:cNvPr id="3" name="Content Placeholder 2">
            <a:extLst>
              <a:ext uri="{FF2B5EF4-FFF2-40B4-BE49-F238E27FC236}">
                <a16:creationId xmlns:a16="http://schemas.microsoft.com/office/drawing/2014/main" id="{A8E9CCEE-C0F6-4A0E-9E1E-AF6FDAAFE95A}"/>
              </a:ext>
            </a:extLst>
          </p:cNvPr>
          <p:cNvSpPr>
            <a:spLocks noGrp="1"/>
          </p:cNvSpPr>
          <p:nvPr>
            <p:ph idx="1"/>
          </p:nvPr>
        </p:nvSpPr>
        <p:spPr/>
        <p:txBody>
          <a:bodyPr>
            <a:normAutofit lnSpcReduction="10000"/>
          </a:bodyPr>
          <a:lstStyle/>
          <a:p>
            <a:pPr marL="342900" marR="0" lvl="0" indent="-342900">
              <a:lnSpc>
                <a:spcPct val="107000"/>
              </a:lnSpc>
              <a:spcBef>
                <a:spcPts val="0"/>
              </a:spcBef>
              <a:spcAft>
                <a:spcPts val="0"/>
              </a:spcAft>
              <a:buFont typeface="+mj-lt"/>
              <a:buAutoNum type="arabicPeriod"/>
            </a:pP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Garnavos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 “Humeral Shaft Fractures”. In: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Tornetta</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 eds. </a:t>
            </a:r>
            <a:r>
              <a:rPr lang="en-US" sz="11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Rockwood and Green's Fractures in Adults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9th ed. Vol. 1. Philadelphia, PA: Wolters Kluwer; 2020: 1231-1291.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Calibri" panose="020F0502020204030204" pitchFamily="34" charset="0"/>
              </a:rPr>
              <a:t>Epps H Jr., Grant RE: “Fractures of the shaft of the humerus” in Rockwood CA Jr., Green DP, </a:t>
            </a:r>
            <a:r>
              <a:rPr lang="en-US" sz="1100" dirty="0" err="1">
                <a:effectLst/>
                <a:latin typeface="Calibri" panose="020F0502020204030204" pitchFamily="34" charset="0"/>
                <a:ea typeface="Calibri" panose="020F0502020204030204" pitchFamily="34" charset="0"/>
                <a:cs typeface="Calibri" panose="020F0502020204030204" pitchFamily="34" charset="0"/>
              </a:rPr>
              <a:t>Bucholz</a:t>
            </a:r>
            <a:r>
              <a:rPr lang="en-US" sz="1100" dirty="0">
                <a:effectLst/>
                <a:latin typeface="Calibri" panose="020F0502020204030204" pitchFamily="34" charset="0"/>
                <a:ea typeface="Calibri" panose="020F0502020204030204" pitchFamily="34" charset="0"/>
                <a:cs typeface="Calibri" panose="020F0502020204030204" pitchFamily="34" charset="0"/>
              </a:rPr>
              <a:t> RW (Eds.) </a:t>
            </a:r>
            <a:r>
              <a:rPr lang="en-US" sz="1100" i="1" dirty="0">
                <a:effectLst/>
                <a:latin typeface="Calibri" panose="020F0502020204030204" pitchFamily="34" charset="0"/>
                <a:ea typeface="Calibri" panose="020F0502020204030204" pitchFamily="34" charset="0"/>
                <a:cs typeface="Calibri" panose="020F0502020204030204" pitchFamily="34" charset="0"/>
              </a:rPr>
              <a:t>Rockwood and Green’s Fractures in Adults</a:t>
            </a:r>
            <a:r>
              <a:rPr lang="en-US" sz="1100" dirty="0">
                <a:effectLst/>
                <a:latin typeface="Calibri" panose="020F0502020204030204" pitchFamily="34" charset="0"/>
                <a:ea typeface="Calibri" panose="020F0502020204030204" pitchFamily="34" charset="0"/>
                <a:cs typeface="Calibri" panose="020F0502020204030204" pitchFamily="34" charset="0"/>
              </a:rPr>
              <a:t> Ed 3, Philadelphia, PA JB Lippincott, 1991, Vol. 1, pp: 843-869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Zlotolow</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DA, Catalano LW III, Barron OA, et al. Surgical exposures of the humerus.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J Am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Acad</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Orthop</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Surg</a:t>
            </a:r>
            <a:r>
              <a:rPr lang="en-US" sz="1100" dirty="0">
                <a:effectLst/>
                <a:latin typeface="Calibri" panose="020F0502020204030204" pitchFamily="34" charset="0"/>
                <a:ea typeface="Calibri" panose="020F0502020204030204" pitchFamily="34" charset="0"/>
                <a:cs typeface="Times New Roman" panose="02020603050405020304" pitchFamily="18" charset="0"/>
              </a:rPr>
              <a:t>. 2006;14(13):754–765.Klenerman L. Fractures of the shaft of the humerus.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J Bone Joint Surg Br</a:t>
            </a:r>
            <a:r>
              <a:rPr lang="en-US" sz="1100" dirty="0">
                <a:effectLst/>
                <a:latin typeface="Calibri" panose="020F0502020204030204" pitchFamily="34" charset="0"/>
                <a:ea typeface="Calibri" panose="020F0502020204030204" pitchFamily="34" charset="0"/>
                <a:cs typeface="Times New Roman" panose="02020603050405020304" pitchFamily="18" charset="0"/>
              </a:rPr>
              <a:t>. 1966;48(1):105–111.</a:t>
            </a:r>
          </a:p>
          <a:p>
            <a:pPr marL="342900" marR="0" lvl="0" indent="-342900">
              <a:lnSpc>
                <a:spcPct val="107000"/>
              </a:lnSpc>
              <a:spcBef>
                <a:spcPts val="0"/>
              </a:spcBef>
              <a:spcAft>
                <a:spcPts val="0"/>
              </a:spcAft>
              <a:buFont typeface="+mj-lt"/>
              <a:buAutoNum type="arabicPeriod"/>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Sarmiento A,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Kinman</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PB, Galvin EG, et al. Functional bracing of fractures of the shaft of the humerus.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J Bone Joint Surg Am</a:t>
            </a:r>
            <a:r>
              <a:rPr lang="en-US" sz="1100" dirty="0">
                <a:effectLst/>
                <a:latin typeface="Calibri" panose="020F0502020204030204" pitchFamily="34" charset="0"/>
                <a:ea typeface="Calibri" panose="020F0502020204030204" pitchFamily="34" charset="0"/>
                <a:cs typeface="Times New Roman" panose="02020603050405020304" pitchFamily="18" charset="0"/>
              </a:rPr>
              <a:t>. 1977;59(5):596–601.</a:t>
            </a:r>
          </a:p>
          <a:p>
            <a:pPr marL="342900" marR="0" lvl="0" indent="-342900">
              <a:lnSpc>
                <a:spcPct val="107000"/>
              </a:lnSpc>
              <a:spcBef>
                <a:spcPts val="0"/>
              </a:spcBef>
              <a:spcAft>
                <a:spcPts val="0"/>
              </a:spcAft>
              <a:buFont typeface="+mj-lt"/>
              <a:buAutoNum type="arabicPeriod"/>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Sarmiento A,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Zagorski</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JB,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Zych</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GA, et al. Functional bracing for the treatment of fractures of the humeral diaphysis.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J Bone Joint Surg Am</a:t>
            </a:r>
            <a:r>
              <a:rPr lang="en-US" sz="1100" dirty="0">
                <a:effectLst/>
                <a:latin typeface="Calibri" panose="020F0502020204030204" pitchFamily="34" charset="0"/>
                <a:ea typeface="Calibri" panose="020F0502020204030204" pitchFamily="34" charset="0"/>
                <a:cs typeface="Times New Roman" panose="02020603050405020304" pitchFamily="18" charset="0"/>
              </a:rPr>
              <a:t>. 2000;82(4):478–486.</a:t>
            </a:r>
          </a:p>
          <a:p>
            <a:pPr marL="342900" marR="0" lvl="0" indent="-342900">
              <a:lnSpc>
                <a:spcPct val="107000"/>
              </a:lnSpc>
              <a:spcBef>
                <a:spcPts val="0"/>
              </a:spcBef>
              <a:spcAft>
                <a:spcPts val="0"/>
              </a:spcAft>
              <a:buFont typeface="+mj-lt"/>
              <a:buAutoNum type="arabicPeriod"/>
            </a:pP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Ekholm</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Tidermark</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J,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Tornkvist</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 et al. Outcome after closed functional treatment of humeral shaft fractures.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J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Orthop</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Trauma</a:t>
            </a:r>
            <a:r>
              <a:rPr lang="en-US" sz="1100" dirty="0">
                <a:effectLst/>
                <a:latin typeface="Calibri" panose="020F0502020204030204" pitchFamily="34" charset="0"/>
                <a:ea typeface="Calibri" panose="020F0502020204030204" pitchFamily="34" charset="0"/>
                <a:cs typeface="Times New Roman" panose="02020603050405020304" pitchFamily="18" charset="0"/>
              </a:rPr>
              <a:t>. 2006;20(9):591–596.</a:t>
            </a:r>
          </a:p>
          <a:p>
            <a:pPr marL="342900" marR="0" lvl="0" indent="-342900">
              <a:lnSpc>
                <a:spcPct val="107000"/>
              </a:lnSpc>
              <a:spcBef>
                <a:spcPts val="0"/>
              </a:spcBef>
              <a:spcAft>
                <a:spcPts val="0"/>
              </a:spcAft>
              <a:buFont typeface="+mj-lt"/>
              <a:buAutoNum type="arabicPeriod"/>
            </a:pP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Denard</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Jr, Richards JE,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Obremskey</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WT, et al. Outcome of nonoperative vs operative treatment of humeral shaft fractures: a retrospective study of 213 patients.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Orthopedics</a:t>
            </a:r>
            <a:r>
              <a:rPr lang="en-US" sz="1100" dirty="0">
                <a:effectLst/>
                <a:latin typeface="Calibri" panose="020F0502020204030204" pitchFamily="34" charset="0"/>
                <a:ea typeface="Calibri" panose="020F0502020204030204" pitchFamily="34" charset="0"/>
                <a:cs typeface="Times New Roman" panose="02020603050405020304" pitchFamily="18" charset="0"/>
              </a:rPr>
              <a:t>. 2010;33(8):</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doi</a:t>
            </a:r>
            <a:r>
              <a:rPr lang="en-US" sz="1100" dirty="0">
                <a:effectLst/>
                <a:latin typeface="Calibri" panose="020F0502020204030204" pitchFamily="34" charset="0"/>
                <a:ea typeface="Calibri" panose="020F0502020204030204" pitchFamily="34" charset="0"/>
                <a:cs typeface="Times New Roman" panose="02020603050405020304" pitchFamily="18" charset="0"/>
              </a:rPr>
              <a:t>: 10.3928/01477447-20100625-16.</a:t>
            </a:r>
          </a:p>
          <a:p>
            <a:pPr marL="342900" marR="0" lvl="0" indent="-342900">
              <a:lnSpc>
                <a:spcPct val="107000"/>
              </a:lnSpc>
              <a:spcBef>
                <a:spcPts val="0"/>
              </a:spcBef>
              <a:spcAft>
                <a:spcPts val="0"/>
              </a:spcAft>
              <a:buFont typeface="+mj-lt"/>
              <a:buAutoNum type="arabicPeriod"/>
            </a:pP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Driesman</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Fisher N,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Karia</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 et al. Fracture site mobility at 6 weeks after humeral shaft fracture predicts nonunion without surgery. </a:t>
            </a:r>
            <a:r>
              <a:rPr lang="en-US" sz="11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Journal of </a:t>
            </a:r>
            <a:r>
              <a:rPr lang="en-US" sz="11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Orthopaedic</a:t>
            </a:r>
            <a:r>
              <a:rPr lang="en-US" sz="11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Trauma</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2017;31:657-662.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Rutgers M, Ring D. Treatment of diaphyseal fractures of the humerus using a functional brace.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J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Orthop</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Trauma</a:t>
            </a:r>
            <a:r>
              <a:rPr lang="en-US" sz="1100" dirty="0">
                <a:effectLst/>
                <a:latin typeface="Calibri" panose="020F0502020204030204" pitchFamily="34" charset="0"/>
                <a:ea typeface="Calibri" panose="020F0502020204030204" pitchFamily="34" charset="0"/>
                <a:cs typeface="Times New Roman" panose="02020603050405020304" pitchFamily="18" charset="0"/>
              </a:rPr>
              <a:t>. 2006;20(9):597–601.</a:t>
            </a:r>
          </a:p>
          <a:p>
            <a:pPr marL="342900" marR="0" lvl="0" indent="-342900">
              <a:lnSpc>
                <a:spcPct val="107000"/>
              </a:lnSpc>
              <a:spcBef>
                <a:spcPts val="0"/>
              </a:spcBef>
              <a:spcAft>
                <a:spcPts val="0"/>
              </a:spcAft>
              <a:buFont typeface="+mj-lt"/>
              <a:buAutoNum type="arabicPeriod"/>
            </a:pP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Ramo</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Sumrein</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Lepola</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 et al. Effect of surgery vs functional bracing on functional outcome among patients with closed displaced humeral shaft fractures: The FISH randomized clinical trial. </a:t>
            </a:r>
            <a:r>
              <a:rPr lang="en-US" sz="11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JAMA</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2020;323(18):1792-1801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Serrano R, Mir H,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Sagi</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 et al, Modern Results of Functional Bracing of Humeral Shaft Fractures: A Multicenter Retrospective Analysis. </a:t>
            </a:r>
            <a:r>
              <a:rPr lang="en-US" sz="11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 </a:t>
            </a:r>
            <a:r>
              <a:rPr lang="en-US" sz="11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Orthop</a:t>
            </a:r>
            <a:r>
              <a:rPr lang="en-US" sz="11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Trauma</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2020 Apr;34(4):206-209.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Van de Wall B,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Ochen</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Y,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Beeres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 et al. Conservative vs. operative treatment for humeral shaft fractures: a meta-analysis and systematic review of randomized clinical trials and observational studies. </a:t>
            </a:r>
            <a:r>
              <a:rPr lang="en-US" sz="11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 Shoulder Elbow Surg</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2020;29,1493-1504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Attum</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Obremskey</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 Treatment of humeral shaft fractures: a critical analysis review. </a:t>
            </a:r>
            <a:r>
              <a:rPr lang="en-US" sz="11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JBJS reviews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2015;3(9):e5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McCormack RG, Brien D, Buckley RE, et al. Fixation of fractures of the shaft of the humerus by dynamic compression plate or intramedullary nail. A prospective,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randomised</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trial.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J Bone Joint Surg Br</a:t>
            </a:r>
            <a:r>
              <a:rPr lang="en-US" sz="1100" dirty="0">
                <a:effectLst/>
                <a:latin typeface="Calibri" panose="020F0502020204030204" pitchFamily="34" charset="0"/>
                <a:ea typeface="Calibri" panose="020F0502020204030204" pitchFamily="34" charset="0"/>
                <a:cs typeface="Times New Roman" panose="02020603050405020304" pitchFamily="18" charset="0"/>
              </a:rPr>
              <a:t>. 2000;82(3):336–339.</a:t>
            </a:r>
          </a:p>
          <a:p>
            <a:pPr marL="342900" marR="0" lvl="0" indent="-342900">
              <a:lnSpc>
                <a:spcPct val="107000"/>
              </a:lnSpc>
              <a:spcBef>
                <a:spcPts val="0"/>
              </a:spcBef>
              <a:spcAft>
                <a:spcPts val="0"/>
              </a:spcAft>
              <a:buFont typeface="+mj-lt"/>
              <a:buAutoNum type="arabicPeriod"/>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Ouyang H,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Xiong</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J, Xiang P, et al. Plate versus intramedullary nail fixation in the treatment of humeral shaft fractures: an updated meta-analysis. </a:t>
            </a:r>
            <a:r>
              <a:rPr lang="en-US" sz="11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 Shoulder Elbow Surg</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(2013) 22, 387-395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Wang X, Chen Z, Shao Y, et al. A meta-analysis of plate fixation versus intramedullary nailing for humeral shaft fractures</a:t>
            </a:r>
            <a:r>
              <a:rPr lang="en-US" sz="11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J </a:t>
            </a:r>
            <a:r>
              <a:rPr lang="en-US" sz="11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Orthop</a:t>
            </a:r>
            <a:r>
              <a:rPr lang="en-US" sz="11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Sci</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2013;18:388-397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33899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59C8A-9A40-4A7A-AB6D-CD9D34513E55}"/>
              </a:ext>
            </a:extLst>
          </p:cNvPr>
          <p:cNvSpPr>
            <a:spLocks noGrp="1"/>
          </p:cNvSpPr>
          <p:nvPr>
            <p:ph type="title"/>
          </p:nvPr>
        </p:nvSpPr>
        <p:spPr/>
        <p:txBody>
          <a:bodyPr/>
          <a:lstStyle/>
          <a:p>
            <a:r>
              <a:rPr lang="en-US" b="1" u="sng" dirty="0"/>
              <a:t>References</a:t>
            </a:r>
          </a:p>
        </p:txBody>
      </p:sp>
      <p:sp>
        <p:nvSpPr>
          <p:cNvPr id="3" name="Content Placeholder 2">
            <a:extLst>
              <a:ext uri="{FF2B5EF4-FFF2-40B4-BE49-F238E27FC236}">
                <a16:creationId xmlns:a16="http://schemas.microsoft.com/office/drawing/2014/main" id="{A8E9CCEE-C0F6-4A0E-9E1E-AF6FDAAFE95A}"/>
              </a:ext>
            </a:extLst>
          </p:cNvPr>
          <p:cNvSpPr>
            <a:spLocks noGrp="1"/>
          </p:cNvSpPr>
          <p:nvPr>
            <p:ph idx="1"/>
          </p:nvPr>
        </p:nvSpPr>
        <p:spPr/>
        <p:txBody>
          <a:bodyPr>
            <a:normAutofit fontScale="92500"/>
          </a:bodyPr>
          <a:lstStyle/>
          <a:p>
            <a:pPr marL="342900" marR="0" lvl="0" indent="-342900">
              <a:lnSpc>
                <a:spcPct val="107000"/>
              </a:lnSpc>
              <a:spcBef>
                <a:spcPts val="0"/>
              </a:spcBef>
              <a:spcAft>
                <a:spcPts val="0"/>
              </a:spcAft>
              <a:buFont typeface="+mj-lt"/>
              <a:buAutoNum type="arabicPeriod" startAt="17"/>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Bhandari M, Devereaux P, </a:t>
            </a:r>
            <a:r>
              <a:rPr lang="en-U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Mckee</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 et al. Compression plating versus intramedullary nailing of humeral shaft fractures – a meta-analysis. </a:t>
            </a:r>
            <a:r>
              <a:rPr lang="en-US"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Acta Ortho</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2006;77:2,279-284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17"/>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Putnam J, Nowak L, Sanders D, et al. Early post-operative outcomes of plate versus nail fixation for humeral shaft fractures</a:t>
            </a:r>
            <a:r>
              <a:rPr lang="en-US"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Injury</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2019;50,1460-1463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17"/>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Merrill R, Low S, Arvind V, et al. Length of stay and 30-day readmissions after isolated humeral shaft fracture open reduction and internal fixation compared to intramedullary nailing. </a:t>
            </a:r>
            <a:r>
              <a:rPr lang="en-US"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Injury,</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2020;51, 942-942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17"/>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Kim JW, Oh CW, Byun YS, et al. A prospective randomized study of operative treatment for noncomminuted humeral shaft fractures: conventional open plating versus minimal invasive plate osteosynthesis.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J </a:t>
            </a:r>
            <a:r>
              <a:rPr lang="en-US" sz="1200" i="1" dirty="0" err="1">
                <a:effectLst/>
                <a:latin typeface="Calibri" panose="020F0502020204030204" pitchFamily="34" charset="0"/>
                <a:ea typeface="Calibri" panose="020F0502020204030204" pitchFamily="34" charset="0"/>
                <a:cs typeface="Times New Roman" panose="02020603050405020304" pitchFamily="18" charset="0"/>
              </a:rPr>
              <a:t>Orthop</a:t>
            </a:r>
            <a:r>
              <a:rPr lang="en-US" sz="1200" i="1" dirty="0">
                <a:effectLst/>
                <a:latin typeface="Calibri" panose="020F0502020204030204" pitchFamily="34" charset="0"/>
                <a:ea typeface="Calibri" panose="020F0502020204030204" pitchFamily="34" charset="0"/>
                <a:cs typeface="Times New Roman" panose="02020603050405020304" pitchFamily="18" charset="0"/>
              </a:rPr>
              <a:t> Trauma</a:t>
            </a:r>
            <a:r>
              <a:rPr lang="en-US" sz="1200" dirty="0">
                <a:effectLst/>
                <a:latin typeface="Calibri" panose="020F0502020204030204" pitchFamily="34" charset="0"/>
                <a:ea typeface="Calibri" panose="020F0502020204030204" pitchFamily="34" charset="0"/>
                <a:cs typeface="Times New Roman" panose="02020603050405020304" pitchFamily="18" charset="0"/>
              </a:rPr>
              <a:t>. 2015;29(4):189–194.</a:t>
            </a:r>
          </a:p>
          <a:p>
            <a:pPr marL="342900" marR="0" lvl="0" indent="-342900">
              <a:lnSpc>
                <a:spcPct val="107000"/>
              </a:lnSpc>
              <a:spcBef>
                <a:spcPts val="0"/>
              </a:spcBef>
              <a:spcAft>
                <a:spcPts val="0"/>
              </a:spcAft>
              <a:buFont typeface="+mj-lt"/>
              <a:buAutoNum type="arabicPeriod" startAt="17"/>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Matsunaga FT, </a:t>
            </a:r>
            <a:r>
              <a:rPr lang="en-U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Tamaoki</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MJ, Matsumoto MH, et al. Minimally invasive osteosynthesis with a bridge plate versus a functional brace for humeral shaft fractures: a randomized controlled trial.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J Bone Joint Surg Am</a:t>
            </a:r>
            <a:r>
              <a:rPr lang="en-US" sz="1200" dirty="0">
                <a:effectLst/>
                <a:latin typeface="Calibri" panose="020F0502020204030204" pitchFamily="34" charset="0"/>
                <a:ea typeface="Calibri" panose="020F0502020204030204" pitchFamily="34" charset="0"/>
                <a:cs typeface="Times New Roman" panose="02020603050405020304" pitchFamily="18" charset="0"/>
              </a:rPr>
              <a:t>. 2017;99(7):583–592.</a:t>
            </a:r>
          </a:p>
          <a:p>
            <a:pPr marL="342900" marR="0" lvl="0" indent="-342900">
              <a:lnSpc>
                <a:spcPct val="107000"/>
              </a:lnSpc>
              <a:spcBef>
                <a:spcPts val="0"/>
              </a:spcBef>
              <a:spcAft>
                <a:spcPts val="0"/>
              </a:spcAft>
              <a:buFont typeface="+mj-lt"/>
              <a:buAutoNum type="arabicPeriod" startAt="17"/>
            </a:pPr>
            <a:r>
              <a:rPr lang="en-U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Tetsworth</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K, Hohmann E, Glatt V. Minimally invasive plate osteosynthesis of humeral shaft fractures: current state of the art. </a:t>
            </a:r>
            <a:r>
              <a:rPr lang="en-US"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JAAOS. </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2018;26:652-661.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17"/>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Wen H, Zhu S, Li C, et al. Antegrade intramedullary nail versus plate fixation in the treatment of humeral shaft fractures – an update meta-analysis. </a:t>
            </a:r>
            <a:r>
              <a:rPr lang="en-US"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Medicine</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2019 Nov; 98(46): e17952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17"/>
            </a:pPr>
            <a:r>
              <a:rPr lang="en-U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Jawa</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McCarty P, </a:t>
            </a:r>
            <a:r>
              <a:rPr lang="en-U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Doornberg</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J, et al. Extra-articular distal-third diaphyseal fractures of the humerus: a comparison of functional bracing and plate fixation.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J Bone Joint Surg Am</a:t>
            </a:r>
            <a:r>
              <a:rPr lang="en-US" sz="1200" dirty="0">
                <a:effectLst/>
                <a:latin typeface="Calibri" panose="020F0502020204030204" pitchFamily="34" charset="0"/>
                <a:ea typeface="Calibri" panose="020F0502020204030204" pitchFamily="34" charset="0"/>
                <a:cs typeface="Times New Roman" panose="02020603050405020304" pitchFamily="18" charset="0"/>
              </a:rPr>
              <a:t>. 2006;88(11):2343–2347.</a:t>
            </a:r>
          </a:p>
          <a:p>
            <a:pPr marL="342900" marR="0" lvl="0" indent="-342900">
              <a:lnSpc>
                <a:spcPct val="107000"/>
              </a:lnSpc>
              <a:spcBef>
                <a:spcPts val="0"/>
              </a:spcBef>
              <a:spcAft>
                <a:spcPts val="0"/>
              </a:spcAft>
              <a:buFont typeface="+mj-lt"/>
              <a:buAutoNum type="arabicPeriod" startAt="17"/>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Watson J, Kim H, Becker E, et al. Are two plates necessary for extraarticular fractures of the distal humerus? </a:t>
            </a:r>
            <a:r>
              <a:rPr lang="en-US"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Current Ortho Practice</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2014;25(5)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17"/>
            </a:pPr>
            <a:r>
              <a:rPr lang="en-U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Meloy</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 </a:t>
            </a:r>
            <a:r>
              <a:rPr lang="en-U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Mormino</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 </a:t>
            </a:r>
            <a:r>
              <a:rPr lang="en-U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Siska</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 et al. A paradigm shift in the surgical reconstruction of extra-articular distal humeral fractures: single-column plating. </a:t>
            </a:r>
            <a:r>
              <a:rPr lang="en-US"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Injury</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2014;44:1620-1624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17"/>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Ayoub M, </a:t>
            </a:r>
            <a:r>
              <a:rPr lang="en-U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Tarkin</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 Best care paradigm to optimize functionality after extra-articular distal humeral fractures in the young patient. </a:t>
            </a:r>
            <a:r>
              <a:rPr lang="en-US"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 clin ortho trauma</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2018;9S:S116-S122.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17"/>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Shao YC, Harwood P, </a:t>
            </a:r>
            <a:r>
              <a:rPr lang="en-U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Grotz</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MR, et al. Radial nerve palsy associated with fractures of the shaft of the humerus: a systematic review.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J Bone Joint Surg Br</a:t>
            </a:r>
            <a:r>
              <a:rPr lang="en-US" sz="1200" dirty="0">
                <a:effectLst/>
                <a:latin typeface="Calibri" panose="020F0502020204030204" pitchFamily="34" charset="0"/>
                <a:ea typeface="Calibri" panose="020F0502020204030204" pitchFamily="34" charset="0"/>
                <a:cs typeface="Times New Roman" panose="02020603050405020304" pitchFamily="18" charset="0"/>
              </a:rPr>
              <a:t>. 2005;87(12):1647–1652.</a:t>
            </a:r>
          </a:p>
          <a:p>
            <a:pPr marL="342900" marR="0" lvl="0" indent="-342900">
              <a:lnSpc>
                <a:spcPct val="107000"/>
              </a:lnSpc>
              <a:spcBef>
                <a:spcPts val="0"/>
              </a:spcBef>
              <a:spcAft>
                <a:spcPts val="0"/>
              </a:spcAft>
              <a:buFont typeface="+mj-lt"/>
              <a:buAutoNum type="arabicPeriod" startAt="17"/>
            </a:pPr>
            <a:r>
              <a:rPr lang="en-U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Streufert</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 </a:t>
            </a:r>
            <a:r>
              <a:rPr lang="en-U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Eaford</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 Sellers T, et al. Iatrogenic nerve palsy occurs with anterior and posterior approaches for humeral shaft fixation</a:t>
            </a:r>
            <a:r>
              <a:rPr lang="en-US"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J Ortho Trauma</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2020;34:163-168.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17"/>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Ilyas A, Mangan J, Graham J. Radial nerve palsy recovery with fractures of the humerus: an updated systematic review. </a:t>
            </a:r>
            <a:r>
              <a:rPr lang="en-US"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JAAOS</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2020;28:e263-e269.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startAt="17"/>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Oliver W, Smith T, Nicholson J, et al. The radiographic union score for humeral fractures (RUSHU) predicts humeral shaft nonunion. </a:t>
            </a:r>
            <a:r>
              <a:rPr lang="en-US"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Bone Joint J</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2019 Oct;101-B(10):1300-1306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94748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80"/>
</p:tagLst>
</file>

<file path=ppt/tags/tag10.xml><?xml version="1.0" encoding="utf-8"?>
<p:tagLst xmlns:a="http://schemas.openxmlformats.org/drawingml/2006/main" xmlns:r="http://schemas.openxmlformats.org/officeDocument/2006/relationships" xmlns:p="http://schemas.openxmlformats.org/presentationml/2006/main">
  <p:tag name="AS_UNIQUEID" val="87"/>
</p:tagLst>
</file>

<file path=ppt/tags/tag100.xml><?xml version="1.0" encoding="utf-8"?>
<p:tagLst xmlns:a="http://schemas.openxmlformats.org/drawingml/2006/main" xmlns:r="http://schemas.openxmlformats.org/officeDocument/2006/relationships" xmlns:p="http://schemas.openxmlformats.org/presentationml/2006/main">
  <p:tag name="AS_UNIQUEID" val="83"/>
</p:tagLst>
</file>

<file path=ppt/tags/tag101.xml><?xml version="1.0" encoding="utf-8"?>
<p:tagLst xmlns:a="http://schemas.openxmlformats.org/drawingml/2006/main" xmlns:r="http://schemas.openxmlformats.org/officeDocument/2006/relationships" xmlns:p="http://schemas.openxmlformats.org/presentationml/2006/main">
  <p:tag name="AS_UNIQUEID" val="85"/>
</p:tagLst>
</file>

<file path=ppt/tags/tag102.xml><?xml version="1.0" encoding="utf-8"?>
<p:tagLst xmlns:a="http://schemas.openxmlformats.org/drawingml/2006/main" xmlns:r="http://schemas.openxmlformats.org/officeDocument/2006/relationships" xmlns:p="http://schemas.openxmlformats.org/presentationml/2006/main">
  <p:tag name="AS_UNIQUEID" val="87"/>
</p:tagLst>
</file>

<file path=ppt/tags/tag103.xml><?xml version="1.0" encoding="utf-8"?>
<p:tagLst xmlns:a="http://schemas.openxmlformats.org/drawingml/2006/main" xmlns:r="http://schemas.openxmlformats.org/officeDocument/2006/relationships" xmlns:p="http://schemas.openxmlformats.org/presentationml/2006/main">
  <p:tag name="AS_UNIQUEID" val="88"/>
</p:tagLst>
</file>

<file path=ppt/tags/tag104.xml><?xml version="1.0" encoding="utf-8"?>
<p:tagLst xmlns:a="http://schemas.openxmlformats.org/drawingml/2006/main" xmlns:r="http://schemas.openxmlformats.org/officeDocument/2006/relationships" xmlns:p="http://schemas.openxmlformats.org/presentationml/2006/main">
  <p:tag name="AS_UNIQUEID" val="89"/>
</p:tagLst>
</file>

<file path=ppt/tags/tag105.xml><?xml version="1.0" encoding="utf-8"?>
<p:tagLst xmlns:a="http://schemas.openxmlformats.org/drawingml/2006/main" xmlns:r="http://schemas.openxmlformats.org/officeDocument/2006/relationships" xmlns:p="http://schemas.openxmlformats.org/presentationml/2006/main">
  <p:tag name="AS_UNIQUEID" val="90"/>
</p:tagLst>
</file>

<file path=ppt/tags/tag106.xml><?xml version="1.0" encoding="utf-8"?>
<p:tagLst xmlns:a="http://schemas.openxmlformats.org/drawingml/2006/main" xmlns:r="http://schemas.openxmlformats.org/officeDocument/2006/relationships" xmlns:p="http://schemas.openxmlformats.org/presentationml/2006/main">
  <p:tag name="AS_UNIQUEID" val="80"/>
</p:tagLst>
</file>

<file path=ppt/tags/tag107.xml><?xml version="1.0" encoding="utf-8"?>
<p:tagLst xmlns:a="http://schemas.openxmlformats.org/drawingml/2006/main" xmlns:r="http://schemas.openxmlformats.org/officeDocument/2006/relationships" xmlns:p="http://schemas.openxmlformats.org/presentationml/2006/main">
  <p:tag name="AS_UNIQUEID" val="83"/>
</p:tagLst>
</file>

<file path=ppt/tags/tag108.xml><?xml version="1.0" encoding="utf-8"?>
<p:tagLst xmlns:a="http://schemas.openxmlformats.org/drawingml/2006/main" xmlns:r="http://schemas.openxmlformats.org/officeDocument/2006/relationships" xmlns:p="http://schemas.openxmlformats.org/presentationml/2006/main">
  <p:tag name="AS_UNIQUEID" val="84"/>
</p:tagLst>
</file>

<file path=ppt/tags/tag109.xml><?xml version="1.0" encoding="utf-8"?>
<p:tagLst xmlns:a="http://schemas.openxmlformats.org/drawingml/2006/main" xmlns:r="http://schemas.openxmlformats.org/officeDocument/2006/relationships" xmlns:p="http://schemas.openxmlformats.org/presentationml/2006/main">
  <p:tag name="AS_UNIQUEID" val="85"/>
</p:tagLst>
</file>

<file path=ppt/tags/tag11.xml><?xml version="1.0" encoding="utf-8"?>
<p:tagLst xmlns:a="http://schemas.openxmlformats.org/drawingml/2006/main" xmlns:r="http://schemas.openxmlformats.org/officeDocument/2006/relationships" xmlns:p="http://schemas.openxmlformats.org/presentationml/2006/main">
  <p:tag name="AS_UNIQUEID" val="89"/>
</p:tagLst>
</file>

<file path=ppt/tags/tag110.xml><?xml version="1.0" encoding="utf-8"?>
<p:tagLst xmlns:a="http://schemas.openxmlformats.org/drawingml/2006/main" xmlns:r="http://schemas.openxmlformats.org/officeDocument/2006/relationships" xmlns:p="http://schemas.openxmlformats.org/presentationml/2006/main">
  <p:tag name="AS_UNIQUEID" val="86"/>
</p:tagLst>
</file>

<file path=ppt/tags/tag111.xml><?xml version="1.0" encoding="utf-8"?>
<p:tagLst xmlns:a="http://schemas.openxmlformats.org/drawingml/2006/main" xmlns:r="http://schemas.openxmlformats.org/officeDocument/2006/relationships" xmlns:p="http://schemas.openxmlformats.org/presentationml/2006/main">
  <p:tag name="AS_UNIQUEID" val="87"/>
</p:tagLst>
</file>

<file path=ppt/tags/tag112.xml><?xml version="1.0" encoding="utf-8"?>
<p:tagLst xmlns:a="http://schemas.openxmlformats.org/drawingml/2006/main" xmlns:r="http://schemas.openxmlformats.org/officeDocument/2006/relationships" xmlns:p="http://schemas.openxmlformats.org/presentationml/2006/main">
  <p:tag name="AS_UNIQUEID" val="88"/>
</p:tagLst>
</file>

<file path=ppt/tags/tag113.xml><?xml version="1.0" encoding="utf-8"?>
<p:tagLst xmlns:a="http://schemas.openxmlformats.org/drawingml/2006/main" xmlns:r="http://schemas.openxmlformats.org/officeDocument/2006/relationships" xmlns:p="http://schemas.openxmlformats.org/presentationml/2006/main">
  <p:tag name="AS_UNIQUEID" val="89"/>
</p:tagLst>
</file>

<file path=ppt/tags/tag114.xml><?xml version="1.0" encoding="utf-8"?>
<p:tagLst xmlns:a="http://schemas.openxmlformats.org/drawingml/2006/main" xmlns:r="http://schemas.openxmlformats.org/officeDocument/2006/relationships" xmlns:p="http://schemas.openxmlformats.org/presentationml/2006/main">
  <p:tag name="AS_UNIQUEID" val="90"/>
</p:tagLst>
</file>

<file path=ppt/tags/tag115.xml><?xml version="1.0" encoding="utf-8"?>
<p:tagLst xmlns:a="http://schemas.openxmlformats.org/drawingml/2006/main" xmlns:r="http://schemas.openxmlformats.org/officeDocument/2006/relationships" xmlns:p="http://schemas.openxmlformats.org/presentationml/2006/main">
  <p:tag name="AS_UNIQUEID" val="80"/>
</p:tagLst>
</file>

<file path=ppt/tags/tag116.xml><?xml version="1.0" encoding="utf-8"?>
<p:tagLst xmlns:a="http://schemas.openxmlformats.org/drawingml/2006/main" xmlns:r="http://schemas.openxmlformats.org/officeDocument/2006/relationships" xmlns:p="http://schemas.openxmlformats.org/presentationml/2006/main">
  <p:tag name="AS_UNIQUEID" val="83"/>
</p:tagLst>
</file>

<file path=ppt/tags/tag117.xml><?xml version="1.0" encoding="utf-8"?>
<p:tagLst xmlns:a="http://schemas.openxmlformats.org/drawingml/2006/main" xmlns:r="http://schemas.openxmlformats.org/officeDocument/2006/relationships" xmlns:p="http://schemas.openxmlformats.org/presentationml/2006/main">
  <p:tag name="AS_UNIQUEID" val="84"/>
</p:tagLst>
</file>

<file path=ppt/tags/tag118.xml><?xml version="1.0" encoding="utf-8"?>
<p:tagLst xmlns:a="http://schemas.openxmlformats.org/drawingml/2006/main" xmlns:r="http://schemas.openxmlformats.org/officeDocument/2006/relationships" xmlns:p="http://schemas.openxmlformats.org/presentationml/2006/main">
  <p:tag name="AS_UNIQUEID" val="87"/>
</p:tagLst>
</file>

<file path=ppt/tags/tag119.xml><?xml version="1.0" encoding="utf-8"?>
<p:tagLst xmlns:a="http://schemas.openxmlformats.org/drawingml/2006/main" xmlns:r="http://schemas.openxmlformats.org/officeDocument/2006/relationships" xmlns:p="http://schemas.openxmlformats.org/presentationml/2006/main">
  <p:tag name="AS_UNIQUEID" val="88"/>
</p:tagLst>
</file>

<file path=ppt/tags/tag12.xml><?xml version="1.0" encoding="utf-8"?>
<p:tagLst xmlns:a="http://schemas.openxmlformats.org/drawingml/2006/main" xmlns:r="http://schemas.openxmlformats.org/officeDocument/2006/relationships" xmlns:p="http://schemas.openxmlformats.org/presentationml/2006/main">
  <p:tag name="AS_UNIQUEID" val="90"/>
</p:tagLst>
</file>

<file path=ppt/tags/tag120.xml><?xml version="1.0" encoding="utf-8"?>
<p:tagLst xmlns:a="http://schemas.openxmlformats.org/drawingml/2006/main" xmlns:r="http://schemas.openxmlformats.org/officeDocument/2006/relationships" xmlns:p="http://schemas.openxmlformats.org/presentationml/2006/main">
  <p:tag name="AS_UNIQUEID" val="89"/>
</p:tagLst>
</file>

<file path=ppt/tags/tag121.xml><?xml version="1.0" encoding="utf-8"?>
<p:tagLst xmlns:a="http://schemas.openxmlformats.org/drawingml/2006/main" xmlns:r="http://schemas.openxmlformats.org/officeDocument/2006/relationships" xmlns:p="http://schemas.openxmlformats.org/presentationml/2006/main">
  <p:tag name="AS_UNIQUEID" val="90"/>
</p:tagLst>
</file>

<file path=ppt/tags/tag122.xml><?xml version="1.0" encoding="utf-8"?>
<p:tagLst xmlns:a="http://schemas.openxmlformats.org/drawingml/2006/main" xmlns:r="http://schemas.openxmlformats.org/officeDocument/2006/relationships" xmlns:p="http://schemas.openxmlformats.org/presentationml/2006/main">
  <p:tag name="AS_UNIQUEID" val="80"/>
</p:tagLst>
</file>

<file path=ppt/tags/tag123.xml><?xml version="1.0" encoding="utf-8"?>
<p:tagLst xmlns:a="http://schemas.openxmlformats.org/drawingml/2006/main" xmlns:r="http://schemas.openxmlformats.org/officeDocument/2006/relationships" xmlns:p="http://schemas.openxmlformats.org/presentationml/2006/main">
  <p:tag name="AS_UNIQUEID" val="83"/>
</p:tagLst>
</file>

<file path=ppt/tags/tag124.xml><?xml version="1.0" encoding="utf-8"?>
<p:tagLst xmlns:a="http://schemas.openxmlformats.org/drawingml/2006/main" xmlns:r="http://schemas.openxmlformats.org/officeDocument/2006/relationships" xmlns:p="http://schemas.openxmlformats.org/presentationml/2006/main">
  <p:tag name="AS_UNIQUEID" val="85"/>
</p:tagLst>
</file>

<file path=ppt/tags/tag125.xml><?xml version="1.0" encoding="utf-8"?>
<p:tagLst xmlns:a="http://schemas.openxmlformats.org/drawingml/2006/main" xmlns:r="http://schemas.openxmlformats.org/officeDocument/2006/relationships" xmlns:p="http://schemas.openxmlformats.org/presentationml/2006/main">
  <p:tag name="AS_UNIQUEID" val="87"/>
</p:tagLst>
</file>

<file path=ppt/tags/tag126.xml><?xml version="1.0" encoding="utf-8"?>
<p:tagLst xmlns:a="http://schemas.openxmlformats.org/drawingml/2006/main" xmlns:r="http://schemas.openxmlformats.org/officeDocument/2006/relationships" xmlns:p="http://schemas.openxmlformats.org/presentationml/2006/main">
  <p:tag name="AS_UNIQUEID" val="88"/>
</p:tagLst>
</file>

<file path=ppt/tags/tag127.xml><?xml version="1.0" encoding="utf-8"?>
<p:tagLst xmlns:a="http://schemas.openxmlformats.org/drawingml/2006/main" xmlns:r="http://schemas.openxmlformats.org/officeDocument/2006/relationships" xmlns:p="http://schemas.openxmlformats.org/presentationml/2006/main">
  <p:tag name="AS_UNIQUEID" val="89"/>
</p:tagLst>
</file>

<file path=ppt/tags/tag128.xml><?xml version="1.0" encoding="utf-8"?>
<p:tagLst xmlns:a="http://schemas.openxmlformats.org/drawingml/2006/main" xmlns:r="http://schemas.openxmlformats.org/officeDocument/2006/relationships" xmlns:p="http://schemas.openxmlformats.org/presentationml/2006/main">
  <p:tag name="AS_UNIQUEID" val="90"/>
</p:tagLst>
</file>

<file path=ppt/tags/tag129.xml><?xml version="1.0" encoding="utf-8"?>
<p:tagLst xmlns:a="http://schemas.openxmlformats.org/drawingml/2006/main" xmlns:r="http://schemas.openxmlformats.org/officeDocument/2006/relationships" xmlns:p="http://schemas.openxmlformats.org/presentationml/2006/main">
  <p:tag name="AS_UNIQUEID" val="80"/>
</p:tagLst>
</file>

<file path=ppt/tags/tag13.xml><?xml version="1.0" encoding="utf-8"?>
<p:tagLst xmlns:a="http://schemas.openxmlformats.org/drawingml/2006/main" xmlns:r="http://schemas.openxmlformats.org/officeDocument/2006/relationships" xmlns:p="http://schemas.openxmlformats.org/presentationml/2006/main">
  <p:tag name="AS_UNIQUEID" val="80"/>
</p:tagLst>
</file>

<file path=ppt/tags/tag130.xml><?xml version="1.0" encoding="utf-8"?>
<p:tagLst xmlns:a="http://schemas.openxmlformats.org/drawingml/2006/main" xmlns:r="http://schemas.openxmlformats.org/officeDocument/2006/relationships" xmlns:p="http://schemas.openxmlformats.org/presentationml/2006/main">
  <p:tag name="AS_UNIQUEID" val="83"/>
</p:tagLst>
</file>

<file path=ppt/tags/tag131.xml><?xml version="1.0" encoding="utf-8"?>
<p:tagLst xmlns:a="http://schemas.openxmlformats.org/drawingml/2006/main" xmlns:r="http://schemas.openxmlformats.org/officeDocument/2006/relationships" xmlns:p="http://schemas.openxmlformats.org/presentationml/2006/main">
  <p:tag name="AS_UNIQUEID" val="84"/>
</p:tagLst>
</file>

<file path=ppt/tags/tag132.xml><?xml version="1.0" encoding="utf-8"?>
<p:tagLst xmlns:a="http://schemas.openxmlformats.org/drawingml/2006/main" xmlns:r="http://schemas.openxmlformats.org/officeDocument/2006/relationships" xmlns:p="http://schemas.openxmlformats.org/presentationml/2006/main">
  <p:tag name="AS_UNIQUEID" val="85"/>
</p:tagLst>
</file>

<file path=ppt/tags/tag133.xml><?xml version="1.0" encoding="utf-8"?>
<p:tagLst xmlns:a="http://schemas.openxmlformats.org/drawingml/2006/main" xmlns:r="http://schemas.openxmlformats.org/officeDocument/2006/relationships" xmlns:p="http://schemas.openxmlformats.org/presentationml/2006/main">
  <p:tag name="AS_UNIQUEID" val="87"/>
</p:tagLst>
</file>

<file path=ppt/tags/tag134.xml><?xml version="1.0" encoding="utf-8"?>
<p:tagLst xmlns:a="http://schemas.openxmlformats.org/drawingml/2006/main" xmlns:r="http://schemas.openxmlformats.org/officeDocument/2006/relationships" xmlns:p="http://schemas.openxmlformats.org/presentationml/2006/main">
  <p:tag name="AS_UNIQUEID" val="88"/>
</p:tagLst>
</file>

<file path=ppt/tags/tag135.xml><?xml version="1.0" encoding="utf-8"?>
<p:tagLst xmlns:a="http://schemas.openxmlformats.org/drawingml/2006/main" xmlns:r="http://schemas.openxmlformats.org/officeDocument/2006/relationships" xmlns:p="http://schemas.openxmlformats.org/presentationml/2006/main">
  <p:tag name="AS_UNIQUEID" val="89"/>
</p:tagLst>
</file>

<file path=ppt/tags/tag14.xml><?xml version="1.0" encoding="utf-8"?>
<p:tagLst xmlns:a="http://schemas.openxmlformats.org/drawingml/2006/main" xmlns:r="http://schemas.openxmlformats.org/officeDocument/2006/relationships" xmlns:p="http://schemas.openxmlformats.org/presentationml/2006/main">
  <p:tag name="AS_UNIQUEID" val="83"/>
</p:tagLst>
</file>

<file path=ppt/tags/tag15.xml><?xml version="1.0" encoding="utf-8"?>
<p:tagLst xmlns:a="http://schemas.openxmlformats.org/drawingml/2006/main" xmlns:r="http://schemas.openxmlformats.org/officeDocument/2006/relationships" xmlns:p="http://schemas.openxmlformats.org/presentationml/2006/main">
  <p:tag name="AS_UNIQUEID" val="84"/>
</p:tagLst>
</file>

<file path=ppt/tags/tag16.xml><?xml version="1.0" encoding="utf-8"?>
<p:tagLst xmlns:a="http://schemas.openxmlformats.org/drawingml/2006/main" xmlns:r="http://schemas.openxmlformats.org/officeDocument/2006/relationships" xmlns:p="http://schemas.openxmlformats.org/presentationml/2006/main">
  <p:tag name="AS_UNIQUEID" val="87"/>
</p:tagLst>
</file>

<file path=ppt/tags/tag17.xml><?xml version="1.0" encoding="utf-8"?>
<p:tagLst xmlns:a="http://schemas.openxmlformats.org/drawingml/2006/main" xmlns:r="http://schemas.openxmlformats.org/officeDocument/2006/relationships" xmlns:p="http://schemas.openxmlformats.org/presentationml/2006/main">
  <p:tag name="AS_UNIQUEID" val="88"/>
</p:tagLst>
</file>

<file path=ppt/tags/tag18.xml><?xml version="1.0" encoding="utf-8"?>
<p:tagLst xmlns:a="http://schemas.openxmlformats.org/drawingml/2006/main" xmlns:r="http://schemas.openxmlformats.org/officeDocument/2006/relationships" xmlns:p="http://schemas.openxmlformats.org/presentationml/2006/main">
  <p:tag name="AS_UNIQUEID" val="89"/>
</p:tagLst>
</file>

<file path=ppt/tags/tag19.xml><?xml version="1.0" encoding="utf-8"?>
<p:tagLst xmlns:a="http://schemas.openxmlformats.org/drawingml/2006/main" xmlns:r="http://schemas.openxmlformats.org/officeDocument/2006/relationships" xmlns:p="http://schemas.openxmlformats.org/presentationml/2006/main">
  <p:tag name="AS_UNIQUEID" val="90"/>
</p:tagLst>
</file>

<file path=ppt/tags/tag2.xml><?xml version="1.0" encoding="utf-8"?>
<p:tagLst xmlns:a="http://schemas.openxmlformats.org/drawingml/2006/main" xmlns:r="http://schemas.openxmlformats.org/officeDocument/2006/relationships" xmlns:p="http://schemas.openxmlformats.org/presentationml/2006/main">
  <p:tag name="AS_UNIQUEID" val="83"/>
</p:tagLst>
</file>

<file path=ppt/tags/tag20.xml><?xml version="1.0" encoding="utf-8"?>
<p:tagLst xmlns:a="http://schemas.openxmlformats.org/drawingml/2006/main" xmlns:r="http://schemas.openxmlformats.org/officeDocument/2006/relationships" xmlns:p="http://schemas.openxmlformats.org/presentationml/2006/main">
  <p:tag name="AS_UNIQUEID" val="90"/>
</p:tagLst>
</file>

<file path=ppt/tags/tag21.xml><?xml version="1.0" encoding="utf-8"?>
<p:tagLst xmlns:a="http://schemas.openxmlformats.org/drawingml/2006/main" xmlns:r="http://schemas.openxmlformats.org/officeDocument/2006/relationships" xmlns:p="http://schemas.openxmlformats.org/presentationml/2006/main">
  <p:tag name="AS_UNIQUEID" val="83"/>
</p:tagLst>
</file>

<file path=ppt/tags/tag22.xml><?xml version="1.0" encoding="utf-8"?>
<p:tagLst xmlns:a="http://schemas.openxmlformats.org/drawingml/2006/main" xmlns:r="http://schemas.openxmlformats.org/officeDocument/2006/relationships" xmlns:p="http://schemas.openxmlformats.org/presentationml/2006/main">
  <p:tag name="AS_UNIQUEID" val="84"/>
</p:tagLst>
</file>

<file path=ppt/tags/tag23.xml><?xml version="1.0" encoding="utf-8"?>
<p:tagLst xmlns:a="http://schemas.openxmlformats.org/drawingml/2006/main" xmlns:r="http://schemas.openxmlformats.org/officeDocument/2006/relationships" xmlns:p="http://schemas.openxmlformats.org/presentationml/2006/main">
  <p:tag name="AS_UNIQUEID" val="87"/>
</p:tagLst>
</file>

<file path=ppt/tags/tag24.xml><?xml version="1.0" encoding="utf-8"?>
<p:tagLst xmlns:a="http://schemas.openxmlformats.org/drawingml/2006/main" xmlns:r="http://schemas.openxmlformats.org/officeDocument/2006/relationships" xmlns:p="http://schemas.openxmlformats.org/presentationml/2006/main">
  <p:tag name="AS_UNIQUEID" val="88"/>
</p:tagLst>
</file>

<file path=ppt/tags/tag25.xml><?xml version="1.0" encoding="utf-8"?>
<p:tagLst xmlns:a="http://schemas.openxmlformats.org/drawingml/2006/main" xmlns:r="http://schemas.openxmlformats.org/officeDocument/2006/relationships" xmlns:p="http://schemas.openxmlformats.org/presentationml/2006/main">
  <p:tag name="AS_UNIQUEID" val="89"/>
</p:tagLst>
</file>

<file path=ppt/tags/tag26.xml><?xml version="1.0" encoding="utf-8"?>
<p:tagLst xmlns:a="http://schemas.openxmlformats.org/drawingml/2006/main" xmlns:r="http://schemas.openxmlformats.org/officeDocument/2006/relationships" xmlns:p="http://schemas.openxmlformats.org/presentationml/2006/main">
  <p:tag name="AS_UNIQUEID" val="80"/>
</p:tagLst>
</file>

<file path=ppt/tags/tag27.xml><?xml version="1.0" encoding="utf-8"?>
<p:tagLst xmlns:a="http://schemas.openxmlformats.org/drawingml/2006/main" xmlns:r="http://schemas.openxmlformats.org/officeDocument/2006/relationships" xmlns:p="http://schemas.openxmlformats.org/presentationml/2006/main">
  <p:tag name="AS_UNIQUEID" val="83"/>
</p:tagLst>
</file>

<file path=ppt/tags/tag28.xml><?xml version="1.0" encoding="utf-8"?>
<p:tagLst xmlns:a="http://schemas.openxmlformats.org/drawingml/2006/main" xmlns:r="http://schemas.openxmlformats.org/officeDocument/2006/relationships" xmlns:p="http://schemas.openxmlformats.org/presentationml/2006/main">
  <p:tag name="AS_UNIQUEID" val="84"/>
</p:tagLst>
</file>

<file path=ppt/tags/tag29.xml><?xml version="1.0" encoding="utf-8"?>
<p:tagLst xmlns:a="http://schemas.openxmlformats.org/drawingml/2006/main" xmlns:r="http://schemas.openxmlformats.org/officeDocument/2006/relationships" xmlns:p="http://schemas.openxmlformats.org/presentationml/2006/main">
  <p:tag name="AS_UNIQUEID" val="87"/>
</p:tagLst>
</file>

<file path=ppt/tags/tag3.xml><?xml version="1.0" encoding="utf-8"?>
<p:tagLst xmlns:a="http://schemas.openxmlformats.org/drawingml/2006/main" xmlns:r="http://schemas.openxmlformats.org/officeDocument/2006/relationships" xmlns:p="http://schemas.openxmlformats.org/presentationml/2006/main">
  <p:tag name="AS_UNIQUEID" val="84"/>
</p:tagLst>
</file>

<file path=ppt/tags/tag30.xml><?xml version="1.0" encoding="utf-8"?>
<p:tagLst xmlns:a="http://schemas.openxmlformats.org/drawingml/2006/main" xmlns:r="http://schemas.openxmlformats.org/officeDocument/2006/relationships" xmlns:p="http://schemas.openxmlformats.org/presentationml/2006/main">
  <p:tag name="AS_UNIQUEID" val="88"/>
</p:tagLst>
</file>

<file path=ppt/tags/tag31.xml><?xml version="1.0" encoding="utf-8"?>
<p:tagLst xmlns:a="http://schemas.openxmlformats.org/drawingml/2006/main" xmlns:r="http://schemas.openxmlformats.org/officeDocument/2006/relationships" xmlns:p="http://schemas.openxmlformats.org/presentationml/2006/main">
  <p:tag name="AS_UNIQUEID" val="89"/>
</p:tagLst>
</file>

<file path=ppt/tags/tag32.xml><?xml version="1.0" encoding="utf-8"?>
<p:tagLst xmlns:a="http://schemas.openxmlformats.org/drawingml/2006/main" xmlns:r="http://schemas.openxmlformats.org/officeDocument/2006/relationships" xmlns:p="http://schemas.openxmlformats.org/presentationml/2006/main">
  <p:tag name="AS_UNIQUEID" val="90"/>
</p:tagLst>
</file>

<file path=ppt/tags/tag33.xml><?xml version="1.0" encoding="utf-8"?>
<p:tagLst xmlns:a="http://schemas.openxmlformats.org/drawingml/2006/main" xmlns:r="http://schemas.openxmlformats.org/officeDocument/2006/relationships" xmlns:p="http://schemas.openxmlformats.org/presentationml/2006/main">
  <p:tag name="AS_UNIQUEID" val="84"/>
</p:tagLst>
</file>

<file path=ppt/tags/tag34.xml><?xml version="1.0" encoding="utf-8"?>
<p:tagLst xmlns:a="http://schemas.openxmlformats.org/drawingml/2006/main" xmlns:r="http://schemas.openxmlformats.org/officeDocument/2006/relationships" xmlns:p="http://schemas.openxmlformats.org/presentationml/2006/main">
  <p:tag name="AS_UNIQUEID" val="85"/>
</p:tagLst>
</file>

<file path=ppt/tags/tag35.xml><?xml version="1.0" encoding="utf-8"?>
<p:tagLst xmlns:a="http://schemas.openxmlformats.org/drawingml/2006/main" xmlns:r="http://schemas.openxmlformats.org/officeDocument/2006/relationships" xmlns:p="http://schemas.openxmlformats.org/presentationml/2006/main">
  <p:tag name="AS_UNIQUEID" val="87"/>
</p:tagLst>
</file>

<file path=ppt/tags/tag36.xml><?xml version="1.0" encoding="utf-8"?>
<p:tagLst xmlns:a="http://schemas.openxmlformats.org/drawingml/2006/main" xmlns:r="http://schemas.openxmlformats.org/officeDocument/2006/relationships" xmlns:p="http://schemas.openxmlformats.org/presentationml/2006/main">
  <p:tag name="AS_UNIQUEID" val="89"/>
</p:tagLst>
</file>

<file path=ppt/tags/tag37.xml><?xml version="1.0" encoding="utf-8"?>
<p:tagLst xmlns:a="http://schemas.openxmlformats.org/drawingml/2006/main" xmlns:r="http://schemas.openxmlformats.org/officeDocument/2006/relationships" xmlns:p="http://schemas.openxmlformats.org/presentationml/2006/main">
  <p:tag name="AS_UNIQUEID" val="90"/>
</p:tagLst>
</file>

<file path=ppt/tags/tag38.xml><?xml version="1.0" encoding="utf-8"?>
<p:tagLst xmlns:a="http://schemas.openxmlformats.org/drawingml/2006/main" xmlns:r="http://schemas.openxmlformats.org/officeDocument/2006/relationships" xmlns:p="http://schemas.openxmlformats.org/presentationml/2006/main">
  <p:tag name="AS_UNIQUEID" val="80"/>
</p:tagLst>
</file>

<file path=ppt/tags/tag39.xml><?xml version="1.0" encoding="utf-8"?>
<p:tagLst xmlns:a="http://schemas.openxmlformats.org/drawingml/2006/main" xmlns:r="http://schemas.openxmlformats.org/officeDocument/2006/relationships" xmlns:p="http://schemas.openxmlformats.org/presentationml/2006/main">
  <p:tag name="AS_UNIQUEID" val="83"/>
</p:tagLst>
</file>

<file path=ppt/tags/tag4.xml><?xml version="1.0" encoding="utf-8"?>
<p:tagLst xmlns:a="http://schemas.openxmlformats.org/drawingml/2006/main" xmlns:r="http://schemas.openxmlformats.org/officeDocument/2006/relationships" xmlns:p="http://schemas.openxmlformats.org/presentationml/2006/main">
  <p:tag name="AS_UNIQUEID" val="87"/>
</p:tagLst>
</file>

<file path=ppt/tags/tag40.xml><?xml version="1.0" encoding="utf-8"?>
<p:tagLst xmlns:a="http://schemas.openxmlformats.org/drawingml/2006/main" xmlns:r="http://schemas.openxmlformats.org/officeDocument/2006/relationships" xmlns:p="http://schemas.openxmlformats.org/presentationml/2006/main">
  <p:tag name="AS_UNIQUEID" val="84"/>
</p:tagLst>
</file>

<file path=ppt/tags/tag41.xml><?xml version="1.0" encoding="utf-8"?>
<p:tagLst xmlns:a="http://schemas.openxmlformats.org/drawingml/2006/main" xmlns:r="http://schemas.openxmlformats.org/officeDocument/2006/relationships" xmlns:p="http://schemas.openxmlformats.org/presentationml/2006/main">
  <p:tag name="AS_UNIQUEID" val="87"/>
</p:tagLst>
</file>

<file path=ppt/tags/tag42.xml><?xml version="1.0" encoding="utf-8"?>
<p:tagLst xmlns:a="http://schemas.openxmlformats.org/drawingml/2006/main" xmlns:r="http://schemas.openxmlformats.org/officeDocument/2006/relationships" xmlns:p="http://schemas.openxmlformats.org/presentationml/2006/main">
  <p:tag name="AS_UNIQUEID" val="88"/>
</p:tagLst>
</file>

<file path=ppt/tags/tag43.xml><?xml version="1.0" encoding="utf-8"?>
<p:tagLst xmlns:a="http://schemas.openxmlformats.org/drawingml/2006/main" xmlns:r="http://schemas.openxmlformats.org/officeDocument/2006/relationships" xmlns:p="http://schemas.openxmlformats.org/presentationml/2006/main">
  <p:tag name="AS_UNIQUEID" val="89"/>
</p:tagLst>
</file>

<file path=ppt/tags/tag44.xml><?xml version="1.0" encoding="utf-8"?>
<p:tagLst xmlns:a="http://schemas.openxmlformats.org/drawingml/2006/main" xmlns:r="http://schemas.openxmlformats.org/officeDocument/2006/relationships" xmlns:p="http://schemas.openxmlformats.org/presentationml/2006/main">
  <p:tag name="AS_UNIQUEID" val="90"/>
</p:tagLst>
</file>

<file path=ppt/tags/tag45.xml><?xml version="1.0" encoding="utf-8"?>
<p:tagLst xmlns:a="http://schemas.openxmlformats.org/drawingml/2006/main" xmlns:r="http://schemas.openxmlformats.org/officeDocument/2006/relationships" xmlns:p="http://schemas.openxmlformats.org/presentationml/2006/main">
  <p:tag name="AS_UNIQUEID" val="85"/>
</p:tagLst>
</file>

<file path=ppt/tags/tag46.xml><?xml version="1.0" encoding="utf-8"?>
<p:tagLst xmlns:a="http://schemas.openxmlformats.org/drawingml/2006/main" xmlns:r="http://schemas.openxmlformats.org/officeDocument/2006/relationships" xmlns:p="http://schemas.openxmlformats.org/presentationml/2006/main">
  <p:tag name="AS_UNIQUEID" val="84"/>
</p:tagLst>
</file>

<file path=ppt/tags/tag47.xml><?xml version="1.0" encoding="utf-8"?>
<p:tagLst xmlns:a="http://schemas.openxmlformats.org/drawingml/2006/main" xmlns:r="http://schemas.openxmlformats.org/officeDocument/2006/relationships" xmlns:p="http://schemas.openxmlformats.org/presentationml/2006/main">
  <p:tag name="AS_UNIQUEID" val="89"/>
</p:tagLst>
</file>

<file path=ppt/tags/tag48.xml><?xml version="1.0" encoding="utf-8"?>
<p:tagLst xmlns:a="http://schemas.openxmlformats.org/drawingml/2006/main" xmlns:r="http://schemas.openxmlformats.org/officeDocument/2006/relationships" xmlns:p="http://schemas.openxmlformats.org/presentationml/2006/main">
  <p:tag name="AS_UNIQUEID" val="90"/>
</p:tagLst>
</file>

<file path=ppt/tags/tag49.xml><?xml version="1.0" encoding="utf-8"?>
<p:tagLst xmlns:a="http://schemas.openxmlformats.org/drawingml/2006/main" xmlns:r="http://schemas.openxmlformats.org/officeDocument/2006/relationships" xmlns:p="http://schemas.openxmlformats.org/presentationml/2006/main">
  <p:tag name="AS_UNIQUEID" val="84"/>
</p:tagLst>
</file>

<file path=ppt/tags/tag5.xml><?xml version="1.0" encoding="utf-8"?>
<p:tagLst xmlns:a="http://schemas.openxmlformats.org/drawingml/2006/main" xmlns:r="http://schemas.openxmlformats.org/officeDocument/2006/relationships" xmlns:p="http://schemas.openxmlformats.org/presentationml/2006/main">
  <p:tag name="AS_UNIQUEID" val="88"/>
</p:tagLst>
</file>

<file path=ppt/tags/tag50.xml><?xml version="1.0" encoding="utf-8"?>
<p:tagLst xmlns:a="http://schemas.openxmlformats.org/drawingml/2006/main" xmlns:r="http://schemas.openxmlformats.org/officeDocument/2006/relationships" xmlns:p="http://schemas.openxmlformats.org/presentationml/2006/main">
  <p:tag name="AS_UNIQUEID" val="89"/>
</p:tagLst>
</file>

<file path=ppt/tags/tag51.xml><?xml version="1.0" encoding="utf-8"?>
<p:tagLst xmlns:a="http://schemas.openxmlformats.org/drawingml/2006/main" xmlns:r="http://schemas.openxmlformats.org/officeDocument/2006/relationships" xmlns:p="http://schemas.openxmlformats.org/presentationml/2006/main">
  <p:tag name="AS_UNIQUEID" val="90"/>
</p:tagLst>
</file>

<file path=ppt/tags/tag52.xml><?xml version="1.0" encoding="utf-8"?>
<p:tagLst xmlns:a="http://schemas.openxmlformats.org/drawingml/2006/main" xmlns:r="http://schemas.openxmlformats.org/officeDocument/2006/relationships" xmlns:p="http://schemas.openxmlformats.org/presentationml/2006/main">
  <p:tag name="AS_UNIQUEID" val="80"/>
</p:tagLst>
</file>

<file path=ppt/tags/tag53.xml><?xml version="1.0" encoding="utf-8"?>
<p:tagLst xmlns:a="http://schemas.openxmlformats.org/drawingml/2006/main" xmlns:r="http://schemas.openxmlformats.org/officeDocument/2006/relationships" xmlns:p="http://schemas.openxmlformats.org/presentationml/2006/main">
  <p:tag name="AS_UNIQUEID" val="83"/>
</p:tagLst>
</file>

<file path=ppt/tags/tag54.xml><?xml version="1.0" encoding="utf-8"?>
<p:tagLst xmlns:a="http://schemas.openxmlformats.org/drawingml/2006/main" xmlns:r="http://schemas.openxmlformats.org/officeDocument/2006/relationships" xmlns:p="http://schemas.openxmlformats.org/presentationml/2006/main">
  <p:tag name="AS_UNIQUEID" val="87"/>
</p:tagLst>
</file>

<file path=ppt/tags/tag55.xml><?xml version="1.0" encoding="utf-8"?>
<p:tagLst xmlns:a="http://schemas.openxmlformats.org/drawingml/2006/main" xmlns:r="http://schemas.openxmlformats.org/officeDocument/2006/relationships" xmlns:p="http://schemas.openxmlformats.org/presentationml/2006/main">
  <p:tag name="AS_UNIQUEID" val="88"/>
</p:tagLst>
</file>

<file path=ppt/tags/tag56.xml><?xml version="1.0" encoding="utf-8"?>
<p:tagLst xmlns:a="http://schemas.openxmlformats.org/drawingml/2006/main" xmlns:r="http://schemas.openxmlformats.org/officeDocument/2006/relationships" xmlns:p="http://schemas.openxmlformats.org/presentationml/2006/main">
  <p:tag name="AS_UNIQUEID" val="89"/>
</p:tagLst>
</file>

<file path=ppt/tags/tag57.xml><?xml version="1.0" encoding="utf-8"?>
<p:tagLst xmlns:a="http://schemas.openxmlformats.org/drawingml/2006/main" xmlns:r="http://schemas.openxmlformats.org/officeDocument/2006/relationships" xmlns:p="http://schemas.openxmlformats.org/presentationml/2006/main">
  <p:tag name="AS_UNIQUEID" val="90"/>
</p:tagLst>
</file>

<file path=ppt/tags/tag58.xml><?xml version="1.0" encoding="utf-8"?>
<p:tagLst xmlns:a="http://schemas.openxmlformats.org/drawingml/2006/main" xmlns:r="http://schemas.openxmlformats.org/officeDocument/2006/relationships" xmlns:p="http://schemas.openxmlformats.org/presentationml/2006/main">
  <p:tag name="AS_UNIQUEID" val="89"/>
</p:tagLst>
</file>

<file path=ppt/tags/tag59.xml><?xml version="1.0" encoding="utf-8"?>
<p:tagLst xmlns:a="http://schemas.openxmlformats.org/drawingml/2006/main" xmlns:r="http://schemas.openxmlformats.org/officeDocument/2006/relationships" xmlns:p="http://schemas.openxmlformats.org/presentationml/2006/main">
  <p:tag name="AS_UNIQUEID" val="90"/>
</p:tagLst>
</file>

<file path=ppt/tags/tag6.xml><?xml version="1.0" encoding="utf-8"?>
<p:tagLst xmlns:a="http://schemas.openxmlformats.org/drawingml/2006/main" xmlns:r="http://schemas.openxmlformats.org/officeDocument/2006/relationships" xmlns:p="http://schemas.openxmlformats.org/presentationml/2006/main">
  <p:tag name="AS_UNIQUEID" val="89"/>
</p:tagLst>
</file>

<file path=ppt/tags/tag60.xml><?xml version="1.0" encoding="utf-8"?>
<p:tagLst xmlns:a="http://schemas.openxmlformats.org/drawingml/2006/main" xmlns:r="http://schemas.openxmlformats.org/officeDocument/2006/relationships" xmlns:p="http://schemas.openxmlformats.org/presentationml/2006/main">
  <p:tag name="AS_UNIQUEID" val="80"/>
</p:tagLst>
</file>

<file path=ppt/tags/tag61.xml><?xml version="1.0" encoding="utf-8"?>
<p:tagLst xmlns:a="http://schemas.openxmlformats.org/drawingml/2006/main" xmlns:r="http://schemas.openxmlformats.org/officeDocument/2006/relationships" xmlns:p="http://schemas.openxmlformats.org/presentationml/2006/main">
  <p:tag name="AS_UNIQUEID" val="83"/>
</p:tagLst>
</file>

<file path=ppt/tags/tag62.xml><?xml version="1.0" encoding="utf-8"?>
<p:tagLst xmlns:a="http://schemas.openxmlformats.org/drawingml/2006/main" xmlns:r="http://schemas.openxmlformats.org/officeDocument/2006/relationships" xmlns:p="http://schemas.openxmlformats.org/presentationml/2006/main">
  <p:tag name="AS_UNIQUEID" val="84"/>
</p:tagLst>
</file>

<file path=ppt/tags/tag63.xml><?xml version="1.0" encoding="utf-8"?>
<p:tagLst xmlns:a="http://schemas.openxmlformats.org/drawingml/2006/main" xmlns:r="http://schemas.openxmlformats.org/officeDocument/2006/relationships" xmlns:p="http://schemas.openxmlformats.org/presentationml/2006/main">
  <p:tag name="AS_UNIQUEID" val="87"/>
</p:tagLst>
</file>

<file path=ppt/tags/tag64.xml><?xml version="1.0" encoding="utf-8"?>
<p:tagLst xmlns:a="http://schemas.openxmlformats.org/drawingml/2006/main" xmlns:r="http://schemas.openxmlformats.org/officeDocument/2006/relationships" xmlns:p="http://schemas.openxmlformats.org/presentationml/2006/main">
  <p:tag name="AS_UNIQUEID" val="88"/>
</p:tagLst>
</file>

<file path=ppt/tags/tag65.xml><?xml version="1.0" encoding="utf-8"?>
<p:tagLst xmlns:a="http://schemas.openxmlformats.org/drawingml/2006/main" xmlns:r="http://schemas.openxmlformats.org/officeDocument/2006/relationships" xmlns:p="http://schemas.openxmlformats.org/presentationml/2006/main">
  <p:tag name="AS_UNIQUEID" val="89"/>
</p:tagLst>
</file>

<file path=ppt/tags/tag66.xml><?xml version="1.0" encoding="utf-8"?>
<p:tagLst xmlns:a="http://schemas.openxmlformats.org/drawingml/2006/main" xmlns:r="http://schemas.openxmlformats.org/officeDocument/2006/relationships" xmlns:p="http://schemas.openxmlformats.org/presentationml/2006/main">
  <p:tag name="AS_UNIQUEID" val="90"/>
</p:tagLst>
</file>

<file path=ppt/tags/tag67.xml><?xml version="1.0" encoding="utf-8"?>
<p:tagLst xmlns:a="http://schemas.openxmlformats.org/drawingml/2006/main" xmlns:r="http://schemas.openxmlformats.org/officeDocument/2006/relationships" xmlns:p="http://schemas.openxmlformats.org/presentationml/2006/main">
  <p:tag name="AS_UNIQUEID" val="89"/>
</p:tagLst>
</file>

<file path=ppt/tags/tag68.xml><?xml version="1.0" encoding="utf-8"?>
<p:tagLst xmlns:a="http://schemas.openxmlformats.org/drawingml/2006/main" xmlns:r="http://schemas.openxmlformats.org/officeDocument/2006/relationships" xmlns:p="http://schemas.openxmlformats.org/presentationml/2006/main">
  <p:tag name="AS_UNIQUEID" val="89"/>
</p:tagLst>
</file>

<file path=ppt/tags/tag69.xml><?xml version="1.0" encoding="utf-8"?>
<p:tagLst xmlns:a="http://schemas.openxmlformats.org/drawingml/2006/main" xmlns:r="http://schemas.openxmlformats.org/officeDocument/2006/relationships" xmlns:p="http://schemas.openxmlformats.org/presentationml/2006/main">
  <p:tag name="AS_UNIQUEID" val="89"/>
</p:tagLst>
</file>

<file path=ppt/tags/tag7.xml><?xml version="1.0" encoding="utf-8"?>
<p:tagLst xmlns:a="http://schemas.openxmlformats.org/drawingml/2006/main" xmlns:r="http://schemas.openxmlformats.org/officeDocument/2006/relationships" xmlns:p="http://schemas.openxmlformats.org/presentationml/2006/main">
  <p:tag name="AS_UNIQUEID" val="90"/>
</p:tagLst>
</file>

<file path=ppt/tags/tag70.xml><?xml version="1.0" encoding="utf-8"?>
<p:tagLst xmlns:a="http://schemas.openxmlformats.org/drawingml/2006/main" xmlns:r="http://schemas.openxmlformats.org/officeDocument/2006/relationships" xmlns:p="http://schemas.openxmlformats.org/presentationml/2006/main">
  <p:tag name="AS_UNIQUEID" val="80"/>
</p:tagLst>
</file>

<file path=ppt/tags/tag71.xml><?xml version="1.0" encoding="utf-8"?>
<p:tagLst xmlns:a="http://schemas.openxmlformats.org/drawingml/2006/main" xmlns:r="http://schemas.openxmlformats.org/officeDocument/2006/relationships" xmlns:p="http://schemas.openxmlformats.org/presentationml/2006/main">
  <p:tag name="AS_UNIQUEID" val="83"/>
</p:tagLst>
</file>

<file path=ppt/tags/tag72.xml><?xml version="1.0" encoding="utf-8"?>
<p:tagLst xmlns:a="http://schemas.openxmlformats.org/drawingml/2006/main" xmlns:r="http://schemas.openxmlformats.org/officeDocument/2006/relationships" xmlns:p="http://schemas.openxmlformats.org/presentationml/2006/main">
  <p:tag name="AS_UNIQUEID" val="84"/>
</p:tagLst>
</file>

<file path=ppt/tags/tag73.xml><?xml version="1.0" encoding="utf-8"?>
<p:tagLst xmlns:a="http://schemas.openxmlformats.org/drawingml/2006/main" xmlns:r="http://schemas.openxmlformats.org/officeDocument/2006/relationships" xmlns:p="http://schemas.openxmlformats.org/presentationml/2006/main">
  <p:tag name="AS_UNIQUEID" val="87"/>
</p:tagLst>
</file>

<file path=ppt/tags/tag74.xml><?xml version="1.0" encoding="utf-8"?>
<p:tagLst xmlns:a="http://schemas.openxmlformats.org/drawingml/2006/main" xmlns:r="http://schemas.openxmlformats.org/officeDocument/2006/relationships" xmlns:p="http://schemas.openxmlformats.org/presentationml/2006/main">
  <p:tag name="AS_UNIQUEID" val="88"/>
</p:tagLst>
</file>

<file path=ppt/tags/tag75.xml><?xml version="1.0" encoding="utf-8"?>
<p:tagLst xmlns:a="http://schemas.openxmlformats.org/drawingml/2006/main" xmlns:r="http://schemas.openxmlformats.org/officeDocument/2006/relationships" xmlns:p="http://schemas.openxmlformats.org/presentationml/2006/main">
  <p:tag name="AS_UNIQUEID" val="89"/>
</p:tagLst>
</file>

<file path=ppt/tags/tag76.xml><?xml version="1.0" encoding="utf-8"?>
<p:tagLst xmlns:a="http://schemas.openxmlformats.org/drawingml/2006/main" xmlns:r="http://schemas.openxmlformats.org/officeDocument/2006/relationships" xmlns:p="http://schemas.openxmlformats.org/presentationml/2006/main">
  <p:tag name="AS_UNIQUEID" val="90"/>
</p:tagLst>
</file>

<file path=ppt/tags/tag77.xml><?xml version="1.0" encoding="utf-8"?>
<p:tagLst xmlns:a="http://schemas.openxmlformats.org/drawingml/2006/main" xmlns:r="http://schemas.openxmlformats.org/officeDocument/2006/relationships" xmlns:p="http://schemas.openxmlformats.org/presentationml/2006/main">
  <p:tag name="AS_UNIQUEID" val="80"/>
</p:tagLst>
</file>

<file path=ppt/tags/tag78.xml><?xml version="1.0" encoding="utf-8"?>
<p:tagLst xmlns:a="http://schemas.openxmlformats.org/drawingml/2006/main" xmlns:r="http://schemas.openxmlformats.org/officeDocument/2006/relationships" xmlns:p="http://schemas.openxmlformats.org/presentationml/2006/main">
  <p:tag name="AS_UNIQUEID" val="83"/>
</p:tagLst>
</file>

<file path=ppt/tags/tag79.xml><?xml version="1.0" encoding="utf-8"?>
<p:tagLst xmlns:a="http://schemas.openxmlformats.org/drawingml/2006/main" xmlns:r="http://schemas.openxmlformats.org/officeDocument/2006/relationships" xmlns:p="http://schemas.openxmlformats.org/presentationml/2006/main">
  <p:tag name="AS_UNIQUEID" val="87"/>
</p:tagLst>
</file>

<file path=ppt/tags/tag8.xml><?xml version="1.0" encoding="utf-8"?>
<p:tagLst xmlns:a="http://schemas.openxmlformats.org/drawingml/2006/main" xmlns:r="http://schemas.openxmlformats.org/officeDocument/2006/relationships" xmlns:p="http://schemas.openxmlformats.org/presentationml/2006/main">
  <p:tag name="AS_UNIQUEID" val="84"/>
</p:tagLst>
</file>

<file path=ppt/tags/tag80.xml><?xml version="1.0" encoding="utf-8"?>
<p:tagLst xmlns:a="http://schemas.openxmlformats.org/drawingml/2006/main" xmlns:r="http://schemas.openxmlformats.org/officeDocument/2006/relationships" xmlns:p="http://schemas.openxmlformats.org/presentationml/2006/main">
  <p:tag name="AS_UNIQUEID" val="88"/>
</p:tagLst>
</file>

<file path=ppt/tags/tag81.xml><?xml version="1.0" encoding="utf-8"?>
<p:tagLst xmlns:a="http://schemas.openxmlformats.org/drawingml/2006/main" xmlns:r="http://schemas.openxmlformats.org/officeDocument/2006/relationships" xmlns:p="http://schemas.openxmlformats.org/presentationml/2006/main">
  <p:tag name="AS_UNIQUEID" val="89"/>
</p:tagLst>
</file>

<file path=ppt/tags/tag82.xml><?xml version="1.0" encoding="utf-8"?>
<p:tagLst xmlns:a="http://schemas.openxmlformats.org/drawingml/2006/main" xmlns:r="http://schemas.openxmlformats.org/officeDocument/2006/relationships" xmlns:p="http://schemas.openxmlformats.org/presentationml/2006/main">
  <p:tag name="AS_UNIQUEID" val="80"/>
</p:tagLst>
</file>

<file path=ppt/tags/tag83.xml><?xml version="1.0" encoding="utf-8"?>
<p:tagLst xmlns:a="http://schemas.openxmlformats.org/drawingml/2006/main" xmlns:r="http://schemas.openxmlformats.org/officeDocument/2006/relationships" xmlns:p="http://schemas.openxmlformats.org/presentationml/2006/main">
  <p:tag name="AS_UNIQUEID" val="83"/>
</p:tagLst>
</file>

<file path=ppt/tags/tag84.xml><?xml version="1.0" encoding="utf-8"?>
<p:tagLst xmlns:a="http://schemas.openxmlformats.org/drawingml/2006/main" xmlns:r="http://schemas.openxmlformats.org/officeDocument/2006/relationships" xmlns:p="http://schemas.openxmlformats.org/presentationml/2006/main">
  <p:tag name="AS_UNIQUEID" val="84"/>
</p:tagLst>
</file>

<file path=ppt/tags/tag85.xml><?xml version="1.0" encoding="utf-8"?>
<p:tagLst xmlns:a="http://schemas.openxmlformats.org/drawingml/2006/main" xmlns:r="http://schemas.openxmlformats.org/officeDocument/2006/relationships" xmlns:p="http://schemas.openxmlformats.org/presentationml/2006/main">
  <p:tag name="AS_UNIQUEID" val="85"/>
</p:tagLst>
</file>

<file path=ppt/tags/tag86.xml><?xml version="1.0" encoding="utf-8"?>
<p:tagLst xmlns:a="http://schemas.openxmlformats.org/drawingml/2006/main" xmlns:r="http://schemas.openxmlformats.org/officeDocument/2006/relationships" xmlns:p="http://schemas.openxmlformats.org/presentationml/2006/main">
  <p:tag name="AS_UNIQUEID" val="86"/>
</p:tagLst>
</file>

<file path=ppt/tags/tag87.xml><?xml version="1.0" encoding="utf-8"?>
<p:tagLst xmlns:a="http://schemas.openxmlformats.org/drawingml/2006/main" xmlns:r="http://schemas.openxmlformats.org/officeDocument/2006/relationships" xmlns:p="http://schemas.openxmlformats.org/presentationml/2006/main">
  <p:tag name="AS_UNIQUEID" val="87"/>
</p:tagLst>
</file>

<file path=ppt/tags/tag88.xml><?xml version="1.0" encoding="utf-8"?>
<p:tagLst xmlns:a="http://schemas.openxmlformats.org/drawingml/2006/main" xmlns:r="http://schemas.openxmlformats.org/officeDocument/2006/relationships" xmlns:p="http://schemas.openxmlformats.org/presentationml/2006/main">
  <p:tag name="AS_UNIQUEID" val="88"/>
</p:tagLst>
</file>

<file path=ppt/tags/tag89.xml><?xml version="1.0" encoding="utf-8"?>
<p:tagLst xmlns:a="http://schemas.openxmlformats.org/drawingml/2006/main" xmlns:r="http://schemas.openxmlformats.org/officeDocument/2006/relationships" xmlns:p="http://schemas.openxmlformats.org/presentationml/2006/main">
  <p:tag name="AS_UNIQUEID" val="89"/>
</p:tagLst>
</file>

<file path=ppt/tags/tag9.xml><?xml version="1.0" encoding="utf-8"?>
<p:tagLst xmlns:a="http://schemas.openxmlformats.org/drawingml/2006/main" xmlns:r="http://schemas.openxmlformats.org/officeDocument/2006/relationships" xmlns:p="http://schemas.openxmlformats.org/presentationml/2006/main">
  <p:tag name="AS_UNIQUEID" val="85"/>
</p:tagLst>
</file>

<file path=ppt/tags/tag90.xml><?xml version="1.0" encoding="utf-8"?>
<p:tagLst xmlns:a="http://schemas.openxmlformats.org/drawingml/2006/main" xmlns:r="http://schemas.openxmlformats.org/officeDocument/2006/relationships" xmlns:p="http://schemas.openxmlformats.org/presentationml/2006/main">
  <p:tag name="AS_UNIQUEID" val="90"/>
</p:tagLst>
</file>

<file path=ppt/tags/tag91.xml><?xml version="1.0" encoding="utf-8"?>
<p:tagLst xmlns:a="http://schemas.openxmlformats.org/drawingml/2006/main" xmlns:r="http://schemas.openxmlformats.org/officeDocument/2006/relationships" xmlns:p="http://schemas.openxmlformats.org/presentationml/2006/main">
  <p:tag name="AS_UNIQUEID" val="80"/>
</p:tagLst>
</file>

<file path=ppt/tags/tag92.xml><?xml version="1.0" encoding="utf-8"?>
<p:tagLst xmlns:a="http://schemas.openxmlformats.org/drawingml/2006/main" xmlns:r="http://schemas.openxmlformats.org/officeDocument/2006/relationships" xmlns:p="http://schemas.openxmlformats.org/presentationml/2006/main">
  <p:tag name="AS_UNIQUEID" val="83"/>
</p:tagLst>
</file>

<file path=ppt/tags/tag93.xml><?xml version="1.0" encoding="utf-8"?>
<p:tagLst xmlns:a="http://schemas.openxmlformats.org/drawingml/2006/main" xmlns:r="http://schemas.openxmlformats.org/officeDocument/2006/relationships" xmlns:p="http://schemas.openxmlformats.org/presentationml/2006/main">
  <p:tag name="AS_UNIQUEID" val="84"/>
</p:tagLst>
</file>

<file path=ppt/tags/tag94.xml><?xml version="1.0" encoding="utf-8"?>
<p:tagLst xmlns:a="http://schemas.openxmlformats.org/drawingml/2006/main" xmlns:r="http://schemas.openxmlformats.org/officeDocument/2006/relationships" xmlns:p="http://schemas.openxmlformats.org/presentationml/2006/main">
  <p:tag name="AS_UNIQUEID" val="85"/>
</p:tagLst>
</file>

<file path=ppt/tags/tag95.xml><?xml version="1.0" encoding="utf-8"?>
<p:tagLst xmlns:a="http://schemas.openxmlformats.org/drawingml/2006/main" xmlns:r="http://schemas.openxmlformats.org/officeDocument/2006/relationships" xmlns:p="http://schemas.openxmlformats.org/presentationml/2006/main">
  <p:tag name="AS_UNIQUEID" val="87"/>
</p:tagLst>
</file>

<file path=ppt/tags/tag96.xml><?xml version="1.0" encoding="utf-8"?>
<p:tagLst xmlns:a="http://schemas.openxmlformats.org/drawingml/2006/main" xmlns:r="http://schemas.openxmlformats.org/officeDocument/2006/relationships" xmlns:p="http://schemas.openxmlformats.org/presentationml/2006/main">
  <p:tag name="AS_UNIQUEID" val="88"/>
</p:tagLst>
</file>

<file path=ppt/tags/tag97.xml><?xml version="1.0" encoding="utf-8"?>
<p:tagLst xmlns:a="http://schemas.openxmlformats.org/drawingml/2006/main" xmlns:r="http://schemas.openxmlformats.org/officeDocument/2006/relationships" xmlns:p="http://schemas.openxmlformats.org/presentationml/2006/main">
  <p:tag name="AS_UNIQUEID" val="89"/>
</p:tagLst>
</file>

<file path=ppt/tags/tag98.xml><?xml version="1.0" encoding="utf-8"?>
<p:tagLst xmlns:a="http://schemas.openxmlformats.org/drawingml/2006/main" xmlns:r="http://schemas.openxmlformats.org/officeDocument/2006/relationships" xmlns:p="http://schemas.openxmlformats.org/presentationml/2006/main">
  <p:tag name="AS_UNIQUEID" val="85"/>
</p:tagLst>
</file>

<file path=ppt/tags/tag99.xml><?xml version="1.0" encoding="utf-8"?>
<p:tagLst xmlns:a="http://schemas.openxmlformats.org/drawingml/2006/main" xmlns:r="http://schemas.openxmlformats.org/officeDocument/2006/relationships" xmlns:p="http://schemas.openxmlformats.org/presentationml/2006/main">
  <p:tag name="AS_UNIQUEID" val="8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12468</TotalTime>
  <Words>6368</Words>
  <Application>Microsoft Office PowerPoint</Application>
  <PresentationFormat>Widescreen</PresentationFormat>
  <Paragraphs>918</Paragraphs>
  <Slides>96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96</vt:i4>
      </vt:variant>
    </vt:vector>
  </HeadingPairs>
  <TitlesOfParts>
    <vt:vector size="102" baseType="lpstr">
      <vt:lpstr>Arial</vt:lpstr>
      <vt:lpstr>Calibri</vt:lpstr>
      <vt:lpstr>Calibri Light</vt:lpstr>
      <vt:lpstr>Helvetica</vt:lpstr>
      <vt:lpstr>Times New Roman</vt:lpstr>
      <vt:lpstr>Office Theme</vt:lpstr>
      <vt:lpstr>Humeral Shaft Fractures</vt:lpstr>
      <vt:lpstr>PowerPoint Presentation</vt:lpstr>
      <vt:lpstr>Objectives</vt:lpstr>
      <vt:lpstr>Epidemiology and Classification</vt:lpstr>
      <vt:lpstr>PowerPoint Presentation</vt:lpstr>
      <vt:lpstr>PowerPoint Presentation</vt:lpstr>
      <vt:lpstr>Anatomy</vt:lpstr>
      <vt:lpstr>PowerPoint Presentation</vt:lpstr>
      <vt:lpstr>Deforming Forces</vt:lpstr>
      <vt:lpstr>Deforming Forces</vt:lpstr>
      <vt:lpstr>PowerPoint Presentation</vt:lpstr>
      <vt:lpstr>Surgical Approaches</vt:lpstr>
      <vt:lpstr>Anterolateral Approach</vt:lpstr>
      <vt:lpstr>PowerPoint Presentation</vt:lpstr>
      <vt:lpstr>PowerPoint Presentation</vt:lpstr>
      <vt:lpstr>https://otaonline.org/video-library/45036/procedures-and-techniques/multimedia/16731323/surgical-technique-anterolateral-approach-to-the</vt:lpstr>
      <vt:lpstr>Posterior Approach</vt:lpstr>
      <vt:lpstr>PowerPoint Presentation</vt:lpstr>
      <vt:lpstr>PowerPoint Presentation</vt:lpstr>
      <vt:lpstr>PowerPoint Presentation</vt:lpstr>
      <vt:lpstr>PowerPoint Presentation</vt:lpstr>
      <vt:lpstr>PowerPoint Presentation</vt:lpstr>
      <vt:lpstr>https://otaonline.org/video-library/45036/procedures-and-techniques/multimedia/16776523/orif-of-the-humerus</vt:lpstr>
      <vt:lpstr>Lateral Approach</vt:lpstr>
      <vt:lpstr>PowerPoint Presentation</vt:lpstr>
      <vt:lpstr>Medial Approach</vt:lpstr>
      <vt:lpstr>PowerPoint Presentation</vt:lpstr>
      <vt:lpstr>Intramedullary Nail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https://otaonline.org/video-library/45036/procedures-and-techniques/multimedia/16731325/humeral-shaft-fracture-intramedullary-nailing</vt:lpstr>
      <vt:lpstr>PowerPoint Presentation</vt:lpstr>
      <vt:lpstr>PowerPoint Presentation</vt:lpstr>
      <vt:lpstr>PowerPoint Presentation</vt:lpstr>
      <vt:lpstr>MIPO</vt:lpstr>
      <vt:lpstr>PowerPoint Presentation</vt:lpstr>
      <vt:lpstr>PowerPoint Presentation</vt:lpstr>
      <vt:lpstr>PowerPoint Presentation</vt:lpstr>
      <vt:lpstr>PowerPoint Presentation</vt:lpstr>
      <vt:lpstr>https://otaonline.org/video-library/45036/procedures-and-techniques/multimedia/18420128/posterior-mipo-humerus-plating</vt:lpstr>
      <vt:lpstr>Indications</vt:lpstr>
      <vt:lpstr>Indications for Nonoperative Management</vt:lpstr>
      <vt:lpstr>PowerPoint Presentation</vt:lpstr>
      <vt:lpstr>https://otaonline.org/video-library/45036/procedures-and-techniques/multimedia/16723112/coaptation-splint-application-technique</vt:lpstr>
      <vt:lpstr>Indications for Operative Management</vt:lpstr>
      <vt:lpstr>PowerPoint Presentation</vt:lpstr>
      <vt:lpstr>Functional Bracing of Humeral Shaft Fractures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Operative Treatment of Humeral Shaft Fractures</vt:lpstr>
      <vt:lpstr>PowerPoint Presentation</vt:lpstr>
      <vt:lpstr>ORIF vs IMN</vt:lpstr>
      <vt:lpstr>PowerPoint Presentation</vt:lpstr>
      <vt:lpstr>ORIF vs IMN</vt:lpstr>
      <vt:lpstr>PowerPoint Presentation</vt:lpstr>
      <vt:lpstr>PowerPoint Presentation</vt:lpstr>
      <vt:lpstr>MIPO technique</vt:lpstr>
      <vt:lpstr>PowerPoint Presentation</vt:lpstr>
      <vt:lpstr>PowerPoint Presentation</vt:lpstr>
      <vt:lpstr>PowerPoint Presentation</vt:lpstr>
      <vt:lpstr>PowerPoint Presentation</vt:lpstr>
      <vt:lpstr>Extraarticular distal 3rd humeral shaft fractures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Radial nerve palsy</vt:lpstr>
      <vt:lpstr>PowerPoint Presentation</vt:lpstr>
      <vt:lpstr>PowerPoint Presentation</vt:lpstr>
      <vt:lpstr>PowerPoint Presentation</vt:lpstr>
      <vt:lpstr>PowerPoint Presentation</vt:lpstr>
      <vt:lpstr>PowerPoint Presentation</vt:lpstr>
      <vt:lpstr>Nonunion </vt:lpstr>
      <vt:lpstr>PowerPoint Presentation</vt:lpstr>
      <vt:lpstr>PowerPoint Presentation</vt:lpstr>
      <vt:lpstr>PowerPoint Presentation</vt:lpstr>
      <vt:lpstr>Summary</vt:lpstr>
      <vt:lpstr>References</vt:lpstr>
      <vt:lpstr>References</vt:lpstr>
    </vt:vector>
  </TitlesOfParts>
  <Company>Penn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Mehta, Samir</dc:creator>
  <cp:lastModifiedBy>Sharon Moore</cp:lastModifiedBy>
  <cp:revision>219</cp:revision>
  <dcterms:created xsi:type="dcterms:W3CDTF">2020-05-02T17:28:30Z</dcterms:created>
  <dcterms:modified xsi:type="dcterms:W3CDTF">2021-10-11T15:04:43Z</dcterms:modified>
</cp:coreProperties>
</file>