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58" r:id="rId5"/>
    <p:sldId id="261" r:id="rId6"/>
    <p:sldId id="267" r:id="rId7"/>
    <p:sldId id="268" r:id="rId8"/>
    <p:sldId id="290" r:id="rId9"/>
    <p:sldId id="291" r:id="rId10"/>
    <p:sldId id="263" r:id="rId11"/>
    <p:sldId id="292" r:id="rId12"/>
    <p:sldId id="265" r:id="rId13"/>
    <p:sldId id="264" r:id="rId14"/>
    <p:sldId id="266" r:id="rId15"/>
    <p:sldId id="293" r:id="rId16"/>
    <p:sldId id="294" r:id="rId17"/>
    <p:sldId id="269" r:id="rId18"/>
    <p:sldId id="270" r:id="rId19"/>
    <p:sldId id="297" r:id="rId20"/>
    <p:sldId id="271" r:id="rId21"/>
    <p:sldId id="276" r:id="rId22"/>
    <p:sldId id="296" r:id="rId23"/>
    <p:sldId id="272" r:id="rId24"/>
    <p:sldId id="273" r:id="rId25"/>
    <p:sldId id="274" r:id="rId26"/>
    <p:sldId id="279" r:id="rId27"/>
    <p:sldId id="275" r:id="rId28"/>
    <p:sldId id="277" r:id="rId29"/>
    <p:sldId id="278" r:id="rId30"/>
    <p:sldId id="280" r:id="rId31"/>
    <p:sldId id="283" r:id="rId32"/>
    <p:sldId id="281" r:id="rId33"/>
    <p:sldId id="288" r:id="rId34"/>
    <p:sldId id="284" r:id="rId35"/>
    <p:sldId id="289" r:id="rId36"/>
    <p:sldId id="286"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766" autoAdjust="0"/>
  </p:normalViewPr>
  <p:slideViewPr>
    <p:cSldViewPr snapToGrid="0">
      <p:cViewPr varScale="1">
        <p:scale>
          <a:sx n="100" d="100"/>
          <a:sy n="100" d="100"/>
        </p:scale>
        <p:origin x="95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CE5F8-9D37-428C-BD90-D0EAF96B5E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66B193-9F94-4885-9FD1-3B1F66B18433}">
      <dgm:prSet/>
      <dgm:spPr/>
      <dgm:t>
        <a:bodyPr/>
        <a:lstStyle/>
        <a:p>
          <a:r>
            <a:rPr lang="en-US"/>
            <a:t>Background: Anatomy &amp; Epidemiology </a:t>
          </a:r>
        </a:p>
      </dgm:t>
    </dgm:pt>
    <dgm:pt modelId="{84771AFC-F817-4107-9094-794FB3276D62}" type="parTrans" cxnId="{ECC49774-C895-409F-A963-1D72991F8A0E}">
      <dgm:prSet/>
      <dgm:spPr/>
      <dgm:t>
        <a:bodyPr/>
        <a:lstStyle/>
        <a:p>
          <a:endParaRPr lang="en-US"/>
        </a:p>
      </dgm:t>
    </dgm:pt>
    <dgm:pt modelId="{DFF7D445-52E4-402C-98CB-4172657718A0}" type="sibTrans" cxnId="{ECC49774-C895-409F-A963-1D72991F8A0E}">
      <dgm:prSet/>
      <dgm:spPr/>
      <dgm:t>
        <a:bodyPr/>
        <a:lstStyle/>
        <a:p>
          <a:endParaRPr lang="en-US"/>
        </a:p>
      </dgm:t>
    </dgm:pt>
    <dgm:pt modelId="{512D0412-DEF4-42B3-9C66-B20F7C2E26DD}">
      <dgm:prSet/>
      <dgm:spPr/>
      <dgm:t>
        <a:bodyPr/>
        <a:lstStyle/>
        <a:p>
          <a:r>
            <a:rPr lang="en-US" dirty="0"/>
            <a:t>Clinical Evaluation</a:t>
          </a:r>
        </a:p>
      </dgm:t>
    </dgm:pt>
    <dgm:pt modelId="{8DECC8E2-8162-4EFD-97D4-D0B2F2934B09}" type="parTrans" cxnId="{03479721-E8C1-45AD-911B-2AE25C7E270D}">
      <dgm:prSet/>
      <dgm:spPr/>
      <dgm:t>
        <a:bodyPr/>
        <a:lstStyle/>
        <a:p>
          <a:endParaRPr lang="en-US"/>
        </a:p>
      </dgm:t>
    </dgm:pt>
    <dgm:pt modelId="{5759C1B3-60FA-42CD-BF1C-E18E024AFED8}" type="sibTrans" cxnId="{03479721-E8C1-45AD-911B-2AE25C7E270D}">
      <dgm:prSet/>
      <dgm:spPr/>
      <dgm:t>
        <a:bodyPr/>
        <a:lstStyle/>
        <a:p>
          <a:endParaRPr lang="en-US"/>
        </a:p>
      </dgm:t>
    </dgm:pt>
    <dgm:pt modelId="{7C88ABDC-4065-4956-8B56-EEA1DF6751BC}">
      <dgm:prSet/>
      <dgm:spPr/>
      <dgm:t>
        <a:bodyPr/>
        <a:lstStyle/>
        <a:p>
          <a:r>
            <a:rPr lang="en-US"/>
            <a:t>Classification</a:t>
          </a:r>
        </a:p>
      </dgm:t>
    </dgm:pt>
    <dgm:pt modelId="{FFD46CCE-AF8D-46FF-B393-02FB4400A67B}" type="parTrans" cxnId="{97D9A37A-5A0F-4818-9DF2-860238CD6C0A}">
      <dgm:prSet/>
      <dgm:spPr/>
      <dgm:t>
        <a:bodyPr/>
        <a:lstStyle/>
        <a:p>
          <a:endParaRPr lang="en-US"/>
        </a:p>
      </dgm:t>
    </dgm:pt>
    <dgm:pt modelId="{BDB786F4-6964-418C-8B53-B052CF253715}" type="sibTrans" cxnId="{97D9A37A-5A0F-4818-9DF2-860238CD6C0A}">
      <dgm:prSet/>
      <dgm:spPr/>
      <dgm:t>
        <a:bodyPr/>
        <a:lstStyle/>
        <a:p>
          <a:endParaRPr lang="en-US"/>
        </a:p>
      </dgm:t>
    </dgm:pt>
    <dgm:pt modelId="{2259A487-EA2D-4352-B409-3ECC78D2BC3B}">
      <dgm:prSet/>
      <dgm:spPr/>
      <dgm:t>
        <a:bodyPr/>
        <a:lstStyle/>
        <a:p>
          <a:r>
            <a:rPr lang="en-US"/>
            <a:t>Approaches </a:t>
          </a:r>
        </a:p>
      </dgm:t>
    </dgm:pt>
    <dgm:pt modelId="{95B358B3-733D-4734-A45E-1AAC5D747189}" type="parTrans" cxnId="{EA0D5666-5956-4A89-9F68-C385494B63AB}">
      <dgm:prSet/>
      <dgm:spPr/>
      <dgm:t>
        <a:bodyPr/>
        <a:lstStyle/>
        <a:p>
          <a:endParaRPr lang="en-US"/>
        </a:p>
      </dgm:t>
    </dgm:pt>
    <dgm:pt modelId="{DEC84672-61F4-49BC-AC66-27B1B37E76C5}" type="sibTrans" cxnId="{EA0D5666-5956-4A89-9F68-C385494B63AB}">
      <dgm:prSet/>
      <dgm:spPr/>
      <dgm:t>
        <a:bodyPr/>
        <a:lstStyle/>
        <a:p>
          <a:endParaRPr lang="en-US"/>
        </a:p>
      </dgm:t>
    </dgm:pt>
    <dgm:pt modelId="{1B3521C7-B547-4410-8BA4-2C5CB40C9621}">
      <dgm:prSet/>
      <dgm:spPr/>
      <dgm:t>
        <a:bodyPr/>
        <a:lstStyle/>
        <a:p>
          <a:r>
            <a:rPr lang="en-US"/>
            <a:t>Conclusions </a:t>
          </a:r>
        </a:p>
      </dgm:t>
    </dgm:pt>
    <dgm:pt modelId="{1DA78358-029F-4EE4-915C-5C1806A48125}" type="parTrans" cxnId="{A2B7150C-4180-4AD8-B152-C2A2691A8257}">
      <dgm:prSet/>
      <dgm:spPr/>
      <dgm:t>
        <a:bodyPr/>
        <a:lstStyle/>
        <a:p>
          <a:endParaRPr lang="en-US"/>
        </a:p>
      </dgm:t>
    </dgm:pt>
    <dgm:pt modelId="{DD50A6A6-A6BC-46DB-88C0-381815DA7D0A}" type="sibTrans" cxnId="{A2B7150C-4180-4AD8-B152-C2A2691A8257}">
      <dgm:prSet/>
      <dgm:spPr/>
      <dgm:t>
        <a:bodyPr/>
        <a:lstStyle/>
        <a:p>
          <a:endParaRPr lang="en-US"/>
        </a:p>
      </dgm:t>
    </dgm:pt>
    <dgm:pt modelId="{566EFBDB-FF6D-43DE-B314-B6623ABF4A0E}" type="pres">
      <dgm:prSet presAssocID="{298CE5F8-9D37-428C-BD90-D0EAF96B5E2C}" presName="linear" presStyleCnt="0">
        <dgm:presLayoutVars>
          <dgm:animLvl val="lvl"/>
          <dgm:resizeHandles val="exact"/>
        </dgm:presLayoutVars>
      </dgm:prSet>
      <dgm:spPr/>
    </dgm:pt>
    <dgm:pt modelId="{E231DD1D-AFDD-4E79-8164-A6F03427915B}" type="pres">
      <dgm:prSet presAssocID="{A966B193-9F94-4885-9FD1-3B1F66B18433}" presName="parentText" presStyleLbl="node1" presStyleIdx="0" presStyleCnt="5">
        <dgm:presLayoutVars>
          <dgm:chMax val="0"/>
          <dgm:bulletEnabled val="1"/>
        </dgm:presLayoutVars>
      </dgm:prSet>
      <dgm:spPr/>
    </dgm:pt>
    <dgm:pt modelId="{B7FBC76C-4767-48BF-8418-F5F8FEC6C978}" type="pres">
      <dgm:prSet presAssocID="{DFF7D445-52E4-402C-98CB-4172657718A0}" presName="spacer" presStyleCnt="0"/>
      <dgm:spPr/>
    </dgm:pt>
    <dgm:pt modelId="{78A6B1B3-E5B0-4FFF-82AE-0D1AABD9DBDD}" type="pres">
      <dgm:prSet presAssocID="{512D0412-DEF4-42B3-9C66-B20F7C2E26DD}" presName="parentText" presStyleLbl="node1" presStyleIdx="1" presStyleCnt="5">
        <dgm:presLayoutVars>
          <dgm:chMax val="0"/>
          <dgm:bulletEnabled val="1"/>
        </dgm:presLayoutVars>
      </dgm:prSet>
      <dgm:spPr/>
    </dgm:pt>
    <dgm:pt modelId="{0E8DC771-4568-4DC5-AEEB-11645F326254}" type="pres">
      <dgm:prSet presAssocID="{5759C1B3-60FA-42CD-BF1C-E18E024AFED8}" presName="spacer" presStyleCnt="0"/>
      <dgm:spPr/>
    </dgm:pt>
    <dgm:pt modelId="{5D934BF1-1BB3-4DCB-A986-333128E135FA}" type="pres">
      <dgm:prSet presAssocID="{7C88ABDC-4065-4956-8B56-EEA1DF6751BC}" presName="parentText" presStyleLbl="node1" presStyleIdx="2" presStyleCnt="5">
        <dgm:presLayoutVars>
          <dgm:chMax val="0"/>
          <dgm:bulletEnabled val="1"/>
        </dgm:presLayoutVars>
      </dgm:prSet>
      <dgm:spPr/>
    </dgm:pt>
    <dgm:pt modelId="{5134415E-0889-490C-A2F5-595F22CF77BE}" type="pres">
      <dgm:prSet presAssocID="{BDB786F4-6964-418C-8B53-B052CF253715}" presName="spacer" presStyleCnt="0"/>
      <dgm:spPr/>
    </dgm:pt>
    <dgm:pt modelId="{F73E3400-5D8F-4359-804D-18A7888AE066}" type="pres">
      <dgm:prSet presAssocID="{2259A487-EA2D-4352-B409-3ECC78D2BC3B}" presName="parentText" presStyleLbl="node1" presStyleIdx="3" presStyleCnt="5">
        <dgm:presLayoutVars>
          <dgm:chMax val="0"/>
          <dgm:bulletEnabled val="1"/>
        </dgm:presLayoutVars>
      </dgm:prSet>
      <dgm:spPr/>
    </dgm:pt>
    <dgm:pt modelId="{44B5CD36-365C-43D6-951B-029BFEA1D1CE}" type="pres">
      <dgm:prSet presAssocID="{DEC84672-61F4-49BC-AC66-27B1B37E76C5}" presName="spacer" presStyleCnt="0"/>
      <dgm:spPr/>
    </dgm:pt>
    <dgm:pt modelId="{070925C3-7A84-4289-BE35-C3E41502B5F0}" type="pres">
      <dgm:prSet presAssocID="{1B3521C7-B547-4410-8BA4-2C5CB40C9621}" presName="parentText" presStyleLbl="node1" presStyleIdx="4" presStyleCnt="5">
        <dgm:presLayoutVars>
          <dgm:chMax val="0"/>
          <dgm:bulletEnabled val="1"/>
        </dgm:presLayoutVars>
      </dgm:prSet>
      <dgm:spPr/>
    </dgm:pt>
  </dgm:ptLst>
  <dgm:cxnLst>
    <dgm:cxn modelId="{A2B7150C-4180-4AD8-B152-C2A2691A8257}" srcId="{298CE5F8-9D37-428C-BD90-D0EAF96B5E2C}" destId="{1B3521C7-B547-4410-8BA4-2C5CB40C9621}" srcOrd="4" destOrd="0" parTransId="{1DA78358-029F-4EE4-915C-5C1806A48125}" sibTransId="{DD50A6A6-A6BC-46DB-88C0-381815DA7D0A}"/>
    <dgm:cxn modelId="{7217FA12-07BB-405A-B6D2-6610AD6D4B3D}" type="presOf" srcId="{512D0412-DEF4-42B3-9C66-B20F7C2E26DD}" destId="{78A6B1B3-E5B0-4FFF-82AE-0D1AABD9DBDD}" srcOrd="0" destOrd="0" presId="urn:microsoft.com/office/officeart/2005/8/layout/vList2"/>
    <dgm:cxn modelId="{03479721-E8C1-45AD-911B-2AE25C7E270D}" srcId="{298CE5F8-9D37-428C-BD90-D0EAF96B5E2C}" destId="{512D0412-DEF4-42B3-9C66-B20F7C2E26DD}" srcOrd="1" destOrd="0" parTransId="{8DECC8E2-8162-4EFD-97D4-D0B2F2934B09}" sibTransId="{5759C1B3-60FA-42CD-BF1C-E18E024AFED8}"/>
    <dgm:cxn modelId="{E827D831-D449-487F-9AF0-ECA0A3CC0EBD}" type="presOf" srcId="{298CE5F8-9D37-428C-BD90-D0EAF96B5E2C}" destId="{566EFBDB-FF6D-43DE-B314-B6623ABF4A0E}" srcOrd="0" destOrd="0" presId="urn:microsoft.com/office/officeart/2005/8/layout/vList2"/>
    <dgm:cxn modelId="{177F0F3A-7F50-4321-AAA7-48F41AC438A6}" type="presOf" srcId="{7C88ABDC-4065-4956-8B56-EEA1DF6751BC}" destId="{5D934BF1-1BB3-4DCB-A986-333128E135FA}" srcOrd="0" destOrd="0" presId="urn:microsoft.com/office/officeart/2005/8/layout/vList2"/>
    <dgm:cxn modelId="{EA0D5666-5956-4A89-9F68-C385494B63AB}" srcId="{298CE5F8-9D37-428C-BD90-D0EAF96B5E2C}" destId="{2259A487-EA2D-4352-B409-3ECC78D2BC3B}" srcOrd="3" destOrd="0" parTransId="{95B358B3-733D-4734-A45E-1AAC5D747189}" sibTransId="{DEC84672-61F4-49BC-AC66-27B1B37E76C5}"/>
    <dgm:cxn modelId="{4569BE4C-6B09-4C92-8BA1-6469B30E568D}" type="presOf" srcId="{2259A487-EA2D-4352-B409-3ECC78D2BC3B}" destId="{F73E3400-5D8F-4359-804D-18A7888AE066}" srcOrd="0" destOrd="0" presId="urn:microsoft.com/office/officeart/2005/8/layout/vList2"/>
    <dgm:cxn modelId="{472AA353-7856-4157-B297-4FE50A28ACBE}" type="presOf" srcId="{A966B193-9F94-4885-9FD1-3B1F66B18433}" destId="{E231DD1D-AFDD-4E79-8164-A6F03427915B}" srcOrd="0" destOrd="0" presId="urn:microsoft.com/office/officeart/2005/8/layout/vList2"/>
    <dgm:cxn modelId="{ECC49774-C895-409F-A963-1D72991F8A0E}" srcId="{298CE5F8-9D37-428C-BD90-D0EAF96B5E2C}" destId="{A966B193-9F94-4885-9FD1-3B1F66B18433}" srcOrd="0" destOrd="0" parTransId="{84771AFC-F817-4107-9094-794FB3276D62}" sibTransId="{DFF7D445-52E4-402C-98CB-4172657718A0}"/>
    <dgm:cxn modelId="{97D9A37A-5A0F-4818-9DF2-860238CD6C0A}" srcId="{298CE5F8-9D37-428C-BD90-D0EAF96B5E2C}" destId="{7C88ABDC-4065-4956-8B56-EEA1DF6751BC}" srcOrd="2" destOrd="0" parTransId="{FFD46CCE-AF8D-46FF-B393-02FB4400A67B}" sibTransId="{BDB786F4-6964-418C-8B53-B052CF253715}"/>
    <dgm:cxn modelId="{54C296EC-9B2E-40CC-BA6C-83C224EB995B}" type="presOf" srcId="{1B3521C7-B547-4410-8BA4-2C5CB40C9621}" destId="{070925C3-7A84-4289-BE35-C3E41502B5F0}" srcOrd="0" destOrd="0" presId="urn:microsoft.com/office/officeart/2005/8/layout/vList2"/>
    <dgm:cxn modelId="{3C825453-4F91-405D-B28B-0C331A658D90}" type="presParOf" srcId="{566EFBDB-FF6D-43DE-B314-B6623ABF4A0E}" destId="{E231DD1D-AFDD-4E79-8164-A6F03427915B}" srcOrd="0" destOrd="0" presId="urn:microsoft.com/office/officeart/2005/8/layout/vList2"/>
    <dgm:cxn modelId="{2C306352-F355-474C-BAB7-314EF6771F65}" type="presParOf" srcId="{566EFBDB-FF6D-43DE-B314-B6623ABF4A0E}" destId="{B7FBC76C-4767-48BF-8418-F5F8FEC6C978}" srcOrd="1" destOrd="0" presId="urn:microsoft.com/office/officeart/2005/8/layout/vList2"/>
    <dgm:cxn modelId="{89C772CD-1A0E-4790-BD6A-D0066380CAF4}" type="presParOf" srcId="{566EFBDB-FF6D-43DE-B314-B6623ABF4A0E}" destId="{78A6B1B3-E5B0-4FFF-82AE-0D1AABD9DBDD}" srcOrd="2" destOrd="0" presId="urn:microsoft.com/office/officeart/2005/8/layout/vList2"/>
    <dgm:cxn modelId="{88AE0FFB-BF84-4095-A1E2-809513F7DCDD}" type="presParOf" srcId="{566EFBDB-FF6D-43DE-B314-B6623ABF4A0E}" destId="{0E8DC771-4568-4DC5-AEEB-11645F326254}" srcOrd="3" destOrd="0" presId="urn:microsoft.com/office/officeart/2005/8/layout/vList2"/>
    <dgm:cxn modelId="{CB1EE7A8-D24A-49BE-8F43-4EE4F4192712}" type="presParOf" srcId="{566EFBDB-FF6D-43DE-B314-B6623ABF4A0E}" destId="{5D934BF1-1BB3-4DCB-A986-333128E135FA}" srcOrd="4" destOrd="0" presId="urn:microsoft.com/office/officeart/2005/8/layout/vList2"/>
    <dgm:cxn modelId="{4C961379-3BED-48F0-90E4-29FBE4833D65}" type="presParOf" srcId="{566EFBDB-FF6D-43DE-B314-B6623ABF4A0E}" destId="{5134415E-0889-490C-A2F5-595F22CF77BE}" srcOrd="5" destOrd="0" presId="urn:microsoft.com/office/officeart/2005/8/layout/vList2"/>
    <dgm:cxn modelId="{DF1D3337-C26D-4CAE-B8DA-4DD7BC530D5D}" type="presParOf" srcId="{566EFBDB-FF6D-43DE-B314-B6623ABF4A0E}" destId="{F73E3400-5D8F-4359-804D-18A7888AE066}" srcOrd="6" destOrd="0" presId="urn:microsoft.com/office/officeart/2005/8/layout/vList2"/>
    <dgm:cxn modelId="{7BCF9EDF-74BD-45C5-803C-3EA1F6B947DF}" type="presParOf" srcId="{566EFBDB-FF6D-43DE-B314-B6623ABF4A0E}" destId="{44B5CD36-365C-43D6-951B-029BFEA1D1CE}" srcOrd="7" destOrd="0" presId="urn:microsoft.com/office/officeart/2005/8/layout/vList2"/>
    <dgm:cxn modelId="{3C125907-5503-4CD4-BE64-A1B1020F71F6}" type="presParOf" srcId="{566EFBDB-FF6D-43DE-B314-B6623ABF4A0E}" destId="{070925C3-7A84-4289-BE35-C3E41502B5F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1DD1D-AFDD-4E79-8164-A6F03427915B}">
      <dsp:nvSpPr>
        <dsp:cNvPr id="0" name=""/>
        <dsp:cNvSpPr/>
      </dsp:nvSpPr>
      <dsp:spPr>
        <a:xfrm>
          <a:off x="0" y="1077277"/>
          <a:ext cx="5457824"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Background: Anatomy &amp; Epidemiology </a:t>
          </a:r>
        </a:p>
      </dsp:txBody>
      <dsp:txXfrm>
        <a:off x="30442" y="1107719"/>
        <a:ext cx="5396940" cy="562726"/>
      </dsp:txXfrm>
    </dsp:sp>
    <dsp:sp modelId="{78A6B1B3-E5B0-4FFF-82AE-0D1AABD9DBDD}">
      <dsp:nvSpPr>
        <dsp:cNvPr id="0" name=""/>
        <dsp:cNvSpPr/>
      </dsp:nvSpPr>
      <dsp:spPr>
        <a:xfrm>
          <a:off x="0" y="1775767"/>
          <a:ext cx="5457824" cy="62361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Clinical Evaluation</a:t>
          </a:r>
        </a:p>
      </dsp:txBody>
      <dsp:txXfrm>
        <a:off x="30442" y="1806209"/>
        <a:ext cx="5396940" cy="562726"/>
      </dsp:txXfrm>
    </dsp:sp>
    <dsp:sp modelId="{5D934BF1-1BB3-4DCB-A986-333128E135FA}">
      <dsp:nvSpPr>
        <dsp:cNvPr id="0" name=""/>
        <dsp:cNvSpPr/>
      </dsp:nvSpPr>
      <dsp:spPr>
        <a:xfrm>
          <a:off x="0" y="2474257"/>
          <a:ext cx="5457824" cy="62361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Classification</a:t>
          </a:r>
        </a:p>
      </dsp:txBody>
      <dsp:txXfrm>
        <a:off x="30442" y="2504699"/>
        <a:ext cx="5396940" cy="562726"/>
      </dsp:txXfrm>
    </dsp:sp>
    <dsp:sp modelId="{F73E3400-5D8F-4359-804D-18A7888AE066}">
      <dsp:nvSpPr>
        <dsp:cNvPr id="0" name=""/>
        <dsp:cNvSpPr/>
      </dsp:nvSpPr>
      <dsp:spPr>
        <a:xfrm>
          <a:off x="0" y="3172747"/>
          <a:ext cx="5457824" cy="62361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Approaches </a:t>
          </a:r>
        </a:p>
      </dsp:txBody>
      <dsp:txXfrm>
        <a:off x="30442" y="3203189"/>
        <a:ext cx="5396940" cy="562726"/>
      </dsp:txXfrm>
    </dsp:sp>
    <dsp:sp modelId="{070925C3-7A84-4289-BE35-C3E41502B5F0}">
      <dsp:nvSpPr>
        <dsp:cNvPr id="0" name=""/>
        <dsp:cNvSpPr/>
      </dsp:nvSpPr>
      <dsp:spPr>
        <a:xfrm>
          <a:off x="0" y="3871237"/>
          <a:ext cx="5457824" cy="62361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Conclusions </a:t>
          </a:r>
        </a:p>
      </dsp:txBody>
      <dsp:txXfrm>
        <a:off x="30442" y="3901679"/>
        <a:ext cx="5396940"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5E427-B962-4EAE-B19B-BFD66B0B4595}" type="datetimeFigureOut">
              <a:rPr lang="en-CA" smtClean="0"/>
              <a:t>2021-12-28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5B646-19EB-45FF-BD86-A7454850D86F}" type="slidenum">
              <a:rPr lang="en-CA" smtClean="0"/>
              <a:t>‹#›</a:t>
            </a:fld>
            <a:endParaRPr lang="en-CA"/>
          </a:p>
        </p:txBody>
      </p:sp>
    </p:spTree>
    <p:extLst>
      <p:ext uri="{BB962C8B-B14F-4D97-AF65-F5344CB8AC3E}">
        <p14:creationId xmlns:p14="http://schemas.microsoft.com/office/powerpoint/2010/main" val="392714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1</a:t>
            </a:fld>
            <a:endParaRPr lang="es-ES"/>
          </a:p>
        </p:txBody>
      </p:sp>
    </p:spTree>
    <p:extLst>
      <p:ext uri="{BB962C8B-B14F-4D97-AF65-F5344CB8AC3E}">
        <p14:creationId xmlns:p14="http://schemas.microsoft.com/office/powerpoint/2010/main" val="174039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18</a:t>
            </a:fld>
            <a:endParaRPr lang="es-ES"/>
          </a:p>
        </p:txBody>
      </p:sp>
    </p:spTree>
    <p:extLst>
      <p:ext uri="{BB962C8B-B14F-4D97-AF65-F5344CB8AC3E}">
        <p14:creationId xmlns:p14="http://schemas.microsoft.com/office/powerpoint/2010/main" val="139367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20</a:t>
            </a:fld>
            <a:endParaRPr lang="es-ES"/>
          </a:p>
        </p:txBody>
      </p:sp>
    </p:spTree>
    <p:extLst>
      <p:ext uri="{BB962C8B-B14F-4D97-AF65-F5344CB8AC3E}">
        <p14:creationId xmlns:p14="http://schemas.microsoft.com/office/powerpoint/2010/main" val="28898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21</a:t>
            </a:fld>
            <a:endParaRPr lang="es-ES"/>
          </a:p>
        </p:txBody>
      </p:sp>
    </p:spTree>
    <p:extLst>
      <p:ext uri="{BB962C8B-B14F-4D97-AF65-F5344CB8AC3E}">
        <p14:creationId xmlns:p14="http://schemas.microsoft.com/office/powerpoint/2010/main" val="272652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22</a:t>
            </a:fld>
            <a:endParaRPr lang="es-ES"/>
          </a:p>
        </p:txBody>
      </p:sp>
    </p:spTree>
    <p:extLst>
      <p:ext uri="{BB962C8B-B14F-4D97-AF65-F5344CB8AC3E}">
        <p14:creationId xmlns:p14="http://schemas.microsoft.com/office/powerpoint/2010/main" val="165467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23</a:t>
            </a:fld>
            <a:endParaRPr lang="es-ES"/>
          </a:p>
        </p:txBody>
      </p:sp>
    </p:spTree>
    <p:extLst>
      <p:ext uri="{BB962C8B-B14F-4D97-AF65-F5344CB8AC3E}">
        <p14:creationId xmlns:p14="http://schemas.microsoft.com/office/powerpoint/2010/main" val="3263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24</a:t>
            </a:fld>
            <a:endParaRPr lang="es-ES"/>
          </a:p>
        </p:txBody>
      </p:sp>
    </p:spTree>
    <p:extLst>
      <p:ext uri="{BB962C8B-B14F-4D97-AF65-F5344CB8AC3E}">
        <p14:creationId xmlns:p14="http://schemas.microsoft.com/office/powerpoint/2010/main" val="108936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25</a:t>
            </a:fld>
            <a:endParaRPr lang="es-ES"/>
          </a:p>
        </p:txBody>
      </p:sp>
    </p:spTree>
    <p:extLst>
      <p:ext uri="{BB962C8B-B14F-4D97-AF65-F5344CB8AC3E}">
        <p14:creationId xmlns:p14="http://schemas.microsoft.com/office/powerpoint/2010/main" val="24337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26</a:t>
            </a:fld>
            <a:endParaRPr lang="es-ES"/>
          </a:p>
        </p:txBody>
      </p:sp>
    </p:spTree>
    <p:extLst>
      <p:ext uri="{BB962C8B-B14F-4D97-AF65-F5344CB8AC3E}">
        <p14:creationId xmlns:p14="http://schemas.microsoft.com/office/powerpoint/2010/main" val="135466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C07AF15-5FEB-44C8-B197-DAA98CF77F08}" type="slidenum">
              <a:rPr lang="es-ES" smtClean="0"/>
              <a:t>27</a:t>
            </a:fld>
            <a:endParaRPr lang="es-ES"/>
          </a:p>
        </p:txBody>
      </p:sp>
    </p:spTree>
    <p:extLst>
      <p:ext uri="{BB962C8B-B14F-4D97-AF65-F5344CB8AC3E}">
        <p14:creationId xmlns:p14="http://schemas.microsoft.com/office/powerpoint/2010/main" val="172321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29</a:t>
            </a:fld>
            <a:endParaRPr lang="es-ES"/>
          </a:p>
        </p:txBody>
      </p:sp>
    </p:spTree>
    <p:extLst>
      <p:ext uri="{BB962C8B-B14F-4D97-AF65-F5344CB8AC3E}">
        <p14:creationId xmlns:p14="http://schemas.microsoft.com/office/powerpoint/2010/main" val="409676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2</a:t>
            </a:fld>
            <a:endParaRPr lang="es-ES"/>
          </a:p>
        </p:txBody>
      </p:sp>
    </p:spTree>
    <p:extLst>
      <p:ext uri="{BB962C8B-B14F-4D97-AF65-F5344CB8AC3E}">
        <p14:creationId xmlns:p14="http://schemas.microsoft.com/office/powerpoint/2010/main" val="153678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30</a:t>
            </a:fld>
            <a:endParaRPr lang="es-ES"/>
          </a:p>
        </p:txBody>
      </p:sp>
    </p:spTree>
    <p:extLst>
      <p:ext uri="{BB962C8B-B14F-4D97-AF65-F5344CB8AC3E}">
        <p14:creationId xmlns:p14="http://schemas.microsoft.com/office/powerpoint/2010/main" val="3301990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31</a:t>
            </a:fld>
            <a:endParaRPr lang="es-ES"/>
          </a:p>
        </p:txBody>
      </p:sp>
    </p:spTree>
    <p:extLst>
      <p:ext uri="{BB962C8B-B14F-4D97-AF65-F5344CB8AC3E}">
        <p14:creationId xmlns:p14="http://schemas.microsoft.com/office/powerpoint/2010/main" val="340918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32</a:t>
            </a:fld>
            <a:endParaRPr lang="es-ES"/>
          </a:p>
        </p:txBody>
      </p:sp>
    </p:spTree>
    <p:extLst>
      <p:ext uri="{BB962C8B-B14F-4D97-AF65-F5344CB8AC3E}">
        <p14:creationId xmlns:p14="http://schemas.microsoft.com/office/powerpoint/2010/main" val="406864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C07AF15-5FEB-44C8-B197-DAA98CF77F08}" type="slidenum">
              <a:rPr lang="es-ES" smtClean="0"/>
              <a:t>33</a:t>
            </a:fld>
            <a:endParaRPr lang="es-ES"/>
          </a:p>
        </p:txBody>
      </p:sp>
    </p:spTree>
    <p:extLst>
      <p:ext uri="{BB962C8B-B14F-4D97-AF65-F5344CB8AC3E}">
        <p14:creationId xmlns:p14="http://schemas.microsoft.com/office/powerpoint/2010/main" val="1725506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34</a:t>
            </a:fld>
            <a:endParaRPr lang="es-ES"/>
          </a:p>
        </p:txBody>
      </p:sp>
    </p:spTree>
    <p:extLst>
      <p:ext uri="{BB962C8B-B14F-4D97-AF65-F5344CB8AC3E}">
        <p14:creationId xmlns:p14="http://schemas.microsoft.com/office/powerpoint/2010/main" val="37978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35</a:t>
            </a:fld>
            <a:endParaRPr lang="es-ES"/>
          </a:p>
        </p:txBody>
      </p:sp>
    </p:spTree>
    <p:extLst>
      <p:ext uri="{BB962C8B-B14F-4D97-AF65-F5344CB8AC3E}">
        <p14:creationId xmlns:p14="http://schemas.microsoft.com/office/powerpoint/2010/main" val="761128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5B646-19EB-45FF-BD86-A7454850D86F}" type="slidenum">
              <a:rPr lang="en-CA" smtClean="0"/>
              <a:t>37</a:t>
            </a:fld>
            <a:endParaRPr lang="en-CA"/>
          </a:p>
        </p:txBody>
      </p:sp>
    </p:spTree>
    <p:extLst>
      <p:ext uri="{BB962C8B-B14F-4D97-AF65-F5344CB8AC3E}">
        <p14:creationId xmlns:p14="http://schemas.microsoft.com/office/powerpoint/2010/main" val="134840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5</a:t>
            </a:fld>
            <a:endParaRPr lang="es-ES"/>
          </a:p>
        </p:txBody>
      </p:sp>
    </p:spTree>
    <p:extLst>
      <p:ext uri="{BB962C8B-B14F-4D97-AF65-F5344CB8AC3E}">
        <p14:creationId xmlns:p14="http://schemas.microsoft.com/office/powerpoint/2010/main" val="329324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C07AF15-5FEB-44C8-B197-DAA98CF77F08}" type="slidenum">
              <a:rPr lang="es-ES" smtClean="0"/>
              <a:t>6</a:t>
            </a:fld>
            <a:endParaRPr lang="es-ES"/>
          </a:p>
        </p:txBody>
      </p:sp>
    </p:spTree>
    <p:extLst>
      <p:ext uri="{BB962C8B-B14F-4D97-AF65-F5344CB8AC3E}">
        <p14:creationId xmlns:p14="http://schemas.microsoft.com/office/powerpoint/2010/main" val="143212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C07AF15-5FEB-44C8-B197-DAA98CF77F08}" type="slidenum">
              <a:rPr lang="es-ES" smtClean="0"/>
              <a:t>7</a:t>
            </a:fld>
            <a:endParaRPr lang="es-ES"/>
          </a:p>
        </p:txBody>
      </p:sp>
    </p:spTree>
    <p:extLst>
      <p:ext uri="{BB962C8B-B14F-4D97-AF65-F5344CB8AC3E}">
        <p14:creationId xmlns:p14="http://schemas.microsoft.com/office/powerpoint/2010/main" val="213527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10</a:t>
            </a:fld>
            <a:endParaRPr lang="es-ES"/>
          </a:p>
        </p:txBody>
      </p:sp>
    </p:spTree>
    <p:extLst>
      <p:ext uri="{BB962C8B-B14F-4D97-AF65-F5344CB8AC3E}">
        <p14:creationId xmlns:p14="http://schemas.microsoft.com/office/powerpoint/2010/main" val="290791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C07AF15-5FEB-44C8-B197-DAA98CF77F08}" type="slidenum">
              <a:rPr lang="es-ES" smtClean="0"/>
              <a:t>11</a:t>
            </a:fld>
            <a:endParaRPr lang="es-ES"/>
          </a:p>
        </p:txBody>
      </p:sp>
    </p:spTree>
    <p:extLst>
      <p:ext uri="{BB962C8B-B14F-4D97-AF65-F5344CB8AC3E}">
        <p14:creationId xmlns:p14="http://schemas.microsoft.com/office/powerpoint/2010/main" val="354225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16</a:t>
            </a:fld>
            <a:endParaRPr lang="es-ES"/>
          </a:p>
        </p:txBody>
      </p:sp>
    </p:spTree>
    <p:extLst>
      <p:ext uri="{BB962C8B-B14F-4D97-AF65-F5344CB8AC3E}">
        <p14:creationId xmlns:p14="http://schemas.microsoft.com/office/powerpoint/2010/main" val="252920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7AF15-5FEB-44C8-B197-DAA98CF77F08}" type="slidenum">
              <a:rPr lang="es-ES" smtClean="0"/>
              <a:t>17</a:t>
            </a:fld>
            <a:endParaRPr lang="es-ES"/>
          </a:p>
        </p:txBody>
      </p:sp>
    </p:spTree>
    <p:extLst>
      <p:ext uri="{BB962C8B-B14F-4D97-AF65-F5344CB8AC3E}">
        <p14:creationId xmlns:p14="http://schemas.microsoft.com/office/powerpoint/2010/main" val="384904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p:cNvSpPr/>
          <p:nvPr userDrawn="1"/>
        </p:nvSpPr>
        <p:spPr>
          <a:xfrm>
            <a:off x="9953723" y="6366554"/>
            <a:ext cx="3155092"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47531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81D4724-D698-47D4-A663-A96C66F20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8B77DA90-9C27-4E1F-99A1-E6516E2C4B56}"/>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75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5D1BB07-7AF7-4B17-80BC-DC29DEF74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088771CC-05B5-4990-99DC-910542E86C8C}"/>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94610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ADA92C2-499C-41F6-8959-9FA83F39D0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23880537-A7BC-46E6-8E01-27E18D49CDA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98030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78B6D0E1-6F87-4CED-9DE4-F10059F6B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F71ACD1C-73DB-40EC-8DFA-F0DE99A9CD15}"/>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85015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8DE133-07EF-426D-9E9C-F759B01C0C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38279109-501F-4C8C-9679-AA0631E5AA9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7134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BB1BF96-39BE-4D5A-9FD2-10BE56E576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11" name="Rectangle 10">
            <a:extLst>
              <a:ext uri="{FF2B5EF4-FFF2-40B4-BE49-F238E27FC236}">
                <a16:creationId xmlns:a16="http://schemas.microsoft.com/office/drawing/2014/main" id="{3B4037B4-3CF5-4CC9-BDC2-61937E195D72}"/>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15265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4D4BAD2-3FEA-4F32-9D1D-CB78B0BE3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985807F5-0CBA-4789-8B7A-031740EE3228}"/>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4253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DC778-5876-463F-9576-996D6990B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6" name="Rectangle 5">
            <a:extLst>
              <a:ext uri="{FF2B5EF4-FFF2-40B4-BE49-F238E27FC236}">
                <a16:creationId xmlns:a16="http://schemas.microsoft.com/office/drawing/2014/main" id="{34726AFF-2537-41C4-9F22-98B8928ED9A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0794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D92B9269-5DD5-4B15-89D6-537E8C963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CD6E1A62-C05B-4564-AD54-68F9FA12DCCB}"/>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2629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FC6AAA24-3D51-4CD0-BFBC-35135D6AA0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1640504B-FFCD-4257-A350-7AD35AC41F4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09983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81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B00E7-9DF7-43C3-9EB7-FD050D3ECD35}"/>
              </a:ext>
            </a:extLst>
          </p:cNvPr>
          <p:cNvSpPr>
            <a:spLocks noGrp="1"/>
          </p:cNvSpPr>
          <p:nvPr>
            <p:ph type="ctrTitle"/>
          </p:nvPr>
        </p:nvSpPr>
        <p:spPr/>
        <p:txBody>
          <a:bodyPr/>
          <a:lstStyle/>
          <a:p>
            <a:r>
              <a:rPr lang="es-ES" dirty="0"/>
              <a:t>Fractures of the Distal Humerus</a:t>
            </a:r>
          </a:p>
        </p:txBody>
      </p:sp>
      <p:sp>
        <p:nvSpPr>
          <p:cNvPr id="3" name="Subtítulo 2">
            <a:extLst>
              <a:ext uri="{FF2B5EF4-FFF2-40B4-BE49-F238E27FC236}">
                <a16:creationId xmlns:a16="http://schemas.microsoft.com/office/drawing/2014/main" id="{CE20E951-FAB9-44A5-8D7B-94123A323337}"/>
              </a:ext>
            </a:extLst>
          </p:cNvPr>
          <p:cNvSpPr>
            <a:spLocks noGrp="1"/>
          </p:cNvSpPr>
          <p:nvPr>
            <p:ph type="subTitle" idx="1"/>
          </p:nvPr>
        </p:nvSpPr>
        <p:spPr/>
        <p:txBody>
          <a:bodyPr/>
          <a:lstStyle/>
          <a:p>
            <a:r>
              <a:rPr lang="es-ES" dirty="0"/>
              <a:t>Dr. Edgar Villegas Robles </a:t>
            </a:r>
          </a:p>
        </p:txBody>
      </p:sp>
    </p:spTree>
    <p:extLst>
      <p:ext uri="{BB962C8B-B14F-4D97-AF65-F5344CB8AC3E}">
        <p14:creationId xmlns:p14="http://schemas.microsoft.com/office/powerpoint/2010/main" val="338725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B42EF-407A-4A82-BB3D-F845D63D81DA}"/>
              </a:ext>
            </a:extLst>
          </p:cNvPr>
          <p:cNvSpPr>
            <a:spLocks noGrp="1"/>
          </p:cNvSpPr>
          <p:nvPr>
            <p:ph type="title"/>
          </p:nvPr>
        </p:nvSpPr>
        <p:spPr/>
        <p:txBody>
          <a:bodyPr/>
          <a:lstStyle/>
          <a:p>
            <a:r>
              <a:rPr lang="en-US" dirty="0"/>
              <a:t>Images </a:t>
            </a:r>
            <a:br>
              <a:rPr lang="en-US" dirty="0"/>
            </a:br>
            <a:endParaRPr lang="es-ES" dirty="0"/>
          </a:p>
        </p:txBody>
      </p:sp>
      <p:sp>
        <p:nvSpPr>
          <p:cNvPr id="3" name="Marcador de contenido 2">
            <a:extLst>
              <a:ext uri="{FF2B5EF4-FFF2-40B4-BE49-F238E27FC236}">
                <a16:creationId xmlns:a16="http://schemas.microsoft.com/office/drawing/2014/main" id="{97A4EB38-4956-4297-9CC9-E21F1A19332C}"/>
              </a:ext>
            </a:extLst>
          </p:cNvPr>
          <p:cNvSpPr>
            <a:spLocks noGrp="1"/>
          </p:cNvSpPr>
          <p:nvPr>
            <p:ph idx="1"/>
          </p:nvPr>
        </p:nvSpPr>
        <p:spPr>
          <a:xfrm>
            <a:off x="838200" y="1825625"/>
            <a:ext cx="5810794" cy="4351338"/>
          </a:xfrm>
        </p:spPr>
        <p:txBody>
          <a:bodyPr/>
          <a:lstStyle/>
          <a:p>
            <a:r>
              <a:rPr lang="en-US" dirty="0" err="1"/>
              <a:t>Xrays</a:t>
            </a:r>
            <a:r>
              <a:rPr lang="en-US" dirty="0"/>
              <a:t> -  AP and Lateral</a:t>
            </a:r>
          </a:p>
          <a:p>
            <a:pPr lvl="1"/>
            <a:r>
              <a:rPr lang="en-US" dirty="0"/>
              <a:t>gold standard</a:t>
            </a:r>
          </a:p>
          <a:p>
            <a:r>
              <a:rPr lang="en-US" dirty="0"/>
              <a:t>difficult on occasion because of the pain</a:t>
            </a:r>
          </a:p>
          <a:p>
            <a:r>
              <a:rPr lang="en-US" dirty="0"/>
              <a:t>Traction Xray helps identify components  </a:t>
            </a:r>
          </a:p>
          <a:p>
            <a:r>
              <a:rPr lang="en-US" dirty="0"/>
              <a:t>CT scan assists with proper articular visualization</a:t>
            </a:r>
            <a:endParaRPr lang="es-ES" dirty="0"/>
          </a:p>
        </p:txBody>
      </p:sp>
      <p:pic>
        <p:nvPicPr>
          <p:cNvPr id="7" name="Picture 6">
            <a:extLst>
              <a:ext uri="{FF2B5EF4-FFF2-40B4-BE49-F238E27FC236}">
                <a16:creationId xmlns:a16="http://schemas.microsoft.com/office/drawing/2014/main" id="{6DB2EED6-10C8-4CEA-8C2F-2039E9BEF6AB}"/>
              </a:ext>
            </a:extLst>
          </p:cNvPr>
          <p:cNvPicPr>
            <a:picLocks noChangeAspect="1"/>
          </p:cNvPicPr>
          <p:nvPr/>
        </p:nvPicPr>
        <p:blipFill>
          <a:blip r:embed="rId3"/>
          <a:stretch>
            <a:fillRect/>
          </a:stretch>
        </p:blipFill>
        <p:spPr>
          <a:xfrm>
            <a:off x="9222377" y="2466291"/>
            <a:ext cx="2769325" cy="3806421"/>
          </a:xfrm>
          <a:prstGeom prst="rect">
            <a:avLst/>
          </a:prstGeom>
        </p:spPr>
      </p:pic>
      <p:pic>
        <p:nvPicPr>
          <p:cNvPr id="9" name="Picture 8" descr="A picture containing X-ray film, person, head covering, blur&#10;&#10;Description automatically generated">
            <a:extLst>
              <a:ext uri="{FF2B5EF4-FFF2-40B4-BE49-F238E27FC236}">
                <a16:creationId xmlns:a16="http://schemas.microsoft.com/office/drawing/2014/main" id="{333849B7-A424-45AB-9B3E-9BDF29EDF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985" y="502239"/>
            <a:ext cx="2324100" cy="3041650"/>
          </a:xfrm>
          <a:prstGeom prst="rect">
            <a:avLst/>
          </a:prstGeom>
        </p:spPr>
      </p:pic>
      <p:cxnSp>
        <p:nvCxnSpPr>
          <p:cNvPr id="13" name="Straight Arrow Connector 12">
            <a:extLst>
              <a:ext uri="{FF2B5EF4-FFF2-40B4-BE49-F238E27FC236}">
                <a16:creationId xmlns:a16="http://schemas.microsoft.com/office/drawing/2014/main" id="{221CE686-D71D-4A5E-95E7-EF62B145DD1A}"/>
              </a:ext>
            </a:extLst>
          </p:cNvPr>
          <p:cNvCxnSpPr/>
          <p:nvPr/>
        </p:nvCxnSpPr>
        <p:spPr>
          <a:xfrm flipV="1">
            <a:off x="5303520" y="3331029"/>
            <a:ext cx="1062173" cy="5617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29459B-78AA-45BF-BAA1-ED766DF85908}"/>
              </a:ext>
            </a:extLst>
          </p:cNvPr>
          <p:cNvCxnSpPr>
            <a:cxnSpLocks/>
          </p:cNvCxnSpPr>
          <p:nvPr/>
        </p:nvCxnSpPr>
        <p:spPr>
          <a:xfrm>
            <a:off x="8177349" y="3892731"/>
            <a:ext cx="751182" cy="6868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30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784B9-A89A-4307-998C-6095F56AD9B4}"/>
              </a:ext>
            </a:extLst>
          </p:cNvPr>
          <p:cNvSpPr>
            <a:spLocks noGrp="1"/>
          </p:cNvSpPr>
          <p:nvPr>
            <p:ph type="title"/>
          </p:nvPr>
        </p:nvSpPr>
        <p:spPr>
          <a:xfrm>
            <a:off x="1119882" y="365125"/>
            <a:ext cx="10233917" cy="437515"/>
          </a:xfrm>
        </p:spPr>
        <p:txBody>
          <a:bodyPr>
            <a:normAutofit/>
          </a:bodyPr>
          <a:lstStyle/>
          <a:p>
            <a:r>
              <a:rPr lang="es-ES" sz="2400" dirty="0"/>
              <a:t>AP </a:t>
            </a:r>
            <a:r>
              <a:rPr lang="es-ES" sz="2400" dirty="0" err="1"/>
              <a:t>Xray</a:t>
            </a:r>
            <a:r>
              <a:rPr lang="es-ES" sz="2400" dirty="0"/>
              <a:t>				        		 Lateral </a:t>
            </a:r>
            <a:r>
              <a:rPr lang="es-ES" sz="2400" dirty="0" err="1"/>
              <a:t>Xray</a:t>
            </a:r>
            <a:endParaRPr lang="es-ES" sz="2400" dirty="0"/>
          </a:p>
        </p:txBody>
      </p:sp>
      <p:pic>
        <p:nvPicPr>
          <p:cNvPr id="4" name="Marcador de contenido 3">
            <a:extLst>
              <a:ext uri="{FF2B5EF4-FFF2-40B4-BE49-F238E27FC236}">
                <a16:creationId xmlns:a16="http://schemas.microsoft.com/office/drawing/2014/main" id="{A1DF50B2-43E6-4BBC-BC4A-6B2439C4EFD5}"/>
              </a:ext>
            </a:extLst>
          </p:cNvPr>
          <p:cNvPicPr>
            <a:picLocks noGrp="1" noChangeAspect="1"/>
          </p:cNvPicPr>
          <p:nvPr>
            <p:ph idx="1"/>
          </p:nvPr>
        </p:nvPicPr>
        <p:blipFill>
          <a:blip r:embed="rId3"/>
          <a:stretch>
            <a:fillRect/>
          </a:stretch>
        </p:blipFill>
        <p:spPr>
          <a:xfrm>
            <a:off x="975360" y="1027906"/>
            <a:ext cx="5006341" cy="5450268"/>
          </a:xfrm>
          <a:prstGeom prst="rect">
            <a:avLst/>
          </a:prstGeom>
        </p:spPr>
      </p:pic>
      <p:pic>
        <p:nvPicPr>
          <p:cNvPr id="5" name="Imagen 4">
            <a:extLst>
              <a:ext uri="{FF2B5EF4-FFF2-40B4-BE49-F238E27FC236}">
                <a16:creationId xmlns:a16="http://schemas.microsoft.com/office/drawing/2014/main" id="{359A0F0B-C5EC-499C-BF9C-D7C7608AFFD6}"/>
              </a:ext>
            </a:extLst>
          </p:cNvPr>
          <p:cNvPicPr>
            <a:picLocks noChangeAspect="1"/>
          </p:cNvPicPr>
          <p:nvPr/>
        </p:nvPicPr>
        <p:blipFill>
          <a:blip r:embed="rId4"/>
          <a:stretch>
            <a:fillRect/>
          </a:stretch>
        </p:blipFill>
        <p:spPr>
          <a:xfrm>
            <a:off x="6024793" y="1027906"/>
            <a:ext cx="5329007" cy="5450268"/>
          </a:xfrm>
          <a:prstGeom prst="rect">
            <a:avLst/>
          </a:prstGeom>
        </p:spPr>
      </p:pic>
    </p:spTree>
    <p:extLst>
      <p:ext uri="{BB962C8B-B14F-4D97-AF65-F5344CB8AC3E}">
        <p14:creationId xmlns:p14="http://schemas.microsoft.com/office/powerpoint/2010/main" val="22881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2DE64-2D18-460E-96D5-C58A20759537}"/>
              </a:ext>
            </a:extLst>
          </p:cNvPr>
          <p:cNvSpPr>
            <a:spLocks noGrp="1"/>
          </p:cNvSpPr>
          <p:nvPr>
            <p:ph type="title"/>
          </p:nvPr>
        </p:nvSpPr>
        <p:spPr>
          <a:xfrm>
            <a:off x="1444375" y="365126"/>
            <a:ext cx="4956425" cy="672564"/>
          </a:xfrm>
        </p:spPr>
        <p:txBody>
          <a:bodyPr>
            <a:normAutofit fontScale="90000"/>
          </a:bodyPr>
          <a:lstStyle/>
          <a:p>
            <a:r>
              <a:rPr lang="en-US" dirty="0"/>
              <a:t>OTA/AO Classification</a:t>
            </a:r>
            <a:endParaRPr lang="es-ES" dirty="0"/>
          </a:p>
        </p:txBody>
      </p:sp>
      <p:pic>
        <p:nvPicPr>
          <p:cNvPr id="4" name="Marcador de contenido 3">
            <a:extLst>
              <a:ext uri="{FF2B5EF4-FFF2-40B4-BE49-F238E27FC236}">
                <a16:creationId xmlns:a16="http://schemas.microsoft.com/office/drawing/2014/main" id="{39450EF7-B9AB-4304-9860-6003E210B93F}"/>
              </a:ext>
            </a:extLst>
          </p:cNvPr>
          <p:cNvPicPr>
            <a:picLocks noGrp="1" noChangeAspect="1"/>
          </p:cNvPicPr>
          <p:nvPr>
            <p:ph idx="1"/>
          </p:nvPr>
        </p:nvPicPr>
        <p:blipFill>
          <a:blip r:embed="rId2"/>
          <a:stretch>
            <a:fillRect/>
          </a:stretch>
        </p:blipFill>
        <p:spPr>
          <a:xfrm>
            <a:off x="7653089" y="365126"/>
            <a:ext cx="4217785" cy="5936776"/>
          </a:xfrm>
          <a:prstGeom prst="rect">
            <a:avLst/>
          </a:prstGeom>
        </p:spPr>
      </p:pic>
      <p:sp>
        <p:nvSpPr>
          <p:cNvPr id="5" name="CuadroTexto 4">
            <a:extLst>
              <a:ext uri="{FF2B5EF4-FFF2-40B4-BE49-F238E27FC236}">
                <a16:creationId xmlns:a16="http://schemas.microsoft.com/office/drawing/2014/main" id="{6D2E4B6F-D8FE-4D24-B4F6-6AB23326C94E}"/>
              </a:ext>
            </a:extLst>
          </p:cNvPr>
          <p:cNvSpPr txBox="1"/>
          <p:nvPr/>
        </p:nvSpPr>
        <p:spPr>
          <a:xfrm>
            <a:off x="1106891" y="1387009"/>
            <a:ext cx="5845995" cy="3970318"/>
          </a:xfrm>
          <a:prstGeom prst="rect">
            <a:avLst/>
          </a:prstGeom>
          <a:noFill/>
        </p:spPr>
        <p:txBody>
          <a:bodyPr wrap="square" rtlCol="0">
            <a:spAutoFit/>
          </a:bodyPr>
          <a:lstStyle/>
          <a:p>
            <a:pPr marL="342900" indent="-342900">
              <a:buAutoNum type="alphaUcPeriod"/>
            </a:pPr>
            <a:r>
              <a:rPr lang="es-ES" sz="2800" dirty="0"/>
              <a:t>Extra Articular</a:t>
            </a:r>
          </a:p>
          <a:p>
            <a:pPr marL="342900" indent="-342900">
              <a:buAutoNum type="alphaUcPeriod"/>
            </a:pPr>
            <a:r>
              <a:rPr lang="es-ES" sz="2800" dirty="0" err="1"/>
              <a:t>Partial</a:t>
            </a:r>
            <a:r>
              <a:rPr lang="es-ES" sz="2800" dirty="0"/>
              <a:t> Articular</a:t>
            </a:r>
          </a:p>
          <a:p>
            <a:pPr marL="914400" lvl="1" indent="-457200">
              <a:buFont typeface="Arial" panose="020B0604020202020204" pitchFamily="34" charset="0"/>
              <a:buChar char="•"/>
            </a:pPr>
            <a:r>
              <a:rPr lang="es-ES" sz="2800" dirty="0" err="1"/>
              <a:t>Includes</a:t>
            </a:r>
            <a:r>
              <a:rPr lang="es-ES" sz="2800" dirty="0"/>
              <a:t> </a:t>
            </a:r>
            <a:r>
              <a:rPr lang="es-ES" sz="2800" dirty="0" err="1"/>
              <a:t>isolated</a:t>
            </a:r>
            <a:r>
              <a:rPr lang="es-ES" sz="2800" dirty="0"/>
              <a:t> </a:t>
            </a:r>
            <a:r>
              <a:rPr lang="es-ES" sz="2800" dirty="0" err="1"/>
              <a:t>capitellum</a:t>
            </a:r>
            <a:r>
              <a:rPr lang="es-ES" sz="2800" dirty="0"/>
              <a:t> and </a:t>
            </a:r>
            <a:r>
              <a:rPr lang="es-ES" sz="2800" dirty="0" err="1"/>
              <a:t>trochlea</a:t>
            </a:r>
            <a:r>
              <a:rPr lang="es-ES" sz="2800" dirty="0"/>
              <a:t> fractures</a:t>
            </a:r>
          </a:p>
          <a:p>
            <a:pPr marL="342900" indent="-342900">
              <a:buAutoNum type="alphaUcPeriod"/>
            </a:pPr>
            <a:r>
              <a:rPr lang="es-ES" sz="2800" dirty="0"/>
              <a:t>Complete Articular</a:t>
            </a:r>
          </a:p>
          <a:p>
            <a:pPr marL="285750" indent="-285750">
              <a:buFontTx/>
              <a:buChar char="-"/>
            </a:pPr>
            <a:r>
              <a:rPr lang="es-ES" sz="2800" dirty="0"/>
              <a:t>C1 simple articular and metaphyseal</a:t>
            </a:r>
          </a:p>
          <a:p>
            <a:pPr marL="285750" indent="-285750">
              <a:buFontTx/>
              <a:buChar char="-"/>
            </a:pPr>
            <a:r>
              <a:rPr lang="es-ES" sz="2800" dirty="0"/>
              <a:t>C2 simple articular and multifragmentary metaphyseal </a:t>
            </a:r>
          </a:p>
          <a:p>
            <a:pPr marL="285750" indent="-285750">
              <a:buFontTx/>
              <a:buChar char="-"/>
            </a:pPr>
            <a:r>
              <a:rPr lang="es-ES" sz="2800" dirty="0"/>
              <a:t>C3 multifragmentary articular</a:t>
            </a:r>
          </a:p>
        </p:txBody>
      </p:sp>
    </p:spTree>
    <p:extLst>
      <p:ext uri="{BB962C8B-B14F-4D97-AF65-F5344CB8AC3E}">
        <p14:creationId xmlns:p14="http://schemas.microsoft.com/office/powerpoint/2010/main" val="178096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BAE7202-1BE3-4F2A-B6FA-56635E15EB69}"/>
              </a:ext>
            </a:extLst>
          </p:cNvPr>
          <p:cNvPicPr>
            <a:picLocks noChangeAspect="1"/>
          </p:cNvPicPr>
          <p:nvPr/>
        </p:nvPicPr>
        <p:blipFill rotWithShape="1">
          <a:blip r:embed="rId2"/>
          <a:srcRect l="8123" t="10815" r="5753"/>
          <a:stretch/>
        </p:blipFill>
        <p:spPr>
          <a:xfrm>
            <a:off x="1785171" y="558800"/>
            <a:ext cx="2575149" cy="4079188"/>
          </a:xfrm>
          <a:prstGeom prst="rect">
            <a:avLst/>
          </a:prstGeom>
        </p:spPr>
      </p:pic>
      <p:pic>
        <p:nvPicPr>
          <p:cNvPr id="9" name="Imagen 8">
            <a:extLst>
              <a:ext uri="{FF2B5EF4-FFF2-40B4-BE49-F238E27FC236}">
                <a16:creationId xmlns:a16="http://schemas.microsoft.com/office/drawing/2014/main" id="{4864E1BC-96F9-4D71-95EC-1D27B500C037}"/>
              </a:ext>
            </a:extLst>
          </p:cNvPr>
          <p:cNvPicPr>
            <a:picLocks noChangeAspect="1"/>
          </p:cNvPicPr>
          <p:nvPr/>
        </p:nvPicPr>
        <p:blipFill rotWithShape="1">
          <a:blip r:embed="rId3"/>
          <a:srcRect l="8387" t="10815" r="5490" b="17037"/>
          <a:stretch/>
        </p:blipFill>
        <p:spPr>
          <a:xfrm>
            <a:off x="8240598" y="558800"/>
            <a:ext cx="2650922" cy="4079188"/>
          </a:xfrm>
          <a:prstGeom prst="rect">
            <a:avLst/>
          </a:prstGeom>
        </p:spPr>
      </p:pic>
      <p:sp>
        <p:nvSpPr>
          <p:cNvPr id="2" name="CuadroTexto 1">
            <a:extLst>
              <a:ext uri="{FF2B5EF4-FFF2-40B4-BE49-F238E27FC236}">
                <a16:creationId xmlns:a16="http://schemas.microsoft.com/office/drawing/2014/main" id="{EAD96494-EC4D-401E-AB29-E6996E9EB1B7}"/>
              </a:ext>
            </a:extLst>
          </p:cNvPr>
          <p:cNvSpPr txBox="1"/>
          <p:nvPr/>
        </p:nvSpPr>
        <p:spPr>
          <a:xfrm>
            <a:off x="5307291" y="1527142"/>
            <a:ext cx="1855511" cy="461665"/>
          </a:xfrm>
          <a:prstGeom prst="rect">
            <a:avLst/>
          </a:prstGeom>
          <a:noFill/>
        </p:spPr>
        <p:txBody>
          <a:bodyPr wrap="square" rtlCol="0">
            <a:spAutoFit/>
          </a:bodyPr>
          <a:lstStyle/>
          <a:p>
            <a:r>
              <a:rPr lang="es-ES" sz="2400"/>
              <a:t>AO. 13 A 2. 2</a:t>
            </a:r>
          </a:p>
        </p:txBody>
      </p:sp>
      <p:pic>
        <p:nvPicPr>
          <p:cNvPr id="11" name="Picture 10"/>
          <p:cNvPicPr>
            <a:picLocks noChangeAspect="1"/>
          </p:cNvPicPr>
          <p:nvPr/>
        </p:nvPicPr>
        <p:blipFill>
          <a:blip r:embed="rId4"/>
          <a:stretch>
            <a:fillRect/>
          </a:stretch>
        </p:blipFill>
        <p:spPr>
          <a:xfrm>
            <a:off x="1363574" y="4814711"/>
            <a:ext cx="3855698" cy="1251731"/>
          </a:xfrm>
          <a:prstGeom prst="rect">
            <a:avLst/>
          </a:prstGeom>
        </p:spPr>
      </p:pic>
      <p:pic>
        <p:nvPicPr>
          <p:cNvPr id="14" name="Picture 13"/>
          <p:cNvPicPr>
            <a:picLocks noChangeAspect="1"/>
          </p:cNvPicPr>
          <p:nvPr/>
        </p:nvPicPr>
        <p:blipFill>
          <a:blip r:embed="rId5"/>
          <a:stretch>
            <a:fillRect/>
          </a:stretch>
        </p:blipFill>
        <p:spPr>
          <a:xfrm>
            <a:off x="7396235" y="4814711"/>
            <a:ext cx="4082569" cy="1251731"/>
          </a:xfrm>
          <a:prstGeom prst="rect">
            <a:avLst/>
          </a:prstGeom>
        </p:spPr>
      </p:pic>
    </p:spTree>
    <p:extLst>
      <p:ext uri="{BB962C8B-B14F-4D97-AF65-F5344CB8AC3E}">
        <p14:creationId xmlns:p14="http://schemas.microsoft.com/office/powerpoint/2010/main" val="228287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9FB0B-C98F-4D24-A6F3-0A807A6ED04E}"/>
              </a:ext>
            </a:extLst>
          </p:cNvPr>
          <p:cNvSpPr>
            <a:spLocks noGrp="1"/>
          </p:cNvSpPr>
          <p:nvPr>
            <p:ph type="title"/>
          </p:nvPr>
        </p:nvSpPr>
        <p:spPr>
          <a:xfrm>
            <a:off x="838200" y="1"/>
            <a:ext cx="10515600" cy="1037690"/>
          </a:xfrm>
        </p:spPr>
        <p:txBody>
          <a:bodyPr/>
          <a:lstStyle/>
          <a:p>
            <a:r>
              <a:rPr lang="es-ES" dirty="0" err="1"/>
              <a:t>Therapeutic</a:t>
            </a:r>
            <a:r>
              <a:rPr lang="es-ES" dirty="0"/>
              <a:t> </a:t>
            </a:r>
            <a:r>
              <a:rPr lang="es-ES" dirty="0" err="1"/>
              <a:t>Approach</a:t>
            </a:r>
            <a:endParaRPr lang="es-ES" dirty="0"/>
          </a:p>
        </p:txBody>
      </p:sp>
      <p:sp>
        <p:nvSpPr>
          <p:cNvPr id="3" name="Marcador de contenido 2">
            <a:extLst>
              <a:ext uri="{FF2B5EF4-FFF2-40B4-BE49-F238E27FC236}">
                <a16:creationId xmlns:a16="http://schemas.microsoft.com/office/drawing/2014/main" id="{DBFDA51D-1A75-4C2B-A97B-9001F981131F}"/>
              </a:ext>
            </a:extLst>
          </p:cNvPr>
          <p:cNvSpPr>
            <a:spLocks noGrp="1"/>
          </p:cNvSpPr>
          <p:nvPr>
            <p:ph idx="1"/>
          </p:nvPr>
        </p:nvSpPr>
        <p:spPr>
          <a:xfrm>
            <a:off x="766281" y="1137256"/>
            <a:ext cx="10515600" cy="4351338"/>
          </a:xfrm>
        </p:spPr>
        <p:txBody>
          <a:bodyPr>
            <a:normAutofit fontScale="77500" lnSpcReduction="20000"/>
          </a:bodyPr>
          <a:lstStyle/>
          <a:p>
            <a:pPr marL="0" indent="0">
              <a:buNone/>
            </a:pPr>
            <a:r>
              <a:rPr lang="en-US" dirty="0"/>
              <a:t>This injury is often the result of high-energy accidents so it requires a comprehensive assessment ATLS</a:t>
            </a:r>
          </a:p>
          <a:p>
            <a:pPr marL="0" indent="0">
              <a:buNone/>
            </a:pPr>
            <a:endParaRPr lang="es-ES" dirty="0"/>
          </a:p>
          <a:p>
            <a:pPr marL="0" indent="0">
              <a:buNone/>
            </a:pPr>
            <a:r>
              <a:rPr lang="es-ES" dirty="0"/>
              <a:t>I. </a:t>
            </a:r>
            <a:r>
              <a:rPr lang="en-US" dirty="0"/>
              <a:t>Conservative Treatment</a:t>
            </a:r>
          </a:p>
          <a:p>
            <a:r>
              <a:rPr lang="en-US" dirty="0"/>
              <a:t>Patients at high surgical risk </a:t>
            </a:r>
          </a:p>
          <a:p>
            <a:r>
              <a:rPr lang="en-US" dirty="0"/>
              <a:t>Low physical demand (non-dominant arm)</a:t>
            </a:r>
          </a:p>
          <a:p>
            <a:pPr marL="0" indent="0">
              <a:buNone/>
            </a:pPr>
            <a:endParaRPr lang="en-US" dirty="0"/>
          </a:p>
          <a:p>
            <a:pPr marL="0" indent="0">
              <a:buNone/>
            </a:pPr>
            <a:r>
              <a:rPr lang="en-US" dirty="0"/>
              <a:t>Complications include:</a:t>
            </a:r>
          </a:p>
          <a:p>
            <a:r>
              <a:rPr lang="en-US" dirty="0"/>
              <a:t>Loss of motion</a:t>
            </a:r>
          </a:p>
          <a:p>
            <a:r>
              <a:rPr lang="en-US" dirty="0"/>
              <a:t>Chronic pain</a:t>
            </a:r>
          </a:p>
          <a:p>
            <a:r>
              <a:rPr lang="en-US" dirty="0"/>
              <a:t>Nonunion</a:t>
            </a:r>
          </a:p>
          <a:p>
            <a:r>
              <a:rPr lang="en-US" dirty="0"/>
              <a:t>Aesthetic issues</a:t>
            </a:r>
            <a:endParaRPr lang="es-ES" dirty="0"/>
          </a:p>
        </p:txBody>
      </p:sp>
      <p:pic>
        <p:nvPicPr>
          <p:cNvPr id="4" name="Imagen 3">
            <a:extLst>
              <a:ext uri="{FF2B5EF4-FFF2-40B4-BE49-F238E27FC236}">
                <a16:creationId xmlns:a16="http://schemas.microsoft.com/office/drawing/2014/main" id="{422F3276-C51E-4F6A-8D9C-266C7DC66A94}"/>
              </a:ext>
            </a:extLst>
          </p:cNvPr>
          <p:cNvPicPr>
            <a:picLocks noChangeAspect="1"/>
          </p:cNvPicPr>
          <p:nvPr/>
        </p:nvPicPr>
        <p:blipFill>
          <a:blip r:embed="rId2"/>
          <a:stretch>
            <a:fillRect/>
          </a:stretch>
        </p:blipFill>
        <p:spPr>
          <a:xfrm>
            <a:off x="8642339" y="1998754"/>
            <a:ext cx="2495550" cy="1028700"/>
          </a:xfrm>
          <a:prstGeom prst="rect">
            <a:avLst/>
          </a:prstGeom>
        </p:spPr>
      </p:pic>
    </p:spTree>
    <p:extLst>
      <p:ext uri="{BB962C8B-B14F-4D97-AF65-F5344CB8AC3E}">
        <p14:creationId xmlns:p14="http://schemas.microsoft.com/office/powerpoint/2010/main" val="320117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795CC-0823-46FB-A72C-7BD0AEEED8BD}"/>
              </a:ext>
            </a:extLst>
          </p:cNvPr>
          <p:cNvSpPr>
            <a:spLocks noGrp="1"/>
          </p:cNvSpPr>
          <p:nvPr>
            <p:ph type="title"/>
          </p:nvPr>
        </p:nvSpPr>
        <p:spPr>
          <a:xfrm>
            <a:off x="2858683" y="204869"/>
            <a:ext cx="5788838" cy="1325563"/>
          </a:xfrm>
        </p:spPr>
        <p:txBody>
          <a:bodyPr/>
          <a:lstStyle/>
          <a:p>
            <a:r>
              <a:rPr lang="es-ES" b="1" err="1">
                <a:effectLst/>
              </a:rPr>
              <a:t>Nonoperative</a:t>
            </a:r>
            <a:r>
              <a:rPr lang="es-ES" b="1">
                <a:effectLst/>
              </a:rPr>
              <a:t> </a:t>
            </a:r>
            <a:r>
              <a:rPr lang="es-ES" b="1" err="1">
                <a:effectLst/>
              </a:rPr>
              <a:t>treatment</a:t>
            </a:r>
            <a:endParaRPr lang="es-ES" b="1">
              <a:effectLst/>
            </a:endParaRPr>
          </a:p>
        </p:txBody>
      </p:sp>
      <p:sp>
        <p:nvSpPr>
          <p:cNvPr id="3" name="Marcador de contenido 2">
            <a:extLst>
              <a:ext uri="{FF2B5EF4-FFF2-40B4-BE49-F238E27FC236}">
                <a16:creationId xmlns:a16="http://schemas.microsoft.com/office/drawing/2014/main" id="{D67D98C4-AF3C-45AC-890C-B16FD3E727C3}"/>
              </a:ext>
            </a:extLst>
          </p:cNvPr>
          <p:cNvSpPr>
            <a:spLocks noGrp="1"/>
          </p:cNvSpPr>
          <p:nvPr>
            <p:ph idx="1"/>
          </p:nvPr>
        </p:nvSpPr>
        <p:spPr>
          <a:xfrm>
            <a:off x="6885787" y="1839318"/>
            <a:ext cx="5129004" cy="3785652"/>
          </a:xfrm>
        </p:spPr>
        <p:txBody>
          <a:bodyPr>
            <a:normAutofit fontScale="92500" lnSpcReduction="10000"/>
          </a:bodyPr>
          <a:lstStyle/>
          <a:p>
            <a:pPr marL="0" indent="0" algn="l">
              <a:buNone/>
            </a:pPr>
            <a:r>
              <a:rPr lang="es-ES" sz="3300" b="1" i="1" err="1">
                <a:solidFill>
                  <a:srgbClr val="000000"/>
                </a:solidFill>
                <a:effectLst/>
                <a:latin typeface="Suisse Intl"/>
              </a:rPr>
              <a:t>Advantages</a:t>
            </a:r>
            <a:endParaRPr lang="es-ES" sz="3300" b="1" i="0">
              <a:solidFill>
                <a:srgbClr val="000000"/>
              </a:solidFill>
              <a:effectLst/>
              <a:latin typeface="Suisse Intl"/>
            </a:endParaRPr>
          </a:p>
          <a:p>
            <a:pPr algn="l">
              <a:buFont typeface="Arial" panose="020B0604020202020204" pitchFamily="34" charset="0"/>
              <a:buChar char="•"/>
            </a:pPr>
            <a:r>
              <a:rPr lang="es-ES" sz="2000" b="0" i="0" err="1">
                <a:solidFill>
                  <a:srgbClr val="000000"/>
                </a:solidFill>
                <a:effectLst/>
                <a:latin typeface="Suisse Intl"/>
              </a:rPr>
              <a:t>Avoid</a:t>
            </a:r>
            <a:r>
              <a:rPr lang="es-ES" sz="2000" b="0" i="0">
                <a:solidFill>
                  <a:srgbClr val="000000"/>
                </a:solidFill>
                <a:effectLst/>
                <a:latin typeface="Suisse Intl"/>
              </a:rPr>
              <a:t> </a:t>
            </a:r>
            <a:r>
              <a:rPr lang="es-ES" sz="2000" b="0" i="0" err="1">
                <a:solidFill>
                  <a:srgbClr val="000000"/>
                </a:solidFill>
                <a:effectLst/>
                <a:latin typeface="Suisse Intl"/>
              </a:rPr>
              <a:t>surgical</a:t>
            </a:r>
            <a:r>
              <a:rPr lang="es-ES" sz="2000" b="0" i="0">
                <a:solidFill>
                  <a:srgbClr val="000000"/>
                </a:solidFill>
                <a:effectLst/>
                <a:latin typeface="Suisse Intl"/>
              </a:rPr>
              <a:t> </a:t>
            </a:r>
            <a:r>
              <a:rPr lang="es-ES" sz="2000" b="0" i="0" err="1">
                <a:solidFill>
                  <a:srgbClr val="000000"/>
                </a:solidFill>
                <a:effectLst/>
                <a:latin typeface="Suisse Intl"/>
              </a:rPr>
              <a:t>risks</a:t>
            </a:r>
            <a:endParaRPr lang="es-ES" sz="2000" b="0" i="0">
              <a:solidFill>
                <a:srgbClr val="000000"/>
              </a:solidFill>
              <a:effectLst/>
              <a:latin typeface="Suisse Intl"/>
            </a:endParaRPr>
          </a:p>
          <a:p>
            <a:pPr marL="0" indent="0" algn="l">
              <a:buNone/>
            </a:pPr>
            <a:endParaRPr lang="es-ES" sz="2800" b="1" i="1">
              <a:solidFill>
                <a:srgbClr val="000000"/>
              </a:solidFill>
              <a:effectLst/>
              <a:latin typeface="Suisse Intl"/>
            </a:endParaRPr>
          </a:p>
          <a:p>
            <a:pPr marL="0" indent="0" algn="l">
              <a:buNone/>
            </a:pPr>
            <a:r>
              <a:rPr lang="es-ES" sz="2800" b="1" i="1" err="1">
                <a:solidFill>
                  <a:srgbClr val="000000"/>
                </a:solidFill>
                <a:effectLst/>
                <a:latin typeface="Suisse Intl"/>
              </a:rPr>
              <a:t>Disadvantages</a:t>
            </a:r>
            <a:endParaRPr lang="es-ES" sz="2800" b="1" i="0">
              <a:solidFill>
                <a:srgbClr val="000000"/>
              </a:solidFill>
              <a:effectLst/>
              <a:latin typeface="Suisse Intl"/>
            </a:endParaRPr>
          </a:p>
          <a:p>
            <a:pPr algn="l">
              <a:buFont typeface="Arial" panose="020B0604020202020204" pitchFamily="34" charset="0"/>
              <a:buChar char="•"/>
            </a:pPr>
            <a:r>
              <a:rPr lang="es-ES" sz="2800" b="0" i="0" err="1">
                <a:solidFill>
                  <a:srgbClr val="000000"/>
                </a:solidFill>
                <a:effectLst/>
                <a:latin typeface="Suisse Intl"/>
              </a:rPr>
              <a:t>Risk</a:t>
            </a:r>
            <a:r>
              <a:rPr lang="es-ES" sz="2800" b="0" i="0">
                <a:solidFill>
                  <a:srgbClr val="000000"/>
                </a:solidFill>
                <a:effectLst/>
                <a:latin typeface="Suisse Intl"/>
              </a:rPr>
              <a:t> </a:t>
            </a:r>
            <a:r>
              <a:rPr lang="es-ES" sz="2800" b="0" i="0" err="1">
                <a:solidFill>
                  <a:srgbClr val="000000"/>
                </a:solidFill>
                <a:effectLst/>
                <a:latin typeface="Suisse Intl"/>
              </a:rPr>
              <a:t>of</a:t>
            </a:r>
            <a:r>
              <a:rPr lang="es-ES" sz="2800" b="0" i="0">
                <a:solidFill>
                  <a:srgbClr val="000000"/>
                </a:solidFill>
                <a:effectLst/>
                <a:latin typeface="Suisse Intl"/>
              </a:rPr>
              <a:t> </a:t>
            </a:r>
            <a:r>
              <a:rPr lang="es-ES" sz="2800" b="0" i="0" err="1">
                <a:solidFill>
                  <a:srgbClr val="000000"/>
                </a:solidFill>
                <a:effectLst/>
                <a:latin typeface="Suisse Intl"/>
              </a:rPr>
              <a:t>secondary</a:t>
            </a:r>
            <a:r>
              <a:rPr lang="es-ES" sz="2800" b="0" i="0">
                <a:solidFill>
                  <a:srgbClr val="000000"/>
                </a:solidFill>
                <a:effectLst/>
                <a:latin typeface="Suisse Intl"/>
              </a:rPr>
              <a:t> </a:t>
            </a:r>
            <a:r>
              <a:rPr lang="es-ES" sz="2800" b="0" i="0" err="1">
                <a:solidFill>
                  <a:srgbClr val="000000"/>
                </a:solidFill>
                <a:effectLst/>
                <a:latin typeface="Suisse Intl"/>
              </a:rPr>
              <a:t>displacement</a:t>
            </a:r>
            <a:endParaRPr lang="es-ES" sz="2800" b="0" i="0">
              <a:solidFill>
                <a:srgbClr val="000000"/>
              </a:solidFill>
              <a:effectLst/>
              <a:latin typeface="Suisse Intl"/>
            </a:endParaRPr>
          </a:p>
          <a:p>
            <a:pPr algn="l">
              <a:buFont typeface="Arial" panose="020B0604020202020204" pitchFamily="34" charset="0"/>
              <a:buChar char="•"/>
            </a:pPr>
            <a:r>
              <a:rPr lang="es-ES" sz="2800" b="0" i="0" err="1">
                <a:solidFill>
                  <a:srgbClr val="000000"/>
                </a:solidFill>
                <a:effectLst/>
                <a:latin typeface="Suisse Intl"/>
              </a:rPr>
              <a:t>Immobilization</a:t>
            </a:r>
            <a:endParaRPr lang="es-ES" sz="2800" b="0" i="0">
              <a:solidFill>
                <a:srgbClr val="000000"/>
              </a:solidFill>
              <a:effectLst/>
              <a:latin typeface="Suisse Intl"/>
            </a:endParaRPr>
          </a:p>
          <a:p>
            <a:pPr algn="l">
              <a:buFont typeface="Arial" panose="020B0604020202020204" pitchFamily="34" charset="0"/>
              <a:buChar char="•"/>
            </a:pPr>
            <a:r>
              <a:rPr lang="es-ES" sz="2800" b="0" i="0" err="1">
                <a:solidFill>
                  <a:srgbClr val="000000"/>
                </a:solidFill>
                <a:effectLst/>
                <a:latin typeface="Suisse Intl"/>
              </a:rPr>
              <a:t>Subsequent</a:t>
            </a:r>
            <a:r>
              <a:rPr lang="es-ES" sz="2800" b="0" i="0">
                <a:solidFill>
                  <a:srgbClr val="000000"/>
                </a:solidFill>
                <a:effectLst/>
                <a:latin typeface="Suisse Intl"/>
              </a:rPr>
              <a:t> </a:t>
            </a:r>
            <a:r>
              <a:rPr lang="es-ES" sz="2800" b="0" i="0" err="1">
                <a:solidFill>
                  <a:srgbClr val="000000"/>
                </a:solidFill>
                <a:effectLst/>
                <a:latin typeface="Suisse Intl"/>
              </a:rPr>
              <a:t>joint</a:t>
            </a:r>
            <a:r>
              <a:rPr lang="es-ES" sz="2800" b="0" i="0">
                <a:solidFill>
                  <a:srgbClr val="000000"/>
                </a:solidFill>
                <a:effectLst/>
                <a:latin typeface="Suisse Intl"/>
              </a:rPr>
              <a:t> </a:t>
            </a:r>
            <a:r>
              <a:rPr lang="es-ES" sz="2800" b="0" i="0" err="1">
                <a:solidFill>
                  <a:srgbClr val="000000"/>
                </a:solidFill>
                <a:effectLst/>
                <a:latin typeface="Suisse Intl"/>
              </a:rPr>
              <a:t>stiffness</a:t>
            </a:r>
            <a:endParaRPr lang="es-ES" sz="2800" b="0" i="0">
              <a:solidFill>
                <a:srgbClr val="000000"/>
              </a:solidFill>
              <a:effectLst/>
              <a:latin typeface="Suisse Intl"/>
            </a:endParaRPr>
          </a:p>
          <a:p>
            <a:pPr algn="l">
              <a:buFont typeface="Arial" panose="020B0604020202020204" pitchFamily="34" charset="0"/>
              <a:buChar char="•"/>
            </a:pPr>
            <a:r>
              <a:rPr lang="es-ES" sz="2800" b="0" i="0" err="1">
                <a:solidFill>
                  <a:srgbClr val="000000"/>
                </a:solidFill>
                <a:effectLst/>
                <a:latin typeface="Suisse Intl"/>
              </a:rPr>
              <a:t>Patient</a:t>
            </a:r>
            <a:r>
              <a:rPr lang="es-ES" sz="2800" b="0" i="0">
                <a:solidFill>
                  <a:srgbClr val="000000"/>
                </a:solidFill>
                <a:effectLst/>
                <a:latin typeface="Suisse Intl"/>
              </a:rPr>
              <a:t> </a:t>
            </a:r>
            <a:r>
              <a:rPr lang="es-ES" sz="2800" b="0" i="0" err="1">
                <a:solidFill>
                  <a:srgbClr val="000000"/>
                </a:solidFill>
                <a:effectLst/>
                <a:latin typeface="Suisse Intl"/>
              </a:rPr>
              <a:t>discomfort</a:t>
            </a:r>
            <a:endParaRPr lang="es-ES" sz="2800" b="0" i="0">
              <a:solidFill>
                <a:srgbClr val="000000"/>
              </a:solidFill>
              <a:effectLst/>
              <a:latin typeface="Suisse Intl"/>
            </a:endParaRPr>
          </a:p>
          <a:p>
            <a:endParaRPr lang="es-ES"/>
          </a:p>
        </p:txBody>
      </p:sp>
      <p:sp>
        <p:nvSpPr>
          <p:cNvPr id="7" name="CuadroTexto 6">
            <a:extLst>
              <a:ext uri="{FF2B5EF4-FFF2-40B4-BE49-F238E27FC236}">
                <a16:creationId xmlns:a16="http://schemas.microsoft.com/office/drawing/2014/main" id="{8A6E55E5-AB69-499B-A8F2-563ED7F6E632}"/>
              </a:ext>
            </a:extLst>
          </p:cNvPr>
          <p:cNvSpPr txBox="1"/>
          <p:nvPr/>
        </p:nvSpPr>
        <p:spPr>
          <a:xfrm>
            <a:off x="663018" y="1530431"/>
            <a:ext cx="4483140" cy="3785652"/>
          </a:xfrm>
          <a:prstGeom prst="rect">
            <a:avLst/>
          </a:prstGeom>
          <a:noFill/>
        </p:spPr>
        <p:txBody>
          <a:bodyPr wrap="square">
            <a:spAutoFit/>
          </a:bodyPr>
          <a:lstStyle/>
          <a:p>
            <a:pPr marL="0" indent="0" algn="l">
              <a:buNone/>
            </a:pPr>
            <a:r>
              <a:rPr lang="es-ES" sz="2000" b="1" i="1" dirty="0" err="1">
                <a:solidFill>
                  <a:srgbClr val="000000"/>
                </a:solidFill>
                <a:effectLst/>
                <a:latin typeface="Suisse Intl"/>
              </a:rPr>
              <a:t>Indications</a:t>
            </a:r>
            <a:endParaRPr lang="es-ES" sz="2000" b="1" i="0" dirty="0">
              <a:solidFill>
                <a:srgbClr val="000000"/>
              </a:solidFill>
              <a:effectLst/>
              <a:latin typeface="Suisse Intl"/>
            </a:endParaRPr>
          </a:p>
          <a:p>
            <a:pPr algn="l">
              <a:buFont typeface="Arial" panose="020B0604020202020204" pitchFamily="34" charset="0"/>
              <a:buChar char="•"/>
            </a:pPr>
            <a:r>
              <a:rPr lang="es-ES" sz="2000" b="0" i="0" dirty="0" err="1">
                <a:solidFill>
                  <a:srgbClr val="000000"/>
                </a:solidFill>
                <a:effectLst/>
                <a:latin typeface="Suisse Intl"/>
              </a:rPr>
              <a:t>Minimal</a:t>
            </a:r>
            <a:r>
              <a:rPr lang="es-ES" sz="2000" b="0" i="0" dirty="0">
                <a:solidFill>
                  <a:srgbClr val="000000"/>
                </a:solidFill>
                <a:effectLst/>
                <a:latin typeface="Suisse Intl"/>
              </a:rPr>
              <a:t>/no </a:t>
            </a:r>
            <a:r>
              <a:rPr lang="es-ES" sz="2000" b="0" i="0" dirty="0" err="1">
                <a:solidFill>
                  <a:srgbClr val="000000"/>
                </a:solidFill>
                <a:effectLst/>
                <a:latin typeface="Suisse Intl"/>
              </a:rPr>
              <a:t>displacement</a:t>
            </a:r>
            <a:r>
              <a:rPr lang="es-ES" sz="2000" b="0" i="0" dirty="0">
                <a:solidFill>
                  <a:srgbClr val="000000"/>
                </a:solidFill>
                <a:effectLst/>
                <a:latin typeface="Suisse Intl"/>
              </a:rPr>
              <a:t> and </a:t>
            </a:r>
            <a:r>
              <a:rPr lang="es-ES" sz="2000" b="0" i="0" dirty="0" err="1">
                <a:solidFill>
                  <a:srgbClr val="000000"/>
                </a:solidFill>
                <a:effectLst/>
                <a:latin typeface="Suisse Intl"/>
              </a:rPr>
              <a:t>stable</a:t>
            </a:r>
            <a:r>
              <a:rPr lang="es-ES" sz="2000" b="0" i="0" dirty="0">
                <a:solidFill>
                  <a:srgbClr val="000000"/>
                </a:solidFill>
                <a:effectLst/>
                <a:latin typeface="Suisse Intl"/>
              </a:rPr>
              <a:t> fracture</a:t>
            </a:r>
          </a:p>
          <a:p>
            <a:pPr algn="l">
              <a:buFont typeface="Arial" panose="020B0604020202020204" pitchFamily="34" charset="0"/>
              <a:buChar char="•"/>
            </a:pPr>
            <a:r>
              <a:rPr lang="es-ES" sz="2000" b="0" i="0" dirty="0">
                <a:solidFill>
                  <a:srgbClr val="000000"/>
                </a:solidFill>
                <a:effectLst/>
                <a:latin typeface="Suisse Intl"/>
              </a:rPr>
              <a:t>No </a:t>
            </a:r>
            <a:r>
              <a:rPr lang="es-ES" sz="2000" b="0" i="0" dirty="0" err="1">
                <a:solidFill>
                  <a:srgbClr val="000000"/>
                </a:solidFill>
                <a:effectLst/>
                <a:latin typeface="Suisse Intl"/>
              </a:rPr>
              <a:t>nerve</a:t>
            </a:r>
            <a:r>
              <a:rPr lang="es-ES" sz="2000" b="0" i="0" dirty="0">
                <a:solidFill>
                  <a:srgbClr val="000000"/>
                </a:solidFill>
                <a:effectLst/>
                <a:latin typeface="Suisse Intl"/>
              </a:rPr>
              <a:t> </a:t>
            </a:r>
            <a:r>
              <a:rPr lang="es-ES" sz="2000" b="0" i="0" dirty="0" err="1">
                <a:solidFill>
                  <a:srgbClr val="000000"/>
                </a:solidFill>
                <a:effectLst/>
                <a:latin typeface="Suisse Intl"/>
              </a:rPr>
              <a:t>or</a:t>
            </a:r>
            <a:r>
              <a:rPr lang="es-ES" sz="2000" b="0" i="0" dirty="0">
                <a:solidFill>
                  <a:srgbClr val="000000"/>
                </a:solidFill>
                <a:effectLst/>
                <a:latin typeface="Suisse Intl"/>
              </a:rPr>
              <a:t> </a:t>
            </a:r>
            <a:r>
              <a:rPr lang="es-ES" sz="2000" b="0" i="0" dirty="0" err="1">
                <a:solidFill>
                  <a:srgbClr val="000000"/>
                </a:solidFill>
                <a:effectLst/>
                <a:latin typeface="Suisse Intl"/>
              </a:rPr>
              <a:t>vessel</a:t>
            </a:r>
            <a:r>
              <a:rPr lang="es-ES" sz="2000" b="0" i="0" dirty="0">
                <a:solidFill>
                  <a:srgbClr val="000000"/>
                </a:solidFill>
                <a:effectLst/>
                <a:latin typeface="Suisse Intl"/>
              </a:rPr>
              <a:t> </a:t>
            </a:r>
            <a:r>
              <a:rPr lang="es-ES" sz="2000" b="0" i="0" dirty="0" err="1">
                <a:solidFill>
                  <a:srgbClr val="000000"/>
                </a:solidFill>
                <a:effectLst/>
                <a:latin typeface="Suisse Intl"/>
              </a:rPr>
              <a:t>injury</a:t>
            </a:r>
            <a:endParaRPr lang="es-ES" sz="2000" b="0" i="0" dirty="0">
              <a:solidFill>
                <a:srgbClr val="000000"/>
              </a:solidFill>
              <a:effectLst/>
              <a:latin typeface="Suisse Intl"/>
            </a:endParaRPr>
          </a:p>
          <a:p>
            <a:pPr algn="l">
              <a:buFont typeface="Arial" panose="020B0604020202020204" pitchFamily="34" charset="0"/>
              <a:buChar char="•"/>
            </a:pPr>
            <a:r>
              <a:rPr lang="es-ES" sz="2000" b="0" i="0" dirty="0" err="1">
                <a:solidFill>
                  <a:srgbClr val="000000"/>
                </a:solidFill>
                <a:effectLst/>
                <a:latin typeface="Suisse Intl"/>
              </a:rPr>
              <a:t>Unacceptable</a:t>
            </a:r>
            <a:r>
              <a:rPr lang="es-ES" sz="2000" b="0" i="0" dirty="0">
                <a:solidFill>
                  <a:srgbClr val="000000"/>
                </a:solidFill>
                <a:effectLst/>
                <a:latin typeface="Suisse Intl"/>
              </a:rPr>
              <a:t> </a:t>
            </a:r>
            <a:r>
              <a:rPr lang="es-ES" sz="2000" b="0" i="0" dirty="0" err="1">
                <a:solidFill>
                  <a:srgbClr val="000000"/>
                </a:solidFill>
                <a:effectLst/>
                <a:latin typeface="Suisse Intl"/>
              </a:rPr>
              <a:t>surgical</a:t>
            </a:r>
            <a:r>
              <a:rPr lang="es-ES" sz="2000" b="0" i="0" dirty="0">
                <a:solidFill>
                  <a:srgbClr val="000000"/>
                </a:solidFill>
                <a:effectLst/>
                <a:latin typeface="Suisse Intl"/>
              </a:rPr>
              <a:t> </a:t>
            </a:r>
            <a:r>
              <a:rPr lang="es-ES" sz="2000" b="0" i="0" dirty="0" err="1">
                <a:solidFill>
                  <a:srgbClr val="000000"/>
                </a:solidFill>
                <a:effectLst/>
                <a:latin typeface="Suisse Intl"/>
              </a:rPr>
              <a:t>risk</a:t>
            </a:r>
            <a:endParaRPr lang="es-ES" sz="2000" b="0" i="0" dirty="0">
              <a:solidFill>
                <a:srgbClr val="000000"/>
              </a:solidFill>
              <a:effectLst/>
              <a:latin typeface="Suisse Intl"/>
            </a:endParaRPr>
          </a:p>
          <a:p>
            <a:pPr algn="l">
              <a:buFont typeface="Arial" panose="020B0604020202020204" pitchFamily="34" charset="0"/>
              <a:buChar char="•"/>
            </a:pPr>
            <a:r>
              <a:rPr lang="es-ES" sz="2000" b="0" i="0" dirty="0" err="1">
                <a:solidFill>
                  <a:srgbClr val="000000"/>
                </a:solidFill>
                <a:effectLst/>
                <a:latin typeface="Suisse Intl"/>
              </a:rPr>
              <a:t>Supracondylar</a:t>
            </a:r>
            <a:r>
              <a:rPr lang="es-ES" sz="2000" b="0" i="0" dirty="0">
                <a:solidFill>
                  <a:srgbClr val="000000"/>
                </a:solidFill>
                <a:effectLst/>
                <a:latin typeface="Suisse Intl"/>
              </a:rPr>
              <a:t> humeral fractures in </a:t>
            </a:r>
            <a:r>
              <a:rPr lang="es-ES" sz="2000" b="0" i="0" dirty="0" err="1">
                <a:solidFill>
                  <a:srgbClr val="000000"/>
                </a:solidFill>
                <a:effectLst/>
                <a:latin typeface="Suisse Intl"/>
              </a:rPr>
              <a:t>children</a:t>
            </a:r>
            <a:r>
              <a:rPr lang="es-ES" sz="2000" b="0" i="0" dirty="0">
                <a:solidFill>
                  <a:srgbClr val="000000"/>
                </a:solidFill>
                <a:effectLst/>
                <a:latin typeface="Suisse Intl"/>
              </a:rPr>
              <a:t> – </a:t>
            </a:r>
            <a:r>
              <a:rPr lang="es-ES" sz="2000" b="0" i="0" dirty="0" err="1">
                <a:solidFill>
                  <a:srgbClr val="000000"/>
                </a:solidFill>
                <a:effectLst/>
                <a:latin typeface="Suisse Intl"/>
              </a:rPr>
              <a:t>type</a:t>
            </a:r>
            <a:r>
              <a:rPr lang="es-ES" sz="2000" b="0" i="0" dirty="0">
                <a:solidFill>
                  <a:srgbClr val="000000"/>
                </a:solidFill>
                <a:effectLst/>
                <a:latin typeface="Suisse Intl"/>
              </a:rPr>
              <a:t> 1</a:t>
            </a:r>
          </a:p>
          <a:p>
            <a:pPr algn="l">
              <a:buFont typeface="Arial" panose="020B0604020202020204" pitchFamily="34" charset="0"/>
              <a:buChar char="•"/>
            </a:pPr>
            <a:endParaRPr lang="es-ES" sz="2000" dirty="0">
              <a:solidFill>
                <a:srgbClr val="000000"/>
              </a:solidFill>
              <a:latin typeface="Suisse Intl"/>
            </a:endParaRPr>
          </a:p>
          <a:p>
            <a:pPr marL="0" indent="0" algn="l">
              <a:buNone/>
            </a:pPr>
            <a:r>
              <a:rPr lang="es-ES" sz="2000" b="1" i="1" dirty="0" err="1">
                <a:solidFill>
                  <a:srgbClr val="000000"/>
                </a:solidFill>
                <a:effectLst/>
                <a:latin typeface="Suisse Intl"/>
              </a:rPr>
              <a:t>Contraindications</a:t>
            </a:r>
            <a:endParaRPr lang="es-ES" sz="2000" b="1" i="0" dirty="0">
              <a:solidFill>
                <a:srgbClr val="000000"/>
              </a:solidFill>
              <a:effectLst/>
              <a:latin typeface="Suisse Intl"/>
            </a:endParaRPr>
          </a:p>
          <a:p>
            <a:pPr algn="l">
              <a:buFont typeface="Arial" panose="020B0604020202020204" pitchFamily="34" charset="0"/>
              <a:buChar char="•"/>
            </a:pPr>
            <a:r>
              <a:rPr lang="es-ES" sz="2000" b="0" i="0" dirty="0" err="1">
                <a:solidFill>
                  <a:srgbClr val="000000"/>
                </a:solidFill>
                <a:effectLst/>
                <a:latin typeface="Suisse Intl"/>
              </a:rPr>
              <a:t>Noncompliant</a:t>
            </a:r>
            <a:r>
              <a:rPr lang="es-ES" sz="2000" b="0" i="0" dirty="0">
                <a:solidFill>
                  <a:srgbClr val="000000"/>
                </a:solidFill>
                <a:effectLst/>
                <a:latin typeface="Suisse Intl"/>
              </a:rPr>
              <a:t> </a:t>
            </a:r>
            <a:r>
              <a:rPr lang="es-ES" sz="2000" b="0" i="0" dirty="0" err="1">
                <a:solidFill>
                  <a:srgbClr val="000000"/>
                </a:solidFill>
                <a:effectLst/>
                <a:latin typeface="Suisse Intl"/>
              </a:rPr>
              <a:t>patient</a:t>
            </a:r>
            <a:endParaRPr lang="es-ES" sz="2000" b="0" i="0" dirty="0">
              <a:solidFill>
                <a:srgbClr val="000000"/>
              </a:solidFill>
              <a:effectLst/>
              <a:latin typeface="Suisse Intl"/>
            </a:endParaRPr>
          </a:p>
          <a:p>
            <a:pPr algn="l">
              <a:buFont typeface="Arial" panose="020B0604020202020204" pitchFamily="34" charset="0"/>
              <a:buChar char="•"/>
            </a:pPr>
            <a:r>
              <a:rPr lang="es-ES" sz="2000" b="0" i="0" dirty="0" err="1">
                <a:solidFill>
                  <a:srgbClr val="000000"/>
                </a:solidFill>
                <a:effectLst/>
                <a:latin typeface="Suisse Intl"/>
              </a:rPr>
              <a:t>Displacement</a:t>
            </a:r>
            <a:endParaRPr lang="es-ES" sz="2000" b="0" i="0" dirty="0">
              <a:solidFill>
                <a:srgbClr val="000000"/>
              </a:solidFill>
              <a:effectLst/>
              <a:latin typeface="Suisse Intl"/>
            </a:endParaRPr>
          </a:p>
          <a:p>
            <a:pPr algn="l">
              <a:buFont typeface="Arial" panose="020B0604020202020204" pitchFamily="34" charset="0"/>
              <a:buChar char="•"/>
            </a:pPr>
            <a:endParaRPr lang="es-ES" sz="2000" b="0" i="0" dirty="0">
              <a:solidFill>
                <a:srgbClr val="000000"/>
              </a:solidFill>
              <a:effectLst/>
              <a:latin typeface="Suisse Intl"/>
            </a:endParaRPr>
          </a:p>
        </p:txBody>
      </p:sp>
    </p:spTree>
    <p:extLst>
      <p:ext uri="{BB962C8B-B14F-4D97-AF65-F5344CB8AC3E}">
        <p14:creationId xmlns:p14="http://schemas.microsoft.com/office/powerpoint/2010/main" val="115748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tamiento no operatorio">
            <a:extLst>
              <a:ext uri="{FF2B5EF4-FFF2-40B4-BE49-F238E27FC236}">
                <a16:creationId xmlns:a16="http://schemas.microsoft.com/office/drawing/2014/main" id="{796774CF-D10C-410E-89BA-00DDB6FBFB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383"/>
          <a:stretch/>
        </p:blipFill>
        <p:spPr bwMode="auto">
          <a:xfrm>
            <a:off x="802849" y="1280919"/>
            <a:ext cx="2050149" cy="18151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tamiento no operatorio">
            <a:extLst>
              <a:ext uri="{FF2B5EF4-FFF2-40B4-BE49-F238E27FC236}">
                <a16:creationId xmlns:a16="http://schemas.microsoft.com/office/drawing/2014/main" id="{63A69B05-41D9-4A57-8B09-F6843B3DD9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007"/>
          <a:stretch/>
        </p:blipFill>
        <p:spPr bwMode="auto">
          <a:xfrm>
            <a:off x="4931655" y="1353069"/>
            <a:ext cx="2131860" cy="19016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tamiento no operatorio">
            <a:extLst>
              <a:ext uri="{FF2B5EF4-FFF2-40B4-BE49-F238E27FC236}">
                <a16:creationId xmlns:a16="http://schemas.microsoft.com/office/drawing/2014/main" id="{8EBAD8FA-CCAC-4DBD-9C2F-FC385128DC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383"/>
          <a:stretch/>
        </p:blipFill>
        <p:spPr bwMode="auto">
          <a:xfrm>
            <a:off x="8970738" y="1200707"/>
            <a:ext cx="2050149" cy="18151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tamiento no operatorio">
            <a:extLst>
              <a:ext uri="{FF2B5EF4-FFF2-40B4-BE49-F238E27FC236}">
                <a16:creationId xmlns:a16="http://schemas.microsoft.com/office/drawing/2014/main" id="{788629A5-791B-477B-8D10-73573007BF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5054"/>
          <a:stretch/>
        </p:blipFill>
        <p:spPr bwMode="auto">
          <a:xfrm>
            <a:off x="802849" y="4235638"/>
            <a:ext cx="2266585" cy="19753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042F3D44-2BA7-4D25-8F41-98DEAAA8E9B7}"/>
              </a:ext>
            </a:extLst>
          </p:cNvPr>
          <p:cNvSpPr txBox="1"/>
          <p:nvPr/>
        </p:nvSpPr>
        <p:spPr>
          <a:xfrm>
            <a:off x="594550" y="3170867"/>
            <a:ext cx="2500451" cy="369332"/>
          </a:xfrm>
          <a:prstGeom prst="rect">
            <a:avLst/>
          </a:prstGeom>
          <a:noFill/>
        </p:spPr>
        <p:txBody>
          <a:bodyPr wrap="square">
            <a:spAutoFit/>
          </a:bodyPr>
          <a:lstStyle/>
          <a:p>
            <a:pPr algn="l"/>
            <a:r>
              <a:rPr lang="es-ES" b="1" i="0" dirty="0" err="1">
                <a:solidFill>
                  <a:srgbClr val="000000"/>
                </a:solidFill>
                <a:effectLst/>
                <a:latin typeface="Suisse Intl"/>
              </a:rPr>
              <a:t>Distract</a:t>
            </a:r>
            <a:r>
              <a:rPr lang="es-ES" b="1" i="0" dirty="0">
                <a:solidFill>
                  <a:srgbClr val="000000"/>
                </a:solidFill>
                <a:effectLst/>
                <a:latin typeface="Suisse Intl"/>
              </a:rPr>
              <a:t> </a:t>
            </a:r>
            <a:r>
              <a:rPr lang="es-ES" b="1" i="0" dirty="0" err="1">
                <a:solidFill>
                  <a:srgbClr val="000000"/>
                </a:solidFill>
                <a:effectLst/>
                <a:latin typeface="Suisse Intl"/>
              </a:rPr>
              <a:t>with</a:t>
            </a:r>
            <a:r>
              <a:rPr lang="es-ES" b="1" i="0" dirty="0">
                <a:solidFill>
                  <a:srgbClr val="000000"/>
                </a:solidFill>
                <a:effectLst/>
                <a:latin typeface="Suisse Intl"/>
              </a:rPr>
              <a:t> </a:t>
            </a:r>
            <a:r>
              <a:rPr lang="es-ES" b="1" i="0" dirty="0" err="1">
                <a:solidFill>
                  <a:srgbClr val="000000"/>
                </a:solidFill>
                <a:effectLst/>
                <a:latin typeface="Suisse Intl"/>
              </a:rPr>
              <a:t>traction</a:t>
            </a:r>
            <a:endParaRPr lang="es-ES" b="1" i="0" dirty="0">
              <a:solidFill>
                <a:srgbClr val="000000"/>
              </a:solidFill>
              <a:effectLst/>
              <a:latin typeface="Suisse Intl"/>
            </a:endParaRPr>
          </a:p>
        </p:txBody>
      </p:sp>
      <p:sp>
        <p:nvSpPr>
          <p:cNvPr id="11" name="CuadroTexto 10">
            <a:extLst>
              <a:ext uri="{FF2B5EF4-FFF2-40B4-BE49-F238E27FC236}">
                <a16:creationId xmlns:a16="http://schemas.microsoft.com/office/drawing/2014/main" id="{F0ED1D7F-56C6-4FA7-8134-A00804213F6D}"/>
              </a:ext>
            </a:extLst>
          </p:cNvPr>
          <p:cNvSpPr txBox="1"/>
          <p:nvPr/>
        </p:nvSpPr>
        <p:spPr>
          <a:xfrm>
            <a:off x="5500859" y="3212261"/>
            <a:ext cx="1462466" cy="369332"/>
          </a:xfrm>
          <a:prstGeom prst="rect">
            <a:avLst/>
          </a:prstGeom>
          <a:noFill/>
        </p:spPr>
        <p:txBody>
          <a:bodyPr wrap="square">
            <a:spAutoFit/>
          </a:bodyPr>
          <a:lstStyle/>
          <a:p>
            <a:pPr algn="l"/>
            <a:r>
              <a:rPr lang="es-ES" b="1" i="0" dirty="0">
                <a:solidFill>
                  <a:srgbClr val="000000"/>
                </a:solidFill>
                <a:effectLst/>
                <a:latin typeface="Suisse Intl"/>
              </a:rPr>
              <a:t>Flex </a:t>
            </a:r>
            <a:r>
              <a:rPr lang="es-ES" b="1" i="0" dirty="0" err="1">
                <a:solidFill>
                  <a:srgbClr val="000000"/>
                </a:solidFill>
                <a:effectLst/>
                <a:latin typeface="Suisse Intl"/>
              </a:rPr>
              <a:t>elbow</a:t>
            </a:r>
            <a:endParaRPr lang="es-ES" b="1" i="0" dirty="0">
              <a:solidFill>
                <a:srgbClr val="000000"/>
              </a:solidFill>
              <a:effectLst/>
              <a:latin typeface="Suisse Intl"/>
            </a:endParaRPr>
          </a:p>
        </p:txBody>
      </p:sp>
      <p:sp>
        <p:nvSpPr>
          <p:cNvPr id="13" name="CuadroTexto 12">
            <a:extLst>
              <a:ext uri="{FF2B5EF4-FFF2-40B4-BE49-F238E27FC236}">
                <a16:creationId xmlns:a16="http://schemas.microsoft.com/office/drawing/2014/main" id="{01F66639-FDB7-494F-81E6-73B5AFCE6292}"/>
              </a:ext>
            </a:extLst>
          </p:cNvPr>
          <p:cNvSpPr txBox="1"/>
          <p:nvPr/>
        </p:nvSpPr>
        <p:spPr>
          <a:xfrm>
            <a:off x="9369183" y="3094546"/>
            <a:ext cx="2189243" cy="369332"/>
          </a:xfrm>
          <a:prstGeom prst="rect">
            <a:avLst/>
          </a:prstGeom>
          <a:noFill/>
        </p:spPr>
        <p:txBody>
          <a:bodyPr wrap="square">
            <a:spAutoFit/>
          </a:bodyPr>
          <a:lstStyle/>
          <a:p>
            <a:r>
              <a:rPr lang="es-ES" b="1" i="0" dirty="0" err="1">
                <a:solidFill>
                  <a:srgbClr val="000000"/>
                </a:solidFill>
                <a:effectLst/>
                <a:latin typeface="Suisse Intl"/>
              </a:rPr>
              <a:t>Correct</a:t>
            </a:r>
            <a:r>
              <a:rPr lang="es-ES" b="1" i="0" dirty="0">
                <a:solidFill>
                  <a:srgbClr val="000000"/>
                </a:solidFill>
                <a:effectLst/>
                <a:latin typeface="Suisse Intl"/>
              </a:rPr>
              <a:t> </a:t>
            </a:r>
            <a:r>
              <a:rPr lang="es-ES" b="1" i="0" dirty="0" err="1">
                <a:solidFill>
                  <a:srgbClr val="000000"/>
                </a:solidFill>
                <a:effectLst/>
                <a:latin typeface="Suisse Intl"/>
              </a:rPr>
              <a:t>rotation</a:t>
            </a:r>
            <a:endParaRPr lang="es-ES" dirty="0"/>
          </a:p>
        </p:txBody>
      </p:sp>
      <p:sp>
        <p:nvSpPr>
          <p:cNvPr id="15" name="CuadroTexto 14">
            <a:extLst>
              <a:ext uri="{FF2B5EF4-FFF2-40B4-BE49-F238E27FC236}">
                <a16:creationId xmlns:a16="http://schemas.microsoft.com/office/drawing/2014/main" id="{E0E06601-18D0-4E93-989E-C79C1C8BF3B4}"/>
              </a:ext>
            </a:extLst>
          </p:cNvPr>
          <p:cNvSpPr txBox="1"/>
          <p:nvPr/>
        </p:nvSpPr>
        <p:spPr>
          <a:xfrm>
            <a:off x="1338832" y="6265513"/>
            <a:ext cx="1562492" cy="369332"/>
          </a:xfrm>
          <a:prstGeom prst="rect">
            <a:avLst/>
          </a:prstGeom>
          <a:noFill/>
        </p:spPr>
        <p:txBody>
          <a:bodyPr wrap="square">
            <a:spAutoFit/>
          </a:bodyPr>
          <a:lstStyle/>
          <a:p>
            <a:pPr algn="l"/>
            <a:r>
              <a:rPr lang="es-ES" b="1" i="0" dirty="0" err="1">
                <a:solidFill>
                  <a:srgbClr val="000000"/>
                </a:solidFill>
                <a:effectLst/>
                <a:latin typeface="Suisse Intl"/>
              </a:rPr>
              <a:t>Apply</a:t>
            </a:r>
            <a:r>
              <a:rPr lang="es-ES" b="1" i="0" dirty="0">
                <a:solidFill>
                  <a:srgbClr val="000000"/>
                </a:solidFill>
                <a:effectLst/>
                <a:latin typeface="Suisse Intl"/>
              </a:rPr>
              <a:t> </a:t>
            </a:r>
            <a:r>
              <a:rPr lang="es-ES" b="1" i="0" dirty="0" err="1">
                <a:solidFill>
                  <a:srgbClr val="000000"/>
                </a:solidFill>
                <a:effectLst/>
                <a:latin typeface="Suisse Intl"/>
              </a:rPr>
              <a:t>splint</a:t>
            </a:r>
            <a:endParaRPr lang="es-ES" b="1" i="0" dirty="0">
              <a:solidFill>
                <a:srgbClr val="000000"/>
              </a:solidFill>
              <a:effectLst/>
              <a:latin typeface="Suisse Intl"/>
            </a:endParaRPr>
          </a:p>
        </p:txBody>
      </p:sp>
      <p:sp>
        <p:nvSpPr>
          <p:cNvPr id="17" name="CuadroTexto 16">
            <a:extLst>
              <a:ext uri="{FF2B5EF4-FFF2-40B4-BE49-F238E27FC236}">
                <a16:creationId xmlns:a16="http://schemas.microsoft.com/office/drawing/2014/main" id="{BAC982BE-A605-4BE9-976E-4DA10F13D6FF}"/>
              </a:ext>
            </a:extLst>
          </p:cNvPr>
          <p:cNvSpPr txBox="1"/>
          <p:nvPr/>
        </p:nvSpPr>
        <p:spPr>
          <a:xfrm>
            <a:off x="3256907" y="4172804"/>
            <a:ext cx="8077392" cy="2616101"/>
          </a:xfrm>
          <a:prstGeom prst="rect">
            <a:avLst/>
          </a:prstGeom>
          <a:noFill/>
        </p:spPr>
        <p:txBody>
          <a:bodyPr wrap="square">
            <a:spAutoFit/>
          </a:bodyPr>
          <a:lstStyle/>
          <a:p>
            <a:r>
              <a:rPr lang="en-US" sz="2000" b="0" i="0" dirty="0">
                <a:solidFill>
                  <a:srgbClr val="000000"/>
                </a:solidFill>
                <a:effectLst/>
                <a:latin typeface="Suisse Intl"/>
              </a:rPr>
              <a:t>Immobilize the elbow in 90° flexion and the forearm in neutral rotation.</a:t>
            </a:r>
          </a:p>
          <a:p>
            <a:r>
              <a:rPr lang="en-US" sz="2000" b="1" i="0" dirty="0">
                <a:solidFill>
                  <a:srgbClr val="000000"/>
                </a:solidFill>
                <a:effectLst/>
                <a:latin typeface="Suisse Intl"/>
              </a:rPr>
              <a:t>Follow up</a:t>
            </a:r>
            <a:br>
              <a:rPr lang="en-US" sz="2000" dirty="0"/>
            </a:br>
            <a:r>
              <a:rPr lang="en-US" sz="2000" b="0" i="0" dirty="0">
                <a:solidFill>
                  <a:srgbClr val="000000"/>
                </a:solidFill>
                <a:effectLst/>
                <a:latin typeface="Suisse Intl"/>
              </a:rPr>
              <a:t>The patient should be seen weekly for follow-up examination and x-rays for 4 weeks, and thereafter every 4-6 weeks, until union is secure and full functional range of motion and strength have returned.</a:t>
            </a:r>
          </a:p>
          <a:p>
            <a:r>
              <a:rPr lang="en-US" sz="2000" b="1" i="0" dirty="0">
                <a:solidFill>
                  <a:srgbClr val="000000"/>
                </a:solidFill>
                <a:effectLst/>
                <a:latin typeface="Suisse Intl"/>
              </a:rPr>
              <a:t>Load bearing</a:t>
            </a:r>
            <a:br>
              <a:rPr lang="en-US" sz="2000" dirty="0"/>
            </a:br>
            <a:r>
              <a:rPr lang="en-US" sz="2000" dirty="0"/>
              <a:t>M</a:t>
            </a:r>
            <a:r>
              <a:rPr lang="en-US" sz="2000" b="0" i="0" dirty="0">
                <a:solidFill>
                  <a:srgbClr val="000000"/>
                </a:solidFill>
                <a:effectLst/>
                <a:latin typeface="Suisse Intl"/>
              </a:rPr>
              <a:t>inimum of 6-8 weeks after the fracture. </a:t>
            </a:r>
          </a:p>
          <a:p>
            <a:endParaRPr lang="en-US" sz="1000" b="0" i="0" dirty="0">
              <a:solidFill>
                <a:srgbClr val="000000"/>
              </a:solidFill>
              <a:effectLst/>
              <a:latin typeface="Suisse Intl"/>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		Figures courtesy of surgeryreference.aofundation.org.</a:t>
            </a:r>
            <a:endParaRPr lang="es-ES" sz="1200" dirty="0"/>
          </a:p>
        </p:txBody>
      </p:sp>
      <p:sp>
        <p:nvSpPr>
          <p:cNvPr id="10" name="Flecha: a la derecha 9">
            <a:extLst>
              <a:ext uri="{FF2B5EF4-FFF2-40B4-BE49-F238E27FC236}">
                <a16:creationId xmlns:a16="http://schemas.microsoft.com/office/drawing/2014/main" id="{721668E4-FBA3-45B9-A1D0-AF2F37C6C802}"/>
              </a:ext>
            </a:extLst>
          </p:cNvPr>
          <p:cNvSpPr/>
          <p:nvPr/>
        </p:nvSpPr>
        <p:spPr>
          <a:xfrm>
            <a:off x="3586389" y="2517584"/>
            <a:ext cx="754144" cy="395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734C76FB-4802-49CF-B560-6EE1C948DB40}"/>
              </a:ext>
            </a:extLst>
          </p:cNvPr>
          <p:cNvSpPr/>
          <p:nvPr/>
        </p:nvSpPr>
        <p:spPr>
          <a:xfrm>
            <a:off x="7788493" y="2058897"/>
            <a:ext cx="754144" cy="395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oblada hacia arriba 11">
            <a:extLst>
              <a:ext uri="{FF2B5EF4-FFF2-40B4-BE49-F238E27FC236}">
                <a16:creationId xmlns:a16="http://schemas.microsoft.com/office/drawing/2014/main" id="{CFF8443F-E8B4-421D-816E-AAF7D79E685F}"/>
              </a:ext>
            </a:extLst>
          </p:cNvPr>
          <p:cNvSpPr/>
          <p:nvPr/>
        </p:nvSpPr>
        <p:spPr>
          <a:xfrm rot="10800000">
            <a:off x="1913641" y="3726807"/>
            <a:ext cx="8446416" cy="1178251"/>
          </a:xfrm>
          <a:prstGeom prst="bentUpArrow">
            <a:avLst>
              <a:gd name="adj1" fmla="val 14797"/>
              <a:gd name="adj2" fmla="val 13993"/>
              <a:gd name="adj3" fmla="val 2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74CA982-92F4-43A9-81DD-4BE201C072EC}"/>
              </a:ext>
            </a:extLst>
          </p:cNvPr>
          <p:cNvSpPr/>
          <p:nvPr/>
        </p:nvSpPr>
        <p:spPr>
          <a:xfrm>
            <a:off x="10326716" y="3517492"/>
            <a:ext cx="169682" cy="397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a:extLst>
              <a:ext uri="{FF2B5EF4-FFF2-40B4-BE49-F238E27FC236}">
                <a16:creationId xmlns:a16="http://schemas.microsoft.com/office/drawing/2014/main" id="{C1ED1538-43B9-451D-B296-DDAA7B9FCE9A}"/>
              </a:ext>
            </a:extLst>
          </p:cNvPr>
          <p:cNvSpPr txBox="1"/>
          <p:nvPr/>
        </p:nvSpPr>
        <p:spPr>
          <a:xfrm>
            <a:off x="102742" y="91440"/>
            <a:ext cx="11743361" cy="1508105"/>
          </a:xfrm>
          <a:prstGeom prst="rect">
            <a:avLst/>
          </a:prstGeom>
          <a:noFill/>
        </p:spPr>
        <p:txBody>
          <a:bodyPr wrap="square" rtlCol="0">
            <a:spAutoFit/>
          </a:bodyPr>
          <a:lstStyle/>
          <a:p>
            <a:r>
              <a:rPr lang="en-CA" sz="4400" dirty="0"/>
              <a:t>Closed Reduction and Splinting</a:t>
            </a:r>
          </a:p>
          <a:p>
            <a:r>
              <a:rPr lang="en-CA" sz="2400" dirty="0"/>
              <a:t>For pediatric supracondylar humerus fractures, or in situations where operative treatment is not a possibility for adult patients</a:t>
            </a:r>
          </a:p>
        </p:txBody>
      </p:sp>
    </p:spTree>
    <p:extLst>
      <p:ext uri="{BB962C8B-B14F-4D97-AF65-F5344CB8AC3E}">
        <p14:creationId xmlns:p14="http://schemas.microsoft.com/office/powerpoint/2010/main" val="387940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D6B9A-0AD7-4C30-9DD6-2ADFCFAE5331}"/>
              </a:ext>
            </a:extLst>
          </p:cNvPr>
          <p:cNvSpPr>
            <a:spLocks noGrp="1"/>
          </p:cNvSpPr>
          <p:nvPr>
            <p:ph type="title"/>
          </p:nvPr>
        </p:nvSpPr>
        <p:spPr/>
        <p:txBody>
          <a:bodyPr/>
          <a:lstStyle/>
          <a:p>
            <a:r>
              <a:rPr lang="es-ES" err="1"/>
              <a:t>Surgical</a:t>
            </a:r>
            <a:br>
              <a:rPr lang="es-ES"/>
            </a:br>
            <a:r>
              <a:rPr lang="es-ES"/>
              <a:t> </a:t>
            </a:r>
          </a:p>
        </p:txBody>
      </p:sp>
      <p:sp>
        <p:nvSpPr>
          <p:cNvPr id="3" name="Marcador de contenido 2">
            <a:extLst>
              <a:ext uri="{FF2B5EF4-FFF2-40B4-BE49-F238E27FC236}">
                <a16:creationId xmlns:a16="http://schemas.microsoft.com/office/drawing/2014/main" id="{AD6E1830-7E8C-4318-B602-F00668A33BEA}"/>
              </a:ext>
            </a:extLst>
          </p:cNvPr>
          <p:cNvSpPr>
            <a:spLocks noGrp="1"/>
          </p:cNvSpPr>
          <p:nvPr>
            <p:ph idx="1"/>
          </p:nvPr>
        </p:nvSpPr>
        <p:spPr>
          <a:xfrm>
            <a:off x="310300" y="1582298"/>
            <a:ext cx="4619920" cy="4351338"/>
          </a:xfrm>
        </p:spPr>
        <p:txBody>
          <a:bodyPr/>
          <a:lstStyle/>
          <a:p>
            <a:pPr marL="0" indent="0">
              <a:buNone/>
            </a:pPr>
            <a:endParaRPr lang="en-US"/>
          </a:p>
          <a:p>
            <a:r>
              <a:rPr lang="en-US" sz="2600"/>
              <a:t>Indications - Most fractures:</a:t>
            </a:r>
          </a:p>
          <a:p>
            <a:pPr lvl="1"/>
            <a:r>
              <a:rPr lang="en-US" sz="2200"/>
              <a:t>Difficult to reduce</a:t>
            </a:r>
          </a:p>
          <a:p>
            <a:pPr lvl="1"/>
            <a:r>
              <a:rPr lang="en-US" sz="2200"/>
              <a:t>Difficult to maintain by external means </a:t>
            </a:r>
          </a:p>
          <a:p>
            <a:pPr lvl="1"/>
            <a:r>
              <a:rPr lang="en-US" sz="2200"/>
              <a:t>Frequently articular</a:t>
            </a:r>
            <a:endParaRPr lang="es-ES" sz="2200"/>
          </a:p>
        </p:txBody>
      </p:sp>
      <p:sp>
        <p:nvSpPr>
          <p:cNvPr id="5" name="CuadroTexto 4">
            <a:extLst>
              <a:ext uri="{FF2B5EF4-FFF2-40B4-BE49-F238E27FC236}">
                <a16:creationId xmlns:a16="http://schemas.microsoft.com/office/drawing/2014/main" id="{64EEA5F1-BB3E-4DB8-BA93-F175C333AB1E}"/>
              </a:ext>
            </a:extLst>
          </p:cNvPr>
          <p:cNvSpPr txBox="1"/>
          <p:nvPr/>
        </p:nvSpPr>
        <p:spPr>
          <a:xfrm>
            <a:off x="7713484" y="2422220"/>
            <a:ext cx="3640315" cy="1969770"/>
          </a:xfrm>
          <a:prstGeom prst="rect">
            <a:avLst/>
          </a:prstGeom>
          <a:noFill/>
        </p:spPr>
        <p:txBody>
          <a:bodyPr wrap="square">
            <a:spAutoFit/>
          </a:bodyPr>
          <a:lstStyle/>
          <a:p>
            <a:endParaRPr lang="es-ES" dirty="0"/>
          </a:p>
          <a:p>
            <a:pPr marL="514350" indent="-514350">
              <a:buAutoNum type="alphaLcPeriod"/>
            </a:pPr>
            <a:r>
              <a:rPr lang="es-ES" sz="2600" dirty="0" err="1"/>
              <a:t>Anatomic</a:t>
            </a:r>
            <a:r>
              <a:rPr lang="es-ES" sz="2600" dirty="0"/>
              <a:t> </a:t>
            </a:r>
            <a:r>
              <a:rPr lang="es-ES" sz="2600" dirty="0" err="1"/>
              <a:t>reduction</a:t>
            </a:r>
            <a:endParaRPr lang="es-ES" sz="2600" dirty="0"/>
          </a:p>
          <a:p>
            <a:pPr marL="514350" indent="-514350">
              <a:buAutoNum type="alphaLcPeriod"/>
            </a:pPr>
            <a:r>
              <a:rPr lang="es-ES" sz="2600" dirty="0" err="1"/>
              <a:t>Stable</a:t>
            </a:r>
            <a:r>
              <a:rPr lang="es-ES" sz="2600" dirty="0"/>
              <a:t> </a:t>
            </a:r>
            <a:r>
              <a:rPr lang="es-ES" sz="2600" dirty="0" err="1"/>
              <a:t>fixation</a:t>
            </a:r>
            <a:r>
              <a:rPr lang="es-ES" sz="2600" dirty="0"/>
              <a:t> </a:t>
            </a:r>
          </a:p>
          <a:p>
            <a:pPr marL="514350" indent="-514350">
              <a:buAutoNum type="alphaLcPeriod"/>
            </a:pPr>
            <a:r>
              <a:rPr lang="es-ES" sz="2600" dirty="0" err="1"/>
              <a:t>Early</a:t>
            </a:r>
            <a:r>
              <a:rPr lang="es-ES" sz="2600" dirty="0"/>
              <a:t> </a:t>
            </a:r>
            <a:r>
              <a:rPr lang="es-ES" sz="2600" dirty="0" err="1"/>
              <a:t>mobilization</a:t>
            </a:r>
            <a:r>
              <a:rPr lang="es-ES" sz="2600" dirty="0"/>
              <a:t> </a:t>
            </a:r>
          </a:p>
          <a:p>
            <a:endParaRPr lang="es-ES" sz="2600" dirty="0"/>
          </a:p>
        </p:txBody>
      </p:sp>
      <p:sp>
        <p:nvSpPr>
          <p:cNvPr id="7" name="CuadroTexto 6">
            <a:extLst>
              <a:ext uri="{FF2B5EF4-FFF2-40B4-BE49-F238E27FC236}">
                <a16:creationId xmlns:a16="http://schemas.microsoft.com/office/drawing/2014/main" id="{0E8B7B1F-3C77-40FD-9DEC-099E59506AF6}"/>
              </a:ext>
            </a:extLst>
          </p:cNvPr>
          <p:cNvSpPr txBox="1"/>
          <p:nvPr/>
        </p:nvSpPr>
        <p:spPr>
          <a:xfrm>
            <a:off x="5191815" y="2936557"/>
            <a:ext cx="1691324" cy="492443"/>
          </a:xfrm>
          <a:prstGeom prst="rect">
            <a:avLst/>
          </a:prstGeom>
          <a:noFill/>
        </p:spPr>
        <p:txBody>
          <a:bodyPr wrap="square">
            <a:spAutoFit/>
          </a:bodyPr>
          <a:lstStyle/>
          <a:p>
            <a:r>
              <a:rPr lang="es-ES" sz="2600"/>
              <a:t>Key </a:t>
            </a:r>
            <a:r>
              <a:rPr lang="es-ES" sz="2600" err="1"/>
              <a:t>points</a:t>
            </a:r>
            <a:endParaRPr lang="es-ES" sz="2600"/>
          </a:p>
        </p:txBody>
      </p:sp>
      <p:sp>
        <p:nvSpPr>
          <p:cNvPr id="8" name="Abrir llave 7">
            <a:extLst>
              <a:ext uri="{FF2B5EF4-FFF2-40B4-BE49-F238E27FC236}">
                <a16:creationId xmlns:a16="http://schemas.microsoft.com/office/drawing/2014/main" id="{A8044003-D6B7-45C6-9F11-D28CEFD8FE39}"/>
              </a:ext>
            </a:extLst>
          </p:cNvPr>
          <p:cNvSpPr/>
          <p:nvPr/>
        </p:nvSpPr>
        <p:spPr>
          <a:xfrm>
            <a:off x="7144734" y="2290242"/>
            <a:ext cx="255307" cy="17915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9" name="Imagen 8">
            <a:extLst>
              <a:ext uri="{FF2B5EF4-FFF2-40B4-BE49-F238E27FC236}">
                <a16:creationId xmlns:a16="http://schemas.microsoft.com/office/drawing/2014/main" id="{4FE2C283-5470-4F8C-8A94-FF74A0A3B231}"/>
              </a:ext>
            </a:extLst>
          </p:cNvPr>
          <p:cNvPicPr>
            <a:picLocks noChangeAspect="1"/>
          </p:cNvPicPr>
          <p:nvPr/>
        </p:nvPicPr>
        <p:blipFill>
          <a:blip r:embed="rId3"/>
          <a:stretch>
            <a:fillRect/>
          </a:stretch>
        </p:blipFill>
        <p:spPr>
          <a:xfrm>
            <a:off x="9537362" y="4676438"/>
            <a:ext cx="1816437" cy="1816437"/>
          </a:xfrm>
          <a:prstGeom prst="rect">
            <a:avLst/>
          </a:prstGeom>
        </p:spPr>
      </p:pic>
      <p:pic>
        <p:nvPicPr>
          <p:cNvPr id="10" name="Imagen 9">
            <a:extLst>
              <a:ext uri="{FF2B5EF4-FFF2-40B4-BE49-F238E27FC236}">
                <a16:creationId xmlns:a16="http://schemas.microsoft.com/office/drawing/2014/main" id="{A1FB0D69-299D-41C8-A210-E49F030DBCFC}"/>
              </a:ext>
            </a:extLst>
          </p:cNvPr>
          <p:cNvPicPr>
            <a:picLocks noChangeAspect="1"/>
          </p:cNvPicPr>
          <p:nvPr/>
        </p:nvPicPr>
        <p:blipFill rotWithShape="1">
          <a:blip r:embed="rId4"/>
          <a:srcRect r="46089"/>
          <a:stretch/>
        </p:blipFill>
        <p:spPr>
          <a:xfrm>
            <a:off x="7261781" y="4676438"/>
            <a:ext cx="2271859" cy="1816437"/>
          </a:xfrm>
          <a:prstGeom prst="rect">
            <a:avLst/>
          </a:prstGeom>
        </p:spPr>
      </p:pic>
    </p:spTree>
    <p:extLst>
      <p:ext uri="{BB962C8B-B14F-4D97-AF65-F5344CB8AC3E}">
        <p14:creationId xmlns:p14="http://schemas.microsoft.com/office/powerpoint/2010/main" val="369389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A6864-CD4A-4DE6-90B6-E4FA986E765C}"/>
              </a:ext>
            </a:extLst>
          </p:cNvPr>
          <p:cNvSpPr>
            <a:spLocks noGrp="1"/>
          </p:cNvSpPr>
          <p:nvPr>
            <p:ph type="title"/>
          </p:nvPr>
        </p:nvSpPr>
        <p:spPr>
          <a:xfrm>
            <a:off x="756007" y="0"/>
            <a:ext cx="10515600" cy="1325563"/>
          </a:xfrm>
        </p:spPr>
        <p:txBody>
          <a:bodyPr/>
          <a:lstStyle/>
          <a:p>
            <a:r>
              <a:rPr lang="es-ES" dirty="0"/>
              <a:t>Lateral </a:t>
            </a:r>
            <a:r>
              <a:rPr lang="es-ES" dirty="0" err="1"/>
              <a:t>Positioning</a:t>
            </a:r>
            <a:endParaRPr lang="es-ES" dirty="0"/>
          </a:p>
        </p:txBody>
      </p:sp>
      <p:sp>
        <p:nvSpPr>
          <p:cNvPr id="3" name="Marcador de contenido 2">
            <a:extLst>
              <a:ext uri="{FF2B5EF4-FFF2-40B4-BE49-F238E27FC236}">
                <a16:creationId xmlns:a16="http://schemas.microsoft.com/office/drawing/2014/main" id="{0E784B65-84FA-49FF-AE2F-C74E7E109DC8}"/>
              </a:ext>
            </a:extLst>
          </p:cNvPr>
          <p:cNvSpPr>
            <a:spLocks noGrp="1"/>
          </p:cNvSpPr>
          <p:nvPr>
            <p:ph idx="1"/>
          </p:nvPr>
        </p:nvSpPr>
        <p:spPr>
          <a:xfrm>
            <a:off x="756006" y="1106809"/>
            <a:ext cx="6158501" cy="4965217"/>
          </a:xfrm>
        </p:spPr>
        <p:txBody>
          <a:bodyPr>
            <a:normAutofit/>
          </a:bodyPr>
          <a:lstStyle/>
          <a:p>
            <a:r>
              <a:rPr lang="en-US" dirty="0"/>
              <a:t>Regional anesthesia may be employed, for the management of post-surgical pain</a:t>
            </a:r>
          </a:p>
          <a:p>
            <a:r>
              <a:rPr lang="en-US" dirty="0"/>
              <a:t>Lateral beanbag, elbow in flexion </a:t>
            </a:r>
          </a:p>
          <a:p>
            <a:r>
              <a:rPr lang="en-US" dirty="0"/>
              <a:t>C-arm </a:t>
            </a:r>
          </a:p>
          <a:p>
            <a:r>
              <a:rPr lang="es-ES" dirty="0" err="1"/>
              <a:t>Arm</a:t>
            </a:r>
            <a:r>
              <a:rPr lang="es-ES" dirty="0"/>
              <a:t> </a:t>
            </a:r>
            <a:r>
              <a:rPr lang="es-ES" dirty="0" err="1"/>
              <a:t>over</a:t>
            </a:r>
            <a:r>
              <a:rPr lang="es-ES" dirty="0"/>
              <a:t> </a:t>
            </a:r>
            <a:r>
              <a:rPr lang="es-ES" dirty="0" err="1"/>
              <a:t>bolster</a:t>
            </a:r>
            <a:r>
              <a:rPr lang="es-ES" dirty="0"/>
              <a:t> – </a:t>
            </a:r>
            <a:r>
              <a:rPr lang="es-ES" dirty="0" err="1"/>
              <a:t>allows</a:t>
            </a:r>
            <a:r>
              <a:rPr lang="es-ES" dirty="0"/>
              <a:t> </a:t>
            </a:r>
            <a:r>
              <a:rPr lang="es-ES" dirty="0" err="1"/>
              <a:t>gravity</a:t>
            </a:r>
            <a:r>
              <a:rPr lang="es-ES" dirty="0"/>
              <a:t> to </a:t>
            </a:r>
            <a:r>
              <a:rPr lang="es-ES" dirty="0" err="1"/>
              <a:t>assist</a:t>
            </a:r>
            <a:r>
              <a:rPr lang="es-ES" dirty="0"/>
              <a:t> in </a:t>
            </a:r>
            <a:r>
              <a:rPr lang="es-ES" dirty="0" err="1"/>
              <a:t>maintaining</a:t>
            </a:r>
            <a:r>
              <a:rPr lang="es-ES" dirty="0"/>
              <a:t> </a:t>
            </a:r>
            <a:r>
              <a:rPr lang="es-ES" dirty="0" err="1"/>
              <a:t>reduction</a:t>
            </a:r>
            <a:r>
              <a:rPr lang="es-ES" dirty="0"/>
              <a:t> - ligamentotaxis</a:t>
            </a:r>
          </a:p>
          <a:p>
            <a:r>
              <a:rPr lang="es-ES" dirty="0"/>
              <a:t>A mayo stand </a:t>
            </a:r>
            <a:r>
              <a:rPr lang="es-ES" dirty="0" err="1"/>
              <a:t>cover</a:t>
            </a:r>
            <a:r>
              <a:rPr lang="es-ES" dirty="0"/>
              <a:t> </a:t>
            </a:r>
            <a:r>
              <a:rPr lang="es-ES" dirty="0" err="1"/>
              <a:t>may</a:t>
            </a:r>
            <a:r>
              <a:rPr lang="es-ES" dirty="0"/>
              <a:t> be </a:t>
            </a:r>
            <a:r>
              <a:rPr lang="es-ES" dirty="0" err="1"/>
              <a:t>used</a:t>
            </a:r>
            <a:r>
              <a:rPr lang="es-ES" dirty="0"/>
              <a:t> to </a:t>
            </a:r>
            <a:r>
              <a:rPr lang="es-ES" dirty="0" err="1"/>
              <a:t>collect</a:t>
            </a:r>
            <a:r>
              <a:rPr lang="es-ES" dirty="0"/>
              <a:t> </a:t>
            </a:r>
            <a:r>
              <a:rPr lang="es-ES" dirty="0" err="1"/>
              <a:t>drainage</a:t>
            </a:r>
            <a:endParaRPr lang="es-ES" dirty="0"/>
          </a:p>
        </p:txBody>
      </p:sp>
      <p:pic>
        <p:nvPicPr>
          <p:cNvPr id="4" name="Imagen 3">
            <a:extLst>
              <a:ext uri="{FF2B5EF4-FFF2-40B4-BE49-F238E27FC236}">
                <a16:creationId xmlns:a16="http://schemas.microsoft.com/office/drawing/2014/main" id="{FAB2A1E2-5FAF-41DC-9AF8-AAF47FF7465A}"/>
              </a:ext>
            </a:extLst>
          </p:cNvPr>
          <p:cNvPicPr>
            <a:picLocks noChangeAspect="1"/>
          </p:cNvPicPr>
          <p:nvPr/>
        </p:nvPicPr>
        <p:blipFill>
          <a:blip r:embed="rId3"/>
          <a:stretch>
            <a:fillRect/>
          </a:stretch>
        </p:blipFill>
        <p:spPr>
          <a:xfrm>
            <a:off x="7859713" y="823152"/>
            <a:ext cx="3052127" cy="4371782"/>
          </a:xfrm>
          <a:prstGeom prst="rect">
            <a:avLst/>
          </a:prstGeom>
        </p:spPr>
      </p:pic>
    </p:spTree>
    <p:extLst>
      <p:ext uri="{BB962C8B-B14F-4D97-AF65-F5344CB8AC3E}">
        <p14:creationId xmlns:p14="http://schemas.microsoft.com/office/powerpoint/2010/main" val="392731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0BBC-D5C8-47ED-AEFE-8A6D4C0C9652}"/>
              </a:ext>
            </a:extLst>
          </p:cNvPr>
          <p:cNvSpPr>
            <a:spLocks noGrp="1"/>
          </p:cNvSpPr>
          <p:nvPr>
            <p:ph type="title"/>
          </p:nvPr>
        </p:nvSpPr>
        <p:spPr/>
        <p:txBody>
          <a:bodyPr/>
          <a:lstStyle/>
          <a:p>
            <a:r>
              <a:rPr lang="en-CA" dirty="0"/>
              <a:t>Prone Positioning</a:t>
            </a:r>
          </a:p>
        </p:txBody>
      </p:sp>
      <p:sp>
        <p:nvSpPr>
          <p:cNvPr id="3" name="Content Placeholder 2">
            <a:extLst>
              <a:ext uri="{FF2B5EF4-FFF2-40B4-BE49-F238E27FC236}">
                <a16:creationId xmlns:a16="http://schemas.microsoft.com/office/drawing/2014/main" id="{3F10C7FF-CEA7-47F6-9902-4BF84F8E6165}"/>
              </a:ext>
            </a:extLst>
          </p:cNvPr>
          <p:cNvSpPr>
            <a:spLocks noGrp="1"/>
          </p:cNvSpPr>
          <p:nvPr>
            <p:ph idx="1"/>
          </p:nvPr>
        </p:nvSpPr>
        <p:spPr>
          <a:xfrm>
            <a:off x="838200" y="1825625"/>
            <a:ext cx="5379720" cy="4351338"/>
          </a:xfrm>
        </p:spPr>
        <p:txBody>
          <a:bodyPr/>
          <a:lstStyle/>
          <a:p>
            <a:r>
              <a:rPr lang="en-CA" dirty="0"/>
              <a:t>Allows easier access with C-arm for imaging</a:t>
            </a:r>
          </a:p>
          <a:p>
            <a:r>
              <a:rPr lang="en-CA" dirty="0"/>
              <a:t>Gravity ligamentotaxis</a:t>
            </a:r>
          </a:p>
          <a:p>
            <a:r>
              <a:rPr lang="en-CA" dirty="0"/>
              <a:t>In general less favored by anesthesia</a:t>
            </a:r>
          </a:p>
          <a:p>
            <a:r>
              <a:rPr lang="en-CA" dirty="0"/>
              <a:t>Facilitates bilateral surgery</a:t>
            </a:r>
          </a:p>
          <a:p>
            <a:endParaRPr lang="en-CA" dirty="0"/>
          </a:p>
        </p:txBody>
      </p:sp>
    </p:spTree>
    <p:extLst>
      <p:ext uri="{BB962C8B-B14F-4D97-AF65-F5344CB8AC3E}">
        <p14:creationId xmlns:p14="http://schemas.microsoft.com/office/powerpoint/2010/main" val="23318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C3D55-D2FC-422E-B658-EAAC5D1DC042}"/>
              </a:ext>
            </a:extLst>
          </p:cNvPr>
          <p:cNvSpPr>
            <a:spLocks noGrp="1"/>
          </p:cNvSpPr>
          <p:nvPr>
            <p:ph type="title"/>
          </p:nvPr>
        </p:nvSpPr>
        <p:spPr>
          <a:xfrm>
            <a:off x="643468" y="643467"/>
            <a:ext cx="4804064" cy="5571065"/>
          </a:xfrm>
        </p:spPr>
        <p:txBody>
          <a:bodyPr>
            <a:normAutofit/>
          </a:bodyPr>
          <a:lstStyle/>
          <a:p>
            <a:r>
              <a:rPr lang="es-ES" sz="3600" err="1"/>
              <a:t>Objectives</a:t>
            </a:r>
            <a:endParaRPr lang="es-ES" sz="3600"/>
          </a:p>
        </p:txBody>
      </p:sp>
      <p:graphicFrame>
        <p:nvGraphicFramePr>
          <p:cNvPr id="5" name="Marcador de contenido 2">
            <a:extLst>
              <a:ext uri="{FF2B5EF4-FFF2-40B4-BE49-F238E27FC236}">
                <a16:creationId xmlns:a16="http://schemas.microsoft.com/office/drawing/2014/main" id="{07458A04-65E6-4060-BDF5-3A92313EE67A}"/>
              </a:ext>
            </a:extLst>
          </p:cNvPr>
          <p:cNvGraphicFramePr>
            <a:graphicFrameLocks noGrp="1"/>
          </p:cNvGraphicFramePr>
          <p:nvPr>
            <p:ph idx="1"/>
            <p:extLst>
              <p:ext uri="{D42A27DB-BD31-4B8C-83A1-F6EECF244321}">
                <p14:modId xmlns:p14="http://schemas.microsoft.com/office/powerpoint/2010/main" val="4024086071"/>
              </p:ext>
            </p:extLst>
          </p:nvPr>
        </p:nvGraphicFramePr>
        <p:xfrm>
          <a:off x="6091238" y="642938"/>
          <a:ext cx="5457825"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46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C1428-B61B-4AF2-A8CD-816BCE43D318}"/>
              </a:ext>
            </a:extLst>
          </p:cNvPr>
          <p:cNvSpPr>
            <a:spLocks noGrp="1"/>
          </p:cNvSpPr>
          <p:nvPr>
            <p:ph type="title"/>
          </p:nvPr>
        </p:nvSpPr>
        <p:spPr>
          <a:xfrm>
            <a:off x="1321087" y="196482"/>
            <a:ext cx="1545404" cy="738467"/>
          </a:xfrm>
        </p:spPr>
        <p:txBody>
          <a:bodyPr/>
          <a:lstStyle/>
          <a:p>
            <a:r>
              <a:rPr lang="es-ES" dirty="0"/>
              <a:t>ORIF</a:t>
            </a:r>
          </a:p>
        </p:txBody>
      </p:sp>
      <p:sp>
        <p:nvSpPr>
          <p:cNvPr id="3" name="Marcador de contenido 2">
            <a:extLst>
              <a:ext uri="{FF2B5EF4-FFF2-40B4-BE49-F238E27FC236}">
                <a16:creationId xmlns:a16="http://schemas.microsoft.com/office/drawing/2014/main" id="{CC3DB7C9-148F-405D-9F31-06500EFA1755}"/>
              </a:ext>
            </a:extLst>
          </p:cNvPr>
          <p:cNvSpPr>
            <a:spLocks noGrp="1"/>
          </p:cNvSpPr>
          <p:nvPr>
            <p:ph idx="1"/>
          </p:nvPr>
        </p:nvSpPr>
        <p:spPr>
          <a:xfrm>
            <a:off x="838200" y="1157809"/>
            <a:ext cx="5458905" cy="4351338"/>
          </a:xfrm>
        </p:spPr>
        <p:txBody>
          <a:bodyPr>
            <a:normAutofit lnSpcReduction="10000"/>
          </a:bodyPr>
          <a:lstStyle/>
          <a:p>
            <a:pPr marL="0" indent="0">
              <a:buNone/>
            </a:pPr>
            <a:r>
              <a:rPr lang="en-US" b="1" dirty="0"/>
              <a:t>a. Olecranon Osteotomy (Chevron). </a:t>
            </a:r>
          </a:p>
          <a:p>
            <a:pPr>
              <a:buFontTx/>
              <a:buChar char="-"/>
            </a:pPr>
            <a:r>
              <a:rPr lang="en-US" dirty="0"/>
              <a:t>View 57% of  articular surface</a:t>
            </a:r>
          </a:p>
          <a:p>
            <a:pPr>
              <a:buFontTx/>
              <a:buChar char="-"/>
            </a:pPr>
            <a:r>
              <a:rPr lang="en-US" dirty="0"/>
              <a:t>Reintervention 8-13% for non-union</a:t>
            </a:r>
          </a:p>
          <a:p>
            <a:pPr>
              <a:buFontTx/>
              <a:buChar char="-"/>
            </a:pPr>
            <a:r>
              <a:rPr lang="en-US" dirty="0"/>
              <a:t>Useful in type B3 and C, especially when articular surface is multifragmentary</a:t>
            </a:r>
          </a:p>
          <a:p>
            <a:pPr>
              <a:buFontTx/>
              <a:buChar char="-"/>
            </a:pPr>
            <a:r>
              <a:rPr lang="en-US" dirty="0"/>
              <a:t>Finishing cut with an </a:t>
            </a:r>
            <a:r>
              <a:rPr lang="en-US" dirty="0" err="1"/>
              <a:t>osteotome</a:t>
            </a:r>
            <a:r>
              <a:rPr lang="en-US" dirty="0"/>
              <a:t> creates more irregular ends to allow for interdigitation</a:t>
            </a:r>
          </a:p>
          <a:p>
            <a:pPr marL="0" indent="0">
              <a:buNone/>
            </a:pPr>
            <a:endParaRPr lang="en-US" dirty="0"/>
          </a:p>
        </p:txBody>
      </p:sp>
      <p:sp>
        <p:nvSpPr>
          <p:cNvPr id="5" name="CuadroTexto 4">
            <a:extLst>
              <a:ext uri="{FF2B5EF4-FFF2-40B4-BE49-F238E27FC236}">
                <a16:creationId xmlns:a16="http://schemas.microsoft.com/office/drawing/2014/main" id="{3F9D3DAF-CE69-4FA1-86C9-8B89969C8854}"/>
              </a:ext>
            </a:extLst>
          </p:cNvPr>
          <p:cNvSpPr txBox="1"/>
          <p:nvPr/>
        </p:nvSpPr>
        <p:spPr>
          <a:xfrm>
            <a:off x="6863725" y="1080259"/>
            <a:ext cx="4365930" cy="1384995"/>
          </a:xfrm>
          <a:prstGeom prst="rect">
            <a:avLst/>
          </a:prstGeom>
          <a:noFill/>
        </p:spPr>
        <p:txBody>
          <a:bodyPr wrap="square">
            <a:spAutoFit/>
          </a:bodyPr>
          <a:lstStyle/>
          <a:p>
            <a:r>
              <a:rPr lang="es-ES" sz="2800" dirty="0" err="1"/>
              <a:t>Complications</a:t>
            </a:r>
            <a:r>
              <a:rPr lang="es-ES" sz="2800" dirty="0"/>
              <a:t>: </a:t>
            </a:r>
          </a:p>
          <a:p>
            <a:pPr marL="457200" indent="-457200">
              <a:buFont typeface="Arial" panose="020B0604020202020204" pitchFamily="34" charset="0"/>
              <a:buChar char="•"/>
            </a:pPr>
            <a:r>
              <a:rPr lang="es-ES" sz="2800" dirty="0" err="1"/>
              <a:t>Nonunion</a:t>
            </a:r>
            <a:endParaRPr lang="es-ES" sz="2800" dirty="0"/>
          </a:p>
          <a:p>
            <a:pPr marL="457200" indent="-457200">
              <a:buFont typeface="Arial" panose="020B0604020202020204" pitchFamily="34" charset="0"/>
              <a:buChar char="•"/>
            </a:pPr>
            <a:r>
              <a:rPr lang="es-ES" sz="2800" dirty="0" err="1"/>
              <a:t>Prominent</a:t>
            </a:r>
            <a:r>
              <a:rPr lang="es-ES" sz="2800" dirty="0"/>
              <a:t> hardware </a:t>
            </a:r>
          </a:p>
        </p:txBody>
      </p:sp>
      <p:pic>
        <p:nvPicPr>
          <p:cNvPr id="2050" name="Picture 2" descr="A: An olecranon osteotomy is approached via a longitudinal posterior skin incision. B: The ulnar nerve is exposed and may be prepared for anterior subcutaneous transposition. The subcutaneous border of the proximal ulna is exposed and the nonarticular portion of the greater sigmoid notch (the bare area) between the olecranon articular facet and the coronoid articular facet is clearly identified. This is accomplished by dissection along the medial and lateral sides of the olecranon to enter into the ulnohumeral joint. Medial and lateral retractors are then placed into the ulnohumeral joint and an apex distal chevron osteotomy entering into the bare area is marked on the subcutaneous border of the ulna. A microsagittal saw is used to complete two-thirds of the osteotomy (C) and two osteotomes, placed into each arm of the chevron, apply controlled leverage to fracture the remaining third (D). E: Once conducted, the olecranon fragment along with the triceps tendon and musculature can be bluntly dissected off the posterior aspect of the distal humerus. At the completion of the case, provisional fixation of the olecranon fragment is done with crossing K-wires (F) followed by definitive compression plating (G).">
            <a:extLst>
              <a:ext uri="{FF2B5EF4-FFF2-40B4-BE49-F238E27FC236}">
                <a16:creationId xmlns:a16="http://schemas.microsoft.com/office/drawing/2014/main" id="{5E7173C3-47C6-453C-BFAE-83B25413E3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483"/>
          <a:stretch/>
        </p:blipFill>
        <p:spPr bwMode="auto">
          <a:xfrm>
            <a:off x="6297105" y="2465254"/>
            <a:ext cx="5458905" cy="3421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16201" y="6060219"/>
            <a:ext cx="7077579" cy="646331"/>
          </a:xfrm>
          <a:prstGeom prst="rect">
            <a:avLst/>
          </a:prstGeom>
          <a:noFill/>
        </p:spPr>
        <p:txBody>
          <a:bodyPr wrap="none" rtlCol="0">
            <a:spAutoFit/>
          </a:bodyPr>
          <a:lstStyle/>
          <a:p>
            <a:r>
              <a:rPr lang="en-US" sz="1200" dirty="0" err="1"/>
              <a:t>Inraoperative</a:t>
            </a:r>
            <a:r>
              <a:rPr lang="en-US" sz="1200" dirty="0"/>
              <a:t> images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a:p>
            <a:endParaRPr lang="en-US" sz="1200" dirty="0"/>
          </a:p>
        </p:txBody>
      </p:sp>
    </p:spTree>
    <p:extLst>
      <p:ext uri="{BB962C8B-B14F-4D97-AF65-F5344CB8AC3E}">
        <p14:creationId xmlns:p14="http://schemas.microsoft.com/office/powerpoint/2010/main" val="8989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119F5-7F18-442F-989A-98D05E4BE1A0}"/>
              </a:ext>
            </a:extLst>
          </p:cNvPr>
          <p:cNvSpPr>
            <a:spLocks noGrp="1"/>
          </p:cNvSpPr>
          <p:nvPr>
            <p:ph type="title"/>
          </p:nvPr>
        </p:nvSpPr>
        <p:spPr>
          <a:xfrm>
            <a:off x="827926" y="1"/>
            <a:ext cx="9086636" cy="636998"/>
          </a:xfrm>
        </p:spPr>
        <p:txBody>
          <a:bodyPr>
            <a:normAutofit/>
          </a:bodyPr>
          <a:lstStyle/>
          <a:p>
            <a:pPr marL="0" indent="0"/>
            <a:r>
              <a:rPr lang="en-US" sz="3100" dirty="0">
                <a:latin typeface="+mn-lt"/>
              </a:rPr>
              <a:t>b. Triceps Split</a:t>
            </a:r>
            <a:endParaRPr lang="es-ES" dirty="0"/>
          </a:p>
        </p:txBody>
      </p:sp>
      <p:sp>
        <p:nvSpPr>
          <p:cNvPr id="3" name="Marcador de contenido 2">
            <a:extLst>
              <a:ext uri="{FF2B5EF4-FFF2-40B4-BE49-F238E27FC236}">
                <a16:creationId xmlns:a16="http://schemas.microsoft.com/office/drawing/2014/main" id="{AD2E2D66-F824-447D-8919-BE31C64690A8}"/>
              </a:ext>
            </a:extLst>
          </p:cNvPr>
          <p:cNvSpPr>
            <a:spLocks noGrp="1"/>
          </p:cNvSpPr>
          <p:nvPr>
            <p:ph idx="1"/>
          </p:nvPr>
        </p:nvSpPr>
        <p:spPr>
          <a:xfrm>
            <a:off x="6451930" y="636999"/>
            <a:ext cx="5907595" cy="2048791"/>
          </a:xfrm>
        </p:spPr>
        <p:txBody>
          <a:bodyPr>
            <a:normAutofit/>
          </a:bodyPr>
          <a:lstStyle/>
          <a:p>
            <a:pPr marL="0" indent="0">
              <a:buNone/>
            </a:pPr>
            <a:r>
              <a:rPr lang="en-US" dirty="0"/>
              <a:t>Disadvantages </a:t>
            </a:r>
          </a:p>
          <a:p>
            <a:pPr marL="514350" indent="-514350">
              <a:buFont typeface="+mj-lt"/>
              <a:buAutoNum type="arabicPeriod"/>
            </a:pPr>
            <a:r>
              <a:rPr lang="en-US" dirty="0"/>
              <a:t>More limited view than osteotomy</a:t>
            </a:r>
          </a:p>
          <a:p>
            <a:pPr marL="514350" indent="-514350">
              <a:buFont typeface="+mj-lt"/>
              <a:buAutoNum type="arabicPeriod"/>
            </a:pPr>
            <a:r>
              <a:rPr lang="en-US" dirty="0"/>
              <a:t>May limit ability to perform osteotomy if needed</a:t>
            </a:r>
            <a:endParaRPr lang="es-ES" dirty="0"/>
          </a:p>
        </p:txBody>
      </p:sp>
      <p:sp>
        <p:nvSpPr>
          <p:cNvPr id="9" name="CuadroTexto 8">
            <a:extLst>
              <a:ext uri="{FF2B5EF4-FFF2-40B4-BE49-F238E27FC236}">
                <a16:creationId xmlns:a16="http://schemas.microsoft.com/office/drawing/2014/main" id="{F0A7FEFE-4B27-4F17-978C-BE0628B8CD00}"/>
              </a:ext>
            </a:extLst>
          </p:cNvPr>
          <p:cNvSpPr txBox="1"/>
          <p:nvPr/>
        </p:nvSpPr>
        <p:spPr>
          <a:xfrm>
            <a:off x="5840431" y="3230492"/>
            <a:ext cx="6351569" cy="1384995"/>
          </a:xfrm>
          <a:prstGeom prst="rect">
            <a:avLst/>
          </a:prstGeom>
          <a:noFill/>
        </p:spPr>
        <p:txBody>
          <a:bodyPr wrap="square">
            <a:spAutoFit/>
          </a:bodyPr>
          <a:lstStyle/>
          <a:p>
            <a:r>
              <a:rPr lang="es-ES" dirty="0"/>
              <a:t> </a:t>
            </a:r>
            <a:r>
              <a:rPr lang="es-ES" sz="2800" dirty="0"/>
              <a:t>McKee et al (</a:t>
            </a:r>
            <a:r>
              <a:rPr lang="es-ES" sz="2800" i="1" dirty="0"/>
              <a:t>JBJS Br </a:t>
            </a:r>
            <a:r>
              <a:rPr lang="es-ES" sz="2800" dirty="0"/>
              <a:t>2000) : The use of a </a:t>
            </a:r>
            <a:r>
              <a:rPr lang="es-ES" sz="2800" dirty="0" err="1"/>
              <a:t>triceps-splitting</a:t>
            </a:r>
            <a:r>
              <a:rPr lang="es-ES" sz="2800" dirty="0"/>
              <a:t> </a:t>
            </a:r>
            <a:r>
              <a:rPr lang="es-ES" sz="2800" dirty="0" err="1"/>
              <a:t>approach</a:t>
            </a:r>
            <a:r>
              <a:rPr lang="es-ES" sz="2800" dirty="0"/>
              <a:t> </a:t>
            </a:r>
            <a:r>
              <a:rPr lang="es-ES" sz="2800" dirty="0" err="1"/>
              <a:t>did</a:t>
            </a:r>
            <a:r>
              <a:rPr lang="es-ES" sz="2800" dirty="0"/>
              <a:t> </a:t>
            </a:r>
            <a:r>
              <a:rPr lang="es-ES" sz="2800" dirty="0" err="1"/>
              <a:t>not</a:t>
            </a:r>
            <a:r>
              <a:rPr lang="es-ES" sz="2800" dirty="0"/>
              <a:t> </a:t>
            </a:r>
            <a:r>
              <a:rPr lang="es-ES" sz="2800" dirty="0" err="1"/>
              <a:t>compromise</a:t>
            </a:r>
            <a:r>
              <a:rPr lang="es-ES" sz="2800" dirty="0"/>
              <a:t> the </a:t>
            </a:r>
            <a:r>
              <a:rPr lang="es-ES" sz="2800" dirty="0" err="1"/>
              <a:t>quality</a:t>
            </a:r>
            <a:r>
              <a:rPr lang="es-ES" sz="2800" dirty="0"/>
              <a:t> of the </a:t>
            </a:r>
            <a:r>
              <a:rPr lang="es-ES" sz="2800" dirty="0" err="1"/>
              <a:t>reduction</a:t>
            </a:r>
            <a:endParaRPr lang="es-ES" sz="2800" dirty="0"/>
          </a:p>
        </p:txBody>
      </p:sp>
      <p:sp>
        <p:nvSpPr>
          <p:cNvPr id="8" name="Marcador de contenido 2">
            <a:extLst>
              <a:ext uri="{FF2B5EF4-FFF2-40B4-BE49-F238E27FC236}">
                <a16:creationId xmlns:a16="http://schemas.microsoft.com/office/drawing/2014/main" id="{FABB5A83-D2EA-4410-A35E-4DDCEC58AA3C}"/>
              </a:ext>
            </a:extLst>
          </p:cNvPr>
          <p:cNvSpPr txBox="1">
            <a:spLocks/>
          </p:cNvSpPr>
          <p:nvPr/>
        </p:nvSpPr>
        <p:spPr>
          <a:xfrm>
            <a:off x="342382" y="636999"/>
            <a:ext cx="5907595" cy="20487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Advantages </a:t>
            </a:r>
          </a:p>
          <a:p>
            <a:pPr marL="514350" indent="-514350">
              <a:buFont typeface="+mj-lt"/>
              <a:buAutoNum type="arabicPeriod"/>
            </a:pPr>
            <a:r>
              <a:rPr lang="en-US" dirty="0"/>
              <a:t>Does not disrupt extensor mechanism</a:t>
            </a:r>
          </a:p>
          <a:p>
            <a:pPr marL="514350" indent="-514350">
              <a:buFont typeface="+mj-lt"/>
              <a:buAutoNum type="arabicPeriod"/>
            </a:pPr>
            <a:r>
              <a:rPr lang="en-US" dirty="0"/>
              <a:t>Preserve bone </a:t>
            </a:r>
          </a:p>
          <a:p>
            <a:pPr marL="514350" indent="-514350">
              <a:buFont typeface="+mj-lt"/>
              <a:buAutoNum type="arabicPeriod"/>
            </a:pPr>
            <a:r>
              <a:rPr lang="en-US" dirty="0"/>
              <a:t>Avoids the possibility of prominent osteotomy fixation</a:t>
            </a:r>
            <a:endParaRPr lang="es-ES" dirty="0"/>
          </a:p>
        </p:txBody>
      </p:sp>
      <p:pic>
        <p:nvPicPr>
          <p:cNvPr id="4" name="Picture 3"/>
          <p:cNvPicPr>
            <a:picLocks noChangeAspect="1"/>
          </p:cNvPicPr>
          <p:nvPr/>
        </p:nvPicPr>
        <p:blipFill>
          <a:blip r:embed="rId3"/>
          <a:stretch>
            <a:fillRect/>
          </a:stretch>
        </p:blipFill>
        <p:spPr>
          <a:xfrm>
            <a:off x="1613043" y="2629941"/>
            <a:ext cx="3568422" cy="3915245"/>
          </a:xfrm>
          <a:prstGeom prst="rect">
            <a:avLst/>
          </a:prstGeom>
        </p:spPr>
      </p:pic>
      <p:sp>
        <p:nvSpPr>
          <p:cNvPr id="10" name="TextBox 9"/>
          <p:cNvSpPr txBox="1"/>
          <p:nvPr/>
        </p:nvSpPr>
        <p:spPr>
          <a:xfrm>
            <a:off x="5371244" y="5681610"/>
            <a:ext cx="3664584" cy="1015663"/>
          </a:xfrm>
          <a:prstGeom prst="rect">
            <a:avLst/>
          </a:prstGeom>
          <a:noFill/>
        </p:spPr>
        <p:txBody>
          <a:bodyPr wrap="square" rtlCol="0">
            <a:spAutoFit/>
          </a:bodyPr>
          <a:lstStyle/>
          <a:p>
            <a:r>
              <a:rPr lang="en-US" sz="1200" dirty="0" err="1"/>
              <a:t>Inraoperative</a:t>
            </a:r>
            <a:r>
              <a:rPr lang="en-US" sz="1200" dirty="0"/>
              <a:t> images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a:p>
            <a:endParaRPr lang="en-US" sz="1200" dirty="0"/>
          </a:p>
        </p:txBody>
      </p:sp>
    </p:spTree>
    <p:extLst>
      <p:ext uri="{BB962C8B-B14F-4D97-AF65-F5344CB8AC3E}">
        <p14:creationId xmlns:p14="http://schemas.microsoft.com/office/powerpoint/2010/main" val="218471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D7242E-3718-466F-9F41-59B384D71F73}"/>
              </a:ext>
            </a:extLst>
          </p:cNvPr>
          <p:cNvSpPr>
            <a:spLocks noGrp="1"/>
          </p:cNvSpPr>
          <p:nvPr>
            <p:ph idx="1"/>
          </p:nvPr>
        </p:nvSpPr>
        <p:spPr>
          <a:xfrm>
            <a:off x="1197795" y="1072297"/>
            <a:ext cx="10515600" cy="4351338"/>
          </a:xfrm>
        </p:spPr>
        <p:txBody>
          <a:bodyPr>
            <a:noAutofit/>
          </a:bodyPr>
          <a:lstStyle/>
          <a:p>
            <a:r>
              <a:rPr lang="en-US" b="0" i="0" dirty="0">
                <a:solidFill>
                  <a:srgbClr val="000000"/>
                </a:solidFill>
                <a:effectLst/>
              </a:rPr>
              <a:t>Wilkinson (</a:t>
            </a:r>
            <a:r>
              <a:rPr lang="en-US" b="0" i="0" dirty="0">
                <a:effectLst/>
                <a:latin typeface="+mj-lt"/>
              </a:rPr>
              <a:t>Wilkinson JM, Stanley D 2001)</a:t>
            </a:r>
            <a:r>
              <a:rPr lang="en-US" b="0" i="0" dirty="0">
                <a:solidFill>
                  <a:srgbClr val="000000"/>
                </a:solidFill>
                <a:effectLst/>
              </a:rPr>
              <a:t> reported no differences in functional outcome after treatment of closed intra-articular fractures of the distal humerus through either of these approaches</a:t>
            </a:r>
          </a:p>
          <a:p>
            <a:r>
              <a:rPr lang="en-US" dirty="0">
                <a:solidFill>
                  <a:srgbClr val="000000"/>
                </a:solidFill>
              </a:rPr>
              <a:t>In some open fracture, i</a:t>
            </a:r>
            <a:r>
              <a:rPr lang="en-US" b="0" i="0" dirty="0">
                <a:solidFill>
                  <a:srgbClr val="000000"/>
                </a:solidFill>
                <a:effectLst/>
              </a:rPr>
              <a:t>t seems logical that incorporating the defect in the triceps into the surgical approach may involve less trauma and give a better functional outcome than compromising the extensor mechanism further by performing an olecranon osteotomy.</a:t>
            </a:r>
          </a:p>
          <a:p>
            <a:r>
              <a:rPr lang="en-US" dirty="0"/>
              <a:t>Triceps-splitting procedures are simpler to perform but critics suggest that they offer a limited exposure</a:t>
            </a:r>
          </a:p>
          <a:p>
            <a:endParaRPr lang="en-US" dirty="0"/>
          </a:p>
          <a:p>
            <a:r>
              <a:rPr lang="en-US" dirty="0"/>
              <a:t>Whatever approach is used, the ulnar nerve must be dissected free to prevent injury.</a:t>
            </a:r>
          </a:p>
          <a:p>
            <a:pPr marL="0" indent="0">
              <a:buNone/>
            </a:pPr>
            <a:br>
              <a:rPr lang="en-US" dirty="0"/>
            </a:br>
            <a:r>
              <a:rPr lang="en-US" dirty="0"/>
              <a:t> </a:t>
            </a:r>
            <a:br>
              <a:rPr lang="en-US" dirty="0"/>
            </a:br>
            <a:endParaRPr lang="es-ES" dirty="0"/>
          </a:p>
        </p:txBody>
      </p:sp>
      <p:sp>
        <p:nvSpPr>
          <p:cNvPr id="2" name="TextBox 1">
            <a:extLst>
              <a:ext uri="{FF2B5EF4-FFF2-40B4-BE49-F238E27FC236}">
                <a16:creationId xmlns:a16="http://schemas.microsoft.com/office/drawing/2014/main" id="{8D8C24C0-5E33-4E43-B963-DF733EDD7732}"/>
              </a:ext>
            </a:extLst>
          </p:cNvPr>
          <p:cNvSpPr txBox="1"/>
          <p:nvPr/>
        </p:nvSpPr>
        <p:spPr>
          <a:xfrm>
            <a:off x="869023" y="118010"/>
            <a:ext cx="10515600" cy="830997"/>
          </a:xfrm>
          <a:prstGeom prst="rect">
            <a:avLst/>
          </a:prstGeom>
          <a:noFill/>
        </p:spPr>
        <p:txBody>
          <a:bodyPr wrap="square" rtlCol="0">
            <a:spAutoFit/>
          </a:bodyPr>
          <a:lstStyle/>
          <a:p>
            <a:r>
              <a:rPr lang="en-CA" sz="4800" dirty="0"/>
              <a:t>Approaches</a:t>
            </a:r>
          </a:p>
        </p:txBody>
      </p:sp>
    </p:spTree>
    <p:extLst>
      <p:ext uri="{BB962C8B-B14F-4D97-AF65-F5344CB8AC3E}">
        <p14:creationId xmlns:p14="http://schemas.microsoft.com/office/powerpoint/2010/main" val="178108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96899D-6A1F-4083-95F0-CC2DDD104600}"/>
              </a:ext>
            </a:extLst>
          </p:cNvPr>
          <p:cNvSpPr>
            <a:spLocks noGrp="1"/>
          </p:cNvSpPr>
          <p:nvPr>
            <p:ph idx="1"/>
          </p:nvPr>
        </p:nvSpPr>
        <p:spPr>
          <a:xfrm>
            <a:off x="170380" y="1013966"/>
            <a:ext cx="9251023" cy="5109432"/>
          </a:xfrm>
        </p:spPr>
        <p:txBody>
          <a:bodyPr>
            <a:normAutofit/>
          </a:bodyPr>
          <a:lstStyle/>
          <a:p>
            <a:r>
              <a:rPr lang="en-US" dirty="0"/>
              <a:t>Identify and protect</a:t>
            </a:r>
          </a:p>
          <a:p>
            <a:r>
              <a:rPr lang="en-US" dirty="0"/>
              <a:t>Decompress and release </a:t>
            </a:r>
          </a:p>
          <a:p>
            <a:r>
              <a:rPr lang="en-US" dirty="0"/>
              <a:t>Translate: Controversial! doing so is decided intraoperatively</a:t>
            </a:r>
          </a:p>
          <a:p>
            <a:r>
              <a:rPr lang="en-US" dirty="0"/>
              <a:t>Chen reports up to 33% neuritis in those that don't translate </a:t>
            </a:r>
          </a:p>
          <a:p>
            <a:r>
              <a:rPr lang="en-US" dirty="0"/>
              <a:t>No difference if the patient had no symptoms pre-operatively</a:t>
            </a:r>
          </a:p>
          <a:p>
            <a:r>
              <a:rPr lang="en-US" dirty="0"/>
              <a:t>In a large RCT,  t</a:t>
            </a:r>
            <a:r>
              <a:rPr lang="en-US" b="0" i="0" dirty="0">
                <a:solidFill>
                  <a:srgbClr val="373D3F"/>
                </a:solidFill>
                <a:effectLst/>
              </a:rPr>
              <a:t>he Ulnar Nerve Entrapment Score, the Mayo Elbow Performance Score (MEPS), VAS and 2-point discrimination were not significantly different at any time point between patients who underwent did and did not undergo anterior transposition,</a:t>
            </a:r>
          </a:p>
          <a:p>
            <a:pPr marL="457200" lvl="1" indent="0">
              <a:buNone/>
            </a:pPr>
            <a:r>
              <a:rPr lang="en-US" dirty="0">
                <a:solidFill>
                  <a:srgbClr val="373D3F"/>
                </a:solidFill>
              </a:rPr>
              <a:t>	</a:t>
            </a:r>
            <a:r>
              <a:rPr lang="en-US" b="0" i="0" dirty="0" err="1">
                <a:solidFill>
                  <a:srgbClr val="373D3F"/>
                </a:solidFill>
                <a:effectLst/>
              </a:rPr>
              <a:t>Dehghan</a:t>
            </a:r>
            <a:r>
              <a:rPr lang="en-US" b="0" i="0" dirty="0">
                <a:solidFill>
                  <a:srgbClr val="373D3F"/>
                </a:solidFill>
                <a:effectLst/>
              </a:rPr>
              <a:t> et at,</a:t>
            </a:r>
            <a:r>
              <a:rPr lang="en-US" b="0" i="1" dirty="0">
                <a:solidFill>
                  <a:srgbClr val="373D3F"/>
                </a:solidFill>
                <a:effectLst/>
              </a:rPr>
              <a:t> J Orthop Trauma</a:t>
            </a:r>
            <a:r>
              <a:rPr lang="en-US" b="0" i="0" dirty="0">
                <a:solidFill>
                  <a:srgbClr val="373D3F"/>
                </a:solidFill>
                <a:effectLst/>
              </a:rPr>
              <a:t>, 2021</a:t>
            </a:r>
            <a:endParaRPr lang="es-ES" dirty="0"/>
          </a:p>
        </p:txBody>
      </p:sp>
      <p:sp>
        <p:nvSpPr>
          <p:cNvPr id="2" name="Título 1">
            <a:extLst>
              <a:ext uri="{FF2B5EF4-FFF2-40B4-BE49-F238E27FC236}">
                <a16:creationId xmlns:a16="http://schemas.microsoft.com/office/drawing/2014/main" id="{64313C64-7054-4E94-AA21-D78D3DF91CFC}"/>
              </a:ext>
            </a:extLst>
          </p:cNvPr>
          <p:cNvSpPr>
            <a:spLocks noGrp="1"/>
          </p:cNvSpPr>
          <p:nvPr>
            <p:ph type="title"/>
          </p:nvPr>
        </p:nvSpPr>
        <p:spPr>
          <a:xfrm>
            <a:off x="242299" y="263424"/>
            <a:ext cx="7648254" cy="929419"/>
          </a:xfrm>
        </p:spPr>
        <p:txBody>
          <a:bodyPr/>
          <a:lstStyle/>
          <a:p>
            <a:r>
              <a:rPr lang="es-ES" dirty="0" err="1"/>
              <a:t>What</a:t>
            </a:r>
            <a:r>
              <a:rPr lang="es-ES" dirty="0"/>
              <a:t> to do </a:t>
            </a:r>
            <a:r>
              <a:rPr lang="es-ES" dirty="0" err="1"/>
              <a:t>with</a:t>
            </a:r>
            <a:r>
              <a:rPr lang="es-ES" dirty="0"/>
              <a:t> the </a:t>
            </a:r>
            <a:r>
              <a:rPr lang="es-ES" dirty="0" err="1"/>
              <a:t>ulnar</a:t>
            </a:r>
            <a:r>
              <a:rPr lang="es-ES" dirty="0"/>
              <a:t> </a:t>
            </a:r>
            <a:r>
              <a:rPr lang="es-ES" dirty="0" err="1"/>
              <a:t>nerve</a:t>
            </a:r>
            <a:r>
              <a:rPr lang="es-ES" dirty="0"/>
              <a:t>?</a:t>
            </a:r>
          </a:p>
        </p:txBody>
      </p:sp>
      <p:pic>
        <p:nvPicPr>
          <p:cNvPr id="5" name="Picture 4"/>
          <p:cNvPicPr>
            <a:picLocks noChangeAspect="1"/>
          </p:cNvPicPr>
          <p:nvPr/>
        </p:nvPicPr>
        <p:blipFill>
          <a:blip r:embed="rId3"/>
          <a:stretch>
            <a:fillRect/>
          </a:stretch>
        </p:blipFill>
        <p:spPr>
          <a:xfrm>
            <a:off x="9421403" y="0"/>
            <a:ext cx="2770598" cy="4518404"/>
          </a:xfrm>
          <a:prstGeom prst="rect">
            <a:avLst/>
          </a:prstGeom>
        </p:spPr>
      </p:pic>
      <p:sp>
        <p:nvSpPr>
          <p:cNvPr id="7" name="TextBox 6"/>
          <p:cNvSpPr txBox="1"/>
          <p:nvPr/>
        </p:nvSpPr>
        <p:spPr>
          <a:xfrm>
            <a:off x="9421403" y="4628403"/>
            <a:ext cx="2691830" cy="1384995"/>
          </a:xfrm>
          <a:prstGeom prst="rect">
            <a:avLst/>
          </a:prstGeom>
          <a:noFill/>
        </p:spPr>
        <p:txBody>
          <a:bodyPr wrap="square" rtlCol="0">
            <a:spAutoFit/>
          </a:bodyPr>
          <a:lstStyle/>
          <a:p>
            <a:r>
              <a:rPr lang="en-US" sz="1200" dirty="0" err="1"/>
              <a:t>Inraoperative</a:t>
            </a:r>
            <a:r>
              <a:rPr lang="en-US" sz="1200" dirty="0"/>
              <a:t> image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a:p>
            <a:endParaRPr lang="en-US" sz="1200" dirty="0"/>
          </a:p>
        </p:txBody>
      </p:sp>
    </p:spTree>
    <p:extLst>
      <p:ext uri="{BB962C8B-B14F-4D97-AF65-F5344CB8AC3E}">
        <p14:creationId xmlns:p14="http://schemas.microsoft.com/office/powerpoint/2010/main" val="125545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E695D-61F2-459C-9940-30DEABB16398}"/>
              </a:ext>
            </a:extLst>
          </p:cNvPr>
          <p:cNvSpPr>
            <a:spLocks noGrp="1"/>
          </p:cNvSpPr>
          <p:nvPr>
            <p:ph type="title"/>
          </p:nvPr>
        </p:nvSpPr>
        <p:spPr/>
        <p:txBody>
          <a:bodyPr/>
          <a:lstStyle/>
          <a:p>
            <a:r>
              <a:rPr lang="es-ES" dirty="0" err="1"/>
              <a:t>Operative</a:t>
            </a:r>
            <a:r>
              <a:rPr lang="es-ES" dirty="0"/>
              <a:t> </a:t>
            </a:r>
            <a:r>
              <a:rPr lang="es-ES" dirty="0" err="1"/>
              <a:t>Technique</a:t>
            </a:r>
            <a:endParaRPr lang="es-ES" dirty="0"/>
          </a:p>
        </p:txBody>
      </p:sp>
      <p:sp>
        <p:nvSpPr>
          <p:cNvPr id="3" name="Marcador de contenido 2">
            <a:extLst>
              <a:ext uri="{FF2B5EF4-FFF2-40B4-BE49-F238E27FC236}">
                <a16:creationId xmlns:a16="http://schemas.microsoft.com/office/drawing/2014/main" id="{3BE07126-2C0F-4A8B-AC1A-CC4BCC3FF827}"/>
              </a:ext>
            </a:extLst>
          </p:cNvPr>
          <p:cNvSpPr>
            <a:spLocks noGrp="1"/>
          </p:cNvSpPr>
          <p:nvPr>
            <p:ph idx="1"/>
          </p:nvPr>
        </p:nvSpPr>
        <p:spPr/>
        <p:txBody>
          <a:bodyPr/>
          <a:lstStyle/>
          <a:p>
            <a:pPr marL="0" indent="0">
              <a:buNone/>
            </a:pPr>
            <a:r>
              <a:rPr lang="en-US"/>
              <a:t>Identify the anatomy and mechanism of the fracture </a:t>
            </a:r>
          </a:p>
          <a:p>
            <a:r>
              <a:rPr lang="en-US"/>
              <a:t>The most important thing is joint congruence (remembering anatomy)</a:t>
            </a:r>
          </a:p>
          <a:p>
            <a:r>
              <a:rPr lang="en-US"/>
              <a:t>Gentle handling of soft tissues and ulnar nerve</a:t>
            </a:r>
          </a:p>
          <a:p>
            <a:r>
              <a:rPr lang="en-US"/>
              <a:t>Provisional reduction and stabilization of articular block with k wires and/or clamps</a:t>
            </a:r>
          </a:p>
          <a:p>
            <a:r>
              <a:rPr lang="en-US"/>
              <a:t>May further stabilize articular block with 2.0 and 2.7mm that do not interfere with planned plate placement</a:t>
            </a:r>
            <a:endParaRPr lang="es-ES"/>
          </a:p>
        </p:txBody>
      </p:sp>
    </p:spTree>
    <p:extLst>
      <p:ext uri="{BB962C8B-B14F-4D97-AF65-F5344CB8AC3E}">
        <p14:creationId xmlns:p14="http://schemas.microsoft.com/office/powerpoint/2010/main" val="322023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15602D-15F7-47C3-BD75-195103A62660}"/>
              </a:ext>
            </a:extLst>
          </p:cNvPr>
          <p:cNvSpPr>
            <a:spLocks noGrp="1"/>
          </p:cNvSpPr>
          <p:nvPr>
            <p:ph idx="1"/>
          </p:nvPr>
        </p:nvSpPr>
        <p:spPr>
          <a:xfrm>
            <a:off x="1109609" y="161212"/>
            <a:ext cx="10515600" cy="1842249"/>
          </a:xfrm>
        </p:spPr>
        <p:txBody>
          <a:bodyPr>
            <a:normAutofit lnSpcReduction="10000"/>
          </a:bodyPr>
          <a:lstStyle/>
          <a:p>
            <a:pPr marL="0" indent="0">
              <a:buNone/>
            </a:pPr>
            <a:r>
              <a:rPr lang="en-US" dirty="0"/>
              <a:t>Next, re-establish columns, and attach articular block</a:t>
            </a:r>
          </a:p>
          <a:p>
            <a:pPr marL="0" indent="0">
              <a:buNone/>
            </a:pPr>
            <a:r>
              <a:rPr lang="en-US" dirty="0"/>
              <a:t> </a:t>
            </a:r>
          </a:p>
          <a:p>
            <a:pPr marL="0" indent="0">
              <a:buNone/>
            </a:pPr>
            <a:r>
              <a:rPr lang="en-US" dirty="0"/>
              <a:t>Fragments can be used as a graft that increases stability but beware of shortening, which may lead to limitation in extension</a:t>
            </a:r>
            <a:endParaRPr lang="es-ES" dirty="0"/>
          </a:p>
        </p:txBody>
      </p:sp>
      <p:pic>
        <p:nvPicPr>
          <p:cNvPr id="5" name="Picture 4">
            <a:extLst>
              <a:ext uri="{FF2B5EF4-FFF2-40B4-BE49-F238E27FC236}">
                <a16:creationId xmlns:a16="http://schemas.microsoft.com/office/drawing/2014/main" id="{250A72E3-979C-4DF6-9389-3EC455F5CE04}"/>
              </a:ext>
            </a:extLst>
          </p:cNvPr>
          <p:cNvPicPr>
            <a:picLocks noChangeAspect="1"/>
          </p:cNvPicPr>
          <p:nvPr/>
        </p:nvPicPr>
        <p:blipFill>
          <a:blip r:embed="rId3"/>
          <a:stretch>
            <a:fillRect/>
          </a:stretch>
        </p:blipFill>
        <p:spPr>
          <a:xfrm>
            <a:off x="1109609" y="1996988"/>
            <a:ext cx="2300341" cy="3070544"/>
          </a:xfrm>
          <a:prstGeom prst="rect">
            <a:avLst/>
          </a:prstGeom>
        </p:spPr>
      </p:pic>
      <p:pic>
        <p:nvPicPr>
          <p:cNvPr id="7" name="Picture 6">
            <a:extLst>
              <a:ext uri="{FF2B5EF4-FFF2-40B4-BE49-F238E27FC236}">
                <a16:creationId xmlns:a16="http://schemas.microsoft.com/office/drawing/2014/main" id="{81B602C1-C0C3-4DD3-B616-2F48F00BC01C}"/>
              </a:ext>
            </a:extLst>
          </p:cNvPr>
          <p:cNvPicPr>
            <a:picLocks noChangeAspect="1"/>
          </p:cNvPicPr>
          <p:nvPr/>
        </p:nvPicPr>
        <p:blipFill>
          <a:blip r:embed="rId4"/>
          <a:stretch>
            <a:fillRect/>
          </a:stretch>
        </p:blipFill>
        <p:spPr>
          <a:xfrm>
            <a:off x="3314700" y="2028305"/>
            <a:ext cx="2294990" cy="3070052"/>
          </a:xfrm>
          <a:prstGeom prst="rect">
            <a:avLst/>
          </a:prstGeom>
        </p:spPr>
      </p:pic>
      <p:pic>
        <p:nvPicPr>
          <p:cNvPr id="9" name="Picture 8">
            <a:extLst>
              <a:ext uri="{FF2B5EF4-FFF2-40B4-BE49-F238E27FC236}">
                <a16:creationId xmlns:a16="http://schemas.microsoft.com/office/drawing/2014/main" id="{DDAE9F1F-971F-4972-B7E2-B4FB7679A78C}"/>
              </a:ext>
            </a:extLst>
          </p:cNvPr>
          <p:cNvPicPr>
            <a:picLocks noChangeAspect="1"/>
          </p:cNvPicPr>
          <p:nvPr/>
        </p:nvPicPr>
        <p:blipFill>
          <a:blip r:embed="rId5"/>
          <a:stretch>
            <a:fillRect/>
          </a:stretch>
        </p:blipFill>
        <p:spPr>
          <a:xfrm>
            <a:off x="5638800" y="1996989"/>
            <a:ext cx="2737308" cy="3070544"/>
          </a:xfrm>
          <a:prstGeom prst="rect">
            <a:avLst/>
          </a:prstGeom>
        </p:spPr>
      </p:pic>
      <p:pic>
        <p:nvPicPr>
          <p:cNvPr id="11" name="Picture 10">
            <a:extLst>
              <a:ext uri="{FF2B5EF4-FFF2-40B4-BE49-F238E27FC236}">
                <a16:creationId xmlns:a16="http://schemas.microsoft.com/office/drawing/2014/main" id="{C52F47E2-6509-44E4-B02F-190F807310BC}"/>
              </a:ext>
            </a:extLst>
          </p:cNvPr>
          <p:cNvPicPr>
            <a:picLocks noChangeAspect="1"/>
          </p:cNvPicPr>
          <p:nvPr/>
        </p:nvPicPr>
        <p:blipFill>
          <a:blip r:embed="rId6"/>
          <a:stretch>
            <a:fillRect/>
          </a:stretch>
        </p:blipFill>
        <p:spPr>
          <a:xfrm>
            <a:off x="8540751" y="2017537"/>
            <a:ext cx="2178586" cy="3070544"/>
          </a:xfrm>
          <a:prstGeom prst="rect">
            <a:avLst/>
          </a:prstGeom>
        </p:spPr>
      </p:pic>
      <p:sp>
        <p:nvSpPr>
          <p:cNvPr id="8" name="TextBox 7"/>
          <p:cNvSpPr txBox="1"/>
          <p:nvPr/>
        </p:nvSpPr>
        <p:spPr>
          <a:xfrm>
            <a:off x="2640457" y="6256977"/>
            <a:ext cx="6873412" cy="646331"/>
          </a:xfrm>
          <a:prstGeom prst="rect">
            <a:avLst/>
          </a:prstGeom>
          <a:noFill/>
        </p:spPr>
        <p:txBody>
          <a:bodyPr wrap="square" rtlCol="0">
            <a:spAutoFit/>
          </a:bodyPr>
          <a:lstStyle/>
          <a:p>
            <a:r>
              <a:rPr lang="en-US" sz="1200" dirty="0" err="1"/>
              <a:t>Inraoperative</a:t>
            </a:r>
            <a:r>
              <a:rPr lang="en-US" sz="1200" dirty="0"/>
              <a:t> images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a:p>
            <a:endParaRPr lang="en-US" sz="1200" dirty="0"/>
          </a:p>
        </p:txBody>
      </p:sp>
    </p:spTree>
    <p:extLst>
      <p:ext uri="{BB962C8B-B14F-4D97-AF65-F5344CB8AC3E}">
        <p14:creationId xmlns:p14="http://schemas.microsoft.com/office/powerpoint/2010/main" val="80128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if revestimiento perpendicular">
            <a:extLst>
              <a:ext uri="{FF2B5EF4-FFF2-40B4-BE49-F238E27FC236}">
                <a16:creationId xmlns:a16="http://schemas.microsoft.com/office/drawing/2014/main" id="{F2EF5FE1-BAA1-4E36-AD3D-D744CE3280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6261" y="1608680"/>
            <a:ext cx="5612584" cy="415512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DF09D32-F2F6-4551-99EE-255BE19E6208}"/>
              </a:ext>
            </a:extLst>
          </p:cNvPr>
          <p:cNvPicPr>
            <a:picLocks noChangeAspect="1"/>
          </p:cNvPicPr>
          <p:nvPr/>
        </p:nvPicPr>
        <p:blipFill>
          <a:blip r:embed="rId4"/>
          <a:stretch>
            <a:fillRect/>
          </a:stretch>
        </p:blipFill>
        <p:spPr>
          <a:xfrm>
            <a:off x="712054" y="1600075"/>
            <a:ext cx="5624207" cy="4163727"/>
          </a:xfrm>
          <a:prstGeom prst="rect">
            <a:avLst/>
          </a:prstGeom>
        </p:spPr>
      </p:pic>
      <p:sp>
        <p:nvSpPr>
          <p:cNvPr id="5" name="CuadroTexto 4">
            <a:extLst>
              <a:ext uri="{FF2B5EF4-FFF2-40B4-BE49-F238E27FC236}">
                <a16:creationId xmlns:a16="http://schemas.microsoft.com/office/drawing/2014/main" id="{DFC63CDC-1EC4-460C-A950-9EAD13CAA278}"/>
              </a:ext>
            </a:extLst>
          </p:cNvPr>
          <p:cNvSpPr txBox="1"/>
          <p:nvPr/>
        </p:nvSpPr>
        <p:spPr>
          <a:xfrm>
            <a:off x="1458930" y="530693"/>
            <a:ext cx="4089115" cy="954107"/>
          </a:xfrm>
          <a:prstGeom prst="rect">
            <a:avLst/>
          </a:prstGeom>
          <a:noFill/>
        </p:spPr>
        <p:txBody>
          <a:bodyPr wrap="square">
            <a:spAutoFit/>
          </a:bodyPr>
          <a:lstStyle/>
          <a:p>
            <a:r>
              <a:rPr lang="es-ES" sz="2800" dirty="0" err="1"/>
              <a:t>Compression</a:t>
            </a:r>
            <a:r>
              <a:rPr lang="es-ES" sz="2800" dirty="0"/>
              <a:t> </a:t>
            </a:r>
            <a:r>
              <a:rPr lang="es-ES" sz="2800" dirty="0" err="1"/>
              <a:t>with</a:t>
            </a:r>
            <a:r>
              <a:rPr lang="es-ES" sz="2800" dirty="0"/>
              <a:t> </a:t>
            </a:r>
            <a:r>
              <a:rPr lang="es-ES" sz="2800" dirty="0" err="1"/>
              <a:t>pointed</a:t>
            </a:r>
            <a:r>
              <a:rPr lang="es-ES" sz="2800" dirty="0"/>
              <a:t> </a:t>
            </a:r>
            <a:r>
              <a:rPr lang="es-ES" sz="2800" dirty="0" err="1"/>
              <a:t>reduction</a:t>
            </a:r>
            <a:r>
              <a:rPr lang="es-ES" sz="2800" dirty="0"/>
              <a:t> </a:t>
            </a:r>
            <a:r>
              <a:rPr lang="es-ES" sz="2800" dirty="0" err="1"/>
              <a:t>forceps</a:t>
            </a:r>
            <a:endParaRPr lang="es-ES" sz="2800" dirty="0"/>
          </a:p>
        </p:txBody>
      </p:sp>
      <p:sp>
        <p:nvSpPr>
          <p:cNvPr id="7" name="CuadroTexto 6">
            <a:extLst>
              <a:ext uri="{FF2B5EF4-FFF2-40B4-BE49-F238E27FC236}">
                <a16:creationId xmlns:a16="http://schemas.microsoft.com/office/drawing/2014/main" id="{0BF27937-E6BC-4C2E-A15F-4A2A7304F0F6}"/>
              </a:ext>
            </a:extLst>
          </p:cNvPr>
          <p:cNvSpPr txBox="1"/>
          <p:nvPr/>
        </p:nvSpPr>
        <p:spPr>
          <a:xfrm>
            <a:off x="6789656" y="530693"/>
            <a:ext cx="5159189" cy="523220"/>
          </a:xfrm>
          <a:prstGeom prst="rect">
            <a:avLst/>
          </a:prstGeom>
          <a:noFill/>
        </p:spPr>
        <p:txBody>
          <a:bodyPr wrap="square">
            <a:spAutoFit/>
          </a:bodyPr>
          <a:lstStyle/>
          <a:p>
            <a:r>
              <a:rPr lang="es-ES" sz="2800" dirty="0" err="1"/>
              <a:t>Reduction</a:t>
            </a:r>
            <a:r>
              <a:rPr lang="es-ES" sz="2800" dirty="0"/>
              <a:t> and provisional </a:t>
            </a:r>
            <a:r>
              <a:rPr lang="es-ES" sz="2800" dirty="0" err="1"/>
              <a:t>fixation</a:t>
            </a:r>
            <a:r>
              <a:rPr lang="es-ES" sz="2800" dirty="0"/>
              <a:t> </a:t>
            </a:r>
          </a:p>
        </p:txBody>
      </p:sp>
      <p:sp>
        <p:nvSpPr>
          <p:cNvPr id="6" name="TextBox 5"/>
          <p:cNvSpPr txBox="1"/>
          <p:nvPr/>
        </p:nvSpPr>
        <p:spPr>
          <a:xfrm>
            <a:off x="3603285" y="6318569"/>
            <a:ext cx="3414524" cy="369332"/>
          </a:xfrm>
          <a:prstGeom prst="rect">
            <a:avLst/>
          </a:prstGeom>
          <a:noFill/>
        </p:spPr>
        <p:txBody>
          <a:bodyPr wrap="none" rtlCol="0">
            <a:spAutoFit/>
          </a:bodyPr>
          <a:lstStyle/>
          <a:p>
            <a:r>
              <a:rPr lang="en-US" dirty="0"/>
              <a:t>Figures courtesy of AO Foundation</a:t>
            </a:r>
          </a:p>
        </p:txBody>
      </p:sp>
    </p:spTree>
    <p:extLst>
      <p:ext uri="{BB962C8B-B14F-4D97-AF65-F5344CB8AC3E}">
        <p14:creationId xmlns:p14="http://schemas.microsoft.com/office/powerpoint/2010/main" val="178599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86940-708A-474B-9B71-4684B99FC3DC}"/>
              </a:ext>
            </a:extLst>
          </p:cNvPr>
          <p:cNvSpPr>
            <a:spLocks noGrp="1"/>
          </p:cNvSpPr>
          <p:nvPr>
            <p:ph type="title"/>
          </p:nvPr>
        </p:nvSpPr>
        <p:spPr/>
        <p:txBody>
          <a:bodyPr/>
          <a:lstStyle/>
          <a:p>
            <a:r>
              <a:rPr lang="es-ES" err="1"/>
              <a:t>Implant</a:t>
            </a:r>
            <a:endParaRPr lang="es-ES"/>
          </a:p>
        </p:txBody>
      </p:sp>
      <p:pic>
        <p:nvPicPr>
          <p:cNvPr id="1028" name="Picture 4" descr="Dipromedic - Fijadores Externos">
            <a:extLst>
              <a:ext uri="{FF2B5EF4-FFF2-40B4-BE49-F238E27FC236}">
                <a16:creationId xmlns:a16="http://schemas.microsoft.com/office/drawing/2014/main" id="{B2949F5F-CA66-40BA-975B-B4B611D37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094" y="5069840"/>
            <a:ext cx="4991735" cy="1315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ca Húmero Distal Bloqueada 2,7mm/3,5mm – IPMAGNA">
            <a:extLst>
              <a:ext uri="{FF2B5EF4-FFF2-40B4-BE49-F238E27FC236}">
                <a16:creationId xmlns:a16="http://schemas.microsoft.com/office/drawing/2014/main" id="{3405DFFC-30ED-4CC9-ADD2-9B5ACFD2F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3" y="497839"/>
            <a:ext cx="4521200" cy="45212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1846783-200F-404B-8697-D08099931E32}"/>
              </a:ext>
            </a:extLst>
          </p:cNvPr>
          <p:cNvSpPr txBox="1"/>
          <p:nvPr/>
        </p:nvSpPr>
        <p:spPr>
          <a:xfrm>
            <a:off x="1347656" y="1808385"/>
            <a:ext cx="3837085" cy="3539430"/>
          </a:xfrm>
          <a:prstGeom prst="rect">
            <a:avLst/>
          </a:prstGeom>
          <a:noFill/>
        </p:spPr>
        <p:txBody>
          <a:bodyPr wrap="square">
            <a:spAutoFit/>
          </a:bodyPr>
          <a:lstStyle/>
          <a:p>
            <a:r>
              <a:rPr lang="es-ES" sz="2800" dirty="0" err="1"/>
              <a:t>Plate</a:t>
            </a:r>
            <a:endParaRPr lang="es-ES" sz="2800" dirty="0"/>
          </a:p>
          <a:p>
            <a:r>
              <a:rPr lang="es-ES" sz="2800" dirty="0" err="1"/>
              <a:t>Anatomic</a:t>
            </a:r>
            <a:r>
              <a:rPr lang="es-ES" sz="2800" dirty="0"/>
              <a:t>: </a:t>
            </a:r>
            <a:r>
              <a:rPr lang="en-US" sz="2800" dirty="0"/>
              <a:t>allows more screws</a:t>
            </a:r>
            <a:r>
              <a:rPr lang="es-ES" sz="2800" dirty="0"/>
              <a:t> in distal </a:t>
            </a:r>
            <a:r>
              <a:rPr lang="es-ES" sz="2800" dirty="0" err="1"/>
              <a:t>segment</a:t>
            </a:r>
            <a:endParaRPr lang="es-ES" sz="2800" dirty="0"/>
          </a:p>
          <a:p>
            <a:r>
              <a:rPr lang="es-ES" sz="2800" dirty="0" err="1"/>
              <a:t>Reconstruction</a:t>
            </a:r>
            <a:r>
              <a:rPr lang="es-ES" sz="2800" dirty="0"/>
              <a:t>: </a:t>
            </a:r>
            <a:r>
              <a:rPr lang="en-US" sz="2800" dirty="0"/>
              <a:t>easier to mold</a:t>
            </a:r>
          </a:p>
          <a:p>
            <a:r>
              <a:rPr lang="es-ES" sz="2800" dirty="0"/>
              <a:t>DCP 3.5: </a:t>
            </a:r>
            <a:r>
              <a:rPr lang="en-US" sz="2800" dirty="0"/>
              <a:t>difficult to shape</a:t>
            </a:r>
          </a:p>
          <a:p>
            <a:endParaRPr lang="es-ES" sz="2800" dirty="0"/>
          </a:p>
        </p:txBody>
      </p:sp>
      <p:pic>
        <p:nvPicPr>
          <p:cNvPr id="4" name="Content Placeholder 3"/>
          <p:cNvPicPr>
            <a:picLocks noGrp="1" noChangeAspect="1"/>
          </p:cNvPicPr>
          <p:nvPr>
            <p:ph idx="1"/>
          </p:nvPr>
        </p:nvPicPr>
        <p:blipFill>
          <a:blip r:embed="rId5"/>
          <a:stretch>
            <a:fillRect/>
          </a:stretch>
        </p:blipFill>
        <p:spPr>
          <a:xfrm>
            <a:off x="838200" y="5256924"/>
            <a:ext cx="5119010" cy="784279"/>
          </a:xfrm>
          <a:prstGeom prst="rect">
            <a:avLst/>
          </a:prstGeom>
        </p:spPr>
      </p:pic>
      <p:sp>
        <p:nvSpPr>
          <p:cNvPr id="8" name="TextBox 7"/>
          <p:cNvSpPr txBox="1"/>
          <p:nvPr/>
        </p:nvSpPr>
        <p:spPr>
          <a:xfrm>
            <a:off x="4181156" y="6385123"/>
            <a:ext cx="3414524" cy="369332"/>
          </a:xfrm>
          <a:prstGeom prst="rect">
            <a:avLst/>
          </a:prstGeom>
          <a:noFill/>
        </p:spPr>
        <p:txBody>
          <a:bodyPr wrap="none" rtlCol="0">
            <a:spAutoFit/>
          </a:bodyPr>
          <a:lstStyle/>
          <a:p>
            <a:r>
              <a:rPr lang="en-US" dirty="0"/>
              <a:t>Figures courtesy of AO Foundation</a:t>
            </a:r>
          </a:p>
        </p:txBody>
      </p:sp>
    </p:spTree>
    <p:extLst>
      <p:ext uri="{BB962C8B-B14F-4D97-AF65-F5344CB8AC3E}">
        <p14:creationId xmlns:p14="http://schemas.microsoft.com/office/powerpoint/2010/main" val="241753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13F75-287A-4D75-A7D8-4FEE34FD02F0}"/>
              </a:ext>
            </a:extLst>
          </p:cNvPr>
          <p:cNvSpPr>
            <a:spLocks noGrp="1"/>
          </p:cNvSpPr>
          <p:nvPr>
            <p:ph type="title"/>
          </p:nvPr>
        </p:nvSpPr>
        <p:spPr>
          <a:xfrm>
            <a:off x="1048067" y="0"/>
            <a:ext cx="10515600" cy="1325563"/>
          </a:xfrm>
        </p:spPr>
        <p:txBody>
          <a:bodyPr/>
          <a:lstStyle/>
          <a:p>
            <a:r>
              <a:rPr lang="es-ES" dirty="0" err="1"/>
              <a:t>Surgery</a:t>
            </a:r>
            <a:endParaRPr lang="es-ES" dirty="0"/>
          </a:p>
        </p:txBody>
      </p:sp>
      <p:sp>
        <p:nvSpPr>
          <p:cNvPr id="3" name="Marcador de contenido 2">
            <a:extLst>
              <a:ext uri="{FF2B5EF4-FFF2-40B4-BE49-F238E27FC236}">
                <a16:creationId xmlns:a16="http://schemas.microsoft.com/office/drawing/2014/main" id="{8BB9479D-7FF0-4AED-9CCF-36D314FA044A}"/>
              </a:ext>
            </a:extLst>
          </p:cNvPr>
          <p:cNvSpPr>
            <a:spLocks noGrp="1"/>
          </p:cNvSpPr>
          <p:nvPr>
            <p:ph idx="1"/>
          </p:nvPr>
        </p:nvSpPr>
        <p:spPr>
          <a:xfrm>
            <a:off x="940941" y="941232"/>
            <a:ext cx="10515600" cy="1436049"/>
          </a:xfrm>
        </p:spPr>
        <p:txBody>
          <a:bodyPr>
            <a:normAutofit fontScale="85000" lnSpcReduction="20000"/>
          </a:bodyPr>
          <a:lstStyle/>
          <a:p>
            <a:pPr marL="0" indent="0">
              <a:buNone/>
            </a:pPr>
            <a:r>
              <a:rPr lang="en-US" dirty="0"/>
              <a:t>Consensus in surgical management is dual column plates</a:t>
            </a:r>
          </a:p>
          <a:p>
            <a:pPr marL="0" indent="0">
              <a:buNone/>
            </a:pPr>
            <a:r>
              <a:rPr lang="en-US" b="0" i="0" dirty="0">
                <a:solidFill>
                  <a:srgbClr val="131413"/>
                </a:solidFill>
                <a:effectLst/>
              </a:rPr>
              <a:t>The optimal plate configuration has been controversial. The two proposed</a:t>
            </a:r>
          </a:p>
          <a:p>
            <a:pPr marL="0" indent="0">
              <a:buNone/>
            </a:pPr>
            <a:r>
              <a:rPr lang="en-US" dirty="0"/>
              <a:t>constructs are parallel and orthogonal (perpendicular) plating </a:t>
            </a:r>
            <a:br>
              <a:rPr lang="en-US" dirty="0"/>
            </a:br>
            <a:endParaRPr lang="es-ES" dirty="0"/>
          </a:p>
        </p:txBody>
      </p:sp>
      <p:sp>
        <p:nvSpPr>
          <p:cNvPr id="5" name="Globo: flecha derecha e izquierda 4">
            <a:extLst>
              <a:ext uri="{FF2B5EF4-FFF2-40B4-BE49-F238E27FC236}">
                <a16:creationId xmlns:a16="http://schemas.microsoft.com/office/drawing/2014/main" id="{29EAD10D-18C2-4FA3-97CD-33BAE9C18D61}"/>
              </a:ext>
            </a:extLst>
          </p:cNvPr>
          <p:cNvSpPr/>
          <p:nvPr/>
        </p:nvSpPr>
        <p:spPr>
          <a:xfrm>
            <a:off x="4326903" y="3112807"/>
            <a:ext cx="3299382" cy="2491033"/>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F7CEBA83-313E-4A1B-A78C-BAF7741AD450}"/>
              </a:ext>
            </a:extLst>
          </p:cNvPr>
          <p:cNvPicPr>
            <a:picLocks noChangeAspect="1"/>
          </p:cNvPicPr>
          <p:nvPr/>
        </p:nvPicPr>
        <p:blipFill rotWithShape="1">
          <a:blip r:embed="rId2"/>
          <a:srcRect t="10370" b="15111"/>
          <a:stretch/>
        </p:blipFill>
        <p:spPr>
          <a:xfrm>
            <a:off x="1048067" y="2463871"/>
            <a:ext cx="2833053" cy="3753154"/>
          </a:xfrm>
          <a:prstGeom prst="rect">
            <a:avLst/>
          </a:prstGeom>
        </p:spPr>
      </p:pic>
      <p:pic>
        <p:nvPicPr>
          <p:cNvPr id="7" name="Imagen 6">
            <a:extLst>
              <a:ext uri="{FF2B5EF4-FFF2-40B4-BE49-F238E27FC236}">
                <a16:creationId xmlns:a16="http://schemas.microsoft.com/office/drawing/2014/main" id="{969BE865-B678-4154-8870-5CA56F9D5215}"/>
              </a:ext>
            </a:extLst>
          </p:cNvPr>
          <p:cNvPicPr>
            <a:picLocks noChangeAspect="1"/>
          </p:cNvPicPr>
          <p:nvPr/>
        </p:nvPicPr>
        <p:blipFill>
          <a:blip r:embed="rId3"/>
          <a:stretch>
            <a:fillRect/>
          </a:stretch>
        </p:blipFill>
        <p:spPr>
          <a:xfrm>
            <a:off x="8072069" y="2449970"/>
            <a:ext cx="2654152" cy="3784339"/>
          </a:xfrm>
          <a:prstGeom prst="rect">
            <a:avLst/>
          </a:prstGeom>
        </p:spPr>
      </p:pic>
    </p:spTree>
    <p:extLst>
      <p:ext uri="{BB962C8B-B14F-4D97-AF65-F5344CB8AC3E}">
        <p14:creationId xmlns:p14="http://schemas.microsoft.com/office/powerpoint/2010/main" val="347298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B726215-44F7-4EC2-93C3-AC3987C43712}"/>
              </a:ext>
            </a:extLst>
          </p:cNvPr>
          <p:cNvPicPr>
            <a:picLocks noGrp="1" noChangeAspect="1"/>
          </p:cNvPicPr>
          <p:nvPr>
            <p:ph idx="1"/>
          </p:nvPr>
        </p:nvPicPr>
        <p:blipFill>
          <a:blip r:embed="rId3"/>
          <a:stretch>
            <a:fillRect/>
          </a:stretch>
        </p:blipFill>
        <p:spPr>
          <a:xfrm>
            <a:off x="2075180" y="233278"/>
            <a:ext cx="1925320" cy="2882075"/>
          </a:xfrm>
          <a:prstGeom prst="rect">
            <a:avLst/>
          </a:prstGeom>
        </p:spPr>
      </p:pic>
      <p:sp>
        <p:nvSpPr>
          <p:cNvPr id="9" name="CuadroTexto 8">
            <a:extLst>
              <a:ext uri="{FF2B5EF4-FFF2-40B4-BE49-F238E27FC236}">
                <a16:creationId xmlns:a16="http://schemas.microsoft.com/office/drawing/2014/main" id="{3F0102E4-43FD-4E44-87A7-6E759682596D}"/>
              </a:ext>
            </a:extLst>
          </p:cNvPr>
          <p:cNvSpPr txBox="1"/>
          <p:nvPr/>
        </p:nvSpPr>
        <p:spPr>
          <a:xfrm>
            <a:off x="4808456" y="347578"/>
            <a:ext cx="4654043" cy="2246769"/>
          </a:xfrm>
          <a:prstGeom prst="rect">
            <a:avLst/>
          </a:prstGeom>
          <a:noFill/>
        </p:spPr>
        <p:txBody>
          <a:bodyPr wrap="square">
            <a:spAutoFit/>
          </a:bodyPr>
          <a:lstStyle/>
          <a:p>
            <a:r>
              <a:rPr lang="es-ES" sz="2800" b="1" dirty="0" err="1"/>
              <a:t>Parallel</a:t>
            </a:r>
            <a:r>
              <a:rPr lang="es-ES" sz="2800" b="1" dirty="0"/>
              <a:t> </a:t>
            </a:r>
            <a:r>
              <a:rPr lang="es-ES" sz="2800" b="1" dirty="0" err="1"/>
              <a:t>configuration</a:t>
            </a:r>
            <a:endParaRPr lang="es-ES" sz="2800" b="1" dirty="0"/>
          </a:p>
          <a:p>
            <a:pPr marL="457200" indent="-457200">
              <a:buFont typeface="Arial" panose="020B0604020202020204" pitchFamily="34" charset="0"/>
              <a:buChar char="•"/>
            </a:pPr>
            <a:r>
              <a:rPr lang="es-ES" sz="2800" dirty="0" err="1"/>
              <a:t>Demonstrates</a:t>
            </a:r>
            <a:r>
              <a:rPr lang="es-ES" sz="2800" dirty="0"/>
              <a:t> more </a:t>
            </a:r>
            <a:r>
              <a:rPr lang="es-ES" sz="2800" dirty="0" err="1"/>
              <a:t>biomechanical</a:t>
            </a:r>
            <a:r>
              <a:rPr lang="es-ES" sz="2800" dirty="0"/>
              <a:t> </a:t>
            </a:r>
            <a:r>
              <a:rPr lang="es-ES" sz="2800" dirty="0" err="1"/>
              <a:t>stability</a:t>
            </a:r>
            <a:r>
              <a:rPr lang="es-ES" sz="2800" dirty="0"/>
              <a:t> (</a:t>
            </a:r>
            <a:r>
              <a:rPr lang="es-ES" sz="2000" dirty="0"/>
              <a:t>Douglas et al. </a:t>
            </a:r>
            <a:r>
              <a:rPr lang="es-ES" sz="2000" i="1" dirty="0"/>
              <a:t>JOT</a:t>
            </a:r>
            <a:r>
              <a:rPr lang="es-ES" sz="2000" dirty="0"/>
              <a:t> 2016</a:t>
            </a:r>
            <a:r>
              <a:rPr lang="es-ES" sz="2800" dirty="0"/>
              <a:t>)</a:t>
            </a:r>
          </a:p>
          <a:p>
            <a:pPr marL="457200" indent="-457200">
              <a:buFont typeface="Arial" panose="020B0604020202020204" pitchFamily="34" charset="0"/>
              <a:buChar char="•"/>
            </a:pPr>
            <a:r>
              <a:rPr lang="es-ES" sz="2800" dirty="0"/>
              <a:t>More </a:t>
            </a:r>
            <a:r>
              <a:rPr lang="es-ES" sz="2800" dirty="0" err="1"/>
              <a:t>stable</a:t>
            </a:r>
            <a:r>
              <a:rPr lang="es-ES" sz="2800" dirty="0"/>
              <a:t> to </a:t>
            </a:r>
            <a:r>
              <a:rPr lang="es-ES" sz="2800" dirty="0" err="1"/>
              <a:t>rotation</a:t>
            </a:r>
            <a:endParaRPr lang="es-ES" sz="2800" dirty="0"/>
          </a:p>
        </p:txBody>
      </p:sp>
      <p:pic>
        <p:nvPicPr>
          <p:cNvPr id="3" name="Picture 2">
            <a:extLst>
              <a:ext uri="{FF2B5EF4-FFF2-40B4-BE49-F238E27FC236}">
                <a16:creationId xmlns:a16="http://schemas.microsoft.com/office/drawing/2014/main" id="{0C7C1C32-9BF2-42EC-B0A7-16D0477B3F41}"/>
              </a:ext>
            </a:extLst>
          </p:cNvPr>
          <p:cNvPicPr>
            <a:picLocks noChangeAspect="1"/>
          </p:cNvPicPr>
          <p:nvPr/>
        </p:nvPicPr>
        <p:blipFill>
          <a:blip r:embed="rId4"/>
          <a:stretch>
            <a:fillRect/>
          </a:stretch>
        </p:blipFill>
        <p:spPr>
          <a:xfrm>
            <a:off x="2187575" y="3429000"/>
            <a:ext cx="1985536" cy="3019425"/>
          </a:xfrm>
          <a:prstGeom prst="rect">
            <a:avLst/>
          </a:prstGeom>
        </p:spPr>
      </p:pic>
      <p:sp>
        <p:nvSpPr>
          <p:cNvPr id="8" name="CuadroTexto 8">
            <a:extLst>
              <a:ext uri="{FF2B5EF4-FFF2-40B4-BE49-F238E27FC236}">
                <a16:creationId xmlns:a16="http://schemas.microsoft.com/office/drawing/2014/main" id="{21ACFC72-6DBD-4B28-887A-D722E2280C1A}"/>
              </a:ext>
            </a:extLst>
          </p:cNvPr>
          <p:cNvSpPr txBox="1"/>
          <p:nvPr/>
        </p:nvSpPr>
        <p:spPr>
          <a:xfrm>
            <a:off x="4813955" y="3429000"/>
            <a:ext cx="4648544" cy="2246769"/>
          </a:xfrm>
          <a:prstGeom prst="rect">
            <a:avLst/>
          </a:prstGeom>
          <a:noFill/>
        </p:spPr>
        <p:txBody>
          <a:bodyPr wrap="square">
            <a:spAutoFit/>
          </a:bodyPr>
          <a:lstStyle/>
          <a:p>
            <a:r>
              <a:rPr lang="es-ES" sz="2800" b="1" dirty="0"/>
              <a:t>Perpendicular </a:t>
            </a:r>
            <a:r>
              <a:rPr lang="es-ES" sz="2800" b="1" dirty="0" err="1"/>
              <a:t>configuration</a:t>
            </a:r>
            <a:endParaRPr lang="es-ES" sz="2800" b="1" dirty="0"/>
          </a:p>
          <a:p>
            <a:pPr marL="457200" indent="-457200">
              <a:buFont typeface="Arial" panose="020B0604020202020204" pitchFamily="34" charset="0"/>
              <a:buChar char="•"/>
            </a:pPr>
            <a:r>
              <a:rPr lang="es-ES" sz="2800" dirty="0"/>
              <a:t>May be </a:t>
            </a:r>
            <a:r>
              <a:rPr lang="es-ES" sz="2800" dirty="0" err="1"/>
              <a:t>useful</a:t>
            </a:r>
            <a:r>
              <a:rPr lang="es-ES" sz="2800" dirty="0"/>
              <a:t> in fractures </a:t>
            </a:r>
            <a:r>
              <a:rPr lang="es-ES" sz="2800" dirty="0" err="1"/>
              <a:t>with</a:t>
            </a:r>
            <a:r>
              <a:rPr lang="es-ES" sz="2800" dirty="0"/>
              <a:t> coronal plane fracture of the lateral </a:t>
            </a:r>
            <a:r>
              <a:rPr lang="es-ES" sz="2800" dirty="0" err="1"/>
              <a:t>components</a:t>
            </a:r>
            <a:r>
              <a:rPr lang="es-ES" sz="2800" dirty="0"/>
              <a:t> (i.e. </a:t>
            </a:r>
            <a:r>
              <a:rPr lang="es-ES" sz="2800" dirty="0" err="1"/>
              <a:t>capitellum</a:t>
            </a:r>
            <a:r>
              <a:rPr lang="es-ES" sz="2800" dirty="0"/>
              <a:t> fracture)</a:t>
            </a:r>
          </a:p>
        </p:txBody>
      </p:sp>
    </p:spTree>
    <p:extLst>
      <p:ext uri="{BB962C8B-B14F-4D97-AF65-F5344CB8AC3E}">
        <p14:creationId xmlns:p14="http://schemas.microsoft.com/office/powerpoint/2010/main" val="386157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32D459-5F80-444F-BAD9-6133F4A9A463}"/>
              </a:ext>
            </a:extLst>
          </p:cNvPr>
          <p:cNvSpPr>
            <a:spLocks noGrp="1"/>
          </p:cNvSpPr>
          <p:nvPr>
            <p:ph idx="1"/>
          </p:nvPr>
        </p:nvSpPr>
        <p:spPr/>
        <p:txBody>
          <a:bodyPr/>
          <a:lstStyle/>
          <a:p>
            <a:r>
              <a:rPr lang="en-US"/>
              <a:t>1950-1960 – Mainly nonsurgical management</a:t>
            </a:r>
          </a:p>
          <a:p>
            <a:r>
              <a:rPr lang="en-CA"/>
              <a:t>Difficult injury </a:t>
            </a:r>
            <a:r>
              <a:rPr lang="es-ES" err="1"/>
              <a:t>to</a:t>
            </a:r>
            <a:r>
              <a:rPr lang="es-ES"/>
              <a:t> </a:t>
            </a:r>
            <a:r>
              <a:rPr lang="es-ES" err="1"/>
              <a:t>manage</a:t>
            </a:r>
            <a:r>
              <a:rPr lang="es-ES"/>
              <a:t> </a:t>
            </a:r>
            <a:r>
              <a:rPr lang="es-ES" err="1"/>
              <a:t>due</a:t>
            </a:r>
            <a:r>
              <a:rPr lang="es-ES"/>
              <a:t> </a:t>
            </a:r>
            <a:r>
              <a:rPr lang="es-ES" err="1"/>
              <a:t>to</a:t>
            </a:r>
            <a:r>
              <a:rPr lang="es-ES"/>
              <a:t>:</a:t>
            </a:r>
          </a:p>
          <a:p>
            <a:pPr marL="514350" indent="-514350">
              <a:buAutoNum type="alphaLcPeriod"/>
            </a:pPr>
            <a:r>
              <a:rPr lang="es-ES" err="1"/>
              <a:t>Complex</a:t>
            </a:r>
            <a:r>
              <a:rPr lang="es-ES"/>
              <a:t> </a:t>
            </a:r>
            <a:r>
              <a:rPr lang="es-ES" err="1"/>
              <a:t>anatomy</a:t>
            </a:r>
            <a:r>
              <a:rPr lang="es-ES"/>
              <a:t> </a:t>
            </a:r>
          </a:p>
          <a:p>
            <a:pPr marL="514350" indent="-514350">
              <a:buAutoNum type="alphaLcPeriod"/>
            </a:pPr>
            <a:r>
              <a:rPr lang="es-ES" err="1"/>
              <a:t>Limited</a:t>
            </a:r>
            <a:r>
              <a:rPr lang="es-ES"/>
              <a:t> </a:t>
            </a:r>
            <a:r>
              <a:rPr lang="es-ES" err="1"/>
              <a:t>bone</a:t>
            </a:r>
            <a:r>
              <a:rPr lang="es-ES"/>
              <a:t> stock</a:t>
            </a:r>
          </a:p>
          <a:p>
            <a:pPr marL="514350" indent="-514350">
              <a:buAutoNum type="alphaLcPeriod"/>
            </a:pPr>
            <a:r>
              <a:rPr lang="es-ES" err="1"/>
              <a:t>Proximity</a:t>
            </a:r>
            <a:r>
              <a:rPr lang="es-ES"/>
              <a:t> to neurovascular </a:t>
            </a:r>
            <a:r>
              <a:rPr lang="es-ES" err="1"/>
              <a:t>structures</a:t>
            </a:r>
            <a:r>
              <a:rPr lang="es-ES"/>
              <a:t> </a:t>
            </a:r>
          </a:p>
        </p:txBody>
      </p:sp>
      <p:sp>
        <p:nvSpPr>
          <p:cNvPr id="4" name="Título 1">
            <a:extLst>
              <a:ext uri="{FF2B5EF4-FFF2-40B4-BE49-F238E27FC236}">
                <a16:creationId xmlns:a16="http://schemas.microsoft.com/office/drawing/2014/main" id="{88046627-48E9-4DA1-AC53-BE3BC9D945B7}"/>
              </a:ext>
            </a:extLst>
          </p:cNvPr>
          <p:cNvSpPr>
            <a:spLocks noGrp="1"/>
          </p:cNvSpPr>
          <p:nvPr>
            <p:ph type="title"/>
          </p:nvPr>
        </p:nvSpPr>
        <p:spPr>
          <a:xfrm>
            <a:off x="838200" y="365125"/>
            <a:ext cx="10515600" cy="1325563"/>
          </a:xfrm>
        </p:spPr>
        <p:txBody>
          <a:bodyPr/>
          <a:lstStyle/>
          <a:p>
            <a:r>
              <a:rPr lang="es-ES"/>
              <a:t>1. </a:t>
            </a:r>
            <a:r>
              <a:rPr lang="en-US"/>
              <a:t>Background: Anatomy &amp; Epidemiology </a:t>
            </a:r>
            <a:br>
              <a:rPr lang="en-US"/>
            </a:br>
            <a:endParaRPr lang="es-ES"/>
          </a:p>
        </p:txBody>
      </p:sp>
    </p:spTree>
    <p:extLst>
      <p:ext uri="{BB962C8B-B14F-4D97-AF65-F5344CB8AC3E}">
        <p14:creationId xmlns:p14="http://schemas.microsoft.com/office/powerpoint/2010/main" val="2884780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640142-C966-4006-BBFC-087C62D0F51F}"/>
              </a:ext>
            </a:extLst>
          </p:cNvPr>
          <p:cNvSpPr>
            <a:spLocks noGrp="1"/>
          </p:cNvSpPr>
          <p:nvPr>
            <p:ph idx="1"/>
          </p:nvPr>
        </p:nvSpPr>
        <p:spPr>
          <a:xfrm>
            <a:off x="838200" y="1825625"/>
            <a:ext cx="10515600" cy="3104594"/>
          </a:xfrm>
        </p:spPr>
        <p:txBody>
          <a:bodyPr>
            <a:normAutofit lnSpcReduction="10000"/>
          </a:bodyPr>
          <a:lstStyle/>
          <a:p>
            <a:pPr marL="0" indent="0">
              <a:buNone/>
            </a:pPr>
            <a:r>
              <a:rPr lang="en-US" sz="4000"/>
              <a:t>Remember the personality of the fracture </a:t>
            </a:r>
          </a:p>
          <a:p>
            <a:pPr marL="0" indent="0">
              <a:buNone/>
            </a:pPr>
            <a:r>
              <a:rPr lang="en-US" sz="4000">
                <a:solidFill>
                  <a:srgbClr val="FF0000"/>
                </a:solidFill>
              </a:rPr>
              <a:t>It's not a cookbook recipe</a:t>
            </a:r>
          </a:p>
          <a:p>
            <a:pPr marL="0" indent="0">
              <a:buNone/>
            </a:pPr>
            <a:endParaRPr lang="en-US" sz="4000"/>
          </a:p>
          <a:p>
            <a:pPr marL="0" indent="0">
              <a:buNone/>
            </a:pPr>
            <a:r>
              <a:rPr lang="es-ES" sz="4000" err="1"/>
              <a:t>Both</a:t>
            </a:r>
            <a:r>
              <a:rPr lang="es-ES" sz="4000"/>
              <a:t> </a:t>
            </a:r>
            <a:r>
              <a:rPr lang="es-ES" sz="4000" err="1"/>
              <a:t>configurations</a:t>
            </a:r>
            <a:r>
              <a:rPr lang="es-ES" sz="4000"/>
              <a:t> are </a:t>
            </a:r>
            <a:r>
              <a:rPr lang="es-ES" sz="4000" err="1"/>
              <a:t>uesful</a:t>
            </a:r>
            <a:r>
              <a:rPr lang="es-ES" sz="4000"/>
              <a:t> </a:t>
            </a:r>
            <a:r>
              <a:rPr lang="es-ES" sz="4000" err="1"/>
              <a:t>when</a:t>
            </a:r>
            <a:r>
              <a:rPr lang="es-ES" sz="4000"/>
              <a:t> </a:t>
            </a:r>
            <a:r>
              <a:rPr lang="es-ES" sz="4000" err="1"/>
              <a:t>applied</a:t>
            </a:r>
            <a:r>
              <a:rPr lang="es-ES" sz="4000"/>
              <a:t> </a:t>
            </a:r>
            <a:r>
              <a:rPr lang="es-ES" sz="4000" err="1"/>
              <a:t>thoughtfully</a:t>
            </a:r>
            <a:endParaRPr lang="es-ES" sz="4000"/>
          </a:p>
        </p:txBody>
      </p:sp>
      <p:sp>
        <p:nvSpPr>
          <p:cNvPr id="4" name="Título 1">
            <a:extLst>
              <a:ext uri="{FF2B5EF4-FFF2-40B4-BE49-F238E27FC236}">
                <a16:creationId xmlns:a16="http://schemas.microsoft.com/office/drawing/2014/main" id="{9243D94D-4AD1-4BDE-8C66-5CBD7945F6D4}"/>
              </a:ext>
            </a:extLst>
          </p:cNvPr>
          <p:cNvSpPr>
            <a:spLocks noGrp="1"/>
          </p:cNvSpPr>
          <p:nvPr>
            <p:ph type="title"/>
          </p:nvPr>
        </p:nvSpPr>
        <p:spPr>
          <a:xfrm>
            <a:off x="838200" y="365125"/>
            <a:ext cx="10515600" cy="1325563"/>
          </a:xfrm>
        </p:spPr>
        <p:txBody>
          <a:bodyPr/>
          <a:lstStyle/>
          <a:p>
            <a:r>
              <a:rPr lang="es-ES" dirty="0" err="1"/>
              <a:t>Plate</a:t>
            </a:r>
            <a:r>
              <a:rPr lang="es-ES" dirty="0"/>
              <a:t> </a:t>
            </a:r>
            <a:r>
              <a:rPr lang="es-ES" dirty="0" err="1"/>
              <a:t>Configuration</a:t>
            </a:r>
            <a:r>
              <a:rPr lang="es-ES" dirty="0"/>
              <a:t> </a:t>
            </a:r>
          </a:p>
        </p:txBody>
      </p:sp>
    </p:spTree>
    <p:extLst>
      <p:ext uri="{BB962C8B-B14F-4D97-AF65-F5344CB8AC3E}">
        <p14:creationId xmlns:p14="http://schemas.microsoft.com/office/powerpoint/2010/main" val="3096991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F81AD-F085-4FB5-91B7-CD11F08BE68B}"/>
              </a:ext>
            </a:extLst>
          </p:cNvPr>
          <p:cNvSpPr>
            <a:spLocks noGrp="1"/>
          </p:cNvSpPr>
          <p:nvPr>
            <p:ph type="title"/>
          </p:nvPr>
        </p:nvSpPr>
        <p:spPr/>
        <p:txBody>
          <a:bodyPr/>
          <a:lstStyle/>
          <a:p>
            <a:r>
              <a:rPr lang="es-ES"/>
              <a:t>Post </a:t>
            </a:r>
            <a:r>
              <a:rPr lang="es-ES" err="1"/>
              <a:t>surgery</a:t>
            </a:r>
            <a:r>
              <a:rPr lang="es-ES"/>
              <a:t> </a:t>
            </a:r>
          </a:p>
        </p:txBody>
      </p:sp>
      <p:sp>
        <p:nvSpPr>
          <p:cNvPr id="3" name="Marcador de contenido 2">
            <a:extLst>
              <a:ext uri="{FF2B5EF4-FFF2-40B4-BE49-F238E27FC236}">
                <a16:creationId xmlns:a16="http://schemas.microsoft.com/office/drawing/2014/main" id="{602652D8-489C-4237-A3D2-EE47C5BD23B4}"/>
              </a:ext>
            </a:extLst>
          </p:cNvPr>
          <p:cNvSpPr>
            <a:spLocks noGrp="1"/>
          </p:cNvSpPr>
          <p:nvPr>
            <p:ph idx="1"/>
          </p:nvPr>
        </p:nvSpPr>
        <p:spPr>
          <a:xfrm>
            <a:off x="838200" y="1825625"/>
            <a:ext cx="5079999" cy="4351338"/>
          </a:xfrm>
        </p:spPr>
        <p:txBody>
          <a:bodyPr/>
          <a:lstStyle/>
          <a:p>
            <a:r>
              <a:rPr lang="es-ES" dirty="0" err="1"/>
              <a:t>Early</a:t>
            </a:r>
            <a:r>
              <a:rPr lang="es-ES" dirty="0"/>
              <a:t> </a:t>
            </a:r>
            <a:r>
              <a:rPr lang="es-ES" dirty="0" err="1"/>
              <a:t>motion</a:t>
            </a:r>
            <a:r>
              <a:rPr lang="es-ES" dirty="0"/>
              <a:t> </a:t>
            </a:r>
            <a:r>
              <a:rPr lang="es-ES" dirty="0" err="1"/>
              <a:t>is</a:t>
            </a:r>
            <a:r>
              <a:rPr lang="es-ES" dirty="0"/>
              <a:t> </a:t>
            </a:r>
            <a:r>
              <a:rPr lang="es-ES" dirty="0" err="1"/>
              <a:t>important</a:t>
            </a:r>
            <a:r>
              <a:rPr lang="es-ES" dirty="0"/>
              <a:t>!</a:t>
            </a:r>
          </a:p>
          <a:p>
            <a:r>
              <a:rPr lang="es-ES" dirty="0" err="1"/>
              <a:t>Some</a:t>
            </a:r>
            <a:r>
              <a:rPr lang="es-ES" dirty="0"/>
              <a:t> </a:t>
            </a:r>
            <a:r>
              <a:rPr lang="es-ES" dirty="0" err="1"/>
              <a:t>surgeons</a:t>
            </a:r>
            <a:r>
              <a:rPr lang="es-ES" dirty="0"/>
              <a:t> Will place in </a:t>
            </a:r>
            <a:r>
              <a:rPr lang="es-ES" dirty="0" err="1"/>
              <a:t>splint</a:t>
            </a:r>
            <a:r>
              <a:rPr lang="es-ES" dirty="0"/>
              <a:t> at  60º </a:t>
            </a:r>
            <a:r>
              <a:rPr lang="es-ES" dirty="0" err="1"/>
              <a:t>of</a:t>
            </a:r>
            <a:r>
              <a:rPr lang="es-ES" dirty="0"/>
              <a:t> </a:t>
            </a:r>
            <a:r>
              <a:rPr lang="es-ES" dirty="0" err="1"/>
              <a:t>flexion</a:t>
            </a:r>
            <a:r>
              <a:rPr lang="es-ES" dirty="0"/>
              <a:t> </a:t>
            </a:r>
            <a:r>
              <a:rPr lang="es-ES" dirty="0" err="1"/>
              <a:t>for</a:t>
            </a:r>
            <a:r>
              <a:rPr lang="es-ES" dirty="0"/>
              <a:t> 10 – 14 </a:t>
            </a:r>
            <a:r>
              <a:rPr lang="es-ES" dirty="0" err="1"/>
              <a:t>days</a:t>
            </a:r>
            <a:r>
              <a:rPr lang="es-ES" dirty="0"/>
              <a:t> </a:t>
            </a:r>
          </a:p>
          <a:p>
            <a:r>
              <a:rPr lang="es-ES" dirty="0"/>
              <a:t>Gradual </a:t>
            </a:r>
            <a:r>
              <a:rPr lang="es-ES" dirty="0" err="1"/>
              <a:t>mobilization</a:t>
            </a:r>
            <a:r>
              <a:rPr lang="es-ES" dirty="0"/>
              <a:t> 2- 6 </a:t>
            </a:r>
            <a:r>
              <a:rPr lang="es-ES" dirty="0" err="1"/>
              <a:t>weeks</a:t>
            </a:r>
            <a:endParaRPr lang="es-ES" dirty="0"/>
          </a:p>
          <a:p>
            <a:r>
              <a:rPr lang="es-ES" dirty="0" err="1"/>
              <a:t>Xrays</a:t>
            </a:r>
            <a:r>
              <a:rPr lang="es-ES" dirty="0"/>
              <a:t>: no </a:t>
            </a:r>
            <a:r>
              <a:rPr lang="es-ES" dirty="0" err="1"/>
              <a:t>clear</a:t>
            </a:r>
            <a:r>
              <a:rPr lang="es-ES" dirty="0"/>
              <a:t> </a:t>
            </a:r>
            <a:r>
              <a:rPr lang="es-ES" dirty="0" err="1"/>
              <a:t>evidence</a:t>
            </a:r>
            <a:endParaRPr lang="es-ES" dirty="0"/>
          </a:p>
          <a:p>
            <a:pPr marL="0" indent="0">
              <a:buNone/>
            </a:pPr>
            <a:r>
              <a:rPr lang="es-ES" dirty="0"/>
              <a:t>	6 </a:t>
            </a:r>
            <a:r>
              <a:rPr lang="es-ES" dirty="0" err="1"/>
              <a:t>week</a:t>
            </a:r>
            <a:r>
              <a:rPr lang="es-ES" dirty="0"/>
              <a:t> </a:t>
            </a:r>
          </a:p>
          <a:p>
            <a:pPr marL="0" indent="0">
              <a:buNone/>
            </a:pPr>
            <a:r>
              <a:rPr lang="es-ES" dirty="0"/>
              <a:t>	12 </a:t>
            </a:r>
            <a:r>
              <a:rPr lang="es-ES" dirty="0" err="1"/>
              <a:t>week</a:t>
            </a:r>
            <a:r>
              <a:rPr lang="es-ES" dirty="0"/>
              <a:t> </a:t>
            </a:r>
          </a:p>
        </p:txBody>
      </p:sp>
      <p:pic>
        <p:nvPicPr>
          <p:cNvPr id="5" name="Picture 4">
            <a:extLst>
              <a:ext uri="{FF2B5EF4-FFF2-40B4-BE49-F238E27FC236}">
                <a16:creationId xmlns:a16="http://schemas.microsoft.com/office/drawing/2014/main" id="{B73E356D-B6E4-4FE4-A2F2-12AD20B393C8}"/>
              </a:ext>
            </a:extLst>
          </p:cNvPr>
          <p:cNvPicPr>
            <a:picLocks noChangeAspect="1"/>
          </p:cNvPicPr>
          <p:nvPr/>
        </p:nvPicPr>
        <p:blipFill>
          <a:blip r:embed="rId3"/>
          <a:stretch>
            <a:fillRect/>
          </a:stretch>
        </p:blipFill>
        <p:spPr>
          <a:xfrm>
            <a:off x="6288087" y="365125"/>
            <a:ext cx="2867025" cy="5867400"/>
          </a:xfrm>
          <a:prstGeom prst="rect">
            <a:avLst/>
          </a:prstGeom>
        </p:spPr>
      </p:pic>
      <p:pic>
        <p:nvPicPr>
          <p:cNvPr id="8" name="Picture 7">
            <a:extLst>
              <a:ext uri="{FF2B5EF4-FFF2-40B4-BE49-F238E27FC236}">
                <a16:creationId xmlns:a16="http://schemas.microsoft.com/office/drawing/2014/main" id="{C0742501-69D1-4CCB-8527-A2A4BA4F71A1}"/>
              </a:ext>
            </a:extLst>
          </p:cNvPr>
          <p:cNvPicPr>
            <a:picLocks noChangeAspect="1"/>
          </p:cNvPicPr>
          <p:nvPr/>
        </p:nvPicPr>
        <p:blipFill rotWithShape="1">
          <a:blip r:embed="rId4"/>
          <a:srcRect l="36435"/>
          <a:stretch/>
        </p:blipFill>
        <p:spPr>
          <a:xfrm>
            <a:off x="9525000" y="625475"/>
            <a:ext cx="2439987" cy="5248275"/>
          </a:xfrm>
          <a:prstGeom prst="rect">
            <a:avLst/>
          </a:prstGeom>
        </p:spPr>
      </p:pic>
    </p:spTree>
    <p:extLst>
      <p:ext uri="{BB962C8B-B14F-4D97-AF65-F5344CB8AC3E}">
        <p14:creationId xmlns:p14="http://schemas.microsoft.com/office/powerpoint/2010/main" val="1051017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9714E-F6AD-4FE5-A3A6-9CC9E63BAE76}"/>
              </a:ext>
            </a:extLst>
          </p:cNvPr>
          <p:cNvSpPr>
            <a:spLocks noGrp="1"/>
          </p:cNvSpPr>
          <p:nvPr>
            <p:ph type="title"/>
          </p:nvPr>
        </p:nvSpPr>
        <p:spPr/>
        <p:txBody>
          <a:bodyPr/>
          <a:lstStyle/>
          <a:p>
            <a:r>
              <a:rPr lang="es-ES" err="1"/>
              <a:t>Complications</a:t>
            </a:r>
            <a:r>
              <a:rPr lang="es-ES"/>
              <a:t> </a:t>
            </a:r>
          </a:p>
        </p:txBody>
      </p:sp>
      <p:sp>
        <p:nvSpPr>
          <p:cNvPr id="3" name="Marcador de contenido 2">
            <a:extLst>
              <a:ext uri="{FF2B5EF4-FFF2-40B4-BE49-F238E27FC236}">
                <a16:creationId xmlns:a16="http://schemas.microsoft.com/office/drawing/2014/main" id="{3F4FB704-B2D1-4425-B07D-F90C24E04295}"/>
              </a:ext>
            </a:extLst>
          </p:cNvPr>
          <p:cNvSpPr>
            <a:spLocks noGrp="1"/>
          </p:cNvSpPr>
          <p:nvPr>
            <p:ph idx="1"/>
          </p:nvPr>
        </p:nvSpPr>
        <p:spPr>
          <a:xfrm>
            <a:off x="393569" y="1377082"/>
            <a:ext cx="5702431" cy="4103835"/>
          </a:xfrm>
        </p:spPr>
        <p:txBody>
          <a:bodyPr>
            <a:normAutofit fontScale="77500" lnSpcReduction="20000"/>
          </a:bodyPr>
          <a:lstStyle/>
          <a:p>
            <a:pPr marL="0" indent="0">
              <a:buNone/>
            </a:pPr>
            <a:r>
              <a:rPr lang="es-ES" dirty="0"/>
              <a:t>61% at 15 </a:t>
            </a:r>
            <a:r>
              <a:rPr lang="es-ES" dirty="0" err="1"/>
              <a:t>months</a:t>
            </a:r>
            <a:r>
              <a:rPr lang="es-ES" dirty="0"/>
              <a:t> (</a:t>
            </a:r>
            <a:r>
              <a:rPr lang="es-ES" dirty="0" err="1"/>
              <a:t>Nydick</a:t>
            </a:r>
            <a:r>
              <a:rPr lang="es-ES" dirty="0"/>
              <a:t> et al. 2020)</a:t>
            </a:r>
          </a:p>
          <a:p>
            <a:pPr marL="514350" indent="-514350">
              <a:buFont typeface="+mj-lt"/>
              <a:buAutoNum type="arabicPeriod"/>
            </a:pPr>
            <a:r>
              <a:rPr lang="es-ES" dirty="0" err="1"/>
              <a:t>heterotopic</a:t>
            </a:r>
            <a:r>
              <a:rPr lang="es-ES" dirty="0"/>
              <a:t> </a:t>
            </a:r>
            <a:r>
              <a:rPr lang="es-ES" dirty="0" err="1"/>
              <a:t>ossification</a:t>
            </a:r>
            <a:r>
              <a:rPr lang="es-ES" dirty="0"/>
              <a:t>, </a:t>
            </a:r>
            <a:r>
              <a:rPr lang="es-ES" dirty="0" err="1"/>
              <a:t>beware</a:t>
            </a:r>
            <a:r>
              <a:rPr lang="es-ES" dirty="0"/>
              <a:t> </a:t>
            </a:r>
            <a:r>
              <a:rPr lang="es-ES" dirty="0" err="1"/>
              <a:t>especially</a:t>
            </a:r>
            <a:r>
              <a:rPr lang="es-ES" dirty="0"/>
              <a:t> in </a:t>
            </a:r>
            <a:r>
              <a:rPr lang="es-ES" dirty="0" err="1"/>
              <a:t>patients</a:t>
            </a:r>
            <a:r>
              <a:rPr lang="es-ES" dirty="0"/>
              <a:t> </a:t>
            </a:r>
            <a:r>
              <a:rPr lang="es-ES" dirty="0" err="1"/>
              <a:t>with</a:t>
            </a:r>
            <a:r>
              <a:rPr lang="es-ES" dirty="0"/>
              <a:t> head </a:t>
            </a:r>
            <a:r>
              <a:rPr lang="es-ES" dirty="0" err="1"/>
              <a:t>injury</a:t>
            </a:r>
            <a:endParaRPr lang="es-ES" dirty="0"/>
          </a:p>
          <a:p>
            <a:pPr marL="514350" indent="-514350">
              <a:buFont typeface="+mj-lt"/>
              <a:buAutoNum type="arabicPeriod"/>
            </a:pPr>
            <a:r>
              <a:rPr lang="es-ES" dirty="0" err="1"/>
              <a:t>Nerve</a:t>
            </a:r>
            <a:r>
              <a:rPr lang="es-ES" dirty="0"/>
              <a:t> </a:t>
            </a:r>
            <a:r>
              <a:rPr lang="es-ES" dirty="0" err="1"/>
              <a:t>injury</a:t>
            </a:r>
            <a:r>
              <a:rPr lang="es-ES" dirty="0"/>
              <a:t> (</a:t>
            </a:r>
            <a:r>
              <a:rPr lang="es-ES" dirty="0" err="1"/>
              <a:t>Ulnar</a:t>
            </a:r>
            <a:r>
              <a:rPr lang="es-ES" dirty="0"/>
              <a:t> 38% </a:t>
            </a:r>
            <a:r>
              <a:rPr lang="es-ES" dirty="0" err="1"/>
              <a:t>Ilyas</a:t>
            </a:r>
            <a:r>
              <a:rPr lang="es-ES" dirty="0"/>
              <a:t> et al. 2012) </a:t>
            </a:r>
          </a:p>
          <a:p>
            <a:pPr marL="514350" indent="-514350">
              <a:buFont typeface="+mj-lt"/>
              <a:buAutoNum type="arabicPeriod"/>
            </a:pPr>
            <a:r>
              <a:rPr lang="es-ES" dirty="0" err="1"/>
              <a:t>Contracture</a:t>
            </a:r>
            <a:r>
              <a:rPr lang="es-ES" dirty="0"/>
              <a:t>: </a:t>
            </a:r>
            <a:r>
              <a:rPr lang="en-US" dirty="0"/>
              <a:t>key to prevention is early mobilization</a:t>
            </a:r>
          </a:p>
          <a:p>
            <a:pPr marL="514350" indent="-514350">
              <a:buFont typeface="+mj-lt"/>
              <a:buAutoNum type="arabicPeriod"/>
            </a:pPr>
            <a:r>
              <a:rPr lang="en-US" dirty="0"/>
              <a:t>Prominent hardware – usually in cases of olecranon osteotomy and fixation</a:t>
            </a:r>
          </a:p>
          <a:p>
            <a:pPr marL="514350" indent="-514350">
              <a:buFont typeface="+mj-lt"/>
              <a:buAutoNum type="arabicPeriod"/>
            </a:pPr>
            <a:r>
              <a:rPr lang="en-US" dirty="0"/>
              <a:t>Infection – rare</a:t>
            </a:r>
          </a:p>
          <a:p>
            <a:pPr marL="514350" indent="-514350">
              <a:buFont typeface="+mj-lt"/>
              <a:buAutoNum type="arabicPeriod"/>
            </a:pPr>
            <a:r>
              <a:rPr lang="en-US" dirty="0"/>
              <a:t>Nonunion – osteotomy nonunion is rare with proper technique (2% in Ring’s series (JOT 2004))</a:t>
            </a:r>
          </a:p>
          <a:p>
            <a:pPr marL="514350" indent="-514350">
              <a:buFont typeface="+mj-lt"/>
              <a:buAutoNum type="arabicPeriod"/>
            </a:pPr>
            <a:endParaRPr lang="es-ES" dirty="0"/>
          </a:p>
          <a:p>
            <a:pPr marL="514350" indent="-514350">
              <a:buFont typeface="+mj-lt"/>
              <a:buAutoNum type="arabicPeriod"/>
            </a:pPr>
            <a:endParaRPr lang="es-ES" dirty="0"/>
          </a:p>
        </p:txBody>
      </p:sp>
      <p:pic>
        <p:nvPicPr>
          <p:cNvPr id="4098" name="Picture 2">
            <a:extLst>
              <a:ext uri="{FF2B5EF4-FFF2-40B4-BE49-F238E27FC236}">
                <a16:creationId xmlns:a16="http://schemas.microsoft.com/office/drawing/2014/main" id="{F10A46A4-5DCB-41DC-A514-7346BE307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14"/>
          <a:stretch/>
        </p:blipFill>
        <p:spPr bwMode="auto">
          <a:xfrm>
            <a:off x="7397750" y="1181100"/>
            <a:ext cx="37338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3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D8A6B-0521-4FCB-A802-AA10A7B4AA7D}"/>
              </a:ext>
            </a:extLst>
          </p:cNvPr>
          <p:cNvSpPr>
            <a:spLocks noGrp="1"/>
          </p:cNvSpPr>
          <p:nvPr>
            <p:ph type="title"/>
          </p:nvPr>
        </p:nvSpPr>
        <p:spPr/>
        <p:txBody>
          <a:bodyPr/>
          <a:lstStyle/>
          <a:p>
            <a:r>
              <a:rPr lang="en-US" dirty="0"/>
              <a:t> Total Elbow Replacement</a:t>
            </a:r>
            <a:br>
              <a:rPr lang="en-US" dirty="0"/>
            </a:br>
            <a:endParaRPr lang="es-ES" dirty="0"/>
          </a:p>
        </p:txBody>
      </p:sp>
      <p:sp>
        <p:nvSpPr>
          <p:cNvPr id="3" name="Marcador de contenido 2">
            <a:extLst>
              <a:ext uri="{FF2B5EF4-FFF2-40B4-BE49-F238E27FC236}">
                <a16:creationId xmlns:a16="http://schemas.microsoft.com/office/drawing/2014/main" id="{60A2BA6F-B1D7-4C2E-8F32-61D20412EFAC}"/>
              </a:ext>
            </a:extLst>
          </p:cNvPr>
          <p:cNvSpPr>
            <a:spLocks noGrp="1"/>
          </p:cNvSpPr>
          <p:nvPr>
            <p:ph idx="1"/>
          </p:nvPr>
        </p:nvSpPr>
        <p:spPr>
          <a:xfrm>
            <a:off x="452064" y="1602263"/>
            <a:ext cx="5383976" cy="4351338"/>
          </a:xfrm>
        </p:spPr>
        <p:txBody>
          <a:bodyPr>
            <a:normAutofit lnSpcReduction="10000"/>
          </a:bodyPr>
          <a:lstStyle/>
          <a:p>
            <a:r>
              <a:rPr lang="en-US" dirty="0"/>
              <a:t>Indication: Elderly, low functional demand patients with </a:t>
            </a:r>
            <a:r>
              <a:rPr lang="en-US" dirty="0" err="1"/>
              <a:t>unreconstructable</a:t>
            </a:r>
            <a:r>
              <a:rPr lang="en-US" dirty="0"/>
              <a:t> joint</a:t>
            </a:r>
          </a:p>
          <a:p>
            <a:r>
              <a:rPr lang="en-US" dirty="0"/>
              <a:t> Average age 72 years, arthritis 65 years</a:t>
            </a:r>
          </a:p>
          <a:p>
            <a:r>
              <a:rPr lang="en-US" b="0" i="0" dirty="0">
                <a:solidFill>
                  <a:srgbClr val="212121"/>
                </a:solidFill>
                <a:effectLst/>
                <a:latin typeface="BlinkMacSystemFont"/>
              </a:rPr>
              <a:t> Elderly patients have an increased baseline DASH score and appear to accommodate to objective limitations in function with time.</a:t>
            </a:r>
          </a:p>
          <a:p>
            <a:pPr marL="457200" lvl="1" indent="0">
              <a:buNone/>
            </a:pPr>
            <a:r>
              <a:rPr lang="en-US" dirty="0"/>
              <a:t>McKee et al, </a:t>
            </a:r>
            <a:r>
              <a:rPr lang="en-US" i="1" dirty="0"/>
              <a:t>JSES</a:t>
            </a:r>
            <a:r>
              <a:rPr lang="en-US" dirty="0"/>
              <a:t> 2009</a:t>
            </a:r>
          </a:p>
        </p:txBody>
      </p:sp>
      <p:pic>
        <p:nvPicPr>
          <p:cNvPr id="5" name="Imagen 4">
            <a:extLst>
              <a:ext uri="{FF2B5EF4-FFF2-40B4-BE49-F238E27FC236}">
                <a16:creationId xmlns:a16="http://schemas.microsoft.com/office/drawing/2014/main" id="{EEF7B7CF-565A-4E8E-983C-B066E53DCE94}"/>
              </a:ext>
            </a:extLst>
          </p:cNvPr>
          <p:cNvPicPr>
            <a:picLocks noChangeAspect="1"/>
          </p:cNvPicPr>
          <p:nvPr/>
        </p:nvPicPr>
        <p:blipFill rotWithShape="1">
          <a:blip r:embed="rId3"/>
          <a:srcRect l="18592" t="14074" r="8716" b="12000"/>
          <a:stretch/>
        </p:blipFill>
        <p:spPr>
          <a:xfrm>
            <a:off x="6095999" y="1165225"/>
            <a:ext cx="2826285" cy="5225415"/>
          </a:xfrm>
          <a:prstGeom prst="rect">
            <a:avLst/>
          </a:prstGeom>
        </p:spPr>
      </p:pic>
      <p:pic>
        <p:nvPicPr>
          <p:cNvPr id="6" name="Imagen 5">
            <a:extLst>
              <a:ext uri="{FF2B5EF4-FFF2-40B4-BE49-F238E27FC236}">
                <a16:creationId xmlns:a16="http://schemas.microsoft.com/office/drawing/2014/main" id="{D4A790E0-1653-4E1A-B22C-E3CB2F231F52}"/>
              </a:ext>
            </a:extLst>
          </p:cNvPr>
          <p:cNvPicPr>
            <a:picLocks noChangeAspect="1"/>
          </p:cNvPicPr>
          <p:nvPr/>
        </p:nvPicPr>
        <p:blipFill rotWithShape="1">
          <a:blip r:embed="rId4"/>
          <a:srcRect l="9506" t="4000" r="17802" b="7992"/>
          <a:stretch/>
        </p:blipFill>
        <p:spPr>
          <a:xfrm>
            <a:off x="9083040" y="1165226"/>
            <a:ext cx="2826286" cy="5123656"/>
          </a:xfrm>
          <a:prstGeom prst="rect">
            <a:avLst/>
          </a:prstGeom>
        </p:spPr>
      </p:pic>
    </p:spTree>
    <p:extLst>
      <p:ext uri="{BB962C8B-B14F-4D97-AF65-F5344CB8AC3E}">
        <p14:creationId xmlns:p14="http://schemas.microsoft.com/office/powerpoint/2010/main" val="228670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EE100-09DA-47D4-933D-0689FDC6564C}"/>
              </a:ext>
            </a:extLst>
          </p:cNvPr>
          <p:cNvSpPr>
            <a:spLocks noGrp="1"/>
          </p:cNvSpPr>
          <p:nvPr>
            <p:ph type="title"/>
          </p:nvPr>
        </p:nvSpPr>
        <p:spPr/>
        <p:txBody>
          <a:bodyPr/>
          <a:lstStyle/>
          <a:p>
            <a:r>
              <a:rPr lang="en-US"/>
              <a:t>CONCLUSIONS</a:t>
            </a:r>
            <a:endParaRPr lang="es-ES"/>
          </a:p>
        </p:txBody>
      </p:sp>
      <p:sp>
        <p:nvSpPr>
          <p:cNvPr id="3" name="Marcador de contenido 2">
            <a:extLst>
              <a:ext uri="{FF2B5EF4-FFF2-40B4-BE49-F238E27FC236}">
                <a16:creationId xmlns:a16="http://schemas.microsoft.com/office/drawing/2014/main" id="{ADBD9461-6D91-4EE3-AE45-1BD25411BF18}"/>
              </a:ext>
            </a:extLst>
          </p:cNvPr>
          <p:cNvSpPr>
            <a:spLocks noGrp="1"/>
          </p:cNvSpPr>
          <p:nvPr>
            <p:ph idx="1"/>
          </p:nvPr>
        </p:nvSpPr>
        <p:spPr>
          <a:xfrm>
            <a:off x="687371" y="2350564"/>
            <a:ext cx="10515600" cy="2702203"/>
          </a:xfrm>
        </p:spPr>
        <p:txBody>
          <a:bodyPr>
            <a:normAutofit fontScale="85000" lnSpcReduction="10000"/>
          </a:bodyPr>
          <a:lstStyle/>
          <a:p>
            <a:pPr marL="514350" indent="-514350">
              <a:buFont typeface="+mj-lt"/>
              <a:buAutoNum type="arabicPeriod"/>
            </a:pPr>
            <a:r>
              <a:rPr lang="en-US" dirty="0"/>
              <a:t>Young people (average 35 years) 92% excellent results </a:t>
            </a:r>
          </a:p>
          <a:p>
            <a:pPr marL="514350" indent="-514350">
              <a:buFont typeface="+mj-lt"/>
              <a:buAutoNum type="arabicPeriod"/>
            </a:pPr>
            <a:r>
              <a:rPr lang="en-US" dirty="0"/>
              <a:t>ORIF has worse outcome in those &gt;65 – consider prosthesis in complex articular injuries</a:t>
            </a:r>
          </a:p>
          <a:p>
            <a:pPr marL="514350" indent="-514350">
              <a:buFont typeface="+mj-lt"/>
              <a:buAutoNum type="arabicPeriod"/>
            </a:pPr>
            <a:r>
              <a:rPr lang="en-US" dirty="0"/>
              <a:t>Difficult injury to manage due to complex anatomy and complex articular injuries </a:t>
            </a:r>
          </a:p>
          <a:p>
            <a:pPr marL="514350" indent="-514350">
              <a:buFont typeface="+mj-lt"/>
              <a:buAutoNum type="arabicPeriod"/>
            </a:pPr>
            <a:r>
              <a:rPr lang="en-US" dirty="0"/>
              <a:t>Dual plating is the gold standard for fixation</a:t>
            </a:r>
          </a:p>
          <a:p>
            <a:pPr marL="514350" indent="-514350">
              <a:buFont typeface="+mj-lt"/>
              <a:buAutoNum type="arabicPeriod"/>
            </a:pPr>
            <a:r>
              <a:rPr lang="en-US" dirty="0"/>
              <a:t>With other exposures, olecranon osteotomy may be avoided in most cases</a:t>
            </a:r>
          </a:p>
        </p:txBody>
      </p:sp>
    </p:spTree>
    <p:extLst>
      <p:ext uri="{BB962C8B-B14F-4D97-AF65-F5344CB8AC3E}">
        <p14:creationId xmlns:p14="http://schemas.microsoft.com/office/powerpoint/2010/main" val="2239013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E0808B-27AC-4E42-B129-409A237FF036}"/>
              </a:ext>
            </a:extLst>
          </p:cNvPr>
          <p:cNvSpPr>
            <a:spLocks noGrp="1"/>
          </p:cNvSpPr>
          <p:nvPr>
            <p:ph idx="1"/>
          </p:nvPr>
        </p:nvSpPr>
        <p:spPr/>
        <p:txBody>
          <a:bodyPr/>
          <a:lstStyle/>
          <a:p>
            <a:pPr marL="0" indent="0">
              <a:buNone/>
            </a:pPr>
            <a:r>
              <a:rPr lang="en-US"/>
              <a:t>6. Anatomic plate may help by using as template for reduction and for more points of fixation in distal fragments</a:t>
            </a:r>
          </a:p>
          <a:p>
            <a:pPr marL="0" indent="0">
              <a:buNone/>
            </a:pPr>
            <a:r>
              <a:rPr lang="en-US"/>
              <a:t>7. Fracture personality guides plate orientation</a:t>
            </a:r>
          </a:p>
          <a:p>
            <a:pPr marL="0" indent="0">
              <a:buNone/>
            </a:pPr>
            <a:r>
              <a:rPr lang="en-US"/>
              <a:t>8. Release and protect ulnar nerve – do not transpose routinely</a:t>
            </a:r>
            <a:endParaRPr lang="es-ES"/>
          </a:p>
        </p:txBody>
      </p:sp>
    </p:spTree>
    <p:extLst>
      <p:ext uri="{BB962C8B-B14F-4D97-AF65-F5344CB8AC3E}">
        <p14:creationId xmlns:p14="http://schemas.microsoft.com/office/powerpoint/2010/main" val="894801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73514-CA0D-4A32-8071-6640CD4FB55A}"/>
              </a:ext>
            </a:extLst>
          </p:cNvPr>
          <p:cNvSpPr>
            <a:spLocks noGrp="1"/>
          </p:cNvSpPr>
          <p:nvPr>
            <p:ph type="title"/>
          </p:nvPr>
        </p:nvSpPr>
        <p:spPr/>
        <p:txBody>
          <a:bodyPr/>
          <a:lstStyle/>
          <a:p>
            <a:r>
              <a:rPr lang="es-ES"/>
              <a:t> </a:t>
            </a:r>
          </a:p>
        </p:txBody>
      </p:sp>
      <p:sp>
        <p:nvSpPr>
          <p:cNvPr id="3" name="Marcador de contenido 2">
            <a:extLst>
              <a:ext uri="{FF2B5EF4-FFF2-40B4-BE49-F238E27FC236}">
                <a16:creationId xmlns:a16="http://schemas.microsoft.com/office/drawing/2014/main" id="{E5014AFB-DA5C-44F0-B6D8-49E56C71C433}"/>
              </a:ext>
            </a:extLst>
          </p:cNvPr>
          <p:cNvSpPr>
            <a:spLocks noGrp="1"/>
          </p:cNvSpPr>
          <p:nvPr>
            <p:ph idx="1"/>
          </p:nvPr>
        </p:nvSpPr>
        <p:spPr/>
        <p:txBody>
          <a:bodyPr/>
          <a:lstStyle/>
          <a:p>
            <a:r>
              <a:rPr lang="es-ES"/>
              <a:t>THANK YOU </a:t>
            </a:r>
          </a:p>
        </p:txBody>
      </p:sp>
    </p:spTree>
    <p:extLst>
      <p:ext uri="{BB962C8B-B14F-4D97-AF65-F5344CB8AC3E}">
        <p14:creationId xmlns:p14="http://schemas.microsoft.com/office/powerpoint/2010/main" val="406625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ABA79-0FBC-4235-872F-6774F3F715D0}"/>
              </a:ext>
            </a:extLst>
          </p:cNvPr>
          <p:cNvSpPr>
            <a:spLocks noGrp="1"/>
          </p:cNvSpPr>
          <p:nvPr>
            <p:ph type="title"/>
          </p:nvPr>
        </p:nvSpPr>
        <p:spPr>
          <a:xfrm>
            <a:off x="838200" y="18255"/>
            <a:ext cx="10515600" cy="1325563"/>
          </a:xfrm>
        </p:spPr>
        <p:txBody>
          <a:bodyPr/>
          <a:lstStyle/>
          <a:p>
            <a:r>
              <a:rPr lang="es-ES" dirty="0"/>
              <a:t>Basic </a:t>
            </a:r>
            <a:r>
              <a:rPr lang="es-ES" dirty="0" err="1"/>
              <a:t>References</a:t>
            </a:r>
            <a:r>
              <a:rPr lang="es-ES"/>
              <a:t> </a:t>
            </a:r>
          </a:p>
        </p:txBody>
      </p:sp>
      <p:sp>
        <p:nvSpPr>
          <p:cNvPr id="3" name="Marcador de contenido 2">
            <a:extLst>
              <a:ext uri="{FF2B5EF4-FFF2-40B4-BE49-F238E27FC236}">
                <a16:creationId xmlns:a16="http://schemas.microsoft.com/office/drawing/2014/main" id="{A0985CB8-EB84-4C97-A61E-930760548D73}"/>
              </a:ext>
            </a:extLst>
          </p:cNvPr>
          <p:cNvSpPr>
            <a:spLocks noGrp="1"/>
          </p:cNvSpPr>
          <p:nvPr>
            <p:ph idx="1"/>
          </p:nvPr>
        </p:nvSpPr>
        <p:spPr>
          <a:xfrm>
            <a:off x="838200" y="1272619"/>
            <a:ext cx="10515600" cy="4904344"/>
          </a:xfrm>
        </p:spPr>
        <p:txBody>
          <a:bodyPr>
            <a:normAutofit fontScale="25000" lnSpcReduction="20000"/>
          </a:bodyPr>
          <a:lstStyle/>
          <a:p>
            <a:r>
              <a:rPr lang="es-ES" sz="4400" b="0" i="0" dirty="0">
                <a:effectLst/>
                <a:latin typeface="+mj-lt"/>
              </a:rPr>
              <a:t>Robinson CM, Hill RM, Jacobs N, </a:t>
            </a:r>
            <a:r>
              <a:rPr lang="es-ES" sz="4400" b="0" i="0" dirty="0" err="1">
                <a:effectLst/>
                <a:latin typeface="+mj-lt"/>
              </a:rPr>
              <a:t>Dall</a:t>
            </a:r>
            <a:r>
              <a:rPr lang="es-ES" sz="4400" b="0" i="0" dirty="0">
                <a:effectLst/>
                <a:latin typeface="+mj-lt"/>
              </a:rPr>
              <a:t> G, </a:t>
            </a:r>
            <a:r>
              <a:rPr lang="es-ES" sz="4400" b="0" i="0" dirty="0" err="1">
                <a:effectLst/>
                <a:latin typeface="+mj-lt"/>
              </a:rPr>
              <a:t>Court</a:t>
            </a:r>
            <a:r>
              <a:rPr lang="es-ES" sz="4400" b="0" i="0" dirty="0">
                <a:effectLst/>
                <a:latin typeface="+mj-lt"/>
              </a:rPr>
              <a:t>-Brown CM (2003) </a:t>
            </a:r>
            <a:r>
              <a:rPr lang="es-ES" sz="4400" b="0" i="0" dirty="0" err="1">
                <a:effectLst/>
                <a:latin typeface="+mj-lt"/>
              </a:rPr>
              <a:t>Adult</a:t>
            </a:r>
            <a:r>
              <a:rPr lang="es-ES" sz="4400" b="0" i="0" dirty="0">
                <a:effectLst/>
                <a:latin typeface="+mj-lt"/>
              </a:rPr>
              <a:t> distal humeral </a:t>
            </a:r>
            <a:r>
              <a:rPr lang="es-ES" sz="4400" b="0" i="0" dirty="0" err="1">
                <a:effectLst/>
                <a:latin typeface="+mj-lt"/>
              </a:rPr>
              <a:t>metaphyseal</a:t>
            </a:r>
            <a:r>
              <a:rPr lang="es-ES" sz="4400" b="0" i="0" dirty="0">
                <a:effectLst/>
                <a:latin typeface="+mj-lt"/>
              </a:rPr>
              <a:t> fractures: </a:t>
            </a:r>
            <a:r>
              <a:rPr lang="es-ES" sz="4400" b="0" i="0" dirty="0" err="1">
                <a:effectLst/>
                <a:latin typeface="+mj-lt"/>
              </a:rPr>
              <a:t>epidemiology</a:t>
            </a:r>
            <a:r>
              <a:rPr lang="es-ES" sz="4400" b="0" i="0" dirty="0">
                <a:effectLst/>
                <a:latin typeface="+mj-lt"/>
              </a:rPr>
              <a:t> and </a:t>
            </a:r>
            <a:r>
              <a:rPr lang="es-ES" sz="4400" b="0" i="0" dirty="0" err="1">
                <a:effectLst/>
                <a:latin typeface="+mj-lt"/>
              </a:rPr>
              <a:t>results</a:t>
            </a:r>
            <a:r>
              <a:rPr lang="es-ES" sz="4400" b="0" i="0" dirty="0">
                <a:effectLst/>
                <a:latin typeface="+mj-lt"/>
              </a:rPr>
              <a:t> </a:t>
            </a:r>
            <a:r>
              <a:rPr lang="es-ES" sz="4400" b="0" i="0" dirty="0" err="1">
                <a:effectLst/>
                <a:latin typeface="+mj-lt"/>
              </a:rPr>
              <a:t>of</a:t>
            </a:r>
            <a:r>
              <a:rPr lang="es-ES" sz="4400" b="0" i="0" dirty="0">
                <a:effectLst/>
                <a:latin typeface="+mj-lt"/>
              </a:rPr>
              <a:t> </a:t>
            </a:r>
            <a:r>
              <a:rPr lang="es-ES" sz="4400" b="0" i="0" dirty="0" err="1">
                <a:effectLst/>
                <a:latin typeface="+mj-lt"/>
              </a:rPr>
              <a:t>treatment</a:t>
            </a:r>
            <a:r>
              <a:rPr lang="es-ES" sz="4400" b="0" i="0" dirty="0">
                <a:effectLst/>
                <a:latin typeface="+mj-lt"/>
              </a:rPr>
              <a:t>. J </a:t>
            </a:r>
            <a:r>
              <a:rPr lang="es-ES" sz="4400" b="0" i="0" dirty="0" err="1">
                <a:effectLst/>
                <a:latin typeface="+mj-lt"/>
              </a:rPr>
              <a:t>Orthop</a:t>
            </a:r>
            <a:r>
              <a:rPr lang="es-ES" sz="4400" b="0" i="0" dirty="0">
                <a:effectLst/>
                <a:latin typeface="+mj-lt"/>
              </a:rPr>
              <a:t> Trauma 17:38–47</a:t>
            </a:r>
            <a:r>
              <a:rPr lang="es-ES" sz="4400" dirty="0">
                <a:latin typeface="+mj-lt"/>
              </a:rPr>
              <a:t> </a:t>
            </a:r>
          </a:p>
          <a:p>
            <a:r>
              <a:rPr lang="pt-BR" sz="4400" b="0" i="0" dirty="0">
                <a:effectLst/>
                <a:latin typeface="+mj-lt"/>
              </a:rPr>
              <a:t>Charalampos G. Zalavras &amp; Efthymios Papasoulis</a:t>
            </a:r>
            <a:r>
              <a:rPr lang="pt-BR" sz="4400" dirty="0">
                <a:latin typeface="+mj-lt"/>
              </a:rPr>
              <a:t>. (2018) </a:t>
            </a:r>
            <a:r>
              <a:rPr lang="en-US" sz="4400" b="0" i="0" dirty="0">
                <a:effectLst/>
                <a:latin typeface="+mj-lt"/>
              </a:rPr>
              <a:t>Intra-articular fractures of the distal humerus—a review of the current practice. I</a:t>
            </a:r>
            <a:r>
              <a:rPr lang="es-ES" sz="4400" b="0" i="0" dirty="0" err="1">
                <a:effectLst/>
                <a:latin typeface="+mj-lt"/>
              </a:rPr>
              <a:t>nternational</a:t>
            </a:r>
            <a:r>
              <a:rPr lang="es-ES" sz="4400" b="0" i="0" dirty="0">
                <a:effectLst/>
                <a:latin typeface="+mj-lt"/>
              </a:rPr>
              <a:t> </a:t>
            </a:r>
            <a:r>
              <a:rPr lang="es-ES" sz="4400" b="0" i="0" dirty="0" err="1">
                <a:effectLst/>
                <a:latin typeface="+mj-lt"/>
              </a:rPr>
              <a:t>Orthopaedics</a:t>
            </a:r>
            <a:r>
              <a:rPr lang="es-ES" sz="4400" b="0" i="0" dirty="0">
                <a:effectLst/>
                <a:latin typeface="+mj-lt"/>
              </a:rPr>
              <a:t> https://doi.org/10.1007/s00264-017-3719-4</a:t>
            </a:r>
            <a:r>
              <a:rPr lang="es-ES" sz="4400" dirty="0">
                <a:latin typeface="+mj-lt"/>
              </a:rPr>
              <a:t> </a:t>
            </a:r>
          </a:p>
          <a:p>
            <a:r>
              <a:rPr lang="en-US" sz="4400" b="0" i="0" dirty="0">
                <a:effectLst/>
                <a:latin typeface="+mj-lt"/>
              </a:rPr>
              <a:t>Wilkinson JM, Stanley D (2001) Posterior surgical approaches to the elbow: a comparative anatomic study. J Shoulder </a:t>
            </a:r>
            <a:r>
              <a:rPr lang="en-US" sz="4400" b="0" i="0" dirty="0" err="1">
                <a:effectLst/>
                <a:latin typeface="+mj-lt"/>
              </a:rPr>
              <a:t>Elb</a:t>
            </a:r>
            <a:r>
              <a:rPr lang="en-US" sz="4400" b="0" i="0" dirty="0">
                <a:effectLst/>
                <a:latin typeface="+mj-lt"/>
              </a:rPr>
              <a:t> Surg 10:380–382</a:t>
            </a:r>
          </a:p>
          <a:p>
            <a:r>
              <a:rPr lang="es-ES" sz="4400" b="0" i="0" dirty="0">
                <a:effectLst/>
                <a:latin typeface="+mj-lt"/>
              </a:rPr>
              <a:t>Ramsey ML, </a:t>
            </a:r>
            <a:r>
              <a:rPr lang="es-ES" sz="4400" b="0" i="0" dirty="0" err="1">
                <a:effectLst/>
                <a:latin typeface="+mj-lt"/>
              </a:rPr>
              <a:t>Bratic</a:t>
            </a:r>
            <a:r>
              <a:rPr lang="es-ES" sz="4400" b="0" i="0" dirty="0">
                <a:effectLst/>
                <a:latin typeface="+mj-lt"/>
              </a:rPr>
              <a:t> AK, </a:t>
            </a:r>
            <a:r>
              <a:rPr lang="es-ES" sz="4400" b="0" i="0" dirty="0" err="1">
                <a:effectLst/>
                <a:latin typeface="+mj-lt"/>
              </a:rPr>
              <a:t>Getz</a:t>
            </a:r>
            <a:r>
              <a:rPr lang="es-ES" sz="4400" b="0" i="0" dirty="0">
                <a:effectLst/>
                <a:latin typeface="+mj-lt"/>
              </a:rPr>
              <a:t> CL, et al.(2006) Open </a:t>
            </a:r>
            <a:r>
              <a:rPr lang="es-ES" sz="4400" b="0" i="0" dirty="0" err="1">
                <a:effectLst/>
                <a:latin typeface="+mj-lt"/>
              </a:rPr>
              <a:t>reduction</a:t>
            </a:r>
            <a:r>
              <a:rPr lang="es-ES" sz="4400" b="0" i="0" dirty="0">
                <a:effectLst/>
                <a:latin typeface="+mj-lt"/>
              </a:rPr>
              <a:t> and </a:t>
            </a:r>
            <a:r>
              <a:rPr lang="es-ES" sz="4400" b="0" i="0" dirty="0" err="1">
                <a:effectLst/>
                <a:latin typeface="+mj-lt"/>
              </a:rPr>
              <a:t>internal</a:t>
            </a:r>
            <a:r>
              <a:rPr lang="es-ES" sz="4400" b="0" i="0" dirty="0">
                <a:effectLst/>
                <a:latin typeface="+mj-lt"/>
              </a:rPr>
              <a:t> </a:t>
            </a:r>
            <a:r>
              <a:rPr lang="es-ES" sz="4400" b="0" i="0" dirty="0" err="1">
                <a:effectLst/>
                <a:latin typeface="+mj-lt"/>
              </a:rPr>
              <a:t>fixation</a:t>
            </a:r>
            <a:r>
              <a:rPr lang="es-ES" sz="4400" b="0" i="0" dirty="0">
                <a:effectLst/>
                <a:latin typeface="+mj-lt"/>
              </a:rPr>
              <a:t> </a:t>
            </a:r>
            <a:r>
              <a:rPr lang="es-ES" sz="4400" b="0" i="0" dirty="0" err="1">
                <a:effectLst/>
                <a:latin typeface="+mj-lt"/>
              </a:rPr>
              <a:t>of</a:t>
            </a:r>
            <a:r>
              <a:rPr lang="es-ES" sz="4400" b="0" i="0" dirty="0">
                <a:effectLst/>
                <a:latin typeface="+mj-lt"/>
              </a:rPr>
              <a:t> distal </a:t>
            </a:r>
            <a:r>
              <a:rPr lang="es-ES" sz="4400" b="0" i="0" dirty="0" err="1">
                <a:effectLst/>
                <a:latin typeface="+mj-lt"/>
              </a:rPr>
              <a:t>humerus</a:t>
            </a:r>
            <a:r>
              <a:rPr lang="es-ES" sz="4400" b="0" i="0" dirty="0">
                <a:effectLst/>
                <a:latin typeface="+mj-lt"/>
              </a:rPr>
              <a:t> fractures.</a:t>
            </a:r>
            <a:br>
              <a:rPr lang="es-ES" sz="4400" b="0" i="0" dirty="0">
                <a:effectLst/>
                <a:latin typeface="+mj-lt"/>
              </a:rPr>
            </a:br>
            <a:r>
              <a:rPr lang="es-ES" sz="4400" b="0" i="0" dirty="0" err="1">
                <a:effectLst/>
                <a:latin typeface="+mj-lt"/>
              </a:rPr>
              <a:t>Tech</a:t>
            </a:r>
            <a:r>
              <a:rPr lang="es-ES" sz="4400" b="0" i="0" dirty="0">
                <a:effectLst/>
                <a:latin typeface="+mj-lt"/>
              </a:rPr>
              <a:t> </a:t>
            </a:r>
            <a:r>
              <a:rPr lang="es-ES" sz="4400" b="0" i="0" dirty="0" err="1">
                <a:effectLst/>
                <a:latin typeface="+mj-lt"/>
              </a:rPr>
              <a:t>Shoulder</a:t>
            </a:r>
            <a:r>
              <a:rPr lang="es-ES" sz="4400" b="0" i="0" dirty="0">
                <a:effectLst/>
                <a:latin typeface="+mj-lt"/>
              </a:rPr>
              <a:t> </a:t>
            </a:r>
            <a:r>
              <a:rPr lang="es-ES" sz="4400" b="0" i="0" dirty="0" err="1">
                <a:effectLst/>
                <a:latin typeface="+mj-lt"/>
              </a:rPr>
              <a:t>Elbow</a:t>
            </a:r>
            <a:r>
              <a:rPr lang="es-ES" sz="4400" b="0" i="0" dirty="0">
                <a:effectLst/>
                <a:latin typeface="+mj-lt"/>
              </a:rPr>
              <a:t> </a:t>
            </a:r>
            <a:r>
              <a:rPr lang="es-ES" sz="4400" b="0" i="0" dirty="0" err="1">
                <a:effectLst/>
                <a:latin typeface="+mj-lt"/>
              </a:rPr>
              <a:t>Surg</a:t>
            </a:r>
            <a:r>
              <a:rPr lang="es-ES" sz="4400" b="0" i="0" dirty="0">
                <a:effectLst/>
                <a:latin typeface="+mj-lt"/>
              </a:rPr>
              <a:t> :44–51.</a:t>
            </a:r>
          </a:p>
          <a:p>
            <a:r>
              <a:rPr lang="es-ES" sz="4400" b="0" i="0" dirty="0" err="1">
                <a:effectLst/>
                <a:latin typeface="+mj-lt"/>
              </a:rPr>
              <a:t>Webb</a:t>
            </a:r>
            <a:r>
              <a:rPr lang="es-ES" sz="4400" b="0" i="0" dirty="0">
                <a:effectLst/>
                <a:latin typeface="+mj-lt"/>
              </a:rPr>
              <a:t> L. Fractures </a:t>
            </a:r>
            <a:r>
              <a:rPr lang="es-ES" sz="4400" b="0" i="0" dirty="0" err="1">
                <a:effectLst/>
                <a:latin typeface="+mj-lt"/>
              </a:rPr>
              <a:t>of</a:t>
            </a:r>
            <a:r>
              <a:rPr lang="es-ES" sz="4400" b="0" i="0" dirty="0">
                <a:effectLst/>
                <a:latin typeface="+mj-lt"/>
              </a:rPr>
              <a:t> the distal </a:t>
            </a:r>
            <a:r>
              <a:rPr lang="es-ES" sz="4400" b="0" i="0" dirty="0" err="1">
                <a:effectLst/>
                <a:latin typeface="+mj-lt"/>
              </a:rPr>
              <a:t>humerus</a:t>
            </a:r>
            <a:r>
              <a:rPr lang="es-ES" sz="4400" b="0" i="0" dirty="0">
                <a:effectLst/>
                <a:latin typeface="+mj-lt"/>
              </a:rPr>
              <a:t>. In:</a:t>
            </a:r>
            <a:br>
              <a:rPr lang="es-ES" sz="4400" b="0" i="0" dirty="0">
                <a:effectLst/>
                <a:latin typeface="+mj-lt"/>
              </a:rPr>
            </a:br>
            <a:r>
              <a:rPr lang="es-ES" sz="4400" b="0" i="0" dirty="0" err="1">
                <a:effectLst/>
                <a:latin typeface="+mj-lt"/>
              </a:rPr>
              <a:t>Rockwood</a:t>
            </a:r>
            <a:r>
              <a:rPr lang="es-ES" sz="4400" b="0" i="0" dirty="0">
                <a:effectLst/>
                <a:latin typeface="+mj-lt"/>
              </a:rPr>
              <a:t> CA </a:t>
            </a:r>
            <a:r>
              <a:rPr lang="es-ES" sz="4400" b="0" i="0" dirty="0" err="1">
                <a:effectLst/>
                <a:latin typeface="+mj-lt"/>
              </a:rPr>
              <a:t>Jr</a:t>
            </a:r>
            <a:r>
              <a:rPr lang="es-ES" sz="4400" b="0" i="0" dirty="0">
                <a:effectLst/>
                <a:latin typeface="+mj-lt"/>
              </a:rPr>
              <a:t>, </a:t>
            </a:r>
            <a:r>
              <a:rPr lang="es-ES" sz="4400" b="0" i="0" dirty="0" err="1">
                <a:effectLst/>
                <a:latin typeface="+mj-lt"/>
              </a:rPr>
              <a:t>Gree</a:t>
            </a:r>
            <a:r>
              <a:rPr lang="es-ES" sz="4400" b="0" i="0" dirty="0">
                <a:effectLst/>
                <a:latin typeface="+mj-lt"/>
              </a:rPr>
              <a:t> DP, </a:t>
            </a:r>
            <a:r>
              <a:rPr lang="es-ES" sz="4400" b="0" i="0" dirty="0" err="1">
                <a:effectLst/>
                <a:latin typeface="+mj-lt"/>
              </a:rPr>
              <a:t>Bucholz</a:t>
            </a:r>
            <a:r>
              <a:rPr lang="es-ES" sz="4400" b="0" i="0" dirty="0">
                <a:effectLst/>
                <a:latin typeface="+mj-lt"/>
              </a:rPr>
              <a:t> RW, et al, </a:t>
            </a:r>
            <a:r>
              <a:rPr lang="es-ES" sz="4400" b="0" i="0" dirty="0" err="1">
                <a:effectLst/>
                <a:latin typeface="+mj-lt"/>
              </a:rPr>
              <a:t>editors</a:t>
            </a:r>
            <a:r>
              <a:rPr lang="es-ES" sz="4400" b="0" i="0" dirty="0">
                <a:effectLst/>
                <a:latin typeface="+mj-lt"/>
              </a:rPr>
              <a:t>. Fractures in </a:t>
            </a:r>
            <a:r>
              <a:rPr lang="es-ES" sz="4400" b="0" i="0" dirty="0" err="1">
                <a:effectLst/>
                <a:latin typeface="+mj-lt"/>
              </a:rPr>
              <a:t>adults</a:t>
            </a:r>
            <a:r>
              <a:rPr lang="es-ES" sz="4400" b="0" i="0" dirty="0">
                <a:effectLst/>
                <a:latin typeface="+mj-lt"/>
              </a:rPr>
              <a:t>. </a:t>
            </a:r>
            <a:r>
              <a:rPr lang="es-ES" sz="4400" b="0" i="0" dirty="0" err="1">
                <a:effectLst/>
                <a:latin typeface="+mj-lt"/>
              </a:rPr>
              <a:t>Philadelphia</a:t>
            </a:r>
            <a:r>
              <a:rPr lang="es-ES" sz="4400" b="0" i="0" dirty="0">
                <a:effectLst/>
                <a:latin typeface="+mj-lt"/>
              </a:rPr>
              <a:t>: Lippincott-Raven; 2001. p. 953–72</a:t>
            </a:r>
            <a:r>
              <a:rPr lang="es-ES" sz="4400" dirty="0">
                <a:latin typeface="+mj-lt"/>
              </a:rPr>
              <a:t> </a:t>
            </a:r>
          </a:p>
          <a:p>
            <a:r>
              <a:rPr lang="es-ES" sz="4400" b="0" i="0" dirty="0">
                <a:effectLst/>
                <a:latin typeface="+mj-lt"/>
              </a:rPr>
              <a:t>Mark A. </a:t>
            </a:r>
            <a:r>
              <a:rPr lang="es-ES" sz="4400" b="0" i="0" dirty="0" err="1">
                <a:effectLst/>
                <a:latin typeface="+mj-lt"/>
              </a:rPr>
              <a:t>Mighell</a:t>
            </a:r>
            <a:r>
              <a:rPr lang="es-ES" sz="4400" b="0" i="0" dirty="0">
                <a:effectLst/>
                <a:latin typeface="+mj-lt"/>
              </a:rPr>
              <a:t>, Brent Stephens, Geoffrey P. Stone, Benjamin J. </a:t>
            </a:r>
            <a:r>
              <a:rPr lang="es-ES" sz="4400" b="0" i="0" dirty="0" err="1">
                <a:effectLst/>
                <a:latin typeface="+mj-lt"/>
              </a:rPr>
              <a:t>Cottrell</a:t>
            </a:r>
            <a:r>
              <a:rPr lang="es-ES" sz="4400" b="0" i="0" dirty="0">
                <a:effectLst/>
                <a:latin typeface="+mj-lt"/>
              </a:rPr>
              <a:t>, </a:t>
            </a:r>
            <a:r>
              <a:rPr lang="es-ES" sz="4400" dirty="0">
                <a:latin typeface="+mj-lt"/>
              </a:rPr>
              <a:t> (2015). </a:t>
            </a:r>
            <a:r>
              <a:rPr lang="es-ES" sz="4400" b="0" i="0" dirty="0">
                <a:effectLst/>
                <a:latin typeface="+mj-lt"/>
              </a:rPr>
              <a:t>Distal Humerus Fractures</a:t>
            </a:r>
            <a:br>
              <a:rPr lang="es-ES" sz="4400" b="0" i="0" dirty="0">
                <a:effectLst/>
                <a:latin typeface="+mj-lt"/>
              </a:rPr>
            </a:br>
            <a:r>
              <a:rPr lang="es-ES" sz="4400" b="0" i="0" dirty="0">
                <a:effectLst/>
                <a:latin typeface="+mj-lt"/>
              </a:rPr>
              <a:t>Open </a:t>
            </a:r>
            <a:r>
              <a:rPr lang="es-ES" sz="4400" b="0" i="0" dirty="0" err="1">
                <a:effectLst/>
                <a:latin typeface="+mj-lt"/>
              </a:rPr>
              <a:t>Reduction</a:t>
            </a:r>
            <a:r>
              <a:rPr lang="es-ES" sz="4400" b="0" i="0" dirty="0">
                <a:effectLst/>
                <a:latin typeface="+mj-lt"/>
              </a:rPr>
              <a:t> </a:t>
            </a:r>
            <a:r>
              <a:rPr lang="es-ES" sz="4400" b="0" i="0" dirty="0" err="1">
                <a:effectLst/>
                <a:latin typeface="+mj-lt"/>
              </a:rPr>
              <a:t>Internal</a:t>
            </a:r>
            <a:r>
              <a:rPr lang="es-ES" sz="4400" b="0" i="0" dirty="0">
                <a:effectLst/>
                <a:latin typeface="+mj-lt"/>
              </a:rPr>
              <a:t> </a:t>
            </a:r>
            <a:r>
              <a:rPr lang="es-ES" sz="4400" b="0" i="0" dirty="0" err="1">
                <a:effectLst/>
                <a:latin typeface="+mj-lt"/>
              </a:rPr>
              <a:t>Fixation</a:t>
            </a:r>
            <a:r>
              <a:rPr lang="es-ES" sz="4400" dirty="0">
                <a:latin typeface="+mj-lt"/>
              </a:rPr>
              <a:t> </a:t>
            </a:r>
          </a:p>
          <a:p>
            <a:r>
              <a:rPr lang="es-ES" sz="4400" b="0" i="0" dirty="0">
                <a:effectLst/>
                <a:latin typeface="+mj-lt"/>
              </a:rPr>
              <a:t>Pollock JW, </a:t>
            </a:r>
            <a:r>
              <a:rPr lang="es-ES" sz="4400" b="0" i="0" dirty="0" err="1">
                <a:effectLst/>
                <a:latin typeface="+mj-lt"/>
              </a:rPr>
              <a:t>Athwal</a:t>
            </a:r>
            <a:r>
              <a:rPr lang="es-ES" sz="4400" b="0" i="0" dirty="0">
                <a:effectLst/>
                <a:latin typeface="+mj-lt"/>
              </a:rPr>
              <a:t> GS, </a:t>
            </a:r>
            <a:r>
              <a:rPr lang="es-ES" sz="4400" b="0" i="0" dirty="0" err="1">
                <a:effectLst/>
                <a:latin typeface="+mj-lt"/>
              </a:rPr>
              <a:t>Steinmann</a:t>
            </a:r>
            <a:r>
              <a:rPr lang="es-ES" sz="4400" b="0" i="0" dirty="0">
                <a:effectLst/>
                <a:latin typeface="+mj-lt"/>
              </a:rPr>
              <a:t> SP. (2008) </a:t>
            </a:r>
            <a:r>
              <a:rPr lang="es-ES" sz="4400" b="0" i="0" dirty="0" err="1">
                <a:effectLst/>
                <a:latin typeface="+mj-lt"/>
              </a:rPr>
              <a:t>Surgical</a:t>
            </a:r>
            <a:r>
              <a:rPr lang="es-ES" sz="4400" b="0" i="0" dirty="0">
                <a:effectLst/>
                <a:latin typeface="+mj-lt"/>
              </a:rPr>
              <a:t> </a:t>
            </a:r>
            <a:r>
              <a:rPr lang="es-ES" sz="4400" b="0" i="0" dirty="0" err="1">
                <a:effectLst/>
                <a:latin typeface="+mj-lt"/>
              </a:rPr>
              <a:t>exposures</a:t>
            </a:r>
            <a:r>
              <a:rPr lang="es-ES" sz="4400" b="0" i="0" dirty="0">
                <a:effectLst/>
                <a:latin typeface="+mj-lt"/>
              </a:rPr>
              <a:t> </a:t>
            </a:r>
            <a:r>
              <a:rPr lang="es-ES" sz="4400" b="0" i="0" dirty="0" err="1">
                <a:effectLst/>
                <a:latin typeface="+mj-lt"/>
              </a:rPr>
              <a:t>for</a:t>
            </a:r>
            <a:r>
              <a:rPr lang="es-ES" sz="4400" b="0" i="0" dirty="0">
                <a:effectLst/>
                <a:latin typeface="+mj-lt"/>
              </a:rPr>
              <a:t> distal </a:t>
            </a:r>
            <a:r>
              <a:rPr lang="es-ES" sz="4400" b="0" i="0" dirty="0" err="1">
                <a:effectLst/>
                <a:latin typeface="+mj-lt"/>
              </a:rPr>
              <a:t>humerus</a:t>
            </a:r>
            <a:r>
              <a:rPr lang="es-ES" sz="4400" b="0" i="0" dirty="0">
                <a:effectLst/>
                <a:latin typeface="+mj-lt"/>
              </a:rPr>
              <a:t> fractures: a </a:t>
            </a:r>
            <a:r>
              <a:rPr lang="es-ES" sz="4400" b="0" i="0" dirty="0" err="1">
                <a:effectLst/>
                <a:latin typeface="+mj-lt"/>
              </a:rPr>
              <a:t>review</a:t>
            </a:r>
            <a:r>
              <a:rPr lang="es-ES" sz="4400" b="0" i="0" dirty="0">
                <a:effectLst/>
                <a:latin typeface="+mj-lt"/>
              </a:rPr>
              <a:t>. </a:t>
            </a:r>
            <a:r>
              <a:rPr lang="es-ES" sz="4400" b="0" i="0" dirty="0" err="1">
                <a:effectLst/>
                <a:latin typeface="+mj-lt"/>
              </a:rPr>
              <a:t>Cliin</a:t>
            </a:r>
            <a:r>
              <a:rPr lang="es-ES" sz="4400" b="0" i="0" dirty="0">
                <a:effectLst/>
                <a:latin typeface="+mj-lt"/>
              </a:rPr>
              <a:t> Anat:757–68</a:t>
            </a:r>
            <a:r>
              <a:rPr lang="es-ES" sz="4400" dirty="0">
                <a:latin typeface="+mj-lt"/>
              </a:rPr>
              <a:t> </a:t>
            </a:r>
          </a:p>
          <a:p>
            <a:r>
              <a:rPr lang="es-ES" sz="4400" b="0" i="0" dirty="0">
                <a:effectLst/>
                <a:latin typeface="+mj-lt"/>
              </a:rPr>
              <a:t>J. </a:t>
            </a:r>
            <a:r>
              <a:rPr lang="es-ES" sz="4400" b="0" i="0" dirty="0" err="1">
                <a:effectLst/>
                <a:latin typeface="+mj-lt"/>
              </a:rPr>
              <a:t>Korner</a:t>
            </a:r>
            <a:r>
              <a:rPr lang="es-ES" sz="4400" b="0" i="0" dirty="0">
                <a:effectLst/>
                <a:latin typeface="+mj-lt"/>
              </a:rPr>
              <a:t>, H. </a:t>
            </a:r>
            <a:r>
              <a:rPr lang="es-ES" sz="4400" b="0" i="0" dirty="0" err="1">
                <a:effectLst/>
                <a:latin typeface="+mj-lt"/>
              </a:rPr>
              <a:t>Lill</a:t>
            </a:r>
            <a:r>
              <a:rPr lang="es-ES" sz="4400" b="0" i="0" dirty="0">
                <a:effectLst/>
                <a:latin typeface="+mj-lt"/>
              </a:rPr>
              <a:t>, L.P. </a:t>
            </a:r>
            <a:r>
              <a:rPr lang="es-ES" sz="4400" b="0" i="0" dirty="0" err="1">
                <a:effectLst/>
                <a:latin typeface="+mj-lt"/>
              </a:rPr>
              <a:t>Muller</a:t>
            </a:r>
            <a:r>
              <a:rPr lang="es-ES" sz="4400" b="0" i="0" dirty="0">
                <a:effectLst/>
                <a:latin typeface="+mj-lt"/>
              </a:rPr>
              <a:t>, P.M. </a:t>
            </a:r>
            <a:r>
              <a:rPr lang="es-ES" sz="4400" b="0" i="0" dirty="0" err="1">
                <a:effectLst/>
                <a:latin typeface="+mj-lt"/>
              </a:rPr>
              <a:t>Rommens</a:t>
            </a:r>
            <a:r>
              <a:rPr lang="es-ES" sz="4400" b="0" i="0" dirty="0">
                <a:effectLst/>
                <a:latin typeface="+mj-lt"/>
              </a:rPr>
              <a:t>, E. Schneider, B. </a:t>
            </a:r>
            <a:r>
              <a:rPr lang="es-ES" sz="4400" b="0" i="0" dirty="0" err="1">
                <a:effectLst/>
                <a:latin typeface="+mj-lt"/>
              </a:rPr>
              <a:t>Linke</a:t>
            </a:r>
            <a:r>
              <a:rPr lang="es-ES" sz="4400" b="0" i="0" dirty="0">
                <a:effectLst/>
                <a:latin typeface="+mj-lt"/>
              </a:rPr>
              <a:t>, The </a:t>
            </a:r>
            <a:r>
              <a:rPr lang="es-ES" sz="4400" b="0" i="0" dirty="0" err="1">
                <a:effectLst/>
                <a:latin typeface="+mj-lt"/>
              </a:rPr>
              <a:t>LCPconcept</a:t>
            </a:r>
            <a:r>
              <a:rPr lang="es-ES" sz="4400" b="0" i="0" dirty="0">
                <a:effectLst/>
                <a:latin typeface="+mj-lt"/>
              </a:rPr>
              <a:t> in the operative </a:t>
            </a:r>
            <a:r>
              <a:rPr lang="es-ES" sz="4400" b="0" i="0" dirty="0" err="1">
                <a:effectLst/>
                <a:latin typeface="+mj-lt"/>
              </a:rPr>
              <a:t>treatment</a:t>
            </a:r>
            <a:r>
              <a:rPr lang="es-ES" sz="4400" b="0" i="0" dirty="0">
                <a:effectLst/>
                <a:latin typeface="+mj-lt"/>
              </a:rPr>
              <a:t> </a:t>
            </a:r>
            <a:r>
              <a:rPr lang="es-ES" sz="4400" b="0" i="0" dirty="0" err="1">
                <a:effectLst/>
                <a:latin typeface="+mj-lt"/>
              </a:rPr>
              <a:t>of</a:t>
            </a:r>
            <a:r>
              <a:rPr lang="es-ES" sz="4400" b="0" i="0" dirty="0">
                <a:effectLst/>
                <a:latin typeface="+mj-lt"/>
              </a:rPr>
              <a:t> distal </a:t>
            </a:r>
            <a:r>
              <a:rPr lang="es-ES" sz="4400" b="0" i="0" dirty="0" err="1">
                <a:effectLst/>
                <a:latin typeface="+mj-lt"/>
              </a:rPr>
              <a:t>humerus</a:t>
            </a:r>
            <a:r>
              <a:rPr lang="es-ES" sz="4400" b="0" i="0" dirty="0">
                <a:effectLst/>
                <a:latin typeface="+mj-lt"/>
              </a:rPr>
              <a:t> fractures–</a:t>
            </a:r>
            <a:r>
              <a:rPr lang="es-ES" sz="4400" b="0" i="0" dirty="0" err="1">
                <a:effectLst/>
                <a:latin typeface="+mj-lt"/>
              </a:rPr>
              <a:t>biological</a:t>
            </a:r>
            <a:r>
              <a:rPr lang="es-ES" sz="4400" b="0" i="0" dirty="0">
                <a:effectLst/>
                <a:latin typeface="+mj-lt"/>
              </a:rPr>
              <a:t>, </a:t>
            </a:r>
            <a:r>
              <a:rPr lang="es-ES" sz="4400" b="0" i="0" dirty="0" err="1">
                <a:effectLst/>
                <a:latin typeface="+mj-lt"/>
              </a:rPr>
              <a:t>biomechanical</a:t>
            </a:r>
            <a:r>
              <a:rPr lang="es-ES" sz="4400" b="0" i="0" dirty="0">
                <a:effectLst/>
                <a:latin typeface="+mj-lt"/>
              </a:rPr>
              <a:t> and </a:t>
            </a:r>
            <a:r>
              <a:rPr lang="es-ES" sz="4400" b="0" i="0" dirty="0" err="1">
                <a:effectLst/>
                <a:latin typeface="+mj-lt"/>
              </a:rPr>
              <a:t>surgical</a:t>
            </a:r>
            <a:r>
              <a:rPr lang="es-ES" sz="4400" b="0" i="0" dirty="0">
                <a:effectLst/>
                <a:latin typeface="+mj-lt"/>
              </a:rPr>
              <a:t> </a:t>
            </a:r>
            <a:r>
              <a:rPr lang="es-ES" sz="4400" b="0" i="0" dirty="0" err="1">
                <a:effectLst/>
                <a:latin typeface="+mj-lt"/>
              </a:rPr>
              <a:t>aspects</a:t>
            </a:r>
            <a:r>
              <a:rPr lang="es-ES" sz="4400" b="0" i="0" dirty="0">
                <a:effectLst/>
                <a:latin typeface="+mj-lt"/>
              </a:rPr>
              <a:t>, </a:t>
            </a:r>
            <a:r>
              <a:rPr lang="es-ES" sz="4400" b="0" i="0" dirty="0" err="1">
                <a:effectLst/>
                <a:latin typeface="+mj-lt"/>
              </a:rPr>
              <a:t>Injury</a:t>
            </a:r>
            <a:r>
              <a:rPr lang="es-ES" sz="4400" b="0" i="0" dirty="0">
                <a:effectLst/>
                <a:latin typeface="+mj-lt"/>
              </a:rPr>
              <a:t> 34 (</a:t>
            </a:r>
            <a:r>
              <a:rPr lang="es-ES" sz="4400" b="0" i="0" dirty="0" err="1">
                <a:effectLst/>
                <a:latin typeface="+mj-lt"/>
              </a:rPr>
              <a:t>Suppl</a:t>
            </a:r>
            <a:r>
              <a:rPr lang="es-ES" sz="4400" b="0" i="0" dirty="0">
                <a:effectLst/>
                <a:latin typeface="+mj-lt"/>
              </a:rPr>
              <a:t> 2) (2003) B20–B30</a:t>
            </a:r>
            <a:r>
              <a:rPr lang="es-ES" sz="4400" dirty="0">
                <a:latin typeface="+mj-lt"/>
              </a:rPr>
              <a:t> </a:t>
            </a:r>
          </a:p>
          <a:p>
            <a:r>
              <a:rPr lang="es-ES" sz="4400" b="0" i="0" dirty="0" err="1">
                <a:effectLst/>
                <a:latin typeface="+mj-lt"/>
              </a:rPr>
              <a:t>Xianbin</a:t>
            </a:r>
            <a:r>
              <a:rPr lang="es-ES" sz="4400" b="0" i="0" dirty="0">
                <a:effectLst/>
                <a:latin typeface="+mj-lt"/>
              </a:rPr>
              <a:t> Yu1, </a:t>
            </a:r>
            <a:r>
              <a:rPr lang="es-ES" sz="4400" b="0" i="0" dirty="0" err="1">
                <a:effectLst/>
                <a:latin typeface="+mj-lt"/>
              </a:rPr>
              <a:t>Linzhen</a:t>
            </a:r>
            <a:r>
              <a:rPr lang="es-ES" sz="4400" b="0" i="0" dirty="0">
                <a:effectLst/>
                <a:latin typeface="+mj-lt"/>
              </a:rPr>
              <a:t> Xie1, </a:t>
            </a:r>
            <a:r>
              <a:rPr lang="es-ES" sz="4400" b="0" i="0" dirty="0" err="1">
                <a:effectLst/>
                <a:latin typeface="+mj-lt"/>
              </a:rPr>
              <a:t>Jinwu</a:t>
            </a:r>
            <a:r>
              <a:rPr lang="es-ES" sz="4400" b="0" i="0" dirty="0">
                <a:effectLst/>
                <a:latin typeface="+mj-lt"/>
              </a:rPr>
              <a:t> Wang1, Chunhui Chen, </a:t>
            </a:r>
            <a:r>
              <a:rPr lang="es-ES" sz="4400" b="0" i="0" dirty="0" err="1">
                <a:effectLst/>
                <a:latin typeface="+mj-lt"/>
              </a:rPr>
              <a:t>Chuanxu</a:t>
            </a:r>
            <a:r>
              <a:rPr lang="es-ES" sz="4400" b="0" i="0" dirty="0">
                <a:effectLst/>
                <a:latin typeface="+mj-lt"/>
              </a:rPr>
              <a:t> Zhang, </a:t>
            </a:r>
            <a:r>
              <a:rPr lang="es-ES" sz="4400" b="0" i="0" dirty="0" err="1">
                <a:effectLst/>
                <a:latin typeface="+mj-lt"/>
              </a:rPr>
              <a:t>Wenhao</a:t>
            </a:r>
            <a:r>
              <a:rPr lang="es-ES" sz="4400" b="0" i="0" dirty="0">
                <a:effectLst/>
                <a:latin typeface="+mj-lt"/>
              </a:rPr>
              <a:t> Zheng</a:t>
            </a:r>
            <a:r>
              <a:rPr lang="es-ES" sz="4400" dirty="0">
                <a:latin typeface="+mj-lt"/>
              </a:rPr>
              <a:t> (2019). </a:t>
            </a:r>
            <a:r>
              <a:rPr lang="en-US" sz="4400" b="0" i="0" dirty="0">
                <a:effectLst/>
                <a:latin typeface="+mj-lt"/>
              </a:rPr>
              <a:t>Orthogonal plating method versus parallel plating method in the treatment</a:t>
            </a:r>
            <a:br>
              <a:rPr lang="en-US" sz="4400" b="0" i="0" dirty="0">
                <a:effectLst/>
                <a:latin typeface="+mj-lt"/>
              </a:rPr>
            </a:br>
            <a:r>
              <a:rPr lang="en-US" sz="4400" b="0" i="0" dirty="0">
                <a:effectLst/>
                <a:latin typeface="+mj-lt"/>
              </a:rPr>
              <a:t>of distal humerus fracture: A systematic review and meta-analysis. </a:t>
            </a:r>
            <a:r>
              <a:rPr lang="es-ES" sz="4400" b="0" i="0" dirty="0">
                <a:effectLst/>
                <a:latin typeface="+mj-lt"/>
              </a:rPr>
              <a:t>International </a:t>
            </a:r>
            <a:r>
              <a:rPr lang="es-ES" sz="4400" b="0" i="0" dirty="0" err="1">
                <a:effectLst/>
                <a:latin typeface="+mj-lt"/>
              </a:rPr>
              <a:t>Journal</a:t>
            </a:r>
            <a:r>
              <a:rPr lang="es-ES" sz="4400" b="0" i="0" dirty="0">
                <a:effectLst/>
                <a:latin typeface="+mj-lt"/>
              </a:rPr>
              <a:t> </a:t>
            </a:r>
            <a:r>
              <a:rPr lang="es-ES" sz="4400" b="0" i="0" dirty="0" err="1">
                <a:effectLst/>
                <a:latin typeface="+mj-lt"/>
              </a:rPr>
              <a:t>of</a:t>
            </a:r>
            <a:r>
              <a:rPr lang="es-ES" sz="4400" b="0" i="0" dirty="0">
                <a:effectLst/>
                <a:latin typeface="+mj-lt"/>
              </a:rPr>
              <a:t> </a:t>
            </a:r>
            <a:r>
              <a:rPr lang="es-ES" sz="4400" b="0" i="0" dirty="0" err="1">
                <a:effectLst/>
                <a:latin typeface="+mj-lt"/>
              </a:rPr>
              <a:t>Surgery</a:t>
            </a:r>
            <a:r>
              <a:rPr lang="es-ES" sz="4400" dirty="0">
                <a:latin typeface="+mj-lt"/>
              </a:rPr>
              <a:t> 69. 49-60</a:t>
            </a:r>
          </a:p>
          <a:p>
            <a:r>
              <a:rPr lang="es-ES" sz="4400" dirty="0">
                <a:latin typeface="+mj-lt"/>
              </a:rPr>
              <a:t>ATLS, </a:t>
            </a:r>
            <a:r>
              <a:rPr lang="es-ES" sz="4400" b="1" i="0" dirty="0">
                <a:effectLst/>
                <a:latin typeface="+mj-lt"/>
              </a:rPr>
              <a:t>Apoyo Vital Avanzado en Trauma</a:t>
            </a:r>
            <a:r>
              <a:rPr lang="es-ES" sz="4400" dirty="0">
                <a:latin typeface="+mj-lt"/>
              </a:rPr>
              <a:t> 10. Manual para el alumno. </a:t>
            </a:r>
          </a:p>
          <a:p>
            <a:r>
              <a:rPr lang="es-ES" sz="4400" b="0" i="0" dirty="0">
                <a:effectLst/>
                <a:latin typeface="+mj-lt"/>
              </a:rPr>
              <a:t>Bustamante-Suárez de Puga D, Cebrián-Gómez R, Villegas-Robles E, Sanz-Reig J, Más-Martínez J, Verdú-Román CM, Morales-</a:t>
            </a:r>
            <a:r>
              <a:rPr lang="es-ES" sz="4400" b="0" i="0" dirty="0" err="1">
                <a:effectLst/>
                <a:latin typeface="+mj-lt"/>
              </a:rPr>
              <a:t>Santías</a:t>
            </a:r>
            <a:r>
              <a:rPr lang="es-ES" sz="4400" b="0" i="0" dirty="0">
                <a:effectLst/>
                <a:latin typeface="+mj-lt"/>
              </a:rPr>
              <a:t> M, Martínez-Giménez E (2017). Rigidez postraumática de codo: resultados a corto plazo de la </a:t>
            </a:r>
            <a:r>
              <a:rPr lang="es-ES" sz="4400" b="0" i="0" dirty="0" err="1">
                <a:effectLst/>
                <a:latin typeface="+mj-lt"/>
              </a:rPr>
              <a:t>artrólisis</a:t>
            </a:r>
            <a:r>
              <a:rPr lang="es-ES" sz="4400" b="0" i="0" dirty="0">
                <a:effectLst/>
                <a:latin typeface="+mj-lt"/>
              </a:rPr>
              <a:t> artroscópica</a:t>
            </a:r>
            <a:r>
              <a:rPr lang="es-ES" sz="4400" dirty="0">
                <a:latin typeface="+mj-lt"/>
              </a:rPr>
              <a:t> </a:t>
            </a:r>
            <a:r>
              <a:rPr lang="es-ES" sz="4400" b="0" i="0" dirty="0">
                <a:effectLst/>
                <a:latin typeface="+mj-lt"/>
              </a:rPr>
              <a:t>Acta Ortopédica Mexicana 2017; 31(5): Sep.-Oct: 233-238</a:t>
            </a:r>
            <a:r>
              <a:rPr lang="es-ES" sz="4400" dirty="0">
                <a:latin typeface="+mj-lt"/>
              </a:rPr>
              <a:t> </a:t>
            </a:r>
          </a:p>
          <a:p>
            <a:r>
              <a:rPr lang="en-US" sz="4400" b="0" i="0" dirty="0">
                <a:effectLst/>
                <a:latin typeface="+mj-lt"/>
              </a:rPr>
              <a:t>Worden A, Ilyas AM. Ulnar neuropathy following distal humerus fracture fixation. </a:t>
            </a:r>
            <a:r>
              <a:rPr lang="en-US" sz="4400" b="0" i="0" dirty="0" err="1">
                <a:effectLst/>
                <a:latin typeface="+mj-lt"/>
              </a:rPr>
              <a:t>Orthop</a:t>
            </a:r>
            <a:r>
              <a:rPr lang="en-US" sz="4400" b="0" i="0" dirty="0">
                <a:effectLst/>
                <a:latin typeface="+mj-lt"/>
              </a:rPr>
              <a:t> Clin North Am 2012;43(4):509–14.</a:t>
            </a:r>
            <a:r>
              <a:rPr lang="en-US" sz="4400" dirty="0">
                <a:latin typeface="+mj-lt"/>
              </a:rPr>
              <a:t> </a:t>
            </a:r>
          </a:p>
          <a:p>
            <a:r>
              <a:rPr lang="en-US" sz="4400" dirty="0">
                <a:latin typeface="+mj-lt"/>
              </a:rPr>
              <a:t>Imagen 1, 2 </a:t>
            </a:r>
            <a:r>
              <a:rPr lang="es-ES" sz="4400" b="0" i="0" dirty="0">
                <a:solidFill>
                  <a:srgbClr val="211922"/>
                </a:solidFill>
                <a:effectLst/>
                <a:latin typeface="+mj-lt"/>
              </a:rPr>
              <a:t>&lt;</a:t>
            </a:r>
            <a:r>
              <a:rPr lang="es-ES" sz="4400" b="0" i="0" dirty="0" err="1">
                <a:solidFill>
                  <a:srgbClr val="211922"/>
                </a:solidFill>
                <a:effectLst/>
                <a:latin typeface="+mj-lt"/>
              </a:rPr>
              <a:t>iframe</a:t>
            </a:r>
            <a:r>
              <a:rPr lang="es-ES" sz="4400" b="0" i="0" dirty="0">
                <a:solidFill>
                  <a:srgbClr val="211922"/>
                </a:solidFill>
                <a:effectLst/>
                <a:latin typeface="+mj-lt"/>
              </a:rPr>
              <a:t> </a:t>
            </a:r>
            <a:r>
              <a:rPr lang="es-ES" sz="4400" b="0" i="0" dirty="0" err="1">
                <a:solidFill>
                  <a:srgbClr val="211922"/>
                </a:solidFill>
                <a:effectLst/>
                <a:latin typeface="+mj-lt"/>
              </a:rPr>
              <a:t>src</a:t>
            </a:r>
            <a:r>
              <a:rPr lang="es-ES" sz="4400" b="0" i="0" dirty="0">
                <a:solidFill>
                  <a:srgbClr val="211922"/>
                </a:solidFill>
                <a:effectLst/>
                <a:latin typeface="+mj-lt"/>
              </a:rPr>
              <a:t>="https://assets.pinterest.com/</a:t>
            </a:r>
            <a:r>
              <a:rPr lang="es-ES" sz="4400" b="0" i="0" dirty="0" err="1">
                <a:solidFill>
                  <a:srgbClr val="211922"/>
                </a:solidFill>
                <a:effectLst/>
                <a:latin typeface="+mj-lt"/>
              </a:rPr>
              <a:t>ext</a:t>
            </a:r>
            <a:r>
              <a:rPr lang="es-ES" sz="4400" b="0" i="0" dirty="0">
                <a:solidFill>
                  <a:srgbClr val="211922"/>
                </a:solidFill>
                <a:effectLst/>
                <a:latin typeface="+mj-lt"/>
              </a:rPr>
              <a:t>/</a:t>
            </a:r>
            <a:r>
              <a:rPr lang="es-ES" sz="4400" b="0" i="0" dirty="0" err="1">
                <a:solidFill>
                  <a:srgbClr val="211922"/>
                </a:solidFill>
                <a:effectLst/>
                <a:latin typeface="+mj-lt"/>
              </a:rPr>
              <a:t>embed.html?id</a:t>
            </a:r>
            <a:r>
              <a:rPr lang="es-ES" sz="4400" b="0" i="0" dirty="0">
                <a:solidFill>
                  <a:srgbClr val="211922"/>
                </a:solidFill>
                <a:effectLst/>
                <a:latin typeface="+mj-lt"/>
              </a:rPr>
              <a:t>=397724210815399183" </a:t>
            </a:r>
            <a:r>
              <a:rPr lang="es-ES" sz="4400" b="0" i="0" dirty="0" err="1">
                <a:solidFill>
                  <a:srgbClr val="211922"/>
                </a:solidFill>
                <a:effectLst/>
                <a:latin typeface="+mj-lt"/>
              </a:rPr>
              <a:t>height</a:t>
            </a:r>
            <a:r>
              <a:rPr lang="es-ES" sz="4400" b="0" i="0" dirty="0">
                <a:solidFill>
                  <a:srgbClr val="211922"/>
                </a:solidFill>
                <a:effectLst/>
                <a:latin typeface="+mj-lt"/>
              </a:rPr>
              <a:t>="433" </a:t>
            </a:r>
            <a:r>
              <a:rPr lang="es-ES" sz="4400" b="0" i="0" dirty="0" err="1">
                <a:solidFill>
                  <a:srgbClr val="211922"/>
                </a:solidFill>
                <a:effectLst/>
                <a:latin typeface="+mj-lt"/>
              </a:rPr>
              <a:t>width</a:t>
            </a:r>
            <a:r>
              <a:rPr lang="es-ES" sz="4400" b="0" i="0" dirty="0">
                <a:solidFill>
                  <a:srgbClr val="211922"/>
                </a:solidFill>
                <a:effectLst/>
                <a:latin typeface="+mj-lt"/>
              </a:rPr>
              <a:t>="345" </a:t>
            </a:r>
            <a:r>
              <a:rPr lang="es-ES" sz="4400" b="0" i="0" dirty="0" err="1">
                <a:solidFill>
                  <a:srgbClr val="211922"/>
                </a:solidFill>
                <a:effectLst/>
                <a:latin typeface="+mj-lt"/>
              </a:rPr>
              <a:t>frameborder</a:t>
            </a:r>
            <a:r>
              <a:rPr lang="es-ES" sz="4400" b="0" i="0" dirty="0">
                <a:solidFill>
                  <a:srgbClr val="211922"/>
                </a:solidFill>
                <a:effectLst/>
                <a:latin typeface="+mj-lt"/>
              </a:rPr>
              <a:t>="0" </a:t>
            </a:r>
            <a:r>
              <a:rPr lang="es-ES" sz="4400" b="0" i="0" dirty="0" err="1">
                <a:solidFill>
                  <a:srgbClr val="211922"/>
                </a:solidFill>
                <a:effectLst/>
                <a:latin typeface="+mj-lt"/>
              </a:rPr>
              <a:t>scrolling</a:t>
            </a:r>
            <a:r>
              <a:rPr lang="es-ES" sz="4400" b="0" i="0" dirty="0">
                <a:solidFill>
                  <a:srgbClr val="211922"/>
                </a:solidFill>
                <a:effectLst/>
                <a:latin typeface="+mj-lt"/>
              </a:rPr>
              <a:t>="no" &gt;&lt;/</a:t>
            </a:r>
            <a:r>
              <a:rPr lang="es-ES" sz="4400" b="0" i="0" dirty="0" err="1">
                <a:solidFill>
                  <a:srgbClr val="211922"/>
                </a:solidFill>
                <a:effectLst/>
                <a:latin typeface="+mj-lt"/>
              </a:rPr>
              <a:t>iframe</a:t>
            </a:r>
            <a:r>
              <a:rPr lang="es-ES" sz="4400" b="0" i="0" dirty="0">
                <a:solidFill>
                  <a:srgbClr val="211922"/>
                </a:solidFill>
                <a:effectLst/>
                <a:latin typeface="+mj-lt"/>
              </a:rPr>
              <a:t>&gt;</a:t>
            </a:r>
          </a:p>
          <a:p>
            <a:r>
              <a:rPr lang="es-ES" sz="4400" b="0" i="0" dirty="0">
                <a:solidFill>
                  <a:srgbClr val="212121"/>
                </a:solidFill>
                <a:effectLst/>
                <a:latin typeface="+mj-lt"/>
              </a:rPr>
              <a:t>McKee MD, Kim J, </a:t>
            </a:r>
            <a:r>
              <a:rPr lang="es-ES" sz="4400" b="0" i="0" dirty="0" err="1">
                <a:solidFill>
                  <a:srgbClr val="212121"/>
                </a:solidFill>
                <a:effectLst/>
                <a:latin typeface="+mj-lt"/>
              </a:rPr>
              <a:t>Kebaish</a:t>
            </a:r>
            <a:r>
              <a:rPr lang="es-ES" sz="4400" b="0" i="0" dirty="0">
                <a:solidFill>
                  <a:srgbClr val="212121"/>
                </a:solidFill>
                <a:effectLst/>
                <a:latin typeface="+mj-lt"/>
              </a:rPr>
              <a:t> K, Stephen DJ, </a:t>
            </a:r>
            <a:r>
              <a:rPr lang="es-ES" sz="4400" b="0" i="0" dirty="0" err="1">
                <a:solidFill>
                  <a:srgbClr val="212121"/>
                </a:solidFill>
                <a:effectLst/>
                <a:latin typeface="+mj-lt"/>
              </a:rPr>
              <a:t>Kreder</a:t>
            </a:r>
            <a:r>
              <a:rPr lang="es-ES" sz="4400" b="0" i="0" dirty="0">
                <a:solidFill>
                  <a:srgbClr val="212121"/>
                </a:solidFill>
                <a:effectLst/>
                <a:latin typeface="+mj-lt"/>
              </a:rPr>
              <a:t> HJ, </a:t>
            </a:r>
            <a:r>
              <a:rPr lang="es-ES" sz="4400" b="0" i="0" dirty="0" err="1">
                <a:solidFill>
                  <a:srgbClr val="212121"/>
                </a:solidFill>
                <a:effectLst/>
                <a:latin typeface="+mj-lt"/>
              </a:rPr>
              <a:t>Schemitsch</a:t>
            </a:r>
            <a:r>
              <a:rPr lang="es-ES" sz="4400" b="0" i="0" dirty="0">
                <a:solidFill>
                  <a:srgbClr val="212121"/>
                </a:solidFill>
                <a:effectLst/>
                <a:latin typeface="+mj-lt"/>
              </a:rPr>
              <a:t> EH. </a:t>
            </a:r>
            <a:r>
              <a:rPr lang="es-ES" sz="4400" b="0" i="0" dirty="0" err="1">
                <a:solidFill>
                  <a:srgbClr val="212121"/>
                </a:solidFill>
                <a:effectLst/>
                <a:latin typeface="+mj-lt"/>
              </a:rPr>
              <a:t>Functional</a:t>
            </a:r>
            <a:r>
              <a:rPr lang="es-ES" sz="4400" b="0" i="0" dirty="0">
                <a:solidFill>
                  <a:srgbClr val="212121"/>
                </a:solidFill>
                <a:effectLst/>
                <a:latin typeface="+mj-lt"/>
              </a:rPr>
              <a:t> </a:t>
            </a:r>
            <a:r>
              <a:rPr lang="es-ES" sz="4400" b="0" i="0" dirty="0" err="1">
                <a:solidFill>
                  <a:srgbClr val="212121"/>
                </a:solidFill>
                <a:effectLst/>
                <a:latin typeface="+mj-lt"/>
              </a:rPr>
              <a:t>outcome</a:t>
            </a:r>
            <a:r>
              <a:rPr lang="es-ES" sz="4400" b="0" i="0" dirty="0">
                <a:solidFill>
                  <a:srgbClr val="212121"/>
                </a:solidFill>
                <a:effectLst/>
                <a:latin typeface="+mj-lt"/>
              </a:rPr>
              <a:t> after open </a:t>
            </a:r>
            <a:r>
              <a:rPr lang="es-ES" sz="4400" b="0" i="0" dirty="0" err="1">
                <a:solidFill>
                  <a:srgbClr val="212121"/>
                </a:solidFill>
                <a:effectLst/>
                <a:latin typeface="+mj-lt"/>
              </a:rPr>
              <a:t>supracondylar</a:t>
            </a:r>
            <a:r>
              <a:rPr lang="es-ES" sz="4400" b="0" i="0" dirty="0">
                <a:solidFill>
                  <a:srgbClr val="212121"/>
                </a:solidFill>
                <a:effectLst/>
                <a:latin typeface="+mj-lt"/>
              </a:rPr>
              <a:t> fractures </a:t>
            </a:r>
            <a:r>
              <a:rPr lang="es-ES" sz="4400" b="0" i="0" dirty="0" err="1">
                <a:solidFill>
                  <a:srgbClr val="212121"/>
                </a:solidFill>
                <a:effectLst/>
                <a:latin typeface="+mj-lt"/>
              </a:rPr>
              <a:t>of</a:t>
            </a:r>
            <a:r>
              <a:rPr lang="es-ES" sz="4400" b="0" i="0" dirty="0">
                <a:solidFill>
                  <a:srgbClr val="212121"/>
                </a:solidFill>
                <a:effectLst/>
                <a:latin typeface="+mj-lt"/>
              </a:rPr>
              <a:t> the </a:t>
            </a:r>
            <a:r>
              <a:rPr lang="es-ES" sz="4400" b="0" i="0" dirty="0" err="1">
                <a:solidFill>
                  <a:srgbClr val="212121"/>
                </a:solidFill>
                <a:effectLst/>
                <a:latin typeface="+mj-lt"/>
              </a:rPr>
              <a:t>humerus</a:t>
            </a:r>
            <a:r>
              <a:rPr lang="es-ES" sz="4400" b="0" i="0" dirty="0">
                <a:solidFill>
                  <a:srgbClr val="212121"/>
                </a:solidFill>
                <a:effectLst/>
                <a:latin typeface="+mj-lt"/>
              </a:rPr>
              <a:t>. The </a:t>
            </a:r>
            <a:r>
              <a:rPr lang="es-ES" sz="4400" b="0" i="0" dirty="0" err="1">
                <a:solidFill>
                  <a:srgbClr val="212121"/>
                </a:solidFill>
                <a:effectLst/>
                <a:latin typeface="+mj-lt"/>
              </a:rPr>
              <a:t>effect</a:t>
            </a:r>
            <a:r>
              <a:rPr lang="es-ES" sz="4400" b="0" i="0" dirty="0">
                <a:solidFill>
                  <a:srgbClr val="212121"/>
                </a:solidFill>
                <a:effectLst/>
                <a:latin typeface="+mj-lt"/>
              </a:rPr>
              <a:t> </a:t>
            </a:r>
            <a:r>
              <a:rPr lang="es-ES" sz="4400" b="0" i="0" dirty="0" err="1">
                <a:solidFill>
                  <a:srgbClr val="212121"/>
                </a:solidFill>
                <a:effectLst/>
                <a:latin typeface="+mj-lt"/>
              </a:rPr>
              <a:t>of</a:t>
            </a:r>
            <a:r>
              <a:rPr lang="es-ES" sz="4400" b="0" i="0" dirty="0">
                <a:solidFill>
                  <a:srgbClr val="212121"/>
                </a:solidFill>
                <a:effectLst/>
                <a:latin typeface="+mj-lt"/>
              </a:rPr>
              <a:t> the </a:t>
            </a:r>
            <a:r>
              <a:rPr lang="es-ES" sz="4400" b="0" i="0" dirty="0" err="1">
                <a:solidFill>
                  <a:srgbClr val="212121"/>
                </a:solidFill>
                <a:effectLst/>
                <a:latin typeface="+mj-lt"/>
              </a:rPr>
              <a:t>surgical</a:t>
            </a:r>
            <a:r>
              <a:rPr lang="es-ES" sz="4400" b="0" i="0" dirty="0">
                <a:solidFill>
                  <a:srgbClr val="212121"/>
                </a:solidFill>
                <a:effectLst/>
                <a:latin typeface="+mj-lt"/>
              </a:rPr>
              <a:t> </a:t>
            </a:r>
            <a:r>
              <a:rPr lang="es-ES" sz="4400" b="0" i="0" dirty="0" err="1">
                <a:solidFill>
                  <a:srgbClr val="212121"/>
                </a:solidFill>
                <a:effectLst/>
                <a:latin typeface="+mj-lt"/>
              </a:rPr>
              <a:t>approach</a:t>
            </a:r>
            <a:r>
              <a:rPr lang="es-ES" sz="4400" b="0" i="0" dirty="0">
                <a:solidFill>
                  <a:srgbClr val="212121"/>
                </a:solidFill>
                <a:effectLst/>
                <a:latin typeface="+mj-lt"/>
              </a:rPr>
              <a:t>. J Bone </a:t>
            </a:r>
            <a:r>
              <a:rPr lang="es-ES" sz="4400" b="0" i="0" dirty="0" err="1">
                <a:solidFill>
                  <a:srgbClr val="212121"/>
                </a:solidFill>
                <a:effectLst/>
                <a:latin typeface="+mj-lt"/>
              </a:rPr>
              <a:t>Joint</a:t>
            </a:r>
            <a:r>
              <a:rPr lang="es-ES" sz="4400" b="0" i="0" dirty="0">
                <a:solidFill>
                  <a:srgbClr val="212121"/>
                </a:solidFill>
                <a:effectLst/>
                <a:latin typeface="+mj-lt"/>
              </a:rPr>
              <a:t> </a:t>
            </a:r>
            <a:r>
              <a:rPr lang="es-ES" sz="4400" b="0" i="0" dirty="0" err="1">
                <a:solidFill>
                  <a:srgbClr val="212121"/>
                </a:solidFill>
                <a:effectLst/>
                <a:latin typeface="+mj-lt"/>
              </a:rPr>
              <a:t>Surg</a:t>
            </a:r>
            <a:r>
              <a:rPr lang="es-ES" sz="4400" b="0" i="0" dirty="0">
                <a:solidFill>
                  <a:srgbClr val="212121"/>
                </a:solidFill>
                <a:effectLst/>
                <a:latin typeface="+mj-lt"/>
              </a:rPr>
              <a:t> Br. 2000 Jul;82(5):646-51. </a:t>
            </a:r>
            <a:r>
              <a:rPr lang="es-ES" sz="4400" b="0" i="0" dirty="0" err="1">
                <a:solidFill>
                  <a:srgbClr val="212121"/>
                </a:solidFill>
                <a:effectLst/>
                <a:latin typeface="+mj-lt"/>
              </a:rPr>
              <a:t>doi</a:t>
            </a:r>
            <a:r>
              <a:rPr lang="es-ES" sz="4400" b="0" i="0" dirty="0">
                <a:solidFill>
                  <a:srgbClr val="212121"/>
                </a:solidFill>
                <a:effectLst/>
                <a:latin typeface="+mj-lt"/>
              </a:rPr>
              <a:t>: 10.1302/0301-620x.82b5.10423. PMID: 10963158.</a:t>
            </a:r>
            <a:br>
              <a:rPr lang="en-US" sz="5600" dirty="0"/>
            </a:br>
            <a:br>
              <a:rPr lang="es-ES" sz="3200" dirty="0"/>
            </a:br>
            <a:br>
              <a:rPr lang="es-ES" sz="4400" dirty="0"/>
            </a:br>
            <a:r>
              <a:rPr lang="es-ES" sz="5600" dirty="0"/>
              <a:t> </a:t>
            </a:r>
            <a:br>
              <a:rPr lang="es-ES" sz="5600" dirty="0"/>
            </a:br>
            <a:br>
              <a:rPr lang="es-ES" dirty="0"/>
            </a:br>
            <a:br>
              <a:rPr lang="es-ES" dirty="0"/>
            </a:br>
            <a:br>
              <a:rPr lang="es-ES" dirty="0"/>
            </a:br>
            <a:br>
              <a:rPr lang="es-ES" dirty="0"/>
            </a:br>
            <a:br>
              <a:rPr lang="es-ES" dirty="0"/>
            </a:br>
            <a:br>
              <a:rPr lang="es-ES" dirty="0"/>
            </a:br>
            <a:br>
              <a:rPr lang="es-ES" dirty="0"/>
            </a:br>
            <a:r>
              <a:rPr lang="en-US" dirty="0"/>
              <a:t> </a:t>
            </a:r>
            <a:br>
              <a:rPr lang="en-US" dirty="0"/>
            </a:br>
            <a:br>
              <a:rPr lang="es-ES" dirty="0"/>
            </a:br>
            <a:br>
              <a:rPr lang="en-US" dirty="0"/>
            </a:br>
            <a:br>
              <a:rPr lang="es-ES" dirty="0"/>
            </a:br>
            <a:endParaRPr lang="es-ES" dirty="0"/>
          </a:p>
        </p:txBody>
      </p:sp>
    </p:spTree>
    <p:extLst>
      <p:ext uri="{BB962C8B-B14F-4D97-AF65-F5344CB8AC3E}">
        <p14:creationId xmlns:p14="http://schemas.microsoft.com/office/powerpoint/2010/main" val="412235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4C4089-15B0-4118-9E3D-F45F3F35A3E0}"/>
              </a:ext>
            </a:extLst>
          </p:cNvPr>
          <p:cNvSpPr>
            <a:spLocks noGrp="1"/>
          </p:cNvSpPr>
          <p:nvPr>
            <p:ph idx="1"/>
          </p:nvPr>
        </p:nvSpPr>
        <p:spPr/>
        <p:txBody>
          <a:bodyPr/>
          <a:lstStyle/>
          <a:p>
            <a:r>
              <a:rPr lang="es-ES" dirty="0"/>
              <a:t>2-6% of </a:t>
            </a:r>
            <a:r>
              <a:rPr lang="es-ES" dirty="0" err="1"/>
              <a:t>all</a:t>
            </a:r>
            <a:r>
              <a:rPr lang="es-ES" dirty="0"/>
              <a:t> fractures</a:t>
            </a:r>
          </a:p>
          <a:p>
            <a:r>
              <a:rPr lang="es-ES" dirty="0"/>
              <a:t>30% of </a:t>
            </a:r>
            <a:r>
              <a:rPr lang="es-ES" dirty="0" err="1"/>
              <a:t>elbow</a:t>
            </a:r>
            <a:r>
              <a:rPr lang="es-ES" dirty="0"/>
              <a:t> fractures</a:t>
            </a:r>
          </a:p>
          <a:p>
            <a:r>
              <a:rPr lang="es-ES" dirty="0"/>
              <a:t>Bimodal </a:t>
            </a:r>
            <a:r>
              <a:rPr lang="es-ES" dirty="0" err="1"/>
              <a:t>Distribution</a:t>
            </a:r>
            <a:r>
              <a:rPr lang="es-ES" dirty="0"/>
              <a:t>:</a:t>
            </a:r>
          </a:p>
          <a:p>
            <a:pPr marL="971550" lvl="1" indent="-514350">
              <a:buAutoNum type="alphaLcPeriod"/>
            </a:pPr>
            <a:r>
              <a:rPr lang="es-ES" dirty="0"/>
              <a:t>Young (</a:t>
            </a:r>
            <a:r>
              <a:rPr lang="es-ES" dirty="0" err="1"/>
              <a:t>men</a:t>
            </a:r>
            <a:r>
              <a:rPr lang="es-ES" dirty="0"/>
              <a:t>) </a:t>
            </a:r>
            <a:r>
              <a:rPr lang="es-ES" dirty="0" err="1"/>
              <a:t>high-energy</a:t>
            </a:r>
            <a:r>
              <a:rPr lang="es-ES" dirty="0"/>
              <a:t> injuries</a:t>
            </a:r>
          </a:p>
          <a:p>
            <a:pPr marL="971550" lvl="1" indent="-514350">
              <a:buAutoNum type="alphaLcPeriod"/>
            </a:pPr>
            <a:r>
              <a:rPr lang="es-ES" dirty="0" err="1"/>
              <a:t>Over</a:t>
            </a:r>
            <a:r>
              <a:rPr lang="es-ES" dirty="0"/>
              <a:t> 60 </a:t>
            </a:r>
            <a:r>
              <a:rPr lang="es-ES" dirty="0" err="1"/>
              <a:t>years</a:t>
            </a:r>
            <a:r>
              <a:rPr lang="es-ES" dirty="0"/>
              <a:t> (</a:t>
            </a:r>
            <a:r>
              <a:rPr lang="es-ES" dirty="0" err="1"/>
              <a:t>women</a:t>
            </a:r>
            <a:r>
              <a:rPr lang="es-ES" dirty="0"/>
              <a:t>) </a:t>
            </a:r>
            <a:r>
              <a:rPr lang="es-ES" dirty="0" err="1"/>
              <a:t>low-energy</a:t>
            </a:r>
            <a:r>
              <a:rPr lang="es-ES" dirty="0"/>
              <a:t> injuries </a:t>
            </a:r>
          </a:p>
        </p:txBody>
      </p:sp>
      <p:sp>
        <p:nvSpPr>
          <p:cNvPr id="5" name="Título 4">
            <a:extLst>
              <a:ext uri="{FF2B5EF4-FFF2-40B4-BE49-F238E27FC236}">
                <a16:creationId xmlns:a16="http://schemas.microsoft.com/office/drawing/2014/main" id="{F6E9FC4C-8826-4A9F-B01C-4EF6EEE00438}"/>
              </a:ext>
            </a:extLst>
          </p:cNvPr>
          <p:cNvSpPr>
            <a:spLocks noGrp="1"/>
          </p:cNvSpPr>
          <p:nvPr>
            <p:ph type="title"/>
          </p:nvPr>
        </p:nvSpPr>
        <p:spPr/>
        <p:txBody>
          <a:bodyPr/>
          <a:lstStyle/>
          <a:p>
            <a:r>
              <a:rPr lang="en-US" dirty="0"/>
              <a:t>Epidemiology</a:t>
            </a:r>
          </a:p>
        </p:txBody>
      </p:sp>
    </p:spTree>
    <p:extLst>
      <p:ext uri="{BB962C8B-B14F-4D97-AF65-F5344CB8AC3E}">
        <p14:creationId xmlns:p14="http://schemas.microsoft.com/office/powerpoint/2010/main" val="88641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A8F15-A826-49A6-A3C4-520F623AD5F2}"/>
              </a:ext>
            </a:extLst>
          </p:cNvPr>
          <p:cNvSpPr>
            <a:spLocks noGrp="1"/>
          </p:cNvSpPr>
          <p:nvPr>
            <p:ph type="title"/>
          </p:nvPr>
        </p:nvSpPr>
        <p:spPr/>
        <p:txBody>
          <a:bodyPr/>
          <a:lstStyle/>
          <a:p>
            <a:r>
              <a:rPr lang="es-ES" dirty="0" err="1"/>
              <a:t>Broad</a:t>
            </a:r>
            <a:r>
              <a:rPr lang="es-ES" dirty="0"/>
              <a:t> Management </a:t>
            </a:r>
            <a:r>
              <a:rPr lang="es-ES" dirty="0" err="1"/>
              <a:t>Options</a:t>
            </a:r>
            <a:endParaRPr lang="es-ES" dirty="0"/>
          </a:p>
        </p:txBody>
      </p:sp>
      <p:sp>
        <p:nvSpPr>
          <p:cNvPr id="3" name="Marcador de contenido 2">
            <a:extLst>
              <a:ext uri="{FF2B5EF4-FFF2-40B4-BE49-F238E27FC236}">
                <a16:creationId xmlns:a16="http://schemas.microsoft.com/office/drawing/2014/main" id="{65DA9FAC-C941-4A96-9645-27C30A0B2BEA}"/>
              </a:ext>
            </a:extLst>
          </p:cNvPr>
          <p:cNvSpPr>
            <a:spLocks noGrp="1"/>
          </p:cNvSpPr>
          <p:nvPr>
            <p:ph idx="1"/>
          </p:nvPr>
        </p:nvSpPr>
        <p:spPr/>
        <p:txBody>
          <a:bodyPr/>
          <a:lstStyle/>
          <a:p>
            <a:r>
              <a:rPr lang="en-US" b="0" i="0" dirty="0">
                <a:solidFill>
                  <a:srgbClr val="131413"/>
                </a:solidFill>
                <a:effectLst/>
              </a:rPr>
              <a:t>Open reduction and internal fixation (ORIF) with plates and screws has been the preferred surgical option for most of these fractures.</a:t>
            </a:r>
          </a:p>
          <a:p>
            <a:pPr marL="0" indent="0">
              <a:buNone/>
            </a:pPr>
            <a:endParaRPr lang="en-US" b="0" i="0" dirty="0">
              <a:solidFill>
                <a:srgbClr val="131413"/>
              </a:solidFill>
              <a:effectLst/>
            </a:endParaRPr>
          </a:p>
          <a:p>
            <a:r>
              <a:rPr lang="en-US" b="0" i="0" dirty="0">
                <a:solidFill>
                  <a:srgbClr val="131413"/>
                </a:solidFill>
                <a:effectLst/>
              </a:rPr>
              <a:t>Elbow arthroplasty has emerged as an alternative surgical option for elderly patients.</a:t>
            </a:r>
            <a:r>
              <a:rPr lang="en-US" dirty="0"/>
              <a:t> </a:t>
            </a:r>
          </a:p>
          <a:p>
            <a:endParaRPr lang="en-US" dirty="0"/>
          </a:p>
          <a:p>
            <a:r>
              <a:rPr lang="en-US" dirty="0"/>
              <a:t>Nonoperative management “Bag of Bones” is an option for low demand, medically unwell patients</a:t>
            </a:r>
            <a:br>
              <a:rPr lang="en-US" dirty="0"/>
            </a:br>
            <a:endParaRPr lang="es-ES" dirty="0"/>
          </a:p>
        </p:txBody>
      </p:sp>
    </p:spTree>
    <p:extLst>
      <p:ext uri="{BB962C8B-B14F-4D97-AF65-F5344CB8AC3E}">
        <p14:creationId xmlns:p14="http://schemas.microsoft.com/office/powerpoint/2010/main" val="420402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9154E-46EC-42CB-8D82-29F92C548234}"/>
              </a:ext>
            </a:extLst>
          </p:cNvPr>
          <p:cNvSpPr>
            <a:spLocks noGrp="1"/>
          </p:cNvSpPr>
          <p:nvPr>
            <p:ph type="title"/>
          </p:nvPr>
        </p:nvSpPr>
        <p:spPr>
          <a:xfrm>
            <a:off x="838200" y="365126"/>
            <a:ext cx="10515600" cy="476122"/>
          </a:xfrm>
        </p:spPr>
        <p:txBody>
          <a:bodyPr>
            <a:normAutofit fontScale="90000"/>
          </a:bodyPr>
          <a:lstStyle/>
          <a:p>
            <a:r>
              <a:rPr lang="en-US" dirty="0"/>
              <a:t>Anatomy</a:t>
            </a:r>
            <a:r>
              <a:rPr lang="es-ES" dirty="0"/>
              <a:t> </a:t>
            </a:r>
          </a:p>
        </p:txBody>
      </p:sp>
      <p:sp>
        <p:nvSpPr>
          <p:cNvPr id="3" name="Marcador de contenido 2">
            <a:extLst>
              <a:ext uri="{FF2B5EF4-FFF2-40B4-BE49-F238E27FC236}">
                <a16:creationId xmlns:a16="http://schemas.microsoft.com/office/drawing/2014/main" id="{2796D182-C7D8-457E-A1D0-355BDA0B5726}"/>
              </a:ext>
            </a:extLst>
          </p:cNvPr>
          <p:cNvSpPr>
            <a:spLocks noGrp="1"/>
          </p:cNvSpPr>
          <p:nvPr>
            <p:ph idx="1"/>
          </p:nvPr>
        </p:nvSpPr>
        <p:spPr>
          <a:xfrm>
            <a:off x="726512" y="1004663"/>
            <a:ext cx="5864352" cy="3185287"/>
          </a:xfrm>
        </p:spPr>
        <p:txBody>
          <a:bodyPr/>
          <a:lstStyle/>
          <a:p>
            <a:r>
              <a:rPr lang="en-US" dirty="0"/>
              <a:t>Essential</a:t>
            </a:r>
            <a:r>
              <a:rPr lang="es-ES" dirty="0"/>
              <a:t> </a:t>
            </a:r>
            <a:r>
              <a:rPr lang="en-US" dirty="0"/>
              <a:t>Architecture</a:t>
            </a:r>
            <a:r>
              <a:rPr lang="es-ES" dirty="0"/>
              <a:t>:</a:t>
            </a:r>
          </a:p>
          <a:p>
            <a:pPr lvl="1"/>
            <a:r>
              <a:rPr lang="es-ES" dirty="0"/>
              <a:t> 3 </a:t>
            </a:r>
            <a:r>
              <a:rPr lang="es-ES" dirty="0" err="1"/>
              <a:t>columns</a:t>
            </a:r>
            <a:r>
              <a:rPr lang="es-ES" dirty="0"/>
              <a:t> </a:t>
            </a:r>
            <a:r>
              <a:rPr lang="es-ES" dirty="0" err="1"/>
              <a:t>forming</a:t>
            </a:r>
            <a:r>
              <a:rPr lang="es-ES" dirty="0"/>
              <a:t> a </a:t>
            </a:r>
            <a:r>
              <a:rPr lang="es-ES" dirty="0" err="1"/>
              <a:t>triangle</a:t>
            </a:r>
            <a:r>
              <a:rPr lang="es-ES" dirty="0"/>
              <a:t>.</a:t>
            </a:r>
          </a:p>
          <a:p>
            <a:pPr lvl="1"/>
            <a:r>
              <a:rPr lang="es-ES" dirty="0" err="1"/>
              <a:t>Mechanical</a:t>
            </a:r>
            <a:r>
              <a:rPr lang="es-ES" dirty="0"/>
              <a:t> </a:t>
            </a:r>
            <a:r>
              <a:rPr lang="es-ES" dirty="0" err="1"/>
              <a:t>restoration</a:t>
            </a:r>
            <a:r>
              <a:rPr lang="es-ES" dirty="0"/>
              <a:t> of the </a:t>
            </a:r>
            <a:r>
              <a:rPr lang="es-ES" dirty="0" err="1"/>
              <a:t>columns</a:t>
            </a:r>
            <a:r>
              <a:rPr lang="es-ES" dirty="0"/>
              <a:t> and articular </a:t>
            </a:r>
            <a:r>
              <a:rPr lang="es-ES" dirty="0" err="1"/>
              <a:t>surface</a:t>
            </a:r>
            <a:r>
              <a:rPr lang="es-ES" dirty="0"/>
              <a:t> </a:t>
            </a:r>
            <a:r>
              <a:rPr lang="es-ES" dirty="0" err="1"/>
              <a:t>is</a:t>
            </a:r>
            <a:r>
              <a:rPr lang="es-ES" dirty="0"/>
              <a:t> </a:t>
            </a:r>
            <a:r>
              <a:rPr lang="es-ES" dirty="0" err="1"/>
              <a:t>essential</a:t>
            </a:r>
            <a:endParaRPr lang="es-ES" dirty="0"/>
          </a:p>
          <a:p>
            <a:r>
              <a:rPr lang="es-ES" dirty="0" err="1"/>
              <a:t>Internal</a:t>
            </a:r>
            <a:r>
              <a:rPr lang="es-ES" dirty="0"/>
              <a:t> </a:t>
            </a:r>
            <a:r>
              <a:rPr lang="es-ES" dirty="0" err="1"/>
              <a:t>Rotation</a:t>
            </a:r>
            <a:r>
              <a:rPr lang="es-ES" dirty="0"/>
              <a:t> 5-7º</a:t>
            </a:r>
          </a:p>
          <a:p>
            <a:r>
              <a:rPr lang="es-ES" dirty="0" err="1"/>
              <a:t>Valgus</a:t>
            </a:r>
            <a:r>
              <a:rPr lang="es-ES" dirty="0"/>
              <a:t> 5-8º</a:t>
            </a:r>
          </a:p>
          <a:p>
            <a:r>
              <a:rPr lang="es-ES" dirty="0" err="1"/>
              <a:t>Recurvatum</a:t>
            </a:r>
            <a:r>
              <a:rPr lang="es-ES" dirty="0"/>
              <a:t> 30º</a:t>
            </a:r>
          </a:p>
          <a:p>
            <a:endParaRPr lang="es-ES" dirty="0"/>
          </a:p>
          <a:p>
            <a:pPr marL="0" indent="0">
              <a:buNone/>
            </a:pPr>
            <a:endParaRPr lang="es-ES" dirty="0"/>
          </a:p>
        </p:txBody>
      </p:sp>
      <p:grpSp>
        <p:nvGrpSpPr>
          <p:cNvPr id="8" name="Grupo 7">
            <a:extLst>
              <a:ext uri="{FF2B5EF4-FFF2-40B4-BE49-F238E27FC236}">
                <a16:creationId xmlns:a16="http://schemas.microsoft.com/office/drawing/2014/main" id="{CF4000C8-9882-4506-81DE-0C8EA388655F}"/>
              </a:ext>
            </a:extLst>
          </p:cNvPr>
          <p:cNvGrpSpPr/>
          <p:nvPr/>
        </p:nvGrpSpPr>
        <p:grpSpPr>
          <a:xfrm>
            <a:off x="5993636" y="707683"/>
            <a:ext cx="5565648" cy="5335715"/>
            <a:chOff x="3844970" y="877648"/>
            <a:chExt cx="5887047" cy="5579363"/>
          </a:xfrm>
        </p:grpSpPr>
        <p:pic>
          <p:nvPicPr>
            <p:cNvPr id="4" name="Imagen 3">
              <a:extLst>
                <a:ext uri="{FF2B5EF4-FFF2-40B4-BE49-F238E27FC236}">
                  <a16:creationId xmlns:a16="http://schemas.microsoft.com/office/drawing/2014/main" id="{92078BC6-E86F-4995-8DF9-66B83D244FAD}"/>
                </a:ext>
              </a:extLst>
            </p:cNvPr>
            <p:cNvPicPr>
              <a:picLocks noChangeAspect="1"/>
            </p:cNvPicPr>
            <p:nvPr/>
          </p:nvPicPr>
          <p:blipFill>
            <a:blip r:embed="rId3"/>
            <a:stretch>
              <a:fillRect/>
            </a:stretch>
          </p:blipFill>
          <p:spPr>
            <a:xfrm>
              <a:off x="5046897" y="877648"/>
              <a:ext cx="3314678" cy="5102703"/>
            </a:xfrm>
            <a:prstGeom prst="rect">
              <a:avLst/>
            </a:prstGeom>
          </p:spPr>
        </p:pic>
        <p:sp>
          <p:nvSpPr>
            <p:cNvPr id="5" name="Rectángulo 4">
              <a:extLst>
                <a:ext uri="{FF2B5EF4-FFF2-40B4-BE49-F238E27FC236}">
                  <a16:creationId xmlns:a16="http://schemas.microsoft.com/office/drawing/2014/main" id="{8BC8A544-9ECA-4C30-AC5B-10E23C0CBC86}"/>
                </a:ext>
              </a:extLst>
            </p:cNvPr>
            <p:cNvSpPr/>
            <p:nvPr/>
          </p:nvSpPr>
          <p:spPr>
            <a:xfrm>
              <a:off x="8033884" y="4071055"/>
              <a:ext cx="1698133" cy="308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r>
                <a:rPr lang="es-ES" dirty="0" err="1"/>
                <a:t>side</a:t>
              </a:r>
              <a:r>
                <a:rPr lang="es-ES" dirty="0"/>
                <a:t> </a:t>
              </a:r>
              <a:r>
                <a:rPr lang="es-ES" dirty="0" err="1"/>
                <a:t>column</a:t>
              </a:r>
              <a:r>
                <a:rPr lang="es-ES" dirty="0"/>
                <a:t>  </a:t>
              </a:r>
            </a:p>
          </p:txBody>
        </p:sp>
        <p:sp>
          <p:nvSpPr>
            <p:cNvPr id="6" name="Rectángulo 5">
              <a:extLst>
                <a:ext uri="{FF2B5EF4-FFF2-40B4-BE49-F238E27FC236}">
                  <a16:creationId xmlns:a16="http://schemas.microsoft.com/office/drawing/2014/main" id="{9F27A5C9-36C3-4CBE-9D56-0F28C27A9EF3}"/>
                </a:ext>
              </a:extLst>
            </p:cNvPr>
            <p:cNvSpPr/>
            <p:nvPr/>
          </p:nvSpPr>
          <p:spPr>
            <a:xfrm>
              <a:off x="3844970" y="4071055"/>
              <a:ext cx="1698133" cy="308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medial </a:t>
              </a:r>
              <a:r>
                <a:rPr lang="es-ES" err="1"/>
                <a:t>column</a:t>
              </a:r>
              <a:r>
                <a:rPr lang="es-ES"/>
                <a:t> </a:t>
              </a:r>
            </a:p>
          </p:txBody>
        </p:sp>
        <p:sp>
          <p:nvSpPr>
            <p:cNvPr id="7" name="Rectángulo 6">
              <a:extLst>
                <a:ext uri="{FF2B5EF4-FFF2-40B4-BE49-F238E27FC236}">
                  <a16:creationId xmlns:a16="http://schemas.microsoft.com/office/drawing/2014/main" id="{9702D893-A180-4188-910F-094AC3A97DC7}"/>
                </a:ext>
              </a:extLst>
            </p:cNvPr>
            <p:cNvSpPr/>
            <p:nvPr/>
          </p:nvSpPr>
          <p:spPr>
            <a:xfrm>
              <a:off x="6019014" y="6115288"/>
              <a:ext cx="1370443" cy="34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err="1"/>
                <a:t>Articulate</a:t>
              </a:r>
              <a:r>
                <a:rPr lang="es-ES"/>
                <a:t> </a:t>
              </a:r>
            </a:p>
          </p:txBody>
        </p:sp>
      </p:grpSp>
      <p:pic>
        <p:nvPicPr>
          <p:cNvPr id="9" name="Imagen 8">
            <a:extLst>
              <a:ext uri="{FF2B5EF4-FFF2-40B4-BE49-F238E27FC236}">
                <a16:creationId xmlns:a16="http://schemas.microsoft.com/office/drawing/2014/main" id="{EDB0803E-9F3D-4429-847E-136BC40CD0EB}"/>
              </a:ext>
            </a:extLst>
          </p:cNvPr>
          <p:cNvPicPr>
            <a:picLocks noChangeAspect="1"/>
          </p:cNvPicPr>
          <p:nvPr/>
        </p:nvPicPr>
        <p:blipFill>
          <a:blip r:embed="rId4"/>
          <a:stretch>
            <a:fillRect/>
          </a:stretch>
        </p:blipFill>
        <p:spPr>
          <a:xfrm>
            <a:off x="1066088" y="4353365"/>
            <a:ext cx="4364279" cy="2504635"/>
          </a:xfrm>
          <a:prstGeom prst="rect">
            <a:avLst/>
          </a:prstGeom>
        </p:spPr>
      </p:pic>
      <p:sp>
        <p:nvSpPr>
          <p:cNvPr id="10" name="TextBox 9"/>
          <p:cNvSpPr txBox="1"/>
          <p:nvPr/>
        </p:nvSpPr>
        <p:spPr>
          <a:xfrm>
            <a:off x="6264292" y="6291943"/>
            <a:ext cx="3414524" cy="369332"/>
          </a:xfrm>
          <a:prstGeom prst="rect">
            <a:avLst/>
          </a:prstGeom>
          <a:noFill/>
        </p:spPr>
        <p:txBody>
          <a:bodyPr wrap="none" rtlCol="0">
            <a:spAutoFit/>
          </a:bodyPr>
          <a:lstStyle/>
          <a:p>
            <a:r>
              <a:rPr lang="en-US" dirty="0"/>
              <a:t>Figures courtesy of AO Foundation</a:t>
            </a:r>
          </a:p>
        </p:txBody>
      </p:sp>
    </p:spTree>
    <p:extLst>
      <p:ext uri="{BB962C8B-B14F-4D97-AF65-F5344CB8AC3E}">
        <p14:creationId xmlns:p14="http://schemas.microsoft.com/office/powerpoint/2010/main" val="192600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D41B91-5D2C-42E5-AEA9-1157935AC5BF}"/>
              </a:ext>
            </a:extLst>
          </p:cNvPr>
          <p:cNvSpPr>
            <a:spLocks noGrp="1"/>
          </p:cNvSpPr>
          <p:nvPr>
            <p:ph idx="1"/>
          </p:nvPr>
        </p:nvSpPr>
        <p:spPr>
          <a:xfrm>
            <a:off x="243782" y="89928"/>
            <a:ext cx="10515600" cy="4351338"/>
          </a:xfrm>
        </p:spPr>
        <p:txBody>
          <a:bodyPr/>
          <a:lstStyle/>
          <a:p>
            <a:pPr marL="0" indent="0">
              <a:buNone/>
            </a:pPr>
            <a:r>
              <a:rPr lang="es-ES" dirty="0" err="1"/>
              <a:t>Dynamic</a:t>
            </a:r>
            <a:r>
              <a:rPr lang="es-ES" dirty="0"/>
              <a:t> </a:t>
            </a:r>
            <a:r>
              <a:rPr lang="es-ES" dirty="0" err="1"/>
              <a:t>structures</a:t>
            </a:r>
            <a:r>
              <a:rPr lang="es-ES" dirty="0"/>
              <a:t> are </a:t>
            </a:r>
            <a:r>
              <a:rPr lang="es-ES" dirty="0" err="1"/>
              <a:t>important</a:t>
            </a:r>
            <a:r>
              <a:rPr lang="es-ES" dirty="0"/>
              <a:t>:</a:t>
            </a:r>
          </a:p>
          <a:p>
            <a:r>
              <a:rPr lang="es-ES" dirty="0"/>
              <a:t>Lateral </a:t>
            </a:r>
            <a:r>
              <a:rPr lang="es-ES" dirty="0" err="1"/>
              <a:t>epicondyle</a:t>
            </a:r>
            <a:r>
              <a:rPr lang="es-ES" dirty="0"/>
              <a:t> - </a:t>
            </a:r>
            <a:r>
              <a:rPr lang="es-ES" dirty="0" err="1"/>
              <a:t>collateral</a:t>
            </a:r>
            <a:r>
              <a:rPr lang="es-ES" dirty="0"/>
              <a:t> </a:t>
            </a:r>
            <a:r>
              <a:rPr lang="es-ES" dirty="0" err="1"/>
              <a:t>ligament</a:t>
            </a:r>
            <a:r>
              <a:rPr lang="es-ES" dirty="0"/>
              <a:t> and </a:t>
            </a:r>
            <a:r>
              <a:rPr lang="es-ES" dirty="0" err="1"/>
              <a:t>muscles</a:t>
            </a:r>
            <a:r>
              <a:rPr lang="es-ES" dirty="0"/>
              <a:t>: </a:t>
            </a:r>
            <a:r>
              <a:rPr lang="es-ES" dirty="0" err="1"/>
              <a:t>supinators</a:t>
            </a:r>
            <a:r>
              <a:rPr lang="es-ES" dirty="0"/>
              <a:t> and </a:t>
            </a:r>
            <a:r>
              <a:rPr lang="es-ES" dirty="0" err="1"/>
              <a:t>extensors</a:t>
            </a:r>
            <a:endParaRPr lang="es-ES" dirty="0"/>
          </a:p>
          <a:p>
            <a:r>
              <a:rPr lang="es-ES" dirty="0"/>
              <a:t>Medial </a:t>
            </a:r>
            <a:r>
              <a:rPr lang="es-ES" dirty="0" err="1"/>
              <a:t>epicondyle</a:t>
            </a:r>
            <a:r>
              <a:rPr lang="es-ES" dirty="0"/>
              <a:t> (</a:t>
            </a:r>
            <a:r>
              <a:rPr lang="es-ES" dirty="0" err="1"/>
              <a:t>most</a:t>
            </a:r>
            <a:r>
              <a:rPr lang="es-ES" dirty="0"/>
              <a:t> </a:t>
            </a:r>
            <a:r>
              <a:rPr lang="es-ES" dirty="0" err="1"/>
              <a:t>prominent</a:t>
            </a:r>
            <a:r>
              <a:rPr lang="es-ES" dirty="0"/>
              <a:t>) - </a:t>
            </a:r>
            <a:r>
              <a:rPr lang="es-ES" dirty="0" err="1"/>
              <a:t>ulnar</a:t>
            </a:r>
            <a:r>
              <a:rPr lang="es-ES" dirty="0"/>
              <a:t> </a:t>
            </a:r>
            <a:r>
              <a:rPr lang="es-ES" dirty="0" err="1"/>
              <a:t>collateral</a:t>
            </a:r>
            <a:r>
              <a:rPr lang="es-ES" dirty="0"/>
              <a:t> </a:t>
            </a:r>
            <a:r>
              <a:rPr lang="es-ES" dirty="0" err="1"/>
              <a:t>ligament</a:t>
            </a:r>
            <a:r>
              <a:rPr lang="es-ES" dirty="0"/>
              <a:t> and </a:t>
            </a:r>
            <a:r>
              <a:rPr lang="es-ES" dirty="0" err="1"/>
              <a:t>muscles</a:t>
            </a:r>
            <a:r>
              <a:rPr lang="es-ES" dirty="0"/>
              <a:t>: </a:t>
            </a:r>
            <a:r>
              <a:rPr lang="es-ES" dirty="0" err="1"/>
              <a:t>pronators</a:t>
            </a:r>
            <a:r>
              <a:rPr lang="es-ES" dirty="0"/>
              <a:t> and </a:t>
            </a:r>
            <a:r>
              <a:rPr lang="es-ES" dirty="0" err="1"/>
              <a:t>flexors</a:t>
            </a:r>
            <a:endParaRPr lang="es-ES" dirty="0"/>
          </a:p>
          <a:p>
            <a:endParaRPr lang="es-ES" dirty="0"/>
          </a:p>
          <a:p>
            <a:r>
              <a:rPr lang="es-ES" dirty="0"/>
              <a:t>Normal ROM </a:t>
            </a:r>
            <a:r>
              <a:rPr lang="es-ES" dirty="0" err="1"/>
              <a:t>is</a:t>
            </a:r>
            <a:r>
              <a:rPr lang="es-ES" dirty="0"/>
              <a:t> 0</a:t>
            </a:r>
            <a:r>
              <a:rPr lang="es-ES" baseline="30000" dirty="0"/>
              <a:t>0</a:t>
            </a:r>
            <a:r>
              <a:rPr lang="es-ES" dirty="0"/>
              <a:t> </a:t>
            </a:r>
            <a:r>
              <a:rPr lang="es-ES" dirty="0" err="1"/>
              <a:t>extension</a:t>
            </a:r>
            <a:r>
              <a:rPr lang="es-ES" dirty="0"/>
              <a:t> to 140</a:t>
            </a:r>
            <a:r>
              <a:rPr lang="es-ES" baseline="30000" dirty="0"/>
              <a:t>0</a:t>
            </a:r>
            <a:r>
              <a:rPr lang="es-ES" dirty="0"/>
              <a:t> </a:t>
            </a:r>
            <a:r>
              <a:rPr lang="es-ES" dirty="0" err="1"/>
              <a:t>flexion</a:t>
            </a:r>
            <a:endParaRPr lang="es-ES" dirty="0"/>
          </a:p>
          <a:p>
            <a:r>
              <a:rPr lang="es-ES" dirty="0" err="1"/>
              <a:t>Functional</a:t>
            </a:r>
            <a:r>
              <a:rPr lang="es-ES" dirty="0"/>
              <a:t> ROM </a:t>
            </a:r>
            <a:r>
              <a:rPr lang="es-ES" dirty="0" err="1"/>
              <a:t>is</a:t>
            </a:r>
            <a:r>
              <a:rPr lang="es-ES" dirty="0"/>
              <a:t> 30</a:t>
            </a:r>
            <a:r>
              <a:rPr lang="es-ES" baseline="30000" dirty="0"/>
              <a:t>0</a:t>
            </a:r>
            <a:r>
              <a:rPr lang="es-ES" dirty="0"/>
              <a:t> to 130</a:t>
            </a:r>
            <a:r>
              <a:rPr lang="es-ES" baseline="30000" dirty="0"/>
              <a:t>0</a:t>
            </a:r>
          </a:p>
          <a:p>
            <a:pPr marL="0" indent="0">
              <a:buNone/>
            </a:pPr>
            <a:endParaRPr lang="es-ES" dirty="0"/>
          </a:p>
        </p:txBody>
      </p:sp>
      <p:pic>
        <p:nvPicPr>
          <p:cNvPr id="2" name="Picture 1"/>
          <p:cNvPicPr>
            <a:picLocks noChangeAspect="1"/>
          </p:cNvPicPr>
          <p:nvPr/>
        </p:nvPicPr>
        <p:blipFill>
          <a:blip r:embed="rId3"/>
          <a:stretch>
            <a:fillRect/>
          </a:stretch>
        </p:blipFill>
        <p:spPr>
          <a:xfrm>
            <a:off x="7850071" y="2054917"/>
            <a:ext cx="2676899" cy="4124901"/>
          </a:xfrm>
          <a:prstGeom prst="rect">
            <a:avLst/>
          </a:prstGeom>
        </p:spPr>
      </p:pic>
      <p:sp>
        <p:nvSpPr>
          <p:cNvPr id="5" name="TextBox 4"/>
          <p:cNvSpPr txBox="1"/>
          <p:nvPr/>
        </p:nvSpPr>
        <p:spPr>
          <a:xfrm>
            <a:off x="4438435" y="5944723"/>
            <a:ext cx="3339103" cy="830997"/>
          </a:xfrm>
          <a:prstGeom prst="rect">
            <a:avLst/>
          </a:prstGeom>
          <a:noFill/>
        </p:spPr>
        <p:txBody>
          <a:bodyPr wrap="square" rtlCol="0">
            <a:spAutoFit/>
          </a:bodyPr>
          <a:lstStyle/>
          <a:p>
            <a:r>
              <a:rPr lang="en-US" sz="1200" dirty="0"/>
              <a:t>Photos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p:txBody>
      </p:sp>
    </p:spTree>
    <p:extLst>
      <p:ext uri="{BB962C8B-B14F-4D97-AF65-F5344CB8AC3E}">
        <p14:creationId xmlns:p14="http://schemas.microsoft.com/office/powerpoint/2010/main" val="149638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848902" cy="4020111"/>
          </a:xfrm>
          <a:prstGeom prst="rect">
            <a:avLst/>
          </a:prstGeom>
        </p:spPr>
      </p:pic>
      <p:pic>
        <p:nvPicPr>
          <p:cNvPr id="5" name="Picture 4"/>
          <p:cNvPicPr>
            <a:picLocks noChangeAspect="1"/>
          </p:cNvPicPr>
          <p:nvPr/>
        </p:nvPicPr>
        <p:blipFill>
          <a:blip r:embed="rId3"/>
          <a:stretch>
            <a:fillRect/>
          </a:stretch>
        </p:blipFill>
        <p:spPr>
          <a:xfrm>
            <a:off x="6453602" y="309605"/>
            <a:ext cx="4791744" cy="3400900"/>
          </a:xfrm>
          <a:prstGeom prst="rect">
            <a:avLst/>
          </a:prstGeom>
        </p:spPr>
      </p:pic>
      <p:sp>
        <p:nvSpPr>
          <p:cNvPr id="6" name="TextBox 5"/>
          <p:cNvSpPr txBox="1"/>
          <p:nvPr/>
        </p:nvSpPr>
        <p:spPr>
          <a:xfrm>
            <a:off x="1294544" y="4532221"/>
            <a:ext cx="1763175" cy="461665"/>
          </a:xfrm>
          <a:prstGeom prst="rect">
            <a:avLst/>
          </a:prstGeom>
          <a:noFill/>
        </p:spPr>
        <p:txBody>
          <a:bodyPr wrap="none" rtlCol="0">
            <a:spAutoFit/>
          </a:bodyPr>
          <a:lstStyle/>
          <a:p>
            <a:r>
              <a:rPr lang="en-US" sz="2400" b="1" dirty="0"/>
              <a:t>Lateral View</a:t>
            </a:r>
          </a:p>
        </p:txBody>
      </p:sp>
      <p:sp>
        <p:nvSpPr>
          <p:cNvPr id="7" name="TextBox 6"/>
          <p:cNvSpPr txBox="1"/>
          <p:nvPr/>
        </p:nvSpPr>
        <p:spPr>
          <a:xfrm>
            <a:off x="7820711" y="4501444"/>
            <a:ext cx="1787797" cy="461665"/>
          </a:xfrm>
          <a:prstGeom prst="rect">
            <a:avLst/>
          </a:prstGeom>
          <a:noFill/>
        </p:spPr>
        <p:txBody>
          <a:bodyPr wrap="none" rtlCol="0">
            <a:spAutoFit/>
          </a:bodyPr>
          <a:lstStyle/>
          <a:p>
            <a:r>
              <a:rPr lang="en-US" sz="2400" b="1" dirty="0"/>
              <a:t>Medial View</a:t>
            </a:r>
          </a:p>
        </p:txBody>
      </p:sp>
      <p:sp>
        <p:nvSpPr>
          <p:cNvPr id="8" name="TextBox 7"/>
          <p:cNvSpPr txBox="1"/>
          <p:nvPr/>
        </p:nvSpPr>
        <p:spPr>
          <a:xfrm>
            <a:off x="2219562" y="5906107"/>
            <a:ext cx="6495048" cy="646331"/>
          </a:xfrm>
          <a:prstGeom prst="rect">
            <a:avLst/>
          </a:prstGeom>
          <a:noFill/>
        </p:spPr>
        <p:txBody>
          <a:bodyPr wrap="none" rtlCol="0">
            <a:spAutoFit/>
          </a:bodyPr>
          <a:lstStyle/>
          <a:p>
            <a:r>
              <a:rPr lang="en-US" sz="1200" dirty="0"/>
              <a:t>Illustrations from </a:t>
            </a:r>
            <a:r>
              <a:rPr lang="en-US" sz="1200" dirty="0" err="1"/>
              <a:t>Athwal</a:t>
            </a:r>
            <a:r>
              <a:rPr lang="en-US" sz="1200" dirty="0"/>
              <a:t> GS and </a:t>
            </a:r>
            <a:r>
              <a:rPr lang="en-US" sz="1200" dirty="0" err="1"/>
              <a:t>Raniga</a:t>
            </a:r>
            <a:r>
              <a:rPr lang="en-US" sz="1200" dirty="0"/>
              <a:t> S.  Distal Humerus Fractures.  In: Tornetta P, Ricci WM, eds.  </a:t>
            </a:r>
          </a:p>
          <a:p>
            <a:r>
              <a:rPr lang="en-US" sz="1200" dirty="0"/>
              <a:t>Rockwood and Green's Fractures in Adults, 9e. Philadelphia, PA. Wolters Kluwer Health, </a:t>
            </a:r>
            <a:r>
              <a:rPr lang="en-US" sz="1200" dirty="0" err="1"/>
              <a:t>Inc</a:t>
            </a:r>
            <a:r>
              <a:rPr lang="en-US" sz="1200" dirty="0"/>
              <a:t>; 2019</a:t>
            </a:r>
          </a:p>
          <a:p>
            <a:endParaRPr lang="en-US" sz="1200" dirty="0"/>
          </a:p>
        </p:txBody>
      </p:sp>
    </p:spTree>
    <p:extLst>
      <p:ext uri="{BB962C8B-B14F-4D97-AF65-F5344CB8AC3E}">
        <p14:creationId xmlns:p14="http://schemas.microsoft.com/office/powerpoint/2010/main" val="184309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FAD81-7A2F-4BD2-A104-BCBC4103321E}"/>
              </a:ext>
            </a:extLst>
          </p:cNvPr>
          <p:cNvSpPr>
            <a:spLocks noGrp="1"/>
          </p:cNvSpPr>
          <p:nvPr>
            <p:ph type="title"/>
          </p:nvPr>
        </p:nvSpPr>
        <p:spPr/>
        <p:txBody>
          <a:bodyPr/>
          <a:lstStyle/>
          <a:p>
            <a:r>
              <a:rPr lang="es-ES" dirty="0" err="1"/>
              <a:t>Clinical</a:t>
            </a:r>
            <a:r>
              <a:rPr lang="es-ES" dirty="0"/>
              <a:t> </a:t>
            </a:r>
            <a:r>
              <a:rPr lang="es-ES" dirty="0" err="1"/>
              <a:t>Evaluation</a:t>
            </a:r>
            <a:endParaRPr lang="es-ES" dirty="0"/>
          </a:p>
        </p:txBody>
      </p:sp>
      <p:sp>
        <p:nvSpPr>
          <p:cNvPr id="3" name="Marcador de contenido 2">
            <a:extLst>
              <a:ext uri="{FF2B5EF4-FFF2-40B4-BE49-F238E27FC236}">
                <a16:creationId xmlns:a16="http://schemas.microsoft.com/office/drawing/2014/main" id="{28AD1130-3539-4F97-AA03-FFEAF2B68550}"/>
              </a:ext>
            </a:extLst>
          </p:cNvPr>
          <p:cNvSpPr>
            <a:spLocks noGrp="1"/>
          </p:cNvSpPr>
          <p:nvPr>
            <p:ph idx="1"/>
          </p:nvPr>
        </p:nvSpPr>
        <p:spPr/>
        <p:txBody>
          <a:bodyPr/>
          <a:lstStyle/>
          <a:p>
            <a:r>
              <a:rPr lang="en-US"/>
              <a:t>History of trauma </a:t>
            </a:r>
          </a:p>
          <a:p>
            <a:r>
              <a:rPr lang="en-US"/>
              <a:t>Deformity and pain</a:t>
            </a:r>
          </a:p>
          <a:p>
            <a:r>
              <a:rPr lang="es-ES">
                <a:solidFill>
                  <a:srgbClr val="131413"/>
                </a:solidFill>
              </a:rPr>
              <a:t>N</a:t>
            </a:r>
            <a:r>
              <a:rPr lang="es-ES" b="0" i="0">
                <a:solidFill>
                  <a:srgbClr val="131413"/>
                </a:solidFill>
                <a:effectLst/>
              </a:rPr>
              <a:t>eurovascular </a:t>
            </a:r>
            <a:r>
              <a:rPr lang="es-ES" b="0" i="0" err="1">
                <a:solidFill>
                  <a:srgbClr val="131413"/>
                </a:solidFill>
                <a:effectLst/>
              </a:rPr>
              <a:t>exam</a:t>
            </a:r>
            <a:r>
              <a:rPr lang="es-ES" b="0" i="0">
                <a:solidFill>
                  <a:srgbClr val="131413"/>
                </a:solidFill>
                <a:effectLst/>
              </a:rPr>
              <a:t>: </a:t>
            </a:r>
            <a:r>
              <a:rPr lang="es-ES" b="0" i="0" err="1">
                <a:solidFill>
                  <a:srgbClr val="131413"/>
                </a:solidFill>
                <a:effectLst/>
              </a:rPr>
              <a:t>ulnar</a:t>
            </a:r>
            <a:r>
              <a:rPr lang="es-ES" b="0" i="0">
                <a:solidFill>
                  <a:srgbClr val="131413"/>
                </a:solidFill>
                <a:effectLst/>
              </a:rPr>
              <a:t> </a:t>
            </a:r>
            <a:r>
              <a:rPr lang="es-ES" b="0" i="0" err="1">
                <a:solidFill>
                  <a:srgbClr val="131413"/>
                </a:solidFill>
                <a:effectLst/>
              </a:rPr>
              <a:t>nerve</a:t>
            </a:r>
            <a:r>
              <a:rPr lang="es-ES"/>
              <a:t> </a:t>
            </a:r>
          </a:p>
          <a:p>
            <a:r>
              <a:rPr lang="en-US">
                <a:solidFill>
                  <a:srgbClr val="131413"/>
                </a:solidFill>
              </a:rPr>
              <a:t>M</a:t>
            </a:r>
            <a:r>
              <a:rPr lang="en-US" b="0" i="0">
                <a:solidFill>
                  <a:srgbClr val="131413"/>
                </a:solidFill>
                <a:effectLst/>
              </a:rPr>
              <a:t>onitored for development of compartment syndrome: Pain with passive stretch, paleness, pulse and pressure</a:t>
            </a:r>
            <a:r>
              <a:rPr lang="en-US"/>
              <a:t> </a:t>
            </a:r>
            <a:br>
              <a:rPr lang="en-US"/>
            </a:br>
            <a:br>
              <a:rPr lang="es-ES"/>
            </a:br>
            <a:endParaRPr lang="es-ES"/>
          </a:p>
        </p:txBody>
      </p:sp>
    </p:spTree>
    <p:extLst>
      <p:ext uri="{BB962C8B-B14F-4D97-AF65-F5344CB8AC3E}">
        <p14:creationId xmlns:p14="http://schemas.microsoft.com/office/powerpoint/2010/main" val="164261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17545</TotalTime>
  <Words>2245</Words>
  <Application>Microsoft Office PowerPoint</Application>
  <PresentationFormat>Widescreen</PresentationFormat>
  <Paragraphs>278</Paragraphs>
  <Slides>37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BlinkMacSystemFont</vt:lpstr>
      <vt:lpstr>Calibri</vt:lpstr>
      <vt:lpstr>Calibri Light</vt:lpstr>
      <vt:lpstr>Suisse Intl</vt:lpstr>
      <vt:lpstr>Office Theme</vt:lpstr>
      <vt:lpstr>Fractures of the Distal Humerus</vt:lpstr>
      <vt:lpstr>Objectives</vt:lpstr>
      <vt:lpstr>1. Background: Anatomy &amp; Epidemiology  </vt:lpstr>
      <vt:lpstr>Epidemiology</vt:lpstr>
      <vt:lpstr>Broad Management Options</vt:lpstr>
      <vt:lpstr>Anatomy </vt:lpstr>
      <vt:lpstr>PowerPoint Presentation</vt:lpstr>
      <vt:lpstr>PowerPoint Presentation</vt:lpstr>
      <vt:lpstr>Clinical Evaluation</vt:lpstr>
      <vt:lpstr>Images  </vt:lpstr>
      <vt:lpstr>AP Xray               Lateral Xray</vt:lpstr>
      <vt:lpstr>OTA/AO Classification</vt:lpstr>
      <vt:lpstr>PowerPoint Presentation</vt:lpstr>
      <vt:lpstr>Therapeutic Approach</vt:lpstr>
      <vt:lpstr>Nonoperative treatment</vt:lpstr>
      <vt:lpstr>PowerPoint Presentation</vt:lpstr>
      <vt:lpstr>Surgical  </vt:lpstr>
      <vt:lpstr>Lateral Positioning</vt:lpstr>
      <vt:lpstr>Prone Positioning</vt:lpstr>
      <vt:lpstr>ORIF</vt:lpstr>
      <vt:lpstr>b. Triceps Split</vt:lpstr>
      <vt:lpstr>PowerPoint Presentation</vt:lpstr>
      <vt:lpstr>What to do with the ulnar nerve?</vt:lpstr>
      <vt:lpstr>Operative Technique</vt:lpstr>
      <vt:lpstr>PowerPoint Presentation</vt:lpstr>
      <vt:lpstr>PowerPoint Presentation</vt:lpstr>
      <vt:lpstr>Implant</vt:lpstr>
      <vt:lpstr>Surgery</vt:lpstr>
      <vt:lpstr>PowerPoint Presentation</vt:lpstr>
      <vt:lpstr>Plate Configuration </vt:lpstr>
      <vt:lpstr>Post surgery </vt:lpstr>
      <vt:lpstr>Complications </vt:lpstr>
      <vt:lpstr> Total Elbow Replacement </vt:lpstr>
      <vt:lpstr>CONCLUSIONS</vt:lpstr>
      <vt:lpstr>PowerPoint Presentation</vt:lpstr>
      <vt:lpstr> </vt:lpstr>
      <vt:lpstr>Basic References </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Samir</dc:creator>
  <cp:lastModifiedBy>Tara Luczak</cp:lastModifiedBy>
  <cp:revision>238</cp:revision>
  <dcterms:created xsi:type="dcterms:W3CDTF">2020-05-02T17:28:30Z</dcterms:created>
  <dcterms:modified xsi:type="dcterms:W3CDTF">2021-12-28T16:51:44Z</dcterms:modified>
</cp:coreProperties>
</file>