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9" r:id="rId2"/>
    <p:sldId id="261" r:id="rId3"/>
    <p:sldId id="319" r:id="rId4"/>
    <p:sldId id="280" r:id="rId5"/>
    <p:sldId id="271" r:id="rId6"/>
    <p:sldId id="269" r:id="rId7"/>
    <p:sldId id="270" r:id="rId8"/>
    <p:sldId id="272" r:id="rId9"/>
    <p:sldId id="320" r:id="rId10"/>
    <p:sldId id="278" r:id="rId11"/>
    <p:sldId id="277" r:id="rId12"/>
    <p:sldId id="279" r:id="rId13"/>
    <p:sldId id="260" r:id="rId14"/>
    <p:sldId id="287" r:id="rId15"/>
    <p:sldId id="288" r:id="rId16"/>
    <p:sldId id="311" r:id="rId17"/>
    <p:sldId id="273" r:id="rId18"/>
    <p:sldId id="304" r:id="rId19"/>
    <p:sldId id="289" r:id="rId20"/>
    <p:sldId id="303" r:id="rId21"/>
    <p:sldId id="305" r:id="rId22"/>
    <p:sldId id="315" r:id="rId23"/>
    <p:sldId id="316" r:id="rId24"/>
    <p:sldId id="321" r:id="rId25"/>
    <p:sldId id="322" r:id="rId26"/>
    <p:sldId id="318" r:id="rId27"/>
    <p:sldId id="334" r:id="rId28"/>
    <p:sldId id="323" r:id="rId29"/>
    <p:sldId id="324" r:id="rId30"/>
    <p:sldId id="325" r:id="rId31"/>
    <p:sldId id="307" r:id="rId32"/>
    <p:sldId id="302" r:id="rId33"/>
    <p:sldId id="326" r:id="rId34"/>
    <p:sldId id="327" r:id="rId35"/>
    <p:sldId id="291" r:id="rId36"/>
    <p:sldId id="308" r:id="rId37"/>
    <p:sldId id="328" r:id="rId38"/>
    <p:sldId id="314" r:id="rId39"/>
    <p:sldId id="309" r:id="rId40"/>
    <p:sldId id="329" r:id="rId41"/>
    <p:sldId id="330" r:id="rId42"/>
    <p:sldId id="274" r:id="rId43"/>
    <p:sldId id="301" r:id="rId44"/>
    <p:sldId id="310" r:id="rId45"/>
    <p:sldId id="331" r:id="rId46"/>
    <p:sldId id="317" r:id="rId47"/>
    <p:sldId id="294" r:id="rId48"/>
    <p:sldId id="335" r:id="rId49"/>
    <p:sldId id="332" r:id="rId50"/>
    <p:sldId id="312" r:id="rId51"/>
    <p:sldId id="333" r:id="rId52"/>
    <p:sldId id="336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392" autoAdjust="0"/>
    <p:restoredTop sz="70893"/>
  </p:normalViewPr>
  <p:slideViewPr>
    <p:cSldViewPr snapToGrid="0">
      <p:cViewPr varScale="1">
        <p:scale>
          <a:sx n="66" d="100"/>
          <a:sy n="66" d="100"/>
        </p:scale>
        <p:origin x="12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95B5C3-61E9-9842-BBB1-0FEC022D6A25}" type="datetimeFigureOut">
              <a:rPr lang="en-US" smtClean="0"/>
              <a:t>6/5/21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5B802-8F7C-8342-AFE6-B9DDD2E45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110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5B802-8F7C-8342-AFE6-B9DDD2E4560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587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9953723" y="6366554"/>
            <a:ext cx="31550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475312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1D4724-D698-47D4-A663-A96C66F201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77DA90-9C27-4E1F-99A1-E6516E2C4B56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7567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D1BB07-7AF7-4B17-80BC-DC29DEF746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88771CC-05B5-4990-99DC-910542E86C8C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2946103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DA92C2-499C-41F6-8959-9FA83F39D0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3880537-A7BC-46E6-8E01-27E18D49CDA7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980302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B6D0E1-6F87-4CED-9DE4-F10059F6BE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71ACD1C-73DB-40EC-8DFA-F0DE99A9CD15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2850157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8DE133-07EF-426D-9E9C-F759B01C0C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8279109-501F-4C8C-9679-AA0631E5AA94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2713489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B1BF96-39BE-4D5A-9FD2-10BE56E576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B4037B4-3CF5-4CC9-BDC2-61937E195D72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1152654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D4BAD2-3FEA-4F32-9D1D-CB78B0BE3A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85807F5-0CBA-4789-8B7A-031740EE3228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542530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CDC778-5876-463F-9576-996D6990BA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4726AFF-2537-41C4-9F22-98B8928ED9A4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507943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2B9269-5DD5-4B15-89D6-537E8C963C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D6E1A62-C05B-4564-AD54-68F9FA12DCCB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526293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6AAA24-3D51-4CD0-BFBC-35135D6AA0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640504B-FFCD-4257-A350-7AD35AC41F47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1099832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2814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otaonline.org/video-library/45036/procedures-and-techniques/multimedia/17165310/radial-head-replacement-using-a-kocher-approach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otaonline.org/video-library/45036/procedures-and-techniques/multimedia/17165322/thompson-dorsal-forearm-approach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otaonline.org/video-library/45036/procedures-and-techniques/multimedia/16776667/orif-of-the-radial-head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otaonline.org/video-library/45036/procedures-and-techniques/multimedia/16776667/orif-of-the-radial-head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otaonline.org/video-library/45036/procedures-and-techniques/multimedia/17165310/radial-head-replacement-using-a-kocher-approach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Radial Head and Neck Fractures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i="1" dirty="0"/>
              <a:t>Thomas </a:t>
            </a:r>
            <a:r>
              <a:rPr lang="en-US" b="1" i="1" dirty="0" err="1"/>
              <a:t>Krupko</a:t>
            </a:r>
            <a:r>
              <a:rPr lang="en-US" b="1" i="1" dirty="0"/>
              <a:t> M.D.</a:t>
            </a:r>
          </a:p>
          <a:p>
            <a:r>
              <a:rPr lang="en-US" b="1" i="1" dirty="0"/>
              <a:t>Assistant Professor – Orthopaedic Trauma</a:t>
            </a:r>
          </a:p>
          <a:p>
            <a:r>
              <a:rPr lang="en-US" b="1" i="1" dirty="0"/>
              <a:t>University of Florida</a:t>
            </a:r>
          </a:p>
        </p:txBody>
      </p:sp>
    </p:spTree>
    <p:extLst>
      <p:ext uri="{BB962C8B-B14F-4D97-AF65-F5344CB8AC3E}">
        <p14:creationId xmlns:p14="http://schemas.microsoft.com/office/powerpoint/2010/main" val="1313955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756" y="340187"/>
            <a:ext cx="10515600" cy="1325563"/>
          </a:xfrm>
        </p:spPr>
        <p:txBody>
          <a:bodyPr/>
          <a:lstStyle/>
          <a:p>
            <a:r>
              <a:rPr lang="en-US" u="sng" dirty="0"/>
              <a:t>Elbow Stability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756" y="1665750"/>
            <a:ext cx="5149389" cy="4351338"/>
          </a:xfrm>
        </p:spPr>
        <p:txBody>
          <a:bodyPr>
            <a:normAutofit/>
          </a:bodyPr>
          <a:lstStyle/>
          <a:p>
            <a:r>
              <a:rPr lang="en-US" sz="3200" b="1" dirty="0"/>
              <a:t>Static</a:t>
            </a:r>
          </a:p>
          <a:p>
            <a:pPr lvl="1"/>
            <a:r>
              <a:rPr lang="en-US" sz="2800" b="1" dirty="0" err="1"/>
              <a:t>Ulno</a:t>
            </a:r>
            <a:r>
              <a:rPr lang="en-US" sz="2800" b="1" dirty="0"/>
              <a:t>-humeral joint</a:t>
            </a:r>
          </a:p>
          <a:p>
            <a:pPr lvl="1"/>
            <a:r>
              <a:rPr lang="en-US" sz="2800" b="1" dirty="0"/>
              <a:t>Radio-humeral Joint</a:t>
            </a:r>
          </a:p>
          <a:p>
            <a:pPr lvl="1"/>
            <a:r>
              <a:rPr lang="en-US" sz="2800" b="1" dirty="0"/>
              <a:t>LUCL</a:t>
            </a:r>
          </a:p>
          <a:p>
            <a:pPr lvl="1"/>
            <a:r>
              <a:rPr lang="en-US" sz="2800" b="1" dirty="0"/>
              <a:t>Anterior bundle of MCL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213EBC4-3E69-C645-8A6A-9AC789DA291A}"/>
              </a:ext>
            </a:extLst>
          </p:cNvPr>
          <p:cNvSpPr txBox="1">
            <a:spLocks/>
          </p:cNvSpPr>
          <p:nvPr/>
        </p:nvSpPr>
        <p:spPr>
          <a:xfrm>
            <a:off x="6537016" y="1670866"/>
            <a:ext cx="514938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Dynamic</a:t>
            </a:r>
          </a:p>
          <a:p>
            <a:pPr lvl="1"/>
            <a:r>
              <a:rPr lang="en-US" sz="2800" b="1" dirty="0"/>
              <a:t>Common flexor origin</a:t>
            </a:r>
          </a:p>
          <a:p>
            <a:pPr lvl="1"/>
            <a:r>
              <a:rPr lang="en-US" sz="2800" b="1" dirty="0"/>
              <a:t>Common extensor origin</a:t>
            </a:r>
          </a:p>
          <a:p>
            <a:pPr lvl="1"/>
            <a:r>
              <a:rPr lang="en-US" sz="2800" b="1" dirty="0"/>
              <a:t>Biceps</a:t>
            </a:r>
          </a:p>
          <a:p>
            <a:pPr lvl="1"/>
            <a:r>
              <a:rPr lang="en-US" sz="2800" b="1" dirty="0"/>
              <a:t>Brachialis</a:t>
            </a:r>
          </a:p>
          <a:p>
            <a:pPr lvl="1"/>
            <a:r>
              <a:rPr lang="en-US" sz="2800" b="1" dirty="0"/>
              <a:t>Triceps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EC5AF4D-1068-C84E-BB28-2641038684D5}"/>
              </a:ext>
            </a:extLst>
          </p:cNvPr>
          <p:cNvSpPr txBox="1">
            <a:spLocks/>
          </p:cNvSpPr>
          <p:nvPr/>
        </p:nvSpPr>
        <p:spPr>
          <a:xfrm>
            <a:off x="689956" y="5001491"/>
            <a:ext cx="10363200" cy="7939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Radius resists axial load and valgus</a:t>
            </a:r>
          </a:p>
        </p:txBody>
      </p:sp>
    </p:spTree>
    <p:extLst>
      <p:ext uri="{BB962C8B-B14F-4D97-AF65-F5344CB8AC3E}">
        <p14:creationId xmlns:p14="http://schemas.microsoft.com/office/powerpoint/2010/main" val="39681819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756" y="340187"/>
            <a:ext cx="10515600" cy="1325563"/>
          </a:xfrm>
        </p:spPr>
        <p:txBody>
          <a:bodyPr/>
          <a:lstStyle/>
          <a:p>
            <a:r>
              <a:rPr lang="en-US" u="sng" dirty="0"/>
              <a:t>Mechanism of Injury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Typically fall onto outstretched hand</a:t>
            </a:r>
          </a:p>
          <a:p>
            <a:pPr lvl="1"/>
            <a:r>
              <a:rPr lang="en-US" b="1" dirty="0"/>
              <a:t>Axial loading</a:t>
            </a:r>
          </a:p>
          <a:p>
            <a:pPr lvl="1"/>
            <a:r>
              <a:rPr lang="en-US" b="1" dirty="0"/>
              <a:t>Valgus force</a:t>
            </a:r>
          </a:p>
          <a:p>
            <a:r>
              <a:rPr lang="en-US" b="1" dirty="0"/>
              <a:t>Radial head/neck fractures occur along a spectrum of elbow instability</a:t>
            </a:r>
          </a:p>
          <a:p>
            <a:r>
              <a:rPr lang="en-US" b="1" dirty="0"/>
              <a:t>Any treatment requires complete understanding of the injured bone and soft tissue</a:t>
            </a:r>
          </a:p>
          <a:p>
            <a:pPr lvl="1"/>
            <a:r>
              <a:rPr lang="en-US" b="1" dirty="0"/>
              <a:t>CT scan can provide valuable info</a:t>
            </a:r>
          </a:p>
          <a:p>
            <a:endParaRPr lang="en-US" b="1" dirty="0"/>
          </a:p>
          <a:p>
            <a:pPr lvl="1"/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7F5255-FAAB-6245-AD4E-1BDC3B5C4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986" y="266614"/>
            <a:ext cx="3464258" cy="61373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342AE7-D667-2240-BF67-FAE5B5BC215E}"/>
              </a:ext>
            </a:extLst>
          </p:cNvPr>
          <p:cNvSpPr txBox="1"/>
          <p:nvPr/>
        </p:nvSpPr>
        <p:spPr>
          <a:xfrm>
            <a:off x="1743740" y="6634730"/>
            <a:ext cx="80382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Reference: Rockwood and Green’s - Figure 32.16 </a:t>
            </a:r>
          </a:p>
        </p:txBody>
      </p:sp>
    </p:spTree>
    <p:extLst>
      <p:ext uri="{BB962C8B-B14F-4D97-AF65-F5344CB8AC3E}">
        <p14:creationId xmlns:p14="http://schemas.microsoft.com/office/powerpoint/2010/main" val="1724342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756" y="340187"/>
            <a:ext cx="10515600" cy="1325563"/>
          </a:xfrm>
        </p:spPr>
        <p:txBody>
          <a:bodyPr/>
          <a:lstStyle/>
          <a:p>
            <a:r>
              <a:rPr lang="en-US" u="sng" dirty="0"/>
              <a:t>Elbow Instability</a:t>
            </a:r>
            <a:endParaRPr lang="en-US" b="1" u="sng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90816CC-2968-DE4E-9BD4-FC98E9538D9E}"/>
              </a:ext>
            </a:extLst>
          </p:cNvPr>
          <p:cNvCxnSpPr>
            <a:cxnSpLocks/>
          </p:cNvCxnSpPr>
          <p:nvPr/>
        </p:nvCxnSpPr>
        <p:spPr>
          <a:xfrm>
            <a:off x="87272" y="2092533"/>
            <a:ext cx="11999953" cy="0"/>
          </a:xfrm>
          <a:prstGeom prst="straightConnector1">
            <a:avLst/>
          </a:prstGeom>
          <a:ln w="1111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460EBF5-D124-E748-8169-00FE9D5CA0C1}"/>
              </a:ext>
            </a:extLst>
          </p:cNvPr>
          <p:cNvSpPr txBox="1"/>
          <p:nvPr/>
        </p:nvSpPr>
        <p:spPr>
          <a:xfrm>
            <a:off x="805469" y="1531577"/>
            <a:ext cx="110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Stable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6BA545-069A-B844-88F3-616803E8E936}"/>
              </a:ext>
            </a:extLst>
          </p:cNvPr>
          <p:cNvSpPr txBox="1"/>
          <p:nvPr/>
        </p:nvSpPr>
        <p:spPr>
          <a:xfrm>
            <a:off x="9908626" y="1531577"/>
            <a:ext cx="1477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Unstable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0E37C2-A9B2-B148-BCA7-71C3C589B899}"/>
              </a:ext>
            </a:extLst>
          </p:cNvPr>
          <p:cNvSpPr txBox="1"/>
          <p:nvPr/>
        </p:nvSpPr>
        <p:spPr>
          <a:xfrm>
            <a:off x="178063" y="4746238"/>
            <a:ext cx="1887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Simple dislocation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511A9A-C23F-4642-804F-AB684F78AB30}"/>
              </a:ext>
            </a:extLst>
          </p:cNvPr>
          <p:cNvSpPr txBox="1"/>
          <p:nvPr/>
        </p:nvSpPr>
        <p:spPr>
          <a:xfrm>
            <a:off x="2702028" y="4754471"/>
            <a:ext cx="156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Radial Head </a:t>
            </a:r>
            <a:r>
              <a:rPr lang="en-US" dirty="0" err="1"/>
              <a:t>Fx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96773B-162F-BB4F-88AC-9882A1B73CE1}"/>
              </a:ext>
            </a:extLst>
          </p:cNvPr>
          <p:cNvSpPr txBox="1"/>
          <p:nvPr/>
        </p:nvSpPr>
        <p:spPr>
          <a:xfrm>
            <a:off x="5279262" y="4746238"/>
            <a:ext cx="1633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Radial Head </a:t>
            </a:r>
            <a:r>
              <a:rPr lang="en-US" dirty="0" err="1"/>
              <a:t>Fx</a:t>
            </a:r>
            <a:r>
              <a:rPr lang="en-US" dirty="0"/>
              <a:t> + Dislocation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CE3D65-77D8-A149-BE42-1AAB6BA79640}"/>
              </a:ext>
            </a:extLst>
          </p:cNvPr>
          <p:cNvSpPr txBox="1"/>
          <p:nvPr/>
        </p:nvSpPr>
        <p:spPr>
          <a:xfrm>
            <a:off x="7850015" y="4662138"/>
            <a:ext cx="1743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Post Trans Olecranon </a:t>
            </a:r>
            <a:r>
              <a:rPr lang="en-US" dirty="0" err="1"/>
              <a:t>Fx</a:t>
            </a:r>
            <a:r>
              <a:rPr lang="en-US" dirty="0"/>
              <a:t> Dislocation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AE4A08-5871-EC42-AD76-F97E25743E7F}"/>
              </a:ext>
            </a:extLst>
          </p:cNvPr>
          <p:cNvSpPr txBox="1"/>
          <p:nvPr/>
        </p:nvSpPr>
        <p:spPr>
          <a:xfrm>
            <a:off x="10378689" y="4754471"/>
            <a:ext cx="1411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Terrible Triad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052D218-5986-EF43-835C-BCB91D8BB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8" y="2419300"/>
            <a:ext cx="2155134" cy="21914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7DE125-8F24-1246-A783-1C61C249B9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3"/>
          <a:stretch/>
        </p:blipFill>
        <p:spPr>
          <a:xfrm>
            <a:off x="7487675" y="2419301"/>
            <a:ext cx="2467907" cy="21922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514B8E1-F3D8-6F4F-9BD3-DCF7DA130B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655" y="2419301"/>
            <a:ext cx="2129481" cy="22288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437C43-E2A8-3541-967C-0B3311154C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232" y="2419301"/>
            <a:ext cx="2646977" cy="2192281"/>
          </a:xfrm>
          <a:prstGeom prst="rect">
            <a:avLst/>
          </a:prstGeom>
        </p:spPr>
      </p:pic>
      <p:pic>
        <p:nvPicPr>
          <p:cNvPr id="23" name="Picture 5" descr="DSCN3103">
            <a:extLst>
              <a:ext uri="{FF2B5EF4-FFF2-40B4-BE49-F238E27FC236}">
                <a16:creationId xmlns:a16="http://schemas.microsoft.com/office/drawing/2014/main" id="{E1EAB9A3-DD7A-8545-89C9-EFEE034F86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3"/>
          <a:stretch/>
        </p:blipFill>
        <p:spPr bwMode="auto">
          <a:xfrm>
            <a:off x="2277044" y="2420098"/>
            <a:ext cx="2411614" cy="219147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5B9A49F-7A32-AA4E-992F-F9890E452A40}"/>
              </a:ext>
            </a:extLst>
          </p:cNvPr>
          <p:cNvSpPr txBox="1"/>
          <p:nvPr/>
        </p:nvSpPr>
        <p:spPr>
          <a:xfrm>
            <a:off x="1743740" y="6624097"/>
            <a:ext cx="80382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Reference: Previous OTA Slides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033710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756" y="340187"/>
            <a:ext cx="10515600" cy="1325563"/>
          </a:xfrm>
        </p:spPr>
        <p:txBody>
          <a:bodyPr/>
          <a:lstStyle/>
          <a:p>
            <a:r>
              <a:rPr lang="en-US" b="1" u="sng" dirty="0"/>
              <a:t>Radial Head Fra</a:t>
            </a:r>
            <a:r>
              <a:rPr lang="en-US" u="sng" dirty="0"/>
              <a:t>ctures</a:t>
            </a:r>
            <a:endParaRPr lang="en-US" b="1" u="sng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A23652-B5C7-7140-A8FA-7F64CC931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US" dirty="0"/>
              <a:t>Mason Classification – Type 1</a:t>
            </a:r>
          </a:p>
          <a:p>
            <a:pPr lvl="1"/>
            <a:r>
              <a:rPr lang="en-US" dirty="0"/>
              <a:t>Non- displaced </a:t>
            </a:r>
            <a:r>
              <a:rPr lang="en-US" dirty="0" err="1"/>
              <a:t>fx</a:t>
            </a:r>
            <a:r>
              <a:rPr lang="en-US" dirty="0"/>
              <a:t> or minimally displaced (&lt;2mm)</a:t>
            </a:r>
          </a:p>
          <a:p>
            <a:pPr lvl="1"/>
            <a:r>
              <a:rPr lang="en-US" dirty="0"/>
              <a:t>No mechanical block to forearm rotation</a:t>
            </a:r>
          </a:p>
          <a:p>
            <a:pPr lvl="1"/>
            <a:endParaRPr lang="en-US" dirty="0"/>
          </a:p>
        </p:txBody>
      </p:sp>
      <p:pic>
        <p:nvPicPr>
          <p:cNvPr id="7" name="Picture 4" descr="RHFX class">
            <a:extLst>
              <a:ext uri="{FF2B5EF4-FFF2-40B4-BE49-F238E27FC236}">
                <a16:creationId xmlns:a16="http://schemas.microsoft.com/office/drawing/2014/main" id="{DE86845C-5DF6-284E-9B7E-BC4905A57D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5" t="8898" r="60199" b="4706"/>
          <a:stretch/>
        </p:blipFill>
        <p:spPr bwMode="auto">
          <a:xfrm>
            <a:off x="8396238" y="340187"/>
            <a:ext cx="3510455" cy="2648606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34513F-2862-2D44-869D-DDFD258BEC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1"/>
          <a:stretch/>
        </p:blipFill>
        <p:spPr>
          <a:xfrm>
            <a:off x="2750015" y="3784130"/>
            <a:ext cx="3335501" cy="25527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94B5AB-5AFA-4B49-9D0A-43DC431ED7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410" y="3192257"/>
            <a:ext cx="3032575" cy="26486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72390D7-34DB-5F47-8564-2B90446FA9AE}"/>
              </a:ext>
            </a:extLst>
          </p:cNvPr>
          <p:cNvSpPr txBox="1"/>
          <p:nvPr/>
        </p:nvSpPr>
        <p:spPr>
          <a:xfrm>
            <a:off x="1743740" y="6624097"/>
            <a:ext cx="80382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Reference: Previous OTA Slides and the Clinical Library of Thomas </a:t>
            </a:r>
            <a:r>
              <a:rPr lang="en-US" sz="1100" dirty="0" err="1"/>
              <a:t>Krupko</a:t>
            </a:r>
            <a:r>
              <a:rPr lang="en-US" sz="1100" dirty="0"/>
              <a:t> MD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34073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756" y="340187"/>
            <a:ext cx="10515600" cy="1325563"/>
          </a:xfrm>
        </p:spPr>
        <p:txBody>
          <a:bodyPr/>
          <a:lstStyle/>
          <a:p>
            <a:r>
              <a:rPr lang="en-US" b="1" u="sng" dirty="0"/>
              <a:t>Radial Head Fra</a:t>
            </a:r>
            <a:r>
              <a:rPr lang="en-US" u="sng" dirty="0"/>
              <a:t>ctures</a:t>
            </a:r>
            <a:endParaRPr lang="en-US" b="1" u="sng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A23652-B5C7-7140-A8FA-7F64CC931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US" dirty="0"/>
              <a:t>Mason Classification – Type 2</a:t>
            </a:r>
          </a:p>
          <a:p>
            <a:pPr lvl="1"/>
            <a:r>
              <a:rPr lang="en-US" dirty="0"/>
              <a:t>Displaced &gt;2mm or angulated</a:t>
            </a:r>
          </a:p>
          <a:p>
            <a:pPr lvl="1"/>
            <a:r>
              <a:rPr lang="en-US" dirty="0"/>
              <a:t>Possible block to rotation</a:t>
            </a:r>
          </a:p>
        </p:txBody>
      </p:sp>
      <p:pic>
        <p:nvPicPr>
          <p:cNvPr id="5" name="Picture 4" descr="RHFX class">
            <a:extLst>
              <a:ext uri="{FF2B5EF4-FFF2-40B4-BE49-F238E27FC236}">
                <a16:creationId xmlns:a16="http://schemas.microsoft.com/office/drawing/2014/main" id="{4E91C3E3-7FAD-7248-BEA1-50D6B5BBDF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19" t="9928" r="30420" b="2992"/>
          <a:stretch/>
        </p:blipFill>
        <p:spPr bwMode="auto">
          <a:xfrm>
            <a:off x="8480306" y="248056"/>
            <a:ext cx="3457904" cy="2669627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D6F5F5-4C6C-1849-BD66-61A3BEC950CE}"/>
              </a:ext>
            </a:extLst>
          </p:cNvPr>
          <p:cNvSpPr txBox="1"/>
          <p:nvPr/>
        </p:nvSpPr>
        <p:spPr>
          <a:xfrm>
            <a:off x="1743740" y="6624097"/>
            <a:ext cx="80382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Reference: Previous OTA Slides and the Clinical Library of Thomas </a:t>
            </a:r>
            <a:r>
              <a:rPr lang="en-US" sz="1100" dirty="0" err="1"/>
              <a:t>Krupko</a:t>
            </a:r>
            <a:r>
              <a:rPr lang="en-US" sz="1100" dirty="0"/>
              <a:t> MD</a:t>
            </a:r>
          </a:p>
          <a:p>
            <a:endParaRPr lang="en-US" sz="1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CF3211-7376-E345-B74C-BF1DFF7D9B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846" y="2780846"/>
            <a:ext cx="2514600" cy="3505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1DB074-33C0-B143-9629-10107B3C55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261" y="3290188"/>
            <a:ext cx="3222277" cy="316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066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756" y="340187"/>
            <a:ext cx="10515600" cy="1325563"/>
          </a:xfrm>
        </p:spPr>
        <p:txBody>
          <a:bodyPr/>
          <a:lstStyle/>
          <a:p>
            <a:r>
              <a:rPr lang="en-US" b="1" u="sng" dirty="0"/>
              <a:t>Radial Head Fra</a:t>
            </a:r>
            <a:r>
              <a:rPr lang="en-US" u="sng" dirty="0"/>
              <a:t>ctures</a:t>
            </a:r>
            <a:endParaRPr lang="en-US" b="1" u="sng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A23652-B5C7-7140-A8FA-7F64CC931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US" dirty="0"/>
              <a:t>Mason Classification – Type 3</a:t>
            </a:r>
          </a:p>
          <a:p>
            <a:pPr lvl="1"/>
            <a:r>
              <a:rPr lang="en-US" dirty="0"/>
              <a:t>Comminuted</a:t>
            </a:r>
          </a:p>
          <a:p>
            <a:pPr lvl="1"/>
            <a:r>
              <a:rPr lang="en-US" dirty="0"/>
              <a:t>Displaced</a:t>
            </a:r>
          </a:p>
          <a:p>
            <a:pPr lvl="1"/>
            <a:r>
              <a:rPr lang="en-US" dirty="0"/>
              <a:t>Obvious block to rotation</a:t>
            </a:r>
          </a:p>
          <a:p>
            <a:pPr lvl="1"/>
            <a:endParaRPr lang="en-US" dirty="0"/>
          </a:p>
        </p:txBody>
      </p:sp>
      <p:pic>
        <p:nvPicPr>
          <p:cNvPr id="5" name="Picture 4" descr="RHFX class">
            <a:extLst>
              <a:ext uri="{FF2B5EF4-FFF2-40B4-BE49-F238E27FC236}">
                <a16:creationId xmlns:a16="http://schemas.microsoft.com/office/drawing/2014/main" id="{25020609-7852-384F-8E66-52A7D14D7B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07" t="10270" b="2991"/>
          <a:stretch/>
        </p:blipFill>
        <p:spPr bwMode="auto">
          <a:xfrm>
            <a:off x="8462742" y="305109"/>
            <a:ext cx="3426949" cy="2659117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46137C-B1C5-8A46-8C57-137D2B414619}"/>
              </a:ext>
            </a:extLst>
          </p:cNvPr>
          <p:cNvSpPr txBox="1"/>
          <p:nvPr/>
        </p:nvSpPr>
        <p:spPr>
          <a:xfrm>
            <a:off x="1743740" y="6624097"/>
            <a:ext cx="80382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Reference: Previous OTA Slides and courtesy of Thomas Wright MD</a:t>
            </a:r>
          </a:p>
          <a:p>
            <a:endParaRPr lang="en-US" sz="1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811670-F534-2F46-87E5-49DF586EF7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357" y="2429391"/>
            <a:ext cx="2463800" cy="3594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35586E-4311-914E-AA77-363025006E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246" y="3588651"/>
            <a:ext cx="2894566" cy="292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461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756" y="340187"/>
            <a:ext cx="10515600" cy="1325563"/>
          </a:xfrm>
        </p:spPr>
        <p:txBody>
          <a:bodyPr/>
          <a:lstStyle/>
          <a:p>
            <a:r>
              <a:rPr lang="en-US" b="1" u="sng" dirty="0"/>
              <a:t>Radial Head Fra</a:t>
            </a:r>
            <a:r>
              <a:rPr lang="en-US" u="sng" dirty="0"/>
              <a:t>ctures</a:t>
            </a:r>
            <a:endParaRPr lang="en-US" b="1" u="sng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A23652-B5C7-7140-A8FA-7F64CC931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US" dirty="0"/>
              <a:t>Mason Classification – Type 4</a:t>
            </a:r>
          </a:p>
          <a:p>
            <a:pPr lvl="1"/>
            <a:r>
              <a:rPr lang="en-US" dirty="0"/>
              <a:t>Hotchkiss Modification</a:t>
            </a:r>
          </a:p>
          <a:p>
            <a:pPr lvl="1"/>
            <a:r>
              <a:rPr lang="en-US" dirty="0"/>
              <a:t>Bridges the gap with more complex elbow instability</a:t>
            </a:r>
          </a:p>
          <a:p>
            <a:pPr lvl="1"/>
            <a:r>
              <a:rPr lang="en-US" dirty="0"/>
              <a:t>Radial head </a:t>
            </a:r>
            <a:r>
              <a:rPr lang="en-US" dirty="0" err="1"/>
              <a:t>fx</a:t>
            </a:r>
            <a:r>
              <a:rPr lang="en-US" dirty="0"/>
              <a:t> with elbow dislocation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Beware LUCL avulsion and coronoid </a:t>
            </a:r>
            <a:r>
              <a:rPr lang="en-US" dirty="0" err="1"/>
              <a:t>fx</a:t>
            </a:r>
            <a:r>
              <a:rPr lang="en-US" dirty="0"/>
              <a:t> (terrible triad)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46137C-B1C5-8A46-8C57-137D2B414619}"/>
              </a:ext>
            </a:extLst>
          </p:cNvPr>
          <p:cNvSpPr txBox="1"/>
          <p:nvPr/>
        </p:nvSpPr>
        <p:spPr>
          <a:xfrm>
            <a:off x="1743740" y="6624097"/>
            <a:ext cx="80382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Reference: Clinical Library of Thomas </a:t>
            </a:r>
            <a:r>
              <a:rPr lang="en-US" sz="1100" dirty="0" err="1"/>
              <a:t>Krupko</a:t>
            </a:r>
            <a:r>
              <a:rPr lang="en-US" sz="1100" dirty="0"/>
              <a:t> MD</a:t>
            </a:r>
          </a:p>
          <a:p>
            <a:endParaRPr lang="en-US" sz="1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AD4943-91DA-F241-BBCE-3089B81076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04" b="8579"/>
          <a:stretch/>
        </p:blipFill>
        <p:spPr>
          <a:xfrm rot="10800000">
            <a:off x="6188936" y="1801248"/>
            <a:ext cx="2729948" cy="3255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C647A0-3440-6440-BE82-8E5DDAF331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011820" y="1801250"/>
            <a:ext cx="3089262" cy="325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2982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046" y="41379"/>
            <a:ext cx="10515600" cy="1325563"/>
          </a:xfrm>
        </p:spPr>
        <p:txBody>
          <a:bodyPr/>
          <a:lstStyle/>
          <a:p>
            <a:pPr algn="ctr"/>
            <a:r>
              <a:rPr lang="en-US" u="sng" dirty="0"/>
              <a:t>Radial Head Fractures – Treatment Algorithm</a:t>
            </a:r>
            <a:endParaRPr lang="en-US" b="1" u="sng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5A5EFD-3FE5-454E-A50A-45AC809C3932}"/>
              </a:ext>
            </a:extLst>
          </p:cNvPr>
          <p:cNvSpPr txBox="1"/>
          <p:nvPr/>
        </p:nvSpPr>
        <p:spPr>
          <a:xfrm>
            <a:off x="4995378" y="1495276"/>
            <a:ext cx="22012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Fracture Size &gt; 25%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C35AD6-9C55-6547-90A5-7CEF58F039C4}"/>
              </a:ext>
            </a:extLst>
          </p:cNvPr>
          <p:cNvSpPr txBox="1"/>
          <p:nvPr/>
        </p:nvSpPr>
        <p:spPr>
          <a:xfrm>
            <a:off x="2407930" y="2238403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No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8468C5-1418-2A46-BC2A-E6855ADFA64C}"/>
              </a:ext>
            </a:extLst>
          </p:cNvPr>
          <p:cNvSpPr txBox="1"/>
          <p:nvPr/>
        </p:nvSpPr>
        <p:spPr>
          <a:xfrm>
            <a:off x="9094139" y="2238768"/>
            <a:ext cx="5205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Yes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298E17-476F-5E40-AAD6-E6BD72299591}"/>
              </a:ext>
            </a:extLst>
          </p:cNvPr>
          <p:cNvSpPr txBox="1"/>
          <p:nvPr/>
        </p:nvSpPr>
        <p:spPr>
          <a:xfrm>
            <a:off x="1453726" y="2892790"/>
            <a:ext cx="2392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Displacement &gt; 2mm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CC516F-861A-954C-8CD3-71083FCB472C}"/>
              </a:ext>
            </a:extLst>
          </p:cNvPr>
          <p:cNvSpPr txBox="1"/>
          <p:nvPr/>
        </p:nvSpPr>
        <p:spPr>
          <a:xfrm>
            <a:off x="969298" y="3632983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89AAA9-23C4-1643-9F51-F7CB1E0A93FF}"/>
              </a:ext>
            </a:extLst>
          </p:cNvPr>
          <p:cNvSpPr txBox="1"/>
          <p:nvPr/>
        </p:nvSpPr>
        <p:spPr>
          <a:xfrm>
            <a:off x="3514425" y="3632983"/>
            <a:ext cx="5205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Yes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75E452-EA28-FA4F-A81A-8FCC366DB807}"/>
              </a:ext>
            </a:extLst>
          </p:cNvPr>
          <p:cNvSpPr txBox="1"/>
          <p:nvPr/>
        </p:nvSpPr>
        <p:spPr>
          <a:xfrm>
            <a:off x="451240" y="4324274"/>
            <a:ext cx="15205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Early Motion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82DF06-E219-8A42-AC19-A49AA792064C}"/>
              </a:ext>
            </a:extLst>
          </p:cNvPr>
          <p:cNvSpPr txBox="1"/>
          <p:nvPr/>
        </p:nvSpPr>
        <p:spPr>
          <a:xfrm>
            <a:off x="3896155" y="5715002"/>
            <a:ext cx="13825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Excision of Fragment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24BECE-272D-F349-B7AE-5BBFD266208D}"/>
              </a:ext>
            </a:extLst>
          </p:cNvPr>
          <p:cNvSpPr txBox="1"/>
          <p:nvPr/>
        </p:nvSpPr>
        <p:spPr>
          <a:xfrm>
            <a:off x="2794099" y="4318234"/>
            <a:ext cx="1789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Motion Limited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69F258-18A3-0341-81ED-49FD137867B0}"/>
              </a:ext>
            </a:extLst>
          </p:cNvPr>
          <p:cNvSpPr txBox="1"/>
          <p:nvPr/>
        </p:nvSpPr>
        <p:spPr>
          <a:xfrm>
            <a:off x="2082073" y="5720979"/>
            <a:ext cx="1595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Early Motion – Close F/U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5A72BC-63C3-A54F-B1A0-D45F03CD0175}"/>
              </a:ext>
            </a:extLst>
          </p:cNvPr>
          <p:cNvSpPr txBox="1"/>
          <p:nvPr/>
        </p:nvSpPr>
        <p:spPr>
          <a:xfrm>
            <a:off x="8154427" y="2891686"/>
            <a:ext cx="2392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Displacement &gt; 2mm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540414-3BF8-104B-B225-A26E460E2F67}"/>
              </a:ext>
            </a:extLst>
          </p:cNvPr>
          <p:cNvSpPr txBox="1"/>
          <p:nvPr/>
        </p:nvSpPr>
        <p:spPr>
          <a:xfrm>
            <a:off x="7582809" y="3632983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96E6FF-44EA-D545-B0BB-7F46A5644D17}"/>
              </a:ext>
            </a:extLst>
          </p:cNvPr>
          <p:cNvSpPr txBox="1"/>
          <p:nvPr/>
        </p:nvSpPr>
        <p:spPr>
          <a:xfrm>
            <a:off x="10314228" y="3632983"/>
            <a:ext cx="5205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Yes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95095E-A674-0A4F-9B2F-B03FBE0B11A0}"/>
              </a:ext>
            </a:extLst>
          </p:cNvPr>
          <p:cNvSpPr txBox="1"/>
          <p:nvPr/>
        </p:nvSpPr>
        <p:spPr>
          <a:xfrm>
            <a:off x="6930162" y="4318234"/>
            <a:ext cx="1789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Motion Limited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3EF487-86FF-C14F-8F60-A3401AAB2B40}"/>
              </a:ext>
            </a:extLst>
          </p:cNvPr>
          <p:cNvSpPr txBox="1"/>
          <p:nvPr/>
        </p:nvSpPr>
        <p:spPr>
          <a:xfrm>
            <a:off x="6664693" y="5040568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1412F2-781B-7C4D-AF02-7546A3A8C998}"/>
              </a:ext>
            </a:extLst>
          </p:cNvPr>
          <p:cNvSpPr txBox="1"/>
          <p:nvPr/>
        </p:nvSpPr>
        <p:spPr>
          <a:xfrm>
            <a:off x="8430316" y="5038775"/>
            <a:ext cx="5205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Yes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781C0C-3A36-D641-97CA-440627EC8E6F}"/>
              </a:ext>
            </a:extLst>
          </p:cNvPr>
          <p:cNvSpPr txBox="1"/>
          <p:nvPr/>
        </p:nvSpPr>
        <p:spPr>
          <a:xfrm>
            <a:off x="6134575" y="5720979"/>
            <a:ext cx="1595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Early Motion – Close F/U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554B44-4755-264B-8132-1DEEC06D62E7}"/>
              </a:ext>
            </a:extLst>
          </p:cNvPr>
          <p:cNvSpPr txBox="1"/>
          <p:nvPr/>
        </p:nvSpPr>
        <p:spPr>
          <a:xfrm>
            <a:off x="9384004" y="4318234"/>
            <a:ext cx="2380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3 or More Fragments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181499-0908-FA47-8B6B-E12BDE00B7C6}"/>
              </a:ext>
            </a:extLst>
          </p:cNvPr>
          <p:cNvSpPr txBox="1"/>
          <p:nvPr/>
        </p:nvSpPr>
        <p:spPr>
          <a:xfrm>
            <a:off x="9407162" y="5027386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A47D144-2FC4-194C-A027-DF28F5B1C8CC}"/>
              </a:ext>
            </a:extLst>
          </p:cNvPr>
          <p:cNvSpPr txBox="1"/>
          <p:nvPr/>
        </p:nvSpPr>
        <p:spPr>
          <a:xfrm>
            <a:off x="11166835" y="5046348"/>
            <a:ext cx="5205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Yes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DCBAC7-60D6-A04E-AEA3-C561B62A239F}"/>
              </a:ext>
            </a:extLst>
          </p:cNvPr>
          <p:cNvSpPr txBox="1"/>
          <p:nvPr/>
        </p:nvSpPr>
        <p:spPr>
          <a:xfrm>
            <a:off x="9304848" y="5753729"/>
            <a:ext cx="676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ORIF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9745AD-8E14-1341-9DE6-B7A01D3953FA}"/>
              </a:ext>
            </a:extLst>
          </p:cNvPr>
          <p:cNvSpPr txBox="1"/>
          <p:nvPr/>
        </p:nvSpPr>
        <p:spPr>
          <a:xfrm>
            <a:off x="10685837" y="5748622"/>
            <a:ext cx="1482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Arthroplasty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4C203C25-F729-4D42-9EF1-E0A2E580D902}"/>
              </a:ext>
            </a:extLst>
          </p:cNvPr>
          <p:cNvCxnSpPr>
            <a:stCxn id="5" idx="2"/>
            <a:endCxn id="7" idx="0"/>
          </p:cNvCxnSpPr>
          <p:nvPr/>
        </p:nvCxnSpPr>
        <p:spPr>
          <a:xfrm>
            <a:off x="2650144" y="2638513"/>
            <a:ext cx="0" cy="25427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E2A528E0-E3F3-FE4A-B68F-A097EBB1D5A9}"/>
              </a:ext>
            </a:extLst>
          </p:cNvPr>
          <p:cNvCxnSpPr/>
          <p:nvPr/>
        </p:nvCxnSpPr>
        <p:spPr>
          <a:xfrm>
            <a:off x="9350844" y="2641916"/>
            <a:ext cx="0" cy="25427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Elbow Connector 67">
            <a:extLst>
              <a:ext uri="{FF2B5EF4-FFF2-40B4-BE49-F238E27FC236}">
                <a16:creationId xmlns:a16="http://schemas.microsoft.com/office/drawing/2014/main" id="{B88578D5-57F2-8849-AE93-C4E452BA3B7C}"/>
              </a:ext>
            </a:extLst>
          </p:cNvPr>
          <p:cNvCxnSpPr>
            <a:cxnSpLocks/>
            <a:stCxn id="16" idx="0"/>
            <a:endCxn id="17" idx="0"/>
          </p:cNvCxnSpPr>
          <p:nvPr/>
        </p:nvCxnSpPr>
        <p:spPr>
          <a:xfrm rot="5400000" flipH="1" flipV="1">
            <a:off x="9199757" y="2258249"/>
            <a:ext cx="12700" cy="2749469"/>
          </a:xfrm>
          <a:prstGeom prst="bentConnector3">
            <a:avLst>
              <a:gd name="adj1" fmla="val 2475000"/>
            </a:avLst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71">
            <a:extLst>
              <a:ext uri="{FF2B5EF4-FFF2-40B4-BE49-F238E27FC236}">
                <a16:creationId xmlns:a16="http://schemas.microsoft.com/office/drawing/2014/main" id="{F41A7C67-D922-114F-9D95-1D9361FC67C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493100" y="2365683"/>
            <a:ext cx="12700" cy="2563177"/>
          </a:xfrm>
          <a:prstGeom prst="bentConnector3">
            <a:avLst>
              <a:gd name="adj1" fmla="val 2362496"/>
            </a:avLst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Elbow Connector 76">
            <a:extLst>
              <a:ext uri="{FF2B5EF4-FFF2-40B4-BE49-F238E27FC236}">
                <a16:creationId xmlns:a16="http://schemas.microsoft.com/office/drawing/2014/main" id="{4D371C88-5C32-2345-AC72-235F61D2ADE2}"/>
              </a:ext>
            </a:extLst>
          </p:cNvPr>
          <p:cNvCxnSpPr>
            <a:cxnSpLocks/>
            <a:stCxn id="5" idx="0"/>
            <a:endCxn id="6" idx="0"/>
          </p:cNvCxnSpPr>
          <p:nvPr/>
        </p:nvCxnSpPr>
        <p:spPr>
          <a:xfrm rot="16200000" flipH="1">
            <a:off x="6002090" y="-1113544"/>
            <a:ext cx="365" cy="6704259"/>
          </a:xfrm>
          <a:prstGeom prst="bentConnector3">
            <a:avLst>
              <a:gd name="adj1" fmla="val -86116438"/>
            </a:avLst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D07498EE-A22E-E444-8506-BFDC14359AAE}"/>
              </a:ext>
            </a:extLst>
          </p:cNvPr>
          <p:cNvCxnSpPr/>
          <p:nvPr/>
        </p:nvCxnSpPr>
        <p:spPr>
          <a:xfrm>
            <a:off x="1205766" y="4033093"/>
            <a:ext cx="0" cy="25427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501EF328-DC8A-1844-B014-334F314E272D}"/>
              </a:ext>
            </a:extLst>
          </p:cNvPr>
          <p:cNvCxnSpPr/>
          <p:nvPr/>
        </p:nvCxnSpPr>
        <p:spPr>
          <a:xfrm>
            <a:off x="3768945" y="4033093"/>
            <a:ext cx="0" cy="25427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F35CF27B-1365-E745-814A-4115EDA862CB}"/>
              </a:ext>
            </a:extLst>
          </p:cNvPr>
          <p:cNvCxnSpPr>
            <a:cxnSpLocks/>
          </p:cNvCxnSpPr>
          <p:nvPr/>
        </p:nvCxnSpPr>
        <p:spPr>
          <a:xfrm>
            <a:off x="7831372" y="4033092"/>
            <a:ext cx="0" cy="25427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21E41ADD-7E59-FA43-84C8-B924A3C0059A}"/>
              </a:ext>
            </a:extLst>
          </p:cNvPr>
          <p:cNvCxnSpPr/>
          <p:nvPr/>
        </p:nvCxnSpPr>
        <p:spPr>
          <a:xfrm>
            <a:off x="10580842" y="4033091"/>
            <a:ext cx="0" cy="25427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6CA284EC-9839-4546-BBDB-40CBF5C79262}"/>
              </a:ext>
            </a:extLst>
          </p:cNvPr>
          <p:cNvSpPr txBox="1"/>
          <p:nvPr/>
        </p:nvSpPr>
        <p:spPr>
          <a:xfrm>
            <a:off x="2637613" y="5038776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No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914C433-7145-254A-8485-BD99E74A57B8}"/>
              </a:ext>
            </a:extLst>
          </p:cNvPr>
          <p:cNvSpPr txBox="1"/>
          <p:nvPr/>
        </p:nvSpPr>
        <p:spPr>
          <a:xfrm>
            <a:off x="4246939" y="5042362"/>
            <a:ext cx="5205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Yes</a:t>
            </a:r>
          </a:p>
        </p:txBody>
      </p:sp>
      <p:cxnSp>
        <p:nvCxnSpPr>
          <p:cNvPr id="92" name="Elbow Connector 91">
            <a:extLst>
              <a:ext uri="{FF2B5EF4-FFF2-40B4-BE49-F238E27FC236}">
                <a16:creationId xmlns:a16="http://schemas.microsoft.com/office/drawing/2014/main" id="{9E786AA3-7740-5447-A39B-5B364FAF6EE8}"/>
              </a:ext>
            </a:extLst>
          </p:cNvPr>
          <p:cNvCxnSpPr>
            <a:cxnSpLocks/>
            <a:stCxn id="89" idx="0"/>
            <a:endCxn id="90" idx="0"/>
          </p:cNvCxnSpPr>
          <p:nvPr/>
        </p:nvCxnSpPr>
        <p:spPr>
          <a:xfrm rot="16200000" flipH="1">
            <a:off x="3691722" y="4226881"/>
            <a:ext cx="3586" cy="1627376"/>
          </a:xfrm>
          <a:prstGeom prst="bentConnector3">
            <a:avLst>
              <a:gd name="adj1" fmla="val -7968461"/>
            </a:avLst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AEFA2E0B-DA4F-7D41-A2E0-AFFC58024086}"/>
              </a:ext>
            </a:extLst>
          </p:cNvPr>
          <p:cNvCxnSpPr/>
          <p:nvPr/>
        </p:nvCxnSpPr>
        <p:spPr>
          <a:xfrm>
            <a:off x="2879827" y="5417862"/>
            <a:ext cx="0" cy="25427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087B959F-B80B-8348-98D8-B9D4B3D0CAFB}"/>
              </a:ext>
            </a:extLst>
          </p:cNvPr>
          <p:cNvCxnSpPr/>
          <p:nvPr/>
        </p:nvCxnSpPr>
        <p:spPr>
          <a:xfrm>
            <a:off x="4508056" y="5417861"/>
            <a:ext cx="0" cy="25427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Elbow Connector 102">
            <a:extLst>
              <a:ext uri="{FF2B5EF4-FFF2-40B4-BE49-F238E27FC236}">
                <a16:creationId xmlns:a16="http://schemas.microsoft.com/office/drawing/2014/main" id="{AD23C809-04A3-9542-A101-89579EDAC32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788970" y="4116352"/>
            <a:ext cx="37860" cy="1795772"/>
          </a:xfrm>
          <a:prstGeom prst="bentConnector3">
            <a:avLst>
              <a:gd name="adj1" fmla="val 779279"/>
            </a:avLst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Elbow Connector 107">
            <a:extLst>
              <a:ext uri="{FF2B5EF4-FFF2-40B4-BE49-F238E27FC236}">
                <a16:creationId xmlns:a16="http://schemas.microsoft.com/office/drawing/2014/main" id="{CF58ABFE-4EFC-BA44-A92B-3E8E1651542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0528332" y="4106972"/>
            <a:ext cx="37860" cy="1795772"/>
          </a:xfrm>
          <a:prstGeom prst="bentConnector3">
            <a:avLst>
              <a:gd name="adj1" fmla="val 779279"/>
            </a:avLst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6C8F6E05-8113-F243-B582-B8ACCD65559C}"/>
              </a:ext>
            </a:extLst>
          </p:cNvPr>
          <p:cNvCxnSpPr/>
          <p:nvPr/>
        </p:nvCxnSpPr>
        <p:spPr>
          <a:xfrm>
            <a:off x="6906907" y="5427496"/>
            <a:ext cx="0" cy="25427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6A962F29-6E45-4443-8966-6E9495B43A0E}"/>
              </a:ext>
            </a:extLst>
          </p:cNvPr>
          <p:cNvCxnSpPr>
            <a:cxnSpLocks/>
          </p:cNvCxnSpPr>
          <p:nvPr/>
        </p:nvCxnSpPr>
        <p:spPr>
          <a:xfrm flipV="1">
            <a:off x="8907814" y="4718344"/>
            <a:ext cx="457299" cy="38815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AE644E16-302F-5342-B27D-9ADFC5C57019}"/>
              </a:ext>
            </a:extLst>
          </p:cNvPr>
          <p:cNvCxnSpPr/>
          <p:nvPr/>
        </p:nvCxnSpPr>
        <p:spPr>
          <a:xfrm>
            <a:off x="9657530" y="5446457"/>
            <a:ext cx="0" cy="25427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9FB3C662-A279-894B-B2B8-D452E9D782C0}"/>
              </a:ext>
            </a:extLst>
          </p:cNvPr>
          <p:cNvCxnSpPr/>
          <p:nvPr/>
        </p:nvCxnSpPr>
        <p:spPr>
          <a:xfrm>
            <a:off x="11427098" y="5444263"/>
            <a:ext cx="0" cy="25427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4B88F107-79FC-FF4B-A86D-D2CEA5A6A8BE}"/>
              </a:ext>
            </a:extLst>
          </p:cNvPr>
          <p:cNvSpPr txBox="1"/>
          <p:nvPr/>
        </p:nvSpPr>
        <p:spPr>
          <a:xfrm>
            <a:off x="1743740" y="6624097"/>
            <a:ext cx="80382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Reference: Revised from Previous OTA Slides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4433173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756" y="340187"/>
            <a:ext cx="10515600" cy="1325563"/>
          </a:xfrm>
        </p:spPr>
        <p:txBody>
          <a:bodyPr/>
          <a:lstStyle/>
          <a:p>
            <a:r>
              <a:rPr lang="en-US" u="sng" dirty="0"/>
              <a:t>Lateral Elbow – Approaches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US" b="1" dirty="0"/>
              <a:t>Kocher</a:t>
            </a:r>
          </a:p>
          <a:p>
            <a:pPr lvl="1"/>
            <a:r>
              <a:rPr lang="en-US" b="1" dirty="0"/>
              <a:t>Most often utilized for radial head</a:t>
            </a:r>
          </a:p>
          <a:p>
            <a:pPr lvl="1"/>
            <a:r>
              <a:rPr lang="en-US" b="1" dirty="0"/>
              <a:t>Interval</a:t>
            </a:r>
          </a:p>
          <a:p>
            <a:pPr lvl="2"/>
            <a:r>
              <a:rPr lang="en-US" b="1" dirty="0"/>
              <a:t>Anconeus – Radial Nerve</a:t>
            </a:r>
          </a:p>
          <a:p>
            <a:pPr lvl="2"/>
            <a:r>
              <a:rPr lang="en-US" b="1" dirty="0"/>
              <a:t>ECU – PIN</a:t>
            </a:r>
          </a:p>
          <a:p>
            <a:pPr lvl="1"/>
            <a:r>
              <a:rPr lang="en-US" b="1" dirty="0"/>
              <a:t>5cm incision from lateral epicondyle distally</a:t>
            </a:r>
          </a:p>
          <a:p>
            <a:pPr lvl="1"/>
            <a:r>
              <a:rPr lang="en-US" b="1" dirty="0"/>
              <a:t>Angled posteriorly 30-45 degrees</a:t>
            </a:r>
          </a:p>
          <a:p>
            <a:pPr lvl="1"/>
            <a:r>
              <a:rPr lang="en-US" b="1" dirty="0"/>
              <a:t>Often deep soft tissues will be disrupted by injury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0D0B3A-A278-2F4A-9061-1440DAE42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498" y="1825625"/>
            <a:ext cx="5174512" cy="388088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A3D514D-FC80-E54B-A13F-59A172B67799}"/>
              </a:ext>
            </a:extLst>
          </p:cNvPr>
          <p:cNvCxnSpPr>
            <a:cxnSpLocks/>
          </p:cNvCxnSpPr>
          <p:nvPr/>
        </p:nvCxnSpPr>
        <p:spPr>
          <a:xfrm>
            <a:off x="7576457" y="3541486"/>
            <a:ext cx="879801" cy="253273"/>
          </a:xfrm>
          <a:prstGeom prst="line">
            <a:avLst/>
          </a:prstGeom>
          <a:ln w="666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03C825A-5364-7F4E-AE09-06A14CF4DDAE}"/>
              </a:ext>
            </a:extLst>
          </p:cNvPr>
          <p:cNvSpPr txBox="1"/>
          <p:nvPr/>
        </p:nvSpPr>
        <p:spPr>
          <a:xfrm>
            <a:off x="1743740" y="6624097"/>
            <a:ext cx="80382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Reference: Clinical Library of Thomas </a:t>
            </a:r>
            <a:r>
              <a:rPr lang="en-US" sz="1100" dirty="0" err="1"/>
              <a:t>Krupko</a:t>
            </a:r>
            <a:r>
              <a:rPr lang="en-US" sz="1100" dirty="0"/>
              <a:t> MD</a:t>
            </a:r>
          </a:p>
          <a:p>
            <a:endParaRPr lang="en-US" sz="11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49F916-3B3B-3647-A39C-FE0DE7982450}"/>
              </a:ext>
            </a:extLst>
          </p:cNvPr>
          <p:cNvSpPr txBox="1"/>
          <p:nvPr/>
        </p:nvSpPr>
        <p:spPr>
          <a:xfrm>
            <a:off x="6217176" y="6031987"/>
            <a:ext cx="3585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linkClick r:id="rId3"/>
              </a:rPr>
              <a:t>OTA Online Video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187519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756" y="340187"/>
            <a:ext cx="10515600" cy="1325563"/>
          </a:xfrm>
        </p:spPr>
        <p:txBody>
          <a:bodyPr/>
          <a:lstStyle/>
          <a:p>
            <a:r>
              <a:rPr lang="en-US" u="sng" dirty="0"/>
              <a:t>Lateral Elbow – Approaches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US" b="1" dirty="0"/>
              <a:t>Kocher Pitfalls</a:t>
            </a:r>
          </a:p>
          <a:p>
            <a:pPr lvl="1"/>
            <a:r>
              <a:rPr lang="en-US" b="1" dirty="0"/>
              <a:t>Damage to LUCL</a:t>
            </a:r>
          </a:p>
          <a:p>
            <a:pPr lvl="2"/>
            <a:r>
              <a:rPr lang="en-US" b="1" dirty="0"/>
              <a:t>Stay on anterior half of radial head</a:t>
            </a:r>
          </a:p>
          <a:p>
            <a:pPr lvl="1"/>
            <a:r>
              <a:rPr lang="en-US" b="1" dirty="0"/>
              <a:t>Damage to PIN</a:t>
            </a:r>
          </a:p>
          <a:p>
            <a:pPr lvl="2"/>
            <a:r>
              <a:rPr lang="en-US" b="1" dirty="0"/>
              <a:t>Pronate the arm to move nerve distally</a:t>
            </a:r>
          </a:p>
          <a:p>
            <a:pPr lvl="2"/>
            <a:r>
              <a:rPr lang="en-US" b="1" dirty="0"/>
              <a:t>Carefully dissect distal to annular ligament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0036DC-72B0-074D-87BA-45ADD3464E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369" y="1825625"/>
            <a:ext cx="5389745" cy="39872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C19B76-64C5-FC41-99DC-F9514AE05E1B}"/>
              </a:ext>
            </a:extLst>
          </p:cNvPr>
          <p:cNvSpPr txBox="1"/>
          <p:nvPr/>
        </p:nvSpPr>
        <p:spPr>
          <a:xfrm>
            <a:off x="1743740" y="6634730"/>
            <a:ext cx="80382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Reference: Rockwood and Green’s - Figure 32.2 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04203262-4D39-A34C-996D-0117FC025EAD}"/>
              </a:ext>
            </a:extLst>
          </p:cNvPr>
          <p:cNvSpPr/>
          <p:nvPr/>
        </p:nvSpPr>
        <p:spPr>
          <a:xfrm>
            <a:off x="7402286" y="3773714"/>
            <a:ext cx="2467428" cy="1088572"/>
          </a:xfrm>
          <a:custGeom>
            <a:avLst/>
            <a:gdLst>
              <a:gd name="connsiteX0" fmla="*/ 449943 w 2467428"/>
              <a:gd name="connsiteY0" fmla="*/ 0 h 1088572"/>
              <a:gd name="connsiteX1" fmla="*/ 0 w 2467428"/>
              <a:gd name="connsiteY1" fmla="*/ 696686 h 1088572"/>
              <a:gd name="connsiteX2" fmla="*/ 478971 w 2467428"/>
              <a:gd name="connsiteY2" fmla="*/ 1045029 h 1088572"/>
              <a:gd name="connsiteX3" fmla="*/ 1016000 w 2467428"/>
              <a:gd name="connsiteY3" fmla="*/ 1088572 h 1088572"/>
              <a:gd name="connsiteX4" fmla="*/ 2467428 w 2467428"/>
              <a:gd name="connsiteY4" fmla="*/ 986972 h 1088572"/>
              <a:gd name="connsiteX5" fmla="*/ 1712685 w 2467428"/>
              <a:gd name="connsiteY5" fmla="*/ 551543 h 1088572"/>
              <a:gd name="connsiteX6" fmla="*/ 1248228 w 2467428"/>
              <a:gd name="connsiteY6" fmla="*/ 261257 h 1088572"/>
              <a:gd name="connsiteX7" fmla="*/ 449943 w 2467428"/>
              <a:gd name="connsiteY7" fmla="*/ 0 h 108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67428" h="1088572">
                <a:moveTo>
                  <a:pt x="449943" y="0"/>
                </a:moveTo>
                <a:lnTo>
                  <a:pt x="0" y="696686"/>
                </a:lnTo>
                <a:lnTo>
                  <a:pt x="478971" y="1045029"/>
                </a:lnTo>
                <a:lnTo>
                  <a:pt x="1016000" y="1088572"/>
                </a:lnTo>
                <a:lnTo>
                  <a:pt x="2467428" y="986972"/>
                </a:lnTo>
                <a:lnTo>
                  <a:pt x="1712685" y="551543"/>
                </a:lnTo>
                <a:lnTo>
                  <a:pt x="1248228" y="261257"/>
                </a:lnTo>
                <a:lnTo>
                  <a:pt x="449943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ADA82ED-0024-684D-9C74-BC2D94563FF3}"/>
              </a:ext>
            </a:extLst>
          </p:cNvPr>
          <p:cNvCxnSpPr>
            <a:cxnSpLocks/>
          </p:cNvCxnSpPr>
          <p:nvPr/>
        </p:nvCxnSpPr>
        <p:spPr>
          <a:xfrm>
            <a:off x="7469812" y="3486210"/>
            <a:ext cx="2994988" cy="635847"/>
          </a:xfrm>
          <a:prstGeom prst="line">
            <a:avLst/>
          </a:prstGeom>
          <a:ln w="635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9">
            <a:extLst>
              <a:ext uri="{FF2B5EF4-FFF2-40B4-BE49-F238E27FC236}">
                <a16:creationId xmlns:a16="http://schemas.microsoft.com/office/drawing/2014/main" id="{97D02776-A9AC-154B-A27D-1C625F3E2698}"/>
              </a:ext>
            </a:extLst>
          </p:cNvPr>
          <p:cNvSpPr/>
          <p:nvPr/>
        </p:nvSpPr>
        <p:spPr>
          <a:xfrm>
            <a:off x="8723086" y="2757714"/>
            <a:ext cx="2931886" cy="1451429"/>
          </a:xfrm>
          <a:custGeom>
            <a:avLst/>
            <a:gdLst>
              <a:gd name="connsiteX0" fmla="*/ 0 w 2931886"/>
              <a:gd name="connsiteY0" fmla="*/ 0 h 1451429"/>
              <a:gd name="connsiteX1" fmla="*/ 653143 w 2931886"/>
              <a:gd name="connsiteY1" fmla="*/ 116115 h 1451429"/>
              <a:gd name="connsiteX2" fmla="*/ 899886 w 2931886"/>
              <a:gd name="connsiteY2" fmla="*/ 246743 h 1451429"/>
              <a:gd name="connsiteX3" fmla="*/ 1349829 w 2931886"/>
              <a:gd name="connsiteY3" fmla="*/ 478972 h 1451429"/>
              <a:gd name="connsiteX4" fmla="*/ 1640115 w 2931886"/>
              <a:gd name="connsiteY4" fmla="*/ 667657 h 1451429"/>
              <a:gd name="connsiteX5" fmla="*/ 2002972 w 2931886"/>
              <a:gd name="connsiteY5" fmla="*/ 1001486 h 1451429"/>
              <a:gd name="connsiteX6" fmla="*/ 2002972 w 2931886"/>
              <a:gd name="connsiteY6" fmla="*/ 1001486 h 1451429"/>
              <a:gd name="connsiteX7" fmla="*/ 2264229 w 2931886"/>
              <a:gd name="connsiteY7" fmla="*/ 1291772 h 1451429"/>
              <a:gd name="connsiteX8" fmla="*/ 2467429 w 2931886"/>
              <a:gd name="connsiteY8" fmla="*/ 1436915 h 1451429"/>
              <a:gd name="connsiteX9" fmla="*/ 2714172 w 2931886"/>
              <a:gd name="connsiteY9" fmla="*/ 1436915 h 1451429"/>
              <a:gd name="connsiteX10" fmla="*/ 2931886 w 2931886"/>
              <a:gd name="connsiteY10" fmla="*/ 1451429 h 1451429"/>
              <a:gd name="connsiteX11" fmla="*/ 2931886 w 2931886"/>
              <a:gd name="connsiteY11" fmla="*/ 1451429 h 1451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31886" h="1451429">
                <a:moveTo>
                  <a:pt x="0" y="0"/>
                </a:moveTo>
                <a:lnTo>
                  <a:pt x="653143" y="116115"/>
                </a:lnTo>
                <a:lnTo>
                  <a:pt x="899886" y="246743"/>
                </a:lnTo>
                <a:lnTo>
                  <a:pt x="1349829" y="478972"/>
                </a:lnTo>
                <a:lnTo>
                  <a:pt x="1640115" y="667657"/>
                </a:lnTo>
                <a:lnTo>
                  <a:pt x="2002972" y="1001486"/>
                </a:lnTo>
                <a:lnTo>
                  <a:pt x="2002972" y="1001486"/>
                </a:lnTo>
                <a:lnTo>
                  <a:pt x="2264229" y="1291772"/>
                </a:lnTo>
                <a:lnTo>
                  <a:pt x="2467429" y="1436915"/>
                </a:lnTo>
                <a:lnTo>
                  <a:pt x="2714172" y="1436915"/>
                </a:lnTo>
                <a:lnTo>
                  <a:pt x="2931886" y="1451429"/>
                </a:lnTo>
                <a:lnTo>
                  <a:pt x="2931886" y="1451429"/>
                </a:ln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82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Anatomy</a:t>
            </a:r>
          </a:p>
          <a:p>
            <a:r>
              <a:rPr lang="en-US" b="1" dirty="0"/>
              <a:t>Elbow Instability</a:t>
            </a:r>
          </a:p>
          <a:p>
            <a:r>
              <a:rPr lang="en-US" b="1" dirty="0"/>
              <a:t>Radial head fractures</a:t>
            </a:r>
          </a:p>
          <a:p>
            <a:pPr lvl="1"/>
            <a:r>
              <a:rPr lang="en-US" b="1" dirty="0"/>
              <a:t>Classification</a:t>
            </a:r>
          </a:p>
          <a:p>
            <a:pPr lvl="1"/>
            <a:r>
              <a:rPr lang="en-US" b="1" dirty="0"/>
              <a:t>Treatment</a:t>
            </a:r>
          </a:p>
          <a:p>
            <a:r>
              <a:rPr lang="en-US" b="1" dirty="0"/>
              <a:t>Radial neck fractures</a:t>
            </a:r>
          </a:p>
          <a:p>
            <a:pPr lvl="1"/>
            <a:r>
              <a:rPr lang="en-US" b="1" dirty="0"/>
              <a:t>Treatment</a:t>
            </a:r>
          </a:p>
          <a:p>
            <a:r>
              <a:rPr lang="en-US" b="1" dirty="0"/>
              <a:t>Essex-</a:t>
            </a:r>
            <a:r>
              <a:rPr lang="en-US" b="1" dirty="0" err="1"/>
              <a:t>Lopresti</a:t>
            </a:r>
            <a:r>
              <a:rPr lang="en-US" b="1" dirty="0"/>
              <a:t> Injuries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5581924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756" y="340187"/>
            <a:ext cx="10515600" cy="1325563"/>
          </a:xfrm>
        </p:spPr>
        <p:txBody>
          <a:bodyPr/>
          <a:lstStyle/>
          <a:p>
            <a:r>
              <a:rPr lang="en-US" u="sng" dirty="0"/>
              <a:t>Lateral Elbow– Approaches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US" b="1" dirty="0"/>
              <a:t>Kaplan</a:t>
            </a:r>
          </a:p>
          <a:p>
            <a:pPr lvl="1"/>
            <a:r>
              <a:rPr lang="en-US" b="1" dirty="0"/>
              <a:t>Distal extension becomes dorsal Thompson approach</a:t>
            </a:r>
          </a:p>
          <a:p>
            <a:pPr lvl="1"/>
            <a:r>
              <a:rPr lang="en-US" b="1" dirty="0"/>
              <a:t>More often used for radial neck/proximal radial shaft </a:t>
            </a:r>
            <a:r>
              <a:rPr lang="en-US" b="1" dirty="0" err="1"/>
              <a:t>fxs</a:t>
            </a:r>
            <a:endParaRPr lang="en-US" b="1" dirty="0"/>
          </a:p>
          <a:p>
            <a:pPr lvl="1"/>
            <a:r>
              <a:rPr lang="en-US" b="1" dirty="0"/>
              <a:t>Interval</a:t>
            </a:r>
          </a:p>
          <a:p>
            <a:pPr lvl="2"/>
            <a:r>
              <a:rPr lang="en-US" b="1" dirty="0"/>
              <a:t>ECRB – Radial nerve or PIN (variable)</a:t>
            </a:r>
          </a:p>
          <a:p>
            <a:pPr lvl="2"/>
            <a:r>
              <a:rPr lang="en-US" b="1" dirty="0"/>
              <a:t>EDC – PIN</a:t>
            </a:r>
          </a:p>
          <a:p>
            <a:pPr lvl="1"/>
            <a:r>
              <a:rPr lang="en-US" b="1" dirty="0"/>
              <a:t>10cm incision from lateral epicondyle to Lister’s Tubercle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CC6BB9-4145-4D47-BE22-AC79B86F94B6}"/>
              </a:ext>
            </a:extLst>
          </p:cNvPr>
          <p:cNvSpPr txBox="1"/>
          <p:nvPr/>
        </p:nvSpPr>
        <p:spPr>
          <a:xfrm>
            <a:off x="6966857" y="6081486"/>
            <a:ext cx="2367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linkClick r:id="rId2"/>
              </a:rPr>
              <a:t>OTA Online Video</a:t>
            </a:r>
            <a:endParaRPr lang="en-US" sz="24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2CBB13-4362-7F46-B4A1-00D8F03C8A9B}"/>
              </a:ext>
            </a:extLst>
          </p:cNvPr>
          <p:cNvGrpSpPr/>
          <p:nvPr/>
        </p:nvGrpSpPr>
        <p:grpSpPr>
          <a:xfrm>
            <a:off x="6523871" y="1665750"/>
            <a:ext cx="5257800" cy="3943350"/>
            <a:chOff x="6523871" y="1665750"/>
            <a:chExt cx="5257800" cy="39433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15F2A88-5AB8-A747-BDB4-93EC1B3EC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3871" y="1665750"/>
              <a:ext cx="5257800" cy="3943350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9CAB7DD-015F-C742-8F4E-569EC0509342}"/>
                </a:ext>
              </a:extLst>
            </p:cNvPr>
            <p:cNvCxnSpPr>
              <a:cxnSpLocks/>
            </p:cNvCxnSpPr>
            <p:nvPr/>
          </p:nvCxnSpPr>
          <p:spPr>
            <a:xfrm>
              <a:off x="7460343" y="4034971"/>
              <a:ext cx="1436914" cy="0"/>
            </a:xfrm>
            <a:prstGeom prst="line">
              <a:avLst/>
            </a:prstGeom>
            <a:ln w="666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D9734EF-F39C-AC48-9F10-9BC4ED444E53}"/>
              </a:ext>
            </a:extLst>
          </p:cNvPr>
          <p:cNvSpPr txBox="1"/>
          <p:nvPr/>
        </p:nvSpPr>
        <p:spPr>
          <a:xfrm>
            <a:off x="1743740" y="6624097"/>
            <a:ext cx="80382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Reference: Clinical Library of Thomas </a:t>
            </a:r>
            <a:r>
              <a:rPr lang="en-US" sz="1100" dirty="0" err="1"/>
              <a:t>Krupko</a:t>
            </a:r>
            <a:r>
              <a:rPr lang="en-US" sz="1100" dirty="0"/>
              <a:t> MD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9227948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756" y="340187"/>
            <a:ext cx="10515600" cy="1325563"/>
          </a:xfrm>
        </p:spPr>
        <p:txBody>
          <a:bodyPr/>
          <a:lstStyle/>
          <a:p>
            <a:r>
              <a:rPr lang="en-US" u="sng" dirty="0"/>
              <a:t>Lateral Elbow– Approaches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US" b="1" dirty="0"/>
              <a:t>Kaplan Pitfalls</a:t>
            </a:r>
          </a:p>
          <a:p>
            <a:pPr lvl="1"/>
            <a:r>
              <a:rPr lang="en-US" b="1" dirty="0"/>
              <a:t>PIN injury</a:t>
            </a:r>
          </a:p>
          <a:p>
            <a:pPr lvl="2"/>
            <a:r>
              <a:rPr lang="en-US" b="1" dirty="0"/>
              <a:t>Palpable between two heads of supinator. </a:t>
            </a:r>
          </a:p>
          <a:p>
            <a:pPr lvl="2"/>
            <a:r>
              <a:rPr lang="en-US" b="1" dirty="0"/>
              <a:t>Distal dissection can be utilized to locate the nerve (see image)</a:t>
            </a:r>
          </a:p>
          <a:p>
            <a:pPr lvl="2"/>
            <a:r>
              <a:rPr lang="en-US" b="1" dirty="0"/>
              <a:t>Can also split supinator (next slide)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3FA224-8328-6047-9638-42E7B08C82B9}"/>
              </a:ext>
            </a:extLst>
          </p:cNvPr>
          <p:cNvSpPr txBox="1"/>
          <p:nvPr/>
        </p:nvSpPr>
        <p:spPr>
          <a:xfrm>
            <a:off x="1743740" y="6624097"/>
            <a:ext cx="80382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Reference: Clinical Library of Thomas </a:t>
            </a:r>
            <a:r>
              <a:rPr lang="en-US" sz="1100" dirty="0" err="1"/>
              <a:t>Krupko</a:t>
            </a:r>
            <a:r>
              <a:rPr lang="en-US" sz="1100" dirty="0"/>
              <a:t> MD</a:t>
            </a:r>
          </a:p>
          <a:p>
            <a:endParaRPr lang="en-US" sz="11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24C91A-CB05-2340-8F60-4712E5811C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9" t="8396" r="3644" b="9469"/>
          <a:stretch/>
        </p:blipFill>
        <p:spPr>
          <a:xfrm flipH="1">
            <a:off x="6440555" y="1665750"/>
            <a:ext cx="5539409" cy="37932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05BCFF-C1EA-0E46-8A3D-F059AE2B871B}"/>
              </a:ext>
            </a:extLst>
          </p:cNvPr>
          <p:cNvSpPr txBox="1"/>
          <p:nvPr/>
        </p:nvSpPr>
        <p:spPr>
          <a:xfrm>
            <a:off x="4202597" y="5089715"/>
            <a:ext cx="1893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Lateral Epicondyle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2859B5-5E47-2D4B-A964-DF23A3F9D89B}"/>
              </a:ext>
            </a:extLst>
          </p:cNvPr>
          <p:cNvSpPr txBox="1"/>
          <p:nvPr/>
        </p:nvSpPr>
        <p:spPr>
          <a:xfrm>
            <a:off x="7780292" y="1072851"/>
            <a:ext cx="1329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Mobile Wad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A3FBC9-B760-F94E-B719-A88438C75769}"/>
              </a:ext>
            </a:extLst>
          </p:cNvPr>
          <p:cNvSpPr txBox="1"/>
          <p:nvPr/>
        </p:nvSpPr>
        <p:spPr>
          <a:xfrm>
            <a:off x="7063196" y="5752669"/>
            <a:ext cx="2147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Dorsal Compartment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C188E4-D118-A247-9222-D4F65BA61F97}"/>
              </a:ext>
            </a:extLst>
          </p:cNvPr>
          <p:cNvSpPr txBox="1"/>
          <p:nvPr/>
        </p:nvSpPr>
        <p:spPr>
          <a:xfrm>
            <a:off x="10339119" y="1072851"/>
            <a:ext cx="1094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Supinator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D7F8C2-E296-5E4E-A703-3DFE16FDF6BB}"/>
              </a:ext>
            </a:extLst>
          </p:cNvPr>
          <p:cNvSpPr txBox="1"/>
          <p:nvPr/>
        </p:nvSpPr>
        <p:spPr>
          <a:xfrm>
            <a:off x="10124445" y="5752669"/>
            <a:ext cx="1523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Find PIN here!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ED90CA9-2954-AD4E-8D6E-2272778FC5CD}"/>
              </a:ext>
            </a:extLst>
          </p:cNvPr>
          <p:cNvCxnSpPr>
            <a:cxnSpLocks/>
          </p:cNvCxnSpPr>
          <p:nvPr/>
        </p:nvCxnSpPr>
        <p:spPr>
          <a:xfrm flipV="1">
            <a:off x="6003235" y="3604591"/>
            <a:ext cx="1272208" cy="148512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C62016D-0088-644C-BADF-5293CAAD5DD1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8444897" y="1442183"/>
            <a:ext cx="1337056" cy="14600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E9BDE2D-A3A8-6945-969C-8C45DEF53C59}"/>
              </a:ext>
            </a:extLst>
          </p:cNvPr>
          <p:cNvCxnSpPr>
            <a:cxnSpLocks/>
          </p:cNvCxnSpPr>
          <p:nvPr/>
        </p:nvCxnSpPr>
        <p:spPr>
          <a:xfrm flipV="1">
            <a:off x="8348870" y="4518991"/>
            <a:ext cx="1990249" cy="123367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1D33965-EFD8-B642-BCAF-158BF52A07D0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9781953" y="1442183"/>
            <a:ext cx="1104175" cy="23346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9F6CA2F-8486-CD40-9C88-5CA169CF3E17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10681252" y="4002157"/>
            <a:ext cx="204876" cy="17505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88743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756" y="340187"/>
            <a:ext cx="10515600" cy="1325563"/>
          </a:xfrm>
        </p:spPr>
        <p:txBody>
          <a:bodyPr/>
          <a:lstStyle/>
          <a:p>
            <a:r>
              <a:rPr lang="en-US" u="sng" dirty="0"/>
              <a:t>Lateral Elbow– Approaches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US" b="1" dirty="0"/>
              <a:t>Kaplan Pitfalls</a:t>
            </a:r>
          </a:p>
          <a:p>
            <a:pPr lvl="1"/>
            <a:r>
              <a:rPr lang="en-US" b="1" dirty="0"/>
              <a:t>PIN injury</a:t>
            </a:r>
          </a:p>
          <a:p>
            <a:pPr lvl="2"/>
            <a:r>
              <a:rPr lang="en-US" b="1" dirty="0"/>
              <a:t>Palpable between two heads of supinator. </a:t>
            </a:r>
          </a:p>
          <a:p>
            <a:pPr lvl="2"/>
            <a:r>
              <a:rPr lang="en-US" b="1" dirty="0"/>
              <a:t>Image shows supinator split and nerve exposed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3FA224-8328-6047-9638-42E7B08C82B9}"/>
              </a:ext>
            </a:extLst>
          </p:cNvPr>
          <p:cNvSpPr txBox="1"/>
          <p:nvPr/>
        </p:nvSpPr>
        <p:spPr>
          <a:xfrm>
            <a:off x="1743740" y="6624097"/>
            <a:ext cx="80382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Reference: Clinical Library of Thomas </a:t>
            </a:r>
            <a:r>
              <a:rPr lang="en-US" sz="1100" dirty="0" err="1"/>
              <a:t>Krupko</a:t>
            </a:r>
            <a:r>
              <a:rPr lang="en-US" sz="1100" dirty="0"/>
              <a:t> MD</a:t>
            </a:r>
          </a:p>
          <a:p>
            <a:endParaRPr lang="en-US" sz="11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B4311E-F34D-F34B-97D8-8FCDD77512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5" b="21776"/>
          <a:stretch/>
        </p:blipFill>
        <p:spPr>
          <a:xfrm flipH="1">
            <a:off x="6507751" y="1881809"/>
            <a:ext cx="5498713" cy="33262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13FB02-B657-3947-B417-5C3874C5F1A1}"/>
              </a:ext>
            </a:extLst>
          </p:cNvPr>
          <p:cNvSpPr txBox="1"/>
          <p:nvPr/>
        </p:nvSpPr>
        <p:spPr>
          <a:xfrm>
            <a:off x="10151165" y="5718960"/>
            <a:ext cx="51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63A501-40C7-4C48-AF4B-995369664B90}"/>
              </a:ext>
            </a:extLst>
          </p:cNvPr>
          <p:cNvSpPr txBox="1"/>
          <p:nvPr/>
        </p:nvSpPr>
        <p:spPr>
          <a:xfrm>
            <a:off x="6930886" y="5580461"/>
            <a:ext cx="2192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Supinator (Superficial head split)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591F907-EBCA-5846-9057-885BF5FD0C9F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8026964" y="3081743"/>
            <a:ext cx="1505477" cy="24987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CA0ECC2-7E35-4444-BCC5-9D0513A008BA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10031896" y="3892632"/>
            <a:ext cx="374307" cy="18263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54E5793-270F-354D-B68A-C3C79D6FB3D5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8026964" y="4222459"/>
            <a:ext cx="1395332" cy="13580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60152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756" y="340187"/>
            <a:ext cx="10515600" cy="1325563"/>
          </a:xfrm>
        </p:spPr>
        <p:txBody>
          <a:bodyPr/>
          <a:lstStyle/>
          <a:p>
            <a:r>
              <a:rPr lang="en-US" u="sng" dirty="0"/>
              <a:t>Lateral Elbow– Approaches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US" b="1" dirty="0"/>
              <a:t>Kaplan Pitfalls</a:t>
            </a:r>
          </a:p>
          <a:p>
            <a:pPr lvl="1"/>
            <a:r>
              <a:rPr lang="en-US" b="1" dirty="0"/>
              <a:t>PIN injury</a:t>
            </a:r>
          </a:p>
          <a:p>
            <a:pPr lvl="2"/>
            <a:r>
              <a:rPr lang="en-US" b="1" dirty="0"/>
              <a:t>Final approach gives significant exposure of radial head, neck, and proximal shaft for more complex fractures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3FA224-8328-6047-9638-42E7B08C82B9}"/>
              </a:ext>
            </a:extLst>
          </p:cNvPr>
          <p:cNvSpPr txBox="1"/>
          <p:nvPr/>
        </p:nvSpPr>
        <p:spPr>
          <a:xfrm>
            <a:off x="1743740" y="6624097"/>
            <a:ext cx="80382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Reference: Clinical Library of Thomas </a:t>
            </a:r>
            <a:r>
              <a:rPr lang="en-US" sz="1100" dirty="0" err="1"/>
              <a:t>Krupko</a:t>
            </a:r>
            <a:r>
              <a:rPr lang="en-US" sz="1100" dirty="0"/>
              <a:t> MD</a:t>
            </a:r>
          </a:p>
          <a:p>
            <a:endParaRPr lang="en-US" sz="11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44FAD3-C709-2446-ABB4-3C225ACF5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57619" y="1825625"/>
            <a:ext cx="5418772" cy="406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9368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3E640-D248-B940-B2E6-F2341C028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Lateral Elbow – Less Common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FB018-9EC8-854D-A148-569D62991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EDC Split</a:t>
            </a:r>
          </a:p>
          <a:p>
            <a:pPr lvl="1"/>
            <a:r>
              <a:rPr lang="en-US" dirty="0"/>
              <a:t>Roughly half way between Kocher and Kaplan</a:t>
            </a:r>
          </a:p>
          <a:p>
            <a:pPr lvl="1"/>
            <a:r>
              <a:rPr lang="en-US" dirty="0"/>
              <a:t>Pros and Cons the same as these approaches</a:t>
            </a:r>
          </a:p>
          <a:p>
            <a:endParaRPr lang="en-US" dirty="0"/>
          </a:p>
          <a:p>
            <a:r>
              <a:rPr lang="en-US" dirty="0"/>
              <a:t>Modified Boyd</a:t>
            </a:r>
          </a:p>
          <a:p>
            <a:pPr lvl="1"/>
            <a:r>
              <a:rPr lang="en-US" dirty="0"/>
              <a:t>Posterior approach</a:t>
            </a:r>
          </a:p>
          <a:p>
            <a:pPr lvl="1"/>
            <a:r>
              <a:rPr lang="en-US" dirty="0"/>
              <a:t>Elevate LUCL from lateral epicondyle</a:t>
            </a:r>
          </a:p>
          <a:p>
            <a:pPr lvl="1"/>
            <a:r>
              <a:rPr lang="en-US" dirty="0"/>
              <a:t>Can be used for combined olecranon/radial head </a:t>
            </a:r>
            <a:r>
              <a:rPr lang="en-US" dirty="0" err="1"/>
              <a:t>fxs</a:t>
            </a:r>
            <a:endParaRPr lang="en-US" dirty="0"/>
          </a:p>
          <a:p>
            <a:pPr lvl="1"/>
            <a:r>
              <a:rPr lang="en-US" dirty="0"/>
              <a:t>Possible risk of synostosis</a:t>
            </a:r>
          </a:p>
          <a:p>
            <a:pPr lvl="1"/>
            <a:r>
              <a:rPr lang="en-US" dirty="0"/>
              <a:t>See references for complete technique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8074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046" y="41379"/>
            <a:ext cx="10515600" cy="1325563"/>
          </a:xfrm>
        </p:spPr>
        <p:txBody>
          <a:bodyPr/>
          <a:lstStyle/>
          <a:p>
            <a:pPr algn="ctr"/>
            <a:r>
              <a:rPr lang="en-US" u="sng" dirty="0"/>
              <a:t>Radial Head Fractures – Treatment Algorithm</a:t>
            </a:r>
            <a:endParaRPr lang="en-US" b="1" u="sng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5A5EFD-3FE5-454E-A50A-45AC809C3932}"/>
              </a:ext>
            </a:extLst>
          </p:cNvPr>
          <p:cNvSpPr txBox="1"/>
          <p:nvPr/>
        </p:nvSpPr>
        <p:spPr>
          <a:xfrm>
            <a:off x="4995378" y="1495276"/>
            <a:ext cx="22012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Fracture Size &gt; 25%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C35AD6-9C55-6547-90A5-7CEF58F039C4}"/>
              </a:ext>
            </a:extLst>
          </p:cNvPr>
          <p:cNvSpPr txBox="1"/>
          <p:nvPr/>
        </p:nvSpPr>
        <p:spPr>
          <a:xfrm>
            <a:off x="2407930" y="2238403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No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8468C5-1418-2A46-BC2A-E6855ADFA64C}"/>
              </a:ext>
            </a:extLst>
          </p:cNvPr>
          <p:cNvSpPr txBox="1"/>
          <p:nvPr/>
        </p:nvSpPr>
        <p:spPr>
          <a:xfrm>
            <a:off x="9094139" y="2238768"/>
            <a:ext cx="5205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Yes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298E17-476F-5E40-AAD6-E6BD72299591}"/>
              </a:ext>
            </a:extLst>
          </p:cNvPr>
          <p:cNvSpPr txBox="1"/>
          <p:nvPr/>
        </p:nvSpPr>
        <p:spPr>
          <a:xfrm>
            <a:off x="1453726" y="2892790"/>
            <a:ext cx="2392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Displacement &gt; 2mm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CC516F-861A-954C-8CD3-71083FCB472C}"/>
              </a:ext>
            </a:extLst>
          </p:cNvPr>
          <p:cNvSpPr txBox="1"/>
          <p:nvPr/>
        </p:nvSpPr>
        <p:spPr>
          <a:xfrm>
            <a:off x="969298" y="3632983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89AAA9-23C4-1643-9F51-F7CB1E0A93FF}"/>
              </a:ext>
            </a:extLst>
          </p:cNvPr>
          <p:cNvSpPr txBox="1"/>
          <p:nvPr/>
        </p:nvSpPr>
        <p:spPr>
          <a:xfrm>
            <a:off x="3514425" y="3632983"/>
            <a:ext cx="5205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Yes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75E452-EA28-FA4F-A81A-8FCC366DB807}"/>
              </a:ext>
            </a:extLst>
          </p:cNvPr>
          <p:cNvSpPr txBox="1"/>
          <p:nvPr/>
        </p:nvSpPr>
        <p:spPr>
          <a:xfrm>
            <a:off x="451240" y="4324274"/>
            <a:ext cx="15205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Early Motion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82DF06-E219-8A42-AC19-A49AA792064C}"/>
              </a:ext>
            </a:extLst>
          </p:cNvPr>
          <p:cNvSpPr txBox="1"/>
          <p:nvPr/>
        </p:nvSpPr>
        <p:spPr>
          <a:xfrm>
            <a:off x="3896155" y="5715002"/>
            <a:ext cx="13825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Excision of Fragment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24BECE-272D-F349-B7AE-5BBFD266208D}"/>
              </a:ext>
            </a:extLst>
          </p:cNvPr>
          <p:cNvSpPr txBox="1"/>
          <p:nvPr/>
        </p:nvSpPr>
        <p:spPr>
          <a:xfrm>
            <a:off x="2794099" y="4318234"/>
            <a:ext cx="1789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Motion Limited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69F258-18A3-0341-81ED-49FD137867B0}"/>
              </a:ext>
            </a:extLst>
          </p:cNvPr>
          <p:cNvSpPr txBox="1"/>
          <p:nvPr/>
        </p:nvSpPr>
        <p:spPr>
          <a:xfrm>
            <a:off x="2082073" y="5720979"/>
            <a:ext cx="1595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Early Motion – Close F/U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5A72BC-63C3-A54F-B1A0-D45F03CD0175}"/>
              </a:ext>
            </a:extLst>
          </p:cNvPr>
          <p:cNvSpPr txBox="1"/>
          <p:nvPr/>
        </p:nvSpPr>
        <p:spPr>
          <a:xfrm>
            <a:off x="8154427" y="2891686"/>
            <a:ext cx="2392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Displacement &gt; 2mm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540414-3BF8-104B-B225-A26E460E2F67}"/>
              </a:ext>
            </a:extLst>
          </p:cNvPr>
          <p:cNvSpPr txBox="1"/>
          <p:nvPr/>
        </p:nvSpPr>
        <p:spPr>
          <a:xfrm>
            <a:off x="7582809" y="3632983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96E6FF-44EA-D545-B0BB-7F46A5644D17}"/>
              </a:ext>
            </a:extLst>
          </p:cNvPr>
          <p:cNvSpPr txBox="1"/>
          <p:nvPr/>
        </p:nvSpPr>
        <p:spPr>
          <a:xfrm>
            <a:off x="10314228" y="3632983"/>
            <a:ext cx="5205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Yes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95095E-A674-0A4F-9B2F-B03FBE0B11A0}"/>
              </a:ext>
            </a:extLst>
          </p:cNvPr>
          <p:cNvSpPr txBox="1"/>
          <p:nvPr/>
        </p:nvSpPr>
        <p:spPr>
          <a:xfrm>
            <a:off x="6930162" y="4318234"/>
            <a:ext cx="1789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Motion Limited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3EF487-86FF-C14F-8F60-A3401AAB2B40}"/>
              </a:ext>
            </a:extLst>
          </p:cNvPr>
          <p:cNvSpPr txBox="1"/>
          <p:nvPr/>
        </p:nvSpPr>
        <p:spPr>
          <a:xfrm>
            <a:off x="6664693" y="5040568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1412F2-781B-7C4D-AF02-7546A3A8C998}"/>
              </a:ext>
            </a:extLst>
          </p:cNvPr>
          <p:cNvSpPr txBox="1"/>
          <p:nvPr/>
        </p:nvSpPr>
        <p:spPr>
          <a:xfrm>
            <a:off x="8430316" y="5038775"/>
            <a:ext cx="5205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Yes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781C0C-3A36-D641-97CA-440627EC8E6F}"/>
              </a:ext>
            </a:extLst>
          </p:cNvPr>
          <p:cNvSpPr txBox="1"/>
          <p:nvPr/>
        </p:nvSpPr>
        <p:spPr>
          <a:xfrm>
            <a:off x="6134575" y="5720979"/>
            <a:ext cx="1595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Early Motion – Close F/U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554B44-4755-264B-8132-1DEEC06D62E7}"/>
              </a:ext>
            </a:extLst>
          </p:cNvPr>
          <p:cNvSpPr txBox="1"/>
          <p:nvPr/>
        </p:nvSpPr>
        <p:spPr>
          <a:xfrm>
            <a:off x="9384004" y="4318234"/>
            <a:ext cx="2380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3 or More Fragments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181499-0908-FA47-8B6B-E12BDE00B7C6}"/>
              </a:ext>
            </a:extLst>
          </p:cNvPr>
          <p:cNvSpPr txBox="1"/>
          <p:nvPr/>
        </p:nvSpPr>
        <p:spPr>
          <a:xfrm>
            <a:off x="9407162" y="5027386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A47D144-2FC4-194C-A027-DF28F5B1C8CC}"/>
              </a:ext>
            </a:extLst>
          </p:cNvPr>
          <p:cNvSpPr txBox="1"/>
          <p:nvPr/>
        </p:nvSpPr>
        <p:spPr>
          <a:xfrm>
            <a:off x="11166835" y="5046348"/>
            <a:ext cx="5205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Yes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DCBAC7-60D6-A04E-AEA3-C561B62A239F}"/>
              </a:ext>
            </a:extLst>
          </p:cNvPr>
          <p:cNvSpPr txBox="1"/>
          <p:nvPr/>
        </p:nvSpPr>
        <p:spPr>
          <a:xfrm>
            <a:off x="9304848" y="5753729"/>
            <a:ext cx="676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ORIF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9745AD-8E14-1341-9DE6-B7A01D3953FA}"/>
              </a:ext>
            </a:extLst>
          </p:cNvPr>
          <p:cNvSpPr txBox="1"/>
          <p:nvPr/>
        </p:nvSpPr>
        <p:spPr>
          <a:xfrm>
            <a:off x="10685837" y="5748622"/>
            <a:ext cx="1482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Arthroplasty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4C203C25-F729-4D42-9EF1-E0A2E580D902}"/>
              </a:ext>
            </a:extLst>
          </p:cNvPr>
          <p:cNvCxnSpPr>
            <a:stCxn id="5" idx="2"/>
            <a:endCxn id="7" idx="0"/>
          </p:cNvCxnSpPr>
          <p:nvPr/>
        </p:nvCxnSpPr>
        <p:spPr>
          <a:xfrm>
            <a:off x="2650144" y="2638513"/>
            <a:ext cx="0" cy="25427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E2A528E0-E3F3-FE4A-B68F-A097EBB1D5A9}"/>
              </a:ext>
            </a:extLst>
          </p:cNvPr>
          <p:cNvCxnSpPr/>
          <p:nvPr/>
        </p:nvCxnSpPr>
        <p:spPr>
          <a:xfrm>
            <a:off x="9350844" y="2641916"/>
            <a:ext cx="0" cy="25427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Elbow Connector 67">
            <a:extLst>
              <a:ext uri="{FF2B5EF4-FFF2-40B4-BE49-F238E27FC236}">
                <a16:creationId xmlns:a16="http://schemas.microsoft.com/office/drawing/2014/main" id="{B88578D5-57F2-8849-AE93-C4E452BA3B7C}"/>
              </a:ext>
            </a:extLst>
          </p:cNvPr>
          <p:cNvCxnSpPr>
            <a:cxnSpLocks/>
            <a:stCxn id="16" idx="0"/>
            <a:endCxn id="17" idx="0"/>
          </p:cNvCxnSpPr>
          <p:nvPr/>
        </p:nvCxnSpPr>
        <p:spPr>
          <a:xfrm rot="5400000" flipH="1" flipV="1">
            <a:off x="9199757" y="2258249"/>
            <a:ext cx="12700" cy="2749469"/>
          </a:xfrm>
          <a:prstGeom prst="bentConnector3">
            <a:avLst>
              <a:gd name="adj1" fmla="val 2475000"/>
            </a:avLst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71">
            <a:extLst>
              <a:ext uri="{FF2B5EF4-FFF2-40B4-BE49-F238E27FC236}">
                <a16:creationId xmlns:a16="http://schemas.microsoft.com/office/drawing/2014/main" id="{F41A7C67-D922-114F-9D95-1D9361FC67C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493100" y="2365683"/>
            <a:ext cx="12700" cy="2563177"/>
          </a:xfrm>
          <a:prstGeom prst="bentConnector3">
            <a:avLst>
              <a:gd name="adj1" fmla="val 2362496"/>
            </a:avLst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Elbow Connector 76">
            <a:extLst>
              <a:ext uri="{FF2B5EF4-FFF2-40B4-BE49-F238E27FC236}">
                <a16:creationId xmlns:a16="http://schemas.microsoft.com/office/drawing/2014/main" id="{4D371C88-5C32-2345-AC72-235F61D2ADE2}"/>
              </a:ext>
            </a:extLst>
          </p:cNvPr>
          <p:cNvCxnSpPr>
            <a:cxnSpLocks/>
            <a:stCxn id="5" idx="0"/>
            <a:endCxn id="6" idx="0"/>
          </p:cNvCxnSpPr>
          <p:nvPr/>
        </p:nvCxnSpPr>
        <p:spPr>
          <a:xfrm rot="16200000" flipH="1">
            <a:off x="6002090" y="-1113544"/>
            <a:ext cx="365" cy="6704259"/>
          </a:xfrm>
          <a:prstGeom prst="bentConnector3">
            <a:avLst>
              <a:gd name="adj1" fmla="val -86116438"/>
            </a:avLst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D07498EE-A22E-E444-8506-BFDC14359AAE}"/>
              </a:ext>
            </a:extLst>
          </p:cNvPr>
          <p:cNvCxnSpPr/>
          <p:nvPr/>
        </p:nvCxnSpPr>
        <p:spPr>
          <a:xfrm>
            <a:off x="1205766" y="4033093"/>
            <a:ext cx="0" cy="25427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501EF328-DC8A-1844-B014-334F314E272D}"/>
              </a:ext>
            </a:extLst>
          </p:cNvPr>
          <p:cNvCxnSpPr/>
          <p:nvPr/>
        </p:nvCxnSpPr>
        <p:spPr>
          <a:xfrm>
            <a:off x="3768945" y="4033093"/>
            <a:ext cx="0" cy="25427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F35CF27B-1365-E745-814A-4115EDA862CB}"/>
              </a:ext>
            </a:extLst>
          </p:cNvPr>
          <p:cNvCxnSpPr>
            <a:cxnSpLocks/>
          </p:cNvCxnSpPr>
          <p:nvPr/>
        </p:nvCxnSpPr>
        <p:spPr>
          <a:xfrm>
            <a:off x="7831372" y="4033092"/>
            <a:ext cx="0" cy="25427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21E41ADD-7E59-FA43-84C8-B924A3C0059A}"/>
              </a:ext>
            </a:extLst>
          </p:cNvPr>
          <p:cNvCxnSpPr/>
          <p:nvPr/>
        </p:nvCxnSpPr>
        <p:spPr>
          <a:xfrm>
            <a:off x="10580842" y="4033091"/>
            <a:ext cx="0" cy="25427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6CA284EC-9839-4546-BBDB-40CBF5C79262}"/>
              </a:ext>
            </a:extLst>
          </p:cNvPr>
          <p:cNvSpPr txBox="1"/>
          <p:nvPr/>
        </p:nvSpPr>
        <p:spPr>
          <a:xfrm>
            <a:off x="2637613" y="5038776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No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914C433-7145-254A-8485-BD99E74A57B8}"/>
              </a:ext>
            </a:extLst>
          </p:cNvPr>
          <p:cNvSpPr txBox="1"/>
          <p:nvPr/>
        </p:nvSpPr>
        <p:spPr>
          <a:xfrm>
            <a:off x="4246939" y="5042362"/>
            <a:ext cx="5205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Yes</a:t>
            </a:r>
          </a:p>
        </p:txBody>
      </p:sp>
      <p:cxnSp>
        <p:nvCxnSpPr>
          <p:cNvPr id="92" name="Elbow Connector 91">
            <a:extLst>
              <a:ext uri="{FF2B5EF4-FFF2-40B4-BE49-F238E27FC236}">
                <a16:creationId xmlns:a16="http://schemas.microsoft.com/office/drawing/2014/main" id="{9E786AA3-7740-5447-A39B-5B364FAF6EE8}"/>
              </a:ext>
            </a:extLst>
          </p:cNvPr>
          <p:cNvCxnSpPr>
            <a:cxnSpLocks/>
            <a:stCxn id="89" idx="0"/>
            <a:endCxn id="90" idx="0"/>
          </p:cNvCxnSpPr>
          <p:nvPr/>
        </p:nvCxnSpPr>
        <p:spPr>
          <a:xfrm rot="16200000" flipH="1">
            <a:off x="3691722" y="4226881"/>
            <a:ext cx="3586" cy="1627376"/>
          </a:xfrm>
          <a:prstGeom prst="bentConnector3">
            <a:avLst>
              <a:gd name="adj1" fmla="val -7968461"/>
            </a:avLst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AEFA2E0B-DA4F-7D41-A2E0-AFFC58024086}"/>
              </a:ext>
            </a:extLst>
          </p:cNvPr>
          <p:cNvCxnSpPr/>
          <p:nvPr/>
        </p:nvCxnSpPr>
        <p:spPr>
          <a:xfrm>
            <a:off x="2879827" y="5417862"/>
            <a:ext cx="0" cy="25427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087B959F-B80B-8348-98D8-B9D4B3D0CAFB}"/>
              </a:ext>
            </a:extLst>
          </p:cNvPr>
          <p:cNvCxnSpPr/>
          <p:nvPr/>
        </p:nvCxnSpPr>
        <p:spPr>
          <a:xfrm>
            <a:off x="4508056" y="5417861"/>
            <a:ext cx="0" cy="25427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Elbow Connector 102">
            <a:extLst>
              <a:ext uri="{FF2B5EF4-FFF2-40B4-BE49-F238E27FC236}">
                <a16:creationId xmlns:a16="http://schemas.microsoft.com/office/drawing/2014/main" id="{AD23C809-04A3-9542-A101-89579EDAC32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788970" y="4116352"/>
            <a:ext cx="37860" cy="1795772"/>
          </a:xfrm>
          <a:prstGeom prst="bentConnector3">
            <a:avLst>
              <a:gd name="adj1" fmla="val 779279"/>
            </a:avLst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Elbow Connector 107">
            <a:extLst>
              <a:ext uri="{FF2B5EF4-FFF2-40B4-BE49-F238E27FC236}">
                <a16:creationId xmlns:a16="http://schemas.microsoft.com/office/drawing/2014/main" id="{CF58ABFE-4EFC-BA44-A92B-3E8E1651542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0528332" y="4106972"/>
            <a:ext cx="37860" cy="1795772"/>
          </a:xfrm>
          <a:prstGeom prst="bentConnector3">
            <a:avLst>
              <a:gd name="adj1" fmla="val 779279"/>
            </a:avLst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6C8F6E05-8113-F243-B582-B8ACCD65559C}"/>
              </a:ext>
            </a:extLst>
          </p:cNvPr>
          <p:cNvCxnSpPr/>
          <p:nvPr/>
        </p:nvCxnSpPr>
        <p:spPr>
          <a:xfrm>
            <a:off x="6906907" y="5427496"/>
            <a:ext cx="0" cy="25427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6A962F29-6E45-4443-8966-6E9495B43A0E}"/>
              </a:ext>
            </a:extLst>
          </p:cNvPr>
          <p:cNvCxnSpPr>
            <a:cxnSpLocks/>
          </p:cNvCxnSpPr>
          <p:nvPr/>
        </p:nvCxnSpPr>
        <p:spPr>
          <a:xfrm flipV="1">
            <a:off x="8907814" y="4718344"/>
            <a:ext cx="457299" cy="38815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AE644E16-302F-5342-B27D-9ADFC5C57019}"/>
              </a:ext>
            </a:extLst>
          </p:cNvPr>
          <p:cNvCxnSpPr/>
          <p:nvPr/>
        </p:nvCxnSpPr>
        <p:spPr>
          <a:xfrm>
            <a:off x="9657530" y="5446457"/>
            <a:ext cx="0" cy="25427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9FB3C662-A279-894B-B2B8-D452E9D782C0}"/>
              </a:ext>
            </a:extLst>
          </p:cNvPr>
          <p:cNvCxnSpPr/>
          <p:nvPr/>
        </p:nvCxnSpPr>
        <p:spPr>
          <a:xfrm>
            <a:off x="11427098" y="5444263"/>
            <a:ext cx="0" cy="25427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4B88F107-79FC-FF4B-A86D-D2CEA5A6A8BE}"/>
              </a:ext>
            </a:extLst>
          </p:cNvPr>
          <p:cNvSpPr txBox="1"/>
          <p:nvPr/>
        </p:nvSpPr>
        <p:spPr>
          <a:xfrm>
            <a:off x="1743740" y="6624097"/>
            <a:ext cx="80382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Reference: Revised from Previous OTA Slides</a:t>
            </a:r>
          </a:p>
          <a:p>
            <a:endParaRPr lang="en-US" sz="1100" dirty="0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3FCA778F-095B-3648-951E-E035F83AC637}"/>
              </a:ext>
            </a:extLst>
          </p:cNvPr>
          <p:cNvSpPr/>
          <p:nvPr/>
        </p:nvSpPr>
        <p:spPr>
          <a:xfrm>
            <a:off x="789140" y="1402915"/>
            <a:ext cx="6463430" cy="5135671"/>
          </a:xfrm>
          <a:custGeom>
            <a:avLst/>
            <a:gdLst>
              <a:gd name="connsiteX0" fmla="*/ 4221271 w 6463430"/>
              <a:gd name="connsiteY0" fmla="*/ 0 h 5135671"/>
              <a:gd name="connsiteX1" fmla="*/ 6463430 w 6463430"/>
              <a:gd name="connsiteY1" fmla="*/ 0 h 5135671"/>
              <a:gd name="connsiteX2" fmla="*/ 6463430 w 6463430"/>
              <a:gd name="connsiteY2" fmla="*/ 764088 h 5135671"/>
              <a:gd name="connsiteX3" fmla="*/ 3256767 w 6463430"/>
              <a:gd name="connsiteY3" fmla="*/ 764088 h 5135671"/>
              <a:gd name="connsiteX4" fmla="*/ 3281819 w 6463430"/>
              <a:gd name="connsiteY4" fmla="*/ 2768252 h 5135671"/>
              <a:gd name="connsiteX5" fmla="*/ 4534422 w 6463430"/>
              <a:gd name="connsiteY5" fmla="*/ 2768252 h 5135671"/>
              <a:gd name="connsiteX6" fmla="*/ 4559474 w 6463430"/>
              <a:gd name="connsiteY6" fmla="*/ 5135671 h 5135671"/>
              <a:gd name="connsiteX7" fmla="*/ 2968668 w 6463430"/>
              <a:gd name="connsiteY7" fmla="*/ 5123145 h 5135671"/>
              <a:gd name="connsiteX8" fmla="*/ 2968668 w 6463430"/>
              <a:gd name="connsiteY8" fmla="*/ 3682652 h 5135671"/>
              <a:gd name="connsiteX9" fmla="*/ 1716065 w 6463430"/>
              <a:gd name="connsiteY9" fmla="*/ 3682652 h 5135671"/>
              <a:gd name="connsiteX10" fmla="*/ 1728592 w 6463430"/>
              <a:gd name="connsiteY10" fmla="*/ 2304789 h 5135671"/>
              <a:gd name="connsiteX11" fmla="*/ 0 w 6463430"/>
              <a:gd name="connsiteY11" fmla="*/ 2279737 h 5135671"/>
              <a:gd name="connsiteX12" fmla="*/ 62630 w 6463430"/>
              <a:gd name="connsiteY12" fmla="*/ 12526 h 5135671"/>
              <a:gd name="connsiteX13" fmla="*/ 4221271 w 6463430"/>
              <a:gd name="connsiteY13" fmla="*/ 0 h 5135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463430" h="5135671">
                <a:moveTo>
                  <a:pt x="4221271" y="0"/>
                </a:moveTo>
                <a:lnTo>
                  <a:pt x="6463430" y="0"/>
                </a:lnTo>
                <a:lnTo>
                  <a:pt x="6463430" y="764088"/>
                </a:lnTo>
                <a:lnTo>
                  <a:pt x="3256767" y="764088"/>
                </a:lnTo>
                <a:lnTo>
                  <a:pt x="3281819" y="2768252"/>
                </a:lnTo>
                <a:lnTo>
                  <a:pt x="4534422" y="2768252"/>
                </a:lnTo>
                <a:lnTo>
                  <a:pt x="4559474" y="5135671"/>
                </a:lnTo>
                <a:lnTo>
                  <a:pt x="2968668" y="5123145"/>
                </a:lnTo>
                <a:lnTo>
                  <a:pt x="2968668" y="3682652"/>
                </a:lnTo>
                <a:lnTo>
                  <a:pt x="1716065" y="3682652"/>
                </a:lnTo>
                <a:lnTo>
                  <a:pt x="1728592" y="2304789"/>
                </a:lnTo>
                <a:lnTo>
                  <a:pt x="0" y="2279737"/>
                </a:lnTo>
                <a:lnTo>
                  <a:pt x="62630" y="12526"/>
                </a:lnTo>
                <a:lnTo>
                  <a:pt x="4221271" y="0"/>
                </a:lnTo>
                <a:close/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4249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2DE0D-EA76-214C-AF0C-F1F13A6C5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Radial Head Fractures – Excision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5F5DB-6644-B34E-AF47-BB87E127C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11487" cy="4351338"/>
          </a:xfrm>
        </p:spPr>
        <p:txBody>
          <a:bodyPr>
            <a:normAutofit/>
          </a:bodyPr>
          <a:lstStyle/>
          <a:p>
            <a:r>
              <a:rPr lang="en-US" dirty="0"/>
              <a:t>Isolated radial head (stable joint)</a:t>
            </a:r>
          </a:p>
          <a:p>
            <a:pPr lvl="1"/>
            <a:r>
              <a:rPr lang="en-US" dirty="0"/>
              <a:t>Partial or complete resection can be a reliable option</a:t>
            </a:r>
          </a:p>
          <a:p>
            <a:pPr lvl="1"/>
            <a:r>
              <a:rPr lang="en-US" dirty="0"/>
              <a:t>Beware subtle instability</a:t>
            </a:r>
          </a:p>
          <a:p>
            <a:pPr lvl="1"/>
            <a:r>
              <a:rPr lang="en-US" dirty="0"/>
              <a:t>May lead to PLRI or radial shortening long term</a:t>
            </a:r>
          </a:p>
          <a:p>
            <a:pPr lvl="1"/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86AF187-786F-F445-88DD-D718F435F20C}"/>
              </a:ext>
            </a:extLst>
          </p:cNvPr>
          <p:cNvSpPr txBox="1">
            <a:spLocks/>
          </p:cNvSpPr>
          <p:nvPr/>
        </p:nvSpPr>
        <p:spPr>
          <a:xfrm>
            <a:off x="5980043" y="1825625"/>
            <a:ext cx="411148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Radial head </a:t>
            </a:r>
            <a:r>
              <a:rPr lang="en-US" dirty="0" err="1"/>
              <a:t>fx</a:t>
            </a:r>
            <a:r>
              <a:rPr lang="en-US" dirty="0"/>
              <a:t> with </a:t>
            </a:r>
            <a:r>
              <a:rPr lang="en-US" dirty="0" err="1"/>
              <a:t>ulno</a:t>
            </a:r>
            <a:r>
              <a:rPr lang="en-US" dirty="0"/>
              <a:t>-humeral or longitudinal instability</a:t>
            </a:r>
          </a:p>
          <a:p>
            <a:pPr lvl="1"/>
            <a:r>
              <a:rPr lang="en-US" dirty="0"/>
              <a:t>Complete resection is contra-indicated</a:t>
            </a:r>
          </a:p>
          <a:p>
            <a:pPr lvl="1"/>
            <a:r>
              <a:rPr lang="en-US" dirty="0"/>
              <a:t>Partial resection a viable treatment option for small fragments (&lt;25% of joint)</a:t>
            </a:r>
          </a:p>
          <a:p>
            <a:pPr lvl="1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9E7451-FFBC-CF44-B36C-84A25EBE64F5}"/>
              </a:ext>
            </a:extLst>
          </p:cNvPr>
          <p:cNvSpPr txBox="1"/>
          <p:nvPr/>
        </p:nvSpPr>
        <p:spPr>
          <a:xfrm>
            <a:off x="2860407" y="6176963"/>
            <a:ext cx="6239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See References for more on long-term outcomes</a:t>
            </a:r>
          </a:p>
        </p:txBody>
      </p:sp>
    </p:spTree>
    <p:extLst>
      <p:ext uri="{BB962C8B-B14F-4D97-AF65-F5344CB8AC3E}">
        <p14:creationId xmlns:p14="http://schemas.microsoft.com/office/powerpoint/2010/main" val="25623922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046" y="41379"/>
            <a:ext cx="10515600" cy="1325563"/>
          </a:xfrm>
        </p:spPr>
        <p:txBody>
          <a:bodyPr/>
          <a:lstStyle/>
          <a:p>
            <a:pPr algn="ctr"/>
            <a:r>
              <a:rPr lang="en-US" u="sng" dirty="0"/>
              <a:t>Radial Head Fractures – Treatment Algorithm</a:t>
            </a:r>
            <a:endParaRPr lang="en-US" b="1" u="sng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5A5EFD-3FE5-454E-A50A-45AC809C3932}"/>
              </a:ext>
            </a:extLst>
          </p:cNvPr>
          <p:cNvSpPr txBox="1"/>
          <p:nvPr/>
        </p:nvSpPr>
        <p:spPr>
          <a:xfrm>
            <a:off x="4995378" y="1495276"/>
            <a:ext cx="22012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Fracture Size &gt; 25%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C35AD6-9C55-6547-90A5-7CEF58F039C4}"/>
              </a:ext>
            </a:extLst>
          </p:cNvPr>
          <p:cNvSpPr txBox="1"/>
          <p:nvPr/>
        </p:nvSpPr>
        <p:spPr>
          <a:xfrm>
            <a:off x="2407930" y="2238403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No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8468C5-1418-2A46-BC2A-E6855ADFA64C}"/>
              </a:ext>
            </a:extLst>
          </p:cNvPr>
          <p:cNvSpPr txBox="1"/>
          <p:nvPr/>
        </p:nvSpPr>
        <p:spPr>
          <a:xfrm>
            <a:off x="9094139" y="2238768"/>
            <a:ext cx="5205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Yes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298E17-476F-5E40-AAD6-E6BD72299591}"/>
              </a:ext>
            </a:extLst>
          </p:cNvPr>
          <p:cNvSpPr txBox="1"/>
          <p:nvPr/>
        </p:nvSpPr>
        <p:spPr>
          <a:xfrm>
            <a:off x="1453726" y="2892790"/>
            <a:ext cx="2392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Displacement &gt; 2mm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CC516F-861A-954C-8CD3-71083FCB472C}"/>
              </a:ext>
            </a:extLst>
          </p:cNvPr>
          <p:cNvSpPr txBox="1"/>
          <p:nvPr/>
        </p:nvSpPr>
        <p:spPr>
          <a:xfrm>
            <a:off x="969298" y="3632983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89AAA9-23C4-1643-9F51-F7CB1E0A93FF}"/>
              </a:ext>
            </a:extLst>
          </p:cNvPr>
          <p:cNvSpPr txBox="1"/>
          <p:nvPr/>
        </p:nvSpPr>
        <p:spPr>
          <a:xfrm>
            <a:off x="3514425" y="3632983"/>
            <a:ext cx="5205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Yes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75E452-EA28-FA4F-A81A-8FCC366DB807}"/>
              </a:ext>
            </a:extLst>
          </p:cNvPr>
          <p:cNvSpPr txBox="1"/>
          <p:nvPr/>
        </p:nvSpPr>
        <p:spPr>
          <a:xfrm>
            <a:off x="451240" y="4324274"/>
            <a:ext cx="15205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Early Motion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82DF06-E219-8A42-AC19-A49AA792064C}"/>
              </a:ext>
            </a:extLst>
          </p:cNvPr>
          <p:cNvSpPr txBox="1"/>
          <p:nvPr/>
        </p:nvSpPr>
        <p:spPr>
          <a:xfrm>
            <a:off x="3896155" y="5715002"/>
            <a:ext cx="13825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Excision of Fragment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24BECE-272D-F349-B7AE-5BBFD266208D}"/>
              </a:ext>
            </a:extLst>
          </p:cNvPr>
          <p:cNvSpPr txBox="1"/>
          <p:nvPr/>
        </p:nvSpPr>
        <p:spPr>
          <a:xfrm>
            <a:off x="2794099" y="4318234"/>
            <a:ext cx="1789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Motion Limited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69F258-18A3-0341-81ED-49FD137867B0}"/>
              </a:ext>
            </a:extLst>
          </p:cNvPr>
          <p:cNvSpPr txBox="1"/>
          <p:nvPr/>
        </p:nvSpPr>
        <p:spPr>
          <a:xfrm>
            <a:off x="2082073" y="5720979"/>
            <a:ext cx="1595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Early Motion – Close F/U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5A72BC-63C3-A54F-B1A0-D45F03CD0175}"/>
              </a:ext>
            </a:extLst>
          </p:cNvPr>
          <p:cNvSpPr txBox="1"/>
          <p:nvPr/>
        </p:nvSpPr>
        <p:spPr>
          <a:xfrm>
            <a:off x="8154427" y="2891686"/>
            <a:ext cx="2392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Displacement &gt; 2mm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540414-3BF8-104B-B225-A26E460E2F67}"/>
              </a:ext>
            </a:extLst>
          </p:cNvPr>
          <p:cNvSpPr txBox="1"/>
          <p:nvPr/>
        </p:nvSpPr>
        <p:spPr>
          <a:xfrm>
            <a:off x="7582809" y="3632983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96E6FF-44EA-D545-B0BB-7F46A5644D17}"/>
              </a:ext>
            </a:extLst>
          </p:cNvPr>
          <p:cNvSpPr txBox="1"/>
          <p:nvPr/>
        </p:nvSpPr>
        <p:spPr>
          <a:xfrm>
            <a:off x="10314228" y="3632983"/>
            <a:ext cx="5205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Yes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95095E-A674-0A4F-9B2F-B03FBE0B11A0}"/>
              </a:ext>
            </a:extLst>
          </p:cNvPr>
          <p:cNvSpPr txBox="1"/>
          <p:nvPr/>
        </p:nvSpPr>
        <p:spPr>
          <a:xfrm>
            <a:off x="6930162" y="4318234"/>
            <a:ext cx="1789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Motion Limited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3EF487-86FF-C14F-8F60-A3401AAB2B40}"/>
              </a:ext>
            </a:extLst>
          </p:cNvPr>
          <p:cNvSpPr txBox="1"/>
          <p:nvPr/>
        </p:nvSpPr>
        <p:spPr>
          <a:xfrm>
            <a:off x="6664693" y="5040568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1412F2-781B-7C4D-AF02-7546A3A8C998}"/>
              </a:ext>
            </a:extLst>
          </p:cNvPr>
          <p:cNvSpPr txBox="1"/>
          <p:nvPr/>
        </p:nvSpPr>
        <p:spPr>
          <a:xfrm>
            <a:off x="8430316" y="5038775"/>
            <a:ext cx="5205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Yes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781C0C-3A36-D641-97CA-440627EC8E6F}"/>
              </a:ext>
            </a:extLst>
          </p:cNvPr>
          <p:cNvSpPr txBox="1"/>
          <p:nvPr/>
        </p:nvSpPr>
        <p:spPr>
          <a:xfrm>
            <a:off x="6134575" y="5720979"/>
            <a:ext cx="1595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Early Motion – Close F/U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554B44-4755-264B-8132-1DEEC06D62E7}"/>
              </a:ext>
            </a:extLst>
          </p:cNvPr>
          <p:cNvSpPr txBox="1"/>
          <p:nvPr/>
        </p:nvSpPr>
        <p:spPr>
          <a:xfrm>
            <a:off x="9384004" y="4318234"/>
            <a:ext cx="2380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3 or More Fragments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181499-0908-FA47-8B6B-E12BDE00B7C6}"/>
              </a:ext>
            </a:extLst>
          </p:cNvPr>
          <p:cNvSpPr txBox="1"/>
          <p:nvPr/>
        </p:nvSpPr>
        <p:spPr>
          <a:xfrm>
            <a:off x="9407162" y="5027386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A47D144-2FC4-194C-A027-DF28F5B1C8CC}"/>
              </a:ext>
            </a:extLst>
          </p:cNvPr>
          <p:cNvSpPr txBox="1"/>
          <p:nvPr/>
        </p:nvSpPr>
        <p:spPr>
          <a:xfrm>
            <a:off x="11166835" y="5046348"/>
            <a:ext cx="5205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Yes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DCBAC7-60D6-A04E-AEA3-C561B62A239F}"/>
              </a:ext>
            </a:extLst>
          </p:cNvPr>
          <p:cNvSpPr txBox="1"/>
          <p:nvPr/>
        </p:nvSpPr>
        <p:spPr>
          <a:xfrm>
            <a:off x="9304848" y="5753729"/>
            <a:ext cx="676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ORIF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9745AD-8E14-1341-9DE6-B7A01D3953FA}"/>
              </a:ext>
            </a:extLst>
          </p:cNvPr>
          <p:cNvSpPr txBox="1"/>
          <p:nvPr/>
        </p:nvSpPr>
        <p:spPr>
          <a:xfrm>
            <a:off x="10685837" y="5748622"/>
            <a:ext cx="1482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Arthroplasty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4C203C25-F729-4D42-9EF1-E0A2E580D902}"/>
              </a:ext>
            </a:extLst>
          </p:cNvPr>
          <p:cNvCxnSpPr>
            <a:stCxn id="5" idx="2"/>
            <a:endCxn id="7" idx="0"/>
          </p:cNvCxnSpPr>
          <p:nvPr/>
        </p:nvCxnSpPr>
        <p:spPr>
          <a:xfrm>
            <a:off x="2650144" y="2638513"/>
            <a:ext cx="0" cy="25427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E2A528E0-E3F3-FE4A-B68F-A097EBB1D5A9}"/>
              </a:ext>
            </a:extLst>
          </p:cNvPr>
          <p:cNvCxnSpPr/>
          <p:nvPr/>
        </p:nvCxnSpPr>
        <p:spPr>
          <a:xfrm>
            <a:off x="9350844" y="2641916"/>
            <a:ext cx="0" cy="25427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Elbow Connector 67">
            <a:extLst>
              <a:ext uri="{FF2B5EF4-FFF2-40B4-BE49-F238E27FC236}">
                <a16:creationId xmlns:a16="http://schemas.microsoft.com/office/drawing/2014/main" id="{B88578D5-57F2-8849-AE93-C4E452BA3B7C}"/>
              </a:ext>
            </a:extLst>
          </p:cNvPr>
          <p:cNvCxnSpPr>
            <a:cxnSpLocks/>
            <a:stCxn id="16" idx="0"/>
            <a:endCxn id="17" idx="0"/>
          </p:cNvCxnSpPr>
          <p:nvPr/>
        </p:nvCxnSpPr>
        <p:spPr>
          <a:xfrm rot="5400000" flipH="1" flipV="1">
            <a:off x="9199757" y="2258249"/>
            <a:ext cx="12700" cy="2749469"/>
          </a:xfrm>
          <a:prstGeom prst="bentConnector3">
            <a:avLst>
              <a:gd name="adj1" fmla="val 2475000"/>
            </a:avLst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71">
            <a:extLst>
              <a:ext uri="{FF2B5EF4-FFF2-40B4-BE49-F238E27FC236}">
                <a16:creationId xmlns:a16="http://schemas.microsoft.com/office/drawing/2014/main" id="{F41A7C67-D922-114F-9D95-1D9361FC67C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493100" y="2365683"/>
            <a:ext cx="12700" cy="2563177"/>
          </a:xfrm>
          <a:prstGeom prst="bentConnector3">
            <a:avLst>
              <a:gd name="adj1" fmla="val 2362496"/>
            </a:avLst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Elbow Connector 76">
            <a:extLst>
              <a:ext uri="{FF2B5EF4-FFF2-40B4-BE49-F238E27FC236}">
                <a16:creationId xmlns:a16="http://schemas.microsoft.com/office/drawing/2014/main" id="{4D371C88-5C32-2345-AC72-235F61D2ADE2}"/>
              </a:ext>
            </a:extLst>
          </p:cNvPr>
          <p:cNvCxnSpPr>
            <a:cxnSpLocks/>
            <a:stCxn id="5" idx="0"/>
            <a:endCxn id="6" idx="0"/>
          </p:cNvCxnSpPr>
          <p:nvPr/>
        </p:nvCxnSpPr>
        <p:spPr>
          <a:xfrm rot="16200000" flipH="1">
            <a:off x="6002090" y="-1113544"/>
            <a:ext cx="365" cy="6704259"/>
          </a:xfrm>
          <a:prstGeom prst="bentConnector3">
            <a:avLst>
              <a:gd name="adj1" fmla="val -86116438"/>
            </a:avLst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D07498EE-A22E-E444-8506-BFDC14359AAE}"/>
              </a:ext>
            </a:extLst>
          </p:cNvPr>
          <p:cNvCxnSpPr/>
          <p:nvPr/>
        </p:nvCxnSpPr>
        <p:spPr>
          <a:xfrm>
            <a:off x="1205766" y="4033093"/>
            <a:ext cx="0" cy="25427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501EF328-DC8A-1844-B014-334F314E272D}"/>
              </a:ext>
            </a:extLst>
          </p:cNvPr>
          <p:cNvCxnSpPr/>
          <p:nvPr/>
        </p:nvCxnSpPr>
        <p:spPr>
          <a:xfrm>
            <a:off x="3768945" y="4033093"/>
            <a:ext cx="0" cy="25427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F35CF27B-1365-E745-814A-4115EDA862CB}"/>
              </a:ext>
            </a:extLst>
          </p:cNvPr>
          <p:cNvCxnSpPr>
            <a:cxnSpLocks/>
          </p:cNvCxnSpPr>
          <p:nvPr/>
        </p:nvCxnSpPr>
        <p:spPr>
          <a:xfrm>
            <a:off x="7831372" y="4033092"/>
            <a:ext cx="0" cy="25427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21E41ADD-7E59-FA43-84C8-B924A3C0059A}"/>
              </a:ext>
            </a:extLst>
          </p:cNvPr>
          <p:cNvCxnSpPr/>
          <p:nvPr/>
        </p:nvCxnSpPr>
        <p:spPr>
          <a:xfrm>
            <a:off x="10580842" y="4033091"/>
            <a:ext cx="0" cy="25427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6CA284EC-9839-4546-BBDB-40CBF5C79262}"/>
              </a:ext>
            </a:extLst>
          </p:cNvPr>
          <p:cNvSpPr txBox="1"/>
          <p:nvPr/>
        </p:nvSpPr>
        <p:spPr>
          <a:xfrm>
            <a:off x="2637613" y="5038776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No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914C433-7145-254A-8485-BD99E74A57B8}"/>
              </a:ext>
            </a:extLst>
          </p:cNvPr>
          <p:cNvSpPr txBox="1"/>
          <p:nvPr/>
        </p:nvSpPr>
        <p:spPr>
          <a:xfrm>
            <a:off x="4246939" y="5042362"/>
            <a:ext cx="5205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Yes</a:t>
            </a:r>
          </a:p>
        </p:txBody>
      </p:sp>
      <p:cxnSp>
        <p:nvCxnSpPr>
          <p:cNvPr id="92" name="Elbow Connector 91">
            <a:extLst>
              <a:ext uri="{FF2B5EF4-FFF2-40B4-BE49-F238E27FC236}">
                <a16:creationId xmlns:a16="http://schemas.microsoft.com/office/drawing/2014/main" id="{9E786AA3-7740-5447-A39B-5B364FAF6EE8}"/>
              </a:ext>
            </a:extLst>
          </p:cNvPr>
          <p:cNvCxnSpPr>
            <a:cxnSpLocks/>
            <a:stCxn id="89" idx="0"/>
            <a:endCxn id="90" idx="0"/>
          </p:cNvCxnSpPr>
          <p:nvPr/>
        </p:nvCxnSpPr>
        <p:spPr>
          <a:xfrm rot="16200000" flipH="1">
            <a:off x="3691722" y="4226881"/>
            <a:ext cx="3586" cy="1627376"/>
          </a:xfrm>
          <a:prstGeom prst="bentConnector3">
            <a:avLst>
              <a:gd name="adj1" fmla="val -7968461"/>
            </a:avLst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AEFA2E0B-DA4F-7D41-A2E0-AFFC58024086}"/>
              </a:ext>
            </a:extLst>
          </p:cNvPr>
          <p:cNvCxnSpPr/>
          <p:nvPr/>
        </p:nvCxnSpPr>
        <p:spPr>
          <a:xfrm>
            <a:off x="2879827" y="5417862"/>
            <a:ext cx="0" cy="25427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087B959F-B80B-8348-98D8-B9D4B3D0CAFB}"/>
              </a:ext>
            </a:extLst>
          </p:cNvPr>
          <p:cNvCxnSpPr/>
          <p:nvPr/>
        </p:nvCxnSpPr>
        <p:spPr>
          <a:xfrm>
            <a:off x="4508056" y="5417861"/>
            <a:ext cx="0" cy="25427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Elbow Connector 102">
            <a:extLst>
              <a:ext uri="{FF2B5EF4-FFF2-40B4-BE49-F238E27FC236}">
                <a16:creationId xmlns:a16="http://schemas.microsoft.com/office/drawing/2014/main" id="{AD23C809-04A3-9542-A101-89579EDAC32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788970" y="4116352"/>
            <a:ext cx="37860" cy="1795772"/>
          </a:xfrm>
          <a:prstGeom prst="bentConnector3">
            <a:avLst>
              <a:gd name="adj1" fmla="val 779279"/>
            </a:avLst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Elbow Connector 107">
            <a:extLst>
              <a:ext uri="{FF2B5EF4-FFF2-40B4-BE49-F238E27FC236}">
                <a16:creationId xmlns:a16="http://schemas.microsoft.com/office/drawing/2014/main" id="{CF58ABFE-4EFC-BA44-A92B-3E8E1651542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0528332" y="4106972"/>
            <a:ext cx="37860" cy="1795772"/>
          </a:xfrm>
          <a:prstGeom prst="bentConnector3">
            <a:avLst>
              <a:gd name="adj1" fmla="val 779279"/>
            </a:avLst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6C8F6E05-8113-F243-B582-B8ACCD65559C}"/>
              </a:ext>
            </a:extLst>
          </p:cNvPr>
          <p:cNvCxnSpPr/>
          <p:nvPr/>
        </p:nvCxnSpPr>
        <p:spPr>
          <a:xfrm>
            <a:off x="6906907" y="5427496"/>
            <a:ext cx="0" cy="25427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6A962F29-6E45-4443-8966-6E9495B43A0E}"/>
              </a:ext>
            </a:extLst>
          </p:cNvPr>
          <p:cNvCxnSpPr>
            <a:cxnSpLocks/>
          </p:cNvCxnSpPr>
          <p:nvPr/>
        </p:nvCxnSpPr>
        <p:spPr>
          <a:xfrm flipV="1">
            <a:off x="8907814" y="4718344"/>
            <a:ext cx="457299" cy="38815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AE644E16-302F-5342-B27D-9ADFC5C57019}"/>
              </a:ext>
            </a:extLst>
          </p:cNvPr>
          <p:cNvCxnSpPr/>
          <p:nvPr/>
        </p:nvCxnSpPr>
        <p:spPr>
          <a:xfrm>
            <a:off x="9657530" y="5446457"/>
            <a:ext cx="0" cy="25427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9FB3C662-A279-894B-B2B8-D452E9D782C0}"/>
              </a:ext>
            </a:extLst>
          </p:cNvPr>
          <p:cNvCxnSpPr/>
          <p:nvPr/>
        </p:nvCxnSpPr>
        <p:spPr>
          <a:xfrm>
            <a:off x="11427098" y="5444263"/>
            <a:ext cx="0" cy="25427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4B88F107-79FC-FF4B-A86D-D2CEA5A6A8BE}"/>
              </a:ext>
            </a:extLst>
          </p:cNvPr>
          <p:cNvSpPr txBox="1"/>
          <p:nvPr/>
        </p:nvSpPr>
        <p:spPr>
          <a:xfrm>
            <a:off x="1743740" y="6624097"/>
            <a:ext cx="80382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Reference: Revised from Previous OTA Slides</a:t>
            </a:r>
          </a:p>
          <a:p>
            <a:endParaRPr lang="en-US" sz="1100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93AB6548-F1BC-7441-A546-607A6470C1D5}"/>
              </a:ext>
            </a:extLst>
          </p:cNvPr>
          <p:cNvSpPr/>
          <p:nvPr/>
        </p:nvSpPr>
        <p:spPr>
          <a:xfrm>
            <a:off x="4890052" y="1431235"/>
            <a:ext cx="7076661" cy="4780722"/>
          </a:xfrm>
          <a:custGeom>
            <a:avLst/>
            <a:gdLst>
              <a:gd name="connsiteX0" fmla="*/ 0 w 7076661"/>
              <a:gd name="connsiteY0" fmla="*/ 0 h 4780722"/>
              <a:gd name="connsiteX1" fmla="*/ 0 w 7076661"/>
              <a:gd name="connsiteY1" fmla="*/ 775252 h 4780722"/>
              <a:gd name="connsiteX2" fmla="*/ 3140765 w 7076661"/>
              <a:gd name="connsiteY2" fmla="*/ 765313 h 4780722"/>
              <a:gd name="connsiteX3" fmla="*/ 3180522 w 7076661"/>
              <a:gd name="connsiteY3" fmla="*/ 2305878 h 4780722"/>
              <a:gd name="connsiteX4" fmla="*/ 4154557 w 7076661"/>
              <a:gd name="connsiteY4" fmla="*/ 2315817 h 4780722"/>
              <a:gd name="connsiteX5" fmla="*/ 4194313 w 7076661"/>
              <a:gd name="connsiteY5" fmla="*/ 4780722 h 4780722"/>
              <a:gd name="connsiteX6" fmla="*/ 5227983 w 7076661"/>
              <a:gd name="connsiteY6" fmla="*/ 4770782 h 4780722"/>
              <a:gd name="connsiteX7" fmla="*/ 5208105 w 7076661"/>
              <a:gd name="connsiteY7" fmla="*/ 3667539 h 4780722"/>
              <a:gd name="connsiteX8" fmla="*/ 7076661 w 7076661"/>
              <a:gd name="connsiteY8" fmla="*/ 3667539 h 4780722"/>
              <a:gd name="connsiteX9" fmla="*/ 7056783 w 7076661"/>
              <a:gd name="connsiteY9" fmla="*/ 2763078 h 4780722"/>
              <a:gd name="connsiteX10" fmla="*/ 6281531 w 7076661"/>
              <a:gd name="connsiteY10" fmla="*/ 2773017 h 4780722"/>
              <a:gd name="connsiteX11" fmla="*/ 6271591 w 7076661"/>
              <a:gd name="connsiteY11" fmla="*/ 1381539 h 4780722"/>
              <a:gd name="connsiteX12" fmla="*/ 5158409 w 7076661"/>
              <a:gd name="connsiteY12" fmla="*/ 1371600 h 4780722"/>
              <a:gd name="connsiteX13" fmla="*/ 5098774 w 7076661"/>
              <a:gd name="connsiteY13" fmla="*/ 19878 h 4780722"/>
              <a:gd name="connsiteX14" fmla="*/ 0 w 7076661"/>
              <a:gd name="connsiteY14" fmla="*/ 0 h 478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076661" h="4780722">
                <a:moveTo>
                  <a:pt x="0" y="0"/>
                </a:moveTo>
                <a:lnTo>
                  <a:pt x="0" y="775252"/>
                </a:lnTo>
                <a:lnTo>
                  <a:pt x="3140765" y="765313"/>
                </a:lnTo>
                <a:lnTo>
                  <a:pt x="3180522" y="2305878"/>
                </a:lnTo>
                <a:lnTo>
                  <a:pt x="4154557" y="2315817"/>
                </a:lnTo>
                <a:lnTo>
                  <a:pt x="4194313" y="4780722"/>
                </a:lnTo>
                <a:lnTo>
                  <a:pt x="5227983" y="4770782"/>
                </a:lnTo>
                <a:lnTo>
                  <a:pt x="5208105" y="3667539"/>
                </a:lnTo>
                <a:lnTo>
                  <a:pt x="7076661" y="3667539"/>
                </a:lnTo>
                <a:lnTo>
                  <a:pt x="7056783" y="2763078"/>
                </a:lnTo>
                <a:lnTo>
                  <a:pt x="6281531" y="2773017"/>
                </a:lnTo>
                <a:cubicBezTo>
                  <a:pt x="6278218" y="2309191"/>
                  <a:pt x="6274904" y="1845365"/>
                  <a:pt x="6271591" y="1381539"/>
                </a:cubicBezTo>
                <a:lnTo>
                  <a:pt x="5158409" y="1371600"/>
                </a:lnTo>
                <a:lnTo>
                  <a:pt x="5098774" y="19878"/>
                </a:lnTo>
                <a:lnTo>
                  <a:pt x="0" y="0"/>
                </a:lnTo>
                <a:close/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8793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756" y="340187"/>
            <a:ext cx="10515600" cy="1325563"/>
          </a:xfrm>
        </p:spPr>
        <p:txBody>
          <a:bodyPr/>
          <a:lstStyle/>
          <a:p>
            <a:r>
              <a:rPr lang="en-US" u="sng" dirty="0"/>
              <a:t>Radial Head Fractures - ORIF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US" b="1" dirty="0"/>
              <a:t>Articular </a:t>
            </a:r>
            <a:r>
              <a:rPr lang="en-US" b="1" dirty="0" err="1"/>
              <a:t>fx</a:t>
            </a:r>
            <a:endParaRPr lang="en-US" b="1" dirty="0"/>
          </a:p>
          <a:p>
            <a:pPr lvl="1"/>
            <a:r>
              <a:rPr lang="en-US" b="1" dirty="0"/>
              <a:t>Anatomic reduction</a:t>
            </a:r>
          </a:p>
          <a:p>
            <a:pPr lvl="1"/>
            <a:r>
              <a:rPr lang="en-US" b="1" dirty="0"/>
              <a:t>Compression</a:t>
            </a:r>
          </a:p>
          <a:p>
            <a:pPr lvl="1"/>
            <a:endParaRPr lang="en-US" b="1" dirty="0"/>
          </a:p>
          <a:p>
            <a:r>
              <a:rPr lang="en-US" b="1" dirty="0"/>
              <a:t>Implants</a:t>
            </a:r>
          </a:p>
          <a:p>
            <a:pPr lvl="1"/>
            <a:r>
              <a:rPr lang="en-US" b="1" dirty="0"/>
              <a:t>Mini-frag screws</a:t>
            </a:r>
          </a:p>
          <a:p>
            <a:pPr lvl="1"/>
            <a:r>
              <a:rPr lang="en-US" b="1" dirty="0"/>
              <a:t>Headless compression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51B445-7F24-9345-AF4B-3EF3FBD90C25}"/>
              </a:ext>
            </a:extLst>
          </p:cNvPr>
          <p:cNvSpPr txBox="1"/>
          <p:nvPr/>
        </p:nvSpPr>
        <p:spPr>
          <a:xfrm>
            <a:off x="7141028" y="6336838"/>
            <a:ext cx="2367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linkClick r:id="rId2"/>
              </a:rPr>
              <a:t>OTA Online Video</a:t>
            </a:r>
            <a:endParaRPr lang="en-US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720C2E-5098-1948-8EC0-8AD3FFCE94B0}"/>
              </a:ext>
            </a:extLst>
          </p:cNvPr>
          <p:cNvSpPr txBox="1"/>
          <p:nvPr/>
        </p:nvSpPr>
        <p:spPr>
          <a:xfrm>
            <a:off x="1743740" y="6624097"/>
            <a:ext cx="80382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Reference: Courtesy of Matthew Patrick MD</a:t>
            </a:r>
          </a:p>
          <a:p>
            <a:endParaRPr lang="en-US" sz="11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700ED6-7CE3-0243-B624-BE90C8EBD6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6"/>
          <a:stretch/>
        </p:blipFill>
        <p:spPr>
          <a:xfrm>
            <a:off x="4773328" y="2000021"/>
            <a:ext cx="4220377" cy="3373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54F0B0-E760-884D-BC4C-514D345487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817" y="2000022"/>
            <a:ext cx="3110366" cy="337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4021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756" y="340187"/>
            <a:ext cx="10515600" cy="1325563"/>
          </a:xfrm>
        </p:spPr>
        <p:txBody>
          <a:bodyPr/>
          <a:lstStyle/>
          <a:p>
            <a:r>
              <a:rPr lang="en-US" u="sng" dirty="0"/>
              <a:t>Radial Head Fractures - ORIF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3893943" cy="4351338"/>
          </a:xfrm>
        </p:spPr>
        <p:txBody>
          <a:bodyPr/>
          <a:lstStyle/>
          <a:p>
            <a:r>
              <a:rPr lang="en-US" b="1" dirty="0"/>
              <a:t>Articular </a:t>
            </a:r>
            <a:r>
              <a:rPr lang="en-US" b="1" dirty="0" err="1"/>
              <a:t>fx</a:t>
            </a:r>
            <a:endParaRPr lang="en-US" b="1" dirty="0"/>
          </a:p>
          <a:p>
            <a:pPr lvl="1"/>
            <a:r>
              <a:rPr lang="en-US" b="1" dirty="0"/>
              <a:t>Anatomic reduction</a:t>
            </a:r>
          </a:p>
          <a:p>
            <a:pPr lvl="1"/>
            <a:r>
              <a:rPr lang="en-US" b="1" dirty="0"/>
              <a:t>Compression</a:t>
            </a:r>
          </a:p>
          <a:p>
            <a:pPr lvl="1"/>
            <a:endParaRPr lang="en-US" b="1" dirty="0"/>
          </a:p>
          <a:p>
            <a:r>
              <a:rPr lang="en-US" b="1" dirty="0"/>
              <a:t>Implants</a:t>
            </a:r>
          </a:p>
          <a:p>
            <a:pPr lvl="1"/>
            <a:r>
              <a:rPr lang="en-US" b="1" dirty="0"/>
              <a:t>Headless compression</a:t>
            </a:r>
          </a:p>
          <a:p>
            <a:pPr lvl="2"/>
            <a:r>
              <a:rPr lang="en-US" b="1" dirty="0"/>
              <a:t>Tripod Technique</a:t>
            </a:r>
          </a:p>
          <a:p>
            <a:pPr lvl="3"/>
            <a:r>
              <a:rPr lang="en-US" b="1" dirty="0"/>
              <a:t>See references for technique guide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720C2E-5098-1948-8EC0-8AD3FFCE94B0}"/>
              </a:ext>
            </a:extLst>
          </p:cNvPr>
          <p:cNvSpPr txBox="1"/>
          <p:nvPr/>
        </p:nvSpPr>
        <p:spPr>
          <a:xfrm>
            <a:off x="1743740" y="6624097"/>
            <a:ext cx="80382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Reference: Courtesy of Jacqueline Geissler MD</a:t>
            </a:r>
          </a:p>
          <a:p>
            <a:endParaRPr lang="en-US" sz="11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39ACC1-2F5D-CB48-8D6E-239B3E0A6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043" y="2112884"/>
            <a:ext cx="4421046" cy="37654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EA19A7-742D-9F43-87B4-50C58B803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989" y="2112884"/>
            <a:ext cx="2405707" cy="376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084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882C7-7D45-4B4F-9BB7-DD83FBE75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Anatomy</a:t>
            </a:r>
          </a:p>
        </p:txBody>
      </p:sp>
    </p:spTree>
    <p:extLst>
      <p:ext uri="{BB962C8B-B14F-4D97-AF65-F5344CB8AC3E}">
        <p14:creationId xmlns:p14="http://schemas.microsoft.com/office/powerpoint/2010/main" val="23208543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756" y="340187"/>
            <a:ext cx="10515600" cy="1325563"/>
          </a:xfrm>
        </p:spPr>
        <p:txBody>
          <a:bodyPr/>
          <a:lstStyle/>
          <a:p>
            <a:r>
              <a:rPr lang="en-US" u="sng" dirty="0"/>
              <a:t>Radial Head Fractures - ORIF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US" b="1" dirty="0"/>
              <a:t>Articular </a:t>
            </a:r>
            <a:r>
              <a:rPr lang="en-US" b="1" dirty="0" err="1"/>
              <a:t>fx</a:t>
            </a:r>
            <a:endParaRPr lang="en-US" b="1" dirty="0"/>
          </a:p>
          <a:p>
            <a:pPr lvl="1"/>
            <a:r>
              <a:rPr lang="en-US" b="1" dirty="0"/>
              <a:t>Anatomic reduction</a:t>
            </a:r>
          </a:p>
          <a:p>
            <a:pPr lvl="1"/>
            <a:r>
              <a:rPr lang="en-US" b="1" dirty="0"/>
              <a:t>Compression</a:t>
            </a:r>
          </a:p>
          <a:p>
            <a:pPr lvl="1"/>
            <a:endParaRPr lang="en-US" b="1" dirty="0"/>
          </a:p>
          <a:p>
            <a:r>
              <a:rPr lang="en-US" b="1" dirty="0"/>
              <a:t>Implants</a:t>
            </a:r>
          </a:p>
          <a:p>
            <a:pPr lvl="1"/>
            <a:r>
              <a:rPr lang="en-US" b="1" dirty="0"/>
              <a:t>Periarticular locking plates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51B445-7F24-9345-AF4B-3EF3FBD90C25}"/>
              </a:ext>
            </a:extLst>
          </p:cNvPr>
          <p:cNvSpPr txBox="1"/>
          <p:nvPr/>
        </p:nvSpPr>
        <p:spPr>
          <a:xfrm>
            <a:off x="7141028" y="6336838"/>
            <a:ext cx="2367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linkClick r:id="rId2"/>
              </a:rPr>
              <a:t>OTA Online Video</a:t>
            </a:r>
            <a:endParaRPr lang="en-US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720C2E-5098-1948-8EC0-8AD3FFCE94B0}"/>
              </a:ext>
            </a:extLst>
          </p:cNvPr>
          <p:cNvSpPr txBox="1"/>
          <p:nvPr/>
        </p:nvSpPr>
        <p:spPr>
          <a:xfrm>
            <a:off x="1743740" y="6624097"/>
            <a:ext cx="80382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Reference: Courtesy of Matthew Patrick MD</a:t>
            </a:r>
          </a:p>
          <a:p>
            <a:endParaRPr lang="en-US" sz="11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80179E-DE85-6E44-8680-0CD7C87BF8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5" r="5610"/>
          <a:stretch/>
        </p:blipFill>
        <p:spPr>
          <a:xfrm>
            <a:off x="5198166" y="2234717"/>
            <a:ext cx="3578418" cy="35331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52C9C6-4598-214F-9B6C-146D589C93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464" y="2234717"/>
            <a:ext cx="3237604" cy="353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4506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756" y="340187"/>
            <a:ext cx="10515600" cy="1325563"/>
          </a:xfrm>
        </p:spPr>
        <p:txBody>
          <a:bodyPr/>
          <a:lstStyle/>
          <a:p>
            <a:r>
              <a:rPr lang="en-US" u="sng" dirty="0"/>
              <a:t>Radial Head Fractures – Implant Placement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035826" cy="4351338"/>
          </a:xfrm>
        </p:spPr>
        <p:txBody>
          <a:bodyPr/>
          <a:lstStyle/>
          <a:p>
            <a:r>
              <a:rPr lang="en-US" b="1" dirty="0"/>
              <a:t>Care must be taken to keep implants out of the proximal radio-ulnar joint</a:t>
            </a:r>
          </a:p>
          <a:p>
            <a:pPr lvl="1"/>
            <a:r>
              <a:rPr lang="en-US" b="1" dirty="0"/>
              <a:t>Block to supination and pronation</a:t>
            </a:r>
          </a:p>
          <a:p>
            <a:endParaRPr lang="en-US" b="1" dirty="0"/>
          </a:p>
          <a:p>
            <a:r>
              <a:rPr lang="en-US" b="1" dirty="0"/>
              <a:t>Safe zone</a:t>
            </a:r>
          </a:p>
          <a:p>
            <a:pPr lvl="1"/>
            <a:r>
              <a:rPr lang="en-US" b="1" dirty="0"/>
              <a:t>100 degree area</a:t>
            </a:r>
          </a:p>
          <a:p>
            <a:pPr lvl="1"/>
            <a:r>
              <a:rPr lang="en-US" b="1" dirty="0"/>
              <a:t>Between tip of radial styloid and Lister’s Tubercle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7A94EAFD-9F63-1C45-B565-F48B209DA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112" y="1825625"/>
            <a:ext cx="6211888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F9981C-10E6-3642-B990-D2D387F151A8}"/>
              </a:ext>
            </a:extLst>
          </p:cNvPr>
          <p:cNvSpPr txBox="1"/>
          <p:nvPr/>
        </p:nvSpPr>
        <p:spPr>
          <a:xfrm>
            <a:off x="1743740" y="6624097"/>
            <a:ext cx="80382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Reference: Previous OTA Slides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6637378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756" y="340187"/>
            <a:ext cx="10515600" cy="1325563"/>
          </a:xfrm>
        </p:spPr>
        <p:txBody>
          <a:bodyPr/>
          <a:lstStyle/>
          <a:p>
            <a:r>
              <a:rPr lang="en-US" u="sng" dirty="0"/>
              <a:t>Radial Head Fractures – Greenspan View</a:t>
            </a:r>
            <a:endParaRPr lang="en-US" b="1" u="sng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4F886C-CB9E-1348-9306-BB5EC6AEC5F5}"/>
              </a:ext>
            </a:extLst>
          </p:cNvPr>
          <p:cNvSpPr txBox="1"/>
          <p:nvPr/>
        </p:nvSpPr>
        <p:spPr>
          <a:xfrm>
            <a:off x="1743740" y="6624097"/>
            <a:ext cx="80382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Reference: Clinical Library of Thomas </a:t>
            </a:r>
            <a:r>
              <a:rPr lang="en-US" sz="1100" dirty="0" err="1"/>
              <a:t>Krupko</a:t>
            </a:r>
            <a:r>
              <a:rPr lang="en-US" sz="1100" dirty="0"/>
              <a:t> MD</a:t>
            </a:r>
          </a:p>
          <a:p>
            <a:endParaRPr lang="en-US" sz="11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FB1E3B-6AF1-C449-A04C-DEE11762E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816" y="1599488"/>
            <a:ext cx="6207561" cy="45543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D4AEE0-95A2-0A4D-B60A-FE03EA1772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6" t="8068" r="12501" b="14638"/>
          <a:stretch/>
        </p:blipFill>
        <p:spPr>
          <a:xfrm rot="5400000">
            <a:off x="946944" y="2104737"/>
            <a:ext cx="4700145" cy="353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0691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756" y="340187"/>
            <a:ext cx="10515600" cy="1325563"/>
          </a:xfrm>
        </p:spPr>
        <p:txBody>
          <a:bodyPr/>
          <a:lstStyle/>
          <a:p>
            <a:r>
              <a:rPr lang="en-US" u="sng" dirty="0"/>
              <a:t>Radial Head Fractures – Intra-op Greenspan</a:t>
            </a:r>
            <a:endParaRPr lang="en-US" b="1" u="sng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4F886C-CB9E-1348-9306-BB5EC6AEC5F5}"/>
              </a:ext>
            </a:extLst>
          </p:cNvPr>
          <p:cNvSpPr txBox="1"/>
          <p:nvPr/>
        </p:nvSpPr>
        <p:spPr>
          <a:xfrm>
            <a:off x="1743740" y="6624097"/>
            <a:ext cx="80382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Reference: Clinical Library of Thomas </a:t>
            </a:r>
            <a:r>
              <a:rPr lang="en-US" sz="1100" dirty="0" err="1"/>
              <a:t>Krupko</a:t>
            </a:r>
            <a:r>
              <a:rPr lang="en-US" sz="1100" dirty="0"/>
              <a:t> MD</a:t>
            </a:r>
          </a:p>
          <a:p>
            <a:endParaRPr lang="en-US" sz="11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80BD5A-29A6-114D-8BBC-B141EBBE01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41" y="1558368"/>
            <a:ext cx="6024748" cy="45185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299BE0-C7BE-C543-BD39-C4C6DC5C51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9"/>
          <a:stretch/>
        </p:blipFill>
        <p:spPr>
          <a:xfrm>
            <a:off x="7268787" y="1558368"/>
            <a:ext cx="4432367" cy="454501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FF72D76-933D-3C47-A566-68FCF2D66BCB}"/>
              </a:ext>
            </a:extLst>
          </p:cNvPr>
          <p:cNvSpPr/>
          <p:nvPr/>
        </p:nvSpPr>
        <p:spPr>
          <a:xfrm>
            <a:off x="4453247" y="3175186"/>
            <a:ext cx="427511" cy="119493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056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046" y="41379"/>
            <a:ext cx="10515600" cy="1325563"/>
          </a:xfrm>
        </p:spPr>
        <p:txBody>
          <a:bodyPr/>
          <a:lstStyle/>
          <a:p>
            <a:pPr algn="ctr"/>
            <a:r>
              <a:rPr lang="en-US" u="sng" dirty="0"/>
              <a:t>Radial Head Fractures – Treatment Algorithm</a:t>
            </a:r>
            <a:endParaRPr lang="en-US" b="1" u="sng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5A5EFD-3FE5-454E-A50A-45AC809C3932}"/>
              </a:ext>
            </a:extLst>
          </p:cNvPr>
          <p:cNvSpPr txBox="1"/>
          <p:nvPr/>
        </p:nvSpPr>
        <p:spPr>
          <a:xfrm>
            <a:off x="4995378" y="1495276"/>
            <a:ext cx="22012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Fracture Size &gt; 25%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C35AD6-9C55-6547-90A5-7CEF58F039C4}"/>
              </a:ext>
            </a:extLst>
          </p:cNvPr>
          <p:cNvSpPr txBox="1"/>
          <p:nvPr/>
        </p:nvSpPr>
        <p:spPr>
          <a:xfrm>
            <a:off x="2407930" y="2238403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No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8468C5-1418-2A46-BC2A-E6855ADFA64C}"/>
              </a:ext>
            </a:extLst>
          </p:cNvPr>
          <p:cNvSpPr txBox="1"/>
          <p:nvPr/>
        </p:nvSpPr>
        <p:spPr>
          <a:xfrm>
            <a:off x="9094139" y="2238768"/>
            <a:ext cx="5205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Yes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298E17-476F-5E40-AAD6-E6BD72299591}"/>
              </a:ext>
            </a:extLst>
          </p:cNvPr>
          <p:cNvSpPr txBox="1"/>
          <p:nvPr/>
        </p:nvSpPr>
        <p:spPr>
          <a:xfrm>
            <a:off x="1453726" y="2892790"/>
            <a:ext cx="2392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Displacement &gt; 2mm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CC516F-861A-954C-8CD3-71083FCB472C}"/>
              </a:ext>
            </a:extLst>
          </p:cNvPr>
          <p:cNvSpPr txBox="1"/>
          <p:nvPr/>
        </p:nvSpPr>
        <p:spPr>
          <a:xfrm>
            <a:off x="969298" y="3632983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89AAA9-23C4-1643-9F51-F7CB1E0A93FF}"/>
              </a:ext>
            </a:extLst>
          </p:cNvPr>
          <p:cNvSpPr txBox="1"/>
          <p:nvPr/>
        </p:nvSpPr>
        <p:spPr>
          <a:xfrm>
            <a:off x="3514425" y="3632983"/>
            <a:ext cx="5205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Yes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75E452-EA28-FA4F-A81A-8FCC366DB807}"/>
              </a:ext>
            </a:extLst>
          </p:cNvPr>
          <p:cNvSpPr txBox="1"/>
          <p:nvPr/>
        </p:nvSpPr>
        <p:spPr>
          <a:xfrm>
            <a:off x="451240" y="4324274"/>
            <a:ext cx="15205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Early Motion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82DF06-E219-8A42-AC19-A49AA792064C}"/>
              </a:ext>
            </a:extLst>
          </p:cNvPr>
          <p:cNvSpPr txBox="1"/>
          <p:nvPr/>
        </p:nvSpPr>
        <p:spPr>
          <a:xfrm>
            <a:off x="3896155" y="5715002"/>
            <a:ext cx="13825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Excision of Fragment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24BECE-272D-F349-B7AE-5BBFD266208D}"/>
              </a:ext>
            </a:extLst>
          </p:cNvPr>
          <p:cNvSpPr txBox="1"/>
          <p:nvPr/>
        </p:nvSpPr>
        <p:spPr>
          <a:xfrm>
            <a:off x="2794099" y="4318234"/>
            <a:ext cx="1789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Motion Limited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69F258-18A3-0341-81ED-49FD137867B0}"/>
              </a:ext>
            </a:extLst>
          </p:cNvPr>
          <p:cNvSpPr txBox="1"/>
          <p:nvPr/>
        </p:nvSpPr>
        <p:spPr>
          <a:xfrm>
            <a:off x="2082073" y="5720979"/>
            <a:ext cx="1595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Early Motion – Close F/U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5A72BC-63C3-A54F-B1A0-D45F03CD0175}"/>
              </a:ext>
            </a:extLst>
          </p:cNvPr>
          <p:cNvSpPr txBox="1"/>
          <p:nvPr/>
        </p:nvSpPr>
        <p:spPr>
          <a:xfrm>
            <a:off x="8154427" y="2891686"/>
            <a:ext cx="2392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Displacement &gt; 2mm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540414-3BF8-104B-B225-A26E460E2F67}"/>
              </a:ext>
            </a:extLst>
          </p:cNvPr>
          <p:cNvSpPr txBox="1"/>
          <p:nvPr/>
        </p:nvSpPr>
        <p:spPr>
          <a:xfrm>
            <a:off x="7582809" y="3632983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96E6FF-44EA-D545-B0BB-7F46A5644D17}"/>
              </a:ext>
            </a:extLst>
          </p:cNvPr>
          <p:cNvSpPr txBox="1"/>
          <p:nvPr/>
        </p:nvSpPr>
        <p:spPr>
          <a:xfrm>
            <a:off x="10314228" y="3632983"/>
            <a:ext cx="5205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Yes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95095E-A674-0A4F-9B2F-B03FBE0B11A0}"/>
              </a:ext>
            </a:extLst>
          </p:cNvPr>
          <p:cNvSpPr txBox="1"/>
          <p:nvPr/>
        </p:nvSpPr>
        <p:spPr>
          <a:xfrm>
            <a:off x="6930162" y="4318234"/>
            <a:ext cx="1789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Motion Limited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3EF487-86FF-C14F-8F60-A3401AAB2B40}"/>
              </a:ext>
            </a:extLst>
          </p:cNvPr>
          <p:cNvSpPr txBox="1"/>
          <p:nvPr/>
        </p:nvSpPr>
        <p:spPr>
          <a:xfrm>
            <a:off x="6664693" y="5040568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1412F2-781B-7C4D-AF02-7546A3A8C998}"/>
              </a:ext>
            </a:extLst>
          </p:cNvPr>
          <p:cNvSpPr txBox="1"/>
          <p:nvPr/>
        </p:nvSpPr>
        <p:spPr>
          <a:xfrm>
            <a:off x="8430316" y="5038775"/>
            <a:ext cx="5205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Yes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781C0C-3A36-D641-97CA-440627EC8E6F}"/>
              </a:ext>
            </a:extLst>
          </p:cNvPr>
          <p:cNvSpPr txBox="1"/>
          <p:nvPr/>
        </p:nvSpPr>
        <p:spPr>
          <a:xfrm>
            <a:off x="6134575" y="5720979"/>
            <a:ext cx="1595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Early Motion – Close F/U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554B44-4755-264B-8132-1DEEC06D62E7}"/>
              </a:ext>
            </a:extLst>
          </p:cNvPr>
          <p:cNvSpPr txBox="1"/>
          <p:nvPr/>
        </p:nvSpPr>
        <p:spPr>
          <a:xfrm>
            <a:off x="9384004" y="4318234"/>
            <a:ext cx="2380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3 or More Fragments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181499-0908-FA47-8B6B-E12BDE00B7C6}"/>
              </a:ext>
            </a:extLst>
          </p:cNvPr>
          <p:cNvSpPr txBox="1"/>
          <p:nvPr/>
        </p:nvSpPr>
        <p:spPr>
          <a:xfrm>
            <a:off x="9407162" y="5027386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A47D144-2FC4-194C-A027-DF28F5B1C8CC}"/>
              </a:ext>
            </a:extLst>
          </p:cNvPr>
          <p:cNvSpPr txBox="1"/>
          <p:nvPr/>
        </p:nvSpPr>
        <p:spPr>
          <a:xfrm>
            <a:off x="11166835" y="5046348"/>
            <a:ext cx="5205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Yes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DCBAC7-60D6-A04E-AEA3-C561B62A239F}"/>
              </a:ext>
            </a:extLst>
          </p:cNvPr>
          <p:cNvSpPr txBox="1"/>
          <p:nvPr/>
        </p:nvSpPr>
        <p:spPr>
          <a:xfrm>
            <a:off x="9304848" y="5753729"/>
            <a:ext cx="676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ORIF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9745AD-8E14-1341-9DE6-B7A01D3953FA}"/>
              </a:ext>
            </a:extLst>
          </p:cNvPr>
          <p:cNvSpPr txBox="1"/>
          <p:nvPr/>
        </p:nvSpPr>
        <p:spPr>
          <a:xfrm>
            <a:off x="10685837" y="5748622"/>
            <a:ext cx="1482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Arthroplasty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4C203C25-F729-4D42-9EF1-E0A2E580D902}"/>
              </a:ext>
            </a:extLst>
          </p:cNvPr>
          <p:cNvCxnSpPr>
            <a:stCxn id="5" idx="2"/>
            <a:endCxn id="7" idx="0"/>
          </p:cNvCxnSpPr>
          <p:nvPr/>
        </p:nvCxnSpPr>
        <p:spPr>
          <a:xfrm>
            <a:off x="2650144" y="2638513"/>
            <a:ext cx="0" cy="25427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E2A528E0-E3F3-FE4A-B68F-A097EBB1D5A9}"/>
              </a:ext>
            </a:extLst>
          </p:cNvPr>
          <p:cNvCxnSpPr/>
          <p:nvPr/>
        </p:nvCxnSpPr>
        <p:spPr>
          <a:xfrm>
            <a:off x="9350844" y="2641916"/>
            <a:ext cx="0" cy="25427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Elbow Connector 67">
            <a:extLst>
              <a:ext uri="{FF2B5EF4-FFF2-40B4-BE49-F238E27FC236}">
                <a16:creationId xmlns:a16="http://schemas.microsoft.com/office/drawing/2014/main" id="{B88578D5-57F2-8849-AE93-C4E452BA3B7C}"/>
              </a:ext>
            </a:extLst>
          </p:cNvPr>
          <p:cNvCxnSpPr>
            <a:cxnSpLocks/>
            <a:stCxn id="16" idx="0"/>
            <a:endCxn id="17" idx="0"/>
          </p:cNvCxnSpPr>
          <p:nvPr/>
        </p:nvCxnSpPr>
        <p:spPr>
          <a:xfrm rot="5400000" flipH="1" flipV="1">
            <a:off x="9199757" y="2258249"/>
            <a:ext cx="12700" cy="2749469"/>
          </a:xfrm>
          <a:prstGeom prst="bentConnector3">
            <a:avLst>
              <a:gd name="adj1" fmla="val 2475000"/>
            </a:avLst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71">
            <a:extLst>
              <a:ext uri="{FF2B5EF4-FFF2-40B4-BE49-F238E27FC236}">
                <a16:creationId xmlns:a16="http://schemas.microsoft.com/office/drawing/2014/main" id="{F41A7C67-D922-114F-9D95-1D9361FC67C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493100" y="2365683"/>
            <a:ext cx="12700" cy="2563177"/>
          </a:xfrm>
          <a:prstGeom prst="bentConnector3">
            <a:avLst>
              <a:gd name="adj1" fmla="val 2362496"/>
            </a:avLst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Elbow Connector 76">
            <a:extLst>
              <a:ext uri="{FF2B5EF4-FFF2-40B4-BE49-F238E27FC236}">
                <a16:creationId xmlns:a16="http://schemas.microsoft.com/office/drawing/2014/main" id="{4D371C88-5C32-2345-AC72-235F61D2ADE2}"/>
              </a:ext>
            </a:extLst>
          </p:cNvPr>
          <p:cNvCxnSpPr>
            <a:cxnSpLocks/>
            <a:stCxn id="5" idx="0"/>
            <a:endCxn id="6" idx="0"/>
          </p:cNvCxnSpPr>
          <p:nvPr/>
        </p:nvCxnSpPr>
        <p:spPr>
          <a:xfrm rot="16200000" flipH="1">
            <a:off x="6002090" y="-1113544"/>
            <a:ext cx="365" cy="6704259"/>
          </a:xfrm>
          <a:prstGeom prst="bentConnector3">
            <a:avLst>
              <a:gd name="adj1" fmla="val -86116438"/>
            </a:avLst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D07498EE-A22E-E444-8506-BFDC14359AAE}"/>
              </a:ext>
            </a:extLst>
          </p:cNvPr>
          <p:cNvCxnSpPr/>
          <p:nvPr/>
        </p:nvCxnSpPr>
        <p:spPr>
          <a:xfrm>
            <a:off x="1205766" y="4033093"/>
            <a:ext cx="0" cy="25427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501EF328-DC8A-1844-B014-334F314E272D}"/>
              </a:ext>
            </a:extLst>
          </p:cNvPr>
          <p:cNvCxnSpPr/>
          <p:nvPr/>
        </p:nvCxnSpPr>
        <p:spPr>
          <a:xfrm>
            <a:off x="3768945" y="4033093"/>
            <a:ext cx="0" cy="25427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F35CF27B-1365-E745-814A-4115EDA862CB}"/>
              </a:ext>
            </a:extLst>
          </p:cNvPr>
          <p:cNvCxnSpPr>
            <a:cxnSpLocks/>
          </p:cNvCxnSpPr>
          <p:nvPr/>
        </p:nvCxnSpPr>
        <p:spPr>
          <a:xfrm>
            <a:off x="7831372" y="4033092"/>
            <a:ext cx="0" cy="25427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21E41ADD-7E59-FA43-84C8-B924A3C0059A}"/>
              </a:ext>
            </a:extLst>
          </p:cNvPr>
          <p:cNvCxnSpPr/>
          <p:nvPr/>
        </p:nvCxnSpPr>
        <p:spPr>
          <a:xfrm>
            <a:off x="10580842" y="4033091"/>
            <a:ext cx="0" cy="25427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6CA284EC-9839-4546-BBDB-40CBF5C79262}"/>
              </a:ext>
            </a:extLst>
          </p:cNvPr>
          <p:cNvSpPr txBox="1"/>
          <p:nvPr/>
        </p:nvSpPr>
        <p:spPr>
          <a:xfrm>
            <a:off x="2637613" y="5038776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No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914C433-7145-254A-8485-BD99E74A57B8}"/>
              </a:ext>
            </a:extLst>
          </p:cNvPr>
          <p:cNvSpPr txBox="1"/>
          <p:nvPr/>
        </p:nvSpPr>
        <p:spPr>
          <a:xfrm>
            <a:off x="4246939" y="5042362"/>
            <a:ext cx="5205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Yes</a:t>
            </a:r>
          </a:p>
        </p:txBody>
      </p:sp>
      <p:cxnSp>
        <p:nvCxnSpPr>
          <p:cNvPr id="92" name="Elbow Connector 91">
            <a:extLst>
              <a:ext uri="{FF2B5EF4-FFF2-40B4-BE49-F238E27FC236}">
                <a16:creationId xmlns:a16="http://schemas.microsoft.com/office/drawing/2014/main" id="{9E786AA3-7740-5447-A39B-5B364FAF6EE8}"/>
              </a:ext>
            </a:extLst>
          </p:cNvPr>
          <p:cNvCxnSpPr>
            <a:cxnSpLocks/>
            <a:stCxn id="89" idx="0"/>
            <a:endCxn id="90" idx="0"/>
          </p:cNvCxnSpPr>
          <p:nvPr/>
        </p:nvCxnSpPr>
        <p:spPr>
          <a:xfrm rot="16200000" flipH="1">
            <a:off x="3691722" y="4226881"/>
            <a:ext cx="3586" cy="1627376"/>
          </a:xfrm>
          <a:prstGeom prst="bentConnector3">
            <a:avLst>
              <a:gd name="adj1" fmla="val -7968461"/>
            </a:avLst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AEFA2E0B-DA4F-7D41-A2E0-AFFC58024086}"/>
              </a:ext>
            </a:extLst>
          </p:cNvPr>
          <p:cNvCxnSpPr/>
          <p:nvPr/>
        </p:nvCxnSpPr>
        <p:spPr>
          <a:xfrm>
            <a:off x="2879827" y="5417862"/>
            <a:ext cx="0" cy="25427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087B959F-B80B-8348-98D8-B9D4B3D0CAFB}"/>
              </a:ext>
            </a:extLst>
          </p:cNvPr>
          <p:cNvCxnSpPr/>
          <p:nvPr/>
        </p:nvCxnSpPr>
        <p:spPr>
          <a:xfrm>
            <a:off x="4508056" y="5417861"/>
            <a:ext cx="0" cy="25427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Elbow Connector 102">
            <a:extLst>
              <a:ext uri="{FF2B5EF4-FFF2-40B4-BE49-F238E27FC236}">
                <a16:creationId xmlns:a16="http://schemas.microsoft.com/office/drawing/2014/main" id="{AD23C809-04A3-9542-A101-89579EDAC32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788970" y="4116352"/>
            <a:ext cx="37860" cy="1795772"/>
          </a:xfrm>
          <a:prstGeom prst="bentConnector3">
            <a:avLst>
              <a:gd name="adj1" fmla="val 779279"/>
            </a:avLst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Elbow Connector 107">
            <a:extLst>
              <a:ext uri="{FF2B5EF4-FFF2-40B4-BE49-F238E27FC236}">
                <a16:creationId xmlns:a16="http://schemas.microsoft.com/office/drawing/2014/main" id="{CF58ABFE-4EFC-BA44-A92B-3E8E1651542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0528332" y="4106972"/>
            <a:ext cx="37860" cy="1795772"/>
          </a:xfrm>
          <a:prstGeom prst="bentConnector3">
            <a:avLst>
              <a:gd name="adj1" fmla="val 779279"/>
            </a:avLst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6C8F6E05-8113-F243-B582-B8ACCD65559C}"/>
              </a:ext>
            </a:extLst>
          </p:cNvPr>
          <p:cNvCxnSpPr/>
          <p:nvPr/>
        </p:nvCxnSpPr>
        <p:spPr>
          <a:xfrm>
            <a:off x="6906907" y="5427496"/>
            <a:ext cx="0" cy="25427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6A962F29-6E45-4443-8966-6E9495B43A0E}"/>
              </a:ext>
            </a:extLst>
          </p:cNvPr>
          <p:cNvCxnSpPr>
            <a:cxnSpLocks/>
          </p:cNvCxnSpPr>
          <p:nvPr/>
        </p:nvCxnSpPr>
        <p:spPr>
          <a:xfrm flipV="1">
            <a:off x="8907814" y="4718344"/>
            <a:ext cx="457299" cy="38815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AE644E16-302F-5342-B27D-9ADFC5C57019}"/>
              </a:ext>
            </a:extLst>
          </p:cNvPr>
          <p:cNvCxnSpPr/>
          <p:nvPr/>
        </p:nvCxnSpPr>
        <p:spPr>
          <a:xfrm>
            <a:off x="9657530" y="5446457"/>
            <a:ext cx="0" cy="25427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9FB3C662-A279-894B-B2B8-D452E9D782C0}"/>
              </a:ext>
            </a:extLst>
          </p:cNvPr>
          <p:cNvCxnSpPr/>
          <p:nvPr/>
        </p:nvCxnSpPr>
        <p:spPr>
          <a:xfrm>
            <a:off x="11427098" y="5444263"/>
            <a:ext cx="0" cy="25427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4B88F107-79FC-FF4B-A86D-D2CEA5A6A8BE}"/>
              </a:ext>
            </a:extLst>
          </p:cNvPr>
          <p:cNvSpPr txBox="1"/>
          <p:nvPr/>
        </p:nvSpPr>
        <p:spPr>
          <a:xfrm>
            <a:off x="1743740" y="6624097"/>
            <a:ext cx="80382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Reference: Revised from Previous OTA Slides</a:t>
            </a:r>
          </a:p>
          <a:p>
            <a:endParaRPr lang="en-US" sz="1100" dirty="0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4868757D-FDE1-6645-B08E-B1988FF6B5B5}"/>
              </a:ext>
            </a:extLst>
          </p:cNvPr>
          <p:cNvSpPr/>
          <p:nvPr/>
        </p:nvSpPr>
        <p:spPr>
          <a:xfrm>
            <a:off x="4903304" y="1311965"/>
            <a:ext cx="7248939" cy="4863548"/>
          </a:xfrm>
          <a:custGeom>
            <a:avLst/>
            <a:gdLst>
              <a:gd name="connsiteX0" fmla="*/ 0 w 7248939"/>
              <a:gd name="connsiteY0" fmla="*/ 13252 h 4863548"/>
              <a:gd name="connsiteX1" fmla="*/ 0 w 7248939"/>
              <a:gd name="connsiteY1" fmla="*/ 914400 h 4863548"/>
              <a:gd name="connsiteX2" fmla="*/ 3127513 w 7248939"/>
              <a:gd name="connsiteY2" fmla="*/ 914400 h 4863548"/>
              <a:gd name="connsiteX3" fmla="*/ 3154018 w 7248939"/>
              <a:gd name="connsiteY3" fmla="*/ 2345635 h 4863548"/>
              <a:gd name="connsiteX4" fmla="*/ 4346713 w 7248939"/>
              <a:gd name="connsiteY4" fmla="*/ 2358887 h 4863548"/>
              <a:gd name="connsiteX5" fmla="*/ 4373218 w 7248939"/>
              <a:gd name="connsiteY5" fmla="*/ 3670852 h 4863548"/>
              <a:gd name="connsiteX6" fmla="*/ 5552661 w 7248939"/>
              <a:gd name="connsiteY6" fmla="*/ 3684105 h 4863548"/>
              <a:gd name="connsiteX7" fmla="*/ 5579166 w 7248939"/>
              <a:gd name="connsiteY7" fmla="*/ 4863548 h 4863548"/>
              <a:gd name="connsiteX8" fmla="*/ 7248939 w 7248939"/>
              <a:gd name="connsiteY8" fmla="*/ 4863548 h 4863548"/>
              <a:gd name="connsiteX9" fmla="*/ 7222435 w 7248939"/>
              <a:gd name="connsiteY9" fmla="*/ 2955235 h 4863548"/>
              <a:gd name="connsiteX10" fmla="*/ 6175513 w 7248939"/>
              <a:gd name="connsiteY10" fmla="*/ 2955235 h 4863548"/>
              <a:gd name="connsiteX11" fmla="*/ 6162261 w 7248939"/>
              <a:gd name="connsiteY11" fmla="*/ 1470992 h 4863548"/>
              <a:gd name="connsiteX12" fmla="*/ 4996070 w 7248939"/>
              <a:gd name="connsiteY12" fmla="*/ 1470992 h 4863548"/>
              <a:gd name="connsiteX13" fmla="*/ 4996070 w 7248939"/>
              <a:gd name="connsiteY13" fmla="*/ 119270 h 4863548"/>
              <a:gd name="connsiteX14" fmla="*/ 4996070 w 7248939"/>
              <a:gd name="connsiteY14" fmla="*/ 119270 h 4863548"/>
              <a:gd name="connsiteX15" fmla="*/ 4996070 w 7248939"/>
              <a:gd name="connsiteY15" fmla="*/ 0 h 4863548"/>
              <a:gd name="connsiteX16" fmla="*/ 0 w 7248939"/>
              <a:gd name="connsiteY16" fmla="*/ 13252 h 486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248939" h="4863548">
                <a:moveTo>
                  <a:pt x="0" y="13252"/>
                </a:moveTo>
                <a:lnTo>
                  <a:pt x="0" y="914400"/>
                </a:lnTo>
                <a:lnTo>
                  <a:pt x="3127513" y="914400"/>
                </a:lnTo>
                <a:lnTo>
                  <a:pt x="3154018" y="2345635"/>
                </a:lnTo>
                <a:lnTo>
                  <a:pt x="4346713" y="2358887"/>
                </a:lnTo>
                <a:lnTo>
                  <a:pt x="4373218" y="3670852"/>
                </a:lnTo>
                <a:lnTo>
                  <a:pt x="5552661" y="3684105"/>
                </a:lnTo>
                <a:lnTo>
                  <a:pt x="5579166" y="4863548"/>
                </a:lnTo>
                <a:lnTo>
                  <a:pt x="7248939" y="4863548"/>
                </a:lnTo>
                <a:lnTo>
                  <a:pt x="7222435" y="2955235"/>
                </a:lnTo>
                <a:lnTo>
                  <a:pt x="6175513" y="2955235"/>
                </a:lnTo>
                <a:lnTo>
                  <a:pt x="6162261" y="1470992"/>
                </a:lnTo>
                <a:lnTo>
                  <a:pt x="4996070" y="1470992"/>
                </a:lnTo>
                <a:lnTo>
                  <a:pt x="4996070" y="119270"/>
                </a:lnTo>
                <a:lnTo>
                  <a:pt x="4996070" y="119270"/>
                </a:lnTo>
                <a:lnTo>
                  <a:pt x="4996070" y="0"/>
                </a:lnTo>
                <a:lnTo>
                  <a:pt x="0" y="13252"/>
                </a:lnTo>
                <a:close/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8684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756" y="340187"/>
            <a:ext cx="10515600" cy="1325563"/>
          </a:xfrm>
        </p:spPr>
        <p:txBody>
          <a:bodyPr/>
          <a:lstStyle/>
          <a:p>
            <a:r>
              <a:rPr lang="en-US" u="sng" dirty="0"/>
              <a:t>Radial Head Fractures - Replacement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r>
              <a:rPr lang="en-US" sz="3200" b="1" dirty="0"/>
              <a:t>Head options</a:t>
            </a:r>
          </a:p>
          <a:p>
            <a:pPr lvl="1"/>
            <a:r>
              <a:rPr lang="en-US" sz="2800" b="1" dirty="0"/>
              <a:t>Round</a:t>
            </a:r>
          </a:p>
          <a:p>
            <a:pPr lvl="2"/>
            <a:r>
              <a:rPr lang="en-US" sz="2400" b="1" dirty="0"/>
              <a:t>Easier placement</a:t>
            </a:r>
          </a:p>
          <a:p>
            <a:pPr lvl="1"/>
            <a:r>
              <a:rPr lang="en-US" sz="2800" b="1" dirty="0"/>
              <a:t>Eccentric</a:t>
            </a:r>
          </a:p>
          <a:p>
            <a:pPr lvl="2"/>
            <a:r>
              <a:rPr lang="en-US" sz="2400" b="1" dirty="0"/>
              <a:t>Mimics native anatomy</a:t>
            </a:r>
          </a:p>
          <a:p>
            <a:pPr lvl="2"/>
            <a:r>
              <a:rPr lang="en-US" sz="2400" b="1" dirty="0"/>
              <a:t>More difficult to place</a:t>
            </a:r>
          </a:p>
          <a:p>
            <a:pPr lvl="1"/>
            <a:r>
              <a:rPr lang="en-US" sz="2800" b="1" dirty="0"/>
              <a:t>Bipolar</a:t>
            </a:r>
          </a:p>
          <a:p>
            <a:pPr lvl="2"/>
            <a:r>
              <a:rPr lang="en-US" sz="2400" b="1" dirty="0"/>
              <a:t>Articulates at the head/neck junction</a:t>
            </a:r>
          </a:p>
          <a:p>
            <a:pPr lvl="2"/>
            <a:r>
              <a:rPr lang="en-US" sz="2400" b="1" dirty="0"/>
              <a:t>Dislocation can occur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279C941-24AC-4241-B9E7-BE8CBB23C640}"/>
              </a:ext>
            </a:extLst>
          </p:cNvPr>
          <p:cNvSpPr txBox="1">
            <a:spLocks/>
          </p:cNvSpPr>
          <p:nvPr/>
        </p:nvSpPr>
        <p:spPr>
          <a:xfrm>
            <a:off x="5871556" y="1825625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Stem options</a:t>
            </a:r>
          </a:p>
          <a:p>
            <a:pPr lvl="1"/>
            <a:r>
              <a:rPr lang="en-US" sz="2800" b="1" dirty="0"/>
              <a:t>Smooth</a:t>
            </a:r>
          </a:p>
          <a:p>
            <a:pPr lvl="2"/>
            <a:r>
              <a:rPr lang="en-US" sz="2400" b="1" dirty="0"/>
              <a:t>Loose fitting stem</a:t>
            </a:r>
          </a:p>
          <a:p>
            <a:pPr lvl="2"/>
            <a:r>
              <a:rPr lang="en-US" sz="2400" b="1" dirty="0"/>
              <a:t>Allows implant to find proper alignment</a:t>
            </a:r>
          </a:p>
          <a:p>
            <a:pPr lvl="1"/>
            <a:r>
              <a:rPr lang="en-US" sz="2800" b="1" dirty="0"/>
              <a:t>Porous/</a:t>
            </a:r>
            <a:r>
              <a:rPr lang="en-US" sz="2800" b="1" dirty="0" err="1"/>
              <a:t>Pressfit</a:t>
            </a:r>
            <a:endParaRPr lang="en-US" sz="2800" b="1" dirty="0"/>
          </a:p>
          <a:p>
            <a:pPr lvl="2"/>
            <a:r>
              <a:rPr lang="en-US" sz="2400" b="1" dirty="0"/>
              <a:t>Can loosen causing pain</a:t>
            </a:r>
          </a:p>
          <a:p>
            <a:pPr lvl="2"/>
            <a:r>
              <a:rPr lang="en-US" sz="2400" b="1" dirty="0"/>
              <a:t>Can result in dilatory remodeling</a:t>
            </a:r>
          </a:p>
          <a:p>
            <a:pPr lvl="1"/>
            <a:r>
              <a:rPr lang="en-US" sz="2800" b="1" dirty="0"/>
              <a:t>Cemented</a:t>
            </a:r>
          </a:p>
          <a:p>
            <a:pPr lvl="2"/>
            <a:r>
              <a:rPr lang="en-US" sz="2400" b="1" dirty="0"/>
              <a:t>Typically used for salvage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1842B4-83C5-5440-A742-77F1D3F06A18}"/>
              </a:ext>
            </a:extLst>
          </p:cNvPr>
          <p:cNvSpPr txBox="1"/>
          <p:nvPr/>
        </p:nvSpPr>
        <p:spPr>
          <a:xfrm>
            <a:off x="6217176" y="6310280"/>
            <a:ext cx="3585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linkClick r:id="rId2"/>
              </a:rPr>
              <a:t>OTA Online Video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681724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756" y="340187"/>
            <a:ext cx="10515600" cy="1325563"/>
          </a:xfrm>
        </p:spPr>
        <p:txBody>
          <a:bodyPr/>
          <a:lstStyle/>
          <a:p>
            <a:r>
              <a:rPr lang="en-US" u="sng" dirty="0"/>
              <a:t>Radial Head Fractures - Overstuffing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r>
              <a:rPr lang="en-US" sz="2400" b="1" dirty="0"/>
              <a:t>Radial head height typically 0.9mm proximal to lateral coronoid process</a:t>
            </a:r>
          </a:p>
          <a:p>
            <a:r>
              <a:rPr lang="en-US" sz="2400" b="1" dirty="0"/>
              <a:t>Only 2mm overstuffing causes 1mm of </a:t>
            </a:r>
            <a:r>
              <a:rPr lang="en-US" sz="2400" b="1" dirty="0" err="1"/>
              <a:t>ulno</a:t>
            </a:r>
            <a:r>
              <a:rPr lang="en-US" sz="2400" b="1" dirty="0"/>
              <a:t>-humeral gapping</a:t>
            </a:r>
          </a:p>
          <a:p>
            <a:r>
              <a:rPr lang="en-US" sz="2400" b="1" dirty="0"/>
              <a:t>Common complication</a:t>
            </a:r>
          </a:p>
          <a:p>
            <a:pPr lvl="1"/>
            <a:r>
              <a:rPr lang="en-US" sz="2000" b="1" dirty="0"/>
              <a:t>Especially in unstable elbows that allow for the placement of large implants</a:t>
            </a:r>
          </a:p>
          <a:p>
            <a:r>
              <a:rPr lang="en-US" sz="2400" b="1" dirty="0"/>
              <a:t>Leads to….</a:t>
            </a:r>
          </a:p>
          <a:p>
            <a:pPr lvl="1"/>
            <a:r>
              <a:rPr lang="en-US" sz="2000" b="1" dirty="0"/>
              <a:t>Possible increased rate of capitellar erosion</a:t>
            </a:r>
          </a:p>
          <a:p>
            <a:pPr lvl="1"/>
            <a:r>
              <a:rPr lang="en-US" sz="2000" b="1" dirty="0"/>
              <a:t>Decreased flexion</a:t>
            </a:r>
          </a:p>
          <a:p>
            <a:pPr lvl="1"/>
            <a:r>
              <a:rPr lang="en-US" sz="2000" b="1" dirty="0"/>
              <a:t>Medial subluxation of the ulna</a:t>
            </a:r>
          </a:p>
          <a:p>
            <a:pPr lvl="1"/>
            <a:endParaRPr lang="en-US" sz="2000" b="1" dirty="0"/>
          </a:p>
          <a:p>
            <a:pPr lvl="1"/>
            <a:endParaRPr lang="en-US" sz="2000" b="1" dirty="0"/>
          </a:p>
          <a:p>
            <a:endParaRPr lang="en-US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96F8B-952E-9046-A5EE-A550F0822DBB}"/>
              </a:ext>
            </a:extLst>
          </p:cNvPr>
          <p:cNvSpPr txBox="1"/>
          <p:nvPr/>
        </p:nvSpPr>
        <p:spPr>
          <a:xfrm>
            <a:off x="1743740" y="6624097"/>
            <a:ext cx="80382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Reference: Clinical Library of Thomas </a:t>
            </a:r>
            <a:r>
              <a:rPr lang="en-US" sz="1100" dirty="0" err="1"/>
              <a:t>Krupko</a:t>
            </a:r>
            <a:r>
              <a:rPr lang="en-US" sz="1100" dirty="0"/>
              <a:t> MD</a:t>
            </a:r>
          </a:p>
          <a:p>
            <a:endParaRPr lang="en-US" sz="11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B55568-43E0-8242-B6CF-C128D2433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678" y="1387999"/>
            <a:ext cx="3447365" cy="29852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91FE43-B180-5748-906E-A6874D072C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564" y="2880608"/>
            <a:ext cx="2592701" cy="354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2494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756" y="340187"/>
            <a:ext cx="10515600" cy="1325563"/>
          </a:xfrm>
        </p:spPr>
        <p:txBody>
          <a:bodyPr/>
          <a:lstStyle/>
          <a:p>
            <a:r>
              <a:rPr lang="en-US" u="sng" dirty="0"/>
              <a:t>Radial Head Fractures - Overstuffing</a:t>
            </a:r>
            <a:endParaRPr lang="en-US" b="1" u="sng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96F8B-952E-9046-A5EE-A550F0822DBB}"/>
              </a:ext>
            </a:extLst>
          </p:cNvPr>
          <p:cNvSpPr txBox="1"/>
          <p:nvPr/>
        </p:nvSpPr>
        <p:spPr>
          <a:xfrm>
            <a:off x="1743740" y="6624097"/>
            <a:ext cx="80382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Reference: Clinical Library of Thomas </a:t>
            </a:r>
            <a:r>
              <a:rPr lang="en-US" sz="1100" dirty="0" err="1"/>
              <a:t>Krupko</a:t>
            </a:r>
            <a:r>
              <a:rPr lang="en-US" sz="1100" dirty="0"/>
              <a:t> MD and Courtesy of Thomas Wright MD  </a:t>
            </a:r>
          </a:p>
          <a:p>
            <a:endParaRPr lang="en-US" sz="11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D9C26B-0C4D-E24B-8B91-43ED4B1F9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5482" y="1902519"/>
            <a:ext cx="2223052" cy="52001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Correct Size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25BCDEB9-E2E3-9940-811C-01E9336AA1A7}"/>
              </a:ext>
            </a:extLst>
          </p:cNvPr>
          <p:cNvSpPr txBox="1">
            <a:spLocks/>
          </p:cNvSpPr>
          <p:nvPr/>
        </p:nvSpPr>
        <p:spPr>
          <a:xfrm>
            <a:off x="7879505" y="1902519"/>
            <a:ext cx="2223052" cy="520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Overstuffed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F54CA0-DD49-774E-98E2-BD0937D3BF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1" y="2654375"/>
            <a:ext cx="1977303" cy="33658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EB6E57-40E4-CC4D-9297-EA6ACF04BC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81" y="2654375"/>
            <a:ext cx="3118204" cy="33658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A61B3D-B138-F44A-9B66-1AB2C6B2F1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212" y="2654374"/>
            <a:ext cx="2467374" cy="33700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34C0D0-1FD1-FF4F-AD58-B4B0391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370" y="2654374"/>
            <a:ext cx="3886935" cy="336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3605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756" y="340187"/>
            <a:ext cx="10515600" cy="1325563"/>
          </a:xfrm>
        </p:spPr>
        <p:txBody>
          <a:bodyPr/>
          <a:lstStyle/>
          <a:p>
            <a:r>
              <a:rPr lang="en-US" u="sng" dirty="0"/>
              <a:t>Radial Head Fractures - Overstuffing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r>
              <a:rPr lang="en-US" sz="2400" b="1" dirty="0"/>
              <a:t>Direct visualization</a:t>
            </a:r>
          </a:p>
          <a:p>
            <a:pPr lvl="1"/>
            <a:r>
              <a:rPr lang="en-US" sz="1800" b="1" dirty="0"/>
              <a:t>Most accurate way to determine appropriate head size</a:t>
            </a:r>
          </a:p>
          <a:p>
            <a:pPr lvl="1"/>
            <a:r>
              <a:rPr lang="en-US" sz="1800" b="1" dirty="0"/>
              <a:t>Radial head should be just at or proximal to radial notch of the ulna</a:t>
            </a:r>
          </a:p>
          <a:p>
            <a:pPr lvl="1"/>
            <a:r>
              <a:rPr lang="en-US" sz="1800" b="1" dirty="0"/>
              <a:t>Pictures show appropriate placement</a:t>
            </a:r>
          </a:p>
          <a:p>
            <a:pPr lvl="1"/>
            <a:endParaRPr lang="en-US" sz="1800" b="1" dirty="0"/>
          </a:p>
          <a:p>
            <a:r>
              <a:rPr lang="en-US" sz="2200" b="1" dirty="0"/>
              <a:t>Intra-op </a:t>
            </a:r>
            <a:r>
              <a:rPr lang="en-US" sz="2200" b="1" dirty="0" err="1"/>
              <a:t>Fluoro</a:t>
            </a:r>
            <a:endParaRPr lang="en-US" sz="2200" b="1" dirty="0"/>
          </a:p>
          <a:p>
            <a:pPr lvl="1"/>
            <a:r>
              <a:rPr lang="en-US" sz="1800" b="1" dirty="0"/>
              <a:t>Needs to be assessed in flexion and extension</a:t>
            </a:r>
          </a:p>
          <a:p>
            <a:pPr lvl="1"/>
            <a:r>
              <a:rPr lang="en-US" sz="1800" b="1" dirty="0"/>
              <a:t>Less reliable</a:t>
            </a:r>
          </a:p>
          <a:p>
            <a:pPr lvl="1"/>
            <a:r>
              <a:rPr lang="en-US" sz="1800" b="1" dirty="0"/>
              <a:t>&gt; 6mm overstuffing must be present to consistently be seen on </a:t>
            </a:r>
            <a:r>
              <a:rPr lang="en-US" sz="1800" b="1" dirty="0" err="1"/>
              <a:t>fluoro</a:t>
            </a:r>
            <a:endParaRPr lang="en-US" sz="1800" b="1" dirty="0"/>
          </a:p>
          <a:p>
            <a:pPr lvl="1"/>
            <a:endParaRPr lang="en-US" sz="1800" b="1" dirty="0"/>
          </a:p>
          <a:p>
            <a:endParaRPr lang="en-US" sz="2200" b="1" dirty="0"/>
          </a:p>
          <a:p>
            <a:pPr marL="914400" lvl="2" indent="0">
              <a:buNone/>
            </a:pPr>
            <a:endParaRPr lang="en-US" sz="1050" b="1" dirty="0"/>
          </a:p>
          <a:p>
            <a:pPr marL="0" indent="0">
              <a:buNone/>
            </a:pPr>
            <a:endParaRPr lang="en-US" sz="3600" b="1" dirty="0"/>
          </a:p>
          <a:p>
            <a:pPr lvl="1"/>
            <a:endParaRPr lang="en-US" sz="3200" b="1" dirty="0"/>
          </a:p>
          <a:p>
            <a:endParaRPr lang="en-US" sz="3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96F8B-952E-9046-A5EE-A550F0822DBB}"/>
              </a:ext>
            </a:extLst>
          </p:cNvPr>
          <p:cNvSpPr txBox="1"/>
          <p:nvPr/>
        </p:nvSpPr>
        <p:spPr>
          <a:xfrm>
            <a:off x="1743740" y="6624097"/>
            <a:ext cx="80382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Reference: Courtesy of Matthew Patrick MD</a:t>
            </a:r>
          </a:p>
          <a:p>
            <a:endParaRPr lang="en-US" sz="11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478167-D8C1-8B47-A88C-CCB05C3AC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26279" y="3030060"/>
            <a:ext cx="3851967" cy="28889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81A773-54DA-9343-A051-0E804EAC3D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14503" y="1972367"/>
            <a:ext cx="3851968" cy="28889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8BD7AC-7DAC-D644-83BA-B55291AF1D4D}"/>
              </a:ext>
            </a:extLst>
          </p:cNvPr>
          <p:cNvSpPr txBox="1"/>
          <p:nvPr/>
        </p:nvSpPr>
        <p:spPr>
          <a:xfrm>
            <a:off x="6698974" y="6052930"/>
            <a:ext cx="1348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Radial notch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F6202F2-0E1D-F447-BA26-8B35FE7045B9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7248939" y="3975652"/>
            <a:ext cx="124451" cy="207727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872C3F3-BC66-0E4C-A55D-96694BD966D9}"/>
              </a:ext>
            </a:extLst>
          </p:cNvPr>
          <p:cNvCxnSpPr>
            <a:cxnSpLocks/>
          </p:cNvCxnSpPr>
          <p:nvPr/>
        </p:nvCxnSpPr>
        <p:spPr>
          <a:xfrm flipV="1">
            <a:off x="8047805" y="5218043"/>
            <a:ext cx="2318708" cy="95604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10835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756" y="340187"/>
            <a:ext cx="10515600" cy="1325563"/>
          </a:xfrm>
        </p:spPr>
        <p:txBody>
          <a:bodyPr/>
          <a:lstStyle/>
          <a:p>
            <a:r>
              <a:rPr lang="en-US" u="sng" dirty="0"/>
              <a:t>Radial Head Fractures – Stem Loosening</a:t>
            </a:r>
            <a:endParaRPr lang="en-US" b="1" u="sng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230DE9-4C5C-F248-8606-895EB51F58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37"/>
          <a:stretch/>
        </p:blipFill>
        <p:spPr>
          <a:xfrm>
            <a:off x="7586230" y="1590262"/>
            <a:ext cx="3992014" cy="221528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B63D0F-D63A-FC43-9A38-0188DB1A4E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230" y="3883070"/>
            <a:ext cx="3992014" cy="22152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CB460A-7DFF-BC4B-965D-D2BFF1C50B4C}"/>
              </a:ext>
            </a:extLst>
          </p:cNvPr>
          <p:cNvSpPr txBox="1"/>
          <p:nvPr/>
        </p:nvSpPr>
        <p:spPr>
          <a:xfrm>
            <a:off x="8200512" y="1501612"/>
            <a:ext cx="3019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Immediate post-op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44F091-E04D-0C43-9543-0563CBE750B3}"/>
              </a:ext>
            </a:extLst>
          </p:cNvPr>
          <p:cNvSpPr txBox="1"/>
          <p:nvPr/>
        </p:nvSpPr>
        <p:spPr>
          <a:xfrm>
            <a:off x="8481391" y="3790306"/>
            <a:ext cx="2457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2 years post-op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AD1811-9660-7741-AC50-1230CD1A3BA0}"/>
              </a:ext>
            </a:extLst>
          </p:cNvPr>
          <p:cNvSpPr txBox="1"/>
          <p:nvPr/>
        </p:nvSpPr>
        <p:spPr>
          <a:xfrm>
            <a:off x="1743740" y="6624097"/>
            <a:ext cx="80382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Reference: Courtesy of Matthew Patrick MD</a:t>
            </a:r>
          </a:p>
          <a:p>
            <a:endParaRPr lang="en-US" sz="11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07C827D-034E-E247-A1F3-23C129CB658B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65465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081A701-28C9-1D40-9EDC-3AD0FEBACAD2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620864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Occurs with press-fit stems</a:t>
            </a:r>
          </a:p>
          <a:p>
            <a:r>
              <a:rPr lang="en-US" b="1" dirty="0"/>
              <a:t>Typically within 1 year of surgery</a:t>
            </a:r>
          </a:p>
          <a:p>
            <a:r>
              <a:rPr lang="en-US" b="1" dirty="0"/>
              <a:t>Significant dilatory remodeling of the proximal radius can also occur</a:t>
            </a:r>
          </a:p>
          <a:p>
            <a:endParaRPr lang="en-US" b="1" dirty="0"/>
          </a:p>
          <a:p>
            <a:r>
              <a:rPr lang="en-US" b="1" dirty="0"/>
              <a:t>Removal of the implant may lead to proximal migration of the radius</a:t>
            </a:r>
          </a:p>
          <a:p>
            <a:r>
              <a:rPr lang="en-US" b="1" dirty="0"/>
              <a:t>Cemented arthroplasty can be used for salvage if needed</a:t>
            </a:r>
          </a:p>
        </p:txBody>
      </p:sp>
    </p:spTree>
    <p:extLst>
      <p:ext uri="{BB962C8B-B14F-4D97-AF65-F5344CB8AC3E}">
        <p14:creationId xmlns:p14="http://schemas.microsoft.com/office/powerpoint/2010/main" val="2267510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756" y="340187"/>
            <a:ext cx="10515600" cy="1325563"/>
          </a:xfrm>
        </p:spPr>
        <p:txBody>
          <a:bodyPr/>
          <a:lstStyle/>
          <a:p>
            <a:r>
              <a:rPr lang="en-US" u="sng" dirty="0"/>
              <a:t>Anatomy – Superficial Lateral Elbow</a:t>
            </a:r>
            <a:endParaRPr lang="en-US" b="1" u="sng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5C6993-9366-C44E-8BE6-8CF97D7A4B35}"/>
              </a:ext>
            </a:extLst>
          </p:cNvPr>
          <p:cNvSpPr txBox="1"/>
          <p:nvPr/>
        </p:nvSpPr>
        <p:spPr>
          <a:xfrm>
            <a:off x="1743740" y="6624097"/>
            <a:ext cx="80382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Reference: Clinical Library of Thomas </a:t>
            </a:r>
            <a:r>
              <a:rPr lang="en-US" sz="1100" dirty="0" err="1"/>
              <a:t>Krupko</a:t>
            </a:r>
            <a:r>
              <a:rPr lang="en-US" sz="1100" dirty="0"/>
              <a:t> MD</a:t>
            </a:r>
          </a:p>
          <a:p>
            <a:endParaRPr lang="en-US" sz="11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DE23A8-63C6-F04D-BC34-724369B8A9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0" t="16117" r="14236"/>
          <a:stretch/>
        </p:blipFill>
        <p:spPr>
          <a:xfrm rot="10800000" flipH="1">
            <a:off x="3246784" y="1406382"/>
            <a:ext cx="5221356" cy="50124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235DE1-1D39-214D-8C09-7A4C20CB17CA}"/>
              </a:ext>
            </a:extLst>
          </p:cNvPr>
          <p:cNvSpPr txBox="1"/>
          <p:nvPr/>
        </p:nvSpPr>
        <p:spPr>
          <a:xfrm>
            <a:off x="613756" y="3609297"/>
            <a:ext cx="1893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Lateral Epicondyle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240AB71-8959-3244-8A12-D9956211BBBB}"/>
              </a:ext>
            </a:extLst>
          </p:cNvPr>
          <p:cNvCxnSpPr>
            <a:cxnSpLocks/>
          </p:cNvCxnSpPr>
          <p:nvPr/>
        </p:nvCxnSpPr>
        <p:spPr>
          <a:xfrm>
            <a:off x="2507159" y="3917659"/>
            <a:ext cx="2502163" cy="114912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6E71D95-18E0-B643-8447-3B12B9471CC8}"/>
              </a:ext>
            </a:extLst>
          </p:cNvPr>
          <p:cNvSpPr txBox="1"/>
          <p:nvPr/>
        </p:nvSpPr>
        <p:spPr>
          <a:xfrm>
            <a:off x="914400" y="2246243"/>
            <a:ext cx="839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Triceps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EE93B5-E209-B241-9C4C-05EA52238D8B}"/>
              </a:ext>
            </a:extLst>
          </p:cNvPr>
          <p:cNvSpPr txBox="1"/>
          <p:nvPr/>
        </p:nvSpPr>
        <p:spPr>
          <a:xfrm>
            <a:off x="9034670" y="1858617"/>
            <a:ext cx="786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Biceps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C4C17C-867A-2E45-8370-F5C6F2F59263}"/>
              </a:ext>
            </a:extLst>
          </p:cNvPr>
          <p:cNvSpPr txBox="1"/>
          <p:nvPr/>
        </p:nvSpPr>
        <p:spPr>
          <a:xfrm>
            <a:off x="964096" y="4899991"/>
            <a:ext cx="1154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Olecranon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0A71B0-A442-E44F-A925-4BA5516C467A}"/>
              </a:ext>
            </a:extLst>
          </p:cNvPr>
          <p:cNvSpPr txBox="1"/>
          <p:nvPr/>
        </p:nvSpPr>
        <p:spPr>
          <a:xfrm>
            <a:off x="9218448" y="3960257"/>
            <a:ext cx="2532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Common Extensor Origin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DC5E674-396C-4840-88E9-CC7614E3F617}"/>
              </a:ext>
            </a:extLst>
          </p:cNvPr>
          <p:cNvCxnSpPr>
            <a:cxnSpLocks/>
          </p:cNvCxnSpPr>
          <p:nvPr/>
        </p:nvCxnSpPr>
        <p:spPr>
          <a:xfrm>
            <a:off x="1716119" y="2428040"/>
            <a:ext cx="2425833" cy="7680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0F54A0F-4084-0345-8425-6736FF2BFDF9}"/>
              </a:ext>
            </a:extLst>
          </p:cNvPr>
          <p:cNvCxnSpPr>
            <a:cxnSpLocks/>
          </p:cNvCxnSpPr>
          <p:nvPr/>
        </p:nvCxnSpPr>
        <p:spPr>
          <a:xfrm flipH="1">
            <a:off x="5762846" y="2062963"/>
            <a:ext cx="3271824" cy="9575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1962BC1-2496-3443-89E8-3F4F128EFFC6}"/>
              </a:ext>
            </a:extLst>
          </p:cNvPr>
          <p:cNvCxnSpPr>
            <a:cxnSpLocks/>
          </p:cNvCxnSpPr>
          <p:nvPr/>
        </p:nvCxnSpPr>
        <p:spPr>
          <a:xfrm>
            <a:off x="2056274" y="5131052"/>
            <a:ext cx="2290032" cy="5541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135F8CE-94C3-8245-81F7-92F5FBDA02CB}"/>
              </a:ext>
            </a:extLst>
          </p:cNvPr>
          <p:cNvCxnSpPr>
            <a:cxnSpLocks/>
          </p:cNvCxnSpPr>
          <p:nvPr/>
        </p:nvCxnSpPr>
        <p:spPr>
          <a:xfrm flipH="1">
            <a:off x="5168348" y="4152242"/>
            <a:ext cx="4050101" cy="9145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43461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756" y="340187"/>
            <a:ext cx="10515600" cy="1325563"/>
          </a:xfrm>
        </p:spPr>
        <p:txBody>
          <a:bodyPr/>
          <a:lstStyle/>
          <a:p>
            <a:r>
              <a:rPr lang="en-US" u="sng" dirty="0"/>
              <a:t>Radial Head Replacement – Outcomes</a:t>
            </a:r>
            <a:endParaRPr lang="en-US" b="1" u="sng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07C827D-034E-E247-A1F3-23C129CB658B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65465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081A701-28C9-1D40-9EDC-3AD0FEBACAD2}"/>
              </a:ext>
            </a:extLst>
          </p:cNvPr>
          <p:cNvSpPr txBox="1">
            <a:spLocks/>
          </p:cNvSpPr>
          <p:nvPr/>
        </p:nvSpPr>
        <p:spPr>
          <a:xfrm>
            <a:off x="838200" y="1825624"/>
            <a:ext cx="6208643" cy="383305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Mid to long term outcomes are good to excellent typically</a:t>
            </a:r>
          </a:p>
          <a:p>
            <a:r>
              <a:rPr lang="en-US" b="1" dirty="0"/>
              <a:t>Elbow stiffness is most common complication</a:t>
            </a:r>
          </a:p>
          <a:p>
            <a:pPr lvl="1"/>
            <a:r>
              <a:rPr lang="en-US" b="1" dirty="0"/>
              <a:t>Average approx. 10-135 degrees</a:t>
            </a:r>
          </a:p>
          <a:p>
            <a:r>
              <a:rPr lang="en-US" b="1" dirty="0"/>
              <a:t>Loss of flex/</a:t>
            </a:r>
            <a:r>
              <a:rPr lang="en-US" b="1" dirty="0" err="1"/>
              <a:t>ext</a:t>
            </a:r>
            <a:r>
              <a:rPr lang="en-US" b="1" dirty="0"/>
              <a:t> strength of approx. 10%</a:t>
            </a:r>
          </a:p>
          <a:p>
            <a:r>
              <a:rPr lang="en-US" b="1" dirty="0"/>
              <a:t>Peri-implant </a:t>
            </a:r>
            <a:r>
              <a:rPr lang="en-US" b="1" dirty="0" err="1"/>
              <a:t>lucency</a:t>
            </a:r>
            <a:r>
              <a:rPr lang="en-US" b="1" dirty="0"/>
              <a:t> common, but rarely requires revision</a:t>
            </a:r>
          </a:p>
          <a:p>
            <a:r>
              <a:rPr lang="en-US" b="1" dirty="0"/>
              <a:t>Rate of OA </a:t>
            </a:r>
            <a:r>
              <a:rPr lang="en-US" b="1" dirty="0" err="1"/>
              <a:t>approx</a:t>
            </a:r>
            <a:r>
              <a:rPr lang="en-US" b="1" dirty="0"/>
              <a:t> 30%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994758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A4383-61AD-3949-B3EA-8B3520501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Radial Neck Fractures</a:t>
            </a:r>
          </a:p>
        </p:txBody>
      </p:sp>
    </p:spTree>
    <p:extLst>
      <p:ext uri="{BB962C8B-B14F-4D97-AF65-F5344CB8AC3E}">
        <p14:creationId xmlns:p14="http://schemas.microsoft.com/office/powerpoint/2010/main" val="5293152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756" y="340187"/>
            <a:ext cx="10515600" cy="1325563"/>
          </a:xfrm>
        </p:spPr>
        <p:txBody>
          <a:bodyPr/>
          <a:lstStyle/>
          <a:p>
            <a:r>
              <a:rPr lang="en-US" u="sng" dirty="0"/>
              <a:t>Radial Neck Fractures - Treatment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Similar to radial head</a:t>
            </a:r>
          </a:p>
          <a:p>
            <a:r>
              <a:rPr lang="en-US" b="1" dirty="0"/>
              <a:t>Non displaced</a:t>
            </a:r>
          </a:p>
          <a:p>
            <a:pPr lvl="1"/>
            <a:r>
              <a:rPr lang="en-US" b="1" dirty="0"/>
              <a:t>Non-op</a:t>
            </a:r>
          </a:p>
          <a:p>
            <a:r>
              <a:rPr lang="en-US" b="1" dirty="0"/>
              <a:t>Displaced</a:t>
            </a:r>
          </a:p>
          <a:p>
            <a:pPr lvl="1"/>
            <a:r>
              <a:rPr lang="en-US" b="1" dirty="0"/>
              <a:t>No block to motion</a:t>
            </a:r>
          </a:p>
          <a:p>
            <a:pPr lvl="2"/>
            <a:r>
              <a:rPr lang="en-US" b="1" dirty="0"/>
              <a:t>Non-op</a:t>
            </a:r>
          </a:p>
          <a:p>
            <a:pPr lvl="1"/>
            <a:r>
              <a:rPr lang="en-US" b="1" dirty="0"/>
              <a:t>Block to motion</a:t>
            </a:r>
          </a:p>
          <a:p>
            <a:pPr lvl="2"/>
            <a:r>
              <a:rPr lang="en-US" b="1" dirty="0"/>
              <a:t>ORIF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2E9156-4554-F94A-B2F0-3A9FD0F053AD}"/>
              </a:ext>
            </a:extLst>
          </p:cNvPr>
          <p:cNvSpPr txBox="1"/>
          <p:nvPr/>
        </p:nvSpPr>
        <p:spPr>
          <a:xfrm>
            <a:off x="1743740" y="6624097"/>
            <a:ext cx="80382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Reference: Clinical Library of Thomas </a:t>
            </a:r>
            <a:r>
              <a:rPr lang="en-US" sz="1100" dirty="0" err="1"/>
              <a:t>Krupko</a:t>
            </a:r>
            <a:r>
              <a:rPr lang="en-US" sz="1100" dirty="0"/>
              <a:t> MD</a:t>
            </a:r>
          </a:p>
          <a:p>
            <a:endParaRPr lang="en-US" sz="11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9EF282-A9E1-5845-BFFA-FB27E10853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024" y="1665751"/>
            <a:ext cx="3326080" cy="43095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D5AEFD-C34B-ED4D-8B57-8EC7BAA72C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716" y="1665750"/>
            <a:ext cx="1966725" cy="43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7646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756" y="340187"/>
            <a:ext cx="10515600" cy="1325563"/>
          </a:xfrm>
        </p:spPr>
        <p:txBody>
          <a:bodyPr/>
          <a:lstStyle/>
          <a:p>
            <a:r>
              <a:rPr lang="en-US" u="sng" dirty="0"/>
              <a:t>Radial Neck Fractures - ORIF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Kocher approach</a:t>
            </a:r>
          </a:p>
          <a:p>
            <a:pPr lvl="1"/>
            <a:r>
              <a:rPr lang="en-US" b="1" dirty="0"/>
              <a:t>Transverse neck fractures</a:t>
            </a:r>
          </a:p>
          <a:p>
            <a:r>
              <a:rPr lang="en-US" b="1" dirty="0"/>
              <a:t>Kaplan/Thompson approach</a:t>
            </a:r>
          </a:p>
          <a:p>
            <a:pPr lvl="1"/>
            <a:r>
              <a:rPr lang="en-US" b="1" dirty="0"/>
              <a:t>Extension into the proximal radius</a:t>
            </a:r>
          </a:p>
          <a:p>
            <a:pPr lvl="1"/>
            <a:endParaRPr lang="en-US" b="1" dirty="0"/>
          </a:p>
          <a:p>
            <a:r>
              <a:rPr lang="en-US" b="1" dirty="0"/>
              <a:t>Kickstand screws</a:t>
            </a:r>
          </a:p>
          <a:p>
            <a:pPr lvl="1"/>
            <a:r>
              <a:rPr lang="en-US" b="1" dirty="0"/>
              <a:t>Simple </a:t>
            </a:r>
            <a:r>
              <a:rPr lang="en-US" b="1" dirty="0" err="1"/>
              <a:t>fx</a:t>
            </a:r>
            <a:r>
              <a:rPr lang="en-US" b="1" dirty="0"/>
              <a:t> patterns only</a:t>
            </a:r>
          </a:p>
          <a:p>
            <a:r>
              <a:rPr lang="en-US" b="1" dirty="0"/>
              <a:t>Plating (mini-frag vs anatomic)</a:t>
            </a:r>
          </a:p>
          <a:p>
            <a:pPr lvl="1"/>
            <a:r>
              <a:rPr lang="en-US" b="1" dirty="0"/>
              <a:t>Comminution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11F5EA-5DC0-5F44-AF35-F4AC05083D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9" b="3290"/>
          <a:stretch/>
        </p:blipFill>
        <p:spPr>
          <a:xfrm rot="10800000">
            <a:off x="10633211" y="924339"/>
            <a:ext cx="1482588" cy="46918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9AA319-54A3-0E4B-AC10-F1D71A502F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" r="15115" b="8002"/>
          <a:stretch/>
        </p:blipFill>
        <p:spPr>
          <a:xfrm rot="10800000">
            <a:off x="9082704" y="924337"/>
            <a:ext cx="1482589" cy="47554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DBD53A-BC1F-FF4E-A851-5D5C4669C7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1" r="15045" b="11177"/>
          <a:stretch/>
        </p:blipFill>
        <p:spPr>
          <a:xfrm>
            <a:off x="6429031" y="1423568"/>
            <a:ext cx="2516440" cy="20054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25675B-D8EC-9744-B557-DE423FAD23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4" t="5458" r="10048" b="18722"/>
          <a:stretch/>
        </p:blipFill>
        <p:spPr>
          <a:xfrm>
            <a:off x="6788426" y="3547516"/>
            <a:ext cx="1848678" cy="27793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897F88A-7A09-DB4C-9CF2-BD93BD44DF01}"/>
              </a:ext>
            </a:extLst>
          </p:cNvPr>
          <p:cNvSpPr txBox="1"/>
          <p:nvPr/>
        </p:nvSpPr>
        <p:spPr>
          <a:xfrm>
            <a:off x="1743740" y="6624097"/>
            <a:ext cx="80382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Reference: Clinical Library of Thomas </a:t>
            </a:r>
            <a:r>
              <a:rPr lang="en-US" sz="1100" dirty="0" err="1"/>
              <a:t>Krupko</a:t>
            </a:r>
            <a:r>
              <a:rPr lang="en-US" sz="1100" dirty="0"/>
              <a:t> MD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4886816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Complications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44312" cy="4351338"/>
          </a:xfrm>
        </p:spPr>
        <p:txBody>
          <a:bodyPr/>
          <a:lstStyle/>
          <a:p>
            <a:r>
              <a:rPr lang="en-US" b="1" dirty="0"/>
              <a:t>Similar to radial head</a:t>
            </a:r>
          </a:p>
          <a:p>
            <a:pPr lvl="1"/>
            <a:r>
              <a:rPr lang="en-US" b="1" dirty="0"/>
              <a:t>PIN injury</a:t>
            </a:r>
          </a:p>
          <a:p>
            <a:pPr lvl="1"/>
            <a:r>
              <a:rPr lang="en-US" b="1" dirty="0"/>
              <a:t>Impingement of implants</a:t>
            </a:r>
          </a:p>
          <a:p>
            <a:pPr lvl="1"/>
            <a:r>
              <a:rPr lang="en-US" b="1" dirty="0"/>
              <a:t>Stiffness</a:t>
            </a:r>
          </a:p>
          <a:p>
            <a:pPr lvl="2"/>
            <a:r>
              <a:rPr lang="en-US" b="1" dirty="0"/>
              <a:t>Most common</a:t>
            </a:r>
          </a:p>
          <a:p>
            <a:pPr lvl="2"/>
            <a:r>
              <a:rPr lang="en-US" b="1" dirty="0"/>
              <a:t>Functional ROM of flexion/extension is 30-130 degrees</a:t>
            </a:r>
          </a:p>
          <a:p>
            <a:pPr lvl="1"/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0E5CBD-65CB-6147-8A8C-086E67F6A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937" y="3349871"/>
            <a:ext cx="4395993" cy="2884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51D552-D7CA-E842-B05C-524ECC4CF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71937" y="166441"/>
            <a:ext cx="4064657" cy="30484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72719D-1A38-D741-85C0-94C586302B64}"/>
              </a:ext>
            </a:extLst>
          </p:cNvPr>
          <p:cNvSpPr txBox="1"/>
          <p:nvPr/>
        </p:nvSpPr>
        <p:spPr>
          <a:xfrm>
            <a:off x="1743740" y="6624097"/>
            <a:ext cx="80382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Reference: Previous OTA Slides and the Clinical Library of Thomas </a:t>
            </a:r>
            <a:r>
              <a:rPr lang="en-US" sz="1100" dirty="0" err="1"/>
              <a:t>Krupko</a:t>
            </a:r>
            <a:r>
              <a:rPr lang="en-US" sz="1100" dirty="0"/>
              <a:t> MD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5533506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A4383-61AD-3949-B3EA-8B3520501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Essex-</a:t>
            </a:r>
            <a:r>
              <a:rPr lang="en-US" sz="6000" dirty="0" err="1"/>
              <a:t>Lopresti</a:t>
            </a:r>
            <a:r>
              <a:rPr lang="en-US" sz="6000" dirty="0"/>
              <a:t> Injuries</a:t>
            </a:r>
          </a:p>
        </p:txBody>
      </p:sp>
    </p:spTree>
    <p:extLst>
      <p:ext uri="{BB962C8B-B14F-4D97-AF65-F5344CB8AC3E}">
        <p14:creationId xmlns:p14="http://schemas.microsoft.com/office/powerpoint/2010/main" val="35858835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Essex-</a:t>
            </a:r>
            <a:r>
              <a:rPr lang="en-US" b="1" u="sng" dirty="0" err="1"/>
              <a:t>Lopresti</a:t>
            </a:r>
            <a:r>
              <a:rPr lang="en-US" b="1" u="sng" dirty="0"/>
              <a:t> Injuries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E9C630F-C066-7047-AA90-C6144EC50F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21486" y="485863"/>
            <a:ext cx="2191679" cy="5680832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22D4AC-6CE7-0A4A-9720-5FDD58AF9B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22821" y="2440930"/>
            <a:ext cx="5688405" cy="17782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10AE40-4D02-794D-B1C5-FCDE406469B1}"/>
              </a:ext>
            </a:extLst>
          </p:cNvPr>
          <p:cNvSpPr txBox="1"/>
          <p:nvPr/>
        </p:nvSpPr>
        <p:spPr>
          <a:xfrm>
            <a:off x="1743740" y="6624097"/>
            <a:ext cx="80382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Reference: Courtesy of Thomas Wright MD</a:t>
            </a:r>
          </a:p>
          <a:p>
            <a:endParaRPr lang="en-US" sz="11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7E05A6A-9996-EB4E-A831-EBE8FD2E6BA4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6427304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Radial head/neck fracture with:</a:t>
            </a:r>
          </a:p>
          <a:p>
            <a:pPr lvl="1"/>
            <a:r>
              <a:rPr lang="en-US" b="1" dirty="0"/>
              <a:t>Interosseous membrane disruption</a:t>
            </a:r>
          </a:p>
          <a:p>
            <a:pPr lvl="1"/>
            <a:r>
              <a:rPr lang="en-US" b="1" dirty="0"/>
              <a:t>DRUJ disruption</a:t>
            </a:r>
          </a:p>
          <a:p>
            <a:pPr lvl="1"/>
            <a:endParaRPr lang="en-US" b="1" dirty="0"/>
          </a:p>
          <a:p>
            <a:r>
              <a:rPr lang="en-US" b="1" dirty="0"/>
              <a:t>Physical exam</a:t>
            </a:r>
          </a:p>
          <a:p>
            <a:pPr lvl="1"/>
            <a:r>
              <a:rPr lang="en-US" b="1" dirty="0"/>
              <a:t>Palpation of DRUJ for tenderness and shucking of the joint is critical</a:t>
            </a:r>
          </a:p>
          <a:p>
            <a:pPr lvl="1"/>
            <a:endParaRPr lang="en-US" b="1" dirty="0"/>
          </a:p>
          <a:p>
            <a:r>
              <a:rPr lang="en-US" b="1" dirty="0"/>
              <a:t>Radiographs</a:t>
            </a:r>
          </a:p>
          <a:p>
            <a:pPr lvl="1"/>
            <a:r>
              <a:rPr lang="en-US" b="1" dirty="0"/>
              <a:t>Be sure to evaluate entire film</a:t>
            </a:r>
          </a:p>
          <a:p>
            <a:pPr lvl="1"/>
            <a:r>
              <a:rPr lang="en-US" b="1" dirty="0"/>
              <a:t>Contralateral films may help in diagnosis</a:t>
            </a:r>
          </a:p>
          <a:p>
            <a:pPr lvl="1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920734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Essex-</a:t>
            </a:r>
            <a:r>
              <a:rPr lang="en-US" b="1" u="sng" dirty="0" err="1"/>
              <a:t>Lopresti</a:t>
            </a:r>
            <a:r>
              <a:rPr lang="en-US" b="1" u="sng" dirty="0"/>
              <a:t> Injuries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C93E45-C4CE-E04C-91BB-F1A34DE269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09" y="528226"/>
            <a:ext cx="1886421" cy="561912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EC9B1E-59B2-324E-BF43-2B4445E7B6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69357" y="520608"/>
            <a:ext cx="1759226" cy="56364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7B756E-D679-F540-B508-8D60D56920E6}"/>
              </a:ext>
            </a:extLst>
          </p:cNvPr>
          <p:cNvSpPr txBox="1"/>
          <p:nvPr/>
        </p:nvSpPr>
        <p:spPr>
          <a:xfrm>
            <a:off x="1743740" y="6624097"/>
            <a:ext cx="80382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Reference: Courtesy of Thomas Wright MD</a:t>
            </a:r>
          </a:p>
          <a:p>
            <a:endParaRPr lang="en-US" sz="11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D883891-A4CB-664D-BBF8-B4B7A5CA5D8C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642730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Treatment (Controversial!!)</a:t>
            </a:r>
          </a:p>
          <a:p>
            <a:pPr lvl="1"/>
            <a:r>
              <a:rPr lang="en-US" b="1" dirty="0"/>
              <a:t>Step 1 – Obtain contralateral films</a:t>
            </a:r>
          </a:p>
          <a:p>
            <a:pPr lvl="1"/>
            <a:r>
              <a:rPr lang="en-US" b="1" dirty="0"/>
              <a:t>Step 2 – Pin the DRUJ vs repair of TFCC</a:t>
            </a:r>
          </a:p>
          <a:p>
            <a:pPr marL="457200" lvl="1" indent="0">
              <a:buNone/>
            </a:pPr>
            <a:r>
              <a:rPr lang="en-US" b="1" dirty="0"/>
              <a:t>                -  Attempt to match contra side</a:t>
            </a:r>
          </a:p>
          <a:p>
            <a:pPr lvl="1"/>
            <a:r>
              <a:rPr lang="en-US" b="1" dirty="0"/>
              <a:t>Step 3 – ORIF or arthroplasty of radial head</a:t>
            </a:r>
          </a:p>
          <a:p>
            <a:pPr lvl="1"/>
            <a:r>
              <a:rPr lang="en-US" b="1" dirty="0"/>
              <a:t>Step 4 – Possible reconstruction of interosseous ligament</a:t>
            </a:r>
          </a:p>
          <a:p>
            <a:pPr lvl="1"/>
            <a:endParaRPr lang="en-US" b="1" dirty="0"/>
          </a:p>
          <a:p>
            <a:r>
              <a:rPr lang="en-US" b="1" dirty="0"/>
              <a:t>Pre-op contralateral films are essential to restore length and wrist alignment</a:t>
            </a:r>
          </a:p>
          <a:p>
            <a:pPr lvl="1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3876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A4383-61AD-3949-B3EA-8B3520501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Post-op Protocol</a:t>
            </a:r>
          </a:p>
        </p:txBody>
      </p:sp>
    </p:spTree>
    <p:extLst>
      <p:ext uri="{BB962C8B-B14F-4D97-AF65-F5344CB8AC3E}">
        <p14:creationId xmlns:p14="http://schemas.microsoft.com/office/powerpoint/2010/main" val="18220849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My Post-op Protocol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15599" cy="4351338"/>
          </a:xfrm>
        </p:spPr>
        <p:txBody>
          <a:bodyPr/>
          <a:lstStyle/>
          <a:p>
            <a:r>
              <a:rPr lang="en-US" b="1" dirty="0"/>
              <a:t>For all stabilized </a:t>
            </a:r>
            <a:r>
              <a:rPr lang="en-US" b="1" dirty="0" err="1"/>
              <a:t>fxs</a:t>
            </a:r>
            <a:r>
              <a:rPr lang="en-US" b="1" dirty="0"/>
              <a:t> and dislocations regardless of fixation</a:t>
            </a:r>
          </a:p>
          <a:p>
            <a:r>
              <a:rPr lang="en-US" b="1" dirty="0"/>
              <a:t>Initially</a:t>
            </a:r>
          </a:p>
          <a:p>
            <a:pPr lvl="1"/>
            <a:r>
              <a:rPr lang="en-US" b="1" dirty="0"/>
              <a:t>Immobilization for 10-14 days</a:t>
            </a:r>
          </a:p>
          <a:p>
            <a:r>
              <a:rPr lang="en-US" b="1" dirty="0"/>
              <a:t>Secondarily</a:t>
            </a:r>
          </a:p>
          <a:p>
            <a:pPr lvl="1"/>
            <a:r>
              <a:rPr lang="en-US" b="1" dirty="0"/>
              <a:t>Early </a:t>
            </a:r>
            <a:r>
              <a:rPr lang="en-US" b="1" u="sng" dirty="0"/>
              <a:t>ACTIVE</a:t>
            </a:r>
            <a:r>
              <a:rPr lang="en-US" b="1" dirty="0"/>
              <a:t> range of motion</a:t>
            </a:r>
          </a:p>
          <a:p>
            <a:pPr lvl="1"/>
            <a:r>
              <a:rPr lang="en-US" b="1" dirty="0"/>
              <a:t>Allows dynamic stabilizers to help hold reduction of joint</a:t>
            </a:r>
          </a:p>
          <a:p>
            <a:pPr lvl="1"/>
            <a:r>
              <a:rPr lang="en-US" b="1" dirty="0"/>
              <a:t>Will reduce </a:t>
            </a:r>
            <a:r>
              <a:rPr lang="en-US" b="1" dirty="0" err="1"/>
              <a:t>pseudosubluxations</a:t>
            </a:r>
            <a:endParaRPr lang="en-US" b="1" dirty="0"/>
          </a:p>
          <a:p>
            <a:pPr lvl="1"/>
            <a:r>
              <a:rPr lang="en-US" b="1" dirty="0"/>
              <a:t>Limits elbow stiffness</a:t>
            </a:r>
          </a:p>
          <a:p>
            <a:pPr lvl="1"/>
            <a:endParaRPr lang="en-US" b="1" dirty="0"/>
          </a:p>
          <a:p>
            <a:pPr lvl="1"/>
            <a:r>
              <a:rPr lang="en-US" b="1" dirty="0"/>
              <a:t>Some limit active shoulder abduction if LUCL was repaired</a:t>
            </a:r>
          </a:p>
        </p:txBody>
      </p:sp>
    </p:spTree>
    <p:extLst>
      <p:ext uri="{BB962C8B-B14F-4D97-AF65-F5344CB8AC3E}">
        <p14:creationId xmlns:p14="http://schemas.microsoft.com/office/powerpoint/2010/main" val="761162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756" y="340187"/>
            <a:ext cx="10515600" cy="1325563"/>
          </a:xfrm>
        </p:spPr>
        <p:txBody>
          <a:bodyPr/>
          <a:lstStyle/>
          <a:p>
            <a:r>
              <a:rPr lang="en-US" u="sng" dirty="0"/>
              <a:t>Anatomy - PIN</a:t>
            </a:r>
            <a:endParaRPr lang="en-US" b="1" u="sng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665DA3-A571-FA46-A2B7-2CCC6E45DE66}"/>
              </a:ext>
            </a:extLst>
          </p:cNvPr>
          <p:cNvSpPr txBox="1"/>
          <p:nvPr/>
        </p:nvSpPr>
        <p:spPr>
          <a:xfrm>
            <a:off x="1587338" y="1907922"/>
            <a:ext cx="1411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Pronation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3B6056-43C5-334A-BE5D-2EC9DAB17B83}"/>
              </a:ext>
            </a:extLst>
          </p:cNvPr>
          <p:cNvSpPr txBox="1"/>
          <p:nvPr/>
        </p:nvSpPr>
        <p:spPr>
          <a:xfrm>
            <a:off x="9413823" y="1907922"/>
            <a:ext cx="1523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Supination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56A963-4204-5848-86E9-DE37A0EC53A6}"/>
              </a:ext>
            </a:extLst>
          </p:cNvPr>
          <p:cNvSpPr txBox="1"/>
          <p:nvPr/>
        </p:nvSpPr>
        <p:spPr>
          <a:xfrm>
            <a:off x="5652577" y="1907922"/>
            <a:ext cx="11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Neutral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AFA3C4-7C1A-8542-B505-3B977991E3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57"/>
          <a:stretch/>
        </p:blipFill>
        <p:spPr>
          <a:xfrm>
            <a:off x="0" y="2491694"/>
            <a:ext cx="4098416" cy="32726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901996-7E2B-454F-ACAE-D7C8ADDB62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99"/>
          <a:stretch/>
        </p:blipFill>
        <p:spPr>
          <a:xfrm>
            <a:off x="8206839" y="2491695"/>
            <a:ext cx="3779754" cy="33974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A359F2-C108-4646-83B6-03C82F4574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99"/>
          <a:stretch/>
        </p:blipFill>
        <p:spPr>
          <a:xfrm>
            <a:off x="4303823" y="2441678"/>
            <a:ext cx="3779754" cy="34269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B96C04-5836-5B4C-A5CD-62F88E6D54CE}"/>
              </a:ext>
            </a:extLst>
          </p:cNvPr>
          <p:cNvSpPr txBox="1"/>
          <p:nvPr/>
        </p:nvSpPr>
        <p:spPr>
          <a:xfrm>
            <a:off x="1743740" y="6432703"/>
            <a:ext cx="803821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Reference: Tabor Jr, Owen B., et al. "Iatrogenic posterior interosseous nerve injury: is </a:t>
            </a:r>
            <a:r>
              <a:rPr lang="en-US" sz="1100" dirty="0" err="1"/>
              <a:t>transosseous</a:t>
            </a:r>
            <a:r>
              <a:rPr lang="en-US" sz="1100" dirty="0"/>
              <a:t> static locked nailing of the radius feasible?." </a:t>
            </a:r>
            <a:r>
              <a:rPr lang="en-US" sz="1100" i="1" dirty="0"/>
              <a:t>Journal of orthopaedic trauma</a:t>
            </a:r>
            <a:r>
              <a:rPr lang="en-US" sz="1100" dirty="0"/>
              <a:t> 9.5 (1995): 427-429.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0457020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32600-A889-3444-8159-174D84A70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4D1E0-BF82-3947-9F5B-036C7625AE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/>
              <a:t>Anatomy</a:t>
            </a:r>
          </a:p>
          <a:p>
            <a:pPr lvl="1"/>
            <a:r>
              <a:rPr lang="en-US" sz="2000" b="1" dirty="0"/>
              <a:t>Lateral elbow ligaments and PIN location are critical</a:t>
            </a:r>
          </a:p>
          <a:p>
            <a:r>
              <a:rPr lang="en-US" sz="2400" b="1" dirty="0"/>
              <a:t>Elbow Instability</a:t>
            </a:r>
          </a:p>
          <a:p>
            <a:pPr lvl="1"/>
            <a:r>
              <a:rPr lang="en-US" sz="2000" b="1" dirty="0"/>
              <a:t>Make sure that you understand the injury</a:t>
            </a:r>
          </a:p>
          <a:p>
            <a:r>
              <a:rPr lang="en-US" sz="2400" b="1" dirty="0"/>
              <a:t>Radial head fractures</a:t>
            </a:r>
          </a:p>
          <a:p>
            <a:pPr lvl="1"/>
            <a:r>
              <a:rPr lang="en-US" sz="2000" b="1" dirty="0"/>
              <a:t>Classification (Mason)</a:t>
            </a:r>
          </a:p>
          <a:p>
            <a:pPr lvl="1"/>
            <a:r>
              <a:rPr lang="en-US" sz="2000" b="1" dirty="0"/>
              <a:t>Treatment</a:t>
            </a:r>
          </a:p>
          <a:p>
            <a:r>
              <a:rPr lang="en-US" sz="2400" b="1" dirty="0"/>
              <a:t>Radial neck fractures</a:t>
            </a:r>
          </a:p>
          <a:p>
            <a:pPr lvl="1"/>
            <a:r>
              <a:rPr lang="en-US" sz="2000" b="1" dirty="0"/>
              <a:t>Treatment</a:t>
            </a:r>
          </a:p>
          <a:p>
            <a:r>
              <a:rPr lang="en-US" sz="2400" b="1" dirty="0"/>
              <a:t>Essex-</a:t>
            </a:r>
            <a:r>
              <a:rPr lang="en-US" sz="2400" b="1" dirty="0" err="1"/>
              <a:t>Lopresti</a:t>
            </a:r>
            <a:r>
              <a:rPr lang="en-US" sz="2400" b="1" dirty="0"/>
              <a:t> Injuries</a:t>
            </a:r>
          </a:p>
          <a:p>
            <a:pPr lvl="1"/>
            <a:r>
              <a:rPr lang="en-US" sz="2000" b="1" dirty="0"/>
              <a:t>Don’t miss!</a:t>
            </a:r>
          </a:p>
        </p:txBody>
      </p:sp>
    </p:spTree>
    <p:extLst>
      <p:ext uri="{BB962C8B-B14F-4D97-AF65-F5344CB8AC3E}">
        <p14:creationId xmlns:p14="http://schemas.microsoft.com/office/powerpoint/2010/main" val="23287753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756" y="340187"/>
            <a:ext cx="10515600" cy="1325563"/>
          </a:xfrm>
        </p:spPr>
        <p:txBody>
          <a:bodyPr/>
          <a:lstStyle/>
          <a:p>
            <a:r>
              <a:rPr lang="en-US" u="sng" dirty="0"/>
              <a:t>References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60775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/>
              <a:t>Acevedo DC, Paxton ES, </a:t>
            </a:r>
            <a:r>
              <a:rPr lang="en-US" sz="1800" dirty="0" err="1"/>
              <a:t>Kukelyansky</a:t>
            </a:r>
            <a:r>
              <a:rPr lang="en-US" sz="1800" dirty="0"/>
              <a:t> I, </a:t>
            </a:r>
            <a:r>
              <a:rPr lang="en-US" sz="1800" dirty="0" err="1"/>
              <a:t>Abboud</a:t>
            </a:r>
            <a:r>
              <a:rPr lang="en-US" sz="1800" dirty="0"/>
              <a:t> J, Ramsey M. Radial head arthroplasty: state of the art. JAAOS-Journal of the American Academy of Orthopaedic Surgeons. 2014 Oct 1;22(10):633-42.</a:t>
            </a:r>
          </a:p>
          <a:p>
            <a:r>
              <a:rPr lang="en-US" sz="1800" dirty="0"/>
              <a:t>Cheung EV, Steinmann SP. Surgical approaches to the elbow. JAAOS-Journal of the American Academy of Orthopaedic Surgeons. 2009 May 1;17(5):325-33.</a:t>
            </a:r>
          </a:p>
          <a:p>
            <a:r>
              <a:rPr lang="en-US" sz="1800" dirty="0" err="1"/>
              <a:t>Grassmann</a:t>
            </a:r>
            <a:r>
              <a:rPr lang="en-US" sz="1800" dirty="0"/>
              <a:t> JP, Hakimi M, </a:t>
            </a:r>
            <a:r>
              <a:rPr lang="en-US" sz="1800" dirty="0" err="1"/>
              <a:t>Gehrmann</a:t>
            </a:r>
            <a:r>
              <a:rPr lang="en-US" sz="1800" dirty="0"/>
              <a:t> SV, </a:t>
            </a:r>
            <a:r>
              <a:rPr lang="en-US" sz="1800" dirty="0" err="1"/>
              <a:t>Betsch</a:t>
            </a:r>
            <a:r>
              <a:rPr lang="en-US" sz="1800" dirty="0"/>
              <a:t> M, </a:t>
            </a:r>
            <a:r>
              <a:rPr lang="en-US" sz="1800" dirty="0" err="1"/>
              <a:t>Kröpil</a:t>
            </a:r>
            <a:r>
              <a:rPr lang="en-US" sz="1800" dirty="0"/>
              <a:t> P, Wild M, </a:t>
            </a:r>
            <a:r>
              <a:rPr lang="en-US" sz="1800" dirty="0" err="1"/>
              <a:t>Windolf</a:t>
            </a:r>
            <a:r>
              <a:rPr lang="en-US" sz="1800" dirty="0"/>
              <a:t> J, </a:t>
            </a:r>
            <a:r>
              <a:rPr lang="en-US" sz="1800" dirty="0" err="1"/>
              <a:t>Jungbluth</a:t>
            </a:r>
            <a:r>
              <a:rPr lang="en-US" sz="1800" dirty="0"/>
              <a:t> P. The treatment of the acute Essex-</a:t>
            </a:r>
            <a:r>
              <a:rPr lang="en-US" sz="1800" dirty="0" err="1"/>
              <a:t>Lopresti</a:t>
            </a:r>
            <a:r>
              <a:rPr lang="en-US" sz="1800" dirty="0"/>
              <a:t> injury. The bone &amp; joint journal. 2014 Oct;96(10):1385-91.</a:t>
            </a:r>
          </a:p>
          <a:p>
            <a:r>
              <a:rPr lang="en-US" sz="1800" dirty="0"/>
              <a:t>Hildebrand AH, Zhang B, Horner NS, King G, Khan M, </a:t>
            </a:r>
            <a:r>
              <a:rPr lang="en-US" sz="1800" dirty="0" err="1"/>
              <a:t>Alolabi</a:t>
            </a:r>
            <a:r>
              <a:rPr lang="en-US" sz="1800" dirty="0"/>
              <a:t> B. Indications and outcomes of radial head excision: a systematic review. Shoulder &amp; elbow. 2020 Jun;12(3):193-202.</a:t>
            </a:r>
          </a:p>
          <a:p>
            <a:r>
              <a:rPr lang="en-US" sz="1800" dirty="0"/>
              <a:t>Lipman MD, </a:t>
            </a:r>
            <a:r>
              <a:rPr lang="en-US" sz="1800" dirty="0" err="1"/>
              <a:t>Gause</a:t>
            </a:r>
            <a:r>
              <a:rPr lang="en-US" sz="1800" dirty="0"/>
              <a:t> TM, Teran VA, Chhabra AB, Deal DN. Radial head fracture fixation using tripod technique with headless compression screws. The Journal of hand surgery. 2018 Jun 1;43(6):575-e1.</a:t>
            </a:r>
          </a:p>
          <a:p>
            <a:r>
              <a:rPr lang="en-US" sz="1800" dirty="0"/>
              <a:t>Marsh JP, Grewal R, Faber KJ, </a:t>
            </a:r>
            <a:r>
              <a:rPr lang="en-US" sz="1800" dirty="0" err="1"/>
              <a:t>Drosdowech</a:t>
            </a:r>
            <a:r>
              <a:rPr lang="en-US" sz="1800" dirty="0"/>
              <a:t> DS, </a:t>
            </a:r>
            <a:r>
              <a:rPr lang="en-US" sz="1800" dirty="0" err="1"/>
              <a:t>Athwal</a:t>
            </a:r>
            <a:r>
              <a:rPr lang="en-US" sz="1800" dirty="0"/>
              <a:t> GS, King GJ. Radial head fractures treated with modular metallic radial head replacement: outcomes at a mean follow-up of eight years. JBJS. 2016 Apr 6;98(7):527-35.</a:t>
            </a:r>
          </a:p>
          <a:p>
            <a:r>
              <a:rPr lang="en-US" sz="1800" dirty="0"/>
              <a:t>Ring D. Radial head fracture: open reduction–internal fixation or prosthetic replacement. Journal of shoulder and elbow surgery. 2011 Mar 1;20(2):S107-12.</a:t>
            </a:r>
          </a:p>
          <a:p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3741172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756" y="340187"/>
            <a:ext cx="10515600" cy="1325563"/>
          </a:xfrm>
        </p:spPr>
        <p:txBody>
          <a:bodyPr/>
          <a:lstStyle/>
          <a:p>
            <a:r>
              <a:rPr lang="en-US" u="sng" dirty="0"/>
              <a:t>References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581262"/>
          </a:xfrm>
        </p:spPr>
        <p:txBody>
          <a:bodyPr>
            <a:normAutofit fontScale="47500" lnSpcReduction="20000"/>
          </a:bodyPr>
          <a:lstStyle/>
          <a:p>
            <a:r>
              <a:rPr lang="en-US" sz="3700" dirty="0"/>
              <a:t>Ring D, Quintero J, Jupiter JB. Open reduction and internal fixation of fractures of the radial head. JBJS. 2002 Oct 1;84(10):1811-5.</a:t>
            </a:r>
          </a:p>
          <a:p>
            <a:r>
              <a:rPr lang="en-US" sz="3700" dirty="0"/>
              <a:t>Robinson PM, Li MK, </a:t>
            </a:r>
            <a:r>
              <a:rPr lang="en-US" sz="3700" dirty="0" err="1"/>
              <a:t>Dattani</a:t>
            </a:r>
            <a:r>
              <a:rPr lang="en-US" sz="3700" dirty="0"/>
              <a:t> R, Van Rensburg L. The Boyd interval: a modification for use in the management of elbow trauma. Techniques in hand &amp; upper extremity surgery. 2016 Mar 1;20(1):37-41.</a:t>
            </a:r>
          </a:p>
          <a:p>
            <a:r>
              <a:rPr lang="en-US" sz="3700" dirty="0"/>
              <a:t>Smith GR, Hotchkiss RN. Radial head and neck fractures: anatomic guidelines for proper placement of internal fixation. Journal of shoulder and elbow surgery. 1996 Mar 1;5(2):113-7.</a:t>
            </a:r>
          </a:p>
          <a:p>
            <a:r>
              <a:rPr lang="en-US" sz="3700" dirty="0" err="1"/>
              <a:t>Soyer</a:t>
            </a:r>
            <a:r>
              <a:rPr lang="en-US" sz="3700" dirty="0"/>
              <a:t> AD, </a:t>
            </a:r>
            <a:r>
              <a:rPr lang="en-US" sz="3700" dirty="0" err="1"/>
              <a:t>Nowotarski</a:t>
            </a:r>
            <a:r>
              <a:rPr lang="en-US" sz="3700" dirty="0"/>
              <a:t> PJ, Kelso TB, </a:t>
            </a:r>
            <a:r>
              <a:rPr lang="en-US" sz="3700" dirty="0" err="1"/>
              <a:t>Mighell</a:t>
            </a:r>
            <a:r>
              <a:rPr lang="en-US" sz="3700" dirty="0"/>
              <a:t> MA. Optimal position for plate fixation of complex fractures of the proximal radius: a cadaver study. Journal of orthopaedic trauma. 1998 May 1;12(4):291-3.</a:t>
            </a:r>
          </a:p>
          <a:p>
            <a:r>
              <a:rPr lang="en-US" sz="3700" dirty="0"/>
              <a:t>Tabor JO, </a:t>
            </a:r>
            <a:r>
              <a:rPr lang="en-US" sz="3700" dirty="0" err="1"/>
              <a:t>Bosse</a:t>
            </a:r>
            <a:r>
              <a:rPr lang="en-US" sz="3700" dirty="0"/>
              <a:t> MJ, Sims SH, Kellam JF. Iatrogenic posterior interosseous nerve injury: is </a:t>
            </a:r>
            <a:r>
              <a:rPr lang="en-US" sz="3700" dirty="0" err="1"/>
              <a:t>transosseous</a:t>
            </a:r>
            <a:r>
              <a:rPr lang="en-US" sz="3700" dirty="0"/>
              <a:t> static locked nailing of the radius feasible?. Journal of orthopaedic trauma. 1995;9(5):427-9.</a:t>
            </a:r>
          </a:p>
          <a:p>
            <a:r>
              <a:rPr lang="en-US" sz="3700" dirty="0" err="1"/>
              <a:t>Tashjian</a:t>
            </a:r>
            <a:r>
              <a:rPr lang="en-US" sz="3700" dirty="0"/>
              <a:t> RZ, </a:t>
            </a:r>
            <a:r>
              <a:rPr lang="en-US" sz="3700" dirty="0" err="1"/>
              <a:t>Katarincic</a:t>
            </a:r>
            <a:r>
              <a:rPr lang="en-US" sz="3700" dirty="0"/>
              <a:t> JA. Complex elbow instability. JAAOS-Journal of the American Academy of Orthopaedic Surgeons. 2006 May 1;14(5):278-86.</a:t>
            </a:r>
          </a:p>
          <a:p>
            <a:r>
              <a:rPr lang="en-US" sz="3700" dirty="0" err="1"/>
              <a:t>Tejwani</a:t>
            </a:r>
            <a:r>
              <a:rPr lang="en-US" sz="3700" dirty="0"/>
              <a:t> NC, Mehta H. Fractures of the radial head and neck: current concepts in management. JAAOS-Journal of the American Academy of Orthopaedic Surgeons. 2007 Jul 1;15(7):380-7.</a:t>
            </a:r>
          </a:p>
          <a:p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593917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756" y="340187"/>
            <a:ext cx="10515600" cy="1325563"/>
          </a:xfrm>
        </p:spPr>
        <p:txBody>
          <a:bodyPr/>
          <a:lstStyle/>
          <a:p>
            <a:r>
              <a:rPr lang="en-US" u="sng" dirty="0"/>
              <a:t>Anatomy – Deep Lateral Elbow</a:t>
            </a:r>
            <a:endParaRPr lang="en-US" b="1" u="sn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02E74A-E9D0-E44E-9FE9-737AAD89E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826" y="1694791"/>
            <a:ext cx="6638348" cy="49108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341BBD-04E5-A148-88DE-5CFE70B6A342}"/>
              </a:ext>
            </a:extLst>
          </p:cNvPr>
          <p:cNvSpPr txBox="1"/>
          <p:nvPr/>
        </p:nvSpPr>
        <p:spPr>
          <a:xfrm>
            <a:off x="1743740" y="6634730"/>
            <a:ext cx="80382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Reference: Rockwood and Green’s - Figure 32.2 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7E86B852-9AC0-9848-9B0A-321BC1246E0E}"/>
              </a:ext>
            </a:extLst>
          </p:cNvPr>
          <p:cNvSpPr/>
          <p:nvPr/>
        </p:nvSpPr>
        <p:spPr>
          <a:xfrm>
            <a:off x="4306186" y="4194629"/>
            <a:ext cx="2902688" cy="1185445"/>
          </a:xfrm>
          <a:custGeom>
            <a:avLst/>
            <a:gdLst>
              <a:gd name="connsiteX0" fmla="*/ 925033 w 2902688"/>
              <a:gd name="connsiteY0" fmla="*/ 42530 h 1063255"/>
              <a:gd name="connsiteX1" fmla="*/ 0 w 2902688"/>
              <a:gd name="connsiteY1" fmla="*/ 563525 h 1063255"/>
              <a:gd name="connsiteX2" fmla="*/ 404037 w 2902688"/>
              <a:gd name="connsiteY2" fmla="*/ 956930 h 1063255"/>
              <a:gd name="connsiteX3" fmla="*/ 2083981 w 2902688"/>
              <a:gd name="connsiteY3" fmla="*/ 1063255 h 1063255"/>
              <a:gd name="connsiteX4" fmla="*/ 2902688 w 2902688"/>
              <a:gd name="connsiteY4" fmla="*/ 903767 h 1063255"/>
              <a:gd name="connsiteX5" fmla="*/ 988828 w 2902688"/>
              <a:gd name="connsiteY5" fmla="*/ 0 h 1063255"/>
              <a:gd name="connsiteX6" fmla="*/ 925033 w 2902688"/>
              <a:gd name="connsiteY6" fmla="*/ 42530 h 1063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02688" h="1063255">
                <a:moveTo>
                  <a:pt x="925033" y="42530"/>
                </a:moveTo>
                <a:lnTo>
                  <a:pt x="0" y="563525"/>
                </a:lnTo>
                <a:lnTo>
                  <a:pt x="404037" y="956930"/>
                </a:lnTo>
                <a:lnTo>
                  <a:pt x="2083981" y="1063255"/>
                </a:lnTo>
                <a:lnTo>
                  <a:pt x="2902688" y="903767"/>
                </a:lnTo>
                <a:lnTo>
                  <a:pt x="988828" y="0"/>
                </a:lnTo>
                <a:lnTo>
                  <a:pt x="925033" y="4253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680CD8A9-461A-D549-B58C-DA2685981E2C}"/>
              </a:ext>
            </a:extLst>
          </p:cNvPr>
          <p:cNvSpPr/>
          <p:nvPr/>
        </p:nvSpPr>
        <p:spPr>
          <a:xfrm>
            <a:off x="6485860" y="3381153"/>
            <a:ext cx="776177" cy="1594884"/>
          </a:xfrm>
          <a:custGeom>
            <a:avLst/>
            <a:gdLst>
              <a:gd name="connsiteX0" fmla="*/ 0 w 776177"/>
              <a:gd name="connsiteY0" fmla="*/ 0 h 1594884"/>
              <a:gd name="connsiteX1" fmla="*/ 563526 w 776177"/>
              <a:gd name="connsiteY1" fmla="*/ 265814 h 1594884"/>
              <a:gd name="connsiteX2" fmla="*/ 776177 w 776177"/>
              <a:gd name="connsiteY2" fmla="*/ 1392866 h 1594884"/>
              <a:gd name="connsiteX3" fmla="*/ 297712 w 776177"/>
              <a:gd name="connsiteY3" fmla="*/ 1594884 h 1594884"/>
              <a:gd name="connsiteX4" fmla="*/ 42531 w 776177"/>
              <a:gd name="connsiteY4" fmla="*/ 53163 h 1594884"/>
              <a:gd name="connsiteX5" fmla="*/ 0 w 776177"/>
              <a:gd name="connsiteY5" fmla="*/ 0 h 1594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6177" h="1594884">
                <a:moveTo>
                  <a:pt x="0" y="0"/>
                </a:moveTo>
                <a:lnTo>
                  <a:pt x="563526" y="265814"/>
                </a:lnTo>
                <a:lnTo>
                  <a:pt x="776177" y="1392866"/>
                </a:lnTo>
                <a:lnTo>
                  <a:pt x="297712" y="1594884"/>
                </a:lnTo>
                <a:lnTo>
                  <a:pt x="42531" y="53163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F4E8006C-8861-9E49-AD77-0A3691C23C6A}"/>
              </a:ext>
            </a:extLst>
          </p:cNvPr>
          <p:cNvSpPr/>
          <p:nvPr/>
        </p:nvSpPr>
        <p:spPr>
          <a:xfrm>
            <a:off x="4912242" y="3232298"/>
            <a:ext cx="1648046" cy="1477925"/>
          </a:xfrm>
          <a:custGeom>
            <a:avLst/>
            <a:gdLst>
              <a:gd name="connsiteX0" fmla="*/ 10632 w 1648046"/>
              <a:gd name="connsiteY0" fmla="*/ 0 h 1477925"/>
              <a:gd name="connsiteX1" fmla="*/ 0 w 1648046"/>
              <a:gd name="connsiteY1" fmla="*/ 967562 h 1477925"/>
              <a:gd name="connsiteX2" fmla="*/ 425302 w 1648046"/>
              <a:gd name="connsiteY2" fmla="*/ 946297 h 1477925"/>
              <a:gd name="connsiteX3" fmla="*/ 1648046 w 1648046"/>
              <a:gd name="connsiteY3" fmla="*/ 1477925 h 1477925"/>
              <a:gd name="connsiteX4" fmla="*/ 1531088 w 1648046"/>
              <a:gd name="connsiteY4" fmla="*/ 85060 h 1477925"/>
              <a:gd name="connsiteX5" fmla="*/ 10632 w 1648046"/>
              <a:gd name="connsiteY5" fmla="*/ 0 h 147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48046" h="1477925">
                <a:moveTo>
                  <a:pt x="10632" y="0"/>
                </a:moveTo>
                <a:lnTo>
                  <a:pt x="0" y="967562"/>
                </a:lnTo>
                <a:lnTo>
                  <a:pt x="425302" y="946297"/>
                </a:lnTo>
                <a:lnTo>
                  <a:pt x="1648046" y="1477925"/>
                </a:lnTo>
                <a:lnTo>
                  <a:pt x="1531088" y="85060"/>
                </a:lnTo>
                <a:lnTo>
                  <a:pt x="10632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BE46E7-EF88-5A42-8304-C2BE8FC09354}"/>
              </a:ext>
            </a:extLst>
          </p:cNvPr>
          <p:cNvSpPr txBox="1"/>
          <p:nvPr/>
        </p:nvSpPr>
        <p:spPr>
          <a:xfrm>
            <a:off x="9675628" y="2583712"/>
            <a:ext cx="184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Annular Ligament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D09039-0ACE-7D49-90DF-A6BD24AE1A57}"/>
              </a:ext>
            </a:extLst>
          </p:cNvPr>
          <p:cNvSpPr txBox="1"/>
          <p:nvPr/>
        </p:nvSpPr>
        <p:spPr>
          <a:xfrm>
            <a:off x="1265274" y="4869712"/>
            <a:ext cx="646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LUCL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F2289A-C93B-7842-B76E-078911CD2963}"/>
              </a:ext>
            </a:extLst>
          </p:cNvPr>
          <p:cNvSpPr txBox="1"/>
          <p:nvPr/>
        </p:nvSpPr>
        <p:spPr>
          <a:xfrm>
            <a:off x="127470" y="2876770"/>
            <a:ext cx="2615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Radial Collateral Ligament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B13001C-9117-5E49-B3B3-66F9154907E2}"/>
              </a:ext>
            </a:extLst>
          </p:cNvPr>
          <p:cNvCxnSpPr>
            <a:stCxn id="11" idx="3"/>
          </p:cNvCxnSpPr>
          <p:nvPr/>
        </p:nvCxnSpPr>
        <p:spPr>
          <a:xfrm flipV="1">
            <a:off x="1911477" y="4869712"/>
            <a:ext cx="3138988" cy="1846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60B00DD-4F0F-344F-A631-82E3F0E30D80}"/>
              </a:ext>
            </a:extLst>
          </p:cNvPr>
          <p:cNvCxnSpPr>
            <a:cxnSpLocks/>
          </p:cNvCxnSpPr>
          <p:nvPr/>
        </p:nvCxnSpPr>
        <p:spPr>
          <a:xfrm>
            <a:off x="2275040" y="3295589"/>
            <a:ext cx="3461225" cy="4691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23C95B2-6AF9-5448-BD67-0F51F43E1874}"/>
              </a:ext>
            </a:extLst>
          </p:cNvPr>
          <p:cNvCxnSpPr>
            <a:cxnSpLocks/>
          </p:cNvCxnSpPr>
          <p:nvPr/>
        </p:nvCxnSpPr>
        <p:spPr>
          <a:xfrm flipH="1">
            <a:off x="6873948" y="2882608"/>
            <a:ext cx="2801681" cy="131202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7346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756" y="340187"/>
            <a:ext cx="10515600" cy="1325563"/>
          </a:xfrm>
        </p:spPr>
        <p:txBody>
          <a:bodyPr/>
          <a:lstStyle/>
          <a:p>
            <a:r>
              <a:rPr lang="en-US" b="1" u="sng" dirty="0"/>
              <a:t>Anatomy – Lateral Elbow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713D0E-1FF2-3B4B-8170-539EF741B2EC}"/>
              </a:ext>
            </a:extLst>
          </p:cNvPr>
          <p:cNvSpPr txBox="1"/>
          <p:nvPr/>
        </p:nvSpPr>
        <p:spPr>
          <a:xfrm>
            <a:off x="1743740" y="6634036"/>
            <a:ext cx="80382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Reference: Clinical Library of Thomas </a:t>
            </a:r>
            <a:r>
              <a:rPr lang="en-US" sz="1100" dirty="0" err="1"/>
              <a:t>Krupko</a:t>
            </a:r>
            <a:r>
              <a:rPr lang="en-US" sz="1100" dirty="0"/>
              <a:t> MD</a:t>
            </a:r>
          </a:p>
          <a:p>
            <a:endParaRPr lang="en-US" sz="11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E425D2-E150-7E4A-B48A-5D25F1C37F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03" b="8019"/>
          <a:stretch/>
        </p:blipFill>
        <p:spPr>
          <a:xfrm flipH="1">
            <a:off x="3347015" y="1434400"/>
            <a:ext cx="5558445" cy="50589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5150E0-F0CE-094F-98F6-C7AA8CAACEFC}"/>
              </a:ext>
            </a:extLst>
          </p:cNvPr>
          <p:cNvSpPr txBox="1"/>
          <p:nvPr/>
        </p:nvSpPr>
        <p:spPr>
          <a:xfrm>
            <a:off x="349651" y="1705750"/>
            <a:ext cx="1893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Lateral Epicondyle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045940-C620-474E-9616-A2844F0B8203}"/>
              </a:ext>
            </a:extLst>
          </p:cNvPr>
          <p:cNvSpPr txBox="1"/>
          <p:nvPr/>
        </p:nvSpPr>
        <p:spPr>
          <a:xfrm>
            <a:off x="9445800" y="5311471"/>
            <a:ext cx="1627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Supinator Crest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5D972D-6D02-934C-8DC5-5794A3F24EA1}"/>
              </a:ext>
            </a:extLst>
          </p:cNvPr>
          <p:cNvSpPr txBox="1"/>
          <p:nvPr/>
        </p:nvSpPr>
        <p:spPr>
          <a:xfrm>
            <a:off x="9445800" y="2331577"/>
            <a:ext cx="1046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Coronoid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112940-DF8B-3E45-B73E-B29ABC8DB2B7}"/>
              </a:ext>
            </a:extLst>
          </p:cNvPr>
          <p:cNvSpPr txBox="1"/>
          <p:nvPr/>
        </p:nvSpPr>
        <p:spPr>
          <a:xfrm>
            <a:off x="344104" y="2524715"/>
            <a:ext cx="2320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Greater Sigmoid Notch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98AF5C-1495-8C4F-B450-58828912EECE}"/>
              </a:ext>
            </a:extLst>
          </p:cNvPr>
          <p:cNvSpPr txBox="1"/>
          <p:nvPr/>
        </p:nvSpPr>
        <p:spPr>
          <a:xfrm>
            <a:off x="399420" y="4686295"/>
            <a:ext cx="1154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Olecranon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09CF3D-AF1D-FA4F-967A-5BCF48AF04F0}"/>
              </a:ext>
            </a:extLst>
          </p:cNvPr>
          <p:cNvSpPr txBox="1"/>
          <p:nvPr/>
        </p:nvSpPr>
        <p:spPr>
          <a:xfrm>
            <a:off x="9445800" y="3258306"/>
            <a:ext cx="1376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Radial Notch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2CEDDA-B579-CC4B-BA81-DA8CA7367A8A}"/>
              </a:ext>
            </a:extLst>
          </p:cNvPr>
          <p:cNvSpPr txBox="1"/>
          <p:nvPr/>
        </p:nvSpPr>
        <p:spPr>
          <a:xfrm>
            <a:off x="9445800" y="4302816"/>
            <a:ext cx="233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Radius (head resected)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6042D55-D7AE-BA45-98CF-D4E78385785B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2243054" y="1890416"/>
            <a:ext cx="2395207" cy="97568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C7F899C-F7CA-4846-9049-A493C052E8E8}"/>
              </a:ext>
            </a:extLst>
          </p:cNvPr>
          <p:cNvCxnSpPr>
            <a:cxnSpLocks/>
          </p:cNvCxnSpPr>
          <p:nvPr/>
        </p:nvCxnSpPr>
        <p:spPr>
          <a:xfrm>
            <a:off x="2664739" y="2866099"/>
            <a:ext cx="2079539" cy="143671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BCCEB37-9290-3B46-9EA6-10DC9DA14188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1553967" y="4644200"/>
            <a:ext cx="2733259" cy="22676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DA5D6C5-7737-0F40-A378-075578DC12F1}"/>
              </a:ext>
            </a:extLst>
          </p:cNvPr>
          <p:cNvCxnSpPr>
            <a:cxnSpLocks/>
          </p:cNvCxnSpPr>
          <p:nvPr/>
        </p:nvCxnSpPr>
        <p:spPr>
          <a:xfrm flipH="1">
            <a:off x="5397998" y="2590340"/>
            <a:ext cx="4047804" cy="113951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3001080-703B-B943-92BF-5AB0F0B4C552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5645426" y="3442972"/>
            <a:ext cx="3800374" cy="9620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8164ADF-3F00-C448-8336-5F3952A4119F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7742847" y="4302816"/>
            <a:ext cx="1702953" cy="1846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002C371-3C88-AB4F-8981-A9AF9D1314A6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5762846" y="4824067"/>
            <a:ext cx="3682954" cy="67207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101B11FC-19E9-484C-90F7-2F6CE974A293}"/>
              </a:ext>
            </a:extLst>
          </p:cNvPr>
          <p:cNvSpPr txBox="1"/>
          <p:nvPr/>
        </p:nvSpPr>
        <p:spPr>
          <a:xfrm>
            <a:off x="1481187" y="5588438"/>
            <a:ext cx="646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LUCL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6E0E237-28C7-D941-AC58-B77057511A84}"/>
              </a:ext>
            </a:extLst>
          </p:cNvPr>
          <p:cNvCxnSpPr>
            <a:cxnSpLocks/>
            <a:stCxn id="41" idx="3"/>
          </p:cNvCxnSpPr>
          <p:nvPr/>
        </p:nvCxnSpPr>
        <p:spPr>
          <a:xfrm flipV="1">
            <a:off x="2127390" y="5369180"/>
            <a:ext cx="3621001" cy="40392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4743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756" y="340187"/>
            <a:ext cx="10515600" cy="1325563"/>
          </a:xfrm>
        </p:spPr>
        <p:txBody>
          <a:bodyPr/>
          <a:lstStyle/>
          <a:p>
            <a:r>
              <a:rPr lang="en-US" u="sng" dirty="0"/>
              <a:t>Anatomy – Medial Elbow</a:t>
            </a:r>
            <a:endParaRPr lang="en-US" b="1" u="sn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4A1494-0F23-F740-A442-101766B67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354" y="1690688"/>
            <a:ext cx="6449292" cy="49346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CC4AC3-9A0C-014D-ABA7-3F0042A41C25}"/>
              </a:ext>
            </a:extLst>
          </p:cNvPr>
          <p:cNvSpPr txBox="1"/>
          <p:nvPr/>
        </p:nvSpPr>
        <p:spPr>
          <a:xfrm>
            <a:off x="1743740" y="6634730"/>
            <a:ext cx="80382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Reference: Rockwood and Green’s - Figure 32.2 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FEE143BA-BA8F-B84A-87DF-607C66421503}"/>
              </a:ext>
            </a:extLst>
          </p:cNvPr>
          <p:cNvSpPr/>
          <p:nvPr/>
        </p:nvSpPr>
        <p:spPr>
          <a:xfrm>
            <a:off x="4084983" y="2683565"/>
            <a:ext cx="2295939" cy="1789044"/>
          </a:xfrm>
          <a:custGeom>
            <a:avLst/>
            <a:gdLst>
              <a:gd name="connsiteX0" fmla="*/ 417443 w 2295939"/>
              <a:gd name="connsiteY0" fmla="*/ 109331 h 1789044"/>
              <a:gd name="connsiteX1" fmla="*/ 765313 w 2295939"/>
              <a:gd name="connsiteY1" fmla="*/ 586409 h 1789044"/>
              <a:gd name="connsiteX2" fmla="*/ 944217 w 2295939"/>
              <a:gd name="connsiteY2" fmla="*/ 735496 h 1789044"/>
              <a:gd name="connsiteX3" fmla="*/ 1451113 w 2295939"/>
              <a:gd name="connsiteY3" fmla="*/ 993913 h 1789044"/>
              <a:gd name="connsiteX4" fmla="*/ 2146852 w 2295939"/>
              <a:gd name="connsiteY4" fmla="*/ 1302026 h 1789044"/>
              <a:gd name="connsiteX5" fmla="*/ 2295939 w 2295939"/>
              <a:gd name="connsiteY5" fmla="*/ 1510748 h 1789044"/>
              <a:gd name="connsiteX6" fmla="*/ 2077278 w 2295939"/>
              <a:gd name="connsiteY6" fmla="*/ 1789044 h 1789044"/>
              <a:gd name="connsiteX7" fmla="*/ 1719469 w 2295939"/>
              <a:gd name="connsiteY7" fmla="*/ 1769165 h 1789044"/>
              <a:gd name="connsiteX8" fmla="*/ 1361660 w 2295939"/>
              <a:gd name="connsiteY8" fmla="*/ 1570383 h 1789044"/>
              <a:gd name="connsiteX9" fmla="*/ 1013791 w 2295939"/>
              <a:gd name="connsiteY9" fmla="*/ 1490870 h 1789044"/>
              <a:gd name="connsiteX10" fmla="*/ 745434 w 2295939"/>
              <a:gd name="connsiteY10" fmla="*/ 1182757 h 1789044"/>
              <a:gd name="connsiteX11" fmla="*/ 407504 w 2295939"/>
              <a:gd name="connsiteY11" fmla="*/ 964096 h 1789044"/>
              <a:gd name="connsiteX12" fmla="*/ 119269 w 2295939"/>
              <a:gd name="connsiteY12" fmla="*/ 655983 h 1789044"/>
              <a:gd name="connsiteX13" fmla="*/ 0 w 2295939"/>
              <a:gd name="connsiteY13" fmla="*/ 268357 h 1789044"/>
              <a:gd name="connsiteX14" fmla="*/ 19878 w 2295939"/>
              <a:gd name="connsiteY14" fmla="*/ 69574 h 1789044"/>
              <a:gd name="connsiteX15" fmla="*/ 288234 w 2295939"/>
              <a:gd name="connsiteY15" fmla="*/ 0 h 1789044"/>
              <a:gd name="connsiteX16" fmla="*/ 417443 w 2295939"/>
              <a:gd name="connsiteY16" fmla="*/ 109331 h 1789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95939" h="1789044">
                <a:moveTo>
                  <a:pt x="417443" y="109331"/>
                </a:moveTo>
                <a:lnTo>
                  <a:pt x="765313" y="586409"/>
                </a:lnTo>
                <a:lnTo>
                  <a:pt x="944217" y="735496"/>
                </a:lnTo>
                <a:lnTo>
                  <a:pt x="1451113" y="993913"/>
                </a:lnTo>
                <a:lnTo>
                  <a:pt x="2146852" y="1302026"/>
                </a:lnTo>
                <a:lnTo>
                  <a:pt x="2295939" y="1510748"/>
                </a:lnTo>
                <a:lnTo>
                  <a:pt x="2077278" y="1789044"/>
                </a:lnTo>
                <a:lnTo>
                  <a:pt x="1719469" y="1769165"/>
                </a:lnTo>
                <a:lnTo>
                  <a:pt x="1361660" y="1570383"/>
                </a:lnTo>
                <a:lnTo>
                  <a:pt x="1013791" y="1490870"/>
                </a:lnTo>
                <a:lnTo>
                  <a:pt x="745434" y="1182757"/>
                </a:lnTo>
                <a:lnTo>
                  <a:pt x="407504" y="964096"/>
                </a:lnTo>
                <a:lnTo>
                  <a:pt x="119269" y="655983"/>
                </a:lnTo>
                <a:lnTo>
                  <a:pt x="0" y="268357"/>
                </a:lnTo>
                <a:lnTo>
                  <a:pt x="19878" y="69574"/>
                </a:lnTo>
                <a:lnTo>
                  <a:pt x="288234" y="0"/>
                </a:lnTo>
                <a:lnTo>
                  <a:pt x="417443" y="109331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E74529C-3504-904D-A26C-D9A6C9F7E93A}"/>
              </a:ext>
            </a:extLst>
          </p:cNvPr>
          <p:cNvSpPr/>
          <p:nvPr/>
        </p:nvSpPr>
        <p:spPr>
          <a:xfrm>
            <a:off x="3684104" y="2822713"/>
            <a:ext cx="781879" cy="2358887"/>
          </a:xfrm>
          <a:custGeom>
            <a:avLst/>
            <a:gdLst>
              <a:gd name="connsiteX0" fmla="*/ 291548 w 781879"/>
              <a:gd name="connsiteY0" fmla="*/ 0 h 2358887"/>
              <a:gd name="connsiteX1" fmla="*/ 0 w 781879"/>
              <a:gd name="connsiteY1" fmla="*/ 1789044 h 2358887"/>
              <a:gd name="connsiteX2" fmla="*/ 66261 w 781879"/>
              <a:gd name="connsiteY2" fmla="*/ 2279374 h 2358887"/>
              <a:gd name="connsiteX3" fmla="*/ 490331 w 781879"/>
              <a:gd name="connsiteY3" fmla="*/ 2358887 h 2358887"/>
              <a:gd name="connsiteX4" fmla="*/ 689113 w 781879"/>
              <a:gd name="connsiteY4" fmla="*/ 2173357 h 2358887"/>
              <a:gd name="connsiteX5" fmla="*/ 781879 w 781879"/>
              <a:gd name="connsiteY5" fmla="*/ 1669774 h 2358887"/>
              <a:gd name="connsiteX6" fmla="*/ 636105 w 781879"/>
              <a:gd name="connsiteY6" fmla="*/ 967409 h 2358887"/>
              <a:gd name="connsiteX7" fmla="*/ 689113 w 781879"/>
              <a:gd name="connsiteY7" fmla="*/ 689113 h 2358887"/>
              <a:gd name="connsiteX8" fmla="*/ 450574 w 781879"/>
              <a:gd name="connsiteY8" fmla="*/ 516835 h 2358887"/>
              <a:gd name="connsiteX9" fmla="*/ 371061 w 781879"/>
              <a:gd name="connsiteY9" fmla="*/ 13252 h 2358887"/>
              <a:gd name="connsiteX10" fmla="*/ 291548 w 781879"/>
              <a:gd name="connsiteY10" fmla="*/ 0 h 2358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81879" h="2358887">
                <a:moveTo>
                  <a:pt x="291548" y="0"/>
                </a:moveTo>
                <a:lnTo>
                  <a:pt x="0" y="1789044"/>
                </a:lnTo>
                <a:lnTo>
                  <a:pt x="66261" y="2279374"/>
                </a:lnTo>
                <a:lnTo>
                  <a:pt x="490331" y="2358887"/>
                </a:lnTo>
                <a:lnTo>
                  <a:pt x="689113" y="2173357"/>
                </a:lnTo>
                <a:lnTo>
                  <a:pt x="781879" y="1669774"/>
                </a:lnTo>
                <a:lnTo>
                  <a:pt x="636105" y="967409"/>
                </a:lnTo>
                <a:lnTo>
                  <a:pt x="689113" y="689113"/>
                </a:lnTo>
                <a:lnTo>
                  <a:pt x="450574" y="516835"/>
                </a:lnTo>
                <a:lnTo>
                  <a:pt x="371061" y="13252"/>
                </a:lnTo>
                <a:lnTo>
                  <a:pt x="291548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BB9E3F-9410-CF46-AF22-A0BB95C973BF}"/>
              </a:ext>
            </a:extLst>
          </p:cNvPr>
          <p:cNvSpPr/>
          <p:nvPr/>
        </p:nvSpPr>
        <p:spPr>
          <a:xfrm>
            <a:off x="4253948" y="4161183"/>
            <a:ext cx="1881809" cy="1205947"/>
          </a:xfrm>
          <a:custGeom>
            <a:avLst/>
            <a:gdLst>
              <a:gd name="connsiteX0" fmla="*/ 781878 w 1881809"/>
              <a:gd name="connsiteY0" fmla="*/ 0 h 1205947"/>
              <a:gd name="connsiteX1" fmla="*/ 238539 w 1881809"/>
              <a:gd name="connsiteY1" fmla="*/ 344556 h 1205947"/>
              <a:gd name="connsiteX2" fmla="*/ 198782 w 1881809"/>
              <a:gd name="connsiteY2" fmla="*/ 742121 h 1205947"/>
              <a:gd name="connsiteX3" fmla="*/ 0 w 1881809"/>
              <a:gd name="connsiteY3" fmla="*/ 1020417 h 1205947"/>
              <a:gd name="connsiteX4" fmla="*/ 569843 w 1881809"/>
              <a:gd name="connsiteY4" fmla="*/ 1205947 h 1205947"/>
              <a:gd name="connsiteX5" fmla="*/ 1285461 w 1881809"/>
              <a:gd name="connsiteY5" fmla="*/ 742121 h 1205947"/>
              <a:gd name="connsiteX6" fmla="*/ 1881809 w 1881809"/>
              <a:gd name="connsiteY6" fmla="*/ 357808 h 1205947"/>
              <a:gd name="connsiteX7" fmla="*/ 1484243 w 1881809"/>
              <a:gd name="connsiteY7" fmla="*/ 344556 h 1205947"/>
              <a:gd name="connsiteX8" fmla="*/ 1245704 w 1881809"/>
              <a:gd name="connsiteY8" fmla="*/ 198782 h 1205947"/>
              <a:gd name="connsiteX9" fmla="*/ 874643 w 1881809"/>
              <a:gd name="connsiteY9" fmla="*/ 92765 h 1205947"/>
              <a:gd name="connsiteX10" fmla="*/ 781878 w 1881809"/>
              <a:gd name="connsiteY10" fmla="*/ 0 h 1205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1809" h="1205947">
                <a:moveTo>
                  <a:pt x="781878" y="0"/>
                </a:moveTo>
                <a:lnTo>
                  <a:pt x="238539" y="344556"/>
                </a:lnTo>
                <a:lnTo>
                  <a:pt x="198782" y="742121"/>
                </a:lnTo>
                <a:lnTo>
                  <a:pt x="0" y="1020417"/>
                </a:lnTo>
                <a:lnTo>
                  <a:pt x="569843" y="1205947"/>
                </a:lnTo>
                <a:lnTo>
                  <a:pt x="1285461" y="742121"/>
                </a:lnTo>
                <a:lnTo>
                  <a:pt x="1881809" y="357808"/>
                </a:lnTo>
                <a:lnTo>
                  <a:pt x="1484243" y="344556"/>
                </a:lnTo>
                <a:lnTo>
                  <a:pt x="1245704" y="198782"/>
                </a:lnTo>
                <a:lnTo>
                  <a:pt x="874643" y="92765"/>
                </a:lnTo>
                <a:lnTo>
                  <a:pt x="781878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15C423F-B45A-BB4B-8716-21356A0664BE}"/>
              </a:ext>
            </a:extLst>
          </p:cNvPr>
          <p:cNvCxnSpPr>
            <a:cxnSpLocks/>
          </p:cNvCxnSpPr>
          <p:nvPr/>
        </p:nvCxnSpPr>
        <p:spPr>
          <a:xfrm flipH="1">
            <a:off x="5278734" y="2302798"/>
            <a:ext cx="4549295" cy="14982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C5FE605-A18D-9C45-9093-7795ABDA2009}"/>
              </a:ext>
            </a:extLst>
          </p:cNvPr>
          <p:cNvCxnSpPr>
            <a:cxnSpLocks/>
          </p:cNvCxnSpPr>
          <p:nvPr/>
        </p:nvCxnSpPr>
        <p:spPr>
          <a:xfrm flipH="1" flipV="1">
            <a:off x="5194853" y="4764474"/>
            <a:ext cx="4587100" cy="2401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AC229A8-C050-944F-BA77-2201A44570DE}"/>
              </a:ext>
            </a:extLst>
          </p:cNvPr>
          <p:cNvCxnSpPr>
            <a:cxnSpLocks/>
          </p:cNvCxnSpPr>
          <p:nvPr/>
        </p:nvCxnSpPr>
        <p:spPr>
          <a:xfrm>
            <a:off x="2363971" y="3654938"/>
            <a:ext cx="1711073" cy="60892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891A85F-19B7-8C4D-9BFA-D864E026EEBA}"/>
              </a:ext>
            </a:extLst>
          </p:cNvPr>
          <p:cNvSpPr txBox="1"/>
          <p:nvPr/>
        </p:nvSpPr>
        <p:spPr>
          <a:xfrm>
            <a:off x="9980429" y="2057247"/>
            <a:ext cx="1674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Anterior Bundle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0A4AAE-CF91-2943-8040-BFB15BD6032E}"/>
              </a:ext>
            </a:extLst>
          </p:cNvPr>
          <p:cNvSpPr txBox="1"/>
          <p:nvPr/>
        </p:nvSpPr>
        <p:spPr>
          <a:xfrm>
            <a:off x="9828029" y="4820846"/>
            <a:ext cx="1887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Transverse Bundle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3434B2-B95D-114A-A14B-2AD9967CDC6A}"/>
              </a:ext>
            </a:extLst>
          </p:cNvPr>
          <p:cNvSpPr txBox="1"/>
          <p:nvPr/>
        </p:nvSpPr>
        <p:spPr>
          <a:xfrm>
            <a:off x="545706" y="3431719"/>
            <a:ext cx="1744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Posterior Bundle</a:t>
            </a:r>
          </a:p>
        </p:txBody>
      </p:sp>
    </p:spTree>
    <p:extLst>
      <p:ext uri="{BB962C8B-B14F-4D97-AF65-F5344CB8AC3E}">
        <p14:creationId xmlns:p14="http://schemas.microsoft.com/office/powerpoint/2010/main" val="3255905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882C7-7D45-4B4F-9BB7-DD83FBE75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Elbow Stability</a:t>
            </a:r>
          </a:p>
        </p:txBody>
      </p:sp>
    </p:spTree>
    <p:extLst>
      <p:ext uri="{BB962C8B-B14F-4D97-AF65-F5344CB8AC3E}">
        <p14:creationId xmlns:p14="http://schemas.microsoft.com/office/powerpoint/2010/main" val="3890377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3484</TotalTime>
  <Words>2337</Words>
  <Application>Microsoft Macintosh PowerPoint</Application>
  <PresentationFormat>Widescreen</PresentationFormat>
  <Paragraphs>483</Paragraphs>
  <Slides>52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6" baseType="lpstr">
      <vt:lpstr>Arial</vt:lpstr>
      <vt:lpstr>Calibri</vt:lpstr>
      <vt:lpstr>Calibri Light</vt:lpstr>
      <vt:lpstr>Office Theme</vt:lpstr>
      <vt:lpstr>Radial Head and Neck Fractures</vt:lpstr>
      <vt:lpstr>Objectives</vt:lpstr>
      <vt:lpstr>Anatomy</vt:lpstr>
      <vt:lpstr>Anatomy – Superficial Lateral Elbow</vt:lpstr>
      <vt:lpstr>Anatomy - PIN</vt:lpstr>
      <vt:lpstr>Anatomy – Deep Lateral Elbow</vt:lpstr>
      <vt:lpstr>Anatomy – Lateral Elbow</vt:lpstr>
      <vt:lpstr>Anatomy – Medial Elbow</vt:lpstr>
      <vt:lpstr>Elbow Stability</vt:lpstr>
      <vt:lpstr>Elbow Stability</vt:lpstr>
      <vt:lpstr>Mechanism of Injury</vt:lpstr>
      <vt:lpstr>Elbow Instability</vt:lpstr>
      <vt:lpstr>Radial Head Fractures</vt:lpstr>
      <vt:lpstr>Radial Head Fractures</vt:lpstr>
      <vt:lpstr>Radial Head Fractures</vt:lpstr>
      <vt:lpstr>Radial Head Fractures</vt:lpstr>
      <vt:lpstr>Radial Head Fractures – Treatment Algorithm</vt:lpstr>
      <vt:lpstr>Lateral Elbow – Approaches</vt:lpstr>
      <vt:lpstr>Lateral Elbow – Approaches</vt:lpstr>
      <vt:lpstr>Lateral Elbow– Approaches</vt:lpstr>
      <vt:lpstr>Lateral Elbow– Approaches</vt:lpstr>
      <vt:lpstr>Lateral Elbow– Approaches</vt:lpstr>
      <vt:lpstr>Lateral Elbow– Approaches</vt:lpstr>
      <vt:lpstr>Lateral Elbow – Less Common Approaches</vt:lpstr>
      <vt:lpstr>Radial Head Fractures – Treatment Algorithm</vt:lpstr>
      <vt:lpstr>Radial Head Fractures – Excision</vt:lpstr>
      <vt:lpstr>Radial Head Fractures – Treatment Algorithm</vt:lpstr>
      <vt:lpstr>Radial Head Fractures - ORIF</vt:lpstr>
      <vt:lpstr>Radial Head Fractures - ORIF</vt:lpstr>
      <vt:lpstr>Radial Head Fractures - ORIF</vt:lpstr>
      <vt:lpstr>Radial Head Fractures – Implant Placement</vt:lpstr>
      <vt:lpstr>Radial Head Fractures – Greenspan View</vt:lpstr>
      <vt:lpstr>Radial Head Fractures – Intra-op Greenspan</vt:lpstr>
      <vt:lpstr>Radial Head Fractures – Treatment Algorithm</vt:lpstr>
      <vt:lpstr>Radial Head Fractures - Replacement</vt:lpstr>
      <vt:lpstr>Radial Head Fractures - Overstuffing</vt:lpstr>
      <vt:lpstr>Radial Head Fractures - Overstuffing</vt:lpstr>
      <vt:lpstr>Radial Head Fractures - Overstuffing</vt:lpstr>
      <vt:lpstr>Radial Head Fractures – Stem Loosening</vt:lpstr>
      <vt:lpstr>Radial Head Replacement – Outcomes</vt:lpstr>
      <vt:lpstr>Radial Neck Fractures</vt:lpstr>
      <vt:lpstr>Radial Neck Fractures - Treatment</vt:lpstr>
      <vt:lpstr>Radial Neck Fractures - ORIF</vt:lpstr>
      <vt:lpstr>Complications</vt:lpstr>
      <vt:lpstr>Essex-Lopresti Injuries</vt:lpstr>
      <vt:lpstr>Essex-Lopresti Injuries</vt:lpstr>
      <vt:lpstr>Essex-Lopresti Injuries</vt:lpstr>
      <vt:lpstr>Post-op Protocol</vt:lpstr>
      <vt:lpstr>My Post-op Protocol</vt:lpstr>
      <vt:lpstr>Summary</vt:lpstr>
      <vt:lpstr>References</vt:lpstr>
      <vt:lpstr>References</vt:lpstr>
    </vt:vector>
  </TitlesOfParts>
  <Company>Penn Medicine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Mehta, Samir</dc:creator>
  <cp:lastModifiedBy>Kyle Jeray</cp:lastModifiedBy>
  <cp:revision>126</cp:revision>
  <dcterms:created xsi:type="dcterms:W3CDTF">2020-05-02T17:28:30Z</dcterms:created>
  <dcterms:modified xsi:type="dcterms:W3CDTF">2021-06-05T15:16:21Z</dcterms:modified>
</cp:coreProperties>
</file>