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9" r:id="rId2"/>
    <p:sldId id="261" r:id="rId3"/>
    <p:sldId id="262" r:id="rId4"/>
    <p:sldId id="266" r:id="rId5"/>
    <p:sldId id="303" r:id="rId6"/>
    <p:sldId id="301" r:id="rId7"/>
    <p:sldId id="281" r:id="rId8"/>
    <p:sldId id="267" r:id="rId9"/>
    <p:sldId id="305" r:id="rId10"/>
    <p:sldId id="272" r:id="rId11"/>
    <p:sldId id="274" r:id="rId12"/>
    <p:sldId id="285" r:id="rId13"/>
    <p:sldId id="302" r:id="rId14"/>
    <p:sldId id="286" r:id="rId15"/>
    <p:sldId id="287" r:id="rId16"/>
    <p:sldId id="288" r:id="rId17"/>
    <p:sldId id="290" r:id="rId18"/>
    <p:sldId id="269" r:id="rId19"/>
    <p:sldId id="278" r:id="rId20"/>
    <p:sldId id="270" r:id="rId21"/>
    <p:sldId id="306" r:id="rId22"/>
    <p:sldId id="279" r:id="rId23"/>
    <p:sldId id="307" r:id="rId24"/>
    <p:sldId id="292" r:id="rId25"/>
    <p:sldId id="293" r:id="rId26"/>
    <p:sldId id="294" r:id="rId27"/>
    <p:sldId id="271" r:id="rId28"/>
    <p:sldId id="295" r:id="rId29"/>
    <p:sldId id="297" r:id="rId30"/>
    <p:sldId id="280" r:id="rId31"/>
    <p:sldId id="282" r:id="rId32"/>
    <p:sldId id="283" r:id="rId33"/>
    <p:sldId id="275" r:id="rId34"/>
    <p:sldId id="298" r:id="rId35"/>
    <p:sldId id="299" r:id="rId36"/>
    <p:sldId id="300" r:id="rId37"/>
    <p:sldId id="308" r:id="rId38"/>
    <p:sldId id="260" r:id="rId39"/>
    <p:sldId id="26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n Campbell" initials="SC" lastIdx="1" clrIdx="0">
    <p:extLst>
      <p:ext uri="{19B8F6BF-5375-455C-9EA6-DF929625EA0E}">
        <p15:presenceInfo xmlns:p15="http://schemas.microsoft.com/office/powerpoint/2012/main" userId="c6ecc8e238668b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12" autoAdjust="0"/>
    <p:restoredTop sz="53571"/>
  </p:normalViewPr>
  <p:slideViewPr>
    <p:cSldViewPr snapToGrid="0">
      <p:cViewPr varScale="1">
        <p:scale>
          <a:sx n="70" d="100"/>
          <a:sy n="70" d="100"/>
        </p:scale>
        <p:origin x="1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220FB-F948-7F41-9981-B7B3CC20DBC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50127-DBA0-3B4D-80C0-DCF31482C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10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68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2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50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08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07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24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48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38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40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73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36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04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33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90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86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034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027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46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887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65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9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03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78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57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40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28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27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50127-DBA0-3B4D-80C0-DCF31482CA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8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9953723" y="6366554"/>
            <a:ext cx="3155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47531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1D4724-D698-47D4-A663-A96C66F201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77DA90-9C27-4E1F-99A1-E6516E2C4B56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3756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D1BB07-7AF7-4B17-80BC-DC29DEF746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8771CC-05B5-4990-99DC-910542E86C8C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294610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A92C2-499C-41F6-8959-9FA83F39D0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880537-A7BC-46E6-8E01-27E18D49CDA7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398030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B6D0E1-6F87-4CED-9DE4-F10059F6BE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1ACD1C-73DB-40EC-8DFA-F0DE99A9CD15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285015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8DE133-07EF-426D-9E9C-F759B01C0C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279109-501F-4C8C-9679-AA0631E5AA94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271348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B1BF96-39BE-4D5A-9FD2-10BE56E57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4037B4-3CF5-4CC9-BDC2-61937E195D72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115265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D4BAD2-3FEA-4F32-9D1D-CB78B0BE3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5807F5-0CBA-4789-8B7A-031740EE3228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354253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DC778-5876-463F-9576-996D6990BA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726AFF-2537-41C4-9F22-98B8928ED9A4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350794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2B9269-5DD5-4B15-89D6-537E8C963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6E1A62-C05B-4564-AD54-68F9FA12DCCB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352629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6AAA24-3D51-4CD0-BFBC-35135D6AA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40504B-FFCD-4257-A350-7AD35AC41F47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109983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281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taonline.org/video-library/45036/procedures-and-techniques/multimedia/16776529/exposures-upper-distal-radius-volar-dee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otaonline.org/video-library/45036/procedures-and-techniques/multimedia/16776569/exposures-upper-ulna-planning" TargetMode="External"/><Relationship Id="rId4" Type="http://schemas.openxmlformats.org/officeDocument/2006/relationships/hyperlink" Target="https://otaonline.org/video-library/45036/procedures-and-techniques/multimedia/17896823/dorsal-thompson-approach-to-the-radiu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taonline.org/video-library/45036/procedures-and-techniques/multimedia/16776569/exposures-upper-ulna-plann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taonline.org/video-library/45036/procedures-and-techniques/multimedia/16776637/exposures-upper-fasciotomy-planning" TargetMode="External"/><Relationship Id="rId2" Type="http://schemas.openxmlformats.org/officeDocument/2006/relationships/hyperlink" Target="https://www.ncbi.nlm.nih.gov/books/NBK557681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taonline.org/video-library/45036/procedures-and-techniques/multimedia/16776569/exposures-upper-ulna-planning" TargetMode="External"/><Relationship Id="rId5" Type="http://schemas.openxmlformats.org/officeDocument/2006/relationships/hyperlink" Target="https://otaonline.org/video-library/45036/procedures-and-techniques/multimedia/16776529/exposures-upper-distal-radius-volar-deep" TargetMode="External"/><Relationship Id="rId4" Type="http://schemas.openxmlformats.org/officeDocument/2006/relationships/hyperlink" Target="https://otaonline.org/video-library/45036/procedures-and-techniques/multimedia/17896823/dorsal-thompson-approach-to-the-radiu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taonline.org/video-library/45036/procedures-and-techniques/multimedia/16776637/exposures-upper-fasciotomy-plann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Forearm Fractures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/>
              <a:t>Sean T. Campbell, MD</a:t>
            </a:r>
          </a:p>
          <a:p>
            <a:r>
              <a:rPr lang="en-US" b="1" i="1" dirty="0"/>
              <a:t>Assistant Attending</a:t>
            </a:r>
          </a:p>
          <a:p>
            <a:r>
              <a:rPr lang="en-US" b="1" i="1" dirty="0"/>
              <a:t>Orthopedic Trauma Service</a:t>
            </a:r>
          </a:p>
          <a:p>
            <a:r>
              <a:rPr lang="en-US" b="1" i="1" dirty="0"/>
              <a:t>Hospital for Special Surgery, New York, NY</a:t>
            </a:r>
          </a:p>
        </p:txBody>
      </p:sp>
    </p:spTree>
    <p:extLst>
      <p:ext uri="{BB962C8B-B14F-4D97-AF65-F5344CB8AC3E}">
        <p14:creationId xmlns:p14="http://schemas.microsoft.com/office/powerpoint/2010/main" val="131395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Surgical Goals for All Forearm Fractures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2306" y="1690688"/>
            <a:ext cx="83999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Restoration of forearm anatomy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Length/alignment/rotation (L/A/R) + correct bow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Stable and congruent elbow and wrist joints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Address fracture of sigmoid notch or radial 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Robust fixation to allow early motion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Avoid thin/tubular 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Intelligent fixation based on fracture pattern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Simple patterns- anatomic reduction and compression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Comminuted patterns- restoration of L/A/R/bow with bridge plating</a:t>
            </a:r>
          </a:p>
        </p:txBody>
      </p:sp>
    </p:spTree>
    <p:extLst>
      <p:ext uri="{BB962C8B-B14F-4D97-AF65-F5344CB8AC3E}">
        <p14:creationId xmlns:p14="http://schemas.microsoft.com/office/powerpoint/2010/main" val="81352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Surgical Toolbox: </a:t>
            </a:r>
            <a:r>
              <a:rPr lang="en-US" u="sng" dirty="0" err="1"/>
              <a:t>D</a:t>
            </a:r>
            <a:r>
              <a:rPr lang="en-US" b="1" u="sng" dirty="0" err="1"/>
              <a:t>iaphyseal</a:t>
            </a:r>
            <a:r>
              <a:rPr lang="en-US" b="1" u="sng" dirty="0"/>
              <a:t> </a:t>
            </a:r>
            <a:r>
              <a:rPr lang="en-US" u="sng" dirty="0"/>
              <a:t>B</a:t>
            </a:r>
            <a:r>
              <a:rPr lang="en-US" b="1" u="sng" dirty="0"/>
              <a:t>oth </a:t>
            </a:r>
            <a:r>
              <a:rPr lang="en-US" u="sng" dirty="0"/>
              <a:t>B</a:t>
            </a:r>
            <a:r>
              <a:rPr lang="en-US" b="1" u="sng" dirty="0"/>
              <a:t>one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19998" y="1823525"/>
            <a:ext cx="958946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Positioning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Supine, radiolucent hand table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Preferred: Most diaphyseal and distal fractures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Disadvantage: must flex (and hold flexed) elbow to approach ulna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Addressing radius first typically easier in this position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Gives stability to forearm for treatment of ulna in the elbow-flexed position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Lateral with elbow flexed 90 degrees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Advantage: Complex proximal ulna fracture; </a:t>
            </a:r>
            <a:r>
              <a:rPr lang="en-US" dirty="0" err="1"/>
              <a:t>transolecranon</a:t>
            </a:r>
            <a:r>
              <a:rPr lang="en-US" dirty="0"/>
              <a:t> fracture-dislocation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Disadvantage: unfamiliar positioning for radius- may require repositioning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Indications: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Difficult/segmental proximal ulna fracture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Ipsilateral humerus fracture to be addressed with same anesthetic</a:t>
            </a:r>
          </a:p>
        </p:txBody>
      </p:sp>
    </p:spTree>
    <p:extLst>
      <p:ext uri="{BB962C8B-B14F-4D97-AF65-F5344CB8AC3E}">
        <p14:creationId xmlns:p14="http://schemas.microsoft.com/office/powerpoint/2010/main" val="308561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97" y="177678"/>
            <a:ext cx="10515600" cy="637765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Surgical Toolbox: </a:t>
            </a:r>
            <a:r>
              <a:rPr lang="en-US" u="sng" dirty="0" err="1"/>
              <a:t>D</a:t>
            </a:r>
            <a:r>
              <a:rPr lang="en-US" b="1" u="sng" dirty="0" err="1"/>
              <a:t>iaphyseal</a:t>
            </a:r>
            <a:r>
              <a:rPr lang="en-US" b="1" u="sng" dirty="0"/>
              <a:t> </a:t>
            </a:r>
            <a:r>
              <a:rPr lang="en-US" u="sng" dirty="0"/>
              <a:t>B</a:t>
            </a:r>
            <a:r>
              <a:rPr lang="en-US" b="1" u="sng" dirty="0"/>
              <a:t>oth </a:t>
            </a:r>
            <a:r>
              <a:rPr lang="en-US" u="sng" dirty="0"/>
              <a:t>B</a:t>
            </a:r>
            <a:r>
              <a:rPr lang="en-US" b="1" u="sng" dirty="0"/>
              <a:t>one </a:t>
            </a:r>
          </a:p>
        </p:txBody>
      </p:sp>
      <p:sp>
        <p:nvSpPr>
          <p:cNvPr id="2" name="Rectangle 1"/>
          <p:cNvSpPr/>
          <p:nvPr/>
        </p:nvSpPr>
        <p:spPr>
          <a:xfrm>
            <a:off x="715812" y="1350346"/>
            <a:ext cx="105519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Exposure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Separate approach for each bone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Radius Exposure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Volar Henry: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err="1"/>
              <a:t>Brachioradialis</a:t>
            </a:r>
            <a:r>
              <a:rPr lang="en-US" dirty="0"/>
              <a:t>/FCR interval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Radial artery is mobilized to ulnar side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Extensile distally and proximally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Trans-FCR approach: </a:t>
            </a:r>
            <a:r>
              <a:rPr lang="en-US" dirty="0">
                <a:hlinkClick r:id="rId3"/>
              </a:rPr>
              <a:t>OTA video link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Dorsal/Thompson approach: </a:t>
            </a:r>
            <a:r>
              <a:rPr lang="en-US" dirty="0">
                <a:hlinkClick r:id="rId4"/>
              </a:rPr>
              <a:t>OTA video link</a:t>
            </a:r>
            <a:endParaRPr lang="en-US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Splits extensors to access radius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PIN at risk proximally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Extensile to radial head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Ulnar exposure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ECU/FCU split: </a:t>
            </a:r>
            <a:r>
              <a:rPr lang="en-US" dirty="0">
                <a:hlinkClick r:id="rId5"/>
              </a:rPr>
              <a:t>OTA video library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9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97" y="177678"/>
            <a:ext cx="10515600" cy="637765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Surgical Toolbox: </a:t>
            </a:r>
            <a:r>
              <a:rPr lang="en-US" u="sng" dirty="0" err="1"/>
              <a:t>D</a:t>
            </a:r>
            <a:r>
              <a:rPr lang="en-US" b="1" u="sng" dirty="0" err="1"/>
              <a:t>iaphyseal</a:t>
            </a:r>
            <a:r>
              <a:rPr lang="en-US" b="1" u="sng" dirty="0"/>
              <a:t> </a:t>
            </a:r>
            <a:r>
              <a:rPr lang="en-US" u="sng" dirty="0"/>
              <a:t>B</a:t>
            </a:r>
            <a:r>
              <a:rPr lang="en-US" b="1" u="sng" dirty="0"/>
              <a:t>oth </a:t>
            </a:r>
            <a:r>
              <a:rPr lang="en-US" u="sng" dirty="0"/>
              <a:t>B</a:t>
            </a:r>
            <a:r>
              <a:rPr lang="en-US" b="1" u="sng" dirty="0"/>
              <a:t>one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186" y="853239"/>
            <a:ext cx="2942511" cy="5605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59559" y="853239"/>
            <a:ext cx="24482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Clinical photos demonstrating the volar approach to the radius. </a:t>
            </a:r>
          </a:p>
          <a:p>
            <a:endParaRPr lang="en-US" dirty="0"/>
          </a:p>
          <a:p>
            <a:r>
              <a:rPr lang="en-US" dirty="0"/>
              <a:t>Middle: Elevator is pointing at the superficial branch of the radial nerve.</a:t>
            </a:r>
          </a:p>
          <a:p>
            <a:endParaRPr lang="en-US" dirty="0"/>
          </a:p>
          <a:p>
            <a:r>
              <a:rPr lang="en-US" dirty="0"/>
              <a:t>Right: The fracture has been exposed (elevator at fracture line). The white structure just ulnar to the elevator is the pronator </a:t>
            </a:r>
            <a:r>
              <a:rPr lang="en-US" dirty="0" err="1"/>
              <a:t>teres</a:t>
            </a:r>
            <a:r>
              <a:rPr lang="en-US" dirty="0"/>
              <a:t> tendon. White arrow points to radial artery.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12" y="815443"/>
            <a:ext cx="2573588" cy="5643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901" y="813897"/>
            <a:ext cx="2267190" cy="560586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7502013" y="3372465"/>
            <a:ext cx="186813" cy="983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43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Surgical Toolbox: </a:t>
            </a:r>
            <a:r>
              <a:rPr lang="en-US" u="sng" dirty="0" err="1"/>
              <a:t>D</a:t>
            </a:r>
            <a:r>
              <a:rPr lang="en-US" b="1" u="sng" dirty="0" err="1"/>
              <a:t>iaphyseal</a:t>
            </a:r>
            <a:r>
              <a:rPr lang="en-US" b="1" u="sng" dirty="0"/>
              <a:t> </a:t>
            </a:r>
            <a:r>
              <a:rPr lang="en-US" u="sng" dirty="0"/>
              <a:t>B</a:t>
            </a:r>
            <a:r>
              <a:rPr lang="en-US" b="1" u="sng" dirty="0"/>
              <a:t>oth </a:t>
            </a:r>
            <a:r>
              <a:rPr lang="en-US" u="sng" dirty="0"/>
              <a:t>B</a:t>
            </a:r>
            <a:r>
              <a:rPr lang="en-US" b="1" u="sng" dirty="0"/>
              <a:t>one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0948" y="1556825"/>
            <a:ext cx="95894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Ulnar Exposure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ECU/FCU split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Be aware of ulnar bow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Ulna is not truly “subcutaneous” throughout full length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ECU/FCU interval may “cross” over border of the bone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Utilize correct interval to preserve muscle as possible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Extensile proximally into posterior approach to </a:t>
            </a:r>
            <a:r>
              <a:rPr lang="en-US" dirty="0" err="1"/>
              <a:t>humerus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OTA video library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63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31775"/>
            <a:ext cx="11172825" cy="1325563"/>
          </a:xfrm>
        </p:spPr>
        <p:txBody>
          <a:bodyPr/>
          <a:lstStyle/>
          <a:p>
            <a:r>
              <a:rPr lang="en-US" b="1" u="sng" dirty="0"/>
              <a:t>Surgical Toolbox: Reduction of Diaphyseal BBFF </a:t>
            </a:r>
          </a:p>
        </p:txBody>
      </p:sp>
      <p:sp>
        <p:nvSpPr>
          <p:cNvPr id="4" name="Rectangle 3"/>
          <p:cNvSpPr/>
          <p:nvPr/>
        </p:nvSpPr>
        <p:spPr>
          <a:xfrm>
            <a:off x="843632" y="1468334"/>
            <a:ext cx="51442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Simple fractures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Traction via reduction forceps proximally and distally to restore length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Pointed reduction clamps for oblique fracture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Modified “straight-straight” clamps for transverse fractures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Most transverse fractures will be inherently stable once length restored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Lag simple fragments to simplify fracture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Ensures correct restoration of length and radial bow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Complex fractures with comminution/bone loss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Contour straight plate for bowed bone; option </a:t>
            </a:r>
            <a:r>
              <a:rPr lang="en-US" dirty="0" err="1"/>
              <a:t>precontoured</a:t>
            </a:r>
            <a:r>
              <a:rPr lang="en-US" dirty="0"/>
              <a:t> (“anatomical”) plate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Clamp to reduce bone to plate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Focus on L/A/R/Bow</a:t>
            </a:r>
          </a:p>
          <a:p>
            <a:pPr marL="742950" lvl="1" indent="-285750">
              <a:buFontTx/>
              <a:buChar char="-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606" y="1936954"/>
            <a:ext cx="2758328" cy="3841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9031" y="1966755"/>
            <a:ext cx="3127666" cy="38113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50606" y="5807865"/>
            <a:ext cx="5220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Above, a 22 year old woman who fell from a skateboard with a closed injury</a:t>
            </a:r>
          </a:p>
        </p:txBody>
      </p:sp>
    </p:spTree>
    <p:extLst>
      <p:ext uri="{BB962C8B-B14F-4D97-AF65-F5344CB8AC3E}">
        <p14:creationId xmlns:p14="http://schemas.microsoft.com/office/powerpoint/2010/main" val="4150530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Surgical toolbox: Fixation of Diaphyseal BBFF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0949" y="1556825"/>
            <a:ext cx="59504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Simple fractures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Lag screw/neutralization plating for obliquity fracture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Countersink volar 2.4mm lag screws if under plate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Dynamic compression plating for transverse fracture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Mini-fragment plate can be used for provisional reduction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Plate selection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3.5mm LCDCP or similar on radius and ulna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2.7 DCP in smaller patients on ulna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Avoid tubular or flexible plates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Slight </a:t>
            </a:r>
            <a:r>
              <a:rPr lang="en-US" dirty="0" err="1"/>
              <a:t>prebend</a:t>
            </a:r>
            <a:r>
              <a:rPr lang="en-US" dirty="0"/>
              <a:t> needed if compression plating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Comminuted/Segmental bone loss fractures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Long contoured plates with well balanced screw spread preferred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Full length films (flat plates) can be useful for assessing radial bow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Consider comparison views of contralateral side</a:t>
            </a:r>
          </a:p>
          <a:p>
            <a:pPr lvl="2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407" y="1556826"/>
            <a:ext cx="2539812" cy="4567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2869" y="1690688"/>
            <a:ext cx="2612348" cy="443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3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Case Example: Both </a:t>
            </a:r>
            <a:r>
              <a:rPr lang="en-US" u="sng" dirty="0"/>
              <a:t>B</a:t>
            </a:r>
            <a:r>
              <a:rPr lang="en-US" b="1" u="sng" dirty="0"/>
              <a:t>one </a:t>
            </a:r>
            <a:r>
              <a:rPr lang="en-US" u="sng" dirty="0"/>
              <a:t>F</a:t>
            </a:r>
            <a:r>
              <a:rPr lang="en-US" b="1" u="sng" dirty="0"/>
              <a:t>orearm </a:t>
            </a:r>
            <a:r>
              <a:rPr lang="en-US" u="sng" dirty="0"/>
              <a:t>F</a:t>
            </a:r>
            <a:r>
              <a:rPr lang="en-US" b="1" u="sng" dirty="0"/>
              <a:t>racture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0948" y="1556825"/>
            <a:ext cx="9589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1458686"/>
            <a:ext cx="1730553" cy="430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219" y="1458686"/>
            <a:ext cx="1950707" cy="430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499" y="1458685"/>
            <a:ext cx="2392699" cy="430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425" y="1556825"/>
            <a:ext cx="1501350" cy="420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906" y="1458685"/>
            <a:ext cx="1342783" cy="430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41240A-4211-4041-8DA8-E8EB98C50CD6}"/>
              </a:ext>
            </a:extLst>
          </p:cNvPr>
          <p:cNvSpPr txBox="1"/>
          <p:nvPr/>
        </p:nvSpPr>
        <p:spPr>
          <a:xfrm>
            <a:off x="2100667" y="5972175"/>
            <a:ext cx="5449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Bridge plating due to comminution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Eccentric straight plate highlights restored radial bow</a:t>
            </a:r>
          </a:p>
        </p:txBody>
      </p:sp>
    </p:spTree>
    <p:extLst>
      <p:ext uri="{BB962C8B-B14F-4D97-AF65-F5344CB8AC3E}">
        <p14:creationId xmlns:p14="http://schemas.microsoft.com/office/powerpoint/2010/main" val="1510109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/>
              <a:t>Galeazzi</a:t>
            </a:r>
            <a:r>
              <a:rPr lang="en-US" b="1" u="sng" dirty="0"/>
              <a:t> Fracture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763" y="1797894"/>
            <a:ext cx="48235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Distal 1/3 radial shaft fracture with potential DRUJ instability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Requires surgery to restore forearm stability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Radius</a:t>
            </a:r>
            <a:r>
              <a:rPr lang="en-US" sz="2400" dirty="0">
                <a:sym typeface="Wingdings" pitchFamily="2" charset="2"/>
              </a:rPr>
              <a:t> ORIF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itchFamily="2" charset="2"/>
              </a:rPr>
              <a:t>Then clinically and radiographically examine DRUJ after ORIF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DRUJ remains unstable</a:t>
            </a:r>
            <a:r>
              <a:rPr lang="en-US" sz="2400" dirty="0">
                <a:sym typeface="Wingdings" pitchFamily="2" charset="2"/>
              </a:rPr>
              <a:t> address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357" y="168480"/>
            <a:ext cx="2472813" cy="57097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714" y="146639"/>
            <a:ext cx="1450256" cy="5731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3705" y="5943806"/>
            <a:ext cx="5220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Above, a 61 year old man who had a car tire fall on his arm when his tire jack failed with a closed injury</a:t>
            </a:r>
          </a:p>
        </p:txBody>
      </p:sp>
    </p:spTree>
    <p:extLst>
      <p:ext uri="{BB962C8B-B14F-4D97-AF65-F5344CB8AC3E}">
        <p14:creationId xmlns:p14="http://schemas.microsoft.com/office/powerpoint/2010/main" val="3882093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Surgical Toolbox: </a:t>
            </a:r>
            <a:r>
              <a:rPr lang="en-US" u="sng" dirty="0" err="1"/>
              <a:t>G</a:t>
            </a:r>
            <a:r>
              <a:rPr lang="en-US" b="1" u="sng" dirty="0" err="1"/>
              <a:t>aleazzi</a:t>
            </a:r>
            <a:endParaRPr lang="en-US" b="1" u="sng" dirty="0"/>
          </a:p>
        </p:txBody>
      </p:sp>
      <p:sp>
        <p:nvSpPr>
          <p:cNvPr id="2" name="Rectangle 1"/>
          <p:cNvSpPr/>
          <p:nvPr/>
        </p:nvSpPr>
        <p:spPr>
          <a:xfrm>
            <a:off x="539292" y="1560384"/>
            <a:ext cx="58910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Preoperative examination of contralateral DRUJ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Clinical exam after radius fixation to determine next steps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Restoration of radius length and bow often restores DRUJ stability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ym typeface="Wingdings" pitchFamily="2" charset="2"/>
              </a:rPr>
              <a:t>if unstable: TFCC repair, splinting in position of reduction/stability, pinning in position of reduction/stability (usually supination)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ym typeface="Wingdings" pitchFamily="2" charset="2"/>
              </a:rPr>
              <a:t>Typically dorsal instability, but volar instability possible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ym typeface="Wingdings" pitchFamily="2" charset="2"/>
              </a:rPr>
              <a:t>Author’s protocol for DRUJ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ym typeface="Wingdings" pitchFamily="2" charset="2"/>
              </a:rPr>
              <a:t>If lax compared to contralateral, splint in stable position x2 weeks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ym typeface="Wingdings" pitchFamily="2" charset="2"/>
              </a:rPr>
              <a:t>If dislocating with </a:t>
            </a:r>
            <a:r>
              <a:rPr lang="en-US" sz="2000" dirty="0" err="1">
                <a:sym typeface="Wingdings" pitchFamily="2" charset="2"/>
              </a:rPr>
              <a:t>pronosupination</a:t>
            </a:r>
            <a:r>
              <a:rPr lang="en-US" sz="2000" dirty="0">
                <a:sym typeface="Wingdings" pitchFamily="2" charset="2"/>
              </a:rPr>
              <a:t>, pin in reduced position x4 weeks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ym typeface="Wingdings" pitchFamily="2" charset="2"/>
              </a:rPr>
              <a:t>In general, good outcomes if anatomy restored*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031" y="808735"/>
            <a:ext cx="2548749" cy="5461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596" y="808735"/>
            <a:ext cx="1535862" cy="54616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9369" y="6550223"/>
            <a:ext cx="522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en-US" sz="1400" dirty="0" err="1"/>
              <a:t>Giannoulis</a:t>
            </a:r>
            <a:r>
              <a:rPr lang="en-US" sz="1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25773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9C8A-9A40-4A7A-AB6D-CD9D34513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CCEE-C0F6-4A0E-9E1E-AF6FDAAFE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Understand rationale for surgery for forearm fractures</a:t>
            </a:r>
          </a:p>
          <a:p>
            <a:r>
              <a:rPr lang="en-US" b="1" dirty="0"/>
              <a:t>Understand which segment is unstable based on injury pattern</a:t>
            </a:r>
          </a:p>
          <a:p>
            <a:r>
              <a:rPr lang="en-US" b="1" dirty="0"/>
              <a:t>Identify goals of surgery based on injury pattern</a:t>
            </a:r>
          </a:p>
          <a:p>
            <a:r>
              <a:rPr lang="en-US" b="1" dirty="0"/>
              <a:t>Review surgical techniques</a:t>
            </a:r>
          </a:p>
        </p:txBody>
      </p:sp>
    </p:spTree>
    <p:extLst>
      <p:ext uri="{BB962C8B-B14F-4D97-AF65-F5344CB8AC3E}">
        <p14:creationId xmlns:p14="http://schemas.microsoft.com/office/powerpoint/2010/main" val="3558192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/>
              <a:t>Monteggia</a:t>
            </a:r>
            <a:r>
              <a:rPr lang="en-US" b="1" u="sng" dirty="0"/>
              <a:t> Fracture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5930" y="1483261"/>
            <a:ext cx="704577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Ulna shaft fracture with radial head dislocation (PRUJ instability)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Classification system based on direction of dislocation (</a:t>
            </a:r>
            <a:r>
              <a:rPr lang="en-US" sz="2400" dirty="0">
                <a:sym typeface="Wingdings" pitchFamily="2" charset="2"/>
              </a:rPr>
              <a:t>next slide - diagram of classification)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Associated injuries: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LUCL injury, radial head fracture, coronoid fracture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Outcomes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 general, good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Poorer with </a:t>
            </a:r>
            <a:r>
              <a:rPr lang="en-US" sz="2400" dirty="0" err="1"/>
              <a:t>Bado</a:t>
            </a:r>
            <a:r>
              <a:rPr lang="en-US" sz="2400" dirty="0"/>
              <a:t> type II fractures (see next slide), associated radial head and coronoid fractures*</a:t>
            </a:r>
          </a:p>
          <a:p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56852" y="6550223"/>
            <a:ext cx="522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*Sreekumar+</a:t>
            </a:r>
          </a:p>
        </p:txBody>
      </p:sp>
    </p:spTree>
    <p:extLst>
      <p:ext uri="{BB962C8B-B14F-4D97-AF65-F5344CB8AC3E}">
        <p14:creationId xmlns:p14="http://schemas.microsoft.com/office/powerpoint/2010/main" val="2690621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29" y="0"/>
            <a:ext cx="10515600" cy="997045"/>
          </a:xfrm>
        </p:spPr>
        <p:txBody>
          <a:bodyPr/>
          <a:lstStyle/>
          <a:p>
            <a:r>
              <a:rPr lang="en-US" u="sng" dirty="0" err="1"/>
              <a:t>Monteggia</a:t>
            </a:r>
            <a:r>
              <a:rPr lang="en-US" u="sng" dirty="0"/>
              <a:t> Fracture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8027" y="6422404"/>
            <a:ext cx="522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Reproduced from Rockwood and Green 9e, chapter 46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908" y="880806"/>
            <a:ext cx="4737162" cy="54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38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Surgical </a:t>
            </a:r>
            <a:r>
              <a:rPr lang="en-US" u="sng" dirty="0"/>
              <a:t>T</a:t>
            </a:r>
            <a:r>
              <a:rPr lang="en-US" b="1" u="sng" dirty="0"/>
              <a:t>oolbox: </a:t>
            </a:r>
            <a:r>
              <a:rPr lang="en-US" b="1" u="sng" dirty="0" err="1"/>
              <a:t>Monteggia</a:t>
            </a:r>
            <a:endParaRPr lang="en-US" b="1" u="sng" dirty="0"/>
          </a:p>
        </p:txBody>
      </p:sp>
      <p:sp>
        <p:nvSpPr>
          <p:cNvPr id="2" name="Rectangle 1"/>
          <p:cNvSpPr/>
          <p:nvPr/>
        </p:nvSpPr>
        <p:spPr>
          <a:xfrm>
            <a:off x="1075763" y="1690688"/>
            <a:ext cx="96393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Restoration of ulnar shape is the goal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Mal-reduced ulna = persistent </a:t>
            </a:r>
            <a:r>
              <a:rPr lang="en-US" sz="2400" dirty="0" err="1"/>
              <a:t>radiocapitellar</a:t>
            </a:r>
            <a:r>
              <a:rPr lang="en-US" sz="2400" dirty="0"/>
              <a:t> instability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Surgical strategy for more complex injuries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Careful preoperative assessment of radial head, coronoid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Coronoid fragment and radial head fracture can be addressed in lateral position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Posterior exposure via fracture line or modified Boyd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Alternative separate lateral approach with elevated flaps through same posterior incision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9519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Surgical </a:t>
            </a:r>
            <a:r>
              <a:rPr lang="en-US" u="sng" dirty="0"/>
              <a:t>T</a:t>
            </a:r>
            <a:r>
              <a:rPr lang="en-US" b="1" u="sng" dirty="0"/>
              <a:t>oolbox: </a:t>
            </a:r>
            <a:r>
              <a:rPr lang="en-US" b="1" u="sng" dirty="0" err="1"/>
              <a:t>Monteggia</a:t>
            </a:r>
            <a:endParaRPr lang="en-US" b="1" u="sng" dirty="0"/>
          </a:p>
        </p:txBody>
      </p:sp>
      <p:sp>
        <p:nvSpPr>
          <p:cNvPr id="5" name="Rectangle 4"/>
          <p:cNvSpPr/>
          <p:nvPr/>
        </p:nvSpPr>
        <p:spPr>
          <a:xfrm>
            <a:off x="1238864" y="1690688"/>
            <a:ext cx="79936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Sequence: radial head arthroplasty trial → provisional reduction of ulna→ assessment of radial head size → definitive radial head arthroplasty → re-reduction and definitive fixation ulna → assessment of lateral ligament complex (see next case example)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Postop: typically splint for 1-2 weeks then early motion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If ligament repair required, avoid </a:t>
            </a:r>
            <a:r>
              <a:rPr lang="en-US" sz="2000" dirty="0" err="1"/>
              <a:t>varus</a:t>
            </a:r>
            <a:r>
              <a:rPr lang="en-US" sz="2000" dirty="0"/>
              <a:t> stress</a:t>
            </a:r>
          </a:p>
        </p:txBody>
      </p:sp>
    </p:spTree>
    <p:extLst>
      <p:ext uri="{BB962C8B-B14F-4D97-AF65-F5344CB8AC3E}">
        <p14:creationId xmlns:p14="http://schemas.microsoft.com/office/powerpoint/2010/main" val="1071226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Case Example: </a:t>
            </a:r>
            <a:r>
              <a:rPr lang="en-US" b="1" u="sng" dirty="0" err="1"/>
              <a:t>Monteggia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123545" y="1976521"/>
            <a:ext cx="4230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Posterior </a:t>
            </a:r>
            <a:r>
              <a:rPr lang="en-US" dirty="0" err="1"/>
              <a:t>monteggia</a:t>
            </a:r>
            <a:r>
              <a:rPr lang="en-US" dirty="0"/>
              <a:t> fracture with posterior radial head dislocation and radial head fracture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91" y="1976521"/>
            <a:ext cx="3482756" cy="339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63" y="1976521"/>
            <a:ext cx="3112169" cy="458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290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Case Example: </a:t>
            </a:r>
            <a:r>
              <a:rPr lang="en-US" b="1" u="sng" dirty="0" err="1"/>
              <a:t>Monteggia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577264" y="1791855"/>
            <a:ext cx="48758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top image, </a:t>
            </a:r>
            <a:r>
              <a:rPr lang="en-US" dirty="0" err="1"/>
              <a:t>malreduction</a:t>
            </a:r>
            <a:r>
              <a:rPr lang="en-US" dirty="0"/>
              <a:t> of the ulna results in persistent </a:t>
            </a:r>
            <a:r>
              <a:rPr lang="en-US" dirty="0" err="1"/>
              <a:t>radiocapitellar</a:t>
            </a:r>
            <a:r>
              <a:rPr lang="en-US" dirty="0"/>
              <a:t> subluxation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bottom image, the reduction has been corrected and the </a:t>
            </a:r>
            <a:r>
              <a:rPr lang="en-US" dirty="0" err="1"/>
              <a:t>radiocapitellar</a:t>
            </a:r>
            <a:r>
              <a:rPr lang="en-US" dirty="0"/>
              <a:t> joint is reduced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84" y="1408027"/>
            <a:ext cx="4493605" cy="252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84" y="4110790"/>
            <a:ext cx="4969476" cy="225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755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Case Example: </a:t>
            </a:r>
            <a:r>
              <a:rPr lang="en-US" b="1" u="sng" dirty="0" err="1"/>
              <a:t>Monteggia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542116" y="1690688"/>
            <a:ext cx="45932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this case, there was persistent elbow instability which prompted an evaluation of the LUCL complex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LUCL was found to be injured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repaired with a suture anchor, elbow stability was restored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Patient was splinted x10 days, then started on a rehab protocol including early motion with </a:t>
            </a:r>
            <a:r>
              <a:rPr lang="en-US" dirty="0" err="1"/>
              <a:t>varus</a:t>
            </a:r>
            <a:r>
              <a:rPr lang="en-US" dirty="0"/>
              <a:t> elbow precautions to protect the LUCL repair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69" y="1420460"/>
            <a:ext cx="4810409" cy="23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69" y="3910097"/>
            <a:ext cx="4882001" cy="202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124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Trans-olecranon Fracture-dislocation</a:t>
            </a:r>
            <a:endParaRPr lang="en-US" b="1" u="sng" dirty="0"/>
          </a:p>
        </p:txBody>
      </p:sp>
      <p:sp>
        <p:nvSpPr>
          <p:cNvPr id="3" name="Rectangle 2"/>
          <p:cNvSpPr/>
          <p:nvPr/>
        </p:nvSpPr>
        <p:spPr>
          <a:xfrm>
            <a:off x="1075762" y="1797894"/>
            <a:ext cx="5393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Distinct from </a:t>
            </a:r>
            <a:r>
              <a:rPr lang="en-US" sz="2400" dirty="0" err="1"/>
              <a:t>monteggia</a:t>
            </a:r>
            <a:r>
              <a:rPr lang="en-US" sz="2400" dirty="0"/>
              <a:t> fracture- PRUJ is intact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Distal humerus drives through proximal ulnar articular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Often significant articular injury of the greater sigmoid notch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Outcomes: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 general excellent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Poorer with radial head, coronoid fractures, and ligamentous injuries*</a:t>
            </a:r>
          </a:p>
          <a:p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101" y="1480350"/>
            <a:ext cx="3967009" cy="4830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6852" y="6550223"/>
            <a:ext cx="522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*Haller+</a:t>
            </a:r>
          </a:p>
        </p:txBody>
      </p:sp>
    </p:spTree>
    <p:extLst>
      <p:ext uri="{BB962C8B-B14F-4D97-AF65-F5344CB8AC3E}">
        <p14:creationId xmlns:p14="http://schemas.microsoft.com/office/powerpoint/2010/main" val="3809118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Case Example: </a:t>
            </a:r>
            <a:r>
              <a:rPr lang="en-US" u="sng" dirty="0"/>
              <a:t>T</a:t>
            </a:r>
            <a:r>
              <a:rPr lang="en-US" b="1" u="sng" dirty="0"/>
              <a:t>rans-olecranon </a:t>
            </a:r>
            <a:r>
              <a:rPr lang="en-US" u="sng" dirty="0" err="1"/>
              <a:t>F</a:t>
            </a:r>
            <a:r>
              <a:rPr lang="en-US" b="1" u="sng" dirty="0" err="1"/>
              <a:t>x</a:t>
            </a:r>
            <a:r>
              <a:rPr lang="en-US" b="1" u="sng" dirty="0"/>
              <a:t>-dislocation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2075" y="1671357"/>
            <a:ext cx="4563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Case example of young patient with a high energy, open trans-olecranon fracture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articular injury, bone loss, and concern for ligamentous injury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425683"/>
            <a:ext cx="3491650" cy="325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1" y="1476937"/>
            <a:ext cx="2420392" cy="520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048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Case Example: Trans-olecranon </a:t>
            </a:r>
            <a:r>
              <a:rPr lang="en-US" u="sng" dirty="0" err="1"/>
              <a:t>F</a:t>
            </a:r>
            <a:r>
              <a:rPr lang="en-US" b="1" u="sng" dirty="0" err="1"/>
              <a:t>x</a:t>
            </a:r>
            <a:r>
              <a:rPr lang="en-US" b="1" u="sng" dirty="0"/>
              <a:t>-dislocation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8560" y="1792288"/>
            <a:ext cx="35864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articular surface is reduced directly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plates are used to “cage in” the comminution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Nonlocking</a:t>
            </a:r>
            <a:r>
              <a:rPr lang="en-US" dirty="0"/>
              <a:t> screws are used in a stout plate to anchor the unstable distal segment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lateral ligamentous complex is repaired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particular patient had a head injury and was unable to follow a typically rehab protocol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Typically, the patient is placed in a splint for 10-14 days, following which early motion with </a:t>
            </a:r>
            <a:r>
              <a:rPr lang="en-US" dirty="0" err="1"/>
              <a:t>varus</a:t>
            </a:r>
            <a:r>
              <a:rPr lang="en-US" dirty="0"/>
              <a:t> elbow precautions is prescribed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76" y="1792288"/>
            <a:ext cx="2716730" cy="464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2156"/>
            <a:ext cx="4338320" cy="299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68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Introduction: Forearm </a:t>
            </a:r>
            <a:r>
              <a:rPr lang="en-US" u="sng" dirty="0"/>
              <a:t>F</a:t>
            </a:r>
            <a:r>
              <a:rPr lang="en-US" b="1" u="sng" dirty="0"/>
              <a:t>ractures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828800"/>
            <a:ext cx="97590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Young patients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Typically high energy injuries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Geriatric/</a:t>
            </a:r>
            <a:r>
              <a:rPr lang="en-US" sz="2400" dirty="0" err="1"/>
              <a:t>osteopenic</a:t>
            </a:r>
            <a:r>
              <a:rPr lang="en-US" sz="2400" dirty="0"/>
              <a:t> patients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May be low energy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Mechanism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Fall on outstretched extremity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Direct blunt trauma</a:t>
            </a:r>
          </a:p>
        </p:txBody>
      </p:sp>
    </p:spTree>
    <p:extLst>
      <p:ext uri="{BB962C8B-B14F-4D97-AF65-F5344CB8AC3E}">
        <p14:creationId xmlns:p14="http://schemas.microsoft.com/office/powerpoint/2010/main" val="2213300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Surgical Toolbox: Trans-olecranon </a:t>
            </a:r>
            <a:r>
              <a:rPr lang="en-US" u="sng" dirty="0"/>
              <a:t>F</a:t>
            </a:r>
            <a:r>
              <a:rPr lang="en-US" b="1" u="sng" dirty="0"/>
              <a:t>racture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80439" y="1840938"/>
            <a:ext cx="66102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Reduce and work distal to proximal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Anatomic reduction of articular injury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Free articular fragments provisionally wired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Dis-impaction of articular surface on intact segments may be required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Anticipate need for allograft/void filler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Retained threaded wires, mini-fragment implants can be useful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“Pilon of the elbow”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 elbow radiographically at conclusion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Occasionally LUCL injury needs to be repaired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069" y="1420914"/>
            <a:ext cx="2609850" cy="1990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814" y="3509962"/>
            <a:ext cx="19240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41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/>
              <a:t>Peri</a:t>
            </a:r>
            <a:r>
              <a:rPr lang="en-US" b="1" u="sng" dirty="0"/>
              <a:t>-implant Fractures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763" y="1690688"/>
            <a:ext cx="96393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Can occur adjacent to existing implants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Often fracture is through peripheral existing screw hole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Remove old implants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Reduction can be challenging- be aware potential for pre-existing non-anatomic union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If fracture is through screw hole- restoration of screw hole shape, compared to adjacent, can be helpful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a long implant spanning entire old zone of injury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8171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B</a:t>
            </a:r>
            <a:r>
              <a:rPr lang="en-US" b="1" u="sng" dirty="0"/>
              <a:t>one Loss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764" y="1797895"/>
            <a:ext cx="92818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May occur in conjunction with high energy open fractures, ballistic fractures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in radius- anticipate need for bending plate on the flat, or consider a </a:t>
            </a:r>
            <a:r>
              <a:rPr lang="en-US" sz="2400" dirty="0" err="1"/>
              <a:t>precontoured</a:t>
            </a:r>
            <a:r>
              <a:rPr lang="en-US" sz="2400" dirty="0"/>
              <a:t> plate as a reduction aid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PMMA spacer and induced membrane technique - viable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Consider stiff implant or two plates to last through duration of healing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Bone transport- described, potentially useful depending on patient compliance and surgeon skillset</a:t>
            </a:r>
          </a:p>
        </p:txBody>
      </p:sp>
    </p:spTree>
    <p:extLst>
      <p:ext uri="{BB962C8B-B14F-4D97-AF65-F5344CB8AC3E}">
        <p14:creationId xmlns:p14="http://schemas.microsoft.com/office/powerpoint/2010/main" val="2978783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Case Example: Bone Loss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872836" y="1508766"/>
            <a:ext cx="3989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patient with a high energy open both bone fracture had both radial and ulnar bone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93" y="1533635"/>
            <a:ext cx="2423983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992" y="1508766"/>
            <a:ext cx="4011328" cy="485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616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Case Example: Bone Loss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872836" y="1508766"/>
            <a:ext cx="39896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Far left image demonstrates the degree of bone loss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ulna in particular is missing a segment after length is restored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55" y="1559883"/>
            <a:ext cx="3180173" cy="457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62" y="1599727"/>
            <a:ext cx="2643739" cy="4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9524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Case Example: Bone Loss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872836" y="1508766"/>
            <a:ext cx="39896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this case PMMA cement was used to fill the void, with the intent to come back and bone graft the defect later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2" y="1686563"/>
            <a:ext cx="3109701" cy="447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902" y="1686563"/>
            <a:ext cx="3047100" cy="447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378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Case Example: Bone Loss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026442" y="1395664"/>
            <a:ext cx="483606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Two plates were used on the ulna to strengthen the construct in anticipation of a long period prior to healing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Again, note the eccentric plate placement on the radius- one sign that radial bow has been restored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559" y="1508766"/>
            <a:ext cx="1821296" cy="500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578" y="1508766"/>
            <a:ext cx="2193037" cy="500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952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Postop-protocols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4971" y="1464490"/>
            <a:ext cx="835121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Variable depending on injury severity, soft tissue injury, and fracture pattern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general (author preference)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Diaphyseal</a:t>
            </a:r>
            <a:r>
              <a:rPr lang="en-US" sz="2000" dirty="0"/>
              <a:t> fractures, DRUJ/PRUJ unaffected: immediate range of motion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Radius </a:t>
            </a:r>
            <a:r>
              <a:rPr lang="en-US" sz="2000" dirty="0" err="1"/>
              <a:t>fx</a:t>
            </a:r>
            <a:r>
              <a:rPr lang="en-US" sz="2000" dirty="0"/>
              <a:t> with DRUJ instability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ym typeface="Wingdings" pitchFamily="2" charset="2"/>
              </a:rPr>
              <a:t>After fixation, if DRUJ lax compared to contralateral, splint in stable position x2 weeks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ym typeface="Wingdings" pitchFamily="2" charset="2"/>
              </a:rPr>
              <a:t>If dislocating with </a:t>
            </a:r>
            <a:r>
              <a:rPr lang="en-US" sz="2000" dirty="0" err="1">
                <a:sym typeface="Wingdings" pitchFamily="2" charset="2"/>
              </a:rPr>
              <a:t>pronosupination</a:t>
            </a:r>
            <a:r>
              <a:rPr lang="en-US" sz="2000" dirty="0">
                <a:sym typeface="Wingdings" pitchFamily="2" charset="2"/>
              </a:rPr>
              <a:t>, pin in reduced position x4 weeks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Ulna </a:t>
            </a:r>
            <a:r>
              <a:rPr lang="en-US" sz="2000" dirty="0" err="1"/>
              <a:t>fx</a:t>
            </a:r>
            <a:r>
              <a:rPr lang="en-US" sz="2000" dirty="0"/>
              <a:t> with PRUJ instability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If elbow stable after fixing bony injury- immediate ROM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If lateral ligament repair required- splint x10 days, then </a:t>
            </a:r>
            <a:r>
              <a:rPr lang="en-US" sz="2000" dirty="0" err="1"/>
              <a:t>varus</a:t>
            </a:r>
            <a:r>
              <a:rPr lang="en-US" sz="2000" dirty="0"/>
              <a:t> elbow precautions and supine gravity assisted flexion/extension x6 weeks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severe soft tissue injury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Consider splint x2 weeks for soft tissue rest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928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56" y="340187"/>
            <a:ext cx="10515600" cy="1325563"/>
          </a:xfrm>
        </p:spPr>
        <p:txBody>
          <a:bodyPr/>
          <a:lstStyle/>
          <a:p>
            <a:r>
              <a:rPr lang="en-US" u="sng" dirty="0"/>
              <a:t>Summary: Forearm Fractures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7360"/>
            <a:ext cx="10515600" cy="443960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Typically operative injuries</a:t>
            </a:r>
          </a:p>
          <a:p>
            <a:pPr lvl="1"/>
            <a:r>
              <a:rPr lang="en-US" b="1" dirty="0"/>
              <a:t>“Fractures of necessity”</a:t>
            </a:r>
          </a:p>
          <a:p>
            <a:r>
              <a:rPr lang="en-US" b="1" dirty="0"/>
              <a:t>May be associated with sequelae of high energy trauma</a:t>
            </a:r>
          </a:p>
          <a:p>
            <a:pPr lvl="1"/>
            <a:r>
              <a:rPr lang="en-US" b="1" dirty="0"/>
              <a:t>Compartment syndrome, open fractures, bone loss</a:t>
            </a:r>
          </a:p>
          <a:p>
            <a:r>
              <a:rPr lang="en-US" b="1" dirty="0"/>
              <a:t>Restoration of length, alignment, rotation and correct shape is critical to forearm function</a:t>
            </a:r>
          </a:p>
          <a:p>
            <a:r>
              <a:rPr lang="en-US" b="1" dirty="0"/>
              <a:t>Proximal fractures may have articular injuries to address</a:t>
            </a:r>
          </a:p>
          <a:p>
            <a:r>
              <a:rPr lang="en-US" b="1" dirty="0"/>
              <a:t>Ensure the wrist and elbow joints are stable</a:t>
            </a:r>
          </a:p>
          <a:p>
            <a:r>
              <a:rPr lang="en-US" b="1" dirty="0"/>
              <a:t>Different fracture patterns have different unstable segments</a:t>
            </a:r>
          </a:p>
          <a:p>
            <a:pPr lvl="1"/>
            <a:r>
              <a:rPr lang="en-US" b="1" dirty="0"/>
              <a:t>Anticipate the predicted failure mechanism and plan fixation to prevent it</a:t>
            </a:r>
          </a:p>
        </p:txBody>
      </p:sp>
    </p:spTree>
    <p:extLst>
      <p:ext uri="{BB962C8B-B14F-4D97-AF65-F5344CB8AC3E}">
        <p14:creationId xmlns:p14="http://schemas.microsoft.com/office/powerpoint/2010/main" val="434073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F986-D23F-4C89-BCA7-B54B893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13" y="-204218"/>
            <a:ext cx="10515600" cy="1325563"/>
          </a:xfrm>
        </p:spPr>
        <p:txBody>
          <a:bodyPr/>
          <a:lstStyle/>
          <a:p>
            <a:r>
              <a:rPr lang="en-US" b="1" u="sng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BB556-B519-489E-98E7-056FFF0B8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3913" y="948815"/>
            <a:ext cx="11353800" cy="5054241"/>
          </a:xfrm>
        </p:spPr>
        <p:txBody>
          <a:bodyPr>
            <a:normAutofit fontScale="62500" lnSpcReduction="20000"/>
          </a:bodyPr>
          <a:lstStyle/>
          <a:p>
            <a:r>
              <a:rPr lang="en-US" sz="1800" dirty="0"/>
              <a:t>Small RF, </a:t>
            </a:r>
            <a:r>
              <a:rPr lang="en-US" sz="1800" dirty="0" err="1"/>
              <a:t>Yaish</a:t>
            </a:r>
            <a:r>
              <a:rPr lang="en-US" sz="1800" dirty="0"/>
              <a:t> AM. Radius and Ulnar Shaft Fractures. [Updated 2020 May 21]. In: </a:t>
            </a:r>
            <a:r>
              <a:rPr lang="en-US" sz="1800" dirty="0" err="1"/>
              <a:t>StatPearls</a:t>
            </a:r>
            <a:r>
              <a:rPr lang="en-US" sz="1800" dirty="0"/>
              <a:t> [Internet]. Treasure Island (FL): </a:t>
            </a:r>
            <a:r>
              <a:rPr lang="en-US" sz="1800" dirty="0" err="1"/>
              <a:t>StatPearls</a:t>
            </a:r>
            <a:r>
              <a:rPr lang="en-US" sz="1800" dirty="0"/>
              <a:t> Publishing; 2020 Jan-. Available from: </a:t>
            </a:r>
            <a:r>
              <a:rPr lang="en-US" sz="1800" dirty="0">
                <a:hlinkClick r:id="rId2"/>
              </a:rPr>
              <a:t>https://www.ncbi.nlm.nih.gov/books/NBK557681/</a:t>
            </a:r>
            <a:endParaRPr lang="en-US" sz="1800" dirty="0"/>
          </a:p>
          <a:p>
            <a:r>
              <a:rPr lang="en-US" sz="1800" dirty="0" err="1"/>
              <a:t>Hreha</a:t>
            </a:r>
            <a:r>
              <a:rPr lang="en-US" sz="1800" dirty="0"/>
              <a:t>, Jeremy MD; </a:t>
            </a:r>
            <a:r>
              <a:rPr lang="en-US" sz="1800" dirty="0" err="1"/>
              <a:t>Congiusta</a:t>
            </a:r>
            <a:r>
              <a:rPr lang="en-US" sz="1800" dirty="0"/>
              <a:t>, Dominick V. MPH; Ahmed, Irfan H. MD; </a:t>
            </a:r>
            <a:r>
              <a:rPr lang="en-US" sz="1800" dirty="0" err="1"/>
              <a:t>Vosbikian</a:t>
            </a:r>
            <a:r>
              <a:rPr lang="en-US" sz="1800" dirty="0"/>
              <a:t>, Michael M. MD What Is the Normal Ulnar Bow in Adult Patients?, Clinical </a:t>
            </a:r>
            <a:r>
              <a:rPr lang="en-US" sz="1800" dirty="0" err="1"/>
              <a:t>Orthopaedics</a:t>
            </a:r>
            <a:r>
              <a:rPr lang="en-US" sz="1800" dirty="0"/>
              <a:t> and Related Research: January 2020 - Volume 478 - Issue 1 - p 136-141 </a:t>
            </a:r>
            <a:r>
              <a:rPr lang="en-US" sz="1800" dirty="0" err="1"/>
              <a:t>doi</a:t>
            </a:r>
            <a:r>
              <a:rPr lang="en-US" sz="1800" dirty="0"/>
              <a:t>: 10.1097/CORR.0000000000000999</a:t>
            </a:r>
          </a:p>
          <a:p>
            <a:r>
              <a:rPr lang="en-US" sz="1800" dirty="0" err="1"/>
              <a:t>Grassmann</a:t>
            </a:r>
            <a:r>
              <a:rPr lang="en-US" sz="1800" dirty="0"/>
              <a:t> JP, </a:t>
            </a:r>
            <a:r>
              <a:rPr lang="en-US" sz="1800" dirty="0" err="1"/>
              <a:t>Hakimi</a:t>
            </a:r>
            <a:r>
              <a:rPr lang="en-US" sz="1800" dirty="0"/>
              <a:t> M, </a:t>
            </a:r>
            <a:r>
              <a:rPr lang="en-US" sz="1800" dirty="0" err="1"/>
              <a:t>Gehrmann</a:t>
            </a:r>
            <a:r>
              <a:rPr lang="en-US" sz="1800" dirty="0"/>
              <a:t> SV, </a:t>
            </a:r>
            <a:r>
              <a:rPr lang="en-US" sz="1800" dirty="0" err="1"/>
              <a:t>Betsch</a:t>
            </a:r>
            <a:r>
              <a:rPr lang="en-US" sz="1800" dirty="0"/>
              <a:t> M, </a:t>
            </a:r>
            <a:r>
              <a:rPr lang="en-US" sz="1800" dirty="0" err="1"/>
              <a:t>Kröpil</a:t>
            </a:r>
            <a:r>
              <a:rPr lang="en-US" sz="1800" dirty="0"/>
              <a:t> P, Wild M, </a:t>
            </a:r>
            <a:r>
              <a:rPr lang="en-US" sz="1800" dirty="0" err="1"/>
              <a:t>Windolf</a:t>
            </a:r>
            <a:r>
              <a:rPr lang="en-US" sz="1800" dirty="0"/>
              <a:t> J, </a:t>
            </a:r>
            <a:r>
              <a:rPr lang="en-US" sz="1800" dirty="0" err="1"/>
              <a:t>Jungbluth</a:t>
            </a:r>
            <a:r>
              <a:rPr lang="en-US" sz="1800" dirty="0"/>
              <a:t> P. The treatment of the acute Essex-</a:t>
            </a:r>
            <a:r>
              <a:rPr lang="en-US" sz="1800" dirty="0" err="1"/>
              <a:t>Lopresti</a:t>
            </a:r>
            <a:r>
              <a:rPr lang="en-US" sz="1800" dirty="0"/>
              <a:t> injury. Bone Joint J. 2014 Oct;96-B(10):1385-91. </a:t>
            </a:r>
            <a:r>
              <a:rPr lang="en-US" sz="1800" dirty="0" err="1"/>
              <a:t>doi</a:t>
            </a:r>
            <a:r>
              <a:rPr lang="en-US" sz="1800" dirty="0"/>
              <a:t>: 10.1302/0301-620X.96B10.33334. PMID: 25274926.</a:t>
            </a:r>
          </a:p>
          <a:p>
            <a:r>
              <a:rPr lang="en-US" sz="1800" dirty="0"/>
              <a:t>Adams JE, Culp RW, Osterman AL. Interosseous membrane reconstruction for the Essex-</a:t>
            </a:r>
            <a:r>
              <a:rPr lang="en-US" sz="1800" dirty="0" err="1"/>
              <a:t>Lopresti</a:t>
            </a:r>
            <a:r>
              <a:rPr lang="en-US" sz="1800" dirty="0"/>
              <a:t> injury. J Hand </a:t>
            </a:r>
            <a:r>
              <a:rPr lang="en-US" sz="1800" dirty="0" err="1"/>
              <a:t>Surg</a:t>
            </a:r>
            <a:r>
              <a:rPr lang="en-US" sz="1800" dirty="0"/>
              <a:t> Am. 2010 Jan;35(1):129-36. </a:t>
            </a:r>
            <a:r>
              <a:rPr lang="en-US" sz="1800" dirty="0" err="1"/>
              <a:t>doi</a:t>
            </a:r>
            <a:r>
              <a:rPr lang="en-US" sz="1800" dirty="0"/>
              <a:t>: 10.1016/j.jhsa.2009.10.007. PMID: 20117315.</a:t>
            </a:r>
          </a:p>
          <a:p>
            <a:r>
              <a:rPr lang="en-US" sz="1800" dirty="0"/>
              <a:t>Droll KP, </a:t>
            </a:r>
            <a:r>
              <a:rPr lang="en-US" sz="1800" dirty="0" err="1"/>
              <a:t>Perna</a:t>
            </a:r>
            <a:r>
              <a:rPr lang="en-US" sz="1800" dirty="0"/>
              <a:t> P, Potter J, </a:t>
            </a:r>
            <a:r>
              <a:rPr lang="en-US" sz="1800" dirty="0" err="1"/>
              <a:t>Harniman</a:t>
            </a:r>
            <a:r>
              <a:rPr lang="en-US" sz="1800" dirty="0"/>
              <a:t> E, </a:t>
            </a:r>
            <a:r>
              <a:rPr lang="en-US" sz="1800" dirty="0" err="1"/>
              <a:t>Schemitsch</a:t>
            </a:r>
            <a:r>
              <a:rPr lang="en-US" sz="1800" dirty="0"/>
              <a:t> EH, McKee MD. Outcomes following plate fixation of fractures of both bones of the forearm in adults. J Bone Joint </a:t>
            </a:r>
            <a:r>
              <a:rPr lang="en-US" sz="1800" dirty="0" err="1"/>
              <a:t>Surg</a:t>
            </a:r>
            <a:r>
              <a:rPr lang="en-US" sz="1800" dirty="0"/>
              <a:t> Am. 2007 Dec;89(12):2619-24. </a:t>
            </a:r>
            <a:r>
              <a:rPr lang="en-US" sz="1800" dirty="0" err="1"/>
              <a:t>doi</a:t>
            </a:r>
            <a:r>
              <a:rPr lang="en-US" sz="1800" dirty="0"/>
              <a:t>: 10.2106/JBJS.F.01065. PMID: 18056493.</a:t>
            </a:r>
          </a:p>
          <a:p>
            <a:r>
              <a:rPr lang="en-US" sz="1800" dirty="0"/>
              <a:t>Snow, Brian J. MD*,‡; </a:t>
            </a:r>
            <a:r>
              <a:rPr lang="en-US" sz="1800" dirty="0" err="1"/>
              <a:t>Javidan</a:t>
            </a:r>
            <a:r>
              <a:rPr lang="en-US" sz="1800" dirty="0"/>
              <a:t>, </a:t>
            </a:r>
            <a:r>
              <a:rPr lang="en-US" sz="1800" dirty="0" err="1"/>
              <a:t>Pooya</a:t>
            </a:r>
            <a:r>
              <a:rPr lang="en-US" sz="1800" dirty="0"/>
              <a:t> MD*; </a:t>
            </a:r>
            <a:r>
              <a:rPr lang="en-US" sz="1800" dirty="0" err="1"/>
              <a:t>Itamura</a:t>
            </a:r>
            <a:r>
              <a:rPr lang="en-US" sz="1800" dirty="0"/>
              <a:t>, John M. MD‡; Lee, </a:t>
            </a:r>
            <a:r>
              <a:rPr lang="en-US" sz="1800" dirty="0" err="1"/>
              <a:t>Thay</a:t>
            </a:r>
            <a:r>
              <a:rPr lang="en-US" sz="1800" dirty="0"/>
              <a:t> Q. PhD*,† The Effects of Varus or Valgus Malalignment of Proximal Ulnar Fractures on Forearm Rotation, Journal of </a:t>
            </a:r>
            <a:r>
              <a:rPr lang="en-US" sz="1800" dirty="0" err="1"/>
              <a:t>Orthopaedic</a:t>
            </a:r>
            <a:r>
              <a:rPr lang="en-US" sz="1800" dirty="0"/>
              <a:t> Trauma: March 2014 - Volume 28 - Issue 3 - p 143-147. </a:t>
            </a:r>
            <a:r>
              <a:rPr lang="en-US" sz="1800" dirty="0" err="1"/>
              <a:t>doi</a:t>
            </a:r>
            <a:r>
              <a:rPr lang="en-US" sz="1800" dirty="0"/>
              <a:t>: 10.1097/BOT.0b013e31829f5ebc</a:t>
            </a:r>
          </a:p>
          <a:p>
            <a:r>
              <a:rPr lang="en-US" sz="1800" dirty="0" err="1"/>
              <a:t>Giannoulis</a:t>
            </a:r>
            <a:r>
              <a:rPr lang="en-US" sz="1800" dirty="0"/>
              <a:t> FS, </a:t>
            </a:r>
            <a:r>
              <a:rPr lang="en-US" sz="1800" dirty="0" err="1"/>
              <a:t>Sotereanos</a:t>
            </a:r>
            <a:r>
              <a:rPr lang="en-US" sz="1800" dirty="0"/>
              <a:t> DG. </a:t>
            </a:r>
            <a:r>
              <a:rPr lang="en-US" sz="1800" dirty="0" err="1"/>
              <a:t>Galeazzi</a:t>
            </a:r>
            <a:r>
              <a:rPr lang="en-US" sz="1800" dirty="0"/>
              <a:t> fractures and dislocations. Hand </a:t>
            </a:r>
            <a:r>
              <a:rPr lang="en-US" sz="1800" dirty="0" err="1"/>
              <a:t>Clin</a:t>
            </a:r>
            <a:r>
              <a:rPr lang="en-US" sz="1800" dirty="0"/>
              <a:t>. 2007 May;23(2):153-63, v. </a:t>
            </a:r>
            <a:r>
              <a:rPr lang="en-US" sz="1800" dirty="0" err="1"/>
              <a:t>doi</a:t>
            </a:r>
            <a:r>
              <a:rPr lang="en-US" sz="1800" dirty="0"/>
              <a:t>: 10.1016/j.hcl.2007.03.004. PMID: 17548007.</a:t>
            </a:r>
          </a:p>
          <a:p>
            <a:r>
              <a:rPr lang="en-US" sz="1800" dirty="0" err="1"/>
              <a:t>Jarvie</a:t>
            </a:r>
            <a:r>
              <a:rPr lang="en-US" sz="1800" dirty="0"/>
              <a:t>, Geoff C. MD, </a:t>
            </a:r>
            <a:r>
              <a:rPr lang="en-US" sz="1800" dirty="0" err="1"/>
              <a:t>MHSc</a:t>
            </a:r>
            <a:r>
              <a:rPr lang="en-US" sz="1800" dirty="0"/>
              <a:t>, FRCSC*; </a:t>
            </a:r>
            <a:r>
              <a:rPr lang="en-US" sz="1800" dirty="0" err="1"/>
              <a:t>Kilb</a:t>
            </a:r>
            <a:r>
              <a:rPr lang="en-US" sz="1800" dirty="0"/>
              <a:t>, Brett MD, MSc, BS*,†; Willing, Ryan PhD, BEng‡; King, Graham J. MD, MSc, FRCSC‡; </a:t>
            </a:r>
            <a:r>
              <a:rPr lang="en-US" sz="1800" dirty="0" err="1"/>
              <a:t>Daneshvar</a:t>
            </a:r>
            <a:r>
              <a:rPr lang="en-US" sz="1800" dirty="0"/>
              <a:t>, Parham MD, BS* Apparent Proximal Ulna Dorsal Angulation Variation Due to Ulnar Rotation, Journal of Orthopaedic Trauma: April 2019 - Volume 33 - Issue 4 - p e120-e123 </a:t>
            </a:r>
            <a:r>
              <a:rPr lang="en-US" sz="1800" dirty="0" err="1"/>
              <a:t>doi</a:t>
            </a:r>
            <a:r>
              <a:rPr lang="en-US" sz="1800" dirty="0"/>
              <a:t>: 10.1097/BOT.0000000000001408</a:t>
            </a:r>
          </a:p>
          <a:p>
            <a:r>
              <a:rPr lang="en-US" sz="1800" dirty="0"/>
              <a:t>Sreekumar R, Gray J, Kay P, </a:t>
            </a:r>
            <a:r>
              <a:rPr lang="en-US" sz="1800" dirty="0" err="1"/>
              <a:t>Grennan</a:t>
            </a:r>
            <a:r>
              <a:rPr lang="en-US" sz="1800" dirty="0"/>
              <a:t> DM. Methotrexate and post operative complications in patients with rheumatoid arthritis undergoing elective </a:t>
            </a:r>
            <a:r>
              <a:rPr lang="en-US" sz="1800" dirty="0" err="1"/>
              <a:t>orthopaedic</a:t>
            </a:r>
            <a:r>
              <a:rPr lang="en-US" sz="1800" dirty="0"/>
              <a:t> surgery--a ten year follow-up. </a:t>
            </a:r>
            <a:r>
              <a:rPr lang="en-US" sz="1800" dirty="0" err="1"/>
              <a:t>Acta</a:t>
            </a:r>
            <a:r>
              <a:rPr lang="en-US" sz="1800" dirty="0"/>
              <a:t> </a:t>
            </a:r>
            <a:r>
              <a:rPr lang="en-US" sz="1800" dirty="0" err="1"/>
              <a:t>Orthop</a:t>
            </a:r>
            <a:r>
              <a:rPr lang="en-US" sz="1800" dirty="0"/>
              <a:t> Belg. 2011 Dec;77(6):823-6. PMID: 22308630.</a:t>
            </a:r>
          </a:p>
          <a:p>
            <a:r>
              <a:rPr lang="en-US" sz="1800" dirty="0" err="1"/>
              <a:t>Rehim</a:t>
            </a:r>
            <a:r>
              <a:rPr lang="en-US" sz="1800" dirty="0"/>
              <a:t> SA, Maynard MA, </a:t>
            </a:r>
            <a:r>
              <a:rPr lang="en-US" sz="1800" dirty="0" err="1"/>
              <a:t>Sebastin</a:t>
            </a:r>
            <a:r>
              <a:rPr lang="en-US" sz="1800" dirty="0"/>
              <a:t> SJ, Chung KC. </a:t>
            </a:r>
            <a:r>
              <a:rPr lang="en-US" sz="1800" dirty="0" err="1"/>
              <a:t>Monteggia</a:t>
            </a:r>
            <a:r>
              <a:rPr lang="en-US" sz="1800" dirty="0"/>
              <a:t> fracture dislocations: a historical review. J Hand </a:t>
            </a:r>
            <a:r>
              <a:rPr lang="en-US" sz="1800" dirty="0" err="1"/>
              <a:t>Surg</a:t>
            </a:r>
            <a:r>
              <a:rPr lang="en-US" sz="1800" dirty="0"/>
              <a:t> Am. 2014 Jul;39(7):1384-94. </a:t>
            </a:r>
            <a:r>
              <a:rPr lang="en-US" sz="1800" dirty="0" err="1"/>
              <a:t>doi</a:t>
            </a:r>
            <a:r>
              <a:rPr lang="en-US" sz="1800" dirty="0"/>
              <a:t>: 10.1016/j.jhsa.2014.02.024. </a:t>
            </a:r>
            <a:r>
              <a:rPr lang="en-US" sz="1800" dirty="0" err="1"/>
              <a:t>Epub</a:t>
            </a:r>
            <a:r>
              <a:rPr lang="en-US" sz="1800" dirty="0"/>
              <a:t> 2014 May 3. PMID: 24792923; PMCID: PMC4266382.</a:t>
            </a:r>
          </a:p>
          <a:p>
            <a:r>
              <a:rPr lang="en-US" sz="1800" dirty="0"/>
              <a:t>Haller JM, </a:t>
            </a:r>
            <a:r>
              <a:rPr lang="en-US" sz="1800" dirty="0" err="1"/>
              <a:t>Hulet</a:t>
            </a:r>
            <a:r>
              <a:rPr lang="en-US" sz="1800" dirty="0"/>
              <a:t> DA, </a:t>
            </a:r>
            <a:r>
              <a:rPr lang="en-US" sz="1800" dirty="0" err="1"/>
              <a:t>Hannay</a:t>
            </a:r>
            <a:r>
              <a:rPr lang="en-US" sz="1800" dirty="0"/>
              <a:t> W, </a:t>
            </a:r>
            <a:r>
              <a:rPr lang="en-US" sz="1800" dirty="0" err="1"/>
              <a:t>Cardon</a:t>
            </a:r>
            <a:r>
              <a:rPr lang="en-US" sz="1800" dirty="0"/>
              <a:t> J, </a:t>
            </a:r>
            <a:r>
              <a:rPr lang="en-US" sz="1800" dirty="0" err="1"/>
              <a:t>Tashjian</a:t>
            </a:r>
            <a:r>
              <a:rPr lang="en-US" sz="1800" dirty="0"/>
              <a:t> R, </a:t>
            </a:r>
            <a:r>
              <a:rPr lang="en-US" sz="1800" dirty="0" err="1"/>
              <a:t>Beingessner</a:t>
            </a:r>
            <a:r>
              <a:rPr lang="en-US" sz="1800" dirty="0"/>
              <a:t> D. Patient Outcomes After </a:t>
            </a:r>
            <a:r>
              <a:rPr lang="en-US" sz="1800" dirty="0" err="1"/>
              <a:t>Transolecranon</a:t>
            </a:r>
            <a:r>
              <a:rPr lang="en-US" sz="1800" dirty="0"/>
              <a:t> Fracture-Dislocation. J Am </a:t>
            </a:r>
            <a:r>
              <a:rPr lang="en-US" sz="1800" dirty="0" err="1"/>
              <a:t>Acad</a:t>
            </a:r>
            <a:r>
              <a:rPr lang="en-US" sz="1800" dirty="0"/>
              <a:t> </a:t>
            </a:r>
            <a:r>
              <a:rPr lang="en-US" sz="1800" dirty="0" err="1"/>
              <a:t>Orthop</a:t>
            </a:r>
            <a:r>
              <a:rPr lang="en-US" sz="1800" dirty="0"/>
              <a:t> Surg. 2021 Feb 1;29(3):109-115. </a:t>
            </a:r>
            <a:r>
              <a:rPr lang="en-US" sz="1800" dirty="0" err="1"/>
              <a:t>doi</a:t>
            </a:r>
            <a:r>
              <a:rPr lang="en-US" sz="1800" dirty="0"/>
              <a:t>: 10.5435/JAAOS-D-20-00254. PMID: 32433427.</a:t>
            </a:r>
          </a:p>
          <a:p>
            <a:r>
              <a:rPr lang="en-US" sz="1800" dirty="0"/>
              <a:t>OTA video library. Exposures Upper/Fasciotomy: Planning. </a:t>
            </a:r>
            <a:r>
              <a:rPr lang="en-US" sz="1800" dirty="0">
                <a:hlinkClick r:id="rId3"/>
              </a:rPr>
              <a:t>https://otaonline.org/video-library/45036/procedures-and-techniques/multimedia/16776637/exposures-upper-fasciotomy-planning</a:t>
            </a:r>
            <a:endParaRPr lang="en-US" sz="1800" dirty="0"/>
          </a:p>
          <a:p>
            <a:r>
              <a:rPr lang="en-US" sz="1800" dirty="0"/>
              <a:t>OTA video library. Dorsal Thompson Approach to the Radius. </a:t>
            </a:r>
            <a:r>
              <a:rPr lang="en-US" sz="1800" dirty="0">
                <a:hlinkClick r:id="rId4"/>
              </a:rPr>
              <a:t>https://otaonline.org/video-library/45036/procedures-and-techniques/multimedia/17896823/dorsal-thompson-approach-to-the-radius</a:t>
            </a:r>
            <a:endParaRPr lang="en-US" sz="1800" dirty="0"/>
          </a:p>
          <a:p>
            <a:r>
              <a:rPr lang="en-US" sz="1800" dirty="0"/>
              <a:t>OTA video library. Exposures Upper/Distal Radius- Volar: Deep Dissection. </a:t>
            </a:r>
            <a:r>
              <a:rPr lang="en-US" sz="1800" dirty="0">
                <a:hlinkClick r:id="rId5"/>
              </a:rPr>
              <a:t>https://otaonline.org/video-library/45036/procedures-and-techniques/multimedia/16776529/exposures-upper-distal-radius-volar-deep</a:t>
            </a:r>
            <a:endParaRPr lang="en-US" sz="1800" dirty="0"/>
          </a:p>
          <a:p>
            <a:r>
              <a:rPr lang="en-US" sz="1800" dirty="0"/>
              <a:t>OTA video library. Exposures Upper/Ulna: Planning. </a:t>
            </a:r>
            <a:r>
              <a:rPr lang="en-US" sz="1800" dirty="0">
                <a:hlinkClick r:id="rId6"/>
              </a:rPr>
              <a:t>https://otaonline.org/video-library/45036/procedures-and-techniques/multimedia/16776569/exposures-upper-ulna-planning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8763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Anatomy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60059"/>
            <a:ext cx="81378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Two bones that function as a forearm joint to allow rotation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Radius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Radial bow in coronal plane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Ulna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Proximal dorsal angulation in sagittal plane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Not a straight bone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Distinct bow in coronal plane (see next slides)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Proximal radioulnar joint (PRUJ)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Articulation of radial head with proximal ulna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Distal radioulnar joint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Articulation of ulnar head with distal radius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Interosseous membrane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4164" y="6084374"/>
            <a:ext cx="886641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Hreha</a:t>
            </a:r>
            <a:r>
              <a:rPr lang="en-US" sz="1100" dirty="0"/>
              <a:t> J+, Snow B+</a:t>
            </a:r>
          </a:p>
          <a:p>
            <a:r>
              <a:rPr lang="en-US" sz="1100" dirty="0"/>
              <a:t>Image from: </a:t>
            </a:r>
            <a:r>
              <a:rPr lang="en-US" sz="1100" dirty="0" err="1"/>
              <a:t>Jarvie</a:t>
            </a:r>
            <a:r>
              <a:rPr lang="en-US" sz="1100" dirty="0"/>
              <a:t>, Geoff C. MD, </a:t>
            </a:r>
            <a:r>
              <a:rPr lang="en-US" sz="1100" dirty="0" err="1"/>
              <a:t>MHSc</a:t>
            </a:r>
            <a:r>
              <a:rPr lang="en-US" sz="1100" dirty="0"/>
              <a:t>, FRCSC*; </a:t>
            </a:r>
            <a:r>
              <a:rPr lang="en-US" sz="1100" dirty="0" err="1"/>
              <a:t>Kilb</a:t>
            </a:r>
            <a:r>
              <a:rPr lang="en-US" sz="1100" dirty="0"/>
              <a:t>, Brett MD, MSc, BS*,†; Willing, Ryan PhD, BEng‡; King, Graham J. MD, MSc, FRCSC‡; </a:t>
            </a:r>
            <a:r>
              <a:rPr lang="en-US" sz="1100" dirty="0" err="1"/>
              <a:t>Daneshvar</a:t>
            </a:r>
            <a:r>
              <a:rPr lang="en-US" sz="1100" dirty="0"/>
              <a:t>, Parham MD, BS* Apparent Proximal Ulna Dorsal Angulation Variation Due to Ulnar Rotation, Journal of </a:t>
            </a:r>
            <a:r>
              <a:rPr lang="en-US" sz="1100" dirty="0" err="1"/>
              <a:t>Orthopaedic</a:t>
            </a:r>
            <a:r>
              <a:rPr lang="en-US" sz="1100" dirty="0"/>
              <a:t> Trauma: April 2019 - Volume 33 - Issue 4 - p e120-e123 </a:t>
            </a:r>
            <a:r>
              <a:rPr lang="en-US" sz="1100" dirty="0" err="1"/>
              <a:t>doi</a:t>
            </a:r>
            <a:r>
              <a:rPr lang="en-US" sz="1100" dirty="0"/>
              <a:t>: 10.1097/BOT.0000000000001408</a:t>
            </a:r>
          </a:p>
          <a:p>
            <a:endParaRPr lang="en-US" dirty="0"/>
          </a:p>
        </p:txBody>
      </p:sp>
      <p:sp>
        <p:nvSpPr>
          <p:cNvPr id="2" name="AutoShape 2" descr="https://images.journals.lww.com/jorthotrauma/Original.00005131-201904000-00010.F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327" y="1949167"/>
            <a:ext cx="4106650" cy="240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80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9323" y="2520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Anatomy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3819" y="1392951"/>
            <a:ext cx="54320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Radial bow allows for </a:t>
            </a:r>
            <a:r>
              <a:rPr lang="en-US" dirty="0" err="1"/>
              <a:t>pronosupination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Must be restored surgically when compromised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Multiple methods for assessment of radial bow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Comparison to contralateral images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Direct anatomic reduction of simple fractures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Biceps tuberosity 180 degrees of radial styloid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 opposite apex medial bow of ulna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Not a straight bone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22" y="1695785"/>
            <a:ext cx="5390535" cy="32887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8241" y="6099122"/>
            <a:ext cx="886641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from: Rockwood and Green, 9e, fig 41-9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7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74" y="1452465"/>
            <a:ext cx="6791027" cy="1440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80" y="3833132"/>
            <a:ext cx="7905750" cy="1543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4246" y="1412032"/>
            <a:ext cx="3415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Depiction of ulnar shape, noting proximal ulnar dorsal angulation (PUDA) in the top image, and </a:t>
            </a:r>
            <a:r>
              <a:rPr lang="en-US" dirty="0" err="1"/>
              <a:t>varus</a:t>
            </a:r>
            <a:r>
              <a:rPr lang="en-US" dirty="0"/>
              <a:t> angulation in the bottom image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4164" y="6084374"/>
            <a:ext cx="886641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from: </a:t>
            </a:r>
            <a:r>
              <a:rPr lang="en-US" sz="1100" dirty="0" err="1"/>
              <a:t>Jarvie</a:t>
            </a:r>
            <a:r>
              <a:rPr lang="en-US" sz="1100" dirty="0"/>
              <a:t>, Geoff C. MD, </a:t>
            </a:r>
            <a:r>
              <a:rPr lang="en-US" sz="1100" dirty="0" err="1"/>
              <a:t>MHSc</a:t>
            </a:r>
            <a:r>
              <a:rPr lang="en-US" sz="1100" dirty="0"/>
              <a:t>, FRCSC*; </a:t>
            </a:r>
            <a:r>
              <a:rPr lang="en-US" sz="1100" dirty="0" err="1"/>
              <a:t>Kilb</a:t>
            </a:r>
            <a:r>
              <a:rPr lang="en-US" sz="1100" dirty="0"/>
              <a:t>, Brett MD, MSc, BS*,†; Willing, Ryan PhD, BEng‡; King, Graham J. MD, MSc, FRCSC‡; </a:t>
            </a:r>
            <a:r>
              <a:rPr lang="en-US" sz="1100" dirty="0" err="1"/>
              <a:t>Daneshvar</a:t>
            </a:r>
            <a:r>
              <a:rPr lang="en-US" sz="1100" dirty="0"/>
              <a:t>, Parham MD, BS* Apparent Proximal Ulna Dorsal Angulation Variation Due to Ulnar Rotation, Journal of </a:t>
            </a:r>
            <a:r>
              <a:rPr lang="en-US" sz="1100" dirty="0" err="1"/>
              <a:t>Orthopaedic</a:t>
            </a:r>
            <a:r>
              <a:rPr lang="en-US" sz="1100" dirty="0"/>
              <a:t> Trauma: April 2019 - Volume 33 - Issue 4 - p e120-e123 </a:t>
            </a:r>
            <a:r>
              <a:rPr lang="en-US" sz="1100" dirty="0" err="1"/>
              <a:t>doi</a:t>
            </a:r>
            <a:r>
              <a:rPr lang="en-US" sz="1100" dirty="0"/>
              <a:t>: 10.1097/BOT.0000000000001408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5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6" y="57886"/>
            <a:ext cx="10515600" cy="873740"/>
          </a:xfrm>
        </p:spPr>
        <p:txBody>
          <a:bodyPr/>
          <a:lstStyle/>
          <a:p>
            <a:r>
              <a:rPr lang="en-US" b="1" u="sng" dirty="0"/>
              <a:t>Initial Presentation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810292" y="1079259"/>
            <a:ext cx="326026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Antibiotics for open fractures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Careful attention to neurovascular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Physical and radiographic exam of wrist and elbow joints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Temporizing splint immobilization above the elbow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risk for compartment syndrome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Especially high energy mechanisms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 familiar with technique for forearm compartment release: </a:t>
            </a:r>
            <a:r>
              <a:rPr lang="en-US" dirty="0">
                <a:hlinkClick r:id="rId3"/>
              </a:rPr>
              <a:t>OTA video library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570" y="842491"/>
            <a:ext cx="2682617" cy="5560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463" y="2163098"/>
            <a:ext cx="4499096" cy="313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39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u="sng" dirty="0"/>
              <a:t>Surgical Indications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176338"/>
            <a:ext cx="97590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Most fractures are operative in adults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Both bone fractures- inherently unstable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Loss of radial bow interferes with </a:t>
            </a:r>
            <a:r>
              <a:rPr lang="en-US" sz="2400" dirty="0" err="1"/>
              <a:t>pronosupination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Single bone </a:t>
            </a:r>
            <a:r>
              <a:rPr lang="en-US" sz="2400" dirty="0" err="1"/>
              <a:t>diaphyseal</a:t>
            </a:r>
            <a:r>
              <a:rPr lang="en-US" sz="2400" dirty="0"/>
              <a:t> injuries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Often result in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/>
              <a:t>PRUJ instability (</a:t>
            </a:r>
            <a:r>
              <a:rPr lang="en-US" sz="2400" dirty="0" err="1"/>
              <a:t>Monteggia</a:t>
            </a:r>
            <a:r>
              <a:rPr lang="en-US" sz="2400" dirty="0"/>
              <a:t>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/>
              <a:t>DRUJ instability (Galeazzi)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Exceptions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Some nondisplaced single bone injuries (i.e. nightstick fracture of ulna)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With intact PRUJ/DRUJ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Outcomes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 general good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Moderate decrease in perceived strength</a:t>
            </a:r>
            <a:r>
              <a:rPr lang="en-US" sz="2400" baseline="30000" dirty="0"/>
              <a:t>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3492" y="6439317"/>
            <a:ext cx="886641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 Droll+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8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Essex-</a:t>
            </a:r>
            <a:r>
              <a:rPr lang="en-US" dirty="0" err="1"/>
              <a:t>Lopresti</a:t>
            </a:r>
            <a:r>
              <a:rPr lang="en-US" dirty="0"/>
              <a:t> Injuries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6158" y="1690688"/>
            <a:ext cx="69356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Radial head or neck fracture with DRUJ injury, and intraosseous membrane (IOM) injury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Wrist exam and imaging mandatory for elbow fractures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Some authors have described MRI exam of IOM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Not required to meet standard of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Treatment- surgical fixation or radial head arthroplasty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DRUJ stabilization as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Avoid radial head excision – proximal migration of radius and ulnar positivity at the wrist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IOM reconstruction has been described, usually as salvage for chronic injury 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Outcomes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Good, when injury detected and treated 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3492" y="6439317"/>
            <a:ext cx="886641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+ Adams+; * </a:t>
            </a:r>
            <a:r>
              <a:rPr lang="en-US" sz="1100" dirty="0" err="1"/>
              <a:t>Grassman</a:t>
            </a:r>
            <a:r>
              <a:rPr lang="en-US" sz="1100" dirty="0"/>
              <a:t>+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23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14031</TotalTime>
  <Words>3088</Words>
  <Application>Microsoft Office PowerPoint</Application>
  <PresentationFormat>Widescreen</PresentationFormat>
  <Paragraphs>411</Paragraphs>
  <Slides>39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Forearm Fractures</vt:lpstr>
      <vt:lpstr>Objectives</vt:lpstr>
      <vt:lpstr>Introduction: Forearm Fractures</vt:lpstr>
      <vt:lpstr>Anatomy</vt:lpstr>
      <vt:lpstr>PowerPoint Presentation</vt:lpstr>
      <vt:lpstr>Anatomy</vt:lpstr>
      <vt:lpstr>Initial Presentation</vt:lpstr>
      <vt:lpstr>Surgical Indications</vt:lpstr>
      <vt:lpstr>Essex-Lopresti Injuries</vt:lpstr>
      <vt:lpstr>Surgical Goals for All Forearm Fractures</vt:lpstr>
      <vt:lpstr>Surgical Toolbox: Diaphyseal Both Bone </vt:lpstr>
      <vt:lpstr>Surgical Toolbox: Diaphyseal Both Bone </vt:lpstr>
      <vt:lpstr>Surgical Toolbox: Diaphyseal Both Bone </vt:lpstr>
      <vt:lpstr>Surgical Toolbox: Diaphyseal Both Bone </vt:lpstr>
      <vt:lpstr>Surgical Toolbox: Reduction of Diaphyseal BBFF </vt:lpstr>
      <vt:lpstr>Surgical toolbox: Fixation of Diaphyseal BBFF </vt:lpstr>
      <vt:lpstr>Case Example: Both Bone Forearm Fracture</vt:lpstr>
      <vt:lpstr>Galeazzi Fracture </vt:lpstr>
      <vt:lpstr>Surgical Toolbox: Galeazzi</vt:lpstr>
      <vt:lpstr>Monteggia Fracture</vt:lpstr>
      <vt:lpstr>Monteggia Fracture</vt:lpstr>
      <vt:lpstr>Surgical Toolbox: Monteggia</vt:lpstr>
      <vt:lpstr>Surgical Toolbox: Monteggia</vt:lpstr>
      <vt:lpstr>Case Example: Monteggia</vt:lpstr>
      <vt:lpstr>Case Example: Monteggia</vt:lpstr>
      <vt:lpstr>Case Example: Monteggia</vt:lpstr>
      <vt:lpstr>Trans-olecranon Fracture-dislocation</vt:lpstr>
      <vt:lpstr>Case Example: Trans-olecranon Fx-dislocation</vt:lpstr>
      <vt:lpstr>Case Example: Trans-olecranon Fx-dislocation</vt:lpstr>
      <vt:lpstr>Surgical Toolbox: Trans-olecranon Fracture</vt:lpstr>
      <vt:lpstr>Peri-implant Fractures</vt:lpstr>
      <vt:lpstr>Bone Loss</vt:lpstr>
      <vt:lpstr>Case Example: Bone Loss</vt:lpstr>
      <vt:lpstr>Case Example: Bone Loss</vt:lpstr>
      <vt:lpstr>Case Example: Bone Loss</vt:lpstr>
      <vt:lpstr>Case Example: Bone Loss</vt:lpstr>
      <vt:lpstr>Postop-protocols</vt:lpstr>
      <vt:lpstr>Summary: Forearm Fractures </vt:lpstr>
      <vt:lpstr>References</vt:lpstr>
    </vt:vector>
  </TitlesOfParts>
  <Company>Penn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Mehta, Samir</dc:creator>
  <cp:lastModifiedBy>Sharon Moore</cp:lastModifiedBy>
  <cp:revision>109</cp:revision>
  <dcterms:created xsi:type="dcterms:W3CDTF">2020-05-02T17:28:30Z</dcterms:created>
  <dcterms:modified xsi:type="dcterms:W3CDTF">2021-06-11T19:01:32Z</dcterms:modified>
</cp:coreProperties>
</file>