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9" r:id="rId2"/>
    <p:sldId id="261" r:id="rId3"/>
    <p:sldId id="270" r:id="rId4"/>
    <p:sldId id="271" r:id="rId5"/>
    <p:sldId id="276" r:id="rId6"/>
    <p:sldId id="273" r:id="rId7"/>
    <p:sldId id="377" r:id="rId8"/>
    <p:sldId id="283" r:id="rId9"/>
    <p:sldId id="293" r:id="rId10"/>
    <p:sldId id="284" r:id="rId11"/>
    <p:sldId id="332" r:id="rId12"/>
    <p:sldId id="337" r:id="rId13"/>
    <p:sldId id="286" r:id="rId14"/>
    <p:sldId id="294" r:id="rId15"/>
    <p:sldId id="345" r:id="rId16"/>
    <p:sldId id="378" r:id="rId17"/>
    <p:sldId id="339" r:id="rId18"/>
    <p:sldId id="338" r:id="rId19"/>
    <p:sldId id="295" r:id="rId20"/>
    <p:sldId id="340" r:id="rId21"/>
    <p:sldId id="341" r:id="rId22"/>
    <p:sldId id="343" r:id="rId23"/>
    <p:sldId id="346" r:id="rId24"/>
    <p:sldId id="347" r:id="rId25"/>
    <p:sldId id="324" r:id="rId26"/>
    <p:sldId id="348" r:id="rId27"/>
    <p:sldId id="268" r:id="rId28"/>
    <p:sldId id="375" r:id="rId29"/>
    <p:sldId id="349" r:id="rId30"/>
    <p:sldId id="352" r:id="rId31"/>
    <p:sldId id="289" r:id="rId32"/>
    <p:sldId id="379" r:id="rId33"/>
    <p:sldId id="291" r:id="rId34"/>
    <p:sldId id="376" r:id="rId35"/>
    <p:sldId id="353" r:id="rId36"/>
    <p:sldId id="358" r:id="rId37"/>
    <p:sldId id="357" r:id="rId38"/>
    <p:sldId id="360" r:id="rId39"/>
    <p:sldId id="381" r:id="rId40"/>
    <p:sldId id="382" r:id="rId41"/>
    <p:sldId id="383" r:id="rId42"/>
    <p:sldId id="384" r:id="rId43"/>
    <p:sldId id="355" r:id="rId44"/>
    <p:sldId id="359" r:id="rId45"/>
    <p:sldId id="356" r:id="rId46"/>
    <p:sldId id="319" r:id="rId47"/>
    <p:sldId id="361" r:id="rId48"/>
    <p:sldId id="362" r:id="rId49"/>
    <p:sldId id="364" r:id="rId50"/>
    <p:sldId id="365" r:id="rId51"/>
    <p:sldId id="367" r:id="rId52"/>
    <p:sldId id="368" r:id="rId53"/>
    <p:sldId id="369" r:id="rId54"/>
    <p:sldId id="370" r:id="rId55"/>
    <p:sldId id="371" r:id="rId56"/>
    <p:sldId id="372" r:id="rId57"/>
    <p:sldId id="373" r:id="rId58"/>
    <p:sldId id="385" r:id="rId59"/>
    <p:sldId id="269" r:id="rId60"/>
    <p:sldId id="274" r:id="rId61"/>
    <p:sldId id="387" r:id="rId62"/>
    <p:sldId id="277" r:id="rId63"/>
    <p:sldId id="275" r:id="rId64"/>
    <p:sldId id="386" r:id="rId65"/>
    <p:sldId id="278" r:id="rId66"/>
    <p:sldId id="279" r:id="rId67"/>
    <p:sldId id="280" r:id="rId68"/>
    <p:sldId id="281" r:id="rId69"/>
    <p:sldId id="37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76" autoAdjust="0"/>
    <p:restoredTop sz="87054"/>
  </p:normalViewPr>
  <p:slideViewPr>
    <p:cSldViewPr snapToGrid="0">
      <p:cViewPr varScale="1">
        <p:scale>
          <a:sx n="82" d="100"/>
          <a:sy n="82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DB548-55B3-EF48-9CA5-99B42B67F574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77AE68-9DE9-8846-AEAC-6A2B2D5A329A}">
      <dgm:prSet phldrT="[Text]"/>
      <dgm:spPr/>
      <dgm:t>
        <a:bodyPr/>
        <a:lstStyle/>
        <a:p>
          <a:r>
            <a:rPr lang="en-US" dirty="0"/>
            <a:t>Wrist Injury</a:t>
          </a:r>
        </a:p>
      </dgm:t>
    </dgm:pt>
    <dgm:pt modelId="{7026FEC1-840A-C347-812E-C226917EF4F5}" type="parTrans" cxnId="{4281AA31-6662-AD48-B083-6E236202BFC0}">
      <dgm:prSet/>
      <dgm:spPr/>
      <dgm:t>
        <a:bodyPr/>
        <a:lstStyle/>
        <a:p>
          <a:endParaRPr lang="en-US"/>
        </a:p>
      </dgm:t>
    </dgm:pt>
    <dgm:pt modelId="{8E607726-94EB-F749-898E-E4227C932FA6}" type="sibTrans" cxnId="{4281AA31-6662-AD48-B083-6E236202BFC0}">
      <dgm:prSet/>
      <dgm:spPr/>
      <dgm:t>
        <a:bodyPr/>
        <a:lstStyle/>
        <a:p>
          <a:endParaRPr lang="en-US"/>
        </a:p>
      </dgm:t>
    </dgm:pt>
    <dgm:pt modelId="{7E74438E-B6F9-1C49-B210-986D488364DF}">
      <dgm:prSet phldrT="[Text]"/>
      <dgm:spPr/>
      <dgm:t>
        <a:bodyPr/>
        <a:lstStyle/>
        <a:p>
          <a:r>
            <a:rPr lang="en-US" dirty="0"/>
            <a:t>(+) Physical Exam</a:t>
          </a:r>
        </a:p>
      </dgm:t>
    </dgm:pt>
    <dgm:pt modelId="{182C0F57-77E3-D74E-9928-ED70F3CCD011}" type="parTrans" cxnId="{F93C8E81-1E1C-C14F-9A2C-E17C904125FE}">
      <dgm:prSet/>
      <dgm:spPr/>
      <dgm:t>
        <a:bodyPr/>
        <a:lstStyle/>
        <a:p>
          <a:endParaRPr lang="en-US"/>
        </a:p>
      </dgm:t>
    </dgm:pt>
    <dgm:pt modelId="{095C3BF0-5FEE-4D48-96EF-F06025B8048F}" type="sibTrans" cxnId="{F93C8E81-1E1C-C14F-9A2C-E17C904125FE}">
      <dgm:prSet/>
      <dgm:spPr/>
      <dgm:t>
        <a:bodyPr/>
        <a:lstStyle/>
        <a:p>
          <a:endParaRPr lang="en-US"/>
        </a:p>
      </dgm:t>
    </dgm:pt>
    <dgm:pt modelId="{DBFD0621-3693-4E41-8989-6468210E1D49}">
      <dgm:prSet phldrT="[Text]"/>
      <dgm:spPr/>
      <dgm:t>
        <a:bodyPr/>
        <a:lstStyle/>
        <a:p>
          <a:r>
            <a:rPr lang="en-US" dirty="0"/>
            <a:t>X-rays: Normal</a:t>
          </a:r>
        </a:p>
      </dgm:t>
    </dgm:pt>
    <dgm:pt modelId="{16C84651-D61E-C949-A3A7-AD58EAD33573}" type="parTrans" cxnId="{AC830B92-035E-2147-936A-90A596A49CDF}">
      <dgm:prSet/>
      <dgm:spPr/>
      <dgm:t>
        <a:bodyPr/>
        <a:lstStyle/>
        <a:p>
          <a:endParaRPr lang="en-US"/>
        </a:p>
      </dgm:t>
    </dgm:pt>
    <dgm:pt modelId="{CB08BAF2-F797-5742-AF49-5BA679D6CB75}" type="sibTrans" cxnId="{AC830B92-035E-2147-936A-90A596A49CDF}">
      <dgm:prSet/>
      <dgm:spPr/>
      <dgm:t>
        <a:bodyPr/>
        <a:lstStyle/>
        <a:p>
          <a:endParaRPr lang="en-US"/>
        </a:p>
      </dgm:t>
    </dgm:pt>
    <dgm:pt modelId="{E9A25348-49D5-3F49-B160-C4A0385B8986}">
      <dgm:prSet phldrT="[Text]"/>
      <dgm:spPr/>
      <dgm:t>
        <a:bodyPr/>
        <a:lstStyle/>
        <a:p>
          <a:r>
            <a:rPr lang="en-US" dirty="0"/>
            <a:t>(-) Physical Exam</a:t>
          </a:r>
        </a:p>
      </dgm:t>
    </dgm:pt>
    <dgm:pt modelId="{BD316E4C-F528-7A49-8D9C-2B2180AF5122}" type="parTrans" cxnId="{634AD3EB-D955-7E4D-87EF-D70F87B65943}">
      <dgm:prSet/>
      <dgm:spPr/>
      <dgm:t>
        <a:bodyPr/>
        <a:lstStyle/>
        <a:p>
          <a:endParaRPr lang="en-US"/>
        </a:p>
      </dgm:t>
    </dgm:pt>
    <dgm:pt modelId="{44A618BD-32C2-D848-BE40-3876DC5257FC}" type="sibTrans" cxnId="{634AD3EB-D955-7E4D-87EF-D70F87B65943}">
      <dgm:prSet/>
      <dgm:spPr/>
      <dgm:t>
        <a:bodyPr/>
        <a:lstStyle/>
        <a:p>
          <a:endParaRPr lang="en-US"/>
        </a:p>
      </dgm:t>
    </dgm:pt>
    <dgm:pt modelId="{29F0A900-8A0B-154E-BABB-593738B4CBED}">
      <dgm:prSet phldrT="[Text]"/>
      <dgm:spPr/>
      <dgm:t>
        <a:bodyPr/>
        <a:lstStyle/>
        <a:p>
          <a:r>
            <a:rPr lang="en-US" dirty="0"/>
            <a:t>X-rays: Scaphoid fracture</a:t>
          </a:r>
        </a:p>
      </dgm:t>
    </dgm:pt>
    <dgm:pt modelId="{FD7E1C52-D564-0642-8EC6-CF1EC328540B}" type="parTrans" cxnId="{507A551C-2C91-6344-98CD-F5B811C7EFFA}">
      <dgm:prSet/>
      <dgm:spPr/>
      <dgm:t>
        <a:bodyPr/>
        <a:lstStyle/>
        <a:p>
          <a:endParaRPr lang="en-US"/>
        </a:p>
      </dgm:t>
    </dgm:pt>
    <dgm:pt modelId="{DEF4F6C3-8EE6-2049-8517-DB6694367A4B}" type="sibTrans" cxnId="{507A551C-2C91-6344-98CD-F5B811C7EFFA}">
      <dgm:prSet/>
      <dgm:spPr/>
      <dgm:t>
        <a:bodyPr/>
        <a:lstStyle/>
        <a:p>
          <a:endParaRPr lang="en-US"/>
        </a:p>
      </dgm:t>
    </dgm:pt>
    <dgm:pt modelId="{D85FF93E-7633-9448-A31F-EF3709938FEB}">
      <dgm:prSet phldrT="[Text]"/>
      <dgm:spPr/>
      <dgm:t>
        <a:bodyPr/>
        <a:lstStyle/>
        <a:p>
          <a:r>
            <a:rPr lang="en-US" dirty="0"/>
            <a:t>Treat according to fracture type</a:t>
          </a:r>
        </a:p>
      </dgm:t>
    </dgm:pt>
    <dgm:pt modelId="{0A4E8667-7E1B-9E49-9CB8-07F64D66B28E}" type="parTrans" cxnId="{A562A693-805D-9848-8F8A-3CEBCE32AF1F}">
      <dgm:prSet/>
      <dgm:spPr/>
      <dgm:t>
        <a:bodyPr/>
        <a:lstStyle/>
        <a:p>
          <a:endParaRPr lang="en-US"/>
        </a:p>
      </dgm:t>
    </dgm:pt>
    <dgm:pt modelId="{09AD5B30-E424-0C43-9954-85C3CC2CCA4F}" type="sibTrans" cxnId="{A562A693-805D-9848-8F8A-3CEBCE32AF1F}">
      <dgm:prSet/>
      <dgm:spPr/>
      <dgm:t>
        <a:bodyPr/>
        <a:lstStyle/>
        <a:p>
          <a:endParaRPr lang="en-US"/>
        </a:p>
      </dgm:t>
    </dgm:pt>
    <dgm:pt modelId="{B09114B4-A382-5242-AA31-2498C1694D82}">
      <dgm:prSet phldrT="[Text]"/>
      <dgm:spPr/>
      <dgm:t>
        <a:bodyPr/>
        <a:lstStyle/>
        <a:p>
          <a:r>
            <a:rPr lang="en-US" dirty="0"/>
            <a:t>Immobilize 7-10 days (thumb spica)</a:t>
          </a:r>
        </a:p>
      </dgm:t>
    </dgm:pt>
    <dgm:pt modelId="{CDC02C99-2D2C-0443-8F8E-B8D4C3A4B442}" type="parTrans" cxnId="{9ECA683B-FAB0-464B-BE5A-CE8CCD4A2CEA}">
      <dgm:prSet/>
      <dgm:spPr/>
      <dgm:t>
        <a:bodyPr/>
        <a:lstStyle/>
        <a:p>
          <a:endParaRPr lang="en-US"/>
        </a:p>
      </dgm:t>
    </dgm:pt>
    <dgm:pt modelId="{88328AA5-29F1-364D-A545-351553D3E05E}" type="sibTrans" cxnId="{9ECA683B-FAB0-464B-BE5A-CE8CCD4A2CEA}">
      <dgm:prSet/>
      <dgm:spPr/>
      <dgm:t>
        <a:bodyPr/>
        <a:lstStyle/>
        <a:p>
          <a:endParaRPr lang="en-US"/>
        </a:p>
      </dgm:t>
    </dgm:pt>
    <dgm:pt modelId="{E607DE2E-DA7B-9240-838C-42E66AA1662B}">
      <dgm:prSet phldrT="[Text]"/>
      <dgm:spPr/>
      <dgm:t>
        <a:bodyPr/>
        <a:lstStyle/>
        <a:p>
          <a:r>
            <a:rPr lang="en-US" dirty="0"/>
            <a:t>Symptomatic: Repeat X-rays</a:t>
          </a:r>
        </a:p>
      </dgm:t>
    </dgm:pt>
    <dgm:pt modelId="{FE01386B-C1B0-A045-B4E0-8D54D4CFC88E}" type="parTrans" cxnId="{E0B9BEE8-F27D-384F-AA4C-ACB6E6E613E0}">
      <dgm:prSet/>
      <dgm:spPr/>
      <dgm:t>
        <a:bodyPr/>
        <a:lstStyle/>
        <a:p>
          <a:endParaRPr lang="en-US"/>
        </a:p>
      </dgm:t>
    </dgm:pt>
    <dgm:pt modelId="{1ED69576-8CD2-9943-823E-783E58FB7BA1}" type="sibTrans" cxnId="{E0B9BEE8-F27D-384F-AA4C-ACB6E6E613E0}">
      <dgm:prSet/>
      <dgm:spPr/>
      <dgm:t>
        <a:bodyPr/>
        <a:lstStyle/>
        <a:p>
          <a:endParaRPr lang="en-US"/>
        </a:p>
      </dgm:t>
    </dgm:pt>
    <dgm:pt modelId="{C4E50801-E8D9-DB41-A355-95DB66B801CA}">
      <dgm:prSet phldrT="[Text]"/>
      <dgm:spPr/>
      <dgm:t>
        <a:bodyPr/>
        <a:lstStyle/>
        <a:p>
          <a:r>
            <a:rPr lang="en-US" dirty="0"/>
            <a:t>Treat other injuries accordingly</a:t>
          </a:r>
        </a:p>
      </dgm:t>
    </dgm:pt>
    <dgm:pt modelId="{0B40A514-153B-2542-8961-CE7D431944CF}" type="parTrans" cxnId="{23F38DE1-0831-014C-8C4C-A1693E764A2E}">
      <dgm:prSet/>
      <dgm:spPr/>
      <dgm:t>
        <a:bodyPr/>
        <a:lstStyle/>
        <a:p>
          <a:endParaRPr lang="en-US"/>
        </a:p>
      </dgm:t>
    </dgm:pt>
    <dgm:pt modelId="{3D6B2E64-7261-B04E-B476-2B702200FDED}" type="sibTrans" cxnId="{23F38DE1-0831-014C-8C4C-A1693E764A2E}">
      <dgm:prSet/>
      <dgm:spPr/>
      <dgm:t>
        <a:bodyPr/>
        <a:lstStyle/>
        <a:p>
          <a:endParaRPr lang="en-US"/>
        </a:p>
      </dgm:t>
    </dgm:pt>
    <dgm:pt modelId="{8C15015C-D1CB-7249-AC14-B9A4B14DC3E9}">
      <dgm:prSet phldrT="[Text]"/>
      <dgm:spPr/>
      <dgm:t>
        <a:bodyPr/>
        <a:lstStyle/>
        <a:p>
          <a:r>
            <a:rPr lang="en-US" dirty="0"/>
            <a:t>X-rays: Normal</a:t>
          </a:r>
        </a:p>
      </dgm:t>
    </dgm:pt>
    <dgm:pt modelId="{A60E53EB-9FF5-A648-9382-EE755D50284B}" type="parTrans" cxnId="{C2493F55-CD1B-AD42-A55D-F6990B6EB0E5}">
      <dgm:prSet/>
      <dgm:spPr/>
      <dgm:t>
        <a:bodyPr/>
        <a:lstStyle/>
        <a:p>
          <a:endParaRPr lang="en-US"/>
        </a:p>
      </dgm:t>
    </dgm:pt>
    <dgm:pt modelId="{2AE59D05-DE6D-4244-AE6C-DC2A66270BB0}" type="sibTrans" cxnId="{C2493F55-CD1B-AD42-A55D-F6990B6EB0E5}">
      <dgm:prSet/>
      <dgm:spPr/>
      <dgm:t>
        <a:bodyPr/>
        <a:lstStyle/>
        <a:p>
          <a:endParaRPr lang="en-US"/>
        </a:p>
      </dgm:t>
    </dgm:pt>
    <dgm:pt modelId="{B1404106-C0C2-1D42-A9B1-064E5B5A51D4}">
      <dgm:prSet phldrT="[Text]"/>
      <dgm:spPr/>
      <dgm:t>
        <a:bodyPr/>
        <a:lstStyle/>
        <a:p>
          <a:r>
            <a:rPr lang="en-US" dirty="0"/>
            <a:t>X-rays: Scaphoid fracture</a:t>
          </a:r>
        </a:p>
      </dgm:t>
    </dgm:pt>
    <dgm:pt modelId="{FF312F66-EABB-7141-8620-F9C1D83F0A6A}" type="parTrans" cxnId="{E62C1599-AEF7-C343-824E-ADDB83CE1BCB}">
      <dgm:prSet/>
      <dgm:spPr/>
      <dgm:t>
        <a:bodyPr/>
        <a:lstStyle/>
        <a:p>
          <a:endParaRPr lang="en-US"/>
        </a:p>
      </dgm:t>
    </dgm:pt>
    <dgm:pt modelId="{49EC5B76-FF21-D84F-9A1C-A963F7BCFCAA}" type="sibTrans" cxnId="{E62C1599-AEF7-C343-824E-ADDB83CE1BCB}">
      <dgm:prSet/>
      <dgm:spPr/>
      <dgm:t>
        <a:bodyPr/>
        <a:lstStyle/>
        <a:p>
          <a:endParaRPr lang="en-US"/>
        </a:p>
      </dgm:t>
    </dgm:pt>
    <dgm:pt modelId="{32003509-5455-A840-AAFE-0FF782C11F21}">
      <dgm:prSet phldrT="[Text]"/>
      <dgm:spPr/>
      <dgm:t>
        <a:bodyPr/>
        <a:lstStyle/>
        <a:p>
          <a:r>
            <a:rPr lang="en-US" dirty="0"/>
            <a:t>Treat according to fracture type</a:t>
          </a:r>
        </a:p>
      </dgm:t>
    </dgm:pt>
    <dgm:pt modelId="{B3B15842-0F4A-7041-AE66-3C92E4D60230}" type="parTrans" cxnId="{506FAD6A-A044-D74F-A07D-A7D52E7E5744}">
      <dgm:prSet/>
      <dgm:spPr/>
      <dgm:t>
        <a:bodyPr/>
        <a:lstStyle/>
        <a:p>
          <a:endParaRPr lang="en-US"/>
        </a:p>
      </dgm:t>
    </dgm:pt>
    <dgm:pt modelId="{7A698985-02C7-7641-873E-ADFCC4FA478D}" type="sibTrans" cxnId="{506FAD6A-A044-D74F-A07D-A7D52E7E5744}">
      <dgm:prSet/>
      <dgm:spPr/>
      <dgm:t>
        <a:bodyPr/>
        <a:lstStyle/>
        <a:p>
          <a:endParaRPr lang="en-US"/>
        </a:p>
      </dgm:t>
    </dgm:pt>
    <dgm:pt modelId="{3ED9F18B-63B2-3144-B1D3-06E618A468D3}">
      <dgm:prSet phldrT="[Text]"/>
      <dgm:spPr/>
      <dgm:t>
        <a:bodyPr/>
        <a:lstStyle/>
        <a:p>
          <a:r>
            <a:rPr lang="en-US" dirty="0"/>
            <a:t>MRI</a:t>
          </a:r>
        </a:p>
      </dgm:t>
    </dgm:pt>
    <dgm:pt modelId="{B678FE22-6BC1-1E49-952C-D3688AAF438C}" type="parTrans" cxnId="{CDB86649-16AA-8A41-BF68-CFDA529B85EB}">
      <dgm:prSet/>
      <dgm:spPr/>
      <dgm:t>
        <a:bodyPr/>
        <a:lstStyle/>
        <a:p>
          <a:endParaRPr lang="en-US"/>
        </a:p>
      </dgm:t>
    </dgm:pt>
    <dgm:pt modelId="{C9338ED8-BEA7-6641-9F8B-936AF54D2394}" type="sibTrans" cxnId="{CDB86649-16AA-8A41-BF68-CFDA529B85EB}">
      <dgm:prSet/>
      <dgm:spPr/>
      <dgm:t>
        <a:bodyPr/>
        <a:lstStyle/>
        <a:p>
          <a:endParaRPr lang="en-US"/>
        </a:p>
      </dgm:t>
    </dgm:pt>
    <dgm:pt modelId="{2EF69C6E-47F2-DD43-819C-EF409893268E}">
      <dgm:prSet phldrT="[Text]"/>
      <dgm:spPr/>
      <dgm:t>
        <a:bodyPr/>
        <a:lstStyle/>
        <a:p>
          <a:r>
            <a:rPr lang="en-US" dirty="0"/>
            <a:t>Recast &amp; follow up at 3 weeks</a:t>
          </a:r>
        </a:p>
      </dgm:t>
    </dgm:pt>
    <dgm:pt modelId="{B9DA8891-1034-2749-8F67-00E88086F637}" type="parTrans" cxnId="{832B9A9F-6898-6941-A379-17C087409051}">
      <dgm:prSet/>
      <dgm:spPr/>
      <dgm:t>
        <a:bodyPr/>
        <a:lstStyle/>
        <a:p>
          <a:endParaRPr lang="en-US"/>
        </a:p>
      </dgm:t>
    </dgm:pt>
    <dgm:pt modelId="{DCEEAB6C-B99E-074E-8A55-5724B830BF4C}" type="sibTrans" cxnId="{832B9A9F-6898-6941-A379-17C087409051}">
      <dgm:prSet/>
      <dgm:spPr/>
      <dgm:t>
        <a:bodyPr/>
        <a:lstStyle/>
        <a:p>
          <a:endParaRPr lang="en-US"/>
        </a:p>
      </dgm:t>
    </dgm:pt>
    <dgm:pt modelId="{3CEF8BE2-9A14-0043-A52F-997AE4477287}">
      <dgm:prSet phldrT="[Text]"/>
      <dgm:spPr/>
      <dgm:t>
        <a:bodyPr/>
        <a:lstStyle/>
        <a:p>
          <a:r>
            <a:rPr lang="en-US" dirty="0"/>
            <a:t>MRI or CT (if early diagnosis is necessary)</a:t>
          </a:r>
        </a:p>
      </dgm:t>
    </dgm:pt>
    <dgm:pt modelId="{92D69A8F-6B6F-F744-9169-6D78229A43FB}" type="parTrans" cxnId="{DE317139-F98F-234E-A3C1-6DA9B930918D}">
      <dgm:prSet/>
      <dgm:spPr/>
      <dgm:t>
        <a:bodyPr/>
        <a:lstStyle/>
        <a:p>
          <a:endParaRPr lang="en-US"/>
        </a:p>
      </dgm:t>
    </dgm:pt>
    <dgm:pt modelId="{94D8E724-F536-4944-A48A-B6491F7D34E6}" type="sibTrans" cxnId="{DE317139-F98F-234E-A3C1-6DA9B930918D}">
      <dgm:prSet/>
      <dgm:spPr/>
      <dgm:t>
        <a:bodyPr/>
        <a:lstStyle/>
        <a:p>
          <a:endParaRPr lang="en-US"/>
        </a:p>
      </dgm:t>
    </dgm:pt>
    <dgm:pt modelId="{2AFE4D5C-B645-6845-8C9D-E5FDA5F41B0C}">
      <dgm:prSet phldrT="[Text]"/>
      <dgm:spPr/>
      <dgm:t>
        <a:bodyPr/>
        <a:lstStyle/>
        <a:p>
          <a:r>
            <a:rPr lang="en-US" dirty="0"/>
            <a:t>Asymptomatic: No X-rays</a:t>
          </a:r>
        </a:p>
      </dgm:t>
    </dgm:pt>
    <dgm:pt modelId="{6CEB3175-6AB1-C042-8E5D-0F15D3726511}" type="parTrans" cxnId="{A0CE1978-CE0B-4D48-B727-936437429B26}">
      <dgm:prSet/>
      <dgm:spPr/>
      <dgm:t>
        <a:bodyPr/>
        <a:lstStyle/>
        <a:p>
          <a:endParaRPr lang="en-US"/>
        </a:p>
      </dgm:t>
    </dgm:pt>
    <dgm:pt modelId="{56DE364D-8DFF-6C4C-9159-306319F3409E}" type="sibTrans" cxnId="{A0CE1978-CE0B-4D48-B727-936437429B26}">
      <dgm:prSet/>
      <dgm:spPr/>
      <dgm:t>
        <a:bodyPr/>
        <a:lstStyle/>
        <a:p>
          <a:endParaRPr lang="en-US"/>
        </a:p>
      </dgm:t>
    </dgm:pt>
    <dgm:pt modelId="{0CEFC235-FD9D-C440-AF72-B44FC0E855B1}">
      <dgm:prSet phldrT="[Text]"/>
      <dgm:spPr/>
      <dgm:t>
        <a:bodyPr/>
        <a:lstStyle/>
        <a:p>
          <a:r>
            <a:rPr lang="en-US" dirty="0"/>
            <a:t>Treatment complete</a:t>
          </a:r>
        </a:p>
      </dgm:t>
    </dgm:pt>
    <dgm:pt modelId="{2A3D9A3F-25FF-324F-B110-53E4EBEEC00F}" type="parTrans" cxnId="{578BBA2C-4079-AB47-BF38-DBB833F8878D}">
      <dgm:prSet/>
      <dgm:spPr/>
      <dgm:t>
        <a:bodyPr/>
        <a:lstStyle/>
        <a:p>
          <a:endParaRPr lang="en-US"/>
        </a:p>
      </dgm:t>
    </dgm:pt>
    <dgm:pt modelId="{B45CEF74-D63B-9242-B29B-895ECBA63F1C}" type="sibTrans" cxnId="{578BBA2C-4079-AB47-BF38-DBB833F8878D}">
      <dgm:prSet/>
      <dgm:spPr/>
      <dgm:t>
        <a:bodyPr/>
        <a:lstStyle/>
        <a:p>
          <a:endParaRPr lang="en-US"/>
        </a:p>
      </dgm:t>
    </dgm:pt>
    <dgm:pt modelId="{9AD3BD1C-8343-274B-A2D5-CCEC546F5ED3}">
      <dgm:prSet phldrT="[Text]"/>
      <dgm:spPr/>
      <dgm:t>
        <a:bodyPr/>
        <a:lstStyle/>
        <a:p>
          <a:r>
            <a:rPr lang="en-US" dirty="0"/>
            <a:t>Treat according to advanced imaging findings</a:t>
          </a:r>
        </a:p>
      </dgm:t>
    </dgm:pt>
    <dgm:pt modelId="{C0FD86BE-B9AB-9E4F-A301-88A2BE7C300E}" type="parTrans" cxnId="{109BA934-8E06-CA44-8524-B95C9713C179}">
      <dgm:prSet/>
      <dgm:spPr/>
      <dgm:t>
        <a:bodyPr/>
        <a:lstStyle/>
        <a:p>
          <a:endParaRPr lang="en-US"/>
        </a:p>
      </dgm:t>
    </dgm:pt>
    <dgm:pt modelId="{B9AF122A-D9B1-384E-846D-05D970DCFDCD}" type="sibTrans" cxnId="{109BA934-8E06-CA44-8524-B95C9713C179}">
      <dgm:prSet/>
      <dgm:spPr/>
      <dgm:t>
        <a:bodyPr/>
        <a:lstStyle/>
        <a:p>
          <a:endParaRPr lang="en-US"/>
        </a:p>
      </dgm:t>
    </dgm:pt>
    <dgm:pt modelId="{CB6A4CB8-E5D1-2F47-ACEC-C80F6E2024F6}" type="pres">
      <dgm:prSet presAssocID="{E14DB548-55B3-EF48-9CA5-99B42B67F5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3CDCF31-FF79-644B-963A-6A98B7BBCE94}" type="pres">
      <dgm:prSet presAssocID="{4C77AE68-9DE9-8846-AEAC-6A2B2D5A329A}" presName="root1" presStyleCnt="0"/>
      <dgm:spPr/>
    </dgm:pt>
    <dgm:pt modelId="{50A45F72-7949-124B-9E6B-9802C40FA751}" type="pres">
      <dgm:prSet presAssocID="{4C77AE68-9DE9-8846-AEAC-6A2B2D5A329A}" presName="LevelOneTextNode" presStyleLbl="node0" presStyleIdx="0" presStyleCnt="1">
        <dgm:presLayoutVars>
          <dgm:chPref val="3"/>
        </dgm:presLayoutVars>
      </dgm:prSet>
      <dgm:spPr/>
    </dgm:pt>
    <dgm:pt modelId="{0BF090BF-696B-9042-AAFD-1B7D9447B943}" type="pres">
      <dgm:prSet presAssocID="{4C77AE68-9DE9-8846-AEAC-6A2B2D5A329A}" presName="level2hierChild" presStyleCnt="0"/>
      <dgm:spPr/>
    </dgm:pt>
    <dgm:pt modelId="{F7FB2831-5C45-D24A-A764-F7FB1C112885}" type="pres">
      <dgm:prSet presAssocID="{182C0F57-77E3-D74E-9928-ED70F3CCD011}" presName="conn2-1" presStyleLbl="parChTrans1D2" presStyleIdx="0" presStyleCnt="2"/>
      <dgm:spPr/>
    </dgm:pt>
    <dgm:pt modelId="{2859C6F2-E4B2-D64D-ACCA-6464B672E4C7}" type="pres">
      <dgm:prSet presAssocID="{182C0F57-77E3-D74E-9928-ED70F3CCD011}" presName="connTx" presStyleLbl="parChTrans1D2" presStyleIdx="0" presStyleCnt="2"/>
      <dgm:spPr/>
    </dgm:pt>
    <dgm:pt modelId="{61707CC9-EE80-EC49-BA56-6CBFB16F366C}" type="pres">
      <dgm:prSet presAssocID="{7E74438E-B6F9-1C49-B210-986D488364DF}" presName="root2" presStyleCnt="0"/>
      <dgm:spPr/>
    </dgm:pt>
    <dgm:pt modelId="{43FCED80-59B4-844E-BCD8-6158212B0D92}" type="pres">
      <dgm:prSet presAssocID="{7E74438E-B6F9-1C49-B210-986D488364DF}" presName="LevelTwoTextNode" presStyleLbl="node2" presStyleIdx="0" presStyleCnt="2">
        <dgm:presLayoutVars>
          <dgm:chPref val="3"/>
        </dgm:presLayoutVars>
      </dgm:prSet>
      <dgm:spPr/>
    </dgm:pt>
    <dgm:pt modelId="{A713556A-FC32-2347-A2A4-32C46A44DACA}" type="pres">
      <dgm:prSet presAssocID="{7E74438E-B6F9-1C49-B210-986D488364DF}" presName="level3hierChild" presStyleCnt="0"/>
      <dgm:spPr/>
    </dgm:pt>
    <dgm:pt modelId="{0FBF5984-6C18-3F4D-958B-1C823B782790}" type="pres">
      <dgm:prSet presAssocID="{16C84651-D61E-C949-A3A7-AD58EAD33573}" presName="conn2-1" presStyleLbl="parChTrans1D3" presStyleIdx="0" presStyleCnt="3"/>
      <dgm:spPr/>
    </dgm:pt>
    <dgm:pt modelId="{459DDA15-72EA-EC47-851B-CECF99A95FF1}" type="pres">
      <dgm:prSet presAssocID="{16C84651-D61E-C949-A3A7-AD58EAD33573}" presName="connTx" presStyleLbl="parChTrans1D3" presStyleIdx="0" presStyleCnt="3"/>
      <dgm:spPr/>
    </dgm:pt>
    <dgm:pt modelId="{018AEB79-302A-394D-9490-5E3BEBAFB7A3}" type="pres">
      <dgm:prSet presAssocID="{DBFD0621-3693-4E41-8989-6468210E1D49}" presName="root2" presStyleCnt="0"/>
      <dgm:spPr/>
    </dgm:pt>
    <dgm:pt modelId="{020BD439-3A70-7F4F-9CAF-46B0586E0CBC}" type="pres">
      <dgm:prSet presAssocID="{DBFD0621-3693-4E41-8989-6468210E1D49}" presName="LevelTwoTextNode" presStyleLbl="node3" presStyleIdx="0" presStyleCnt="3" custLinFactNeighborX="4159" custLinFactNeighborY="3540">
        <dgm:presLayoutVars>
          <dgm:chPref val="3"/>
        </dgm:presLayoutVars>
      </dgm:prSet>
      <dgm:spPr/>
    </dgm:pt>
    <dgm:pt modelId="{92D15A9E-7801-7D49-BFCF-CD125DB802A8}" type="pres">
      <dgm:prSet presAssocID="{DBFD0621-3693-4E41-8989-6468210E1D49}" presName="level3hierChild" presStyleCnt="0"/>
      <dgm:spPr/>
    </dgm:pt>
    <dgm:pt modelId="{9F28D877-69E0-4C4F-B59D-527EBF59C0B3}" type="pres">
      <dgm:prSet presAssocID="{CDC02C99-2D2C-0443-8F8E-B8D4C3A4B442}" presName="conn2-1" presStyleLbl="parChTrans1D4" presStyleIdx="0" presStyleCnt="12"/>
      <dgm:spPr/>
    </dgm:pt>
    <dgm:pt modelId="{11DBB9AF-324D-3D4E-A1E5-47DFEDD28E78}" type="pres">
      <dgm:prSet presAssocID="{CDC02C99-2D2C-0443-8F8E-B8D4C3A4B442}" presName="connTx" presStyleLbl="parChTrans1D4" presStyleIdx="0" presStyleCnt="12"/>
      <dgm:spPr/>
    </dgm:pt>
    <dgm:pt modelId="{BE338BBA-ADC6-C445-84BE-DBAF01CCCAEE}" type="pres">
      <dgm:prSet presAssocID="{B09114B4-A382-5242-AA31-2498C1694D82}" presName="root2" presStyleCnt="0"/>
      <dgm:spPr/>
    </dgm:pt>
    <dgm:pt modelId="{B55734FA-940C-D448-9812-44F0B53E08CB}" type="pres">
      <dgm:prSet presAssocID="{B09114B4-A382-5242-AA31-2498C1694D82}" presName="LevelTwoTextNode" presStyleLbl="node4" presStyleIdx="0" presStyleCnt="12">
        <dgm:presLayoutVars>
          <dgm:chPref val="3"/>
        </dgm:presLayoutVars>
      </dgm:prSet>
      <dgm:spPr/>
    </dgm:pt>
    <dgm:pt modelId="{138535EA-B904-1842-BE57-116154D64313}" type="pres">
      <dgm:prSet presAssocID="{B09114B4-A382-5242-AA31-2498C1694D82}" presName="level3hierChild" presStyleCnt="0"/>
      <dgm:spPr/>
    </dgm:pt>
    <dgm:pt modelId="{207DE677-44A6-AF4D-8850-BBBE1A74718A}" type="pres">
      <dgm:prSet presAssocID="{FE01386B-C1B0-A045-B4E0-8D54D4CFC88E}" presName="conn2-1" presStyleLbl="parChTrans1D4" presStyleIdx="1" presStyleCnt="12"/>
      <dgm:spPr/>
    </dgm:pt>
    <dgm:pt modelId="{6A18B759-F533-404F-AC30-233F5F28DCD1}" type="pres">
      <dgm:prSet presAssocID="{FE01386B-C1B0-A045-B4E0-8D54D4CFC88E}" presName="connTx" presStyleLbl="parChTrans1D4" presStyleIdx="1" presStyleCnt="12"/>
      <dgm:spPr/>
    </dgm:pt>
    <dgm:pt modelId="{B77E5CEF-FABF-0E4C-ACCC-43770773C0F6}" type="pres">
      <dgm:prSet presAssocID="{E607DE2E-DA7B-9240-838C-42E66AA1662B}" presName="root2" presStyleCnt="0"/>
      <dgm:spPr/>
    </dgm:pt>
    <dgm:pt modelId="{83131371-5F6D-9C4E-B76D-42D687565896}" type="pres">
      <dgm:prSet presAssocID="{E607DE2E-DA7B-9240-838C-42E66AA1662B}" presName="LevelTwoTextNode" presStyleLbl="node4" presStyleIdx="1" presStyleCnt="12">
        <dgm:presLayoutVars>
          <dgm:chPref val="3"/>
        </dgm:presLayoutVars>
      </dgm:prSet>
      <dgm:spPr/>
    </dgm:pt>
    <dgm:pt modelId="{458C338A-7D26-7D41-97C8-75A62F4098CD}" type="pres">
      <dgm:prSet presAssocID="{E607DE2E-DA7B-9240-838C-42E66AA1662B}" presName="level3hierChild" presStyleCnt="0"/>
      <dgm:spPr/>
    </dgm:pt>
    <dgm:pt modelId="{094F90C2-75EA-2B41-A07F-2649763AB627}" type="pres">
      <dgm:prSet presAssocID="{A60E53EB-9FF5-A648-9382-EE755D50284B}" presName="conn2-1" presStyleLbl="parChTrans1D4" presStyleIdx="2" presStyleCnt="12"/>
      <dgm:spPr/>
    </dgm:pt>
    <dgm:pt modelId="{BE6719A3-589E-C243-BD3E-B3F7A5AE250F}" type="pres">
      <dgm:prSet presAssocID="{A60E53EB-9FF5-A648-9382-EE755D50284B}" presName="connTx" presStyleLbl="parChTrans1D4" presStyleIdx="2" presStyleCnt="12"/>
      <dgm:spPr/>
    </dgm:pt>
    <dgm:pt modelId="{6401BA60-AF1E-8F4F-9799-A9C78DD476D4}" type="pres">
      <dgm:prSet presAssocID="{8C15015C-D1CB-7249-AC14-B9A4B14DC3E9}" presName="root2" presStyleCnt="0"/>
      <dgm:spPr/>
    </dgm:pt>
    <dgm:pt modelId="{B5AB3B13-2693-FB4B-AF1E-70C5600B58A7}" type="pres">
      <dgm:prSet presAssocID="{8C15015C-D1CB-7249-AC14-B9A4B14DC3E9}" presName="LevelTwoTextNode" presStyleLbl="node4" presStyleIdx="2" presStyleCnt="12">
        <dgm:presLayoutVars>
          <dgm:chPref val="3"/>
        </dgm:presLayoutVars>
      </dgm:prSet>
      <dgm:spPr/>
    </dgm:pt>
    <dgm:pt modelId="{3EB762CD-9355-5540-8F6D-EF92008C2CFD}" type="pres">
      <dgm:prSet presAssocID="{8C15015C-D1CB-7249-AC14-B9A4B14DC3E9}" presName="level3hierChild" presStyleCnt="0"/>
      <dgm:spPr/>
    </dgm:pt>
    <dgm:pt modelId="{D11F0BD3-D5AD-EF43-9E2B-CB1CB240AACE}" type="pres">
      <dgm:prSet presAssocID="{B678FE22-6BC1-1E49-952C-D3688AAF438C}" presName="conn2-1" presStyleLbl="parChTrans1D4" presStyleIdx="3" presStyleCnt="12"/>
      <dgm:spPr/>
    </dgm:pt>
    <dgm:pt modelId="{01786492-BB7D-8A43-8EA0-B3B3DD520020}" type="pres">
      <dgm:prSet presAssocID="{B678FE22-6BC1-1E49-952C-D3688AAF438C}" presName="connTx" presStyleLbl="parChTrans1D4" presStyleIdx="3" presStyleCnt="12"/>
      <dgm:spPr/>
    </dgm:pt>
    <dgm:pt modelId="{534F7570-2251-4B48-AEAE-F9A30047B865}" type="pres">
      <dgm:prSet presAssocID="{3ED9F18B-63B2-3144-B1D3-06E618A468D3}" presName="root2" presStyleCnt="0"/>
      <dgm:spPr/>
    </dgm:pt>
    <dgm:pt modelId="{10819FA4-B980-5C47-BFF8-A7FC92136720}" type="pres">
      <dgm:prSet presAssocID="{3ED9F18B-63B2-3144-B1D3-06E618A468D3}" presName="LevelTwoTextNode" presStyleLbl="node4" presStyleIdx="3" presStyleCnt="12">
        <dgm:presLayoutVars>
          <dgm:chPref val="3"/>
        </dgm:presLayoutVars>
      </dgm:prSet>
      <dgm:spPr/>
    </dgm:pt>
    <dgm:pt modelId="{A2A2157D-A0A7-4542-A201-73A00D3D75D7}" type="pres">
      <dgm:prSet presAssocID="{3ED9F18B-63B2-3144-B1D3-06E618A468D3}" presName="level3hierChild" presStyleCnt="0"/>
      <dgm:spPr/>
    </dgm:pt>
    <dgm:pt modelId="{35F4A4E2-9C84-1045-B70C-FD2F8364FD65}" type="pres">
      <dgm:prSet presAssocID="{B9DA8891-1034-2749-8F67-00E88086F637}" presName="conn2-1" presStyleLbl="parChTrans1D4" presStyleIdx="4" presStyleCnt="12"/>
      <dgm:spPr/>
    </dgm:pt>
    <dgm:pt modelId="{455BAB0E-2B9D-944B-A9EE-82D7E8542613}" type="pres">
      <dgm:prSet presAssocID="{B9DA8891-1034-2749-8F67-00E88086F637}" presName="connTx" presStyleLbl="parChTrans1D4" presStyleIdx="4" presStyleCnt="12"/>
      <dgm:spPr/>
    </dgm:pt>
    <dgm:pt modelId="{5C266581-99B2-D543-888A-5E3E87A3F839}" type="pres">
      <dgm:prSet presAssocID="{2EF69C6E-47F2-DD43-819C-EF409893268E}" presName="root2" presStyleCnt="0"/>
      <dgm:spPr/>
    </dgm:pt>
    <dgm:pt modelId="{556EE3F3-863C-5B42-8C79-7E175718C4BB}" type="pres">
      <dgm:prSet presAssocID="{2EF69C6E-47F2-DD43-819C-EF409893268E}" presName="LevelTwoTextNode" presStyleLbl="node4" presStyleIdx="4" presStyleCnt="12">
        <dgm:presLayoutVars>
          <dgm:chPref val="3"/>
        </dgm:presLayoutVars>
      </dgm:prSet>
      <dgm:spPr/>
    </dgm:pt>
    <dgm:pt modelId="{46AFEC14-56C0-5348-A083-3C4B419DAF48}" type="pres">
      <dgm:prSet presAssocID="{2EF69C6E-47F2-DD43-819C-EF409893268E}" presName="level3hierChild" presStyleCnt="0"/>
      <dgm:spPr/>
    </dgm:pt>
    <dgm:pt modelId="{85354720-8FC0-024A-98BB-9BD005EB9010}" type="pres">
      <dgm:prSet presAssocID="{FF312F66-EABB-7141-8620-F9C1D83F0A6A}" presName="conn2-1" presStyleLbl="parChTrans1D4" presStyleIdx="5" presStyleCnt="12"/>
      <dgm:spPr/>
    </dgm:pt>
    <dgm:pt modelId="{07B5B019-1C21-C142-B18F-0578B1391418}" type="pres">
      <dgm:prSet presAssocID="{FF312F66-EABB-7141-8620-F9C1D83F0A6A}" presName="connTx" presStyleLbl="parChTrans1D4" presStyleIdx="5" presStyleCnt="12"/>
      <dgm:spPr/>
    </dgm:pt>
    <dgm:pt modelId="{851C8882-C469-F447-9DA1-5A73A332C279}" type="pres">
      <dgm:prSet presAssocID="{B1404106-C0C2-1D42-A9B1-064E5B5A51D4}" presName="root2" presStyleCnt="0"/>
      <dgm:spPr/>
    </dgm:pt>
    <dgm:pt modelId="{F128A21B-B298-4F4E-BA92-BC97B4E1B2EB}" type="pres">
      <dgm:prSet presAssocID="{B1404106-C0C2-1D42-A9B1-064E5B5A51D4}" presName="LevelTwoTextNode" presStyleLbl="node4" presStyleIdx="5" presStyleCnt="12">
        <dgm:presLayoutVars>
          <dgm:chPref val="3"/>
        </dgm:presLayoutVars>
      </dgm:prSet>
      <dgm:spPr/>
    </dgm:pt>
    <dgm:pt modelId="{3652F0EE-CF9F-374C-8935-C33958E60214}" type="pres">
      <dgm:prSet presAssocID="{B1404106-C0C2-1D42-A9B1-064E5B5A51D4}" presName="level3hierChild" presStyleCnt="0"/>
      <dgm:spPr/>
    </dgm:pt>
    <dgm:pt modelId="{75137A93-9A36-E24C-AE10-600C2747A87D}" type="pres">
      <dgm:prSet presAssocID="{B3B15842-0F4A-7041-AE66-3C92E4D60230}" presName="conn2-1" presStyleLbl="parChTrans1D4" presStyleIdx="6" presStyleCnt="12"/>
      <dgm:spPr/>
    </dgm:pt>
    <dgm:pt modelId="{57170301-FBB9-0047-B282-267EFB814738}" type="pres">
      <dgm:prSet presAssocID="{B3B15842-0F4A-7041-AE66-3C92E4D60230}" presName="connTx" presStyleLbl="parChTrans1D4" presStyleIdx="6" presStyleCnt="12"/>
      <dgm:spPr/>
    </dgm:pt>
    <dgm:pt modelId="{A9883056-C2E4-3241-870F-01A6983D79B8}" type="pres">
      <dgm:prSet presAssocID="{32003509-5455-A840-AAFE-0FF782C11F21}" presName="root2" presStyleCnt="0"/>
      <dgm:spPr/>
    </dgm:pt>
    <dgm:pt modelId="{A6D1956C-A38B-4743-93CE-D1FF03CBA4A2}" type="pres">
      <dgm:prSet presAssocID="{32003509-5455-A840-AAFE-0FF782C11F21}" presName="LevelTwoTextNode" presStyleLbl="node4" presStyleIdx="6" presStyleCnt="12">
        <dgm:presLayoutVars>
          <dgm:chPref val="3"/>
        </dgm:presLayoutVars>
      </dgm:prSet>
      <dgm:spPr/>
    </dgm:pt>
    <dgm:pt modelId="{25C362D9-C7B8-EF41-9CAE-4158852487AC}" type="pres">
      <dgm:prSet presAssocID="{32003509-5455-A840-AAFE-0FF782C11F21}" presName="level3hierChild" presStyleCnt="0"/>
      <dgm:spPr/>
    </dgm:pt>
    <dgm:pt modelId="{BD4195D5-8017-914D-87A2-6BF35DD99479}" type="pres">
      <dgm:prSet presAssocID="{6CEB3175-6AB1-C042-8E5D-0F15D3726511}" presName="conn2-1" presStyleLbl="parChTrans1D4" presStyleIdx="7" presStyleCnt="12"/>
      <dgm:spPr/>
    </dgm:pt>
    <dgm:pt modelId="{C13F309B-3C14-AF49-80B2-F0A08F408368}" type="pres">
      <dgm:prSet presAssocID="{6CEB3175-6AB1-C042-8E5D-0F15D3726511}" presName="connTx" presStyleLbl="parChTrans1D4" presStyleIdx="7" presStyleCnt="12"/>
      <dgm:spPr/>
    </dgm:pt>
    <dgm:pt modelId="{564CFC56-39A6-BF4E-8520-F3D907615B35}" type="pres">
      <dgm:prSet presAssocID="{2AFE4D5C-B645-6845-8C9D-E5FDA5F41B0C}" presName="root2" presStyleCnt="0"/>
      <dgm:spPr/>
    </dgm:pt>
    <dgm:pt modelId="{CEB05274-F258-F74F-89E7-4358474EC7C3}" type="pres">
      <dgm:prSet presAssocID="{2AFE4D5C-B645-6845-8C9D-E5FDA5F41B0C}" presName="LevelTwoTextNode" presStyleLbl="node4" presStyleIdx="7" presStyleCnt="12">
        <dgm:presLayoutVars>
          <dgm:chPref val="3"/>
        </dgm:presLayoutVars>
      </dgm:prSet>
      <dgm:spPr/>
    </dgm:pt>
    <dgm:pt modelId="{0730122C-B8FD-3A40-8413-75C6F390CA90}" type="pres">
      <dgm:prSet presAssocID="{2AFE4D5C-B645-6845-8C9D-E5FDA5F41B0C}" presName="level3hierChild" presStyleCnt="0"/>
      <dgm:spPr/>
    </dgm:pt>
    <dgm:pt modelId="{7E2CBD42-A4FD-7745-B432-662FD10B644B}" type="pres">
      <dgm:prSet presAssocID="{2A3D9A3F-25FF-324F-B110-53E4EBEEC00F}" presName="conn2-1" presStyleLbl="parChTrans1D4" presStyleIdx="8" presStyleCnt="12"/>
      <dgm:spPr/>
    </dgm:pt>
    <dgm:pt modelId="{B3E26887-31FF-5F42-A8F7-B33C12A621FC}" type="pres">
      <dgm:prSet presAssocID="{2A3D9A3F-25FF-324F-B110-53E4EBEEC00F}" presName="connTx" presStyleLbl="parChTrans1D4" presStyleIdx="8" presStyleCnt="12"/>
      <dgm:spPr/>
    </dgm:pt>
    <dgm:pt modelId="{A1F484D8-2AB6-8A41-A827-E0949A3C0F8C}" type="pres">
      <dgm:prSet presAssocID="{0CEFC235-FD9D-C440-AF72-B44FC0E855B1}" presName="root2" presStyleCnt="0"/>
      <dgm:spPr/>
    </dgm:pt>
    <dgm:pt modelId="{5B9841F1-4CD8-D64A-8125-ECD712D33418}" type="pres">
      <dgm:prSet presAssocID="{0CEFC235-FD9D-C440-AF72-B44FC0E855B1}" presName="LevelTwoTextNode" presStyleLbl="node4" presStyleIdx="8" presStyleCnt="12">
        <dgm:presLayoutVars>
          <dgm:chPref val="3"/>
        </dgm:presLayoutVars>
      </dgm:prSet>
      <dgm:spPr/>
    </dgm:pt>
    <dgm:pt modelId="{2EF70DB1-64A0-CC4B-9291-9D4CD6A36719}" type="pres">
      <dgm:prSet presAssocID="{0CEFC235-FD9D-C440-AF72-B44FC0E855B1}" presName="level3hierChild" presStyleCnt="0"/>
      <dgm:spPr/>
    </dgm:pt>
    <dgm:pt modelId="{58E04C73-FD59-5942-849E-42398383E613}" type="pres">
      <dgm:prSet presAssocID="{92D69A8F-6B6F-F744-9169-6D78229A43FB}" presName="conn2-1" presStyleLbl="parChTrans1D4" presStyleIdx="9" presStyleCnt="12"/>
      <dgm:spPr/>
    </dgm:pt>
    <dgm:pt modelId="{16400762-3822-8A45-9E2F-AA022FB8107F}" type="pres">
      <dgm:prSet presAssocID="{92D69A8F-6B6F-F744-9169-6D78229A43FB}" presName="connTx" presStyleLbl="parChTrans1D4" presStyleIdx="9" presStyleCnt="12"/>
      <dgm:spPr/>
    </dgm:pt>
    <dgm:pt modelId="{E715421D-00AA-FD4D-828F-BA84B0609A1D}" type="pres">
      <dgm:prSet presAssocID="{3CEF8BE2-9A14-0043-A52F-997AE4477287}" presName="root2" presStyleCnt="0"/>
      <dgm:spPr/>
    </dgm:pt>
    <dgm:pt modelId="{23A0A7D6-B236-1842-BA60-9DC013693931}" type="pres">
      <dgm:prSet presAssocID="{3CEF8BE2-9A14-0043-A52F-997AE4477287}" presName="LevelTwoTextNode" presStyleLbl="node4" presStyleIdx="9" presStyleCnt="12">
        <dgm:presLayoutVars>
          <dgm:chPref val="3"/>
        </dgm:presLayoutVars>
      </dgm:prSet>
      <dgm:spPr/>
    </dgm:pt>
    <dgm:pt modelId="{4C34BFCA-0908-1E40-BC24-CEB6780CAAE5}" type="pres">
      <dgm:prSet presAssocID="{3CEF8BE2-9A14-0043-A52F-997AE4477287}" presName="level3hierChild" presStyleCnt="0"/>
      <dgm:spPr/>
    </dgm:pt>
    <dgm:pt modelId="{2F268B3C-6893-0F44-8587-1302F5BB3F17}" type="pres">
      <dgm:prSet presAssocID="{C0FD86BE-B9AB-9E4F-A301-88A2BE7C300E}" presName="conn2-1" presStyleLbl="parChTrans1D4" presStyleIdx="10" presStyleCnt="12"/>
      <dgm:spPr/>
    </dgm:pt>
    <dgm:pt modelId="{8188DE95-6D44-D441-B200-182FC9D1A911}" type="pres">
      <dgm:prSet presAssocID="{C0FD86BE-B9AB-9E4F-A301-88A2BE7C300E}" presName="connTx" presStyleLbl="parChTrans1D4" presStyleIdx="10" presStyleCnt="12"/>
      <dgm:spPr/>
    </dgm:pt>
    <dgm:pt modelId="{729DAC29-0216-2F4F-A783-E9F080A67705}" type="pres">
      <dgm:prSet presAssocID="{9AD3BD1C-8343-274B-A2D5-CCEC546F5ED3}" presName="root2" presStyleCnt="0"/>
      <dgm:spPr/>
    </dgm:pt>
    <dgm:pt modelId="{7DD9020C-3D2A-9B4E-8600-68C2E29A9BCF}" type="pres">
      <dgm:prSet presAssocID="{9AD3BD1C-8343-274B-A2D5-CCEC546F5ED3}" presName="LevelTwoTextNode" presStyleLbl="node4" presStyleIdx="10" presStyleCnt="12">
        <dgm:presLayoutVars>
          <dgm:chPref val="3"/>
        </dgm:presLayoutVars>
      </dgm:prSet>
      <dgm:spPr/>
    </dgm:pt>
    <dgm:pt modelId="{45C608B5-7F61-114D-93DF-3E6575AB9FED}" type="pres">
      <dgm:prSet presAssocID="{9AD3BD1C-8343-274B-A2D5-CCEC546F5ED3}" presName="level3hierChild" presStyleCnt="0"/>
      <dgm:spPr/>
    </dgm:pt>
    <dgm:pt modelId="{6CBF1971-B6FC-784F-B477-0DBBFAD7EEA3}" type="pres">
      <dgm:prSet presAssocID="{FD7E1C52-D564-0642-8EC6-CF1EC328540B}" presName="conn2-1" presStyleLbl="parChTrans1D3" presStyleIdx="1" presStyleCnt="3"/>
      <dgm:spPr/>
    </dgm:pt>
    <dgm:pt modelId="{0979816D-C83E-B94C-9647-1C5D25495697}" type="pres">
      <dgm:prSet presAssocID="{FD7E1C52-D564-0642-8EC6-CF1EC328540B}" presName="connTx" presStyleLbl="parChTrans1D3" presStyleIdx="1" presStyleCnt="3"/>
      <dgm:spPr/>
    </dgm:pt>
    <dgm:pt modelId="{355ED9D6-5CE1-AB48-9888-70D093F733A1}" type="pres">
      <dgm:prSet presAssocID="{29F0A900-8A0B-154E-BABB-593738B4CBED}" presName="root2" presStyleCnt="0"/>
      <dgm:spPr/>
    </dgm:pt>
    <dgm:pt modelId="{2293958E-C999-C246-A63F-58D7A456D78B}" type="pres">
      <dgm:prSet presAssocID="{29F0A900-8A0B-154E-BABB-593738B4CBED}" presName="LevelTwoTextNode" presStyleLbl="node3" presStyleIdx="1" presStyleCnt="3">
        <dgm:presLayoutVars>
          <dgm:chPref val="3"/>
        </dgm:presLayoutVars>
      </dgm:prSet>
      <dgm:spPr/>
    </dgm:pt>
    <dgm:pt modelId="{1711BE05-111D-804B-97C2-C82D1CEE51DD}" type="pres">
      <dgm:prSet presAssocID="{29F0A900-8A0B-154E-BABB-593738B4CBED}" presName="level3hierChild" presStyleCnt="0"/>
      <dgm:spPr/>
    </dgm:pt>
    <dgm:pt modelId="{6762E44F-52C7-7848-8A68-60133B089288}" type="pres">
      <dgm:prSet presAssocID="{0A4E8667-7E1B-9E49-9CB8-07F64D66B28E}" presName="conn2-1" presStyleLbl="parChTrans1D4" presStyleIdx="11" presStyleCnt="12"/>
      <dgm:spPr/>
    </dgm:pt>
    <dgm:pt modelId="{E2824FE7-6242-944C-B3E3-B9A0E3A485D0}" type="pres">
      <dgm:prSet presAssocID="{0A4E8667-7E1B-9E49-9CB8-07F64D66B28E}" presName="connTx" presStyleLbl="parChTrans1D4" presStyleIdx="11" presStyleCnt="12"/>
      <dgm:spPr/>
    </dgm:pt>
    <dgm:pt modelId="{041B7FC8-56E1-B141-A4A9-8AACF8CAB247}" type="pres">
      <dgm:prSet presAssocID="{D85FF93E-7633-9448-A31F-EF3709938FEB}" presName="root2" presStyleCnt="0"/>
      <dgm:spPr/>
    </dgm:pt>
    <dgm:pt modelId="{1B486BE4-2AD9-3442-99BA-C8C96274C80C}" type="pres">
      <dgm:prSet presAssocID="{D85FF93E-7633-9448-A31F-EF3709938FEB}" presName="LevelTwoTextNode" presStyleLbl="node4" presStyleIdx="11" presStyleCnt="12">
        <dgm:presLayoutVars>
          <dgm:chPref val="3"/>
        </dgm:presLayoutVars>
      </dgm:prSet>
      <dgm:spPr/>
    </dgm:pt>
    <dgm:pt modelId="{A5C03A7A-406E-3B42-98D0-F48E42CB214D}" type="pres">
      <dgm:prSet presAssocID="{D85FF93E-7633-9448-A31F-EF3709938FEB}" presName="level3hierChild" presStyleCnt="0"/>
      <dgm:spPr/>
    </dgm:pt>
    <dgm:pt modelId="{13C996A9-D6A5-7E4F-868B-8360B1C5B5C7}" type="pres">
      <dgm:prSet presAssocID="{BD316E4C-F528-7A49-8D9C-2B2180AF5122}" presName="conn2-1" presStyleLbl="parChTrans1D2" presStyleIdx="1" presStyleCnt="2"/>
      <dgm:spPr/>
    </dgm:pt>
    <dgm:pt modelId="{CB137425-1A1B-A64F-8249-176CEB9A5274}" type="pres">
      <dgm:prSet presAssocID="{BD316E4C-F528-7A49-8D9C-2B2180AF5122}" presName="connTx" presStyleLbl="parChTrans1D2" presStyleIdx="1" presStyleCnt="2"/>
      <dgm:spPr/>
    </dgm:pt>
    <dgm:pt modelId="{81062987-8B60-4E47-BA76-16DCABF54EB6}" type="pres">
      <dgm:prSet presAssocID="{E9A25348-49D5-3F49-B160-C4A0385B8986}" presName="root2" presStyleCnt="0"/>
      <dgm:spPr/>
    </dgm:pt>
    <dgm:pt modelId="{CAEF2AF3-166C-9740-987F-D6ABEB811D3C}" type="pres">
      <dgm:prSet presAssocID="{E9A25348-49D5-3F49-B160-C4A0385B8986}" presName="LevelTwoTextNode" presStyleLbl="node2" presStyleIdx="1" presStyleCnt="2">
        <dgm:presLayoutVars>
          <dgm:chPref val="3"/>
        </dgm:presLayoutVars>
      </dgm:prSet>
      <dgm:spPr/>
    </dgm:pt>
    <dgm:pt modelId="{AA9EC76E-33C5-FE4F-A0C8-D09DE967804A}" type="pres">
      <dgm:prSet presAssocID="{E9A25348-49D5-3F49-B160-C4A0385B8986}" presName="level3hierChild" presStyleCnt="0"/>
      <dgm:spPr/>
    </dgm:pt>
    <dgm:pt modelId="{97C1277E-19A3-AA49-A05B-5FF1338253D9}" type="pres">
      <dgm:prSet presAssocID="{0B40A514-153B-2542-8961-CE7D431944CF}" presName="conn2-1" presStyleLbl="parChTrans1D3" presStyleIdx="2" presStyleCnt="3"/>
      <dgm:spPr/>
    </dgm:pt>
    <dgm:pt modelId="{2EF5E680-1116-C24E-B80B-A57E00EE7387}" type="pres">
      <dgm:prSet presAssocID="{0B40A514-153B-2542-8961-CE7D431944CF}" presName="connTx" presStyleLbl="parChTrans1D3" presStyleIdx="2" presStyleCnt="3"/>
      <dgm:spPr/>
    </dgm:pt>
    <dgm:pt modelId="{A0D64F55-D175-B348-AC25-736E502DB20C}" type="pres">
      <dgm:prSet presAssocID="{C4E50801-E8D9-DB41-A355-95DB66B801CA}" presName="root2" presStyleCnt="0"/>
      <dgm:spPr/>
    </dgm:pt>
    <dgm:pt modelId="{A4A77087-3F2A-B042-B23F-F449930A3C58}" type="pres">
      <dgm:prSet presAssocID="{C4E50801-E8D9-DB41-A355-95DB66B801CA}" presName="LevelTwoTextNode" presStyleLbl="node3" presStyleIdx="2" presStyleCnt="3">
        <dgm:presLayoutVars>
          <dgm:chPref val="3"/>
        </dgm:presLayoutVars>
      </dgm:prSet>
      <dgm:spPr/>
    </dgm:pt>
    <dgm:pt modelId="{C2B30A12-BD44-AA4F-9E84-D9700B8074D3}" type="pres">
      <dgm:prSet presAssocID="{C4E50801-E8D9-DB41-A355-95DB66B801CA}" presName="level3hierChild" presStyleCnt="0"/>
      <dgm:spPr/>
    </dgm:pt>
  </dgm:ptLst>
  <dgm:cxnLst>
    <dgm:cxn modelId="{BA863F01-63D5-1D4E-91B2-4503AE54941E}" type="presOf" srcId="{32003509-5455-A840-AAFE-0FF782C11F21}" destId="{A6D1956C-A38B-4743-93CE-D1FF03CBA4A2}" srcOrd="0" destOrd="0" presId="urn:microsoft.com/office/officeart/2005/8/layout/hierarchy2"/>
    <dgm:cxn modelId="{A688AD07-A5F2-2047-BA90-D9FAFB7C2E0C}" type="presOf" srcId="{BD316E4C-F528-7A49-8D9C-2B2180AF5122}" destId="{13C996A9-D6A5-7E4F-868B-8360B1C5B5C7}" srcOrd="0" destOrd="0" presId="urn:microsoft.com/office/officeart/2005/8/layout/hierarchy2"/>
    <dgm:cxn modelId="{1B5FAD19-E30D-5E49-B383-4CAEEC1312B1}" type="presOf" srcId="{0CEFC235-FD9D-C440-AF72-B44FC0E855B1}" destId="{5B9841F1-4CD8-D64A-8125-ECD712D33418}" srcOrd="0" destOrd="0" presId="urn:microsoft.com/office/officeart/2005/8/layout/hierarchy2"/>
    <dgm:cxn modelId="{507A551C-2C91-6344-98CD-F5B811C7EFFA}" srcId="{7E74438E-B6F9-1C49-B210-986D488364DF}" destId="{29F0A900-8A0B-154E-BABB-593738B4CBED}" srcOrd="1" destOrd="0" parTransId="{FD7E1C52-D564-0642-8EC6-CF1EC328540B}" sibTransId="{DEF4F6C3-8EE6-2049-8517-DB6694367A4B}"/>
    <dgm:cxn modelId="{6D7B9922-5EEA-E848-A108-1F49C8191DF2}" type="presOf" srcId="{FF312F66-EABB-7141-8620-F9C1D83F0A6A}" destId="{85354720-8FC0-024A-98BB-9BD005EB9010}" srcOrd="0" destOrd="0" presId="urn:microsoft.com/office/officeart/2005/8/layout/hierarchy2"/>
    <dgm:cxn modelId="{A76F0023-7C73-FB4D-BA53-E27F4FA9C281}" type="presOf" srcId="{B3B15842-0F4A-7041-AE66-3C92E4D60230}" destId="{75137A93-9A36-E24C-AE10-600C2747A87D}" srcOrd="0" destOrd="0" presId="urn:microsoft.com/office/officeart/2005/8/layout/hierarchy2"/>
    <dgm:cxn modelId="{70127D26-22BF-B54D-9224-EDB0C0DD3AE8}" type="presOf" srcId="{2A3D9A3F-25FF-324F-B110-53E4EBEEC00F}" destId="{B3E26887-31FF-5F42-A8F7-B33C12A621FC}" srcOrd="1" destOrd="0" presId="urn:microsoft.com/office/officeart/2005/8/layout/hierarchy2"/>
    <dgm:cxn modelId="{301C202A-B26F-E341-B96A-6D9860116544}" type="presOf" srcId="{E607DE2E-DA7B-9240-838C-42E66AA1662B}" destId="{83131371-5F6D-9C4E-B76D-42D687565896}" srcOrd="0" destOrd="0" presId="urn:microsoft.com/office/officeart/2005/8/layout/hierarchy2"/>
    <dgm:cxn modelId="{578BBA2C-4079-AB47-BF38-DBB833F8878D}" srcId="{2AFE4D5C-B645-6845-8C9D-E5FDA5F41B0C}" destId="{0CEFC235-FD9D-C440-AF72-B44FC0E855B1}" srcOrd="0" destOrd="0" parTransId="{2A3D9A3F-25FF-324F-B110-53E4EBEEC00F}" sibTransId="{B45CEF74-D63B-9242-B29B-895ECBA63F1C}"/>
    <dgm:cxn modelId="{1B3BC62C-A9ED-754B-94C7-814F05C8E898}" type="presOf" srcId="{92D69A8F-6B6F-F744-9169-6D78229A43FB}" destId="{16400762-3822-8A45-9E2F-AA022FB8107F}" srcOrd="1" destOrd="0" presId="urn:microsoft.com/office/officeart/2005/8/layout/hierarchy2"/>
    <dgm:cxn modelId="{1C5B482D-C9E8-1847-A04E-FF239734502B}" type="presOf" srcId="{CDC02C99-2D2C-0443-8F8E-B8D4C3A4B442}" destId="{11DBB9AF-324D-3D4E-A1E5-47DFEDD28E78}" srcOrd="1" destOrd="0" presId="urn:microsoft.com/office/officeart/2005/8/layout/hierarchy2"/>
    <dgm:cxn modelId="{13A5722E-A226-9149-91B5-09EFDD4E7BE7}" type="presOf" srcId="{4C77AE68-9DE9-8846-AEAC-6A2B2D5A329A}" destId="{50A45F72-7949-124B-9E6B-9802C40FA751}" srcOrd="0" destOrd="0" presId="urn:microsoft.com/office/officeart/2005/8/layout/hierarchy2"/>
    <dgm:cxn modelId="{D6EC9E2F-6017-9846-9C72-83EB04873D5F}" type="presOf" srcId="{2EF69C6E-47F2-DD43-819C-EF409893268E}" destId="{556EE3F3-863C-5B42-8C79-7E175718C4BB}" srcOrd="0" destOrd="0" presId="urn:microsoft.com/office/officeart/2005/8/layout/hierarchy2"/>
    <dgm:cxn modelId="{4281AA31-6662-AD48-B083-6E236202BFC0}" srcId="{E14DB548-55B3-EF48-9CA5-99B42B67F574}" destId="{4C77AE68-9DE9-8846-AEAC-6A2B2D5A329A}" srcOrd="0" destOrd="0" parTransId="{7026FEC1-840A-C347-812E-C226917EF4F5}" sibTransId="{8E607726-94EB-F749-898E-E4227C932FA6}"/>
    <dgm:cxn modelId="{109BA934-8E06-CA44-8524-B95C9713C179}" srcId="{3CEF8BE2-9A14-0043-A52F-997AE4477287}" destId="{9AD3BD1C-8343-274B-A2D5-CCEC546F5ED3}" srcOrd="0" destOrd="0" parTransId="{C0FD86BE-B9AB-9E4F-A301-88A2BE7C300E}" sibTransId="{B9AF122A-D9B1-384E-846D-05D970DCFDCD}"/>
    <dgm:cxn modelId="{DE317139-F98F-234E-A3C1-6DA9B930918D}" srcId="{DBFD0621-3693-4E41-8989-6468210E1D49}" destId="{3CEF8BE2-9A14-0043-A52F-997AE4477287}" srcOrd="1" destOrd="0" parTransId="{92D69A8F-6B6F-F744-9169-6D78229A43FB}" sibTransId="{94D8E724-F536-4944-A48A-B6491F7D34E6}"/>
    <dgm:cxn modelId="{9ECA683B-FAB0-464B-BE5A-CE8CCD4A2CEA}" srcId="{DBFD0621-3693-4E41-8989-6468210E1D49}" destId="{B09114B4-A382-5242-AA31-2498C1694D82}" srcOrd="0" destOrd="0" parTransId="{CDC02C99-2D2C-0443-8F8E-B8D4C3A4B442}" sibTransId="{88328AA5-29F1-364D-A545-351553D3E05E}"/>
    <dgm:cxn modelId="{7637BB3C-2860-1D49-8A71-AECC6366AA63}" type="presOf" srcId="{16C84651-D61E-C949-A3A7-AD58EAD33573}" destId="{0FBF5984-6C18-3F4D-958B-1C823B782790}" srcOrd="0" destOrd="0" presId="urn:microsoft.com/office/officeart/2005/8/layout/hierarchy2"/>
    <dgm:cxn modelId="{6B22DC3C-E4DD-D04B-A20C-1C2E76076A6B}" type="presOf" srcId="{182C0F57-77E3-D74E-9928-ED70F3CCD011}" destId="{F7FB2831-5C45-D24A-A764-F7FB1C112885}" srcOrd="0" destOrd="0" presId="urn:microsoft.com/office/officeart/2005/8/layout/hierarchy2"/>
    <dgm:cxn modelId="{28A2153F-B7EF-9947-B602-26647E186309}" type="presOf" srcId="{E9A25348-49D5-3F49-B160-C4A0385B8986}" destId="{CAEF2AF3-166C-9740-987F-D6ABEB811D3C}" srcOrd="0" destOrd="0" presId="urn:microsoft.com/office/officeart/2005/8/layout/hierarchy2"/>
    <dgm:cxn modelId="{2CC10942-76ED-484E-AD1A-6B385C4101B8}" type="presOf" srcId="{0B40A514-153B-2542-8961-CE7D431944CF}" destId="{97C1277E-19A3-AA49-A05B-5FF1338253D9}" srcOrd="0" destOrd="0" presId="urn:microsoft.com/office/officeart/2005/8/layout/hierarchy2"/>
    <dgm:cxn modelId="{FF78A644-39B4-B646-807B-63D474BC8F1B}" type="presOf" srcId="{FE01386B-C1B0-A045-B4E0-8D54D4CFC88E}" destId="{207DE677-44A6-AF4D-8850-BBBE1A74718A}" srcOrd="0" destOrd="0" presId="urn:microsoft.com/office/officeart/2005/8/layout/hierarchy2"/>
    <dgm:cxn modelId="{75EFE945-558D-894F-8AD1-97D4F097C667}" type="presOf" srcId="{BD316E4C-F528-7A49-8D9C-2B2180AF5122}" destId="{CB137425-1A1B-A64F-8249-176CEB9A5274}" srcOrd="1" destOrd="0" presId="urn:microsoft.com/office/officeart/2005/8/layout/hierarchy2"/>
    <dgm:cxn modelId="{CDB86649-16AA-8A41-BF68-CFDA529B85EB}" srcId="{8C15015C-D1CB-7249-AC14-B9A4B14DC3E9}" destId="{3ED9F18B-63B2-3144-B1D3-06E618A468D3}" srcOrd="0" destOrd="0" parTransId="{B678FE22-6BC1-1E49-952C-D3688AAF438C}" sibTransId="{C9338ED8-BEA7-6641-9F8B-936AF54D2394}"/>
    <dgm:cxn modelId="{797EE249-8946-1443-818C-44F08958CC46}" type="presOf" srcId="{C0FD86BE-B9AB-9E4F-A301-88A2BE7C300E}" destId="{8188DE95-6D44-D441-B200-182FC9D1A911}" srcOrd="1" destOrd="0" presId="urn:microsoft.com/office/officeart/2005/8/layout/hierarchy2"/>
    <dgm:cxn modelId="{386DF052-3167-9E4A-B553-F286E65C0D3C}" type="presOf" srcId="{CDC02C99-2D2C-0443-8F8E-B8D4C3A4B442}" destId="{9F28D877-69E0-4C4F-B59D-527EBF59C0B3}" srcOrd="0" destOrd="0" presId="urn:microsoft.com/office/officeart/2005/8/layout/hierarchy2"/>
    <dgm:cxn modelId="{C2493F55-CD1B-AD42-A55D-F6990B6EB0E5}" srcId="{E607DE2E-DA7B-9240-838C-42E66AA1662B}" destId="{8C15015C-D1CB-7249-AC14-B9A4B14DC3E9}" srcOrd="0" destOrd="0" parTransId="{A60E53EB-9FF5-A648-9382-EE755D50284B}" sibTransId="{2AE59D05-DE6D-4244-AE6C-DC2A66270BB0}"/>
    <dgm:cxn modelId="{5883CE5D-4B77-CB40-A5EE-086C70307B6F}" type="presOf" srcId="{B9DA8891-1034-2749-8F67-00E88086F637}" destId="{455BAB0E-2B9D-944B-A9EE-82D7E8542613}" srcOrd="1" destOrd="0" presId="urn:microsoft.com/office/officeart/2005/8/layout/hierarchy2"/>
    <dgm:cxn modelId="{0FFB105F-4A03-F34C-B704-353FF25B5555}" type="presOf" srcId="{DBFD0621-3693-4E41-8989-6468210E1D49}" destId="{020BD439-3A70-7F4F-9CAF-46B0586E0CBC}" srcOrd="0" destOrd="0" presId="urn:microsoft.com/office/officeart/2005/8/layout/hierarchy2"/>
    <dgm:cxn modelId="{F67F505F-406B-D94C-AE1F-A1B98A723EB1}" type="presOf" srcId="{C4E50801-E8D9-DB41-A355-95DB66B801CA}" destId="{A4A77087-3F2A-B042-B23F-F449930A3C58}" srcOrd="0" destOrd="0" presId="urn:microsoft.com/office/officeart/2005/8/layout/hierarchy2"/>
    <dgm:cxn modelId="{901C1F62-9AE9-574E-8463-5B0AEAFA8444}" type="presOf" srcId="{9AD3BD1C-8343-274B-A2D5-CCEC546F5ED3}" destId="{7DD9020C-3D2A-9B4E-8600-68C2E29A9BCF}" srcOrd="0" destOrd="0" presId="urn:microsoft.com/office/officeart/2005/8/layout/hierarchy2"/>
    <dgm:cxn modelId="{506FAD6A-A044-D74F-A07D-A7D52E7E5744}" srcId="{B1404106-C0C2-1D42-A9B1-064E5B5A51D4}" destId="{32003509-5455-A840-AAFE-0FF782C11F21}" srcOrd="0" destOrd="0" parTransId="{B3B15842-0F4A-7041-AE66-3C92E4D60230}" sibTransId="{7A698985-02C7-7641-873E-ADFCC4FA478D}"/>
    <dgm:cxn modelId="{2D6EA16F-053C-0146-935A-36126EAD9920}" type="presOf" srcId="{7E74438E-B6F9-1C49-B210-986D488364DF}" destId="{43FCED80-59B4-844E-BCD8-6158212B0D92}" srcOrd="0" destOrd="0" presId="urn:microsoft.com/office/officeart/2005/8/layout/hierarchy2"/>
    <dgm:cxn modelId="{CAD98276-73CF-5F46-81C7-D1E27F2FF653}" type="presOf" srcId="{92D69A8F-6B6F-F744-9169-6D78229A43FB}" destId="{58E04C73-FD59-5942-849E-42398383E613}" srcOrd="0" destOrd="0" presId="urn:microsoft.com/office/officeart/2005/8/layout/hierarchy2"/>
    <dgm:cxn modelId="{A0CE1978-CE0B-4D48-B727-936437429B26}" srcId="{B09114B4-A382-5242-AA31-2498C1694D82}" destId="{2AFE4D5C-B645-6845-8C9D-E5FDA5F41B0C}" srcOrd="1" destOrd="0" parTransId="{6CEB3175-6AB1-C042-8E5D-0F15D3726511}" sibTransId="{56DE364D-8DFF-6C4C-9159-306319F3409E}"/>
    <dgm:cxn modelId="{F93C8E81-1E1C-C14F-9A2C-E17C904125FE}" srcId="{4C77AE68-9DE9-8846-AEAC-6A2B2D5A329A}" destId="{7E74438E-B6F9-1C49-B210-986D488364DF}" srcOrd="0" destOrd="0" parTransId="{182C0F57-77E3-D74E-9928-ED70F3CCD011}" sibTransId="{095C3BF0-5FEE-4D48-96EF-F06025B8048F}"/>
    <dgm:cxn modelId="{BFA76A89-63FD-FD47-A428-8C5046A9226B}" type="presOf" srcId="{B1404106-C0C2-1D42-A9B1-064E5B5A51D4}" destId="{F128A21B-B298-4F4E-BA92-BC97B4E1B2EB}" srcOrd="0" destOrd="0" presId="urn:microsoft.com/office/officeart/2005/8/layout/hierarchy2"/>
    <dgm:cxn modelId="{6B478789-7E65-C445-B86A-1E0B9E003157}" type="presOf" srcId="{6CEB3175-6AB1-C042-8E5D-0F15D3726511}" destId="{BD4195D5-8017-914D-87A2-6BF35DD99479}" srcOrd="0" destOrd="0" presId="urn:microsoft.com/office/officeart/2005/8/layout/hierarchy2"/>
    <dgm:cxn modelId="{3D393091-A3EA-0343-9CCB-69DCADDBB65A}" type="presOf" srcId="{3CEF8BE2-9A14-0043-A52F-997AE4477287}" destId="{23A0A7D6-B236-1842-BA60-9DC013693931}" srcOrd="0" destOrd="0" presId="urn:microsoft.com/office/officeart/2005/8/layout/hierarchy2"/>
    <dgm:cxn modelId="{AC830B92-035E-2147-936A-90A596A49CDF}" srcId="{7E74438E-B6F9-1C49-B210-986D488364DF}" destId="{DBFD0621-3693-4E41-8989-6468210E1D49}" srcOrd="0" destOrd="0" parTransId="{16C84651-D61E-C949-A3A7-AD58EAD33573}" sibTransId="{CB08BAF2-F797-5742-AF49-5BA679D6CB75}"/>
    <dgm:cxn modelId="{9F31A593-9BA4-4348-AC38-82778C8E4A1D}" type="presOf" srcId="{A60E53EB-9FF5-A648-9382-EE755D50284B}" destId="{094F90C2-75EA-2B41-A07F-2649763AB627}" srcOrd="0" destOrd="0" presId="urn:microsoft.com/office/officeart/2005/8/layout/hierarchy2"/>
    <dgm:cxn modelId="{A562A693-805D-9848-8F8A-3CEBCE32AF1F}" srcId="{29F0A900-8A0B-154E-BABB-593738B4CBED}" destId="{D85FF93E-7633-9448-A31F-EF3709938FEB}" srcOrd="0" destOrd="0" parTransId="{0A4E8667-7E1B-9E49-9CB8-07F64D66B28E}" sibTransId="{09AD5B30-E424-0C43-9954-85C3CC2CCA4F}"/>
    <dgm:cxn modelId="{8AA0A595-CC18-BB45-85B6-9ADE2FFC32D6}" type="presOf" srcId="{B09114B4-A382-5242-AA31-2498C1694D82}" destId="{B55734FA-940C-D448-9812-44F0B53E08CB}" srcOrd="0" destOrd="0" presId="urn:microsoft.com/office/officeart/2005/8/layout/hierarchy2"/>
    <dgm:cxn modelId="{D8FB5B98-E312-0347-96E1-0496268F0EEC}" type="presOf" srcId="{0B40A514-153B-2542-8961-CE7D431944CF}" destId="{2EF5E680-1116-C24E-B80B-A57E00EE7387}" srcOrd="1" destOrd="0" presId="urn:microsoft.com/office/officeart/2005/8/layout/hierarchy2"/>
    <dgm:cxn modelId="{E62C1599-AEF7-C343-824E-ADDB83CE1BCB}" srcId="{E607DE2E-DA7B-9240-838C-42E66AA1662B}" destId="{B1404106-C0C2-1D42-A9B1-064E5B5A51D4}" srcOrd="1" destOrd="0" parTransId="{FF312F66-EABB-7141-8620-F9C1D83F0A6A}" sibTransId="{49EC5B76-FF21-D84F-9A1C-A963F7BCFCAA}"/>
    <dgm:cxn modelId="{3254559E-D431-F045-80E1-E8FD906D028B}" type="presOf" srcId="{29F0A900-8A0B-154E-BABB-593738B4CBED}" destId="{2293958E-C999-C246-A63F-58D7A456D78B}" srcOrd="0" destOrd="0" presId="urn:microsoft.com/office/officeart/2005/8/layout/hierarchy2"/>
    <dgm:cxn modelId="{832B9A9F-6898-6941-A379-17C087409051}" srcId="{8C15015C-D1CB-7249-AC14-B9A4B14DC3E9}" destId="{2EF69C6E-47F2-DD43-819C-EF409893268E}" srcOrd="1" destOrd="0" parTransId="{B9DA8891-1034-2749-8F67-00E88086F637}" sibTransId="{DCEEAB6C-B99E-074E-8A55-5724B830BF4C}"/>
    <dgm:cxn modelId="{DCFB5AA0-CC67-DE47-B883-7A0D4CA39B99}" type="presOf" srcId="{6CEB3175-6AB1-C042-8E5D-0F15D3726511}" destId="{C13F309B-3C14-AF49-80B2-F0A08F408368}" srcOrd="1" destOrd="0" presId="urn:microsoft.com/office/officeart/2005/8/layout/hierarchy2"/>
    <dgm:cxn modelId="{F5F12BA6-681F-D842-BC81-11D69F685EF3}" type="presOf" srcId="{16C84651-D61E-C949-A3A7-AD58EAD33573}" destId="{459DDA15-72EA-EC47-851B-CECF99A95FF1}" srcOrd="1" destOrd="0" presId="urn:microsoft.com/office/officeart/2005/8/layout/hierarchy2"/>
    <dgm:cxn modelId="{B730F8A9-29EC-A24C-BAFA-8782C71A2CE6}" type="presOf" srcId="{A60E53EB-9FF5-A648-9382-EE755D50284B}" destId="{BE6719A3-589E-C243-BD3E-B3F7A5AE250F}" srcOrd="1" destOrd="0" presId="urn:microsoft.com/office/officeart/2005/8/layout/hierarchy2"/>
    <dgm:cxn modelId="{60FA2AAB-6F10-234D-9CA8-C3EC83B5EFDE}" type="presOf" srcId="{0A4E8667-7E1B-9E49-9CB8-07F64D66B28E}" destId="{6762E44F-52C7-7848-8A68-60133B089288}" srcOrd="0" destOrd="0" presId="urn:microsoft.com/office/officeart/2005/8/layout/hierarchy2"/>
    <dgm:cxn modelId="{6C49BBAC-CAEE-0548-9A08-F3AD40927A53}" type="presOf" srcId="{182C0F57-77E3-D74E-9928-ED70F3CCD011}" destId="{2859C6F2-E4B2-D64D-ACCA-6464B672E4C7}" srcOrd="1" destOrd="0" presId="urn:microsoft.com/office/officeart/2005/8/layout/hierarchy2"/>
    <dgm:cxn modelId="{F174F4B1-78AC-1646-8B8D-DBFD22937AB4}" type="presOf" srcId="{C0FD86BE-B9AB-9E4F-A301-88A2BE7C300E}" destId="{2F268B3C-6893-0F44-8587-1302F5BB3F17}" srcOrd="0" destOrd="0" presId="urn:microsoft.com/office/officeart/2005/8/layout/hierarchy2"/>
    <dgm:cxn modelId="{B7526FB4-5066-5147-B840-1F7D5FC72BF7}" type="presOf" srcId="{2AFE4D5C-B645-6845-8C9D-E5FDA5F41B0C}" destId="{CEB05274-F258-F74F-89E7-4358474EC7C3}" srcOrd="0" destOrd="0" presId="urn:microsoft.com/office/officeart/2005/8/layout/hierarchy2"/>
    <dgm:cxn modelId="{62162FB9-D6A9-5B48-AA0F-A933DA538CF3}" type="presOf" srcId="{B678FE22-6BC1-1E49-952C-D3688AAF438C}" destId="{D11F0BD3-D5AD-EF43-9E2B-CB1CB240AACE}" srcOrd="0" destOrd="0" presId="urn:microsoft.com/office/officeart/2005/8/layout/hierarchy2"/>
    <dgm:cxn modelId="{895ECBCD-0060-584B-8B73-4DE61DC17108}" type="presOf" srcId="{B678FE22-6BC1-1E49-952C-D3688AAF438C}" destId="{01786492-BB7D-8A43-8EA0-B3B3DD520020}" srcOrd="1" destOrd="0" presId="urn:microsoft.com/office/officeart/2005/8/layout/hierarchy2"/>
    <dgm:cxn modelId="{B271A6CF-10D5-2045-90AF-BBE895EEEA72}" type="presOf" srcId="{8C15015C-D1CB-7249-AC14-B9A4B14DC3E9}" destId="{B5AB3B13-2693-FB4B-AF1E-70C5600B58A7}" srcOrd="0" destOrd="0" presId="urn:microsoft.com/office/officeart/2005/8/layout/hierarchy2"/>
    <dgm:cxn modelId="{60941CD4-032F-8841-A1C5-3390D05A6BAB}" type="presOf" srcId="{0A4E8667-7E1B-9E49-9CB8-07F64D66B28E}" destId="{E2824FE7-6242-944C-B3E3-B9A0E3A485D0}" srcOrd="1" destOrd="0" presId="urn:microsoft.com/office/officeart/2005/8/layout/hierarchy2"/>
    <dgm:cxn modelId="{88F0FFDC-D466-B94E-B3A9-B8C3FE0BE686}" type="presOf" srcId="{B3B15842-0F4A-7041-AE66-3C92E4D60230}" destId="{57170301-FBB9-0047-B282-267EFB814738}" srcOrd="1" destOrd="0" presId="urn:microsoft.com/office/officeart/2005/8/layout/hierarchy2"/>
    <dgm:cxn modelId="{617FD3DF-A758-F048-9190-8CBFFB9988BC}" type="presOf" srcId="{B9DA8891-1034-2749-8F67-00E88086F637}" destId="{35F4A4E2-9C84-1045-B70C-FD2F8364FD65}" srcOrd="0" destOrd="0" presId="urn:microsoft.com/office/officeart/2005/8/layout/hierarchy2"/>
    <dgm:cxn modelId="{23F38DE1-0831-014C-8C4C-A1693E764A2E}" srcId="{E9A25348-49D5-3F49-B160-C4A0385B8986}" destId="{C4E50801-E8D9-DB41-A355-95DB66B801CA}" srcOrd="0" destOrd="0" parTransId="{0B40A514-153B-2542-8961-CE7D431944CF}" sibTransId="{3D6B2E64-7261-B04E-B476-2B702200FDED}"/>
    <dgm:cxn modelId="{9DAC61E4-0384-DA4E-95BB-17C8A7B8F9CE}" type="presOf" srcId="{FE01386B-C1B0-A045-B4E0-8D54D4CFC88E}" destId="{6A18B759-F533-404F-AC30-233F5F28DCD1}" srcOrd="1" destOrd="0" presId="urn:microsoft.com/office/officeart/2005/8/layout/hierarchy2"/>
    <dgm:cxn modelId="{20A78AE4-1842-7D4A-B072-B08ECF93686B}" type="presOf" srcId="{FD7E1C52-D564-0642-8EC6-CF1EC328540B}" destId="{0979816D-C83E-B94C-9647-1C5D25495697}" srcOrd="1" destOrd="0" presId="urn:microsoft.com/office/officeart/2005/8/layout/hierarchy2"/>
    <dgm:cxn modelId="{A859A3E4-3AE8-C542-89EB-AA90CD8D5BC2}" type="presOf" srcId="{3ED9F18B-63B2-3144-B1D3-06E618A468D3}" destId="{10819FA4-B980-5C47-BFF8-A7FC92136720}" srcOrd="0" destOrd="0" presId="urn:microsoft.com/office/officeart/2005/8/layout/hierarchy2"/>
    <dgm:cxn modelId="{BA53EEE7-999D-994E-8807-178C9EB0F842}" type="presOf" srcId="{FD7E1C52-D564-0642-8EC6-CF1EC328540B}" destId="{6CBF1971-B6FC-784F-B477-0DBBFAD7EEA3}" srcOrd="0" destOrd="0" presId="urn:microsoft.com/office/officeart/2005/8/layout/hierarchy2"/>
    <dgm:cxn modelId="{E0B9BEE8-F27D-384F-AA4C-ACB6E6E613E0}" srcId="{B09114B4-A382-5242-AA31-2498C1694D82}" destId="{E607DE2E-DA7B-9240-838C-42E66AA1662B}" srcOrd="0" destOrd="0" parTransId="{FE01386B-C1B0-A045-B4E0-8D54D4CFC88E}" sibTransId="{1ED69576-8CD2-9943-823E-783E58FB7BA1}"/>
    <dgm:cxn modelId="{634AD3EB-D955-7E4D-87EF-D70F87B65943}" srcId="{4C77AE68-9DE9-8846-AEAC-6A2B2D5A329A}" destId="{E9A25348-49D5-3F49-B160-C4A0385B8986}" srcOrd="1" destOrd="0" parTransId="{BD316E4C-F528-7A49-8D9C-2B2180AF5122}" sibTransId="{44A618BD-32C2-D848-BE40-3876DC5257FC}"/>
    <dgm:cxn modelId="{EE3941F4-B5F3-D644-9220-E444BC773DD5}" type="presOf" srcId="{E14DB548-55B3-EF48-9CA5-99B42B67F574}" destId="{CB6A4CB8-E5D1-2F47-ACEC-C80F6E2024F6}" srcOrd="0" destOrd="0" presId="urn:microsoft.com/office/officeart/2005/8/layout/hierarchy2"/>
    <dgm:cxn modelId="{92F282F5-A8A6-074A-A971-8A932FC4C418}" type="presOf" srcId="{D85FF93E-7633-9448-A31F-EF3709938FEB}" destId="{1B486BE4-2AD9-3442-99BA-C8C96274C80C}" srcOrd="0" destOrd="0" presId="urn:microsoft.com/office/officeart/2005/8/layout/hierarchy2"/>
    <dgm:cxn modelId="{CC78D0FC-EBCD-1744-AC91-84191E35EA5E}" type="presOf" srcId="{FF312F66-EABB-7141-8620-F9C1D83F0A6A}" destId="{07B5B019-1C21-C142-B18F-0578B1391418}" srcOrd="1" destOrd="0" presId="urn:microsoft.com/office/officeart/2005/8/layout/hierarchy2"/>
    <dgm:cxn modelId="{585185FD-D68D-EB42-B7E1-A28E018DEF31}" type="presOf" srcId="{2A3D9A3F-25FF-324F-B110-53E4EBEEC00F}" destId="{7E2CBD42-A4FD-7745-B432-662FD10B644B}" srcOrd="0" destOrd="0" presId="urn:microsoft.com/office/officeart/2005/8/layout/hierarchy2"/>
    <dgm:cxn modelId="{6A0753FB-E909-A343-A45B-1712D096BC98}" type="presParOf" srcId="{CB6A4CB8-E5D1-2F47-ACEC-C80F6E2024F6}" destId="{B3CDCF31-FF79-644B-963A-6A98B7BBCE94}" srcOrd="0" destOrd="0" presId="urn:microsoft.com/office/officeart/2005/8/layout/hierarchy2"/>
    <dgm:cxn modelId="{4C2CB060-D0F5-CD46-8FE1-7422FCAFD768}" type="presParOf" srcId="{B3CDCF31-FF79-644B-963A-6A98B7BBCE94}" destId="{50A45F72-7949-124B-9E6B-9802C40FA751}" srcOrd="0" destOrd="0" presId="urn:microsoft.com/office/officeart/2005/8/layout/hierarchy2"/>
    <dgm:cxn modelId="{8AD0C3D3-A2D1-E341-99F4-3562F33C4ECF}" type="presParOf" srcId="{B3CDCF31-FF79-644B-963A-6A98B7BBCE94}" destId="{0BF090BF-696B-9042-AAFD-1B7D9447B943}" srcOrd="1" destOrd="0" presId="urn:microsoft.com/office/officeart/2005/8/layout/hierarchy2"/>
    <dgm:cxn modelId="{F4DFFA76-F123-9E40-B3CB-84C24DD1A6FB}" type="presParOf" srcId="{0BF090BF-696B-9042-AAFD-1B7D9447B943}" destId="{F7FB2831-5C45-D24A-A764-F7FB1C112885}" srcOrd="0" destOrd="0" presId="urn:microsoft.com/office/officeart/2005/8/layout/hierarchy2"/>
    <dgm:cxn modelId="{B1976047-C39D-ED48-B068-87DAFDB683BD}" type="presParOf" srcId="{F7FB2831-5C45-D24A-A764-F7FB1C112885}" destId="{2859C6F2-E4B2-D64D-ACCA-6464B672E4C7}" srcOrd="0" destOrd="0" presId="urn:microsoft.com/office/officeart/2005/8/layout/hierarchy2"/>
    <dgm:cxn modelId="{921C7788-7ED4-804E-A4D2-D57614F5A5B7}" type="presParOf" srcId="{0BF090BF-696B-9042-AAFD-1B7D9447B943}" destId="{61707CC9-EE80-EC49-BA56-6CBFB16F366C}" srcOrd="1" destOrd="0" presId="urn:microsoft.com/office/officeart/2005/8/layout/hierarchy2"/>
    <dgm:cxn modelId="{648EA96C-BAB6-F543-B8F7-1B9F7297DC6A}" type="presParOf" srcId="{61707CC9-EE80-EC49-BA56-6CBFB16F366C}" destId="{43FCED80-59B4-844E-BCD8-6158212B0D92}" srcOrd="0" destOrd="0" presId="urn:microsoft.com/office/officeart/2005/8/layout/hierarchy2"/>
    <dgm:cxn modelId="{1ACB877B-44E6-F243-BE5A-8769AF1DDA46}" type="presParOf" srcId="{61707CC9-EE80-EC49-BA56-6CBFB16F366C}" destId="{A713556A-FC32-2347-A2A4-32C46A44DACA}" srcOrd="1" destOrd="0" presId="urn:microsoft.com/office/officeart/2005/8/layout/hierarchy2"/>
    <dgm:cxn modelId="{B73D43E0-689E-8249-819F-50857995DC22}" type="presParOf" srcId="{A713556A-FC32-2347-A2A4-32C46A44DACA}" destId="{0FBF5984-6C18-3F4D-958B-1C823B782790}" srcOrd="0" destOrd="0" presId="urn:microsoft.com/office/officeart/2005/8/layout/hierarchy2"/>
    <dgm:cxn modelId="{AE5A3AFE-4693-1841-B9A7-35372E4EA4B8}" type="presParOf" srcId="{0FBF5984-6C18-3F4D-958B-1C823B782790}" destId="{459DDA15-72EA-EC47-851B-CECF99A95FF1}" srcOrd="0" destOrd="0" presId="urn:microsoft.com/office/officeart/2005/8/layout/hierarchy2"/>
    <dgm:cxn modelId="{3090BD0D-051B-8D4D-9A36-B3D8C826267E}" type="presParOf" srcId="{A713556A-FC32-2347-A2A4-32C46A44DACA}" destId="{018AEB79-302A-394D-9490-5E3BEBAFB7A3}" srcOrd="1" destOrd="0" presId="urn:microsoft.com/office/officeart/2005/8/layout/hierarchy2"/>
    <dgm:cxn modelId="{9049D351-D686-7644-A75F-7B98B87B5A45}" type="presParOf" srcId="{018AEB79-302A-394D-9490-5E3BEBAFB7A3}" destId="{020BD439-3A70-7F4F-9CAF-46B0586E0CBC}" srcOrd="0" destOrd="0" presId="urn:microsoft.com/office/officeart/2005/8/layout/hierarchy2"/>
    <dgm:cxn modelId="{3E89DFC8-3D64-764B-8554-8EB116F0D55D}" type="presParOf" srcId="{018AEB79-302A-394D-9490-5E3BEBAFB7A3}" destId="{92D15A9E-7801-7D49-BFCF-CD125DB802A8}" srcOrd="1" destOrd="0" presId="urn:microsoft.com/office/officeart/2005/8/layout/hierarchy2"/>
    <dgm:cxn modelId="{2FCA4AC6-7D64-D44A-9B97-5F32616DEA06}" type="presParOf" srcId="{92D15A9E-7801-7D49-BFCF-CD125DB802A8}" destId="{9F28D877-69E0-4C4F-B59D-527EBF59C0B3}" srcOrd="0" destOrd="0" presId="urn:microsoft.com/office/officeart/2005/8/layout/hierarchy2"/>
    <dgm:cxn modelId="{B45CDC57-0A27-744F-92AA-FBB3B16F764F}" type="presParOf" srcId="{9F28D877-69E0-4C4F-B59D-527EBF59C0B3}" destId="{11DBB9AF-324D-3D4E-A1E5-47DFEDD28E78}" srcOrd="0" destOrd="0" presId="urn:microsoft.com/office/officeart/2005/8/layout/hierarchy2"/>
    <dgm:cxn modelId="{D1661671-8064-C740-8BCC-D8480A6BF8B0}" type="presParOf" srcId="{92D15A9E-7801-7D49-BFCF-CD125DB802A8}" destId="{BE338BBA-ADC6-C445-84BE-DBAF01CCCAEE}" srcOrd="1" destOrd="0" presId="urn:microsoft.com/office/officeart/2005/8/layout/hierarchy2"/>
    <dgm:cxn modelId="{FAE9CBFB-AF70-5D40-80E0-578297451503}" type="presParOf" srcId="{BE338BBA-ADC6-C445-84BE-DBAF01CCCAEE}" destId="{B55734FA-940C-D448-9812-44F0B53E08CB}" srcOrd="0" destOrd="0" presId="urn:microsoft.com/office/officeart/2005/8/layout/hierarchy2"/>
    <dgm:cxn modelId="{12BEA001-5FAD-144E-8205-F97D4094418D}" type="presParOf" srcId="{BE338BBA-ADC6-C445-84BE-DBAF01CCCAEE}" destId="{138535EA-B904-1842-BE57-116154D64313}" srcOrd="1" destOrd="0" presId="urn:microsoft.com/office/officeart/2005/8/layout/hierarchy2"/>
    <dgm:cxn modelId="{797B70AD-1C7C-4F40-BD1B-90519EEA4BB1}" type="presParOf" srcId="{138535EA-B904-1842-BE57-116154D64313}" destId="{207DE677-44A6-AF4D-8850-BBBE1A74718A}" srcOrd="0" destOrd="0" presId="urn:microsoft.com/office/officeart/2005/8/layout/hierarchy2"/>
    <dgm:cxn modelId="{74A3AB31-E8F0-4844-857E-6D27CC206F5E}" type="presParOf" srcId="{207DE677-44A6-AF4D-8850-BBBE1A74718A}" destId="{6A18B759-F533-404F-AC30-233F5F28DCD1}" srcOrd="0" destOrd="0" presId="urn:microsoft.com/office/officeart/2005/8/layout/hierarchy2"/>
    <dgm:cxn modelId="{5277AFB8-E3C4-6842-8040-24140144BF53}" type="presParOf" srcId="{138535EA-B904-1842-BE57-116154D64313}" destId="{B77E5CEF-FABF-0E4C-ACCC-43770773C0F6}" srcOrd="1" destOrd="0" presId="urn:microsoft.com/office/officeart/2005/8/layout/hierarchy2"/>
    <dgm:cxn modelId="{95D25C23-7FED-4144-986F-2C94DB520349}" type="presParOf" srcId="{B77E5CEF-FABF-0E4C-ACCC-43770773C0F6}" destId="{83131371-5F6D-9C4E-B76D-42D687565896}" srcOrd="0" destOrd="0" presId="urn:microsoft.com/office/officeart/2005/8/layout/hierarchy2"/>
    <dgm:cxn modelId="{032EE3F0-80A2-634A-AC11-4AE29D996A88}" type="presParOf" srcId="{B77E5CEF-FABF-0E4C-ACCC-43770773C0F6}" destId="{458C338A-7D26-7D41-97C8-75A62F4098CD}" srcOrd="1" destOrd="0" presId="urn:microsoft.com/office/officeart/2005/8/layout/hierarchy2"/>
    <dgm:cxn modelId="{09B37E5D-2CB9-C147-A621-05A8E5500040}" type="presParOf" srcId="{458C338A-7D26-7D41-97C8-75A62F4098CD}" destId="{094F90C2-75EA-2B41-A07F-2649763AB627}" srcOrd="0" destOrd="0" presId="urn:microsoft.com/office/officeart/2005/8/layout/hierarchy2"/>
    <dgm:cxn modelId="{C8877DBB-24E4-FF49-9FDA-243B33318C34}" type="presParOf" srcId="{094F90C2-75EA-2B41-A07F-2649763AB627}" destId="{BE6719A3-589E-C243-BD3E-B3F7A5AE250F}" srcOrd="0" destOrd="0" presId="urn:microsoft.com/office/officeart/2005/8/layout/hierarchy2"/>
    <dgm:cxn modelId="{45C01FE3-37C9-1E47-881A-4624C49D0FCD}" type="presParOf" srcId="{458C338A-7D26-7D41-97C8-75A62F4098CD}" destId="{6401BA60-AF1E-8F4F-9799-A9C78DD476D4}" srcOrd="1" destOrd="0" presId="urn:microsoft.com/office/officeart/2005/8/layout/hierarchy2"/>
    <dgm:cxn modelId="{36FA98D4-6010-E947-96BA-C7779C4532C1}" type="presParOf" srcId="{6401BA60-AF1E-8F4F-9799-A9C78DD476D4}" destId="{B5AB3B13-2693-FB4B-AF1E-70C5600B58A7}" srcOrd="0" destOrd="0" presId="urn:microsoft.com/office/officeart/2005/8/layout/hierarchy2"/>
    <dgm:cxn modelId="{1D285A96-F453-D745-A658-FA502804C3A1}" type="presParOf" srcId="{6401BA60-AF1E-8F4F-9799-A9C78DD476D4}" destId="{3EB762CD-9355-5540-8F6D-EF92008C2CFD}" srcOrd="1" destOrd="0" presId="urn:microsoft.com/office/officeart/2005/8/layout/hierarchy2"/>
    <dgm:cxn modelId="{61EDC25B-BD59-1744-A849-9D84B34CE7FC}" type="presParOf" srcId="{3EB762CD-9355-5540-8F6D-EF92008C2CFD}" destId="{D11F0BD3-D5AD-EF43-9E2B-CB1CB240AACE}" srcOrd="0" destOrd="0" presId="urn:microsoft.com/office/officeart/2005/8/layout/hierarchy2"/>
    <dgm:cxn modelId="{85C38625-0714-4442-BEFC-1CD14B87F8C1}" type="presParOf" srcId="{D11F0BD3-D5AD-EF43-9E2B-CB1CB240AACE}" destId="{01786492-BB7D-8A43-8EA0-B3B3DD520020}" srcOrd="0" destOrd="0" presId="urn:microsoft.com/office/officeart/2005/8/layout/hierarchy2"/>
    <dgm:cxn modelId="{44F2E284-D5D9-5F4C-AE5F-BB50C133E377}" type="presParOf" srcId="{3EB762CD-9355-5540-8F6D-EF92008C2CFD}" destId="{534F7570-2251-4B48-AEAE-F9A30047B865}" srcOrd="1" destOrd="0" presId="urn:microsoft.com/office/officeart/2005/8/layout/hierarchy2"/>
    <dgm:cxn modelId="{A87F3433-C132-B347-A08B-5C7C74B8E11B}" type="presParOf" srcId="{534F7570-2251-4B48-AEAE-F9A30047B865}" destId="{10819FA4-B980-5C47-BFF8-A7FC92136720}" srcOrd="0" destOrd="0" presId="urn:microsoft.com/office/officeart/2005/8/layout/hierarchy2"/>
    <dgm:cxn modelId="{87596D0A-E709-484C-B847-DA97D4C47073}" type="presParOf" srcId="{534F7570-2251-4B48-AEAE-F9A30047B865}" destId="{A2A2157D-A0A7-4542-A201-73A00D3D75D7}" srcOrd="1" destOrd="0" presId="urn:microsoft.com/office/officeart/2005/8/layout/hierarchy2"/>
    <dgm:cxn modelId="{FA72615B-D093-9644-98F5-576E757AC813}" type="presParOf" srcId="{3EB762CD-9355-5540-8F6D-EF92008C2CFD}" destId="{35F4A4E2-9C84-1045-B70C-FD2F8364FD65}" srcOrd="2" destOrd="0" presId="urn:microsoft.com/office/officeart/2005/8/layout/hierarchy2"/>
    <dgm:cxn modelId="{631B6D25-10CA-AB44-A59A-69FE74CA4257}" type="presParOf" srcId="{35F4A4E2-9C84-1045-B70C-FD2F8364FD65}" destId="{455BAB0E-2B9D-944B-A9EE-82D7E8542613}" srcOrd="0" destOrd="0" presId="urn:microsoft.com/office/officeart/2005/8/layout/hierarchy2"/>
    <dgm:cxn modelId="{46600859-2034-A34A-8D01-104A3233F4A8}" type="presParOf" srcId="{3EB762CD-9355-5540-8F6D-EF92008C2CFD}" destId="{5C266581-99B2-D543-888A-5E3E87A3F839}" srcOrd="3" destOrd="0" presId="urn:microsoft.com/office/officeart/2005/8/layout/hierarchy2"/>
    <dgm:cxn modelId="{12FF31AD-1B11-1843-BA8B-F43D75DDBD69}" type="presParOf" srcId="{5C266581-99B2-D543-888A-5E3E87A3F839}" destId="{556EE3F3-863C-5B42-8C79-7E175718C4BB}" srcOrd="0" destOrd="0" presId="urn:microsoft.com/office/officeart/2005/8/layout/hierarchy2"/>
    <dgm:cxn modelId="{626E88CD-81CF-4246-80AB-19B694A8AB88}" type="presParOf" srcId="{5C266581-99B2-D543-888A-5E3E87A3F839}" destId="{46AFEC14-56C0-5348-A083-3C4B419DAF48}" srcOrd="1" destOrd="0" presId="urn:microsoft.com/office/officeart/2005/8/layout/hierarchy2"/>
    <dgm:cxn modelId="{9C61832A-739B-2B4D-AC2B-EF34CCA055D8}" type="presParOf" srcId="{458C338A-7D26-7D41-97C8-75A62F4098CD}" destId="{85354720-8FC0-024A-98BB-9BD005EB9010}" srcOrd="2" destOrd="0" presId="urn:microsoft.com/office/officeart/2005/8/layout/hierarchy2"/>
    <dgm:cxn modelId="{015627E0-6FAB-7145-9E51-66EBE2AD7C26}" type="presParOf" srcId="{85354720-8FC0-024A-98BB-9BD005EB9010}" destId="{07B5B019-1C21-C142-B18F-0578B1391418}" srcOrd="0" destOrd="0" presId="urn:microsoft.com/office/officeart/2005/8/layout/hierarchy2"/>
    <dgm:cxn modelId="{E5E97D61-DC27-A042-A572-A796F8744CC3}" type="presParOf" srcId="{458C338A-7D26-7D41-97C8-75A62F4098CD}" destId="{851C8882-C469-F447-9DA1-5A73A332C279}" srcOrd="3" destOrd="0" presId="urn:microsoft.com/office/officeart/2005/8/layout/hierarchy2"/>
    <dgm:cxn modelId="{DA93C6C7-F8C9-5745-AF3F-566ADE60F323}" type="presParOf" srcId="{851C8882-C469-F447-9DA1-5A73A332C279}" destId="{F128A21B-B298-4F4E-BA92-BC97B4E1B2EB}" srcOrd="0" destOrd="0" presId="urn:microsoft.com/office/officeart/2005/8/layout/hierarchy2"/>
    <dgm:cxn modelId="{632B6F38-0B87-484F-BCEF-D474464F3FB7}" type="presParOf" srcId="{851C8882-C469-F447-9DA1-5A73A332C279}" destId="{3652F0EE-CF9F-374C-8935-C33958E60214}" srcOrd="1" destOrd="0" presId="urn:microsoft.com/office/officeart/2005/8/layout/hierarchy2"/>
    <dgm:cxn modelId="{3D3891EA-DCDB-014B-90B9-ABCAD6D01404}" type="presParOf" srcId="{3652F0EE-CF9F-374C-8935-C33958E60214}" destId="{75137A93-9A36-E24C-AE10-600C2747A87D}" srcOrd="0" destOrd="0" presId="urn:microsoft.com/office/officeart/2005/8/layout/hierarchy2"/>
    <dgm:cxn modelId="{901014D0-9491-F94A-9B76-99D33AC2F18E}" type="presParOf" srcId="{75137A93-9A36-E24C-AE10-600C2747A87D}" destId="{57170301-FBB9-0047-B282-267EFB814738}" srcOrd="0" destOrd="0" presId="urn:microsoft.com/office/officeart/2005/8/layout/hierarchy2"/>
    <dgm:cxn modelId="{BDB029E6-B583-454B-82DF-501827A8B4C2}" type="presParOf" srcId="{3652F0EE-CF9F-374C-8935-C33958E60214}" destId="{A9883056-C2E4-3241-870F-01A6983D79B8}" srcOrd="1" destOrd="0" presId="urn:microsoft.com/office/officeart/2005/8/layout/hierarchy2"/>
    <dgm:cxn modelId="{CD9E3E8A-7F4E-9A41-BBE8-B08AF57FB353}" type="presParOf" srcId="{A9883056-C2E4-3241-870F-01A6983D79B8}" destId="{A6D1956C-A38B-4743-93CE-D1FF03CBA4A2}" srcOrd="0" destOrd="0" presId="urn:microsoft.com/office/officeart/2005/8/layout/hierarchy2"/>
    <dgm:cxn modelId="{D566D35A-A706-2E4B-8FA4-11DB99DD7784}" type="presParOf" srcId="{A9883056-C2E4-3241-870F-01A6983D79B8}" destId="{25C362D9-C7B8-EF41-9CAE-4158852487AC}" srcOrd="1" destOrd="0" presId="urn:microsoft.com/office/officeart/2005/8/layout/hierarchy2"/>
    <dgm:cxn modelId="{01484BAF-CC20-5E49-B2A2-00853D652DC6}" type="presParOf" srcId="{138535EA-B904-1842-BE57-116154D64313}" destId="{BD4195D5-8017-914D-87A2-6BF35DD99479}" srcOrd="2" destOrd="0" presId="urn:microsoft.com/office/officeart/2005/8/layout/hierarchy2"/>
    <dgm:cxn modelId="{458E9245-188F-184D-BE1F-B2E4C8C621F9}" type="presParOf" srcId="{BD4195D5-8017-914D-87A2-6BF35DD99479}" destId="{C13F309B-3C14-AF49-80B2-F0A08F408368}" srcOrd="0" destOrd="0" presId="urn:microsoft.com/office/officeart/2005/8/layout/hierarchy2"/>
    <dgm:cxn modelId="{83EB76B8-7173-8847-8D0E-1B74ECBFCC1B}" type="presParOf" srcId="{138535EA-B904-1842-BE57-116154D64313}" destId="{564CFC56-39A6-BF4E-8520-F3D907615B35}" srcOrd="3" destOrd="0" presId="urn:microsoft.com/office/officeart/2005/8/layout/hierarchy2"/>
    <dgm:cxn modelId="{139BD2D3-541C-DF45-9B91-F661EE9666B4}" type="presParOf" srcId="{564CFC56-39A6-BF4E-8520-F3D907615B35}" destId="{CEB05274-F258-F74F-89E7-4358474EC7C3}" srcOrd="0" destOrd="0" presId="urn:microsoft.com/office/officeart/2005/8/layout/hierarchy2"/>
    <dgm:cxn modelId="{0233669D-AA52-EA4C-9BE5-FAF877463C4C}" type="presParOf" srcId="{564CFC56-39A6-BF4E-8520-F3D907615B35}" destId="{0730122C-B8FD-3A40-8413-75C6F390CA90}" srcOrd="1" destOrd="0" presId="urn:microsoft.com/office/officeart/2005/8/layout/hierarchy2"/>
    <dgm:cxn modelId="{FF7605E2-835C-EA40-B8E8-87B40B62A338}" type="presParOf" srcId="{0730122C-B8FD-3A40-8413-75C6F390CA90}" destId="{7E2CBD42-A4FD-7745-B432-662FD10B644B}" srcOrd="0" destOrd="0" presId="urn:microsoft.com/office/officeart/2005/8/layout/hierarchy2"/>
    <dgm:cxn modelId="{3D00E5D9-72AF-3C49-A89C-96A00BB4CD5E}" type="presParOf" srcId="{7E2CBD42-A4FD-7745-B432-662FD10B644B}" destId="{B3E26887-31FF-5F42-A8F7-B33C12A621FC}" srcOrd="0" destOrd="0" presId="urn:microsoft.com/office/officeart/2005/8/layout/hierarchy2"/>
    <dgm:cxn modelId="{4C8CD3DB-6E3E-C840-AE36-3C2C78D14198}" type="presParOf" srcId="{0730122C-B8FD-3A40-8413-75C6F390CA90}" destId="{A1F484D8-2AB6-8A41-A827-E0949A3C0F8C}" srcOrd="1" destOrd="0" presId="urn:microsoft.com/office/officeart/2005/8/layout/hierarchy2"/>
    <dgm:cxn modelId="{266EBC00-52F5-6448-A8C1-ABC5C3949C66}" type="presParOf" srcId="{A1F484D8-2AB6-8A41-A827-E0949A3C0F8C}" destId="{5B9841F1-4CD8-D64A-8125-ECD712D33418}" srcOrd="0" destOrd="0" presId="urn:microsoft.com/office/officeart/2005/8/layout/hierarchy2"/>
    <dgm:cxn modelId="{578FDA23-90CB-4E46-BEE1-DEFB47D810E6}" type="presParOf" srcId="{A1F484D8-2AB6-8A41-A827-E0949A3C0F8C}" destId="{2EF70DB1-64A0-CC4B-9291-9D4CD6A36719}" srcOrd="1" destOrd="0" presId="urn:microsoft.com/office/officeart/2005/8/layout/hierarchy2"/>
    <dgm:cxn modelId="{52C53E7B-8D6B-214F-95A4-BBBAB1BA79D9}" type="presParOf" srcId="{92D15A9E-7801-7D49-BFCF-CD125DB802A8}" destId="{58E04C73-FD59-5942-849E-42398383E613}" srcOrd="2" destOrd="0" presId="urn:microsoft.com/office/officeart/2005/8/layout/hierarchy2"/>
    <dgm:cxn modelId="{3343B330-4B19-CD4D-9F35-5E332D420F6B}" type="presParOf" srcId="{58E04C73-FD59-5942-849E-42398383E613}" destId="{16400762-3822-8A45-9E2F-AA022FB8107F}" srcOrd="0" destOrd="0" presId="urn:microsoft.com/office/officeart/2005/8/layout/hierarchy2"/>
    <dgm:cxn modelId="{D4BA678D-00E7-F642-AE95-7E148F1BEC93}" type="presParOf" srcId="{92D15A9E-7801-7D49-BFCF-CD125DB802A8}" destId="{E715421D-00AA-FD4D-828F-BA84B0609A1D}" srcOrd="3" destOrd="0" presId="urn:microsoft.com/office/officeart/2005/8/layout/hierarchy2"/>
    <dgm:cxn modelId="{7F21AFBC-4101-984D-A30F-E11F6D4C89D8}" type="presParOf" srcId="{E715421D-00AA-FD4D-828F-BA84B0609A1D}" destId="{23A0A7D6-B236-1842-BA60-9DC013693931}" srcOrd="0" destOrd="0" presId="urn:microsoft.com/office/officeart/2005/8/layout/hierarchy2"/>
    <dgm:cxn modelId="{CC2887EB-3A5A-4A4B-A147-AF1953029683}" type="presParOf" srcId="{E715421D-00AA-FD4D-828F-BA84B0609A1D}" destId="{4C34BFCA-0908-1E40-BC24-CEB6780CAAE5}" srcOrd="1" destOrd="0" presId="urn:microsoft.com/office/officeart/2005/8/layout/hierarchy2"/>
    <dgm:cxn modelId="{39039E2F-363F-634E-9D87-303110362F3D}" type="presParOf" srcId="{4C34BFCA-0908-1E40-BC24-CEB6780CAAE5}" destId="{2F268B3C-6893-0F44-8587-1302F5BB3F17}" srcOrd="0" destOrd="0" presId="urn:microsoft.com/office/officeart/2005/8/layout/hierarchy2"/>
    <dgm:cxn modelId="{CF11E1CB-E31A-EA4A-A3C5-2648C5496405}" type="presParOf" srcId="{2F268B3C-6893-0F44-8587-1302F5BB3F17}" destId="{8188DE95-6D44-D441-B200-182FC9D1A911}" srcOrd="0" destOrd="0" presId="urn:microsoft.com/office/officeart/2005/8/layout/hierarchy2"/>
    <dgm:cxn modelId="{816A72ED-76FE-1B43-AEE4-128A29C9AAEC}" type="presParOf" srcId="{4C34BFCA-0908-1E40-BC24-CEB6780CAAE5}" destId="{729DAC29-0216-2F4F-A783-E9F080A67705}" srcOrd="1" destOrd="0" presId="urn:microsoft.com/office/officeart/2005/8/layout/hierarchy2"/>
    <dgm:cxn modelId="{4424AD8C-0852-3348-872B-74670765B72E}" type="presParOf" srcId="{729DAC29-0216-2F4F-A783-E9F080A67705}" destId="{7DD9020C-3D2A-9B4E-8600-68C2E29A9BCF}" srcOrd="0" destOrd="0" presId="urn:microsoft.com/office/officeart/2005/8/layout/hierarchy2"/>
    <dgm:cxn modelId="{68552542-FB35-CA4A-B54C-F9868C71323C}" type="presParOf" srcId="{729DAC29-0216-2F4F-A783-E9F080A67705}" destId="{45C608B5-7F61-114D-93DF-3E6575AB9FED}" srcOrd="1" destOrd="0" presId="urn:microsoft.com/office/officeart/2005/8/layout/hierarchy2"/>
    <dgm:cxn modelId="{31E26963-7A04-594D-B794-AA96CE2BA224}" type="presParOf" srcId="{A713556A-FC32-2347-A2A4-32C46A44DACA}" destId="{6CBF1971-B6FC-784F-B477-0DBBFAD7EEA3}" srcOrd="2" destOrd="0" presId="urn:microsoft.com/office/officeart/2005/8/layout/hierarchy2"/>
    <dgm:cxn modelId="{A4306570-9167-E544-8496-ECBEEF4BE7F2}" type="presParOf" srcId="{6CBF1971-B6FC-784F-B477-0DBBFAD7EEA3}" destId="{0979816D-C83E-B94C-9647-1C5D25495697}" srcOrd="0" destOrd="0" presId="urn:microsoft.com/office/officeart/2005/8/layout/hierarchy2"/>
    <dgm:cxn modelId="{8B04D0AD-8CBC-0142-8F15-C256032FFD4C}" type="presParOf" srcId="{A713556A-FC32-2347-A2A4-32C46A44DACA}" destId="{355ED9D6-5CE1-AB48-9888-70D093F733A1}" srcOrd="3" destOrd="0" presId="urn:microsoft.com/office/officeart/2005/8/layout/hierarchy2"/>
    <dgm:cxn modelId="{557380A0-1837-B84B-8B51-D0F48E1CF3F5}" type="presParOf" srcId="{355ED9D6-5CE1-AB48-9888-70D093F733A1}" destId="{2293958E-C999-C246-A63F-58D7A456D78B}" srcOrd="0" destOrd="0" presId="urn:microsoft.com/office/officeart/2005/8/layout/hierarchy2"/>
    <dgm:cxn modelId="{BD17FF40-0F34-D64A-A9AD-26DB9D39FA84}" type="presParOf" srcId="{355ED9D6-5CE1-AB48-9888-70D093F733A1}" destId="{1711BE05-111D-804B-97C2-C82D1CEE51DD}" srcOrd="1" destOrd="0" presId="urn:microsoft.com/office/officeart/2005/8/layout/hierarchy2"/>
    <dgm:cxn modelId="{A7C73EC6-881F-9D41-B755-633606FA7F20}" type="presParOf" srcId="{1711BE05-111D-804B-97C2-C82D1CEE51DD}" destId="{6762E44F-52C7-7848-8A68-60133B089288}" srcOrd="0" destOrd="0" presId="urn:microsoft.com/office/officeart/2005/8/layout/hierarchy2"/>
    <dgm:cxn modelId="{63767D24-F823-EF4C-AD15-D9A49D1889B2}" type="presParOf" srcId="{6762E44F-52C7-7848-8A68-60133B089288}" destId="{E2824FE7-6242-944C-B3E3-B9A0E3A485D0}" srcOrd="0" destOrd="0" presId="urn:microsoft.com/office/officeart/2005/8/layout/hierarchy2"/>
    <dgm:cxn modelId="{37A1106D-9B5A-D54B-AA32-78296E594747}" type="presParOf" srcId="{1711BE05-111D-804B-97C2-C82D1CEE51DD}" destId="{041B7FC8-56E1-B141-A4A9-8AACF8CAB247}" srcOrd="1" destOrd="0" presId="urn:microsoft.com/office/officeart/2005/8/layout/hierarchy2"/>
    <dgm:cxn modelId="{31222187-5F47-4749-8EED-84AD47021B35}" type="presParOf" srcId="{041B7FC8-56E1-B141-A4A9-8AACF8CAB247}" destId="{1B486BE4-2AD9-3442-99BA-C8C96274C80C}" srcOrd="0" destOrd="0" presId="urn:microsoft.com/office/officeart/2005/8/layout/hierarchy2"/>
    <dgm:cxn modelId="{39328E98-F828-4E43-AD28-8093C1DA8387}" type="presParOf" srcId="{041B7FC8-56E1-B141-A4A9-8AACF8CAB247}" destId="{A5C03A7A-406E-3B42-98D0-F48E42CB214D}" srcOrd="1" destOrd="0" presId="urn:microsoft.com/office/officeart/2005/8/layout/hierarchy2"/>
    <dgm:cxn modelId="{72EA2BFE-1B0B-8441-9E3D-B3117F2AB6FC}" type="presParOf" srcId="{0BF090BF-696B-9042-AAFD-1B7D9447B943}" destId="{13C996A9-D6A5-7E4F-868B-8360B1C5B5C7}" srcOrd="2" destOrd="0" presId="urn:microsoft.com/office/officeart/2005/8/layout/hierarchy2"/>
    <dgm:cxn modelId="{32DA6B72-A9C3-3C4E-AFFB-0E057ED374A0}" type="presParOf" srcId="{13C996A9-D6A5-7E4F-868B-8360B1C5B5C7}" destId="{CB137425-1A1B-A64F-8249-176CEB9A5274}" srcOrd="0" destOrd="0" presId="urn:microsoft.com/office/officeart/2005/8/layout/hierarchy2"/>
    <dgm:cxn modelId="{C83C886F-107B-9B4A-87B8-64BB8B8728BF}" type="presParOf" srcId="{0BF090BF-696B-9042-AAFD-1B7D9447B943}" destId="{81062987-8B60-4E47-BA76-16DCABF54EB6}" srcOrd="3" destOrd="0" presId="urn:microsoft.com/office/officeart/2005/8/layout/hierarchy2"/>
    <dgm:cxn modelId="{2C74425F-DDBE-5F40-807A-ED13E0837059}" type="presParOf" srcId="{81062987-8B60-4E47-BA76-16DCABF54EB6}" destId="{CAEF2AF3-166C-9740-987F-D6ABEB811D3C}" srcOrd="0" destOrd="0" presId="urn:microsoft.com/office/officeart/2005/8/layout/hierarchy2"/>
    <dgm:cxn modelId="{F6678603-E679-7E4C-9691-D7A5DDE873BD}" type="presParOf" srcId="{81062987-8B60-4E47-BA76-16DCABF54EB6}" destId="{AA9EC76E-33C5-FE4F-A0C8-D09DE967804A}" srcOrd="1" destOrd="0" presId="urn:microsoft.com/office/officeart/2005/8/layout/hierarchy2"/>
    <dgm:cxn modelId="{724EAA54-0B86-3F46-819A-845AAC2CE9B0}" type="presParOf" srcId="{AA9EC76E-33C5-FE4F-A0C8-D09DE967804A}" destId="{97C1277E-19A3-AA49-A05B-5FF1338253D9}" srcOrd="0" destOrd="0" presId="urn:microsoft.com/office/officeart/2005/8/layout/hierarchy2"/>
    <dgm:cxn modelId="{BF14BEE1-A592-F448-B047-8F34C68EC89F}" type="presParOf" srcId="{97C1277E-19A3-AA49-A05B-5FF1338253D9}" destId="{2EF5E680-1116-C24E-B80B-A57E00EE7387}" srcOrd="0" destOrd="0" presId="urn:microsoft.com/office/officeart/2005/8/layout/hierarchy2"/>
    <dgm:cxn modelId="{DA7FEE54-3CEE-C047-B5E7-861F6A6EBF6E}" type="presParOf" srcId="{AA9EC76E-33C5-FE4F-A0C8-D09DE967804A}" destId="{A0D64F55-D175-B348-AC25-736E502DB20C}" srcOrd="1" destOrd="0" presId="urn:microsoft.com/office/officeart/2005/8/layout/hierarchy2"/>
    <dgm:cxn modelId="{BD523FDA-385E-6044-B41E-E8933ADAE4AC}" type="presParOf" srcId="{A0D64F55-D175-B348-AC25-736E502DB20C}" destId="{A4A77087-3F2A-B042-B23F-F449930A3C58}" srcOrd="0" destOrd="0" presId="urn:microsoft.com/office/officeart/2005/8/layout/hierarchy2"/>
    <dgm:cxn modelId="{4DF38BB6-DB65-7640-982D-E9ADD41CA1B4}" type="presParOf" srcId="{A0D64F55-D175-B348-AC25-736E502DB20C}" destId="{C2B30A12-BD44-AA4F-9E84-D9700B8074D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45F72-7949-124B-9E6B-9802C40FA751}">
      <dsp:nvSpPr>
        <dsp:cNvPr id="0" name=""/>
        <dsp:cNvSpPr/>
      </dsp:nvSpPr>
      <dsp:spPr>
        <a:xfrm>
          <a:off x="49898" y="3408213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Wrist Injury</a:t>
          </a:r>
        </a:p>
      </dsp:txBody>
      <dsp:txXfrm>
        <a:off x="67193" y="3425508"/>
        <a:ext cx="1146431" cy="555920"/>
      </dsp:txXfrm>
    </dsp:sp>
    <dsp:sp modelId="{F7FB2831-5C45-D24A-A764-F7FB1C112885}">
      <dsp:nvSpPr>
        <dsp:cNvPr id="0" name=""/>
        <dsp:cNvSpPr/>
      </dsp:nvSpPr>
      <dsp:spPr>
        <a:xfrm rot="18314918">
          <a:off x="1057847" y="3357848"/>
          <a:ext cx="81855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18554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46660" y="3348766"/>
        <a:ext cx="40927" cy="40927"/>
      </dsp:txXfrm>
    </dsp:sp>
    <dsp:sp modelId="{43FCED80-59B4-844E-BCD8-6158212B0D92}">
      <dsp:nvSpPr>
        <dsp:cNvPr id="0" name=""/>
        <dsp:cNvSpPr/>
      </dsp:nvSpPr>
      <dsp:spPr>
        <a:xfrm>
          <a:off x="1703328" y="2739736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(+) Physical Exam</a:t>
          </a:r>
        </a:p>
      </dsp:txBody>
      <dsp:txXfrm>
        <a:off x="1720623" y="2757031"/>
        <a:ext cx="1146431" cy="555920"/>
      </dsp:txXfrm>
    </dsp:sp>
    <dsp:sp modelId="{0FBF5984-6C18-3F4D-958B-1C823B782790}">
      <dsp:nvSpPr>
        <dsp:cNvPr id="0" name=""/>
        <dsp:cNvSpPr/>
      </dsp:nvSpPr>
      <dsp:spPr>
        <a:xfrm rot="18558582">
          <a:off x="2733498" y="2705129"/>
          <a:ext cx="82323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23232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24533" y="2695930"/>
        <a:ext cx="41161" cy="41161"/>
      </dsp:txXfrm>
    </dsp:sp>
    <dsp:sp modelId="{020BD439-3A70-7F4F-9CAF-46B0586E0CBC}">
      <dsp:nvSpPr>
        <dsp:cNvPr id="0" name=""/>
        <dsp:cNvSpPr/>
      </dsp:nvSpPr>
      <dsp:spPr>
        <a:xfrm>
          <a:off x="3405877" y="2102775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X-rays: Normal</a:t>
          </a:r>
        </a:p>
      </dsp:txBody>
      <dsp:txXfrm>
        <a:off x="3423172" y="2120070"/>
        <a:ext cx="1146431" cy="555920"/>
      </dsp:txXfrm>
    </dsp:sp>
    <dsp:sp modelId="{9F28D877-69E0-4C4F-B59D-527EBF59C0B3}">
      <dsp:nvSpPr>
        <dsp:cNvPr id="0" name=""/>
        <dsp:cNvSpPr/>
      </dsp:nvSpPr>
      <dsp:spPr>
        <a:xfrm rot="18166259">
          <a:off x="4407537" y="2057874"/>
          <a:ext cx="782013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782013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8993" y="2049705"/>
        <a:ext cx="39100" cy="39100"/>
      </dsp:txXfrm>
    </dsp:sp>
    <dsp:sp modelId="{B55734FA-940C-D448-9812-44F0B53E08CB}">
      <dsp:nvSpPr>
        <dsp:cNvPr id="0" name=""/>
        <dsp:cNvSpPr/>
      </dsp:nvSpPr>
      <dsp:spPr>
        <a:xfrm>
          <a:off x="5010189" y="1445226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Immobilize 7-10 days (thumb spica)</a:t>
          </a:r>
        </a:p>
      </dsp:txBody>
      <dsp:txXfrm>
        <a:off x="5027484" y="1462521"/>
        <a:ext cx="1146431" cy="555920"/>
      </dsp:txXfrm>
    </dsp:sp>
    <dsp:sp modelId="{207DE677-44A6-AF4D-8850-BBBE1A74718A}">
      <dsp:nvSpPr>
        <dsp:cNvPr id="0" name=""/>
        <dsp:cNvSpPr/>
      </dsp:nvSpPr>
      <dsp:spPr>
        <a:xfrm rot="18509147">
          <a:off x="6047860" y="1431999"/>
          <a:ext cx="75910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759108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8437" y="1424403"/>
        <a:ext cx="37955" cy="37955"/>
      </dsp:txXfrm>
    </dsp:sp>
    <dsp:sp modelId="{83131371-5F6D-9C4E-B76D-42D687565896}">
      <dsp:nvSpPr>
        <dsp:cNvPr id="0" name=""/>
        <dsp:cNvSpPr/>
      </dsp:nvSpPr>
      <dsp:spPr>
        <a:xfrm>
          <a:off x="6663619" y="851025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Symptomatic: Repeat X-rays</a:t>
          </a:r>
        </a:p>
      </dsp:txBody>
      <dsp:txXfrm>
        <a:off x="6680914" y="868320"/>
        <a:ext cx="1146431" cy="555920"/>
      </dsp:txXfrm>
    </dsp:sp>
    <dsp:sp modelId="{094F90C2-75EA-2B41-A07F-2649763AB627}">
      <dsp:nvSpPr>
        <dsp:cNvPr id="0" name=""/>
        <dsp:cNvSpPr/>
      </dsp:nvSpPr>
      <dsp:spPr>
        <a:xfrm rot="18770822">
          <a:off x="7733508" y="880240"/>
          <a:ext cx="69467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4674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63478" y="874255"/>
        <a:ext cx="34733" cy="34733"/>
      </dsp:txXfrm>
    </dsp:sp>
    <dsp:sp modelId="{B5AB3B13-2693-FB4B-AF1E-70C5600B58A7}">
      <dsp:nvSpPr>
        <dsp:cNvPr id="0" name=""/>
        <dsp:cNvSpPr/>
      </dsp:nvSpPr>
      <dsp:spPr>
        <a:xfrm>
          <a:off x="8317049" y="341709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X-rays: Normal</a:t>
          </a:r>
        </a:p>
      </dsp:txBody>
      <dsp:txXfrm>
        <a:off x="8334344" y="359004"/>
        <a:ext cx="1146431" cy="555920"/>
      </dsp:txXfrm>
    </dsp:sp>
    <dsp:sp modelId="{D11F0BD3-D5AD-EF43-9E2B-CB1CB240AACE}">
      <dsp:nvSpPr>
        <dsp:cNvPr id="0" name=""/>
        <dsp:cNvSpPr/>
      </dsp:nvSpPr>
      <dsp:spPr>
        <a:xfrm rot="19457599">
          <a:off x="9443388" y="455811"/>
          <a:ext cx="58177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581772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719731" y="452648"/>
        <a:ext cx="29088" cy="29088"/>
      </dsp:txXfrm>
    </dsp:sp>
    <dsp:sp modelId="{10819FA4-B980-5C47-BFF8-A7FC92136720}">
      <dsp:nvSpPr>
        <dsp:cNvPr id="0" name=""/>
        <dsp:cNvSpPr/>
      </dsp:nvSpPr>
      <dsp:spPr>
        <a:xfrm>
          <a:off x="9970479" y="2165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MRI</a:t>
          </a:r>
        </a:p>
      </dsp:txBody>
      <dsp:txXfrm>
        <a:off x="9987774" y="19460"/>
        <a:ext cx="1146431" cy="555920"/>
      </dsp:txXfrm>
    </dsp:sp>
    <dsp:sp modelId="{35F4A4E2-9C84-1045-B70C-FD2F8364FD65}">
      <dsp:nvSpPr>
        <dsp:cNvPr id="0" name=""/>
        <dsp:cNvSpPr/>
      </dsp:nvSpPr>
      <dsp:spPr>
        <a:xfrm rot="2142401">
          <a:off x="9443388" y="795355"/>
          <a:ext cx="58177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581772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719731" y="792192"/>
        <a:ext cx="29088" cy="29088"/>
      </dsp:txXfrm>
    </dsp:sp>
    <dsp:sp modelId="{556EE3F3-863C-5B42-8C79-7E175718C4BB}">
      <dsp:nvSpPr>
        <dsp:cNvPr id="0" name=""/>
        <dsp:cNvSpPr/>
      </dsp:nvSpPr>
      <dsp:spPr>
        <a:xfrm>
          <a:off x="9970479" y="681253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Recast &amp; follow up at 3 weeks</a:t>
          </a:r>
        </a:p>
      </dsp:txBody>
      <dsp:txXfrm>
        <a:off x="9987774" y="698548"/>
        <a:ext cx="1146431" cy="555920"/>
      </dsp:txXfrm>
    </dsp:sp>
    <dsp:sp modelId="{85354720-8FC0-024A-98BB-9BD005EB9010}">
      <dsp:nvSpPr>
        <dsp:cNvPr id="0" name=""/>
        <dsp:cNvSpPr/>
      </dsp:nvSpPr>
      <dsp:spPr>
        <a:xfrm rot="2829178">
          <a:off x="7733508" y="1389556"/>
          <a:ext cx="69467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4674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63478" y="1383571"/>
        <a:ext cx="34733" cy="34733"/>
      </dsp:txXfrm>
    </dsp:sp>
    <dsp:sp modelId="{F128A21B-B298-4F4E-BA92-BC97B4E1B2EB}">
      <dsp:nvSpPr>
        <dsp:cNvPr id="0" name=""/>
        <dsp:cNvSpPr/>
      </dsp:nvSpPr>
      <dsp:spPr>
        <a:xfrm>
          <a:off x="8317049" y="1360340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X-rays: Scaphoid fracture</a:t>
          </a:r>
        </a:p>
      </dsp:txBody>
      <dsp:txXfrm>
        <a:off x="8334344" y="1377635"/>
        <a:ext cx="1146431" cy="555920"/>
      </dsp:txXfrm>
    </dsp:sp>
    <dsp:sp modelId="{75137A93-9A36-E24C-AE10-600C2747A87D}">
      <dsp:nvSpPr>
        <dsp:cNvPr id="0" name=""/>
        <dsp:cNvSpPr/>
      </dsp:nvSpPr>
      <dsp:spPr>
        <a:xfrm>
          <a:off x="9498071" y="1644214"/>
          <a:ext cx="47240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72408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722465" y="1643785"/>
        <a:ext cx="23620" cy="23620"/>
      </dsp:txXfrm>
    </dsp:sp>
    <dsp:sp modelId="{A6D1956C-A38B-4743-93CE-D1FF03CBA4A2}">
      <dsp:nvSpPr>
        <dsp:cNvPr id="0" name=""/>
        <dsp:cNvSpPr/>
      </dsp:nvSpPr>
      <dsp:spPr>
        <a:xfrm>
          <a:off x="9970479" y="1360340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Treat according to fracture type</a:t>
          </a:r>
        </a:p>
      </dsp:txBody>
      <dsp:txXfrm>
        <a:off x="9987774" y="1377635"/>
        <a:ext cx="1146431" cy="555920"/>
      </dsp:txXfrm>
    </dsp:sp>
    <dsp:sp modelId="{BD4195D5-8017-914D-87A2-6BF35DD99479}">
      <dsp:nvSpPr>
        <dsp:cNvPr id="0" name=""/>
        <dsp:cNvSpPr/>
      </dsp:nvSpPr>
      <dsp:spPr>
        <a:xfrm rot="3090853">
          <a:off x="6047860" y="2026200"/>
          <a:ext cx="75910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759108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8437" y="2018605"/>
        <a:ext cx="37955" cy="37955"/>
      </dsp:txXfrm>
    </dsp:sp>
    <dsp:sp modelId="{CEB05274-F258-F74F-89E7-4358474EC7C3}">
      <dsp:nvSpPr>
        <dsp:cNvPr id="0" name=""/>
        <dsp:cNvSpPr/>
      </dsp:nvSpPr>
      <dsp:spPr>
        <a:xfrm>
          <a:off x="6663619" y="2039428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Asymptomatic: No X-rays</a:t>
          </a:r>
        </a:p>
      </dsp:txBody>
      <dsp:txXfrm>
        <a:off x="6680914" y="2056723"/>
        <a:ext cx="1146431" cy="555920"/>
      </dsp:txXfrm>
    </dsp:sp>
    <dsp:sp modelId="{7E2CBD42-A4FD-7745-B432-662FD10B644B}">
      <dsp:nvSpPr>
        <dsp:cNvPr id="0" name=""/>
        <dsp:cNvSpPr/>
      </dsp:nvSpPr>
      <dsp:spPr>
        <a:xfrm>
          <a:off x="7844640" y="2323301"/>
          <a:ext cx="47240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72408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69035" y="2322873"/>
        <a:ext cx="23620" cy="23620"/>
      </dsp:txXfrm>
    </dsp:sp>
    <dsp:sp modelId="{5B9841F1-4CD8-D64A-8125-ECD712D33418}">
      <dsp:nvSpPr>
        <dsp:cNvPr id="0" name=""/>
        <dsp:cNvSpPr/>
      </dsp:nvSpPr>
      <dsp:spPr>
        <a:xfrm>
          <a:off x="8317049" y="2039428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Treatment complete</a:t>
          </a:r>
        </a:p>
      </dsp:txBody>
      <dsp:txXfrm>
        <a:off x="8334344" y="2056723"/>
        <a:ext cx="1146431" cy="555920"/>
      </dsp:txXfrm>
    </dsp:sp>
    <dsp:sp modelId="{58E04C73-FD59-5942-849E-42398383E613}">
      <dsp:nvSpPr>
        <dsp:cNvPr id="0" name=""/>
        <dsp:cNvSpPr/>
      </dsp:nvSpPr>
      <dsp:spPr>
        <a:xfrm rot="3329608">
          <a:off x="4424943" y="2694518"/>
          <a:ext cx="747201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747201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9864" y="2687220"/>
        <a:ext cx="37360" cy="37360"/>
      </dsp:txXfrm>
    </dsp:sp>
    <dsp:sp modelId="{23A0A7D6-B236-1842-BA60-9DC013693931}">
      <dsp:nvSpPr>
        <dsp:cNvPr id="0" name=""/>
        <dsp:cNvSpPr/>
      </dsp:nvSpPr>
      <dsp:spPr>
        <a:xfrm>
          <a:off x="5010189" y="2718515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MRI or CT (if early diagnosis is necessary)</a:t>
          </a:r>
        </a:p>
      </dsp:txBody>
      <dsp:txXfrm>
        <a:off x="5027484" y="2735810"/>
        <a:ext cx="1146431" cy="555920"/>
      </dsp:txXfrm>
    </dsp:sp>
    <dsp:sp modelId="{2F268B3C-6893-0F44-8587-1302F5BB3F17}">
      <dsp:nvSpPr>
        <dsp:cNvPr id="0" name=""/>
        <dsp:cNvSpPr/>
      </dsp:nvSpPr>
      <dsp:spPr>
        <a:xfrm>
          <a:off x="6191210" y="3002389"/>
          <a:ext cx="47240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72408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15604" y="3001960"/>
        <a:ext cx="23620" cy="23620"/>
      </dsp:txXfrm>
    </dsp:sp>
    <dsp:sp modelId="{7DD9020C-3D2A-9B4E-8600-68C2E29A9BCF}">
      <dsp:nvSpPr>
        <dsp:cNvPr id="0" name=""/>
        <dsp:cNvSpPr/>
      </dsp:nvSpPr>
      <dsp:spPr>
        <a:xfrm>
          <a:off x="6663619" y="2718515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Treat according to advanced imaging findings</a:t>
          </a:r>
        </a:p>
      </dsp:txBody>
      <dsp:txXfrm>
        <a:off x="6680914" y="2735810"/>
        <a:ext cx="1146431" cy="555920"/>
      </dsp:txXfrm>
    </dsp:sp>
    <dsp:sp modelId="{6CBF1971-B6FC-784F-B477-0DBBFAD7EEA3}">
      <dsp:nvSpPr>
        <dsp:cNvPr id="0" name=""/>
        <dsp:cNvSpPr/>
      </dsp:nvSpPr>
      <dsp:spPr>
        <a:xfrm rot="3259089">
          <a:off x="2715598" y="3352543"/>
          <a:ext cx="809911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09911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0306" y="3343677"/>
        <a:ext cx="40495" cy="40495"/>
      </dsp:txXfrm>
    </dsp:sp>
    <dsp:sp modelId="{2293958E-C999-C246-A63F-58D7A456D78B}">
      <dsp:nvSpPr>
        <dsp:cNvPr id="0" name=""/>
        <dsp:cNvSpPr/>
      </dsp:nvSpPr>
      <dsp:spPr>
        <a:xfrm>
          <a:off x="3356759" y="3397602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X-rays: Scaphoid fracture</a:t>
          </a:r>
        </a:p>
      </dsp:txBody>
      <dsp:txXfrm>
        <a:off x="3374054" y="3414897"/>
        <a:ext cx="1146431" cy="555920"/>
      </dsp:txXfrm>
    </dsp:sp>
    <dsp:sp modelId="{6762E44F-52C7-7848-8A68-60133B089288}">
      <dsp:nvSpPr>
        <dsp:cNvPr id="0" name=""/>
        <dsp:cNvSpPr/>
      </dsp:nvSpPr>
      <dsp:spPr>
        <a:xfrm>
          <a:off x="4537780" y="3681476"/>
          <a:ext cx="47240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72408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62174" y="3681048"/>
        <a:ext cx="23620" cy="23620"/>
      </dsp:txXfrm>
    </dsp:sp>
    <dsp:sp modelId="{1B486BE4-2AD9-3442-99BA-C8C96274C80C}">
      <dsp:nvSpPr>
        <dsp:cNvPr id="0" name=""/>
        <dsp:cNvSpPr/>
      </dsp:nvSpPr>
      <dsp:spPr>
        <a:xfrm>
          <a:off x="5010189" y="3397602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Treat according to fracture type</a:t>
          </a:r>
        </a:p>
      </dsp:txBody>
      <dsp:txXfrm>
        <a:off x="5027484" y="3414897"/>
        <a:ext cx="1146431" cy="555920"/>
      </dsp:txXfrm>
    </dsp:sp>
    <dsp:sp modelId="{13C996A9-D6A5-7E4F-868B-8360B1C5B5C7}">
      <dsp:nvSpPr>
        <dsp:cNvPr id="0" name=""/>
        <dsp:cNvSpPr/>
      </dsp:nvSpPr>
      <dsp:spPr>
        <a:xfrm rot="3285082">
          <a:off x="1057847" y="4026325"/>
          <a:ext cx="81855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18554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46660" y="4017243"/>
        <a:ext cx="40927" cy="40927"/>
      </dsp:txXfrm>
    </dsp:sp>
    <dsp:sp modelId="{CAEF2AF3-166C-9740-987F-D6ABEB811D3C}">
      <dsp:nvSpPr>
        <dsp:cNvPr id="0" name=""/>
        <dsp:cNvSpPr/>
      </dsp:nvSpPr>
      <dsp:spPr>
        <a:xfrm>
          <a:off x="1703328" y="4076690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(-) Physical Exam</a:t>
          </a:r>
        </a:p>
      </dsp:txBody>
      <dsp:txXfrm>
        <a:off x="1720623" y="4093985"/>
        <a:ext cx="1146431" cy="555920"/>
      </dsp:txXfrm>
    </dsp:sp>
    <dsp:sp modelId="{97C1277E-19A3-AA49-A05B-5FF1338253D9}">
      <dsp:nvSpPr>
        <dsp:cNvPr id="0" name=""/>
        <dsp:cNvSpPr/>
      </dsp:nvSpPr>
      <dsp:spPr>
        <a:xfrm>
          <a:off x="2884350" y="4360563"/>
          <a:ext cx="47240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472408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8744" y="4360135"/>
        <a:ext cx="23620" cy="23620"/>
      </dsp:txXfrm>
    </dsp:sp>
    <dsp:sp modelId="{A4A77087-3F2A-B042-B23F-F449930A3C58}">
      <dsp:nvSpPr>
        <dsp:cNvPr id="0" name=""/>
        <dsp:cNvSpPr/>
      </dsp:nvSpPr>
      <dsp:spPr>
        <a:xfrm>
          <a:off x="3356759" y="4076690"/>
          <a:ext cx="1181021" cy="590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Treat other injuries accordingly</a:t>
          </a:r>
        </a:p>
      </dsp:txBody>
      <dsp:txXfrm>
        <a:off x="3374054" y="4093985"/>
        <a:ext cx="1146431" cy="555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FBA4B-7689-544F-9189-A2D5345355A1}" type="datetimeFigureOut">
              <a:rPr lang="en-US" smtClean="0"/>
              <a:t>6/5/21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5CF5B-8C5B-1940-B475-A0B690279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72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28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2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15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17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12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3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charset="0"/>
              <a:buChar char="•"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 Proximal pole (10-25% of fractures)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Waist (65-80% of fractures)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Distal pole and tubercle (5-10% of fractures)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9A440-5223-4FC6-B56B-C0387157EF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3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9A440-5223-4FC6-B56B-C0387157EF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89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13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8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04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41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44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25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5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15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98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98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91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26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7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8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46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327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00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7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82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14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03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899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63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50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555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090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811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277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745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020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214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307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562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2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249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928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144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812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430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543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23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641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628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231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5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585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39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89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5CF5B-8C5B-1940-B475-A0B690279A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1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439FE43-E488-A04B-A34B-2DAC9D5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8C0513D-E2D7-FD4D-AF4A-D948DDF8B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9BCCAC3A-D5A3-4941-AA5E-4CF123E8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C8C4B-8E07-9444-9AD1-27017B4BA7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83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BBUwsVi2-o?feature=oembed" TargetMode="Externa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6582616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pubmed.ncbi.nlm.nih.gov/2794717/" TargetMode="External"/><Relationship Id="rId4" Type="http://schemas.openxmlformats.org/officeDocument/2006/relationships/hyperlink" Target="https://pubmed.ncbi.nlm.nih.gov/14521890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1895249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pubmed.ncbi.nlm.nih.gov/32175096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taonline.org/video-library/45036/procedures-and-techniques/multimedia/16776659/scaphoid-ori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26582616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514919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www.ncbi.nlm.nih.gov/pmc/articles/PMC4117698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9931988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4642473/" TargetMode="External"/><Relationship Id="rId5" Type="http://schemas.openxmlformats.org/officeDocument/2006/relationships/hyperlink" Target="https://pubmed.ncbi.nlm.nih.gov/25207292/" TargetMode="External"/><Relationship Id="rId4" Type="http://schemas.openxmlformats.org/officeDocument/2006/relationships/hyperlink" Target="https://pubmed.ncbi.nlm.nih.gov/26205701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6715820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1885701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bmed.ncbi.nlm.nih.gov/33194101/" TargetMode="External"/><Relationship Id="rId4" Type="http://schemas.openxmlformats.org/officeDocument/2006/relationships/hyperlink" Target="https://pubmed.ncbi.nlm.nih.gov/30403823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2772096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3483875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Carpal Fractures and Dislocations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en-US" b="1" i="1" dirty="0"/>
              <a:t>Brian J Page, MD</a:t>
            </a:r>
          </a:p>
          <a:p>
            <a:r>
              <a:rPr lang="en-US" b="1" i="1" dirty="0"/>
              <a:t>Douglas S Fornfeist, MD</a:t>
            </a:r>
          </a:p>
          <a:p>
            <a:r>
              <a:rPr lang="en-US" b="1" i="1" dirty="0"/>
              <a:t>Baylor Scott and White Memorial Hospital, Temple, TX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237D2-CBE1-DF47-9E55-695D7068D00B}"/>
              </a:ext>
            </a:extLst>
          </p:cNvPr>
          <p:cNvSpPr txBox="1"/>
          <p:nvPr/>
        </p:nvSpPr>
        <p:spPr>
          <a:xfrm>
            <a:off x="1899138" y="6211669"/>
            <a:ext cx="715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*All figures belong to Brian J Page, MD and/or Douglas S Fornfeist, MD unless otherwise indicated.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B981-163B-8341-98A6-4202151C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Scaphoid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BFD00-8C55-5448-B2B7-FCF8AE7D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12677" cy="4351338"/>
          </a:xfrm>
        </p:spPr>
        <p:txBody>
          <a:bodyPr/>
          <a:lstStyle/>
          <a:p>
            <a:r>
              <a:rPr lang="en-US" altLang="en-US" dirty="0"/>
              <a:t>“</a:t>
            </a:r>
            <a:r>
              <a:rPr lang="en-US" altLang="en-US" dirty="0" err="1"/>
              <a:t>skaphos</a:t>
            </a:r>
            <a:r>
              <a:rPr lang="en-US" altLang="en-US" dirty="0"/>
              <a:t>”-Greek word for boat</a:t>
            </a:r>
          </a:p>
          <a:p>
            <a:r>
              <a:rPr lang="en-US" altLang="en-US" dirty="0"/>
              <a:t>Bridges proximal and distal rows</a:t>
            </a:r>
          </a:p>
          <a:p>
            <a:r>
              <a:rPr lang="en-US" altLang="en-US" dirty="0"/>
              <a:t>Twisted peanut or “S” shaped</a:t>
            </a:r>
          </a:p>
          <a:p>
            <a:r>
              <a:rPr lang="en-US" altLang="en-US" dirty="0"/>
              <a:t>45-degrees from longitudinal and horizontal axes of the wrist</a:t>
            </a:r>
          </a:p>
          <a:p>
            <a:r>
              <a:rPr lang="en-US" altLang="en-US" dirty="0"/>
              <a:t>&gt;80% of surface area is covered with articular cartilage</a:t>
            </a:r>
          </a:p>
          <a:p>
            <a:pPr lvl="1"/>
            <a:r>
              <a:rPr lang="en-US" altLang="en-US" dirty="0"/>
              <a:t>Increased risk for delayed union and nonunion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EB87C-2187-C348-88AD-A2E4D9BFD27B}"/>
              </a:ext>
            </a:extLst>
          </p:cNvPr>
          <p:cNvSpPr txBox="1"/>
          <p:nvPr/>
        </p:nvSpPr>
        <p:spPr>
          <a:xfrm>
            <a:off x="7843433" y="5396756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2019.a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36DF674-119B-C044-AAA3-9BFADDEA6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63" y="1060428"/>
            <a:ext cx="4121245" cy="42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1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Scaphoid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6081" y="1825625"/>
            <a:ext cx="5887718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&gt;80% covered with articular cartilage (implications)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>
                <a:sym typeface="Wingdings"/>
              </a:rPr>
              <a:t>Heals with little/no callus (intramembranous ossification)</a:t>
            </a:r>
          </a:p>
          <a:p>
            <a:pPr lvl="1">
              <a:buFont typeface="Arial" charset="0"/>
              <a:buChar char="•"/>
            </a:pPr>
            <a:endParaRPr lang="en-US" dirty="0">
              <a:sym typeface="Wingdings"/>
            </a:endParaRPr>
          </a:p>
          <a:p>
            <a:pPr lvl="1">
              <a:buFont typeface="Arial" charset="0"/>
              <a:buChar char="•"/>
            </a:pPr>
            <a:r>
              <a:rPr lang="en-US" b="1" dirty="0"/>
              <a:t>Proximal pole </a:t>
            </a:r>
            <a:r>
              <a:rPr lang="en-US" dirty="0"/>
              <a:t>is cover almost completely with cartilage</a:t>
            </a:r>
          </a:p>
          <a:p>
            <a:pPr lvl="2">
              <a:buFont typeface="Arial" charset="0"/>
              <a:buChar char="•"/>
            </a:pPr>
            <a:r>
              <a:rPr lang="en-US" sz="1800" dirty="0"/>
              <a:t>Little, if any, perforating vessels </a:t>
            </a:r>
            <a:r>
              <a:rPr lang="en-US" sz="1800" dirty="0">
                <a:sym typeface="Wingdings"/>
              </a:rPr>
              <a:t> high incidence of osteonecrosis</a:t>
            </a:r>
            <a:endParaRPr lang="en-US" sz="2200" dirty="0">
              <a:sym typeface="Wingdings"/>
            </a:endParaRPr>
          </a:p>
          <a:p>
            <a:pPr>
              <a:buFont typeface="Arial" charset="0"/>
              <a:buChar char="•"/>
            </a:pP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dirty="0"/>
              <a:t>Scaphoid flexes with wrist flexion and extends with wrist extension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58400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067B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FB7D82-1B90-44C0-ADB8-3A9D5731A9A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1B3B728-6151-A04D-B385-34964DF27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6" y="1690688"/>
            <a:ext cx="2604394" cy="4246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D9F3AE-DF6C-E94D-9E35-4E48B9FC5ACF}"/>
              </a:ext>
            </a:extLst>
          </p:cNvPr>
          <p:cNvSpPr txBox="1"/>
          <p:nvPr/>
        </p:nvSpPr>
        <p:spPr>
          <a:xfrm>
            <a:off x="1236086" y="6123671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</a:t>
            </a:r>
          </a:p>
        </p:txBody>
      </p:sp>
    </p:spTree>
    <p:extLst>
      <p:ext uri="{BB962C8B-B14F-4D97-AF65-F5344CB8AC3E}">
        <p14:creationId xmlns:p14="http://schemas.microsoft.com/office/powerpoint/2010/main" val="3978407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Scaphoid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24246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Divided into </a:t>
            </a:r>
            <a:r>
              <a:rPr lang="en-US" u="sng" dirty="0"/>
              <a:t>3 regions</a:t>
            </a:r>
            <a:r>
              <a:rPr lang="en-US" dirty="0"/>
              <a:t>: 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Proximal pole (10-25% of fractures)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Waist (65-80% of fractures)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Distal pole and tubercle (5-10% of fractures)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2244D-4879-A646-89EA-B4F60E3E147B}"/>
              </a:ext>
            </a:extLst>
          </p:cNvPr>
          <p:cNvSpPr txBox="1"/>
          <p:nvPr/>
        </p:nvSpPr>
        <p:spPr>
          <a:xfrm>
            <a:off x="3649437" y="6398032"/>
            <a:ext cx="4036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taken from previous OTA Core Curriculum Lecture. </a:t>
            </a:r>
          </a:p>
        </p:txBody>
      </p:sp>
      <p:pic>
        <p:nvPicPr>
          <p:cNvPr id="5" name="Picture 4" descr="A picture containing text, map, linedrawing&#10;&#10;Description automatically generated">
            <a:extLst>
              <a:ext uri="{FF2B5EF4-FFF2-40B4-BE49-F238E27FC236}">
                <a16:creationId xmlns:a16="http://schemas.microsoft.com/office/drawing/2014/main" id="{83258200-4493-0C4B-AB50-C64499D6F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20" y="2520950"/>
            <a:ext cx="50038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28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B981-163B-8341-98A6-4202151C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6614"/>
          </a:xfrm>
        </p:spPr>
        <p:txBody>
          <a:bodyPr/>
          <a:lstStyle/>
          <a:p>
            <a:r>
              <a:rPr lang="en-US"/>
              <a:t>Scaphoid Fracture - Exam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BFD00-8C55-5448-B2B7-FCF8AE7D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2441"/>
            <a:ext cx="5879123" cy="46345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Surface anatomy of the wrist</a:t>
            </a:r>
          </a:p>
          <a:p>
            <a:pPr lvl="1"/>
            <a:r>
              <a:rPr lang="en-US" altLang="en-US" dirty="0"/>
              <a:t>Anatomic snuffbox bordered by the EPL tendon </a:t>
            </a:r>
            <a:r>
              <a:rPr lang="en-US" altLang="en-US" dirty="0" err="1"/>
              <a:t>ulnarly</a:t>
            </a:r>
            <a:r>
              <a:rPr lang="en-US" altLang="en-US" dirty="0"/>
              <a:t> and the EPB radially</a:t>
            </a:r>
          </a:p>
          <a:p>
            <a:r>
              <a:rPr lang="en-US" dirty="0"/>
              <a:t>Physical Exam Findings</a:t>
            </a:r>
          </a:p>
          <a:p>
            <a:pPr lvl="1"/>
            <a:r>
              <a:rPr lang="en-US" dirty="0"/>
              <a:t>Anatomic “Snuffbox” tenderness</a:t>
            </a:r>
          </a:p>
          <a:p>
            <a:pPr lvl="2"/>
            <a:r>
              <a:rPr lang="en-US" dirty="0"/>
              <a:t>Ulnar deviation exposes scaphoid waist for easier palpation</a:t>
            </a:r>
          </a:p>
          <a:p>
            <a:pPr lvl="1"/>
            <a:r>
              <a:rPr lang="en-US" dirty="0"/>
              <a:t>Pain with palpation of the scaphoid tuberosity</a:t>
            </a:r>
          </a:p>
          <a:p>
            <a:pPr lvl="1"/>
            <a:r>
              <a:rPr lang="en-US" dirty="0"/>
              <a:t>Pain over SL ligament with the wrist flexed to palpate the proximal pole</a:t>
            </a:r>
          </a:p>
          <a:p>
            <a:pPr lvl="1"/>
            <a:r>
              <a:rPr lang="en-US" dirty="0"/>
              <a:t>Limited painful wrist ROM, especially forced dorsiflexion</a:t>
            </a:r>
          </a:p>
          <a:p>
            <a:pPr lvl="1"/>
            <a:r>
              <a:rPr lang="en-US" dirty="0"/>
              <a:t>Beware of the “wrist sprain” that may actually be an occult scaphoid fracture</a:t>
            </a:r>
          </a:p>
          <a:p>
            <a:endParaRPr lang="en-US" dirty="0"/>
          </a:p>
        </p:txBody>
      </p:sp>
      <p:pic>
        <p:nvPicPr>
          <p:cNvPr id="5" name="Picture 4" descr="A close up of a hand&#10;&#10;Description automatically generated">
            <a:extLst>
              <a:ext uri="{FF2B5EF4-FFF2-40B4-BE49-F238E27FC236}">
                <a16:creationId xmlns:a16="http://schemas.microsoft.com/office/drawing/2014/main" id="{9D4A4815-C4F1-2D4B-AC76-78560BCF3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85" y="1111739"/>
            <a:ext cx="4634522" cy="4634522"/>
          </a:xfrm>
          <a:prstGeom prst="rect">
            <a:avLst/>
          </a:prstGeom>
        </p:spPr>
      </p:pic>
      <p:pic>
        <p:nvPicPr>
          <p:cNvPr id="17" name="Picture 16" descr="A hand with a tattoo on it&#10;&#10;Description automatically generated with medium confidence">
            <a:extLst>
              <a:ext uri="{FF2B5EF4-FFF2-40B4-BE49-F238E27FC236}">
                <a16:creationId xmlns:a16="http://schemas.microsoft.com/office/drawing/2014/main" id="{DAEFEF19-228F-C344-96AB-5BFD9CF132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/>
          <a:stretch/>
        </p:blipFill>
        <p:spPr>
          <a:xfrm>
            <a:off x="7104184" y="1110039"/>
            <a:ext cx="4634522" cy="4617483"/>
          </a:xfrm>
          <a:prstGeom prst="rect">
            <a:avLst/>
          </a:prstGeom>
        </p:spPr>
      </p:pic>
      <p:pic>
        <p:nvPicPr>
          <p:cNvPr id="23" name="Picture 22" descr="A picture containing person, holding, hand, indoor&#10;&#10;Description automatically generated">
            <a:extLst>
              <a:ext uri="{FF2B5EF4-FFF2-40B4-BE49-F238E27FC236}">
                <a16:creationId xmlns:a16="http://schemas.microsoft.com/office/drawing/2014/main" id="{178CD307-EB79-BC40-8A78-AAD194557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95" y="1148862"/>
            <a:ext cx="43053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9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043806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000" dirty="0"/>
              <a:t>Axial load across hyperextended and radially deviated wrist</a:t>
            </a:r>
            <a:r>
              <a:rPr lang="en-US" sz="3000" b="1" i="1" dirty="0"/>
              <a:t> </a:t>
            </a:r>
          </a:p>
          <a:p>
            <a:pPr>
              <a:buFont typeface="Arial" charset="0"/>
              <a:buChar char="•"/>
            </a:pPr>
            <a:r>
              <a:rPr lang="en-US" sz="3000" dirty="0"/>
              <a:t>Hyperextension of wrist past 95 degrees</a:t>
            </a:r>
          </a:p>
          <a:p>
            <a:pPr>
              <a:buFont typeface="Arial" charset="0"/>
              <a:buChar char="•"/>
            </a:pPr>
            <a:r>
              <a:rPr lang="en-US" sz="3000" dirty="0"/>
              <a:t>Wrist in extreme flexion and ulnar deviation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4F6096-E5FB-964A-A44D-E8CA06B81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23" y="301500"/>
            <a:ext cx="3165541" cy="5494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4994E-47FD-C04B-96EB-C2AB3FEC1FF7}"/>
              </a:ext>
            </a:extLst>
          </p:cNvPr>
          <p:cNvSpPr txBox="1"/>
          <p:nvPr/>
        </p:nvSpPr>
        <p:spPr>
          <a:xfrm>
            <a:off x="7882005" y="5795716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2019.a</a:t>
            </a:r>
          </a:p>
        </p:txBody>
      </p:sp>
    </p:spTree>
    <p:extLst>
      <p:ext uri="{BB962C8B-B14F-4D97-AF65-F5344CB8AC3E}">
        <p14:creationId xmlns:p14="http://schemas.microsoft.com/office/powerpoint/2010/main" val="172101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19D4-E142-0C4F-B397-914E80B0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909D-4D6F-7247-8C86-593EF9122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616"/>
            <a:ext cx="10515600" cy="4351338"/>
          </a:xfrm>
        </p:spPr>
        <p:txBody>
          <a:bodyPr/>
          <a:lstStyle/>
          <a:p>
            <a:r>
              <a:rPr lang="en-US" dirty="0"/>
              <a:t>Scapholunate instability</a:t>
            </a:r>
          </a:p>
          <a:p>
            <a:pPr lvl="1"/>
            <a:r>
              <a:rPr lang="en-US" dirty="0"/>
              <a:t>Pain and clicking in wrist</a:t>
            </a:r>
          </a:p>
          <a:p>
            <a:pPr lvl="1"/>
            <a:r>
              <a:rPr lang="en-US" dirty="0"/>
              <a:t>Tender just distal to Lister’s tubercle</a:t>
            </a:r>
          </a:p>
          <a:p>
            <a:pPr lvl="1"/>
            <a:r>
              <a:rPr lang="en-US" dirty="0"/>
              <a:t>Positive “Watson” test </a:t>
            </a:r>
          </a:p>
          <a:p>
            <a:r>
              <a:rPr lang="en-US" dirty="0"/>
              <a:t>FCR tendon rupture or tendinitis</a:t>
            </a:r>
          </a:p>
          <a:p>
            <a:r>
              <a:rPr lang="en-US" dirty="0"/>
              <a:t>Radial styloid fracture</a:t>
            </a:r>
          </a:p>
          <a:p>
            <a:r>
              <a:rPr lang="en-US" dirty="0"/>
              <a:t>De </a:t>
            </a:r>
            <a:r>
              <a:rPr lang="en-US" dirty="0" err="1"/>
              <a:t>Quervain’s</a:t>
            </a:r>
            <a:r>
              <a:rPr lang="en-US" dirty="0"/>
              <a:t> tenosynovitis (radial styloid tenosynovitis)</a:t>
            </a:r>
          </a:p>
          <a:p>
            <a:r>
              <a:rPr lang="en-US" dirty="0"/>
              <a:t>CMC (basal) joint arthrosis </a:t>
            </a:r>
          </a:p>
          <a:p>
            <a:r>
              <a:rPr lang="en-US" dirty="0"/>
              <a:t>Radio-scaphoid arthrosis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08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6E85-56EE-8B45-B548-A3342DB0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Watson Test (Scaphoid Shift Test)</a:t>
            </a:r>
          </a:p>
        </p:txBody>
      </p:sp>
      <p:pic>
        <p:nvPicPr>
          <p:cNvPr id="7" name="Online Media 6" descr="Watson Test / Scaphoid Shift Test | Scapholunate Instability">
            <a:hlinkClick r:id="" action="ppaction://media"/>
            <a:extLst>
              <a:ext uri="{FF2B5EF4-FFF2-40B4-BE49-F238E27FC236}">
                <a16:creationId xmlns:a16="http://schemas.microsoft.com/office/drawing/2014/main" id="{38C43C22-F634-0447-B490-C81CAF3DD3F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7040" y="1385689"/>
            <a:ext cx="8757920" cy="49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B981-163B-8341-98A6-4202151C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Scaphoid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BFD00-8C55-5448-B2B7-FCF8AE7D0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X-rays – false negative up to 25% of the time</a:t>
            </a:r>
          </a:p>
          <a:p>
            <a:r>
              <a:rPr lang="en-US" dirty="0"/>
              <a:t>CT scan</a:t>
            </a:r>
          </a:p>
          <a:p>
            <a:r>
              <a:rPr lang="en-US" dirty="0"/>
              <a:t>MRI – most accurate</a:t>
            </a:r>
          </a:p>
          <a:p>
            <a:r>
              <a:rPr lang="en-US" dirty="0"/>
              <a:t>Bone scan – rarely used these days</a:t>
            </a:r>
          </a:p>
        </p:txBody>
      </p:sp>
    </p:spTree>
    <p:extLst>
      <p:ext uri="{BB962C8B-B14F-4D97-AF65-F5344CB8AC3E}">
        <p14:creationId xmlns:p14="http://schemas.microsoft.com/office/powerpoint/2010/main" val="2851248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B981-163B-8341-98A6-4202151C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Scaphoid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BFD00-8C55-5448-B2B7-FCF8AE7D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6265"/>
            <a:ext cx="72898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Plain radiographs</a:t>
            </a:r>
          </a:p>
          <a:p>
            <a:pPr lvl="1"/>
            <a:r>
              <a:rPr lang="en-US" altLang="en-US" dirty="0"/>
              <a:t>PA, Lateral, Pronated Oblique, and Ulnar deviation (scaphoid view) views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“Occult” fracture</a:t>
            </a:r>
          </a:p>
          <a:p>
            <a:pPr lvl="2"/>
            <a:r>
              <a:rPr lang="en-US" altLang="en-US" dirty="0"/>
              <a:t>Repeat x-ray in 2 weeks if suspicion remains high after initial negative x-ray</a:t>
            </a:r>
          </a:p>
          <a:p>
            <a:pPr lvl="2"/>
            <a:r>
              <a:rPr lang="en-US" dirty="0"/>
              <a:t>Karl JW, Swart E, Strauch RJ. Diagnosis of occult scaphoid fractures: a cost-effectiveness analysis. </a:t>
            </a:r>
            <a:r>
              <a:rPr lang="en-US" i="1" dirty="0"/>
              <a:t>J Bone Joint Surg Am</a:t>
            </a:r>
            <a:r>
              <a:rPr lang="en-US" dirty="0"/>
              <a:t>. 2015;97(22):1860-1868.</a:t>
            </a:r>
          </a:p>
          <a:p>
            <a:pPr marL="914400" lvl="2" indent="0">
              <a:buNone/>
            </a:pPr>
            <a:r>
              <a:rPr lang="en-US" altLang="en-US" dirty="0">
                <a:hlinkClick r:id="rId3"/>
              </a:rPr>
              <a:t>https://pubmed.ncbi.nlm.nih.gov/26582616/</a:t>
            </a:r>
            <a:r>
              <a:rPr lang="en-US" altLang="en-US" dirty="0"/>
              <a:t> 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“Stripe” sign</a:t>
            </a:r>
          </a:p>
          <a:p>
            <a:pPr lvl="2"/>
            <a:r>
              <a:rPr lang="en-US" altLang="en-US" dirty="0"/>
              <a:t>Obliteration or radial displacement of the fat pad normally seen between the radial collateral ligaments and the EPB/APL tendon complex</a:t>
            </a:r>
          </a:p>
          <a:p>
            <a:pPr marL="914400" lvl="2" indent="0">
              <a:buNone/>
            </a:pPr>
            <a:r>
              <a:rPr lang="en-US" altLang="en-US" dirty="0">
                <a:hlinkClick r:id="rId4"/>
              </a:rPr>
              <a:t>https://pubmed.ncbi.nlm.nih.gov/14521890/</a:t>
            </a:r>
            <a:r>
              <a:rPr lang="en-US" altLang="en-US" dirty="0"/>
              <a:t> </a:t>
            </a:r>
          </a:p>
          <a:p>
            <a:pPr marL="914400" lvl="2" indent="0">
              <a:buNone/>
            </a:pPr>
            <a:r>
              <a:rPr lang="en-US" altLang="en-US" dirty="0">
                <a:hlinkClick r:id="rId5"/>
              </a:rPr>
              <a:t>https://pubmed.ncbi.nlm.nih.gov/2794717/</a:t>
            </a:r>
            <a:r>
              <a:rPr lang="en-US" altLang="en-US" dirty="0"/>
              <a:t> </a:t>
            </a:r>
          </a:p>
          <a:p>
            <a:pPr marL="914400" lvl="2" indent="0">
              <a:buNone/>
            </a:pPr>
            <a:endParaRPr lang="en-US" altLang="en-US" dirty="0"/>
          </a:p>
        </p:txBody>
      </p:sp>
      <p:pic>
        <p:nvPicPr>
          <p:cNvPr id="6" name="Picture 5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34DC553B-2F48-664D-8296-186404EBD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38" y="1690688"/>
            <a:ext cx="2990822" cy="4039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11DC8D-65D3-BF40-A4CF-9A2E9D837650}"/>
              </a:ext>
            </a:extLst>
          </p:cNvPr>
          <p:cNvSpPr txBox="1"/>
          <p:nvPr/>
        </p:nvSpPr>
        <p:spPr>
          <a:xfrm>
            <a:off x="1483361" y="6391275"/>
            <a:ext cx="845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from: Dias JJ, Finlay DB, </a:t>
            </a:r>
            <a:r>
              <a:rPr lang="en-US" sz="1200" dirty="0" err="1"/>
              <a:t>Brenkel</a:t>
            </a:r>
            <a:r>
              <a:rPr lang="en-US" sz="1200" dirty="0"/>
              <a:t> IJ, Gregg PJ. Radiographic assessment of soft tissue signs in clinically suspected scaphoid fractures: the incidence of false negative and false positive results. </a:t>
            </a:r>
            <a:r>
              <a:rPr lang="en-US" sz="1200" i="1" dirty="0"/>
              <a:t>J </a:t>
            </a:r>
            <a:r>
              <a:rPr lang="en-US" sz="1200" i="1" dirty="0" err="1"/>
              <a:t>Orthop</a:t>
            </a:r>
            <a:r>
              <a:rPr lang="en-US" sz="1200" i="1" dirty="0"/>
              <a:t> Trauma</a:t>
            </a:r>
            <a:r>
              <a:rPr lang="en-US" sz="1200" dirty="0"/>
              <a:t>. 1987;1(3):205-208.</a:t>
            </a:r>
          </a:p>
        </p:txBody>
      </p:sp>
    </p:spTree>
    <p:extLst>
      <p:ext uri="{BB962C8B-B14F-4D97-AF65-F5344CB8AC3E}">
        <p14:creationId xmlns:p14="http://schemas.microsoft.com/office/powerpoint/2010/main" val="4282888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Scaphoid Fractures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543701-BDEA-8E4C-9115-A93CE5C6D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Usually by location: </a:t>
            </a:r>
          </a:p>
          <a:p>
            <a:pPr lvl="1"/>
            <a:r>
              <a:rPr lang="en-US" dirty="0"/>
              <a:t>Proximal third (10-25%)</a:t>
            </a:r>
          </a:p>
          <a:p>
            <a:pPr lvl="1"/>
            <a:r>
              <a:rPr lang="en-US" dirty="0"/>
              <a:t>Middle third (waist) (65-80%)</a:t>
            </a:r>
          </a:p>
          <a:p>
            <a:pPr lvl="1"/>
            <a:r>
              <a:rPr lang="en-US" dirty="0"/>
              <a:t>Distal third and Tuberosity (5-10%)</a:t>
            </a:r>
          </a:p>
          <a:p>
            <a:r>
              <a:rPr lang="en-US" dirty="0"/>
              <a:t>Why is this so important?</a:t>
            </a:r>
          </a:p>
          <a:p>
            <a:pPr lvl="1"/>
            <a:r>
              <a:rPr lang="en-US" dirty="0"/>
              <a:t>Primary vascular supply enters dorsal ridge and runs retrograde to the proximal scaphoid </a:t>
            </a:r>
          </a:p>
          <a:p>
            <a:pPr lvl="1"/>
            <a:r>
              <a:rPr lang="en-US" dirty="0"/>
              <a:t>The more proximal the fracture, the more likely are healing complications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5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Anatomy </a:t>
            </a:r>
          </a:p>
          <a:p>
            <a:r>
              <a:rPr lang="en-US" dirty="0"/>
              <a:t>Mechanism of Injury</a:t>
            </a:r>
          </a:p>
          <a:p>
            <a:r>
              <a:rPr lang="en-US" dirty="0"/>
              <a:t>Imaging</a:t>
            </a:r>
          </a:p>
          <a:p>
            <a:r>
              <a:rPr lang="en-US" dirty="0"/>
              <a:t>Scaphoid Fractures</a:t>
            </a:r>
          </a:p>
          <a:p>
            <a:r>
              <a:rPr lang="en-US" dirty="0" err="1"/>
              <a:t>Perilunate</a:t>
            </a:r>
            <a:r>
              <a:rPr lang="en-US" dirty="0"/>
              <a:t> Injuries</a:t>
            </a:r>
          </a:p>
          <a:p>
            <a:r>
              <a:rPr lang="en-US" dirty="0"/>
              <a:t>Other Carpal Fractures</a:t>
            </a:r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Acute Scaphoid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585" y="1825625"/>
            <a:ext cx="6764215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Non-Operative Management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Short vs Long-arm cast (still controversial)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Apparently equivalent SAC vs. LAC &amp; </a:t>
            </a:r>
            <a:r>
              <a:rPr lang="en-US" dirty="0" err="1"/>
              <a:t>spica</a:t>
            </a:r>
            <a:r>
              <a:rPr lang="en-US" dirty="0"/>
              <a:t> vs. standard cast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Duration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Distal pole and tubercle fractures: 6-8 weeks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Waist fractures: 8-10 weeks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Proximal pole fractures: </a:t>
            </a:r>
            <a:r>
              <a:rPr lang="en-US" sz="1800" dirty="0"/>
              <a:t>10-12 weeks or longer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Operative Management</a:t>
            </a:r>
          </a:p>
          <a:p>
            <a:pPr lvl="1">
              <a:buFont typeface="Arial" charset="0"/>
              <a:buChar char="•"/>
            </a:pPr>
            <a:r>
              <a:rPr lang="en-US" sz="2200" dirty="0"/>
              <a:t>Percutaneous pin or screw fixation</a:t>
            </a:r>
          </a:p>
          <a:p>
            <a:pPr lvl="1">
              <a:buFont typeface="Arial" charset="0"/>
              <a:buChar char="•"/>
            </a:pPr>
            <a:r>
              <a:rPr lang="en-US" sz="2200" dirty="0"/>
              <a:t>ORIF</a:t>
            </a:r>
          </a:p>
        </p:txBody>
      </p:sp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4F1585BE-705D-4D44-A2E3-1CA0DCE29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0" y="1473933"/>
            <a:ext cx="3027991" cy="4037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B5E665-4BA7-A24C-A9D2-10D62599395C}"/>
              </a:ext>
            </a:extLst>
          </p:cNvPr>
          <p:cNvSpPr txBox="1"/>
          <p:nvPr/>
        </p:nvSpPr>
        <p:spPr>
          <a:xfrm>
            <a:off x="71350" y="5530632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2019.a</a:t>
            </a:r>
          </a:p>
        </p:txBody>
      </p:sp>
    </p:spTree>
    <p:extLst>
      <p:ext uri="{BB962C8B-B14F-4D97-AF65-F5344CB8AC3E}">
        <p14:creationId xmlns:p14="http://schemas.microsoft.com/office/powerpoint/2010/main" val="1343474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Indications for Surgical Intervention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FDD23-1950-4B4C-9EE9-0FE765A3F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47" b="2904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756438"/>
          </a:xfrm>
        </p:spPr>
        <p:txBody>
          <a:bodyPr anchor="ctr">
            <a:normAutofit fontScale="77500" lnSpcReduction="20000"/>
          </a:bodyPr>
          <a:lstStyle/>
          <a:p>
            <a:pPr>
              <a:buFont typeface="Arial" charset="0"/>
              <a:buChar char="•"/>
            </a:pPr>
            <a:r>
              <a:rPr lang="en-US" sz="2600" dirty="0"/>
              <a:t>Displacement ≥1 mm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Lateral </a:t>
            </a:r>
            <a:r>
              <a:rPr lang="en-US" sz="2600" dirty="0" err="1"/>
              <a:t>intrascaphoid</a:t>
            </a:r>
            <a:r>
              <a:rPr lang="en-US" sz="2600" dirty="0"/>
              <a:t> angle &gt; 35°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Height-to-length ratio &gt;0.65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Bone loss or comminution</a:t>
            </a:r>
          </a:p>
          <a:p>
            <a:pPr>
              <a:buFont typeface="Arial" charset="0"/>
              <a:buChar char="•"/>
            </a:pPr>
            <a:r>
              <a:rPr lang="en-US" sz="2600" dirty="0" err="1"/>
              <a:t>Perilunate</a:t>
            </a:r>
            <a:r>
              <a:rPr lang="en-US" sz="2600" dirty="0"/>
              <a:t> fracture-dislocation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Dorsal intercalated segmental instability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Any proximal pole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Poor patient compliance</a:t>
            </a: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64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0067B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99FB7D82-1B90-44C0-ADB8-3A9D5731A9A8}" type="slidenum"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4E49-CC48-DA4D-9B4D-AB7338D6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Operative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BBA9-ED49-FB4D-90DE-E309F15A7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reduction, internal fixation (ORIF) </a:t>
            </a:r>
          </a:p>
          <a:p>
            <a:pPr lvl="1"/>
            <a:r>
              <a:rPr lang="en-US" dirty="0"/>
              <a:t>Headless screws</a:t>
            </a:r>
          </a:p>
          <a:p>
            <a:pPr lvl="1"/>
            <a:r>
              <a:rPr lang="en-US" dirty="0"/>
              <a:t>K-wires (probably mainly for salvage procedure)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Percutaneous fixation with cannulated screw </a:t>
            </a:r>
          </a:p>
          <a:p>
            <a:pPr lvl="1"/>
            <a:r>
              <a:rPr lang="en-US" dirty="0"/>
              <a:t>Volar approach for distal fractures</a:t>
            </a:r>
          </a:p>
          <a:p>
            <a:pPr lvl="1"/>
            <a:r>
              <a:rPr lang="en-US" dirty="0"/>
              <a:t>Dorsal approach proximal fractures</a:t>
            </a:r>
          </a:p>
          <a:p>
            <a:pPr lvl="1"/>
            <a:r>
              <a:rPr lang="en-US" dirty="0"/>
              <a:t>Either can be used for scaphoid waist fractures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51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7047-CE20-6B40-84E6-41AC4324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Tubercle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A275-BEBD-B546-A21C-DFFFFFEB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090138" cy="4351338"/>
          </a:xfrm>
        </p:spPr>
        <p:txBody>
          <a:bodyPr/>
          <a:lstStyle/>
          <a:p>
            <a:r>
              <a:rPr lang="en-US" dirty="0"/>
              <a:t>More common in children</a:t>
            </a:r>
          </a:p>
          <a:p>
            <a:r>
              <a:rPr lang="en-US" dirty="0"/>
              <a:t>Should be treated with cast  immobilization for 6-8 weeks</a:t>
            </a:r>
          </a:p>
          <a:p>
            <a:r>
              <a:rPr lang="en-US" dirty="0"/>
              <a:t>Could be old </a:t>
            </a:r>
          </a:p>
          <a:p>
            <a:r>
              <a:rPr lang="en-US" dirty="0"/>
              <a:t>Don’t miss more proximal extension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0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87EA-E583-164B-906A-AB1293B0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Waist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7DE91-EA69-8441-B411-34E9DEE57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1138" cy="4351338"/>
          </a:xfrm>
        </p:spPr>
        <p:txBody>
          <a:bodyPr/>
          <a:lstStyle/>
          <a:p>
            <a:r>
              <a:rPr lang="en-US" dirty="0"/>
              <a:t>Non-displaced fractures</a:t>
            </a:r>
          </a:p>
          <a:p>
            <a:pPr lvl="1"/>
            <a:r>
              <a:rPr lang="en-US" dirty="0"/>
              <a:t>Cast immobilization for 8-10 weeks </a:t>
            </a:r>
          </a:p>
          <a:p>
            <a:pPr lvl="1"/>
            <a:r>
              <a:rPr lang="en-US" dirty="0"/>
              <a:t>Percutaneous cannulated screw fixation</a:t>
            </a:r>
          </a:p>
          <a:p>
            <a:pPr marL="914400" lvl="2" indent="0">
              <a:buNone/>
            </a:pPr>
            <a:r>
              <a:rPr lang="en-US" dirty="0">
                <a:hlinkClick r:id="rId3"/>
              </a:rPr>
              <a:t>https://pubmed.ncbi.nlm.nih.gov/31895249/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Displaced fractures (&gt;1mm) or vertical/oblique fractures</a:t>
            </a:r>
          </a:p>
          <a:p>
            <a:pPr lvl="1"/>
            <a:r>
              <a:rPr lang="en-US" dirty="0"/>
              <a:t>Open reduction and internal fixation</a:t>
            </a:r>
          </a:p>
          <a:p>
            <a:pPr marL="914400" lvl="2" indent="0">
              <a:buNone/>
            </a:pPr>
            <a:r>
              <a:rPr lang="en-US" dirty="0">
                <a:hlinkClick r:id="rId4"/>
              </a:rPr>
              <a:t>https://pubmed.ncbi.nlm.nih.gov/32175096/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Volar approach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790FF-29CC-7242-9437-9A7C18C0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18867"/>
          <a:stretch>
            <a:fillRect/>
          </a:stretch>
        </p:blipFill>
        <p:spPr>
          <a:xfrm>
            <a:off x="7309338" y="1690688"/>
            <a:ext cx="4495800" cy="42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96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74DF3D7-91FC-7C47-8FA5-3A940FFD0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altLang="en-US"/>
              <a:t>Volar Approach-Exposure</a:t>
            </a: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130B458-6952-6049-B321-9128BEB0AC0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/>
              <a:t>Gentle zig-zag incision directly over the course of the flexor carpi radialis tendon</a:t>
            </a:r>
          </a:p>
        </p:txBody>
      </p:sp>
      <p:pic>
        <p:nvPicPr>
          <p:cNvPr id="41987" name="Picture 4" descr="scaphoid6">
            <a:extLst>
              <a:ext uri="{FF2B5EF4-FFF2-40B4-BE49-F238E27FC236}">
                <a16:creationId xmlns:a16="http://schemas.microsoft.com/office/drawing/2014/main" id="{C012F20F-9D62-634A-ACD4-EF7D247632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r="103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41992" name="Straight Connector 13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BD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9" name="AutoShape 5">
            <a:extLst>
              <a:ext uri="{FF2B5EF4-FFF2-40B4-BE49-F238E27FC236}">
                <a16:creationId xmlns:a16="http://schemas.microsoft.com/office/drawing/2014/main" id="{B07A4B38-312B-7A4B-9E82-8A63A46A3F3C}"/>
              </a:ext>
            </a:extLst>
          </p:cNvPr>
          <p:cNvSpPr>
            <a:spLocks noChangeArrowheads="1"/>
          </p:cNvSpPr>
          <p:nvPr/>
        </p:nvSpPr>
        <p:spPr bwMode="auto">
          <a:xfrm rot="16307548">
            <a:off x="1135422" y="4333020"/>
            <a:ext cx="3170006" cy="617995"/>
          </a:xfrm>
          <a:prstGeom prst="homePlate">
            <a:avLst>
              <a:gd name="adj" fmla="val 109069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2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2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2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2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2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2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2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2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96C6D2EE-001D-D644-934D-F47FCE832C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82254" y="4571998"/>
            <a:ext cx="1752600" cy="609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90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scaphoid5">
            <a:extLst>
              <a:ext uri="{FF2B5EF4-FFF2-40B4-BE49-F238E27FC236}">
                <a16:creationId xmlns:a16="http://schemas.microsoft.com/office/drawing/2014/main" id="{CDFB411C-D4B1-2048-9627-E99F355F0E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685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aphoid2">
            <a:extLst>
              <a:ext uri="{FF2B5EF4-FFF2-40B4-BE49-F238E27FC236}">
                <a16:creationId xmlns:a16="http://schemas.microsoft.com/office/drawing/2014/main" id="{871ECB03-3D26-3D40-A2C5-0484F300F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322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887AF7-4C16-DB48-9432-7636DD414883}"/>
              </a:ext>
            </a:extLst>
          </p:cNvPr>
          <p:cNvSpPr/>
          <p:nvPr/>
        </p:nvSpPr>
        <p:spPr>
          <a:xfrm>
            <a:off x="527538" y="1945250"/>
            <a:ext cx="107266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hlinkClick r:id="rId3" tooltip="OTA Online Video"/>
              </a:rPr>
              <a:t>https://otaonline.org/video-library/45036/procedures-and-techniques/multimedia/16776659/scaphoid-orif</a:t>
            </a:r>
            <a:r>
              <a:rPr lang="en-US" sz="48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75D7FE-7BA1-7944-A2CE-FEAE15D7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OTA ONLINE VIDEO – Scaphoid ORIF</a:t>
            </a:r>
          </a:p>
        </p:txBody>
      </p:sp>
    </p:spTree>
    <p:extLst>
      <p:ext uri="{BB962C8B-B14F-4D97-AF65-F5344CB8AC3E}">
        <p14:creationId xmlns:p14="http://schemas.microsoft.com/office/powerpoint/2010/main" val="486828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FBAE3A-53CE-BA43-AEFA-3EB7AEA5F4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714500"/>
            <a:ext cx="3213100" cy="2019300"/>
          </a:xfrm>
          <a:prstGeom prst="rect">
            <a:avLst/>
          </a:prstGeom>
        </p:spPr>
      </p:pic>
      <p:pic>
        <p:nvPicPr>
          <p:cNvPr id="9" name="Picture 8" descr="A picture containing person, holding, sitting, wearing&#10;&#10;Description automatically generated">
            <a:extLst>
              <a:ext uri="{FF2B5EF4-FFF2-40B4-BE49-F238E27FC236}">
                <a16:creationId xmlns:a16="http://schemas.microsoft.com/office/drawing/2014/main" id="{2966C160-187F-9342-90D9-EE85827B1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784600"/>
            <a:ext cx="3213100" cy="2425700"/>
          </a:xfrm>
          <a:prstGeom prst="rect">
            <a:avLst/>
          </a:prstGeom>
        </p:spPr>
      </p:pic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EBA28A06-235C-F848-B6D8-2E063BE3E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1714500"/>
            <a:ext cx="3136900" cy="2095500"/>
          </a:xfrm>
          <a:prstGeom prst="rect">
            <a:avLst/>
          </a:prstGeom>
        </p:spPr>
      </p:pic>
      <p:pic>
        <p:nvPicPr>
          <p:cNvPr id="11" name="Picture 10" descr="A close up of a person&#10;&#10;Description automatically generated">
            <a:extLst>
              <a:ext uri="{FF2B5EF4-FFF2-40B4-BE49-F238E27FC236}">
                <a16:creationId xmlns:a16="http://schemas.microsoft.com/office/drawing/2014/main" id="{59C1425E-4EA6-D743-AE23-E69B725A7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3860800"/>
            <a:ext cx="3136900" cy="234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A89D5-7248-A34C-9C62-F84E4309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Percutaneous Fixation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750F22-A353-5946-9149-3F5098AC3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7500" y="2019300"/>
            <a:ext cx="3454400" cy="3949700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Cannulated headless compression screw</a:t>
            </a:r>
          </a:p>
          <a:p>
            <a:pPr marL="0" indent="0" algn="ctr">
              <a:buNone/>
            </a:pPr>
            <a:r>
              <a:rPr lang="en-US" dirty="0"/>
              <a:t>Retrograde (volar) or anterograde (dorsal)</a:t>
            </a:r>
          </a:p>
          <a:p>
            <a:pPr marL="0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518399-483F-5B41-848A-313F598ACE2D}"/>
              </a:ext>
            </a:extLst>
          </p:cNvPr>
          <p:cNvSpPr txBox="1"/>
          <p:nvPr/>
        </p:nvSpPr>
        <p:spPr>
          <a:xfrm>
            <a:off x="429768" y="6259542"/>
            <a:ext cx="652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Pirela</a:t>
            </a:r>
            <a:r>
              <a:rPr lang="en-US" sz="1400" dirty="0"/>
              <a:t>-Cruz MA, Battista V, Burnette S, Hansen T. A technical note on percutaneous scaphoid fixation using a hybrid technique. J </a:t>
            </a:r>
            <a:r>
              <a:rPr lang="en-US" sz="1400" dirty="0" err="1"/>
              <a:t>Orthop</a:t>
            </a:r>
            <a:r>
              <a:rPr lang="en-US" sz="1400" dirty="0"/>
              <a:t> Trauma. 2005;19(8):570-573.</a:t>
            </a:r>
          </a:p>
        </p:txBody>
      </p:sp>
    </p:spTree>
    <p:extLst>
      <p:ext uri="{BB962C8B-B14F-4D97-AF65-F5344CB8AC3E}">
        <p14:creationId xmlns:p14="http://schemas.microsoft.com/office/powerpoint/2010/main" val="1315122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0AACA-55C1-2F4B-96D5-645AC964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Pole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7C75-1AC6-5C44-AFD8-1A12FEF8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5170" cy="4351338"/>
          </a:xfrm>
        </p:spPr>
        <p:txBody>
          <a:bodyPr/>
          <a:lstStyle/>
          <a:p>
            <a:r>
              <a:rPr lang="en-US" dirty="0"/>
              <a:t>High rate of nonunion-50%</a:t>
            </a:r>
          </a:p>
          <a:p>
            <a:r>
              <a:rPr lang="en-US" dirty="0"/>
              <a:t>Best treated with early internal fixation</a:t>
            </a:r>
          </a:p>
          <a:p>
            <a:r>
              <a:rPr lang="en-US" dirty="0"/>
              <a:t>Exposure typically from dorsal approach</a:t>
            </a:r>
          </a:p>
          <a:p>
            <a:r>
              <a:rPr lang="en-US" dirty="0"/>
              <a:t>If nonunion, may benefit from vascularized bone graft?</a:t>
            </a:r>
          </a:p>
          <a:p>
            <a:pPr lvl="1"/>
            <a:r>
              <a:rPr lang="en-US" dirty="0"/>
              <a:t>MRI can help determine if there is AVN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AA866-875B-634E-BC9C-7E28E987D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5" t="11609" r="18706" b="21343"/>
          <a:stretch/>
        </p:blipFill>
        <p:spPr>
          <a:xfrm>
            <a:off x="7157246" y="1567656"/>
            <a:ext cx="45013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9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151D-88D4-3741-A305-717A9C84F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1795D-672D-4040-AEEC-DF5B075AE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97700" cy="4351338"/>
          </a:xfrm>
        </p:spPr>
        <p:txBody>
          <a:bodyPr/>
          <a:lstStyle/>
          <a:p>
            <a:r>
              <a:rPr lang="en-US" dirty="0"/>
              <a:t>8 bones in 2 rows</a:t>
            </a:r>
          </a:p>
          <a:p>
            <a:r>
              <a:rPr lang="en-US" dirty="0"/>
              <a:t>Bridge the forearm and hand</a:t>
            </a:r>
          </a:p>
          <a:p>
            <a:r>
              <a:rPr lang="en-US" dirty="0"/>
              <a:t>Proximal carpal row provides wrist movement and congruency</a:t>
            </a:r>
          </a:p>
          <a:p>
            <a:pPr lvl="1"/>
            <a:r>
              <a:rPr lang="en-US" dirty="0"/>
              <a:t>Scaphoid, lunate, triquetrum</a:t>
            </a:r>
          </a:p>
          <a:p>
            <a:r>
              <a:rPr lang="en-US" dirty="0"/>
              <a:t>Distal carpal row is relatively more fixed to the metacarpals</a:t>
            </a:r>
          </a:p>
          <a:p>
            <a:pPr lvl="1"/>
            <a:r>
              <a:rPr lang="en-US" dirty="0"/>
              <a:t>Trapezium, trapezoid, capitate, hamate </a:t>
            </a:r>
          </a:p>
          <a:p>
            <a:r>
              <a:rPr lang="en-US" dirty="0"/>
              <a:t>Pisiform – sesamoid, not part of either row</a:t>
            </a:r>
          </a:p>
        </p:txBody>
      </p:sp>
      <p:pic>
        <p:nvPicPr>
          <p:cNvPr id="5" name="Picture 4" descr="A close up&#10;&#10;Description automatically generated">
            <a:extLst>
              <a:ext uri="{FF2B5EF4-FFF2-40B4-BE49-F238E27FC236}">
                <a16:creationId xmlns:a16="http://schemas.microsoft.com/office/drawing/2014/main" id="{F6F73FFE-C2B3-0540-9617-5D3E341A3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17" y="687079"/>
            <a:ext cx="3886376" cy="5167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9928B-B20E-EA45-BEFB-4D0DAD501723}"/>
              </a:ext>
            </a:extLst>
          </p:cNvPr>
          <p:cNvSpPr txBox="1"/>
          <p:nvPr/>
        </p:nvSpPr>
        <p:spPr>
          <a:xfrm>
            <a:off x="7896317" y="5854391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</a:t>
            </a:r>
          </a:p>
        </p:txBody>
      </p:sp>
    </p:spTree>
    <p:extLst>
      <p:ext uri="{BB962C8B-B14F-4D97-AF65-F5344CB8AC3E}">
        <p14:creationId xmlns:p14="http://schemas.microsoft.com/office/powerpoint/2010/main" val="2778253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 descr="Fig. 47">
            <a:extLst>
              <a:ext uri="{FF2B5EF4-FFF2-40B4-BE49-F238E27FC236}">
                <a16:creationId xmlns:a16="http://schemas.microsoft.com/office/drawing/2014/main" id="{EC690541-049F-3A4B-9864-FAAA4DE3A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2" b="3"/>
          <a:stretch/>
        </p:blipFill>
        <p:spPr bwMode="auto">
          <a:xfrm>
            <a:off x="7809454" y="1"/>
            <a:ext cx="4382546" cy="3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9" descr="Fig. 48">
            <a:extLst>
              <a:ext uri="{FF2B5EF4-FFF2-40B4-BE49-F238E27FC236}">
                <a16:creationId xmlns:a16="http://schemas.microsoft.com/office/drawing/2014/main" id="{F89C3285-6AFA-7C45-8F79-B35344FC0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8478" b="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 descr="Fig. 50">
            <a:extLst>
              <a:ext uri="{FF2B5EF4-FFF2-40B4-BE49-F238E27FC236}">
                <a16:creationId xmlns:a16="http://schemas.microsoft.com/office/drawing/2014/main" id="{D1DD36E0-1345-7C4D-AEDF-3732CC152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r="22352" b="-1"/>
          <a:stretch/>
        </p:blipFill>
        <p:spPr>
          <a:xfrm>
            <a:off x="-6" y="10"/>
            <a:ext cx="7642746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2223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B981-163B-8341-98A6-4202151C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47" y="365125"/>
            <a:ext cx="11091153" cy="948109"/>
          </a:xfrm>
        </p:spPr>
        <p:txBody>
          <a:bodyPr>
            <a:normAutofit fontScale="90000"/>
          </a:bodyPr>
          <a:lstStyle/>
          <a:p>
            <a:r>
              <a:rPr lang="en-US" dirty="0"/>
              <a:t>Author Proposed Algorithm for Suspected Scaphoid Fractures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C2F107C-0EF9-5A46-A24B-FDEE8CBB77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6360293"/>
              </p:ext>
            </p:extLst>
          </p:nvPr>
        </p:nvGraphicFramePr>
        <p:xfrm>
          <a:off x="520700" y="1439333"/>
          <a:ext cx="11201400" cy="4669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AB5FD0-C7C7-6A4A-96B5-D0C338BCD02B}"/>
              </a:ext>
            </a:extLst>
          </p:cNvPr>
          <p:cNvSpPr txBox="1"/>
          <p:nvPr/>
        </p:nvSpPr>
        <p:spPr>
          <a:xfrm>
            <a:off x="520700" y="1439333"/>
            <a:ext cx="468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https://pubmed.ncbi.nlm.nih.gov/26582616/</a:t>
            </a:r>
            <a:r>
              <a:rPr lang="en-US" dirty="0"/>
              <a:t> 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32506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FB2E1-0EAC-3C4D-AEE7-F20E1DFB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pic>
        <p:nvPicPr>
          <p:cNvPr id="5" name="Content Placeholder 4" descr="A close - up of a flower&#10;&#10;Description automatically generated with medium confidence">
            <a:extLst>
              <a:ext uri="{FF2B5EF4-FFF2-40B4-BE49-F238E27FC236}">
                <a16:creationId xmlns:a16="http://schemas.microsoft.com/office/drawing/2014/main" id="{28AD7C41-0021-6E41-B38B-9571172E96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72" y="1442720"/>
            <a:ext cx="4456628" cy="465407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EB97BD-97D3-9B42-B6E6-B34317C8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6372" y="1442720"/>
            <a:ext cx="6453068" cy="473424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Avascular necrosis (proximal pole)</a:t>
            </a:r>
          </a:p>
          <a:p>
            <a:r>
              <a:rPr lang="en-US" sz="2400" dirty="0"/>
              <a:t>Malunion</a:t>
            </a:r>
          </a:p>
          <a:p>
            <a:r>
              <a:rPr lang="en-US" sz="2400" dirty="0"/>
              <a:t>Nonunion</a:t>
            </a:r>
          </a:p>
          <a:p>
            <a:pPr lvl="1"/>
            <a:r>
              <a:rPr lang="en-US" sz="2000" dirty="0"/>
              <a:t>Approximately 10%</a:t>
            </a:r>
          </a:p>
          <a:p>
            <a:pPr lvl="1"/>
            <a:r>
              <a:rPr lang="en-US" sz="2000" dirty="0"/>
              <a:t>Location of nonunion will determine approach to scaphoid</a:t>
            </a:r>
          </a:p>
          <a:p>
            <a:pPr lvl="1"/>
            <a:r>
              <a:rPr lang="en-US" sz="2000" dirty="0"/>
              <a:t>Waist: </a:t>
            </a:r>
          </a:p>
          <a:p>
            <a:pPr lvl="2"/>
            <a:r>
              <a:rPr lang="en-US" sz="1800" dirty="0"/>
              <a:t>Volar approach</a:t>
            </a:r>
          </a:p>
          <a:p>
            <a:pPr lvl="2"/>
            <a:r>
              <a:rPr lang="en-US" sz="1800" dirty="0"/>
              <a:t>Deformity correction</a:t>
            </a:r>
          </a:p>
          <a:p>
            <a:pPr lvl="2"/>
            <a:r>
              <a:rPr lang="en-US" sz="1800" dirty="0"/>
              <a:t>Bone graft</a:t>
            </a:r>
          </a:p>
          <a:p>
            <a:pPr lvl="1"/>
            <a:r>
              <a:rPr lang="en-US" sz="2000" dirty="0"/>
              <a:t>Proximal pole: </a:t>
            </a:r>
          </a:p>
          <a:p>
            <a:pPr lvl="2"/>
            <a:r>
              <a:rPr lang="en-US" sz="1800" dirty="0"/>
              <a:t>Dorsal approach</a:t>
            </a:r>
          </a:p>
          <a:p>
            <a:pPr lvl="2"/>
            <a:r>
              <a:rPr lang="en-US" sz="1800" dirty="0"/>
              <a:t>Consider vascularized bone graft</a:t>
            </a:r>
          </a:p>
          <a:p>
            <a:r>
              <a:rPr lang="en-US" sz="2400" dirty="0"/>
              <a:t>Scaphoid Nonunion Associated Collapse (SNAC)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73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8B981-163B-8341-98A6-4202151C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Scaphoid Fractures</a:t>
            </a:r>
          </a:p>
        </p:txBody>
      </p:sp>
      <p:pic>
        <p:nvPicPr>
          <p:cNvPr id="8" name="Content Placeholder 7" descr="Scaphoid02">
            <a:extLst>
              <a:ext uri="{FF2B5EF4-FFF2-40B4-BE49-F238E27FC236}">
                <a16:creationId xmlns:a16="http://schemas.microsoft.com/office/drawing/2014/main" id="{EB28B0AF-7C38-D546-A9BC-BE615FAAC0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r="15924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 descr="Scaphoid03">
            <a:extLst>
              <a:ext uri="{FF2B5EF4-FFF2-40B4-BE49-F238E27FC236}">
                <a16:creationId xmlns:a16="http://schemas.microsoft.com/office/drawing/2014/main" id="{8B4B2CF9-5481-8B49-9570-BF5E696EE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r="1899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2EEE3-1D51-2E4F-9D25-E0D138F3827C}"/>
              </a:ext>
            </a:extLst>
          </p:cNvPr>
          <p:cNvSpPr txBox="1"/>
          <p:nvPr/>
        </p:nvSpPr>
        <p:spPr>
          <a:xfrm>
            <a:off x="945213" y="6291001"/>
            <a:ext cx="1030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Scaphoid nonunion surgery with placement of bone graft</a:t>
            </a:r>
          </a:p>
        </p:txBody>
      </p:sp>
    </p:spTree>
    <p:extLst>
      <p:ext uri="{BB962C8B-B14F-4D97-AF65-F5344CB8AC3E}">
        <p14:creationId xmlns:p14="http://schemas.microsoft.com/office/powerpoint/2010/main" val="4207720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BDDE-AC87-264F-B286-56526E62C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Instability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58174-2B3C-8741-9262-95DE00DE9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680"/>
            <a:ext cx="6853150" cy="467328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Lunate is the key to carpal stability </a:t>
            </a:r>
          </a:p>
          <a:p>
            <a:pPr lvl="1"/>
            <a:r>
              <a:rPr lang="en-US" dirty="0"/>
              <a:t>Linked to scaphoid and triquetrum by strong interosseous ligaments</a:t>
            </a:r>
          </a:p>
          <a:p>
            <a:pPr lvl="1"/>
            <a:r>
              <a:rPr lang="en-US" dirty="0"/>
              <a:t>Injury to scapholunate or lunotriquetral ligaments lead to </a:t>
            </a:r>
            <a:r>
              <a:rPr lang="en-US" b="1" dirty="0"/>
              <a:t>dissociative carpal instability patterns </a:t>
            </a:r>
          </a:p>
          <a:p>
            <a:pPr lvl="2"/>
            <a:r>
              <a:rPr lang="en-US" b="1" dirty="0"/>
              <a:t>(</a:t>
            </a:r>
            <a:r>
              <a:rPr lang="en-US" dirty="0"/>
              <a:t>SL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DISI </a:t>
            </a:r>
            <a:r>
              <a:rPr lang="en-US" b="1" dirty="0"/>
              <a:t>&gt;</a:t>
            </a:r>
            <a:r>
              <a:rPr lang="en-US" dirty="0"/>
              <a:t> LT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VISI</a:t>
            </a:r>
            <a:r>
              <a:rPr lang="en-US" b="1" dirty="0"/>
              <a:t>)</a:t>
            </a:r>
          </a:p>
          <a:p>
            <a:r>
              <a:rPr lang="en-US" dirty="0"/>
              <a:t>Proximal and distal carpal rows are attached by capsular ligaments (extrinsic ligaments) on each side of the </a:t>
            </a:r>
            <a:r>
              <a:rPr lang="en-US" dirty="0" err="1"/>
              <a:t>lunocapitate</a:t>
            </a:r>
            <a:r>
              <a:rPr lang="en-US" dirty="0"/>
              <a:t> joint</a:t>
            </a:r>
          </a:p>
          <a:p>
            <a:pPr lvl="1"/>
            <a:r>
              <a:rPr lang="en-US" dirty="0"/>
              <a:t>Injury to these ligaments leads to abnormal motion between the two rows, and </a:t>
            </a:r>
            <a:r>
              <a:rPr lang="en-US" b="1" dirty="0"/>
              <a:t>non-dissociative wrist instability patterns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Much rarer than DISI or VISI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https://www.ncbi.nlm.nih.gov/pmc/articles/PMC4514919/</a:t>
            </a:r>
            <a:endParaRPr lang="en-US" u="sng" dirty="0"/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https://www.ncbi.nlm.nih.gov/pmc/articles/PMC4117698/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752E6-71B3-0948-84EC-1AB7C06DA30E}"/>
              </a:ext>
            </a:extLst>
          </p:cNvPr>
          <p:cNvSpPr txBox="1"/>
          <p:nvPr/>
        </p:nvSpPr>
        <p:spPr>
          <a:xfrm>
            <a:off x="7691350" y="5754152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C6A02-EB77-3344-9BF8-FD512B066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/>
          <a:stretch/>
        </p:blipFill>
        <p:spPr>
          <a:xfrm>
            <a:off x="7765944" y="2736732"/>
            <a:ext cx="3887386" cy="2894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94B71-327A-4246-9487-2F0D2A5282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30"/>
          <a:stretch/>
        </p:blipFill>
        <p:spPr>
          <a:xfrm>
            <a:off x="8902322" y="0"/>
            <a:ext cx="1614630" cy="28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31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F941-CA5E-2341-AAE6-6F1501D6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Perilunate</a:t>
            </a:r>
            <a:r>
              <a:rPr lang="en-US" dirty="0"/>
              <a:t> Injuries - General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30C9C-CF59-5A40-8A01-222EB8694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Young individuals with high demands</a:t>
            </a:r>
          </a:p>
          <a:p>
            <a:pPr>
              <a:lnSpc>
                <a:spcPct val="120000"/>
              </a:lnSpc>
            </a:pPr>
            <a:r>
              <a:rPr lang="en-US" dirty="0"/>
              <a:t>Frequently missed</a:t>
            </a:r>
          </a:p>
          <a:p>
            <a:pPr>
              <a:lnSpc>
                <a:spcPct val="120000"/>
              </a:lnSpc>
            </a:pPr>
            <a:r>
              <a:rPr lang="en-US" dirty="0"/>
              <a:t>High risk of post-traumatic degenerative change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linkClick r:id="rId3"/>
              </a:rPr>
              <a:t>https://pubmed.ncbi.nlm.nih.gov/19931988/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Surgical reduction/repair outperforms closed reduction with casting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linkClick r:id="rId4"/>
              </a:rPr>
              <a:t>https://pubmed.ncbi.nlm.nih.gov/26205701/</a:t>
            </a:r>
            <a:r>
              <a:rPr lang="en-US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linkClick r:id="rId5"/>
              </a:rPr>
              <a:t>https://pubmed.ncbi.nlm.nih.gov/25207292/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Often associated with ligamentous injury</a:t>
            </a:r>
          </a:p>
          <a:p>
            <a:pPr>
              <a:lnSpc>
                <a:spcPct val="120000"/>
              </a:lnSpc>
            </a:pPr>
            <a:r>
              <a:rPr lang="en-US" dirty="0"/>
              <a:t>High incidence of associated nerve injury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linkClick r:id="rId6"/>
              </a:rPr>
              <a:t>https://www.ncbi.nlm.nih.gov/pmc/articles/PMC4642473/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Vascular and/or tendon injury possible (less common)</a:t>
            </a:r>
          </a:p>
          <a:p>
            <a:pPr>
              <a:lnSpc>
                <a:spcPct val="120000"/>
              </a:lnSpc>
            </a:pPr>
            <a:r>
              <a:rPr lang="en-US" dirty="0"/>
              <a:t>Uncommon, but most common form of wrist dislocation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Perilunate</a:t>
            </a:r>
            <a:r>
              <a:rPr lang="en-US" dirty="0"/>
              <a:t> dislocation (PLD) vs </a:t>
            </a:r>
            <a:r>
              <a:rPr lang="en-US" dirty="0" err="1"/>
              <a:t>Perilunate</a:t>
            </a:r>
            <a:r>
              <a:rPr lang="en-US" dirty="0"/>
              <a:t> fracture-dislocation (PLFD)</a:t>
            </a:r>
          </a:p>
        </p:txBody>
      </p:sp>
    </p:spTree>
    <p:extLst>
      <p:ext uri="{BB962C8B-B14F-4D97-AF65-F5344CB8AC3E}">
        <p14:creationId xmlns:p14="http://schemas.microsoft.com/office/powerpoint/2010/main" val="1201781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F941-CA5E-2341-AAE6-6F1501D6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30C9C-CF59-5A40-8A01-222EB8694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Spectrum of injuries involving the carpus</a:t>
            </a:r>
          </a:p>
          <a:p>
            <a:r>
              <a:rPr lang="en-US" altLang="en-US" dirty="0"/>
              <a:t>Variable disruption of carpal anatomy</a:t>
            </a:r>
          </a:p>
          <a:p>
            <a:pPr lvl="1"/>
            <a:r>
              <a:rPr lang="en-US" altLang="en-US" dirty="0"/>
              <a:t>Ligamentous vs. bony</a:t>
            </a:r>
          </a:p>
          <a:p>
            <a:r>
              <a:rPr lang="en-US" altLang="en-US" dirty="0"/>
              <a:t>Some consistent patterns</a:t>
            </a:r>
          </a:p>
          <a:p>
            <a:r>
              <a:rPr lang="en-US" altLang="en-US" dirty="0"/>
              <a:t>Constant feature</a:t>
            </a:r>
          </a:p>
          <a:p>
            <a:pPr lvl="1"/>
            <a:r>
              <a:rPr lang="en-US" altLang="en-US" dirty="0"/>
              <a:t>Lunate-Capitate relationship is disrupted</a:t>
            </a:r>
          </a:p>
        </p:txBody>
      </p:sp>
    </p:spTree>
    <p:extLst>
      <p:ext uri="{BB962C8B-B14F-4D97-AF65-F5344CB8AC3E}">
        <p14:creationId xmlns:p14="http://schemas.microsoft.com/office/powerpoint/2010/main" val="2981145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953E-7080-594B-A757-87E0C1CD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942"/>
            <a:ext cx="10515600" cy="1325563"/>
          </a:xfrm>
        </p:spPr>
        <p:txBody>
          <a:bodyPr/>
          <a:lstStyle/>
          <a:p>
            <a:r>
              <a:rPr lang="en-US" dirty="0"/>
              <a:t>Injury Progression (Mayfield 1980)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17E1-B9BB-F046-AA97-50F6F53C8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54" y="1690688"/>
            <a:ext cx="7330440" cy="4351338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altLang="en-US" dirty="0"/>
              <a:t>Scapholunate (SL) Dissociation or Scaphoid Fracture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en-US" dirty="0" err="1"/>
              <a:t>Lunocapitate</a:t>
            </a:r>
            <a:r>
              <a:rPr lang="en-US" altLang="en-US" dirty="0"/>
              <a:t> Dislocation through the space of Poirier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en-US" dirty="0"/>
              <a:t>Lunate Triquetrum Disruption or Triquetrum Fracture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altLang="en-US" dirty="0"/>
              <a:t>Dorsal </a:t>
            </a:r>
            <a:r>
              <a:rPr lang="en-US" altLang="en-US" dirty="0" err="1"/>
              <a:t>Perilunate</a:t>
            </a:r>
            <a:r>
              <a:rPr lang="en-US" altLang="en-US" dirty="0"/>
              <a:t> Dislocation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en-US" dirty="0"/>
              <a:t>Complete Palmar Lunate Dislocation</a:t>
            </a:r>
          </a:p>
          <a:p>
            <a:endParaRPr lang="en-US" dirty="0"/>
          </a:p>
        </p:txBody>
      </p:sp>
      <p:pic>
        <p:nvPicPr>
          <p:cNvPr id="5" name="Picture 4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78C7EAF0-2725-E74A-9982-5A00CF813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94" y="517154"/>
            <a:ext cx="3837652" cy="5147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154641-F8FF-EF40-A3C1-F3DA14952604}"/>
              </a:ext>
            </a:extLst>
          </p:cNvPr>
          <p:cNvSpPr txBox="1"/>
          <p:nvPr/>
        </p:nvSpPr>
        <p:spPr>
          <a:xfrm>
            <a:off x="8180375" y="5760798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2019.a</a:t>
            </a:r>
          </a:p>
        </p:txBody>
      </p:sp>
    </p:spTree>
    <p:extLst>
      <p:ext uri="{BB962C8B-B14F-4D97-AF65-F5344CB8AC3E}">
        <p14:creationId xmlns:p14="http://schemas.microsoft.com/office/powerpoint/2010/main" val="4146020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0ECC8-8E66-9149-ACD8-6D2BD36D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Perilunate</a:t>
            </a:r>
            <a:r>
              <a:rPr lang="en-US" dirty="0"/>
              <a:t>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2F5C6-92F7-7B42-9239-BD5665579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7203" cy="4351338"/>
          </a:xfrm>
        </p:spPr>
        <p:txBody>
          <a:bodyPr/>
          <a:lstStyle/>
          <a:p>
            <a:r>
              <a:rPr lang="en-US" altLang="en-US" dirty="0"/>
              <a:t>Purely ligamentous (PLD)</a:t>
            </a:r>
          </a:p>
          <a:p>
            <a:r>
              <a:rPr lang="en-US" altLang="en-US" dirty="0"/>
              <a:t>Fracture through greater arc combined with ligamentous injury (PLFD)</a:t>
            </a:r>
          </a:p>
          <a:p>
            <a:pPr lvl="1"/>
            <a:r>
              <a:rPr lang="en-US" altLang="en-US" dirty="0"/>
              <a:t>Trans-scaphoid </a:t>
            </a:r>
            <a:r>
              <a:rPr lang="en-US" altLang="en-US" dirty="0" err="1"/>
              <a:t>perilunate</a:t>
            </a:r>
            <a:r>
              <a:rPr lang="en-US" altLang="en-US" dirty="0"/>
              <a:t> </a:t>
            </a:r>
            <a:r>
              <a:rPr lang="en-US" altLang="en-US" dirty="0" err="1"/>
              <a:t>fx</a:t>
            </a:r>
            <a:r>
              <a:rPr lang="en-US" altLang="en-US" dirty="0"/>
              <a:t>-dislocation most common</a:t>
            </a:r>
          </a:p>
          <a:p>
            <a:pPr lvl="2"/>
            <a:r>
              <a:rPr lang="en-US" altLang="en-US" dirty="0"/>
              <a:t>97% of PLFD</a:t>
            </a:r>
          </a:p>
          <a:p>
            <a:pPr lvl="2"/>
            <a:r>
              <a:rPr lang="en-US" altLang="en-US" dirty="0"/>
              <a:t>95% scaphoid fractures at waist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F693F-4D15-C243-8B70-05371BB8FF17}"/>
              </a:ext>
            </a:extLst>
          </p:cNvPr>
          <p:cNvSpPr txBox="1"/>
          <p:nvPr/>
        </p:nvSpPr>
        <p:spPr>
          <a:xfrm>
            <a:off x="5686801" y="5946130"/>
            <a:ext cx="627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Komurcu</a:t>
            </a:r>
            <a:r>
              <a:rPr lang="en-US" sz="1200" dirty="0"/>
              <a:t> M, </a:t>
            </a:r>
            <a:r>
              <a:rPr lang="en-US" sz="1200" dirty="0" err="1"/>
              <a:t>Kürklü</a:t>
            </a:r>
            <a:r>
              <a:rPr lang="en-US" sz="1200" dirty="0"/>
              <a:t> M, </a:t>
            </a:r>
            <a:r>
              <a:rPr lang="en-US" sz="1200" dirty="0" err="1"/>
              <a:t>Ozturan</a:t>
            </a:r>
            <a:r>
              <a:rPr lang="en-US" sz="1200" dirty="0"/>
              <a:t> KE, </a:t>
            </a:r>
            <a:r>
              <a:rPr lang="en-US" sz="1200" dirty="0" err="1"/>
              <a:t>Mahirogullari</a:t>
            </a:r>
            <a:r>
              <a:rPr lang="en-US" sz="1200" dirty="0"/>
              <a:t> M, </a:t>
            </a:r>
            <a:r>
              <a:rPr lang="en-US" sz="1200" dirty="0" err="1"/>
              <a:t>Basbozkurt</a:t>
            </a:r>
            <a:r>
              <a:rPr lang="en-US" sz="1200" dirty="0"/>
              <a:t> M. Early and delayed treatment of dorsal </a:t>
            </a:r>
            <a:r>
              <a:rPr lang="en-US" sz="1200" dirty="0" err="1"/>
              <a:t>transscaphoid</a:t>
            </a:r>
            <a:r>
              <a:rPr lang="en-US" sz="1200" dirty="0"/>
              <a:t> </a:t>
            </a:r>
            <a:r>
              <a:rPr lang="en-US" sz="1200" dirty="0" err="1"/>
              <a:t>perilunate</a:t>
            </a:r>
            <a:r>
              <a:rPr lang="en-US" sz="1200" dirty="0"/>
              <a:t> fracture-dislocations. J </a:t>
            </a:r>
            <a:r>
              <a:rPr lang="en-US" sz="1200" dirty="0" err="1"/>
              <a:t>Orthop</a:t>
            </a:r>
            <a:r>
              <a:rPr lang="en-US" sz="1200" dirty="0"/>
              <a:t> Trauma. 2008;22(8):535-540.</a:t>
            </a:r>
          </a:p>
        </p:txBody>
      </p:sp>
      <p:pic>
        <p:nvPicPr>
          <p:cNvPr id="7" name="Picture 6" descr="A close - up of a flower&#10;&#10;Description automatically generated with medium confidence">
            <a:extLst>
              <a:ext uri="{FF2B5EF4-FFF2-40B4-BE49-F238E27FC236}">
                <a16:creationId xmlns:a16="http://schemas.microsoft.com/office/drawing/2014/main" id="{F79EC5D4-70AD-9941-A957-68FBD271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r="10271"/>
          <a:stretch/>
        </p:blipFill>
        <p:spPr>
          <a:xfrm>
            <a:off x="5599409" y="1554215"/>
            <a:ext cx="3349718" cy="4351338"/>
          </a:xfrm>
          <a:prstGeom prst="rect">
            <a:avLst/>
          </a:prstGeom>
        </p:spPr>
      </p:pic>
      <p:pic>
        <p:nvPicPr>
          <p:cNvPr id="9" name="Picture 8" descr="A close - up of a white rose&#10;&#10;Description automatically generated with low confidence">
            <a:extLst>
              <a:ext uri="{FF2B5EF4-FFF2-40B4-BE49-F238E27FC236}">
                <a16:creationId xmlns:a16="http://schemas.microsoft.com/office/drawing/2014/main" id="{E4919381-FB12-E242-84C4-8796C78B3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" b="7104"/>
          <a:stretch/>
        </p:blipFill>
        <p:spPr>
          <a:xfrm rot="5400000">
            <a:off x="8203009" y="2296313"/>
            <a:ext cx="4355358" cy="28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69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A59F-110D-E64E-B2B8-958492A9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Most Common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AEF4-AF51-CD45-9684-87B5497AD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Perilunate</a:t>
            </a:r>
            <a:r>
              <a:rPr lang="en-US" sz="3600" dirty="0"/>
              <a:t> dislocation</a:t>
            </a:r>
          </a:p>
          <a:p>
            <a:r>
              <a:rPr lang="en-US" sz="3600" dirty="0" err="1"/>
              <a:t>Transscaphoid</a:t>
            </a:r>
            <a:r>
              <a:rPr lang="en-US" sz="3600" dirty="0"/>
              <a:t> </a:t>
            </a:r>
            <a:r>
              <a:rPr lang="en-US" sz="3600" dirty="0" err="1"/>
              <a:t>perilunate</a:t>
            </a:r>
            <a:r>
              <a:rPr lang="en-US" sz="3600" dirty="0"/>
              <a:t> fracture-dislocation</a:t>
            </a:r>
          </a:p>
          <a:p>
            <a:r>
              <a:rPr lang="en-US" sz="3600" dirty="0"/>
              <a:t>Lunate dislocation</a:t>
            </a:r>
          </a:p>
        </p:txBody>
      </p:sp>
    </p:spTree>
    <p:extLst>
      <p:ext uri="{BB962C8B-B14F-4D97-AF65-F5344CB8AC3E}">
        <p14:creationId xmlns:p14="http://schemas.microsoft.com/office/powerpoint/2010/main" val="22613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BDDE-AC87-264F-B286-56526E62C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58174-2B3C-8741-9262-95DE00DE9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71647"/>
            <a:ext cx="5257800" cy="3005529"/>
          </a:xfrm>
        </p:spPr>
        <p:txBody>
          <a:bodyPr>
            <a:normAutofit/>
          </a:bodyPr>
          <a:lstStyle/>
          <a:p>
            <a:r>
              <a:rPr lang="en-US" dirty="0"/>
              <a:t>Ligaments of wrist are predominantly contained within the joint capsule (extrinsic ligaments)</a:t>
            </a:r>
          </a:p>
          <a:p>
            <a:r>
              <a:rPr lang="en-US" dirty="0"/>
              <a:t>Carpal bones tightly linked by capsular (extrinsic) and interosseous (intrinsic) ligaments</a:t>
            </a: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4F2372B-7E5C-1143-A88A-789EE7533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59" y="511444"/>
            <a:ext cx="6965248" cy="34715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513E89-ADE0-E04D-9728-F890B8E7AEAE}"/>
              </a:ext>
            </a:extLst>
          </p:cNvPr>
          <p:cNvSpPr txBox="1">
            <a:spLocks/>
          </p:cNvSpPr>
          <p:nvPr/>
        </p:nvSpPr>
        <p:spPr>
          <a:xfrm>
            <a:off x="0" y="4901481"/>
            <a:ext cx="9873343" cy="1315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Capsular (extrinsic) ligaments connect carpal bones to forearm bones (proximally) and metacarpal bones (distally)</a:t>
            </a:r>
          </a:p>
          <a:p>
            <a:pPr lvl="1"/>
            <a:r>
              <a:rPr lang="en-US" dirty="0"/>
              <a:t>Interosseous (intrinsic) ligaments traverse the carpal bones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28F05-70D7-F941-B8FF-73D4A536A2EB}"/>
              </a:ext>
            </a:extLst>
          </p:cNvPr>
          <p:cNvSpPr txBox="1"/>
          <p:nvPr/>
        </p:nvSpPr>
        <p:spPr>
          <a:xfrm>
            <a:off x="6751290" y="3982977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</a:t>
            </a:r>
          </a:p>
        </p:txBody>
      </p:sp>
    </p:spTree>
    <p:extLst>
      <p:ext uri="{BB962C8B-B14F-4D97-AF65-F5344CB8AC3E}">
        <p14:creationId xmlns:p14="http://schemas.microsoft.com/office/powerpoint/2010/main" val="1929566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801F-6A79-6E4D-8849-28D31681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Perilunate</a:t>
            </a:r>
            <a:r>
              <a:rPr lang="en-US" dirty="0"/>
              <a:t> Dislocation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D6D60AF-72DD-1C47-9196-CB88733F2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1" b="21782"/>
          <a:stretch/>
        </p:blipFill>
        <p:spPr bwMode="auto">
          <a:xfrm>
            <a:off x="6253260" y="1503524"/>
            <a:ext cx="4506333" cy="450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4BA3801-FA16-9843-952D-B578E45F57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3" r="9237" b="15493"/>
          <a:stretch/>
        </p:blipFill>
        <p:spPr bwMode="auto">
          <a:xfrm>
            <a:off x="1432407" y="1496995"/>
            <a:ext cx="3932073" cy="450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8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8782-252C-CA44-9AAE-DE6012E9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Transscaphoid</a:t>
            </a:r>
            <a:r>
              <a:rPr lang="en-US" dirty="0"/>
              <a:t> </a:t>
            </a:r>
            <a:r>
              <a:rPr lang="en-US" dirty="0" err="1"/>
              <a:t>Perilunate</a:t>
            </a:r>
            <a:r>
              <a:rPr lang="en-US" dirty="0"/>
              <a:t> Fracture-Dislocation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41D46F-0B3C-3441-AA86-279D89CDEF88}"/>
              </a:ext>
            </a:extLst>
          </p:cNvPr>
          <p:cNvSpPr txBox="1"/>
          <p:nvPr/>
        </p:nvSpPr>
        <p:spPr>
          <a:xfrm>
            <a:off x="1437336" y="6027469"/>
            <a:ext cx="8539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from: </a:t>
            </a:r>
            <a:r>
              <a:rPr lang="en-US" dirty="0" err="1"/>
              <a:t>Komurcu</a:t>
            </a:r>
            <a:r>
              <a:rPr lang="en-US" dirty="0"/>
              <a:t> M, </a:t>
            </a:r>
            <a:r>
              <a:rPr lang="en-US" dirty="0" err="1"/>
              <a:t>Kürklü</a:t>
            </a:r>
            <a:r>
              <a:rPr lang="en-US" dirty="0"/>
              <a:t> M, </a:t>
            </a:r>
            <a:r>
              <a:rPr lang="en-US" dirty="0" err="1"/>
              <a:t>Ozturan</a:t>
            </a:r>
            <a:r>
              <a:rPr lang="en-US" dirty="0"/>
              <a:t> KE, </a:t>
            </a:r>
            <a:r>
              <a:rPr lang="en-US" dirty="0" err="1"/>
              <a:t>Mahirogullari</a:t>
            </a:r>
            <a:r>
              <a:rPr lang="en-US" dirty="0"/>
              <a:t> M, </a:t>
            </a:r>
            <a:r>
              <a:rPr lang="en-US" dirty="0" err="1"/>
              <a:t>Basbozkurt</a:t>
            </a:r>
            <a:r>
              <a:rPr lang="en-US" dirty="0"/>
              <a:t> M. Early and delayed treatment of dorsal </a:t>
            </a:r>
            <a:r>
              <a:rPr lang="en-US" dirty="0" err="1"/>
              <a:t>transscaphoid</a:t>
            </a:r>
            <a:r>
              <a:rPr lang="en-US" dirty="0"/>
              <a:t> </a:t>
            </a:r>
            <a:r>
              <a:rPr lang="en-US" dirty="0" err="1"/>
              <a:t>perilunate</a:t>
            </a:r>
            <a:r>
              <a:rPr lang="en-US" dirty="0"/>
              <a:t> fracture-dislocations. 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</a:t>
            </a:r>
            <a:r>
              <a:rPr lang="en-US" dirty="0"/>
              <a:t>. 2008;22(8):535-540.</a:t>
            </a:r>
          </a:p>
        </p:txBody>
      </p:sp>
      <p:pic>
        <p:nvPicPr>
          <p:cNvPr id="12" name="Picture 11" descr="A close-up of a bone&#10;&#10;Description automatically generated with low confidence">
            <a:extLst>
              <a:ext uri="{FF2B5EF4-FFF2-40B4-BE49-F238E27FC236}">
                <a16:creationId xmlns:a16="http://schemas.microsoft.com/office/drawing/2014/main" id="{0D27F166-53E8-3D4E-9E53-B7C6E9317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" b="19540"/>
          <a:stretch/>
        </p:blipFill>
        <p:spPr>
          <a:xfrm>
            <a:off x="1437336" y="1548447"/>
            <a:ext cx="9317328" cy="44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33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8EE0-2DB9-D747-BB0E-65756B35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Lunate dislocation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96B23-24EC-C64F-AC78-6271FF37A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8" descr="A close-up of a flower&#10;&#10;Description automatically generated">
            <a:extLst>
              <a:ext uri="{FF2B5EF4-FFF2-40B4-BE49-F238E27FC236}">
                <a16:creationId xmlns:a16="http://schemas.microsoft.com/office/drawing/2014/main" id="{FC1832C8-470F-034A-8FE0-3854B8AB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3" y="1690688"/>
            <a:ext cx="4771203" cy="4351338"/>
          </a:xfrm>
          <a:prstGeom prst="rect">
            <a:avLst/>
          </a:prstGeom>
        </p:spPr>
      </p:pic>
      <p:pic>
        <p:nvPicPr>
          <p:cNvPr id="9" name="Picture 8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39AB5695-55BD-D64D-ADBB-AB776CED3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13" y="1690688"/>
            <a:ext cx="58615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74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6ABA-CCD8-8A4C-BAF7-30E6C260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2F5A-60C1-3741-994E-D64D93A69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Most common is fall on outstretched hand (axial compression)</a:t>
            </a:r>
          </a:p>
          <a:p>
            <a:r>
              <a:rPr lang="en-US" altLang="en-US" dirty="0"/>
              <a:t>Hyperextension causes both tensile and shear stresses</a:t>
            </a:r>
          </a:p>
          <a:p>
            <a:r>
              <a:rPr lang="en-US" altLang="en-US" dirty="0"/>
              <a:t>Ulnar deviation</a:t>
            </a:r>
          </a:p>
          <a:p>
            <a:r>
              <a:rPr lang="en-US" altLang="en-US" dirty="0"/>
              <a:t>Tensile forces cause most linear fractures</a:t>
            </a:r>
          </a:p>
          <a:p>
            <a:r>
              <a:rPr lang="en-US" altLang="en-US" dirty="0"/>
              <a:t>Compressive and shear forces cause comminution</a:t>
            </a:r>
          </a:p>
          <a:p>
            <a:r>
              <a:rPr lang="en-US" altLang="en-US" dirty="0"/>
              <a:t>Direct vs. indirect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08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Content Placeholder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CD56486-0C96-FB4E-A8A2-E9A35561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A7369-2B11-1249-8C74-D6DB1864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Gilula’s Lines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E01D17-7A0E-3E41-8529-9C7A3637C0EE}"/>
              </a:ext>
            </a:extLst>
          </p:cNvPr>
          <p:cNvSpPr txBox="1"/>
          <p:nvPr/>
        </p:nvSpPr>
        <p:spPr>
          <a:xfrm>
            <a:off x="880484" y="5969521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</a:t>
            </a:r>
          </a:p>
        </p:txBody>
      </p:sp>
    </p:spTree>
    <p:extLst>
      <p:ext uri="{BB962C8B-B14F-4D97-AF65-F5344CB8AC3E}">
        <p14:creationId xmlns:p14="http://schemas.microsoft.com/office/powerpoint/2010/main" val="36890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11A3-4650-9F40-93D4-702E8A6C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film, flower, wearing&#10;&#10;Description automatically generated">
            <a:extLst>
              <a:ext uri="{FF2B5EF4-FFF2-40B4-BE49-F238E27FC236}">
                <a16:creationId xmlns:a16="http://schemas.microsoft.com/office/drawing/2014/main" id="{E084D118-557A-6A46-89AE-26FEC786A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7477458" cy="6941101"/>
          </a:xfrm>
        </p:spPr>
      </p:pic>
      <p:pic>
        <p:nvPicPr>
          <p:cNvPr id="9" name="Picture 8" descr="A picture containing dark, sitting, laying, bed&#10;&#10;Description automatically generated">
            <a:extLst>
              <a:ext uri="{FF2B5EF4-FFF2-40B4-BE49-F238E27FC236}">
                <a16:creationId xmlns:a16="http://schemas.microsoft.com/office/drawing/2014/main" id="{68068CF8-9A18-394B-8313-EDC4B0F3A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5807" y="914907"/>
            <a:ext cx="6941100" cy="51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56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hoto, pair, food&#10;&#10;Description automatically generated">
            <a:extLst>
              <a:ext uri="{FF2B5EF4-FFF2-40B4-BE49-F238E27FC236}">
                <a16:creationId xmlns:a16="http://schemas.microsoft.com/office/drawing/2014/main" id="{42137966-1C3A-FE4D-BE9F-AFB382E5C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r="6399"/>
          <a:stretch/>
        </p:blipFill>
        <p:spPr>
          <a:xfrm>
            <a:off x="0" y="-1"/>
            <a:ext cx="7884982" cy="6857999"/>
          </a:xfrm>
          <a:prstGeom prst="rect">
            <a:avLst/>
          </a:prstGeom>
        </p:spPr>
      </p:pic>
      <p:pic>
        <p:nvPicPr>
          <p:cNvPr id="5" name="Picture 4" descr="A close up of a match&#10;&#10;Description automatically generated">
            <a:extLst>
              <a:ext uri="{FF2B5EF4-FFF2-40B4-BE49-F238E27FC236}">
                <a16:creationId xmlns:a16="http://schemas.microsoft.com/office/drawing/2014/main" id="{036103DD-3C88-7543-A8A5-1D6EE048E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r="5189"/>
          <a:stretch/>
        </p:blipFill>
        <p:spPr>
          <a:xfrm>
            <a:off x="7092461" y="0"/>
            <a:ext cx="5099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99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C4854-1A5A-1142-BF90-E35507AF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48C86-C01C-7D48-B7B4-7E6943E8C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Moderate/Severe Swelling</a:t>
            </a:r>
          </a:p>
          <a:p>
            <a:pPr lvl="1"/>
            <a:r>
              <a:rPr lang="en-US" dirty="0"/>
              <a:t>Must be evaluated for acute carpal tunnel syndrome &gt;&gt;compartment syndrome of forearm/hand</a:t>
            </a:r>
          </a:p>
          <a:p>
            <a:pPr lvl="2"/>
            <a:r>
              <a:rPr lang="en-US" dirty="0"/>
              <a:t>Acute carpal tunnel syndrome warrants urgent surgical release</a:t>
            </a:r>
          </a:p>
          <a:p>
            <a:pPr lvl="2"/>
            <a:r>
              <a:rPr lang="en-US" dirty="0"/>
              <a:t>Neuropraxia may be only exam finding (finger flexors innervated proximally)</a:t>
            </a:r>
          </a:p>
          <a:p>
            <a:r>
              <a:rPr lang="en-US" dirty="0"/>
              <a:t>Short and thick wrist</a:t>
            </a:r>
          </a:p>
          <a:p>
            <a:r>
              <a:rPr lang="en-US" dirty="0"/>
              <a:t>Limited motion / crepitus</a:t>
            </a:r>
          </a:p>
          <a:p>
            <a:r>
              <a:rPr lang="en-US" dirty="0"/>
              <a:t>Palmar or Dorsal prominence</a:t>
            </a:r>
          </a:p>
          <a:p>
            <a:r>
              <a:rPr lang="en-US" dirty="0"/>
              <a:t>Median nerve symptoms may be present if lunate dislocated</a:t>
            </a:r>
          </a:p>
        </p:txBody>
      </p:sp>
    </p:spTree>
    <p:extLst>
      <p:ext uri="{BB962C8B-B14F-4D97-AF65-F5344CB8AC3E}">
        <p14:creationId xmlns:p14="http://schemas.microsoft.com/office/powerpoint/2010/main" val="4022902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585F-6B2E-6A42-88CB-39C9BDAC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876CC-0A9F-154B-AE06-42D191D8E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08040" cy="4351338"/>
          </a:xfrm>
        </p:spPr>
        <p:txBody>
          <a:bodyPr/>
          <a:lstStyle/>
          <a:p>
            <a:r>
              <a:rPr lang="en-US" dirty="0"/>
              <a:t>Good quality PA/ lateral/ oblique</a:t>
            </a:r>
          </a:p>
          <a:p>
            <a:pPr lvl="1"/>
            <a:r>
              <a:rPr lang="en-US" dirty="0"/>
              <a:t>20% misinterpreted on initial radiographs</a:t>
            </a:r>
          </a:p>
          <a:p>
            <a:r>
              <a:rPr lang="en-US" dirty="0"/>
              <a:t>PA in traction sometimes helpful</a:t>
            </a:r>
          </a:p>
          <a:p>
            <a:endParaRPr lang="en-US" dirty="0"/>
          </a:p>
        </p:txBody>
      </p:sp>
      <p:pic>
        <p:nvPicPr>
          <p:cNvPr id="5" name="Picture 4" descr="Close - up of a person's hand&#10;&#10;Description automatically generated with low confidence">
            <a:extLst>
              <a:ext uri="{FF2B5EF4-FFF2-40B4-BE49-F238E27FC236}">
                <a16:creationId xmlns:a16="http://schemas.microsoft.com/office/drawing/2014/main" id="{1DB4CE64-A5A1-304D-96BE-20B0FDB05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28" y="1685608"/>
            <a:ext cx="41303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82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D56FAB1-B416-174A-BDB0-5AFE6A946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Radiographic Studies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058BAB6-96A0-A144-B310-91311D981E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</a:t>
            </a:r>
          </a:p>
          <a:p>
            <a:pPr lvl="1" eaLnBrk="1" hangingPunct="1"/>
            <a:r>
              <a:rPr lang="en-US" altLang="en-US" dirty="0"/>
              <a:t>Disruption of arcs - </a:t>
            </a:r>
            <a:r>
              <a:rPr lang="en-US" altLang="en-US" dirty="0" err="1"/>
              <a:t>Gilula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Cortical ring sign</a:t>
            </a:r>
          </a:p>
          <a:p>
            <a:pPr lvl="1" eaLnBrk="1" hangingPunct="1"/>
            <a:r>
              <a:rPr lang="en-US" altLang="en-US" dirty="0"/>
              <a:t>Abnormal interosseus spacing </a:t>
            </a:r>
          </a:p>
          <a:p>
            <a:pPr lvl="1" eaLnBrk="1" hangingPunct="1"/>
            <a:r>
              <a:rPr lang="en-US" altLang="en-US" dirty="0"/>
              <a:t>Overlap of proximal / distal rows</a:t>
            </a:r>
          </a:p>
          <a:p>
            <a:pPr lvl="1" eaLnBrk="1" hangingPunct="1"/>
            <a:r>
              <a:rPr lang="en-US" altLang="en-US" dirty="0"/>
              <a:t>Associated greater arc fractures</a:t>
            </a:r>
          </a:p>
          <a:p>
            <a:pPr lvl="1" eaLnBrk="1" hangingPunct="1"/>
            <a:r>
              <a:rPr lang="en-US" altLang="en-US" dirty="0"/>
              <a:t>Radial styloid fracture</a:t>
            </a:r>
          </a:p>
        </p:txBody>
      </p:sp>
      <p:pic>
        <p:nvPicPr>
          <p:cNvPr id="3" name="Picture 2" descr="A picture containing film, mirror&#10;&#10;Description automatically generated">
            <a:extLst>
              <a:ext uri="{FF2B5EF4-FFF2-40B4-BE49-F238E27FC236}">
                <a16:creationId xmlns:a16="http://schemas.microsoft.com/office/drawing/2014/main" id="{01DF72C5-009B-A242-B8A3-3CE82A5A9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61" y="1690688"/>
            <a:ext cx="4111463" cy="419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4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6ABA-CCD8-8A4C-BAF7-30E6C260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2F5A-60C1-3741-994E-D64D93A69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en-US" dirty="0"/>
              <a:t>Most common is fall on outstretched hand (axial compression)</a:t>
            </a:r>
          </a:p>
          <a:p>
            <a:r>
              <a:rPr lang="en-US" altLang="en-US" dirty="0"/>
              <a:t>Hyperextension causes both tensile and shear stresses</a:t>
            </a:r>
          </a:p>
          <a:p>
            <a:r>
              <a:rPr lang="en-US" altLang="en-US" dirty="0"/>
              <a:t>Tensile forces cause most linear fractures</a:t>
            </a:r>
          </a:p>
          <a:p>
            <a:r>
              <a:rPr lang="en-US" altLang="en-US" dirty="0"/>
              <a:t>Compressive and shear forces cause comminution</a:t>
            </a:r>
          </a:p>
          <a:p>
            <a:r>
              <a:rPr lang="en-US" altLang="en-US" dirty="0"/>
              <a:t>Direct vs. indirect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19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F8C9-542F-6847-ADE5-2E222927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C3113-6FC0-5E48-AA96-6275B5FC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7034" cy="4351338"/>
          </a:xfrm>
        </p:spPr>
        <p:txBody>
          <a:bodyPr/>
          <a:lstStyle/>
          <a:p>
            <a:r>
              <a:rPr lang="en-US" altLang="en-US" dirty="0"/>
              <a:t>Lateral (True lateral with wrist in neutral)</a:t>
            </a:r>
          </a:p>
          <a:p>
            <a:pPr lvl="1"/>
            <a:r>
              <a:rPr lang="en-US" altLang="en-US" dirty="0"/>
              <a:t>Lunate and/or Distal Row not aligned with radius</a:t>
            </a:r>
          </a:p>
          <a:p>
            <a:pPr lvl="1"/>
            <a:r>
              <a:rPr lang="en-US" altLang="en-US" dirty="0"/>
              <a:t>Abnormal Scapholunate/</a:t>
            </a:r>
            <a:r>
              <a:rPr lang="en-US" altLang="en-US" dirty="0" err="1"/>
              <a:t>Radiolunate</a:t>
            </a:r>
            <a:r>
              <a:rPr lang="en-US" altLang="en-US" dirty="0"/>
              <a:t> angles</a:t>
            </a:r>
          </a:p>
          <a:p>
            <a:pPr lvl="1"/>
            <a:r>
              <a:rPr lang="en-US" altLang="en-US" dirty="0"/>
              <a:t>Spilled Teacup</a:t>
            </a:r>
          </a:p>
          <a:p>
            <a:endParaRPr lang="en-US" dirty="0"/>
          </a:p>
        </p:txBody>
      </p:sp>
      <p:pic>
        <p:nvPicPr>
          <p:cNvPr id="5" name="Picture 4" descr="A picture containing film, wearing, person&#10;&#10;Description automatically generated">
            <a:extLst>
              <a:ext uri="{FF2B5EF4-FFF2-40B4-BE49-F238E27FC236}">
                <a16:creationId xmlns:a16="http://schemas.microsoft.com/office/drawing/2014/main" id="{516775E2-9AE6-4343-ABE1-8515A242C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3" y="1690688"/>
            <a:ext cx="3014421" cy="439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56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FED4-E608-E642-B022-C29EBE5E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4165D-6F1B-7046-9CDB-8B3F9EC33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Closed reduction with adequate sedation</a:t>
            </a:r>
          </a:p>
          <a:p>
            <a:pPr lvl="1"/>
            <a:r>
              <a:rPr lang="en-US" dirty="0"/>
              <a:t>In finger traps with 10-15 lbs. traction for 5-10 minutes</a:t>
            </a:r>
          </a:p>
          <a:p>
            <a:pPr lvl="1"/>
            <a:r>
              <a:rPr lang="en-US" dirty="0"/>
              <a:t>Maneuver</a:t>
            </a:r>
          </a:p>
          <a:p>
            <a:pPr lvl="2"/>
            <a:r>
              <a:rPr lang="en-US" dirty="0"/>
              <a:t>Wrist extension</a:t>
            </a:r>
          </a:p>
          <a:p>
            <a:pPr lvl="2"/>
            <a:r>
              <a:rPr lang="en-US" dirty="0"/>
              <a:t>Counterpressure - palmar over lunate</a:t>
            </a:r>
          </a:p>
          <a:p>
            <a:pPr lvl="2"/>
            <a:r>
              <a:rPr lang="en-US" dirty="0"/>
              <a:t>Gradual wrist flexion with direct pressure over capitate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35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D141-B21B-5E41-A8EF-FA3880B8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Reduction Percutaneous Pinning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80C44-162F-8640-83CD-819ECE2C6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Closed Reduction Percutaneous Pinning</a:t>
            </a:r>
          </a:p>
          <a:p>
            <a:pPr lvl="1"/>
            <a:r>
              <a:rPr lang="en-US" altLang="en-US" dirty="0"/>
              <a:t>Most injuries require fixation to maintain reduction</a:t>
            </a:r>
          </a:p>
          <a:p>
            <a:pPr lvl="1"/>
            <a:r>
              <a:rPr lang="en-US" altLang="en-US" dirty="0"/>
              <a:t>Requires anatomic reduction</a:t>
            </a:r>
          </a:p>
          <a:p>
            <a:pPr lvl="2"/>
            <a:r>
              <a:rPr lang="en-US" altLang="en-US" dirty="0"/>
              <a:t>Reduce and pin lunate to radius</a:t>
            </a:r>
          </a:p>
          <a:p>
            <a:pPr lvl="2"/>
            <a:r>
              <a:rPr lang="en-US" altLang="en-US" dirty="0"/>
              <a:t>Reduce and pin capitate to lunate </a:t>
            </a:r>
          </a:p>
          <a:p>
            <a:pPr lvl="2"/>
            <a:r>
              <a:rPr lang="en-US" altLang="en-US" dirty="0"/>
              <a:t>Reduce and pin scaphoid to lunate</a:t>
            </a:r>
          </a:p>
          <a:p>
            <a:pPr lvl="2"/>
            <a:r>
              <a:rPr lang="en-US" altLang="en-US" dirty="0"/>
              <a:t>Reduce and pin lunate to triquetrum</a:t>
            </a:r>
          </a:p>
          <a:p>
            <a:pPr lvl="2"/>
            <a:r>
              <a:rPr lang="en-US" altLang="en-US" dirty="0"/>
              <a:t>Reduce and pin scaphoid to capitate</a:t>
            </a:r>
          </a:p>
          <a:p>
            <a:pPr lvl="1"/>
            <a:r>
              <a:rPr lang="en-US" altLang="en-US" dirty="0"/>
              <a:t>Difficult to assess alignment, osteochondral injury</a:t>
            </a:r>
          </a:p>
          <a:p>
            <a:pPr lvl="1"/>
            <a:r>
              <a:rPr lang="en-US" altLang="en-US" dirty="0"/>
              <a:t>Median nerve compression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0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0CF9-DC70-BE4F-A2A6-E6746605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Reduction Internal Fixation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EC028-EACA-8A41-A8BF-5EEB8DAC3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ORIF Preferred (Green ; Herzberg)</a:t>
            </a:r>
          </a:p>
          <a:p>
            <a:pPr lvl="1"/>
            <a:r>
              <a:rPr lang="en-US" altLang="en-US" dirty="0"/>
              <a:t>Direct visualization</a:t>
            </a:r>
          </a:p>
          <a:p>
            <a:pPr lvl="1"/>
            <a:r>
              <a:rPr lang="en-US" altLang="en-US" dirty="0"/>
              <a:t>Ligamentous repair</a:t>
            </a:r>
          </a:p>
          <a:p>
            <a:pPr lvl="1"/>
            <a:r>
              <a:rPr lang="en-US" altLang="en-US" dirty="0"/>
              <a:t>Decompression of median nerve</a:t>
            </a:r>
          </a:p>
          <a:p>
            <a:r>
              <a:rPr lang="en-US" altLang="en-US" dirty="0"/>
              <a:t>Several Approaches – no hard evidence supporting one vs. another</a:t>
            </a:r>
          </a:p>
          <a:p>
            <a:pPr lvl="1"/>
            <a:r>
              <a:rPr lang="en-US" altLang="en-US" dirty="0"/>
              <a:t>Dorsal </a:t>
            </a:r>
          </a:p>
          <a:p>
            <a:pPr lvl="1"/>
            <a:r>
              <a:rPr lang="en-US" altLang="en-US" dirty="0"/>
              <a:t>Volar</a:t>
            </a:r>
          </a:p>
          <a:p>
            <a:pPr lvl="1"/>
            <a:r>
              <a:rPr lang="en-US" altLang="en-US" dirty="0"/>
              <a:t>Combined dorsal /volar Repair of fractures (dorsal/volar)</a:t>
            </a:r>
          </a:p>
          <a:p>
            <a:pPr lvl="2"/>
            <a:r>
              <a:rPr lang="en-US" altLang="en-US" dirty="0"/>
              <a:t>Repair SL and LT ligaments (dorsal)</a:t>
            </a:r>
          </a:p>
          <a:p>
            <a:pPr lvl="2"/>
            <a:r>
              <a:rPr lang="en-US" altLang="en-US" dirty="0"/>
              <a:t>Repair of palmar radiocarpal ligaments (volar)</a:t>
            </a:r>
          </a:p>
          <a:p>
            <a:pPr lvl="2"/>
            <a:r>
              <a:rPr lang="en-US" altLang="en-US" dirty="0"/>
              <a:t>Decompression of median nerve palmar (volar)</a:t>
            </a:r>
          </a:p>
        </p:txBody>
      </p:sp>
    </p:spTree>
    <p:extLst>
      <p:ext uri="{BB962C8B-B14F-4D97-AF65-F5344CB8AC3E}">
        <p14:creationId xmlns:p14="http://schemas.microsoft.com/office/powerpoint/2010/main" val="295294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730E-ADCB-424D-918D-3E1E16B8E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Dorsal Approach – Repair SL ligament</a:t>
            </a:r>
          </a:p>
        </p:txBody>
      </p:sp>
      <p:pic>
        <p:nvPicPr>
          <p:cNvPr id="5" name="Content Placeholder 4" descr="A tattoo on his head&#10;&#10;Description automatically generated">
            <a:extLst>
              <a:ext uri="{FF2B5EF4-FFF2-40B4-BE49-F238E27FC236}">
                <a16:creationId xmlns:a16="http://schemas.microsoft.com/office/drawing/2014/main" id="{5F0B4195-DBCE-3342-9F27-08870A2AD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Picture 6" descr="A plate of food with a fork and knife&#10;&#10;Description automatically generated">
            <a:extLst>
              <a:ext uri="{FF2B5EF4-FFF2-40B4-BE49-F238E27FC236}">
                <a16:creationId xmlns:a16="http://schemas.microsoft.com/office/drawing/2014/main" id="{FE245861-52F0-834B-B23C-3645F31906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0" b="952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page101image66321792">
            <a:extLst>
              <a:ext uri="{FF2B5EF4-FFF2-40B4-BE49-F238E27FC236}">
                <a16:creationId xmlns:a16="http://schemas.microsoft.com/office/drawing/2014/main" id="{1859B82F-EBE5-D544-8C77-88C778BEE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74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14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B867F-D67F-594B-A789-7708AA388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en-US" sz="2600" dirty="0"/>
              <a:t>Volar Approach</a:t>
            </a:r>
          </a:p>
        </p:txBody>
      </p:sp>
      <p:pic>
        <p:nvPicPr>
          <p:cNvPr id="7" name="Picture 6" descr="A picture containing food, indoor, table, plate&#10;&#10;Description automatically generated">
            <a:extLst>
              <a:ext uri="{FF2B5EF4-FFF2-40B4-BE49-F238E27FC236}">
                <a16:creationId xmlns:a16="http://schemas.microsoft.com/office/drawing/2014/main" id="{11497CCF-FDBB-E146-BED4-AF9DAE180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r="4" b="4"/>
          <a:stretch/>
        </p:blipFill>
        <p:spPr>
          <a:xfrm>
            <a:off x="4130040" y="57265"/>
            <a:ext cx="3931900" cy="4005072"/>
          </a:xfrm>
          <a:prstGeom prst="rect">
            <a:avLst/>
          </a:prstGeom>
        </p:spPr>
      </p:pic>
      <p:pic>
        <p:nvPicPr>
          <p:cNvPr id="9" name="Picture 8" descr="A close up of food&#10;&#10;Description automatically generated">
            <a:extLst>
              <a:ext uri="{FF2B5EF4-FFF2-40B4-BE49-F238E27FC236}">
                <a16:creationId xmlns:a16="http://schemas.microsoft.com/office/drawing/2014/main" id="{C1FD4803-7572-5E46-9919-62A0E2EE5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19464" b="1"/>
          <a:stretch/>
        </p:blipFill>
        <p:spPr>
          <a:xfrm>
            <a:off x="8183842" y="24438"/>
            <a:ext cx="3931920" cy="4005071"/>
          </a:xfrm>
          <a:prstGeom prst="rect">
            <a:avLst/>
          </a:prstGeom>
        </p:spPr>
      </p:pic>
      <p:pic>
        <p:nvPicPr>
          <p:cNvPr id="5" name="Content Placeholder 4" descr="A picture containing indoor, bed, cat, sitting&#10;&#10;Description automatically generated">
            <a:extLst>
              <a:ext uri="{FF2B5EF4-FFF2-40B4-BE49-F238E27FC236}">
                <a16:creationId xmlns:a16="http://schemas.microsoft.com/office/drawing/2014/main" id="{3719295F-84EC-0D40-87B1-5B6EFF682B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2" r="4316" b="4"/>
          <a:stretch/>
        </p:blipFill>
        <p:spPr>
          <a:xfrm>
            <a:off x="91310" y="24438"/>
            <a:ext cx="3931920" cy="400507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296055E-391A-4901-B893-1610806D8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3562824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Lunate may be dislocated </a:t>
            </a:r>
            <a:r>
              <a:rPr lang="en-US" sz="1800" dirty="0" err="1"/>
              <a:t>volarly</a:t>
            </a:r>
            <a:endParaRPr lang="en-US" sz="1800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962FBE97-BBB0-374A-90D8-3CEC875C7DE4}"/>
              </a:ext>
            </a:extLst>
          </p:cNvPr>
          <p:cNvSpPr txBox="1">
            <a:spLocks/>
          </p:cNvSpPr>
          <p:nvPr/>
        </p:nvSpPr>
        <p:spPr>
          <a:xfrm>
            <a:off x="8253249" y="4435052"/>
            <a:ext cx="3562824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Volar mid-carpal ligament tear</a:t>
            </a:r>
          </a:p>
        </p:txBody>
      </p:sp>
    </p:spTree>
    <p:extLst>
      <p:ext uri="{BB962C8B-B14F-4D97-AF65-F5344CB8AC3E}">
        <p14:creationId xmlns:p14="http://schemas.microsoft.com/office/powerpoint/2010/main" val="3201844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7EB5E-0A13-4545-A62A-0D1FD36B0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Salvage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EAE8-1EBB-0F4B-9EDA-0C2FC945B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Salvage Procedures</a:t>
            </a:r>
          </a:p>
          <a:p>
            <a:pPr lvl="1"/>
            <a:r>
              <a:rPr lang="en-US" altLang="en-US" dirty="0"/>
              <a:t>Proximal Row Carpectomy (PRC) </a:t>
            </a:r>
          </a:p>
          <a:p>
            <a:pPr lvl="2"/>
            <a:r>
              <a:rPr lang="en-US" altLang="en-US" dirty="0"/>
              <a:t>Severe open injury</a:t>
            </a:r>
          </a:p>
          <a:p>
            <a:pPr lvl="2"/>
            <a:r>
              <a:rPr lang="en-US" altLang="en-US" dirty="0"/>
              <a:t>Chronic injury</a:t>
            </a:r>
          </a:p>
          <a:p>
            <a:pPr lvl="3"/>
            <a:r>
              <a:rPr lang="en-US" altLang="en-US" dirty="0"/>
              <a:t>consider repair 3-12 weeks</a:t>
            </a:r>
          </a:p>
          <a:p>
            <a:pPr lvl="3"/>
            <a:r>
              <a:rPr lang="en-US" altLang="en-US" dirty="0"/>
              <a:t>reduction may be difficult after 2-3 weeks</a:t>
            </a:r>
          </a:p>
          <a:p>
            <a:pPr lvl="3"/>
            <a:r>
              <a:rPr lang="en-US" altLang="en-US" dirty="0"/>
              <a:t>&gt; 12 weeks - PRC vs. arthrodesis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817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4F97-6054-4D4E-A418-CD4992B5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52AC4-F0E7-694F-9E4D-D59D69BD6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Arthrosis </a:t>
            </a:r>
          </a:p>
          <a:p>
            <a:r>
              <a:rPr lang="en-US" dirty="0"/>
              <a:t>Avascular necrosis of scaphoid /lunate	</a:t>
            </a:r>
          </a:p>
          <a:p>
            <a:r>
              <a:rPr lang="en-US" dirty="0"/>
              <a:t>Transient ischemia more common</a:t>
            </a:r>
          </a:p>
          <a:p>
            <a:pPr lvl="1"/>
            <a:r>
              <a:rPr lang="en-US" dirty="0">
                <a:hlinkClick r:id="rId3"/>
              </a:rPr>
              <a:t>https://pubmed.ncbi.nlm.nih.gov/6715820/</a:t>
            </a:r>
            <a:r>
              <a:rPr lang="en-US" dirty="0"/>
              <a:t> </a:t>
            </a:r>
          </a:p>
          <a:p>
            <a:r>
              <a:rPr lang="en-US" dirty="0"/>
              <a:t>Median neuropathy</a:t>
            </a:r>
          </a:p>
          <a:p>
            <a:r>
              <a:rPr lang="en-US" dirty="0"/>
              <a:t>Residual carpal instability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469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8DBC-5E15-8F49-B22C-9C2EB2B74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ACA97-4515-7248-8B5D-343B9E555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Poor prognosis for full return to full previous function</a:t>
            </a:r>
          </a:p>
          <a:p>
            <a:r>
              <a:rPr lang="en-US" dirty="0"/>
              <a:t>Poor prognostic factors: </a:t>
            </a:r>
          </a:p>
          <a:p>
            <a:pPr lvl="1"/>
            <a:r>
              <a:rPr lang="en-US" dirty="0"/>
              <a:t>Open injuries</a:t>
            </a:r>
          </a:p>
          <a:p>
            <a:pPr lvl="1"/>
            <a:r>
              <a:rPr lang="en-US" dirty="0"/>
              <a:t>Delayed treatment</a:t>
            </a:r>
          </a:p>
          <a:p>
            <a:pPr lvl="1"/>
            <a:r>
              <a:rPr lang="en-US" dirty="0"/>
              <a:t>Osteochondral fractures of the head of the capitate</a:t>
            </a:r>
          </a:p>
          <a:p>
            <a:pPr lvl="1"/>
            <a:r>
              <a:rPr lang="en-US" dirty="0"/>
              <a:t>Carpal malalignment</a:t>
            </a:r>
          </a:p>
          <a:p>
            <a:r>
              <a:rPr lang="en-US" dirty="0"/>
              <a:t>Nearly all patients experience decreased grip strength and range of motion</a:t>
            </a:r>
          </a:p>
          <a:p>
            <a:r>
              <a:rPr lang="en-US" dirty="0"/>
              <a:t>Arthritis on imaging does not correlate with functional outcome scores</a:t>
            </a:r>
          </a:p>
          <a:p>
            <a:r>
              <a:rPr lang="en-US" dirty="0"/>
              <a:t>Usually stiff, low pain, functional wrist despite arthrosis</a:t>
            </a:r>
          </a:p>
          <a:p>
            <a:pPr marL="457200" lvl="1" indent="0">
              <a:buNone/>
            </a:pPr>
            <a:r>
              <a:rPr lang="en-US" sz="1700" dirty="0">
                <a:hlinkClick r:id="rId3"/>
              </a:rPr>
              <a:t>https://pubmed.ncbi.nlm.nih.gov/21885701/</a:t>
            </a:r>
            <a:endParaRPr lang="en-US" sz="1700" dirty="0"/>
          </a:p>
          <a:p>
            <a:pPr marL="457200" lvl="1" indent="0">
              <a:buNone/>
            </a:pPr>
            <a:r>
              <a:rPr lang="en-US" sz="1700" dirty="0">
                <a:hlinkClick r:id="rId4"/>
              </a:rPr>
              <a:t>https://pubmed.ncbi.nlm.nih.gov/30403823/</a:t>
            </a:r>
            <a:endParaRPr lang="en-US" sz="1700" dirty="0"/>
          </a:p>
          <a:p>
            <a:pPr marL="457200" lvl="1" indent="0">
              <a:buNone/>
            </a:pPr>
            <a:r>
              <a:rPr lang="en-US" sz="1700" dirty="0">
                <a:hlinkClick r:id="rId5"/>
              </a:rPr>
              <a:t>https://pubmed.ncbi.nlm.nih.gov/33194101/</a:t>
            </a: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86453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5EB72-97D3-D649-A7A5-905B4909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Carpal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94CAE-C50A-534A-805A-5901E0C09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Young active individuals with high demands</a:t>
            </a:r>
          </a:p>
          <a:p>
            <a:r>
              <a:rPr lang="en-US" dirty="0"/>
              <a:t>Not a common injury</a:t>
            </a:r>
          </a:p>
          <a:p>
            <a:r>
              <a:rPr lang="en-US" dirty="0"/>
              <a:t>Frequently missed (radiographs can be misleading)</a:t>
            </a:r>
          </a:p>
          <a:p>
            <a:r>
              <a:rPr lang="en-US" dirty="0"/>
              <a:t>High risk of post-traumatic degenerative change with non-anatomic reductions</a:t>
            </a:r>
          </a:p>
          <a:p>
            <a:r>
              <a:rPr lang="en-US" dirty="0"/>
              <a:t>Often associated with ligamentous injury</a:t>
            </a:r>
          </a:p>
          <a:p>
            <a:r>
              <a:rPr lang="en-US" dirty="0"/>
              <a:t>High incidence of associated nerve, vascular, and tendon injury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44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C58F-69D0-BA46-B2C0-7D35E801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430294" cy="928654"/>
          </a:xfrm>
        </p:spPr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7C72-F403-0A4F-983F-103A81DE3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66" y="1304789"/>
            <a:ext cx="6578600" cy="4889500"/>
          </a:xfrm>
        </p:spPr>
        <p:txBody>
          <a:bodyPr/>
          <a:lstStyle/>
          <a:p>
            <a:r>
              <a:rPr lang="en-US" dirty="0"/>
              <a:t>Plain radiographs (multiple views necessary):</a:t>
            </a:r>
          </a:p>
          <a:p>
            <a:pPr lvl="1"/>
            <a:r>
              <a:rPr lang="en-US" dirty="0"/>
              <a:t>Most carpal fractures:</a:t>
            </a:r>
          </a:p>
          <a:p>
            <a:pPr lvl="2"/>
            <a:r>
              <a:rPr lang="en-US" dirty="0"/>
              <a:t>Posteroanterior (PA)</a:t>
            </a:r>
          </a:p>
          <a:p>
            <a:pPr lvl="2"/>
            <a:r>
              <a:rPr lang="en-US" dirty="0"/>
              <a:t>Lateral</a:t>
            </a:r>
          </a:p>
          <a:p>
            <a:pPr lvl="2"/>
            <a:r>
              <a:rPr lang="en-US" dirty="0"/>
              <a:t>Obliques (45-degree radial oblique, 45-degree ulnar oblique)</a:t>
            </a:r>
          </a:p>
          <a:p>
            <a:pPr lvl="2"/>
            <a:r>
              <a:rPr lang="en-US" dirty="0"/>
              <a:t>Scaphoid view (ulnar deviation)</a:t>
            </a:r>
          </a:p>
          <a:p>
            <a:pPr lvl="1"/>
            <a:r>
              <a:rPr lang="en-US" dirty="0"/>
              <a:t>Intercarpal ligament injury</a:t>
            </a:r>
            <a:r>
              <a:rPr lang="en-US" dirty="0">
                <a:sym typeface="Wingdings" pitchFamily="2" charset="2"/>
              </a:rPr>
              <a:t>:</a:t>
            </a:r>
            <a:endParaRPr lang="en-US" dirty="0"/>
          </a:p>
          <a:p>
            <a:pPr lvl="2"/>
            <a:r>
              <a:rPr lang="en-US" dirty="0"/>
              <a:t>Clenched-fist AP</a:t>
            </a:r>
          </a:p>
          <a:p>
            <a:pPr lvl="2"/>
            <a:r>
              <a:rPr lang="en-US" dirty="0"/>
              <a:t>Clenched pencil view (modified clench-fist view)</a:t>
            </a:r>
          </a:p>
          <a:p>
            <a:pPr lvl="3"/>
            <a:r>
              <a:rPr lang="en-US" u="sng" dirty="0">
                <a:hlinkClick r:id="rId3"/>
              </a:rPr>
              <a:t>https://pubmed.ncbi.nlm.nih.gov/12772096/</a:t>
            </a:r>
            <a:endParaRPr lang="en-US" dirty="0"/>
          </a:p>
        </p:txBody>
      </p:sp>
      <p:pic>
        <p:nvPicPr>
          <p:cNvPr id="5" name="Picture 4" descr="A picture containing film, vase&#10;&#10;Description automatically generated">
            <a:extLst>
              <a:ext uri="{FF2B5EF4-FFF2-40B4-BE49-F238E27FC236}">
                <a16:creationId xmlns:a16="http://schemas.microsoft.com/office/drawing/2014/main" id="{4C971C0B-47BA-7F4D-80F0-56F924ED2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09" y="314639"/>
            <a:ext cx="4433254" cy="5491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EEAAAD-0361-D74B-A457-0ADB26BBEC2C}"/>
              </a:ext>
            </a:extLst>
          </p:cNvPr>
          <p:cNvSpPr txBox="1"/>
          <p:nvPr/>
        </p:nvSpPr>
        <p:spPr>
          <a:xfrm>
            <a:off x="7723625" y="5871124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</a:t>
            </a:r>
          </a:p>
        </p:txBody>
      </p:sp>
    </p:spTree>
    <p:extLst>
      <p:ext uri="{BB962C8B-B14F-4D97-AF65-F5344CB8AC3E}">
        <p14:creationId xmlns:p14="http://schemas.microsoft.com/office/powerpoint/2010/main" val="36916752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83D3-16A5-714D-965E-D09C9549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Trapezium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0A7B3-BF6F-4646-8F25-5BD8D99A5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67600" cy="4351338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Third most common carpal bone fractured</a:t>
            </a:r>
          </a:p>
          <a:p>
            <a:r>
              <a:rPr lang="en-US" altLang="en-US" dirty="0"/>
              <a:t>6% of all carpal fractures</a:t>
            </a:r>
          </a:p>
          <a:p>
            <a:r>
              <a:rPr lang="en-US" altLang="en-US" dirty="0"/>
              <a:t>Associated with fractures of the thumb metacarpal (e.g. Bennet fracture) and/or the radius</a:t>
            </a:r>
          </a:p>
          <a:p>
            <a:r>
              <a:rPr lang="en-US" altLang="en-US" dirty="0"/>
              <a:t>5 patterns: </a:t>
            </a:r>
          </a:p>
          <a:p>
            <a:pPr lvl="1"/>
            <a:r>
              <a:rPr lang="en-US" altLang="en-US" dirty="0"/>
              <a:t>Vertical </a:t>
            </a:r>
            <a:r>
              <a:rPr lang="en-US" altLang="en-US" dirty="0" err="1"/>
              <a:t>transarticular</a:t>
            </a:r>
            <a:r>
              <a:rPr lang="en-US" altLang="en-US" dirty="0"/>
              <a:t> (most common)</a:t>
            </a:r>
          </a:p>
          <a:p>
            <a:pPr lvl="1"/>
            <a:r>
              <a:rPr lang="en-US" altLang="en-US" dirty="0"/>
              <a:t>Horizontal</a:t>
            </a:r>
          </a:p>
          <a:p>
            <a:pPr lvl="1"/>
            <a:r>
              <a:rPr lang="en-US" altLang="en-US" dirty="0"/>
              <a:t>Fractures of the </a:t>
            </a:r>
            <a:r>
              <a:rPr lang="en-US" altLang="en-US" dirty="0" err="1"/>
              <a:t>dorsoradial</a:t>
            </a:r>
            <a:r>
              <a:rPr lang="en-US" altLang="en-US" dirty="0"/>
              <a:t> tuberosity</a:t>
            </a:r>
          </a:p>
          <a:p>
            <a:pPr lvl="1"/>
            <a:r>
              <a:rPr lang="en-US" altLang="en-US" dirty="0"/>
              <a:t>Fractures of the anteromedial ridge</a:t>
            </a:r>
          </a:p>
          <a:p>
            <a:pPr lvl="1"/>
            <a:r>
              <a:rPr lang="en-US" altLang="en-US" dirty="0"/>
              <a:t>Comminuted fractures</a:t>
            </a:r>
          </a:p>
          <a:p>
            <a:endParaRPr lang="en-US" dirty="0"/>
          </a:p>
        </p:txBody>
      </p:sp>
      <p:pic>
        <p:nvPicPr>
          <p:cNvPr id="5" name="Picture 4" descr="A close up of a person's foot&#10;&#10;Description automatically generated with low confidence">
            <a:extLst>
              <a:ext uri="{FF2B5EF4-FFF2-40B4-BE49-F238E27FC236}">
                <a16:creationId xmlns:a16="http://schemas.microsoft.com/office/drawing/2014/main" id="{DD5F42FF-C45F-6244-AF73-7D734F2B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40" y="1067118"/>
            <a:ext cx="3938615" cy="512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525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83D3-16A5-714D-965E-D09C9549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Trapezoid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0A7B3-BF6F-4646-8F25-5BD8D99A5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83400" cy="4351338"/>
          </a:xfrm>
        </p:spPr>
        <p:txBody>
          <a:bodyPr>
            <a:normAutofit/>
          </a:bodyPr>
          <a:lstStyle/>
          <a:p>
            <a:r>
              <a:rPr lang="en-US" altLang="en-US" dirty="0"/>
              <a:t>Corner-stone of the carpal arch</a:t>
            </a:r>
          </a:p>
          <a:p>
            <a:r>
              <a:rPr lang="en-US" altLang="en-US" dirty="0"/>
              <a:t>Wedge-shaped: wider dorsally</a:t>
            </a:r>
          </a:p>
          <a:p>
            <a:r>
              <a:rPr lang="en-US" altLang="en-US" dirty="0"/>
              <a:t>Isolated fractures are very seldom</a:t>
            </a:r>
          </a:p>
          <a:p>
            <a:r>
              <a:rPr lang="en-US" altLang="en-US" dirty="0"/>
              <a:t>Fewer than 20 cases in the literature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271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83D3-16A5-714D-965E-D09C9549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Capitate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0A7B3-BF6F-4646-8F25-5BD8D99A5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3352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1-2% of all carpal fractures</a:t>
            </a:r>
          </a:p>
          <a:p>
            <a:r>
              <a:rPr lang="en-US" altLang="en-US" dirty="0"/>
              <a:t>Isolated injury or in association or trans-scaphoid </a:t>
            </a:r>
            <a:r>
              <a:rPr lang="en-US" altLang="en-US" dirty="0" err="1"/>
              <a:t>perilunate</a:t>
            </a:r>
            <a:r>
              <a:rPr lang="en-US" altLang="en-US" dirty="0"/>
              <a:t> fracture-dislocation (aka </a:t>
            </a:r>
            <a:r>
              <a:rPr lang="en-US" altLang="en-US" dirty="0" err="1"/>
              <a:t>scaphocapitate</a:t>
            </a:r>
            <a:r>
              <a:rPr lang="en-US" altLang="en-US" dirty="0"/>
              <a:t> syndrome)</a:t>
            </a:r>
          </a:p>
          <a:p>
            <a:r>
              <a:rPr lang="en-US" altLang="en-US" dirty="0"/>
              <a:t>Mx: High-energy fall with hyper-extended and radially deviated wrist</a:t>
            </a:r>
          </a:p>
          <a:p>
            <a:r>
              <a:rPr lang="en-US" altLang="en-US" dirty="0"/>
              <a:t>4 patterns: </a:t>
            </a:r>
          </a:p>
          <a:p>
            <a:pPr lvl="1"/>
            <a:r>
              <a:rPr lang="en-US" altLang="en-US" dirty="0"/>
              <a:t>Transverse fracture of the proximal pole</a:t>
            </a:r>
          </a:p>
          <a:p>
            <a:pPr lvl="1"/>
            <a:r>
              <a:rPr lang="en-US" altLang="en-US" dirty="0"/>
              <a:t>Transverse fracture of the body (most common)</a:t>
            </a:r>
          </a:p>
          <a:p>
            <a:pPr lvl="1"/>
            <a:r>
              <a:rPr lang="en-US" altLang="en-US" dirty="0" err="1"/>
              <a:t>Verticofrontal</a:t>
            </a:r>
            <a:r>
              <a:rPr lang="en-US" altLang="en-US" dirty="0"/>
              <a:t> fracture</a:t>
            </a:r>
          </a:p>
          <a:p>
            <a:pPr lvl="1"/>
            <a:r>
              <a:rPr lang="en-US" altLang="en-US" dirty="0"/>
              <a:t>Parasagittal fracture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D5F10-BC9C-6948-84BD-7619533E9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26" y="995680"/>
            <a:ext cx="4837394" cy="53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58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7DEF6-027A-DD41-8029-EBDC40F1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Hamate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25D7C-49A9-7542-A9F0-FABFEBA30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2% of all carpal fractures</a:t>
            </a:r>
          </a:p>
          <a:p>
            <a:r>
              <a:rPr lang="en-US" altLang="en-US" dirty="0"/>
              <a:t>2 major patterns of fractures</a:t>
            </a:r>
          </a:p>
          <a:p>
            <a:pPr lvl="1"/>
            <a:r>
              <a:rPr lang="en-US" altLang="en-US" dirty="0"/>
              <a:t>Hook of the hamate</a:t>
            </a:r>
          </a:p>
          <a:p>
            <a:pPr lvl="2"/>
            <a:r>
              <a:rPr lang="en-US" altLang="en-US" dirty="0"/>
              <a:t>Common in stick-handling sports (e.g. golf, baseball, tennis)</a:t>
            </a:r>
          </a:p>
          <a:p>
            <a:pPr lvl="2"/>
            <a:r>
              <a:rPr lang="en-US" altLang="en-US" dirty="0"/>
              <a:t>3 types</a:t>
            </a:r>
          </a:p>
          <a:p>
            <a:pPr lvl="3"/>
            <a:r>
              <a:rPr lang="en-US" altLang="en-US" dirty="0"/>
              <a:t>Avulsion of tip (FCU)</a:t>
            </a:r>
          </a:p>
          <a:p>
            <a:pPr lvl="3"/>
            <a:r>
              <a:rPr lang="en-US" altLang="en-US" dirty="0"/>
              <a:t>Fracture through the base</a:t>
            </a:r>
          </a:p>
          <a:p>
            <a:pPr lvl="3"/>
            <a:r>
              <a:rPr lang="en-US" altLang="en-US" dirty="0"/>
              <a:t>Fracture through the waist</a:t>
            </a:r>
          </a:p>
          <a:p>
            <a:pPr lvl="1"/>
            <a:r>
              <a:rPr lang="en-US" altLang="en-US" dirty="0"/>
              <a:t>Body of the hamate</a:t>
            </a:r>
          </a:p>
          <a:p>
            <a:pPr lvl="1"/>
            <a:endParaRPr lang="en-US" altLang="en-US" dirty="0"/>
          </a:p>
          <a:p>
            <a:endParaRPr lang="en-US" dirty="0"/>
          </a:p>
        </p:txBody>
      </p:sp>
      <p:pic>
        <p:nvPicPr>
          <p:cNvPr id="5" name="Picture 4" descr="A picture containing X-ray film, blur, toothbrush&#10;&#10;Description automatically generated">
            <a:extLst>
              <a:ext uri="{FF2B5EF4-FFF2-40B4-BE49-F238E27FC236}">
                <a16:creationId xmlns:a16="http://schemas.microsoft.com/office/drawing/2014/main" id="{4B3417E8-DEAF-A742-8B05-0E061B404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80" y="590550"/>
            <a:ext cx="31242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55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0871F-9165-DC41-ABFB-474E23913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Hook of Hamate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4E6B5-D813-F042-A926-9B2F5A1C3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976"/>
            <a:ext cx="6214390" cy="46792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2-4% of all carpal fractures</a:t>
            </a:r>
          </a:p>
          <a:p>
            <a:r>
              <a:rPr lang="en-US" dirty="0"/>
              <a:t>Mx: Direct blow to hamate bone </a:t>
            </a:r>
          </a:p>
          <a:p>
            <a:pPr lvl="1"/>
            <a:r>
              <a:rPr lang="en-US" dirty="0"/>
              <a:t>(e.g. sports with gripping baseball, golf, etc.)</a:t>
            </a:r>
          </a:p>
          <a:p>
            <a:r>
              <a:rPr lang="en-US" dirty="0"/>
              <a:t>Commonly missed on standard X-ray</a:t>
            </a:r>
          </a:p>
          <a:p>
            <a:pPr lvl="1"/>
            <a:r>
              <a:rPr lang="en-US" dirty="0"/>
              <a:t>Carpal tunnel view (image) can be helpful</a:t>
            </a:r>
          </a:p>
          <a:p>
            <a:r>
              <a:rPr lang="en-US" dirty="0"/>
              <a:t>CT and MRI may help</a:t>
            </a:r>
          </a:p>
          <a:p>
            <a:r>
              <a:rPr lang="en-US" dirty="0"/>
              <a:t>Deep branch of ulnar nerve lies under hook</a:t>
            </a:r>
          </a:p>
          <a:p>
            <a:r>
              <a:rPr lang="en-US" dirty="0"/>
              <a:t>Tx: Patient dependent, time to presentation dependent</a:t>
            </a:r>
          </a:p>
          <a:p>
            <a:pPr lvl="1"/>
            <a:r>
              <a:rPr lang="en-US" dirty="0"/>
              <a:t>Conservative: Immobilization (&lt;3m)</a:t>
            </a:r>
          </a:p>
          <a:p>
            <a:pPr lvl="1"/>
            <a:r>
              <a:rPr lang="en-US" dirty="0"/>
              <a:t>Surgery: Excision vs ORIF (&gt;3m)</a:t>
            </a:r>
          </a:p>
        </p:txBody>
      </p:sp>
      <p:pic>
        <p:nvPicPr>
          <p:cNvPr id="5" name="Picture 4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43A1C71C-A62C-A94E-96D3-4BC18FD5D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90" y="1690688"/>
            <a:ext cx="4806670" cy="37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946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7DEF6-027A-DD41-8029-EBDC40F1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Lunate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25D7C-49A9-7542-A9F0-FABFEBA30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62190" cy="4351338"/>
          </a:xfrm>
        </p:spPr>
        <p:txBody>
          <a:bodyPr>
            <a:normAutofit/>
          </a:bodyPr>
          <a:lstStyle/>
          <a:p>
            <a:r>
              <a:rPr lang="en-US" altLang="en-US" dirty="0"/>
              <a:t>1% of all carpal bone fractures (most occur as part of </a:t>
            </a:r>
            <a:r>
              <a:rPr lang="en-US" altLang="en-US" dirty="0" err="1"/>
              <a:t>perilunate</a:t>
            </a:r>
            <a:r>
              <a:rPr lang="en-US" altLang="en-US" dirty="0"/>
              <a:t> injury)</a:t>
            </a:r>
          </a:p>
          <a:p>
            <a:r>
              <a:rPr lang="en-US" altLang="en-US" dirty="0"/>
              <a:t>5 groups</a:t>
            </a:r>
          </a:p>
          <a:p>
            <a:pPr lvl="1"/>
            <a:r>
              <a:rPr lang="en-US" altLang="en-US" dirty="0"/>
              <a:t>Frontal fractures of the palmar pole</a:t>
            </a:r>
          </a:p>
          <a:p>
            <a:pPr lvl="1"/>
            <a:r>
              <a:rPr lang="en-US" altLang="en-US" dirty="0"/>
              <a:t>Osteochondral fractures of the proximal joint</a:t>
            </a:r>
          </a:p>
          <a:p>
            <a:pPr lvl="1"/>
            <a:r>
              <a:rPr lang="en-US" altLang="en-US" dirty="0"/>
              <a:t>Frontal fractures of the dorsal pole</a:t>
            </a:r>
          </a:p>
          <a:p>
            <a:pPr lvl="1"/>
            <a:r>
              <a:rPr lang="en-US" altLang="en-US" dirty="0"/>
              <a:t>Horizontal fractures of the body</a:t>
            </a:r>
          </a:p>
          <a:p>
            <a:pPr lvl="1"/>
            <a:r>
              <a:rPr lang="en-US" altLang="en-US" dirty="0" err="1"/>
              <a:t>Transarticular</a:t>
            </a:r>
            <a:r>
              <a:rPr lang="en-US" altLang="en-US" dirty="0"/>
              <a:t> frontal fractures of the body</a:t>
            </a:r>
          </a:p>
          <a:p>
            <a:pPr lvl="1"/>
            <a:endParaRPr lang="en-US" altLang="en-US" dirty="0"/>
          </a:p>
          <a:p>
            <a:endParaRPr lang="en-US" dirty="0"/>
          </a:p>
        </p:txBody>
      </p:sp>
      <p:pic>
        <p:nvPicPr>
          <p:cNvPr id="5" name="Picture 4" descr="A close up of a cat&#10;&#10;Description automatically generated with medium confidence">
            <a:extLst>
              <a:ext uri="{FF2B5EF4-FFF2-40B4-BE49-F238E27FC236}">
                <a16:creationId xmlns:a16="http://schemas.microsoft.com/office/drawing/2014/main" id="{95286AD5-18F8-3A48-8711-EFF28EA99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90" y="546100"/>
            <a:ext cx="35941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202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0B13C-F003-DB4B-BA35-D3CBDA9C1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Triquetrum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47B2C-A306-FC48-8A41-60C7514EA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1852" cy="4351338"/>
          </a:xfrm>
        </p:spPr>
        <p:txBody>
          <a:bodyPr/>
          <a:lstStyle/>
          <a:p>
            <a:r>
              <a:rPr lang="en-US" altLang="en-US" dirty="0"/>
              <a:t>2nd most common carpal fracture</a:t>
            </a:r>
          </a:p>
          <a:p>
            <a:r>
              <a:rPr lang="en-US" altLang="en-US" dirty="0"/>
              <a:t>2 major groups</a:t>
            </a:r>
          </a:p>
          <a:p>
            <a:pPr lvl="1"/>
            <a:r>
              <a:rPr lang="en-US" altLang="en-US" dirty="0"/>
              <a:t>Chip fractures of the dorsal rim (dorsal rim/cortical avulsion fractures)</a:t>
            </a:r>
          </a:p>
          <a:p>
            <a:pPr lvl="2"/>
            <a:r>
              <a:rPr lang="en-US" altLang="en-US" dirty="0"/>
              <a:t>Most can be treated with immobilization if there is not wrist instability</a:t>
            </a:r>
          </a:p>
          <a:p>
            <a:pPr lvl="2"/>
            <a:r>
              <a:rPr lang="en-US" altLang="en-US" dirty="0"/>
              <a:t>“Pooping duck” sign (see image)</a:t>
            </a:r>
          </a:p>
          <a:p>
            <a:pPr lvl="2"/>
            <a:r>
              <a:rPr lang="en-US" altLang="en-US" dirty="0">
                <a:hlinkClick r:id="rId3"/>
              </a:rPr>
              <a:t>https://pubmed.ncbi.nlm.nih.gov/33483875/</a:t>
            </a:r>
            <a:r>
              <a:rPr lang="en-US" altLang="en-US" dirty="0"/>
              <a:t> </a:t>
            </a:r>
            <a:endParaRPr lang="en-US" altLang="en-US" dirty="0">
              <a:highlight>
                <a:srgbClr val="FFFF00"/>
              </a:highlight>
            </a:endParaRPr>
          </a:p>
          <a:p>
            <a:pPr lvl="1"/>
            <a:r>
              <a:rPr lang="en-US" altLang="en-US" dirty="0"/>
              <a:t>Fractures through the body</a:t>
            </a:r>
          </a:p>
        </p:txBody>
      </p:sp>
      <p:pic>
        <p:nvPicPr>
          <p:cNvPr id="5" name="Picture 4" descr="A picture containing person, indoor, shirt, wearing&#10;&#10;Description automatically generated">
            <a:extLst>
              <a:ext uri="{FF2B5EF4-FFF2-40B4-BE49-F238E27FC236}">
                <a16:creationId xmlns:a16="http://schemas.microsoft.com/office/drawing/2014/main" id="{300198D7-C8F3-5F41-A6C3-103A4591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728" y="1185290"/>
            <a:ext cx="4176706" cy="49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67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2C7E-926B-3E4E-92D3-4776629A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Pisiform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68A5-C45C-494A-92C2-9D763207B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3640" cy="4351338"/>
          </a:xfrm>
        </p:spPr>
        <p:txBody>
          <a:bodyPr/>
          <a:lstStyle/>
          <a:p>
            <a:r>
              <a:rPr lang="en-US" altLang="en-US" dirty="0"/>
              <a:t>Functions as a sesamoid within FCU tendon sheath</a:t>
            </a:r>
          </a:p>
          <a:p>
            <a:r>
              <a:rPr lang="en-US" altLang="en-US" dirty="0"/>
              <a:t>2% of all fractures of the carpal bones</a:t>
            </a:r>
          </a:p>
          <a:p>
            <a:r>
              <a:rPr lang="en-US" altLang="en-US" dirty="0"/>
              <a:t>4 types</a:t>
            </a:r>
          </a:p>
          <a:p>
            <a:pPr lvl="1"/>
            <a:r>
              <a:rPr lang="en-US" altLang="en-US" dirty="0"/>
              <a:t>Transverse: most common</a:t>
            </a:r>
          </a:p>
          <a:p>
            <a:pPr lvl="1"/>
            <a:r>
              <a:rPr lang="en-US" altLang="en-US" dirty="0"/>
              <a:t>Parasagittal</a:t>
            </a:r>
          </a:p>
          <a:p>
            <a:pPr lvl="1"/>
            <a:r>
              <a:rPr lang="en-US" altLang="en-US" dirty="0"/>
              <a:t>Comminuted: neurovascular injury</a:t>
            </a:r>
          </a:p>
          <a:p>
            <a:pPr lvl="1"/>
            <a:r>
              <a:rPr lang="en-US" altLang="en-US" dirty="0" err="1"/>
              <a:t>Pisotriquetral</a:t>
            </a:r>
            <a:r>
              <a:rPr lang="en-US" altLang="en-US" dirty="0"/>
              <a:t> impaction</a:t>
            </a:r>
          </a:p>
          <a:p>
            <a:endParaRPr lang="en-US" dirty="0"/>
          </a:p>
        </p:txBody>
      </p:sp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6E613EF2-B708-B24D-B903-F1DE204C8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0" y="436563"/>
            <a:ext cx="36957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611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B039-A6BE-4647-9404-34A06C09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942975"/>
          </a:xfrm>
        </p:spPr>
        <p:txBody>
          <a:bodyPr/>
          <a:lstStyle/>
          <a:p>
            <a:r>
              <a:rPr lang="en-US" dirty="0"/>
              <a:t>Treatment of Carpal Fracture (other than scaphoid)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C9AB-0234-0C43-86F5-B81CED94B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Unified concept of treatment</a:t>
            </a:r>
          </a:p>
          <a:p>
            <a:r>
              <a:rPr lang="en-US" dirty="0"/>
              <a:t>4-6 weeks of cast immobilization for stable, non-displaced fractures</a:t>
            </a:r>
          </a:p>
          <a:p>
            <a:r>
              <a:rPr lang="en-US" dirty="0"/>
              <a:t>exceptions are the head of the capitate and the “waist” of the hook of the hamate due to poor vascularity—relative indication for ORIF</a:t>
            </a:r>
          </a:p>
          <a:p>
            <a:r>
              <a:rPr lang="en-US" dirty="0"/>
              <a:t>for unstable and/or displaced fractures: open anatomic restoration and ligament repair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1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F564-9E4A-774F-BEB7-B0311BA2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5F3DB-DFA7-834B-BA0D-C915F1FD6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 numCol="2" spcCol="182880">
            <a:normAutofit fontScale="25000" lnSpcReduction="20000"/>
          </a:bodyPr>
          <a:lstStyle/>
          <a:p>
            <a:pPr marL="185738" indent="-171450">
              <a:buFont typeface="+mj-lt"/>
              <a:buAutoNum type="arabicPeriod"/>
            </a:pPr>
            <a:r>
              <a:rPr lang="en-US" dirty="0"/>
              <a:t>Court-Brown CM, Heckman, JD, McQueen MM, et al. </a:t>
            </a:r>
            <a:r>
              <a:rPr lang="en-US" i="1" dirty="0"/>
              <a:t>Rockwood and Green’s: Fractures in Adults Volume 1, </a:t>
            </a:r>
            <a:r>
              <a:rPr lang="en-US" sz="3200" i="1" dirty="0"/>
              <a:t>Eighth edition, </a:t>
            </a:r>
            <a:r>
              <a:rPr lang="en-US" sz="3200" dirty="0"/>
              <a:t>Wolters </a:t>
            </a:r>
            <a:r>
              <a:rPr lang="en-US" dirty="0"/>
              <a:t>Kluwer Health, 2015.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Wolfe S, Pederson W, </a:t>
            </a:r>
            <a:r>
              <a:rPr lang="en-US" dirty="0" err="1"/>
              <a:t>Kozin</a:t>
            </a:r>
            <a:r>
              <a:rPr lang="en-US" dirty="0"/>
              <a:t> SH, et al. Green’s Operative Hand Surgery, Sixth edition, Churchill Livingstone, an imprint of Elsevier Inc, 2011.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Egol</a:t>
            </a:r>
            <a:r>
              <a:rPr lang="en-US" dirty="0"/>
              <a:t> KA, </a:t>
            </a:r>
            <a:r>
              <a:rPr lang="en-US" dirty="0" err="1"/>
              <a:t>Koval</a:t>
            </a:r>
            <a:r>
              <a:rPr lang="en-US" dirty="0"/>
              <a:t> KJ, Zuckerman JD, et al., </a:t>
            </a:r>
            <a:r>
              <a:rPr lang="en-US" i="1" dirty="0"/>
              <a:t>Handbook of Fractures</a:t>
            </a:r>
            <a:r>
              <a:rPr lang="en-US" dirty="0"/>
              <a:t>. 5th ed. Wolters-Kluwer Health, 2015.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 err="1"/>
              <a:t>Lawand</a:t>
            </a:r>
            <a:r>
              <a:rPr lang="en-US" sz="2400" dirty="0"/>
              <a:t> A, Foulkes GD. The “clenched pencil” view: a modified clenched fist scapholunate stress view. </a:t>
            </a:r>
            <a:r>
              <a:rPr lang="en-US" sz="2400" i="1" dirty="0"/>
              <a:t>J Hand Surg Am</a:t>
            </a:r>
            <a:r>
              <a:rPr lang="en-US" sz="2400" dirty="0"/>
              <a:t>. 2003;28(3):414-418; discussion 419-420.</a:t>
            </a:r>
            <a:endParaRPr lang="en-US" dirty="0"/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Gellman H, Caputo RJ, Carter V, </a:t>
            </a:r>
            <a:r>
              <a:rPr lang="en-US" dirty="0" err="1"/>
              <a:t>Aboulafia</a:t>
            </a:r>
            <a:r>
              <a:rPr lang="en-US" dirty="0"/>
              <a:t> A, </a:t>
            </a:r>
            <a:r>
              <a:rPr lang="en-US" dirty="0" err="1"/>
              <a:t>Mckay</a:t>
            </a:r>
            <a:r>
              <a:rPr lang="en-US" dirty="0"/>
              <a:t> M. Comparison of short and long thumb-spica casts for non-displaced fractures of the carpal scaphoid. J Bone Joint Surg Am. 1989;71(3):354-7.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Lawton JN, Nicholls MA, </a:t>
            </a:r>
            <a:r>
              <a:rPr lang="en-US" dirty="0" err="1"/>
              <a:t>Charoglu</a:t>
            </a:r>
            <a:r>
              <a:rPr lang="en-US" dirty="0"/>
              <a:t> CP. Immobilization for scaphoid fracture: forearm rotation in long arm thumb-spica versus Munster thumb-spica casts. Orthopedics. 2007;30(8):612-4.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Trumble</a:t>
            </a:r>
            <a:r>
              <a:rPr lang="en-US" dirty="0"/>
              <a:t> TE, Salas P, Barthel T, Robert KQ. Management of scaphoid </a:t>
            </a:r>
            <a:r>
              <a:rPr lang="en-US" dirty="0" err="1"/>
              <a:t>nonunions</a:t>
            </a:r>
            <a:r>
              <a:rPr lang="en-US" dirty="0"/>
              <a:t>. J Am </a:t>
            </a:r>
            <a:r>
              <a:rPr lang="en-US" dirty="0" err="1"/>
              <a:t>Acad</a:t>
            </a:r>
            <a:r>
              <a:rPr lang="en-US" dirty="0"/>
              <a:t> </a:t>
            </a:r>
            <a:r>
              <a:rPr lang="en-US" dirty="0" err="1"/>
              <a:t>Orthop</a:t>
            </a:r>
            <a:r>
              <a:rPr lang="en-US" dirty="0"/>
              <a:t> Surg. 2003;11(6):380-91.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Janowski</a:t>
            </a:r>
            <a:r>
              <a:rPr lang="en-US" dirty="0"/>
              <a:t> J, </a:t>
            </a:r>
            <a:r>
              <a:rPr lang="en-US" dirty="0" err="1"/>
              <a:t>Coady</a:t>
            </a:r>
            <a:r>
              <a:rPr lang="en-US" dirty="0"/>
              <a:t> C, Catalano LW. Scaphoid Fractures: Nonunion and Malunion. J Hand Surg Am. 2016;41(11):1087-1092.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Kawamura K, Chung KC. Treatment of scaphoid fractures and </a:t>
            </a:r>
            <a:r>
              <a:rPr lang="en-US" dirty="0" err="1"/>
              <a:t>nonunions</a:t>
            </a:r>
            <a:r>
              <a:rPr lang="en-US" dirty="0"/>
              <a:t>. J Hand Surg Am. 2008;33(6):988-97.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Russe O. Fracture of the carpal navicular. Diagnosis, non-operative treatment, and operative treatment. J Bone Joint Surg Am. 1960;42-A:759-68.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Merrell GA, Wolfe SW, Slade JF. Treatment of scaphoid </a:t>
            </a:r>
            <a:r>
              <a:rPr lang="en-US" dirty="0" err="1"/>
              <a:t>nonunions</a:t>
            </a:r>
            <a:r>
              <a:rPr lang="en-US" dirty="0"/>
              <a:t>: quantitative meta-analysis of the literature. J Hand Surg Am. 2002;27(4):685-91.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Stark HH, Rickard TA, </a:t>
            </a:r>
            <a:r>
              <a:rPr lang="en-US" dirty="0" err="1"/>
              <a:t>Zemel</a:t>
            </a:r>
            <a:r>
              <a:rPr lang="en-US" dirty="0"/>
              <a:t> NP, Ashworth CR. Treatment of ununited fractures of the scaphoid by iliac bone grafts and Kirschner-wire fixation. J Bone Joint Surg Am. 1988;70(7):982-91.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Pinder RM, </a:t>
            </a:r>
            <a:r>
              <a:rPr lang="en-US" dirty="0" err="1"/>
              <a:t>Brkljac</a:t>
            </a:r>
            <a:r>
              <a:rPr lang="en-US" dirty="0"/>
              <a:t> M, Rix L, Muir L, Brewster M. Treatment of Scaphoid Nonunion: A Systematic Review of the Existing Evidence. J Hand Surg Am. 2015;40(9):1797-1805.e3.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Buijze</a:t>
            </a:r>
            <a:r>
              <a:rPr lang="en-US" dirty="0"/>
              <a:t> GA, </a:t>
            </a:r>
            <a:r>
              <a:rPr lang="en-US" dirty="0" err="1"/>
              <a:t>Ochtman</a:t>
            </a:r>
            <a:r>
              <a:rPr lang="en-US" dirty="0"/>
              <a:t> L, Ring D. Management of scaphoid nonunion. J Hand Surg Am. 2012;37(5):1095-100.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Jiranek</a:t>
            </a:r>
            <a:r>
              <a:rPr lang="en-US" dirty="0"/>
              <a:t> WA, Ruby LK, Millender LB, </a:t>
            </a:r>
            <a:r>
              <a:rPr lang="en-US" dirty="0" err="1"/>
              <a:t>Bankoff</a:t>
            </a:r>
            <a:r>
              <a:rPr lang="en-US" dirty="0"/>
              <a:t> MS, Newberg AH. Long-term results after Russe bone-grafting: the effect of malunion of the scaphoid. J Bone Joint Surg 1992;74A:1217–1228. 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Fernandez DL. A technique for anterior wedge-shaped grafts for scaphoid </a:t>
            </a:r>
            <a:r>
              <a:rPr lang="en-US" dirty="0" err="1"/>
              <a:t>nonunions</a:t>
            </a:r>
            <a:r>
              <a:rPr lang="en-US" dirty="0"/>
              <a:t> with carpal instability. J Hand Surg Am. 1984;9(5):733-7.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Tambe</a:t>
            </a:r>
            <a:r>
              <a:rPr lang="en-US" dirty="0"/>
              <a:t> AD, Cutler L, Stilwell J, Murali SR, Trail IA, Stanley JK. Scaphoid non-union: the role of vascularized grafting in recalcitrant non-unions of the scaphoid. J Hand Surg Br. 2006;31(2):185-90.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Aguilella</a:t>
            </a:r>
            <a:r>
              <a:rPr lang="en-US" dirty="0"/>
              <a:t> L, Garcia-</a:t>
            </a:r>
            <a:r>
              <a:rPr lang="en-US" dirty="0" err="1"/>
              <a:t>elias</a:t>
            </a:r>
            <a:r>
              <a:rPr lang="en-US" dirty="0"/>
              <a:t> M. The anterolateral corner of the radial metaphysis as a source of bone graft for the treatment of scaphoid nonunion. J Hand Surg Am. 2012;37(6):1258-62.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Green DP. The effect of avascular necrosis on Russe bone grafting for scaphoid nonunion. J Hand Surg Am. 1985;10(5):597-605.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Pirela</a:t>
            </a:r>
            <a:r>
              <a:rPr lang="en-US" dirty="0"/>
              <a:t>-Cruz MA, Battista V, Burnette S, Hansen T. A technical note on percutaneous scaphoid fixation using a hybrid technique. 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</a:t>
            </a:r>
            <a:r>
              <a:rPr lang="en-US" dirty="0"/>
              <a:t>. 2005;19(8):570-573.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Komurcu</a:t>
            </a:r>
            <a:r>
              <a:rPr lang="en-US" dirty="0"/>
              <a:t> M, </a:t>
            </a:r>
            <a:r>
              <a:rPr lang="en-US" dirty="0" err="1"/>
              <a:t>Kürklü</a:t>
            </a:r>
            <a:r>
              <a:rPr lang="en-US" dirty="0"/>
              <a:t> M, </a:t>
            </a:r>
            <a:r>
              <a:rPr lang="en-US" dirty="0" err="1"/>
              <a:t>Ozturan</a:t>
            </a:r>
            <a:r>
              <a:rPr lang="en-US" dirty="0"/>
              <a:t> KE, </a:t>
            </a:r>
            <a:r>
              <a:rPr lang="en-US" dirty="0" err="1"/>
              <a:t>Mahirogullari</a:t>
            </a:r>
            <a:r>
              <a:rPr lang="en-US" dirty="0"/>
              <a:t> M, </a:t>
            </a:r>
            <a:r>
              <a:rPr lang="en-US" dirty="0" err="1"/>
              <a:t>Basbozkurt</a:t>
            </a:r>
            <a:r>
              <a:rPr lang="en-US" dirty="0"/>
              <a:t> M. Early and delayed treatment of dorsal </a:t>
            </a:r>
            <a:r>
              <a:rPr lang="en-US" dirty="0" err="1"/>
              <a:t>transscaphoid</a:t>
            </a:r>
            <a:r>
              <a:rPr lang="en-US" dirty="0"/>
              <a:t> </a:t>
            </a:r>
            <a:r>
              <a:rPr lang="en-US" dirty="0" err="1"/>
              <a:t>perilunate</a:t>
            </a:r>
            <a:r>
              <a:rPr lang="en-US" dirty="0"/>
              <a:t> fracture-dislocations. 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</a:t>
            </a:r>
            <a:r>
              <a:rPr lang="en-US" dirty="0"/>
              <a:t>. 2008;22(8):535-540.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 err="1"/>
              <a:t>Segalman</a:t>
            </a:r>
            <a:r>
              <a:rPr lang="en-US" dirty="0"/>
              <a:t> K, Graham T. Scaphoid Proximal Pole Fractures and </a:t>
            </a:r>
            <a:r>
              <a:rPr lang="en-US" dirty="0" err="1"/>
              <a:t>Nonunions</a:t>
            </a:r>
            <a:r>
              <a:rPr lang="en-US" dirty="0"/>
              <a:t>.  J of Amer Soc Surg Hand, pp.233-249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Shin A, Bishop AT.  Pedicled Vascularized Bone Grafts for Disorders of the Carpus: Scaphoid Nonunion and </a:t>
            </a:r>
            <a:r>
              <a:rPr lang="en-US" dirty="0" err="1"/>
              <a:t>Kienbock’s</a:t>
            </a:r>
            <a:r>
              <a:rPr lang="en-US" dirty="0"/>
              <a:t> Disease.  J Amer </a:t>
            </a:r>
            <a:r>
              <a:rPr lang="en-US" dirty="0" err="1"/>
              <a:t>Acad</a:t>
            </a:r>
            <a:r>
              <a:rPr lang="en-US" dirty="0"/>
              <a:t> Ort Surg, pp.210-216.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Herbert T, Krimmer H, Watson H, </a:t>
            </a:r>
            <a:r>
              <a:rPr lang="en-US" dirty="0" err="1"/>
              <a:t>Weinzweig</a:t>
            </a:r>
            <a:r>
              <a:rPr lang="en-US" dirty="0"/>
              <a:t> J, Green D, Bishop AT, Berger R.  Scaphoid Fractures.  Master Techniques in Orthopedic Surgery: The Wrist, pp. 111-159.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Annamalai G, Raby N. Scaphoid and pronator fat stripes are unreliable soft tissue signs in the detection of radiographically occult fractures. </a:t>
            </a:r>
            <a:r>
              <a:rPr lang="en-US" sz="2400" i="1" dirty="0"/>
              <a:t>Clin </a:t>
            </a:r>
            <a:r>
              <a:rPr lang="en-US" sz="2400" i="1" dirty="0" err="1"/>
              <a:t>Radiol</a:t>
            </a:r>
            <a:r>
              <a:rPr lang="en-US" sz="2400" dirty="0"/>
              <a:t>. 2003;58(10):798-800.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Karl JW, Swart E, Strauch RJ. Diagnosis of occult scaphoid fractures: a cost-effectiveness analysis. </a:t>
            </a:r>
            <a:r>
              <a:rPr lang="en-US" sz="2400" i="1" dirty="0"/>
              <a:t>J Bone Joint Surg Am</a:t>
            </a:r>
            <a:r>
              <a:rPr lang="en-US" sz="2400" dirty="0"/>
              <a:t>. 2015;97(22):1860-1868.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 err="1"/>
              <a:t>Garala</a:t>
            </a:r>
            <a:r>
              <a:rPr lang="en-US" sz="2400" dirty="0"/>
              <a:t> K, Taub NA, Dias JJ. The epidemiology of fractures of the scaphoid: impact of age, gender, deprivation and seasonality. </a:t>
            </a:r>
            <a:r>
              <a:rPr lang="en-US" sz="2400" i="1" dirty="0"/>
              <a:t>Bone Joint J</a:t>
            </a:r>
            <a:r>
              <a:rPr lang="en-US" sz="2400" dirty="0"/>
              <a:t>. 2016;98-B(5):654-659.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 err="1"/>
              <a:t>Dodds</a:t>
            </a:r>
            <a:r>
              <a:rPr lang="en-US" sz="2400" dirty="0"/>
              <a:t> SD, Rush AJ, Staggers JR. A mini-open, dorsal approach for scaphoid fracture fixation with a ligament sparing arthrotomy. </a:t>
            </a:r>
            <a:r>
              <a:rPr lang="en-US" sz="2400" i="1" dirty="0"/>
              <a:t>Tech Hand Up </a:t>
            </a:r>
            <a:r>
              <a:rPr lang="en-US" sz="2400" i="1" dirty="0" err="1"/>
              <a:t>Extrem</a:t>
            </a:r>
            <a:r>
              <a:rPr lang="en-US" sz="2400" i="1" dirty="0"/>
              <a:t> Surg</a:t>
            </a:r>
            <a:r>
              <a:rPr lang="en-US" sz="2400" dirty="0"/>
              <a:t>. 2020;24(1):32-36.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Lee DJ, </a:t>
            </a:r>
            <a:r>
              <a:rPr lang="en-US" sz="2400" dirty="0" err="1"/>
              <a:t>Elfar</a:t>
            </a:r>
            <a:r>
              <a:rPr lang="en-US" sz="2400" dirty="0"/>
              <a:t> JC. Carpal ligament injuries, </a:t>
            </a:r>
            <a:r>
              <a:rPr lang="en-US" sz="2400" dirty="0" err="1"/>
              <a:t>pathomechanics</a:t>
            </a:r>
            <a:r>
              <a:rPr lang="en-US" sz="2400" dirty="0"/>
              <a:t>, and classification. </a:t>
            </a:r>
            <a:r>
              <a:rPr lang="en-US" sz="2400" i="1" dirty="0"/>
              <a:t>Hand Clin</a:t>
            </a:r>
            <a:r>
              <a:rPr lang="en-US" sz="2400" dirty="0"/>
              <a:t>. 2015;31(3):389-398.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De Smet L, Verhaegen F, </a:t>
            </a:r>
            <a:r>
              <a:rPr lang="en-US" sz="2400" dirty="0" err="1"/>
              <a:t>Degreef</a:t>
            </a:r>
            <a:r>
              <a:rPr lang="en-US" sz="2400" dirty="0"/>
              <a:t> I. Carpal malalignment in malunion of the distal radius and the effect of corrective osteotomy. </a:t>
            </a:r>
            <a:r>
              <a:rPr lang="en-US" sz="2400" i="1" dirty="0"/>
              <a:t>J Wrist Surg</a:t>
            </a:r>
            <a:r>
              <a:rPr lang="en-US" sz="2400" dirty="0"/>
              <a:t>. 2014;3(3):166-170.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 err="1"/>
              <a:t>Muppavarapu</a:t>
            </a:r>
            <a:r>
              <a:rPr lang="en-US" sz="2400" dirty="0"/>
              <a:t> RC, Capo JT. </a:t>
            </a:r>
            <a:r>
              <a:rPr lang="en-US" sz="2400" dirty="0" err="1"/>
              <a:t>Perilunate</a:t>
            </a:r>
            <a:r>
              <a:rPr lang="en-US" sz="2400" dirty="0"/>
              <a:t> dislocations and fracture dislocations. </a:t>
            </a:r>
            <a:r>
              <a:rPr lang="en-US" sz="2400" i="1" dirty="0"/>
              <a:t>Hand Clin</a:t>
            </a:r>
            <a:r>
              <a:rPr lang="en-US" sz="2400" dirty="0"/>
              <a:t>. 2015;31(3):399-408.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Bagheri F, </a:t>
            </a:r>
            <a:r>
              <a:rPr lang="en-US" sz="2400" dirty="0" err="1"/>
              <a:t>Taraz-Jamshidi</a:t>
            </a:r>
            <a:r>
              <a:rPr lang="en-US" sz="2400" dirty="0"/>
              <a:t> MH, </a:t>
            </a:r>
            <a:r>
              <a:rPr lang="en-US" sz="2400" dirty="0" err="1"/>
              <a:t>Birjandinejad</a:t>
            </a:r>
            <a:r>
              <a:rPr lang="en-US" sz="2400" dirty="0"/>
              <a:t> A, et al. Trans-scaphoid </a:t>
            </a:r>
            <a:r>
              <a:rPr lang="en-US" sz="2400" dirty="0" err="1"/>
              <a:t>perilunate</a:t>
            </a:r>
            <a:r>
              <a:rPr lang="en-US" sz="2400" dirty="0"/>
              <a:t> fracture-dislocation and isolated </a:t>
            </a:r>
            <a:r>
              <a:rPr lang="en-US" sz="2400" dirty="0" err="1"/>
              <a:t>perilunate</a:t>
            </a:r>
            <a:r>
              <a:rPr lang="en-US" sz="2400" dirty="0"/>
              <a:t> dislocations; surgical versus non surgical treatment. </a:t>
            </a:r>
            <a:r>
              <a:rPr lang="en-US" sz="2400" i="1" dirty="0"/>
              <a:t>Arch Bone </a:t>
            </a:r>
            <a:r>
              <a:rPr lang="en-US" sz="2400" i="1" dirty="0" err="1"/>
              <a:t>Jt</a:t>
            </a:r>
            <a:r>
              <a:rPr lang="en-US" sz="2400" i="1" dirty="0"/>
              <a:t> Surg</a:t>
            </a:r>
            <a:r>
              <a:rPr lang="en-US" sz="2400" dirty="0"/>
              <a:t>. 2013;1(2):74-77.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Forli A, Courvoisier A, Wimsey S, </a:t>
            </a:r>
            <a:r>
              <a:rPr lang="en-US" sz="2400" dirty="0" err="1"/>
              <a:t>Corcella</a:t>
            </a:r>
            <a:r>
              <a:rPr lang="en-US" sz="2400" dirty="0"/>
              <a:t> D, </a:t>
            </a:r>
            <a:r>
              <a:rPr lang="en-US" sz="2400" dirty="0" err="1"/>
              <a:t>Moutet</a:t>
            </a:r>
            <a:r>
              <a:rPr lang="en-US" sz="2400" dirty="0"/>
              <a:t> F. </a:t>
            </a:r>
            <a:r>
              <a:rPr lang="en-US" sz="2400" dirty="0" err="1"/>
              <a:t>Perilunate</a:t>
            </a:r>
            <a:r>
              <a:rPr lang="en-US" sz="2400" dirty="0"/>
              <a:t> dislocations and </a:t>
            </a:r>
            <a:r>
              <a:rPr lang="en-US" sz="2400" dirty="0" err="1"/>
              <a:t>transscaphoid</a:t>
            </a:r>
            <a:r>
              <a:rPr lang="en-US" sz="2400" dirty="0"/>
              <a:t> </a:t>
            </a:r>
            <a:r>
              <a:rPr lang="en-US" sz="2400" dirty="0" err="1"/>
              <a:t>perilunate</a:t>
            </a:r>
            <a:r>
              <a:rPr lang="en-US" sz="2400" dirty="0"/>
              <a:t> fracture-dislocations: a retrospective study with minimum ten-year follow-up. </a:t>
            </a:r>
            <a:r>
              <a:rPr lang="en-US" sz="2400" i="1" dirty="0"/>
              <a:t>J Hand Surg Am</a:t>
            </a:r>
            <a:r>
              <a:rPr lang="en-US" sz="2400" dirty="0"/>
              <a:t>. 2010;35(1):62-68.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 err="1"/>
              <a:t>Wickramasinghe</a:t>
            </a:r>
            <a:r>
              <a:rPr lang="en-US" sz="2400" dirty="0"/>
              <a:t> NR, Duckworth AD, Clement ND, Hageman MG, McQueen MM, Ring D. Acute median neuropathy and carpal tunnel release in </a:t>
            </a:r>
            <a:r>
              <a:rPr lang="en-US" sz="2400" dirty="0" err="1"/>
              <a:t>perilunate</a:t>
            </a:r>
            <a:r>
              <a:rPr lang="en-US" sz="2400" dirty="0"/>
              <a:t> injuries can we predict who gets a median neuropathy? </a:t>
            </a:r>
            <a:r>
              <a:rPr lang="en-US" sz="2400" i="1" dirty="0"/>
              <a:t>J Hand </a:t>
            </a:r>
            <a:r>
              <a:rPr lang="en-US" sz="2400" i="1" dirty="0" err="1"/>
              <a:t>Microsurg</a:t>
            </a:r>
            <a:r>
              <a:rPr lang="en-US" sz="2400" dirty="0"/>
              <a:t>. 2015;7(2):237-240.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Stanbury SJ, </a:t>
            </a:r>
            <a:r>
              <a:rPr lang="en-US" sz="2400" dirty="0" err="1"/>
              <a:t>Elfar</a:t>
            </a:r>
            <a:r>
              <a:rPr lang="en-US" sz="2400" dirty="0"/>
              <a:t> JC. </a:t>
            </a:r>
            <a:r>
              <a:rPr lang="en-US" sz="2400" dirty="0" err="1"/>
              <a:t>Perilunate</a:t>
            </a:r>
            <a:r>
              <a:rPr lang="en-US" sz="2400" dirty="0"/>
              <a:t> dislocation and </a:t>
            </a:r>
            <a:r>
              <a:rPr lang="en-US" sz="2400" dirty="0" err="1"/>
              <a:t>perilunate</a:t>
            </a:r>
            <a:r>
              <a:rPr lang="en-US" sz="2400" dirty="0"/>
              <a:t> fracture-dislocation. </a:t>
            </a:r>
            <a:r>
              <a:rPr lang="en-US" sz="2400" i="1" dirty="0"/>
              <a:t>J Am </a:t>
            </a:r>
            <a:r>
              <a:rPr lang="en-US" sz="2400" i="1" dirty="0" err="1"/>
              <a:t>Acad</a:t>
            </a:r>
            <a:r>
              <a:rPr lang="en-US" sz="2400" i="1" dirty="0"/>
              <a:t> </a:t>
            </a:r>
            <a:r>
              <a:rPr lang="en-US" sz="2400" i="1" dirty="0" err="1"/>
              <a:t>Orthop</a:t>
            </a:r>
            <a:r>
              <a:rPr lang="en-US" sz="2400" i="1" dirty="0"/>
              <a:t> Surg</a:t>
            </a:r>
            <a:r>
              <a:rPr lang="en-US" sz="2400" dirty="0"/>
              <a:t>. 2011;19(9):554-562.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Bagheri F, </a:t>
            </a:r>
            <a:r>
              <a:rPr lang="en-US" sz="2400" dirty="0" err="1"/>
              <a:t>Taraz-Jamshidi</a:t>
            </a:r>
            <a:r>
              <a:rPr lang="en-US" sz="2400" dirty="0"/>
              <a:t> MH, </a:t>
            </a:r>
            <a:r>
              <a:rPr lang="en-US" sz="2400" dirty="0" err="1"/>
              <a:t>Birjandinejad</a:t>
            </a:r>
            <a:r>
              <a:rPr lang="en-US" sz="2400" dirty="0"/>
              <a:t> A, et al. Trans-scaphoid </a:t>
            </a:r>
            <a:r>
              <a:rPr lang="en-US" sz="2400" dirty="0" err="1"/>
              <a:t>perilunate</a:t>
            </a:r>
            <a:r>
              <a:rPr lang="en-US" sz="2400" dirty="0"/>
              <a:t> fracture-dislocation and isolated </a:t>
            </a:r>
            <a:r>
              <a:rPr lang="en-US" sz="2400" dirty="0" err="1"/>
              <a:t>perilunate</a:t>
            </a:r>
            <a:r>
              <a:rPr lang="en-US" sz="2400" dirty="0"/>
              <a:t> dislocations; surgical versus non surgical treatment. </a:t>
            </a:r>
            <a:r>
              <a:rPr lang="en-US" sz="2400" i="1" dirty="0"/>
              <a:t>Arch Bone </a:t>
            </a:r>
            <a:r>
              <a:rPr lang="en-US" sz="2400" i="1" dirty="0" err="1"/>
              <a:t>Jt</a:t>
            </a:r>
            <a:r>
              <a:rPr lang="en-US" sz="2400" i="1" dirty="0"/>
              <a:t> Surg</a:t>
            </a:r>
            <a:r>
              <a:rPr lang="en-US" sz="2400" dirty="0"/>
              <a:t>. 2013;1(2):74-77.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 err="1"/>
              <a:t>Savvidou</a:t>
            </a:r>
            <a:r>
              <a:rPr lang="en-US" sz="2400" dirty="0"/>
              <a:t> OD, </a:t>
            </a:r>
            <a:r>
              <a:rPr lang="en-US" sz="2400" dirty="0" err="1"/>
              <a:t>Beltsios</a:t>
            </a:r>
            <a:r>
              <a:rPr lang="en-US" sz="2400" dirty="0"/>
              <a:t> M, </a:t>
            </a:r>
            <a:r>
              <a:rPr lang="en-US" sz="2400" dirty="0" err="1"/>
              <a:t>Sakellariou</a:t>
            </a:r>
            <a:r>
              <a:rPr lang="en-US" sz="2400" dirty="0"/>
              <a:t> VI, </a:t>
            </a:r>
            <a:r>
              <a:rPr lang="en-US" sz="2400" dirty="0" err="1"/>
              <a:t>Papagelopoulos</a:t>
            </a:r>
            <a:r>
              <a:rPr lang="en-US" sz="2400" dirty="0"/>
              <a:t> PJ. </a:t>
            </a:r>
            <a:r>
              <a:rPr lang="en-US" sz="2400" dirty="0" err="1"/>
              <a:t>Perilunate</a:t>
            </a:r>
            <a:r>
              <a:rPr lang="en-US" sz="2400" dirty="0"/>
              <a:t> dislocations treated with external fixation and percutaneous pinning. </a:t>
            </a:r>
            <a:r>
              <a:rPr lang="en-US" sz="2400" i="1" dirty="0"/>
              <a:t>J Wrist Surg</a:t>
            </a:r>
            <a:r>
              <a:rPr lang="en-US" sz="2400" dirty="0"/>
              <a:t>. 2015;4(2):76-80.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White RE, Omer GE. Transient vascular compromise of the lunate after fracture-dislocation or dislocation of the carpus. </a:t>
            </a:r>
            <a:r>
              <a:rPr lang="en-US" sz="2400" i="1" dirty="0"/>
              <a:t>J Hand Surg Am</a:t>
            </a:r>
            <a:r>
              <a:rPr lang="en-US" sz="2400" dirty="0"/>
              <a:t>. 1984;9(2):181-184.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Dias JJ, Finlay DB, </a:t>
            </a:r>
            <a:r>
              <a:rPr lang="en-US" sz="2400" dirty="0" err="1"/>
              <a:t>Brenkel</a:t>
            </a:r>
            <a:r>
              <a:rPr lang="en-US" sz="2400" dirty="0"/>
              <a:t> IJ, Gregg PJ. Radiographic assessment of soft tissue signs in clinically suspected scaphoid fractures: the incidence of false negative and false positive results. </a:t>
            </a:r>
            <a:r>
              <a:rPr lang="en-US" sz="2400" i="1" dirty="0"/>
              <a:t>J </a:t>
            </a:r>
            <a:r>
              <a:rPr lang="en-US" sz="2400" i="1" dirty="0" err="1"/>
              <a:t>Orthop</a:t>
            </a:r>
            <a:r>
              <a:rPr lang="en-US" sz="2400" i="1" dirty="0"/>
              <a:t> Trauma</a:t>
            </a:r>
            <a:r>
              <a:rPr lang="en-US" sz="2400" dirty="0"/>
              <a:t>. 1987;1(3):205-208.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George J, Kumar KK, Vijayakumar G, Ravishankar M. Functional outcome of surgically managed </a:t>
            </a:r>
            <a:r>
              <a:rPr lang="en-US" sz="2400" dirty="0" err="1"/>
              <a:t>perilunate</a:t>
            </a:r>
            <a:r>
              <a:rPr lang="en-US" sz="2400" dirty="0"/>
              <a:t> injuries. </a:t>
            </a:r>
            <a:r>
              <a:rPr lang="en-US" sz="2400" i="1" dirty="0"/>
              <a:t>Indian J </a:t>
            </a:r>
            <a:r>
              <a:rPr lang="en-US" sz="2400" i="1" dirty="0" err="1"/>
              <a:t>Orthop</a:t>
            </a:r>
            <a:r>
              <a:rPr lang="en-US" sz="2400" dirty="0"/>
              <a:t>. 2020;54(Suppl 2):270-276.</a:t>
            </a:r>
          </a:p>
          <a:p>
            <a:pPr marL="185738" indent="-171450">
              <a:buFont typeface="+mj-lt"/>
              <a:buAutoNum type="arabicPeriod"/>
            </a:pPr>
            <a:r>
              <a:rPr lang="en-US" sz="2400" dirty="0"/>
              <a:t>Goodman AD, Harris AP, Gil JA, Park J, </a:t>
            </a:r>
            <a:r>
              <a:rPr lang="en-US" sz="2400" dirty="0" err="1"/>
              <a:t>Raducha</a:t>
            </a:r>
            <a:r>
              <a:rPr lang="en-US" sz="2400" dirty="0"/>
              <a:t> J, Got CJ. Evaluation, management, and outcomes of lunate and </a:t>
            </a:r>
            <a:r>
              <a:rPr lang="en-US" sz="2400" dirty="0" err="1"/>
              <a:t>perilunate</a:t>
            </a:r>
            <a:r>
              <a:rPr lang="en-US" sz="2400" dirty="0"/>
              <a:t> dislocations. </a:t>
            </a:r>
            <a:r>
              <a:rPr lang="en-US" sz="2400" i="1" dirty="0"/>
              <a:t>Orthopedics</a:t>
            </a:r>
            <a:r>
              <a:rPr lang="en-US" sz="2400" dirty="0"/>
              <a:t>. 2019;42(1):e1-e6.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Davis DL. Hook of the hamate: the spectrum of often missed pathologic findings. </a:t>
            </a:r>
            <a:r>
              <a:rPr lang="en-US" i="1" dirty="0"/>
              <a:t>AJR Am J </a:t>
            </a:r>
            <a:r>
              <a:rPr lang="en-US" i="1" dirty="0" err="1"/>
              <a:t>Roentgenol</a:t>
            </a:r>
            <a:r>
              <a:rPr lang="en-US" dirty="0"/>
              <a:t>. 2017;209(5):1110-1118.</a:t>
            </a:r>
          </a:p>
          <a:p>
            <a:pPr marL="185738" indent="-171450">
              <a:buFont typeface="+mj-lt"/>
              <a:buAutoNum type="arabicPeriod"/>
            </a:pPr>
            <a:r>
              <a:rPr lang="en-US" dirty="0"/>
              <a:t>Guo RC, Cardenas JM, Wu CH. Triquetral fractures overview. </a:t>
            </a:r>
            <a:r>
              <a:rPr lang="en-US" i="1" dirty="0" err="1"/>
              <a:t>Curr</a:t>
            </a:r>
            <a:r>
              <a:rPr lang="en-US" i="1" dirty="0"/>
              <a:t> Rev </a:t>
            </a:r>
            <a:r>
              <a:rPr lang="en-US" i="1" dirty="0" err="1"/>
              <a:t>Musculoskelet</a:t>
            </a:r>
            <a:r>
              <a:rPr lang="en-US" i="1" dirty="0"/>
              <a:t> Med</a:t>
            </a:r>
            <a:r>
              <a:rPr lang="en-US" dirty="0"/>
              <a:t>. Published online January 23, 2021.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060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C58F-69D0-BA46-B2C0-7D35E801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4435929" cy="928654"/>
          </a:xfrm>
        </p:spPr>
        <p:txBody>
          <a:bodyPr>
            <a:normAutofit/>
          </a:bodyPr>
          <a:lstStyle/>
          <a:p>
            <a:r>
              <a:rPr lang="en-US" dirty="0"/>
              <a:t>Advanced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7C72-F403-0A4F-983F-103A81DE3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13" y="1454698"/>
            <a:ext cx="6578600" cy="48895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CT scan</a:t>
            </a:r>
          </a:p>
          <a:p>
            <a:pPr lvl="1"/>
            <a:r>
              <a:rPr lang="en-US" dirty="0"/>
              <a:t>Useful for suspected (occult) carpal fractures, fracture displacement, malunion, nonunion, and bone loss</a:t>
            </a:r>
          </a:p>
          <a:p>
            <a:pPr lvl="1"/>
            <a:r>
              <a:rPr lang="en-US" dirty="0"/>
              <a:t>Assessment of union</a:t>
            </a:r>
          </a:p>
          <a:p>
            <a:pPr lvl="1"/>
            <a:endParaRPr lang="en-US" dirty="0"/>
          </a:p>
          <a:p>
            <a:r>
              <a:rPr lang="en-US" dirty="0"/>
              <a:t>MRI</a:t>
            </a:r>
          </a:p>
          <a:p>
            <a:pPr lvl="1"/>
            <a:r>
              <a:rPr lang="en-US" dirty="0"/>
              <a:t>Useful for suspected (occult) carpal fractures</a:t>
            </a:r>
          </a:p>
          <a:p>
            <a:pPr lvl="1"/>
            <a:r>
              <a:rPr lang="en-US" dirty="0"/>
              <a:t>Assessment of AVN</a:t>
            </a:r>
          </a:p>
          <a:p>
            <a:pPr lvl="1"/>
            <a:r>
              <a:rPr lang="en-US" dirty="0"/>
              <a:t>Ligament injuries</a:t>
            </a:r>
          </a:p>
          <a:p>
            <a:pPr lvl="1"/>
            <a:endParaRPr lang="en-US" dirty="0"/>
          </a:p>
          <a:p>
            <a:r>
              <a:rPr lang="en-US" dirty="0"/>
              <a:t>Ultrasound</a:t>
            </a:r>
          </a:p>
          <a:p>
            <a:pPr lvl="1"/>
            <a:r>
              <a:rPr lang="en-US" dirty="0"/>
              <a:t>Suspected carpal fractures, ligament injuries</a:t>
            </a:r>
          </a:p>
          <a:p>
            <a:endParaRPr lang="en-US" dirty="0"/>
          </a:p>
          <a:p>
            <a:r>
              <a:rPr lang="en-US" dirty="0"/>
              <a:t>Bone scintigraphy</a:t>
            </a:r>
          </a:p>
          <a:p>
            <a:pPr lvl="1"/>
            <a:r>
              <a:rPr lang="en-US" dirty="0"/>
              <a:t>Suspected carpal fractures, avulsion fractures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EEAAAD-0361-D74B-A457-0ADB26BBEC2C}"/>
              </a:ext>
            </a:extLst>
          </p:cNvPr>
          <p:cNvSpPr txBox="1"/>
          <p:nvPr/>
        </p:nvSpPr>
        <p:spPr>
          <a:xfrm>
            <a:off x="7514759" y="5488012"/>
            <a:ext cx="4036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Scaphoid nonunion on T1 MRI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2019.a</a:t>
            </a:r>
          </a:p>
        </p:txBody>
      </p:sp>
      <p:pic>
        <p:nvPicPr>
          <p:cNvPr id="7" name="Picture 6" descr="A close - up of a sculpture&#10;&#10;Description automatically generated with low confidence">
            <a:extLst>
              <a:ext uri="{FF2B5EF4-FFF2-40B4-BE49-F238E27FC236}">
                <a16:creationId xmlns:a16="http://schemas.microsoft.com/office/drawing/2014/main" id="{977BCDD2-69C8-9045-8ABC-64F550852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13" y="1539408"/>
            <a:ext cx="4504867" cy="38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6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76314-253B-4D43-9C98-1169B01F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Scaphoid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CD7F1-CAE0-3042-83C0-8BDEDD9C6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13558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2-7% of all orthopedic fractures</a:t>
            </a:r>
          </a:p>
          <a:p>
            <a:r>
              <a:rPr lang="en-US" dirty="0"/>
              <a:t>Most common carpal bone fractured (~15% of all wrist fractures)</a:t>
            </a:r>
          </a:p>
          <a:p>
            <a:r>
              <a:rPr lang="en-US" dirty="0"/>
              <a:t>Frequently missed</a:t>
            </a:r>
          </a:p>
          <a:p>
            <a:pPr lvl="1"/>
            <a:r>
              <a:rPr lang="en-US" dirty="0"/>
              <a:t>X-rays may miss nondisplaced fractures</a:t>
            </a:r>
          </a:p>
          <a:p>
            <a:r>
              <a:rPr lang="en-US" dirty="0"/>
              <a:t>Tenuous blood supply leads to potential  complications</a:t>
            </a:r>
          </a:p>
          <a:p>
            <a:r>
              <a:rPr lang="en-US" dirty="0"/>
              <a:t>Complications</a:t>
            </a:r>
          </a:p>
          <a:p>
            <a:pPr lvl="1"/>
            <a:r>
              <a:rPr lang="en-US" dirty="0"/>
              <a:t>Nonunion</a:t>
            </a:r>
          </a:p>
          <a:p>
            <a:pPr lvl="1"/>
            <a:r>
              <a:rPr lang="en-US" dirty="0"/>
              <a:t>Malunion</a:t>
            </a:r>
          </a:p>
          <a:p>
            <a:pPr lvl="1"/>
            <a:r>
              <a:rPr lang="en-US" dirty="0"/>
              <a:t>Avascular necrosis </a:t>
            </a:r>
          </a:p>
          <a:p>
            <a:pPr lvl="1"/>
            <a:r>
              <a:rPr lang="en-US" dirty="0"/>
              <a:t>Carpal collapse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A77AF-704F-E445-82EF-51955EAF5B57}"/>
              </a:ext>
            </a:extLst>
          </p:cNvPr>
          <p:cNvSpPr txBox="1"/>
          <p:nvPr/>
        </p:nvSpPr>
        <p:spPr>
          <a:xfrm>
            <a:off x="7784299" y="5232400"/>
            <a:ext cx="4036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Scaphoid Fracture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2019.a</a:t>
            </a:r>
          </a:p>
        </p:txBody>
      </p:sp>
      <p:pic>
        <p:nvPicPr>
          <p:cNvPr id="8" name="Picture 7" descr="A close - up of a white flower&#10;&#10;Description automatically generated">
            <a:extLst>
              <a:ext uri="{FF2B5EF4-FFF2-40B4-BE49-F238E27FC236}">
                <a16:creationId xmlns:a16="http://schemas.microsoft.com/office/drawing/2014/main" id="{60CD0608-554C-8A4F-A971-6F7272C8D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46" y="609937"/>
            <a:ext cx="3411079" cy="46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76314-253B-4D43-9C98-1169B01F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Scaphoid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CD7F1-CAE0-3042-83C0-8BDEDD9C6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01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Retrograde blood supply </a:t>
            </a:r>
          </a:p>
          <a:p>
            <a:r>
              <a:rPr lang="en-US" dirty="0"/>
              <a:t>Two vascular pedicles originating from the scaphoid branches of the radial artery</a:t>
            </a:r>
          </a:p>
          <a:p>
            <a:pPr lvl="1"/>
            <a:r>
              <a:rPr lang="en-US" dirty="0"/>
              <a:t>Dorsal branch </a:t>
            </a:r>
          </a:p>
          <a:p>
            <a:pPr lvl="2"/>
            <a:r>
              <a:rPr lang="en-US" dirty="0"/>
              <a:t>Enters via the small foramina along the spiral groove and dorsal ridge of the scaphoid </a:t>
            </a:r>
          </a:p>
          <a:p>
            <a:pPr lvl="2"/>
            <a:r>
              <a:rPr lang="en-US" dirty="0"/>
              <a:t>Supplies 70-80% of the scaphoid proximally (including the proximal pole)</a:t>
            </a:r>
          </a:p>
          <a:p>
            <a:pPr lvl="1"/>
            <a:r>
              <a:rPr lang="en-US" dirty="0"/>
              <a:t>Volar branch</a:t>
            </a:r>
          </a:p>
          <a:p>
            <a:pPr lvl="2"/>
            <a:r>
              <a:rPr lang="en-US" dirty="0"/>
              <a:t>Enters via the scaphoid tubercle </a:t>
            </a:r>
          </a:p>
          <a:p>
            <a:pPr lvl="2"/>
            <a:r>
              <a:rPr lang="en-US" dirty="0"/>
              <a:t>Supplies 20-30% of distal scaphoid</a:t>
            </a:r>
          </a:p>
          <a:p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C60A93D-DE8F-324F-9FC9-44C903F8D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33" y="1027906"/>
            <a:ext cx="3829131" cy="4149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238771-DE26-BE4F-8E54-6482EA64A642}"/>
              </a:ext>
            </a:extLst>
          </p:cNvPr>
          <p:cNvSpPr txBox="1"/>
          <p:nvPr/>
        </p:nvSpPr>
        <p:spPr>
          <a:xfrm>
            <a:off x="7739710" y="5506928"/>
            <a:ext cx="403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Duckworth AD, </a:t>
            </a:r>
            <a:r>
              <a:rPr lang="en-US" sz="1200" dirty="0" err="1"/>
              <a:t>Strelzow</a:t>
            </a:r>
            <a:r>
              <a:rPr lang="en-US" sz="1200" dirty="0"/>
              <a:t> J. Chapter 43. In: </a:t>
            </a:r>
            <a:r>
              <a:rPr lang="en-US" sz="1200" dirty="0" err="1"/>
              <a:t>Tornetta</a:t>
            </a:r>
            <a:r>
              <a:rPr lang="en-US" sz="1200" dirty="0"/>
              <a:t> P, Ricci WM, eds.  Rockwood and Green's Fractures in Adults, 9e. Philadelphia, PA. Wolters Kluwer Health, Inc; 2019.a</a:t>
            </a:r>
          </a:p>
        </p:txBody>
      </p:sp>
    </p:spTree>
    <p:extLst>
      <p:ext uri="{BB962C8B-B14F-4D97-AF65-F5344CB8AC3E}">
        <p14:creationId xmlns:p14="http://schemas.microsoft.com/office/powerpoint/2010/main" val="1437530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33716</TotalTime>
  <Words>4992</Words>
  <Application>Microsoft Macintosh PowerPoint</Application>
  <PresentationFormat>Widescreen</PresentationFormat>
  <Paragraphs>607</Paragraphs>
  <Slides>69</Slides>
  <Notes>60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Wingdings</vt:lpstr>
      <vt:lpstr>Office Theme</vt:lpstr>
      <vt:lpstr>Carpal Fractures and Dislocations</vt:lpstr>
      <vt:lpstr>Objectives</vt:lpstr>
      <vt:lpstr>Anatomy</vt:lpstr>
      <vt:lpstr>Anatomy</vt:lpstr>
      <vt:lpstr>Mechanism of Injury</vt:lpstr>
      <vt:lpstr>Imaging</vt:lpstr>
      <vt:lpstr>Advanced Imaging</vt:lpstr>
      <vt:lpstr>Scaphoid Fractures</vt:lpstr>
      <vt:lpstr>Scaphoid Anatomy</vt:lpstr>
      <vt:lpstr>Scaphoid Anatomy</vt:lpstr>
      <vt:lpstr>Scaphoid Anatomy</vt:lpstr>
      <vt:lpstr>Scaphoid Anatomy</vt:lpstr>
      <vt:lpstr>Scaphoid Fracture - Exam</vt:lpstr>
      <vt:lpstr>Mechanism of Injury</vt:lpstr>
      <vt:lpstr>Differential Diagnosis</vt:lpstr>
      <vt:lpstr>Watson Test (Scaphoid Shift Test)</vt:lpstr>
      <vt:lpstr>Diagnosis of Scaphoid Fractures</vt:lpstr>
      <vt:lpstr>Diagnosis of Scaphoid Fractures</vt:lpstr>
      <vt:lpstr>Classification of Scaphoid Fractures</vt:lpstr>
      <vt:lpstr>Treatment of Acute Scaphoid Fractures</vt:lpstr>
      <vt:lpstr>Indications for Surgical Intervention</vt:lpstr>
      <vt:lpstr>Operative Management</vt:lpstr>
      <vt:lpstr>Distal Tubercle Fractures</vt:lpstr>
      <vt:lpstr>Waist Fractures</vt:lpstr>
      <vt:lpstr>Volar Approach-Exposure</vt:lpstr>
      <vt:lpstr>PowerPoint Presentation</vt:lpstr>
      <vt:lpstr>OTA ONLINE VIDEO – Scaphoid ORIF</vt:lpstr>
      <vt:lpstr>Percutaneous Fixation</vt:lpstr>
      <vt:lpstr>Proximal Pole Fractures</vt:lpstr>
      <vt:lpstr>PowerPoint Presentation</vt:lpstr>
      <vt:lpstr>Author Proposed Algorithm for Suspected Scaphoid Fractures</vt:lpstr>
      <vt:lpstr>Complications</vt:lpstr>
      <vt:lpstr>Scaphoid Fractures</vt:lpstr>
      <vt:lpstr>Carpal Instability</vt:lpstr>
      <vt:lpstr>Perilunate Injuries - General Information</vt:lpstr>
      <vt:lpstr>General Information</vt:lpstr>
      <vt:lpstr>Injury Progression (Mayfield 1980)</vt:lpstr>
      <vt:lpstr>Perilunate Variations</vt:lpstr>
      <vt:lpstr>3 Most Common Patterns</vt:lpstr>
      <vt:lpstr>Perilunate Dislocation</vt:lpstr>
      <vt:lpstr>Transscaphoid Perilunate Fracture-Dislocation</vt:lpstr>
      <vt:lpstr>Lunate dislocation</vt:lpstr>
      <vt:lpstr>Mechanism of Injury</vt:lpstr>
      <vt:lpstr>Gilula’s Lines</vt:lpstr>
      <vt:lpstr>PowerPoint Presentation</vt:lpstr>
      <vt:lpstr>PowerPoint Presentation</vt:lpstr>
      <vt:lpstr>Physical Exam</vt:lpstr>
      <vt:lpstr>Imaging</vt:lpstr>
      <vt:lpstr>Radiographic Studies</vt:lpstr>
      <vt:lpstr>Imaging</vt:lpstr>
      <vt:lpstr>Initial Treatment</vt:lpstr>
      <vt:lpstr>Closed Reduction Percutaneous Pinning</vt:lpstr>
      <vt:lpstr>Open Reduction Internal Fixation</vt:lpstr>
      <vt:lpstr>Dorsal Approach – Repair SL ligament</vt:lpstr>
      <vt:lpstr>Volar Approach</vt:lpstr>
      <vt:lpstr>Salvage Procedure</vt:lpstr>
      <vt:lpstr>Complications</vt:lpstr>
      <vt:lpstr>Outcomes</vt:lpstr>
      <vt:lpstr>Other Carpal Fractures</vt:lpstr>
      <vt:lpstr>Trapezium Fractures</vt:lpstr>
      <vt:lpstr>Trapezoid Fractures</vt:lpstr>
      <vt:lpstr>Capitate Fractures</vt:lpstr>
      <vt:lpstr>Hamate Fractures</vt:lpstr>
      <vt:lpstr>Hook of Hamate Fractures</vt:lpstr>
      <vt:lpstr>Lunate Fractures</vt:lpstr>
      <vt:lpstr>Triquetrum Fractures</vt:lpstr>
      <vt:lpstr>Pisiform Fractures</vt:lpstr>
      <vt:lpstr>Treatment of Carpal Fracture (other than scaphoid)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Carpal Fractures and Dislocations</dc:title>
  <dc:creator>Brian Page</dc:creator>
  <cp:lastModifiedBy>Kyle Jeray</cp:lastModifiedBy>
  <cp:revision>84</cp:revision>
  <dcterms:created xsi:type="dcterms:W3CDTF">2020-10-24T16:04:23Z</dcterms:created>
  <dcterms:modified xsi:type="dcterms:W3CDTF">2021-06-05T15:22:11Z</dcterms:modified>
</cp:coreProperties>
</file>