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9" r:id="rId2"/>
    <p:sldId id="261" r:id="rId3"/>
    <p:sldId id="266" r:id="rId4"/>
    <p:sldId id="267" r:id="rId5"/>
    <p:sldId id="268" r:id="rId6"/>
    <p:sldId id="301" r:id="rId7"/>
    <p:sldId id="269" r:id="rId8"/>
    <p:sldId id="292" r:id="rId9"/>
    <p:sldId id="271" r:id="rId10"/>
    <p:sldId id="294" r:id="rId11"/>
    <p:sldId id="293" r:id="rId12"/>
    <p:sldId id="270" r:id="rId13"/>
    <p:sldId id="272" r:id="rId14"/>
    <p:sldId id="275" r:id="rId15"/>
    <p:sldId id="295" r:id="rId16"/>
    <p:sldId id="276" r:id="rId17"/>
    <p:sldId id="297" r:id="rId18"/>
    <p:sldId id="280" r:id="rId19"/>
    <p:sldId id="282" r:id="rId20"/>
    <p:sldId id="298" r:id="rId21"/>
    <p:sldId id="285" r:id="rId22"/>
    <p:sldId id="286" r:id="rId23"/>
    <p:sldId id="287" r:id="rId24"/>
    <p:sldId id="288" r:id="rId25"/>
    <p:sldId id="299" r:id="rId26"/>
    <p:sldId id="302" r:id="rId27"/>
    <p:sldId id="300" r:id="rId28"/>
    <p:sldId id="290" r:id="rId29"/>
    <p:sldId id="29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0080" autoAdjust="0"/>
  </p:normalViewPr>
  <p:slideViewPr>
    <p:cSldViewPr snapToGrid="0">
      <p:cViewPr varScale="1">
        <p:scale>
          <a:sx n="93" d="100"/>
          <a:sy n="93" d="100"/>
        </p:scale>
        <p:origin x="33" y="3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8B09A-DD37-8B4A-AB5B-1D2AEBDADEE2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08F78-1C39-6849-A09F-F6B2374A9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85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08F78-1C39-6849-A09F-F6B2374A94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21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08F78-1C39-6849-A09F-F6B2374A94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3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08F78-1C39-6849-A09F-F6B2374A94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49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08F78-1C39-6849-A09F-F6B2374A948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368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08F78-1C39-6849-A09F-F6B2374A948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43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08F78-1C39-6849-A09F-F6B2374A948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03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08F78-1C39-6849-A09F-F6B2374A94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91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08F78-1C39-6849-A09F-F6B2374A94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42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08F78-1C39-6849-A09F-F6B2374A94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93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08F78-1C39-6849-A09F-F6B2374A94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029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08F78-1C39-6849-A09F-F6B2374A94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37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08F78-1C39-6849-A09F-F6B2374A94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97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08F78-1C39-6849-A09F-F6B2374A94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745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08F78-1C39-6849-A09F-F6B2374A94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41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9953723" y="6366554"/>
            <a:ext cx="31550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475312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1D4724-D698-47D4-A663-A96C66F201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77DA90-9C27-4E1F-99A1-E6516E2C4B56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7567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D1BB07-7AF7-4B17-80BC-DC29DEF746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8771CC-05B5-4990-99DC-910542E86C8C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946103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DA92C2-499C-41F6-8959-9FA83F39D0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880537-A7BC-46E6-8E01-27E18D49CDA7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980302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B6D0E1-6F87-4CED-9DE4-F10059F6BE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1ACD1C-73DB-40EC-8DFA-F0DE99A9CD15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850157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8DE133-07EF-426D-9E9C-F759B01C0C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279109-501F-4C8C-9679-AA0631E5AA94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713489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B1BF96-39BE-4D5A-9FD2-10BE56E57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B4037B4-3CF5-4CC9-BDC2-61937E195D72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1152654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D4BAD2-3FEA-4F32-9D1D-CB78B0BE3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5807F5-0CBA-4789-8B7A-031740EE3228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42530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CDC778-5876-463F-9576-996D6990B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726AFF-2537-41C4-9F22-98B8928ED9A4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0794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2B9269-5DD5-4B15-89D6-537E8C963C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6E1A62-C05B-4564-AD54-68F9FA12DCCB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26293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6AAA24-3D51-4CD0-BFBC-35135D6AA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40504B-FFCD-4257-A350-7AD35AC41F47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1099832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281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Upper Extremity Amputations</a:t>
            </a:r>
          </a:p>
        </p:txBody>
      </p:sp>
      <p:sp>
        <p:nvSpPr>
          <p:cNvPr id="7" name="Subtitle 4"/>
          <p:cNvSpPr txBox="1">
            <a:spLocks/>
          </p:cNvSpPr>
          <p:nvPr/>
        </p:nvSpPr>
        <p:spPr>
          <a:xfrm>
            <a:off x="1310868" y="3616067"/>
            <a:ext cx="4644376" cy="16298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/>
              <a:t>Paul Henkel DO</a:t>
            </a:r>
          </a:p>
          <a:p>
            <a:r>
              <a:rPr lang="en-US" b="1" i="1" dirty="0" err="1"/>
              <a:t>Orthopaedic</a:t>
            </a:r>
            <a:r>
              <a:rPr lang="en-US" b="1" i="1" dirty="0"/>
              <a:t> Trauma Surgery</a:t>
            </a:r>
          </a:p>
          <a:p>
            <a:r>
              <a:rPr lang="en-US" b="1" i="1" dirty="0"/>
              <a:t>Piedmont Athens Regional Medical Center</a:t>
            </a:r>
          </a:p>
          <a:p>
            <a:r>
              <a:rPr lang="en-US" b="1" i="1" dirty="0"/>
              <a:t>Athens, GA</a:t>
            </a:r>
          </a:p>
        </p:txBody>
      </p:sp>
      <p:sp>
        <p:nvSpPr>
          <p:cNvPr id="8" name="Subtitle 4"/>
          <p:cNvSpPr txBox="1">
            <a:spLocks/>
          </p:cNvSpPr>
          <p:nvPr/>
        </p:nvSpPr>
        <p:spPr>
          <a:xfrm>
            <a:off x="6056407" y="3601923"/>
            <a:ext cx="4886425" cy="14547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1" dirty="0"/>
              <a:t>Jeffrey </a:t>
            </a:r>
            <a:r>
              <a:rPr lang="en-US" sz="2000" b="1" i="1" dirty="0" err="1"/>
              <a:t>Marchessault</a:t>
            </a:r>
            <a:r>
              <a:rPr lang="en-US" sz="2000" b="1" i="1" dirty="0"/>
              <a:t> MD</a:t>
            </a:r>
          </a:p>
          <a:p>
            <a:r>
              <a:rPr lang="en-US" sz="2000" b="1" i="1" dirty="0" err="1"/>
              <a:t>Orthopaedic</a:t>
            </a:r>
            <a:r>
              <a:rPr lang="en-US" sz="2000" b="1" i="1" dirty="0"/>
              <a:t> Hand Surgery</a:t>
            </a:r>
          </a:p>
          <a:p>
            <a:r>
              <a:rPr lang="en-US" sz="2000" b="1" i="1" dirty="0"/>
              <a:t>East Tennessee State University</a:t>
            </a:r>
          </a:p>
          <a:p>
            <a:r>
              <a:rPr lang="en-US" sz="2000" b="1" i="1" dirty="0"/>
              <a:t>Johnson City, TN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634536" y="5030230"/>
            <a:ext cx="3629116" cy="548757"/>
            <a:chOff x="7002462" y="5232023"/>
            <a:chExt cx="3629116" cy="548757"/>
          </a:xfrm>
        </p:grpSpPr>
        <p:pic>
          <p:nvPicPr>
            <p:cNvPr id="9" name="Picture 8" descr="Screen Shot 2020-11-20 at 10.48.43 P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2462" y="5232023"/>
              <a:ext cx="1555903" cy="545647"/>
            </a:xfrm>
            <a:prstGeom prst="rect">
              <a:avLst/>
            </a:prstGeom>
          </p:spPr>
        </p:pic>
        <p:pic>
          <p:nvPicPr>
            <p:cNvPr id="10" name="Picture 9" descr="Screen Shot 2020-11-20 at 10.49.11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8150" y="5283199"/>
              <a:ext cx="2143428" cy="497581"/>
            </a:xfrm>
            <a:prstGeom prst="rect">
              <a:avLst/>
            </a:prstGeom>
          </p:spPr>
        </p:pic>
      </p:grpSp>
      <p:pic>
        <p:nvPicPr>
          <p:cNvPr id="12" name="Picture 11" descr="Screen Shot 2020-11-20 at 10.53.52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293" y="5139020"/>
            <a:ext cx="2694168" cy="45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55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Finger Amputation</a:t>
            </a:r>
            <a:endParaRPr lang="en-US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Injury often dictates level of amputation</a:t>
            </a:r>
          </a:p>
          <a:p>
            <a:r>
              <a:rPr lang="en-US" b="1" dirty="0"/>
              <a:t>Fingers’ primary function to bring objects to palm</a:t>
            </a:r>
            <a:r>
              <a:rPr lang="en-US" b="1" baseline="30000" dirty="0"/>
              <a:t>17</a:t>
            </a:r>
            <a:endParaRPr lang="en-US" b="1" dirty="0"/>
          </a:p>
          <a:p>
            <a:r>
              <a:rPr lang="en-US" b="1" dirty="0"/>
              <a:t>Preserve metacarpophalangeal joint to preserve rudimentary finger flexion toward palm</a:t>
            </a:r>
          </a:p>
          <a:p>
            <a:r>
              <a:rPr lang="en-US" b="1" dirty="0"/>
              <a:t>Resect digital nerves away from suture line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endParaRPr lang="en-US" b="1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815B441-E8BA-B04B-BE55-5BEBA63EA512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2"/>
          <a:srcRect l="27819" t="754" b="11565"/>
          <a:stretch/>
        </p:blipFill>
        <p:spPr bwMode="auto">
          <a:xfrm rot="10800000">
            <a:off x="7763932" y="1723528"/>
            <a:ext cx="2957512" cy="4453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Screen Shot 2020-11-23 at 8.21.14 PM.png">
            <a:extLst>
              <a:ext uri="{FF2B5EF4-FFF2-40B4-BE49-F238E27FC236}">
                <a16:creationId xmlns:a16="http://schemas.microsoft.com/office/drawing/2014/main" id="{CFFD3BBA-81CB-2E43-A0C8-A32B8A6340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960" y="6176963"/>
            <a:ext cx="4104217" cy="3548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14A8CA-7E3B-4543-9ACF-BF534A78914B}"/>
              </a:ext>
            </a:extLst>
          </p:cNvPr>
          <p:cNvSpPr txBox="1"/>
          <p:nvPr/>
        </p:nvSpPr>
        <p:spPr>
          <a:xfrm>
            <a:off x="7800975" y="6329363"/>
            <a:ext cx="1714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Photograph courtesy of Jeffrey </a:t>
            </a:r>
            <a:r>
              <a:rPr lang="en-US" sz="1000" dirty="0" err="1"/>
              <a:t>Marchessault</a:t>
            </a:r>
            <a:r>
              <a:rPr lang="en-US" sz="1000" dirty="0"/>
              <a:t> MD</a:t>
            </a:r>
          </a:p>
        </p:txBody>
      </p:sp>
    </p:spTree>
    <p:extLst>
      <p:ext uri="{BB962C8B-B14F-4D97-AF65-F5344CB8AC3E}">
        <p14:creationId xmlns:p14="http://schemas.microsoft.com/office/powerpoint/2010/main" val="2621302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Thumb Amputation</a:t>
            </a:r>
            <a:endParaRPr lang="en-US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Thumb provides 40% of hand function.</a:t>
            </a:r>
            <a:r>
              <a:rPr lang="en-US" b="1" baseline="30000" dirty="0"/>
              <a:t>17</a:t>
            </a:r>
          </a:p>
          <a:p>
            <a:endParaRPr lang="en-US" b="1" baseline="30000" dirty="0"/>
          </a:p>
          <a:p>
            <a:r>
              <a:rPr lang="en-US" b="1" dirty="0"/>
              <a:t>Multiple options for soft tissue coverage</a:t>
            </a:r>
          </a:p>
          <a:p>
            <a:endParaRPr lang="en-US" b="1" dirty="0"/>
          </a:p>
          <a:p>
            <a:r>
              <a:rPr lang="en-US" b="1" dirty="0"/>
              <a:t>Preserve carpometacarpal joint to improve thumb function </a:t>
            </a:r>
          </a:p>
          <a:p>
            <a:endParaRPr lang="en-US" b="1" baseline="30000" dirty="0"/>
          </a:p>
          <a:p>
            <a:r>
              <a:rPr lang="en-US" b="1" dirty="0"/>
              <a:t>Consult hand surgeon colleagues to discuss reconstruction plan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558A6C5-B947-074B-B19F-E514E34514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7641" r="50449" b="44368"/>
          <a:stretch/>
        </p:blipFill>
        <p:spPr>
          <a:xfrm rot="16200000">
            <a:off x="7490495" y="1022836"/>
            <a:ext cx="3052121" cy="548731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10EDC5-56E4-F743-B25F-FAD713068E08}"/>
              </a:ext>
            </a:extLst>
          </p:cNvPr>
          <p:cNvSpPr txBox="1"/>
          <p:nvPr/>
        </p:nvSpPr>
        <p:spPr>
          <a:xfrm>
            <a:off x="10201275" y="5400674"/>
            <a:ext cx="1558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Photograph courtesy of Jeffrey </a:t>
            </a:r>
            <a:r>
              <a:rPr lang="en-US" sz="1000" dirty="0" err="1"/>
              <a:t>Marchessault</a:t>
            </a:r>
            <a:r>
              <a:rPr lang="en-US" sz="1000" dirty="0"/>
              <a:t> MD</a:t>
            </a:r>
          </a:p>
        </p:txBody>
      </p:sp>
    </p:spTree>
    <p:extLst>
      <p:ext uri="{BB962C8B-B14F-4D97-AF65-F5344CB8AC3E}">
        <p14:creationId xmlns:p14="http://schemas.microsoft.com/office/powerpoint/2010/main" val="2475743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Partial Hand Amputation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/>
              <a:t>Preservation of two sensate digits, able to oppose each other, will allow some prehension</a:t>
            </a:r>
            <a:r>
              <a:rPr lang="en-US" b="1" baseline="30000" dirty="0"/>
              <a:t>16</a:t>
            </a:r>
            <a:r>
              <a:rPr lang="en-US" b="1" dirty="0"/>
              <a:t> – the ability to approach, grasp and release objects with the hand</a:t>
            </a:r>
          </a:p>
          <a:p>
            <a:endParaRPr lang="en-US" b="1" dirty="0"/>
          </a:p>
          <a:p>
            <a:r>
              <a:rPr lang="en-US" b="1" dirty="0"/>
              <a:t>Salvage of a third digit allows for a more stable terminal pinch, improving precision motions</a:t>
            </a:r>
            <a:r>
              <a:rPr lang="en-US" b="1" baseline="30000" dirty="0"/>
              <a:t>17</a:t>
            </a:r>
          </a:p>
          <a:p>
            <a:endParaRPr lang="en-US" b="1" baseline="30000" dirty="0"/>
          </a:p>
          <a:p>
            <a:r>
              <a:rPr lang="en-US" b="1" dirty="0"/>
              <a:t>Ray resection will reduce hand width, leading to decreased grip strength, but improving the appearance of finger loss</a:t>
            </a:r>
            <a:r>
              <a:rPr lang="en-US" b="1" baseline="30000" dirty="0"/>
              <a:t>17</a:t>
            </a:r>
          </a:p>
          <a:p>
            <a:endParaRPr lang="en-US" b="1" baseline="30000" dirty="0"/>
          </a:p>
          <a:p>
            <a:r>
              <a:rPr lang="en-US" b="1" dirty="0"/>
              <a:t>Try to “eliminate a gap” between adjacent fingers -(objects fall thought the hand: nails, screws, coins)</a:t>
            </a:r>
          </a:p>
          <a:p>
            <a:endParaRPr lang="en-US" b="1" baseline="30000" dirty="0"/>
          </a:p>
        </p:txBody>
      </p:sp>
      <p:pic>
        <p:nvPicPr>
          <p:cNvPr id="4" name="Picture 3" descr="Screen Shot 2020-11-23 at 8.21.08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624" y="6201832"/>
            <a:ext cx="3857041" cy="338667"/>
          </a:xfrm>
          <a:prstGeom prst="rect">
            <a:avLst/>
          </a:prstGeom>
        </p:spPr>
      </p:pic>
      <p:pic>
        <p:nvPicPr>
          <p:cNvPr id="5" name="Picture 4" descr="Screen Shot 2020-11-23 at 8.21.14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66" y="6204698"/>
            <a:ext cx="4104217" cy="354851"/>
          </a:xfrm>
          <a:prstGeom prst="rect">
            <a:avLst/>
          </a:prstGeom>
        </p:spPr>
      </p:pic>
      <p:pic>
        <p:nvPicPr>
          <p:cNvPr id="2049" name="Picture 1" descr="page3image9978896">
            <a:extLst>
              <a:ext uri="{FF2B5EF4-FFF2-40B4-BE49-F238E27FC236}">
                <a16:creationId xmlns:a16="http://schemas.microsoft.com/office/drawing/2014/main" id="{E1699328-D5B5-0044-AE32-2FB5ECB4059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2" y="1548446"/>
            <a:ext cx="5181600" cy="404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creen Shot 2020-11-23 at 8.21.14 PM.png">
            <a:extLst>
              <a:ext uri="{FF2B5EF4-FFF2-40B4-BE49-F238E27FC236}">
                <a16:creationId xmlns:a16="http://schemas.microsoft.com/office/drawing/2014/main" id="{4FBA6D62-C458-F042-90A9-F4573C518D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29" y="6201832"/>
            <a:ext cx="4104217" cy="3548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1CCC7B-3C47-8149-AD94-7AF9D1C0E75C}"/>
              </a:ext>
            </a:extLst>
          </p:cNvPr>
          <p:cNvSpPr txBox="1"/>
          <p:nvPr/>
        </p:nvSpPr>
        <p:spPr>
          <a:xfrm>
            <a:off x="6308203" y="5621761"/>
            <a:ext cx="3859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From:  </a:t>
            </a:r>
            <a:r>
              <a:rPr lang="en-US" sz="1000" dirty="0" err="1"/>
              <a:t>Marchessault</a:t>
            </a:r>
            <a:r>
              <a:rPr lang="en-US" sz="1000" dirty="0"/>
              <a:t> JA, McKay PL, Hammer WC. Management of upper limb amputations J Hand Surg Am. 2011;36A:1718-1726.</a:t>
            </a:r>
          </a:p>
        </p:txBody>
      </p:sp>
    </p:spTree>
    <p:extLst>
      <p:ext uri="{BB962C8B-B14F-4D97-AF65-F5344CB8AC3E}">
        <p14:creationId xmlns:p14="http://schemas.microsoft.com/office/powerpoint/2010/main" val="2178346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Wrist Disarticulation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Controversial level with pros and cons that requires patient education and input.</a:t>
            </a:r>
          </a:p>
          <a:p>
            <a:r>
              <a:rPr lang="en-US" b="1" dirty="0"/>
              <a:t>Pros: Increased limb length serves as better assist to opposite hand</a:t>
            </a:r>
          </a:p>
          <a:p>
            <a:pPr lvl="1"/>
            <a:r>
              <a:rPr lang="en-US" b="1" dirty="0"/>
              <a:t> Amputation through the wrist preserves 100</a:t>
            </a:r>
            <a:r>
              <a:rPr lang="en-US" b="1" baseline="30000" dirty="0"/>
              <a:t>0</a:t>
            </a:r>
            <a:r>
              <a:rPr lang="en-US" b="1" dirty="0"/>
              <a:t> to 120</a:t>
            </a:r>
            <a:r>
              <a:rPr lang="en-US" b="1" baseline="30000" dirty="0"/>
              <a:t>0</a:t>
            </a:r>
            <a:r>
              <a:rPr lang="en-US" b="1" dirty="0"/>
              <a:t> of </a:t>
            </a:r>
            <a:r>
              <a:rPr lang="en-US" b="1" dirty="0" err="1"/>
              <a:t>pronosupination</a:t>
            </a:r>
            <a:r>
              <a:rPr lang="en-US" b="1" dirty="0"/>
              <a:t> </a:t>
            </a:r>
            <a:r>
              <a:rPr lang="en-US" b="1" baseline="30000" dirty="0"/>
              <a:t>21</a:t>
            </a:r>
          </a:p>
          <a:p>
            <a:r>
              <a:rPr lang="en-US" b="1" dirty="0"/>
              <a:t>Cons: Insufficient space for myoelectric hand prosthesis</a:t>
            </a:r>
          </a:p>
        </p:txBody>
      </p:sp>
      <p:pic>
        <p:nvPicPr>
          <p:cNvPr id="4" name="Picture 3" descr="Screen Shot 2020-11-23 at 8.23.43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833" y="6311900"/>
            <a:ext cx="4226454" cy="434975"/>
          </a:xfrm>
          <a:prstGeom prst="rect">
            <a:avLst/>
          </a:prstGeom>
        </p:spPr>
      </p:pic>
      <p:pic>
        <p:nvPicPr>
          <p:cNvPr id="6" name="Content Placeholder 5" descr="Screen Shot 2020-11-23 at 8.25.13 PM.png">
            <a:extLst>
              <a:ext uri="{FF2B5EF4-FFF2-40B4-BE49-F238E27FC236}">
                <a16:creationId xmlns:a16="http://schemas.microsoft.com/office/drawing/2014/main" id="{D269BA8B-99F8-D241-B169-B5275DF5AC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682" y="1408821"/>
            <a:ext cx="3873279" cy="2364627"/>
          </a:xfrm>
          <a:prstGeom prst="rect">
            <a:avLst/>
          </a:prstGeom>
        </p:spPr>
      </p:pic>
      <p:pic>
        <p:nvPicPr>
          <p:cNvPr id="7" name="Picture 6" descr="Screen Shot 2020-11-23 at 8.25.20 PM.png">
            <a:extLst>
              <a:ext uri="{FF2B5EF4-FFF2-40B4-BE49-F238E27FC236}">
                <a16:creationId xmlns:a16="http://schemas.microsoft.com/office/drawing/2014/main" id="{ACE0136A-811E-0742-8A40-C6CA72E047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682" y="3927367"/>
            <a:ext cx="3873278" cy="20657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153F4D-125C-8242-9194-3A7CC52492FF}"/>
              </a:ext>
            </a:extLst>
          </p:cNvPr>
          <p:cNvSpPr txBox="1"/>
          <p:nvPr/>
        </p:nvSpPr>
        <p:spPr>
          <a:xfrm>
            <a:off x="6910086" y="5996391"/>
            <a:ext cx="33103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From:  </a:t>
            </a:r>
            <a:r>
              <a:rPr lang="en-US" sz="1000" dirty="0" err="1"/>
              <a:t>Marchessault</a:t>
            </a:r>
            <a:r>
              <a:rPr lang="en-US" sz="1000" dirty="0"/>
              <a:t> JA, McKay PL, Hammer WC. Management of upper limb amputations J Hand Surg Am. 2011;36A:1718-1726.</a:t>
            </a:r>
          </a:p>
        </p:txBody>
      </p:sp>
    </p:spTree>
    <p:extLst>
      <p:ext uri="{BB962C8B-B14F-4D97-AF65-F5344CB8AC3E}">
        <p14:creationId xmlns:p14="http://schemas.microsoft.com/office/powerpoint/2010/main" val="2178346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err="1"/>
              <a:t>Transradial</a:t>
            </a:r>
            <a:r>
              <a:rPr lang="en-US" b="1" u="sng" dirty="0"/>
              <a:t> Amputation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 err="1"/>
              <a:t>Transradial</a:t>
            </a:r>
            <a:r>
              <a:rPr lang="en-US" b="1" dirty="0"/>
              <a:t> forearm amputation is the most common level of upper extremity amputation</a:t>
            </a:r>
            <a:r>
              <a:rPr lang="en-US" b="1" baseline="30000" dirty="0"/>
              <a:t>22</a:t>
            </a:r>
          </a:p>
          <a:p>
            <a:pPr lvl="1"/>
            <a:r>
              <a:rPr lang="en-US" b="1" dirty="0"/>
              <a:t>Remaining muscles serve to trigger myoelectric prosthesis</a:t>
            </a:r>
          </a:p>
          <a:p>
            <a:endParaRPr lang="en-US" b="1" dirty="0"/>
          </a:p>
          <a:p>
            <a:r>
              <a:rPr lang="en-US" b="1" dirty="0"/>
              <a:t>Residual soft tissue (muscle) must provide adequate soft tissue coverage of the radius and ulna</a:t>
            </a:r>
          </a:p>
          <a:p>
            <a:endParaRPr lang="en-US" b="1" dirty="0"/>
          </a:p>
          <a:p>
            <a:r>
              <a:rPr lang="en-US" b="1" dirty="0" err="1"/>
              <a:t>Myodesis</a:t>
            </a:r>
            <a:r>
              <a:rPr lang="en-US" b="1" dirty="0"/>
              <a:t> of deep forearm muscles to the radius and ulna provide stable bone coverage and prevents bone-on-muscle motion that can lead to bursitis</a:t>
            </a:r>
            <a:r>
              <a:rPr lang="en-US" b="1" baseline="30000" dirty="0"/>
              <a:t>23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554ECB9-2B0C-854A-B929-9AA7B45BDF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8" b="31817"/>
          <a:stretch/>
        </p:blipFill>
        <p:spPr>
          <a:xfrm>
            <a:off x="6332742" y="2058194"/>
            <a:ext cx="5021057" cy="3366422"/>
          </a:xfrm>
        </p:spPr>
      </p:pic>
      <p:pic>
        <p:nvPicPr>
          <p:cNvPr id="4" name="Picture 3" descr="Screen Shot 2020-11-23 at 8.30.17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167" y="6239062"/>
            <a:ext cx="4199466" cy="400920"/>
          </a:xfrm>
          <a:prstGeom prst="rect">
            <a:avLst/>
          </a:prstGeom>
        </p:spPr>
      </p:pic>
      <p:pic>
        <p:nvPicPr>
          <p:cNvPr id="10" name="Picture 9" descr="Screen Shot 2020-11-23 at 8.30.25 PM.png">
            <a:extLst>
              <a:ext uri="{FF2B5EF4-FFF2-40B4-BE49-F238E27FC236}">
                <a16:creationId xmlns:a16="http://schemas.microsoft.com/office/drawing/2014/main" id="{1752DA81-8BC8-B14C-A464-EB20F88B19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650" y="6183266"/>
            <a:ext cx="4021013" cy="400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7DAC31-ABC5-524A-A845-10C91D4DD8DB}"/>
              </a:ext>
            </a:extLst>
          </p:cNvPr>
          <p:cNvSpPr txBox="1"/>
          <p:nvPr/>
        </p:nvSpPr>
        <p:spPr>
          <a:xfrm>
            <a:off x="6288433" y="5532991"/>
            <a:ext cx="1528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Photograph courtesy of Jeffrey </a:t>
            </a:r>
            <a:r>
              <a:rPr lang="en-US" sz="1000" dirty="0" err="1"/>
              <a:t>Marchessault</a:t>
            </a:r>
            <a:r>
              <a:rPr lang="en-US" sz="1000" dirty="0"/>
              <a:t> MD</a:t>
            </a:r>
          </a:p>
        </p:txBody>
      </p:sp>
    </p:spTree>
    <p:extLst>
      <p:ext uri="{BB962C8B-B14F-4D97-AF65-F5344CB8AC3E}">
        <p14:creationId xmlns:p14="http://schemas.microsoft.com/office/powerpoint/2010/main" val="2178346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err="1"/>
              <a:t>Transradial</a:t>
            </a:r>
            <a:r>
              <a:rPr lang="en-US" b="1" u="sng" dirty="0"/>
              <a:t> Amputation Basic Tenets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203700"/>
          </a:xfrm>
        </p:spPr>
        <p:txBody>
          <a:bodyPr>
            <a:normAutofit/>
          </a:bodyPr>
          <a:lstStyle/>
          <a:p>
            <a:r>
              <a:rPr lang="en-US" b="1" dirty="0" err="1"/>
              <a:t>Myodesis</a:t>
            </a:r>
            <a:r>
              <a:rPr lang="en-US" b="1" dirty="0"/>
              <a:t> – attachment of tendon/muscle to bone</a:t>
            </a:r>
          </a:p>
          <a:p>
            <a:pPr lvl="1"/>
            <a:r>
              <a:rPr lang="en-US" b="1" dirty="0"/>
              <a:t>Prevents bursa formation at distal end residual limb</a:t>
            </a:r>
            <a:r>
              <a:rPr lang="en-US" b="1" baseline="30000" dirty="0"/>
              <a:t>23</a:t>
            </a:r>
            <a:endParaRPr lang="en-US" b="1" dirty="0"/>
          </a:p>
          <a:p>
            <a:pPr lvl="1"/>
            <a:endParaRPr lang="en-US" b="1" dirty="0"/>
          </a:p>
          <a:p>
            <a:r>
              <a:rPr lang="en-US" b="1" dirty="0" err="1"/>
              <a:t>Myoplasty</a:t>
            </a:r>
            <a:r>
              <a:rPr lang="en-US" b="1" dirty="0"/>
              <a:t> – attachment of muscle layers to each other, allowing tension free skin closure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D4CEF02-B040-254C-88BB-0D8D418056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9" b="5637"/>
          <a:stretch/>
        </p:blipFill>
        <p:spPr>
          <a:xfrm>
            <a:off x="6400800" y="1928813"/>
            <a:ext cx="5004806" cy="3872706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B544B0-E6D5-9F4F-A631-81AEA19A62C1}"/>
              </a:ext>
            </a:extLst>
          </p:cNvPr>
          <p:cNvSpPr txBox="1"/>
          <p:nvPr/>
        </p:nvSpPr>
        <p:spPr>
          <a:xfrm>
            <a:off x="1562581" y="6029325"/>
            <a:ext cx="3300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23. Singh R, Hunter J, Philip A.  Fluid collections in amputee stumps: a common phenomenon </a:t>
            </a:r>
            <a:r>
              <a:rPr lang="en-US" sz="1200" i="1" dirty="0"/>
              <a:t>Arch Phys Med </a:t>
            </a:r>
            <a:r>
              <a:rPr lang="en-US" sz="1200" i="1" dirty="0" err="1"/>
              <a:t>Rehabil</a:t>
            </a:r>
            <a:r>
              <a:rPr lang="en-US" sz="1200" dirty="0"/>
              <a:t>. 2007;88:661-663.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8BAE71-7D5B-9D4C-8466-8FD645F6E286}"/>
              </a:ext>
            </a:extLst>
          </p:cNvPr>
          <p:cNvSpPr txBox="1"/>
          <p:nvPr/>
        </p:nvSpPr>
        <p:spPr>
          <a:xfrm>
            <a:off x="6348895" y="5968722"/>
            <a:ext cx="1528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Photograph courtesy of Jeffrey </a:t>
            </a:r>
            <a:r>
              <a:rPr lang="en-US" sz="1000" dirty="0" err="1"/>
              <a:t>Marchessault</a:t>
            </a:r>
            <a:r>
              <a:rPr lang="en-US" sz="1000" dirty="0"/>
              <a:t> MD</a:t>
            </a:r>
          </a:p>
        </p:txBody>
      </p:sp>
    </p:spTree>
    <p:extLst>
      <p:ext uri="{BB962C8B-B14F-4D97-AF65-F5344CB8AC3E}">
        <p14:creationId xmlns:p14="http://schemas.microsoft.com/office/powerpoint/2010/main" val="3738944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err="1"/>
              <a:t>Transradial</a:t>
            </a:r>
            <a:r>
              <a:rPr lang="en-US" b="1" u="sng" dirty="0"/>
              <a:t> Amputation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75487F-6A5C-F642-BE7C-91EE9AEB25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Mobilization of deep flexor muscles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364496D-528B-0742-85DC-E45A59B708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08" y="2632364"/>
            <a:ext cx="4465228" cy="3348921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B11F13-F910-1F40-B1AD-E8E788DC0E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err="1"/>
              <a:t>Myodesis</a:t>
            </a:r>
            <a:r>
              <a:rPr lang="en-US" dirty="0"/>
              <a:t> of flexors to bone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0B852C5-7634-7746-A6C1-4891682E634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27" y="2637468"/>
            <a:ext cx="4465228" cy="3348921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 txBox="1">
            <a:spLocks/>
          </p:cNvSpPr>
          <p:nvPr/>
        </p:nvSpPr>
        <p:spPr>
          <a:xfrm>
            <a:off x="956734" y="5803370"/>
            <a:ext cx="10591800" cy="1054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ED8551-077F-F942-AFE9-F804B8EB4B9B}"/>
              </a:ext>
            </a:extLst>
          </p:cNvPr>
          <p:cNvSpPr txBox="1"/>
          <p:nvPr/>
        </p:nvSpPr>
        <p:spPr>
          <a:xfrm>
            <a:off x="4357687" y="6257925"/>
            <a:ext cx="1639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Photographs courtesy of Jeffrey </a:t>
            </a:r>
            <a:r>
              <a:rPr lang="en-US" sz="1000" dirty="0" err="1"/>
              <a:t>Marchessault</a:t>
            </a:r>
            <a:r>
              <a:rPr lang="en-US" sz="1000" dirty="0"/>
              <a:t> MD</a:t>
            </a:r>
          </a:p>
        </p:txBody>
      </p:sp>
    </p:spTree>
    <p:extLst>
      <p:ext uri="{BB962C8B-B14F-4D97-AF65-F5344CB8AC3E}">
        <p14:creationId xmlns:p14="http://schemas.microsoft.com/office/powerpoint/2010/main" val="2178346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err="1"/>
              <a:t>Transradial</a:t>
            </a:r>
            <a:r>
              <a:rPr lang="en-US" b="1" u="sng" dirty="0"/>
              <a:t> Amputation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75487F-6A5C-F642-BE7C-91EE9AEB25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Mobilization of deep flexors “over” distal bone ends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B11F13-F910-1F40-B1AD-E8E788DC0E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Closed irregular skin flaps, commonly required in traumatic amputations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 txBox="1">
            <a:spLocks/>
          </p:cNvSpPr>
          <p:nvPr/>
        </p:nvSpPr>
        <p:spPr>
          <a:xfrm>
            <a:off x="956734" y="5803370"/>
            <a:ext cx="10591800" cy="1054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F89EA17-D1D5-2342-B09B-F5A3C4595F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3" t="21711" r="14526" b="7267"/>
          <a:stretch/>
        </p:blipFill>
        <p:spPr>
          <a:xfrm>
            <a:off x="1576784" y="2698906"/>
            <a:ext cx="3683794" cy="3069828"/>
          </a:xfr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8B665E97-4EC2-A94A-9864-3ECC9E5CB74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0" t="22281" r="11459" b="15983"/>
          <a:stretch/>
        </p:blipFill>
        <p:spPr>
          <a:xfrm>
            <a:off x="6892518" y="2698906"/>
            <a:ext cx="3870616" cy="306982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05EA5D-C836-4E46-9ACF-6986E3F20F28}"/>
              </a:ext>
            </a:extLst>
          </p:cNvPr>
          <p:cNvSpPr txBox="1"/>
          <p:nvPr/>
        </p:nvSpPr>
        <p:spPr>
          <a:xfrm>
            <a:off x="3914775" y="6100763"/>
            <a:ext cx="1685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Photographs courtesy of Jeffrey </a:t>
            </a:r>
            <a:r>
              <a:rPr lang="en-US" sz="1000" dirty="0" err="1"/>
              <a:t>Marchessault</a:t>
            </a:r>
            <a:r>
              <a:rPr lang="en-US" sz="1000" dirty="0"/>
              <a:t> MD</a:t>
            </a:r>
          </a:p>
        </p:txBody>
      </p:sp>
    </p:spTree>
    <p:extLst>
      <p:ext uri="{BB962C8B-B14F-4D97-AF65-F5344CB8AC3E}">
        <p14:creationId xmlns:p14="http://schemas.microsoft.com/office/powerpoint/2010/main" val="2805961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/>
              <a:t>Transradial</a:t>
            </a:r>
            <a:r>
              <a:rPr lang="en-US" u="sng" dirty="0"/>
              <a:t> Amputation</a:t>
            </a:r>
            <a:endParaRPr lang="en-US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39913"/>
            <a:ext cx="5181600" cy="4351338"/>
          </a:xfrm>
        </p:spPr>
        <p:txBody>
          <a:bodyPr>
            <a:normAutofit/>
          </a:bodyPr>
          <a:lstStyle/>
          <a:p>
            <a:r>
              <a:rPr lang="en-US" b="1" dirty="0"/>
              <a:t>10cm </a:t>
            </a:r>
            <a:r>
              <a:rPr lang="en-US" b="1" i="1" u="sng" dirty="0"/>
              <a:t>proximal to the wrist </a:t>
            </a:r>
            <a:r>
              <a:rPr lang="en-US" b="1" dirty="0"/>
              <a:t>joint is advocated for increased prosthetics options</a:t>
            </a:r>
            <a:r>
              <a:rPr lang="en-US" b="1" baseline="30000" dirty="0"/>
              <a:t>22</a:t>
            </a:r>
          </a:p>
          <a:p>
            <a:endParaRPr lang="en-US" b="1" dirty="0"/>
          </a:p>
          <a:p>
            <a:r>
              <a:rPr lang="en-US" b="1" dirty="0"/>
              <a:t>Forearm amputation at least 5cm </a:t>
            </a:r>
            <a:r>
              <a:rPr lang="en-US" b="1" i="1" u="sng" dirty="0"/>
              <a:t>DISTAL to the elbow </a:t>
            </a:r>
            <a:r>
              <a:rPr lang="en-US" b="1" dirty="0"/>
              <a:t>will allow fitting of a prosthesis</a:t>
            </a:r>
            <a:r>
              <a:rPr lang="en-US" b="1" baseline="30000" dirty="0"/>
              <a:t>24</a:t>
            </a:r>
          </a:p>
          <a:p>
            <a:pPr lvl="1"/>
            <a:r>
              <a:rPr lang="en-US" b="1" dirty="0"/>
              <a:t>Short amputation reduces effective </a:t>
            </a:r>
            <a:r>
              <a:rPr lang="en-US" b="1" dirty="0" err="1"/>
              <a:t>pronosupination</a:t>
            </a:r>
            <a:endParaRPr lang="en-US" b="1" dirty="0"/>
          </a:p>
        </p:txBody>
      </p:sp>
      <p:pic>
        <p:nvPicPr>
          <p:cNvPr id="5" name="Picture 4" descr="Screen Shot 2020-11-23 at 8.30.17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40" y="6091955"/>
            <a:ext cx="4199466" cy="400920"/>
          </a:xfrm>
          <a:prstGeom prst="rect">
            <a:avLst/>
          </a:prstGeom>
        </p:spPr>
      </p:pic>
      <p:pic>
        <p:nvPicPr>
          <p:cNvPr id="6" name="Picture 5" descr="Screen Shot 2020-11-23 at 8.41.03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6038030"/>
            <a:ext cx="2074333" cy="508769"/>
          </a:xfrm>
          <a:prstGeom prst="rect">
            <a:avLst/>
          </a:prstGeom>
        </p:spPr>
      </p:pic>
      <p:pic>
        <p:nvPicPr>
          <p:cNvPr id="6145" name="Picture 1" descr="page2image10083232">
            <a:extLst>
              <a:ext uri="{FF2B5EF4-FFF2-40B4-BE49-F238E27FC236}">
                <a16:creationId xmlns:a16="http://schemas.microsoft.com/office/drawing/2014/main" id="{51085EDC-28A1-5648-90D7-24835717A71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" r="73812"/>
          <a:stretch/>
        </p:blipFill>
        <p:spPr bwMode="auto">
          <a:xfrm>
            <a:off x="7910945" y="2842626"/>
            <a:ext cx="1911927" cy="182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866AB9-CF2C-5D4A-960E-0E992F1534B9}"/>
              </a:ext>
            </a:extLst>
          </p:cNvPr>
          <p:cNvSpPr txBox="1"/>
          <p:nvPr/>
        </p:nvSpPr>
        <p:spPr>
          <a:xfrm>
            <a:off x="6470073" y="1825625"/>
            <a:ext cx="48837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Irregular flaps utilized to spare length of this short below the elbow amputation, preserving elbow function</a:t>
            </a:r>
          </a:p>
        </p:txBody>
      </p:sp>
      <p:pic>
        <p:nvPicPr>
          <p:cNvPr id="6146" name="Picture 2" descr="page2image10083232">
            <a:extLst>
              <a:ext uri="{FF2B5EF4-FFF2-40B4-BE49-F238E27FC236}">
                <a16:creationId xmlns:a16="http://schemas.microsoft.com/office/drawing/2014/main" id="{9BFCA268-A0EF-3B46-BC00-1208E44FD6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0"/>
          <a:stretch/>
        </p:blipFill>
        <p:spPr bwMode="auto">
          <a:xfrm>
            <a:off x="7056966" y="4732402"/>
            <a:ext cx="3833091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C56D16-30DC-904C-BED9-57E27A9A4594}"/>
              </a:ext>
            </a:extLst>
          </p:cNvPr>
          <p:cNvSpPr txBox="1"/>
          <p:nvPr/>
        </p:nvSpPr>
        <p:spPr>
          <a:xfrm>
            <a:off x="9934093" y="3963488"/>
            <a:ext cx="1911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From:  </a:t>
            </a:r>
            <a:r>
              <a:rPr lang="en-US" sz="1000" dirty="0" err="1"/>
              <a:t>Marchessault</a:t>
            </a:r>
            <a:r>
              <a:rPr lang="en-US" sz="1000" dirty="0"/>
              <a:t> JA, McKay PL, Hammer WC. Management of upper limb amputations J Hand Surg Am. 2011;36A:1718-1726.</a:t>
            </a:r>
          </a:p>
        </p:txBody>
      </p:sp>
    </p:spTree>
    <p:extLst>
      <p:ext uri="{BB962C8B-B14F-4D97-AF65-F5344CB8AC3E}">
        <p14:creationId xmlns:p14="http://schemas.microsoft.com/office/powerpoint/2010/main" val="1465187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Elbow Disarticulation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7213" y="1825625"/>
            <a:ext cx="5462587" cy="4351338"/>
          </a:xfrm>
        </p:spPr>
        <p:txBody>
          <a:bodyPr>
            <a:normAutofit/>
          </a:bodyPr>
          <a:lstStyle/>
          <a:p>
            <a:r>
              <a:rPr lang="en-US" b="1" dirty="0"/>
              <a:t>Controversial level with pros and cons, need to discuss with patient</a:t>
            </a:r>
          </a:p>
          <a:p>
            <a:endParaRPr lang="en-US" b="1" dirty="0"/>
          </a:p>
          <a:p>
            <a:r>
              <a:rPr lang="en-US" b="1" dirty="0"/>
              <a:t>Pros – condyles provide rotational control of prosthesis </a:t>
            </a:r>
          </a:p>
          <a:p>
            <a:endParaRPr lang="en-US" b="1" dirty="0"/>
          </a:p>
          <a:p>
            <a:r>
              <a:rPr lang="en-US" b="1" dirty="0"/>
              <a:t>Cons - Length makes fitting pre-made prosthetic elbow difficult without extending limb length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04655B4-1D1D-2E44-B5E1-093B8AD97A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-199" r="5481" b="14281"/>
          <a:stretch/>
        </p:blipFill>
        <p:spPr>
          <a:xfrm>
            <a:off x="6386944" y="1876569"/>
            <a:ext cx="4966855" cy="421483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AC3BA5-7453-4D42-B63E-7AC3CB427DA0}"/>
              </a:ext>
            </a:extLst>
          </p:cNvPr>
          <p:cNvSpPr txBox="1"/>
          <p:nvPr/>
        </p:nvSpPr>
        <p:spPr>
          <a:xfrm>
            <a:off x="6386944" y="6277281"/>
            <a:ext cx="1699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Photograph courtesy of Jeffrey </a:t>
            </a:r>
            <a:r>
              <a:rPr lang="en-US" sz="1000" dirty="0" err="1"/>
              <a:t>Marchessault</a:t>
            </a:r>
            <a:r>
              <a:rPr lang="en-US" sz="1000" dirty="0"/>
              <a:t> MD</a:t>
            </a:r>
          </a:p>
        </p:txBody>
      </p:sp>
    </p:spTree>
    <p:extLst>
      <p:ext uri="{BB962C8B-B14F-4D97-AF65-F5344CB8AC3E}">
        <p14:creationId xmlns:p14="http://schemas.microsoft.com/office/powerpoint/2010/main" val="1465187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Epidemiology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0032" y="1687617"/>
            <a:ext cx="5157787" cy="450850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Of the 1.6 million people in the US with limb loss, 34% (541K) have an upper extremity amputation</a:t>
            </a:r>
            <a:r>
              <a:rPr lang="en-US" b="1" baseline="30000" dirty="0"/>
              <a:t>1</a:t>
            </a:r>
          </a:p>
          <a:p>
            <a:endParaRPr lang="en-US" b="1" dirty="0"/>
          </a:p>
          <a:p>
            <a:r>
              <a:rPr lang="en-US" b="1" dirty="0"/>
              <a:t>92% of upper extremity limb loss is due to trauma</a:t>
            </a:r>
            <a:r>
              <a:rPr lang="en-US" b="1" baseline="30000" dirty="0"/>
              <a:t>2</a:t>
            </a:r>
          </a:p>
          <a:p>
            <a:endParaRPr lang="en-US" b="1" baseline="30000" dirty="0"/>
          </a:p>
          <a:p>
            <a:r>
              <a:rPr lang="en-US" b="1" dirty="0"/>
              <a:t>Multispecialty care is necessary for these patients including PM&amp;R, surgery, internal medicine, occupational/physical therapy, mental health/social work, nursing, and prosthetics.</a:t>
            </a:r>
          </a:p>
          <a:p>
            <a:endParaRPr lang="en-US" b="1" dirty="0"/>
          </a:p>
          <a:p>
            <a:r>
              <a:rPr lang="en-US" b="1" dirty="0"/>
              <a:t>Inclusion of patient and family in the decision-making process, treatment, and rehab is key to successful outcomes</a:t>
            </a:r>
            <a:r>
              <a:rPr lang="en-US" b="1" baseline="30000" dirty="0"/>
              <a:t>3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029BFD-DC6A-584C-9A3E-E7386FF3DC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25019"/>
            <a:ext cx="5183188" cy="610413"/>
          </a:xfrm>
        </p:spPr>
        <p:txBody>
          <a:bodyPr/>
          <a:lstStyle/>
          <a:p>
            <a:pPr algn="ctr"/>
            <a:r>
              <a:rPr lang="en-US" dirty="0"/>
              <a:t>Hand Blast Injury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2C57082-B7EE-244C-BA6E-BC00CD7279C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8" t="16138" r="25763" b="10889"/>
          <a:stretch/>
        </p:blipFill>
        <p:spPr>
          <a:xfrm>
            <a:off x="7225378" y="2119577"/>
            <a:ext cx="3076832" cy="3631672"/>
          </a:xfrm>
        </p:spPr>
      </p:pic>
      <p:pic>
        <p:nvPicPr>
          <p:cNvPr id="4" name="Picture 3" descr="Screen Shot 2020-11-23 at 8.16.00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67" y="6328833"/>
            <a:ext cx="2409025" cy="317499"/>
          </a:xfrm>
          <a:prstGeom prst="rect">
            <a:avLst/>
          </a:prstGeom>
        </p:spPr>
      </p:pic>
      <p:pic>
        <p:nvPicPr>
          <p:cNvPr id="5" name="Picture 4" descr="Screen Shot 2020-11-23 at 8.16.07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67" y="6322283"/>
            <a:ext cx="2417234" cy="334633"/>
          </a:xfrm>
          <a:prstGeom prst="rect">
            <a:avLst/>
          </a:prstGeom>
        </p:spPr>
      </p:pic>
      <p:pic>
        <p:nvPicPr>
          <p:cNvPr id="6" name="Picture 5" descr="Screen Shot 2020-11-23 at 8.16.15 P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334" y="6323408"/>
            <a:ext cx="2834216" cy="3652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CDE1C3-8C9F-F842-B05B-D57896FDD637}"/>
              </a:ext>
            </a:extLst>
          </p:cNvPr>
          <p:cNvSpPr txBox="1"/>
          <p:nvPr/>
        </p:nvSpPr>
        <p:spPr>
          <a:xfrm>
            <a:off x="7225378" y="5789553"/>
            <a:ext cx="1485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Photograph courtesy of Jeffrey </a:t>
            </a:r>
            <a:r>
              <a:rPr lang="en-US" sz="1000" dirty="0" err="1"/>
              <a:t>Marchessault</a:t>
            </a:r>
            <a:r>
              <a:rPr lang="en-US" sz="1000" dirty="0"/>
              <a:t> MD</a:t>
            </a:r>
          </a:p>
        </p:txBody>
      </p:sp>
    </p:spTree>
    <p:extLst>
      <p:ext uri="{BB962C8B-B14F-4D97-AF65-F5344CB8AC3E}">
        <p14:creationId xmlns:p14="http://schemas.microsoft.com/office/powerpoint/2010/main" val="3558192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Elbow Disarticulation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 – Failed attempt at replantation</a:t>
            </a:r>
          </a:p>
          <a:p>
            <a:r>
              <a:rPr lang="en-US" b="1" dirty="0"/>
              <a:t>B – Biceps, brachioradialis  provide coverage over cartilage</a:t>
            </a:r>
          </a:p>
          <a:p>
            <a:r>
              <a:rPr lang="en-US" b="1" dirty="0"/>
              <a:t>C – Leave flexor/extensor muscles attached for additional padding of distal end</a:t>
            </a:r>
          </a:p>
          <a:p>
            <a:r>
              <a:rPr lang="en-US" b="1" dirty="0"/>
              <a:t>D – Leave long posterior skin flap to rotate anteriorly over muscle</a:t>
            </a:r>
          </a:p>
        </p:txBody>
      </p:sp>
      <p:pic>
        <p:nvPicPr>
          <p:cNvPr id="5" name="Content Placeholder 4" descr="Screen Shot 2020-11-23 at 8.43.16 PM.png">
            <a:extLst>
              <a:ext uri="{FF2B5EF4-FFF2-40B4-BE49-F238E27FC236}">
                <a16:creationId xmlns:a16="http://schemas.microsoft.com/office/drawing/2014/main" id="{C61938DD-A914-5B45-ADEF-A5CD3D1C17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904" y="1825625"/>
            <a:ext cx="4372191" cy="43513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8D3776-401A-FE4C-A42A-2904F9FE348A}"/>
              </a:ext>
            </a:extLst>
          </p:cNvPr>
          <p:cNvSpPr txBox="1"/>
          <p:nvPr/>
        </p:nvSpPr>
        <p:spPr>
          <a:xfrm>
            <a:off x="6576904" y="6176963"/>
            <a:ext cx="25695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From:  </a:t>
            </a:r>
            <a:r>
              <a:rPr lang="en-US" sz="1000" dirty="0" err="1"/>
              <a:t>Marchessault</a:t>
            </a:r>
            <a:r>
              <a:rPr lang="en-US" sz="1000" dirty="0"/>
              <a:t> JA, McKay PL, Hammer WC. Management of upper limb amputations J Hand Surg Am. 2011;36A:1718-1726.</a:t>
            </a:r>
          </a:p>
        </p:txBody>
      </p:sp>
    </p:spTree>
    <p:extLst>
      <p:ext uri="{BB962C8B-B14F-4D97-AF65-F5344CB8AC3E}">
        <p14:creationId xmlns:p14="http://schemas.microsoft.com/office/powerpoint/2010/main" val="4175555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Above-Elbow Amputation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When the condyles cannot be preserved, amputation of the humerus 10cm proximal to the olecranon tip enables the use of all available prosthetics</a:t>
            </a:r>
            <a:r>
              <a:rPr lang="en-US" b="1" baseline="30000" dirty="0"/>
              <a:t>24</a:t>
            </a:r>
          </a:p>
          <a:p>
            <a:endParaRPr lang="en-US" b="1" dirty="0"/>
          </a:p>
          <a:p>
            <a:r>
              <a:rPr lang="en-US" b="1" dirty="0"/>
              <a:t>Allows fitting of a variety of passive, body-powered, myoelectric, and activity-specific elbows with adequate length to suspend and control the prosthesis</a:t>
            </a:r>
          </a:p>
        </p:txBody>
      </p:sp>
      <p:pic>
        <p:nvPicPr>
          <p:cNvPr id="4" name="Picture 3" descr="Screen Shot 2020-11-23 at 8.41.03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834" y="5908561"/>
            <a:ext cx="3175001" cy="806677"/>
          </a:xfrm>
          <a:prstGeom prst="rect">
            <a:avLst/>
          </a:prstGeom>
        </p:spPr>
      </p:pic>
      <p:pic>
        <p:nvPicPr>
          <p:cNvPr id="7169" name="Picture 1" descr="page2image10090720">
            <a:extLst>
              <a:ext uri="{FF2B5EF4-FFF2-40B4-BE49-F238E27FC236}">
                <a16:creationId xmlns:a16="http://schemas.microsoft.com/office/drawing/2014/main" id="{6E490C31-F6FD-F049-99B9-DF7B3F79845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0"/>
          <a:stretch/>
        </p:blipFill>
        <p:spPr bwMode="auto">
          <a:xfrm>
            <a:off x="5825835" y="2090008"/>
            <a:ext cx="5931309" cy="290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A53F1C-62EB-2341-A981-6D111C1F252A}"/>
              </a:ext>
            </a:extLst>
          </p:cNvPr>
          <p:cNvSpPr txBox="1"/>
          <p:nvPr/>
        </p:nvSpPr>
        <p:spPr>
          <a:xfrm>
            <a:off x="9306046" y="5116391"/>
            <a:ext cx="26710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From:  </a:t>
            </a:r>
            <a:r>
              <a:rPr lang="en-US" sz="1000" dirty="0" err="1"/>
              <a:t>Marchessault</a:t>
            </a:r>
            <a:r>
              <a:rPr lang="en-US" sz="1000" dirty="0"/>
              <a:t> JA, McKay PL, Hammer WC. Management of upper limb amputations J Hand Surg Am. 2011;36A:1718-1726.</a:t>
            </a:r>
          </a:p>
        </p:txBody>
      </p:sp>
    </p:spTree>
    <p:extLst>
      <p:ext uri="{BB962C8B-B14F-4D97-AF65-F5344CB8AC3E}">
        <p14:creationId xmlns:p14="http://schemas.microsoft.com/office/powerpoint/2010/main" val="1465187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Above-Elbow Amputation</a:t>
            </a:r>
            <a:endParaRPr lang="en-US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Rotational control of the prosthetic at this level can be aided by a Marquardt angulation osteotomy</a:t>
            </a:r>
          </a:p>
          <a:p>
            <a:pPr lvl="1"/>
            <a:r>
              <a:rPr lang="en-US" b="1" dirty="0"/>
              <a:t>Creates an angle of 70º to 110º at the distal humerus through a dorsal or volar osteotomy</a:t>
            </a:r>
            <a:r>
              <a:rPr lang="en-US" b="1" baseline="30000" dirty="0"/>
              <a:t>26</a:t>
            </a:r>
          </a:p>
          <a:p>
            <a:pPr lvl="1"/>
            <a:r>
              <a:rPr lang="en-US" b="1" dirty="0"/>
              <a:t>Straightening of the osteotomy over time has been seen in patients less than 16 years of age</a:t>
            </a:r>
            <a:r>
              <a:rPr lang="en-US" b="1" baseline="30000" dirty="0"/>
              <a:t>26</a:t>
            </a:r>
          </a:p>
        </p:txBody>
      </p:sp>
      <p:pic>
        <p:nvPicPr>
          <p:cNvPr id="8199" name="Picture 7" descr="page5image3805843024">
            <a:extLst>
              <a:ext uri="{FF2B5EF4-FFF2-40B4-BE49-F238E27FC236}">
                <a16:creationId xmlns:a16="http://schemas.microsoft.com/office/drawing/2014/main" id="{B1EA204A-50C2-394D-90B1-3EFB201CB41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742" y="1582622"/>
            <a:ext cx="4652058" cy="412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Picture 1" descr="page5image3805705056">
            <a:extLst>
              <a:ext uri="{FF2B5EF4-FFF2-40B4-BE49-F238E27FC236}">
                <a16:creationId xmlns:a16="http://schemas.microsoft.com/office/drawing/2014/main" id="{F833C890-1CD7-C34B-9940-470FBB089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468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page5image3805705056">
            <a:extLst>
              <a:ext uri="{FF2B5EF4-FFF2-40B4-BE49-F238E27FC236}">
                <a16:creationId xmlns:a16="http://schemas.microsoft.com/office/drawing/2014/main" id="{2CBC7530-1D1A-1E4A-9255-F9226944F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468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page5image3805705056">
            <a:extLst>
              <a:ext uri="{FF2B5EF4-FFF2-40B4-BE49-F238E27FC236}">
                <a16:creationId xmlns:a16="http://schemas.microsoft.com/office/drawing/2014/main" id="{6B35AD9D-5352-E642-A6F9-F82AAB2AD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468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FD08D7-2F3B-194A-94E0-F96C97D26131}"/>
              </a:ext>
            </a:extLst>
          </p:cNvPr>
          <p:cNvSpPr txBox="1"/>
          <p:nvPr/>
        </p:nvSpPr>
        <p:spPr>
          <a:xfrm>
            <a:off x="1597306" y="5996228"/>
            <a:ext cx="32872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26. </a:t>
            </a:r>
            <a:r>
              <a:rPr lang="en-US" sz="1000" dirty="0" err="1"/>
              <a:t>Neusel</a:t>
            </a:r>
            <a:r>
              <a:rPr lang="en-US" sz="1000" dirty="0"/>
              <a:t> E, Traub M, Blasius A, Marquardt E. Results of humeral stump angulation osteotomy. Arch </a:t>
            </a:r>
            <a:r>
              <a:rPr lang="en-US" sz="1000" dirty="0" err="1"/>
              <a:t>Orthop</a:t>
            </a:r>
            <a:r>
              <a:rPr lang="en-US" sz="1000" dirty="0"/>
              <a:t> Trauma Surg 1997;116:263-265.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10951F-9BBC-1745-A65C-0F35A5EA0C5D}"/>
              </a:ext>
            </a:extLst>
          </p:cNvPr>
          <p:cNvSpPr txBox="1"/>
          <p:nvPr/>
        </p:nvSpPr>
        <p:spPr>
          <a:xfrm>
            <a:off x="6778905" y="5769380"/>
            <a:ext cx="3730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From: </a:t>
            </a:r>
            <a:r>
              <a:rPr lang="en-US" sz="1000" dirty="0" err="1"/>
              <a:t>Pierrie</a:t>
            </a:r>
            <a:r>
              <a:rPr lang="en-US" sz="1000" dirty="0"/>
              <a:t> AN, Gaston RG, Loeffler BJ. Current concepts in upper-extremity amputations.  J Hand Surg Am. 2018;43(7):657-667.</a:t>
            </a:r>
          </a:p>
        </p:txBody>
      </p:sp>
    </p:spTree>
    <p:extLst>
      <p:ext uri="{BB962C8B-B14F-4D97-AF65-F5344CB8AC3E}">
        <p14:creationId xmlns:p14="http://schemas.microsoft.com/office/powerpoint/2010/main" val="1465187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Above-Elbow Amputation</a:t>
            </a:r>
            <a:endParaRPr lang="en-US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Preservation of shoulder function improves the amputee’s likelihood of prosthetic use</a:t>
            </a:r>
            <a:r>
              <a:rPr lang="en-US" b="1" baseline="30000" dirty="0"/>
              <a:t>25</a:t>
            </a:r>
            <a:r>
              <a:rPr lang="en-US" b="1" dirty="0"/>
              <a:t> because the shoulder girdle will stabilize the limb while in space</a:t>
            </a:r>
          </a:p>
          <a:p>
            <a:endParaRPr lang="en-US" b="1" dirty="0"/>
          </a:p>
          <a:p>
            <a:r>
              <a:rPr lang="en-US" b="1" dirty="0" err="1"/>
              <a:t>Transhumeral</a:t>
            </a:r>
            <a:r>
              <a:rPr lang="en-US" b="1" dirty="0"/>
              <a:t> amputations should preserve at least 5-7 cm of the proximal humerus to maintain deltoid muscle function, improve prosthetic fit, and provide a more acceptable shoulder contour</a:t>
            </a:r>
            <a:r>
              <a:rPr lang="en-US" b="1" baseline="30000" dirty="0"/>
              <a:t>24</a:t>
            </a:r>
          </a:p>
        </p:txBody>
      </p:sp>
      <p:pic>
        <p:nvPicPr>
          <p:cNvPr id="5" name="Picture 4" descr="Screen Shot 2020-11-23 at 8.46.49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075" y="6196194"/>
            <a:ext cx="3917950" cy="349250"/>
          </a:xfrm>
          <a:prstGeom prst="rect">
            <a:avLst/>
          </a:prstGeom>
        </p:spPr>
      </p:pic>
      <p:pic>
        <p:nvPicPr>
          <p:cNvPr id="7" name="Picture 1" descr="page3image9979520">
            <a:extLst>
              <a:ext uri="{FF2B5EF4-FFF2-40B4-BE49-F238E27FC236}">
                <a16:creationId xmlns:a16="http://schemas.microsoft.com/office/drawing/2014/main" id="{DCDBE7CF-7E94-0A49-A74A-01495D2323E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t="36024"/>
          <a:stretch/>
        </p:blipFill>
        <p:spPr bwMode="auto">
          <a:xfrm>
            <a:off x="7245927" y="1690688"/>
            <a:ext cx="3068782" cy="402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F7051A-56D2-0348-B811-7E3D51D83E2B}"/>
              </a:ext>
            </a:extLst>
          </p:cNvPr>
          <p:cNvSpPr txBox="1"/>
          <p:nvPr/>
        </p:nvSpPr>
        <p:spPr>
          <a:xfrm>
            <a:off x="7269251" y="5718241"/>
            <a:ext cx="25809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From:  </a:t>
            </a:r>
            <a:r>
              <a:rPr lang="en-US" sz="1000" dirty="0" err="1"/>
              <a:t>Marchessault</a:t>
            </a:r>
            <a:r>
              <a:rPr lang="en-US" sz="1000" dirty="0"/>
              <a:t> JA, McKay PL, Hammer WC. Management of upper limb amputations J Hand Surg Am. 2011;36A:1718-1726.</a:t>
            </a:r>
          </a:p>
        </p:txBody>
      </p:sp>
    </p:spTree>
    <p:extLst>
      <p:ext uri="{BB962C8B-B14F-4D97-AF65-F5344CB8AC3E}">
        <p14:creationId xmlns:p14="http://schemas.microsoft.com/office/powerpoint/2010/main" val="1465187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Surgical Complications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160" y="1629832"/>
            <a:ext cx="6423950" cy="429247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Causes for revision surgery in 42 of 100 combat upper limb amputees:</a:t>
            </a:r>
            <a:r>
              <a:rPr lang="en-US" b="1" baseline="30000" dirty="0"/>
              <a:t>30</a:t>
            </a:r>
            <a:endParaRPr lang="en-US" b="1" dirty="0"/>
          </a:p>
          <a:p>
            <a:pPr lvl="1"/>
            <a:r>
              <a:rPr lang="en-US" b="1" dirty="0"/>
              <a:t>Heterotopic ossification (HO) – most common</a:t>
            </a:r>
          </a:p>
          <a:p>
            <a:pPr lvl="1"/>
            <a:r>
              <a:rPr lang="en-US" b="1" dirty="0"/>
              <a:t>Infection</a:t>
            </a:r>
          </a:p>
          <a:p>
            <a:pPr lvl="1"/>
            <a:r>
              <a:rPr lang="en-US" b="1" dirty="0"/>
              <a:t>Painful neuromas</a:t>
            </a:r>
          </a:p>
          <a:p>
            <a:pPr lvl="1"/>
            <a:r>
              <a:rPr lang="en-US" b="1" dirty="0"/>
              <a:t>Scars</a:t>
            </a:r>
          </a:p>
          <a:p>
            <a:pPr lvl="1"/>
            <a:r>
              <a:rPr lang="en-US" b="1" dirty="0"/>
              <a:t>Joint contracture</a:t>
            </a:r>
          </a:p>
          <a:p>
            <a:pPr lvl="1"/>
            <a:endParaRPr lang="en-US" b="1" dirty="0"/>
          </a:p>
          <a:p>
            <a:r>
              <a:rPr lang="en-US" b="1" dirty="0"/>
              <a:t>HO can cause pain, interfering with prosthetic wear, and joint stiffness</a:t>
            </a:r>
          </a:p>
          <a:p>
            <a:pPr lvl="1"/>
            <a:r>
              <a:rPr lang="en-US" b="1" dirty="0"/>
              <a:t>Prophylactic radiation and NSAID adjunct treatments are not standardized</a:t>
            </a:r>
            <a:r>
              <a:rPr lang="en-US" b="1" baseline="30000" dirty="0"/>
              <a:t>34</a:t>
            </a:r>
            <a:endParaRPr lang="en-US" b="1" dirty="0"/>
          </a:p>
          <a:p>
            <a:endParaRPr lang="en-US" b="1" dirty="0"/>
          </a:p>
        </p:txBody>
      </p:sp>
      <p:pic>
        <p:nvPicPr>
          <p:cNvPr id="5" name="Picture 4" descr="Screen Shot 2020-11-23 at 8.49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150" y="1518374"/>
            <a:ext cx="2986931" cy="42924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A0219B-B0AD-6848-9854-2F60CC359F34}"/>
              </a:ext>
            </a:extLst>
          </p:cNvPr>
          <p:cNvSpPr txBox="1"/>
          <p:nvPr/>
        </p:nvSpPr>
        <p:spPr>
          <a:xfrm>
            <a:off x="1343025" y="6043613"/>
            <a:ext cx="35290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30. </a:t>
            </a:r>
            <a:r>
              <a:rPr lang="en-US" sz="1000" dirty="0" err="1"/>
              <a:t>Tintle</a:t>
            </a:r>
            <a:r>
              <a:rPr lang="en-US" sz="1000" dirty="0"/>
              <a:t> SM, </a:t>
            </a:r>
            <a:r>
              <a:rPr lang="en-US" sz="1000" dirty="0" err="1"/>
              <a:t>Baechler</a:t>
            </a:r>
            <a:r>
              <a:rPr lang="en-US" sz="1000" dirty="0"/>
              <a:t> MF, Nanos GP, Forsberg JA, Potter BK. Operative complications following combat-related major upper extremity amputations. J Hand Surg 2010;35A(Suppl 1):S53-S54.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E4E00E-C2F4-0747-816A-F0D7A8A9EF53}"/>
              </a:ext>
            </a:extLst>
          </p:cNvPr>
          <p:cNvSpPr txBox="1"/>
          <p:nvPr/>
        </p:nvSpPr>
        <p:spPr>
          <a:xfrm>
            <a:off x="5043487" y="6029325"/>
            <a:ext cx="28860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34. Ring D, Jupiter JB. Operative release of </a:t>
            </a:r>
            <a:r>
              <a:rPr lang="en-US" sz="1000" dirty="0" err="1"/>
              <a:t>anklyosis</a:t>
            </a:r>
            <a:r>
              <a:rPr lang="en-US" sz="1000" dirty="0"/>
              <a:t> of the elbow due to heterotopic ossification. J Bone Joint Surg 2004;86A(Suppl 1):2-10.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053BB6-3AF2-444F-8C33-27698EC99BF9}"/>
              </a:ext>
            </a:extLst>
          </p:cNvPr>
          <p:cNvSpPr txBox="1"/>
          <p:nvPr/>
        </p:nvSpPr>
        <p:spPr>
          <a:xfrm>
            <a:off x="10336192" y="4949077"/>
            <a:ext cx="17709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From:  </a:t>
            </a:r>
            <a:r>
              <a:rPr lang="en-US" sz="1000" dirty="0" err="1"/>
              <a:t>Marchessault</a:t>
            </a:r>
            <a:r>
              <a:rPr lang="en-US" sz="1000" dirty="0"/>
              <a:t> JA, McKay PL, Hammer WC. Management of upper limb amputations J Hand Surg Am. 2011;36A:1718-1726.</a:t>
            </a:r>
          </a:p>
        </p:txBody>
      </p:sp>
    </p:spTree>
    <p:extLst>
      <p:ext uri="{BB962C8B-B14F-4D97-AF65-F5344CB8AC3E}">
        <p14:creationId xmlns:p14="http://schemas.microsoft.com/office/powerpoint/2010/main" val="1465187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Surgical Complications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24216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Neuroma formation/Phantom Pain</a:t>
            </a:r>
          </a:p>
          <a:p>
            <a:pPr lvl="1"/>
            <a:endParaRPr lang="en-US" sz="2000" b="1" dirty="0"/>
          </a:p>
          <a:p>
            <a:pPr lvl="1"/>
            <a:r>
              <a:rPr lang="en-US" sz="2000" b="1" dirty="0"/>
              <a:t>Any nerve lacerated with amputation can become painful</a:t>
            </a:r>
          </a:p>
          <a:p>
            <a:pPr lvl="1"/>
            <a:r>
              <a:rPr lang="en-US" sz="2000" b="1" dirty="0"/>
              <a:t>Many treatments, including resection, bury in muscle</a:t>
            </a:r>
          </a:p>
          <a:p>
            <a:pPr lvl="1"/>
            <a:endParaRPr lang="en-US" b="1" dirty="0"/>
          </a:p>
          <a:p>
            <a:r>
              <a:rPr lang="en-US" sz="2400" b="1" dirty="0"/>
              <a:t>Emerging techniques for decreasing Amputation Nerve Pain</a:t>
            </a:r>
          </a:p>
          <a:p>
            <a:pPr lvl="1"/>
            <a:r>
              <a:rPr lang="en-US" dirty="0"/>
              <a:t>Targeted Muscle Reinnervation (TMR)</a:t>
            </a:r>
          </a:p>
          <a:p>
            <a:pPr lvl="1"/>
            <a:r>
              <a:rPr lang="en-US" dirty="0"/>
              <a:t>Regenerative peripheral nerve interface (RPNI)</a:t>
            </a:r>
          </a:p>
          <a:p>
            <a:pPr lvl="1"/>
            <a:endParaRPr lang="en-US" b="1" dirty="0"/>
          </a:p>
          <a:p>
            <a:endParaRPr lang="en-US" b="1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488B44B-BEB8-9943-B526-A6ADDD87B3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8" t="53150" r="40276" b="26786"/>
          <a:stretch/>
        </p:blipFill>
        <p:spPr>
          <a:xfrm rot="5400000">
            <a:off x="6451603" y="1837110"/>
            <a:ext cx="3855508" cy="328405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54E6FF-FBD0-CB44-8461-FAD5C8F9DA35}"/>
              </a:ext>
            </a:extLst>
          </p:cNvPr>
          <p:cNvSpPr txBox="1"/>
          <p:nvPr/>
        </p:nvSpPr>
        <p:spPr>
          <a:xfrm>
            <a:off x="10506075" y="1481158"/>
            <a:ext cx="16859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Neuroma.  Photograph courtesy of Jeffrey </a:t>
            </a:r>
            <a:r>
              <a:rPr lang="en-US" sz="1000" dirty="0" err="1"/>
              <a:t>Marchessault</a:t>
            </a:r>
            <a:r>
              <a:rPr lang="en-US" sz="1000" dirty="0"/>
              <a:t> MD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66CA89-EB38-D54E-A93B-AE70E456407B}"/>
              </a:ext>
            </a:extLst>
          </p:cNvPr>
          <p:cNvSpPr txBox="1"/>
          <p:nvPr/>
        </p:nvSpPr>
        <p:spPr>
          <a:xfrm>
            <a:off x="1426580" y="6006212"/>
            <a:ext cx="20024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31. </a:t>
            </a:r>
            <a:r>
              <a:rPr lang="en-US" sz="1000" dirty="0" err="1"/>
              <a:t>Pierrie</a:t>
            </a:r>
            <a:r>
              <a:rPr lang="en-US" sz="1000" dirty="0"/>
              <a:t> SN, Gaston RG, Loeffler BJ Current concepts in upper-extremity amputations J Hand Surg Am. 2018;43(7):657-667. upper-extremity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46EF9E-9ABA-D04A-B667-7EDCF4C5EBC0}"/>
              </a:ext>
            </a:extLst>
          </p:cNvPr>
          <p:cNvSpPr txBox="1"/>
          <p:nvPr/>
        </p:nvSpPr>
        <p:spPr>
          <a:xfrm>
            <a:off x="3729843" y="6006212"/>
            <a:ext cx="300748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latin typeface="AdvFGD2"/>
              </a:rPr>
              <a:t>32. Preemptive Treatment of Phantom and</a:t>
            </a:r>
            <a:br>
              <a:rPr lang="en-US" altLang="en-US" sz="1000" dirty="0">
                <a:latin typeface="AdvFGD2"/>
              </a:rPr>
            </a:br>
            <a:r>
              <a:rPr lang="en-US" altLang="en-US" sz="1000" dirty="0">
                <a:latin typeface="AdvFGD2"/>
              </a:rPr>
              <a:t>Residual Limb Pain with Targeted Muscle Reinnervation at the Time of Major Limb Amputation . </a:t>
            </a:r>
            <a:r>
              <a:rPr lang="en-US" sz="1000" dirty="0"/>
              <a:t>J Am Coll </a:t>
            </a:r>
            <a:r>
              <a:rPr lang="en-US" sz="1000" dirty="0" err="1"/>
              <a:t>Surg</a:t>
            </a:r>
            <a:r>
              <a:rPr lang="en-US" sz="1000" dirty="0"/>
              <a:t> 2019;228:217e226.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latin typeface="AdvFGD2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9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589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EA62E-DB54-8A41-B601-0AA9B6F21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Targeted muscle reinnervation (TMR)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38C59-D026-174A-B5F1-7802A9852AB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Nerve transfer/Rerouting decreases pain, provides intuitive myoelectric control</a:t>
            </a:r>
          </a:p>
          <a:p>
            <a:pPr lvl="1"/>
            <a:r>
              <a:rPr lang="en-US" sz="2000" b="1" dirty="0"/>
              <a:t>Initially used for proximal arm amputations, now </a:t>
            </a:r>
            <a:r>
              <a:rPr lang="en-US" sz="2000" b="1" dirty="0" err="1"/>
              <a:t>transradial</a:t>
            </a:r>
            <a:r>
              <a:rPr lang="en-US" sz="2000" b="1" dirty="0"/>
              <a:t> level too</a:t>
            </a:r>
            <a:r>
              <a:rPr lang="en-US" sz="2000" b="1" baseline="30000" dirty="0"/>
              <a:t>31</a:t>
            </a:r>
          </a:p>
          <a:p>
            <a:pPr lvl="1"/>
            <a:r>
              <a:rPr lang="en-US" sz="2000" b="1" dirty="0"/>
              <a:t>Decreases neuroma pain and amputation pain</a:t>
            </a:r>
          </a:p>
          <a:p>
            <a:pPr lvl="1"/>
            <a:r>
              <a:rPr lang="en-US" sz="2000" b="1" dirty="0"/>
              <a:t>Emerging evidence for prophylactic TMR</a:t>
            </a:r>
            <a:r>
              <a:rPr lang="en-US" sz="2000" b="1" baseline="30000" dirty="0"/>
              <a:t>32</a:t>
            </a:r>
            <a:endParaRPr lang="en-US" sz="2000" b="1" dirty="0"/>
          </a:p>
          <a:p>
            <a:pPr lvl="1"/>
            <a:r>
              <a:rPr lang="en-US" sz="2000" b="1" dirty="0"/>
              <a:t>Amputation tips allowing for TMR: </a:t>
            </a:r>
          </a:p>
          <a:p>
            <a:pPr lvl="2"/>
            <a:r>
              <a:rPr lang="en-US" sz="1600" b="1" dirty="0"/>
              <a:t>Avoid aggressive traction neurectomy so nerves have enough length for transfer</a:t>
            </a:r>
          </a:p>
          <a:p>
            <a:pPr lvl="2"/>
            <a:r>
              <a:rPr lang="en-US" sz="1600" b="1" dirty="0"/>
              <a:t>Bury nerve ends into muscle for later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4B1AC7-35CF-1644-8AF8-C5F47739E96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980357-5B27-6F46-9D92-4A46C59AE5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9" t="2781" r="19233" b="14967"/>
          <a:stretch/>
        </p:blipFill>
        <p:spPr>
          <a:xfrm rot="16200000">
            <a:off x="6247323" y="2275009"/>
            <a:ext cx="2654295" cy="24798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60D2DD-0F4F-754B-AFA0-CBD1FE6685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5" t="4268" r="24638"/>
          <a:stretch/>
        </p:blipFill>
        <p:spPr>
          <a:xfrm rot="5400000">
            <a:off x="8946744" y="2055411"/>
            <a:ext cx="2654294" cy="29190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DCC5B9-0C6A-3E40-802D-2EC75729A79E}"/>
              </a:ext>
            </a:extLst>
          </p:cNvPr>
          <p:cNvSpPr txBox="1"/>
          <p:nvPr/>
        </p:nvSpPr>
        <p:spPr>
          <a:xfrm>
            <a:off x="7052521" y="4871232"/>
            <a:ext cx="35237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TMR </a:t>
            </a:r>
            <a:r>
              <a:rPr lang="en-US" sz="1100" dirty="0" err="1"/>
              <a:t>intraop</a:t>
            </a:r>
            <a:r>
              <a:rPr lang="en-US" sz="1100" dirty="0"/>
              <a:t>.  Photograph Courtesy of Jackie Geissler, MD.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8C0402-27A1-AF4B-988E-D613D1C688F6}"/>
              </a:ext>
            </a:extLst>
          </p:cNvPr>
          <p:cNvSpPr txBox="1"/>
          <p:nvPr/>
        </p:nvSpPr>
        <p:spPr>
          <a:xfrm>
            <a:off x="1213427" y="6074219"/>
            <a:ext cx="300748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latin typeface="AdvFGD2"/>
              </a:rPr>
              <a:t>32. Preemptive Treatment of Phantom and</a:t>
            </a:r>
            <a:br>
              <a:rPr lang="en-US" altLang="en-US" sz="1000" dirty="0">
                <a:latin typeface="AdvFGD2"/>
              </a:rPr>
            </a:br>
            <a:r>
              <a:rPr lang="en-US" altLang="en-US" sz="1000" dirty="0">
                <a:latin typeface="AdvFGD2"/>
              </a:rPr>
              <a:t>Residual Limb Pain with Targeted Muscle Reinnervation at the Time of Major Limb Amputation . </a:t>
            </a:r>
            <a:r>
              <a:rPr lang="en-US" sz="1000" dirty="0"/>
              <a:t>J Am Coll </a:t>
            </a:r>
            <a:r>
              <a:rPr lang="en-US" sz="1000" dirty="0" err="1"/>
              <a:t>Surg</a:t>
            </a:r>
            <a:r>
              <a:rPr lang="en-US" sz="1000" dirty="0"/>
              <a:t> 2019;228:217e226.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latin typeface="AdvFGD2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900" dirty="0">
              <a:latin typeface="Arial" panose="020B0604020202020204" pitchFamily="34" charset="0"/>
            </a:endParaRPr>
          </a:p>
        </p:txBody>
      </p:sp>
      <p:pic>
        <p:nvPicPr>
          <p:cNvPr id="18" name="Picture 1" descr="page1image5097552">
            <a:extLst>
              <a:ext uri="{FF2B5EF4-FFF2-40B4-BE49-F238E27FC236}">
                <a16:creationId xmlns:a16="http://schemas.microsoft.com/office/drawing/2014/main" id="{6272321D-BFDA-604C-BF07-DE88EA1D2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48" y="10508"/>
            <a:ext cx="9906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D2A5A23-0849-F148-A17F-AC6017B7899A}"/>
              </a:ext>
            </a:extLst>
          </p:cNvPr>
          <p:cNvSpPr txBox="1"/>
          <p:nvPr/>
        </p:nvSpPr>
        <p:spPr>
          <a:xfrm>
            <a:off x="4288856" y="6022660"/>
            <a:ext cx="300748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altLang="en-US" sz="1000" dirty="0">
                <a:latin typeface="AdvFGD2"/>
              </a:rPr>
              <a:t>33. </a:t>
            </a:r>
            <a:r>
              <a:rPr lang="en-US" sz="1000" dirty="0" err="1"/>
              <a:t>Kuiken</a:t>
            </a:r>
            <a:r>
              <a:rPr lang="en-US" sz="1000" dirty="0"/>
              <a:t>, Barlow, Hargrove, </a:t>
            </a:r>
            <a:r>
              <a:rPr lang="en-US" sz="1000" dirty="0" err="1"/>
              <a:t>Dumanian</a:t>
            </a:r>
            <a:r>
              <a:rPr lang="en-US" sz="1000" dirty="0"/>
              <a:t>.  Tech </a:t>
            </a:r>
            <a:r>
              <a:rPr lang="en-US" sz="1000" dirty="0" err="1"/>
              <a:t>Orthop</a:t>
            </a:r>
            <a:r>
              <a:rPr lang="en-US" sz="1000" dirty="0"/>
              <a:t>. 2017 June ; 32(2): 109–116. </a:t>
            </a:r>
          </a:p>
          <a:p>
            <a:r>
              <a:rPr lang="en-US" sz="1000" dirty="0"/>
              <a:t>Targeted Muscle Reinnervation for the Upper and Lower Extremity. </a:t>
            </a:r>
            <a:r>
              <a:rPr lang="en-US" altLang="en-US" sz="1000" dirty="0">
                <a:latin typeface="AdvFGD2"/>
              </a:rPr>
              <a:t> </a:t>
            </a:r>
            <a:endParaRPr lang="en-US" sz="10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latin typeface="AdvFGD2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9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2057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Psychological Considerations</a:t>
            </a:r>
            <a:endParaRPr lang="en-US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94% patients with severe hand injury report signs/symptoms of PTSD</a:t>
            </a:r>
            <a:r>
              <a:rPr lang="en-US" b="1" baseline="30000" dirty="0"/>
              <a:t>32</a:t>
            </a:r>
            <a:r>
              <a:rPr lang="en-US" b="1" dirty="0"/>
              <a:t> – don’t ignore it</a:t>
            </a:r>
          </a:p>
          <a:p>
            <a:r>
              <a:rPr lang="en-US" b="1" dirty="0"/>
              <a:t>PTSD is most common disabling non-amputation diagnosis in military amputees</a:t>
            </a:r>
            <a:r>
              <a:rPr lang="en-US" b="1" baseline="30000" dirty="0"/>
              <a:t>33</a:t>
            </a:r>
            <a:endParaRPr lang="en-US" b="1" dirty="0"/>
          </a:p>
          <a:p>
            <a:r>
              <a:rPr lang="en-US" b="1" dirty="0"/>
              <a:t>Surgeon should:</a:t>
            </a:r>
          </a:p>
          <a:p>
            <a:pPr lvl="1"/>
            <a:r>
              <a:rPr lang="en-US" b="1" dirty="0"/>
              <a:t>Be hopeful, informative about amputation</a:t>
            </a:r>
          </a:p>
          <a:p>
            <a:pPr lvl="1"/>
            <a:r>
              <a:rPr lang="en-US" b="1" dirty="0"/>
              <a:t>Recognize need for mental health consultation for PTSD, depression with persistent/chronic pain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9BEDCAD-4DFC-B34D-9C87-A1A7A03EBF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4" t="27674" r="47108" b="36099"/>
          <a:stretch/>
        </p:blipFill>
        <p:spPr>
          <a:xfrm>
            <a:off x="7054933" y="1690688"/>
            <a:ext cx="3162559" cy="435133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2CEAA3-B45D-774F-8AA3-B54170CFDC60}"/>
              </a:ext>
            </a:extLst>
          </p:cNvPr>
          <p:cNvSpPr txBox="1"/>
          <p:nvPr/>
        </p:nvSpPr>
        <p:spPr>
          <a:xfrm>
            <a:off x="7054933" y="6092765"/>
            <a:ext cx="1485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Photograph courtesy of Jeffrey </a:t>
            </a:r>
            <a:r>
              <a:rPr lang="en-US" sz="1000" dirty="0" err="1"/>
              <a:t>Marchessault</a:t>
            </a:r>
            <a:r>
              <a:rPr lang="en-US" sz="1000" dirty="0"/>
              <a:t> MD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6B9953-5F97-5A44-9F73-10911C7064EC}"/>
              </a:ext>
            </a:extLst>
          </p:cNvPr>
          <p:cNvSpPr txBox="1"/>
          <p:nvPr/>
        </p:nvSpPr>
        <p:spPr>
          <a:xfrm>
            <a:off x="1423687" y="6142481"/>
            <a:ext cx="24422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34. </a:t>
            </a:r>
            <a:r>
              <a:rPr lang="en-US" sz="1000" dirty="0" err="1"/>
              <a:t>Grunnert</a:t>
            </a:r>
            <a:r>
              <a:rPr lang="en-US" sz="1000" dirty="0"/>
              <a:t> BK, Smith CJ, Devine CA, et al. Early psychological aspects of severe hand injury . J Hand Surg Br 1988;13:177-180.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994F5E-FB7F-5F4C-BE83-7126AD7F357B}"/>
              </a:ext>
            </a:extLst>
          </p:cNvPr>
          <p:cNvSpPr txBox="1"/>
          <p:nvPr/>
        </p:nvSpPr>
        <p:spPr>
          <a:xfrm>
            <a:off x="4004841" y="6142481"/>
            <a:ext cx="27316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35. Tennent DJ, </a:t>
            </a:r>
            <a:r>
              <a:rPr lang="en-US" sz="1000" dirty="0" err="1"/>
              <a:t>Wenke</a:t>
            </a:r>
            <a:r>
              <a:rPr lang="en-US" sz="1000" dirty="0"/>
              <a:t> JC, Rivera JC, Krueger CA. Characterization and outcomes of upper extremity amputations. Injury. 2014;45:965-969.</a:t>
            </a:r>
          </a:p>
        </p:txBody>
      </p:sp>
    </p:spTree>
    <p:extLst>
      <p:ext uri="{BB962C8B-B14F-4D97-AF65-F5344CB8AC3E}">
        <p14:creationId xmlns:p14="http://schemas.microsoft.com/office/powerpoint/2010/main" val="41320484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UE Amputation Summary</a:t>
            </a:r>
            <a:endParaRPr lang="en-US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Upper limb amputation is the final result when surgical salvage is not possible</a:t>
            </a:r>
          </a:p>
          <a:p>
            <a:endParaRPr lang="en-US" b="1" dirty="0"/>
          </a:p>
          <a:p>
            <a:r>
              <a:rPr lang="en-US" b="1" dirty="0"/>
              <a:t>Preserving bony length, as well as shoulder/elbow function, improves the successful use of a prosthesis by the patient and can be accomplished with a multitude of techniques</a:t>
            </a:r>
          </a:p>
          <a:p>
            <a:endParaRPr lang="en-US" b="1" dirty="0"/>
          </a:p>
          <a:p>
            <a:r>
              <a:rPr lang="en-US" b="1" dirty="0"/>
              <a:t>The ULTIMATE goal of amputation surgery is to:</a:t>
            </a:r>
          </a:p>
          <a:p>
            <a:pPr lvl="1"/>
            <a:r>
              <a:rPr lang="en-US" b="1" dirty="0"/>
              <a:t>Provide a sensate residual limb that can best interact with the patient’s environment with and without a prosthesis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427C53D-7FAE-D047-B902-BF03613802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7" b="13595"/>
          <a:stretch/>
        </p:blipFill>
        <p:spPr>
          <a:xfrm rot="5400000">
            <a:off x="6242291" y="2184251"/>
            <a:ext cx="3762123" cy="212317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3B5707-BEC6-A643-B809-3F5B5D3731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8" r="4063" b="6094"/>
          <a:stretch/>
        </p:blipFill>
        <p:spPr>
          <a:xfrm>
            <a:off x="8850003" y="3338229"/>
            <a:ext cx="2838736" cy="28387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E2C741-BD84-E347-8A03-9C74C33D9D38}"/>
              </a:ext>
            </a:extLst>
          </p:cNvPr>
          <p:cNvSpPr txBox="1"/>
          <p:nvPr/>
        </p:nvSpPr>
        <p:spPr>
          <a:xfrm>
            <a:off x="7061764" y="5126901"/>
            <a:ext cx="1514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Photographs courtesy of Jeffrey </a:t>
            </a:r>
            <a:r>
              <a:rPr lang="en-US" sz="1000" dirty="0" err="1"/>
              <a:t>Marchessault</a:t>
            </a:r>
            <a:r>
              <a:rPr lang="en-US" sz="1000" dirty="0"/>
              <a:t> MD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5A588D-3D97-E343-BDEF-8AD69A9B9619}"/>
              </a:ext>
            </a:extLst>
          </p:cNvPr>
          <p:cNvSpPr/>
          <p:nvPr/>
        </p:nvSpPr>
        <p:spPr>
          <a:xfrm>
            <a:off x="7839307" y="1690688"/>
            <a:ext cx="736932" cy="2496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872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Marchessault</a:t>
            </a:r>
            <a:r>
              <a:rPr lang="en-US" dirty="0"/>
              <a:t>, Jeffrey A., Patricia L. McKay, and Warren C. </a:t>
            </a:r>
            <a:r>
              <a:rPr lang="en-US" dirty="0" err="1"/>
              <a:t>Hammert</a:t>
            </a:r>
            <a:r>
              <a:rPr lang="en-US" dirty="0"/>
              <a:t>. "Management of upper limb amputations." </a:t>
            </a:r>
            <a:r>
              <a:rPr lang="en-US" i="1" dirty="0"/>
              <a:t>The Journal of hand surgery</a:t>
            </a:r>
            <a:r>
              <a:rPr lang="en-US" dirty="0"/>
              <a:t> 36.10 (2011): 1718-1726.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236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Initial Wound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2014" y="2002116"/>
            <a:ext cx="5157787" cy="4150798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Must take into account overall condition of the patient, most have multisystem injuries</a:t>
            </a:r>
            <a:r>
              <a:rPr lang="en-US" b="1" baseline="30000" dirty="0"/>
              <a:t>4</a:t>
            </a:r>
          </a:p>
          <a:p>
            <a:endParaRPr lang="en-US" b="1" dirty="0"/>
          </a:p>
          <a:p>
            <a:r>
              <a:rPr lang="en-US" b="1" dirty="0"/>
              <a:t>Unique and vital function of the upper extremity require the surgeon to attempt salvage, including replantation when possible</a:t>
            </a:r>
            <a:r>
              <a:rPr lang="en-US" b="1" baseline="30000" dirty="0"/>
              <a:t>8</a:t>
            </a:r>
          </a:p>
          <a:p>
            <a:endParaRPr lang="en-US" b="1" dirty="0"/>
          </a:p>
          <a:p>
            <a:r>
              <a:rPr lang="en-US" b="1" dirty="0"/>
              <a:t>When amputation is likely, it should be delayed until patient/family can be involved in the decision making process</a:t>
            </a:r>
            <a:r>
              <a:rPr lang="en-US" b="1" baseline="30000" dirty="0"/>
              <a:t>9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DF5E0B2-D7E2-6A4F-A20D-AB5EB63CDE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41907"/>
          </a:xfrm>
        </p:spPr>
        <p:txBody>
          <a:bodyPr/>
          <a:lstStyle/>
          <a:p>
            <a:pPr algn="ctr"/>
            <a:r>
              <a:rPr lang="en-US" dirty="0"/>
              <a:t>Blast injury after debridement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7D9D9C8-EFFA-CC48-B691-0A5B3C211BD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6" t="22668" r="20526" b="16631"/>
          <a:stretch/>
        </p:blipFill>
        <p:spPr>
          <a:xfrm>
            <a:off x="6440092" y="2294700"/>
            <a:ext cx="4647404" cy="3589289"/>
          </a:xfrm>
        </p:spPr>
      </p:pic>
      <p:pic>
        <p:nvPicPr>
          <p:cNvPr id="4" name="Picture 3" descr="Screen Shot 2020-11-23 at 8.18.1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05" y="6180667"/>
            <a:ext cx="2811943" cy="378882"/>
          </a:xfrm>
          <a:prstGeom prst="rect">
            <a:avLst/>
          </a:prstGeom>
        </p:spPr>
      </p:pic>
      <p:pic>
        <p:nvPicPr>
          <p:cNvPr id="5" name="Picture 4" descr="Screen Shot 2020-11-23 at 8.18.26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99" y="6165419"/>
            <a:ext cx="2294467" cy="396248"/>
          </a:xfrm>
          <a:prstGeom prst="rect">
            <a:avLst/>
          </a:prstGeom>
        </p:spPr>
      </p:pic>
      <p:pic>
        <p:nvPicPr>
          <p:cNvPr id="6" name="Picture 5" descr="Screen Shot 2020-11-23 at 8.18.33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016" y="6138333"/>
            <a:ext cx="2385699" cy="4233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A03E3D-EC9B-4348-93F2-D0EEF1D5CF00}"/>
              </a:ext>
            </a:extLst>
          </p:cNvPr>
          <p:cNvSpPr txBox="1"/>
          <p:nvPr/>
        </p:nvSpPr>
        <p:spPr>
          <a:xfrm>
            <a:off x="11372850" y="53006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BB59E8-0039-994C-A386-53714A8E505C}"/>
              </a:ext>
            </a:extLst>
          </p:cNvPr>
          <p:cNvSpPr txBox="1"/>
          <p:nvPr/>
        </p:nvSpPr>
        <p:spPr>
          <a:xfrm>
            <a:off x="9793578" y="5923947"/>
            <a:ext cx="1671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Photograph courtesy of Jeffrey </a:t>
            </a:r>
            <a:r>
              <a:rPr lang="en-US" sz="1000" dirty="0" err="1"/>
              <a:t>Marchessault</a:t>
            </a:r>
            <a:r>
              <a:rPr lang="en-US" sz="1000" dirty="0"/>
              <a:t> MD</a:t>
            </a:r>
          </a:p>
        </p:txBody>
      </p:sp>
    </p:spTree>
    <p:extLst>
      <p:ext uri="{BB962C8B-B14F-4D97-AF65-F5344CB8AC3E}">
        <p14:creationId xmlns:p14="http://schemas.microsoft.com/office/powerpoint/2010/main" val="2178346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Early Surgical Management </a:t>
            </a:r>
            <a:r>
              <a:rPr lang="mr-IN" u="sng" dirty="0"/>
              <a:t>–</a:t>
            </a:r>
            <a:r>
              <a:rPr lang="en-US" u="sng" dirty="0"/>
              <a:t> 3 Basic Tenets</a:t>
            </a:r>
            <a:endParaRPr lang="en-US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00138"/>
            <a:ext cx="5181600" cy="5076825"/>
          </a:xfrm>
        </p:spPr>
        <p:txBody>
          <a:bodyPr>
            <a:normAutofit/>
          </a:bodyPr>
          <a:lstStyle/>
          <a:p>
            <a:endParaRPr lang="en-US" b="1" dirty="0"/>
          </a:p>
          <a:p>
            <a:r>
              <a:rPr lang="en-US" b="1" dirty="0"/>
              <a:t>Thorough sharp debridement of contaminated tissue</a:t>
            </a:r>
          </a:p>
          <a:p>
            <a:endParaRPr lang="en-US" b="1" dirty="0"/>
          </a:p>
          <a:p>
            <a:r>
              <a:rPr lang="en-US" b="1" dirty="0"/>
              <a:t>Retention of all viable tissue for subsequent reconstruction amputation coverage</a:t>
            </a:r>
          </a:p>
          <a:p>
            <a:endParaRPr lang="en-US" b="1" dirty="0"/>
          </a:p>
          <a:p>
            <a:r>
              <a:rPr lang="en-US" b="1" dirty="0"/>
              <a:t>Maintenance of the highest potential for patient function with/without a prosthesis</a:t>
            </a:r>
            <a:r>
              <a:rPr lang="en-US" b="1" baseline="30000" dirty="0"/>
              <a:t>11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AB24D04-15DD-6444-82F1-FBBCE6267E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4" r="14842"/>
          <a:stretch/>
        </p:blipFill>
        <p:spPr>
          <a:xfrm rot="5400000">
            <a:off x="7792393" y="124801"/>
            <a:ext cx="2168948" cy="4952392"/>
          </a:xfrm>
        </p:spPr>
      </p:pic>
      <p:pic>
        <p:nvPicPr>
          <p:cNvPr id="4" name="Picture 3" descr="Screen Shot 2020-11-23 at 8.20.03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832" y="6149190"/>
            <a:ext cx="3691467" cy="5077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DA4018-7819-7B45-93AC-6407B40BEC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1" b="26620"/>
          <a:stretch/>
        </p:blipFill>
        <p:spPr>
          <a:xfrm>
            <a:off x="6366931" y="3804222"/>
            <a:ext cx="4986132" cy="2372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BC8C41-1A61-5943-83B6-D8E345B9C9C4}"/>
              </a:ext>
            </a:extLst>
          </p:cNvPr>
          <p:cNvSpPr txBox="1"/>
          <p:nvPr/>
        </p:nvSpPr>
        <p:spPr>
          <a:xfrm>
            <a:off x="6529388" y="6343650"/>
            <a:ext cx="1743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Photographs courtesy of Jeffrey </a:t>
            </a:r>
            <a:r>
              <a:rPr lang="en-US" sz="1000" dirty="0" err="1"/>
              <a:t>Marchessault</a:t>
            </a:r>
            <a:r>
              <a:rPr lang="en-US" sz="1000" dirty="0"/>
              <a:t> MD</a:t>
            </a:r>
          </a:p>
        </p:txBody>
      </p:sp>
    </p:spTree>
    <p:extLst>
      <p:ext uri="{BB962C8B-B14F-4D97-AF65-F5344CB8AC3E}">
        <p14:creationId xmlns:p14="http://schemas.microsoft.com/office/powerpoint/2010/main" val="2178346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Early Surgical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Initial focus is often on the bony injury, but the status and handling of soft tissues are often the best predictors of limb length and final closure options</a:t>
            </a:r>
            <a:r>
              <a:rPr lang="en-US" b="1" baseline="30000" dirty="0"/>
              <a:t>9</a:t>
            </a:r>
          </a:p>
          <a:p>
            <a:endParaRPr lang="en-US" b="1" dirty="0"/>
          </a:p>
          <a:p>
            <a:r>
              <a:rPr lang="en-US" b="1" dirty="0"/>
              <a:t>Nerve injuries can be addressed later with repair, reconstruction, or nerve/tendon transfer</a:t>
            </a:r>
          </a:p>
          <a:p>
            <a:endParaRPr lang="en-US" b="1" dirty="0"/>
          </a:p>
          <a:p>
            <a:r>
              <a:rPr lang="en-US" b="1" dirty="0"/>
              <a:t>Ultimately, decision to amputate is made when limb salvage results in a less functional outcome than the amputation AND the patient understands/agrees with the surgical decision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0CB1A51-93E2-7E48-AD5D-136B66C830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664" y="1871662"/>
            <a:ext cx="3263503" cy="4351338"/>
          </a:xfrm>
        </p:spPr>
      </p:pic>
      <p:pic>
        <p:nvPicPr>
          <p:cNvPr id="4" name="Picture 3" descr="Screen Shot 2020-11-23 at 8.18.33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183" y="6223000"/>
            <a:ext cx="2385699" cy="4233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B21AB6-57F3-6046-871B-563163E85368}"/>
              </a:ext>
            </a:extLst>
          </p:cNvPr>
          <p:cNvSpPr txBox="1"/>
          <p:nvPr/>
        </p:nvSpPr>
        <p:spPr>
          <a:xfrm>
            <a:off x="7526664" y="6257275"/>
            <a:ext cx="1557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Photograph courtesy of Jeffrey </a:t>
            </a:r>
            <a:r>
              <a:rPr lang="en-US" sz="1000" dirty="0" err="1"/>
              <a:t>Marchessault</a:t>
            </a:r>
            <a:r>
              <a:rPr lang="en-US" sz="1000" dirty="0"/>
              <a:t> MD</a:t>
            </a:r>
          </a:p>
        </p:txBody>
      </p:sp>
    </p:spTree>
    <p:extLst>
      <p:ext uri="{BB962C8B-B14F-4D97-AF65-F5344CB8AC3E}">
        <p14:creationId xmlns:p14="http://schemas.microsoft.com/office/powerpoint/2010/main" val="2178346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Early Surgical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Best to delay upper limb amputation until patient and family are in agreement</a:t>
            </a:r>
          </a:p>
          <a:p>
            <a:pPr lvl="1"/>
            <a:r>
              <a:rPr lang="en-US" b="1" dirty="0"/>
              <a:t>But, surgeon input into need for amputation carries weight</a:t>
            </a:r>
          </a:p>
          <a:p>
            <a:pPr lvl="1"/>
            <a:r>
              <a:rPr lang="en-US" b="1" dirty="0"/>
              <a:t>Patients getting prosthesis &lt;60 days from amputation more likely to use it</a:t>
            </a:r>
          </a:p>
          <a:p>
            <a:pPr lvl="1"/>
            <a:endParaRPr lang="en-US" b="1" dirty="0"/>
          </a:p>
          <a:p>
            <a:r>
              <a:rPr lang="en-US" b="1" dirty="0"/>
              <a:t>Multidisciplinary approach best in non-emergency situations</a:t>
            </a:r>
          </a:p>
          <a:p>
            <a:pPr lvl="1"/>
            <a:r>
              <a:rPr lang="en-US" b="1" dirty="0"/>
              <a:t>Prosthetist and patients with prosthetic are invaluable resources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B21AB6-57F3-6046-871B-563163E85368}"/>
              </a:ext>
            </a:extLst>
          </p:cNvPr>
          <p:cNvSpPr txBox="1"/>
          <p:nvPr/>
        </p:nvSpPr>
        <p:spPr>
          <a:xfrm>
            <a:off x="7722984" y="6077181"/>
            <a:ext cx="1478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Photograph courtesy of Jeffrey </a:t>
            </a:r>
            <a:r>
              <a:rPr lang="en-US" sz="1000" dirty="0" err="1"/>
              <a:t>Marchessault</a:t>
            </a:r>
            <a:r>
              <a:rPr lang="en-US" sz="1000" dirty="0"/>
              <a:t> MD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825424B-76EE-744A-BCA3-AFEA575E4F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2"/>
          <a:stretch/>
        </p:blipFill>
        <p:spPr>
          <a:xfrm rot="5400000">
            <a:off x="7024685" y="2489003"/>
            <a:ext cx="4352925" cy="2756296"/>
          </a:xfr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B20BAEC2-BA85-D746-A6A3-10167EA83003}"/>
              </a:ext>
            </a:extLst>
          </p:cNvPr>
          <p:cNvSpPr/>
          <p:nvPr/>
        </p:nvSpPr>
        <p:spPr>
          <a:xfrm rot="20159352">
            <a:off x="9102607" y="3876967"/>
            <a:ext cx="615385" cy="712152"/>
          </a:xfrm>
          <a:prstGeom prst="parallelogram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FA418E-EA44-FB4E-BC53-638FF41933B3}"/>
              </a:ext>
            </a:extLst>
          </p:cNvPr>
          <p:cNvSpPr/>
          <p:nvPr/>
        </p:nvSpPr>
        <p:spPr>
          <a:xfrm>
            <a:off x="8758282" y="2141035"/>
            <a:ext cx="851917" cy="1920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91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Once Amputation is Chosen</a:t>
            </a:r>
            <a:r>
              <a:rPr lang="mr-IN" u="sng" dirty="0"/>
              <a:t>…</a:t>
            </a:r>
            <a:endParaRPr lang="en-US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Preservation of length and joint function are of paramount concern</a:t>
            </a:r>
          </a:p>
          <a:p>
            <a:endParaRPr lang="en-US" b="1" dirty="0"/>
          </a:p>
          <a:p>
            <a:r>
              <a:rPr lang="en-US" b="1" dirty="0"/>
              <a:t>Techniques to preserve limb length when residual soft tissue is inadequate to allow stump closure:</a:t>
            </a:r>
          </a:p>
          <a:p>
            <a:pPr lvl="1"/>
            <a:r>
              <a:rPr lang="en-US" b="1" dirty="0"/>
              <a:t>Skin grafts</a:t>
            </a:r>
          </a:p>
          <a:p>
            <a:pPr lvl="1"/>
            <a:r>
              <a:rPr lang="en-US" b="1" dirty="0"/>
              <a:t>Dermal substitutes</a:t>
            </a:r>
          </a:p>
          <a:p>
            <a:pPr lvl="1"/>
            <a:r>
              <a:rPr lang="en-US" b="1" dirty="0"/>
              <a:t>Filleted flaps</a:t>
            </a:r>
          </a:p>
          <a:p>
            <a:pPr lvl="1"/>
            <a:r>
              <a:rPr lang="en-US" b="1" dirty="0"/>
              <a:t>Free tissue transfer</a:t>
            </a:r>
          </a:p>
          <a:p>
            <a:endParaRPr lang="en-US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B894E57-54B2-3540-8AF0-E9AAC3D20B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7" t="14129" r="4492" b="10513"/>
          <a:stretch/>
        </p:blipFill>
        <p:spPr>
          <a:xfrm>
            <a:off x="6304779" y="1825625"/>
            <a:ext cx="5049021" cy="435133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B06520-E98A-D249-8FD8-DB9204ED3E61}"/>
              </a:ext>
            </a:extLst>
          </p:cNvPr>
          <p:cNvSpPr txBox="1"/>
          <p:nvPr/>
        </p:nvSpPr>
        <p:spPr>
          <a:xfrm>
            <a:off x="6304779" y="6176963"/>
            <a:ext cx="1544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Photograph courtesy of Jeffrey </a:t>
            </a:r>
            <a:r>
              <a:rPr lang="en-US" sz="1000" dirty="0" err="1"/>
              <a:t>Marchessault</a:t>
            </a:r>
            <a:r>
              <a:rPr lang="en-US" sz="1000" dirty="0"/>
              <a:t> MD</a:t>
            </a:r>
          </a:p>
        </p:txBody>
      </p:sp>
    </p:spTree>
    <p:extLst>
      <p:ext uri="{BB962C8B-B14F-4D97-AF65-F5344CB8AC3E}">
        <p14:creationId xmlns:p14="http://schemas.microsoft.com/office/powerpoint/2010/main" val="2178346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Latissimus Dorsi Flap to Preserve Length</a:t>
            </a:r>
            <a:endParaRPr lang="en-US" b="1" u="sng" dirty="0"/>
          </a:p>
        </p:txBody>
      </p:sp>
      <p:pic>
        <p:nvPicPr>
          <p:cNvPr id="1025" name="Picture 1" descr="page3image9979520">
            <a:extLst>
              <a:ext uri="{FF2B5EF4-FFF2-40B4-BE49-F238E27FC236}">
                <a16:creationId xmlns:a16="http://schemas.microsoft.com/office/drawing/2014/main" id="{493EDC00-470A-4A4C-9863-D3BF37EB4F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785" y="2419893"/>
            <a:ext cx="7685650" cy="394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0DA409-ED3F-A343-865B-3D029F5EE018}"/>
              </a:ext>
            </a:extLst>
          </p:cNvPr>
          <p:cNvSpPr txBox="1"/>
          <p:nvPr/>
        </p:nvSpPr>
        <p:spPr>
          <a:xfrm>
            <a:off x="1845275" y="1562193"/>
            <a:ext cx="8501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Preservation of length following failed arm replantation using latissimus dorsi flap to accommodate upper extremity prosthesis.  Consultation with a prosthetist to determine level of amputation can be helpful if available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4B844D-2B87-8D40-8EDC-330482A72E3B}"/>
              </a:ext>
            </a:extLst>
          </p:cNvPr>
          <p:cNvSpPr txBox="1"/>
          <p:nvPr/>
        </p:nvSpPr>
        <p:spPr>
          <a:xfrm>
            <a:off x="1845275" y="6372864"/>
            <a:ext cx="3796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From:  </a:t>
            </a:r>
            <a:r>
              <a:rPr lang="en-US" sz="1000" dirty="0" err="1"/>
              <a:t>Marchessault</a:t>
            </a:r>
            <a:r>
              <a:rPr lang="en-US" sz="1000" dirty="0"/>
              <a:t> JA, McKay PL, Hammer WC. Management of upper limb amputations J Hand Surg Am. 2011;36A:1718-1726.</a:t>
            </a:r>
          </a:p>
        </p:txBody>
      </p:sp>
    </p:spTree>
    <p:extLst>
      <p:ext uri="{BB962C8B-B14F-4D97-AF65-F5344CB8AC3E}">
        <p14:creationId xmlns:p14="http://schemas.microsoft.com/office/powerpoint/2010/main" val="3512552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Finger Amputation</a:t>
            </a:r>
            <a:endParaRPr lang="en-US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690688"/>
            <a:ext cx="5157787" cy="4498975"/>
          </a:xfrm>
        </p:spPr>
        <p:txBody>
          <a:bodyPr>
            <a:normAutofit/>
          </a:bodyPr>
          <a:lstStyle/>
          <a:p>
            <a:r>
              <a:rPr lang="en-US" b="1" dirty="0"/>
              <a:t>Consider primary amputation when 4 or more of 6 basic components injured</a:t>
            </a:r>
          </a:p>
          <a:p>
            <a:pPr lvl="1"/>
            <a:r>
              <a:rPr lang="en-US" b="1" dirty="0"/>
              <a:t>Bone</a:t>
            </a:r>
          </a:p>
          <a:p>
            <a:pPr lvl="1"/>
            <a:r>
              <a:rPr lang="en-US" b="1" dirty="0"/>
              <a:t>Vessels</a:t>
            </a:r>
          </a:p>
          <a:p>
            <a:pPr lvl="1"/>
            <a:r>
              <a:rPr lang="en-US" b="1" dirty="0"/>
              <a:t>Tendons</a:t>
            </a:r>
          </a:p>
          <a:p>
            <a:pPr lvl="1"/>
            <a:r>
              <a:rPr lang="en-US" b="1" dirty="0"/>
              <a:t>Nerves</a:t>
            </a:r>
          </a:p>
          <a:p>
            <a:pPr lvl="1"/>
            <a:r>
              <a:rPr lang="en-US" b="1" dirty="0"/>
              <a:t>Skin</a:t>
            </a:r>
          </a:p>
          <a:p>
            <a:pPr lvl="1"/>
            <a:r>
              <a:rPr lang="en-US" b="1" dirty="0"/>
              <a:t>Joint</a:t>
            </a:r>
          </a:p>
          <a:p>
            <a:pPr marL="0" indent="0">
              <a:buNone/>
            </a:pPr>
            <a:endParaRPr lang="en-US" b="1" dirty="0"/>
          </a:p>
          <a:p>
            <a:endParaRPr lang="en-US" b="1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956A88-156C-A34B-9D95-D3EB0B0418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 dirty="0"/>
              <a:t>Revascularization of this severely injured finger will result in stiff, insensate finger later requiring amputation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7B0E4FD-3078-6E40-BF40-70EB07D8058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194" y="2747169"/>
            <a:ext cx="4521200" cy="32004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03F74D-1B57-504E-AE28-2C4AE5D51439}"/>
              </a:ext>
            </a:extLst>
          </p:cNvPr>
          <p:cNvSpPr txBox="1"/>
          <p:nvPr/>
        </p:nvSpPr>
        <p:spPr>
          <a:xfrm>
            <a:off x="6529388" y="6200775"/>
            <a:ext cx="1628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Photograph courtesy of Jeffrey </a:t>
            </a:r>
            <a:r>
              <a:rPr lang="en-US" sz="1000" dirty="0" err="1"/>
              <a:t>Marchessault</a:t>
            </a:r>
            <a:r>
              <a:rPr lang="en-US" sz="1000" dirty="0"/>
              <a:t> MD</a:t>
            </a:r>
          </a:p>
        </p:txBody>
      </p:sp>
    </p:spTree>
    <p:extLst>
      <p:ext uri="{BB962C8B-B14F-4D97-AF65-F5344CB8AC3E}">
        <p14:creationId xmlns:p14="http://schemas.microsoft.com/office/powerpoint/2010/main" val="2178346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8132</TotalTime>
  <Words>2048</Words>
  <Application>Microsoft Office PowerPoint</Application>
  <PresentationFormat>Widescreen</PresentationFormat>
  <Paragraphs>237</Paragraphs>
  <Slides>29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AdvFGD2</vt:lpstr>
      <vt:lpstr>Arial</vt:lpstr>
      <vt:lpstr>Calibri</vt:lpstr>
      <vt:lpstr>Calibri Light</vt:lpstr>
      <vt:lpstr>Office Theme</vt:lpstr>
      <vt:lpstr>Upper Extremity Amputations</vt:lpstr>
      <vt:lpstr>Epidemiology</vt:lpstr>
      <vt:lpstr>Initial Wound Management</vt:lpstr>
      <vt:lpstr>Early Surgical Management – 3 Basic Tenets</vt:lpstr>
      <vt:lpstr>Early Surgical Management</vt:lpstr>
      <vt:lpstr>Early Surgical Management</vt:lpstr>
      <vt:lpstr>Once Amputation is Chosen…</vt:lpstr>
      <vt:lpstr>Latissimus Dorsi Flap to Preserve Length</vt:lpstr>
      <vt:lpstr>Finger Amputation</vt:lpstr>
      <vt:lpstr>Finger Amputation</vt:lpstr>
      <vt:lpstr>Thumb Amputation</vt:lpstr>
      <vt:lpstr>Partial Hand Amputation</vt:lpstr>
      <vt:lpstr>Wrist Disarticulation</vt:lpstr>
      <vt:lpstr>Transradial Amputation</vt:lpstr>
      <vt:lpstr>Transradial Amputation Basic Tenets</vt:lpstr>
      <vt:lpstr>Transradial Amputation</vt:lpstr>
      <vt:lpstr>Transradial Amputation</vt:lpstr>
      <vt:lpstr>Transradial Amputation</vt:lpstr>
      <vt:lpstr>Elbow Disarticulation</vt:lpstr>
      <vt:lpstr>Elbow Disarticulation</vt:lpstr>
      <vt:lpstr>Above-Elbow Amputation</vt:lpstr>
      <vt:lpstr>Above-Elbow Amputation</vt:lpstr>
      <vt:lpstr>Above-Elbow Amputation</vt:lpstr>
      <vt:lpstr>Surgical Complications</vt:lpstr>
      <vt:lpstr>Surgical Complications</vt:lpstr>
      <vt:lpstr>Targeted muscle reinnervation (TMR)</vt:lpstr>
      <vt:lpstr>Psychological Considerations</vt:lpstr>
      <vt:lpstr>UE Amputation Summary</vt:lpstr>
      <vt:lpstr>Other References</vt:lpstr>
    </vt:vector>
  </TitlesOfParts>
  <Company>Penn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Mehta, Samir</dc:creator>
  <cp:lastModifiedBy>Sharon Moore</cp:lastModifiedBy>
  <cp:revision>98</cp:revision>
  <dcterms:created xsi:type="dcterms:W3CDTF">2020-05-02T17:28:30Z</dcterms:created>
  <dcterms:modified xsi:type="dcterms:W3CDTF">2021-06-12T19:06:33Z</dcterms:modified>
</cp:coreProperties>
</file>