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9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7" name="Shape 97"/>
          <p:cNvSpPr>
            <a:spLocks noGrp="1" noRot="1" noChangeAspect="1"/>
          </p:cNvSpPr>
          <p:nvPr>
            <p:ph type="sldImg"/>
          </p:nvPr>
        </p:nvSpPr>
        <p:spPr>
          <a:xfrm>
            <a:off x="1143000" y="685800"/>
            <a:ext cx="4572000" cy="3429000"/>
          </a:xfrm>
          <a:prstGeom prst="rect">
            <a:avLst/>
          </a:prstGeom>
        </p:spPr>
        <p:txBody>
          <a:bodyPr/>
          <a:lstStyle/>
          <a:p>
            <a:endParaRPr/>
          </a:p>
        </p:txBody>
      </p:sp>
      <p:sp>
        <p:nvSpPr>
          <p:cNvPr id="98" name="Shape 9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r>
              <a:t>Insert xray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r>
              <a:t>Include xrays</a:t>
            </a:r>
          </a:p>
          <a:p>
            <a:r>
              <a:t>This slide should be moved up in the talk where you are discussing indications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noRot="1" noChangeAspect="1"/>
          </p:cNvSpPr>
          <p:nvPr>
            <p:ph type="sldImg"/>
          </p:nvPr>
        </p:nvSpPr>
        <p:spPr>
          <a:prstGeom prst="rect">
            <a:avLst/>
          </a:prstGeom>
        </p:spPr>
        <p:txBody>
          <a:bodyPr/>
          <a:lstStyle/>
          <a:p>
            <a:endParaRPr/>
          </a:p>
        </p:txBody>
      </p:sp>
      <p:sp>
        <p:nvSpPr>
          <p:cNvPr id="269" name="Shape 269"/>
          <p:cNvSpPr>
            <a:spLocks noGrp="1"/>
          </p:cNvSpPr>
          <p:nvPr>
            <p:ph type="body" sz="quarter" idx="1"/>
          </p:nvPr>
        </p:nvSpPr>
        <p:spPr>
          <a:prstGeom prst="rect">
            <a:avLst/>
          </a:prstGeom>
        </p:spPr>
        <p:txBody>
          <a:bodyPr/>
          <a:lstStyle/>
          <a:p>
            <a:r>
              <a:t>Might delete this slide. Might be true but doesn’t come up that often.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Shape 429"/>
          <p:cNvSpPr>
            <a:spLocks noGrp="1" noRot="1" noChangeAspect="1"/>
          </p:cNvSpPr>
          <p:nvPr>
            <p:ph type="sldImg"/>
          </p:nvPr>
        </p:nvSpPr>
        <p:spPr>
          <a:prstGeom prst="rect">
            <a:avLst/>
          </a:prstGeom>
        </p:spPr>
        <p:txBody>
          <a:bodyPr/>
          <a:lstStyle/>
          <a:p>
            <a:endParaRPr/>
          </a:p>
        </p:txBody>
      </p:sp>
      <p:sp>
        <p:nvSpPr>
          <p:cNvPr id="430" name="Shape 430"/>
          <p:cNvSpPr>
            <a:spLocks noGrp="1"/>
          </p:cNvSpPr>
          <p:nvPr>
            <p:ph type="body" sz="quarter" idx="1"/>
          </p:nvPr>
        </p:nvSpPr>
        <p:spPr>
          <a:prstGeom prst="rect">
            <a:avLst/>
          </a:prstGeom>
        </p:spPr>
        <p:txBody>
          <a:bodyPr/>
          <a:lstStyle/>
          <a:p>
            <a:r>
              <a:t>Minimally invasive vs. adjunct to usual techniques.</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3" name="Title Text"/>
          <p:cNvSpPr txBox="1">
            <a:spLocks noGrp="1"/>
          </p:cNvSpPr>
          <p:nvPr>
            <p:ph type="title"/>
          </p:nvPr>
        </p:nvSpPr>
        <p:spPr>
          <a:xfrm>
            <a:off x="1524000" y="1122362"/>
            <a:ext cx="9144000" cy="2387601"/>
          </a:xfrm>
          <a:prstGeom prst="rect">
            <a:avLst/>
          </a:prstGeom>
        </p:spPr>
        <p:txBody>
          <a:bodyPr anchor="b"/>
          <a:lstStyle>
            <a:lvl1pPr algn="ctr">
              <a:defRPr sz="6000">
                <a:solidFill>
                  <a:srgbClr val="002060"/>
                </a:solidFill>
              </a:defRPr>
            </a:lvl1pPr>
          </a:lstStyle>
          <a:p>
            <a:r>
              <a:t>Title Text</a:t>
            </a:r>
          </a:p>
        </p:txBody>
      </p:sp>
      <p:sp>
        <p:nvSpPr>
          <p:cNvPr id="14" name="Body Level One…"/>
          <p:cNvSpPr txBox="1">
            <a:spLocks noGrp="1"/>
          </p:cNvSpPr>
          <p:nvPr>
            <p:ph type="body" sz="quarter" idx="1"/>
          </p:nvPr>
        </p:nvSpPr>
        <p:spPr>
          <a:xfrm>
            <a:off x="1524000" y="3602037"/>
            <a:ext cx="9144000" cy="1655765"/>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pic>
        <p:nvPicPr>
          <p:cNvPr id="15" name="Picture 6" descr="Picture 6"/>
          <p:cNvPicPr>
            <a:picLocks noChangeAspect="1"/>
          </p:cNvPicPr>
          <p:nvPr/>
        </p:nvPicPr>
        <p:blipFill>
          <a:blip r:embed="rId2"/>
          <a:stretch>
            <a:fillRect/>
          </a:stretch>
        </p:blipFill>
        <p:spPr>
          <a:xfrm>
            <a:off x="173419" y="6162125"/>
            <a:ext cx="1043540" cy="591210"/>
          </a:xfrm>
          <a:prstGeom prst="rect">
            <a:avLst/>
          </a:prstGeom>
          <a:ln w="12700">
            <a:miter lim="400000"/>
          </a:ln>
        </p:spPr>
      </p:pic>
      <p:sp>
        <p:nvSpPr>
          <p:cNvPr id="16" name="Rectangle 7"/>
          <p:cNvSpPr txBox="1"/>
          <p:nvPr/>
        </p:nvSpPr>
        <p:spPr>
          <a:xfrm>
            <a:off x="9999442" y="6366555"/>
            <a:ext cx="3063655" cy="3924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400" b="1"/>
            </a:pPr>
            <a:r>
              <a:t>C</a:t>
            </a:r>
            <a:r>
              <a:rPr sz="1600"/>
              <a:t>ore</a:t>
            </a:r>
            <a:r>
              <a:t> C</a:t>
            </a:r>
            <a:r>
              <a:rPr sz="1600"/>
              <a:t>urriculum</a:t>
            </a:r>
            <a:r>
              <a:t> V5</a:t>
            </a:r>
          </a:p>
        </p:txBody>
      </p:sp>
      <p:sp>
        <p:nvSpPr>
          <p:cNvPr id="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4" name="Title Text"/>
          <p:cNvSpPr txBox="1">
            <a:spLocks noGrp="1"/>
          </p:cNvSpPr>
          <p:nvPr>
            <p:ph type="title"/>
          </p:nvPr>
        </p:nvSpPr>
        <p:spPr>
          <a:prstGeom prst="rect">
            <a:avLst/>
          </a:prstGeom>
        </p:spPr>
        <p:txBody>
          <a:bodyPr/>
          <a:lstStyle/>
          <a:p>
            <a:r>
              <a:t>Title Text</a:t>
            </a:r>
          </a:p>
        </p:txBody>
      </p:sp>
      <p:sp>
        <p:nvSpPr>
          <p:cNvPr id="2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3" name="Title Text"/>
          <p:cNvSpPr txBox="1">
            <a:spLocks noGrp="1"/>
          </p:cNvSpPr>
          <p:nvPr>
            <p:ph type="title"/>
          </p:nvPr>
        </p:nvSpPr>
        <p:spPr>
          <a:xfrm>
            <a:off x="831850" y="1709738"/>
            <a:ext cx="10515600" cy="2852737"/>
          </a:xfrm>
          <a:prstGeom prst="rect">
            <a:avLst/>
          </a:prstGeom>
        </p:spPr>
        <p:txBody>
          <a:bodyPr anchor="b"/>
          <a:lstStyle>
            <a:lvl1pPr>
              <a:defRPr sz="6000">
                <a:solidFill>
                  <a:srgbClr val="002060"/>
                </a:solidFill>
              </a:defRPr>
            </a:lvl1pPr>
          </a:lstStyle>
          <a:p>
            <a:r>
              <a:t>Title Text</a:t>
            </a:r>
          </a:p>
        </p:txBody>
      </p:sp>
      <p:sp>
        <p:nvSpPr>
          <p:cNvPr id="34" name="Body Level One…"/>
          <p:cNvSpPr txBox="1">
            <a:spLocks noGrp="1"/>
          </p:cNvSpPr>
          <p:nvPr>
            <p:ph type="body" sz="quarter" idx="1"/>
          </p:nvPr>
        </p:nvSpPr>
        <p:spPr>
          <a:xfrm>
            <a:off x="831850" y="4589462"/>
            <a:ext cx="10515600" cy="1500190"/>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2" name="Title Text"/>
          <p:cNvSpPr txBox="1">
            <a:spLocks noGrp="1"/>
          </p:cNvSpPr>
          <p:nvPr>
            <p:ph type="title"/>
          </p:nvPr>
        </p:nvSpPr>
        <p:spPr>
          <a:prstGeom prst="rect">
            <a:avLst/>
          </a:prstGeom>
        </p:spPr>
        <p:txBody>
          <a:bodyPr/>
          <a:lstStyle/>
          <a:p>
            <a:r>
              <a:t>Title Text</a:t>
            </a:r>
          </a:p>
        </p:txBody>
      </p:sp>
      <p:sp>
        <p:nvSpPr>
          <p:cNvPr id="43"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1"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52" name="Body Level One…"/>
          <p:cNvSpPr txBox="1">
            <a:spLocks noGrp="1"/>
          </p:cNvSpPr>
          <p:nvPr>
            <p:ph type="body" sz="quarter" idx="1"/>
          </p:nvPr>
        </p:nvSpPr>
        <p:spPr>
          <a:xfrm>
            <a:off x="839787" y="1681163"/>
            <a:ext cx="5157790" cy="823915"/>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3" name="Text Placeholder 4"/>
          <p:cNvSpPr>
            <a:spLocks noGrp="1"/>
          </p:cNvSpPr>
          <p:nvPr>
            <p:ph type="body" sz="quarter" idx="21"/>
          </p:nvPr>
        </p:nvSpPr>
        <p:spPr>
          <a:xfrm>
            <a:off x="6172200" y="1681163"/>
            <a:ext cx="5183188" cy="823914"/>
          </a:xfrm>
          <a:prstGeom prst="rect">
            <a:avLst/>
          </a:prstGeom>
        </p:spPr>
        <p:txBody>
          <a:bodyPr anchor="b"/>
          <a:lstStyle/>
          <a:p>
            <a:endParaRP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1" name="Title Text"/>
          <p:cNvSpPr txBox="1">
            <a:spLocks noGrp="1"/>
          </p:cNvSpPr>
          <p:nvPr>
            <p:ph type="title"/>
          </p:nvPr>
        </p:nvSpPr>
        <p:spPr>
          <a:prstGeom prst="rect">
            <a:avLst/>
          </a:prstGeom>
        </p:spPr>
        <p:txBody>
          <a:bodyPr/>
          <a:lstStyle/>
          <a:p>
            <a:r>
              <a:t>Title Text</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69" name="Picture 5" descr="Picture 5"/>
          <p:cNvPicPr>
            <a:picLocks noChangeAspect="1"/>
          </p:cNvPicPr>
          <p:nvPr/>
        </p:nvPicPr>
        <p:blipFill>
          <a:blip r:embed="rId2"/>
          <a:stretch>
            <a:fillRect/>
          </a:stretch>
        </p:blipFill>
        <p:spPr>
          <a:xfrm>
            <a:off x="173419" y="6162125"/>
            <a:ext cx="1043540" cy="591210"/>
          </a:xfrm>
          <a:prstGeom prst="rect">
            <a:avLst/>
          </a:prstGeom>
          <a:ln w="12700">
            <a:miter lim="400000"/>
          </a:ln>
        </p:spPr>
      </p:pic>
      <p:sp>
        <p:nvSpPr>
          <p:cNvPr id="70" name="Rectangle 6"/>
          <p:cNvSpPr txBox="1"/>
          <p:nvPr/>
        </p:nvSpPr>
        <p:spPr>
          <a:xfrm>
            <a:off x="9999442" y="6366555"/>
            <a:ext cx="2054874" cy="3924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400" b="1"/>
            </a:pPr>
            <a:r>
              <a:t>C</a:t>
            </a:r>
            <a:r>
              <a:rPr sz="1600"/>
              <a:t>ore</a:t>
            </a:r>
            <a:r>
              <a:t> C</a:t>
            </a:r>
            <a:r>
              <a:rPr sz="1600"/>
              <a:t>urriculum</a:t>
            </a:r>
            <a:r>
              <a:t> V5</a:t>
            </a: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8"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79" name="Body Level One…"/>
          <p:cNvSpPr txBox="1">
            <a:spLocks noGrp="1"/>
          </p:cNvSpPr>
          <p:nvPr>
            <p:ph type="body" sz="half" idx="1"/>
          </p:nvPr>
        </p:nvSpPr>
        <p:spPr>
          <a:xfrm>
            <a:off x="5183187" y="987425"/>
            <a:ext cx="6172203"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80" name="Text Placeholder 3"/>
          <p:cNvSpPr>
            <a:spLocks noGrp="1"/>
          </p:cNvSpPr>
          <p:nvPr>
            <p:ph type="body" sz="quarter" idx="21"/>
          </p:nvPr>
        </p:nvSpPr>
        <p:spPr>
          <a:xfrm>
            <a:off x="839787" y="2057400"/>
            <a:ext cx="3932238" cy="3811588"/>
          </a:xfrm>
          <a:prstGeom prst="rect">
            <a:avLst/>
          </a:prstGeom>
        </p:spPr>
        <p:txBody>
          <a:bodyPr/>
          <a:lstStyle/>
          <a:p>
            <a:endParaRP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8"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89" name="Picture Placeholder 2"/>
          <p:cNvSpPr>
            <a:spLocks noGrp="1"/>
          </p:cNvSpPr>
          <p:nvPr>
            <p:ph type="pic" sz="half" idx="21"/>
          </p:nvPr>
        </p:nvSpPr>
        <p:spPr>
          <a:xfrm>
            <a:off x="5183187" y="987425"/>
            <a:ext cx="6172203" cy="4873625"/>
          </a:xfrm>
          <a:prstGeom prst="rect">
            <a:avLst/>
          </a:prstGeom>
        </p:spPr>
        <p:txBody>
          <a:bodyPr lIns="91439" tIns="45719" rIns="91439" bIns="45719">
            <a:noAutofit/>
          </a:bodyPr>
          <a:lstStyle/>
          <a:p>
            <a:endParaRPr/>
          </a:p>
        </p:txBody>
      </p:sp>
      <p:sp>
        <p:nvSpPr>
          <p:cNvPr id="90"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5" descr="Picture 5"/>
          <p:cNvPicPr>
            <a:picLocks noChangeAspect="1"/>
          </p:cNvPicPr>
          <p:nvPr/>
        </p:nvPicPr>
        <p:blipFill>
          <a:blip r:embed="rId11"/>
          <a:stretch>
            <a:fillRect/>
          </a:stretch>
        </p:blipFill>
        <p:spPr>
          <a:xfrm>
            <a:off x="173419" y="6162125"/>
            <a:ext cx="1043540" cy="591210"/>
          </a:xfrm>
          <a:prstGeom prst="rect">
            <a:avLst/>
          </a:prstGeom>
          <a:ln w="12700">
            <a:miter lim="400000"/>
          </a:ln>
        </p:spPr>
      </p:pic>
      <p:sp>
        <p:nvSpPr>
          <p:cNvPr id="3" name="Rectangle 6"/>
          <p:cNvSpPr txBox="1"/>
          <p:nvPr/>
        </p:nvSpPr>
        <p:spPr>
          <a:xfrm>
            <a:off x="9999442" y="6366555"/>
            <a:ext cx="2054874" cy="3924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400" b="1"/>
            </a:pPr>
            <a:r>
              <a:t>C</a:t>
            </a:r>
            <a:r>
              <a:rPr sz="1600"/>
              <a:t>ore</a:t>
            </a:r>
            <a:r>
              <a:t> C</a:t>
            </a:r>
            <a:r>
              <a:rPr sz="1600"/>
              <a:t>urriculum</a:t>
            </a:r>
            <a:r>
              <a:t> V5</a:t>
            </a:r>
          </a:p>
        </p:txBody>
      </p:sp>
      <p:sp>
        <p:nvSpPr>
          <p:cNvPr id="4"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5"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8478981" y="6232199"/>
            <a:ext cx="258620" cy="248302"/>
          </a:xfrm>
          <a:prstGeom prst="rect">
            <a:avLst/>
          </a:prstGeom>
          <a:ln w="12700">
            <a:miter lim="400000"/>
          </a:ln>
        </p:spPr>
        <p:txBody>
          <a:bodyPr wrap="none" lIns="45718" tIns="45718" rIns="45718" bIns="45718"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s://otaonline.org/book/2573/chapter/207609774/principles-of-nonoperative-management-of-fractures#tornetta9-tornetta-9-tornetta-ch009-topic018" TargetMode="External"/><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hyperlink" Target="https://www.trauma.co.uk/wristcalc" TargetMode="External"/><Relationship Id="rId2" Type="http://schemas.openxmlformats.org/officeDocument/2006/relationships/hyperlink" Target="https://pubmed.ncbi.nlm.nih.gov/2592094/"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pubmed.ncbi.nlm.nih.gov/2592094/"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orthoguidelines.org/go/auc/auc.cfm?auc_id=224789" TargetMode="External"/><Relationship Id="rId2" Type="http://schemas.openxmlformats.org/officeDocument/2006/relationships/hyperlink" Target="https://www.aaos.org/globalassets/quality-and-practice-resources/distal-radius/drfcpg.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https://otaonline.org/video-library/45036/procedures-and-techniques/multimedia/16731335/closed-reduction-of-distal-radius-fractures"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hyperlink" Target="https://otaonline.org/video-library/45036/procedures-and-techniques/multimedia/16731335/closed-reduction-of-distal-radius-fractures"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hyperlink" Target="https://www.aaos.org/globalassets/quality-and-practice-resources/distal-radius/drfcpg.pdf"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otaonline.org/video-library/45036/procedures-and-techniques/multimedia/16776579/external-fixation-of-the-distal-radius"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hyperlink" Target="https://www.sciencedirect.com/science/article/pii/S0363502314016086"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s://otaonline.org/video-library/45036/procedures-and-techniques/multimedia/16776671/volar-locked-plating-of-the-distal-radius" TargetMode="External"/><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otaonline.org/video-library/45036/procedures-and-techniques/multimedia/16776647/dvr-plating" TargetMode="External"/><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s://otaonline.org/video-library/45036/procedures-and-techniques/multimedia/18007831/dorsal-approach-for-dorsal-impaction-distal-radius"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ncbi.nlm.nih.gov/pmc/articles/PMC3828490/" TargetMode="Externa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thieme-connect.com/products/ejournals/abstract/10.1055/s-0040-1718915"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69.xml.rels><?xml version="1.0" encoding="UTF-8" standalone="yes"?>
<Relationships xmlns="http://schemas.openxmlformats.org/package/2006/relationships"><Relationship Id="rId2" Type="http://schemas.openxmlformats.org/officeDocument/2006/relationships/hyperlink" Target="https://www.sciencedirect.com/science/article/pii/S0030589821000225"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hyperlink" Target="mailto:ota@aaos.org?subject=RSP%20Author%20Volunteer%20/%20Recommend%20Updates" TargetMode="Externa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Distal Radius Fractures"/>
          <p:cNvSpPr txBox="1">
            <a:spLocks noGrp="1"/>
          </p:cNvSpPr>
          <p:nvPr>
            <p:ph type="title" idx="4294967295"/>
          </p:nvPr>
        </p:nvSpPr>
        <p:spPr>
          <a:xfrm>
            <a:off x="609600" y="887934"/>
            <a:ext cx="10972800" cy="1508130"/>
          </a:xfrm>
          <a:prstGeom prst="rect">
            <a:avLst/>
          </a:prstGeom>
        </p:spPr>
        <p:txBody>
          <a:bodyPr/>
          <a:lstStyle>
            <a:lvl1pPr>
              <a:defRPr sz="6800">
                <a:latin typeface="Times New Roman"/>
                <a:ea typeface="Times New Roman"/>
                <a:cs typeface="Times New Roman"/>
                <a:sym typeface="Times New Roman"/>
              </a:defRPr>
            </a:lvl1pPr>
          </a:lstStyle>
          <a:p>
            <a:pPr algn="ctr"/>
            <a:r>
              <a:rPr dirty="0"/>
              <a:t>Distal Radius Fractures</a:t>
            </a:r>
          </a:p>
        </p:txBody>
      </p:sp>
      <p:sp>
        <p:nvSpPr>
          <p:cNvPr id="101" name="Hans P. Van Lancker MD FRCSC FAAOS…"/>
          <p:cNvSpPr txBox="1">
            <a:spLocks noGrp="1"/>
          </p:cNvSpPr>
          <p:nvPr>
            <p:ph type="body" idx="4294967295"/>
          </p:nvPr>
        </p:nvSpPr>
        <p:spPr>
          <a:xfrm>
            <a:off x="609600" y="2396064"/>
            <a:ext cx="10972801" cy="5257805"/>
          </a:xfrm>
          <a:prstGeom prst="rect">
            <a:avLst/>
          </a:prstGeom>
        </p:spPr>
        <p:txBody>
          <a:bodyPr/>
          <a:lstStyle>
            <a:lvl1pPr marL="0" indent="0">
              <a:lnSpc>
                <a:spcPct val="80000"/>
              </a:lnSpc>
              <a:spcBef>
                <a:spcPts val="800"/>
              </a:spcBef>
              <a:buSzTx/>
              <a:buNone/>
              <a:defRPr sz="4300">
                <a:latin typeface="Times New Roman"/>
                <a:ea typeface="Times New Roman"/>
                <a:cs typeface="Times New Roman"/>
                <a:sym typeface="Times New Roman"/>
              </a:defRPr>
            </a:lvl1pPr>
          </a:lstStyle>
          <a:p>
            <a:pPr algn="ctr"/>
            <a:r>
              <a:rPr dirty="0"/>
              <a:t>Hans P. Van Lancker</a:t>
            </a:r>
            <a:r>
              <a:rPr lang="en-US" dirty="0"/>
              <a:t>,</a:t>
            </a:r>
            <a:r>
              <a:rPr dirty="0"/>
              <a:t> MD</a:t>
            </a:r>
            <a:r>
              <a:rPr lang="en-US" dirty="0"/>
              <a:t>,</a:t>
            </a:r>
            <a:r>
              <a:rPr dirty="0"/>
              <a:t> FRCSC</a:t>
            </a:r>
            <a:r>
              <a:rPr lang="en-US" dirty="0"/>
              <a:t>,</a:t>
            </a:r>
            <a:r>
              <a:rPr dirty="0"/>
              <a:t> FAAOS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natomy"/>
          <p:cNvSpPr txBox="1">
            <a:spLocks noGrp="1"/>
          </p:cNvSpPr>
          <p:nvPr>
            <p:ph type="title" idx="4294967295"/>
          </p:nvPr>
        </p:nvSpPr>
        <p:spPr>
          <a:xfrm>
            <a:off x="609600" y="92072"/>
            <a:ext cx="10972800" cy="1508130"/>
          </a:xfrm>
          <a:prstGeom prst="rect">
            <a:avLst/>
          </a:prstGeom>
        </p:spPr>
        <p:txBody>
          <a:bodyPr lIns="46037" tIns="46037" rIns="46037" bIns="46037"/>
          <a:lstStyle>
            <a:lvl1pPr>
              <a:defRPr sz="5700"/>
            </a:lvl1pPr>
          </a:lstStyle>
          <a:p>
            <a:r>
              <a:t>Anatomy </a:t>
            </a:r>
          </a:p>
        </p:txBody>
      </p:sp>
      <p:sp>
        <p:nvSpPr>
          <p:cNvPr id="138" name="Scaphoid and lunate fossa…"/>
          <p:cNvSpPr txBox="1">
            <a:spLocks noGrp="1"/>
          </p:cNvSpPr>
          <p:nvPr>
            <p:ph type="body" idx="4294967295"/>
          </p:nvPr>
        </p:nvSpPr>
        <p:spPr>
          <a:xfrm>
            <a:off x="609600" y="1600200"/>
            <a:ext cx="6672396" cy="5257800"/>
          </a:xfrm>
          <a:prstGeom prst="rect">
            <a:avLst/>
          </a:prstGeom>
        </p:spPr>
        <p:txBody>
          <a:bodyPr lIns="46037" tIns="46037" rIns="46037" bIns="46037"/>
          <a:lstStyle/>
          <a:p>
            <a:pPr marL="330868" indent="-330868">
              <a:spcBef>
                <a:spcPts val="600"/>
              </a:spcBef>
              <a:buFontTx/>
              <a:defRPr sz="3300">
                <a:solidFill>
                  <a:srgbClr val="0433FF"/>
                </a:solidFill>
              </a:defRPr>
            </a:pPr>
            <a:r>
              <a:t>Scaphoid and </a:t>
            </a:r>
            <a:r>
              <a:rPr>
                <a:solidFill>
                  <a:srgbClr val="00F900"/>
                </a:solidFill>
              </a:rPr>
              <a:t>lunate fossa</a:t>
            </a:r>
            <a:endParaRPr>
              <a:solidFill>
                <a:srgbClr val="FF9900"/>
              </a:solidFill>
            </a:endParaRPr>
          </a:p>
          <a:p>
            <a:pPr marL="711867" lvl="1" indent="-330868">
              <a:spcBef>
                <a:spcPts val="0"/>
              </a:spcBef>
              <a:buFontTx/>
              <a:defRPr sz="3300"/>
            </a:pPr>
            <a:r>
              <a:t>small ridge normally exists between these two</a:t>
            </a:r>
          </a:p>
          <a:p>
            <a:pPr marL="330868" indent="-330868">
              <a:spcBef>
                <a:spcPts val="600"/>
              </a:spcBef>
              <a:buFontTx/>
              <a:defRPr sz="3300">
                <a:solidFill>
                  <a:srgbClr val="FF2600"/>
                </a:solidFill>
              </a:defRPr>
            </a:pPr>
            <a:r>
              <a:t>Sigmoid notch</a:t>
            </a:r>
            <a:r>
              <a:rPr>
                <a:solidFill>
                  <a:srgbClr val="000000"/>
                </a:solidFill>
              </a:rPr>
              <a:t>:  second important articular surface</a:t>
            </a:r>
            <a:endParaRPr>
              <a:solidFill>
                <a:srgbClr val="FF9900"/>
              </a:solidFill>
            </a:endParaRPr>
          </a:p>
          <a:p>
            <a:pPr marL="330868" indent="-330868">
              <a:spcBef>
                <a:spcPts val="600"/>
              </a:spcBef>
              <a:buFontTx/>
              <a:defRPr sz="3300">
                <a:solidFill>
                  <a:srgbClr val="FF9900"/>
                </a:solidFill>
              </a:defRPr>
            </a:pPr>
            <a:r>
              <a:t>Triangular fibrocartilage complex(TFCC):</a:t>
            </a:r>
            <a:r>
              <a:rPr>
                <a:solidFill>
                  <a:srgbClr val="FFFFFF"/>
                </a:solidFill>
              </a:rPr>
              <a:t> </a:t>
            </a:r>
            <a:r>
              <a:rPr>
                <a:solidFill>
                  <a:srgbClr val="000000"/>
                </a:solidFill>
              </a:rPr>
              <a:t>  distal edge of radius to base of ulnar styloid</a:t>
            </a:r>
          </a:p>
        </p:txBody>
      </p:sp>
      <p:pic>
        <p:nvPicPr>
          <p:cNvPr id="139" name="image.png" descr="image.png"/>
          <p:cNvPicPr>
            <a:picLocks noChangeAspect="1"/>
          </p:cNvPicPr>
          <p:nvPr/>
        </p:nvPicPr>
        <p:blipFill>
          <a:blip r:embed="rId2"/>
          <a:stretch>
            <a:fillRect/>
          </a:stretch>
        </p:blipFill>
        <p:spPr>
          <a:xfrm>
            <a:off x="7338341" y="1325562"/>
            <a:ext cx="4102104" cy="3529015"/>
          </a:xfrm>
          <a:prstGeom prst="rect">
            <a:avLst/>
          </a:prstGeom>
          <a:ln w="12700">
            <a:miter lim="400000"/>
          </a:ln>
        </p:spPr>
      </p:pic>
      <p:sp>
        <p:nvSpPr>
          <p:cNvPr id="140" name="Line"/>
          <p:cNvSpPr/>
          <p:nvPr/>
        </p:nvSpPr>
        <p:spPr>
          <a:xfrm>
            <a:off x="8649754" y="2907271"/>
            <a:ext cx="815978" cy="7318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641" y="1083"/>
                  <a:pt x="1281" y="2165"/>
                  <a:pt x="1922" y="3248"/>
                </a:cubicBezTo>
                <a:cubicBezTo>
                  <a:pt x="2425" y="4073"/>
                  <a:pt x="2471" y="5671"/>
                  <a:pt x="2883" y="6495"/>
                </a:cubicBezTo>
                <a:cubicBezTo>
                  <a:pt x="4485" y="9743"/>
                  <a:pt x="4164" y="9228"/>
                  <a:pt x="6269" y="10774"/>
                </a:cubicBezTo>
                <a:cubicBezTo>
                  <a:pt x="8512" y="14795"/>
                  <a:pt x="5675" y="10207"/>
                  <a:pt x="8649" y="13506"/>
                </a:cubicBezTo>
                <a:cubicBezTo>
                  <a:pt x="9061" y="13970"/>
                  <a:pt x="9153" y="14692"/>
                  <a:pt x="9610" y="15105"/>
                </a:cubicBezTo>
                <a:cubicBezTo>
                  <a:pt x="10022" y="15465"/>
                  <a:pt x="10571" y="15414"/>
                  <a:pt x="11029" y="15672"/>
                </a:cubicBezTo>
                <a:cubicBezTo>
                  <a:pt x="11532" y="15981"/>
                  <a:pt x="12036" y="16290"/>
                  <a:pt x="12493" y="16703"/>
                </a:cubicBezTo>
                <a:cubicBezTo>
                  <a:pt x="12997" y="17167"/>
                  <a:pt x="13408" y="17837"/>
                  <a:pt x="13912" y="18352"/>
                </a:cubicBezTo>
                <a:cubicBezTo>
                  <a:pt x="15056" y="19435"/>
                  <a:pt x="19861" y="21600"/>
                  <a:pt x="21600" y="21600"/>
                </a:cubicBezTo>
              </a:path>
            </a:pathLst>
          </a:custGeom>
          <a:ln w="76200">
            <a:solidFill>
              <a:srgbClr val="0433FF"/>
            </a:solidFill>
          </a:ln>
        </p:spPr>
        <p:txBody>
          <a:bodyPr lIns="45718" tIns="45718" rIns="45718" bIns="45718" anchor="ctr"/>
          <a:lstStyle/>
          <a:p>
            <a:pPr>
              <a:defRPr>
                <a:solidFill>
                  <a:srgbClr val="FFFFFF"/>
                </a:solidFill>
              </a:defRPr>
            </a:pPr>
            <a:endParaRPr/>
          </a:p>
        </p:txBody>
      </p:sp>
      <p:sp>
        <p:nvSpPr>
          <p:cNvPr id="141" name="Line"/>
          <p:cNvSpPr/>
          <p:nvPr/>
        </p:nvSpPr>
        <p:spPr>
          <a:xfrm>
            <a:off x="9504891" y="3671887"/>
            <a:ext cx="498478" cy="666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361" y="19543"/>
                  <a:pt x="13620" y="21600"/>
                  <a:pt x="21600" y="21600"/>
                </a:cubicBezTo>
              </a:path>
            </a:pathLst>
          </a:custGeom>
          <a:ln w="76200">
            <a:solidFill>
              <a:srgbClr val="66FF66"/>
            </a:solidFill>
          </a:ln>
        </p:spPr>
        <p:txBody>
          <a:bodyPr lIns="45718" tIns="45718" rIns="45718" bIns="45718" anchor="ctr"/>
          <a:lstStyle/>
          <a:p>
            <a:pPr>
              <a:defRPr>
                <a:solidFill>
                  <a:srgbClr val="FFFFFF"/>
                </a:solidFill>
              </a:defRPr>
            </a:pPr>
            <a:endParaRPr/>
          </a:p>
        </p:txBody>
      </p:sp>
      <p:sp>
        <p:nvSpPr>
          <p:cNvPr id="142" name="Line"/>
          <p:cNvSpPr/>
          <p:nvPr/>
        </p:nvSpPr>
        <p:spPr>
          <a:xfrm>
            <a:off x="10070234" y="3726248"/>
            <a:ext cx="44258" cy="522291"/>
          </a:xfrm>
          <a:custGeom>
            <a:avLst/>
            <a:gdLst/>
            <a:ahLst/>
            <a:cxnLst>
              <a:cxn ang="0">
                <a:pos x="wd2" y="hd2"/>
              </a:cxn>
              <a:cxn ang="5400000">
                <a:pos x="wd2" y="hd2"/>
              </a:cxn>
              <a:cxn ang="10800000">
                <a:pos x="wd2" y="hd2"/>
              </a:cxn>
              <a:cxn ang="16200000">
                <a:pos x="wd2" y="hd2"/>
              </a:cxn>
            </a:cxnLst>
            <a:rect l="0" t="0" r="r" b="b"/>
            <a:pathLst>
              <a:path w="13381" h="21600" extrusionOk="0">
                <a:moveTo>
                  <a:pt x="13381" y="0"/>
                </a:moveTo>
                <a:cubicBezTo>
                  <a:pt x="-8219" y="8863"/>
                  <a:pt x="2821" y="5974"/>
                  <a:pt x="2821" y="21600"/>
                </a:cubicBezTo>
              </a:path>
            </a:pathLst>
          </a:custGeom>
          <a:ln w="50800">
            <a:solidFill>
              <a:srgbClr val="FF0000"/>
            </a:solidFill>
          </a:ln>
        </p:spPr>
        <p:txBody>
          <a:bodyPr lIns="45718" tIns="45718" rIns="45718" bIns="45718" anchor="ctr"/>
          <a:lstStyle/>
          <a:p>
            <a:pPr>
              <a:defRPr>
                <a:solidFill>
                  <a:srgbClr val="FFFFFF"/>
                </a:solidFill>
              </a:defRPr>
            </a:pPr>
            <a:endParaRPr/>
          </a:p>
        </p:txBody>
      </p:sp>
      <p:sp>
        <p:nvSpPr>
          <p:cNvPr id="143" name="Line"/>
          <p:cNvSpPr/>
          <p:nvPr/>
        </p:nvSpPr>
        <p:spPr>
          <a:xfrm>
            <a:off x="10041131" y="3572976"/>
            <a:ext cx="665166" cy="2619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8" y="20422"/>
                  <a:pt x="1753" y="18851"/>
                  <a:pt x="2681" y="17673"/>
                </a:cubicBezTo>
                <a:cubicBezTo>
                  <a:pt x="3866" y="16102"/>
                  <a:pt x="6547" y="15971"/>
                  <a:pt x="7320" y="15709"/>
                </a:cubicBezTo>
                <a:cubicBezTo>
                  <a:pt x="8661" y="15185"/>
                  <a:pt x="9898" y="13876"/>
                  <a:pt x="11187" y="12829"/>
                </a:cubicBezTo>
                <a:cubicBezTo>
                  <a:pt x="13042" y="9687"/>
                  <a:pt x="15053" y="7069"/>
                  <a:pt x="16960" y="3927"/>
                </a:cubicBezTo>
                <a:cubicBezTo>
                  <a:pt x="18352" y="1702"/>
                  <a:pt x="20414" y="3011"/>
                  <a:pt x="21600" y="0"/>
                </a:cubicBezTo>
              </a:path>
            </a:pathLst>
          </a:custGeom>
          <a:ln w="50800">
            <a:solidFill>
              <a:srgbClr val="FF9900"/>
            </a:solidFill>
          </a:ln>
        </p:spPr>
        <p:txBody>
          <a:bodyPr lIns="45718" tIns="45718" rIns="45718" bIns="45718" anchor="ctr"/>
          <a:lstStyle/>
          <a:p>
            <a:pP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4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fill="hold" grpId="3" nodeType="clickEffect">
                                  <p:stCondLst>
                                    <p:cond delay="0"/>
                                  </p:stCondLst>
                                  <p:iterate>
                                    <p:tmAbs val="0"/>
                                  </p:iterate>
                                  <p:childTnLst>
                                    <p:set>
                                      <p:cBhvr>
                                        <p:cTn id="13" fill="hold"/>
                                        <p:tgtEl>
                                          <p:spTgt spid="142"/>
                                        </p:tgtEl>
                                        <p:attrNameLst>
                                          <p:attrName>style.visibility</p:attrName>
                                        </p:attrNameLst>
                                      </p:cBhvr>
                                      <p:to>
                                        <p:strVal val="visible"/>
                                      </p:to>
                                    </p:set>
                                    <p:animEffect transition="in" filter="fade">
                                      <p:cBhvr>
                                        <p:cTn id="14" dur="500"/>
                                        <p:tgtEl>
                                          <p:spTgt spid="14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fill="hold" grpId="4" nodeType="clickEffect">
                                  <p:stCondLst>
                                    <p:cond delay="0"/>
                                  </p:stCondLst>
                                  <p:iterate>
                                    <p:tmAbs val="0"/>
                                  </p:iterate>
                                  <p:childTnLst>
                                    <p:set>
                                      <p:cBhvr>
                                        <p:cTn id="18" fill="hold"/>
                                        <p:tgtEl>
                                          <p:spTgt spid="143"/>
                                        </p:tgtEl>
                                        <p:attrNameLst>
                                          <p:attrName>style.visibility</p:attrName>
                                        </p:attrNameLst>
                                      </p:cBhvr>
                                      <p:to>
                                        <p:strVal val="visible"/>
                                      </p:to>
                                    </p:set>
                                    <p:animEffect transition="in" filter="fade">
                                      <p:cBhvr>
                                        <p:cTn id="19"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1" animBg="1" advAuto="0"/>
      <p:bldP spid="141" grpId="2" animBg="1" advAuto="0"/>
      <p:bldP spid="142" grpId="3" animBg="1" advAuto="0"/>
      <p:bldP spid="143" grpId="4"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Radiographic alignment"/>
          <p:cNvSpPr txBox="1">
            <a:spLocks noGrp="1"/>
          </p:cNvSpPr>
          <p:nvPr>
            <p:ph type="title" idx="4294967295"/>
          </p:nvPr>
        </p:nvSpPr>
        <p:spPr>
          <a:xfrm>
            <a:off x="609600" y="92072"/>
            <a:ext cx="10972800" cy="1508130"/>
          </a:xfrm>
          <a:prstGeom prst="rect">
            <a:avLst/>
          </a:prstGeom>
        </p:spPr>
        <p:txBody>
          <a:bodyPr/>
          <a:lstStyle>
            <a:lvl1pPr>
              <a:defRPr sz="4800"/>
            </a:lvl1pPr>
          </a:lstStyle>
          <a:p>
            <a:r>
              <a:t>Radiographic alignment</a:t>
            </a:r>
          </a:p>
        </p:txBody>
      </p:sp>
      <p:sp>
        <p:nvSpPr>
          <p:cNvPr id="146" name="Radial inclination = 22°…"/>
          <p:cNvSpPr txBox="1">
            <a:spLocks noGrp="1"/>
          </p:cNvSpPr>
          <p:nvPr>
            <p:ph type="body" idx="4294967295"/>
          </p:nvPr>
        </p:nvSpPr>
        <p:spPr>
          <a:xfrm>
            <a:off x="702721" y="1292140"/>
            <a:ext cx="10786558" cy="5257803"/>
          </a:xfrm>
          <a:prstGeom prst="rect">
            <a:avLst/>
          </a:prstGeom>
        </p:spPr>
        <p:txBody>
          <a:bodyPr/>
          <a:lstStyle/>
          <a:p>
            <a:pPr marL="340893" indent="-340893">
              <a:buFontTx/>
              <a:defRPr sz="3400">
                <a:solidFill>
                  <a:srgbClr val="0433FF"/>
                </a:solidFill>
              </a:defRPr>
            </a:pPr>
            <a:r>
              <a:t>Radial inclination</a:t>
            </a:r>
            <a:r>
              <a:rPr>
                <a:solidFill>
                  <a:srgbClr val="000000"/>
                </a:solidFill>
              </a:rPr>
              <a:t> = 22°</a:t>
            </a:r>
            <a:endParaRPr>
              <a:solidFill>
                <a:srgbClr val="FF9900"/>
              </a:solidFill>
            </a:endParaRPr>
          </a:p>
          <a:p>
            <a:pPr marL="340893" indent="-340893">
              <a:buFontTx/>
              <a:defRPr sz="3400"/>
            </a:pPr>
            <a:r>
              <a:t>Both radial length and volar tilt ~11°</a:t>
            </a:r>
          </a:p>
          <a:p>
            <a:pPr marL="1505664" lvl="1" indent="-340894">
              <a:buFontTx/>
              <a:defRPr sz="3400">
                <a:solidFill>
                  <a:srgbClr val="0433FF"/>
                </a:solidFill>
              </a:defRPr>
            </a:pPr>
            <a:r>
              <a:t>Radial length (terms “height” and “length” used interchangeably)</a:t>
            </a:r>
            <a:endParaRPr>
              <a:solidFill>
                <a:srgbClr val="FFFFFF"/>
              </a:solidFill>
            </a:endParaRPr>
          </a:p>
          <a:p>
            <a:pPr marL="1102894" lvl="2" indent="-340894">
              <a:spcBef>
                <a:spcPts val="0"/>
              </a:spcBef>
              <a:buFontTx/>
              <a:defRPr sz="3400"/>
            </a:pPr>
            <a:r>
              <a:t> 11-12mm height of radial styloid</a:t>
            </a:r>
          </a:p>
          <a:p>
            <a:pPr marL="1102894" lvl="2" indent="-340894">
              <a:spcBef>
                <a:spcPts val="0"/>
              </a:spcBef>
              <a:buFontTx/>
              <a:defRPr sz="3400"/>
            </a:pPr>
            <a:r>
              <a:t> ulnar neutral</a:t>
            </a:r>
          </a:p>
          <a:p>
            <a:pPr marL="1505664" lvl="1" indent="-340894">
              <a:buFontTx/>
              <a:defRPr sz="3400">
                <a:solidFill>
                  <a:srgbClr val="0433FF"/>
                </a:solidFill>
              </a:defRPr>
            </a:pPr>
            <a:r>
              <a:t>Volar (palmar) tilt </a:t>
            </a:r>
            <a:r>
              <a:rPr>
                <a:solidFill>
                  <a:srgbClr val="000000"/>
                </a:solidFill>
              </a:rPr>
              <a:t> =  11-14°</a:t>
            </a:r>
            <a:endParaRPr>
              <a:solidFill>
                <a:srgbClr val="FF9900"/>
              </a:solidFill>
            </a:endParaRPr>
          </a:p>
          <a:p>
            <a:pPr marL="340893" indent="-340893">
              <a:buFontTx/>
              <a:defRPr sz="3400"/>
            </a:pPr>
            <a:r>
              <a:t>Scapho-lunate angle</a:t>
            </a:r>
          </a:p>
          <a:p>
            <a:pPr marL="721894" lvl="1" indent="-340893">
              <a:spcBef>
                <a:spcPts val="0"/>
              </a:spcBef>
              <a:buFontTx/>
              <a:defRPr sz="3400"/>
            </a:pPr>
            <a:r>
              <a:t> 47° +/- 15°</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image.jpeg" descr="image.jpeg"/>
          <p:cNvPicPr>
            <a:picLocks noChangeAspect="1"/>
          </p:cNvPicPr>
          <p:nvPr/>
        </p:nvPicPr>
        <p:blipFill>
          <a:blip r:embed="rId2"/>
          <a:stretch>
            <a:fillRect/>
          </a:stretch>
        </p:blipFill>
        <p:spPr>
          <a:xfrm>
            <a:off x="1905000" y="284160"/>
            <a:ext cx="8229600" cy="6573841"/>
          </a:xfrm>
          <a:prstGeom prst="rect">
            <a:avLst/>
          </a:prstGeom>
          <a:ln w="12700">
            <a:miter lim="400000"/>
          </a:ln>
        </p:spPr>
      </p:pic>
      <p:sp>
        <p:nvSpPr>
          <p:cNvPr id="149" name="Measurement of Radial Length and Inclination"/>
          <p:cNvSpPr txBox="1"/>
          <p:nvPr/>
        </p:nvSpPr>
        <p:spPr>
          <a:xfrm>
            <a:off x="1828799" y="304800"/>
            <a:ext cx="9590090" cy="581825"/>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spcBef>
                <a:spcPts val="1900"/>
              </a:spcBef>
              <a:defRPr sz="3800"/>
            </a:lvl1pPr>
          </a:lstStyle>
          <a:p>
            <a:r>
              <a:t>Measurement of Radial Length and Inclination</a:t>
            </a:r>
          </a:p>
        </p:txBody>
      </p:sp>
      <p:sp>
        <p:nvSpPr>
          <p:cNvPr id="150" name="Line"/>
          <p:cNvSpPr/>
          <p:nvPr/>
        </p:nvSpPr>
        <p:spPr>
          <a:xfrm>
            <a:off x="4648198" y="1219199"/>
            <a:ext cx="2667003" cy="1219203"/>
          </a:xfrm>
          <a:prstGeom prst="line">
            <a:avLst/>
          </a:prstGeom>
          <a:ln w="38100">
            <a:solidFill>
              <a:srgbClr val="000000"/>
            </a:solidFill>
          </a:ln>
        </p:spPr>
        <p:txBody>
          <a:bodyPr lIns="45718" tIns="45718" rIns="45718" bIns="45718"/>
          <a:lstStyle/>
          <a:p>
            <a:endParaRPr/>
          </a:p>
        </p:txBody>
      </p:sp>
      <p:sp>
        <p:nvSpPr>
          <p:cNvPr id="151" name="Line"/>
          <p:cNvSpPr/>
          <p:nvPr/>
        </p:nvSpPr>
        <p:spPr>
          <a:xfrm>
            <a:off x="4419600" y="2438400"/>
            <a:ext cx="2819402" cy="0"/>
          </a:xfrm>
          <a:prstGeom prst="line">
            <a:avLst/>
          </a:prstGeom>
          <a:ln w="50800">
            <a:solidFill>
              <a:srgbClr val="000000"/>
            </a:solidFill>
          </a:ln>
        </p:spPr>
        <p:txBody>
          <a:bodyPr lIns="45718" tIns="45718" rIns="45718" bIns="45718"/>
          <a:lstStyle/>
          <a:p>
            <a:endParaRPr/>
          </a:p>
        </p:txBody>
      </p:sp>
      <p:sp>
        <p:nvSpPr>
          <p:cNvPr id="152" name="Inclination = 22-23°"/>
          <p:cNvSpPr txBox="1"/>
          <p:nvPr/>
        </p:nvSpPr>
        <p:spPr>
          <a:xfrm>
            <a:off x="2285999" y="1447799"/>
            <a:ext cx="2087884" cy="3330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spcBef>
                <a:spcPts val="1400"/>
              </a:spcBef>
            </a:lvl1pPr>
          </a:lstStyle>
          <a:p>
            <a:r>
              <a:t>Inclination = 22-23°</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image.jpeg" descr="image.jpeg"/>
          <p:cNvPicPr>
            <a:picLocks noChangeAspect="1"/>
          </p:cNvPicPr>
          <p:nvPr/>
        </p:nvPicPr>
        <p:blipFill>
          <a:blip r:embed="rId2"/>
          <a:stretch>
            <a:fillRect/>
          </a:stretch>
        </p:blipFill>
        <p:spPr>
          <a:xfrm>
            <a:off x="3300295" y="453719"/>
            <a:ext cx="5327653" cy="6400802"/>
          </a:xfrm>
          <a:prstGeom prst="rect">
            <a:avLst/>
          </a:prstGeom>
          <a:ln w="12700">
            <a:miter lim="400000"/>
          </a:ln>
        </p:spPr>
      </p:pic>
      <p:sp>
        <p:nvSpPr>
          <p:cNvPr id="155" name="Measurement of Volar(palmar)-Dorsal Tilt"/>
          <p:cNvSpPr txBox="1"/>
          <p:nvPr/>
        </p:nvSpPr>
        <p:spPr>
          <a:xfrm>
            <a:off x="2150583" y="89715"/>
            <a:ext cx="8297262" cy="5818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spcBef>
                <a:spcPts val="1900"/>
              </a:spcBef>
              <a:defRPr sz="3800"/>
            </a:lvl1pPr>
          </a:lstStyle>
          <a:p>
            <a:r>
              <a:t>Measurement of Volar(palmar)-Dorsal Tilt</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Assessment of x-rays"/>
          <p:cNvSpPr txBox="1">
            <a:spLocks noGrp="1"/>
          </p:cNvSpPr>
          <p:nvPr>
            <p:ph type="title" idx="4294967295"/>
          </p:nvPr>
        </p:nvSpPr>
        <p:spPr>
          <a:xfrm>
            <a:off x="609600" y="92072"/>
            <a:ext cx="10972800" cy="1508130"/>
          </a:xfrm>
          <a:prstGeom prst="rect">
            <a:avLst/>
          </a:prstGeom>
        </p:spPr>
        <p:txBody>
          <a:bodyPr/>
          <a:lstStyle>
            <a:lvl1pPr>
              <a:defRPr sz="5000"/>
            </a:lvl1pPr>
          </a:lstStyle>
          <a:p>
            <a:r>
              <a:t>Assessment of x-rays</a:t>
            </a:r>
          </a:p>
        </p:txBody>
      </p:sp>
      <p:sp>
        <p:nvSpPr>
          <p:cNvPr id="158" name="Assess involvement and comminution of dorsal and volar rim…"/>
          <p:cNvSpPr txBox="1">
            <a:spLocks noGrp="1"/>
          </p:cNvSpPr>
          <p:nvPr>
            <p:ph type="body" idx="4294967295"/>
          </p:nvPr>
        </p:nvSpPr>
        <p:spPr>
          <a:xfrm>
            <a:off x="609600" y="1600200"/>
            <a:ext cx="6934200" cy="5257800"/>
          </a:xfrm>
          <a:prstGeom prst="rect">
            <a:avLst/>
          </a:prstGeom>
        </p:spPr>
        <p:txBody>
          <a:bodyPr/>
          <a:lstStyle/>
          <a:p>
            <a:pPr>
              <a:defRPr sz="3300"/>
            </a:pPr>
            <a:r>
              <a:t>Assess articular involvement </a:t>
            </a:r>
          </a:p>
          <a:p>
            <a:pPr lvl="1">
              <a:defRPr sz="3300"/>
            </a:pPr>
            <a:r>
              <a:t>Comminution of dorsal rim</a:t>
            </a:r>
          </a:p>
          <a:p>
            <a:pPr lvl="1">
              <a:defRPr sz="3300"/>
            </a:pPr>
            <a:r>
              <a:t>Fracture of volar rim</a:t>
            </a:r>
          </a:p>
          <a:p>
            <a:pPr>
              <a:defRPr sz="3300"/>
            </a:pPr>
            <a:r>
              <a:t>Look for compression (die-punch) lesions of the scaphoid or lunate fossa</a:t>
            </a:r>
          </a:p>
          <a:p>
            <a:pPr>
              <a:defRPr sz="3300"/>
            </a:pPr>
            <a:r>
              <a:t>Assess shortening</a:t>
            </a:r>
          </a:p>
          <a:p>
            <a:pPr>
              <a:defRPr sz="3300"/>
            </a:pPr>
            <a:r>
              <a:t>Look for DRUJ involvement</a:t>
            </a:r>
          </a:p>
          <a:p>
            <a:pPr>
              <a:defRPr sz="3300"/>
            </a:pPr>
            <a:r>
              <a:t>Decide need for CT assessment </a:t>
            </a:r>
          </a:p>
        </p:txBody>
      </p:sp>
      <p:pic>
        <p:nvPicPr>
          <p:cNvPr id="159" name="Screen Shot 2020-10-26 at 12.37.03 PM.png" descr="Screen Shot 2020-10-26 at 12.37.03 PM.png"/>
          <p:cNvPicPr>
            <a:picLocks noChangeAspect="1"/>
          </p:cNvPicPr>
          <p:nvPr/>
        </p:nvPicPr>
        <p:blipFill>
          <a:blip r:embed="rId2"/>
          <a:stretch>
            <a:fillRect/>
          </a:stretch>
        </p:blipFill>
        <p:spPr>
          <a:xfrm>
            <a:off x="8851899" y="838199"/>
            <a:ext cx="3340103" cy="5181602"/>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Dorsal angulation and comminution"/>
          <p:cNvSpPr txBox="1"/>
          <p:nvPr/>
        </p:nvSpPr>
        <p:spPr>
          <a:xfrm>
            <a:off x="2406092" y="584201"/>
            <a:ext cx="7271310" cy="444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spcBef>
                <a:spcPts val="1400"/>
              </a:spcBef>
              <a:defRPr sz="2800"/>
            </a:lvl1pPr>
          </a:lstStyle>
          <a:p>
            <a:r>
              <a:t>Dorsal (apex volar) angulation and comminution</a:t>
            </a:r>
          </a:p>
        </p:txBody>
      </p:sp>
      <p:pic>
        <p:nvPicPr>
          <p:cNvPr id="162" name="Screen Shot 2020-10-26 at 12.37.03 PM.png" descr="Screen Shot 2020-10-26 at 12.37.03 PM.png"/>
          <p:cNvPicPr>
            <a:picLocks noChangeAspect="1"/>
          </p:cNvPicPr>
          <p:nvPr/>
        </p:nvPicPr>
        <p:blipFill>
          <a:blip r:embed="rId2"/>
          <a:stretch>
            <a:fillRect/>
          </a:stretch>
        </p:blipFill>
        <p:spPr>
          <a:xfrm rot="16200000" flipH="1">
            <a:off x="3752429" y="288224"/>
            <a:ext cx="4687142" cy="7271310"/>
          </a:xfrm>
          <a:prstGeom prst="rect">
            <a:avLst/>
          </a:prstGeom>
          <a:ln w="12700">
            <a:miter lim="400000"/>
          </a:ln>
        </p:spPr>
      </p:pic>
      <p:sp>
        <p:nvSpPr>
          <p:cNvPr id="163" name="Line"/>
          <p:cNvSpPr/>
          <p:nvPr/>
        </p:nvSpPr>
        <p:spPr>
          <a:xfrm flipH="1">
            <a:off x="6163733" y="1648472"/>
            <a:ext cx="1763597" cy="1763595"/>
          </a:xfrm>
          <a:prstGeom prst="line">
            <a:avLst/>
          </a:prstGeom>
          <a:ln w="50800">
            <a:solidFill>
              <a:srgbClr val="FFFB00"/>
            </a:solidFill>
            <a:tailEnd type="triangle"/>
          </a:ln>
        </p:spPr>
        <p:txBody>
          <a:bodyPr lIns="45718" tIns="45718" rIns="45718" bIns="45718"/>
          <a:lstStyle/>
          <a:p>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Screen Shot 2020-10-26 at 12.16.38 PM.png" descr="Screen Shot 2020-10-26 at 12.16.38 PM.png"/>
          <p:cNvPicPr>
            <a:picLocks noChangeAspect="1"/>
          </p:cNvPicPr>
          <p:nvPr/>
        </p:nvPicPr>
        <p:blipFill>
          <a:blip r:embed="rId2"/>
          <a:stretch>
            <a:fillRect/>
          </a:stretch>
        </p:blipFill>
        <p:spPr>
          <a:xfrm>
            <a:off x="2211912" y="-335729"/>
            <a:ext cx="5865053" cy="7529460"/>
          </a:xfrm>
          <a:prstGeom prst="rect">
            <a:avLst/>
          </a:prstGeom>
          <a:ln w="12700">
            <a:miter lim="400000"/>
          </a:ln>
        </p:spPr>
      </p:pic>
      <p:sp>
        <p:nvSpPr>
          <p:cNvPr id="166" name="Line"/>
          <p:cNvSpPr/>
          <p:nvPr/>
        </p:nvSpPr>
        <p:spPr>
          <a:xfrm flipH="1" flipV="1">
            <a:off x="5489516" y="2826543"/>
            <a:ext cx="1851629" cy="3"/>
          </a:xfrm>
          <a:prstGeom prst="line">
            <a:avLst/>
          </a:prstGeom>
          <a:ln w="76200">
            <a:solidFill>
              <a:srgbClr val="FFFF00"/>
            </a:solidFill>
            <a:tailEnd type="triangle"/>
          </a:ln>
        </p:spPr>
        <p:txBody>
          <a:bodyPr lIns="45718" tIns="45718" rIns="45718" bIns="45718"/>
          <a:lstStyle/>
          <a:p>
            <a:endParaRPr/>
          </a:p>
        </p:txBody>
      </p:sp>
      <p:sp>
        <p:nvSpPr>
          <p:cNvPr id="167" name="Volar subluxation of carpus with fracture fragment"/>
          <p:cNvSpPr txBox="1"/>
          <p:nvPr/>
        </p:nvSpPr>
        <p:spPr>
          <a:xfrm>
            <a:off x="5977864" y="3447912"/>
            <a:ext cx="4724403" cy="625184"/>
          </a:xfrm>
          <a:prstGeom prst="rect">
            <a:avLst/>
          </a:prstGeom>
          <a:solidFill>
            <a:srgbClr val="80808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spcBef>
                <a:spcPts val="1400"/>
              </a:spcBef>
              <a:defRPr>
                <a:solidFill>
                  <a:srgbClr val="FFFFFF"/>
                </a:solidFill>
              </a:defRPr>
            </a:lvl1pPr>
          </a:lstStyle>
          <a:p>
            <a:r>
              <a:t>Volar subluxation of carpus with fracture fragment</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3: Line along axis of scaphoid"/>
          <p:cNvSpPr txBox="1"/>
          <p:nvPr/>
        </p:nvSpPr>
        <p:spPr>
          <a:xfrm>
            <a:off x="869168" y="3685380"/>
            <a:ext cx="3935190" cy="4150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spcBef>
                <a:spcPts val="1400"/>
              </a:spcBef>
              <a:defRPr sz="2500">
                <a:solidFill>
                  <a:srgbClr val="00F900"/>
                </a:solidFill>
              </a:defRPr>
            </a:lvl1pPr>
          </a:lstStyle>
          <a:p>
            <a:r>
              <a:t>3: Line along axis of scaphoid</a:t>
            </a:r>
          </a:p>
        </p:txBody>
      </p:sp>
      <p:pic>
        <p:nvPicPr>
          <p:cNvPr id="170" name="Screen Shot 2020-10-26 at 12.22.11 PM.png" descr="Screen Shot 2020-10-26 at 12.22.11 PM.png"/>
          <p:cNvPicPr>
            <a:picLocks noChangeAspect="1"/>
          </p:cNvPicPr>
          <p:nvPr/>
        </p:nvPicPr>
        <p:blipFill>
          <a:blip r:embed="rId2"/>
          <a:stretch>
            <a:fillRect/>
          </a:stretch>
        </p:blipFill>
        <p:spPr>
          <a:xfrm flipH="1">
            <a:off x="5189342" y="-1760385"/>
            <a:ext cx="5979105" cy="9972372"/>
          </a:xfrm>
          <a:prstGeom prst="rect">
            <a:avLst/>
          </a:prstGeom>
          <a:ln w="12700">
            <a:miter lim="400000"/>
          </a:ln>
        </p:spPr>
      </p:pic>
      <p:sp>
        <p:nvSpPr>
          <p:cNvPr id="171" name="Line"/>
          <p:cNvSpPr/>
          <p:nvPr/>
        </p:nvSpPr>
        <p:spPr>
          <a:xfrm flipV="1">
            <a:off x="8178895" y="3684230"/>
            <a:ext cx="1598850" cy="49572"/>
          </a:xfrm>
          <a:prstGeom prst="line">
            <a:avLst/>
          </a:prstGeom>
          <a:ln w="25400">
            <a:solidFill>
              <a:srgbClr val="0433FF"/>
            </a:solidFill>
            <a:prstDash val="sysDot"/>
          </a:ln>
        </p:spPr>
        <p:txBody>
          <a:bodyPr lIns="45718" tIns="45718" rIns="45718" bIns="45718"/>
          <a:lstStyle/>
          <a:p>
            <a:endParaRPr/>
          </a:p>
        </p:txBody>
      </p:sp>
      <p:sp>
        <p:nvSpPr>
          <p:cNvPr id="172" name="Line"/>
          <p:cNvSpPr/>
          <p:nvPr/>
        </p:nvSpPr>
        <p:spPr>
          <a:xfrm>
            <a:off x="8991599" y="2819400"/>
            <a:ext cx="112830" cy="2074750"/>
          </a:xfrm>
          <a:prstGeom prst="line">
            <a:avLst/>
          </a:prstGeom>
          <a:ln w="25400">
            <a:solidFill>
              <a:srgbClr val="F61E21"/>
            </a:solidFill>
          </a:ln>
        </p:spPr>
        <p:txBody>
          <a:bodyPr lIns="45718" tIns="45718" rIns="45718" bIns="45718"/>
          <a:lstStyle/>
          <a:p>
            <a:endParaRPr/>
          </a:p>
        </p:txBody>
      </p:sp>
      <p:sp>
        <p:nvSpPr>
          <p:cNvPr id="173" name="Line"/>
          <p:cNvSpPr/>
          <p:nvPr/>
        </p:nvSpPr>
        <p:spPr>
          <a:xfrm flipH="1" flipV="1">
            <a:off x="7946377" y="2985227"/>
            <a:ext cx="2128945" cy="1815376"/>
          </a:xfrm>
          <a:prstGeom prst="line">
            <a:avLst/>
          </a:prstGeom>
          <a:ln w="25400">
            <a:solidFill>
              <a:srgbClr val="00F900"/>
            </a:solidFill>
          </a:ln>
        </p:spPr>
        <p:txBody>
          <a:bodyPr lIns="45718" tIns="45718" rIns="45718" bIns="45718"/>
          <a:lstStyle/>
          <a:p>
            <a:endParaRPr/>
          </a:p>
        </p:txBody>
      </p:sp>
      <p:sp>
        <p:nvSpPr>
          <p:cNvPr id="174" name="Connection Line"/>
          <p:cNvSpPr/>
          <p:nvPr/>
        </p:nvSpPr>
        <p:spPr>
          <a:xfrm rot="20505811">
            <a:off x="8295919" y="3076976"/>
            <a:ext cx="712910" cy="130043"/>
          </a:xfrm>
          <a:custGeom>
            <a:avLst/>
            <a:gdLst/>
            <a:ahLst/>
            <a:cxnLst>
              <a:cxn ang="0">
                <a:pos x="wd2" y="hd2"/>
              </a:cxn>
              <a:cxn ang="5400000">
                <a:pos x="wd2" y="hd2"/>
              </a:cxn>
              <a:cxn ang="10800000">
                <a:pos x="wd2" y="hd2"/>
              </a:cxn>
              <a:cxn ang="16200000">
                <a:pos x="wd2" y="hd2"/>
              </a:cxn>
            </a:cxnLst>
            <a:rect l="0" t="0" r="r" b="b"/>
            <a:pathLst>
              <a:path w="21600" h="16295" extrusionOk="0">
                <a:moveTo>
                  <a:pt x="0" y="16295"/>
                </a:moveTo>
                <a:cubicBezTo>
                  <a:pt x="5676" y="-3774"/>
                  <a:pt x="12876" y="-5305"/>
                  <a:pt x="21600" y="11702"/>
                </a:cubicBezTo>
              </a:path>
            </a:pathLst>
          </a:custGeom>
          <a:ln w="25400">
            <a:solidFill>
              <a:srgbClr val="FF40FF"/>
            </a:solidFill>
          </a:ln>
        </p:spPr>
        <p:txBody>
          <a:bodyPr lIns="45718" tIns="45718" rIns="45718" bIns="45718"/>
          <a:lstStyle/>
          <a:p>
            <a:endParaRPr/>
          </a:p>
        </p:txBody>
      </p:sp>
      <p:sp>
        <p:nvSpPr>
          <p:cNvPr id="175" name="Scapholunate angle measured between lines 2 and 3…"/>
          <p:cNvSpPr txBox="1"/>
          <p:nvPr/>
        </p:nvSpPr>
        <p:spPr>
          <a:xfrm>
            <a:off x="756918" y="660863"/>
            <a:ext cx="4713530" cy="15115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spcBef>
                <a:spcPts val="1600"/>
              </a:spcBef>
              <a:defRPr sz="2800">
                <a:solidFill>
                  <a:srgbClr val="FF40FF"/>
                </a:solidFill>
              </a:defRPr>
            </a:pPr>
            <a:r>
              <a:t>Scapholunate angle</a:t>
            </a:r>
            <a:r>
              <a:rPr>
                <a:solidFill>
                  <a:srgbClr val="FFFFFF"/>
                </a:solidFill>
              </a:rPr>
              <a:t> </a:t>
            </a:r>
            <a:r>
              <a:rPr>
                <a:solidFill>
                  <a:srgbClr val="000000"/>
                </a:solidFill>
              </a:rPr>
              <a:t>measured between lines </a:t>
            </a:r>
            <a:r>
              <a:rPr>
                <a:solidFill>
                  <a:srgbClr val="FF2600"/>
                </a:solidFill>
              </a:rPr>
              <a:t>2</a:t>
            </a:r>
            <a:r>
              <a:rPr>
                <a:solidFill>
                  <a:srgbClr val="FFFFFF"/>
                </a:solidFill>
              </a:rPr>
              <a:t> </a:t>
            </a:r>
            <a:r>
              <a:rPr>
                <a:solidFill>
                  <a:srgbClr val="000000"/>
                </a:solidFill>
              </a:rPr>
              <a:t>and</a:t>
            </a:r>
            <a:r>
              <a:rPr>
                <a:solidFill>
                  <a:srgbClr val="FFFFFF"/>
                </a:solidFill>
              </a:rPr>
              <a:t> </a:t>
            </a:r>
            <a:r>
              <a:rPr>
                <a:solidFill>
                  <a:srgbClr val="00F900"/>
                </a:solidFill>
              </a:rPr>
              <a:t>3</a:t>
            </a:r>
          </a:p>
          <a:p>
            <a:pPr>
              <a:spcBef>
                <a:spcPts val="1600"/>
              </a:spcBef>
              <a:defRPr sz="2800"/>
            </a:pPr>
            <a:r>
              <a:t>(normal 47 ± 15 degrees)</a:t>
            </a:r>
          </a:p>
        </p:txBody>
      </p:sp>
      <p:sp>
        <p:nvSpPr>
          <p:cNvPr id="176" name="1: Line connecting dorsal and volar tip of lunate"/>
          <p:cNvSpPr txBox="1"/>
          <p:nvPr/>
        </p:nvSpPr>
        <p:spPr>
          <a:xfrm>
            <a:off x="869168" y="2302124"/>
            <a:ext cx="3337564" cy="8087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spcBef>
                <a:spcPts val="1400"/>
              </a:spcBef>
              <a:defRPr sz="2500">
                <a:solidFill>
                  <a:srgbClr val="0433FF"/>
                </a:solidFill>
              </a:defRPr>
            </a:lvl1pPr>
          </a:lstStyle>
          <a:p>
            <a:r>
              <a:t>1: Line connecting dorsal and volar tip of lunate</a:t>
            </a:r>
          </a:p>
        </p:txBody>
      </p:sp>
      <p:sp>
        <p:nvSpPr>
          <p:cNvPr id="177" name="2: Line perpendicular to lunate"/>
          <p:cNvSpPr txBox="1"/>
          <p:nvPr/>
        </p:nvSpPr>
        <p:spPr>
          <a:xfrm>
            <a:off x="930096" y="3024615"/>
            <a:ext cx="3215707" cy="8087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spcBef>
                <a:spcPts val="1400"/>
              </a:spcBef>
              <a:defRPr sz="2500">
                <a:solidFill>
                  <a:srgbClr val="FF2600"/>
                </a:solidFill>
              </a:defRPr>
            </a:lvl1pPr>
          </a:lstStyle>
          <a:p>
            <a:r>
              <a:t>2: Line perpendicular to lunate</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igns of DRUJ injury on x-ray"/>
          <p:cNvSpPr txBox="1">
            <a:spLocks noGrp="1"/>
          </p:cNvSpPr>
          <p:nvPr>
            <p:ph type="title" idx="4294967295"/>
          </p:nvPr>
        </p:nvSpPr>
        <p:spPr>
          <a:xfrm>
            <a:off x="609600" y="92072"/>
            <a:ext cx="10972800" cy="1508130"/>
          </a:xfrm>
          <a:prstGeom prst="rect">
            <a:avLst/>
          </a:prstGeom>
        </p:spPr>
        <p:txBody>
          <a:bodyPr/>
          <a:lstStyle>
            <a:lvl1pPr>
              <a:defRPr sz="5100"/>
            </a:lvl1pPr>
          </a:lstStyle>
          <a:p>
            <a:r>
              <a:t>Signs of possible DRUJ injury on x-ray</a:t>
            </a:r>
          </a:p>
        </p:txBody>
      </p:sp>
      <p:sp>
        <p:nvSpPr>
          <p:cNvPr id="180" name="Fracture at base of ulnar styloid…"/>
          <p:cNvSpPr txBox="1"/>
          <p:nvPr/>
        </p:nvSpPr>
        <p:spPr>
          <a:xfrm>
            <a:off x="1879655" y="1764216"/>
            <a:ext cx="5369873" cy="33750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300789" indent="-300789">
              <a:lnSpc>
                <a:spcPct val="90000"/>
              </a:lnSpc>
              <a:spcBef>
                <a:spcPts val="600"/>
              </a:spcBef>
              <a:buSzPct val="100000"/>
              <a:buChar char="•"/>
              <a:defRPr sz="3000"/>
            </a:pPr>
            <a:r>
              <a:t>Fracture at base of ulnar styloid</a:t>
            </a:r>
          </a:p>
          <a:p>
            <a:pPr marL="300789" indent="-300789">
              <a:lnSpc>
                <a:spcPct val="90000"/>
              </a:lnSpc>
              <a:spcBef>
                <a:spcPts val="600"/>
              </a:spcBef>
              <a:buSzPct val="100000"/>
              <a:buChar char="•"/>
              <a:defRPr sz="3000"/>
            </a:pPr>
            <a:r>
              <a:t>Widening of DRUJ space on PA x-ray</a:t>
            </a:r>
          </a:p>
          <a:p>
            <a:pPr marL="300789" indent="-300789">
              <a:lnSpc>
                <a:spcPct val="90000"/>
              </a:lnSpc>
              <a:spcBef>
                <a:spcPts val="600"/>
              </a:spcBef>
              <a:buSzPct val="100000"/>
              <a:buChar char="•"/>
              <a:defRPr sz="3000"/>
            </a:pPr>
            <a:r>
              <a:t>&gt;20° of dorsal angulation</a:t>
            </a:r>
          </a:p>
          <a:p>
            <a:pPr marL="300789" indent="-300789">
              <a:lnSpc>
                <a:spcPct val="90000"/>
              </a:lnSpc>
              <a:spcBef>
                <a:spcPts val="600"/>
              </a:spcBef>
              <a:buSzPct val="100000"/>
              <a:buChar char="•"/>
              <a:defRPr sz="3000"/>
            </a:pPr>
            <a:r>
              <a:t>&gt;5mm of proximal displacement of the distal part of the radius </a:t>
            </a:r>
          </a:p>
        </p:txBody>
      </p:sp>
      <p:pic>
        <p:nvPicPr>
          <p:cNvPr id="181" name="Screen Shot 2020-10-26 at 11.15.00 AM.png" descr="Screen Shot 2020-10-26 at 11.15.00 AM.png"/>
          <p:cNvPicPr>
            <a:picLocks noChangeAspect="1"/>
          </p:cNvPicPr>
          <p:nvPr/>
        </p:nvPicPr>
        <p:blipFill>
          <a:blip r:embed="rId2"/>
          <a:stretch>
            <a:fillRect/>
          </a:stretch>
        </p:blipFill>
        <p:spPr>
          <a:xfrm>
            <a:off x="1523999" y="5718430"/>
            <a:ext cx="9144001" cy="549522"/>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Computed Tomography Indications:"/>
          <p:cNvSpPr txBox="1">
            <a:spLocks noGrp="1"/>
          </p:cNvSpPr>
          <p:nvPr>
            <p:ph type="title" idx="4294967295"/>
          </p:nvPr>
        </p:nvSpPr>
        <p:spPr>
          <a:xfrm>
            <a:off x="1600200" y="92073"/>
            <a:ext cx="8534400" cy="909981"/>
          </a:xfrm>
          <a:prstGeom prst="rect">
            <a:avLst/>
          </a:prstGeom>
        </p:spPr>
        <p:txBody>
          <a:bodyPr lIns="46037" tIns="46037" rIns="46037" bIns="46037"/>
          <a:lstStyle>
            <a:lvl1pPr>
              <a:defRPr sz="4700" u="sng"/>
            </a:lvl1pPr>
          </a:lstStyle>
          <a:p>
            <a:r>
              <a:t>Indications for Obtaining CT Scan:</a:t>
            </a:r>
          </a:p>
        </p:txBody>
      </p:sp>
      <p:sp>
        <p:nvSpPr>
          <p:cNvPr id="185" name="Intra-articular fxs with multiple fragments…"/>
          <p:cNvSpPr txBox="1">
            <a:spLocks noGrp="1"/>
          </p:cNvSpPr>
          <p:nvPr>
            <p:ph type="body" sz="quarter" idx="4294967295"/>
          </p:nvPr>
        </p:nvSpPr>
        <p:spPr>
          <a:xfrm>
            <a:off x="152400" y="1672077"/>
            <a:ext cx="6934200" cy="1955801"/>
          </a:xfrm>
          <a:prstGeom prst="rect">
            <a:avLst/>
          </a:prstGeom>
        </p:spPr>
        <p:txBody>
          <a:bodyPr lIns="46037" tIns="46037" rIns="46037" bIns="46037"/>
          <a:lstStyle/>
          <a:p>
            <a:pPr>
              <a:spcBef>
                <a:spcPts val="600"/>
              </a:spcBef>
              <a:defRPr sz="3000"/>
            </a:pPr>
            <a:r>
              <a:t>Intra-articular fxs with multiple fragments</a:t>
            </a:r>
          </a:p>
          <a:p>
            <a:pPr>
              <a:spcBef>
                <a:spcPts val="600"/>
              </a:spcBef>
              <a:defRPr sz="3000"/>
            </a:pPr>
            <a:r>
              <a:t>Articular impaction</a:t>
            </a:r>
          </a:p>
          <a:p>
            <a:pPr>
              <a:spcBef>
                <a:spcPts val="600"/>
              </a:spcBef>
              <a:defRPr sz="3000"/>
            </a:pPr>
            <a:r>
              <a:t>DRUJ incongruity</a:t>
            </a:r>
          </a:p>
        </p:txBody>
      </p:sp>
      <p:pic>
        <p:nvPicPr>
          <p:cNvPr id="186" name="Screen Shot 2020-10-26 at 12.31.27 PM.png" descr="Screen Shot 2020-10-26 at 12.31.27 PM.png"/>
          <p:cNvPicPr>
            <a:picLocks noChangeAspect="1"/>
          </p:cNvPicPr>
          <p:nvPr/>
        </p:nvPicPr>
        <p:blipFill>
          <a:blip r:embed="rId2"/>
          <a:stretch>
            <a:fillRect/>
          </a:stretch>
        </p:blipFill>
        <p:spPr>
          <a:xfrm>
            <a:off x="7086600" y="1002052"/>
            <a:ext cx="5105400" cy="525165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Impact of Distal Radius Fractures"/>
          <p:cNvSpPr txBox="1">
            <a:spLocks noGrp="1"/>
          </p:cNvSpPr>
          <p:nvPr>
            <p:ph type="title" idx="4294967295"/>
          </p:nvPr>
        </p:nvSpPr>
        <p:spPr>
          <a:xfrm>
            <a:off x="609600" y="92072"/>
            <a:ext cx="10972800" cy="1508130"/>
          </a:xfrm>
          <a:prstGeom prst="rect">
            <a:avLst/>
          </a:prstGeom>
        </p:spPr>
        <p:txBody>
          <a:bodyPr/>
          <a:lstStyle>
            <a:lvl1pPr>
              <a:defRPr sz="4900"/>
            </a:lvl1pPr>
          </a:lstStyle>
          <a:p>
            <a:r>
              <a:t>Impact of Distal Radius Fractures</a:t>
            </a:r>
          </a:p>
        </p:txBody>
      </p:sp>
      <p:sp>
        <p:nvSpPr>
          <p:cNvPr id="104" name="Common injury:  &gt;450,000/yr in USA…"/>
          <p:cNvSpPr txBox="1">
            <a:spLocks noGrp="1"/>
          </p:cNvSpPr>
          <p:nvPr>
            <p:ph type="body" idx="4294967295"/>
          </p:nvPr>
        </p:nvSpPr>
        <p:spPr>
          <a:xfrm>
            <a:off x="685800" y="1600200"/>
            <a:ext cx="10972800" cy="5257800"/>
          </a:xfrm>
          <a:prstGeom prst="rect">
            <a:avLst/>
          </a:prstGeom>
        </p:spPr>
        <p:txBody>
          <a:bodyPr/>
          <a:lstStyle/>
          <a:p>
            <a:pPr marL="370972" indent="-370972">
              <a:buFontTx/>
              <a:defRPr sz="3700"/>
            </a:pPr>
            <a:r>
              <a:t>Common injury:  650,000+/yr in USA, ~17% of all fractures</a:t>
            </a:r>
          </a:p>
          <a:p>
            <a:pPr marL="370972" indent="-370972">
              <a:buFontTx/>
              <a:defRPr sz="3700"/>
            </a:pPr>
            <a:r>
              <a:t>Increasing as population ages</a:t>
            </a:r>
          </a:p>
          <a:p>
            <a:pPr marL="370972" indent="-370972">
              <a:buFontTx/>
              <a:defRPr sz="3700"/>
            </a:pPr>
            <a:r>
              <a:t>High potential for functional impairment and complications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Classification of  Distal Radius Fractures"/>
          <p:cNvSpPr txBox="1">
            <a:spLocks noGrp="1"/>
          </p:cNvSpPr>
          <p:nvPr>
            <p:ph type="title" idx="4294967295"/>
          </p:nvPr>
        </p:nvSpPr>
        <p:spPr>
          <a:xfrm>
            <a:off x="609600" y="396872"/>
            <a:ext cx="10972800" cy="1508129"/>
          </a:xfrm>
          <a:prstGeom prst="rect">
            <a:avLst/>
          </a:prstGeom>
        </p:spPr>
        <p:txBody>
          <a:bodyPr/>
          <a:lstStyle/>
          <a:p>
            <a:pPr>
              <a:defRPr sz="5000"/>
            </a:pPr>
            <a:r>
              <a:t>Classification of </a:t>
            </a:r>
            <a:br/>
            <a:r>
              <a:t>Distal Radius Fractures</a:t>
            </a:r>
          </a:p>
        </p:txBody>
      </p:sp>
      <p:sp>
        <p:nvSpPr>
          <p:cNvPr id="189" name="Ideal system should describe:…"/>
          <p:cNvSpPr txBox="1">
            <a:spLocks noGrp="1"/>
          </p:cNvSpPr>
          <p:nvPr>
            <p:ph type="body" sz="half" idx="4294967295"/>
          </p:nvPr>
        </p:nvSpPr>
        <p:spPr>
          <a:xfrm>
            <a:off x="609597" y="2142064"/>
            <a:ext cx="5562605" cy="5257805"/>
          </a:xfrm>
          <a:prstGeom prst="rect">
            <a:avLst/>
          </a:prstGeom>
        </p:spPr>
        <p:txBody>
          <a:bodyPr/>
          <a:lstStyle/>
          <a:p>
            <a:pPr marL="0" indent="0">
              <a:buSzTx/>
              <a:buNone/>
              <a:defRPr sz="3500">
                <a:solidFill>
                  <a:srgbClr val="0433FF"/>
                </a:solidFill>
              </a:defRPr>
            </a:pPr>
            <a:r>
              <a:t>Classified by:</a:t>
            </a:r>
          </a:p>
          <a:p>
            <a:pPr marL="228600" indent="-228600">
              <a:spcBef>
                <a:spcPts val="0"/>
              </a:spcBef>
              <a:buFontTx/>
              <a:defRPr sz="3500"/>
            </a:pPr>
            <a:r>
              <a:t>Intra-articular involvement</a:t>
            </a:r>
          </a:p>
          <a:p>
            <a:pPr marL="228600" indent="-228600">
              <a:spcBef>
                <a:spcPts val="0"/>
              </a:spcBef>
              <a:buFontTx/>
              <a:defRPr sz="3500"/>
            </a:pPr>
            <a:r>
              <a:t>degree of comminution</a:t>
            </a:r>
          </a:p>
          <a:p>
            <a:pPr marL="228600" indent="-228600">
              <a:spcBef>
                <a:spcPts val="0"/>
              </a:spcBef>
              <a:buFontTx/>
              <a:defRPr sz="3500"/>
            </a:pPr>
            <a:r>
              <a:t>dorsal vs. volar displacement</a:t>
            </a:r>
          </a:p>
          <a:p>
            <a:pPr marL="228600" indent="-228600">
              <a:spcBef>
                <a:spcPts val="0"/>
              </a:spcBef>
              <a:buFontTx/>
              <a:defRPr sz="3500"/>
            </a:pPr>
            <a:r>
              <a:t>involvement of the distal radioulnar joint. </a:t>
            </a:r>
          </a:p>
        </p:txBody>
      </p:sp>
      <p:sp>
        <p:nvSpPr>
          <p:cNvPr id="190" name="Rectangle 1"/>
          <p:cNvSpPr txBox="1"/>
          <p:nvPr/>
        </p:nvSpPr>
        <p:spPr>
          <a:xfrm>
            <a:off x="6561704" y="2133600"/>
            <a:ext cx="6004562" cy="3269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lvl="1" indent="457200">
              <a:defRPr sz="3500">
                <a:solidFill>
                  <a:srgbClr val="0000FF"/>
                </a:solidFill>
              </a:defRPr>
            </a:pPr>
            <a:r>
              <a:t>Treatment decided by:</a:t>
            </a:r>
          </a:p>
          <a:p>
            <a:pPr marL="914400" lvl="1" indent="-457200">
              <a:buSzPct val="100000"/>
              <a:buFont typeface="Arial"/>
              <a:buChar char="•"/>
              <a:defRPr sz="3500"/>
            </a:pPr>
            <a:r>
              <a:t>Type of injury</a:t>
            </a:r>
          </a:p>
          <a:p>
            <a:pPr marL="914400" lvl="1" indent="-457200">
              <a:buSzPct val="100000"/>
              <a:buFont typeface="Arial"/>
              <a:buChar char="•"/>
              <a:defRPr sz="3500"/>
            </a:pPr>
            <a:r>
              <a:t>Severity Evaluation</a:t>
            </a:r>
          </a:p>
          <a:p>
            <a:pPr marL="914400" lvl="1" indent="-457200">
              <a:buSzPct val="100000"/>
              <a:buFont typeface="Arial"/>
              <a:buChar char="•"/>
              <a:defRPr sz="3500"/>
            </a:pPr>
            <a:r>
              <a:t>Patient Discussion</a:t>
            </a:r>
          </a:p>
          <a:p>
            <a:pPr marL="914400" lvl="1" indent="-457200">
              <a:buSzPct val="100000"/>
              <a:buFont typeface="Arial"/>
              <a:buChar char="•"/>
              <a:defRPr sz="3500"/>
            </a:pPr>
            <a:r>
              <a:t>Surgical Options</a:t>
            </a:r>
          </a:p>
          <a:p>
            <a:pPr marL="914400" lvl="1" indent="-457200">
              <a:buSzPct val="100000"/>
              <a:buFont typeface="Arial"/>
              <a:buChar char="•"/>
              <a:defRPr sz="3500"/>
            </a:pPr>
            <a:r>
              <a:t>Prognosis</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Common Classifications"/>
          <p:cNvSpPr txBox="1">
            <a:spLocks noGrp="1"/>
          </p:cNvSpPr>
          <p:nvPr>
            <p:ph type="title" idx="4294967295"/>
          </p:nvPr>
        </p:nvSpPr>
        <p:spPr>
          <a:xfrm>
            <a:off x="609600" y="92072"/>
            <a:ext cx="10972800" cy="1508130"/>
          </a:xfrm>
          <a:prstGeom prst="rect">
            <a:avLst/>
          </a:prstGeom>
        </p:spPr>
        <p:txBody>
          <a:bodyPr/>
          <a:lstStyle/>
          <a:p>
            <a:r>
              <a:t>Common Classifications</a:t>
            </a:r>
          </a:p>
        </p:txBody>
      </p:sp>
      <p:sp>
        <p:nvSpPr>
          <p:cNvPr id="193" name="Weber (AO/ASIF)…"/>
          <p:cNvSpPr txBox="1">
            <a:spLocks noGrp="1"/>
          </p:cNvSpPr>
          <p:nvPr>
            <p:ph type="body" idx="4294967295"/>
          </p:nvPr>
        </p:nvSpPr>
        <p:spPr>
          <a:xfrm>
            <a:off x="457200" y="1219200"/>
            <a:ext cx="10972800" cy="4943263"/>
          </a:xfrm>
          <a:prstGeom prst="rect">
            <a:avLst/>
          </a:prstGeom>
        </p:spPr>
        <p:txBody>
          <a:bodyPr/>
          <a:lstStyle/>
          <a:p>
            <a:pPr marL="0" indent="0" defTabSz="877822">
              <a:lnSpc>
                <a:spcPct val="80000"/>
              </a:lnSpc>
              <a:spcBef>
                <a:spcPts val="900"/>
              </a:spcBef>
              <a:buSzTx/>
              <a:buNone/>
              <a:defRPr sz="2600"/>
            </a:pPr>
            <a:endParaRPr/>
          </a:p>
          <a:p>
            <a:pPr marL="346509" indent="-346509" defTabSz="877822">
              <a:lnSpc>
                <a:spcPct val="80000"/>
              </a:lnSpc>
              <a:spcBef>
                <a:spcPts val="700"/>
              </a:spcBef>
              <a:buFontTx/>
              <a:defRPr sz="3400"/>
            </a:pPr>
            <a:r>
              <a:t>Weber (AO/ASIF) – comprehensive but complex</a:t>
            </a:r>
          </a:p>
          <a:p>
            <a:pPr marL="346509" indent="-346509" defTabSz="877822">
              <a:lnSpc>
                <a:spcPct val="80000"/>
              </a:lnSpc>
              <a:spcBef>
                <a:spcPts val="700"/>
              </a:spcBef>
              <a:buFontTx/>
              <a:defRPr sz="3400"/>
            </a:pPr>
            <a:endParaRPr/>
          </a:p>
          <a:p>
            <a:pPr marL="346509" indent="-346509" defTabSz="877822">
              <a:lnSpc>
                <a:spcPct val="80000"/>
              </a:lnSpc>
              <a:spcBef>
                <a:spcPts val="700"/>
              </a:spcBef>
              <a:buFontTx/>
              <a:defRPr sz="3400"/>
            </a:pPr>
            <a:r>
              <a:t>Frykman – based on joint involvement, styloid involvement </a:t>
            </a:r>
          </a:p>
          <a:p>
            <a:pPr marL="346509" indent="-346509" defTabSz="877822">
              <a:lnSpc>
                <a:spcPct val="80000"/>
              </a:lnSpc>
              <a:spcBef>
                <a:spcPts val="700"/>
              </a:spcBef>
              <a:buFontTx/>
              <a:defRPr sz="3400"/>
            </a:pPr>
            <a:endParaRPr/>
          </a:p>
          <a:p>
            <a:pPr marL="346509" indent="-346509" defTabSz="877822">
              <a:lnSpc>
                <a:spcPct val="80000"/>
              </a:lnSpc>
              <a:spcBef>
                <a:spcPts val="700"/>
              </a:spcBef>
              <a:buFontTx/>
              <a:defRPr sz="3400"/>
            </a:pPr>
            <a:r>
              <a:t>Melone – divides intra-articular fractures into 4 types based on displacement </a:t>
            </a:r>
          </a:p>
          <a:p>
            <a:pPr marL="346509" indent="-346509" defTabSz="877822">
              <a:lnSpc>
                <a:spcPct val="80000"/>
              </a:lnSpc>
              <a:spcBef>
                <a:spcPts val="700"/>
              </a:spcBef>
              <a:buFontTx/>
              <a:defRPr sz="3400"/>
            </a:pPr>
            <a:endParaRPr/>
          </a:p>
          <a:p>
            <a:pPr marL="346509" indent="-346509" defTabSz="877822">
              <a:lnSpc>
                <a:spcPct val="80000"/>
              </a:lnSpc>
              <a:spcBef>
                <a:spcPts val="700"/>
              </a:spcBef>
              <a:buFontTx/>
              <a:defRPr sz="3400"/>
            </a:pPr>
            <a:r>
              <a:t>Fernandez – based on mechanism of injury</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Eponyms"/>
          <p:cNvSpPr txBox="1">
            <a:spLocks noGrp="1"/>
          </p:cNvSpPr>
          <p:nvPr>
            <p:ph type="title"/>
          </p:nvPr>
        </p:nvSpPr>
        <p:spPr>
          <a:xfrm>
            <a:off x="838200" y="102614"/>
            <a:ext cx="10515600" cy="1325564"/>
          </a:xfrm>
          <a:prstGeom prst="rect">
            <a:avLst/>
          </a:prstGeom>
        </p:spPr>
        <p:txBody>
          <a:bodyPr/>
          <a:lstStyle>
            <a:lvl1pPr>
              <a:defRPr sz="5700"/>
            </a:lvl1pPr>
          </a:lstStyle>
          <a:p>
            <a:r>
              <a:t>Eponyms</a:t>
            </a:r>
          </a:p>
        </p:txBody>
      </p:sp>
      <p:graphicFrame>
        <p:nvGraphicFramePr>
          <p:cNvPr id="196" name="Table"/>
          <p:cNvGraphicFramePr/>
          <p:nvPr/>
        </p:nvGraphicFramePr>
        <p:xfrm>
          <a:off x="961750" y="1333194"/>
          <a:ext cx="3761292" cy="5047900"/>
        </p:xfrm>
        <a:graphic>
          <a:graphicData uri="http://schemas.openxmlformats.org/drawingml/2006/table">
            <a:tbl>
              <a:tblPr bandRow="1">
                <a:tableStyleId>{4C3C2611-4C71-4FC5-86AE-919BDF0F9419}</a:tableStyleId>
              </a:tblPr>
              <a:tblGrid>
                <a:gridCol w="1464494">
                  <a:extLst>
                    <a:ext uri="{9D8B030D-6E8A-4147-A177-3AD203B41FA5}">
                      <a16:colId xmlns:a16="http://schemas.microsoft.com/office/drawing/2014/main" val="20000"/>
                    </a:ext>
                  </a:extLst>
                </a:gridCol>
                <a:gridCol w="2296798">
                  <a:extLst>
                    <a:ext uri="{9D8B030D-6E8A-4147-A177-3AD203B41FA5}">
                      <a16:colId xmlns:a16="http://schemas.microsoft.com/office/drawing/2014/main" val="20001"/>
                    </a:ext>
                  </a:extLst>
                </a:gridCol>
              </a:tblGrid>
              <a:tr h="1002895">
                <a:tc>
                  <a:txBody>
                    <a:bodyPr/>
                    <a:lstStyle/>
                    <a:p>
                      <a:pPr indent="457200">
                        <a:defRPr sz="1800"/>
                      </a:pPr>
                      <a:r>
                        <a:rPr sz="1700"/>
                        <a:t>Die-Punch Fracture</a:t>
                      </a:r>
                    </a:p>
                  </a:txBody>
                  <a:tcPr marL="0" marR="0" marT="0" marB="0" horzOverflow="overflow"/>
                </a:tc>
                <a:tc>
                  <a:txBody>
                    <a:bodyPr/>
                    <a:lstStyle/>
                    <a:p>
                      <a:pPr indent="457200">
                        <a:defRPr sz="1800"/>
                      </a:pPr>
                      <a:r>
                        <a:rPr sz="1700"/>
                        <a:t>Depressed fracture of  lunate fossa of articular distal radius  </a:t>
                      </a:r>
                    </a:p>
                  </a:txBody>
                  <a:tcPr marL="0" marR="0" marT="0" marB="0" horzOverflow="overflow"/>
                </a:tc>
                <a:extLst>
                  <a:ext uri="{0D108BD9-81ED-4DB2-BD59-A6C34878D82A}">
                    <a16:rowId xmlns:a16="http://schemas.microsoft.com/office/drawing/2014/main" val="10000"/>
                  </a:ext>
                </a:extLst>
              </a:tr>
              <a:tr h="1002895">
                <a:tc>
                  <a:txBody>
                    <a:bodyPr/>
                    <a:lstStyle/>
                    <a:p>
                      <a:pPr indent="457200">
                        <a:defRPr sz="1800"/>
                      </a:pPr>
                      <a:r>
                        <a:rPr sz="1700"/>
                        <a:t>Barton’s Fracture </a:t>
                      </a:r>
                    </a:p>
                  </a:txBody>
                  <a:tcPr marL="0" marR="0" marT="0" marB="0" horzOverflow="overflow"/>
                </a:tc>
                <a:tc>
                  <a:txBody>
                    <a:bodyPr/>
                    <a:lstStyle/>
                    <a:p>
                      <a:pPr indent="457200">
                        <a:defRPr sz="1800"/>
                      </a:pPr>
                      <a:r>
                        <a:rPr sz="1700"/>
                        <a:t>Fracture dislocation of radial carpal joint involving volar or dorsal lip</a:t>
                      </a:r>
                    </a:p>
                  </a:txBody>
                  <a:tcPr marL="0" marR="0" marT="0" marB="0" horzOverflow="overflow"/>
                </a:tc>
                <a:extLst>
                  <a:ext uri="{0D108BD9-81ED-4DB2-BD59-A6C34878D82A}">
                    <a16:rowId xmlns:a16="http://schemas.microsoft.com/office/drawing/2014/main" val="10001"/>
                  </a:ext>
                </a:extLst>
              </a:tr>
              <a:tr h="1002895">
                <a:tc>
                  <a:txBody>
                    <a:bodyPr/>
                    <a:lstStyle/>
                    <a:p>
                      <a:pPr indent="457200">
                        <a:defRPr sz="1800"/>
                      </a:pPr>
                      <a:r>
                        <a:rPr sz="1700"/>
                        <a:t>Chauffer’s Fracture</a:t>
                      </a:r>
                    </a:p>
                  </a:txBody>
                  <a:tcPr marL="0" marR="0" marT="0" marB="0" horzOverflow="overflow"/>
                </a:tc>
                <a:tc>
                  <a:txBody>
                    <a:bodyPr/>
                    <a:lstStyle/>
                    <a:p>
                      <a:pPr indent="457200">
                        <a:defRPr sz="1800"/>
                      </a:pPr>
                      <a:r>
                        <a:rPr sz="1700"/>
                        <a:t>Radial Styloid Fracture</a:t>
                      </a:r>
                    </a:p>
                  </a:txBody>
                  <a:tcPr marL="0" marR="0" marT="0" marB="0" horzOverflow="overflow"/>
                </a:tc>
                <a:extLst>
                  <a:ext uri="{0D108BD9-81ED-4DB2-BD59-A6C34878D82A}">
                    <a16:rowId xmlns:a16="http://schemas.microsoft.com/office/drawing/2014/main" val="10002"/>
                  </a:ext>
                </a:extLst>
              </a:tr>
              <a:tr h="1002895">
                <a:tc>
                  <a:txBody>
                    <a:bodyPr/>
                    <a:lstStyle/>
                    <a:p>
                      <a:pPr indent="457200">
                        <a:defRPr sz="1800"/>
                      </a:pPr>
                      <a:r>
                        <a:rPr sz="1700"/>
                        <a:t>Colles’ Fracture </a:t>
                      </a:r>
                    </a:p>
                  </a:txBody>
                  <a:tcPr marL="0" marR="0" marT="0" marB="0" horzOverflow="overflow"/>
                </a:tc>
                <a:tc>
                  <a:txBody>
                    <a:bodyPr/>
                    <a:lstStyle/>
                    <a:p>
                      <a:pPr indent="457200">
                        <a:defRPr sz="1800"/>
                      </a:pPr>
                      <a:r>
                        <a:rPr sz="1700"/>
                        <a:t>Low energy dorsally displaced </a:t>
                      </a:r>
                    </a:p>
                  </a:txBody>
                  <a:tcPr marL="0" marR="0" marT="0" marB="0" horzOverflow="overflow"/>
                </a:tc>
                <a:extLst>
                  <a:ext uri="{0D108BD9-81ED-4DB2-BD59-A6C34878D82A}">
                    <a16:rowId xmlns:a16="http://schemas.microsoft.com/office/drawing/2014/main" val="10003"/>
                  </a:ext>
                </a:extLst>
              </a:tr>
              <a:tr h="1002895">
                <a:tc>
                  <a:txBody>
                    <a:bodyPr/>
                    <a:lstStyle/>
                    <a:p>
                      <a:pPr indent="457200">
                        <a:defRPr sz="1800"/>
                      </a:pPr>
                      <a:r>
                        <a:rPr sz="1700"/>
                        <a:t>Smith’s  Fracture</a:t>
                      </a:r>
                    </a:p>
                  </a:txBody>
                  <a:tcPr marL="0" marR="0" marT="0" marB="0" horzOverflow="overflow"/>
                </a:tc>
                <a:tc>
                  <a:txBody>
                    <a:bodyPr/>
                    <a:lstStyle/>
                    <a:p>
                      <a:pPr indent="457200">
                        <a:defRPr sz="1800"/>
                      </a:pPr>
                      <a:r>
                        <a:rPr sz="1700"/>
                        <a:t>Low energy volarly displaced </a:t>
                      </a:r>
                    </a:p>
                  </a:txBody>
                  <a:tcPr marL="0" marR="0" marT="0" marB="0" horzOverflow="overflow"/>
                </a:tc>
                <a:extLst>
                  <a:ext uri="{0D108BD9-81ED-4DB2-BD59-A6C34878D82A}">
                    <a16:rowId xmlns:a16="http://schemas.microsoft.com/office/drawing/2014/main" val="10004"/>
                  </a:ext>
                </a:extLst>
              </a:tr>
            </a:tbl>
          </a:graphicData>
        </a:graphic>
      </p:graphicFrame>
      <p:pic>
        <p:nvPicPr>
          <p:cNvPr id="197" name="Screen Shot 2021-03-28 at 12.50.05 PM.png" descr="Screen Shot 2021-03-28 at 12.50.05 PM.png"/>
          <p:cNvPicPr>
            <a:picLocks noChangeAspect="1"/>
          </p:cNvPicPr>
          <p:nvPr/>
        </p:nvPicPr>
        <p:blipFill>
          <a:blip r:embed="rId2"/>
          <a:stretch>
            <a:fillRect/>
          </a:stretch>
        </p:blipFill>
        <p:spPr>
          <a:xfrm>
            <a:off x="4991448" y="1164695"/>
            <a:ext cx="2398680" cy="3187614"/>
          </a:xfrm>
          <a:prstGeom prst="rect">
            <a:avLst/>
          </a:prstGeom>
          <a:ln w="12700">
            <a:miter lim="400000"/>
          </a:ln>
        </p:spPr>
      </p:pic>
      <p:pic>
        <p:nvPicPr>
          <p:cNvPr id="198" name="Screen Shot 2021-03-28 at 12.44.00 PM.png" descr="Screen Shot 2021-03-28 at 12.44.00 PM.png"/>
          <p:cNvPicPr>
            <a:picLocks noChangeAspect="1"/>
          </p:cNvPicPr>
          <p:nvPr/>
        </p:nvPicPr>
        <p:blipFill>
          <a:blip r:embed="rId3"/>
          <a:stretch>
            <a:fillRect/>
          </a:stretch>
        </p:blipFill>
        <p:spPr>
          <a:xfrm>
            <a:off x="7380950" y="985756"/>
            <a:ext cx="2167698" cy="3332221"/>
          </a:xfrm>
          <a:prstGeom prst="rect">
            <a:avLst/>
          </a:prstGeom>
          <a:ln w="12700">
            <a:miter lim="400000"/>
          </a:ln>
        </p:spPr>
      </p:pic>
      <p:pic>
        <p:nvPicPr>
          <p:cNvPr id="199" name="Screen Shot 2021-03-28 at 12.46.33 PM.png" descr="Screen Shot 2021-03-28 at 12.46.33 PM.png"/>
          <p:cNvPicPr>
            <a:picLocks noChangeAspect="1"/>
          </p:cNvPicPr>
          <p:nvPr/>
        </p:nvPicPr>
        <p:blipFill>
          <a:blip r:embed="rId4"/>
          <a:stretch>
            <a:fillRect/>
          </a:stretch>
        </p:blipFill>
        <p:spPr>
          <a:xfrm>
            <a:off x="9675084" y="741663"/>
            <a:ext cx="2293959" cy="3630834"/>
          </a:xfrm>
          <a:prstGeom prst="rect">
            <a:avLst/>
          </a:prstGeom>
          <a:ln w="12700">
            <a:miter lim="400000"/>
          </a:ln>
        </p:spPr>
      </p:pic>
      <p:sp>
        <p:nvSpPr>
          <p:cNvPr id="200" name="Die-Punch"/>
          <p:cNvSpPr txBox="1"/>
          <p:nvPr/>
        </p:nvSpPr>
        <p:spPr>
          <a:xfrm>
            <a:off x="5671918" y="4372243"/>
            <a:ext cx="1056041" cy="3330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r>
              <a:t>Die-Punch</a:t>
            </a:r>
          </a:p>
        </p:txBody>
      </p:sp>
      <p:sp>
        <p:nvSpPr>
          <p:cNvPr id="201" name="Colles’"/>
          <p:cNvSpPr txBox="1"/>
          <p:nvPr/>
        </p:nvSpPr>
        <p:spPr>
          <a:xfrm>
            <a:off x="8108952" y="4372243"/>
            <a:ext cx="711690" cy="3330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r>
              <a:t>Colles’</a:t>
            </a:r>
          </a:p>
        </p:txBody>
      </p:sp>
      <p:sp>
        <p:nvSpPr>
          <p:cNvPr id="202" name="Chauffer’s"/>
          <p:cNvSpPr txBox="1"/>
          <p:nvPr/>
        </p:nvSpPr>
        <p:spPr>
          <a:xfrm>
            <a:off x="10300348" y="4372243"/>
            <a:ext cx="1043428" cy="3330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r>
              <a:t>Chauffer’s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Radio-carpal fracture dislocation"/>
          <p:cNvSpPr txBox="1">
            <a:spLocks noGrp="1"/>
          </p:cNvSpPr>
          <p:nvPr>
            <p:ph type="title"/>
          </p:nvPr>
        </p:nvSpPr>
        <p:spPr>
          <a:xfrm>
            <a:off x="838200" y="365125"/>
            <a:ext cx="10515600" cy="1325563"/>
          </a:xfrm>
          <a:prstGeom prst="rect">
            <a:avLst/>
          </a:prstGeom>
        </p:spPr>
        <p:txBody>
          <a:bodyPr/>
          <a:lstStyle>
            <a:lvl1pPr>
              <a:defRPr sz="5100"/>
            </a:lvl1pPr>
          </a:lstStyle>
          <a:p>
            <a:r>
              <a:t>Radio-carpal fracture dislocation</a:t>
            </a:r>
          </a:p>
        </p:txBody>
      </p:sp>
      <p:sp>
        <p:nvSpPr>
          <p:cNvPr id="205" name="Not your typical distal radius fracture…"/>
          <p:cNvSpPr txBox="1">
            <a:spLocks noGrp="1"/>
          </p:cNvSpPr>
          <p:nvPr>
            <p:ph type="body" sz="half" idx="1"/>
          </p:nvPr>
        </p:nvSpPr>
        <p:spPr>
          <a:xfrm>
            <a:off x="613080" y="1636049"/>
            <a:ext cx="5304574" cy="4351340"/>
          </a:xfrm>
          <a:prstGeom prst="rect">
            <a:avLst/>
          </a:prstGeom>
        </p:spPr>
        <p:txBody>
          <a:bodyPr/>
          <a:lstStyle/>
          <a:p>
            <a:r>
              <a:t>Not your typical distal radius fracture</a:t>
            </a:r>
          </a:p>
          <a:p>
            <a:pPr marL="685800" lvl="1" indent="-228600"/>
            <a:r>
              <a:t>High energy</a:t>
            </a:r>
          </a:p>
          <a:p>
            <a:r>
              <a:t>Needs early attention and reduction</a:t>
            </a:r>
          </a:p>
          <a:p>
            <a:pPr marL="685800" lvl="1" indent="-228600"/>
            <a:r>
              <a:t>Acute carpal tunnel</a:t>
            </a:r>
          </a:p>
          <a:p>
            <a:pPr marL="685800" lvl="1" indent="-228600"/>
            <a:r>
              <a:t>Stiffness</a:t>
            </a:r>
          </a:p>
        </p:txBody>
      </p:sp>
      <p:pic>
        <p:nvPicPr>
          <p:cNvPr id="206" name="Screen Shot 2021-03-28 at 2.54.12 PM.png" descr="Screen Shot 2021-03-28 at 2.54.12 PM.png"/>
          <p:cNvPicPr>
            <a:picLocks noChangeAspect="1"/>
          </p:cNvPicPr>
          <p:nvPr/>
        </p:nvPicPr>
        <p:blipFill>
          <a:blip r:embed="rId2"/>
          <a:stretch>
            <a:fillRect/>
          </a:stretch>
        </p:blipFill>
        <p:spPr>
          <a:xfrm>
            <a:off x="8610396" y="1538102"/>
            <a:ext cx="3220022" cy="5234443"/>
          </a:xfrm>
          <a:prstGeom prst="rect">
            <a:avLst/>
          </a:prstGeom>
          <a:ln w="12700">
            <a:miter lim="400000"/>
          </a:ln>
        </p:spPr>
      </p:pic>
      <p:pic>
        <p:nvPicPr>
          <p:cNvPr id="207" name="Screen Shot 2021-03-28 at 2.53.54 PM.png" descr="Screen Shot 2021-03-28 at 2.53.54 PM.png"/>
          <p:cNvPicPr>
            <a:picLocks noChangeAspect="1"/>
          </p:cNvPicPr>
          <p:nvPr/>
        </p:nvPicPr>
        <p:blipFill>
          <a:blip r:embed="rId3"/>
          <a:stretch>
            <a:fillRect/>
          </a:stretch>
        </p:blipFill>
        <p:spPr>
          <a:xfrm>
            <a:off x="5208129" y="1402957"/>
            <a:ext cx="3343899" cy="5234441"/>
          </a:xfrm>
          <a:prstGeom prst="rect">
            <a:avLst/>
          </a:prstGeom>
          <a:ln w="12700">
            <a:miter lim="400000"/>
          </a:ln>
        </p:spPr>
      </p:pic>
      <p:sp>
        <p:nvSpPr>
          <p:cNvPr id="208" name="Images courtesy of Khare Wilson PA-C"/>
          <p:cNvSpPr txBox="1"/>
          <p:nvPr/>
        </p:nvSpPr>
        <p:spPr>
          <a:xfrm>
            <a:off x="5843130" y="6610550"/>
            <a:ext cx="2437390" cy="248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200"/>
            </a:lvl1pPr>
          </a:lstStyle>
          <a:p>
            <a:r>
              <a:t>Images courtesy of Khare Wilson PA-C</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Options for Treatment"/>
          <p:cNvSpPr txBox="1">
            <a:spLocks noGrp="1"/>
          </p:cNvSpPr>
          <p:nvPr>
            <p:ph type="title" idx="4294967295"/>
          </p:nvPr>
        </p:nvSpPr>
        <p:spPr>
          <a:xfrm>
            <a:off x="609600" y="92072"/>
            <a:ext cx="10972800" cy="1508130"/>
          </a:xfrm>
          <a:prstGeom prst="rect">
            <a:avLst/>
          </a:prstGeom>
        </p:spPr>
        <p:txBody>
          <a:bodyPr/>
          <a:lstStyle>
            <a:lvl1pPr>
              <a:defRPr sz="4700"/>
            </a:lvl1pPr>
          </a:lstStyle>
          <a:p>
            <a:r>
              <a:t>Options for Treatment</a:t>
            </a:r>
          </a:p>
        </p:txBody>
      </p:sp>
      <p:sp>
        <p:nvSpPr>
          <p:cNvPr id="211" name="Casting/Splinting…"/>
          <p:cNvSpPr txBox="1">
            <a:spLocks noGrp="1"/>
          </p:cNvSpPr>
          <p:nvPr>
            <p:ph type="body" idx="4294967295"/>
          </p:nvPr>
        </p:nvSpPr>
        <p:spPr>
          <a:xfrm>
            <a:off x="609600" y="1346200"/>
            <a:ext cx="10972800" cy="5257800"/>
          </a:xfrm>
          <a:prstGeom prst="rect">
            <a:avLst/>
          </a:prstGeom>
        </p:spPr>
        <p:txBody>
          <a:bodyPr/>
          <a:lstStyle/>
          <a:p>
            <a:pPr marL="0" indent="0">
              <a:lnSpc>
                <a:spcPct val="80000"/>
              </a:lnSpc>
              <a:spcBef>
                <a:spcPts val="600"/>
              </a:spcBef>
              <a:buSzTx/>
              <a:buNone/>
              <a:defRPr>
                <a:solidFill>
                  <a:srgbClr val="0433FF"/>
                </a:solidFill>
              </a:defRPr>
            </a:pPr>
            <a:r>
              <a:t>Casting/Splinting </a:t>
            </a:r>
          </a:p>
          <a:p>
            <a:pPr marL="707231" lvl="1" indent="-250031">
              <a:lnSpc>
                <a:spcPct val="80000"/>
              </a:lnSpc>
              <a:spcBef>
                <a:spcPts val="0"/>
              </a:spcBef>
              <a:buFontTx/>
            </a:pPr>
            <a:r>
              <a:t>Long arm vs. short arm</a:t>
            </a:r>
          </a:p>
          <a:p>
            <a:pPr marL="707231" lvl="1" indent="-250031">
              <a:lnSpc>
                <a:spcPct val="80000"/>
              </a:lnSpc>
              <a:spcBef>
                <a:spcPts val="0"/>
              </a:spcBef>
              <a:buFontTx/>
            </a:pPr>
            <a:r>
              <a:t>Sugar-tong or volar/dorsal splint</a:t>
            </a:r>
          </a:p>
          <a:p>
            <a:pPr marL="0" indent="0">
              <a:lnSpc>
                <a:spcPct val="80000"/>
              </a:lnSpc>
              <a:spcBef>
                <a:spcPts val="600"/>
              </a:spcBef>
              <a:buSzTx/>
              <a:buNone/>
              <a:defRPr>
                <a:solidFill>
                  <a:srgbClr val="0433FF"/>
                </a:solidFill>
              </a:defRPr>
            </a:pPr>
            <a:r>
              <a:t>External Fixation</a:t>
            </a:r>
          </a:p>
          <a:p>
            <a:pPr marL="707231" lvl="1" indent="-250031">
              <a:lnSpc>
                <a:spcPct val="80000"/>
              </a:lnSpc>
              <a:spcBef>
                <a:spcPts val="0"/>
              </a:spcBef>
              <a:buFontTx/>
            </a:pPr>
            <a:r>
              <a:t>Joint-spanning</a:t>
            </a:r>
          </a:p>
          <a:p>
            <a:pPr marL="707231" lvl="1" indent="-250031">
              <a:lnSpc>
                <a:spcPct val="80000"/>
              </a:lnSpc>
              <a:spcBef>
                <a:spcPts val="0"/>
              </a:spcBef>
              <a:buFontTx/>
            </a:pPr>
            <a:r>
              <a:t>Non bridging</a:t>
            </a:r>
          </a:p>
          <a:p>
            <a:pPr marL="0" indent="0">
              <a:lnSpc>
                <a:spcPct val="80000"/>
              </a:lnSpc>
              <a:spcBef>
                <a:spcPts val="600"/>
              </a:spcBef>
              <a:buSzTx/>
              <a:buNone/>
              <a:defRPr>
                <a:solidFill>
                  <a:srgbClr val="0433FF"/>
                </a:solidFill>
              </a:defRPr>
            </a:pPr>
            <a:r>
              <a:t>Percutaneous pinning</a:t>
            </a:r>
          </a:p>
          <a:p>
            <a:pPr marL="0" indent="0">
              <a:lnSpc>
                <a:spcPct val="80000"/>
              </a:lnSpc>
              <a:spcBef>
                <a:spcPts val="600"/>
              </a:spcBef>
              <a:buSzTx/>
              <a:buNone/>
              <a:defRPr>
                <a:solidFill>
                  <a:srgbClr val="0433FF"/>
                </a:solidFill>
              </a:defRPr>
            </a:pPr>
            <a:r>
              <a:t>Internal Fixation</a:t>
            </a:r>
          </a:p>
          <a:p>
            <a:pPr marL="707231" lvl="1" indent="-250031">
              <a:lnSpc>
                <a:spcPct val="80000"/>
              </a:lnSpc>
              <a:spcBef>
                <a:spcPts val="0"/>
              </a:spcBef>
              <a:buFontTx/>
            </a:pPr>
            <a:r>
              <a:t>Dorsal plating</a:t>
            </a:r>
          </a:p>
          <a:p>
            <a:pPr marL="707231" lvl="1" indent="-250031">
              <a:lnSpc>
                <a:spcPct val="80000"/>
              </a:lnSpc>
              <a:spcBef>
                <a:spcPts val="0"/>
              </a:spcBef>
              <a:buFontTx/>
            </a:pPr>
            <a:r>
              <a:t>Volar plating</a:t>
            </a:r>
          </a:p>
          <a:p>
            <a:pPr marL="707231" lvl="1" indent="-250031">
              <a:lnSpc>
                <a:spcPct val="80000"/>
              </a:lnSpc>
              <a:spcBef>
                <a:spcPts val="0"/>
              </a:spcBef>
              <a:buFontTx/>
            </a:pPr>
            <a:r>
              <a:t>Combined dorsal/volar plating</a:t>
            </a:r>
          </a:p>
          <a:p>
            <a:pPr marL="707231" lvl="1" indent="-250031">
              <a:lnSpc>
                <a:spcPct val="80000"/>
              </a:lnSpc>
              <a:spcBef>
                <a:spcPts val="0"/>
              </a:spcBef>
              <a:buFontTx/>
            </a:pPr>
            <a:r>
              <a:t>Dorsal bridge plating </a:t>
            </a:r>
          </a:p>
          <a:p>
            <a:pPr marL="707231" lvl="1" indent="-250031">
              <a:lnSpc>
                <a:spcPct val="80000"/>
              </a:lnSpc>
              <a:spcBef>
                <a:spcPts val="0"/>
              </a:spcBef>
              <a:buFontTx/>
            </a:pPr>
            <a:r>
              <a:t>Focal (fracture specific) plating</a:t>
            </a:r>
            <a:r>
              <a:rPr>
                <a:solidFill>
                  <a:srgbClr val="FF9900"/>
                </a:solidFill>
              </a:rPr>
              <a:t> </a:t>
            </a:r>
          </a:p>
        </p:txBody>
      </p:sp>
      <p:pic>
        <p:nvPicPr>
          <p:cNvPr id="212" name="m_tornetta9781496386519-ch009_f014.jpeg" descr="m_tornetta9781496386519-ch009_f014.jpeg"/>
          <p:cNvPicPr>
            <a:picLocks noChangeAspect="1"/>
          </p:cNvPicPr>
          <p:nvPr/>
        </p:nvPicPr>
        <p:blipFill>
          <a:blip r:embed="rId3"/>
          <a:stretch>
            <a:fillRect/>
          </a:stretch>
        </p:blipFill>
        <p:spPr>
          <a:xfrm>
            <a:off x="7208176" y="877497"/>
            <a:ext cx="2846762" cy="3297408"/>
          </a:xfrm>
          <a:prstGeom prst="rect">
            <a:avLst/>
          </a:prstGeom>
          <a:ln w="12700">
            <a:miter lim="400000"/>
          </a:ln>
        </p:spPr>
      </p:pic>
      <p:pic>
        <p:nvPicPr>
          <p:cNvPr id="213" name="m_tornetta9781496386519-ch009_f016.jpeg" descr="m_tornetta9781496386519-ch009_f016.jpeg"/>
          <p:cNvPicPr>
            <a:picLocks noChangeAspect="1"/>
          </p:cNvPicPr>
          <p:nvPr/>
        </p:nvPicPr>
        <p:blipFill>
          <a:blip r:embed="rId4"/>
          <a:stretch>
            <a:fillRect/>
          </a:stretch>
        </p:blipFill>
        <p:spPr>
          <a:xfrm>
            <a:off x="6441378" y="4153534"/>
            <a:ext cx="4380357" cy="1154058"/>
          </a:xfrm>
          <a:prstGeom prst="rect">
            <a:avLst/>
          </a:prstGeom>
          <a:ln w="12700">
            <a:miter lim="400000"/>
          </a:ln>
        </p:spPr>
      </p:pic>
      <p:sp>
        <p:nvSpPr>
          <p:cNvPr id="214" name="Images from: https://otaonline.org/book/2573/chapter/207609774/principles-of-nonoperative-management-of-fractures#tornetta9-tornetta-9-tornetta-ch009-topic018"/>
          <p:cNvSpPr txBox="1"/>
          <p:nvPr/>
        </p:nvSpPr>
        <p:spPr>
          <a:xfrm>
            <a:off x="6696360" y="5353773"/>
            <a:ext cx="4934907" cy="7379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1400"/>
            </a:pPr>
            <a:r>
              <a:t>Images from: </a:t>
            </a:r>
            <a:r>
              <a:rPr u="sng">
                <a:solidFill>
                  <a:srgbClr val="0000FF"/>
                </a:solidFill>
                <a:uFill>
                  <a:solidFill>
                    <a:srgbClr val="0000FF"/>
                  </a:solidFill>
                </a:uFill>
                <a:hlinkClick r:id="rId5"/>
              </a:rPr>
              <a:t>https://otaonline.org/book/2573/chapter/207609774/principles-of-nonoperative-management-of-fractures#tornetta9-tornetta-9-tornetta-ch009-topic018</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Treatment Choice"/>
          <p:cNvSpPr txBox="1">
            <a:spLocks noGrp="1"/>
          </p:cNvSpPr>
          <p:nvPr>
            <p:ph type="title" idx="4294967295"/>
          </p:nvPr>
        </p:nvSpPr>
        <p:spPr>
          <a:xfrm>
            <a:off x="609600" y="92072"/>
            <a:ext cx="10972800" cy="1508130"/>
          </a:xfrm>
          <a:prstGeom prst="rect">
            <a:avLst/>
          </a:prstGeom>
        </p:spPr>
        <p:txBody>
          <a:bodyPr/>
          <a:lstStyle>
            <a:lvl1pPr>
              <a:defRPr sz="5200" u="sng"/>
            </a:lvl1pPr>
          </a:lstStyle>
          <a:p>
            <a:r>
              <a:t>Predictors of Instability:</a:t>
            </a:r>
          </a:p>
        </p:txBody>
      </p:sp>
      <p:sp>
        <p:nvSpPr>
          <p:cNvPr id="219" name="Depends on assessment of fracture stability…"/>
          <p:cNvSpPr txBox="1">
            <a:spLocks noGrp="1"/>
          </p:cNvSpPr>
          <p:nvPr>
            <p:ph type="body" idx="4294967295"/>
          </p:nvPr>
        </p:nvSpPr>
        <p:spPr>
          <a:xfrm>
            <a:off x="609600" y="1600200"/>
            <a:ext cx="10972800" cy="5257800"/>
          </a:xfrm>
          <a:prstGeom prst="rect">
            <a:avLst/>
          </a:prstGeom>
        </p:spPr>
        <p:txBody>
          <a:bodyPr/>
          <a:lstStyle/>
          <a:p>
            <a:pPr marL="311216" indent="-311216" defTabSz="886967">
              <a:spcBef>
                <a:spcPts val="900"/>
              </a:spcBef>
              <a:buFontTx/>
              <a:defRPr sz="3100"/>
            </a:pPr>
            <a:r>
              <a:t>Depends on assessment of fracture stability</a:t>
            </a:r>
          </a:p>
          <a:p>
            <a:pPr marL="311216" indent="-311216" defTabSz="886967">
              <a:spcBef>
                <a:spcPts val="900"/>
              </a:spcBef>
              <a:buFontTx/>
              <a:defRPr sz="3100"/>
            </a:pPr>
            <a:r>
              <a:t>LaFontaine Criteria </a:t>
            </a:r>
            <a:r>
              <a:rPr u="sng">
                <a:solidFill>
                  <a:srgbClr val="0000FF"/>
                </a:solidFill>
                <a:uFill>
                  <a:solidFill>
                    <a:srgbClr val="0000FF"/>
                  </a:solidFill>
                </a:uFill>
                <a:hlinkClick r:id="rId2"/>
              </a:rPr>
              <a:t>https://pubmed.ncbi.nlm.nih.gov/2592094/</a:t>
            </a:r>
          </a:p>
          <a:p>
            <a:pPr marL="311216" indent="-311216" defTabSz="886967">
              <a:spcBef>
                <a:spcPts val="900"/>
              </a:spcBef>
              <a:buFontTx/>
              <a:defRPr sz="3100">
                <a:solidFill>
                  <a:srgbClr val="0433FF"/>
                </a:solidFill>
              </a:defRPr>
            </a:pPr>
            <a:r>
              <a:t>Indicators of instability are:</a:t>
            </a:r>
          </a:p>
          <a:p>
            <a:pPr marL="680786" lvl="1" indent="-311216" defTabSz="886967">
              <a:spcBef>
                <a:spcPts val="0"/>
              </a:spcBef>
              <a:buFontTx/>
              <a:defRPr sz="3100"/>
            </a:pPr>
            <a:r>
              <a:t>Patient age </a:t>
            </a:r>
          </a:p>
          <a:p>
            <a:pPr marL="680786" lvl="1" indent="-311216" defTabSz="886967">
              <a:spcBef>
                <a:spcPts val="0"/>
              </a:spcBef>
              <a:buFontTx/>
              <a:defRPr sz="3100"/>
            </a:pPr>
            <a:r>
              <a:t>Metaphyseal comminution</a:t>
            </a:r>
          </a:p>
          <a:p>
            <a:pPr marL="680786" lvl="1" indent="-311216" defTabSz="886967">
              <a:spcBef>
                <a:spcPts val="0"/>
              </a:spcBef>
              <a:buFontTx/>
              <a:defRPr sz="3100"/>
            </a:pPr>
            <a:r>
              <a:t>Shortening: ulnar variance</a:t>
            </a:r>
          </a:p>
          <a:p>
            <a:pPr marL="311216" indent="-311216" defTabSz="886967">
              <a:spcBef>
                <a:spcPts val="900"/>
              </a:spcBef>
              <a:buFontTx/>
              <a:defRPr sz="3100"/>
            </a:pPr>
            <a:r>
              <a:t>Consider patient level of function and medical comorbidities</a:t>
            </a:r>
          </a:p>
          <a:p>
            <a:pPr marL="311216" indent="-311216" defTabSz="886967">
              <a:spcBef>
                <a:spcPts val="900"/>
              </a:spcBef>
              <a:buFontTx/>
              <a:defRPr sz="3100" u="sng">
                <a:solidFill>
                  <a:srgbClr val="0000FF"/>
                </a:solidFill>
                <a:uFill>
                  <a:solidFill>
                    <a:srgbClr val="0000FF"/>
                  </a:solidFill>
                </a:uFill>
              </a:defRPr>
            </a:pPr>
            <a:r>
              <a:rPr>
                <a:hlinkClick r:id="rId3"/>
              </a:rPr>
              <a:t>https://www.trauma.co.uk/wristcalc</a:t>
            </a:r>
          </a:p>
          <a:p>
            <a:pPr marL="0" indent="0" defTabSz="886967">
              <a:spcBef>
                <a:spcPts val="900"/>
              </a:spcBef>
              <a:buSzTx/>
              <a:buNone/>
              <a:defRPr sz="3100" u="sng">
                <a:solidFill>
                  <a:srgbClr val="0000FF"/>
                </a:solidFill>
                <a:uFill>
                  <a:solidFill>
                    <a:srgbClr val="0000FF"/>
                  </a:solidFill>
                </a:uFill>
              </a:defRPr>
            </a:pPr>
            <a:endParaRPr>
              <a:hlinkClick r:id="rId3"/>
            </a:endParaRPr>
          </a:p>
          <a:p>
            <a:pPr marL="0" lvl="1" indent="443483" defTabSz="886967">
              <a:spcBef>
                <a:spcPts val="0"/>
              </a:spcBef>
              <a:buSzTx/>
              <a:buNone/>
              <a:defRPr sz="1900"/>
            </a:pPr>
            <a:r>
              <a:t>Mackenney, McQueen, Elbton, JBJS 2006 Sep;88(9):1944-51., Prediction of instability in distal radial fractures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tandard of Care"/>
          <p:cNvSpPr txBox="1">
            <a:spLocks noGrp="1"/>
          </p:cNvSpPr>
          <p:nvPr>
            <p:ph type="title"/>
          </p:nvPr>
        </p:nvSpPr>
        <p:spPr>
          <a:xfrm>
            <a:off x="838200" y="365125"/>
            <a:ext cx="10515600" cy="1325563"/>
          </a:xfrm>
          <a:prstGeom prst="rect">
            <a:avLst/>
          </a:prstGeom>
        </p:spPr>
        <p:txBody>
          <a:bodyPr/>
          <a:lstStyle>
            <a:lvl1pPr>
              <a:defRPr sz="6800"/>
            </a:lvl1pPr>
          </a:lstStyle>
          <a:p>
            <a:r>
              <a:t>Standard of Care</a:t>
            </a:r>
          </a:p>
        </p:txBody>
      </p:sp>
      <p:sp>
        <p:nvSpPr>
          <p:cNvPr id="222" name="Trial of nonop management after adequate reduction…"/>
          <p:cNvSpPr txBox="1">
            <a:spLocks noGrp="1"/>
          </p:cNvSpPr>
          <p:nvPr>
            <p:ph type="body" sz="half" idx="1"/>
          </p:nvPr>
        </p:nvSpPr>
        <p:spPr>
          <a:xfrm>
            <a:off x="115447" y="1750736"/>
            <a:ext cx="6032140" cy="4351340"/>
          </a:xfrm>
          <a:prstGeom prst="rect">
            <a:avLst/>
          </a:prstGeom>
        </p:spPr>
        <p:txBody>
          <a:bodyPr/>
          <a:lstStyle/>
          <a:p>
            <a:pPr marL="685800" lvl="1" indent="-228600"/>
            <a:r>
              <a:t>Trial of nonop management after adequate reduction </a:t>
            </a:r>
          </a:p>
          <a:p>
            <a:pPr marL="1143000" lvl="2" indent="-228600"/>
            <a:r>
              <a:t>ORIF if reduction is lost </a:t>
            </a:r>
          </a:p>
          <a:p>
            <a:pPr marL="685800" lvl="1" indent="-228600"/>
            <a:r>
              <a:t>Early collapse often predicts ongoing collapse</a:t>
            </a:r>
          </a:p>
        </p:txBody>
      </p:sp>
      <p:pic>
        <p:nvPicPr>
          <p:cNvPr id="223" name="Screen Shot 2021-03-28 at 3.41.58 PM.png" descr="Screen Shot 2021-03-28 at 3.41.58 PM.png"/>
          <p:cNvPicPr>
            <a:picLocks noChangeAspect="1"/>
          </p:cNvPicPr>
          <p:nvPr/>
        </p:nvPicPr>
        <p:blipFill>
          <a:blip r:embed="rId2"/>
          <a:stretch>
            <a:fillRect/>
          </a:stretch>
        </p:blipFill>
        <p:spPr>
          <a:xfrm>
            <a:off x="8732286" y="1289627"/>
            <a:ext cx="3467948" cy="4990700"/>
          </a:xfrm>
          <a:prstGeom prst="rect">
            <a:avLst/>
          </a:prstGeom>
          <a:ln w="12700">
            <a:miter lim="400000"/>
          </a:ln>
        </p:spPr>
      </p:pic>
      <p:pic>
        <p:nvPicPr>
          <p:cNvPr id="224" name="Screen Shot 2021-03-28 at 3.42.23 PM.png" descr="Screen Shot 2021-03-28 at 3.42.23 PM.png"/>
          <p:cNvPicPr>
            <a:picLocks noChangeAspect="1"/>
          </p:cNvPicPr>
          <p:nvPr/>
        </p:nvPicPr>
        <p:blipFill>
          <a:blip r:embed="rId3"/>
          <a:stretch>
            <a:fillRect/>
          </a:stretch>
        </p:blipFill>
        <p:spPr>
          <a:xfrm>
            <a:off x="5824735" y="1431057"/>
            <a:ext cx="2801433" cy="4990699"/>
          </a:xfrm>
          <a:prstGeom prst="rect">
            <a:avLst/>
          </a:prstGeom>
          <a:ln w="12700">
            <a:miter lim="400000"/>
          </a:ln>
        </p:spPr>
      </p:pic>
      <p:sp>
        <p:nvSpPr>
          <p:cNvPr id="225" name="Images courtesy of Nicholas Elisseou MD"/>
          <p:cNvSpPr txBox="1"/>
          <p:nvPr/>
        </p:nvSpPr>
        <p:spPr>
          <a:xfrm>
            <a:off x="5855123" y="6396246"/>
            <a:ext cx="2829497" cy="2581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300"/>
            </a:lvl1pPr>
          </a:lstStyle>
          <a:p>
            <a:r>
              <a:t>Images courtesy of Nicholas Elisseou MD</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Malunion"/>
          <p:cNvSpPr txBox="1">
            <a:spLocks noGrp="1"/>
          </p:cNvSpPr>
          <p:nvPr>
            <p:ph type="title"/>
          </p:nvPr>
        </p:nvSpPr>
        <p:spPr>
          <a:xfrm>
            <a:off x="838200" y="365125"/>
            <a:ext cx="10515600" cy="1325563"/>
          </a:xfrm>
          <a:prstGeom prst="rect">
            <a:avLst/>
          </a:prstGeom>
        </p:spPr>
        <p:txBody>
          <a:bodyPr/>
          <a:lstStyle>
            <a:lvl1pPr>
              <a:defRPr sz="6100"/>
            </a:lvl1pPr>
          </a:lstStyle>
          <a:p>
            <a:r>
              <a:t>Malunion</a:t>
            </a:r>
          </a:p>
        </p:txBody>
      </p:sp>
      <p:sp>
        <p:nvSpPr>
          <p:cNvPr id="228" name="Treatment depends on patient factors and alignment…"/>
          <p:cNvSpPr txBox="1">
            <a:spLocks noGrp="1"/>
          </p:cNvSpPr>
          <p:nvPr>
            <p:ph type="body" idx="1"/>
          </p:nvPr>
        </p:nvSpPr>
        <p:spPr>
          <a:xfrm>
            <a:off x="838200" y="1825625"/>
            <a:ext cx="10515600" cy="4351338"/>
          </a:xfrm>
          <a:prstGeom prst="rect">
            <a:avLst/>
          </a:prstGeom>
        </p:spPr>
        <p:txBody>
          <a:bodyPr/>
          <a:lstStyle/>
          <a:p>
            <a:r>
              <a:t>Treatment depends on patient factors and alignment</a:t>
            </a:r>
          </a:p>
          <a:p>
            <a:r>
              <a:t>Malunion can be functional and tolerated in some patient</a:t>
            </a:r>
          </a:p>
          <a:p>
            <a:pPr marL="685800" lvl="1" indent="-228600"/>
            <a:r>
              <a:t> &gt; age 65, low demand </a:t>
            </a:r>
          </a:p>
          <a:p>
            <a:pPr marL="685800" lvl="1" indent="-228600"/>
            <a:r>
              <a:t>Poorly tolerated in young patients </a:t>
            </a:r>
          </a:p>
          <a:p>
            <a:r>
              <a:t>Assess risk with McQueen/LaFontaine criteria </a:t>
            </a:r>
            <a:r>
              <a:rPr u="sng">
                <a:solidFill>
                  <a:srgbClr val="0000FF"/>
                </a:solidFill>
                <a:uFill>
                  <a:solidFill>
                    <a:srgbClr val="0000FF"/>
                  </a:solidFill>
                </a:uFill>
                <a:hlinkClick r:id="rId2"/>
              </a:rPr>
              <a:t>https://pubmed.ncbi.nlm.nih.gov/2592094/</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LaFontaine Criteria"/>
          <p:cNvSpPr txBox="1">
            <a:spLocks noGrp="1"/>
          </p:cNvSpPr>
          <p:nvPr>
            <p:ph type="title"/>
          </p:nvPr>
        </p:nvSpPr>
        <p:spPr>
          <a:xfrm>
            <a:off x="838200" y="365125"/>
            <a:ext cx="10515600" cy="1325563"/>
          </a:xfrm>
          <a:prstGeom prst="rect">
            <a:avLst/>
          </a:prstGeom>
        </p:spPr>
        <p:txBody>
          <a:bodyPr/>
          <a:lstStyle>
            <a:lvl1pPr>
              <a:defRPr sz="5300"/>
            </a:lvl1pPr>
          </a:lstStyle>
          <a:p>
            <a:r>
              <a:t>LaFontaine Criteria</a:t>
            </a:r>
          </a:p>
        </p:txBody>
      </p:sp>
      <p:sp>
        <p:nvSpPr>
          <p:cNvPr id="231" name="Dorsal Angulation &gt; 20…"/>
          <p:cNvSpPr txBox="1">
            <a:spLocks noGrp="1"/>
          </p:cNvSpPr>
          <p:nvPr>
            <p:ph type="body" sz="half" idx="1"/>
          </p:nvPr>
        </p:nvSpPr>
        <p:spPr>
          <a:xfrm>
            <a:off x="838199" y="1825625"/>
            <a:ext cx="6733511" cy="4351338"/>
          </a:xfrm>
          <a:prstGeom prst="rect">
            <a:avLst/>
          </a:prstGeom>
        </p:spPr>
        <p:txBody>
          <a:bodyPr/>
          <a:lstStyle/>
          <a:p>
            <a:r>
              <a:t>Dorsal Angulation &gt; 20</a:t>
            </a:r>
          </a:p>
          <a:p>
            <a:r>
              <a:t>Dorsal Comminution &gt; 50%</a:t>
            </a:r>
          </a:p>
          <a:p>
            <a:pPr marL="685800" lvl="1" indent="-228600"/>
            <a:r>
              <a:t>Palmar comminution</a:t>
            </a:r>
          </a:p>
          <a:p>
            <a:pPr marL="685800" lvl="1" indent="-228600"/>
            <a:r>
              <a:t>Intra-articular Comminution</a:t>
            </a:r>
          </a:p>
          <a:p>
            <a:r>
              <a:t>Initial Displacement &gt;1cm</a:t>
            </a:r>
          </a:p>
          <a:p>
            <a:r>
              <a:t>Radial shortening &gt;5mm</a:t>
            </a:r>
          </a:p>
          <a:p>
            <a:r>
              <a:t>Associated ulnar fracture</a:t>
            </a:r>
          </a:p>
          <a:p>
            <a:r>
              <a:t>Severe Osteoporosis</a:t>
            </a:r>
          </a:p>
        </p:txBody>
      </p:sp>
      <p:pic>
        <p:nvPicPr>
          <p:cNvPr id="232" name="Screen Shot 2021-03-28 at 1.08.06 PM.png" descr="Screen Shot 2021-03-28 at 1.08.06 PM.png"/>
          <p:cNvPicPr>
            <a:picLocks noChangeAspect="1"/>
          </p:cNvPicPr>
          <p:nvPr/>
        </p:nvPicPr>
        <p:blipFill>
          <a:blip r:embed="rId2"/>
          <a:stretch>
            <a:fillRect/>
          </a:stretch>
        </p:blipFill>
        <p:spPr>
          <a:xfrm rot="5400000">
            <a:off x="5093975" y="1803117"/>
            <a:ext cx="6222424" cy="3251766"/>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AAOS Guidelines"/>
          <p:cNvSpPr txBox="1">
            <a:spLocks noGrp="1"/>
          </p:cNvSpPr>
          <p:nvPr>
            <p:ph type="title"/>
          </p:nvPr>
        </p:nvSpPr>
        <p:spPr>
          <a:xfrm>
            <a:off x="838200" y="365125"/>
            <a:ext cx="10515600" cy="1325563"/>
          </a:xfrm>
          <a:prstGeom prst="rect">
            <a:avLst/>
          </a:prstGeom>
        </p:spPr>
        <p:txBody>
          <a:bodyPr/>
          <a:lstStyle>
            <a:lvl1pPr>
              <a:defRPr sz="6000"/>
            </a:lvl1pPr>
          </a:lstStyle>
          <a:p>
            <a:r>
              <a:t>AAOS Guidelines</a:t>
            </a:r>
          </a:p>
        </p:txBody>
      </p:sp>
      <p:sp>
        <p:nvSpPr>
          <p:cNvPr id="235" name="https://www.aaos.org/globalassets/quality-and-practice-resources/distal-radius/drfcpg.pdf…"/>
          <p:cNvSpPr txBox="1">
            <a:spLocks noGrp="1"/>
          </p:cNvSpPr>
          <p:nvPr>
            <p:ph type="body" idx="1"/>
          </p:nvPr>
        </p:nvSpPr>
        <p:spPr>
          <a:xfrm>
            <a:off x="838200" y="1825625"/>
            <a:ext cx="10515600" cy="4351338"/>
          </a:xfrm>
          <a:prstGeom prst="rect">
            <a:avLst/>
          </a:prstGeom>
        </p:spPr>
        <p:txBody>
          <a:bodyPr/>
          <a:lstStyle/>
          <a:p>
            <a:pPr>
              <a:defRPr u="sng">
                <a:solidFill>
                  <a:srgbClr val="0000FF"/>
                </a:solidFill>
                <a:uFill>
                  <a:solidFill>
                    <a:srgbClr val="0000FF"/>
                  </a:solidFill>
                </a:uFill>
              </a:defRPr>
            </a:pPr>
            <a:r>
              <a:rPr>
                <a:hlinkClick r:id="rId2"/>
              </a:rPr>
              <a:t>https://www.aaos.org/globalassets/quality-and-practice-resources/distal-radius/drfcpg.pdf</a:t>
            </a:r>
          </a:p>
          <a:p>
            <a:pPr>
              <a:defRPr u="sng">
                <a:solidFill>
                  <a:srgbClr val="0000FF"/>
                </a:solidFill>
                <a:uFill>
                  <a:solidFill>
                    <a:srgbClr val="0000FF"/>
                  </a:solidFill>
                </a:uFill>
              </a:defRPr>
            </a:pPr>
            <a:endParaRPr>
              <a:hlinkClick r:id="rId2"/>
            </a:endParaRPr>
          </a:p>
          <a:p>
            <a:r>
              <a:t>AAOS Appropriate Use Criteria Calculator</a:t>
            </a:r>
          </a:p>
          <a:p>
            <a:pPr marL="685800" lvl="1" indent="-228600">
              <a:defRPr u="sng">
                <a:solidFill>
                  <a:srgbClr val="0000FF"/>
                </a:solidFill>
                <a:uFill>
                  <a:solidFill>
                    <a:srgbClr val="0000FF"/>
                  </a:solidFill>
                </a:uFill>
              </a:defRPr>
            </a:pPr>
            <a:r>
              <a:rPr>
                <a:hlinkClick r:id="rId3"/>
              </a:rPr>
              <a:t>https://www.orthoguidelines.org/go/auc/auc.cfm?auc_id=224789</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
          <p:cNvSpPr txBox="1"/>
          <p:nvPr/>
        </p:nvSpPr>
        <p:spPr>
          <a:xfrm>
            <a:off x="1569717" y="1066799"/>
            <a:ext cx="9052566" cy="6251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a:solidFill>
                  <a:srgbClr val="FFFFFF"/>
                </a:solidFill>
              </a:defRPr>
            </a:pPr>
            <a:endParaRPr/>
          </a:p>
          <a:p>
            <a:pPr>
              <a:defRPr>
                <a:solidFill>
                  <a:srgbClr val="FFFFFF"/>
                </a:solidFill>
              </a:defRPr>
            </a:pPr>
            <a:r>
              <a:t>	</a:t>
            </a:r>
          </a:p>
        </p:txBody>
      </p:sp>
      <p:sp>
        <p:nvSpPr>
          <p:cNvPr id="107" name="Introduction"/>
          <p:cNvSpPr txBox="1">
            <a:spLocks noGrp="1"/>
          </p:cNvSpPr>
          <p:nvPr>
            <p:ph type="title" idx="4294967295"/>
          </p:nvPr>
        </p:nvSpPr>
        <p:spPr>
          <a:xfrm>
            <a:off x="609600" y="92072"/>
            <a:ext cx="10972800" cy="1508130"/>
          </a:xfrm>
          <a:prstGeom prst="rect">
            <a:avLst/>
          </a:prstGeom>
        </p:spPr>
        <p:txBody>
          <a:bodyPr/>
          <a:lstStyle>
            <a:lvl1pPr>
              <a:defRPr sz="5600"/>
            </a:lvl1pPr>
          </a:lstStyle>
          <a:p>
            <a:r>
              <a:t>Introduction</a:t>
            </a:r>
          </a:p>
        </p:txBody>
      </p:sp>
      <p:sp>
        <p:nvSpPr>
          <p:cNvPr id="108" name="Fractures through the distal metaphysis of the radius…"/>
          <p:cNvSpPr txBox="1">
            <a:spLocks noGrp="1"/>
          </p:cNvSpPr>
          <p:nvPr>
            <p:ph type="body" idx="4294967295"/>
          </p:nvPr>
        </p:nvSpPr>
        <p:spPr>
          <a:xfrm>
            <a:off x="609600" y="1663635"/>
            <a:ext cx="10972800" cy="5257802"/>
          </a:xfrm>
          <a:prstGeom prst="rect">
            <a:avLst/>
          </a:prstGeom>
        </p:spPr>
        <p:txBody>
          <a:bodyPr/>
          <a:lstStyle/>
          <a:p>
            <a:pPr marL="350920" indent="-350920">
              <a:lnSpc>
                <a:spcPct val="80000"/>
              </a:lnSpc>
              <a:spcBef>
                <a:spcPts val="600"/>
              </a:spcBef>
              <a:buFontTx/>
              <a:defRPr sz="3500"/>
            </a:pPr>
            <a:r>
              <a:t>Fractures through the distal metaphysis of the radius</a:t>
            </a:r>
          </a:p>
          <a:p>
            <a:pPr marL="350920" indent="-350920">
              <a:lnSpc>
                <a:spcPct val="80000"/>
              </a:lnSpc>
              <a:spcBef>
                <a:spcPts val="600"/>
              </a:spcBef>
              <a:buFontTx/>
              <a:defRPr sz="3500"/>
            </a:pPr>
            <a:r>
              <a:t>May involve articular surface (50%)</a:t>
            </a:r>
          </a:p>
          <a:p>
            <a:pPr marL="350920" indent="-350920">
              <a:lnSpc>
                <a:spcPct val="80000"/>
              </a:lnSpc>
              <a:spcBef>
                <a:spcPts val="600"/>
              </a:spcBef>
              <a:buFontTx/>
              <a:defRPr sz="3500"/>
            </a:pPr>
            <a:r>
              <a:t>Often involve the ulnar styloid</a:t>
            </a:r>
          </a:p>
          <a:p>
            <a:pPr marL="350920" indent="-350920">
              <a:lnSpc>
                <a:spcPct val="80000"/>
              </a:lnSpc>
              <a:spcBef>
                <a:spcPts val="600"/>
              </a:spcBef>
              <a:buFontTx/>
              <a:defRPr sz="3500"/>
            </a:pPr>
            <a:r>
              <a:t>Often result from a fall on the outstretched hand </a:t>
            </a:r>
          </a:p>
          <a:p>
            <a:pPr marL="731921" lvl="1" indent="-350920">
              <a:lnSpc>
                <a:spcPct val="80000"/>
              </a:lnSpc>
              <a:spcBef>
                <a:spcPts val="0"/>
              </a:spcBef>
              <a:buFontTx/>
              <a:defRPr sz="3500"/>
            </a:pPr>
            <a:r>
              <a:t>forced extension of the carpus </a:t>
            </a:r>
          </a:p>
          <a:p>
            <a:pPr marL="731921" lvl="1" indent="-350920">
              <a:lnSpc>
                <a:spcPct val="80000"/>
              </a:lnSpc>
              <a:spcBef>
                <a:spcPts val="0"/>
              </a:spcBef>
              <a:buFontTx/>
              <a:defRPr sz="3500"/>
            </a:pPr>
            <a:r>
              <a:t>impact loading of the distal radius</a:t>
            </a:r>
          </a:p>
          <a:p>
            <a:pPr marL="350920" indent="-350920">
              <a:lnSpc>
                <a:spcPct val="80000"/>
              </a:lnSpc>
              <a:spcBef>
                <a:spcPts val="600"/>
              </a:spcBef>
              <a:buFontTx/>
              <a:defRPr sz="3500"/>
            </a:pPr>
            <a:r>
              <a:t>Bimodal old low energy, younger high energy</a:t>
            </a:r>
          </a:p>
          <a:p>
            <a:pPr marL="350920" indent="-350920">
              <a:lnSpc>
                <a:spcPct val="80000"/>
              </a:lnSpc>
              <a:spcBef>
                <a:spcPts val="600"/>
              </a:spcBef>
              <a:buFontTx/>
              <a:defRPr sz="3500"/>
            </a:pPr>
            <a:r>
              <a:t>Associated injuries may accompany distal radius fractures</a:t>
            </a:r>
          </a:p>
          <a:p>
            <a:pPr marL="731921" lvl="1" indent="-350920">
              <a:lnSpc>
                <a:spcPct val="80000"/>
              </a:lnSpc>
              <a:spcBef>
                <a:spcPts val="600"/>
              </a:spcBef>
              <a:buFontTx/>
              <a:defRPr sz="3500"/>
            </a:pPr>
            <a:r>
              <a:t>TFCC, DRUJ, SLL, LTL.</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Indications for Closed Treatment"/>
          <p:cNvSpPr txBox="1">
            <a:spLocks noGrp="1"/>
          </p:cNvSpPr>
          <p:nvPr>
            <p:ph type="title" idx="4294967295"/>
          </p:nvPr>
        </p:nvSpPr>
        <p:spPr>
          <a:xfrm>
            <a:off x="609600" y="92072"/>
            <a:ext cx="10972800" cy="1508130"/>
          </a:xfrm>
          <a:prstGeom prst="rect">
            <a:avLst/>
          </a:prstGeom>
        </p:spPr>
        <p:txBody>
          <a:bodyPr/>
          <a:lstStyle>
            <a:lvl1pPr>
              <a:defRPr sz="5400"/>
            </a:lvl1pPr>
          </a:lstStyle>
          <a:p>
            <a:r>
              <a:t>Indications for Closed Treatment</a:t>
            </a:r>
          </a:p>
        </p:txBody>
      </p:sp>
      <p:sp>
        <p:nvSpPr>
          <p:cNvPr id="238" name="Low-energy fracture…"/>
          <p:cNvSpPr txBox="1">
            <a:spLocks noGrp="1"/>
          </p:cNvSpPr>
          <p:nvPr>
            <p:ph type="body" idx="4294967295"/>
          </p:nvPr>
        </p:nvSpPr>
        <p:spPr>
          <a:xfrm>
            <a:off x="609600" y="1600200"/>
            <a:ext cx="10972800" cy="5257800"/>
          </a:xfrm>
          <a:prstGeom prst="rect">
            <a:avLst/>
          </a:prstGeom>
        </p:spPr>
        <p:txBody>
          <a:bodyPr/>
          <a:lstStyle/>
          <a:p>
            <a:pPr marL="320841" indent="-320841">
              <a:spcBef>
                <a:spcPts val="600"/>
              </a:spcBef>
              <a:buFontTx/>
              <a:defRPr sz="3200"/>
            </a:pPr>
            <a:r>
              <a:t>Low-energy fracture</a:t>
            </a:r>
          </a:p>
          <a:p>
            <a:pPr marL="320841" indent="-320841">
              <a:spcBef>
                <a:spcPts val="600"/>
              </a:spcBef>
              <a:buFontTx/>
              <a:defRPr sz="3200"/>
            </a:pPr>
            <a:r>
              <a:t>Low-demand patient</a:t>
            </a:r>
          </a:p>
          <a:p>
            <a:pPr marL="320841" indent="-320841">
              <a:spcBef>
                <a:spcPts val="600"/>
              </a:spcBef>
              <a:buFontTx/>
              <a:defRPr sz="3200"/>
            </a:pPr>
            <a:r>
              <a:t>Medical co-morbidities</a:t>
            </a:r>
          </a:p>
          <a:p>
            <a:pPr marL="320841" indent="-320841">
              <a:spcBef>
                <a:spcPts val="600"/>
              </a:spcBef>
              <a:buFontTx/>
              <a:defRPr sz="3200"/>
            </a:pPr>
            <a:r>
              <a:t>Minimal displacement = acceptable alignment</a:t>
            </a:r>
          </a:p>
          <a:p>
            <a:pPr marL="320841" indent="-320841">
              <a:spcBef>
                <a:spcPts val="600"/>
              </a:spcBef>
              <a:buFontTx/>
              <a:defRPr sz="3200" i="1">
                <a:solidFill>
                  <a:srgbClr val="0433FF"/>
                </a:solidFill>
                <a:latin typeface="Times New Roman"/>
                <a:ea typeface="Times New Roman"/>
                <a:cs typeface="Times New Roman"/>
                <a:sym typeface="Times New Roman"/>
              </a:defRPr>
            </a:pPr>
            <a:r>
              <a:t>Match treatment to demands of the patient</a:t>
            </a:r>
          </a:p>
          <a:p>
            <a:pPr marL="320841" indent="-320841">
              <a:buFontTx/>
              <a:defRPr sz="3200"/>
            </a:pPr>
            <a:endParaRPr/>
          </a:p>
          <a:p>
            <a:pPr marL="0" indent="0">
              <a:buSzTx/>
              <a:buNone/>
              <a:defRPr sz="3200" u="sng">
                <a:solidFill>
                  <a:srgbClr val="0000FF"/>
                </a:solidFill>
                <a:uFill>
                  <a:solidFill>
                    <a:srgbClr val="0000FF"/>
                  </a:solidFill>
                </a:uFill>
              </a:defRPr>
            </a:pPr>
            <a:r>
              <a:rPr>
                <a:hlinkClick r:id="rId2"/>
              </a:rPr>
              <a:t>https://otaonline.org/video-library/45036/procedures-and-techniques/multimedia/16731335/closed-reduction-of-distal-radius-fractures</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Closed Treatment of Distal Radial Fractures"/>
          <p:cNvSpPr txBox="1">
            <a:spLocks noGrp="1"/>
          </p:cNvSpPr>
          <p:nvPr>
            <p:ph type="title" idx="4294967295"/>
          </p:nvPr>
        </p:nvSpPr>
        <p:spPr>
          <a:xfrm>
            <a:off x="609600" y="92072"/>
            <a:ext cx="10972800" cy="1508130"/>
          </a:xfrm>
          <a:prstGeom prst="rect">
            <a:avLst/>
          </a:prstGeom>
        </p:spPr>
        <p:txBody>
          <a:bodyPr/>
          <a:lstStyle>
            <a:lvl1pPr>
              <a:defRPr sz="4800"/>
            </a:lvl1pPr>
          </a:lstStyle>
          <a:p>
            <a:r>
              <a:t>Closed Treatment of Distal Radial Fractures</a:t>
            </a:r>
          </a:p>
        </p:txBody>
      </p:sp>
      <p:sp>
        <p:nvSpPr>
          <p:cNvPr id="241" name="Goal is to obtain and maintain an acceptable reduction…"/>
          <p:cNvSpPr txBox="1">
            <a:spLocks noGrp="1"/>
          </p:cNvSpPr>
          <p:nvPr>
            <p:ph type="body" idx="4294967295"/>
          </p:nvPr>
        </p:nvSpPr>
        <p:spPr>
          <a:xfrm>
            <a:off x="609600" y="1278464"/>
            <a:ext cx="11353800" cy="5257805"/>
          </a:xfrm>
          <a:prstGeom prst="rect">
            <a:avLst/>
          </a:prstGeom>
        </p:spPr>
        <p:txBody>
          <a:bodyPr/>
          <a:lstStyle/>
          <a:p>
            <a:pPr marL="0" indent="0">
              <a:lnSpc>
                <a:spcPct val="80000"/>
              </a:lnSpc>
              <a:spcBef>
                <a:spcPts val="600"/>
              </a:spcBef>
              <a:buSzTx/>
              <a:buNone/>
              <a:defRPr sz="3100"/>
            </a:pPr>
            <a:r>
              <a:t>Goal is to obtain and maintain an acceptable reduction</a:t>
            </a:r>
          </a:p>
          <a:p>
            <a:pPr marL="0" indent="0">
              <a:lnSpc>
                <a:spcPct val="80000"/>
              </a:lnSpc>
              <a:buSzTx/>
              <a:buNone/>
              <a:defRPr sz="3100"/>
            </a:pPr>
            <a:endParaRPr/>
          </a:p>
          <a:p>
            <a:pPr marL="0" indent="0">
              <a:lnSpc>
                <a:spcPct val="80000"/>
              </a:lnSpc>
              <a:spcBef>
                <a:spcPts val="600"/>
              </a:spcBef>
              <a:buSzTx/>
              <a:buNone/>
              <a:defRPr sz="3100">
                <a:solidFill>
                  <a:srgbClr val="0433FF"/>
                </a:solidFill>
              </a:defRPr>
            </a:pPr>
            <a:r>
              <a:t> Immobilization: </a:t>
            </a:r>
            <a:endParaRPr>
              <a:solidFill>
                <a:srgbClr val="FF9900"/>
              </a:solidFill>
            </a:endParaRPr>
          </a:p>
          <a:p>
            <a:pPr marL="707231" lvl="1" indent="-250031">
              <a:lnSpc>
                <a:spcPct val="80000"/>
              </a:lnSpc>
              <a:spcBef>
                <a:spcPts val="0"/>
              </a:spcBef>
              <a:buFontTx/>
              <a:defRPr sz="3100"/>
            </a:pPr>
            <a:r>
              <a:t>initially maintained with splinting or a split cast to accommodate for swelling and prevent cast compartment syndrome</a:t>
            </a:r>
          </a:p>
          <a:p>
            <a:pPr marL="1164430" lvl="2" indent="-250030">
              <a:lnSpc>
                <a:spcPct val="80000"/>
              </a:lnSpc>
              <a:spcBef>
                <a:spcPts val="0"/>
              </a:spcBef>
              <a:buFontTx/>
              <a:defRPr sz="2200"/>
            </a:pPr>
            <a:r>
              <a:t>Citation: </a:t>
            </a:r>
            <a:r>
              <a:rPr i="1"/>
              <a:t>Management of Limb Injuries, during disasters and conflicts</a:t>
            </a:r>
            <a:r>
              <a:t>, Editor: Harold Veen, 2016, AO Foundation</a:t>
            </a:r>
          </a:p>
          <a:p>
            <a:pPr marL="707231" lvl="1" indent="-250031">
              <a:lnSpc>
                <a:spcPct val="80000"/>
              </a:lnSpc>
              <a:spcBef>
                <a:spcPts val="0"/>
              </a:spcBef>
              <a:buFontTx/>
              <a:defRPr sz="3100"/>
            </a:pPr>
            <a:r>
              <a:t>short arm cast or splint often adequate</a:t>
            </a:r>
          </a:p>
          <a:p>
            <a:pPr marL="707231" lvl="1" indent="-250031">
              <a:lnSpc>
                <a:spcPct val="80000"/>
              </a:lnSpc>
              <a:spcBef>
                <a:spcPts val="0"/>
              </a:spcBef>
              <a:buFontTx/>
              <a:defRPr sz="3100"/>
            </a:pPr>
            <a:r>
              <a:t>long arm (cast or sugar-tong) for high demand patients</a:t>
            </a:r>
          </a:p>
          <a:p>
            <a:pPr marL="707231" lvl="1" indent="-250031">
              <a:lnSpc>
                <a:spcPct val="80000"/>
              </a:lnSpc>
              <a:spcBef>
                <a:spcPts val="0"/>
              </a:spcBef>
              <a:buFontTx/>
              <a:defRPr sz="3100"/>
            </a:pPr>
            <a:endParaRPr/>
          </a:p>
          <a:p>
            <a:pPr marL="0" indent="0">
              <a:lnSpc>
                <a:spcPct val="80000"/>
              </a:lnSpc>
              <a:spcBef>
                <a:spcPts val="600"/>
              </a:spcBef>
              <a:buSzTx/>
              <a:buNone/>
              <a:defRPr sz="3100"/>
            </a:pPr>
            <a:r>
              <a:t>Frequent follow-up necessary in order to diagnose re-displacement.</a:t>
            </a:r>
          </a:p>
          <a:p>
            <a:pPr marL="707231" lvl="1" indent="-250031">
              <a:lnSpc>
                <a:spcPct val="80000"/>
              </a:lnSpc>
              <a:spcBef>
                <a:spcPts val="0"/>
              </a:spcBef>
              <a:buFontTx/>
              <a:defRPr sz="3100"/>
            </a:pPr>
            <a:r>
              <a:t>weekly for first 3-4 weeks to ensure maintained reduction</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Technique of Closed Reduction"/>
          <p:cNvSpPr txBox="1">
            <a:spLocks noGrp="1"/>
          </p:cNvSpPr>
          <p:nvPr>
            <p:ph type="title" idx="4294967295"/>
          </p:nvPr>
        </p:nvSpPr>
        <p:spPr>
          <a:xfrm>
            <a:off x="609600" y="92072"/>
            <a:ext cx="10972800" cy="1508130"/>
          </a:xfrm>
          <a:prstGeom prst="rect">
            <a:avLst/>
          </a:prstGeom>
        </p:spPr>
        <p:txBody>
          <a:bodyPr/>
          <a:lstStyle>
            <a:lvl1pPr>
              <a:defRPr sz="4900"/>
            </a:lvl1pPr>
          </a:lstStyle>
          <a:p>
            <a:r>
              <a:t>Technique of Closed Reduction</a:t>
            </a:r>
          </a:p>
        </p:txBody>
      </p:sp>
      <p:sp>
        <p:nvSpPr>
          <p:cNvPr id="244" name="Anesthesia…"/>
          <p:cNvSpPr txBox="1">
            <a:spLocks noGrp="1"/>
          </p:cNvSpPr>
          <p:nvPr>
            <p:ph type="body" idx="4294967295"/>
          </p:nvPr>
        </p:nvSpPr>
        <p:spPr>
          <a:xfrm>
            <a:off x="609600" y="1227664"/>
            <a:ext cx="10972800" cy="5257805"/>
          </a:xfrm>
          <a:prstGeom prst="rect">
            <a:avLst/>
          </a:prstGeom>
        </p:spPr>
        <p:txBody>
          <a:bodyPr/>
          <a:lstStyle/>
          <a:p>
            <a:pPr marL="0" indent="0" defTabSz="692017">
              <a:lnSpc>
                <a:spcPct val="80000"/>
              </a:lnSpc>
              <a:spcBef>
                <a:spcPts val="400"/>
              </a:spcBef>
              <a:buSzTx/>
              <a:buNone/>
              <a:defRPr sz="2500">
                <a:solidFill>
                  <a:srgbClr val="0433FF"/>
                </a:solidFill>
              </a:defRPr>
            </a:pPr>
            <a:r>
              <a:t>Anesthesia</a:t>
            </a:r>
          </a:p>
          <a:p>
            <a:pPr marL="562263" lvl="1" indent="-216254" defTabSz="692017">
              <a:lnSpc>
                <a:spcPct val="80000"/>
              </a:lnSpc>
              <a:spcBef>
                <a:spcPts val="0"/>
              </a:spcBef>
              <a:buFontTx/>
              <a:defRPr sz="2500"/>
            </a:pPr>
            <a:r>
              <a:t>Hematoma block</a:t>
            </a:r>
          </a:p>
          <a:p>
            <a:pPr marL="562263" lvl="1" indent="-216254" defTabSz="692017">
              <a:lnSpc>
                <a:spcPct val="80000"/>
              </a:lnSpc>
              <a:spcBef>
                <a:spcPts val="0"/>
              </a:spcBef>
              <a:buFontTx/>
              <a:defRPr sz="2500"/>
            </a:pPr>
            <a:r>
              <a:t>Intravenous sedation (ketamine + propofol, versed + fentanyl)</a:t>
            </a:r>
          </a:p>
          <a:p>
            <a:pPr marL="562263" lvl="1" indent="-216254" defTabSz="692017">
              <a:lnSpc>
                <a:spcPct val="80000"/>
              </a:lnSpc>
              <a:spcBef>
                <a:spcPts val="0"/>
              </a:spcBef>
              <a:buFontTx/>
              <a:defRPr sz="2500"/>
            </a:pPr>
            <a:r>
              <a:t>Bier block</a:t>
            </a:r>
          </a:p>
          <a:p>
            <a:pPr marL="0" indent="0" defTabSz="692017">
              <a:lnSpc>
                <a:spcPct val="80000"/>
              </a:lnSpc>
              <a:spcBef>
                <a:spcPts val="400"/>
              </a:spcBef>
              <a:buSzTx/>
              <a:buNone/>
              <a:defRPr sz="2500">
                <a:solidFill>
                  <a:srgbClr val="0433FF"/>
                </a:solidFill>
              </a:defRPr>
            </a:pPr>
            <a:r>
              <a:t>Traction</a:t>
            </a:r>
            <a:r>
              <a:rPr>
                <a:solidFill>
                  <a:srgbClr val="000000"/>
                </a:solidFill>
              </a:rPr>
              <a:t>:  finger traps and weights	</a:t>
            </a:r>
            <a:endParaRPr>
              <a:solidFill>
                <a:srgbClr val="FF9900"/>
              </a:solidFill>
            </a:endParaRPr>
          </a:p>
          <a:p>
            <a:pPr marL="0" indent="0" defTabSz="692017">
              <a:lnSpc>
                <a:spcPct val="80000"/>
              </a:lnSpc>
              <a:spcBef>
                <a:spcPts val="400"/>
              </a:spcBef>
              <a:buSzTx/>
              <a:buNone/>
              <a:defRPr sz="2500">
                <a:solidFill>
                  <a:srgbClr val="0433FF"/>
                </a:solidFill>
              </a:defRPr>
            </a:pPr>
            <a:r>
              <a:t>Reduction Maneuver </a:t>
            </a:r>
            <a:r>
              <a:rPr>
                <a:solidFill>
                  <a:srgbClr val="000000"/>
                </a:solidFill>
              </a:rPr>
              <a:t>(dorsally angulated fracture): </a:t>
            </a:r>
            <a:endParaRPr>
              <a:solidFill>
                <a:srgbClr val="FF9900"/>
              </a:solidFill>
            </a:endParaRPr>
          </a:p>
          <a:p>
            <a:pPr marL="562263" lvl="1" indent="-216254" defTabSz="692017">
              <a:lnSpc>
                <a:spcPct val="80000"/>
              </a:lnSpc>
              <a:spcBef>
                <a:spcPts val="0"/>
              </a:spcBef>
              <a:buFontTx/>
              <a:defRPr sz="2500"/>
            </a:pPr>
            <a:r>
              <a:t>hyperextension of  the distal fragment (in direction of deformity) </a:t>
            </a:r>
          </a:p>
          <a:p>
            <a:pPr marL="562263" lvl="1" indent="-216254" defTabSz="692017">
              <a:lnSpc>
                <a:spcPct val="80000"/>
              </a:lnSpc>
              <a:spcBef>
                <a:spcPts val="0"/>
              </a:spcBef>
              <a:buFontTx/>
              <a:defRPr sz="2500"/>
            </a:pPr>
            <a:r>
              <a:t>Maintain traction and reduce the distal to the proximal fragment with 3 point moulding applied to the distal radius</a:t>
            </a:r>
          </a:p>
          <a:p>
            <a:pPr marL="0" indent="0" defTabSz="692017">
              <a:lnSpc>
                <a:spcPct val="80000"/>
              </a:lnSpc>
              <a:spcBef>
                <a:spcPts val="300"/>
              </a:spcBef>
              <a:buSzTx/>
              <a:buNone/>
              <a:defRPr sz="2500"/>
            </a:pPr>
            <a:r>
              <a:t>Apply well-molded volar/dorsal splint or cast, with wrist in neutral to slight flexion.</a:t>
            </a:r>
          </a:p>
          <a:p>
            <a:pPr marL="0" indent="0" defTabSz="692017">
              <a:lnSpc>
                <a:spcPct val="80000"/>
              </a:lnSpc>
              <a:spcBef>
                <a:spcPts val="300"/>
              </a:spcBef>
              <a:buSzTx/>
              <a:buNone/>
              <a:defRPr sz="2500" u="sng">
                <a:solidFill>
                  <a:srgbClr val="0000FF"/>
                </a:solidFill>
                <a:uFill>
                  <a:solidFill>
                    <a:srgbClr val="0000FF"/>
                  </a:solidFill>
                </a:uFill>
              </a:defRPr>
            </a:pPr>
            <a:r>
              <a:rPr>
                <a:hlinkClick r:id="rId2"/>
              </a:rPr>
              <a:t>https://otaonline.org/video-library/45036/procedures-and-techniques/multimedia/16731335/closed-reduction-of-distal-radius-fractures</a:t>
            </a:r>
          </a:p>
          <a:p>
            <a:pPr marL="0" indent="0" defTabSz="692017">
              <a:lnSpc>
                <a:spcPct val="80000"/>
              </a:lnSpc>
              <a:spcBef>
                <a:spcPts val="300"/>
              </a:spcBef>
              <a:buSzTx/>
              <a:buNone/>
              <a:defRPr sz="2500" i="1">
                <a:solidFill>
                  <a:srgbClr val="0433FF"/>
                </a:solidFill>
                <a:latin typeface="Times New Roman"/>
                <a:ea typeface="Times New Roman"/>
                <a:cs typeface="Times New Roman"/>
                <a:sym typeface="Times New Roman"/>
              </a:defRPr>
            </a:pPr>
            <a:r>
              <a:t>Avoid extreme positions of splinting </a:t>
            </a:r>
          </a:p>
          <a:p>
            <a:pPr marL="0" indent="0" defTabSz="692017">
              <a:lnSpc>
                <a:spcPct val="80000"/>
              </a:lnSpc>
              <a:spcBef>
                <a:spcPts val="300"/>
              </a:spcBef>
              <a:buSzTx/>
              <a:buNone/>
              <a:defRPr sz="2500" i="1">
                <a:solidFill>
                  <a:srgbClr val="0433FF"/>
                </a:solidFill>
                <a:latin typeface="Times New Roman"/>
                <a:ea typeface="Times New Roman"/>
                <a:cs typeface="Times New Roman"/>
                <a:sym typeface="Times New Roman"/>
              </a:defRPr>
            </a:pPr>
            <a:r>
              <a:t>Perform neurovascular exam after reduction and splinting </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After-treatment"/>
          <p:cNvSpPr txBox="1">
            <a:spLocks noGrp="1"/>
          </p:cNvSpPr>
          <p:nvPr>
            <p:ph type="title" idx="4294967295"/>
          </p:nvPr>
        </p:nvSpPr>
        <p:spPr>
          <a:xfrm>
            <a:off x="609600" y="92072"/>
            <a:ext cx="10972800" cy="1508130"/>
          </a:xfrm>
          <a:prstGeom prst="rect">
            <a:avLst/>
          </a:prstGeom>
        </p:spPr>
        <p:txBody>
          <a:bodyPr/>
          <a:lstStyle>
            <a:lvl1pPr>
              <a:defRPr sz="5100"/>
            </a:lvl1pPr>
          </a:lstStyle>
          <a:p>
            <a:r>
              <a:t>After-Reduction</a:t>
            </a:r>
          </a:p>
        </p:txBody>
      </p:sp>
      <p:sp>
        <p:nvSpPr>
          <p:cNvPr id="247" name="Watch for median nerve symptoms…"/>
          <p:cNvSpPr txBox="1">
            <a:spLocks noGrp="1"/>
          </p:cNvSpPr>
          <p:nvPr>
            <p:ph type="body" idx="4294967295"/>
          </p:nvPr>
        </p:nvSpPr>
        <p:spPr>
          <a:xfrm>
            <a:off x="609600" y="1600200"/>
            <a:ext cx="10972800" cy="5257800"/>
          </a:xfrm>
          <a:prstGeom prst="rect">
            <a:avLst/>
          </a:prstGeom>
        </p:spPr>
        <p:txBody>
          <a:bodyPr/>
          <a:lstStyle/>
          <a:p>
            <a:pPr marL="0" indent="0">
              <a:spcBef>
                <a:spcPts val="600"/>
              </a:spcBef>
              <a:buSzTx/>
              <a:buNone/>
              <a:defRPr sz="2900">
                <a:solidFill>
                  <a:srgbClr val="0433FF"/>
                </a:solidFill>
              </a:defRPr>
            </a:pPr>
            <a:r>
              <a:t>Watch for median nerve symptoms </a:t>
            </a:r>
          </a:p>
          <a:p>
            <a:pPr marL="742950" lvl="1" indent="-285750">
              <a:spcBef>
                <a:spcPts val="0"/>
              </a:spcBef>
              <a:buFontTx/>
              <a:defRPr sz="2900"/>
            </a:pPr>
            <a:r>
              <a:t>parasthesias can occur with blocks but should diminish over next few hours</a:t>
            </a:r>
          </a:p>
          <a:p>
            <a:pPr marL="742950" lvl="1" indent="-285750">
              <a:spcBef>
                <a:spcPts val="0"/>
              </a:spcBef>
              <a:buFontTx/>
              <a:defRPr sz="2900"/>
            </a:pPr>
            <a:r>
              <a:t>If pain or parenthesis persist- release pressure on cast, take wrist out of flexion</a:t>
            </a:r>
          </a:p>
          <a:p>
            <a:pPr marL="742950" lvl="1" indent="-285750">
              <a:spcBef>
                <a:spcPts val="0"/>
              </a:spcBef>
              <a:buFontTx/>
              <a:defRPr sz="2900" i="1">
                <a:solidFill>
                  <a:srgbClr val="0433FF"/>
                </a:solidFill>
              </a:defRPr>
            </a:pPr>
            <a:r>
              <a:t>Acute carpal tunnel</a:t>
            </a:r>
            <a:r>
              <a:rPr i="0">
                <a:solidFill>
                  <a:srgbClr val="000000"/>
                </a:solidFill>
              </a:rPr>
              <a:t>:  if symptoms progress; ORIF and CTR required</a:t>
            </a:r>
          </a:p>
          <a:p>
            <a:pPr marL="0" indent="0">
              <a:spcBef>
                <a:spcPts val="600"/>
              </a:spcBef>
              <a:buSzTx/>
              <a:buNone/>
              <a:defRPr sz="2900"/>
            </a:pPr>
            <a:r>
              <a:t>Follow-up x-rays needed in 1 week to evaluate reduction.</a:t>
            </a:r>
          </a:p>
          <a:p>
            <a:pPr marL="0" indent="0">
              <a:spcBef>
                <a:spcPts val="600"/>
              </a:spcBef>
              <a:buSzTx/>
              <a:buNone/>
              <a:defRPr sz="2900"/>
            </a:pPr>
            <a:r>
              <a:t>Transition to short-arm cast after 2-3 weeks, continue until fracture healing (est. 6 weeks for most)</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Management of Redisplacement"/>
          <p:cNvSpPr txBox="1">
            <a:spLocks noGrp="1"/>
          </p:cNvSpPr>
          <p:nvPr>
            <p:ph type="title" idx="4294967295"/>
          </p:nvPr>
        </p:nvSpPr>
        <p:spPr>
          <a:xfrm>
            <a:off x="609600" y="92072"/>
            <a:ext cx="10972800" cy="1508130"/>
          </a:xfrm>
          <a:prstGeom prst="rect">
            <a:avLst/>
          </a:prstGeom>
        </p:spPr>
        <p:txBody>
          <a:bodyPr/>
          <a:lstStyle>
            <a:lvl1pPr>
              <a:defRPr sz="5100"/>
            </a:lvl1pPr>
          </a:lstStyle>
          <a:p>
            <a:r>
              <a:t>Management of Redisplacement</a:t>
            </a:r>
          </a:p>
        </p:txBody>
      </p:sp>
      <p:sp>
        <p:nvSpPr>
          <p:cNvPr id="250" name="Repeat reduction and casting…"/>
          <p:cNvSpPr txBox="1">
            <a:spLocks noGrp="1"/>
          </p:cNvSpPr>
          <p:nvPr>
            <p:ph type="body" idx="4294967295"/>
          </p:nvPr>
        </p:nvSpPr>
        <p:spPr>
          <a:xfrm>
            <a:off x="609600" y="1600200"/>
            <a:ext cx="10972800" cy="5257800"/>
          </a:xfrm>
          <a:prstGeom prst="rect">
            <a:avLst/>
          </a:prstGeom>
        </p:spPr>
        <p:txBody>
          <a:bodyPr/>
          <a:lstStyle/>
          <a:p>
            <a:pPr marL="340893" indent="-340893">
              <a:buFontTx/>
              <a:defRPr sz="3400"/>
            </a:pPr>
            <a:r>
              <a:t>Repeat reduction and casting </a:t>
            </a:r>
          </a:p>
          <a:p>
            <a:pPr marL="721894" lvl="1" indent="-340893">
              <a:spcBef>
                <a:spcPts val="0"/>
              </a:spcBef>
              <a:buFontTx/>
              <a:defRPr sz="3400" i="1">
                <a:solidFill>
                  <a:srgbClr val="0433FF"/>
                </a:solidFill>
              </a:defRPr>
            </a:pPr>
            <a:r>
              <a:t>high rate of failure</a:t>
            </a:r>
          </a:p>
          <a:p>
            <a:pPr marL="0" lvl="2" indent="457200" defTabSz="457200">
              <a:lnSpc>
                <a:spcPct val="100000"/>
              </a:lnSpc>
              <a:spcBef>
                <a:spcPts val="0"/>
              </a:spcBef>
              <a:buSzTx/>
              <a:buNone/>
              <a:defRPr sz="1600">
                <a:solidFill>
                  <a:srgbClr val="212121"/>
                </a:solidFill>
                <a:latin typeface="Helvetica Neue"/>
                <a:ea typeface="Helvetica Neue"/>
                <a:cs typeface="Helvetica Neue"/>
                <a:sym typeface="Helvetica Neue"/>
              </a:defRPr>
            </a:pPr>
            <a:r>
              <a:t>Schermann H, Kadar A, Dolkart O, Atlan F, Rosenblatt Y, Pritsch T. Repeated closed reduction attempts of distal radius fractures in the emergency department. Arch Orthop Trauma Surg. 2018 Apr;138(4):591-596. doi: 10.1007/s00402-018-2904-2. Epub 2018 Feb 16. PMID: 29453642.</a:t>
            </a:r>
            <a:endParaRPr sz="3400" i="1">
              <a:solidFill>
                <a:srgbClr val="0433FF"/>
              </a:solidFill>
              <a:latin typeface="+mn-lt"/>
              <a:ea typeface="+mn-ea"/>
              <a:cs typeface="+mn-cs"/>
              <a:sym typeface="Calibri"/>
            </a:endParaRPr>
          </a:p>
          <a:p>
            <a:pPr marL="340893" indent="-340893">
              <a:buFontTx/>
              <a:defRPr sz="3400"/>
            </a:pPr>
            <a:r>
              <a:t>Repeat reduction and percutaneous pinning</a:t>
            </a:r>
          </a:p>
          <a:p>
            <a:pPr marL="340893" indent="-340893">
              <a:buFontTx/>
              <a:defRPr sz="3400"/>
            </a:pPr>
            <a:r>
              <a:t>External Fixation</a:t>
            </a:r>
          </a:p>
          <a:p>
            <a:pPr marL="340893" indent="-340893">
              <a:buFontTx/>
              <a:defRPr sz="3400"/>
            </a:pPr>
            <a:r>
              <a:t>ORIF</a:t>
            </a:r>
          </a:p>
          <a:p>
            <a:pPr marL="340893" indent="-340893">
              <a:buFontTx/>
              <a:defRPr sz="3400"/>
            </a:pPr>
            <a:r>
              <a:t>Discussion with patient regarding outcomes and risks of surgery vs nonop tx </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Factors Affecting  Functional Outcome"/>
          <p:cNvSpPr txBox="1">
            <a:spLocks noGrp="1"/>
          </p:cNvSpPr>
          <p:nvPr>
            <p:ph type="title" idx="4294967295"/>
          </p:nvPr>
        </p:nvSpPr>
        <p:spPr>
          <a:xfrm>
            <a:off x="609600" y="92072"/>
            <a:ext cx="10972800" cy="1508130"/>
          </a:xfrm>
          <a:prstGeom prst="rect">
            <a:avLst/>
          </a:prstGeom>
        </p:spPr>
        <p:txBody>
          <a:bodyPr/>
          <a:lstStyle>
            <a:lvl1pPr>
              <a:defRPr sz="4800" u="sng"/>
            </a:lvl1pPr>
          </a:lstStyle>
          <a:p>
            <a:r>
              <a:t>Factors Affecting Functional Outcome</a:t>
            </a:r>
          </a:p>
        </p:txBody>
      </p:sp>
      <p:sp>
        <p:nvSpPr>
          <p:cNvPr id="253" name="McQueen (1996): carpal alignment after distal radius fractures is the main influence on final outcome…"/>
          <p:cNvSpPr txBox="1">
            <a:spLocks noGrp="1"/>
          </p:cNvSpPr>
          <p:nvPr>
            <p:ph type="body" idx="4294967295"/>
          </p:nvPr>
        </p:nvSpPr>
        <p:spPr>
          <a:xfrm>
            <a:off x="609600" y="1600200"/>
            <a:ext cx="10972800" cy="5257800"/>
          </a:xfrm>
          <a:prstGeom prst="rect">
            <a:avLst/>
          </a:prstGeom>
        </p:spPr>
        <p:txBody>
          <a:bodyPr/>
          <a:lstStyle/>
          <a:p>
            <a:pPr marL="0" indent="0">
              <a:buSzTx/>
              <a:buNone/>
              <a:defRPr sz="4000"/>
            </a:pPr>
            <a:r>
              <a:t>McQueen (1996): carpal alignment after distal radius fractures is the main influence on final outcome</a:t>
            </a:r>
          </a:p>
          <a:p>
            <a:pPr lvl="1">
              <a:spcBef>
                <a:spcPts val="0"/>
              </a:spcBef>
              <a:buFontTx/>
              <a:defRPr sz="4000"/>
            </a:pPr>
            <a:r>
              <a:t>malalignment = negative effect on function</a:t>
            </a:r>
          </a:p>
          <a:p>
            <a:pPr lvl="1">
              <a:spcBef>
                <a:spcPts val="0"/>
              </a:spcBef>
              <a:buFontTx/>
              <a:defRPr sz="4000"/>
            </a:pPr>
            <a:r>
              <a:t>failure to restore volar tilt predisposes to carpal collapse and carpal malalignment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253">
                                            <p:bg/>
                                          </p:spTgt>
                                        </p:tgtEl>
                                        <p:attrNameLst>
                                          <p:attrName>style.visibility</p:attrName>
                                        </p:attrNameLst>
                                      </p:cBhvr>
                                      <p:to>
                                        <p:strVal val="visible"/>
                                      </p:to>
                                    </p:set>
                                    <p:anim calcmode="lin" valueType="num">
                                      <p:cBhvr>
                                        <p:cTn id="7" dur="500" fill="hold"/>
                                        <p:tgtEl>
                                          <p:spTgt spid="253">
                                            <p:bg/>
                                          </p:spTgt>
                                        </p:tgtEl>
                                        <p:attrNameLst>
                                          <p:attrName>ppt_x</p:attrName>
                                        </p:attrNameLst>
                                      </p:cBhvr>
                                      <p:tavLst>
                                        <p:tav tm="0">
                                          <p:val>
                                            <p:strVal val="#ppt_x"/>
                                          </p:val>
                                        </p:tav>
                                        <p:tav tm="100000">
                                          <p:val>
                                            <p:strVal val="#ppt_x"/>
                                          </p:val>
                                        </p:tav>
                                      </p:tavLst>
                                    </p:anim>
                                    <p:anim calcmode="lin" valueType="num">
                                      <p:cBhvr>
                                        <p:cTn id="8" dur="500" fill="hold"/>
                                        <p:tgtEl>
                                          <p:spTgt spid="253">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253">
                                            <p:txEl>
                                              <p:pRg st="0" end="0"/>
                                            </p:txEl>
                                          </p:spTgt>
                                        </p:tgtEl>
                                        <p:attrNameLst>
                                          <p:attrName>style.visibility</p:attrName>
                                        </p:attrNameLst>
                                      </p:cBhvr>
                                      <p:to>
                                        <p:strVal val="visible"/>
                                      </p:to>
                                    </p:set>
                                    <p:anim calcmode="lin" valueType="num">
                                      <p:cBhvr>
                                        <p:cTn id="11" dur="500" fill="hold"/>
                                        <p:tgtEl>
                                          <p:spTgt spid="253">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25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1" nodeType="afterEffect">
                                  <p:stCondLst>
                                    <p:cond delay="0"/>
                                  </p:stCondLst>
                                  <p:iterate>
                                    <p:tmAbs val="0"/>
                                  </p:iterate>
                                  <p:childTnLst>
                                    <p:set>
                                      <p:cBhvr>
                                        <p:cTn id="15" fill="hold"/>
                                        <p:tgtEl>
                                          <p:spTgt spid="253">
                                            <p:txEl>
                                              <p:pRg st="1" end="1"/>
                                            </p:txEl>
                                          </p:spTgt>
                                        </p:tgtEl>
                                        <p:attrNameLst>
                                          <p:attrName>style.visibility</p:attrName>
                                        </p:attrNameLst>
                                      </p:cBhvr>
                                      <p:to>
                                        <p:strVal val="visible"/>
                                      </p:to>
                                    </p:set>
                                    <p:anim calcmode="lin" valueType="num">
                                      <p:cBhvr>
                                        <p:cTn id="16" dur="500" fill="hold"/>
                                        <p:tgtEl>
                                          <p:spTgt spid="253">
                                            <p:txEl>
                                              <p:pRg st="1" end="1"/>
                                            </p:txEl>
                                          </p:spTgt>
                                        </p:tgtEl>
                                        <p:attrNameLst>
                                          <p:attrName>ppt_x</p:attrName>
                                        </p:attrNameLst>
                                      </p:cBhvr>
                                      <p:tavLst>
                                        <p:tav tm="0">
                                          <p:val>
                                            <p:strVal val="#ppt_x"/>
                                          </p:val>
                                        </p:tav>
                                        <p:tav tm="100000">
                                          <p:val>
                                            <p:strVal val="#ppt_x"/>
                                          </p:val>
                                        </p:tav>
                                      </p:tavLst>
                                    </p:anim>
                                    <p:anim calcmode="lin" valueType="num">
                                      <p:cBhvr>
                                        <p:cTn id="17" dur="500" fill="hold"/>
                                        <p:tgtEl>
                                          <p:spTgt spid="253">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1" nodeType="afterEffect">
                                  <p:stCondLst>
                                    <p:cond delay="0"/>
                                  </p:stCondLst>
                                  <p:iterate>
                                    <p:tmAbs val="0"/>
                                  </p:iterate>
                                  <p:childTnLst>
                                    <p:set>
                                      <p:cBhvr>
                                        <p:cTn id="20" fill="hold"/>
                                        <p:tgtEl>
                                          <p:spTgt spid="253">
                                            <p:txEl>
                                              <p:pRg st="2" end="2"/>
                                            </p:txEl>
                                          </p:spTgt>
                                        </p:tgtEl>
                                        <p:attrNameLst>
                                          <p:attrName>style.visibility</p:attrName>
                                        </p:attrNameLst>
                                      </p:cBhvr>
                                      <p:to>
                                        <p:strVal val="visible"/>
                                      </p:to>
                                    </p:set>
                                    <p:anim calcmode="lin" valueType="num">
                                      <p:cBhvr>
                                        <p:cTn id="21" dur="500" fill="hold"/>
                                        <p:tgtEl>
                                          <p:spTgt spid="253">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25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1" build="p" bldLvl="5"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Indications for Surgical Treatment"/>
          <p:cNvSpPr txBox="1">
            <a:spLocks noGrp="1"/>
          </p:cNvSpPr>
          <p:nvPr>
            <p:ph type="title" idx="4294967295"/>
          </p:nvPr>
        </p:nvSpPr>
        <p:spPr>
          <a:xfrm>
            <a:off x="609600" y="92072"/>
            <a:ext cx="10972800" cy="1508130"/>
          </a:xfrm>
          <a:prstGeom prst="rect">
            <a:avLst/>
          </a:prstGeom>
        </p:spPr>
        <p:txBody>
          <a:bodyPr/>
          <a:lstStyle>
            <a:lvl1pPr>
              <a:defRPr sz="4900"/>
            </a:lvl1pPr>
          </a:lstStyle>
          <a:p>
            <a:r>
              <a:t>Indications for Surgical Treatment</a:t>
            </a:r>
          </a:p>
        </p:txBody>
      </p:sp>
      <p:sp>
        <p:nvSpPr>
          <p:cNvPr id="258" name="High-energy injury with instability…"/>
          <p:cNvSpPr txBox="1">
            <a:spLocks noGrp="1"/>
          </p:cNvSpPr>
          <p:nvPr>
            <p:ph type="body" idx="4294967295"/>
          </p:nvPr>
        </p:nvSpPr>
        <p:spPr>
          <a:xfrm>
            <a:off x="609600" y="1600200"/>
            <a:ext cx="10972800" cy="5257800"/>
          </a:xfrm>
          <a:prstGeom prst="rect">
            <a:avLst/>
          </a:prstGeom>
        </p:spPr>
        <p:txBody>
          <a:bodyPr/>
          <a:lstStyle/>
          <a:p>
            <a:pPr marL="360947" indent="-360947">
              <a:buFontTx/>
              <a:defRPr sz="3600"/>
            </a:pPr>
            <a:r>
              <a:t>High-energy injury with instability</a:t>
            </a:r>
          </a:p>
          <a:p>
            <a:pPr marL="360947" indent="-360947">
              <a:buFontTx/>
              <a:defRPr sz="3600"/>
            </a:pPr>
            <a:r>
              <a:t>Open injury</a:t>
            </a:r>
          </a:p>
          <a:p>
            <a:pPr marL="360947" indent="-360947">
              <a:buFontTx/>
              <a:defRPr sz="3600"/>
            </a:pPr>
            <a:r>
              <a:t>Radial shortening &gt;3mm</a:t>
            </a:r>
          </a:p>
          <a:p>
            <a:pPr marL="360947" indent="-360947">
              <a:buFontTx/>
              <a:defRPr sz="3600"/>
            </a:pPr>
            <a:r>
              <a:t>Articular step-off, or gap &gt; 2mm</a:t>
            </a:r>
          </a:p>
          <a:p>
            <a:pPr marL="360947" indent="-360947">
              <a:buFontTx/>
              <a:defRPr sz="3600"/>
            </a:pPr>
            <a:r>
              <a:t>Dorsal angulation &gt; 10 °</a:t>
            </a:r>
          </a:p>
          <a:p>
            <a:pPr marL="360947" indent="-360947">
              <a:buFontTx/>
              <a:defRPr sz="3600"/>
            </a:pPr>
            <a:r>
              <a:t>DRUJ incongruity</a:t>
            </a:r>
          </a:p>
          <a:p>
            <a:pPr marL="360947" indent="-360947">
              <a:buFontTx/>
              <a:defRPr sz="3600"/>
            </a:pPr>
            <a:r>
              <a:t>Carpal mal-alignment</a:t>
            </a:r>
          </a:p>
          <a:p>
            <a:pPr marL="0" indent="0" defTabSz="457200">
              <a:lnSpc>
                <a:spcPct val="100000"/>
              </a:lnSpc>
              <a:spcBef>
                <a:spcPts val="1200"/>
              </a:spcBef>
              <a:buSzTx/>
              <a:buNone/>
              <a:defRPr sz="1200">
                <a:latin typeface="Times Roman"/>
                <a:ea typeface="Times Roman"/>
                <a:cs typeface="Times Roman"/>
                <a:sym typeface="Times Roman"/>
              </a:defRPr>
            </a:pPr>
            <a:r>
              <a:t>American Academy of Orthopaedic Surgeons. The treatment of distal radius fractures. Guideline and evidence report. Rosemont, IL: American Academy of Orthopaedic Surgeons, 2020. </a:t>
            </a:r>
            <a:r>
              <a:rPr u="sng">
                <a:solidFill>
                  <a:srgbClr val="0000FF"/>
                </a:solidFill>
                <a:uFill>
                  <a:solidFill>
                    <a:srgbClr val="0000FF"/>
                  </a:solidFill>
                </a:uFill>
                <a:hlinkClick r:id="rId2"/>
              </a:rPr>
              <a:t>https://www.aaos.org/globalassets/quality-and-practice-resources/distal-radius/drfcpg.pdf</a:t>
            </a:r>
            <a:br/>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Operative Management…"/>
          <p:cNvSpPr txBox="1">
            <a:spLocks noGrp="1"/>
          </p:cNvSpPr>
          <p:nvPr>
            <p:ph type="title" idx="4294967295"/>
          </p:nvPr>
        </p:nvSpPr>
        <p:spPr>
          <a:xfrm>
            <a:off x="235179" y="2344208"/>
            <a:ext cx="12094175" cy="1508128"/>
          </a:xfrm>
          <a:prstGeom prst="rect">
            <a:avLst/>
          </a:prstGeom>
        </p:spPr>
        <p:txBody>
          <a:bodyPr/>
          <a:lstStyle/>
          <a:p>
            <a:pPr algn="ctr" defTabSz="886966">
              <a:defRPr sz="4600"/>
            </a:pPr>
            <a:r>
              <a:t>Operative Management</a:t>
            </a:r>
          </a:p>
          <a:p>
            <a:pPr algn="ctr" defTabSz="886966">
              <a:defRPr sz="4600"/>
            </a:pPr>
            <a:r>
              <a:t>of Distal Radius Fractures</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OR setup"/>
          <p:cNvSpPr txBox="1"/>
          <p:nvPr/>
        </p:nvSpPr>
        <p:spPr>
          <a:xfrm>
            <a:off x="880532" y="294231"/>
            <a:ext cx="2453761" cy="7386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nSpc>
                <a:spcPct val="90000"/>
              </a:lnSpc>
              <a:defRPr sz="5000">
                <a:latin typeface="Calibri Light"/>
                <a:ea typeface="Calibri Light"/>
                <a:cs typeface="Calibri Light"/>
                <a:sym typeface="Calibri Light"/>
              </a:defRPr>
            </a:lvl1pPr>
          </a:lstStyle>
          <a:p>
            <a:r>
              <a:t>OR setup</a:t>
            </a:r>
          </a:p>
        </p:txBody>
      </p:sp>
      <p:sp>
        <p:nvSpPr>
          <p:cNvPr id="263" name="Position- Supine…"/>
          <p:cNvSpPr txBox="1"/>
          <p:nvPr/>
        </p:nvSpPr>
        <p:spPr>
          <a:xfrm>
            <a:off x="410573" y="1178429"/>
            <a:ext cx="11660259" cy="56819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300789" indent="-300789">
              <a:lnSpc>
                <a:spcPct val="90000"/>
              </a:lnSpc>
              <a:buSzPct val="100000"/>
              <a:buChar char="•"/>
              <a:defRPr sz="3000"/>
            </a:pPr>
            <a:r>
              <a:t>Position- Supine </a:t>
            </a:r>
          </a:p>
          <a:p>
            <a:pPr marL="300789" indent="-300789">
              <a:lnSpc>
                <a:spcPct val="90000"/>
              </a:lnSpc>
              <a:buSzPct val="100000"/>
              <a:buChar char="•"/>
              <a:defRPr sz="3000"/>
            </a:pPr>
            <a:r>
              <a:t>Table- Jackson or standard table with radiolucent hand table</a:t>
            </a:r>
          </a:p>
          <a:p>
            <a:pPr marL="300789" indent="-300789">
              <a:lnSpc>
                <a:spcPct val="90000"/>
              </a:lnSpc>
              <a:buSzPct val="100000"/>
              <a:buChar char="•"/>
              <a:defRPr sz="3000"/>
            </a:pPr>
            <a:r>
              <a:t>Height - Sitting or Standing</a:t>
            </a:r>
          </a:p>
          <a:p>
            <a:pPr marL="1519989" lvl="2" indent="-300789">
              <a:lnSpc>
                <a:spcPct val="90000"/>
              </a:lnSpc>
              <a:buSzPct val="100000"/>
              <a:buChar char="•"/>
              <a:defRPr sz="3000"/>
            </a:pPr>
            <a:r>
              <a:t>Standing when addressing other injuries as well</a:t>
            </a:r>
          </a:p>
          <a:p>
            <a:pPr marL="300789" indent="-300789">
              <a:lnSpc>
                <a:spcPct val="90000"/>
              </a:lnSpc>
              <a:buSzPct val="100000"/>
              <a:buChar char="•"/>
              <a:defRPr sz="3000"/>
            </a:pPr>
            <a:r>
              <a:t>Fluoroscopy - Mini or full size c-arm</a:t>
            </a:r>
          </a:p>
          <a:p>
            <a:pPr marL="1519989" lvl="2" indent="-300789">
              <a:lnSpc>
                <a:spcPct val="90000"/>
              </a:lnSpc>
              <a:buSzPct val="100000"/>
              <a:buChar char="•"/>
              <a:defRPr sz="3000"/>
            </a:pPr>
            <a:r>
              <a:t>Pay attention to radiation dose with either</a:t>
            </a:r>
          </a:p>
          <a:p>
            <a:pPr marL="300789" indent="-300789">
              <a:lnSpc>
                <a:spcPct val="90000"/>
              </a:lnSpc>
              <a:buSzPct val="100000"/>
              <a:buChar char="•"/>
              <a:defRPr sz="3000"/>
            </a:pPr>
            <a:r>
              <a:t>Tourniquet</a:t>
            </a:r>
          </a:p>
          <a:p>
            <a:pPr marL="1519989" lvl="2" indent="-300789">
              <a:lnSpc>
                <a:spcPct val="90000"/>
              </a:lnSpc>
              <a:buSzPct val="100000"/>
              <a:buChar char="•"/>
              <a:defRPr sz="3000"/>
            </a:pPr>
            <a:r>
              <a:t>WALANT technique shown to be effective</a:t>
            </a:r>
          </a:p>
          <a:p>
            <a:pPr marL="1519989" lvl="2" indent="-300789">
              <a:lnSpc>
                <a:spcPct val="90000"/>
              </a:lnSpc>
              <a:buSzPct val="100000"/>
              <a:buChar char="•"/>
              <a:defRPr sz="3000"/>
            </a:pPr>
            <a:r>
              <a:t>Blood loss same with and without tourniquet</a:t>
            </a:r>
          </a:p>
          <a:p>
            <a:pPr marL="1283367" lvl="3" indent="-140367" defTabSz="457200">
              <a:buSzPct val="100000"/>
              <a:buChar char="•"/>
              <a:defRPr sz="1400">
                <a:solidFill>
                  <a:srgbClr val="212121"/>
                </a:solidFill>
                <a:latin typeface="Helvetica Neue"/>
                <a:ea typeface="Helvetica Neue"/>
                <a:cs typeface="Helvetica Neue"/>
                <a:sym typeface="Helvetica Neue"/>
              </a:defRPr>
            </a:pPr>
            <a:r>
              <a:t>Ahmad AA, Yi LM, Ahmad AR. Plating of Distal Radius Fracture Using the Wide-Awake Anesthesia Technique. J Hand Surg Am. 2018 Nov;43(11):1045.e1-1045.e5. doi: 10.1016/j.jhsa.2018.03.033. Epub 2018 Jun 14. PMID: 29866390.</a:t>
            </a:r>
          </a:p>
          <a:p>
            <a:pPr marL="1519989" lvl="2" indent="-300789">
              <a:lnSpc>
                <a:spcPct val="90000"/>
              </a:lnSpc>
              <a:buSzPct val="100000"/>
              <a:buChar char="•"/>
              <a:defRPr sz="3000"/>
            </a:pPr>
            <a:r>
              <a:t>Possible relationship between micro-vascular injury and CRPS</a:t>
            </a:r>
          </a:p>
          <a:p>
            <a:pPr marL="1273342" lvl="3" indent="-130342" defTabSz="457200">
              <a:buSzPct val="100000"/>
              <a:buChar char="•"/>
              <a:defRPr sz="1300">
                <a:solidFill>
                  <a:srgbClr val="303030"/>
                </a:solidFill>
                <a:latin typeface="Arial"/>
                <a:ea typeface="Arial"/>
                <a:cs typeface="Arial"/>
                <a:sym typeface="Arial"/>
              </a:defRPr>
            </a:pPr>
            <a:r>
              <a:t>Coderre TJ, Bennett GJ. A hypothesis for the cause of complex regional pain syndrome-type I (reflex sympathetic dystrophy): pain due to deep-tissue microvascular pathology. </a:t>
            </a:r>
            <a:r>
              <a:rPr i="1"/>
              <a:t>Pain Med</a:t>
            </a:r>
            <a:r>
              <a:t>. 2010;11(8):1224-1238. doi:10.1111/j.1526-4637.2010.00911.x</a:t>
            </a:r>
          </a:p>
          <a:p>
            <a:pPr marL="892342" lvl="2" indent="-130341" defTabSz="457200">
              <a:buSzPct val="100000"/>
              <a:buChar char="•"/>
              <a:defRPr sz="1300">
                <a:solidFill>
                  <a:srgbClr val="303030"/>
                </a:solidFill>
                <a:latin typeface="Arial"/>
                <a:ea typeface="Arial"/>
                <a:cs typeface="Arial"/>
                <a:sym typeface="Arial"/>
              </a:defRPr>
            </a:pPr>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Exfix vs Casting"/>
          <p:cNvSpPr txBox="1">
            <a:spLocks noGrp="1"/>
          </p:cNvSpPr>
          <p:nvPr>
            <p:ph type="title" idx="4294967295"/>
          </p:nvPr>
        </p:nvSpPr>
        <p:spPr>
          <a:xfrm>
            <a:off x="609598" y="152398"/>
            <a:ext cx="10972801" cy="1508129"/>
          </a:xfrm>
          <a:prstGeom prst="rect">
            <a:avLst/>
          </a:prstGeom>
        </p:spPr>
        <p:txBody>
          <a:bodyPr/>
          <a:lstStyle>
            <a:lvl1pPr>
              <a:defRPr sz="5300"/>
            </a:lvl1pPr>
          </a:lstStyle>
          <a:p>
            <a:r>
              <a:t>External Fixation</a:t>
            </a:r>
          </a:p>
        </p:txBody>
      </p:sp>
      <p:sp>
        <p:nvSpPr>
          <p:cNvPr id="266" name="For distal radius fractures with metphyseal displacement but a congruous joint…"/>
          <p:cNvSpPr txBox="1">
            <a:spLocks noGrp="1"/>
          </p:cNvSpPr>
          <p:nvPr>
            <p:ph type="body" idx="4294967295"/>
          </p:nvPr>
        </p:nvSpPr>
        <p:spPr>
          <a:xfrm>
            <a:off x="479267" y="1339534"/>
            <a:ext cx="10972801" cy="3853490"/>
          </a:xfrm>
          <a:prstGeom prst="rect">
            <a:avLst/>
          </a:prstGeom>
        </p:spPr>
        <p:txBody>
          <a:bodyPr/>
          <a:lstStyle/>
          <a:p>
            <a:pPr marL="291264" indent="-291264" defTabSz="758951">
              <a:spcBef>
                <a:spcPts val="400"/>
              </a:spcBef>
              <a:buFontTx/>
              <a:defRPr sz="2900"/>
            </a:pPr>
            <a:r>
              <a:t>An option for distal radius fractures with metaphyseal displacement but a congruous joint</a:t>
            </a:r>
          </a:p>
          <a:p>
            <a:pPr marL="1224142" lvl="1" indent="-291264" defTabSz="758951">
              <a:spcBef>
                <a:spcPts val="400"/>
              </a:spcBef>
              <a:buFontTx/>
              <a:defRPr sz="2900"/>
            </a:pPr>
            <a:r>
              <a:t>Observed better functional, clinical and radiographic outcomes when treated with immediate ex-fix and optional k-wires vs casting </a:t>
            </a:r>
          </a:p>
          <a:p>
            <a:pPr marL="1224142" lvl="1" indent="-291264" defTabSz="758951">
              <a:spcBef>
                <a:spcPts val="400"/>
              </a:spcBef>
              <a:buFontTx/>
              <a:defRPr sz="2900" u="sng">
                <a:solidFill>
                  <a:srgbClr val="0000FF"/>
                </a:solidFill>
                <a:uFill>
                  <a:solidFill>
                    <a:srgbClr val="0000FF"/>
                  </a:solidFill>
                </a:uFill>
              </a:defRPr>
            </a:pPr>
            <a:r>
              <a:rPr>
                <a:hlinkClick r:id="rId3"/>
              </a:rPr>
              <a:t>https://otaonline.org/video-library/45036/procedures-and-techniques/multimedia/16776579/external-fixation-of-the-distal-radius</a:t>
            </a:r>
          </a:p>
        </p:txBody>
      </p:sp>
      <p:pic>
        <p:nvPicPr>
          <p:cNvPr id="267" name="Screen Shot 2020-10-26 at 11.30.11 AM.png" descr="Screen Shot 2020-10-26 at 11.30.11 AM.png"/>
          <p:cNvPicPr>
            <a:picLocks noChangeAspect="1"/>
          </p:cNvPicPr>
          <p:nvPr/>
        </p:nvPicPr>
        <p:blipFill>
          <a:blip r:embed="rId4"/>
          <a:stretch>
            <a:fillRect/>
          </a:stretch>
        </p:blipFill>
        <p:spPr>
          <a:xfrm>
            <a:off x="1139394" y="5706097"/>
            <a:ext cx="7519837" cy="1206015"/>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Diagnosis: History"/>
          <p:cNvSpPr txBox="1">
            <a:spLocks noGrp="1"/>
          </p:cNvSpPr>
          <p:nvPr>
            <p:ph type="title" idx="4294967295"/>
          </p:nvPr>
        </p:nvSpPr>
        <p:spPr>
          <a:xfrm>
            <a:off x="609600" y="92072"/>
            <a:ext cx="10972800" cy="1508130"/>
          </a:xfrm>
          <a:prstGeom prst="rect">
            <a:avLst/>
          </a:prstGeom>
        </p:spPr>
        <p:txBody>
          <a:bodyPr/>
          <a:lstStyle>
            <a:lvl1pPr>
              <a:defRPr sz="5700"/>
            </a:lvl1pPr>
          </a:lstStyle>
          <a:p>
            <a:r>
              <a:t>Diagnosis: History</a:t>
            </a:r>
          </a:p>
        </p:txBody>
      </p:sp>
      <p:sp>
        <p:nvSpPr>
          <p:cNvPr id="111" name="Mechanism of injury…"/>
          <p:cNvSpPr txBox="1">
            <a:spLocks noGrp="1"/>
          </p:cNvSpPr>
          <p:nvPr>
            <p:ph type="body" idx="4294967295"/>
          </p:nvPr>
        </p:nvSpPr>
        <p:spPr>
          <a:xfrm>
            <a:off x="609600" y="1600200"/>
            <a:ext cx="10972800" cy="5257800"/>
          </a:xfrm>
          <a:prstGeom prst="rect">
            <a:avLst/>
          </a:prstGeom>
        </p:spPr>
        <p:txBody>
          <a:bodyPr/>
          <a:lstStyle/>
          <a:p>
            <a:pPr marL="330868" indent="-330868">
              <a:spcBef>
                <a:spcPts val="600"/>
              </a:spcBef>
              <a:buFontTx/>
              <a:defRPr sz="3300"/>
            </a:pPr>
            <a:r>
              <a:t>Mechanism of injury</a:t>
            </a:r>
          </a:p>
          <a:p>
            <a:pPr marL="330868" indent="-330868">
              <a:spcBef>
                <a:spcPts val="600"/>
              </a:spcBef>
              <a:buFontTx/>
              <a:defRPr sz="3300"/>
            </a:pPr>
            <a:r>
              <a:t>Handedness </a:t>
            </a:r>
          </a:p>
          <a:p>
            <a:pPr marL="330868" indent="-330868">
              <a:spcBef>
                <a:spcPts val="600"/>
              </a:spcBef>
              <a:buFontTx/>
              <a:defRPr sz="3300"/>
            </a:pPr>
            <a:r>
              <a:t>Type of work the patient does</a:t>
            </a:r>
          </a:p>
          <a:p>
            <a:pPr marL="330868" indent="-330868">
              <a:spcBef>
                <a:spcPts val="600"/>
              </a:spcBef>
              <a:buFontTx/>
              <a:defRPr sz="3300"/>
            </a:pPr>
            <a:r>
              <a:t>Pre-existing carpal tunnel symptoms </a:t>
            </a:r>
          </a:p>
          <a:p>
            <a:pPr marL="330868" indent="-330868">
              <a:spcBef>
                <a:spcPts val="600"/>
              </a:spcBef>
              <a:buFontTx/>
              <a:defRPr sz="3300"/>
            </a:pPr>
            <a:r>
              <a:t>Assessment of pain</a:t>
            </a:r>
          </a:p>
          <a:p>
            <a:pPr marL="1454817" lvl="1" indent="-330867">
              <a:spcBef>
                <a:spcPts val="600"/>
              </a:spcBef>
              <a:buFontTx/>
              <a:defRPr sz="3300"/>
            </a:pPr>
            <a:r>
              <a:t>Compartment syndrome is a possibility in high energy injuries</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Exfix vs Casting"/>
          <p:cNvSpPr txBox="1"/>
          <p:nvPr/>
        </p:nvSpPr>
        <p:spPr>
          <a:xfrm>
            <a:off x="609598" y="152400"/>
            <a:ext cx="10972801" cy="15081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nSpc>
                <a:spcPct val="90000"/>
              </a:lnSpc>
              <a:defRPr sz="5300">
                <a:latin typeface="Calibri Light"/>
                <a:ea typeface="Calibri Light"/>
                <a:cs typeface="Calibri Light"/>
                <a:sym typeface="Calibri Light"/>
              </a:defRPr>
            </a:lvl1pPr>
          </a:lstStyle>
          <a:p>
            <a:r>
              <a:t>External Fixation</a:t>
            </a:r>
          </a:p>
        </p:txBody>
      </p:sp>
      <p:sp>
        <p:nvSpPr>
          <p:cNvPr id="272" name="For distal radius fractures with metphyseal displacement but a congruous joint…"/>
          <p:cNvSpPr txBox="1"/>
          <p:nvPr/>
        </p:nvSpPr>
        <p:spPr>
          <a:xfrm>
            <a:off x="76200" y="1600200"/>
            <a:ext cx="7696200" cy="4440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marL="263189" indent="-263189" defTabSz="685800">
              <a:lnSpc>
                <a:spcPct val="90000"/>
              </a:lnSpc>
              <a:spcBef>
                <a:spcPts val="400"/>
              </a:spcBef>
              <a:buSzPct val="100000"/>
              <a:buChar char="•"/>
              <a:defRPr sz="2600"/>
            </a:pPr>
            <a:r>
              <a:t>Good option for open, contaminated injuries, medically unstable patients, poly-trauma stabilization. </a:t>
            </a:r>
          </a:p>
          <a:p>
            <a:pPr marL="263189" indent="-263189" defTabSz="685800">
              <a:lnSpc>
                <a:spcPct val="90000"/>
              </a:lnSpc>
              <a:spcBef>
                <a:spcPts val="400"/>
              </a:spcBef>
              <a:buSzPct val="100000"/>
              <a:buChar char="•"/>
              <a:defRPr sz="2600"/>
            </a:pPr>
            <a:r>
              <a:t>Relies on </a:t>
            </a:r>
            <a:r>
              <a:rPr>
                <a:solidFill>
                  <a:srgbClr val="0000FF"/>
                </a:solidFill>
              </a:rPr>
              <a:t>ligamentotaxis </a:t>
            </a:r>
            <a:r>
              <a:t>for stability.</a:t>
            </a:r>
          </a:p>
          <a:p>
            <a:pPr marL="263189" indent="-263189" defTabSz="685800">
              <a:lnSpc>
                <a:spcPct val="90000"/>
              </a:lnSpc>
              <a:spcBef>
                <a:spcPts val="400"/>
              </a:spcBef>
              <a:buSzPct val="100000"/>
              <a:buChar char="•"/>
              <a:defRPr sz="2600"/>
            </a:pPr>
            <a:r>
              <a:t>Good for restoring length but not angulation or articular surface. </a:t>
            </a:r>
          </a:p>
          <a:p>
            <a:pPr marL="263189" indent="-263189" defTabSz="685800">
              <a:lnSpc>
                <a:spcPct val="90000"/>
              </a:lnSpc>
              <a:spcBef>
                <a:spcPts val="400"/>
              </a:spcBef>
              <a:buSzPct val="100000"/>
              <a:buChar char="•"/>
              <a:defRPr sz="2600"/>
            </a:pPr>
            <a:r>
              <a:t>Can be supplemented with pins</a:t>
            </a:r>
          </a:p>
          <a:p>
            <a:pPr marL="263189" indent="-263189" defTabSz="685800">
              <a:lnSpc>
                <a:spcPct val="90000"/>
              </a:lnSpc>
              <a:spcBef>
                <a:spcPts val="400"/>
              </a:spcBef>
              <a:buSzPct val="100000"/>
              <a:buChar char="•"/>
              <a:defRPr sz="2600"/>
            </a:pPr>
            <a:r>
              <a:t>Pitfalls</a:t>
            </a:r>
          </a:p>
          <a:p>
            <a:pPr marL="548939" lvl="1" indent="-263189" defTabSz="685800">
              <a:lnSpc>
                <a:spcPct val="90000"/>
              </a:lnSpc>
              <a:spcBef>
                <a:spcPts val="400"/>
              </a:spcBef>
              <a:buSzPct val="100000"/>
              <a:buChar char="•"/>
              <a:defRPr sz="2600"/>
            </a:pPr>
            <a:r>
              <a:t>Overdistraction, assoc. with CRPS</a:t>
            </a:r>
          </a:p>
          <a:p>
            <a:pPr marL="548939" lvl="1" indent="-263189" defTabSz="685800">
              <a:lnSpc>
                <a:spcPct val="90000"/>
              </a:lnSpc>
              <a:spcBef>
                <a:spcPts val="400"/>
              </a:spcBef>
              <a:buSzPct val="100000"/>
              <a:buChar char="•"/>
              <a:defRPr sz="2600"/>
            </a:pPr>
            <a:r>
              <a:t>Extensor Tendon Adhesion</a:t>
            </a:r>
          </a:p>
          <a:p>
            <a:pPr marL="834690" lvl="2" indent="-263189" defTabSz="685800">
              <a:lnSpc>
                <a:spcPct val="90000"/>
              </a:lnSpc>
              <a:spcBef>
                <a:spcPts val="400"/>
              </a:spcBef>
              <a:buSzPct val="100000"/>
              <a:buChar char="•"/>
              <a:defRPr sz="1100"/>
            </a:pPr>
            <a:r>
              <a:t>Kaempfe FA, Wheeler DR, Peimer CA, Hvisdak KS, Ceravolo J, Senall J. Severe fractures of the distal radius: effect of amount and duration of external fixation distraction on outcome. J Hand Surg. 1993;18A:33-41. </a:t>
            </a:r>
          </a:p>
        </p:txBody>
      </p:sp>
      <p:pic>
        <p:nvPicPr>
          <p:cNvPr id="273" name="Picture 2" descr="Picture 2"/>
          <p:cNvPicPr>
            <a:picLocks noChangeAspect="1"/>
          </p:cNvPicPr>
          <p:nvPr/>
        </p:nvPicPr>
        <p:blipFill>
          <a:blip r:embed="rId2"/>
          <a:stretch>
            <a:fillRect/>
          </a:stretch>
        </p:blipFill>
        <p:spPr>
          <a:xfrm>
            <a:off x="7948610" y="906462"/>
            <a:ext cx="3633790" cy="5133977"/>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panning Plate i.e. the Internal Ex Fix"/>
          <p:cNvSpPr txBox="1">
            <a:spLocks noGrp="1"/>
          </p:cNvSpPr>
          <p:nvPr>
            <p:ph type="title" idx="4294967295"/>
          </p:nvPr>
        </p:nvSpPr>
        <p:spPr>
          <a:xfrm>
            <a:off x="609600" y="2310339"/>
            <a:ext cx="10972800" cy="1508129"/>
          </a:xfrm>
          <a:prstGeom prst="rect">
            <a:avLst/>
          </a:prstGeom>
        </p:spPr>
        <p:txBody>
          <a:bodyPr/>
          <a:lstStyle/>
          <a:p>
            <a:pPr algn="ctr">
              <a:defRPr sz="4000"/>
            </a:pPr>
            <a:r>
              <a:t>Spanning Plate</a:t>
            </a:r>
            <a:br/>
            <a:r>
              <a:t>i.e. the "Internal Ex Fix"</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Rectangle"/>
          <p:cNvSpPr/>
          <p:nvPr/>
        </p:nvSpPr>
        <p:spPr>
          <a:xfrm>
            <a:off x="8020050" y="4513262"/>
            <a:ext cx="165100" cy="579440"/>
          </a:xfrm>
          <a:prstGeom prst="rect">
            <a:avLst/>
          </a:prstGeom>
          <a:solidFill>
            <a:srgbClr val="000174"/>
          </a:solidFill>
          <a:ln w="12700">
            <a:miter lim="400000"/>
          </a:ln>
        </p:spPr>
        <p:txBody>
          <a:bodyPr lIns="45718" tIns="45718" rIns="45718" bIns="45718" anchor="ctr"/>
          <a:lstStyle/>
          <a:p>
            <a:pPr>
              <a:spcBef>
                <a:spcPts val="1000"/>
              </a:spcBef>
              <a:defRPr sz="3200" b="1">
                <a:solidFill>
                  <a:srgbClr val="FFFF00"/>
                </a:solidFill>
                <a:effectLst>
                  <a:outerShdw blurRad="12700" dist="25400" dir="2700000" rotWithShape="0">
                    <a:srgbClr val="000000"/>
                  </a:outerShdw>
                </a:effectLst>
                <a:latin typeface="+mj-lt"/>
                <a:ea typeface="+mj-ea"/>
                <a:cs typeface="+mj-cs"/>
                <a:sym typeface="Helvetica"/>
              </a:defRPr>
            </a:pPr>
            <a:endParaRPr/>
          </a:p>
        </p:txBody>
      </p:sp>
      <p:sp>
        <p:nvSpPr>
          <p:cNvPr id="278" name="Indications"/>
          <p:cNvSpPr txBox="1">
            <a:spLocks noGrp="1"/>
          </p:cNvSpPr>
          <p:nvPr>
            <p:ph type="title" idx="4294967295"/>
          </p:nvPr>
        </p:nvSpPr>
        <p:spPr>
          <a:xfrm>
            <a:off x="609600" y="92072"/>
            <a:ext cx="6400800" cy="1508130"/>
          </a:xfrm>
          <a:prstGeom prst="rect">
            <a:avLst/>
          </a:prstGeom>
        </p:spPr>
        <p:txBody>
          <a:bodyPr/>
          <a:lstStyle/>
          <a:p>
            <a:pPr>
              <a:defRPr sz="4900"/>
            </a:pPr>
            <a:r>
              <a:t>Indications for </a:t>
            </a:r>
            <a:br/>
            <a:r>
              <a:t>Wrist Spanning Plate:</a:t>
            </a:r>
          </a:p>
        </p:txBody>
      </p:sp>
      <p:sp>
        <p:nvSpPr>
          <p:cNvPr id="279" name="High energy comminuted fractures…"/>
          <p:cNvSpPr txBox="1">
            <a:spLocks noGrp="1"/>
          </p:cNvSpPr>
          <p:nvPr>
            <p:ph type="body" sz="half" idx="4294967295"/>
          </p:nvPr>
        </p:nvSpPr>
        <p:spPr>
          <a:xfrm>
            <a:off x="292128" y="1816100"/>
            <a:ext cx="6400803" cy="3276600"/>
          </a:xfrm>
          <a:prstGeom prst="rect">
            <a:avLst/>
          </a:prstGeom>
        </p:spPr>
        <p:txBody>
          <a:bodyPr/>
          <a:lstStyle/>
          <a:p>
            <a:pPr marL="324053" indent="-324053" defTabSz="869227">
              <a:lnSpc>
                <a:spcPct val="72000"/>
              </a:lnSpc>
              <a:spcBef>
                <a:spcPts val="800"/>
              </a:spcBef>
              <a:buFontTx/>
              <a:defRPr sz="2716"/>
            </a:pPr>
            <a:r>
              <a:t>High energy comminuted fractures</a:t>
            </a:r>
          </a:p>
          <a:p>
            <a:pPr marL="686232" lvl="1" indent="-324053" defTabSz="869227">
              <a:lnSpc>
                <a:spcPct val="72000"/>
              </a:lnSpc>
              <a:spcBef>
                <a:spcPts val="800"/>
              </a:spcBef>
              <a:buFontTx/>
              <a:defRPr sz="2716">
                <a:solidFill>
                  <a:srgbClr val="FF2600"/>
                </a:solidFill>
              </a:defRPr>
            </a:pPr>
            <a:r>
              <a:t>Radio-carpal fracture dislocation</a:t>
            </a:r>
          </a:p>
          <a:p>
            <a:pPr marL="686232" lvl="1" indent="-324053" defTabSz="869227">
              <a:lnSpc>
                <a:spcPct val="72000"/>
              </a:lnSpc>
              <a:spcBef>
                <a:spcPts val="800"/>
              </a:spcBef>
              <a:buFontTx/>
              <a:defRPr sz="2716"/>
            </a:pPr>
            <a:r>
              <a:t>Pilon/Impaction fractures</a:t>
            </a:r>
            <a:endParaRPr>
              <a:solidFill>
                <a:srgbClr val="FF2600"/>
              </a:solidFill>
            </a:endParaRPr>
          </a:p>
          <a:p>
            <a:pPr marL="1181454" lvl="2" indent="-324053" defTabSz="869227">
              <a:lnSpc>
                <a:spcPct val="72000"/>
              </a:lnSpc>
              <a:spcBef>
                <a:spcPts val="800"/>
              </a:spcBef>
              <a:buFontTx/>
              <a:defRPr sz="2716"/>
            </a:pPr>
            <a:r>
              <a:t>fragment elevation/grafting</a:t>
            </a:r>
          </a:p>
          <a:p>
            <a:pPr marL="324053" indent="-324053" defTabSz="869227">
              <a:lnSpc>
                <a:spcPct val="72000"/>
              </a:lnSpc>
              <a:spcBef>
                <a:spcPts val="800"/>
              </a:spcBef>
              <a:buFontTx/>
              <a:defRPr sz="2716"/>
            </a:pPr>
            <a:r>
              <a:t>ICU patients or others where perc pins are undesirable</a:t>
            </a:r>
          </a:p>
          <a:p>
            <a:pPr marL="324053" indent="-324053" defTabSz="869227">
              <a:lnSpc>
                <a:spcPct val="72000"/>
              </a:lnSpc>
              <a:spcBef>
                <a:spcPts val="800"/>
              </a:spcBef>
              <a:buFontTx/>
              <a:defRPr sz="2716"/>
            </a:pPr>
            <a:r>
              <a:t>Patients that will not tolerate an external fixator</a:t>
            </a:r>
          </a:p>
        </p:txBody>
      </p:sp>
      <p:pic>
        <p:nvPicPr>
          <p:cNvPr id="280" name="Screen Shot 2020-10-26 at 12.27.42 PM.png" descr="Screen Shot 2020-10-26 at 12.27.42 PM.png"/>
          <p:cNvPicPr>
            <a:picLocks noChangeAspect="1"/>
          </p:cNvPicPr>
          <p:nvPr/>
        </p:nvPicPr>
        <p:blipFill>
          <a:blip r:embed="rId2"/>
          <a:stretch>
            <a:fillRect/>
          </a:stretch>
        </p:blipFill>
        <p:spPr>
          <a:xfrm>
            <a:off x="7135303" y="-2"/>
            <a:ext cx="3455313" cy="6858004"/>
          </a:xfrm>
          <a:prstGeom prst="rect">
            <a:avLst/>
          </a:prstGeom>
          <a:ln w="12700">
            <a:miter lim="400000"/>
          </a:ln>
        </p:spPr>
      </p:pic>
      <p:pic>
        <p:nvPicPr>
          <p:cNvPr id="281" name="Screen Shot 2020-10-26 at 12.30.58 PM.png" descr="Screen Shot 2020-10-26 at 12.30.58 PM.png"/>
          <p:cNvPicPr>
            <a:picLocks noChangeAspect="1"/>
          </p:cNvPicPr>
          <p:nvPr/>
        </p:nvPicPr>
        <p:blipFill>
          <a:blip r:embed="rId3"/>
          <a:stretch>
            <a:fillRect/>
          </a:stretch>
        </p:blipFill>
        <p:spPr>
          <a:xfrm>
            <a:off x="7135303" y="3337559"/>
            <a:ext cx="3455313" cy="3455312"/>
          </a:xfrm>
          <a:prstGeom prst="rect">
            <a:avLst/>
          </a:prstGeom>
          <a:ln w="12700">
            <a:miter lim="400000"/>
          </a:ln>
        </p:spPr>
      </p:pic>
      <p:sp>
        <p:nvSpPr>
          <p:cNvPr id="282" name="Line"/>
          <p:cNvSpPr/>
          <p:nvPr/>
        </p:nvSpPr>
        <p:spPr>
          <a:xfrm flipV="1">
            <a:off x="6385128" y="2387854"/>
            <a:ext cx="1902225" cy="168735"/>
          </a:xfrm>
          <a:prstGeom prst="line">
            <a:avLst/>
          </a:prstGeom>
          <a:ln w="88900">
            <a:solidFill>
              <a:srgbClr val="F61E21"/>
            </a:solidFill>
            <a:tailEnd type="triangle"/>
          </a:ln>
        </p:spPr>
        <p:txBody>
          <a:bodyPr lIns="45718" tIns="45718" rIns="45718" bIns="45718"/>
          <a:lstStyle/>
          <a:p>
            <a:endParaRPr/>
          </a:p>
        </p:txBody>
      </p:sp>
      <p:sp>
        <p:nvSpPr>
          <p:cNvPr id="283" name="Sarah Lewis, Amir Mostofi, Milan Stevanovic, Alidad Ghiassi,…"/>
          <p:cNvSpPr txBox="1"/>
          <p:nvPr/>
        </p:nvSpPr>
        <p:spPr>
          <a:xfrm>
            <a:off x="1234871" y="5308600"/>
            <a:ext cx="5150254" cy="10512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1100"/>
            </a:pPr>
            <a:r>
              <a:t>Sarah Lewis, Amir Mostofi, Milan Stevanovic, Alidad Ghiassi,</a:t>
            </a:r>
          </a:p>
          <a:p>
            <a:pPr>
              <a:defRPr sz="1100"/>
            </a:pPr>
            <a:r>
              <a:t>Risk of Tendon Entrapment Under a Dorsal Bridge Plate in a Distal Radius Fracture Model,</a:t>
            </a:r>
          </a:p>
          <a:p>
            <a:pPr>
              <a:defRPr sz="1100"/>
            </a:pPr>
            <a:r>
              <a:t>The Journal of Hand Surgery, Volume 40, Issue 3, 2015, Pages 500-504,</a:t>
            </a:r>
          </a:p>
          <a:p>
            <a:pPr>
              <a:defRPr sz="1100"/>
            </a:pPr>
            <a:r>
              <a:t>ISSN 0363-5023,</a:t>
            </a:r>
          </a:p>
          <a:p>
            <a:pPr>
              <a:defRPr sz="1100"/>
            </a:pPr>
            <a:r>
              <a:t>https://doi.org/10.1016/j.jhsa.2014.11.020.</a:t>
            </a:r>
          </a:p>
          <a:p>
            <a:pPr>
              <a:defRPr sz="1100"/>
            </a:pPr>
            <a:r>
              <a:t>(</a:t>
            </a:r>
            <a:r>
              <a:rPr u="sng">
                <a:solidFill>
                  <a:srgbClr val="0000FF"/>
                </a:solidFill>
                <a:uFill>
                  <a:solidFill>
                    <a:srgbClr val="0000FF"/>
                  </a:solidFill>
                </a:uFill>
                <a:hlinkClick r:id="rId4"/>
              </a:rPr>
              <a:t>https://www.sciencedirect.com/science/article/pii/S0363502314016086</a:t>
            </a:r>
            <a:r>
              <a:t>)</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Rectangle"/>
          <p:cNvSpPr/>
          <p:nvPr/>
        </p:nvSpPr>
        <p:spPr>
          <a:xfrm>
            <a:off x="8020050" y="4513262"/>
            <a:ext cx="165100" cy="579440"/>
          </a:xfrm>
          <a:prstGeom prst="rect">
            <a:avLst/>
          </a:prstGeom>
          <a:solidFill>
            <a:srgbClr val="000174"/>
          </a:solidFill>
          <a:ln w="12700">
            <a:miter lim="400000"/>
          </a:ln>
        </p:spPr>
        <p:txBody>
          <a:bodyPr lIns="45718" tIns="45718" rIns="45718" bIns="45718" anchor="ctr"/>
          <a:lstStyle/>
          <a:p>
            <a:pPr>
              <a:spcBef>
                <a:spcPts val="1000"/>
              </a:spcBef>
              <a:defRPr sz="3200" b="1">
                <a:solidFill>
                  <a:srgbClr val="FFFF00"/>
                </a:solidFill>
                <a:effectLst>
                  <a:outerShdw blurRad="12700" dist="25400" dir="2700000" rotWithShape="0">
                    <a:srgbClr val="000000"/>
                  </a:outerShdw>
                </a:effectLst>
                <a:latin typeface="+mj-lt"/>
                <a:ea typeface="+mj-ea"/>
                <a:cs typeface="+mj-cs"/>
                <a:sym typeface="Helvetica"/>
              </a:defRPr>
            </a:pPr>
            <a:endParaRPr/>
          </a:p>
        </p:txBody>
      </p:sp>
      <p:pic>
        <p:nvPicPr>
          <p:cNvPr id="286" name="Screen Shot 2020-10-26 at 12.32.11 PM.png" descr="Screen Shot 2020-10-26 at 12.32.11 PM.png"/>
          <p:cNvPicPr>
            <a:picLocks noChangeAspect="1"/>
          </p:cNvPicPr>
          <p:nvPr/>
        </p:nvPicPr>
        <p:blipFill>
          <a:blip r:embed="rId2"/>
          <a:stretch>
            <a:fillRect/>
          </a:stretch>
        </p:blipFill>
        <p:spPr>
          <a:xfrm>
            <a:off x="1237739" y="0"/>
            <a:ext cx="4580239" cy="6032871"/>
          </a:xfrm>
          <a:prstGeom prst="rect">
            <a:avLst/>
          </a:prstGeom>
          <a:ln w="12700">
            <a:miter lim="400000"/>
          </a:ln>
        </p:spPr>
      </p:pic>
      <p:pic>
        <p:nvPicPr>
          <p:cNvPr id="287" name="Screen Shot 2020-10-26 at 12.32.00 PM.png" descr="Screen Shot 2020-10-26 at 12.32.00 PM.png"/>
          <p:cNvPicPr>
            <a:picLocks noChangeAspect="1"/>
          </p:cNvPicPr>
          <p:nvPr/>
        </p:nvPicPr>
        <p:blipFill>
          <a:blip r:embed="rId3"/>
          <a:stretch>
            <a:fillRect/>
          </a:stretch>
        </p:blipFill>
        <p:spPr>
          <a:xfrm>
            <a:off x="6386934" y="0"/>
            <a:ext cx="4000289" cy="613664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 name="Screen Shot 2020-10-26 at 12.32.49 PM.png" descr="Screen Shot 2020-10-26 at 12.32.49 PM.png"/>
          <p:cNvPicPr>
            <a:picLocks noChangeAspect="1"/>
          </p:cNvPicPr>
          <p:nvPr/>
        </p:nvPicPr>
        <p:blipFill>
          <a:blip r:embed="rId2"/>
          <a:stretch>
            <a:fillRect/>
          </a:stretch>
        </p:blipFill>
        <p:spPr>
          <a:xfrm>
            <a:off x="2501470" y="777410"/>
            <a:ext cx="3532758" cy="5930904"/>
          </a:xfrm>
          <a:prstGeom prst="rect">
            <a:avLst/>
          </a:prstGeom>
          <a:ln w="12700">
            <a:miter lim="400000"/>
          </a:ln>
        </p:spPr>
      </p:pic>
      <p:pic>
        <p:nvPicPr>
          <p:cNvPr id="290" name="Screen Shot 2020-10-26 at 12.32.55 PM.png" descr="Screen Shot 2020-10-26 at 12.32.55 PM.png"/>
          <p:cNvPicPr>
            <a:picLocks noChangeAspect="1"/>
          </p:cNvPicPr>
          <p:nvPr/>
        </p:nvPicPr>
        <p:blipFill>
          <a:blip r:embed="rId3"/>
          <a:stretch>
            <a:fillRect/>
          </a:stretch>
        </p:blipFill>
        <p:spPr>
          <a:xfrm>
            <a:off x="6248400" y="777410"/>
            <a:ext cx="2755901" cy="5930904"/>
          </a:xfrm>
          <a:prstGeom prst="rect">
            <a:avLst/>
          </a:prstGeom>
          <a:ln w="12700">
            <a:miter lim="400000"/>
          </a:ln>
        </p:spPr>
      </p:pic>
      <p:sp>
        <p:nvSpPr>
          <p:cNvPr id="291" name="Plate out at 3-4 months"/>
          <p:cNvSpPr txBox="1"/>
          <p:nvPr/>
        </p:nvSpPr>
        <p:spPr>
          <a:xfrm>
            <a:off x="3276599" y="21403"/>
            <a:ext cx="5439477" cy="6539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nSpc>
                <a:spcPct val="90000"/>
              </a:lnSpc>
              <a:defRPr sz="4400">
                <a:latin typeface="Calibri Light"/>
                <a:ea typeface="Calibri Light"/>
                <a:cs typeface="Calibri Light"/>
                <a:sym typeface="Calibri Light"/>
              </a:defRPr>
            </a:lvl1pPr>
          </a:lstStyle>
          <a:p>
            <a:r>
              <a:t>Plate out at 3-4 months</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Percutaneous Pinning - Methods"/>
          <p:cNvSpPr txBox="1">
            <a:spLocks noGrp="1"/>
          </p:cNvSpPr>
          <p:nvPr>
            <p:ph type="title" idx="4294967295"/>
          </p:nvPr>
        </p:nvSpPr>
        <p:spPr>
          <a:xfrm>
            <a:off x="609600" y="92072"/>
            <a:ext cx="10972800" cy="1508130"/>
          </a:xfrm>
          <a:prstGeom prst="rect">
            <a:avLst/>
          </a:prstGeom>
        </p:spPr>
        <p:txBody>
          <a:bodyPr lIns="46037" tIns="46037" rIns="46037" bIns="46037"/>
          <a:lstStyle>
            <a:lvl1pPr>
              <a:defRPr sz="4800"/>
            </a:lvl1pPr>
          </a:lstStyle>
          <a:p>
            <a:r>
              <a:t>Percutaneous Pinning - Methods</a:t>
            </a:r>
          </a:p>
        </p:txBody>
      </p:sp>
      <p:sp>
        <p:nvSpPr>
          <p:cNvPr id="294" name="Various techniques described…"/>
          <p:cNvSpPr txBox="1">
            <a:spLocks noGrp="1"/>
          </p:cNvSpPr>
          <p:nvPr>
            <p:ph type="body" idx="4294967295"/>
          </p:nvPr>
        </p:nvSpPr>
        <p:spPr>
          <a:xfrm>
            <a:off x="609600" y="1600200"/>
            <a:ext cx="10972800" cy="5257800"/>
          </a:xfrm>
          <a:prstGeom prst="rect">
            <a:avLst/>
          </a:prstGeom>
        </p:spPr>
        <p:txBody>
          <a:bodyPr lIns="46037" tIns="46037" rIns="46037" bIns="46037"/>
          <a:lstStyle/>
          <a:p>
            <a:pPr marL="320841" indent="-320841">
              <a:buFontTx/>
              <a:defRPr sz="3200"/>
            </a:pPr>
            <a:r>
              <a:t>Various techniques described</a:t>
            </a:r>
          </a:p>
          <a:p>
            <a:pPr marL="320841" indent="-320841">
              <a:buFontTx/>
              <a:defRPr sz="3200"/>
            </a:pPr>
            <a:r>
              <a:t>Most common radial styloid pinning </a:t>
            </a:r>
            <a:r>
              <a:rPr u="sng"/>
              <a:t>+</a:t>
            </a:r>
            <a:r>
              <a:t> dorsal-ulnar corner of radius pinning</a:t>
            </a:r>
          </a:p>
          <a:p>
            <a:pPr marL="320841" indent="-320841">
              <a:buFontTx/>
              <a:defRPr sz="3200"/>
            </a:pPr>
            <a:r>
              <a:t>Supplemental immobilization with cast, splint</a:t>
            </a:r>
          </a:p>
          <a:p>
            <a:pPr marL="320841" indent="-320841">
              <a:buFontTx/>
              <a:defRPr sz="3200"/>
            </a:pPr>
            <a:r>
              <a:t>In conjunction with external fixation </a:t>
            </a:r>
            <a:r>
              <a:rPr i="1">
                <a:solidFill>
                  <a:srgbClr val="0433FF"/>
                </a:solidFill>
              </a:rPr>
              <a:t>(Augmented external fixation)</a:t>
            </a:r>
          </a:p>
          <a:p>
            <a:pPr marL="320841" indent="-320841">
              <a:buFontTx/>
              <a:defRPr sz="3200"/>
            </a:pPr>
            <a:r>
              <a:t>Kapandji = Pinning through fracture site to aid reduction</a:t>
            </a:r>
          </a:p>
          <a:p>
            <a:pPr marL="0" indent="0" defTabSz="457200">
              <a:lnSpc>
                <a:spcPct val="100000"/>
              </a:lnSpc>
              <a:spcBef>
                <a:spcPts val="0"/>
              </a:spcBef>
              <a:buSzTx/>
              <a:buNone/>
              <a:defRPr sz="1600">
                <a:solidFill>
                  <a:srgbClr val="212121"/>
                </a:solidFill>
                <a:latin typeface="Helvetica Neue"/>
                <a:ea typeface="Helvetica Neue"/>
                <a:cs typeface="Helvetica Neue"/>
                <a:sym typeface="Helvetica Neue"/>
              </a:defRPr>
            </a:pPr>
            <a:r>
              <a:t>Strohm PC, Müller CA, Boll T, Pfister U. Two procedures for Kirschner wire osteosynthesis of distal radial fractures. A randomized trial. J Bone Joint Surg Am. 2004 Dec;86(12):2621-8. doi: 10.2106/00004623-200412000-00006. PMID: 15590845.</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Percutaneous Pins"/>
          <p:cNvSpPr txBox="1">
            <a:spLocks noGrp="1"/>
          </p:cNvSpPr>
          <p:nvPr>
            <p:ph type="title" idx="4294967295"/>
          </p:nvPr>
        </p:nvSpPr>
        <p:spPr>
          <a:xfrm>
            <a:off x="609600" y="92072"/>
            <a:ext cx="10972800" cy="1508130"/>
          </a:xfrm>
          <a:prstGeom prst="rect">
            <a:avLst/>
          </a:prstGeom>
        </p:spPr>
        <p:txBody>
          <a:bodyPr/>
          <a:lstStyle>
            <a:lvl1pPr>
              <a:defRPr sz="4800"/>
            </a:lvl1pPr>
          </a:lstStyle>
          <a:p>
            <a:r>
              <a:t>Percutaneous Pins</a:t>
            </a:r>
          </a:p>
        </p:txBody>
      </p:sp>
      <p:pic>
        <p:nvPicPr>
          <p:cNvPr id="297" name="Screen Shot 2020-10-26 at 12.37.03 PM.png" descr="Screen Shot 2020-10-26 at 12.37.03 PM.png"/>
          <p:cNvPicPr>
            <a:picLocks noChangeAspect="1"/>
          </p:cNvPicPr>
          <p:nvPr/>
        </p:nvPicPr>
        <p:blipFill>
          <a:blip r:embed="rId2"/>
          <a:stretch>
            <a:fillRect/>
          </a:stretch>
        </p:blipFill>
        <p:spPr>
          <a:xfrm>
            <a:off x="2358394" y="1272941"/>
            <a:ext cx="3675326" cy="5701644"/>
          </a:xfrm>
          <a:prstGeom prst="rect">
            <a:avLst/>
          </a:prstGeom>
          <a:ln w="12700">
            <a:miter lim="400000"/>
          </a:ln>
        </p:spPr>
      </p:pic>
      <p:pic>
        <p:nvPicPr>
          <p:cNvPr id="298" name="Screen Shot 2020-10-26 at 12.37.12 PM.png" descr="Screen Shot 2020-10-26 at 12.37.12 PM.png"/>
          <p:cNvPicPr>
            <a:picLocks noChangeAspect="1"/>
          </p:cNvPicPr>
          <p:nvPr/>
        </p:nvPicPr>
        <p:blipFill>
          <a:blip r:embed="rId3"/>
          <a:stretch>
            <a:fillRect/>
          </a:stretch>
        </p:blipFill>
        <p:spPr>
          <a:xfrm>
            <a:off x="6276680" y="1171010"/>
            <a:ext cx="3479802" cy="5905505"/>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Percutaneous Pins"/>
          <p:cNvSpPr txBox="1">
            <a:spLocks noGrp="1"/>
          </p:cNvSpPr>
          <p:nvPr>
            <p:ph type="title" idx="4294967295"/>
          </p:nvPr>
        </p:nvSpPr>
        <p:spPr>
          <a:xfrm>
            <a:off x="609600" y="92072"/>
            <a:ext cx="10972800" cy="1508130"/>
          </a:xfrm>
          <a:prstGeom prst="rect">
            <a:avLst/>
          </a:prstGeom>
        </p:spPr>
        <p:txBody>
          <a:bodyPr/>
          <a:lstStyle/>
          <a:p>
            <a:r>
              <a:t>Percutaneous Pins</a:t>
            </a:r>
          </a:p>
        </p:txBody>
      </p:sp>
      <p:pic>
        <p:nvPicPr>
          <p:cNvPr id="301" name="image.png" descr="image.png"/>
          <p:cNvPicPr>
            <a:picLocks noChangeAspect="1"/>
          </p:cNvPicPr>
          <p:nvPr/>
        </p:nvPicPr>
        <p:blipFill>
          <a:blip r:embed="rId2"/>
          <a:srcRect t="49786" b="1792"/>
          <a:stretch>
            <a:fillRect/>
          </a:stretch>
        </p:blipFill>
        <p:spPr>
          <a:xfrm>
            <a:off x="3166533" y="1302939"/>
            <a:ext cx="3011101" cy="5442657"/>
          </a:xfrm>
          <a:prstGeom prst="rect">
            <a:avLst/>
          </a:prstGeom>
          <a:ln w="3175">
            <a:solidFill>
              <a:srgbClr val="808080"/>
            </a:solidFill>
          </a:ln>
        </p:spPr>
      </p:pic>
      <p:sp>
        <p:nvSpPr>
          <p:cNvPr id="302" name="Line"/>
          <p:cNvSpPr/>
          <p:nvPr/>
        </p:nvSpPr>
        <p:spPr>
          <a:xfrm flipV="1">
            <a:off x="8229599" y="3428998"/>
            <a:ext cx="782641" cy="1190628"/>
          </a:xfrm>
          <a:prstGeom prst="line">
            <a:avLst/>
          </a:prstGeom>
          <a:ln w="38100">
            <a:solidFill>
              <a:srgbClr val="EAEAEA"/>
            </a:solidFill>
          </a:ln>
        </p:spPr>
        <p:txBody>
          <a:bodyPr lIns="45718" tIns="45718" rIns="45718" bIns="45718"/>
          <a:lstStyle/>
          <a:p>
            <a:endParaRPr/>
          </a:p>
        </p:txBody>
      </p:sp>
      <p:pic>
        <p:nvPicPr>
          <p:cNvPr id="303" name="image.png" descr="image.png"/>
          <p:cNvPicPr>
            <a:picLocks noChangeAspect="1"/>
          </p:cNvPicPr>
          <p:nvPr/>
        </p:nvPicPr>
        <p:blipFill>
          <a:blip r:embed="rId3"/>
          <a:srcRect b="17820"/>
          <a:stretch>
            <a:fillRect/>
          </a:stretch>
        </p:blipFill>
        <p:spPr>
          <a:xfrm rot="5400000">
            <a:off x="4736603" y="2322938"/>
            <a:ext cx="6138934" cy="2500979"/>
          </a:xfrm>
          <a:prstGeom prst="rect">
            <a:avLst/>
          </a:prstGeom>
          <a:ln w="3175">
            <a:solidFill>
              <a:srgbClr val="808080"/>
            </a:solidFill>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Open Reduction and Internal Fixation of Distal Radius Fractures"/>
          <p:cNvSpPr txBox="1">
            <a:spLocks noGrp="1"/>
          </p:cNvSpPr>
          <p:nvPr>
            <p:ph type="title" idx="4294967295"/>
          </p:nvPr>
        </p:nvSpPr>
        <p:spPr>
          <a:xfrm>
            <a:off x="609600" y="92072"/>
            <a:ext cx="10972800" cy="1508130"/>
          </a:xfrm>
          <a:prstGeom prst="rect">
            <a:avLst/>
          </a:prstGeom>
        </p:spPr>
        <p:txBody>
          <a:bodyPr/>
          <a:lstStyle>
            <a:lvl1pPr>
              <a:defRPr sz="4600"/>
            </a:lvl1pPr>
          </a:lstStyle>
          <a:p>
            <a:r>
              <a:t>Open Reduction and Internal Fixation of Distal Radius Fractures</a:t>
            </a:r>
          </a:p>
        </p:txBody>
      </p:sp>
      <p:sp>
        <p:nvSpPr>
          <p:cNvPr id="306" name="Better elevation of depressed articular fragments…"/>
          <p:cNvSpPr txBox="1">
            <a:spLocks noGrp="1"/>
          </p:cNvSpPr>
          <p:nvPr>
            <p:ph type="body" idx="4294967295"/>
          </p:nvPr>
        </p:nvSpPr>
        <p:spPr>
          <a:xfrm>
            <a:off x="609600" y="1600200"/>
            <a:ext cx="10972800" cy="5257800"/>
          </a:xfrm>
          <a:prstGeom prst="rect">
            <a:avLst/>
          </a:prstGeom>
        </p:spPr>
        <p:txBody>
          <a:bodyPr/>
          <a:lstStyle/>
          <a:p>
            <a:pPr marL="310814" indent="-310814">
              <a:buFontTx/>
              <a:defRPr sz="3100"/>
            </a:pPr>
            <a:r>
              <a:t>Better for elevation of depressed articular fragments</a:t>
            </a:r>
          </a:p>
          <a:p>
            <a:pPr marL="310814" indent="-310814">
              <a:buFontTx/>
              <a:defRPr sz="3100"/>
            </a:pPr>
            <a:r>
              <a:t>Required if articular fragments can not be adequately reduced with percutaneous methods</a:t>
            </a:r>
          </a:p>
          <a:p>
            <a:pPr marL="310814" indent="-310814">
              <a:buFontTx/>
              <a:defRPr sz="3100"/>
            </a:pPr>
            <a:r>
              <a:t>Volar approach is most common</a:t>
            </a:r>
          </a:p>
          <a:p>
            <a:pPr marL="310814" indent="-310814">
              <a:buFontTx/>
              <a:defRPr sz="3100">
                <a:solidFill>
                  <a:srgbClr val="0433FF"/>
                </a:solidFill>
              </a:defRPr>
            </a:pPr>
            <a:r>
              <a:t>*Primary means of treating displaced and unstable distal radius fractures</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ORIF vs ExFix"/>
          <p:cNvSpPr txBox="1">
            <a:spLocks noGrp="1"/>
          </p:cNvSpPr>
          <p:nvPr>
            <p:ph type="title" idx="4294967295"/>
          </p:nvPr>
        </p:nvSpPr>
        <p:spPr>
          <a:xfrm>
            <a:off x="609600" y="92072"/>
            <a:ext cx="10972800" cy="1508130"/>
          </a:xfrm>
          <a:prstGeom prst="rect">
            <a:avLst/>
          </a:prstGeom>
        </p:spPr>
        <p:txBody>
          <a:bodyPr/>
          <a:lstStyle>
            <a:lvl1pPr>
              <a:defRPr sz="5200"/>
            </a:lvl1pPr>
          </a:lstStyle>
          <a:p>
            <a:r>
              <a:t>ORIF vs ExFix</a:t>
            </a:r>
          </a:p>
        </p:txBody>
      </p:sp>
      <p:sp>
        <p:nvSpPr>
          <p:cNvPr id="309" name="Plate fixation is better than external fixation combined with perc pinning for the treatment of intra-articular distal radius fractures…"/>
          <p:cNvSpPr txBox="1">
            <a:spLocks noGrp="1"/>
          </p:cNvSpPr>
          <p:nvPr>
            <p:ph type="body" idx="4294967295"/>
          </p:nvPr>
        </p:nvSpPr>
        <p:spPr>
          <a:xfrm>
            <a:off x="609600" y="1138111"/>
            <a:ext cx="10972800" cy="5257803"/>
          </a:xfrm>
          <a:prstGeom prst="rect">
            <a:avLst/>
          </a:prstGeom>
        </p:spPr>
        <p:txBody>
          <a:bodyPr/>
          <a:lstStyle/>
          <a:p>
            <a:pPr marL="0" indent="0">
              <a:spcBef>
                <a:spcPts val="600"/>
              </a:spcBef>
              <a:buSzTx/>
              <a:buNone/>
            </a:pPr>
            <a:r>
              <a:t> </a:t>
            </a:r>
          </a:p>
          <a:p>
            <a:pPr marL="310814" indent="-310814">
              <a:buFontTx/>
              <a:defRPr sz="3100"/>
            </a:pPr>
            <a:r>
              <a:t>Plate fixation is better than external fixation combined with perc pinning for the treatment of </a:t>
            </a:r>
            <a:r>
              <a:rPr>
                <a:solidFill>
                  <a:srgbClr val="0433FF"/>
                </a:solidFill>
              </a:rPr>
              <a:t>intra-articular</a:t>
            </a:r>
            <a:r>
              <a:rPr>
                <a:solidFill>
                  <a:srgbClr val="FF9300"/>
                </a:solidFill>
              </a:rPr>
              <a:t> </a:t>
            </a:r>
            <a:r>
              <a:t>distal radius fractures</a:t>
            </a:r>
          </a:p>
          <a:p>
            <a:pPr marL="310814" indent="-310814">
              <a:buFontTx/>
              <a:defRPr sz="3100"/>
            </a:pPr>
            <a:r>
              <a:t>ORIF yields better functional outcomes, DASH, supination, bony anatomy, less infection</a:t>
            </a:r>
          </a:p>
          <a:p>
            <a:pPr marL="310814" indent="-310814">
              <a:buFontTx/>
              <a:defRPr sz="3100"/>
            </a:pPr>
            <a:r>
              <a:t>Ex-Fix results in better grip strength and flexion</a:t>
            </a:r>
          </a:p>
        </p:txBody>
      </p:sp>
      <p:pic>
        <p:nvPicPr>
          <p:cNvPr id="310" name="Screen Shot 2020-10-26 at 11.35.50 AM.png" descr="Screen Shot 2020-10-26 at 11.35.50 AM.png"/>
          <p:cNvPicPr>
            <a:picLocks noChangeAspect="1"/>
          </p:cNvPicPr>
          <p:nvPr/>
        </p:nvPicPr>
        <p:blipFill>
          <a:blip r:embed="rId2"/>
          <a:stretch>
            <a:fillRect/>
          </a:stretch>
        </p:blipFill>
        <p:spPr>
          <a:xfrm>
            <a:off x="1523997" y="4285253"/>
            <a:ext cx="9144002" cy="600863"/>
          </a:xfrm>
          <a:prstGeom prst="rect">
            <a:avLst/>
          </a:prstGeom>
          <a:ln w="12700">
            <a:miter lim="400000"/>
          </a:ln>
        </p:spPr>
      </p:pic>
      <p:pic>
        <p:nvPicPr>
          <p:cNvPr id="311" name="Screen Shot 2020-10-26 at 11.38.23 AM.png" descr="Screen Shot 2020-10-26 at 11.38.23 AM.png"/>
          <p:cNvPicPr>
            <a:picLocks noChangeAspect="1"/>
          </p:cNvPicPr>
          <p:nvPr/>
        </p:nvPicPr>
        <p:blipFill>
          <a:blip r:embed="rId3"/>
          <a:stretch>
            <a:fillRect/>
          </a:stretch>
        </p:blipFill>
        <p:spPr>
          <a:xfrm>
            <a:off x="1523997" y="5037139"/>
            <a:ext cx="9144002" cy="842360"/>
          </a:xfrm>
          <a:prstGeom prst="rect">
            <a:avLst/>
          </a:prstGeom>
          <a:ln w="12700">
            <a:miter lim="400000"/>
          </a:ln>
        </p:spPr>
      </p:pic>
      <p:pic>
        <p:nvPicPr>
          <p:cNvPr id="312" name="Screen Shot 2020-10-26 at 11.40.07 AM.png" descr="Screen Shot 2020-10-26 at 11.40.07 AM.png"/>
          <p:cNvPicPr>
            <a:picLocks noChangeAspect="1"/>
          </p:cNvPicPr>
          <p:nvPr/>
        </p:nvPicPr>
        <p:blipFill>
          <a:blip r:embed="rId4"/>
          <a:stretch>
            <a:fillRect/>
          </a:stretch>
        </p:blipFill>
        <p:spPr>
          <a:xfrm>
            <a:off x="1523999" y="5879498"/>
            <a:ext cx="9144001" cy="835169"/>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Acute Compartment Syndrome"/>
          <p:cNvSpPr txBox="1">
            <a:spLocks noGrp="1"/>
          </p:cNvSpPr>
          <p:nvPr>
            <p:ph type="title"/>
          </p:nvPr>
        </p:nvSpPr>
        <p:spPr>
          <a:xfrm>
            <a:off x="838200" y="365125"/>
            <a:ext cx="10515600" cy="1325563"/>
          </a:xfrm>
          <a:prstGeom prst="rect">
            <a:avLst/>
          </a:prstGeom>
        </p:spPr>
        <p:txBody>
          <a:bodyPr/>
          <a:lstStyle>
            <a:lvl1pPr>
              <a:defRPr sz="4800"/>
            </a:lvl1pPr>
          </a:lstStyle>
          <a:p>
            <a:r>
              <a:t>Acute Compartment Syndrome</a:t>
            </a:r>
          </a:p>
        </p:txBody>
      </p:sp>
      <p:sp>
        <p:nvSpPr>
          <p:cNvPr id="114" name="Diagnosis of physical exam…"/>
          <p:cNvSpPr txBox="1">
            <a:spLocks noGrp="1"/>
          </p:cNvSpPr>
          <p:nvPr>
            <p:ph type="body" idx="1"/>
          </p:nvPr>
        </p:nvSpPr>
        <p:spPr>
          <a:xfrm>
            <a:off x="838200" y="1825625"/>
            <a:ext cx="10515600" cy="4351338"/>
          </a:xfrm>
          <a:prstGeom prst="rect">
            <a:avLst/>
          </a:prstGeom>
        </p:spPr>
        <p:txBody>
          <a:bodyPr/>
          <a:lstStyle/>
          <a:p>
            <a:pPr marL="226313" indent="-226313" defTabSz="905255">
              <a:lnSpc>
                <a:spcPct val="81000"/>
              </a:lnSpc>
              <a:spcBef>
                <a:spcPts val="900"/>
              </a:spcBef>
              <a:defRPr sz="2700"/>
            </a:pPr>
            <a:r>
              <a:t>Diagnosis of physical exam </a:t>
            </a:r>
          </a:p>
          <a:p>
            <a:pPr marL="678941" lvl="1" indent="-226313" defTabSz="905255">
              <a:lnSpc>
                <a:spcPct val="81000"/>
              </a:lnSpc>
              <a:spcBef>
                <a:spcPts val="900"/>
              </a:spcBef>
              <a:defRPr sz="2700"/>
            </a:pPr>
            <a:r>
              <a:t>Pain on passive stretch and out of proportion with injury are key symptoms not to miss</a:t>
            </a:r>
          </a:p>
          <a:p>
            <a:pPr marL="678941" lvl="1" indent="-226313" defTabSz="905255">
              <a:lnSpc>
                <a:spcPct val="81000"/>
              </a:lnSpc>
              <a:spcBef>
                <a:spcPts val="900"/>
              </a:spcBef>
              <a:defRPr sz="2700"/>
            </a:pPr>
            <a:r>
              <a:t>Also assess for acute carpal tunnel syndrome</a:t>
            </a:r>
          </a:p>
          <a:p>
            <a:pPr marL="226313" indent="-226313" defTabSz="905255">
              <a:lnSpc>
                <a:spcPct val="81000"/>
              </a:lnSpc>
              <a:spcBef>
                <a:spcPts val="900"/>
              </a:spcBef>
              <a:defRPr sz="2700"/>
            </a:pPr>
            <a:r>
              <a:t>Compartment pressure needle assessment in unconscious or otherwise difficult to examine patient with concern (high energy or swollen arm)</a:t>
            </a:r>
          </a:p>
          <a:p>
            <a:pPr marL="678941" lvl="1" indent="-226313" defTabSz="905255">
              <a:lnSpc>
                <a:spcPct val="81000"/>
              </a:lnSpc>
              <a:spcBef>
                <a:spcPts val="900"/>
              </a:spcBef>
              <a:defRPr sz="2700"/>
            </a:pPr>
            <a:r>
              <a:t>positive finding of pressure delta between compartment and diastolic &lt;30</a:t>
            </a:r>
          </a:p>
          <a:p>
            <a:pPr marL="226313" indent="-226313" defTabSz="905255">
              <a:lnSpc>
                <a:spcPct val="81000"/>
              </a:lnSpc>
              <a:spcBef>
                <a:spcPts val="900"/>
              </a:spcBef>
              <a:defRPr sz="2700"/>
            </a:pPr>
            <a:r>
              <a:t>Pallor, pulselessness and paresthesias are late symptoms</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election of Approach"/>
          <p:cNvSpPr txBox="1">
            <a:spLocks noGrp="1"/>
          </p:cNvSpPr>
          <p:nvPr>
            <p:ph type="title" idx="4294967295"/>
          </p:nvPr>
        </p:nvSpPr>
        <p:spPr>
          <a:xfrm>
            <a:off x="609600" y="92072"/>
            <a:ext cx="10972800" cy="1508130"/>
          </a:xfrm>
          <a:prstGeom prst="rect">
            <a:avLst/>
          </a:prstGeom>
        </p:spPr>
        <p:txBody>
          <a:bodyPr/>
          <a:lstStyle>
            <a:lvl1pPr>
              <a:defRPr sz="5000"/>
            </a:lvl1pPr>
          </a:lstStyle>
          <a:p>
            <a:r>
              <a:t>Selection of Approach</a:t>
            </a:r>
          </a:p>
        </p:txBody>
      </p:sp>
      <p:sp>
        <p:nvSpPr>
          <p:cNvPr id="315" name="Based on location of fracture and displacement…"/>
          <p:cNvSpPr txBox="1">
            <a:spLocks noGrp="1"/>
          </p:cNvSpPr>
          <p:nvPr>
            <p:ph type="body" idx="4294967295"/>
          </p:nvPr>
        </p:nvSpPr>
        <p:spPr>
          <a:xfrm>
            <a:off x="609600" y="1600200"/>
            <a:ext cx="7942396" cy="5257800"/>
          </a:xfrm>
          <a:prstGeom prst="rect">
            <a:avLst/>
          </a:prstGeom>
        </p:spPr>
        <p:txBody>
          <a:bodyPr/>
          <a:lstStyle/>
          <a:p>
            <a:pPr marL="280735" indent="-280735">
              <a:spcBef>
                <a:spcPts val="600"/>
              </a:spcBef>
              <a:buFontTx/>
            </a:pPr>
            <a:r>
              <a:t>Based on location of fracture and displacement</a:t>
            </a:r>
          </a:p>
          <a:p>
            <a:pPr marL="280735" indent="-280735">
              <a:spcBef>
                <a:spcPts val="600"/>
              </a:spcBef>
              <a:buFontTx/>
              <a:defRPr>
                <a:solidFill>
                  <a:srgbClr val="0433FF"/>
                </a:solidFill>
              </a:defRPr>
            </a:pPr>
            <a:r>
              <a:t>Volar approach</a:t>
            </a:r>
            <a:r>
              <a:rPr>
                <a:solidFill>
                  <a:srgbClr val="000000"/>
                </a:solidFill>
              </a:rPr>
              <a:t> (most common) for volar rim fractures and comminuted fractures that can be reduced</a:t>
            </a:r>
          </a:p>
          <a:p>
            <a:pPr marL="280735" indent="-280735">
              <a:spcBef>
                <a:spcPts val="600"/>
              </a:spcBef>
              <a:buFontTx/>
              <a:defRPr>
                <a:solidFill>
                  <a:srgbClr val="0433FF"/>
                </a:solidFill>
              </a:defRPr>
            </a:pPr>
            <a:r>
              <a:t>Radial styloid approach</a:t>
            </a:r>
            <a:r>
              <a:rPr>
                <a:solidFill>
                  <a:srgbClr val="000000"/>
                </a:solidFill>
              </a:rPr>
              <a:t> for buttressing of styloid</a:t>
            </a:r>
          </a:p>
          <a:p>
            <a:pPr marL="280735" indent="-280735">
              <a:spcBef>
                <a:spcPts val="600"/>
              </a:spcBef>
              <a:buFontTx/>
              <a:defRPr>
                <a:solidFill>
                  <a:srgbClr val="0433FF"/>
                </a:solidFill>
              </a:defRPr>
            </a:pPr>
            <a:r>
              <a:t>Dorsal approach </a:t>
            </a:r>
          </a:p>
          <a:p>
            <a:pPr marL="621631" lvl="1" indent="-240631">
              <a:spcBef>
                <a:spcPts val="0"/>
              </a:spcBef>
              <a:buFontTx/>
              <a:defRPr sz="2400"/>
            </a:pPr>
            <a:r>
              <a:t>Occasionally for dorsally displaced fractures that cannot be reduced or maintained from volar approach</a:t>
            </a:r>
          </a:p>
          <a:p>
            <a:pPr marL="280735" indent="-280735">
              <a:spcBef>
                <a:spcPts val="600"/>
              </a:spcBef>
              <a:buFontTx/>
            </a:pPr>
            <a:r>
              <a:t>Combined approaches needed for high-energy fractures with significant axial impaction</a:t>
            </a:r>
          </a:p>
        </p:txBody>
      </p:sp>
      <p:pic>
        <p:nvPicPr>
          <p:cNvPr id="316" name="Screen Shot 2020-10-26 at 12.17.39 PM.png" descr="Screen Shot 2020-10-26 at 12.17.39 PM.png"/>
          <p:cNvPicPr>
            <a:picLocks noChangeAspect="1"/>
          </p:cNvPicPr>
          <p:nvPr/>
        </p:nvPicPr>
        <p:blipFill>
          <a:blip r:embed="rId2"/>
          <a:stretch>
            <a:fillRect/>
          </a:stretch>
        </p:blipFill>
        <p:spPr>
          <a:xfrm>
            <a:off x="8616222" y="577850"/>
            <a:ext cx="3263903" cy="5702300"/>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433_03b" descr="433_03b"/>
          <p:cNvPicPr>
            <a:picLocks noChangeAspect="1"/>
          </p:cNvPicPr>
          <p:nvPr/>
        </p:nvPicPr>
        <p:blipFill>
          <a:blip r:embed="rId2"/>
          <a:stretch>
            <a:fillRect/>
          </a:stretch>
        </p:blipFill>
        <p:spPr>
          <a:xfrm>
            <a:off x="1725118" y="1959330"/>
            <a:ext cx="2493362" cy="1860033"/>
          </a:xfrm>
          <a:prstGeom prst="rect">
            <a:avLst/>
          </a:prstGeom>
          <a:ln w="12700">
            <a:miter lim="400000"/>
          </a:ln>
        </p:spPr>
      </p:pic>
      <p:pic>
        <p:nvPicPr>
          <p:cNvPr id="319" name="433_03a" descr="433_03a"/>
          <p:cNvPicPr>
            <a:picLocks noChangeAspect="1"/>
          </p:cNvPicPr>
          <p:nvPr/>
        </p:nvPicPr>
        <p:blipFill>
          <a:blip r:embed="rId3"/>
          <a:stretch>
            <a:fillRect/>
          </a:stretch>
        </p:blipFill>
        <p:spPr>
          <a:xfrm>
            <a:off x="8007739" y="2414672"/>
            <a:ext cx="1676402" cy="1460502"/>
          </a:xfrm>
          <a:prstGeom prst="rect">
            <a:avLst/>
          </a:prstGeom>
          <a:ln w="12700">
            <a:miter lim="400000"/>
          </a:ln>
        </p:spPr>
      </p:pic>
      <p:pic>
        <p:nvPicPr>
          <p:cNvPr id="320" name="433_02a" descr="433_02a"/>
          <p:cNvPicPr>
            <a:picLocks noChangeAspect="1"/>
          </p:cNvPicPr>
          <p:nvPr/>
        </p:nvPicPr>
        <p:blipFill>
          <a:blip r:embed="rId4"/>
          <a:stretch>
            <a:fillRect/>
          </a:stretch>
        </p:blipFill>
        <p:spPr>
          <a:xfrm>
            <a:off x="4750682" y="374104"/>
            <a:ext cx="1882811" cy="3906086"/>
          </a:xfrm>
          <a:prstGeom prst="rect">
            <a:avLst/>
          </a:prstGeom>
          <a:ln w="12700">
            <a:miter lim="400000"/>
          </a:ln>
        </p:spPr>
      </p:pic>
      <p:sp>
        <p:nvSpPr>
          <p:cNvPr id="321" name="-"/>
          <p:cNvSpPr txBox="1"/>
          <p:nvPr/>
        </p:nvSpPr>
        <p:spPr>
          <a:xfrm>
            <a:off x="8018143" y="3657601"/>
            <a:ext cx="188721" cy="375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000">
                <a:solidFill>
                  <a:srgbClr val="FFFFFF"/>
                </a:solidFill>
                <a:latin typeface="Arial"/>
                <a:ea typeface="Arial"/>
                <a:cs typeface="Arial"/>
                <a:sym typeface="Arial"/>
              </a:defRPr>
            </a:lvl1pPr>
          </a:lstStyle>
          <a:p>
            <a:r>
              <a:t>-</a:t>
            </a:r>
          </a:p>
        </p:txBody>
      </p:sp>
      <p:sp>
        <p:nvSpPr>
          <p:cNvPr id="322" name="3rd DC –EPL…"/>
          <p:cNvSpPr txBox="1"/>
          <p:nvPr/>
        </p:nvSpPr>
        <p:spPr>
          <a:xfrm>
            <a:off x="7497974" y="1332907"/>
            <a:ext cx="2362202" cy="996312"/>
          </a:xfrm>
          <a:prstGeom prst="rect">
            <a:avLst/>
          </a:prstGeom>
          <a:ln w="3175">
            <a:solidFill>
              <a:srgbClr val="00B0F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spcBef>
                <a:spcPts val="1600"/>
              </a:spcBef>
              <a:defRPr sz="2800">
                <a:latin typeface="Times Roman"/>
                <a:ea typeface="Times Roman"/>
                <a:cs typeface="Times Roman"/>
                <a:sym typeface="Times Roman"/>
              </a:defRPr>
            </a:pPr>
            <a:r>
              <a:t>3</a:t>
            </a:r>
            <a:r>
              <a:rPr baseline="30000"/>
              <a:t>rd</a:t>
            </a:r>
            <a:r>
              <a:t> DC –EPL</a:t>
            </a:r>
            <a:endParaRPr>
              <a:solidFill>
                <a:srgbClr val="FFFFFF"/>
              </a:solidFill>
            </a:endParaRPr>
          </a:p>
          <a:p>
            <a:pPr>
              <a:spcBef>
                <a:spcPts val="1400"/>
              </a:spcBef>
              <a:defRPr>
                <a:latin typeface="Times Roman"/>
                <a:ea typeface="Times Roman"/>
                <a:cs typeface="Times Roman"/>
                <a:sym typeface="Times Roman"/>
              </a:defRPr>
            </a:pPr>
            <a:r>
              <a:t>(extensile)</a:t>
            </a:r>
          </a:p>
        </p:txBody>
      </p:sp>
      <p:sp>
        <p:nvSpPr>
          <p:cNvPr id="323" name="1-2nd DC"/>
          <p:cNvSpPr txBox="1"/>
          <p:nvPr/>
        </p:nvSpPr>
        <p:spPr>
          <a:xfrm>
            <a:off x="2057400" y="1278885"/>
            <a:ext cx="1828800" cy="526412"/>
          </a:xfrm>
          <a:prstGeom prst="rect">
            <a:avLst/>
          </a:prstGeom>
          <a:ln w="3175">
            <a:solidFill>
              <a:srgbClr val="00B0F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spcBef>
                <a:spcPts val="1600"/>
              </a:spcBef>
              <a:defRPr sz="2800">
                <a:latin typeface="Times Roman"/>
                <a:ea typeface="Times Roman"/>
                <a:cs typeface="Times Roman"/>
                <a:sym typeface="Times Roman"/>
              </a:defRPr>
            </a:pPr>
            <a:r>
              <a:t>1-2</a:t>
            </a:r>
            <a:r>
              <a:rPr baseline="30000"/>
              <a:t>nd</a:t>
            </a:r>
            <a:r>
              <a:t> DC</a:t>
            </a:r>
          </a:p>
        </p:txBody>
      </p:sp>
      <p:sp>
        <p:nvSpPr>
          <p:cNvPr id="324" name="Line"/>
          <p:cNvSpPr/>
          <p:nvPr/>
        </p:nvSpPr>
        <p:spPr>
          <a:xfrm>
            <a:off x="8318741" y="3984439"/>
            <a:ext cx="520460" cy="287526"/>
          </a:xfrm>
          <a:custGeom>
            <a:avLst/>
            <a:gdLst/>
            <a:ahLst/>
            <a:cxnLst>
              <a:cxn ang="0">
                <a:pos x="wd2" y="hd2"/>
              </a:cxn>
              <a:cxn ang="5400000">
                <a:pos x="wd2" y="hd2"/>
              </a:cxn>
              <a:cxn ang="10800000">
                <a:pos x="wd2" y="hd2"/>
              </a:cxn>
              <a:cxn ang="16200000">
                <a:pos x="wd2" y="hd2"/>
              </a:cxn>
            </a:cxnLst>
            <a:rect l="0" t="0" r="r" b="b"/>
            <a:pathLst>
              <a:path w="21076" h="20062" extrusionOk="0">
                <a:moveTo>
                  <a:pt x="556" y="20062"/>
                </a:moveTo>
                <a:cubicBezTo>
                  <a:pt x="-16" y="17182"/>
                  <a:pt x="-524" y="16185"/>
                  <a:pt x="1064" y="12973"/>
                </a:cubicBezTo>
                <a:cubicBezTo>
                  <a:pt x="1827" y="11422"/>
                  <a:pt x="4050" y="9539"/>
                  <a:pt x="4050" y="9539"/>
                </a:cubicBezTo>
                <a:cubicBezTo>
                  <a:pt x="4876" y="5108"/>
                  <a:pt x="5956" y="6770"/>
                  <a:pt x="8052" y="4222"/>
                </a:cubicBezTo>
                <a:cubicBezTo>
                  <a:pt x="10340" y="-1538"/>
                  <a:pt x="11038" y="13"/>
                  <a:pt x="15612" y="788"/>
                </a:cubicBezTo>
                <a:cubicBezTo>
                  <a:pt x="17582" y="4333"/>
                  <a:pt x="18725" y="3779"/>
                  <a:pt x="21076" y="5994"/>
                </a:cubicBezTo>
              </a:path>
            </a:pathLst>
          </a:custGeom>
          <a:ln w="50800">
            <a:solidFill>
              <a:srgbClr val="FFFF00"/>
            </a:solidFill>
          </a:ln>
        </p:spPr>
        <p:txBody>
          <a:bodyPr lIns="45718" tIns="45718" rIns="45718" bIns="45718" anchor="ctr"/>
          <a:lstStyle/>
          <a:p>
            <a:pPr>
              <a:defRPr>
                <a:solidFill>
                  <a:srgbClr val="FFFFFF"/>
                </a:solidFill>
              </a:defRPr>
            </a:pPr>
            <a:endParaRPr/>
          </a:p>
        </p:txBody>
      </p:sp>
      <p:sp>
        <p:nvSpPr>
          <p:cNvPr id="325" name="Dorsal Approach"/>
          <p:cNvSpPr txBox="1">
            <a:spLocks noGrp="1"/>
          </p:cNvSpPr>
          <p:nvPr>
            <p:ph type="title" idx="4294967295"/>
          </p:nvPr>
        </p:nvSpPr>
        <p:spPr>
          <a:xfrm>
            <a:off x="609600" y="92072"/>
            <a:ext cx="10972800" cy="1508130"/>
          </a:xfrm>
          <a:prstGeom prst="rect">
            <a:avLst/>
          </a:prstGeom>
        </p:spPr>
        <p:txBody>
          <a:bodyPr/>
          <a:lstStyle>
            <a:lvl1pPr>
              <a:defRPr sz="4800"/>
            </a:lvl1pPr>
          </a:lstStyle>
          <a:p>
            <a:r>
              <a:t>Dorsal Approach</a:t>
            </a:r>
          </a:p>
        </p:txBody>
      </p:sp>
      <p:sp>
        <p:nvSpPr>
          <p:cNvPr id="326" name="Interval used is best chosen based on what portion of the radius you are looking to see…"/>
          <p:cNvSpPr txBox="1"/>
          <p:nvPr/>
        </p:nvSpPr>
        <p:spPr>
          <a:xfrm>
            <a:off x="1176775" y="4704663"/>
            <a:ext cx="8556216" cy="19389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260683" indent="-260683">
              <a:buSzPct val="100000"/>
              <a:buChar char="•"/>
              <a:defRPr sz="2600"/>
            </a:pPr>
            <a:r>
              <a:rPr sz="2400" dirty="0"/>
              <a:t>Interval used is best chosen based on what portion of the radius you are looking to see</a:t>
            </a:r>
          </a:p>
          <a:p>
            <a:pPr marL="1403683" lvl="3" indent="-260683">
              <a:buSzPct val="100000"/>
              <a:buChar char="•"/>
              <a:defRPr sz="2600"/>
            </a:pPr>
            <a:r>
              <a:rPr sz="2400" dirty="0"/>
              <a:t>1st and 2nd for radial styloid</a:t>
            </a:r>
          </a:p>
          <a:p>
            <a:pPr marL="1403683" lvl="3" indent="-260683">
              <a:buSzPct val="100000"/>
              <a:buChar char="•"/>
              <a:defRPr sz="2600"/>
            </a:pPr>
            <a:r>
              <a:rPr sz="2400" dirty="0"/>
              <a:t>3rd for metaphysis</a:t>
            </a:r>
          </a:p>
          <a:p>
            <a:pPr marL="1403683" lvl="3" indent="-260683">
              <a:buSzPct val="100000"/>
              <a:buChar char="•"/>
              <a:defRPr sz="2600"/>
            </a:pPr>
            <a:r>
              <a:rPr sz="2400" dirty="0"/>
              <a:t>5th and 6th for ulnar styloid</a:t>
            </a:r>
          </a:p>
        </p:txBody>
      </p:sp>
      <p:sp>
        <p:nvSpPr>
          <p:cNvPr id="2" name="TextBox 1">
            <a:extLst>
              <a:ext uri="{FF2B5EF4-FFF2-40B4-BE49-F238E27FC236}">
                <a16:creationId xmlns:a16="http://schemas.microsoft.com/office/drawing/2014/main" id="{A6CE60FF-11DD-4192-9D4C-8988006DC04E}"/>
              </a:ext>
            </a:extLst>
          </p:cNvPr>
          <p:cNvSpPr txBox="1"/>
          <p:nvPr/>
        </p:nvSpPr>
        <p:spPr>
          <a:xfrm>
            <a:off x="9385434" y="4046177"/>
            <a:ext cx="3356568"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Copyright AO Foundation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afterEffect">
                                  <p:stCondLst>
                                    <p:cond delay="0"/>
                                  </p:stCondLst>
                                  <p:iterate>
                                    <p:tmAbs val="0"/>
                                  </p:iterate>
                                  <p:childTnLst>
                                    <p:set>
                                      <p:cBhvr>
                                        <p:cTn id="6" fill="hold"/>
                                        <p:tgtEl>
                                          <p:spTgt spid="324"/>
                                        </p:tgtEl>
                                        <p:attrNameLst>
                                          <p:attrName>style.visibility</p:attrName>
                                        </p:attrNameLst>
                                      </p:cBhvr>
                                      <p:to>
                                        <p:strVal val="visible"/>
                                      </p:to>
                                    </p:set>
                                    <p:anim calcmode="lin" valueType="num">
                                      <p:cBhvr>
                                        <p:cTn id="7" dur="500" fill="hold"/>
                                        <p:tgtEl>
                                          <p:spTgt spid="324"/>
                                        </p:tgtEl>
                                        <p:attrNameLst>
                                          <p:attrName>ppt_x</p:attrName>
                                        </p:attrNameLst>
                                      </p:cBhvr>
                                      <p:tavLst>
                                        <p:tav tm="0">
                                          <p:val>
                                            <p:strVal val="#ppt_x"/>
                                          </p:val>
                                        </p:tav>
                                        <p:tav tm="100000">
                                          <p:val>
                                            <p:strVal val="#ppt_x"/>
                                          </p:val>
                                        </p:tav>
                                      </p:tavLst>
                                    </p:anim>
                                    <p:anim calcmode="lin" valueType="num">
                                      <p:cBhvr>
                                        <p:cTn id="8" dur="500" fill="hold"/>
                                        <p:tgtEl>
                                          <p:spTgt spid="3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 grpId="1"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433_04aa" descr="433_04aa"/>
          <p:cNvPicPr>
            <a:picLocks noChangeAspect="1"/>
          </p:cNvPicPr>
          <p:nvPr/>
        </p:nvPicPr>
        <p:blipFill>
          <a:blip r:embed="rId2"/>
          <a:stretch>
            <a:fillRect/>
          </a:stretch>
        </p:blipFill>
        <p:spPr>
          <a:xfrm>
            <a:off x="1504949" y="2031999"/>
            <a:ext cx="2016126" cy="4175127"/>
          </a:xfrm>
          <a:prstGeom prst="rect">
            <a:avLst/>
          </a:prstGeom>
          <a:ln w="12700">
            <a:miter lim="400000"/>
          </a:ln>
        </p:spPr>
      </p:pic>
      <p:pic>
        <p:nvPicPr>
          <p:cNvPr id="329" name="433_04ab" descr="433_04ab"/>
          <p:cNvPicPr>
            <a:picLocks noChangeAspect="1"/>
          </p:cNvPicPr>
          <p:nvPr/>
        </p:nvPicPr>
        <p:blipFill>
          <a:blip r:embed="rId3"/>
          <a:stretch>
            <a:fillRect/>
          </a:stretch>
        </p:blipFill>
        <p:spPr>
          <a:xfrm>
            <a:off x="3505198" y="3436141"/>
            <a:ext cx="1993902" cy="1690692"/>
          </a:xfrm>
          <a:prstGeom prst="rect">
            <a:avLst/>
          </a:prstGeom>
          <a:ln w="12700">
            <a:miter lim="400000"/>
          </a:ln>
        </p:spPr>
      </p:pic>
      <p:sp>
        <p:nvSpPr>
          <p:cNvPr id="330" name="Classical Henry approach"/>
          <p:cNvSpPr txBox="1"/>
          <p:nvPr/>
        </p:nvSpPr>
        <p:spPr>
          <a:xfrm>
            <a:off x="2109467" y="1557337"/>
            <a:ext cx="3483615" cy="3401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spcBef>
                <a:spcPts val="1200"/>
              </a:spcBef>
              <a:defRPr sz="2000">
                <a:solidFill>
                  <a:srgbClr val="0433FF"/>
                </a:solidFill>
              </a:defRPr>
            </a:lvl1pPr>
          </a:lstStyle>
          <a:p>
            <a:r>
              <a:t>1. Classical Henry approach</a:t>
            </a:r>
          </a:p>
        </p:txBody>
      </p:sp>
      <p:pic>
        <p:nvPicPr>
          <p:cNvPr id="331" name="433_05b" descr="433_05b"/>
          <p:cNvPicPr>
            <a:picLocks noChangeAspect="1"/>
          </p:cNvPicPr>
          <p:nvPr/>
        </p:nvPicPr>
        <p:blipFill>
          <a:blip r:embed="rId4"/>
          <a:stretch>
            <a:fillRect/>
          </a:stretch>
        </p:blipFill>
        <p:spPr>
          <a:xfrm>
            <a:off x="6225645" y="2238374"/>
            <a:ext cx="1970091" cy="4086227"/>
          </a:xfrm>
          <a:prstGeom prst="rect">
            <a:avLst/>
          </a:prstGeom>
          <a:ln w="12700">
            <a:miter lim="400000"/>
          </a:ln>
        </p:spPr>
      </p:pic>
      <p:pic>
        <p:nvPicPr>
          <p:cNvPr id="332" name="433_05ca" descr="433_05ca"/>
          <p:cNvPicPr>
            <a:picLocks noChangeAspect="1"/>
          </p:cNvPicPr>
          <p:nvPr/>
        </p:nvPicPr>
        <p:blipFill>
          <a:blip r:embed="rId5"/>
          <a:stretch>
            <a:fillRect/>
          </a:stretch>
        </p:blipFill>
        <p:spPr>
          <a:xfrm>
            <a:off x="8261877" y="3809470"/>
            <a:ext cx="1981203" cy="1668466"/>
          </a:xfrm>
          <a:prstGeom prst="rect">
            <a:avLst/>
          </a:prstGeom>
          <a:ln w="12700">
            <a:miter lim="400000"/>
          </a:ln>
        </p:spPr>
      </p:pic>
      <p:sp>
        <p:nvSpPr>
          <p:cNvPr id="333" name="Extended carpal tunnel approach"/>
          <p:cNvSpPr txBox="1"/>
          <p:nvPr/>
        </p:nvSpPr>
        <p:spPr>
          <a:xfrm>
            <a:off x="5836918" y="1557337"/>
            <a:ext cx="4174176" cy="3401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spcBef>
                <a:spcPts val="1200"/>
              </a:spcBef>
              <a:defRPr sz="2000">
                <a:solidFill>
                  <a:srgbClr val="0433FF"/>
                </a:solidFill>
              </a:defRPr>
            </a:lvl1pPr>
          </a:lstStyle>
          <a:p>
            <a:r>
              <a:t>2. Extended carpal tunnel approach</a:t>
            </a:r>
          </a:p>
        </p:txBody>
      </p:sp>
      <p:sp>
        <p:nvSpPr>
          <p:cNvPr id="334" name="Useful for:…"/>
          <p:cNvSpPr txBox="1"/>
          <p:nvPr/>
        </p:nvSpPr>
        <p:spPr>
          <a:xfrm>
            <a:off x="8474285" y="2125978"/>
            <a:ext cx="1889763" cy="17272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spcBef>
                <a:spcPts val="900"/>
              </a:spcBef>
              <a:defRPr sz="1900">
                <a:solidFill>
                  <a:srgbClr val="0433FF"/>
                </a:solidFill>
              </a:defRPr>
            </a:pPr>
            <a:r>
              <a:t>Useful for:</a:t>
            </a:r>
          </a:p>
          <a:p>
            <a:pPr>
              <a:spcBef>
                <a:spcPts val="900"/>
              </a:spcBef>
              <a:defRPr sz="1900">
                <a:solidFill>
                  <a:srgbClr val="0433FF"/>
                </a:solidFill>
              </a:defRPr>
            </a:pPr>
            <a:r>
              <a:t>volar ulnar corner fragment</a:t>
            </a:r>
          </a:p>
          <a:p>
            <a:pPr>
              <a:spcBef>
                <a:spcPts val="900"/>
              </a:spcBef>
              <a:defRPr sz="1900">
                <a:solidFill>
                  <a:srgbClr val="0433FF"/>
                </a:solidFill>
              </a:defRPr>
            </a:pPr>
            <a:r>
              <a:t> Fxs associated with CTS</a:t>
            </a:r>
          </a:p>
        </p:txBody>
      </p:sp>
      <p:sp>
        <p:nvSpPr>
          <p:cNvPr id="335" name="Volar Approach"/>
          <p:cNvSpPr txBox="1">
            <a:spLocks noGrp="1"/>
          </p:cNvSpPr>
          <p:nvPr>
            <p:ph type="title" idx="4294967295"/>
          </p:nvPr>
        </p:nvSpPr>
        <p:spPr>
          <a:xfrm>
            <a:off x="609600" y="92072"/>
            <a:ext cx="10972800" cy="1508130"/>
          </a:xfrm>
          <a:prstGeom prst="rect">
            <a:avLst/>
          </a:prstGeom>
        </p:spPr>
        <p:txBody>
          <a:bodyPr/>
          <a:lstStyle>
            <a:lvl1pPr>
              <a:defRPr sz="4900"/>
            </a:lvl1pPr>
          </a:lstStyle>
          <a:p>
            <a:r>
              <a:t>Volar Approaches</a:t>
            </a:r>
          </a:p>
        </p:txBody>
      </p:sp>
      <p:sp>
        <p:nvSpPr>
          <p:cNvPr id="2" name="TextBox 1">
            <a:extLst>
              <a:ext uri="{FF2B5EF4-FFF2-40B4-BE49-F238E27FC236}">
                <a16:creationId xmlns:a16="http://schemas.microsoft.com/office/drawing/2014/main" id="{9E3E8275-EE74-4738-B701-B5774027FBD6}"/>
              </a:ext>
            </a:extLst>
          </p:cNvPr>
          <p:cNvSpPr txBox="1"/>
          <p:nvPr/>
        </p:nvSpPr>
        <p:spPr>
          <a:xfrm>
            <a:off x="8615680" y="6014720"/>
            <a:ext cx="260096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Copyright AO Foundation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34"/>
                                        </p:tgtEl>
                                        <p:attrNameLst>
                                          <p:attrName>style.visibility</p:attrName>
                                        </p:attrNameLst>
                                      </p:cBhvr>
                                      <p:to>
                                        <p:strVal val="visible"/>
                                      </p:to>
                                    </p:set>
                                    <p:animEffect transition="in" filter="fade">
                                      <p:cBhvr>
                                        <p:cTn id="7" dur="500"/>
                                        <p:tgtEl>
                                          <p:spTgt spid="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1"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Distal Radius- volar Barton"/>
          <p:cNvSpPr txBox="1">
            <a:spLocks noGrp="1"/>
          </p:cNvSpPr>
          <p:nvPr>
            <p:ph type="title" idx="4294967295"/>
          </p:nvPr>
        </p:nvSpPr>
        <p:spPr>
          <a:xfrm>
            <a:off x="609600" y="92072"/>
            <a:ext cx="10972800" cy="1508130"/>
          </a:xfrm>
          <a:prstGeom prst="rect">
            <a:avLst/>
          </a:prstGeom>
        </p:spPr>
        <p:txBody>
          <a:bodyPr/>
          <a:lstStyle>
            <a:lvl1pPr>
              <a:defRPr sz="4000"/>
            </a:lvl1pPr>
          </a:lstStyle>
          <a:p>
            <a:r>
              <a:t>Distal Radius- volar Barton</a:t>
            </a:r>
          </a:p>
        </p:txBody>
      </p:sp>
      <p:sp>
        <p:nvSpPr>
          <p:cNvPr id="338" name="35 y.o. M,  MVC"/>
          <p:cNvSpPr txBox="1">
            <a:spLocks noGrp="1"/>
          </p:cNvSpPr>
          <p:nvPr>
            <p:ph type="body" idx="4294967295"/>
          </p:nvPr>
        </p:nvSpPr>
        <p:spPr>
          <a:xfrm>
            <a:off x="609600" y="1600200"/>
            <a:ext cx="10972800" cy="5257800"/>
          </a:xfrm>
          <a:prstGeom prst="rect">
            <a:avLst/>
          </a:prstGeom>
        </p:spPr>
        <p:txBody>
          <a:bodyPr/>
          <a:lstStyle>
            <a:lvl1pPr marL="0" indent="0">
              <a:spcBef>
                <a:spcPts val="600"/>
              </a:spcBef>
              <a:buSzTx/>
              <a:buNone/>
            </a:lvl1pPr>
          </a:lstStyle>
          <a:p>
            <a:r>
              <a:t>35 y.o. M,  MVC</a:t>
            </a:r>
          </a:p>
        </p:txBody>
      </p:sp>
      <p:pic>
        <p:nvPicPr>
          <p:cNvPr id="339" name="Screen Shot 2020-10-26 at 12.16.38 PM.png" descr="Screen Shot 2020-10-26 at 12.16.38 PM.png"/>
          <p:cNvPicPr>
            <a:picLocks noChangeAspect="1"/>
          </p:cNvPicPr>
          <p:nvPr/>
        </p:nvPicPr>
        <p:blipFill>
          <a:blip r:embed="rId2"/>
          <a:stretch>
            <a:fillRect/>
          </a:stretch>
        </p:blipFill>
        <p:spPr>
          <a:xfrm>
            <a:off x="483393" y="2264567"/>
            <a:ext cx="4699002" cy="6032504"/>
          </a:xfrm>
          <a:prstGeom prst="rect">
            <a:avLst/>
          </a:prstGeom>
          <a:ln w="12700">
            <a:miter lim="400000"/>
          </a:ln>
        </p:spPr>
      </p:pic>
      <p:pic>
        <p:nvPicPr>
          <p:cNvPr id="340" name="Screen Shot 2020-10-26 at 12.16.49 PM.png" descr="Screen Shot 2020-10-26 at 12.16.49 PM.png"/>
          <p:cNvPicPr>
            <a:picLocks noChangeAspect="1"/>
          </p:cNvPicPr>
          <p:nvPr/>
        </p:nvPicPr>
        <p:blipFill>
          <a:blip r:embed="rId3"/>
          <a:stretch>
            <a:fillRect/>
          </a:stretch>
        </p:blipFill>
        <p:spPr>
          <a:xfrm>
            <a:off x="4005857" y="2340767"/>
            <a:ext cx="4978402" cy="5880104"/>
          </a:xfrm>
          <a:prstGeom prst="rect">
            <a:avLst/>
          </a:prstGeom>
          <a:ln w="12700">
            <a:miter lim="400000"/>
          </a:ln>
        </p:spPr>
      </p:pic>
      <p:pic>
        <p:nvPicPr>
          <p:cNvPr id="341" name="Screen Shot 2020-10-26 at 12.17.00 PM.png" descr="Screen Shot 2020-10-26 at 12.17.00 PM.png"/>
          <p:cNvPicPr>
            <a:picLocks noChangeAspect="1"/>
          </p:cNvPicPr>
          <p:nvPr/>
        </p:nvPicPr>
        <p:blipFill>
          <a:blip r:embed="rId4"/>
          <a:stretch>
            <a:fillRect/>
          </a:stretch>
        </p:blipFill>
        <p:spPr>
          <a:xfrm>
            <a:off x="7570289" y="2226897"/>
            <a:ext cx="3446176" cy="4768424"/>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Carpal subluxation"/>
          <p:cNvSpPr txBox="1"/>
          <p:nvPr/>
        </p:nvSpPr>
        <p:spPr>
          <a:xfrm>
            <a:off x="5056811" y="6223001"/>
            <a:ext cx="2804163" cy="3330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spcBef>
                <a:spcPts val="1400"/>
              </a:spcBef>
              <a:defRPr>
                <a:solidFill>
                  <a:srgbClr val="FFFFFF"/>
                </a:solidFill>
              </a:defRPr>
            </a:lvl1pPr>
          </a:lstStyle>
          <a:p>
            <a:r>
              <a:t>Carpal subluxation</a:t>
            </a:r>
          </a:p>
        </p:txBody>
      </p:sp>
      <p:pic>
        <p:nvPicPr>
          <p:cNvPr id="344" name="Screen Shot 2020-10-26 at 12.16.38 PM.png" descr="Screen Shot 2020-10-26 at 12.16.38 PM.png"/>
          <p:cNvPicPr>
            <a:picLocks noChangeAspect="1"/>
          </p:cNvPicPr>
          <p:nvPr/>
        </p:nvPicPr>
        <p:blipFill>
          <a:blip r:embed="rId2"/>
          <a:stretch>
            <a:fillRect/>
          </a:stretch>
        </p:blipFill>
        <p:spPr>
          <a:xfrm>
            <a:off x="3249016" y="95250"/>
            <a:ext cx="4699004" cy="6032500"/>
          </a:xfrm>
          <a:prstGeom prst="rect">
            <a:avLst/>
          </a:prstGeom>
          <a:ln w="12700">
            <a:miter lim="400000"/>
          </a:ln>
        </p:spPr>
      </p:pic>
      <p:sp>
        <p:nvSpPr>
          <p:cNvPr id="345" name="Arrow"/>
          <p:cNvSpPr/>
          <p:nvPr/>
        </p:nvSpPr>
        <p:spPr>
          <a:xfrm>
            <a:off x="5983585" y="2565400"/>
            <a:ext cx="1966617" cy="381000"/>
          </a:xfrm>
          <a:prstGeom prst="leftArrow">
            <a:avLst>
              <a:gd name="adj1" fmla="val 50000"/>
              <a:gd name="adj2" fmla="val 60000"/>
            </a:avLst>
          </a:prstGeom>
          <a:solidFill>
            <a:srgbClr val="FFFF00"/>
          </a:solidFill>
          <a:ln w="3175">
            <a:solidFill>
              <a:srgbClr val="FFFFFF"/>
            </a:solidFill>
          </a:ln>
        </p:spPr>
        <p:txBody>
          <a:bodyPr lIns="45718" tIns="45718" rIns="45718" bIns="45718" anchor="ctr"/>
          <a:lstStyle/>
          <a:p>
            <a:pP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345"/>
                                        </p:tgtEl>
                                        <p:attrNameLst>
                                          <p:attrName>style.visibility</p:attrName>
                                        </p:attrNameLst>
                                      </p:cBhvr>
                                      <p:to>
                                        <p:strVal val="visible"/>
                                      </p:to>
                                    </p:set>
                                    <p:anim calcmode="lin" valueType="num">
                                      <p:cBhvr>
                                        <p:cTn id="7" dur="500" fill="hold"/>
                                        <p:tgtEl>
                                          <p:spTgt spid="345"/>
                                        </p:tgtEl>
                                        <p:attrNameLst>
                                          <p:attrName>ppt_x</p:attrName>
                                        </p:attrNameLst>
                                      </p:cBhvr>
                                      <p:tavLst>
                                        <p:tav tm="0">
                                          <p:val>
                                            <p:strVal val="1+#ppt_w/2"/>
                                          </p:val>
                                        </p:tav>
                                        <p:tav tm="100000">
                                          <p:val>
                                            <p:strVal val="#ppt_x"/>
                                          </p:val>
                                        </p:tav>
                                      </p:tavLst>
                                    </p:anim>
                                    <p:anim calcmode="lin" valueType="num">
                                      <p:cBhvr>
                                        <p:cTn id="8" dur="500" fill="hold"/>
                                        <p:tgtEl>
                                          <p:spTgt spid="3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1"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Screen Shot 2020-10-26 at 12.19.57 PM.png" descr="Screen Shot 2020-10-26 at 12.19.57 PM.png"/>
          <p:cNvPicPr>
            <a:picLocks noChangeAspect="1"/>
          </p:cNvPicPr>
          <p:nvPr/>
        </p:nvPicPr>
        <p:blipFill>
          <a:blip r:embed="rId2"/>
          <a:stretch>
            <a:fillRect/>
          </a:stretch>
        </p:blipFill>
        <p:spPr>
          <a:xfrm>
            <a:off x="6951798" y="-838200"/>
            <a:ext cx="5190545" cy="8017079"/>
          </a:xfrm>
          <a:prstGeom prst="rect">
            <a:avLst/>
          </a:prstGeom>
          <a:ln w="12700">
            <a:miter lim="400000"/>
          </a:ln>
        </p:spPr>
      </p:pic>
      <p:pic>
        <p:nvPicPr>
          <p:cNvPr id="348" name="Screen Shot 2020-10-26 at 12.19.49 PM.png" descr="Screen Shot 2020-10-26 at 12.19.49 PM.png"/>
          <p:cNvPicPr>
            <a:picLocks noChangeAspect="1"/>
          </p:cNvPicPr>
          <p:nvPr/>
        </p:nvPicPr>
        <p:blipFill>
          <a:blip r:embed="rId3"/>
          <a:stretch>
            <a:fillRect/>
          </a:stretch>
        </p:blipFill>
        <p:spPr>
          <a:xfrm>
            <a:off x="3017870" y="-667128"/>
            <a:ext cx="3942492" cy="7674931"/>
          </a:xfrm>
          <a:prstGeom prst="rect">
            <a:avLst/>
          </a:prstGeom>
          <a:ln w="12700">
            <a:miter lim="400000"/>
          </a:ln>
        </p:spPr>
      </p:pic>
      <p:sp>
        <p:nvSpPr>
          <p:cNvPr id="349" name="TextBox 1"/>
          <p:cNvSpPr txBox="1"/>
          <p:nvPr/>
        </p:nvSpPr>
        <p:spPr>
          <a:xfrm>
            <a:off x="76199" y="289679"/>
            <a:ext cx="2941672" cy="18641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000"/>
            </a:lvl1pPr>
          </a:lstStyle>
          <a:p>
            <a:r>
              <a:t>With volar Barton’s fracture, it is critical to place the buttress fixation ulnar enough to maintain located reduction of fragment and carpus.</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Dorsal Plating"/>
          <p:cNvSpPr txBox="1"/>
          <p:nvPr/>
        </p:nvSpPr>
        <p:spPr>
          <a:xfrm>
            <a:off x="609600" y="-2714"/>
            <a:ext cx="10972800" cy="1508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nSpc>
                <a:spcPct val="90000"/>
              </a:lnSpc>
              <a:defRPr sz="4900">
                <a:latin typeface="Calibri Light"/>
                <a:ea typeface="Calibri Light"/>
                <a:cs typeface="Calibri Light"/>
                <a:sym typeface="Calibri Light"/>
              </a:defRPr>
            </a:lvl1pPr>
          </a:lstStyle>
          <a:p>
            <a:r>
              <a:t>Volar Plating</a:t>
            </a:r>
          </a:p>
        </p:txBody>
      </p:sp>
      <p:sp>
        <p:nvSpPr>
          <p:cNvPr id="352" name="TextBox 2"/>
          <p:cNvSpPr txBox="1"/>
          <p:nvPr/>
        </p:nvSpPr>
        <p:spPr>
          <a:xfrm>
            <a:off x="1183653" y="1129521"/>
            <a:ext cx="6097985" cy="49575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360947" indent="-360947">
              <a:buSzPct val="100000"/>
              <a:buChar char="•"/>
              <a:defRPr sz="3100"/>
            </a:pPr>
            <a:r>
              <a:t>Workhorse for ORIF of distal radius fractures</a:t>
            </a:r>
          </a:p>
          <a:p>
            <a:pPr marL="360947" indent="-360947">
              <a:buSzPct val="100000"/>
              <a:buChar char="•"/>
              <a:defRPr sz="3100"/>
            </a:pPr>
            <a:r>
              <a:t>Reliable, reproducible outcomes</a:t>
            </a:r>
          </a:p>
          <a:p>
            <a:pPr marL="360947" indent="-360947">
              <a:buSzPct val="100000"/>
              <a:buChar char="•"/>
              <a:defRPr sz="3100"/>
            </a:pPr>
            <a:r>
              <a:t>Lower complication rates when compared to other surgical options</a:t>
            </a:r>
          </a:p>
          <a:p>
            <a:pPr marL="741947" lvl="1" indent="-360947">
              <a:buSzPct val="100000"/>
              <a:buChar char="•"/>
              <a:defRPr sz="1300"/>
            </a:pPr>
            <a:r>
              <a:t>Alter, Todd H. BS1; Ilyas, Asif M. MD1,a Complications Associated with Volar Locking Plate Fixation of Distal Radial Fractures, JBJS Reviews: October 2018 - Volume 6 - Issue 10 - p e7 doi: 10.2106/JBJS.RVW.18.00004</a:t>
            </a:r>
          </a:p>
          <a:p>
            <a:pPr marL="360947" indent="-360947">
              <a:buSzPct val="100000"/>
              <a:buChar char="•"/>
              <a:defRPr sz="3100"/>
            </a:pPr>
            <a:r>
              <a:t>Good soft tissue coverage, low profile</a:t>
            </a:r>
          </a:p>
          <a:p>
            <a:pPr marL="360947" indent="-360947">
              <a:buSzPct val="100000"/>
              <a:buChar char="•"/>
              <a:defRPr sz="3100"/>
            </a:pPr>
            <a:r>
              <a:t>Most plates offer variable angle locking with 15° spread</a:t>
            </a:r>
          </a:p>
        </p:txBody>
      </p:sp>
      <p:pic>
        <p:nvPicPr>
          <p:cNvPr id="353" name="Picture 2" descr="Picture 2"/>
          <p:cNvPicPr>
            <a:picLocks noChangeAspect="1"/>
          </p:cNvPicPr>
          <p:nvPr/>
        </p:nvPicPr>
        <p:blipFill>
          <a:blip r:embed="rId2"/>
          <a:stretch>
            <a:fillRect/>
          </a:stretch>
        </p:blipFill>
        <p:spPr>
          <a:xfrm>
            <a:off x="8001000" y="846137"/>
            <a:ext cx="3273425" cy="4962527"/>
          </a:xfrm>
          <a:prstGeom prst="rect">
            <a:avLst/>
          </a:prstGeom>
          <a:ln w="12700">
            <a:miter lim="400000"/>
          </a:ln>
        </p:spPr>
      </p:pic>
      <p:sp>
        <p:nvSpPr>
          <p:cNvPr id="354" name="https://otaonline.org/video-library/45036/procedures-and-techniques/multimedia/16776671/volar-locked-plating-of-the-distal-radius"/>
          <p:cNvSpPr txBox="1"/>
          <p:nvPr/>
        </p:nvSpPr>
        <p:spPr>
          <a:xfrm>
            <a:off x="1268465" y="6104146"/>
            <a:ext cx="8415985" cy="6251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u="sng">
                <a:solidFill>
                  <a:srgbClr val="0000FF"/>
                </a:solidFill>
                <a:uFill>
                  <a:solidFill>
                    <a:srgbClr val="0000FF"/>
                  </a:solidFill>
                </a:uFill>
                <a:hlinkClick r:id="rId3"/>
              </a:defRPr>
            </a:lvl1pPr>
          </a:lstStyle>
          <a:p>
            <a:r>
              <a:rPr>
                <a:hlinkClick r:id="rId3"/>
              </a:rPr>
              <a:t>https://otaonline.org/video-library/45036/procedures-and-techniques/multimedia/16776671/volar-locked-plating-of-the-distal-radius</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less tendon irritation than dorsal plating…"/>
          <p:cNvSpPr txBox="1"/>
          <p:nvPr/>
        </p:nvSpPr>
        <p:spPr>
          <a:xfrm>
            <a:off x="3657599" y="1600200"/>
            <a:ext cx="4141394" cy="16101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200526" indent="-200526">
              <a:spcBef>
                <a:spcPts val="1400"/>
              </a:spcBef>
              <a:buSzPct val="100000"/>
              <a:buChar char="•"/>
              <a:defRPr sz="2000"/>
            </a:pPr>
            <a:r>
              <a:t>Less tendon irritation than dorsal plating</a:t>
            </a:r>
            <a:endParaRPr>
              <a:solidFill>
                <a:srgbClr val="304FE7"/>
              </a:solidFill>
            </a:endParaRPr>
          </a:p>
          <a:p>
            <a:pPr marL="200526" indent="-200526">
              <a:spcBef>
                <a:spcPts val="1400"/>
              </a:spcBef>
              <a:buSzPct val="100000"/>
              <a:buChar char="•"/>
              <a:defRPr sz="2000"/>
            </a:pPr>
            <a:r>
              <a:t>Indirect reduction          </a:t>
            </a:r>
          </a:p>
          <a:p>
            <a:pPr marL="200526" indent="-200526">
              <a:spcBef>
                <a:spcPts val="1400"/>
              </a:spcBef>
              <a:buSzPct val="100000"/>
              <a:buChar char="•"/>
              <a:defRPr sz="2000"/>
            </a:pPr>
            <a:r>
              <a:t>Better tolerated than Ex fix     </a:t>
            </a:r>
          </a:p>
        </p:txBody>
      </p:sp>
      <p:sp>
        <p:nvSpPr>
          <p:cNvPr id="357" name="Volar Plating for Dorsal Fractures"/>
          <p:cNvSpPr txBox="1">
            <a:spLocks noGrp="1"/>
          </p:cNvSpPr>
          <p:nvPr>
            <p:ph type="title" idx="4294967295"/>
          </p:nvPr>
        </p:nvSpPr>
        <p:spPr>
          <a:xfrm>
            <a:off x="609600" y="92072"/>
            <a:ext cx="10972800" cy="1508130"/>
          </a:xfrm>
          <a:prstGeom prst="rect">
            <a:avLst/>
          </a:prstGeom>
        </p:spPr>
        <p:txBody>
          <a:bodyPr/>
          <a:lstStyle>
            <a:lvl1pPr>
              <a:defRPr sz="4500"/>
            </a:lvl1pPr>
          </a:lstStyle>
          <a:p>
            <a:r>
              <a:t>Volar Plating for Dorsal Fractures</a:t>
            </a:r>
          </a:p>
        </p:txBody>
      </p:sp>
      <p:pic>
        <p:nvPicPr>
          <p:cNvPr id="358" name="Screen Shot 2021-03-28 at 1.08.06 PM.png" descr="Screen Shot 2021-03-28 at 1.08.06 PM.png"/>
          <p:cNvPicPr>
            <a:picLocks noChangeAspect="1"/>
          </p:cNvPicPr>
          <p:nvPr/>
        </p:nvPicPr>
        <p:blipFill>
          <a:blip r:embed="rId2"/>
          <a:srcRect r="28938" b="12424"/>
          <a:stretch>
            <a:fillRect/>
          </a:stretch>
        </p:blipFill>
        <p:spPr>
          <a:xfrm rot="5400000">
            <a:off x="-564837" y="2132153"/>
            <a:ext cx="5081682" cy="3272741"/>
          </a:xfrm>
          <a:prstGeom prst="rect">
            <a:avLst/>
          </a:prstGeom>
          <a:ln w="12700">
            <a:miter lim="400000"/>
          </a:ln>
        </p:spPr>
      </p:pic>
      <p:pic>
        <p:nvPicPr>
          <p:cNvPr id="359" name="Screen Shot 2021-03-28 at 1.08.52 PM.png" descr="Screen Shot 2021-03-28 at 1.08.52 PM.png"/>
          <p:cNvPicPr>
            <a:picLocks noChangeAspect="1"/>
          </p:cNvPicPr>
          <p:nvPr/>
        </p:nvPicPr>
        <p:blipFill>
          <a:blip r:embed="rId3"/>
          <a:stretch>
            <a:fillRect/>
          </a:stretch>
        </p:blipFill>
        <p:spPr>
          <a:xfrm flipH="1">
            <a:off x="7334415" y="1111982"/>
            <a:ext cx="3126562" cy="5587176"/>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 name="DSC03094l" descr="DSC03094l"/>
          <p:cNvPicPr>
            <a:picLocks noChangeAspect="1"/>
          </p:cNvPicPr>
          <p:nvPr/>
        </p:nvPicPr>
        <p:blipFill>
          <a:blip r:embed="rId2"/>
          <a:stretch>
            <a:fillRect/>
          </a:stretch>
        </p:blipFill>
        <p:spPr>
          <a:xfrm>
            <a:off x="2817160" y="999245"/>
            <a:ext cx="6553201" cy="3424240"/>
          </a:xfrm>
          <a:prstGeom prst="rect">
            <a:avLst/>
          </a:prstGeom>
          <a:ln w="3175">
            <a:solidFill>
              <a:srgbClr val="5F5F5F"/>
            </a:solidFill>
          </a:ln>
        </p:spPr>
      </p:pic>
      <p:sp>
        <p:nvSpPr>
          <p:cNvPr id="362" name="Capture of dorsal fragments enabled by locked screws or pegs"/>
          <p:cNvSpPr txBox="1"/>
          <p:nvPr/>
        </p:nvSpPr>
        <p:spPr>
          <a:xfrm>
            <a:off x="1068370" y="4734698"/>
            <a:ext cx="10050780" cy="4719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spAutoFit/>
          </a:bodyPr>
          <a:lstStyle>
            <a:lvl1pPr>
              <a:defRPr sz="3100"/>
            </a:lvl1pPr>
          </a:lstStyle>
          <a:p>
            <a:r>
              <a:t>Capture of dorsal fragments enabled by locked screws or pegs </a:t>
            </a:r>
          </a:p>
        </p:txBody>
      </p:sp>
      <p:sp>
        <p:nvSpPr>
          <p:cNvPr id="363" name="https://otaonline.org/video-library/45036/procedures-and-techniques/multimedia/16776647/dvr-plating"/>
          <p:cNvSpPr txBox="1"/>
          <p:nvPr/>
        </p:nvSpPr>
        <p:spPr>
          <a:xfrm>
            <a:off x="624164" y="5517824"/>
            <a:ext cx="9901009" cy="3330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u="sng">
                <a:solidFill>
                  <a:srgbClr val="0000FF"/>
                </a:solidFill>
                <a:uFill>
                  <a:solidFill>
                    <a:srgbClr val="0000FF"/>
                  </a:solidFill>
                </a:uFill>
                <a:hlinkClick r:id="rId3"/>
              </a:defRPr>
            </a:lvl1pPr>
          </a:lstStyle>
          <a:p>
            <a:r>
              <a:rPr>
                <a:hlinkClick r:id="rId3"/>
              </a:rPr>
              <a:t>https://otaonline.org/video-library/45036/procedures-and-techniques/multimedia/16776647/dvr-plating</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Dorsal Plating"/>
          <p:cNvSpPr txBox="1">
            <a:spLocks noGrp="1"/>
          </p:cNvSpPr>
          <p:nvPr>
            <p:ph type="title"/>
          </p:nvPr>
        </p:nvSpPr>
        <p:spPr>
          <a:xfrm>
            <a:off x="838200" y="365125"/>
            <a:ext cx="10515600" cy="614590"/>
          </a:xfrm>
          <a:prstGeom prst="rect">
            <a:avLst/>
          </a:prstGeom>
        </p:spPr>
        <p:txBody>
          <a:bodyPr>
            <a:normAutofit fontScale="90000"/>
          </a:bodyPr>
          <a:lstStyle>
            <a:lvl1pPr defTabSz="795527">
              <a:defRPr sz="4176"/>
            </a:lvl1pPr>
          </a:lstStyle>
          <a:p>
            <a:r>
              <a:t>Dorsal Plating </a:t>
            </a:r>
          </a:p>
        </p:txBody>
      </p:sp>
      <p:sp>
        <p:nvSpPr>
          <p:cNvPr id="366" name="Select cases with specific dorsal fractures/instability…"/>
          <p:cNvSpPr txBox="1">
            <a:spLocks noGrp="1"/>
          </p:cNvSpPr>
          <p:nvPr>
            <p:ph type="body" sz="half" idx="1"/>
          </p:nvPr>
        </p:nvSpPr>
        <p:spPr>
          <a:xfrm>
            <a:off x="546463" y="1240972"/>
            <a:ext cx="11417301" cy="1679576"/>
          </a:xfrm>
          <a:prstGeom prst="rect">
            <a:avLst/>
          </a:prstGeom>
        </p:spPr>
        <p:txBody>
          <a:bodyPr/>
          <a:lstStyle/>
          <a:p>
            <a:pPr>
              <a:defRPr sz="2000"/>
            </a:pPr>
            <a:r>
              <a:t>Select cases with specific dorsal fractures/instability</a:t>
            </a:r>
          </a:p>
          <a:p>
            <a:pPr>
              <a:defRPr sz="2000"/>
            </a:pPr>
            <a:r>
              <a:t>Issues with tendon irritation and stiffness </a:t>
            </a:r>
          </a:p>
          <a:p>
            <a:pPr marL="685800" lvl="1" indent="-228600">
              <a:defRPr sz="2000"/>
            </a:pPr>
            <a:r>
              <a:t>Tendon rupture is possible complication</a:t>
            </a:r>
          </a:p>
        </p:txBody>
      </p:sp>
      <p:pic>
        <p:nvPicPr>
          <p:cNvPr id="367" name="Picture 2" descr="Picture 2"/>
          <p:cNvPicPr>
            <a:picLocks noChangeAspect="1"/>
          </p:cNvPicPr>
          <p:nvPr/>
        </p:nvPicPr>
        <p:blipFill>
          <a:blip r:embed="rId2"/>
          <a:srcRect t="9260"/>
          <a:stretch>
            <a:fillRect/>
          </a:stretch>
        </p:blipFill>
        <p:spPr>
          <a:xfrm>
            <a:off x="838200" y="2519889"/>
            <a:ext cx="9368123" cy="3530281"/>
          </a:xfrm>
          <a:prstGeom prst="rect">
            <a:avLst/>
          </a:prstGeom>
          <a:ln w="12700">
            <a:miter lim="400000"/>
          </a:ln>
        </p:spPr>
      </p:pic>
      <p:sp>
        <p:nvSpPr>
          <p:cNvPr id="368" name="Rectangle 3"/>
          <p:cNvSpPr txBox="1"/>
          <p:nvPr/>
        </p:nvSpPr>
        <p:spPr>
          <a:xfrm>
            <a:off x="1273628" y="6050169"/>
            <a:ext cx="8634550" cy="625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u="sng">
                <a:solidFill>
                  <a:srgbClr val="0000FF"/>
                </a:solidFill>
                <a:uFill>
                  <a:solidFill>
                    <a:srgbClr val="0000FF"/>
                  </a:solidFill>
                </a:uFill>
                <a:hlinkClick r:id="rId3"/>
              </a:defRPr>
            </a:lvl1pPr>
          </a:lstStyle>
          <a:p>
            <a:r>
              <a:rPr>
                <a:hlinkClick r:id="rId3"/>
              </a:rPr>
              <a:t>https://otaonline.org/video-library/45036/procedures-and-techniques/multimedia/18007831/dorsal-approach-for-dorsal-impaction-distal-radius</a:t>
            </a:r>
          </a:p>
        </p:txBody>
      </p:sp>
      <p:sp>
        <p:nvSpPr>
          <p:cNvPr id="369" name="TextBox 7"/>
          <p:cNvSpPr txBox="1"/>
          <p:nvPr/>
        </p:nvSpPr>
        <p:spPr>
          <a:xfrm>
            <a:off x="7198131" y="6050169"/>
            <a:ext cx="2962195" cy="3330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r>
              <a:t>Credit: Jacqueline Geissler, MD</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Diagnosis: Physical Exam"/>
          <p:cNvSpPr txBox="1">
            <a:spLocks noGrp="1"/>
          </p:cNvSpPr>
          <p:nvPr>
            <p:ph type="title" idx="4294967295"/>
          </p:nvPr>
        </p:nvSpPr>
        <p:spPr>
          <a:xfrm>
            <a:off x="609600" y="92072"/>
            <a:ext cx="10972800" cy="1508130"/>
          </a:xfrm>
          <a:prstGeom prst="rect">
            <a:avLst/>
          </a:prstGeom>
        </p:spPr>
        <p:txBody>
          <a:bodyPr/>
          <a:lstStyle>
            <a:lvl1pPr>
              <a:defRPr sz="5300"/>
            </a:lvl1pPr>
          </a:lstStyle>
          <a:p>
            <a:r>
              <a:t>Diagnosis: Physical Exam</a:t>
            </a:r>
          </a:p>
        </p:txBody>
      </p:sp>
      <p:sp>
        <p:nvSpPr>
          <p:cNvPr id="117" name="Visible deformity of the wrist is usually noted…"/>
          <p:cNvSpPr txBox="1"/>
          <p:nvPr/>
        </p:nvSpPr>
        <p:spPr>
          <a:xfrm>
            <a:off x="519904" y="1364728"/>
            <a:ext cx="8748687" cy="4906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310814" indent="-310814">
              <a:lnSpc>
                <a:spcPct val="90000"/>
              </a:lnSpc>
              <a:spcBef>
                <a:spcPts val="600"/>
              </a:spcBef>
              <a:buSzPct val="100000"/>
              <a:buChar char="•"/>
              <a:defRPr sz="3100"/>
            </a:pPr>
            <a:r>
              <a:t>Visible deformity of the wrist is usually noted</a:t>
            </a:r>
          </a:p>
          <a:p>
            <a:pPr marL="1072815" lvl="2" indent="-310814">
              <a:lnSpc>
                <a:spcPct val="90000"/>
              </a:lnSpc>
              <a:spcBef>
                <a:spcPts val="600"/>
              </a:spcBef>
              <a:buSzPct val="100000"/>
              <a:buChar char="•"/>
              <a:defRPr sz="3100"/>
            </a:pPr>
            <a:r>
              <a:t>hand most commonly displaced in the dorsal direction </a:t>
            </a:r>
          </a:p>
          <a:p>
            <a:pPr marL="310814" indent="-310814">
              <a:lnSpc>
                <a:spcPct val="90000"/>
              </a:lnSpc>
              <a:spcBef>
                <a:spcPts val="600"/>
              </a:spcBef>
              <a:buSzPct val="100000"/>
              <a:buChar char="•"/>
              <a:defRPr sz="3100"/>
            </a:pPr>
            <a:r>
              <a:t>Movement of the hand and wrist are painful</a:t>
            </a:r>
          </a:p>
          <a:p>
            <a:pPr marL="310814" indent="-310814">
              <a:lnSpc>
                <a:spcPct val="90000"/>
              </a:lnSpc>
              <a:spcBef>
                <a:spcPts val="600"/>
              </a:spcBef>
              <a:buSzPct val="100000"/>
              <a:buChar char="•"/>
              <a:defRPr sz="3100"/>
            </a:pPr>
            <a:r>
              <a:t>Adequate assessment of the neurovascular status of the hand is imperative</a:t>
            </a:r>
          </a:p>
          <a:p>
            <a:pPr marL="691814" lvl="1" indent="-310814">
              <a:lnSpc>
                <a:spcPct val="90000"/>
              </a:lnSpc>
              <a:spcBef>
                <a:spcPts val="600"/>
              </a:spcBef>
              <a:buSzPct val="100000"/>
              <a:buChar char="•"/>
              <a:defRPr sz="3100"/>
            </a:pPr>
            <a:r>
              <a:t>concomitant acute carpal tunnel syndrome is possible and should be addressed </a:t>
            </a:r>
          </a:p>
          <a:p>
            <a:pPr marL="310814" indent="-310814">
              <a:lnSpc>
                <a:spcPct val="90000"/>
              </a:lnSpc>
              <a:spcBef>
                <a:spcPts val="1000"/>
              </a:spcBef>
              <a:buSzPct val="100000"/>
              <a:buChar char="•"/>
              <a:defRPr sz="3100"/>
            </a:pPr>
            <a:r>
              <a:t>Evaluation of the injured joint and joints above and below</a:t>
            </a:r>
          </a:p>
        </p:txBody>
      </p:sp>
      <p:pic>
        <p:nvPicPr>
          <p:cNvPr id="118" name="Screen Shot 2021-03-28 at 2.54.12 PM.png" descr="Screen Shot 2021-03-28 at 2.54.12 PM.png"/>
          <p:cNvPicPr>
            <a:picLocks noChangeAspect="1"/>
          </p:cNvPicPr>
          <p:nvPr/>
        </p:nvPicPr>
        <p:blipFill>
          <a:blip r:embed="rId2"/>
          <a:stretch>
            <a:fillRect/>
          </a:stretch>
        </p:blipFill>
        <p:spPr>
          <a:xfrm>
            <a:off x="9306813" y="1802726"/>
            <a:ext cx="2479228" cy="4030214"/>
          </a:xfrm>
          <a:prstGeom prst="rect">
            <a:avLst/>
          </a:prstGeom>
          <a:ln w="12700">
            <a:miter lim="400000"/>
          </a:ln>
        </p:spPr>
      </p:pic>
      <p:sp>
        <p:nvSpPr>
          <p:cNvPr id="119" name="Oval"/>
          <p:cNvSpPr/>
          <p:nvPr/>
        </p:nvSpPr>
        <p:spPr>
          <a:xfrm>
            <a:off x="9946971" y="1568431"/>
            <a:ext cx="992741" cy="836794"/>
          </a:xfrm>
          <a:prstGeom prst="ellipse">
            <a:avLst/>
          </a:prstGeom>
          <a:ln w="50800">
            <a:solidFill>
              <a:srgbClr val="FF2600"/>
            </a:solidFill>
            <a:miter lim="400000"/>
          </a:ln>
        </p:spPr>
        <p:txBody>
          <a:bodyPr lIns="45718" tIns="45718" rIns="45718" bIns="45718" anchor="ctr"/>
          <a:lstStyle/>
          <a:p>
            <a:endParaRPr/>
          </a:p>
        </p:txBody>
      </p:sp>
      <p:sp>
        <p:nvSpPr>
          <p:cNvPr id="120" name="Line"/>
          <p:cNvSpPr/>
          <p:nvPr/>
        </p:nvSpPr>
        <p:spPr>
          <a:xfrm flipH="1" flipV="1">
            <a:off x="10593576" y="2497790"/>
            <a:ext cx="528690" cy="870628"/>
          </a:xfrm>
          <a:prstGeom prst="line">
            <a:avLst/>
          </a:prstGeom>
          <a:ln w="63500">
            <a:solidFill>
              <a:srgbClr val="FF2600"/>
            </a:solidFill>
            <a:tailEnd type="triangle"/>
          </a:ln>
        </p:spPr>
        <p:txBody>
          <a:bodyPr lIns="45718" tIns="45718" rIns="45718" bIns="45718"/>
          <a:lstStyle/>
          <a:p>
            <a:endParaRPr/>
          </a:p>
        </p:txBody>
      </p:sp>
      <p:sp>
        <p:nvSpPr>
          <p:cNvPr id="121" name="REMOVE…"/>
          <p:cNvSpPr txBox="1"/>
          <p:nvPr/>
        </p:nvSpPr>
        <p:spPr>
          <a:xfrm>
            <a:off x="10914388" y="3339155"/>
            <a:ext cx="976903" cy="6251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a:solidFill>
                  <a:srgbClr val="FF2600"/>
                </a:solidFill>
              </a:defRPr>
            </a:pPr>
            <a:r>
              <a:t>REMOVE </a:t>
            </a:r>
          </a:p>
          <a:p>
            <a:pPr>
              <a:defRPr>
                <a:solidFill>
                  <a:srgbClr val="FF2600"/>
                </a:solidFill>
              </a:defRPr>
            </a:pPr>
            <a:r>
              <a:t>ASAP</a:t>
            </a:r>
          </a:p>
        </p:txBody>
      </p:sp>
      <p:sp>
        <p:nvSpPr>
          <p:cNvPr id="122" name="Image courtesy of Khare Wilson PA-C"/>
          <p:cNvSpPr txBox="1"/>
          <p:nvPr/>
        </p:nvSpPr>
        <p:spPr>
          <a:xfrm>
            <a:off x="9245406" y="5873989"/>
            <a:ext cx="2377785" cy="248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200"/>
            </a:lvl1pPr>
          </a:lstStyle>
          <a:p>
            <a:r>
              <a:t>Image courtesy of Khare Wilson PA-C</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Fragment Specific Systems"/>
          <p:cNvSpPr txBox="1">
            <a:spLocks noGrp="1"/>
          </p:cNvSpPr>
          <p:nvPr>
            <p:ph type="title" idx="4294967295"/>
          </p:nvPr>
        </p:nvSpPr>
        <p:spPr>
          <a:xfrm>
            <a:off x="609600" y="92072"/>
            <a:ext cx="10972800" cy="1508130"/>
          </a:xfrm>
          <a:prstGeom prst="rect">
            <a:avLst/>
          </a:prstGeom>
        </p:spPr>
        <p:txBody>
          <a:bodyPr/>
          <a:lstStyle/>
          <a:p>
            <a:r>
              <a:t>Fragment Specific and Focal systems</a:t>
            </a:r>
          </a:p>
        </p:txBody>
      </p:sp>
      <p:sp>
        <p:nvSpPr>
          <p:cNvPr id="372" name="TextBox 1"/>
          <p:cNvSpPr txBox="1"/>
          <p:nvPr/>
        </p:nvSpPr>
        <p:spPr>
          <a:xfrm>
            <a:off x="1310638" y="5902299"/>
            <a:ext cx="8133806" cy="4970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200"/>
            </a:lvl1pPr>
          </a:lstStyle>
          <a:p>
            <a:r>
              <a:t>Fragment specific fixation via multiple incisions</a:t>
            </a:r>
          </a:p>
        </p:txBody>
      </p:sp>
      <p:pic>
        <p:nvPicPr>
          <p:cNvPr id="373" name="Picture 2" descr="Picture 2"/>
          <p:cNvPicPr>
            <a:picLocks noChangeAspect="1"/>
          </p:cNvPicPr>
          <p:nvPr/>
        </p:nvPicPr>
        <p:blipFill>
          <a:blip r:embed="rId2"/>
          <a:stretch>
            <a:fillRect/>
          </a:stretch>
        </p:blipFill>
        <p:spPr>
          <a:xfrm>
            <a:off x="474617" y="1600200"/>
            <a:ext cx="11107784" cy="3816855"/>
          </a:xfrm>
          <a:prstGeom prst="rect">
            <a:avLst/>
          </a:prstGeom>
          <a:ln w="12700">
            <a:miter lim="400000"/>
          </a:ln>
        </p:spPr>
      </p:pic>
      <p:sp>
        <p:nvSpPr>
          <p:cNvPr id="374" name="TextBox 3"/>
          <p:cNvSpPr txBox="1"/>
          <p:nvPr/>
        </p:nvSpPr>
        <p:spPr>
          <a:xfrm>
            <a:off x="8776458" y="5417053"/>
            <a:ext cx="2962195" cy="3330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r>
              <a:t>Credit: Jacqueline Geissler, MD</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Plating Pearls"/>
          <p:cNvSpPr txBox="1">
            <a:spLocks noGrp="1"/>
          </p:cNvSpPr>
          <p:nvPr>
            <p:ph type="title"/>
          </p:nvPr>
        </p:nvSpPr>
        <p:spPr>
          <a:xfrm>
            <a:off x="838200" y="116308"/>
            <a:ext cx="10515600" cy="1325564"/>
          </a:xfrm>
          <a:prstGeom prst="rect">
            <a:avLst/>
          </a:prstGeom>
        </p:spPr>
        <p:txBody>
          <a:bodyPr/>
          <a:lstStyle/>
          <a:p>
            <a:r>
              <a:t>Plating Pearls</a:t>
            </a:r>
          </a:p>
        </p:txBody>
      </p:sp>
      <p:sp>
        <p:nvSpPr>
          <p:cNvPr id="377" name="Check SL, DRUJ…"/>
          <p:cNvSpPr txBox="1">
            <a:spLocks noGrp="1"/>
          </p:cNvSpPr>
          <p:nvPr>
            <p:ph type="body" sz="half" idx="1"/>
          </p:nvPr>
        </p:nvSpPr>
        <p:spPr>
          <a:xfrm>
            <a:off x="1000759" y="1527216"/>
            <a:ext cx="4642884" cy="4351340"/>
          </a:xfrm>
          <a:prstGeom prst="rect">
            <a:avLst/>
          </a:prstGeom>
        </p:spPr>
        <p:txBody>
          <a:bodyPr/>
          <a:lstStyle/>
          <a:p>
            <a:pPr marL="196595" indent="-196595" defTabSz="786383">
              <a:spcBef>
                <a:spcPts val="800"/>
              </a:spcBef>
              <a:defRPr sz="2400"/>
            </a:pPr>
            <a:r>
              <a:t>Check SL, DRUJ</a:t>
            </a:r>
          </a:p>
          <a:p>
            <a:pPr marL="196595" indent="-196595" defTabSz="786383">
              <a:spcBef>
                <a:spcPts val="800"/>
              </a:spcBef>
              <a:defRPr sz="2400"/>
            </a:pPr>
            <a:r>
              <a:t>Xrays</a:t>
            </a:r>
          </a:p>
          <a:p>
            <a:pPr marL="589787" lvl="1" indent="-196595" defTabSz="786383">
              <a:spcBef>
                <a:spcPts val="800"/>
              </a:spcBef>
              <a:defRPr sz="2400"/>
            </a:pPr>
            <a:r>
              <a:t>AP xray with elbow elevated in relation to the wrist</a:t>
            </a:r>
          </a:p>
          <a:p>
            <a:pPr marL="589787" lvl="1" indent="-196595" defTabSz="786383">
              <a:spcBef>
                <a:spcPts val="800"/>
              </a:spcBef>
              <a:defRPr sz="2400"/>
            </a:pPr>
            <a:r>
              <a:t>Lateral xray with wrist elevated in relation to the elbow</a:t>
            </a:r>
          </a:p>
          <a:p>
            <a:pPr marL="589787" lvl="1" indent="-196595" defTabSz="786383">
              <a:spcBef>
                <a:spcPts val="800"/>
              </a:spcBef>
              <a:defRPr sz="2400"/>
            </a:pPr>
            <a:r>
              <a:t>Tangential notch view to assess screw tips</a:t>
            </a:r>
          </a:p>
          <a:p>
            <a:pPr marL="589787" lvl="1" indent="-196595" defTabSz="786383">
              <a:spcBef>
                <a:spcPts val="800"/>
              </a:spcBef>
              <a:defRPr sz="2400"/>
            </a:pPr>
            <a:r>
              <a:t>Semi-supinated for volar ulnar corner, semi-pronated for dorsal ulnar corner</a:t>
            </a:r>
          </a:p>
        </p:txBody>
      </p:sp>
      <p:pic>
        <p:nvPicPr>
          <p:cNvPr id="378" name="IMG_4365.jpeg" descr="IMG_4365.jpeg"/>
          <p:cNvPicPr>
            <a:picLocks noChangeAspect="1"/>
          </p:cNvPicPr>
          <p:nvPr/>
        </p:nvPicPr>
        <p:blipFill>
          <a:blip r:embed="rId2"/>
          <a:stretch>
            <a:fillRect/>
          </a:stretch>
        </p:blipFill>
        <p:spPr>
          <a:xfrm>
            <a:off x="5905036" y="3384848"/>
            <a:ext cx="2281001" cy="3041334"/>
          </a:xfrm>
          <a:prstGeom prst="rect">
            <a:avLst/>
          </a:prstGeom>
          <a:ln w="12700">
            <a:miter lim="400000"/>
          </a:ln>
        </p:spPr>
      </p:pic>
      <p:sp>
        <p:nvSpPr>
          <p:cNvPr id="379" name="Line"/>
          <p:cNvSpPr/>
          <p:nvPr/>
        </p:nvSpPr>
        <p:spPr>
          <a:xfrm>
            <a:off x="6930279" y="4557984"/>
            <a:ext cx="2" cy="1137534"/>
          </a:xfrm>
          <a:prstGeom prst="line">
            <a:avLst/>
          </a:prstGeom>
          <a:ln w="25400">
            <a:solidFill>
              <a:srgbClr val="FFFB00"/>
            </a:solidFill>
            <a:tailEnd type="triangle"/>
          </a:ln>
        </p:spPr>
        <p:txBody>
          <a:bodyPr lIns="45718" tIns="45718" rIns="45718" bIns="45718"/>
          <a:lstStyle/>
          <a:p>
            <a:endParaRPr/>
          </a:p>
        </p:txBody>
      </p:sp>
      <p:pic>
        <p:nvPicPr>
          <p:cNvPr id="380" name="IMG_4370.jpeg" descr="IMG_4370.jpeg"/>
          <p:cNvPicPr>
            <a:picLocks noChangeAspect="1"/>
          </p:cNvPicPr>
          <p:nvPr/>
        </p:nvPicPr>
        <p:blipFill>
          <a:blip r:embed="rId3"/>
          <a:stretch>
            <a:fillRect/>
          </a:stretch>
        </p:blipFill>
        <p:spPr>
          <a:xfrm>
            <a:off x="8445100" y="3384848"/>
            <a:ext cx="2281002" cy="3041334"/>
          </a:xfrm>
          <a:prstGeom prst="rect">
            <a:avLst/>
          </a:prstGeom>
          <a:ln w="12700">
            <a:miter lim="400000"/>
          </a:ln>
        </p:spPr>
      </p:pic>
      <p:sp>
        <p:nvSpPr>
          <p:cNvPr id="381" name="Line"/>
          <p:cNvSpPr/>
          <p:nvPr/>
        </p:nvSpPr>
        <p:spPr>
          <a:xfrm>
            <a:off x="9483253" y="4767783"/>
            <a:ext cx="2" cy="1137534"/>
          </a:xfrm>
          <a:prstGeom prst="line">
            <a:avLst/>
          </a:prstGeom>
          <a:ln w="25400">
            <a:solidFill>
              <a:srgbClr val="FFFB00"/>
            </a:solidFill>
            <a:tailEnd type="triangle"/>
          </a:ln>
        </p:spPr>
        <p:txBody>
          <a:bodyPr lIns="45718" tIns="45718" rIns="45718" bIns="45718"/>
          <a:lstStyle/>
          <a:p>
            <a:endParaRPr/>
          </a:p>
        </p:txBody>
      </p:sp>
      <p:pic>
        <p:nvPicPr>
          <p:cNvPr id="382" name="Screen Shot 2021-03-28 at 8.07.40 PM.jpeg" descr="Screen Shot 2021-03-28 at 8.07.40 PM.jpeg"/>
          <p:cNvPicPr>
            <a:picLocks noChangeAspect="1"/>
          </p:cNvPicPr>
          <p:nvPr/>
        </p:nvPicPr>
        <p:blipFill>
          <a:blip r:embed="rId4"/>
          <a:stretch>
            <a:fillRect/>
          </a:stretch>
        </p:blipFill>
        <p:spPr>
          <a:xfrm>
            <a:off x="7198514" y="170550"/>
            <a:ext cx="2506689" cy="3175589"/>
          </a:xfrm>
          <a:prstGeom prst="rect">
            <a:avLst/>
          </a:prstGeom>
          <a:ln w="12700">
            <a:miter lim="400000"/>
          </a:ln>
        </p:spPr>
      </p:pic>
      <p:sp>
        <p:nvSpPr>
          <p:cNvPr id="383" name="Line"/>
          <p:cNvSpPr/>
          <p:nvPr/>
        </p:nvSpPr>
        <p:spPr>
          <a:xfrm>
            <a:off x="8451859" y="1763358"/>
            <a:ext cx="2" cy="1137534"/>
          </a:xfrm>
          <a:prstGeom prst="line">
            <a:avLst/>
          </a:prstGeom>
          <a:ln w="25400">
            <a:solidFill>
              <a:srgbClr val="FFFB00"/>
            </a:solidFill>
            <a:tailEnd type="triangle"/>
          </a:ln>
        </p:spPr>
        <p:txBody>
          <a:bodyPr lIns="45718" tIns="45718" rIns="45718" bIns="45718"/>
          <a:lstStyle/>
          <a:p>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Plating pitfalls"/>
          <p:cNvSpPr txBox="1">
            <a:spLocks noGrp="1"/>
          </p:cNvSpPr>
          <p:nvPr>
            <p:ph type="title"/>
          </p:nvPr>
        </p:nvSpPr>
        <p:spPr>
          <a:xfrm>
            <a:off x="838200" y="365125"/>
            <a:ext cx="10515600" cy="1325563"/>
          </a:xfrm>
          <a:prstGeom prst="rect">
            <a:avLst/>
          </a:prstGeom>
        </p:spPr>
        <p:txBody>
          <a:bodyPr/>
          <a:lstStyle>
            <a:lvl1pPr>
              <a:defRPr sz="5000"/>
            </a:lvl1pPr>
          </a:lstStyle>
          <a:p>
            <a:r>
              <a:t>Plating pitfalls</a:t>
            </a:r>
          </a:p>
        </p:txBody>
      </p:sp>
      <p:sp>
        <p:nvSpPr>
          <p:cNvPr id="386" name="Avoid plate proximal to watershed line…"/>
          <p:cNvSpPr txBox="1">
            <a:spLocks noGrp="1"/>
          </p:cNvSpPr>
          <p:nvPr>
            <p:ph type="body" idx="1"/>
          </p:nvPr>
        </p:nvSpPr>
        <p:spPr>
          <a:xfrm>
            <a:off x="838200" y="1825625"/>
            <a:ext cx="10515600" cy="4351338"/>
          </a:xfrm>
          <a:prstGeom prst="rect">
            <a:avLst/>
          </a:prstGeom>
        </p:spPr>
        <p:txBody>
          <a:bodyPr/>
          <a:lstStyle/>
          <a:p>
            <a:r>
              <a:t>Avoid plate proximal to watershed line</a:t>
            </a:r>
          </a:p>
          <a:p>
            <a:pPr marL="685800" lvl="1" indent="-228600">
              <a:defRPr u="sng">
                <a:solidFill>
                  <a:srgbClr val="0000FF"/>
                </a:solidFill>
                <a:uFill>
                  <a:solidFill>
                    <a:srgbClr val="0000FF"/>
                  </a:solidFill>
                </a:uFill>
              </a:defRPr>
            </a:pPr>
            <a:r>
              <a:rPr>
                <a:hlinkClick r:id="rId2"/>
              </a:rPr>
              <a:t>https://www.ncbi.nlm.nih.gov/pmc/articles/PMC3828490/</a:t>
            </a:r>
          </a:p>
          <a:p>
            <a:r>
              <a:t>Unicortical screws distal, Bicortical proximal</a:t>
            </a:r>
          </a:p>
        </p:txBody>
      </p:sp>
      <p:pic>
        <p:nvPicPr>
          <p:cNvPr id="387" name="Screen Shot 2021-03-28 at 3.54.15 PM.png" descr="Screen Shot 2021-03-28 at 3.54.15 PM.png"/>
          <p:cNvPicPr>
            <a:picLocks noChangeAspect="1"/>
          </p:cNvPicPr>
          <p:nvPr/>
        </p:nvPicPr>
        <p:blipFill>
          <a:blip r:embed="rId3"/>
          <a:stretch>
            <a:fillRect/>
          </a:stretch>
        </p:blipFill>
        <p:spPr>
          <a:xfrm>
            <a:off x="6213197" y="3631269"/>
            <a:ext cx="1569168" cy="2839447"/>
          </a:xfrm>
          <a:prstGeom prst="rect">
            <a:avLst/>
          </a:prstGeom>
          <a:ln w="12700">
            <a:miter lim="400000"/>
          </a:ln>
        </p:spPr>
      </p:pic>
      <p:pic>
        <p:nvPicPr>
          <p:cNvPr id="388" name="Screen Shot 2021-03-28 at 3.51.52 PM.png" descr="Screen Shot 2021-03-28 at 3.51.52 PM.png"/>
          <p:cNvPicPr>
            <a:picLocks noChangeAspect="1"/>
          </p:cNvPicPr>
          <p:nvPr/>
        </p:nvPicPr>
        <p:blipFill>
          <a:blip r:embed="rId4"/>
          <a:stretch>
            <a:fillRect/>
          </a:stretch>
        </p:blipFill>
        <p:spPr>
          <a:xfrm>
            <a:off x="7924109" y="3526983"/>
            <a:ext cx="2852739" cy="3048018"/>
          </a:xfrm>
          <a:prstGeom prst="rect">
            <a:avLst/>
          </a:prstGeom>
          <a:ln w="12700">
            <a:miter lim="400000"/>
          </a:ln>
        </p:spPr>
      </p:pic>
      <p:pic>
        <p:nvPicPr>
          <p:cNvPr id="389" name="Screen Shot 2021-03-28 at 3.53.20 PM.png" descr="Screen Shot 2021-03-28 at 3.53.20 PM.png"/>
          <p:cNvPicPr>
            <a:picLocks noChangeAspect="1"/>
          </p:cNvPicPr>
          <p:nvPr/>
        </p:nvPicPr>
        <p:blipFill>
          <a:blip r:embed="rId5"/>
          <a:stretch>
            <a:fillRect/>
          </a:stretch>
        </p:blipFill>
        <p:spPr>
          <a:xfrm rot="5400000">
            <a:off x="2034738" y="2974876"/>
            <a:ext cx="1569168" cy="3943896"/>
          </a:xfrm>
          <a:prstGeom prst="rect">
            <a:avLst/>
          </a:prstGeom>
          <a:ln w="12700">
            <a:miter lim="400000"/>
          </a:ln>
        </p:spPr>
      </p:pic>
      <p:sp>
        <p:nvSpPr>
          <p:cNvPr id="390" name="Example of distal bicortical screws"/>
          <p:cNvSpPr txBox="1"/>
          <p:nvPr/>
        </p:nvSpPr>
        <p:spPr>
          <a:xfrm>
            <a:off x="851322" y="3834750"/>
            <a:ext cx="3312463" cy="3330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r>
              <a:t>Example of distal bicortical screws </a:t>
            </a:r>
          </a:p>
        </p:txBody>
      </p:sp>
      <p:sp>
        <p:nvSpPr>
          <p:cNvPr id="391" name="Examples of plates distal to watershed line"/>
          <p:cNvSpPr txBox="1"/>
          <p:nvPr/>
        </p:nvSpPr>
        <p:spPr>
          <a:xfrm>
            <a:off x="6200562" y="3262457"/>
            <a:ext cx="4040121" cy="3330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r>
              <a:t>Examples of plates distal to watershed line</a:t>
            </a:r>
          </a:p>
        </p:txBody>
      </p:sp>
      <p:sp>
        <p:nvSpPr>
          <p:cNvPr id="392" name="Image courtesy of J Orbay MD"/>
          <p:cNvSpPr txBox="1"/>
          <p:nvPr/>
        </p:nvSpPr>
        <p:spPr>
          <a:xfrm>
            <a:off x="6177612" y="6506440"/>
            <a:ext cx="1640336" cy="228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000"/>
            </a:lvl1pPr>
          </a:lstStyle>
          <a:p>
            <a:r>
              <a:t>Image courtesy of J Orbay MD</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Based on Three Column Theory"/>
          <p:cNvSpPr txBox="1">
            <a:spLocks noGrp="1"/>
          </p:cNvSpPr>
          <p:nvPr>
            <p:ph type="title" idx="4294967295"/>
          </p:nvPr>
        </p:nvSpPr>
        <p:spPr>
          <a:xfrm>
            <a:off x="595423" y="152398"/>
            <a:ext cx="10972801" cy="1508129"/>
          </a:xfrm>
          <a:prstGeom prst="rect">
            <a:avLst/>
          </a:prstGeom>
        </p:spPr>
        <p:txBody>
          <a:bodyPr/>
          <a:lstStyle>
            <a:lvl1pPr>
              <a:defRPr sz="4700"/>
            </a:lvl1pPr>
          </a:lstStyle>
          <a:p>
            <a:r>
              <a:t>Based on Three Column Theory	</a:t>
            </a:r>
          </a:p>
        </p:txBody>
      </p:sp>
      <p:sp>
        <p:nvSpPr>
          <p:cNvPr id="395" name="Radial Column…"/>
          <p:cNvSpPr txBox="1">
            <a:spLocks noGrp="1"/>
          </p:cNvSpPr>
          <p:nvPr>
            <p:ph type="body" idx="4294967295"/>
          </p:nvPr>
        </p:nvSpPr>
        <p:spPr>
          <a:xfrm>
            <a:off x="609600" y="1600200"/>
            <a:ext cx="10972800" cy="5257800"/>
          </a:xfrm>
          <a:prstGeom prst="rect">
            <a:avLst/>
          </a:prstGeom>
        </p:spPr>
        <p:txBody>
          <a:bodyPr/>
          <a:lstStyle/>
          <a:p>
            <a:pPr marL="0" indent="0">
              <a:spcBef>
                <a:spcPts val="600"/>
              </a:spcBef>
              <a:buSzTx/>
              <a:buNone/>
              <a:defRPr sz="3200" u="sng"/>
            </a:pPr>
            <a:r>
              <a:t>Radial Column</a:t>
            </a:r>
          </a:p>
          <a:p>
            <a:pPr marL="0" lvl="1" indent="742950">
              <a:spcBef>
                <a:spcPts val="600"/>
              </a:spcBef>
              <a:buSzTx/>
              <a:buNone/>
              <a:defRPr sz="3200"/>
            </a:pPr>
            <a:r>
              <a:t>Lateral side of radius</a:t>
            </a:r>
          </a:p>
          <a:p>
            <a:pPr marL="0" indent="0">
              <a:spcBef>
                <a:spcPts val="600"/>
              </a:spcBef>
              <a:buSzTx/>
              <a:buNone/>
              <a:defRPr sz="3200" u="sng"/>
            </a:pPr>
            <a:r>
              <a:t>Intermediate Column</a:t>
            </a:r>
          </a:p>
          <a:p>
            <a:pPr marL="0" lvl="1" indent="742950">
              <a:spcBef>
                <a:spcPts val="600"/>
              </a:spcBef>
              <a:buSzTx/>
              <a:buNone/>
              <a:defRPr sz="3200"/>
            </a:pPr>
            <a:r>
              <a:t>Ulnar side of radius</a:t>
            </a:r>
          </a:p>
          <a:p>
            <a:pPr marL="0" indent="0">
              <a:spcBef>
                <a:spcPts val="600"/>
              </a:spcBef>
              <a:buSzTx/>
              <a:buNone/>
              <a:defRPr sz="3200" u="sng"/>
            </a:pPr>
            <a:r>
              <a:t>Ulnar Column</a:t>
            </a:r>
          </a:p>
          <a:p>
            <a:pPr marL="0" lvl="1" indent="742950">
              <a:spcBef>
                <a:spcPts val="600"/>
              </a:spcBef>
              <a:buSzTx/>
              <a:buNone/>
              <a:defRPr sz="3200"/>
            </a:pPr>
            <a:r>
              <a:t>Distal ulna</a:t>
            </a:r>
          </a:p>
        </p:txBody>
      </p:sp>
      <p:grpSp>
        <p:nvGrpSpPr>
          <p:cNvPr id="400" name="Group"/>
          <p:cNvGrpSpPr/>
          <p:nvPr/>
        </p:nvGrpSpPr>
        <p:grpSpPr>
          <a:xfrm>
            <a:off x="6081822" y="1981243"/>
            <a:ext cx="5348053" cy="3271380"/>
            <a:chOff x="0" y="0"/>
            <a:chExt cx="5348052" cy="3271379"/>
          </a:xfrm>
        </p:grpSpPr>
        <p:pic>
          <p:nvPicPr>
            <p:cNvPr id="396" name="3 column theory" descr="3 column theory"/>
            <p:cNvPicPr>
              <a:picLocks noChangeAspect="1"/>
            </p:cNvPicPr>
            <p:nvPr/>
          </p:nvPicPr>
          <p:blipFill>
            <a:blip r:embed="rId2"/>
            <a:stretch>
              <a:fillRect/>
            </a:stretch>
          </p:blipFill>
          <p:spPr>
            <a:xfrm>
              <a:off x="1489851" y="-1"/>
              <a:ext cx="1939207" cy="2895518"/>
            </a:xfrm>
            <a:prstGeom prst="rect">
              <a:avLst/>
            </a:prstGeom>
            <a:ln w="12700" cap="flat">
              <a:noFill/>
              <a:miter lim="400000"/>
            </a:ln>
            <a:effectLst/>
          </p:spPr>
        </p:pic>
        <p:sp>
          <p:nvSpPr>
            <p:cNvPr id="397" name="Radial column"/>
            <p:cNvSpPr txBox="1"/>
            <p:nvPr/>
          </p:nvSpPr>
          <p:spPr>
            <a:xfrm>
              <a:off x="-1" y="194332"/>
              <a:ext cx="2035587" cy="3758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037" tIns="46037" rIns="46037" bIns="46037" numCol="1" anchor="t">
              <a:spAutoFit/>
            </a:bodyPr>
            <a:lstStyle>
              <a:lvl1pPr defTabSz="762000">
                <a:lnSpc>
                  <a:spcPct val="90000"/>
                </a:lnSpc>
                <a:spcBef>
                  <a:spcPts val="400"/>
                </a:spcBef>
                <a:defRPr sz="2000">
                  <a:solidFill>
                    <a:srgbClr val="33CCCC"/>
                  </a:solidFill>
                  <a:effectLst>
                    <a:outerShdw blurRad="12700" dist="25400" dir="2700000" rotWithShape="0">
                      <a:srgbClr val="DDDDDD"/>
                    </a:outerShdw>
                  </a:effectLst>
                  <a:latin typeface="Arial"/>
                  <a:ea typeface="Arial"/>
                  <a:cs typeface="Arial"/>
                  <a:sym typeface="Arial"/>
                </a:defRPr>
              </a:lvl1pPr>
            </a:lstStyle>
            <a:p>
              <a:r>
                <a:t>Radial column</a:t>
              </a:r>
            </a:p>
          </p:txBody>
        </p:sp>
        <p:sp>
          <p:nvSpPr>
            <p:cNvPr id="398" name="Intermediate column"/>
            <p:cNvSpPr txBox="1"/>
            <p:nvPr/>
          </p:nvSpPr>
          <p:spPr>
            <a:xfrm>
              <a:off x="1453991" y="2895515"/>
              <a:ext cx="3894062" cy="3758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037" tIns="46037" rIns="46037" bIns="46037" numCol="1" anchor="t">
              <a:spAutoFit/>
            </a:bodyPr>
            <a:lstStyle>
              <a:lvl1pPr defTabSz="762000">
                <a:lnSpc>
                  <a:spcPct val="90000"/>
                </a:lnSpc>
                <a:spcBef>
                  <a:spcPts val="400"/>
                </a:spcBef>
                <a:defRPr sz="2000">
                  <a:solidFill>
                    <a:srgbClr val="00FF00"/>
                  </a:solidFill>
                  <a:effectLst>
                    <a:outerShdw blurRad="12700" dist="25400" dir="2700000" rotWithShape="0">
                      <a:srgbClr val="DDDDDD"/>
                    </a:outerShdw>
                  </a:effectLst>
                  <a:latin typeface="Arial"/>
                  <a:ea typeface="Arial"/>
                  <a:cs typeface="Arial"/>
                  <a:sym typeface="Arial"/>
                </a:defRPr>
              </a:lvl1pPr>
            </a:lstStyle>
            <a:p>
              <a:r>
                <a:t>Intermediate column</a:t>
              </a:r>
            </a:p>
          </p:txBody>
        </p:sp>
        <p:sp>
          <p:nvSpPr>
            <p:cNvPr id="399" name="Ulnar column"/>
            <p:cNvSpPr txBox="1"/>
            <p:nvPr/>
          </p:nvSpPr>
          <p:spPr>
            <a:xfrm>
              <a:off x="3429057" y="759273"/>
              <a:ext cx="1901274" cy="3758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037" tIns="46037" rIns="46037" bIns="46037" numCol="1" anchor="t">
              <a:spAutoFit/>
            </a:bodyPr>
            <a:lstStyle>
              <a:lvl1pPr defTabSz="762000">
                <a:lnSpc>
                  <a:spcPct val="90000"/>
                </a:lnSpc>
                <a:spcBef>
                  <a:spcPts val="400"/>
                </a:spcBef>
                <a:defRPr sz="2000">
                  <a:solidFill>
                    <a:srgbClr val="FF5050"/>
                  </a:solidFill>
                  <a:effectLst>
                    <a:outerShdw blurRad="12700" dist="25400" dir="2700000" rotWithShape="0">
                      <a:srgbClr val="DDDDDD"/>
                    </a:outerShdw>
                  </a:effectLst>
                  <a:latin typeface="Arial"/>
                  <a:ea typeface="Arial"/>
                  <a:cs typeface="Arial"/>
                  <a:sym typeface="Arial"/>
                </a:defRPr>
              </a:lvl1pPr>
            </a:lstStyle>
            <a:p>
              <a:r>
                <a:t>Ulnar column</a:t>
              </a:r>
            </a:p>
          </p:txBody>
        </p:sp>
      </p:gr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Intra-articular Fracture"/>
          <p:cNvSpPr txBox="1">
            <a:spLocks noGrp="1"/>
          </p:cNvSpPr>
          <p:nvPr>
            <p:ph type="title" idx="4294967295"/>
          </p:nvPr>
        </p:nvSpPr>
        <p:spPr>
          <a:xfrm>
            <a:off x="609600" y="92072"/>
            <a:ext cx="10972800" cy="1508130"/>
          </a:xfrm>
          <a:prstGeom prst="rect">
            <a:avLst/>
          </a:prstGeom>
        </p:spPr>
        <p:txBody>
          <a:bodyPr/>
          <a:lstStyle>
            <a:lvl1pPr>
              <a:defRPr sz="4800"/>
            </a:lvl1pPr>
          </a:lstStyle>
          <a:p>
            <a:r>
              <a:t>Intra-articular Fracture</a:t>
            </a:r>
          </a:p>
        </p:txBody>
      </p:sp>
      <p:sp>
        <p:nvSpPr>
          <p:cNvPr id="403" name="Radial styloid and dorsal-ulnar corner"/>
          <p:cNvSpPr txBox="1"/>
          <p:nvPr/>
        </p:nvSpPr>
        <p:spPr>
          <a:xfrm>
            <a:off x="3817499" y="5970237"/>
            <a:ext cx="3581403" cy="628359"/>
          </a:xfrm>
          <a:prstGeom prst="rect">
            <a:avLst/>
          </a:prstGeom>
          <a:ln w="3175">
            <a:solidFill>
              <a:srgbClr val="969696"/>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spcBef>
                <a:spcPts val="1400"/>
              </a:spcBef>
            </a:lvl1pPr>
          </a:lstStyle>
          <a:p>
            <a:r>
              <a:t>Multi-fragmentary intra-articular fracture </a:t>
            </a:r>
          </a:p>
        </p:txBody>
      </p:sp>
      <p:pic>
        <p:nvPicPr>
          <p:cNvPr id="404" name="Screen Shot 2021-03-28 at 1.04.01 PM.png" descr="Screen Shot 2021-03-28 at 1.04.01 PM.png"/>
          <p:cNvPicPr>
            <a:picLocks noChangeAspect="1"/>
          </p:cNvPicPr>
          <p:nvPr/>
        </p:nvPicPr>
        <p:blipFill>
          <a:blip r:embed="rId2"/>
          <a:stretch>
            <a:fillRect/>
          </a:stretch>
        </p:blipFill>
        <p:spPr>
          <a:xfrm>
            <a:off x="6528220" y="383951"/>
            <a:ext cx="4669426" cy="3198070"/>
          </a:xfrm>
          <a:prstGeom prst="rect">
            <a:avLst/>
          </a:prstGeom>
          <a:ln w="12700">
            <a:miter lim="400000"/>
          </a:ln>
        </p:spPr>
      </p:pic>
      <p:pic>
        <p:nvPicPr>
          <p:cNvPr id="405" name="Screen Shot 2021-03-28 at 4.27.13 PM.png" descr="Screen Shot 2021-03-28 at 4.27.13 PM.png"/>
          <p:cNvPicPr>
            <a:picLocks noChangeAspect="1"/>
          </p:cNvPicPr>
          <p:nvPr/>
        </p:nvPicPr>
        <p:blipFill>
          <a:blip r:embed="rId3"/>
          <a:stretch>
            <a:fillRect/>
          </a:stretch>
        </p:blipFill>
        <p:spPr>
          <a:xfrm>
            <a:off x="517093" y="1226207"/>
            <a:ext cx="5026784" cy="4216013"/>
          </a:xfrm>
          <a:prstGeom prst="rect">
            <a:avLst/>
          </a:prstGeom>
          <a:ln w="12700">
            <a:miter lim="400000"/>
          </a:ln>
        </p:spPr>
      </p:pic>
      <p:pic>
        <p:nvPicPr>
          <p:cNvPr id="406" name="Screen Shot 2021-03-28 at 4.26.34 PM.png" descr="Screen Shot 2021-03-28 at 4.26.34 PM.png"/>
          <p:cNvPicPr>
            <a:picLocks noChangeAspect="1"/>
          </p:cNvPicPr>
          <p:nvPr/>
        </p:nvPicPr>
        <p:blipFill>
          <a:blip r:embed="rId4"/>
          <a:stretch>
            <a:fillRect/>
          </a:stretch>
        </p:blipFill>
        <p:spPr>
          <a:xfrm>
            <a:off x="5625522" y="3571068"/>
            <a:ext cx="2413002" cy="2374902"/>
          </a:xfrm>
          <a:prstGeom prst="rect">
            <a:avLst/>
          </a:prstGeom>
          <a:ln w="12700">
            <a:miter lim="400000"/>
          </a:ln>
        </p:spPr>
      </p:pic>
      <p:pic>
        <p:nvPicPr>
          <p:cNvPr id="407" name="Screen Shot 2021-03-28 at 4.26.17 PM.png" descr="Screen Shot 2021-03-28 at 4.26.17 PM.png"/>
          <p:cNvPicPr>
            <a:picLocks noChangeAspect="1"/>
          </p:cNvPicPr>
          <p:nvPr/>
        </p:nvPicPr>
        <p:blipFill>
          <a:blip r:embed="rId5"/>
          <a:stretch>
            <a:fillRect/>
          </a:stretch>
        </p:blipFill>
        <p:spPr>
          <a:xfrm>
            <a:off x="8120167" y="3463118"/>
            <a:ext cx="3060702" cy="2590802"/>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Focal plating"/>
          <p:cNvSpPr txBox="1">
            <a:spLocks noGrp="1"/>
          </p:cNvSpPr>
          <p:nvPr>
            <p:ph type="title" idx="4294967295"/>
          </p:nvPr>
        </p:nvSpPr>
        <p:spPr>
          <a:xfrm>
            <a:off x="609600" y="92072"/>
            <a:ext cx="10972800" cy="1508130"/>
          </a:xfrm>
          <a:prstGeom prst="rect">
            <a:avLst/>
          </a:prstGeom>
        </p:spPr>
        <p:txBody>
          <a:bodyPr/>
          <a:lstStyle>
            <a:lvl1pPr algn="ctr">
              <a:defRPr sz="5000"/>
            </a:lvl1pPr>
          </a:lstStyle>
          <a:p>
            <a:r>
              <a:t>Focal plating</a:t>
            </a:r>
          </a:p>
        </p:txBody>
      </p:sp>
      <p:pic>
        <p:nvPicPr>
          <p:cNvPr id="410" name="Copy of 2" descr="Copy of 2"/>
          <p:cNvPicPr>
            <a:picLocks noChangeAspect="1"/>
          </p:cNvPicPr>
          <p:nvPr/>
        </p:nvPicPr>
        <p:blipFill>
          <a:blip r:embed="rId2"/>
          <a:srcRect t="11764" b="3921"/>
          <a:stretch>
            <a:fillRect/>
          </a:stretch>
        </p:blipFill>
        <p:spPr>
          <a:xfrm>
            <a:off x="3211977" y="1285802"/>
            <a:ext cx="2884023" cy="4696987"/>
          </a:xfrm>
          <a:prstGeom prst="rect">
            <a:avLst/>
          </a:prstGeom>
          <a:ln w="3175">
            <a:solidFill>
              <a:srgbClr val="808080"/>
            </a:solidFill>
          </a:ln>
        </p:spPr>
      </p:pic>
      <p:pic>
        <p:nvPicPr>
          <p:cNvPr id="411" name="Copy of 2" descr="Copy of 2"/>
          <p:cNvPicPr>
            <a:picLocks noChangeAspect="1"/>
          </p:cNvPicPr>
          <p:nvPr/>
        </p:nvPicPr>
        <p:blipFill>
          <a:blip r:embed="rId3"/>
          <a:stretch>
            <a:fillRect/>
          </a:stretch>
        </p:blipFill>
        <p:spPr>
          <a:xfrm>
            <a:off x="6789911" y="1285802"/>
            <a:ext cx="2262650" cy="4832633"/>
          </a:xfrm>
          <a:prstGeom prst="rect">
            <a:avLst/>
          </a:prstGeom>
          <a:ln w="3175">
            <a:solidFill>
              <a:srgbClr val="808080"/>
            </a:solidFill>
          </a:ln>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Combined dorsal and volar plating"/>
          <p:cNvSpPr txBox="1">
            <a:spLocks noGrp="1"/>
          </p:cNvSpPr>
          <p:nvPr>
            <p:ph type="title" idx="4294967295"/>
          </p:nvPr>
        </p:nvSpPr>
        <p:spPr>
          <a:xfrm>
            <a:off x="609600" y="92072"/>
            <a:ext cx="10972800" cy="1508130"/>
          </a:xfrm>
          <a:prstGeom prst="rect">
            <a:avLst/>
          </a:prstGeom>
        </p:spPr>
        <p:txBody>
          <a:bodyPr/>
          <a:lstStyle/>
          <a:p>
            <a:r>
              <a:t>Combined dorsal and volar plating</a:t>
            </a:r>
          </a:p>
        </p:txBody>
      </p:sp>
      <p:sp>
        <p:nvSpPr>
          <p:cNvPr id="414" name="Reserved for very complex fractures…"/>
          <p:cNvSpPr txBox="1">
            <a:spLocks noGrp="1"/>
          </p:cNvSpPr>
          <p:nvPr>
            <p:ph type="body" sz="quarter" idx="4294967295"/>
          </p:nvPr>
        </p:nvSpPr>
        <p:spPr>
          <a:xfrm>
            <a:off x="609600" y="1247502"/>
            <a:ext cx="10062754" cy="1423261"/>
          </a:xfrm>
          <a:prstGeom prst="rect">
            <a:avLst/>
          </a:prstGeom>
        </p:spPr>
        <p:txBody>
          <a:bodyPr/>
          <a:lstStyle/>
          <a:p>
            <a:pPr marL="280735" indent="-280735">
              <a:buFontTx/>
              <a:defRPr sz="2000"/>
            </a:pPr>
            <a:r>
              <a:t>Reserved for very complex fractures </a:t>
            </a:r>
          </a:p>
          <a:p>
            <a:pPr marL="280735" indent="-280735">
              <a:buFontTx/>
              <a:defRPr sz="2000"/>
            </a:pPr>
            <a:r>
              <a:t>Second operation for implant removal is common</a:t>
            </a:r>
          </a:p>
          <a:p>
            <a:pPr marL="280735" indent="-280735">
              <a:buFontTx/>
              <a:defRPr sz="2000"/>
            </a:pPr>
            <a:r>
              <a:t>Increased risk of tendon rupture</a:t>
            </a:r>
          </a:p>
        </p:txBody>
      </p:sp>
      <p:pic>
        <p:nvPicPr>
          <p:cNvPr id="415" name="Screen Shot 2020-10-26 at 11.06.23 AM.png" descr="Screen Shot 2020-10-26 at 11.06.23 AM.png"/>
          <p:cNvPicPr>
            <a:picLocks noChangeAspect="1"/>
          </p:cNvPicPr>
          <p:nvPr/>
        </p:nvPicPr>
        <p:blipFill>
          <a:blip r:embed="rId2"/>
          <a:stretch>
            <a:fillRect/>
          </a:stretch>
        </p:blipFill>
        <p:spPr>
          <a:xfrm>
            <a:off x="1427897" y="5925706"/>
            <a:ext cx="8709190" cy="899440"/>
          </a:xfrm>
          <a:prstGeom prst="rect">
            <a:avLst/>
          </a:prstGeom>
          <a:ln w="12700">
            <a:miter lim="400000"/>
          </a:ln>
        </p:spPr>
      </p:pic>
      <p:pic>
        <p:nvPicPr>
          <p:cNvPr id="416" name="Picture 2" descr="Picture 2"/>
          <p:cNvPicPr>
            <a:picLocks noChangeAspect="1"/>
          </p:cNvPicPr>
          <p:nvPr/>
        </p:nvPicPr>
        <p:blipFill>
          <a:blip r:embed="rId3"/>
          <a:stretch>
            <a:fillRect/>
          </a:stretch>
        </p:blipFill>
        <p:spPr>
          <a:xfrm>
            <a:off x="2373963" y="2416629"/>
            <a:ext cx="8242434" cy="3509077"/>
          </a:xfrm>
          <a:prstGeom prst="rect">
            <a:avLst/>
          </a:prstGeom>
          <a:ln w="12700">
            <a:miter lim="400000"/>
          </a:ln>
        </p:spPr>
      </p:pic>
      <p:sp>
        <p:nvSpPr>
          <p:cNvPr id="417" name="TextBox 7"/>
          <p:cNvSpPr txBox="1"/>
          <p:nvPr/>
        </p:nvSpPr>
        <p:spPr>
          <a:xfrm>
            <a:off x="7692141" y="2047300"/>
            <a:ext cx="2962195" cy="3330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r>
              <a:t>Credit: Jacqueline Geissler, MD</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Anchor Repair of Radiolunate Ligaments"/>
          <p:cNvSpPr txBox="1">
            <a:spLocks noGrp="1"/>
          </p:cNvSpPr>
          <p:nvPr>
            <p:ph type="title"/>
          </p:nvPr>
        </p:nvSpPr>
        <p:spPr>
          <a:xfrm>
            <a:off x="838200" y="365125"/>
            <a:ext cx="10515600" cy="1325563"/>
          </a:xfrm>
          <a:prstGeom prst="rect">
            <a:avLst/>
          </a:prstGeom>
        </p:spPr>
        <p:txBody>
          <a:bodyPr/>
          <a:lstStyle/>
          <a:p>
            <a:pPr>
              <a:defRPr sz="4500"/>
            </a:pPr>
            <a:r>
              <a:t>Anchor Repair of Radiolunate Ligaments for: </a:t>
            </a:r>
            <a:br/>
            <a:r>
              <a:rPr sz="3900"/>
              <a:t>radiocarpal dislocation cases to restore stability </a:t>
            </a:r>
          </a:p>
        </p:txBody>
      </p:sp>
      <p:sp>
        <p:nvSpPr>
          <p:cNvPr id="420" name="Restores stability to RC joint in complex cases…"/>
          <p:cNvSpPr txBox="1">
            <a:spLocks noGrp="1"/>
          </p:cNvSpPr>
          <p:nvPr>
            <p:ph type="body" sz="quarter" idx="1"/>
          </p:nvPr>
        </p:nvSpPr>
        <p:spPr>
          <a:xfrm>
            <a:off x="1484243" y="5680835"/>
            <a:ext cx="8018572" cy="1167642"/>
          </a:xfrm>
          <a:prstGeom prst="rect">
            <a:avLst/>
          </a:prstGeom>
        </p:spPr>
        <p:txBody>
          <a:bodyPr/>
          <a:lstStyle/>
          <a:p>
            <a:pPr marL="0" indent="0" defTabSz="457200">
              <a:lnSpc>
                <a:spcPct val="100000"/>
              </a:lnSpc>
              <a:spcBef>
                <a:spcPts val="0"/>
              </a:spcBef>
              <a:buSzTx/>
              <a:buNone/>
              <a:defRPr sz="1200">
                <a:solidFill>
                  <a:srgbClr val="333333"/>
                </a:solidFill>
                <a:latin typeface="Verdana"/>
                <a:ea typeface="Verdana"/>
                <a:cs typeface="Verdana"/>
                <a:sym typeface="Verdana"/>
              </a:defRPr>
            </a:pPr>
            <a:endParaRPr/>
          </a:p>
          <a:p>
            <a:pPr marL="0" indent="0" defTabSz="457200">
              <a:lnSpc>
                <a:spcPct val="100000"/>
              </a:lnSpc>
              <a:spcBef>
                <a:spcPts val="0"/>
              </a:spcBef>
              <a:buSzTx/>
              <a:buNone/>
              <a:defRPr sz="1200">
                <a:latin typeface="Verdana"/>
                <a:ea typeface="Verdana"/>
                <a:cs typeface="Verdana"/>
                <a:sym typeface="Verdana"/>
              </a:defRPr>
            </a:pPr>
            <a:r>
              <a:t>Kyle C. Bohm, Jacqueline A. Geissler, Christina M. Ward</a:t>
            </a:r>
            <a:r>
              <a:rPr>
                <a:solidFill>
                  <a:srgbClr val="333333"/>
                </a:solidFill>
              </a:rPr>
              <a:t>, Volar Radiocarpal Ligament Repair with Suture Anchors for Radiocarpal Fracture Dislocations: Case Series, J Wrist Surg , DOI: 10.1055/s-0040-1718915, Publication Date: 04 November 2020 (online)</a:t>
            </a:r>
          </a:p>
          <a:p>
            <a:pPr marL="0" indent="0" defTabSz="457200">
              <a:lnSpc>
                <a:spcPct val="100000"/>
              </a:lnSpc>
              <a:spcBef>
                <a:spcPts val="0"/>
              </a:spcBef>
              <a:buSzTx/>
              <a:buNone/>
              <a:defRPr sz="1200" u="sng">
                <a:solidFill>
                  <a:srgbClr val="0000FF"/>
                </a:solidFill>
                <a:uFill>
                  <a:solidFill>
                    <a:srgbClr val="0000FF"/>
                  </a:solidFill>
                </a:uFill>
                <a:latin typeface="Verdana"/>
                <a:ea typeface="Verdana"/>
                <a:cs typeface="Verdana"/>
                <a:sym typeface="Verdana"/>
              </a:defRPr>
            </a:pPr>
            <a:r>
              <a:rPr>
                <a:hlinkClick r:id="rId2"/>
              </a:rPr>
              <a:t>https://www.thieme-connect.com/products/ejournals/abstract/10.1055/s-0040-1718915</a:t>
            </a:r>
          </a:p>
        </p:txBody>
      </p:sp>
      <p:pic>
        <p:nvPicPr>
          <p:cNvPr id="421" name="Picture 2" descr="Picture 2"/>
          <p:cNvPicPr>
            <a:picLocks noChangeAspect="1"/>
          </p:cNvPicPr>
          <p:nvPr/>
        </p:nvPicPr>
        <p:blipFill>
          <a:blip r:embed="rId3"/>
          <a:stretch>
            <a:fillRect/>
          </a:stretch>
        </p:blipFill>
        <p:spPr>
          <a:xfrm>
            <a:off x="2274692" y="1769648"/>
            <a:ext cx="7642616" cy="3832226"/>
          </a:xfrm>
          <a:prstGeom prst="rect">
            <a:avLst/>
          </a:prstGeom>
          <a:ln w="12700">
            <a:miter lim="400000"/>
          </a:ln>
        </p:spPr>
      </p:pic>
      <p:sp>
        <p:nvSpPr>
          <p:cNvPr id="422" name="TextBox 4"/>
          <p:cNvSpPr txBox="1"/>
          <p:nvPr/>
        </p:nvSpPr>
        <p:spPr>
          <a:xfrm>
            <a:off x="7104412" y="5601873"/>
            <a:ext cx="2962195" cy="3330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r>
              <a:t>Credit: Jacqueline Geissler, MD</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Advanced Techniques Arthroscopy-assisted"/>
          <p:cNvSpPr txBox="1">
            <a:spLocks noGrp="1"/>
          </p:cNvSpPr>
          <p:nvPr>
            <p:ph type="title" idx="4294967295"/>
          </p:nvPr>
        </p:nvSpPr>
        <p:spPr>
          <a:xfrm>
            <a:off x="609600" y="92072"/>
            <a:ext cx="10972800" cy="1508130"/>
          </a:xfrm>
          <a:prstGeom prst="rect">
            <a:avLst/>
          </a:prstGeom>
        </p:spPr>
        <p:txBody>
          <a:bodyPr lIns="46037" tIns="46037" rIns="46037" bIns="46037"/>
          <a:lstStyle/>
          <a:p>
            <a:r>
              <a:t>Advanced Techniques</a:t>
            </a:r>
            <a:br/>
            <a:r>
              <a:t>Arthroscopy-assisted</a:t>
            </a:r>
          </a:p>
        </p:txBody>
      </p:sp>
      <p:sp>
        <p:nvSpPr>
          <p:cNvPr id="425" name="reduce articular incongruities…"/>
          <p:cNvSpPr txBox="1">
            <a:spLocks noGrp="1"/>
          </p:cNvSpPr>
          <p:nvPr>
            <p:ph type="body" idx="4294967295"/>
          </p:nvPr>
        </p:nvSpPr>
        <p:spPr>
          <a:xfrm>
            <a:off x="609600" y="1600200"/>
            <a:ext cx="10972800" cy="5257800"/>
          </a:xfrm>
          <a:prstGeom prst="rect">
            <a:avLst/>
          </a:prstGeom>
        </p:spPr>
        <p:txBody>
          <a:bodyPr lIns="46037" tIns="46037" rIns="46037" bIns="46037"/>
          <a:lstStyle/>
          <a:p>
            <a:pPr marL="310814" indent="-310814">
              <a:buFontTx/>
              <a:defRPr sz="3100"/>
            </a:pPr>
            <a:r>
              <a:t>Reduce articular incongruities</a:t>
            </a:r>
          </a:p>
          <a:p>
            <a:pPr marL="310814" indent="-310814">
              <a:buFontTx/>
              <a:defRPr sz="3100"/>
            </a:pPr>
            <a:r>
              <a:t>Diagnose  and treat associated soft tissue lesions</a:t>
            </a:r>
          </a:p>
          <a:p>
            <a:pPr marL="310814" indent="-310814">
              <a:buFontTx/>
              <a:defRPr sz="3100"/>
            </a:pPr>
            <a:r>
              <a:t>Minimally invasive</a:t>
            </a:r>
          </a:p>
        </p:txBody>
      </p:sp>
      <p:pic>
        <p:nvPicPr>
          <p:cNvPr id="426" name="image.png" descr="image.png"/>
          <p:cNvPicPr>
            <a:picLocks noChangeAspect="1"/>
          </p:cNvPicPr>
          <p:nvPr/>
        </p:nvPicPr>
        <p:blipFill>
          <a:blip r:embed="rId3"/>
          <a:srcRect l="4650" t="9547" r="9300" b="2137"/>
          <a:stretch>
            <a:fillRect/>
          </a:stretch>
        </p:blipFill>
        <p:spPr>
          <a:xfrm>
            <a:off x="4343398" y="3657598"/>
            <a:ext cx="2819402" cy="2819404"/>
          </a:xfrm>
          <a:prstGeom prst="rect">
            <a:avLst/>
          </a:prstGeom>
          <a:ln w="12700">
            <a:solidFill>
              <a:srgbClr val="5F5F5F"/>
            </a:solidFill>
          </a:ln>
        </p:spPr>
      </p:pic>
      <p:pic>
        <p:nvPicPr>
          <p:cNvPr id="427" name="image.png" descr="image.png"/>
          <p:cNvPicPr>
            <a:picLocks noChangeAspect="1"/>
          </p:cNvPicPr>
          <p:nvPr/>
        </p:nvPicPr>
        <p:blipFill>
          <a:blip r:embed="rId4"/>
          <a:stretch>
            <a:fillRect/>
          </a:stretch>
        </p:blipFill>
        <p:spPr>
          <a:xfrm>
            <a:off x="1752600" y="3886200"/>
            <a:ext cx="2590800" cy="2108200"/>
          </a:xfrm>
          <a:prstGeom prst="rect">
            <a:avLst/>
          </a:prstGeom>
          <a:ln w="12700">
            <a:solidFill>
              <a:srgbClr val="5F5F5F"/>
            </a:solidFill>
          </a:ln>
        </p:spPr>
      </p:pic>
      <p:pic>
        <p:nvPicPr>
          <p:cNvPr id="428" name="image.png" descr="image.png"/>
          <p:cNvPicPr>
            <a:picLocks noChangeAspect="1"/>
          </p:cNvPicPr>
          <p:nvPr/>
        </p:nvPicPr>
        <p:blipFill>
          <a:blip r:embed="rId5"/>
          <a:srcRect r="3282"/>
          <a:stretch>
            <a:fillRect/>
          </a:stretch>
        </p:blipFill>
        <p:spPr>
          <a:xfrm>
            <a:off x="7391399" y="3886200"/>
            <a:ext cx="2667004" cy="2151065"/>
          </a:xfrm>
          <a:prstGeom prst="rect">
            <a:avLst/>
          </a:prstGeom>
          <a:ln w="12700">
            <a:solidFill>
              <a:srgbClr val="5F5F5F"/>
            </a:solidFill>
          </a:ln>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Malunion of Distal Radius Fractures"/>
          <p:cNvSpPr txBox="1">
            <a:spLocks noGrp="1"/>
          </p:cNvSpPr>
          <p:nvPr>
            <p:ph type="title" idx="4294967295"/>
          </p:nvPr>
        </p:nvSpPr>
        <p:spPr>
          <a:xfrm>
            <a:off x="609600" y="92072"/>
            <a:ext cx="10972800" cy="1508130"/>
          </a:xfrm>
          <a:prstGeom prst="rect">
            <a:avLst/>
          </a:prstGeom>
        </p:spPr>
        <p:txBody>
          <a:bodyPr/>
          <a:lstStyle/>
          <a:p>
            <a:r>
              <a:t>Malunion of Distal Radius Fractures</a:t>
            </a:r>
          </a:p>
        </p:txBody>
      </p:sp>
      <p:sp>
        <p:nvSpPr>
          <p:cNvPr id="433" name="Changes load-bearing patterns on the distal radius and load sharing between the radius and ulna…"/>
          <p:cNvSpPr txBox="1">
            <a:spLocks noGrp="1"/>
          </p:cNvSpPr>
          <p:nvPr>
            <p:ph type="body" idx="4294967295"/>
          </p:nvPr>
        </p:nvSpPr>
        <p:spPr>
          <a:xfrm>
            <a:off x="609600" y="1600200"/>
            <a:ext cx="10972800" cy="5257800"/>
          </a:xfrm>
          <a:prstGeom prst="rect">
            <a:avLst/>
          </a:prstGeom>
        </p:spPr>
        <p:txBody>
          <a:bodyPr/>
          <a:lstStyle/>
          <a:p>
            <a:pPr marL="0" indent="0">
              <a:buSzTx/>
              <a:buNone/>
            </a:pPr>
            <a:r>
              <a:t>Changes load-bearing patterns on the distal radius and load sharing between the radius and ulna</a:t>
            </a:r>
          </a:p>
          <a:p>
            <a:pPr marL="0" indent="0">
              <a:buSzTx/>
              <a:buNone/>
            </a:pPr>
            <a:r>
              <a:t>Often leads to arthrosis</a:t>
            </a:r>
          </a:p>
          <a:p>
            <a:pPr marL="0" indent="0">
              <a:buSzTx/>
              <a:buNone/>
            </a:pPr>
            <a:endParaRPr/>
          </a:p>
          <a:p>
            <a:pPr marL="0" indent="0">
              <a:buSzTx/>
              <a:buNone/>
              <a:defRPr sz="1700"/>
            </a:pPr>
            <a:r>
              <a:t>Diego L. Fernandez, Reconstructive Procedures for Malunion and Traumatic Arthritis, Orthopedic Clinics of North America, Volume 24, Issue 2,1993,Pages 341-363,ISSN 0030-5898,</a:t>
            </a:r>
          </a:p>
          <a:p>
            <a:pPr marL="0" indent="0">
              <a:buSzTx/>
              <a:buNone/>
              <a:defRPr sz="1700"/>
            </a:pPr>
            <a:r>
              <a:t>https://doi.org/10.1016/S0030-5898(21)00022-5.</a:t>
            </a:r>
          </a:p>
          <a:p>
            <a:pPr marL="0" indent="0">
              <a:buSzTx/>
              <a:buNone/>
              <a:defRPr sz="1700" u="sng">
                <a:solidFill>
                  <a:srgbClr val="0000FF"/>
                </a:solidFill>
                <a:uFill>
                  <a:solidFill>
                    <a:srgbClr val="0000FF"/>
                  </a:solidFill>
                </a:uFill>
              </a:defRPr>
            </a:pPr>
            <a:r>
              <a:rPr>
                <a:hlinkClick r:id="rId2"/>
              </a:rPr>
              <a:t>https://www.sciencedirect.com/science/article/pii/S0030589821000225</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iagnosis: Diagnostic Tests and Examination"/>
          <p:cNvSpPr txBox="1">
            <a:spLocks noGrp="1"/>
          </p:cNvSpPr>
          <p:nvPr>
            <p:ph type="title" idx="4294967295"/>
          </p:nvPr>
        </p:nvSpPr>
        <p:spPr>
          <a:xfrm>
            <a:off x="609600" y="92072"/>
            <a:ext cx="10972800" cy="1508130"/>
          </a:xfrm>
          <a:prstGeom prst="rect">
            <a:avLst/>
          </a:prstGeom>
        </p:spPr>
        <p:txBody>
          <a:bodyPr/>
          <a:lstStyle>
            <a:lvl1pPr>
              <a:defRPr sz="4800"/>
            </a:lvl1pPr>
          </a:lstStyle>
          <a:p>
            <a:r>
              <a:t>Diagnosis: Diagnostic Tests and Examination</a:t>
            </a:r>
          </a:p>
        </p:txBody>
      </p:sp>
      <p:sp>
        <p:nvSpPr>
          <p:cNvPr id="125" name="Radiographs of the injured wrist…"/>
          <p:cNvSpPr txBox="1">
            <a:spLocks noGrp="1"/>
          </p:cNvSpPr>
          <p:nvPr>
            <p:ph type="body" sz="half" idx="4294967295"/>
          </p:nvPr>
        </p:nvSpPr>
        <p:spPr>
          <a:xfrm>
            <a:off x="609599" y="1600200"/>
            <a:ext cx="6144535" cy="5257800"/>
          </a:xfrm>
          <a:prstGeom prst="rect">
            <a:avLst/>
          </a:prstGeom>
        </p:spPr>
        <p:txBody>
          <a:bodyPr/>
          <a:lstStyle/>
          <a:p>
            <a:pPr marL="350920" indent="-350920">
              <a:buFontTx/>
              <a:defRPr sz="3500"/>
            </a:pPr>
            <a:r>
              <a:t>Radiographs of the injured wrist</a:t>
            </a:r>
          </a:p>
          <a:p>
            <a:pPr marL="350920" indent="-350920">
              <a:buFontTx/>
              <a:defRPr sz="3500"/>
            </a:pPr>
            <a:r>
              <a:t>Radiographs of other areas, if symptoms warrant.</a:t>
            </a:r>
          </a:p>
          <a:p>
            <a:pPr marL="350920" indent="-350920">
              <a:buFontTx/>
              <a:defRPr sz="3500"/>
            </a:pPr>
            <a:r>
              <a:t>CT scan of the distal radius in cases with complex intra-articular injury or unclear DRUJ involvement </a:t>
            </a:r>
          </a:p>
        </p:txBody>
      </p:sp>
      <p:pic>
        <p:nvPicPr>
          <p:cNvPr id="126" name="Screen Shot 2021-03-28 at 1.04.38 PM.png" descr="Screen Shot 2021-03-28 at 1.04.38 PM.png"/>
          <p:cNvPicPr>
            <a:picLocks noChangeAspect="1"/>
          </p:cNvPicPr>
          <p:nvPr/>
        </p:nvPicPr>
        <p:blipFill>
          <a:blip r:embed="rId2"/>
          <a:stretch>
            <a:fillRect/>
          </a:stretch>
        </p:blipFill>
        <p:spPr>
          <a:xfrm rot="16200000">
            <a:off x="8085370" y="2300709"/>
            <a:ext cx="5080002" cy="2889194"/>
          </a:xfrm>
          <a:prstGeom prst="rect">
            <a:avLst/>
          </a:prstGeom>
          <a:ln w="12700">
            <a:miter lim="400000"/>
          </a:ln>
        </p:spPr>
      </p:pic>
      <p:pic>
        <p:nvPicPr>
          <p:cNvPr id="127" name="Screen Shot 2021-03-28 at 12.50.05 PM.png" descr="Screen Shot 2021-03-28 at 12.50.05 PM.png"/>
          <p:cNvPicPr>
            <a:picLocks noChangeAspect="1"/>
          </p:cNvPicPr>
          <p:nvPr/>
        </p:nvPicPr>
        <p:blipFill>
          <a:blip r:embed="rId3"/>
          <a:stretch>
            <a:fillRect/>
          </a:stretch>
        </p:blipFill>
        <p:spPr>
          <a:xfrm>
            <a:off x="6394560" y="1230911"/>
            <a:ext cx="2751355" cy="3656285"/>
          </a:xfrm>
          <a:prstGeom prst="rect">
            <a:avLst/>
          </a:prstGeom>
          <a:ln w="12700">
            <a:miter lim="400000"/>
          </a:ln>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Malunion of Distal Radius Fractures"/>
          <p:cNvSpPr txBox="1">
            <a:spLocks noGrp="1"/>
          </p:cNvSpPr>
          <p:nvPr>
            <p:ph type="title" idx="4294967295"/>
          </p:nvPr>
        </p:nvSpPr>
        <p:spPr>
          <a:xfrm>
            <a:off x="609600" y="92072"/>
            <a:ext cx="10972800" cy="1508130"/>
          </a:xfrm>
          <a:prstGeom prst="rect">
            <a:avLst/>
          </a:prstGeom>
        </p:spPr>
        <p:txBody>
          <a:bodyPr/>
          <a:lstStyle>
            <a:lvl1pPr>
              <a:defRPr sz="4600"/>
            </a:lvl1pPr>
          </a:lstStyle>
          <a:p>
            <a:r>
              <a:t>Malunion of Distal Radius Fractures</a:t>
            </a:r>
          </a:p>
        </p:txBody>
      </p:sp>
      <p:sp>
        <p:nvSpPr>
          <p:cNvPr id="436" name="Not a considerable issue in older patients &gt;60y/o…"/>
          <p:cNvSpPr txBox="1">
            <a:spLocks noGrp="1"/>
          </p:cNvSpPr>
          <p:nvPr>
            <p:ph type="body" idx="4294967295"/>
          </p:nvPr>
        </p:nvSpPr>
        <p:spPr>
          <a:xfrm>
            <a:off x="609600" y="1315572"/>
            <a:ext cx="10972800" cy="5257805"/>
          </a:xfrm>
          <a:prstGeom prst="rect">
            <a:avLst/>
          </a:prstGeom>
        </p:spPr>
        <p:txBody>
          <a:bodyPr/>
          <a:lstStyle/>
          <a:p>
            <a:pPr marL="310814" indent="-310814">
              <a:buFontTx/>
              <a:defRPr sz="3100">
                <a:solidFill>
                  <a:srgbClr val="0433FF"/>
                </a:solidFill>
              </a:defRPr>
            </a:pPr>
            <a:r>
              <a:t>Not a considerable issue in older patients &gt;60y/o</a:t>
            </a:r>
          </a:p>
          <a:p>
            <a:pPr marL="1475585" lvl="1" indent="-310815">
              <a:buFontTx/>
              <a:defRPr sz="3100"/>
            </a:pPr>
            <a:r>
              <a:t>Functional outcomes not significantly different </a:t>
            </a:r>
          </a:p>
          <a:p>
            <a:pPr marL="310814" indent="-310814">
              <a:buFontTx/>
              <a:defRPr sz="3100">
                <a:solidFill>
                  <a:srgbClr val="FF9900"/>
                </a:solidFill>
              </a:defRPr>
            </a:pPr>
            <a:endParaRPr/>
          </a:p>
          <a:p>
            <a:pPr marL="310814" indent="-310814">
              <a:buFontTx/>
              <a:defRPr sz="3100">
                <a:solidFill>
                  <a:srgbClr val="FF9900"/>
                </a:solidFill>
              </a:defRPr>
            </a:pPr>
            <a:endParaRPr/>
          </a:p>
          <a:p>
            <a:pPr marL="310814" indent="-310814">
              <a:buFontTx/>
              <a:defRPr sz="3100">
                <a:solidFill>
                  <a:srgbClr val="FF9900"/>
                </a:solidFill>
              </a:defRPr>
            </a:pPr>
            <a:endParaRPr/>
          </a:p>
          <a:p>
            <a:pPr marL="310814" indent="-310814">
              <a:buFontTx/>
              <a:defRPr sz="3100">
                <a:solidFill>
                  <a:srgbClr val="0433FF"/>
                </a:solidFill>
              </a:defRPr>
            </a:pPr>
            <a:r>
              <a:t>May require osteotomy and revision fixation (younger patients)</a:t>
            </a:r>
          </a:p>
          <a:p>
            <a:pPr marL="310814" indent="-310814">
              <a:buFontTx/>
              <a:defRPr sz="3100"/>
            </a:pPr>
            <a:r>
              <a:t>Plating depending on malunion</a:t>
            </a:r>
          </a:p>
          <a:p>
            <a:pPr marL="691814" lvl="1" indent="-310814">
              <a:spcBef>
                <a:spcPts val="0"/>
              </a:spcBef>
              <a:buFontTx/>
              <a:defRPr sz="3100"/>
            </a:pPr>
            <a:r>
              <a:t>+/- bone graft</a:t>
            </a:r>
          </a:p>
        </p:txBody>
      </p:sp>
      <p:pic>
        <p:nvPicPr>
          <p:cNvPr id="437" name="Screen Shot 2020-10-26 at 11.49.10 AM.png" descr="Screen Shot 2020-10-26 at 11.49.10 AM.png"/>
          <p:cNvPicPr>
            <a:picLocks noChangeAspect="1"/>
          </p:cNvPicPr>
          <p:nvPr/>
        </p:nvPicPr>
        <p:blipFill>
          <a:blip r:embed="rId2"/>
          <a:stretch>
            <a:fillRect/>
          </a:stretch>
        </p:blipFill>
        <p:spPr>
          <a:xfrm>
            <a:off x="1286932" y="2533732"/>
            <a:ext cx="9144003" cy="605201"/>
          </a:xfrm>
          <a:prstGeom prst="rect">
            <a:avLst/>
          </a:prstGeom>
          <a:ln w="12700">
            <a:miter lim="400000"/>
          </a:ln>
        </p:spPr>
      </p:pic>
      <p:pic>
        <p:nvPicPr>
          <p:cNvPr id="438" name="Screen Shot 2020-10-26 at 11.52.51 AM.png" descr="Screen Shot 2020-10-26 at 11.52.51 AM.png"/>
          <p:cNvPicPr>
            <a:picLocks noChangeAspect="1"/>
          </p:cNvPicPr>
          <p:nvPr/>
        </p:nvPicPr>
        <p:blipFill>
          <a:blip r:embed="rId3"/>
          <a:stretch>
            <a:fillRect/>
          </a:stretch>
        </p:blipFill>
        <p:spPr>
          <a:xfrm>
            <a:off x="1286932" y="3141840"/>
            <a:ext cx="9144003" cy="826334"/>
          </a:xfrm>
          <a:prstGeom prst="rect">
            <a:avLst/>
          </a:prstGeom>
          <a:ln w="12700">
            <a:miter lim="400000"/>
          </a:ln>
        </p:spPr>
      </p:pic>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Nonunion of Distal Radius Fractures"/>
          <p:cNvSpPr txBox="1">
            <a:spLocks noGrp="1"/>
          </p:cNvSpPr>
          <p:nvPr>
            <p:ph type="title" idx="4294967295"/>
          </p:nvPr>
        </p:nvSpPr>
        <p:spPr>
          <a:xfrm>
            <a:off x="609600" y="92072"/>
            <a:ext cx="10972800" cy="1508130"/>
          </a:xfrm>
          <a:prstGeom prst="rect">
            <a:avLst/>
          </a:prstGeom>
        </p:spPr>
        <p:txBody>
          <a:bodyPr/>
          <a:lstStyle>
            <a:lvl1pPr>
              <a:defRPr sz="4900"/>
            </a:lvl1pPr>
          </a:lstStyle>
          <a:p>
            <a:r>
              <a:t>Nonunion of Distal Radius Fractures</a:t>
            </a:r>
          </a:p>
        </p:txBody>
      </p:sp>
      <p:sp>
        <p:nvSpPr>
          <p:cNvPr id="441" name="Internal Factors…"/>
          <p:cNvSpPr txBox="1">
            <a:spLocks noGrp="1"/>
          </p:cNvSpPr>
          <p:nvPr>
            <p:ph type="body" idx="4294967295"/>
          </p:nvPr>
        </p:nvSpPr>
        <p:spPr>
          <a:xfrm>
            <a:off x="609600" y="1244747"/>
            <a:ext cx="10972800" cy="5257803"/>
          </a:xfrm>
          <a:prstGeom prst="rect">
            <a:avLst/>
          </a:prstGeom>
        </p:spPr>
        <p:txBody>
          <a:bodyPr/>
          <a:lstStyle/>
          <a:p>
            <a:pPr marL="360947" indent="-360947">
              <a:buFontTx/>
              <a:defRPr sz="3600"/>
            </a:pPr>
            <a:r>
              <a:t>Rare</a:t>
            </a:r>
          </a:p>
          <a:p>
            <a:pPr marL="360947" indent="-360947">
              <a:buFontTx/>
              <a:defRPr sz="3600"/>
            </a:pPr>
            <a:r>
              <a:t>Internal Factors</a:t>
            </a:r>
          </a:p>
          <a:p>
            <a:pPr marL="1525718" lvl="1" indent="-360947">
              <a:buFontTx/>
              <a:defRPr sz="3600"/>
            </a:pPr>
            <a:r>
              <a:t>Poor reduction or fixation</a:t>
            </a:r>
          </a:p>
          <a:p>
            <a:pPr marL="360947" indent="-360947">
              <a:buFontTx/>
              <a:defRPr sz="3600"/>
            </a:pPr>
            <a:r>
              <a:t>External Factors</a:t>
            </a:r>
          </a:p>
          <a:p>
            <a:pPr marL="1525718" lvl="1" indent="-360947">
              <a:buFontTx/>
              <a:defRPr sz="3600"/>
            </a:pPr>
            <a:r>
              <a:t>Nutrition</a:t>
            </a:r>
          </a:p>
          <a:p>
            <a:pPr marL="1525718" lvl="1" indent="-360947">
              <a:buFontTx/>
              <a:defRPr sz="3600"/>
            </a:pPr>
            <a:r>
              <a:t>Patient compliance</a:t>
            </a:r>
          </a:p>
          <a:p>
            <a:pPr marL="1525718" lvl="1" indent="-360947">
              <a:buFontTx/>
              <a:defRPr sz="3600"/>
            </a:pPr>
            <a:endParaRPr/>
          </a:p>
          <a:p>
            <a:pPr marL="140367" indent="-140367" defTabSz="457200">
              <a:lnSpc>
                <a:spcPct val="100000"/>
              </a:lnSpc>
              <a:spcBef>
                <a:spcPts val="0"/>
              </a:spcBef>
              <a:buFontTx/>
              <a:defRPr sz="1400">
                <a:latin typeface="+mj-lt"/>
                <a:ea typeface="+mj-ea"/>
                <a:cs typeface="+mj-cs"/>
                <a:sym typeface="Helvetica"/>
              </a:defRPr>
            </a:pPr>
            <a:r>
              <a:t>Prommersberger, Karl-Josef MD</a:t>
            </a:r>
            <a:r>
              <a:rPr sz="1000"/>
              <a:t>*</a:t>
            </a:r>
            <a:r>
              <a:t>; Fernandez, Diego L MD</a:t>
            </a:r>
            <a:r>
              <a:rPr sz="1000"/>
              <a:t>†</a:t>
            </a:r>
            <a:r>
              <a:t> Nonunion of Distal Radius Fractures, Clinical Orthopaedics and Related Research: February 2004 - Volume 419 - Issue - p 51-56</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moking"/>
          <p:cNvSpPr txBox="1">
            <a:spLocks noGrp="1"/>
          </p:cNvSpPr>
          <p:nvPr>
            <p:ph type="title" idx="4294967295"/>
          </p:nvPr>
        </p:nvSpPr>
        <p:spPr>
          <a:xfrm>
            <a:off x="609600" y="92072"/>
            <a:ext cx="10972800" cy="1508130"/>
          </a:xfrm>
          <a:prstGeom prst="rect">
            <a:avLst/>
          </a:prstGeom>
        </p:spPr>
        <p:txBody>
          <a:bodyPr/>
          <a:lstStyle>
            <a:lvl1pPr>
              <a:defRPr sz="5000"/>
            </a:lvl1pPr>
          </a:lstStyle>
          <a:p>
            <a:r>
              <a:t>Smoking</a:t>
            </a:r>
          </a:p>
        </p:txBody>
      </p:sp>
      <p:sp>
        <p:nvSpPr>
          <p:cNvPr id="444" name="Important part of the patient history…"/>
          <p:cNvSpPr txBox="1">
            <a:spLocks noGrp="1"/>
          </p:cNvSpPr>
          <p:nvPr>
            <p:ph type="body" idx="4294967295"/>
          </p:nvPr>
        </p:nvSpPr>
        <p:spPr>
          <a:xfrm>
            <a:off x="609600" y="1600200"/>
            <a:ext cx="10972800" cy="5257800"/>
          </a:xfrm>
          <a:prstGeom prst="rect">
            <a:avLst/>
          </a:prstGeom>
        </p:spPr>
        <p:txBody>
          <a:bodyPr/>
          <a:lstStyle/>
          <a:p>
            <a:pPr marL="360947" indent="-360947">
              <a:buFontTx/>
              <a:defRPr sz="3600"/>
            </a:pPr>
            <a:r>
              <a:t>Important part of the patient history</a:t>
            </a:r>
          </a:p>
          <a:p>
            <a:pPr marL="360947" indent="-360947">
              <a:buFontTx/>
              <a:defRPr sz="3600"/>
            </a:pPr>
            <a:r>
              <a:t>Best if patients can quit smoking</a:t>
            </a:r>
          </a:p>
          <a:p>
            <a:pPr marL="360947" indent="-360947">
              <a:buFontTx/>
              <a:defRPr sz="3600"/>
            </a:pPr>
            <a:r>
              <a:t>Low intensity ultrasound (bone stim) can accelerate healing in smokers</a:t>
            </a:r>
          </a:p>
        </p:txBody>
      </p:sp>
      <p:pic>
        <p:nvPicPr>
          <p:cNvPr id="445" name="Screen Shot 2020-10-26 at 11.20.29 AM.png" descr="Screen Shot 2020-10-26 at 11.20.29 AM.png"/>
          <p:cNvPicPr>
            <a:picLocks noChangeAspect="1"/>
          </p:cNvPicPr>
          <p:nvPr/>
        </p:nvPicPr>
        <p:blipFill>
          <a:blip r:embed="rId2"/>
          <a:stretch>
            <a:fillRect/>
          </a:stretch>
        </p:blipFill>
        <p:spPr>
          <a:xfrm>
            <a:off x="1524000" y="5675345"/>
            <a:ext cx="9144000" cy="823186"/>
          </a:xfrm>
          <a:prstGeom prst="rect">
            <a:avLst/>
          </a:prstGeom>
          <a:ln w="12700">
            <a:miter lim="400000"/>
          </a:ln>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Specific complications of distal radius fracture ORIF"/>
          <p:cNvSpPr txBox="1">
            <a:spLocks noGrp="1"/>
          </p:cNvSpPr>
          <p:nvPr>
            <p:ph type="title" idx="4294967295"/>
          </p:nvPr>
        </p:nvSpPr>
        <p:spPr>
          <a:xfrm>
            <a:off x="609600" y="92072"/>
            <a:ext cx="10972800" cy="1508130"/>
          </a:xfrm>
          <a:prstGeom prst="rect">
            <a:avLst/>
          </a:prstGeom>
        </p:spPr>
        <p:txBody>
          <a:bodyPr/>
          <a:lstStyle>
            <a:lvl1pPr>
              <a:defRPr sz="4700"/>
            </a:lvl1pPr>
          </a:lstStyle>
          <a:p>
            <a:r>
              <a:t>Specific complications of distal radius fracture ORIF</a:t>
            </a:r>
          </a:p>
        </p:txBody>
      </p:sp>
      <p:sp>
        <p:nvSpPr>
          <p:cNvPr id="448" name="Tendon rupture…"/>
          <p:cNvSpPr txBox="1">
            <a:spLocks noGrp="1"/>
          </p:cNvSpPr>
          <p:nvPr>
            <p:ph type="body" idx="4294967295"/>
          </p:nvPr>
        </p:nvSpPr>
        <p:spPr>
          <a:xfrm>
            <a:off x="365892" y="1600200"/>
            <a:ext cx="11853889" cy="5257800"/>
          </a:xfrm>
          <a:prstGeom prst="rect">
            <a:avLst/>
          </a:prstGeom>
        </p:spPr>
        <p:txBody>
          <a:bodyPr/>
          <a:lstStyle/>
          <a:p>
            <a:pPr marL="350920" indent="-350920">
              <a:buFontTx/>
              <a:defRPr sz="3500"/>
            </a:pPr>
            <a:r>
              <a:t>Tendon rupture</a:t>
            </a:r>
          </a:p>
          <a:p>
            <a:pPr marL="1515691" lvl="1" indent="-350921">
              <a:buFontTx/>
              <a:defRPr sz="3500"/>
            </a:pPr>
            <a:r>
              <a:t>Extensor or flexor, most common EPL or FPL</a:t>
            </a:r>
          </a:p>
          <a:p>
            <a:pPr marL="1515691" lvl="1" indent="-350921">
              <a:buFontTx/>
              <a:defRPr sz="3500"/>
            </a:pPr>
            <a:r>
              <a:t>Screw tips or volar plate within 3mm of articular surface</a:t>
            </a:r>
          </a:p>
          <a:p>
            <a:pPr marL="350920" indent="-350920">
              <a:buFontTx/>
              <a:defRPr sz="3500"/>
            </a:pPr>
            <a:r>
              <a:t>Nerve injury</a:t>
            </a:r>
          </a:p>
          <a:p>
            <a:pPr marL="731921" lvl="1" indent="-350920">
              <a:buFontTx/>
              <a:defRPr sz="3500"/>
            </a:pPr>
            <a:r>
              <a:t>	Median or superficial radial</a:t>
            </a:r>
          </a:p>
          <a:p>
            <a:pPr marL="350920" indent="-350920">
              <a:buFontTx/>
              <a:defRPr sz="3500"/>
            </a:pPr>
            <a:r>
              <a:t>CRPS/RSD</a:t>
            </a:r>
          </a:p>
          <a:p>
            <a:pPr marL="350920" indent="-350920">
              <a:buFontTx/>
              <a:defRPr sz="3500"/>
            </a:pPr>
            <a:r>
              <a:t>Vitamin C may not be of benefit, though still AAOS guideline</a:t>
            </a:r>
          </a:p>
          <a:p>
            <a:pPr marL="0" indent="0" defTabSz="457200">
              <a:lnSpc>
                <a:spcPct val="100000"/>
              </a:lnSpc>
              <a:spcBef>
                <a:spcPts val="0"/>
              </a:spcBef>
              <a:buSzTx/>
              <a:buNone/>
              <a:defRPr sz="1400">
                <a:latin typeface="+mj-lt"/>
                <a:ea typeface="+mj-ea"/>
                <a:cs typeface="+mj-cs"/>
                <a:sym typeface="Helvetica"/>
              </a:defRPr>
            </a:pPr>
            <a:r>
              <a:t>Özkan, Sezai MD; Teunis, Teun MD, PhD; Ring, David C. MD, PhD; Chen, Neal C. MD What Is the Effect of Vitamin C on Finger Stiffness After Distal Radius Fracture? A Double-blind, Placebo-controlled Randomized Trial, Clinical Orthopaedics and Related Research: October 2019 - Volume 477 - Issue 10 - p 2278-2286 doi: 10.1097/CORR.0000000000000807</a:t>
            </a: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Conclusions"/>
          <p:cNvSpPr txBox="1">
            <a:spLocks noGrp="1"/>
          </p:cNvSpPr>
          <p:nvPr>
            <p:ph type="title" idx="4294967295"/>
          </p:nvPr>
        </p:nvSpPr>
        <p:spPr>
          <a:xfrm>
            <a:off x="609600" y="92072"/>
            <a:ext cx="10972800" cy="1508130"/>
          </a:xfrm>
          <a:prstGeom prst="rect">
            <a:avLst/>
          </a:prstGeom>
        </p:spPr>
        <p:txBody>
          <a:bodyPr/>
          <a:lstStyle>
            <a:lvl1pPr>
              <a:defRPr sz="5100"/>
            </a:lvl1pPr>
          </a:lstStyle>
          <a:p>
            <a:r>
              <a:t>Conclusions</a:t>
            </a:r>
          </a:p>
        </p:txBody>
      </p:sp>
      <p:sp>
        <p:nvSpPr>
          <p:cNvPr id="451" name="Many options for treatment of distal radius fractures…"/>
          <p:cNvSpPr txBox="1">
            <a:spLocks noGrp="1"/>
          </p:cNvSpPr>
          <p:nvPr>
            <p:ph type="body" idx="4294967295"/>
          </p:nvPr>
        </p:nvSpPr>
        <p:spPr>
          <a:xfrm>
            <a:off x="609600" y="1600200"/>
            <a:ext cx="10972800" cy="3657600"/>
          </a:xfrm>
          <a:prstGeom prst="rect">
            <a:avLst/>
          </a:prstGeom>
        </p:spPr>
        <p:txBody>
          <a:bodyPr/>
          <a:lstStyle/>
          <a:p>
            <a:pPr marL="0" indent="0">
              <a:buSzTx/>
              <a:buNone/>
              <a:defRPr sz="3400"/>
            </a:pPr>
            <a:r>
              <a:t>Many options for treatment of distal radius fractures</a:t>
            </a:r>
          </a:p>
          <a:p>
            <a:pPr marL="0" indent="0">
              <a:buSzTx/>
              <a:buNone/>
              <a:defRPr sz="3400"/>
            </a:pPr>
            <a:r>
              <a:t>Patient factors must be included when considering treatment options</a:t>
            </a:r>
          </a:p>
          <a:p>
            <a:pPr marL="0" indent="0">
              <a:buSzTx/>
              <a:buNone/>
              <a:defRPr sz="3400"/>
            </a:pPr>
            <a:r>
              <a:t>Important to maintain proficiency with and understand all of them as many have specific applications </a:t>
            </a:r>
          </a:p>
          <a:p>
            <a:pPr marL="0" indent="0">
              <a:buSzTx/>
              <a:buNone/>
              <a:defRPr sz="3400"/>
            </a:pPr>
            <a:r>
              <a:t>Continuously evolving </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Conclusions"/>
          <p:cNvSpPr txBox="1">
            <a:spLocks noGrp="1"/>
          </p:cNvSpPr>
          <p:nvPr>
            <p:ph type="title" idx="4294967295"/>
          </p:nvPr>
        </p:nvSpPr>
        <p:spPr>
          <a:xfrm>
            <a:off x="609600" y="92072"/>
            <a:ext cx="10972800" cy="1508130"/>
          </a:xfrm>
          <a:prstGeom prst="rect">
            <a:avLst/>
          </a:prstGeom>
        </p:spPr>
        <p:txBody>
          <a:bodyPr/>
          <a:lstStyle>
            <a:lvl1pPr>
              <a:defRPr sz="5700"/>
            </a:lvl1pPr>
          </a:lstStyle>
          <a:p>
            <a:r>
              <a:t>Conclusions</a:t>
            </a:r>
          </a:p>
        </p:txBody>
      </p:sp>
      <p:sp>
        <p:nvSpPr>
          <p:cNvPr id="454" name="Plating techniques allow for more accurate and rigid fixation of fragments…"/>
          <p:cNvSpPr txBox="1">
            <a:spLocks noGrp="1"/>
          </p:cNvSpPr>
          <p:nvPr>
            <p:ph type="body" idx="4294967295"/>
          </p:nvPr>
        </p:nvSpPr>
        <p:spPr>
          <a:xfrm>
            <a:off x="609600" y="1600200"/>
            <a:ext cx="10972800" cy="5257800"/>
          </a:xfrm>
          <a:prstGeom prst="rect">
            <a:avLst/>
          </a:prstGeom>
        </p:spPr>
        <p:txBody>
          <a:bodyPr/>
          <a:lstStyle/>
          <a:p>
            <a:pPr marL="0" indent="0">
              <a:spcBef>
                <a:spcPts val="600"/>
              </a:spcBef>
              <a:buSzTx/>
              <a:buNone/>
              <a:defRPr sz="3000"/>
            </a:pPr>
            <a:r>
              <a:t>Plating techniques allow for more accurate and rigid fixation of fragments with more reliable outcomes.</a:t>
            </a:r>
          </a:p>
          <a:p>
            <a:pPr marL="0" indent="0">
              <a:buSzTx/>
              <a:buNone/>
              <a:defRPr sz="3000"/>
            </a:pPr>
            <a:endParaRPr/>
          </a:p>
          <a:p>
            <a:pPr marL="0" indent="0">
              <a:spcBef>
                <a:spcPts val="600"/>
              </a:spcBef>
              <a:buSzTx/>
              <a:buNone/>
              <a:defRPr sz="3000"/>
            </a:pPr>
            <a:r>
              <a:t>Plating allows for early wrist ROM</a:t>
            </a:r>
          </a:p>
          <a:p>
            <a:pPr marL="0" indent="0">
              <a:buSzTx/>
              <a:buNone/>
              <a:defRPr sz="3000"/>
            </a:pPr>
            <a:endParaRPr/>
          </a:p>
          <a:p>
            <a:pPr marL="0" indent="0">
              <a:spcBef>
                <a:spcPts val="600"/>
              </a:spcBef>
              <a:buSzTx/>
              <a:buNone/>
              <a:defRPr sz="3000"/>
            </a:pPr>
            <a:r>
              <a:t>Volar, smaller and more anatomic plates are better tolerated</a:t>
            </a:r>
          </a:p>
          <a:p>
            <a:pPr marL="0" indent="0">
              <a:spcBef>
                <a:spcPts val="600"/>
              </a:spcBef>
              <a:buSzTx/>
              <a:buNone/>
              <a:defRPr sz="3000"/>
            </a:pPr>
            <a:endParaRPr/>
          </a:p>
          <a:p>
            <a:pPr marL="0" indent="0">
              <a:spcBef>
                <a:spcPts val="600"/>
              </a:spcBef>
              <a:buSzTx/>
              <a:buNone/>
              <a:defRPr sz="3000"/>
            </a:pPr>
            <a:r>
              <a:t>Combination treatment and wrist spanning options can be useful in specific instances. </a:t>
            </a:r>
          </a:p>
        </p:txBody>
      </p:sp>
      <p:sp>
        <p:nvSpPr>
          <p:cNvPr id="455" name="If you would like to volunteer as an author for the Resident Slide Project or recommend updates to any of the following slides, please send an e-mail to ota@ota.org"/>
          <p:cNvSpPr txBox="1"/>
          <p:nvPr/>
        </p:nvSpPr>
        <p:spPr>
          <a:xfrm>
            <a:off x="1722117" y="6019801"/>
            <a:ext cx="4480565" cy="7379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1400">
                <a:solidFill>
                  <a:srgbClr val="0433FF"/>
                </a:solidFill>
              </a:defRPr>
            </a:pPr>
            <a:r>
              <a:t>If you would like to volunteer as an author for the Resident Slide Project or recommend updates to any of the following slides, please send an e-mail to </a:t>
            </a:r>
            <a:r>
              <a:rPr u="sng">
                <a:solidFill>
                  <a:srgbClr val="0000FF"/>
                </a:solidFill>
                <a:uFill>
                  <a:solidFill>
                    <a:srgbClr val="0000FF"/>
                  </a:solidFill>
                </a:uFill>
                <a:hlinkClick r:id="rId2"/>
              </a:rPr>
              <a:t>ota@ota.org</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Bibliography"/>
          <p:cNvSpPr txBox="1">
            <a:spLocks noGrp="1"/>
          </p:cNvSpPr>
          <p:nvPr>
            <p:ph type="title" idx="4294967295"/>
          </p:nvPr>
        </p:nvSpPr>
        <p:spPr>
          <a:xfrm>
            <a:off x="609600" y="92072"/>
            <a:ext cx="10972800" cy="1508130"/>
          </a:xfrm>
          <a:prstGeom prst="rect">
            <a:avLst/>
          </a:prstGeom>
        </p:spPr>
        <p:txBody>
          <a:bodyPr/>
          <a:lstStyle>
            <a:lvl1pPr>
              <a:defRPr sz="2800"/>
            </a:lvl1pPr>
          </a:lstStyle>
          <a:p>
            <a:r>
              <a:t>Bibliography</a:t>
            </a:r>
          </a:p>
        </p:txBody>
      </p:sp>
      <p:sp>
        <p:nvSpPr>
          <p:cNvPr id="458" name="1: Ruch DS, Ginn TA, Yang CC, Smith BP, Rushing J, Hanel DP. Use of a distraction plate for distal radial fractures with metaphyseal and diaphyseal comminution. J Bone Joint Surg Am. 2005 May;87(5):945-54.…"/>
          <p:cNvSpPr txBox="1"/>
          <p:nvPr/>
        </p:nvSpPr>
        <p:spPr>
          <a:xfrm>
            <a:off x="1190438" y="1459801"/>
            <a:ext cx="9811124" cy="39383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1400">
                <a:solidFill>
                  <a:srgbClr val="0433FF"/>
                </a:solidFill>
              </a:defRPr>
            </a:pPr>
            <a:r>
              <a:t>1: Ruch DS, Ginn TA, Yang CC, Smith BP, Rushing J, Hanel DP. Use of a distraction plate for distal radial fractures with metaphyseal and diaphyseal comminution. J Bone Joint Surg Am. 2005 May;87(5):945-54.</a:t>
            </a:r>
          </a:p>
          <a:p>
            <a:pPr>
              <a:defRPr sz="1400">
                <a:solidFill>
                  <a:srgbClr val="0433FF"/>
                </a:solidFill>
              </a:defRPr>
            </a:pPr>
            <a:endParaRPr/>
          </a:p>
          <a:p>
            <a:pPr>
              <a:defRPr sz="1400">
                <a:solidFill>
                  <a:srgbClr val="0433FF"/>
                </a:solidFill>
              </a:defRPr>
            </a:pPr>
            <a:r>
              <a:t>2: Sammer DM, Shah HM, Shauver MJ, Chung KC. The effect of ulnar styloid fractures on patient-rated outcomes after volar locking plating of distal radius  fractures. J Hand Surg Am. 2009 Nov;34(9):1595-602. </a:t>
            </a:r>
          </a:p>
          <a:p>
            <a:pPr>
              <a:defRPr sz="1400">
                <a:solidFill>
                  <a:srgbClr val="0433FF"/>
                </a:solidFill>
              </a:defRPr>
            </a:pPr>
            <a:endParaRPr/>
          </a:p>
          <a:p>
            <a:pPr>
              <a:defRPr sz="1400">
                <a:solidFill>
                  <a:srgbClr val="0433FF"/>
                </a:solidFill>
              </a:defRPr>
            </a:pPr>
            <a:r>
              <a:t>3: Liporace FA, Adams MR, Capo JT, Koval KJ. Distal radius fractures. J Orthop Trauma. 2009 Nov-Dec;23(10):739-48. </a:t>
            </a:r>
          </a:p>
          <a:p>
            <a:pPr>
              <a:defRPr sz="1400">
                <a:solidFill>
                  <a:srgbClr val="0433FF"/>
                </a:solidFill>
              </a:defRPr>
            </a:pPr>
            <a:endParaRPr/>
          </a:p>
          <a:p>
            <a:pPr>
              <a:defRPr sz="1400">
                <a:solidFill>
                  <a:srgbClr val="0433FF"/>
                </a:solidFill>
              </a:defRPr>
            </a:pPr>
            <a:r>
              <a:t>4: Koenig KM, Davis GC, Grove MR, Tosteson AN, Koval KJ. Is early internal fixation preferred to cast treatment for well-reduced unstable distal radial fractures? J Bone Joint Surg Am. 2009 Sep;91(9):2086-93. </a:t>
            </a:r>
          </a:p>
          <a:p>
            <a:pPr>
              <a:defRPr sz="1400">
                <a:solidFill>
                  <a:srgbClr val="0433FF"/>
                </a:solidFill>
              </a:defRPr>
            </a:pPr>
            <a:endParaRPr/>
          </a:p>
          <a:p>
            <a:pPr>
              <a:defRPr sz="1400">
                <a:solidFill>
                  <a:srgbClr val="0433FF"/>
                </a:solidFill>
              </a:defRPr>
            </a:pPr>
            <a:r>
              <a:t>5: Rozental TD, Blazar PE, Franko OI, Chacko AT, Earp BE, Day CS. Functional outcomes for unstable distal radial fractures treated with open reduction and internal fixation or closed reduction and percutaneous fixation. A prospective randomized trial. J Bone Joint Surg Am. 2009 Aug;91(8):1837-46. </a:t>
            </a:r>
          </a:p>
          <a:p>
            <a:pPr>
              <a:defRPr sz="1400">
                <a:solidFill>
                  <a:srgbClr val="0433FF"/>
                </a:solidFill>
              </a:defRPr>
            </a:pPr>
            <a:endParaRPr/>
          </a:p>
          <a:p>
            <a:pPr>
              <a:defRPr sz="1400">
                <a:solidFill>
                  <a:srgbClr val="0433FF"/>
                </a:solidFill>
              </a:defRPr>
            </a:pPr>
            <a:r>
              <a:t>6: Wei DH, Raizman NM, Bottino CJ, Jobin CM, Strauch RJ, Rosenwasser MP. Unstable distal radial fractures treated with external fixation, a radial column plate, or a volar plate. A prospective randomized trial. J Bone Joint Surg Am. 2009 Jul;91(7):1568-77. </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7: Berglund LM, Messer TM. Complications of volar plate fixation for managing distal radius fractures. J Am Acad Orthop Surg. 2009 Jun;17(6):369-77.…"/>
          <p:cNvSpPr txBox="1"/>
          <p:nvPr/>
        </p:nvSpPr>
        <p:spPr>
          <a:xfrm>
            <a:off x="879287" y="533400"/>
            <a:ext cx="10697216" cy="46241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1400">
                <a:solidFill>
                  <a:srgbClr val="0433FF"/>
                </a:solidFill>
              </a:defRPr>
            </a:pPr>
            <a:r>
              <a:t>7: Berglund LM, Messer TM. Complications of volar plate fixation for managing distal radius fractures. J Am Acad Orthop Surg. 2009 Jun;17(6):369-77.</a:t>
            </a:r>
          </a:p>
          <a:p>
            <a:pPr>
              <a:defRPr sz="1400">
                <a:solidFill>
                  <a:srgbClr val="0433FF"/>
                </a:solidFill>
              </a:defRPr>
            </a:pPr>
            <a:endParaRPr/>
          </a:p>
          <a:p>
            <a:pPr>
              <a:defRPr sz="1400">
                <a:solidFill>
                  <a:srgbClr val="0433FF"/>
                </a:solidFill>
              </a:defRPr>
            </a:pPr>
            <a:r>
              <a:t>8: Casaletto JA, Machin D, Leung R, Brown DJ. Flexor pollicis longus tendon ruptures after palmar plate fixation of fractures of the distal radius. J Hand Surg Eur Vol. 2009 Aug;34(4):471-4. </a:t>
            </a:r>
          </a:p>
          <a:p>
            <a:pPr>
              <a:defRPr sz="1400">
                <a:solidFill>
                  <a:srgbClr val="0433FF"/>
                </a:solidFill>
              </a:defRPr>
            </a:pPr>
            <a:endParaRPr/>
          </a:p>
          <a:p>
            <a:pPr>
              <a:defRPr sz="1400">
                <a:solidFill>
                  <a:srgbClr val="0433FF"/>
                </a:solidFill>
              </a:defRPr>
            </a:pPr>
            <a:r>
              <a:t>9: Mirza A, Jupiter JB, Reinhart MK, Meyer P. Fractures of the distal radius treated with cross-pin fixation and a nonbridging external fixator, the CPX system: a preliminary report. J Hand Surg Am. 2009 Apr;34(4):603-16. </a:t>
            </a:r>
          </a:p>
          <a:p>
            <a:pPr>
              <a:defRPr sz="1400">
                <a:solidFill>
                  <a:srgbClr val="0433FF"/>
                </a:solidFill>
              </a:defRPr>
            </a:pPr>
            <a:endParaRPr/>
          </a:p>
          <a:p>
            <a:pPr>
              <a:defRPr sz="1400">
                <a:solidFill>
                  <a:srgbClr val="0433FF"/>
                </a:solidFill>
              </a:defRPr>
            </a:pPr>
            <a:r>
              <a:t>10: Souer JS, Ring D, Matschke S, Audige L, Marent-Huber M, Jupiter JB; AOCID Prospective ORIF Distal Radius Study Group. Effect of an unrepaired fracture of the ulnar styloid base on outcome after plate-and-screw fixation of a distal radial fracture. J Bone Joint Surg Am. 2009 Apr;91(4):830-8</a:t>
            </a:r>
          </a:p>
          <a:p>
            <a:pPr>
              <a:defRPr sz="1400">
                <a:solidFill>
                  <a:srgbClr val="0433FF"/>
                </a:solidFill>
              </a:defRPr>
            </a:pPr>
            <a:endParaRPr/>
          </a:p>
          <a:p>
            <a:pPr>
              <a:defRPr sz="1400">
                <a:solidFill>
                  <a:srgbClr val="0433FF"/>
                </a:solidFill>
              </a:defRPr>
            </a:pPr>
            <a:r>
              <a:t>11: Arora R, Gabl M, Gschwentner M, Deml C, Krappinger D, Lutz M. A comparative study of clinical and radiologic outcomes of unstable colles type distal radius fractures in patients older than 70 years: nonoperative treatment versus volar locking plating. J Orthop Trauma. 2009 Apr;23(4):237-42</a:t>
            </a:r>
          </a:p>
          <a:p>
            <a:pPr>
              <a:defRPr sz="1400">
                <a:solidFill>
                  <a:srgbClr val="0433FF"/>
                </a:solidFill>
              </a:defRPr>
            </a:pPr>
            <a:endParaRPr/>
          </a:p>
          <a:p>
            <a:pPr>
              <a:defRPr sz="1400">
                <a:solidFill>
                  <a:srgbClr val="0433FF"/>
                </a:solidFill>
              </a:defRPr>
            </a:pPr>
            <a:r>
              <a:t>12: Capo JT, Rossy W, Henry P, Maurer RJ, Naidu S, Chen L. External fixation of distal radius fractures: effect of distraction and duration. J Hand Surg Am. 2009 Nov;34(9):1605-11.</a:t>
            </a:r>
          </a:p>
          <a:p>
            <a:pPr>
              <a:defRPr sz="1400">
                <a:solidFill>
                  <a:srgbClr val="0433FF"/>
                </a:solidFill>
              </a:defRPr>
            </a:pPr>
            <a:endParaRPr/>
          </a:p>
          <a:p>
            <a:pPr>
              <a:defRPr sz="1400">
                <a:solidFill>
                  <a:srgbClr val="0433FF"/>
                </a:solidFill>
              </a:defRPr>
            </a:pPr>
            <a:r>
              <a:t>13: Jupiter JB, Marent-Huber M; LCP Study Group. Operative management of distal radial fractures with 2.4-millimeter locking plates. A multicenter prospective case series. J Bone Joint Surg Am. 2009 Jan;91(1):55-65. </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14: Thomas AD, Greenberg JA. Use of fluoroscopy in determining screw overshoot in the dorsal distal radius: a cadaveric study. J Hand Surg Am. 2009 Feb;34(2):258-61.…"/>
          <p:cNvSpPr txBox="1"/>
          <p:nvPr/>
        </p:nvSpPr>
        <p:spPr>
          <a:xfrm>
            <a:off x="528185" y="880534"/>
            <a:ext cx="11135629" cy="4395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1400">
                <a:solidFill>
                  <a:srgbClr val="0433FF"/>
                </a:solidFill>
              </a:defRPr>
            </a:pPr>
            <a:r>
              <a:t>14: Thomas AD, Greenberg JA. Use of fluoroscopy in determining screw overshoot in the dorsal distal radius: a cadaveric study. J Hand Surg Am. 2009 Feb;34(2):258-61. </a:t>
            </a:r>
          </a:p>
          <a:p>
            <a:pPr>
              <a:defRPr sz="1400">
                <a:solidFill>
                  <a:srgbClr val="0433FF"/>
                </a:solidFill>
              </a:defRPr>
            </a:pPr>
            <a:endParaRPr/>
          </a:p>
          <a:p>
            <a:pPr>
              <a:defRPr sz="1400">
                <a:solidFill>
                  <a:srgbClr val="0433FF"/>
                </a:solidFill>
              </a:defRPr>
            </a:pPr>
            <a:r>
              <a:t>15: Soong M, Got C, Katarincic J, Akelman E. Fluoroscopic evaluation of intra-articular screw placement during locked volar plating of the distal radius: a cadaveric study. J Hand Surg Am. 2008 Dec;33(10):1720-3. </a:t>
            </a:r>
          </a:p>
          <a:p>
            <a:pPr>
              <a:defRPr sz="1400">
                <a:solidFill>
                  <a:srgbClr val="0433FF"/>
                </a:solidFill>
              </a:defRPr>
            </a:pPr>
            <a:endParaRPr/>
          </a:p>
          <a:p>
            <a:pPr>
              <a:defRPr sz="1400">
                <a:solidFill>
                  <a:srgbClr val="0433FF"/>
                </a:solidFill>
              </a:defRPr>
            </a:pPr>
            <a:r>
              <a:t>16: Kreder HJ, Hanel DP, Agel J, McKee M, Schemitsch EH, Trumble TE, Stephen D. Indirect reduction and percutaneous fixation versus open reduction and internal fixation for displaced intra-articular fractures of the distal radius: a randomised, controlled trial. J Bone Joint Surg Br. 2005 Jun;87(6):829-36. </a:t>
            </a:r>
          </a:p>
          <a:p>
            <a:pPr>
              <a:defRPr sz="1400">
                <a:solidFill>
                  <a:srgbClr val="0433FF"/>
                </a:solidFill>
              </a:defRPr>
            </a:pPr>
            <a:endParaRPr/>
          </a:p>
          <a:p>
            <a:pPr>
              <a:defRPr sz="1400">
                <a:solidFill>
                  <a:srgbClr val="0433FF"/>
                </a:solidFill>
              </a:defRPr>
            </a:pPr>
            <a:r>
              <a:t>17: Orbay JL, Fernandez DL. Volar fixed-angle plate fixation for unstable distal  radius fractures in the elderly patient. J Hand Surg Am. 2004 Jan;29(1):96-102.</a:t>
            </a:r>
          </a:p>
          <a:p>
            <a:pPr>
              <a:defRPr sz="1400">
                <a:solidFill>
                  <a:srgbClr val="0433FF"/>
                </a:solidFill>
              </a:defRPr>
            </a:pPr>
            <a:endParaRPr/>
          </a:p>
          <a:p>
            <a:pPr>
              <a:defRPr sz="1400">
                <a:solidFill>
                  <a:srgbClr val="0433FF"/>
                </a:solidFill>
              </a:defRPr>
            </a:pPr>
            <a:r>
              <a:t>18: Orbay JL, Fernandez DL. Volar fixation for dorsally displaced fractures of the distal radius: a preliminary report. J Hand Surg Am. 2002 Mar;27(2):205-15.</a:t>
            </a:r>
          </a:p>
          <a:p>
            <a:pPr>
              <a:defRPr sz="1400">
                <a:solidFill>
                  <a:srgbClr val="0433FF"/>
                </a:solidFill>
              </a:defRPr>
            </a:pPr>
            <a:endParaRPr/>
          </a:p>
          <a:p>
            <a:pPr>
              <a:defRPr sz="1400">
                <a:solidFill>
                  <a:srgbClr val="0433FF"/>
                </a:solidFill>
              </a:defRPr>
            </a:pPr>
            <a:r>
              <a:t>19: Kreder HJ, Agel J, McKee MD, Schemitsch EH, Stephen D, Hanel DP. A randomized, controlled trial of distal radius fractures with metaphyseal displacement but without joint incongruity: closed reduction and casting versus closed reduction, spanning external fixation, and optional percutaneous K-wires. </a:t>
            </a:r>
          </a:p>
          <a:p>
            <a:pPr>
              <a:defRPr sz="1400">
                <a:solidFill>
                  <a:srgbClr val="0433FF"/>
                </a:solidFill>
              </a:defRPr>
            </a:pPr>
            <a:r>
              <a:t>J Orthop Trauma. 2006 Feb;20(2):115-21.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Treatment Goals"/>
          <p:cNvSpPr txBox="1">
            <a:spLocks noGrp="1"/>
          </p:cNvSpPr>
          <p:nvPr>
            <p:ph type="title" idx="4294967295"/>
          </p:nvPr>
        </p:nvSpPr>
        <p:spPr>
          <a:xfrm>
            <a:off x="609600" y="92072"/>
            <a:ext cx="10972800" cy="1508130"/>
          </a:xfrm>
          <a:prstGeom prst="rect">
            <a:avLst/>
          </a:prstGeom>
        </p:spPr>
        <p:txBody>
          <a:bodyPr/>
          <a:lstStyle>
            <a:lvl1pPr>
              <a:defRPr sz="5500"/>
            </a:lvl1pPr>
          </a:lstStyle>
          <a:p>
            <a:r>
              <a:t>Treatment Goals</a:t>
            </a:r>
          </a:p>
        </p:txBody>
      </p:sp>
      <p:sp>
        <p:nvSpPr>
          <p:cNvPr id="130" name="Preserve hand and wrist function…"/>
          <p:cNvSpPr txBox="1">
            <a:spLocks noGrp="1"/>
          </p:cNvSpPr>
          <p:nvPr>
            <p:ph type="body" idx="4294967295"/>
          </p:nvPr>
        </p:nvSpPr>
        <p:spPr>
          <a:xfrm>
            <a:off x="338666" y="1430864"/>
            <a:ext cx="10972801" cy="5257805"/>
          </a:xfrm>
          <a:prstGeom prst="rect">
            <a:avLst/>
          </a:prstGeom>
        </p:spPr>
        <p:txBody>
          <a:bodyPr/>
          <a:lstStyle/>
          <a:p>
            <a:pPr marL="330868" indent="-330868">
              <a:lnSpc>
                <a:spcPct val="80000"/>
              </a:lnSpc>
              <a:spcBef>
                <a:spcPts val="600"/>
              </a:spcBef>
              <a:buFontTx/>
              <a:defRPr sz="3300"/>
            </a:pPr>
            <a:r>
              <a:t>Preserve hand and wrist function</a:t>
            </a:r>
          </a:p>
          <a:p>
            <a:pPr marL="330868" indent="-330868">
              <a:lnSpc>
                <a:spcPct val="80000"/>
              </a:lnSpc>
              <a:buFontTx/>
              <a:defRPr sz="3300"/>
            </a:pPr>
            <a:endParaRPr/>
          </a:p>
          <a:p>
            <a:pPr marL="330868" indent="-330868">
              <a:lnSpc>
                <a:spcPct val="80000"/>
              </a:lnSpc>
              <a:spcBef>
                <a:spcPts val="600"/>
              </a:spcBef>
              <a:buFontTx/>
              <a:defRPr sz="3300"/>
            </a:pPr>
            <a:r>
              <a:t>Length, alignment and rotation of normal osseous anatomy </a:t>
            </a:r>
          </a:p>
          <a:p>
            <a:pPr marL="711867" lvl="1" indent="-330868">
              <a:lnSpc>
                <a:spcPct val="80000"/>
              </a:lnSpc>
              <a:spcBef>
                <a:spcPts val="0"/>
              </a:spcBef>
              <a:buFontTx/>
              <a:defRPr sz="3300"/>
            </a:pPr>
            <a:r>
              <a:t>Articular congruency</a:t>
            </a:r>
          </a:p>
          <a:p>
            <a:pPr marL="711867" lvl="1" indent="-330868">
              <a:lnSpc>
                <a:spcPct val="80000"/>
              </a:lnSpc>
              <a:spcBef>
                <a:spcPts val="0"/>
              </a:spcBef>
              <a:buFontTx/>
              <a:defRPr sz="3300"/>
            </a:pPr>
            <a:r>
              <a:t>DRUJ alignment</a:t>
            </a:r>
          </a:p>
          <a:p>
            <a:pPr marL="711867" lvl="1" indent="-330868">
              <a:lnSpc>
                <a:spcPct val="80000"/>
              </a:lnSpc>
              <a:spcBef>
                <a:spcPts val="0"/>
              </a:spcBef>
              <a:buFontTx/>
              <a:defRPr sz="3300"/>
            </a:pPr>
            <a:endParaRPr/>
          </a:p>
          <a:p>
            <a:pPr marL="330868" indent="-330868">
              <a:lnSpc>
                <a:spcPct val="80000"/>
              </a:lnSpc>
              <a:spcBef>
                <a:spcPts val="600"/>
              </a:spcBef>
              <a:buFontTx/>
              <a:defRPr sz="3300"/>
            </a:pPr>
            <a:r>
              <a:t>Achieve complete bony healing</a:t>
            </a:r>
          </a:p>
          <a:p>
            <a:pPr marL="330868" indent="-330868">
              <a:lnSpc>
                <a:spcPct val="80000"/>
              </a:lnSpc>
              <a:buFontTx/>
              <a:defRPr sz="3300"/>
            </a:pPr>
            <a:endParaRPr/>
          </a:p>
          <a:p>
            <a:pPr marL="330868" indent="-330868">
              <a:lnSpc>
                <a:spcPct val="80000"/>
              </a:lnSpc>
              <a:spcBef>
                <a:spcPts val="600"/>
              </a:spcBef>
              <a:buFontTx/>
              <a:defRPr sz="3300"/>
            </a:pPr>
            <a:r>
              <a:t>Early active finger and elbow ROM</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Osseous Anatomy"/>
          <p:cNvSpPr txBox="1">
            <a:spLocks noGrp="1"/>
          </p:cNvSpPr>
          <p:nvPr>
            <p:ph type="title" idx="4294967295"/>
          </p:nvPr>
        </p:nvSpPr>
        <p:spPr>
          <a:xfrm>
            <a:off x="609600" y="92072"/>
            <a:ext cx="10972800" cy="1508130"/>
          </a:xfrm>
          <a:prstGeom prst="rect">
            <a:avLst/>
          </a:prstGeom>
        </p:spPr>
        <p:txBody>
          <a:bodyPr/>
          <a:lstStyle>
            <a:lvl1pPr>
              <a:defRPr sz="5400"/>
            </a:lvl1pPr>
          </a:lstStyle>
          <a:p>
            <a:r>
              <a:t>Osseous Anatomy</a:t>
            </a:r>
          </a:p>
        </p:txBody>
      </p:sp>
      <p:sp>
        <p:nvSpPr>
          <p:cNvPr id="133" name="Distal radius – 80% of axial load…"/>
          <p:cNvSpPr txBox="1">
            <a:spLocks noGrp="1"/>
          </p:cNvSpPr>
          <p:nvPr>
            <p:ph type="body" idx="4294967295"/>
          </p:nvPr>
        </p:nvSpPr>
        <p:spPr>
          <a:xfrm>
            <a:off x="609600" y="1600200"/>
            <a:ext cx="10972800" cy="5257800"/>
          </a:xfrm>
          <a:prstGeom prst="rect">
            <a:avLst/>
          </a:prstGeom>
        </p:spPr>
        <p:txBody>
          <a:bodyPr/>
          <a:lstStyle/>
          <a:p>
            <a:pPr marL="370972" indent="-370972">
              <a:spcBef>
                <a:spcPts val="600"/>
              </a:spcBef>
              <a:buFontTx/>
              <a:defRPr sz="3700">
                <a:solidFill>
                  <a:srgbClr val="0433FF"/>
                </a:solidFill>
              </a:defRPr>
            </a:pPr>
            <a:r>
              <a:t>Distal radius – 80% of axial load</a:t>
            </a:r>
          </a:p>
          <a:p>
            <a:pPr marL="751972" lvl="1" indent="-370972">
              <a:spcBef>
                <a:spcPts val="0"/>
              </a:spcBef>
              <a:buFontTx/>
              <a:defRPr sz="3700"/>
            </a:pPr>
            <a:r>
              <a:t>Scaphoid fossa</a:t>
            </a:r>
          </a:p>
          <a:p>
            <a:pPr marL="751972" lvl="1" indent="-370972">
              <a:spcBef>
                <a:spcPts val="0"/>
              </a:spcBef>
              <a:buFontTx/>
              <a:defRPr sz="3700"/>
            </a:pPr>
            <a:r>
              <a:t>Lunate fossa</a:t>
            </a:r>
          </a:p>
          <a:p>
            <a:pPr marL="751972" lvl="1" indent="-370972">
              <a:spcBef>
                <a:spcPts val="0"/>
              </a:spcBef>
              <a:buFontTx/>
              <a:defRPr sz="3700"/>
            </a:pPr>
            <a:endParaRPr/>
          </a:p>
          <a:p>
            <a:pPr marL="370972" indent="-370972">
              <a:spcBef>
                <a:spcPts val="600"/>
              </a:spcBef>
              <a:buFontTx/>
              <a:defRPr sz="3700">
                <a:solidFill>
                  <a:srgbClr val="0433FF"/>
                </a:solidFill>
              </a:defRPr>
            </a:pPr>
            <a:r>
              <a:t>Distal ulna – 20% axial load</a:t>
            </a:r>
          </a:p>
          <a:p>
            <a:pPr marL="370972" indent="-370972">
              <a:buFontTx/>
              <a:defRPr sz="3700">
                <a:solidFill>
                  <a:srgbClr val="FF9900"/>
                </a:solidFill>
              </a:defRPr>
            </a:pPr>
            <a:endParaRPr/>
          </a:p>
          <a:p>
            <a:pPr marL="370972" indent="-370972">
              <a:spcBef>
                <a:spcPts val="600"/>
              </a:spcBef>
              <a:buFontTx/>
              <a:defRPr sz="3700"/>
            </a:pPr>
            <a:r>
              <a:t>Sigmoid notch – DRUJ</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4228</Words>
  <Application>Microsoft Office PowerPoint</Application>
  <PresentationFormat>Widescreen</PresentationFormat>
  <Paragraphs>506</Paragraphs>
  <Slides>78</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78</vt:i4>
      </vt:variant>
    </vt:vector>
  </HeadingPairs>
  <TitlesOfParts>
    <vt:vector size="87" baseType="lpstr">
      <vt:lpstr>Arial</vt:lpstr>
      <vt:lpstr>Calibri</vt:lpstr>
      <vt:lpstr>Calibri Light</vt:lpstr>
      <vt:lpstr>Helvetica</vt:lpstr>
      <vt:lpstr>Helvetica Neue</vt:lpstr>
      <vt:lpstr>Times New Roman</vt:lpstr>
      <vt:lpstr>Times Roman</vt:lpstr>
      <vt:lpstr>Verdana</vt:lpstr>
      <vt:lpstr>Office Theme</vt:lpstr>
      <vt:lpstr>Distal Radius Fractures</vt:lpstr>
      <vt:lpstr>Impact of Distal Radius Fractures</vt:lpstr>
      <vt:lpstr>Introduction</vt:lpstr>
      <vt:lpstr>Diagnosis: History</vt:lpstr>
      <vt:lpstr>Acute Compartment Syndrome</vt:lpstr>
      <vt:lpstr>Diagnosis: Physical Exam</vt:lpstr>
      <vt:lpstr>Diagnosis: Diagnostic Tests and Examination</vt:lpstr>
      <vt:lpstr>Treatment Goals</vt:lpstr>
      <vt:lpstr>Osseous Anatomy</vt:lpstr>
      <vt:lpstr>Anatomy </vt:lpstr>
      <vt:lpstr>Radiographic alignment</vt:lpstr>
      <vt:lpstr>PowerPoint Presentation</vt:lpstr>
      <vt:lpstr>PowerPoint Presentation</vt:lpstr>
      <vt:lpstr>Assessment of x-rays</vt:lpstr>
      <vt:lpstr>PowerPoint Presentation</vt:lpstr>
      <vt:lpstr>PowerPoint Presentation</vt:lpstr>
      <vt:lpstr>PowerPoint Presentation</vt:lpstr>
      <vt:lpstr>Signs of possible DRUJ injury on x-ray</vt:lpstr>
      <vt:lpstr>Indications for Obtaining CT Scan:</vt:lpstr>
      <vt:lpstr>Classification of  Distal Radius Fractures</vt:lpstr>
      <vt:lpstr>Common Classifications</vt:lpstr>
      <vt:lpstr>Eponyms</vt:lpstr>
      <vt:lpstr>Radio-carpal fracture dislocation</vt:lpstr>
      <vt:lpstr>Options for Treatment</vt:lpstr>
      <vt:lpstr>Predictors of Instability:</vt:lpstr>
      <vt:lpstr>Standard of Care</vt:lpstr>
      <vt:lpstr>Malunion</vt:lpstr>
      <vt:lpstr>LaFontaine Criteria</vt:lpstr>
      <vt:lpstr>AAOS Guidelines</vt:lpstr>
      <vt:lpstr>Indications for Closed Treatment</vt:lpstr>
      <vt:lpstr>Closed Treatment of Distal Radial Fractures</vt:lpstr>
      <vt:lpstr>Technique of Closed Reduction</vt:lpstr>
      <vt:lpstr>After-Reduction</vt:lpstr>
      <vt:lpstr>Management of Redisplacement</vt:lpstr>
      <vt:lpstr>Factors Affecting Functional Outcome</vt:lpstr>
      <vt:lpstr>Indications for Surgical Treatment</vt:lpstr>
      <vt:lpstr>Operative Management of Distal Radius Fractures</vt:lpstr>
      <vt:lpstr>PowerPoint Presentation</vt:lpstr>
      <vt:lpstr>External Fixation</vt:lpstr>
      <vt:lpstr>PowerPoint Presentation</vt:lpstr>
      <vt:lpstr>Spanning Plate i.e. the "Internal Ex Fix"</vt:lpstr>
      <vt:lpstr>Indications for  Wrist Spanning Plate:</vt:lpstr>
      <vt:lpstr>PowerPoint Presentation</vt:lpstr>
      <vt:lpstr>PowerPoint Presentation</vt:lpstr>
      <vt:lpstr>Percutaneous Pinning - Methods</vt:lpstr>
      <vt:lpstr>Percutaneous Pins</vt:lpstr>
      <vt:lpstr>Percutaneous Pins</vt:lpstr>
      <vt:lpstr>Open Reduction and Internal Fixation of Distal Radius Fractures</vt:lpstr>
      <vt:lpstr>ORIF vs ExFix</vt:lpstr>
      <vt:lpstr>Selection of Approach</vt:lpstr>
      <vt:lpstr>Dorsal Approach</vt:lpstr>
      <vt:lpstr>Volar Approaches</vt:lpstr>
      <vt:lpstr>Distal Radius- volar Barton</vt:lpstr>
      <vt:lpstr>PowerPoint Presentation</vt:lpstr>
      <vt:lpstr>PowerPoint Presentation</vt:lpstr>
      <vt:lpstr>PowerPoint Presentation</vt:lpstr>
      <vt:lpstr>Volar Plating for Dorsal Fractures</vt:lpstr>
      <vt:lpstr>PowerPoint Presentation</vt:lpstr>
      <vt:lpstr>Dorsal Plating </vt:lpstr>
      <vt:lpstr>Fragment Specific and Focal systems</vt:lpstr>
      <vt:lpstr>Plating Pearls</vt:lpstr>
      <vt:lpstr>Plating pitfalls</vt:lpstr>
      <vt:lpstr>Based on Three Column Theory </vt:lpstr>
      <vt:lpstr>Intra-articular Fracture</vt:lpstr>
      <vt:lpstr>Focal plating</vt:lpstr>
      <vt:lpstr>Combined dorsal and volar plating</vt:lpstr>
      <vt:lpstr>Anchor Repair of Radiolunate Ligaments for:  radiocarpal dislocation cases to restore stability </vt:lpstr>
      <vt:lpstr>Advanced Techniques Arthroscopy-assisted</vt:lpstr>
      <vt:lpstr>Malunion of Distal Radius Fractures</vt:lpstr>
      <vt:lpstr>Malunion of Distal Radius Fractures</vt:lpstr>
      <vt:lpstr>Nonunion of Distal Radius Fractures</vt:lpstr>
      <vt:lpstr>Smoking</vt:lpstr>
      <vt:lpstr>Specific complications of distal radius fracture ORIF</vt:lpstr>
      <vt:lpstr>Conclusions</vt:lpstr>
      <vt:lpstr>Conclusions</vt:lpstr>
      <vt:lpstr>Bibliography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Distal Radius Fractures</dc:title>
  <dc:creator>moore</dc:creator>
  <cp:lastModifiedBy>Tara Luczak</cp:lastModifiedBy>
  <cp:revision>2</cp:revision>
  <dcterms:modified xsi:type="dcterms:W3CDTF">2021-12-28T18:48:29Z</dcterms:modified>
</cp:coreProperties>
</file>