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9" r:id="rId2"/>
    <p:sldId id="261" r:id="rId3"/>
    <p:sldId id="266" r:id="rId4"/>
    <p:sldId id="269" r:id="rId5"/>
    <p:sldId id="280" r:id="rId6"/>
    <p:sldId id="282" r:id="rId7"/>
    <p:sldId id="281" r:id="rId8"/>
    <p:sldId id="267" r:id="rId9"/>
    <p:sldId id="276" r:id="rId10"/>
    <p:sldId id="285" r:id="rId11"/>
    <p:sldId id="286" r:id="rId12"/>
    <p:sldId id="287" r:id="rId13"/>
    <p:sldId id="288" r:id="rId14"/>
    <p:sldId id="289" r:id="rId15"/>
    <p:sldId id="290" r:id="rId16"/>
    <p:sldId id="291" r:id="rId17"/>
    <p:sldId id="292" r:id="rId18"/>
    <p:sldId id="260" r:id="rId19"/>
    <p:sldId id="294" r:id="rId20"/>
    <p:sldId id="295" r:id="rId21"/>
    <p:sldId id="293" r:id="rId22"/>
    <p:sldId id="296" r:id="rId23"/>
    <p:sldId id="298" r:id="rId24"/>
    <p:sldId id="297" r:id="rId25"/>
    <p:sldId id="302" r:id="rId26"/>
    <p:sldId id="313" r:id="rId27"/>
    <p:sldId id="271" r:id="rId28"/>
    <p:sldId id="299" r:id="rId29"/>
    <p:sldId id="303" r:id="rId30"/>
    <p:sldId id="300" r:id="rId31"/>
    <p:sldId id="301" r:id="rId32"/>
    <p:sldId id="272" r:id="rId33"/>
    <p:sldId id="304" r:id="rId34"/>
    <p:sldId id="273" r:id="rId35"/>
    <p:sldId id="305" r:id="rId36"/>
    <p:sldId id="306" r:id="rId37"/>
    <p:sldId id="308" r:id="rId38"/>
    <p:sldId id="307" r:id="rId39"/>
    <p:sldId id="333" r:id="rId40"/>
    <p:sldId id="334" r:id="rId41"/>
    <p:sldId id="310" r:id="rId42"/>
    <p:sldId id="274" r:id="rId43"/>
    <p:sldId id="312" r:id="rId44"/>
    <p:sldId id="315" r:id="rId45"/>
    <p:sldId id="316" r:id="rId46"/>
    <p:sldId id="317" r:id="rId47"/>
    <p:sldId id="318" r:id="rId48"/>
    <p:sldId id="319" r:id="rId49"/>
    <p:sldId id="320" r:id="rId50"/>
    <p:sldId id="321" r:id="rId51"/>
    <p:sldId id="322" r:id="rId52"/>
    <p:sldId id="335" r:id="rId53"/>
    <p:sldId id="311" r:id="rId54"/>
    <p:sldId id="324" r:id="rId55"/>
    <p:sldId id="325" r:id="rId56"/>
    <p:sldId id="326" r:id="rId57"/>
    <p:sldId id="327" r:id="rId58"/>
    <p:sldId id="328" r:id="rId59"/>
    <p:sldId id="329" r:id="rId60"/>
    <p:sldId id="323" r:id="rId61"/>
    <p:sldId id="330" r:id="rId62"/>
    <p:sldId id="331" r:id="rId63"/>
    <p:sldId id="332" r:id="rId64"/>
    <p:sldId id="275" r:id="rId65"/>
    <p:sldId id="277" r:id="rId66"/>
    <p:sldId id="268"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7" autoAdjust="0"/>
    <p:restoredTop sz="94689"/>
  </p:normalViewPr>
  <p:slideViewPr>
    <p:cSldViewPr snapToGrid="0">
      <p:cViewPr varScale="1">
        <p:scale>
          <a:sx n="121" d="100"/>
          <a:sy n="121" d="100"/>
        </p:scale>
        <p:origin x="90" y="90"/>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7592DA-C1E2-7D40-8882-370E6E0C6B70}"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4CC5ECF6-554F-7A4A-BD10-1087F3446AB5}">
      <dgm:prSet phldrT="[Text]"/>
      <dgm:spPr>
        <a:solidFill>
          <a:schemeClr val="accent2"/>
        </a:solidFill>
        <a:ln>
          <a:solidFill>
            <a:schemeClr val="tx1"/>
          </a:solidFill>
        </a:ln>
      </dgm:spPr>
      <dgm:t>
        <a:bodyPr/>
        <a:lstStyle/>
        <a:p>
          <a:r>
            <a:rPr lang="en-US" b="1" dirty="0">
              <a:solidFill>
                <a:schemeClr val="tx1"/>
              </a:solidFill>
            </a:rPr>
            <a:t>Primary Survey (ABCDE)</a:t>
          </a:r>
        </a:p>
      </dgm:t>
    </dgm:pt>
    <dgm:pt modelId="{3A10EB23-7F5A-5B4C-A5DF-0352E5000989}" type="parTrans" cxnId="{BE843A8F-EFC3-C641-89CE-86B5FEA2FAAF}">
      <dgm:prSet/>
      <dgm:spPr/>
      <dgm:t>
        <a:bodyPr/>
        <a:lstStyle/>
        <a:p>
          <a:endParaRPr lang="en-US"/>
        </a:p>
      </dgm:t>
    </dgm:pt>
    <dgm:pt modelId="{628C3939-8638-4148-85F2-5B3B16A0CCFA}" type="sibTrans" cxnId="{BE843A8F-EFC3-C641-89CE-86B5FEA2FAAF}">
      <dgm:prSet/>
      <dgm:spPr/>
      <dgm:t>
        <a:bodyPr/>
        <a:lstStyle/>
        <a:p>
          <a:endParaRPr lang="en-US"/>
        </a:p>
      </dgm:t>
    </dgm:pt>
    <dgm:pt modelId="{6B23061E-3641-1144-9FDC-62D4DEB87596}">
      <dgm:prSet phldrT="[Text]"/>
      <dgm:spPr>
        <a:solidFill>
          <a:schemeClr val="accent2"/>
        </a:solidFill>
        <a:ln>
          <a:solidFill>
            <a:schemeClr val="tx1"/>
          </a:solidFill>
        </a:ln>
      </dgm:spPr>
      <dgm:t>
        <a:bodyPr/>
        <a:lstStyle/>
        <a:p>
          <a:r>
            <a:rPr lang="en-US" b="1" dirty="0">
              <a:solidFill>
                <a:schemeClr val="tx1"/>
              </a:solidFill>
            </a:rPr>
            <a:t>Resuscitation</a:t>
          </a:r>
        </a:p>
      </dgm:t>
    </dgm:pt>
    <dgm:pt modelId="{451D9E22-4ACF-7A4C-8CF3-BF12178D81A4}" type="parTrans" cxnId="{831903DB-905E-3F4A-B95E-69AE5416B051}">
      <dgm:prSet/>
      <dgm:spPr/>
      <dgm:t>
        <a:bodyPr/>
        <a:lstStyle/>
        <a:p>
          <a:endParaRPr lang="en-US"/>
        </a:p>
      </dgm:t>
    </dgm:pt>
    <dgm:pt modelId="{07472869-35F8-134D-8065-B075243007C2}" type="sibTrans" cxnId="{831903DB-905E-3F4A-B95E-69AE5416B051}">
      <dgm:prSet/>
      <dgm:spPr/>
      <dgm:t>
        <a:bodyPr/>
        <a:lstStyle/>
        <a:p>
          <a:endParaRPr lang="en-US"/>
        </a:p>
      </dgm:t>
    </dgm:pt>
    <dgm:pt modelId="{6732812A-EC25-834A-BA3B-AEC982F43FF3}">
      <dgm:prSet phldrT="[Text]"/>
      <dgm:spPr>
        <a:solidFill>
          <a:schemeClr val="accent2"/>
        </a:solidFill>
        <a:ln>
          <a:solidFill>
            <a:schemeClr val="tx1"/>
          </a:solidFill>
        </a:ln>
      </dgm:spPr>
      <dgm:t>
        <a:bodyPr/>
        <a:lstStyle/>
        <a:p>
          <a:r>
            <a:rPr lang="en-US" b="1" dirty="0">
              <a:solidFill>
                <a:schemeClr val="tx1"/>
              </a:solidFill>
            </a:rPr>
            <a:t>Secondary Survey</a:t>
          </a:r>
        </a:p>
      </dgm:t>
    </dgm:pt>
    <dgm:pt modelId="{82E960EC-B989-5B45-924E-5E8924C06048}" type="parTrans" cxnId="{504CC4E4-F991-174A-8305-9060EAEFA9D0}">
      <dgm:prSet/>
      <dgm:spPr/>
      <dgm:t>
        <a:bodyPr/>
        <a:lstStyle/>
        <a:p>
          <a:endParaRPr lang="en-US"/>
        </a:p>
      </dgm:t>
    </dgm:pt>
    <dgm:pt modelId="{B168B5FA-7DA5-B44E-B390-CEAE828B2382}" type="sibTrans" cxnId="{504CC4E4-F991-174A-8305-9060EAEFA9D0}">
      <dgm:prSet/>
      <dgm:spPr/>
      <dgm:t>
        <a:bodyPr/>
        <a:lstStyle/>
        <a:p>
          <a:endParaRPr lang="en-US"/>
        </a:p>
      </dgm:t>
    </dgm:pt>
    <dgm:pt modelId="{C66DB589-4707-D34C-9210-BDC8B646E8FE}">
      <dgm:prSet phldrT="[Text]"/>
      <dgm:spPr>
        <a:solidFill>
          <a:schemeClr val="accent2"/>
        </a:solidFill>
        <a:ln>
          <a:solidFill>
            <a:schemeClr val="tx1"/>
          </a:solidFill>
        </a:ln>
      </dgm:spPr>
      <dgm:t>
        <a:bodyPr/>
        <a:lstStyle/>
        <a:p>
          <a:r>
            <a:rPr lang="en-US" b="1" dirty="0">
              <a:solidFill>
                <a:schemeClr val="tx1"/>
              </a:solidFill>
            </a:rPr>
            <a:t>Reassessment, Secondary Interventions</a:t>
          </a:r>
        </a:p>
      </dgm:t>
    </dgm:pt>
    <dgm:pt modelId="{F62DF122-4D6C-7F41-B1CC-3CC91476AEA4}" type="parTrans" cxnId="{BF038FA2-49ED-DB46-8603-71D5345612C4}">
      <dgm:prSet/>
      <dgm:spPr/>
      <dgm:t>
        <a:bodyPr/>
        <a:lstStyle/>
        <a:p>
          <a:endParaRPr lang="en-US"/>
        </a:p>
      </dgm:t>
    </dgm:pt>
    <dgm:pt modelId="{00383122-A0C7-EA45-8446-CE9E2B4058E8}" type="sibTrans" cxnId="{BF038FA2-49ED-DB46-8603-71D5345612C4}">
      <dgm:prSet/>
      <dgm:spPr/>
      <dgm:t>
        <a:bodyPr/>
        <a:lstStyle/>
        <a:p>
          <a:endParaRPr lang="en-US"/>
        </a:p>
      </dgm:t>
    </dgm:pt>
    <dgm:pt modelId="{58BEF884-863E-184E-A4EF-552C3EE36853}">
      <dgm:prSet phldrT="[Text]"/>
      <dgm:spPr>
        <a:solidFill>
          <a:schemeClr val="accent2"/>
        </a:solidFill>
        <a:ln>
          <a:solidFill>
            <a:schemeClr val="tx1"/>
          </a:solidFill>
        </a:ln>
      </dgm:spPr>
      <dgm:t>
        <a:bodyPr/>
        <a:lstStyle/>
        <a:p>
          <a:r>
            <a:rPr lang="en-US" b="1" dirty="0">
              <a:solidFill>
                <a:schemeClr val="tx1"/>
              </a:solidFill>
            </a:rPr>
            <a:t>Definitive Care</a:t>
          </a:r>
        </a:p>
      </dgm:t>
    </dgm:pt>
    <dgm:pt modelId="{9E35EA7C-6C24-4548-8264-6C2663DB8140}" type="parTrans" cxnId="{C2318DB3-4963-0B4D-BD4A-2904E92FF24A}">
      <dgm:prSet/>
      <dgm:spPr/>
      <dgm:t>
        <a:bodyPr/>
        <a:lstStyle/>
        <a:p>
          <a:endParaRPr lang="en-US"/>
        </a:p>
      </dgm:t>
    </dgm:pt>
    <dgm:pt modelId="{850FF15E-FA39-1543-A9C3-EE08BC5615AF}" type="sibTrans" cxnId="{C2318DB3-4963-0B4D-BD4A-2904E92FF24A}">
      <dgm:prSet/>
      <dgm:spPr/>
      <dgm:t>
        <a:bodyPr/>
        <a:lstStyle/>
        <a:p>
          <a:endParaRPr lang="en-US"/>
        </a:p>
      </dgm:t>
    </dgm:pt>
    <dgm:pt modelId="{91F221DE-1235-C945-A425-D624239577AC}" type="pres">
      <dgm:prSet presAssocID="{C27592DA-C1E2-7D40-8882-370E6E0C6B70}" presName="Name0" presStyleCnt="0">
        <dgm:presLayoutVars>
          <dgm:dir/>
          <dgm:animLvl val="lvl"/>
          <dgm:resizeHandles val="exact"/>
        </dgm:presLayoutVars>
      </dgm:prSet>
      <dgm:spPr/>
    </dgm:pt>
    <dgm:pt modelId="{C1505E84-EC1F-9D4B-AACE-8567E1CFF767}" type="pres">
      <dgm:prSet presAssocID="{58BEF884-863E-184E-A4EF-552C3EE36853}" presName="boxAndChildren" presStyleCnt="0"/>
      <dgm:spPr/>
    </dgm:pt>
    <dgm:pt modelId="{A604F1F1-4D34-564F-BC2E-98C1CB742B4E}" type="pres">
      <dgm:prSet presAssocID="{58BEF884-863E-184E-A4EF-552C3EE36853}" presName="parentTextBox" presStyleLbl="node1" presStyleIdx="0" presStyleCnt="5"/>
      <dgm:spPr/>
    </dgm:pt>
    <dgm:pt modelId="{D347E625-17B8-A84E-8AE4-8CA453B9252D}" type="pres">
      <dgm:prSet presAssocID="{00383122-A0C7-EA45-8446-CE9E2B4058E8}" presName="sp" presStyleCnt="0"/>
      <dgm:spPr/>
    </dgm:pt>
    <dgm:pt modelId="{212AAEA1-16CC-9541-9C6D-88F8AAC60FCE}" type="pres">
      <dgm:prSet presAssocID="{C66DB589-4707-D34C-9210-BDC8B646E8FE}" presName="arrowAndChildren" presStyleCnt="0"/>
      <dgm:spPr/>
    </dgm:pt>
    <dgm:pt modelId="{4156BDB5-A625-FF4B-A8E1-420434AF12A3}" type="pres">
      <dgm:prSet presAssocID="{C66DB589-4707-D34C-9210-BDC8B646E8FE}" presName="parentTextArrow" presStyleLbl="node1" presStyleIdx="1" presStyleCnt="5"/>
      <dgm:spPr/>
    </dgm:pt>
    <dgm:pt modelId="{700DE5C7-A2C2-4A4E-AC20-276316FCDED5}" type="pres">
      <dgm:prSet presAssocID="{B168B5FA-7DA5-B44E-B390-CEAE828B2382}" presName="sp" presStyleCnt="0"/>
      <dgm:spPr/>
    </dgm:pt>
    <dgm:pt modelId="{D2EB29EC-B652-784D-9C47-1B16B83C3D82}" type="pres">
      <dgm:prSet presAssocID="{6732812A-EC25-834A-BA3B-AEC982F43FF3}" presName="arrowAndChildren" presStyleCnt="0"/>
      <dgm:spPr/>
    </dgm:pt>
    <dgm:pt modelId="{FA67C986-1C2E-4D44-8FD8-49F9D0AFFA93}" type="pres">
      <dgm:prSet presAssocID="{6732812A-EC25-834A-BA3B-AEC982F43FF3}" presName="parentTextArrow" presStyleLbl="node1" presStyleIdx="2" presStyleCnt="5"/>
      <dgm:spPr/>
    </dgm:pt>
    <dgm:pt modelId="{A9F6920E-9BEC-824E-B751-EC014920DDB9}" type="pres">
      <dgm:prSet presAssocID="{07472869-35F8-134D-8065-B075243007C2}" presName="sp" presStyleCnt="0"/>
      <dgm:spPr/>
    </dgm:pt>
    <dgm:pt modelId="{E7FF07C7-A9F5-2248-B7D7-4FC3C3514C54}" type="pres">
      <dgm:prSet presAssocID="{6B23061E-3641-1144-9FDC-62D4DEB87596}" presName="arrowAndChildren" presStyleCnt="0"/>
      <dgm:spPr/>
    </dgm:pt>
    <dgm:pt modelId="{54C00327-97F2-BF4C-9675-0D61A3B8C1A6}" type="pres">
      <dgm:prSet presAssocID="{6B23061E-3641-1144-9FDC-62D4DEB87596}" presName="parentTextArrow" presStyleLbl="node1" presStyleIdx="3" presStyleCnt="5"/>
      <dgm:spPr/>
    </dgm:pt>
    <dgm:pt modelId="{FD772B5D-68DB-9945-8A47-026E943018B6}" type="pres">
      <dgm:prSet presAssocID="{628C3939-8638-4148-85F2-5B3B16A0CCFA}" presName="sp" presStyleCnt="0"/>
      <dgm:spPr/>
    </dgm:pt>
    <dgm:pt modelId="{951EAF4C-249D-AE45-9E94-F8D807309739}" type="pres">
      <dgm:prSet presAssocID="{4CC5ECF6-554F-7A4A-BD10-1087F3446AB5}" presName="arrowAndChildren" presStyleCnt="0"/>
      <dgm:spPr/>
    </dgm:pt>
    <dgm:pt modelId="{BEEAAB1F-8436-0E49-A2D4-5177577B84C4}" type="pres">
      <dgm:prSet presAssocID="{4CC5ECF6-554F-7A4A-BD10-1087F3446AB5}" presName="parentTextArrow" presStyleLbl="node1" presStyleIdx="4" presStyleCnt="5"/>
      <dgm:spPr/>
    </dgm:pt>
  </dgm:ptLst>
  <dgm:cxnLst>
    <dgm:cxn modelId="{A76BFA04-72B3-D143-9525-423FEBF0CAB0}" type="presOf" srcId="{C66DB589-4707-D34C-9210-BDC8B646E8FE}" destId="{4156BDB5-A625-FF4B-A8E1-420434AF12A3}" srcOrd="0" destOrd="0" presId="urn:microsoft.com/office/officeart/2005/8/layout/process4"/>
    <dgm:cxn modelId="{F3ED5B84-763B-A54C-B7BF-8E18D21E41C7}" type="presOf" srcId="{6732812A-EC25-834A-BA3B-AEC982F43FF3}" destId="{FA67C986-1C2E-4D44-8FD8-49F9D0AFFA93}" srcOrd="0" destOrd="0" presId="urn:microsoft.com/office/officeart/2005/8/layout/process4"/>
    <dgm:cxn modelId="{B01ED785-9DFE-2847-B4E9-B4BF25CAE6B1}" type="presOf" srcId="{4CC5ECF6-554F-7A4A-BD10-1087F3446AB5}" destId="{BEEAAB1F-8436-0E49-A2D4-5177577B84C4}" srcOrd="0" destOrd="0" presId="urn:microsoft.com/office/officeart/2005/8/layout/process4"/>
    <dgm:cxn modelId="{BE843A8F-EFC3-C641-89CE-86B5FEA2FAAF}" srcId="{C27592DA-C1E2-7D40-8882-370E6E0C6B70}" destId="{4CC5ECF6-554F-7A4A-BD10-1087F3446AB5}" srcOrd="0" destOrd="0" parTransId="{3A10EB23-7F5A-5B4C-A5DF-0352E5000989}" sibTransId="{628C3939-8638-4148-85F2-5B3B16A0CCFA}"/>
    <dgm:cxn modelId="{BF038FA2-49ED-DB46-8603-71D5345612C4}" srcId="{C27592DA-C1E2-7D40-8882-370E6E0C6B70}" destId="{C66DB589-4707-D34C-9210-BDC8B646E8FE}" srcOrd="3" destOrd="0" parTransId="{F62DF122-4D6C-7F41-B1CC-3CC91476AEA4}" sibTransId="{00383122-A0C7-EA45-8446-CE9E2B4058E8}"/>
    <dgm:cxn modelId="{A7D529B0-7679-4F44-997A-A3C6E7282E77}" type="presOf" srcId="{6B23061E-3641-1144-9FDC-62D4DEB87596}" destId="{54C00327-97F2-BF4C-9675-0D61A3B8C1A6}" srcOrd="0" destOrd="0" presId="urn:microsoft.com/office/officeart/2005/8/layout/process4"/>
    <dgm:cxn modelId="{C2318DB3-4963-0B4D-BD4A-2904E92FF24A}" srcId="{C27592DA-C1E2-7D40-8882-370E6E0C6B70}" destId="{58BEF884-863E-184E-A4EF-552C3EE36853}" srcOrd="4" destOrd="0" parTransId="{9E35EA7C-6C24-4548-8264-6C2663DB8140}" sibTransId="{850FF15E-FA39-1543-A9C3-EE08BC5615AF}"/>
    <dgm:cxn modelId="{36AE97BA-7E60-AE45-9387-C9F96B34F3DF}" type="presOf" srcId="{58BEF884-863E-184E-A4EF-552C3EE36853}" destId="{A604F1F1-4D34-564F-BC2E-98C1CB742B4E}" srcOrd="0" destOrd="0" presId="urn:microsoft.com/office/officeart/2005/8/layout/process4"/>
    <dgm:cxn modelId="{E38779C4-2C78-1647-BEA5-E9914EFEAFCA}" type="presOf" srcId="{C27592DA-C1E2-7D40-8882-370E6E0C6B70}" destId="{91F221DE-1235-C945-A425-D624239577AC}" srcOrd="0" destOrd="0" presId="urn:microsoft.com/office/officeart/2005/8/layout/process4"/>
    <dgm:cxn modelId="{831903DB-905E-3F4A-B95E-69AE5416B051}" srcId="{C27592DA-C1E2-7D40-8882-370E6E0C6B70}" destId="{6B23061E-3641-1144-9FDC-62D4DEB87596}" srcOrd="1" destOrd="0" parTransId="{451D9E22-4ACF-7A4C-8CF3-BF12178D81A4}" sibTransId="{07472869-35F8-134D-8065-B075243007C2}"/>
    <dgm:cxn modelId="{504CC4E4-F991-174A-8305-9060EAEFA9D0}" srcId="{C27592DA-C1E2-7D40-8882-370E6E0C6B70}" destId="{6732812A-EC25-834A-BA3B-AEC982F43FF3}" srcOrd="2" destOrd="0" parTransId="{82E960EC-B989-5B45-924E-5E8924C06048}" sibTransId="{B168B5FA-7DA5-B44E-B390-CEAE828B2382}"/>
    <dgm:cxn modelId="{D2264058-E21B-9748-A712-9586ADBA65E6}" type="presParOf" srcId="{91F221DE-1235-C945-A425-D624239577AC}" destId="{C1505E84-EC1F-9D4B-AACE-8567E1CFF767}" srcOrd="0" destOrd="0" presId="urn:microsoft.com/office/officeart/2005/8/layout/process4"/>
    <dgm:cxn modelId="{56D5C2A1-7B89-204D-8899-6CEAFDE22DFD}" type="presParOf" srcId="{C1505E84-EC1F-9D4B-AACE-8567E1CFF767}" destId="{A604F1F1-4D34-564F-BC2E-98C1CB742B4E}" srcOrd="0" destOrd="0" presId="urn:microsoft.com/office/officeart/2005/8/layout/process4"/>
    <dgm:cxn modelId="{6784C20B-F5E4-5E45-9011-1E851C041D32}" type="presParOf" srcId="{91F221DE-1235-C945-A425-D624239577AC}" destId="{D347E625-17B8-A84E-8AE4-8CA453B9252D}" srcOrd="1" destOrd="0" presId="urn:microsoft.com/office/officeart/2005/8/layout/process4"/>
    <dgm:cxn modelId="{F3D9C566-B769-0E4D-8E99-9C484972D276}" type="presParOf" srcId="{91F221DE-1235-C945-A425-D624239577AC}" destId="{212AAEA1-16CC-9541-9C6D-88F8AAC60FCE}" srcOrd="2" destOrd="0" presId="urn:microsoft.com/office/officeart/2005/8/layout/process4"/>
    <dgm:cxn modelId="{16C127DF-EE56-5247-8114-1E72CF60AEB2}" type="presParOf" srcId="{212AAEA1-16CC-9541-9C6D-88F8AAC60FCE}" destId="{4156BDB5-A625-FF4B-A8E1-420434AF12A3}" srcOrd="0" destOrd="0" presId="urn:microsoft.com/office/officeart/2005/8/layout/process4"/>
    <dgm:cxn modelId="{7B13AAFA-81A3-4644-A791-0552EAC57C96}" type="presParOf" srcId="{91F221DE-1235-C945-A425-D624239577AC}" destId="{700DE5C7-A2C2-4A4E-AC20-276316FCDED5}" srcOrd="3" destOrd="0" presId="urn:microsoft.com/office/officeart/2005/8/layout/process4"/>
    <dgm:cxn modelId="{CC44A474-738C-4342-9593-C0F94951FA38}" type="presParOf" srcId="{91F221DE-1235-C945-A425-D624239577AC}" destId="{D2EB29EC-B652-784D-9C47-1B16B83C3D82}" srcOrd="4" destOrd="0" presId="urn:microsoft.com/office/officeart/2005/8/layout/process4"/>
    <dgm:cxn modelId="{E87A9891-0E06-6F49-A832-B16EC1A1D997}" type="presParOf" srcId="{D2EB29EC-B652-784D-9C47-1B16B83C3D82}" destId="{FA67C986-1C2E-4D44-8FD8-49F9D0AFFA93}" srcOrd="0" destOrd="0" presId="urn:microsoft.com/office/officeart/2005/8/layout/process4"/>
    <dgm:cxn modelId="{24364C07-C52E-194A-9CC3-95431CF69F47}" type="presParOf" srcId="{91F221DE-1235-C945-A425-D624239577AC}" destId="{A9F6920E-9BEC-824E-B751-EC014920DDB9}" srcOrd="5" destOrd="0" presId="urn:microsoft.com/office/officeart/2005/8/layout/process4"/>
    <dgm:cxn modelId="{20B02344-3EE2-3248-BAA9-40490027AC33}" type="presParOf" srcId="{91F221DE-1235-C945-A425-D624239577AC}" destId="{E7FF07C7-A9F5-2248-B7D7-4FC3C3514C54}" srcOrd="6" destOrd="0" presId="urn:microsoft.com/office/officeart/2005/8/layout/process4"/>
    <dgm:cxn modelId="{9BA5284F-6715-9E4A-8A6E-BC46441E8E14}" type="presParOf" srcId="{E7FF07C7-A9F5-2248-B7D7-4FC3C3514C54}" destId="{54C00327-97F2-BF4C-9675-0D61A3B8C1A6}" srcOrd="0" destOrd="0" presId="urn:microsoft.com/office/officeart/2005/8/layout/process4"/>
    <dgm:cxn modelId="{DC4EA62D-BA3C-EA4D-BE0F-21090766AE62}" type="presParOf" srcId="{91F221DE-1235-C945-A425-D624239577AC}" destId="{FD772B5D-68DB-9945-8A47-026E943018B6}" srcOrd="7" destOrd="0" presId="urn:microsoft.com/office/officeart/2005/8/layout/process4"/>
    <dgm:cxn modelId="{1E872482-6A8F-3D48-B14C-D104FFFD9D5F}" type="presParOf" srcId="{91F221DE-1235-C945-A425-D624239577AC}" destId="{951EAF4C-249D-AE45-9E94-F8D807309739}" srcOrd="8" destOrd="0" presId="urn:microsoft.com/office/officeart/2005/8/layout/process4"/>
    <dgm:cxn modelId="{0C0C16C3-7AC4-EE4D-918C-DA7DD4A83037}" type="presParOf" srcId="{951EAF4C-249D-AE45-9E94-F8D807309739}" destId="{BEEAAB1F-8436-0E49-A2D4-5177577B84C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4F1F1-4D34-564F-BC2E-98C1CB742B4E}">
      <dsp:nvSpPr>
        <dsp:cNvPr id="0" name=""/>
        <dsp:cNvSpPr/>
      </dsp:nvSpPr>
      <dsp:spPr>
        <a:xfrm>
          <a:off x="0" y="3840396"/>
          <a:ext cx="7073900" cy="630048"/>
        </a:xfrm>
        <a:prstGeom prst="rect">
          <a:avLst/>
        </a:prstGeom>
        <a:solidFill>
          <a:schemeClr val="accent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Definitive Care</a:t>
          </a:r>
        </a:p>
      </dsp:txBody>
      <dsp:txXfrm>
        <a:off x="0" y="3840396"/>
        <a:ext cx="7073900" cy="630048"/>
      </dsp:txXfrm>
    </dsp:sp>
    <dsp:sp modelId="{4156BDB5-A625-FF4B-A8E1-420434AF12A3}">
      <dsp:nvSpPr>
        <dsp:cNvPr id="0" name=""/>
        <dsp:cNvSpPr/>
      </dsp:nvSpPr>
      <dsp:spPr>
        <a:xfrm rot="10800000">
          <a:off x="0" y="2880831"/>
          <a:ext cx="7073900" cy="969015"/>
        </a:xfrm>
        <a:prstGeom prst="upArrowCallout">
          <a:avLst/>
        </a:prstGeom>
        <a:solidFill>
          <a:schemeClr val="accent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Reassessment, Secondary Interventions</a:t>
          </a:r>
        </a:p>
      </dsp:txBody>
      <dsp:txXfrm rot="10800000">
        <a:off x="0" y="2880831"/>
        <a:ext cx="7073900" cy="629637"/>
      </dsp:txXfrm>
    </dsp:sp>
    <dsp:sp modelId="{FA67C986-1C2E-4D44-8FD8-49F9D0AFFA93}">
      <dsp:nvSpPr>
        <dsp:cNvPr id="0" name=""/>
        <dsp:cNvSpPr/>
      </dsp:nvSpPr>
      <dsp:spPr>
        <a:xfrm rot="10800000">
          <a:off x="0" y="1921267"/>
          <a:ext cx="7073900" cy="969015"/>
        </a:xfrm>
        <a:prstGeom prst="upArrowCallout">
          <a:avLst/>
        </a:prstGeom>
        <a:solidFill>
          <a:schemeClr val="accent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Secondary Survey</a:t>
          </a:r>
        </a:p>
      </dsp:txBody>
      <dsp:txXfrm rot="10800000">
        <a:off x="0" y="1921267"/>
        <a:ext cx="7073900" cy="629637"/>
      </dsp:txXfrm>
    </dsp:sp>
    <dsp:sp modelId="{54C00327-97F2-BF4C-9675-0D61A3B8C1A6}">
      <dsp:nvSpPr>
        <dsp:cNvPr id="0" name=""/>
        <dsp:cNvSpPr/>
      </dsp:nvSpPr>
      <dsp:spPr>
        <a:xfrm rot="10800000">
          <a:off x="0" y="961702"/>
          <a:ext cx="7073900" cy="969015"/>
        </a:xfrm>
        <a:prstGeom prst="upArrowCallout">
          <a:avLst/>
        </a:prstGeom>
        <a:solidFill>
          <a:schemeClr val="accent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Resuscitation</a:t>
          </a:r>
        </a:p>
      </dsp:txBody>
      <dsp:txXfrm rot="10800000">
        <a:off x="0" y="961702"/>
        <a:ext cx="7073900" cy="629637"/>
      </dsp:txXfrm>
    </dsp:sp>
    <dsp:sp modelId="{BEEAAB1F-8436-0E49-A2D4-5177577B84C4}">
      <dsp:nvSpPr>
        <dsp:cNvPr id="0" name=""/>
        <dsp:cNvSpPr/>
      </dsp:nvSpPr>
      <dsp:spPr>
        <a:xfrm rot="10800000">
          <a:off x="0" y="2138"/>
          <a:ext cx="7073900" cy="969015"/>
        </a:xfrm>
        <a:prstGeom prst="upArrowCallout">
          <a:avLst/>
        </a:prstGeom>
        <a:solidFill>
          <a:schemeClr val="accent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Primary Survey (ABCDE)</a:t>
          </a:r>
        </a:p>
      </dsp:txBody>
      <dsp:txXfrm rot="10800000">
        <a:off x="0" y="2138"/>
        <a:ext cx="7073900" cy="62963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B6807B-C170-CD4E-AD92-4BBC7D86B3D1}" type="datetimeFigureOut">
              <a:rPr lang="en-US" smtClean="0"/>
              <a:t>1/31/2022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332048-C0A1-B740-9A1C-196829755F1F}" type="slidenum">
              <a:rPr lang="en-US" smtClean="0"/>
              <a:t>‹#›</a:t>
            </a:fld>
            <a:endParaRPr lang="en-US"/>
          </a:p>
        </p:txBody>
      </p:sp>
    </p:spTree>
    <p:extLst>
      <p:ext uri="{BB962C8B-B14F-4D97-AF65-F5344CB8AC3E}">
        <p14:creationId xmlns:p14="http://schemas.microsoft.com/office/powerpoint/2010/main" val="2922482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32048-C0A1-B740-9A1C-196829755F1F}" type="slidenum">
              <a:rPr lang="en-US" smtClean="0"/>
              <a:t>11</a:t>
            </a:fld>
            <a:endParaRPr lang="en-US"/>
          </a:p>
        </p:txBody>
      </p:sp>
    </p:spTree>
    <p:extLst>
      <p:ext uri="{BB962C8B-B14F-4D97-AF65-F5344CB8AC3E}">
        <p14:creationId xmlns:p14="http://schemas.microsoft.com/office/powerpoint/2010/main" val="3596335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32048-C0A1-B740-9A1C-196829755F1F}" type="slidenum">
              <a:rPr lang="en-US" smtClean="0"/>
              <a:t>41</a:t>
            </a:fld>
            <a:endParaRPr lang="en-US"/>
          </a:p>
        </p:txBody>
      </p:sp>
    </p:spTree>
    <p:extLst>
      <p:ext uri="{BB962C8B-B14F-4D97-AF65-F5344CB8AC3E}">
        <p14:creationId xmlns:p14="http://schemas.microsoft.com/office/powerpoint/2010/main" val="2166221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Nork PPT</a:t>
            </a:r>
          </a:p>
        </p:txBody>
      </p:sp>
      <p:sp>
        <p:nvSpPr>
          <p:cNvPr id="4" name="Slide Number Placeholder 3"/>
          <p:cNvSpPr>
            <a:spLocks noGrp="1"/>
          </p:cNvSpPr>
          <p:nvPr>
            <p:ph type="sldNum" sz="quarter" idx="5"/>
          </p:nvPr>
        </p:nvSpPr>
        <p:spPr/>
        <p:txBody>
          <a:bodyPr/>
          <a:lstStyle/>
          <a:p>
            <a:fld id="{C2332048-C0A1-B740-9A1C-196829755F1F}" type="slidenum">
              <a:rPr lang="en-US" smtClean="0"/>
              <a:t>56</a:t>
            </a:fld>
            <a:endParaRPr lang="en-US"/>
          </a:p>
        </p:txBody>
      </p:sp>
    </p:spTree>
    <p:extLst>
      <p:ext uri="{BB962C8B-B14F-4D97-AF65-F5344CB8AC3E}">
        <p14:creationId xmlns:p14="http://schemas.microsoft.com/office/powerpoint/2010/main" val="589393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32048-C0A1-B740-9A1C-196829755F1F}" type="slidenum">
              <a:rPr lang="en-US" smtClean="0"/>
              <a:t>12</a:t>
            </a:fld>
            <a:endParaRPr lang="en-US"/>
          </a:p>
        </p:txBody>
      </p:sp>
    </p:spTree>
    <p:extLst>
      <p:ext uri="{BB962C8B-B14F-4D97-AF65-F5344CB8AC3E}">
        <p14:creationId xmlns:p14="http://schemas.microsoft.com/office/powerpoint/2010/main" val="894529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32048-C0A1-B740-9A1C-196829755F1F}" type="slidenum">
              <a:rPr lang="en-US" smtClean="0"/>
              <a:t>13</a:t>
            </a:fld>
            <a:endParaRPr lang="en-US"/>
          </a:p>
        </p:txBody>
      </p:sp>
    </p:spTree>
    <p:extLst>
      <p:ext uri="{BB962C8B-B14F-4D97-AF65-F5344CB8AC3E}">
        <p14:creationId xmlns:p14="http://schemas.microsoft.com/office/powerpoint/2010/main" val="2779604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32048-C0A1-B740-9A1C-196829755F1F}" type="slidenum">
              <a:rPr lang="en-US" smtClean="0"/>
              <a:t>14</a:t>
            </a:fld>
            <a:endParaRPr lang="en-US"/>
          </a:p>
        </p:txBody>
      </p:sp>
    </p:spTree>
    <p:extLst>
      <p:ext uri="{BB962C8B-B14F-4D97-AF65-F5344CB8AC3E}">
        <p14:creationId xmlns:p14="http://schemas.microsoft.com/office/powerpoint/2010/main" val="462179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32048-C0A1-B740-9A1C-196829755F1F}" type="slidenum">
              <a:rPr lang="en-US" smtClean="0"/>
              <a:t>15</a:t>
            </a:fld>
            <a:endParaRPr lang="en-US"/>
          </a:p>
        </p:txBody>
      </p:sp>
    </p:spTree>
    <p:extLst>
      <p:ext uri="{BB962C8B-B14F-4D97-AF65-F5344CB8AC3E}">
        <p14:creationId xmlns:p14="http://schemas.microsoft.com/office/powerpoint/2010/main" val="647713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32048-C0A1-B740-9A1C-196829755F1F}" type="slidenum">
              <a:rPr lang="en-US" smtClean="0"/>
              <a:t>16</a:t>
            </a:fld>
            <a:endParaRPr lang="en-US"/>
          </a:p>
        </p:txBody>
      </p:sp>
    </p:spTree>
    <p:extLst>
      <p:ext uri="{BB962C8B-B14F-4D97-AF65-F5344CB8AC3E}">
        <p14:creationId xmlns:p14="http://schemas.microsoft.com/office/powerpoint/2010/main" val="3196971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32048-C0A1-B740-9A1C-196829755F1F}" type="slidenum">
              <a:rPr lang="en-US" smtClean="0"/>
              <a:t>17</a:t>
            </a:fld>
            <a:endParaRPr lang="en-US"/>
          </a:p>
        </p:txBody>
      </p:sp>
    </p:spTree>
    <p:extLst>
      <p:ext uri="{BB962C8B-B14F-4D97-AF65-F5344CB8AC3E}">
        <p14:creationId xmlns:p14="http://schemas.microsoft.com/office/powerpoint/2010/main" val="3786753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32048-C0A1-B740-9A1C-196829755F1F}" type="slidenum">
              <a:rPr lang="en-US" smtClean="0"/>
              <a:t>26</a:t>
            </a:fld>
            <a:endParaRPr lang="en-US"/>
          </a:p>
        </p:txBody>
      </p:sp>
    </p:spTree>
    <p:extLst>
      <p:ext uri="{BB962C8B-B14F-4D97-AF65-F5344CB8AC3E}">
        <p14:creationId xmlns:p14="http://schemas.microsoft.com/office/powerpoint/2010/main" val="1906856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32048-C0A1-B740-9A1C-196829755F1F}" type="slidenum">
              <a:rPr lang="en-US" smtClean="0"/>
              <a:t>33</a:t>
            </a:fld>
            <a:endParaRPr lang="en-US"/>
          </a:p>
        </p:txBody>
      </p:sp>
    </p:spTree>
    <p:extLst>
      <p:ext uri="{BB962C8B-B14F-4D97-AF65-F5344CB8AC3E}">
        <p14:creationId xmlns:p14="http://schemas.microsoft.com/office/powerpoint/2010/main" val="1096501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p:cNvSpPr/>
          <p:nvPr userDrawn="1"/>
        </p:nvSpPr>
        <p:spPr>
          <a:xfrm>
            <a:off x="9953723" y="6366554"/>
            <a:ext cx="3155092"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475312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81D4724-D698-47D4-A663-A96C66F201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8B77DA90-9C27-4E1F-99A1-E6516E2C4B56}"/>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7567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5D1BB07-7AF7-4B17-80BC-DC29DEF74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088771CC-05B5-4990-99DC-910542E86C8C}"/>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946103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EADA92C2-499C-41F6-8959-9FA83F39D0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7" name="Rectangle 6">
            <a:extLst>
              <a:ext uri="{FF2B5EF4-FFF2-40B4-BE49-F238E27FC236}">
                <a16:creationId xmlns:a16="http://schemas.microsoft.com/office/drawing/2014/main" id="{23880537-A7BC-46E6-8E01-27E18D49CDA7}"/>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9803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206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id="{78B6D0E1-6F87-4CED-9DE4-F10059F6BE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F71ACD1C-73DB-40EC-8DFA-F0DE99A9CD15}"/>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850157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88DE133-07EF-426D-9E9C-F759B01C0C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38279109-501F-4C8C-9679-AA0631E5AA94}"/>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713489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BB1BF96-39BE-4D5A-9FD2-10BE56E57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11" name="Rectangle 10">
            <a:extLst>
              <a:ext uri="{FF2B5EF4-FFF2-40B4-BE49-F238E27FC236}">
                <a16:creationId xmlns:a16="http://schemas.microsoft.com/office/drawing/2014/main" id="{3B4037B4-3CF5-4CC9-BDC2-61937E195D72}"/>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1152654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A4D4BAD2-3FEA-4F32-9D1D-CB78B0BE3A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7" name="Rectangle 6">
            <a:extLst>
              <a:ext uri="{FF2B5EF4-FFF2-40B4-BE49-F238E27FC236}">
                <a16:creationId xmlns:a16="http://schemas.microsoft.com/office/drawing/2014/main" id="{985807F5-0CBA-4789-8B7A-031740EE3228}"/>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42530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CDC778-5876-463F-9576-996D6990BA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6" name="Rectangle 5">
            <a:extLst>
              <a:ext uri="{FF2B5EF4-FFF2-40B4-BE49-F238E27FC236}">
                <a16:creationId xmlns:a16="http://schemas.microsoft.com/office/drawing/2014/main" id="{34726AFF-2537-41C4-9F22-98B8928ED9A4}"/>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07943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D92B9269-5DD5-4B15-89D6-537E8C963C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CD6E1A62-C05B-4564-AD54-68F9FA12DCCB}"/>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26293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FC6AAA24-3D51-4CD0-BFBC-35135D6AA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1640504B-FFCD-4257-A350-7AD35AC41F47}"/>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1099832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814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solidFill>
                  <a:srgbClr val="002060"/>
                </a:solidFill>
              </a:rPr>
              <a:t>Acute Management of Pelvic Ring Injuries</a:t>
            </a:r>
          </a:p>
        </p:txBody>
      </p:sp>
      <p:sp>
        <p:nvSpPr>
          <p:cNvPr id="5" name="Subtitle 4"/>
          <p:cNvSpPr>
            <a:spLocks noGrp="1"/>
          </p:cNvSpPr>
          <p:nvPr>
            <p:ph type="subTitle" idx="1"/>
          </p:nvPr>
        </p:nvSpPr>
        <p:spPr>
          <a:xfrm>
            <a:off x="1524000" y="3858516"/>
            <a:ext cx="9144000" cy="2588003"/>
          </a:xfrm>
        </p:spPr>
        <p:txBody>
          <a:bodyPr>
            <a:normAutofit/>
          </a:bodyPr>
          <a:lstStyle/>
          <a:p>
            <a:r>
              <a:rPr lang="en-US" b="1" i="1" dirty="0"/>
              <a:t>James Black, MD, FAAOS</a:t>
            </a:r>
          </a:p>
          <a:p>
            <a:r>
              <a:rPr lang="en-US" b="1" i="1" dirty="0"/>
              <a:t>Orthopaedic Trauma Service</a:t>
            </a:r>
          </a:p>
          <a:p>
            <a:r>
              <a:rPr lang="en-US" b="1" i="1" dirty="0"/>
              <a:t>Spartanburg Regional Healthcare System</a:t>
            </a:r>
          </a:p>
          <a:p>
            <a:endParaRPr lang="en-US" b="1" i="1" dirty="0"/>
          </a:p>
          <a:p>
            <a:endParaRPr lang="en-US" b="1" i="1" dirty="0"/>
          </a:p>
          <a:p>
            <a:r>
              <a:rPr lang="en-US" sz="1200" b="1" i="1" dirty="0"/>
              <a:t>*Images belong to James Black MD unless otherwise indicated</a:t>
            </a:r>
          </a:p>
        </p:txBody>
      </p:sp>
    </p:spTree>
    <p:extLst>
      <p:ext uri="{BB962C8B-B14F-4D97-AF65-F5344CB8AC3E}">
        <p14:creationId xmlns:p14="http://schemas.microsoft.com/office/powerpoint/2010/main" val="1313955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89" y="78577"/>
            <a:ext cx="11351504" cy="523220"/>
          </a:xfrm>
        </p:spPr>
        <p:txBody>
          <a:bodyPr>
            <a:normAutofit fontScale="90000"/>
          </a:bodyPr>
          <a:lstStyle/>
          <a:p>
            <a:r>
              <a:rPr lang="en-US" sz="3200" b="1" u="sng" dirty="0"/>
              <a:t>LC II: fracture-dislocation (crescent) through left SI Joint</a:t>
            </a:r>
          </a:p>
        </p:txBody>
      </p:sp>
      <p:sp>
        <p:nvSpPr>
          <p:cNvPr id="7" name="TextBox 6">
            <a:extLst>
              <a:ext uri="{FF2B5EF4-FFF2-40B4-BE49-F238E27FC236}">
                <a16:creationId xmlns:a16="http://schemas.microsoft.com/office/drawing/2014/main" id="{5D5BD8C6-C793-284A-868E-5E1688E871C1}"/>
              </a:ext>
            </a:extLst>
          </p:cNvPr>
          <p:cNvSpPr txBox="1"/>
          <p:nvPr/>
        </p:nvSpPr>
        <p:spPr>
          <a:xfrm>
            <a:off x="7882388" y="1283375"/>
            <a:ext cx="4163121" cy="2585323"/>
          </a:xfrm>
          <a:prstGeom prst="rect">
            <a:avLst/>
          </a:prstGeom>
          <a:noFill/>
        </p:spPr>
        <p:txBody>
          <a:bodyPr wrap="square" rtlCol="0">
            <a:spAutoFit/>
          </a:bodyPr>
          <a:lstStyle/>
          <a:p>
            <a:r>
              <a:rPr lang="en-US" b="1" dirty="0"/>
              <a:t>A:</a:t>
            </a:r>
            <a:r>
              <a:rPr lang="en-US" dirty="0"/>
              <a:t> AP radiograph showing anterior injury (ramus fracture, </a:t>
            </a:r>
            <a:r>
              <a:rPr lang="en-US" i="1" dirty="0"/>
              <a:t>yellow arrow</a:t>
            </a:r>
            <a:r>
              <a:rPr lang="en-US" dirty="0"/>
              <a:t>) and posterior injury (SI joint widening, </a:t>
            </a:r>
            <a:r>
              <a:rPr lang="en-US" i="1" dirty="0"/>
              <a:t>red oval</a:t>
            </a:r>
            <a:r>
              <a:rPr lang="en-US" dirty="0"/>
              <a:t>).</a:t>
            </a:r>
            <a:endParaRPr lang="en-US" b="1" dirty="0"/>
          </a:p>
          <a:p>
            <a:r>
              <a:rPr lang="en-US" b="1" dirty="0"/>
              <a:t>B:</a:t>
            </a:r>
            <a:r>
              <a:rPr lang="en-US" dirty="0"/>
              <a:t> Inlet view radiograph.</a:t>
            </a:r>
            <a:endParaRPr lang="en-US" b="1" dirty="0"/>
          </a:p>
          <a:p>
            <a:r>
              <a:rPr lang="en-US" b="1" dirty="0"/>
              <a:t>C: </a:t>
            </a:r>
            <a:r>
              <a:rPr lang="en-US" dirty="0"/>
              <a:t>Outlet view radiograph.</a:t>
            </a:r>
          </a:p>
          <a:p>
            <a:r>
              <a:rPr lang="en-US" b="1" dirty="0"/>
              <a:t>D:</a:t>
            </a:r>
            <a:r>
              <a:rPr lang="en-US" dirty="0"/>
              <a:t> Axial CT scan showing posterior ilium crescent fracture (</a:t>
            </a:r>
            <a:r>
              <a:rPr lang="en-US" i="1" dirty="0"/>
              <a:t>green arrow</a:t>
            </a:r>
            <a:r>
              <a:rPr lang="en-US" dirty="0"/>
              <a:t>) and SI joint dislocation (</a:t>
            </a:r>
            <a:r>
              <a:rPr lang="en-US" i="1" dirty="0"/>
              <a:t>red arrow</a:t>
            </a:r>
            <a:r>
              <a:rPr lang="en-US" dirty="0"/>
              <a:t>).</a:t>
            </a:r>
          </a:p>
        </p:txBody>
      </p:sp>
      <p:pic>
        <p:nvPicPr>
          <p:cNvPr id="5" name="New picture">
            <a:extLst>
              <a:ext uri="{FF2B5EF4-FFF2-40B4-BE49-F238E27FC236}">
                <a16:creationId xmlns:a16="http://schemas.microsoft.com/office/drawing/2014/main" id="{CE2A7DF0-A501-1F4C-A875-F4082704195F}"/>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792309" y="696951"/>
            <a:ext cx="7090079" cy="523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3" name="Oval 2">
            <a:extLst>
              <a:ext uri="{FF2B5EF4-FFF2-40B4-BE49-F238E27FC236}">
                <a16:creationId xmlns:a16="http://schemas.microsoft.com/office/drawing/2014/main" id="{A666B305-96CA-B64F-9D52-3CBD294B8CE4}"/>
              </a:ext>
            </a:extLst>
          </p:cNvPr>
          <p:cNvSpPr/>
          <p:nvPr/>
        </p:nvSpPr>
        <p:spPr>
          <a:xfrm>
            <a:off x="2988527" y="1639229"/>
            <a:ext cx="379141" cy="423747"/>
          </a:xfrm>
          <a:prstGeom prst="ellipse">
            <a:avLst/>
          </a:prstGeom>
          <a:solidFill>
            <a:srgbClr val="FF0000">
              <a:alpha val="0"/>
            </a:srgbClr>
          </a:solidFill>
          <a:ln w="15875">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D3BF2143-D7E7-4F49-B645-35DFF498DB65}"/>
              </a:ext>
            </a:extLst>
          </p:cNvPr>
          <p:cNvCxnSpPr/>
          <p:nvPr/>
        </p:nvCxnSpPr>
        <p:spPr>
          <a:xfrm>
            <a:off x="2575932" y="2241395"/>
            <a:ext cx="301083" cy="301083"/>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94CC6E5-5373-DC4D-A49D-3B0EDB755698}"/>
              </a:ext>
            </a:extLst>
          </p:cNvPr>
          <p:cNvCxnSpPr/>
          <p:nvPr/>
        </p:nvCxnSpPr>
        <p:spPr>
          <a:xfrm flipH="1">
            <a:off x="6768790" y="4638907"/>
            <a:ext cx="89210" cy="28993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CC3357C-A4BF-B646-9CB0-275818D1AAA9}"/>
              </a:ext>
            </a:extLst>
          </p:cNvPr>
          <p:cNvCxnSpPr/>
          <p:nvPr/>
        </p:nvCxnSpPr>
        <p:spPr>
          <a:xfrm flipH="1" flipV="1">
            <a:off x="6724185" y="5519853"/>
            <a:ext cx="178420" cy="267630"/>
          </a:xfrm>
          <a:prstGeom prst="straightConnector1">
            <a:avLst/>
          </a:prstGeom>
          <a:ln w="19050">
            <a:solidFill>
              <a:srgbClr val="00B050"/>
            </a:solidFill>
            <a:tailEnd type="triangle"/>
          </a:ln>
        </p:spPr>
        <p:style>
          <a:lnRef idx="1">
            <a:schemeClr val="accent6"/>
          </a:lnRef>
          <a:fillRef idx="0">
            <a:schemeClr val="accent6"/>
          </a:fillRef>
          <a:effectRef idx="0">
            <a:schemeClr val="accent6"/>
          </a:effectRef>
          <a:fontRef idx="minor">
            <a:schemeClr val="tx1"/>
          </a:fontRef>
        </p:style>
      </p:cxnSp>
      <p:sp>
        <p:nvSpPr>
          <p:cNvPr id="9" name="Rectangle 8"/>
          <p:cNvSpPr/>
          <p:nvPr/>
        </p:nvSpPr>
        <p:spPr>
          <a:xfrm>
            <a:off x="1497489" y="6656760"/>
            <a:ext cx="8458200" cy="258532"/>
          </a:xfrm>
          <a:prstGeom prst="rect">
            <a:avLst/>
          </a:prstGeom>
        </p:spPr>
        <p:txBody>
          <a:bodyPr wrap="square">
            <a:spAutoFit/>
          </a:bodyPr>
          <a:lstStyle/>
          <a:p>
            <a:pPr lvl="0" algn="ctr">
              <a:lnSpc>
                <a:spcPct val="90000"/>
              </a:lnSpc>
              <a:spcBef>
                <a:spcPts val="1000"/>
              </a:spcBef>
            </a:pPr>
            <a:r>
              <a:rPr lang="en-US" sz="1200" dirty="0">
                <a:solidFill>
                  <a:prstClr val="black"/>
                </a:solidFill>
              </a:rPr>
              <a:t>Agarwal A, 49:Pelvic ring injuries, Rockwood and Green’s Fractures in Adults, 9e, </a:t>
            </a:r>
            <a:r>
              <a:rPr lang="en-US" sz="1200" dirty="0" err="1">
                <a:solidFill>
                  <a:prstClr val="black"/>
                </a:solidFill>
              </a:rPr>
              <a:t>Tornetta</a:t>
            </a:r>
            <a:r>
              <a:rPr lang="en-US" sz="1200" dirty="0">
                <a:solidFill>
                  <a:prstClr val="black"/>
                </a:solidFill>
              </a:rPr>
              <a:t> et al (</a:t>
            </a:r>
            <a:r>
              <a:rPr lang="en-US" sz="1200" dirty="0" err="1">
                <a:solidFill>
                  <a:prstClr val="black"/>
                </a:solidFill>
              </a:rPr>
              <a:t>eds</a:t>
            </a:r>
            <a:r>
              <a:rPr lang="en-US" sz="1200" dirty="0">
                <a:solidFill>
                  <a:prstClr val="black"/>
                </a:solidFill>
              </a:rPr>
              <a:t>), Wolters Kluwer 2020.</a:t>
            </a:r>
          </a:p>
        </p:txBody>
      </p:sp>
    </p:spTree>
    <p:extLst>
      <p:ext uri="{BB962C8B-B14F-4D97-AF65-F5344CB8AC3E}">
        <p14:creationId xmlns:p14="http://schemas.microsoft.com/office/powerpoint/2010/main" val="1997910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89" y="78577"/>
            <a:ext cx="10515600" cy="523220"/>
          </a:xfrm>
        </p:spPr>
        <p:txBody>
          <a:bodyPr>
            <a:normAutofit fontScale="90000"/>
          </a:bodyPr>
          <a:lstStyle/>
          <a:p>
            <a:r>
              <a:rPr lang="en-US" sz="3200" b="1" u="sng" dirty="0"/>
              <a:t>LC III: right-sided LC injury and left-sided APC injury</a:t>
            </a:r>
          </a:p>
        </p:txBody>
      </p:sp>
      <p:sp>
        <p:nvSpPr>
          <p:cNvPr id="7" name="TextBox 6">
            <a:extLst>
              <a:ext uri="{FF2B5EF4-FFF2-40B4-BE49-F238E27FC236}">
                <a16:creationId xmlns:a16="http://schemas.microsoft.com/office/drawing/2014/main" id="{5D5BD8C6-C793-284A-868E-5E1688E871C1}"/>
              </a:ext>
            </a:extLst>
          </p:cNvPr>
          <p:cNvSpPr txBox="1"/>
          <p:nvPr/>
        </p:nvSpPr>
        <p:spPr>
          <a:xfrm>
            <a:off x="8173842" y="1388327"/>
            <a:ext cx="3490331" cy="1477328"/>
          </a:xfrm>
          <a:prstGeom prst="rect">
            <a:avLst/>
          </a:prstGeom>
          <a:noFill/>
        </p:spPr>
        <p:txBody>
          <a:bodyPr wrap="square" rtlCol="0">
            <a:spAutoFit/>
          </a:bodyPr>
          <a:lstStyle/>
          <a:p>
            <a:r>
              <a:rPr lang="en-US" b="1" dirty="0"/>
              <a:t>A:</a:t>
            </a:r>
            <a:r>
              <a:rPr lang="en-US" dirty="0"/>
              <a:t> AP view radiograph showing left ramus fractures (</a:t>
            </a:r>
            <a:r>
              <a:rPr lang="en-US" i="1" dirty="0"/>
              <a:t>yellow arrows</a:t>
            </a:r>
            <a:r>
              <a:rPr lang="en-US" dirty="0"/>
              <a:t>)</a:t>
            </a:r>
          </a:p>
          <a:p>
            <a:r>
              <a:rPr lang="en-US" b="1" dirty="0"/>
              <a:t>B-C:</a:t>
            </a:r>
            <a:r>
              <a:rPr lang="en-US" dirty="0"/>
              <a:t> Inlet and outlet view radiographs showing left posterior SI joint injury (</a:t>
            </a:r>
            <a:r>
              <a:rPr lang="en-US" i="1" dirty="0"/>
              <a:t>red ovals</a:t>
            </a:r>
            <a:r>
              <a:rPr lang="en-US" dirty="0"/>
              <a:t>)</a:t>
            </a:r>
          </a:p>
        </p:txBody>
      </p:sp>
      <p:pic>
        <p:nvPicPr>
          <p:cNvPr id="5" name="New picture">
            <a:extLst>
              <a:ext uri="{FF2B5EF4-FFF2-40B4-BE49-F238E27FC236}">
                <a16:creationId xmlns:a16="http://schemas.microsoft.com/office/drawing/2014/main" id="{094722CA-CB95-8141-A092-9ECECF21A49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771856" y="654661"/>
            <a:ext cx="6855367" cy="543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8" name="Oval 7">
            <a:extLst>
              <a:ext uri="{FF2B5EF4-FFF2-40B4-BE49-F238E27FC236}">
                <a16:creationId xmlns:a16="http://schemas.microsoft.com/office/drawing/2014/main" id="{5B6E5F4F-EE76-FF49-9BFF-AE84D6E06E03}"/>
              </a:ext>
            </a:extLst>
          </p:cNvPr>
          <p:cNvSpPr/>
          <p:nvPr/>
        </p:nvSpPr>
        <p:spPr>
          <a:xfrm>
            <a:off x="5943600" y="1388327"/>
            <a:ext cx="501805" cy="557561"/>
          </a:xfrm>
          <a:prstGeom prst="ellipse">
            <a:avLst/>
          </a:prstGeom>
          <a:solidFill>
            <a:srgbClr val="FF0000">
              <a:alpha val="0"/>
            </a:srgbClr>
          </a:solidFill>
          <a:ln w="15875">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EC40AF1-D2AD-214F-8D00-679CB70285A2}"/>
              </a:ext>
            </a:extLst>
          </p:cNvPr>
          <p:cNvSpPr/>
          <p:nvPr/>
        </p:nvSpPr>
        <p:spPr>
          <a:xfrm>
            <a:off x="2683727" y="3826727"/>
            <a:ext cx="650488" cy="901390"/>
          </a:xfrm>
          <a:prstGeom prst="ellipse">
            <a:avLst/>
          </a:prstGeom>
          <a:solidFill>
            <a:srgbClr val="FF0000">
              <a:alpha val="0"/>
            </a:srgbClr>
          </a:solidFill>
          <a:ln w="15875">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89513355-3A4A-7046-AB52-E14CA9EDACB1}"/>
              </a:ext>
            </a:extLst>
          </p:cNvPr>
          <p:cNvCxnSpPr>
            <a:cxnSpLocks/>
          </p:cNvCxnSpPr>
          <p:nvPr/>
        </p:nvCxnSpPr>
        <p:spPr>
          <a:xfrm flipH="1">
            <a:off x="2680010" y="1945888"/>
            <a:ext cx="185853" cy="363878"/>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CEEB50A-E301-954C-B350-5F2B7929ABA6}"/>
              </a:ext>
            </a:extLst>
          </p:cNvPr>
          <p:cNvCxnSpPr>
            <a:cxnSpLocks/>
          </p:cNvCxnSpPr>
          <p:nvPr/>
        </p:nvCxnSpPr>
        <p:spPr>
          <a:xfrm flipV="1">
            <a:off x="2018371" y="3026211"/>
            <a:ext cx="473927" cy="118433"/>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497489" y="6656760"/>
            <a:ext cx="8458200" cy="258532"/>
          </a:xfrm>
          <a:prstGeom prst="rect">
            <a:avLst/>
          </a:prstGeom>
        </p:spPr>
        <p:txBody>
          <a:bodyPr wrap="square">
            <a:spAutoFit/>
          </a:bodyPr>
          <a:lstStyle/>
          <a:p>
            <a:pPr lvl="0" algn="ctr">
              <a:lnSpc>
                <a:spcPct val="90000"/>
              </a:lnSpc>
              <a:spcBef>
                <a:spcPts val="1000"/>
              </a:spcBef>
            </a:pPr>
            <a:r>
              <a:rPr lang="en-US" sz="1200" dirty="0">
                <a:solidFill>
                  <a:prstClr val="black"/>
                </a:solidFill>
              </a:rPr>
              <a:t>Agarwal A, 49:Pelvic ring injuries, Rockwood and Green’s Fractures in Adults, 9e, </a:t>
            </a:r>
            <a:r>
              <a:rPr lang="en-US" sz="1200" dirty="0" err="1">
                <a:solidFill>
                  <a:prstClr val="black"/>
                </a:solidFill>
              </a:rPr>
              <a:t>Tornetta</a:t>
            </a:r>
            <a:r>
              <a:rPr lang="en-US" sz="1200" dirty="0">
                <a:solidFill>
                  <a:prstClr val="black"/>
                </a:solidFill>
              </a:rPr>
              <a:t> et al (</a:t>
            </a:r>
            <a:r>
              <a:rPr lang="en-US" sz="1200" dirty="0" err="1">
                <a:solidFill>
                  <a:prstClr val="black"/>
                </a:solidFill>
              </a:rPr>
              <a:t>eds</a:t>
            </a:r>
            <a:r>
              <a:rPr lang="en-US" sz="1200" dirty="0">
                <a:solidFill>
                  <a:prstClr val="black"/>
                </a:solidFill>
              </a:rPr>
              <a:t>), Wolters Kluwer 2020.</a:t>
            </a:r>
          </a:p>
        </p:txBody>
      </p:sp>
    </p:spTree>
    <p:extLst>
      <p:ext uri="{BB962C8B-B14F-4D97-AF65-F5344CB8AC3E}">
        <p14:creationId xmlns:p14="http://schemas.microsoft.com/office/powerpoint/2010/main" val="1205242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89" y="78577"/>
            <a:ext cx="10515600" cy="523220"/>
          </a:xfrm>
        </p:spPr>
        <p:txBody>
          <a:bodyPr>
            <a:normAutofit fontScale="90000"/>
          </a:bodyPr>
          <a:lstStyle/>
          <a:p>
            <a:r>
              <a:rPr lang="en-US" sz="3200" b="1" u="sng" dirty="0"/>
              <a:t>LC III: right-sided LC injury and left-sided APC injury</a:t>
            </a:r>
          </a:p>
        </p:txBody>
      </p:sp>
      <p:sp>
        <p:nvSpPr>
          <p:cNvPr id="7" name="TextBox 6">
            <a:extLst>
              <a:ext uri="{FF2B5EF4-FFF2-40B4-BE49-F238E27FC236}">
                <a16:creationId xmlns:a16="http://schemas.microsoft.com/office/drawing/2014/main" id="{5D5BD8C6-C793-284A-868E-5E1688E871C1}"/>
              </a:ext>
            </a:extLst>
          </p:cNvPr>
          <p:cNvSpPr txBox="1"/>
          <p:nvPr/>
        </p:nvSpPr>
        <p:spPr>
          <a:xfrm>
            <a:off x="8173842" y="1388327"/>
            <a:ext cx="3490331" cy="2862322"/>
          </a:xfrm>
          <a:prstGeom prst="rect">
            <a:avLst/>
          </a:prstGeom>
          <a:noFill/>
        </p:spPr>
        <p:txBody>
          <a:bodyPr wrap="square" rtlCol="0">
            <a:spAutoFit/>
          </a:bodyPr>
          <a:lstStyle/>
          <a:p>
            <a:r>
              <a:rPr lang="en-US" b="1" dirty="0"/>
              <a:t>D:</a:t>
            </a:r>
            <a:r>
              <a:rPr lang="en-US" dirty="0"/>
              <a:t> Multiple CT scan images showing right-sided LC injury with sacral fracture and left-sided APC injury with SI joint widening. </a:t>
            </a:r>
          </a:p>
          <a:p>
            <a:r>
              <a:rPr lang="en-US" b="1" dirty="0"/>
              <a:t>E–G:</a:t>
            </a:r>
            <a:r>
              <a:rPr lang="en-US" dirty="0"/>
              <a:t> 3D CT scan reconstructions of AP, inlet, and outlet views with right sacral fracture (</a:t>
            </a:r>
            <a:r>
              <a:rPr lang="en-US" i="1" dirty="0"/>
              <a:t>yellow arrows</a:t>
            </a:r>
            <a:r>
              <a:rPr lang="en-US" dirty="0"/>
              <a:t>), left SI joint injury (</a:t>
            </a:r>
            <a:r>
              <a:rPr lang="en-US" i="1" dirty="0"/>
              <a:t>red arrows</a:t>
            </a:r>
            <a:r>
              <a:rPr lang="en-US" dirty="0"/>
              <a:t>), and left ramus fractures (</a:t>
            </a:r>
            <a:r>
              <a:rPr lang="en-US" i="1" dirty="0"/>
              <a:t>green arrows</a:t>
            </a:r>
            <a:r>
              <a:rPr lang="en-US" dirty="0"/>
              <a:t>).</a:t>
            </a:r>
          </a:p>
        </p:txBody>
      </p:sp>
      <p:pic>
        <p:nvPicPr>
          <p:cNvPr id="10" name="New picture">
            <a:extLst>
              <a:ext uri="{FF2B5EF4-FFF2-40B4-BE49-F238E27FC236}">
                <a16:creationId xmlns:a16="http://schemas.microsoft.com/office/drawing/2014/main" id="{5427B615-3407-EF46-B40C-69BE8701CB8E}"/>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06653" y="601797"/>
            <a:ext cx="5074934" cy="617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cxnSp>
        <p:nvCxnSpPr>
          <p:cNvPr id="11" name="Straight Arrow Connector 10">
            <a:extLst>
              <a:ext uri="{FF2B5EF4-FFF2-40B4-BE49-F238E27FC236}">
                <a16:creationId xmlns:a16="http://schemas.microsoft.com/office/drawing/2014/main" id="{67733F59-91FB-2645-ABB7-8BB4AEB6BA14}"/>
              </a:ext>
            </a:extLst>
          </p:cNvPr>
          <p:cNvCxnSpPr>
            <a:cxnSpLocks/>
          </p:cNvCxnSpPr>
          <p:nvPr/>
        </p:nvCxnSpPr>
        <p:spPr>
          <a:xfrm flipH="1">
            <a:off x="3200400" y="3429000"/>
            <a:ext cx="256478" cy="14496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9EE5295-343D-CB4E-A20A-5C6C1027A949}"/>
              </a:ext>
            </a:extLst>
          </p:cNvPr>
          <p:cNvCxnSpPr>
            <a:cxnSpLocks/>
          </p:cNvCxnSpPr>
          <p:nvPr/>
        </p:nvCxnSpPr>
        <p:spPr>
          <a:xfrm flipH="1">
            <a:off x="5726589" y="3567503"/>
            <a:ext cx="256478" cy="14496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7690E01-3D6A-F941-8C69-8E3823A2DDD9}"/>
              </a:ext>
            </a:extLst>
          </p:cNvPr>
          <p:cNvCxnSpPr>
            <a:cxnSpLocks/>
          </p:cNvCxnSpPr>
          <p:nvPr/>
        </p:nvCxnSpPr>
        <p:spPr>
          <a:xfrm flipH="1">
            <a:off x="3200400" y="5376746"/>
            <a:ext cx="256478" cy="14496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47E0791-7F1F-F044-8D3B-3867BE292C26}"/>
              </a:ext>
            </a:extLst>
          </p:cNvPr>
          <p:cNvCxnSpPr>
            <a:cxnSpLocks/>
          </p:cNvCxnSpPr>
          <p:nvPr/>
        </p:nvCxnSpPr>
        <p:spPr>
          <a:xfrm>
            <a:off x="1973766" y="3855217"/>
            <a:ext cx="295508" cy="1"/>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C8485B-A94C-D845-A9B6-856297562947}"/>
              </a:ext>
            </a:extLst>
          </p:cNvPr>
          <p:cNvCxnSpPr>
            <a:cxnSpLocks/>
          </p:cNvCxnSpPr>
          <p:nvPr/>
        </p:nvCxnSpPr>
        <p:spPr>
          <a:xfrm>
            <a:off x="4434468" y="3825579"/>
            <a:ext cx="295508" cy="1"/>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582991B-3EBE-7641-84EC-EC80E9E8BFBF}"/>
              </a:ext>
            </a:extLst>
          </p:cNvPr>
          <p:cNvCxnSpPr>
            <a:cxnSpLocks/>
          </p:cNvCxnSpPr>
          <p:nvPr/>
        </p:nvCxnSpPr>
        <p:spPr>
          <a:xfrm>
            <a:off x="1973766" y="5521712"/>
            <a:ext cx="295508" cy="128968"/>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40F123A-2397-F545-95B5-F6C34F4FB7F5}"/>
              </a:ext>
            </a:extLst>
          </p:cNvPr>
          <p:cNvCxnSpPr/>
          <p:nvPr/>
        </p:nvCxnSpPr>
        <p:spPr>
          <a:xfrm flipH="1" flipV="1">
            <a:off x="3328639" y="6387250"/>
            <a:ext cx="178420" cy="267630"/>
          </a:xfrm>
          <a:prstGeom prst="straightConnector1">
            <a:avLst/>
          </a:prstGeom>
          <a:ln w="19050">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19" name="Straight Arrow Connector 18">
            <a:extLst>
              <a:ext uri="{FF2B5EF4-FFF2-40B4-BE49-F238E27FC236}">
                <a16:creationId xmlns:a16="http://schemas.microsoft.com/office/drawing/2014/main" id="{DC95E403-942D-9745-B097-EA63412D0B06}"/>
              </a:ext>
            </a:extLst>
          </p:cNvPr>
          <p:cNvCxnSpPr/>
          <p:nvPr/>
        </p:nvCxnSpPr>
        <p:spPr>
          <a:xfrm flipH="1" flipV="1">
            <a:off x="5676408" y="4778986"/>
            <a:ext cx="178420" cy="267630"/>
          </a:xfrm>
          <a:prstGeom prst="straightConnector1">
            <a:avLst/>
          </a:prstGeom>
          <a:ln w="19050">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20" name="Straight Arrow Connector 19">
            <a:extLst>
              <a:ext uri="{FF2B5EF4-FFF2-40B4-BE49-F238E27FC236}">
                <a16:creationId xmlns:a16="http://schemas.microsoft.com/office/drawing/2014/main" id="{2C976664-E50A-1549-A8F2-3399BA7A5E7A}"/>
              </a:ext>
            </a:extLst>
          </p:cNvPr>
          <p:cNvCxnSpPr>
            <a:cxnSpLocks/>
          </p:cNvCxnSpPr>
          <p:nvPr/>
        </p:nvCxnSpPr>
        <p:spPr>
          <a:xfrm flipH="1">
            <a:off x="3220264" y="4026567"/>
            <a:ext cx="236614" cy="246873"/>
          </a:xfrm>
          <a:prstGeom prst="straightConnector1">
            <a:avLst/>
          </a:prstGeom>
          <a:ln w="19050">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21" name="Straight Arrow Connector 20">
            <a:extLst>
              <a:ext uri="{FF2B5EF4-FFF2-40B4-BE49-F238E27FC236}">
                <a16:creationId xmlns:a16="http://schemas.microsoft.com/office/drawing/2014/main" id="{2D1409FB-5583-0F41-A88F-862720E6D7FC}"/>
              </a:ext>
            </a:extLst>
          </p:cNvPr>
          <p:cNvCxnSpPr>
            <a:cxnSpLocks/>
          </p:cNvCxnSpPr>
          <p:nvPr/>
        </p:nvCxnSpPr>
        <p:spPr>
          <a:xfrm flipV="1">
            <a:off x="2528888" y="4778986"/>
            <a:ext cx="304335" cy="133815"/>
          </a:xfrm>
          <a:prstGeom prst="straightConnector1">
            <a:avLst/>
          </a:prstGeom>
          <a:ln w="19050">
            <a:solidFill>
              <a:srgbClr val="00B050"/>
            </a:solidFill>
            <a:tailEnd type="triangle"/>
          </a:ln>
        </p:spPr>
        <p:style>
          <a:lnRef idx="1">
            <a:schemeClr val="accent6"/>
          </a:lnRef>
          <a:fillRef idx="0">
            <a:schemeClr val="accent6"/>
          </a:fillRef>
          <a:effectRef idx="0">
            <a:schemeClr val="accent6"/>
          </a:effectRef>
          <a:fontRef idx="minor">
            <a:schemeClr val="tx1"/>
          </a:fontRef>
        </p:style>
      </p:cxnSp>
      <p:sp>
        <p:nvSpPr>
          <p:cNvPr id="17" name="Rectangle 16"/>
          <p:cNvSpPr/>
          <p:nvPr/>
        </p:nvSpPr>
        <p:spPr>
          <a:xfrm>
            <a:off x="1497489" y="6656760"/>
            <a:ext cx="8458200" cy="258532"/>
          </a:xfrm>
          <a:prstGeom prst="rect">
            <a:avLst/>
          </a:prstGeom>
        </p:spPr>
        <p:txBody>
          <a:bodyPr wrap="square">
            <a:spAutoFit/>
          </a:bodyPr>
          <a:lstStyle/>
          <a:p>
            <a:pPr lvl="0" algn="ctr">
              <a:lnSpc>
                <a:spcPct val="90000"/>
              </a:lnSpc>
              <a:spcBef>
                <a:spcPts val="1000"/>
              </a:spcBef>
            </a:pPr>
            <a:r>
              <a:rPr lang="en-US" sz="1200" dirty="0">
                <a:solidFill>
                  <a:prstClr val="black"/>
                </a:solidFill>
              </a:rPr>
              <a:t>Agarwal A, 49:Pelvic ring injuries, Rockwood and Green’s Fractures in Adults, 9e, </a:t>
            </a:r>
            <a:r>
              <a:rPr lang="en-US" sz="1200" dirty="0" err="1">
                <a:solidFill>
                  <a:prstClr val="black"/>
                </a:solidFill>
              </a:rPr>
              <a:t>Tornetta</a:t>
            </a:r>
            <a:r>
              <a:rPr lang="en-US" sz="1200" dirty="0">
                <a:solidFill>
                  <a:prstClr val="black"/>
                </a:solidFill>
              </a:rPr>
              <a:t> et al (</a:t>
            </a:r>
            <a:r>
              <a:rPr lang="en-US" sz="1200" dirty="0" err="1">
                <a:solidFill>
                  <a:prstClr val="black"/>
                </a:solidFill>
              </a:rPr>
              <a:t>eds</a:t>
            </a:r>
            <a:r>
              <a:rPr lang="en-US" sz="1200" dirty="0">
                <a:solidFill>
                  <a:prstClr val="black"/>
                </a:solidFill>
              </a:rPr>
              <a:t>), Wolters Kluwer 2020.</a:t>
            </a:r>
          </a:p>
        </p:txBody>
      </p:sp>
    </p:spTree>
    <p:extLst>
      <p:ext uri="{BB962C8B-B14F-4D97-AF65-F5344CB8AC3E}">
        <p14:creationId xmlns:p14="http://schemas.microsoft.com/office/powerpoint/2010/main" val="3066264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89" y="78577"/>
            <a:ext cx="10515600" cy="523220"/>
          </a:xfrm>
        </p:spPr>
        <p:txBody>
          <a:bodyPr>
            <a:normAutofit fontScale="90000"/>
          </a:bodyPr>
          <a:lstStyle/>
          <a:p>
            <a:r>
              <a:rPr lang="en-US" sz="3200" b="1" u="sng" dirty="0"/>
              <a:t>APC I</a:t>
            </a:r>
          </a:p>
        </p:txBody>
      </p:sp>
      <p:sp>
        <p:nvSpPr>
          <p:cNvPr id="7" name="TextBox 6">
            <a:extLst>
              <a:ext uri="{FF2B5EF4-FFF2-40B4-BE49-F238E27FC236}">
                <a16:creationId xmlns:a16="http://schemas.microsoft.com/office/drawing/2014/main" id="{5D5BD8C6-C793-284A-868E-5E1688E871C1}"/>
              </a:ext>
            </a:extLst>
          </p:cNvPr>
          <p:cNvSpPr txBox="1"/>
          <p:nvPr/>
        </p:nvSpPr>
        <p:spPr>
          <a:xfrm>
            <a:off x="8173842" y="1388327"/>
            <a:ext cx="3490331" cy="2585323"/>
          </a:xfrm>
          <a:prstGeom prst="rect">
            <a:avLst/>
          </a:prstGeom>
          <a:noFill/>
        </p:spPr>
        <p:txBody>
          <a:bodyPr wrap="square" rtlCol="0">
            <a:spAutoFit/>
          </a:bodyPr>
          <a:lstStyle/>
          <a:p>
            <a:r>
              <a:rPr lang="en-US" b="1" dirty="0"/>
              <a:t>A:</a:t>
            </a:r>
            <a:r>
              <a:rPr lang="en-US" dirty="0"/>
              <a:t> AP radiograph showing widened symphysis (</a:t>
            </a:r>
            <a:r>
              <a:rPr lang="en-US" i="1" dirty="0"/>
              <a:t>red oval</a:t>
            </a:r>
            <a:r>
              <a:rPr lang="en-US" dirty="0"/>
              <a:t>). </a:t>
            </a:r>
          </a:p>
          <a:p>
            <a:r>
              <a:rPr lang="en-US" b="1" dirty="0"/>
              <a:t>B, C:</a:t>
            </a:r>
            <a:r>
              <a:rPr lang="en-US" dirty="0"/>
              <a:t> CT scan axial and coronal cuts showing measurement of &lt;2.5 cm at symphysis. </a:t>
            </a:r>
          </a:p>
          <a:p>
            <a:r>
              <a:rPr lang="en-US" b="1" dirty="0"/>
              <a:t>D–F:</a:t>
            </a:r>
            <a:r>
              <a:rPr lang="en-US" dirty="0"/>
              <a:t> 3D reconstructions of AP, inlet, and outlet views. Note the left ramus fracture with external rotation displacement.</a:t>
            </a:r>
          </a:p>
        </p:txBody>
      </p:sp>
      <p:pic>
        <p:nvPicPr>
          <p:cNvPr id="11266" name="Picture 2">
            <a:extLst>
              <a:ext uri="{FF2B5EF4-FFF2-40B4-BE49-F238E27FC236}">
                <a16:creationId xmlns:a16="http://schemas.microsoft.com/office/drawing/2014/main" id="{94B01BAA-1A1C-664B-A7ED-D3BC6821E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430" y="444635"/>
            <a:ext cx="5983479" cy="6210627"/>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B72DF355-D459-F243-A9DE-93C8B285C351}"/>
              </a:ext>
            </a:extLst>
          </p:cNvPr>
          <p:cNvSpPr/>
          <p:nvPr/>
        </p:nvSpPr>
        <p:spPr>
          <a:xfrm>
            <a:off x="3000376" y="1945539"/>
            <a:ext cx="757237" cy="557561"/>
          </a:xfrm>
          <a:prstGeom prst="ellipse">
            <a:avLst/>
          </a:prstGeom>
          <a:solidFill>
            <a:srgbClr val="FF0000">
              <a:alpha val="0"/>
            </a:srgbClr>
          </a:solidFill>
          <a:ln w="15875">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497489" y="6656760"/>
            <a:ext cx="8458200" cy="258532"/>
          </a:xfrm>
          <a:prstGeom prst="rect">
            <a:avLst/>
          </a:prstGeom>
        </p:spPr>
        <p:txBody>
          <a:bodyPr wrap="square">
            <a:spAutoFit/>
          </a:bodyPr>
          <a:lstStyle/>
          <a:p>
            <a:pPr lvl="0" algn="ctr">
              <a:lnSpc>
                <a:spcPct val="90000"/>
              </a:lnSpc>
              <a:spcBef>
                <a:spcPts val="1000"/>
              </a:spcBef>
            </a:pPr>
            <a:r>
              <a:rPr lang="en-US" sz="1200" dirty="0">
                <a:solidFill>
                  <a:prstClr val="black"/>
                </a:solidFill>
              </a:rPr>
              <a:t>Agarwal A, 49:Pelvic ring injuries, Rockwood and Green’s Fractures in Adults, 9e, </a:t>
            </a:r>
            <a:r>
              <a:rPr lang="en-US" sz="1200" dirty="0" err="1">
                <a:solidFill>
                  <a:prstClr val="black"/>
                </a:solidFill>
              </a:rPr>
              <a:t>Tornetta</a:t>
            </a:r>
            <a:r>
              <a:rPr lang="en-US" sz="1200" dirty="0">
                <a:solidFill>
                  <a:prstClr val="black"/>
                </a:solidFill>
              </a:rPr>
              <a:t> et al (</a:t>
            </a:r>
            <a:r>
              <a:rPr lang="en-US" sz="1200" dirty="0" err="1">
                <a:solidFill>
                  <a:prstClr val="black"/>
                </a:solidFill>
              </a:rPr>
              <a:t>eds</a:t>
            </a:r>
            <a:r>
              <a:rPr lang="en-US" sz="1200" dirty="0">
                <a:solidFill>
                  <a:prstClr val="black"/>
                </a:solidFill>
              </a:rPr>
              <a:t>), Wolters Kluwer 2020.</a:t>
            </a:r>
          </a:p>
        </p:txBody>
      </p:sp>
    </p:spTree>
    <p:extLst>
      <p:ext uri="{BB962C8B-B14F-4D97-AF65-F5344CB8AC3E}">
        <p14:creationId xmlns:p14="http://schemas.microsoft.com/office/powerpoint/2010/main" val="2907911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89" y="78577"/>
            <a:ext cx="10515600" cy="523220"/>
          </a:xfrm>
        </p:spPr>
        <p:txBody>
          <a:bodyPr>
            <a:normAutofit fontScale="90000"/>
          </a:bodyPr>
          <a:lstStyle/>
          <a:p>
            <a:r>
              <a:rPr lang="en-US" sz="3200" b="1" u="sng" dirty="0"/>
              <a:t>APC II</a:t>
            </a:r>
          </a:p>
        </p:txBody>
      </p:sp>
      <p:sp>
        <p:nvSpPr>
          <p:cNvPr id="7" name="TextBox 6">
            <a:extLst>
              <a:ext uri="{FF2B5EF4-FFF2-40B4-BE49-F238E27FC236}">
                <a16:creationId xmlns:a16="http://schemas.microsoft.com/office/drawing/2014/main" id="{5D5BD8C6-C793-284A-868E-5E1688E871C1}"/>
              </a:ext>
            </a:extLst>
          </p:cNvPr>
          <p:cNvSpPr txBox="1"/>
          <p:nvPr/>
        </p:nvSpPr>
        <p:spPr>
          <a:xfrm>
            <a:off x="8173842" y="1388327"/>
            <a:ext cx="3490331" cy="2862322"/>
          </a:xfrm>
          <a:prstGeom prst="rect">
            <a:avLst/>
          </a:prstGeom>
          <a:noFill/>
        </p:spPr>
        <p:txBody>
          <a:bodyPr wrap="square" rtlCol="0">
            <a:spAutoFit/>
          </a:bodyPr>
          <a:lstStyle/>
          <a:p>
            <a:r>
              <a:rPr lang="en-US" b="1" dirty="0"/>
              <a:t>A–C:</a:t>
            </a:r>
            <a:r>
              <a:rPr lang="en-US" dirty="0"/>
              <a:t> AP, inlet, and outlet view radiographs showing symphysis diastasis (</a:t>
            </a:r>
            <a:r>
              <a:rPr lang="en-US" i="1" dirty="0"/>
              <a:t>yellow arrow</a:t>
            </a:r>
            <a:r>
              <a:rPr lang="en-US" dirty="0"/>
              <a:t>) and right SI joint injury (</a:t>
            </a:r>
            <a:r>
              <a:rPr lang="en-US" i="1" dirty="0"/>
              <a:t>red ovals</a:t>
            </a:r>
            <a:r>
              <a:rPr lang="en-US" dirty="0"/>
              <a:t>).</a:t>
            </a:r>
          </a:p>
          <a:p>
            <a:r>
              <a:rPr lang="en-US" b="1" dirty="0"/>
              <a:t>D:</a:t>
            </a:r>
            <a:r>
              <a:rPr lang="en-US" dirty="0"/>
              <a:t> CT scan posterior axial cut showing widening of right SI joint. </a:t>
            </a:r>
          </a:p>
          <a:p>
            <a:r>
              <a:rPr lang="en-US" b="1" dirty="0"/>
              <a:t>E:</a:t>
            </a:r>
            <a:r>
              <a:rPr lang="en-US" dirty="0"/>
              <a:t> CT scan anterior axial cut showing more than 5.7 cm of widening. </a:t>
            </a:r>
          </a:p>
          <a:p>
            <a:r>
              <a:rPr lang="en-US" b="1" dirty="0"/>
              <a:t>F:</a:t>
            </a:r>
            <a:r>
              <a:rPr lang="en-US" dirty="0"/>
              <a:t> A 3D reconstruction of AP view.</a:t>
            </a:r>
          </a:p>
        </p:txBody>
      </p:sp>
      <p:pic>
        <p:nvPicPr>
          <p:cNvPr id="13314" name="Picture 2">
            <a:extLst>
              <a:ext uri="{FF2B5EF4-FFF2-40B4-BE49-F238E27FC236}">
                <a16:creationId xmlns:a16="http://schemas.microsoft.com/office/drawing/2014/main" id="{F2A57068-A604-884D-9AF1-A11D5509A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769" y="279768"/>
            <a:ext cx="6376992" cy="6376992"/>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7D407F5D-2D07-264E-A75E-2002A71EF170}"/>
              </a:ext>
            </a:extLst>
          </p:cNvPr>
          <p:cNvSpPr/>
          <p:nvPr/>
        </p:nvSpPr>
        <p:spPr>
          <a:xfrm>
            <a:off x="5481638" y="601797"/>
            <a:ext cx="757237" cy="881415"/>
          </a:xfrm>
          <a:prstGeom prst="ellipse">
            <a:avLst/>
          </a:prstGeom>
          <a:solidFill>
            <a:srgbClr val="FF0000">
              <a:alpha val="0"/>
            </a:srgbClr>
          </a:solidFill>
          <a:ln w="15875">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72DF355-D459-F243-A9DE-93C8B285C351}"/>
              </a:ext>
            </a:extLst>
          </p:cNvPr>
          <p:cNvSpPr/>
          <p:nvPr/>
        </p:nvSpPr>
        <p:spPr>
          <a:xfrm rot="5094322">
            <a:off x="2437874" y="819619"/>
            <a:ext cx="860095" cy="713407"/>
          </a:xfrm>
          <a:prstGeom prst="ellipse">
            <a:avLst/>
          </a:prstGeom>
          <a:solidFill>
            <a:srgbClr val="FF0000">
              <a:alpha val="0"/>
            </a:srgbClr>
          </a:solidFill>
          <a:ln w="15875">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B836DFB-0D2A-8F4F-B136-C6D56197954E}"/>
              </a:ext>
            </a:extLst>
          </p:cNvPr>
          <p:cNvCxnSpPr>
            <a:cxnSpLocks/>
          </p:cNvCxnSpPr>
          <p:nvPr/>
        </p:nvCxnSpPr>
        <p:spPr>
          <a:xfrm>
            <a:off x="3250972" y="1964960"/>
            <a:ext cx="0" cy="323855"/>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497489" y="6656760"/>
            <a:ext cx="8458200" cy="258532"/>
          </a:xfrm>
          <a:prstGeom prst="rect">
            <a:avLst/>
          </a:prstGeom>
        </p:spPr>
        <p:txBody>
          <a:bodyPr wrap="square">
            <a:spAutoFit/>
          </a:bodyPr>
          <a:lstStyle/>
          <a:p>
            <a:pPr lvl="0" algn="ctr">
              <a:lnSpc>
                <a:spcPct val="90000"/>
              </a:lnSpc>
              <a:spcBef>
                <a:spcPts val="1000"/>
              </a:spcBef>
            </a:pPr>
            <a:r>
              <a:rPr lang="en-US" sz="1200" dirty="0">
                <a:solidFill>
                  <a:prstClr val="black"/>
                </a:solidFill>
              </a:rPr>
              <a:t>Agarwal A, 49:Pelvic ring injuries, Rockwood and Green’s Fractures in Adults, 9e, </a:t>
            </a:r>
            <a:r>
              <a:rPr lang="en-US" sz="1200" dirty="0" err="1">
                <a:solidFill>
                  <a:prstClr val="black"/>
                </a:solidFill>
              </a:rPr>
              <a:t>Tornetta</a:t>
            </a:r>
            <a:r>
              <a:rPr lang="en-US" sz="1200" dirty="0">
                <a:solidFill>
                  <a:prstClr val="black"/>
                </a:solidFill>
              </a:rPr>
              <a:t> et al (</a:t>
            </a:r>
            <a:r>
              <a:rPr lang="en-US" sz="1200" dirty="0" err="1">
                <a:solidFill>
                  <a:prstClr val="black"/>
                </a:solidFill>
              </a:rPr>
              <a:t>eds</a:t>
            </a:r>
            <a:r>
              <a:rPr lang="en-US" sz="1200" dirty="0">
                <a:solidFill>
                  <a:prstClr val="black"/>
                </a:solidFill>
              </a:rPr>
              <a:t>), Wolters Kluwer 2020.</a:t>
            </a:r>
          </a:p>
        </p:txBody>
      </p:sp>
    </p:spTree>
    <p:extLst>
      <p:ext uri="{BB962C8B-B14F-4D97-AF65-F5344CB8AC3E}">
        <p14:creationId xmlns:p14="http://schemas.microsoft.com/office/powerpoint/2010/main" val="1516499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89" y="78577"/>
            <a:ext cx="10515600" cy="523220"/>
          </a:xfrm>
        </p:spPr>
        <p:txBody>
          <a:bodyPr>
            <a:normAutofit fontScale="90000"/>
          </a:bodyPr>
          <a:lstStyle/>
          <a:p>
            <a:r>
              <a:rPr lang="en-US" sz="3200" b="1" u="sng" dirty="0"/>
              <a:t>APC III</a:t>
            </a:r>
          </a:p>
        </p:txBody>
      </p:sp>
      <p:sp>
        <p:nvSpPr>
          <p:cNvPr id="7" name="TextBox 6">
            <a:extLst>
              <a:ext uri="{FF2B5EF4-FFF2-40B4-BE49-F238E27FC236}">
                <a16:creationId xmlns:a16="http://schemas.microsoft.com/office/drawing/2014/main" id="{5D5BD8C6-C793-284A-868E-5E1688E871C1}"/>
              </a:ext>
            </a:extLst>
          </p:cNvPr>
          <p:cNvSpPr txBox="1"/>
          <p:nvPr/>
        </p:nvSpPr>
        <p:spPr>
          <a:xfrm>
            <a:off x="8173842" y="1388327"/>
            <a:ext cx="3490331" cy="2308324"/>
          </a:xfrm>
          <a:prstGeom prst="rect">
            <a:avLst/>
          </a:prstGeom>
          <a:noFill/>
        </p:spPr>
        <p:txBody>
          <a:bodyPr wrap="square" rtlCol="0">
            <a:spAutoFit/>
          </a:bodyPr>
          <a:lstStyle/>
          <a:p>
            <a:r>
              <a:rPr lang="en-US" b="1" dirty="0"/>
              <a:t>A–C:</a:t>
            </a:r>
            <a:r>
              <a:rPr lang="en-US" dirty="0"/>
              <a:t> AP, inlet, and outlet view radiographs showing symphysis disruption and left SI joint dislocation (</a:t>
            </a:r>
            <a:r>
              <a:rPr lang="en-US" i="1" dirty="0"/>
              <a:t>red oval</a:t>
            </a:r>
            <a:r>
              <a:rPr lang="en-US" dirty="0"/>
              <a:t>). </a:t>
            </a:r>
          </a:p>
          <a:p>
            <a:r>
              <a:rPr lang="en-US" b="1" dirty="0"/>
              <a:t>D:</a:t>
            </a:r>
            <a:r>
              <a:rPr lang="en-US" dirty="0"/>
              <a:t> CT scan showing complete left SI joint dislocation. </a:t>
            </a:r>
          </a:p>
          <a:p>
            <a:r>
              <a:rPr lang="en-US" b="1" dirty="0"/>
              <a:t>E:</a:t>
            </a:r>
            <a:r>
              <a:rPr lang="en-US" dirty="0"/>
              <a:t> A 3D CT reconstruction of the AP view.</a:t>
            </a:r>
          </a:p>
        </p:txBody>
      </p:sp>
      <p:pic>
        <p:nvPicPr>
          <p:cNvPr id="15362" name="Picture 2">
            <a:extLst>
              <a:ext uri="{FF2B5EF4-FFF2-40B4-BE49-F238E27FC236}">
                <a16:creationId xmlns:a16="http://schemas.microsoft.com/office/drawing/2014/main" id="{B8CEFE29-452A-7845-A857-ACF2E65F1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848" y="399776"/>
            <a:ext cx="6146798" cy="6261299"/>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7D407F5D-2D07-264E-A75E-2002A71EF170}"/>
              </a:ext>
            </a:extLst>
          </p:cNvPr>
          <p:cNvSpPr/>
          <p:nvPr/>
        </p:nvSpPr>
        <p:spPr>
          <a:xfrm>
            <a:off x="6096000" y="463800"/>
            <a:ext cx="862013" cy="984116"/>
          </a:xfrm>
          <a:prstGeom prst="ellipse">
            <a:avLst/>
          </a:prstGeom>
          <a:solidFill>
            <a:srgbClr val="FF0000">
              <a:alpha val="0"/>
            </a:srgbClr>
          </a:solidFill>
          <a:ln w="15875">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497489" y="6656760"/>
            <a:ext cx="8458200" cy="258532"/>
          </a:xfrm>
          <a:prstGeom prst="rect">
            <a:avLst/>
          </a:prstGeom>
        </p:spPr>
        <p:txBody>
          <a:bodyPr wrap="square">
            <a:spAutoFit/>
          </a:bodyPr>
          <a:lstStyle/>
          <a:p>
            <a:pPr lvl="0" algn="ctr">
              <a:lnSpc>
                <a:spcPct val="90000"/>
              </a:lnSpc>
              <a:spcBef>
                <a:spcPts val="1000"/>
              </a:spcBef>
            </a:pPr>
            <a:r>
              <a:rPr lang="en-US" sz="1200" dirty="0">
                <a:solidFill>
                  <a:prstClr val="black"/>
                </a:solidFill>
              </a:rPr>
              <a:t>Agarwal A, 49:Pelvic ring injuries, Rockwood and Green’s Fractures in Adults, 9e, </a:t>
            </a:r>
            <a:r>
              <a:rPr lang="en-US" sz="1200" dirty="0" err="1">
                <a:solidFill>
                  <a:prstClr val="black"/>
                </a:solidFill>
              </a:rPr>
              <a:t>Tornetta</a:t>
            </a:r>
            <a:r>
              <a:rPr lang="en-US" sz="1200" dirty="0">
                <a:solidFill>
                  <a:prstClr val="black"/>
                </a:solidFill>
              </a:rPr>
              <a:t> et al (</a:t>
            </a:r>
            <a:r>
              <a:rPr lang="en-US" sz="1200" dirty="0" err="1">
                <a:solidFill>
                  <a:prstClr val="black"/>
                </a:solidFill>
              </a:rPr>
              <a:t>eds</a:t>
            </a:r>
            <a:r>
              <a:rPr lang="en-US" sz="1200" dirty="0">
                <a:solidFill>
                  <a:prstClr val="black"/>
                </a:solidFill>
              </a:rPr>
              <a:t>), Wolters Kluwer 2020.</a:t>
            </a:r>
          </a:p>
        </p:txBody>
      </p:sp>
    </p:spTree>
    <p:extLst>
      <p:ext uri="{BB962C8B-B14F-4D97-AF65-F5344CB8AC3E}">
        <p14:creationId xmlns:p14="http://schemas.microsoft.com/office/powerpoint/2010/main" val="223036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89" y="78577"/>
            <a:ext cx="10515600" cy="523220"/>
          </a:xfrm>
        </p:spPr>
        <p:txBody>
          <a:bodyPr>
            <a:normAutofit fontScale="90000"/>
          </a:bodyPr>
          <a:lstStyle/>
          <a:p>
            <a:r>
              <a:rPr lang="en-US" sz="3200" b="1" u="sng" dirty="0"/>
              <a:t>VS</a:t>
            </a:r>
          </a:p>
        </p:txBody>
      </p:sp>
      <p:sp>
        <p:nvSpPr>
          <p:cNvPr id="7" name="TextBox 6">
            <a:extLst>
              <a:ext uri="{FF2B5EF4-FFF2-40B4-BE49-F238E27FC236}">
                <a16:creationId xmlns:a16="http://schemas.microsoft.com/office/drawing/2014/main" id="{5D5BD8C6-C793-284A-868E-5E1688E871C1}"/>
              </a:ext>
            </a:extLst>
          </p:cNvPr>
          <p:cNvSpPr txBox="1"/>
          <p:nvPr/>
        </p:nvSpPr>
        <p:spPr>
          <a:xfrm>
            <a:off x="8173842" y="1388327"/>
            <a:ext cx="3490331" cy="2308324"/>
          </a:xfrm>
          <a:prstGeom prst="rect">
            <a:avLst/>
          </a:prstGeom>
          <a:noFill/>
        </p:spPr>
        <p:txBody>
          <a:bodyPr wrap="square" rtlCol="0">
            <a:spAutoFit/>
          </a:bodyPr>
          <a:lstStyle/>
          <a:p>
            <a:r>
              <a:rPr lang="en-US" b="1" dirty="0"/>
              <a:t>A–C:</a:t>
            </a:r>
            <a:r>
              <a:rPr lang="en-US" dirty="0"/>
              <a:t> AP, inlet, and outlet view radiographs showing vertical displacement of right hemipelvis through a complete sacral fracture and transverse process fracture avulsion (</a:t>
            </a:r>
            <a:r>
              <a:rPr lang="en-US" i="1" dirty="0"/>
              <a:t>arrow</a:t>
            </a:r>
            <a:r>
              <a:rPr lang="en-US" dirty="0"/>
              <a:t>).</a:t>
            </a:r>
          </a:p>
          <a:p>
            <a:r>
              <a:rPr lang="en-US" b="1" dirty="0"/>
              <a:t>D:</a:t>
            </a:r>
            <a:r>
              <a:rPr lang="en-US" dirty="0"/>
              <a:t> Axial CT cut showing complete sacral fracture.</a:t>
            </a:r>
          </a:p>
        </p:txBody>
      </p:sp>
      <p:pic>
        <p:nvPicPr>
          <p:cNvPr id="17410" name="Picture 2">
            <a:extLst>
              <a:ext uri="{FF2B5EF4-FFF2-40B4-BE49-F238E27FC236}">
                <a16:creationId xmlns:a16="http://schemas.microsoft.com/office/drawing/2014/main" id="{212FC450-5312-C04F-B122-15C980CD5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350" y="367905"/>
            <a:ext cx="6970235" cy="61221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97489" y="6656760"/>
            <a:ext cx="8458200" cy="258532"/>
          </a:xfrm>
          <a:prstGeom prst="rect">
            <a:avLst/>
          </a:prstGeom>
        </p:spPr>
        <p:txBody>
          <a:bodyPr wrap="square">
            <a:spAutoFit/>
          </a:bodyPr>
          <a:lstStyle/>
          <a:p>
            <a:pPr lvl="0" algn="ctr">
              <a:lnSpc>
                <a:spcPct val="90000"/>
              </a:lnSpc>
              <a:spcBef>
                <a:spcPts val="1000"/>
              </a:spcBef>
            </a:pPr>
            <a:r>
              <a:rPr lang="en-US" sz="1200" dirty="0">
                <a:solidFill>
                  <a:prstClr val="black"/>
                </a:solidFill>
              </a:rPr>
              <a:t>Agarwal A, 49:Pelvic ring injuries, Rockwood and Green’s Fractures in Adults, 9e, </a:t>
            </a:r>
            <a:r>
              <a:rPr lang="en-US" sz="1200" dirty="0" err="1">
                <a:solidFill>
                  <a:prstClr val="black"/>
                </a:solidFill>
              </a:rPr>
              <a:t>Tornetta</a:t>
            </a:r>
            <a:r>
              <a:rPr lang="en-US" sz="1200" dirty="0">
                <a:solidFill>
                  <a:prstClr val="black"/>
                </a:solidFill>
              </a:rPr>
              <a:t> et al (</a:t>
            </a:r>
            <a:r>
              <a:rPr lang="en-US" sz="1200" dirty="0" err="1">
                <a:solidFill>
                  <a:prstClr val="black"/>
                </a:solidFill>
              </a:rPr>
              <a:t>eds</a:t>
            </a:r>
            <a:r>
              <a:rPr lang="en-US" sz="1200" dirty="0">
                <a:solidFill>
                  <a:prstClr val="black"/>
                </a:solidFill>
              </a:rPr>
              <a:t>), Wolters Kluwer 2020.</a:t>
            </a:r>
          </a:p>
        </p:txBody>
      </p:sp>
    </p:spTree>
    <p:extLst>
      <p:ext uri="{BB962C8B-B14F-4D97-AF65-F5344CB8AC3E}">
        <p14:creationId xmlns:p14="http://schemas.microsoft.com/office/powerpoint/2010/main" val="1564679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89" y="78577"/>
            <a:ext cx="10515600" cy="523220"/>
          </a:xfrm>
        </p:spPr>
        <p:txBody>
          <a:bodyPr>
            <a:normAutofit fontScale="90000"/>
          </a:bodyPr>
          <a:lstStyle/>
          <a:p>
            <a:r>
              <a:rPr lang="en-US" sz="3200" b="1" u="sng" dirty="0"/>
              <a:t>VS</a:t>
            </a:r>
          </a:p>
        </p:txBody>
      </p:sp>
      <p:sp>
        <p:nvSpPr>
          <p:cNvPr id="7" name="TextBox 6">
            <a:extLst>
              <a:ext uri="{FF2B5EF4-FFF2-40B4-BE49-F238E27FC236}">
                <a16:creationId xmlns:a16="http://schemas.microsoft.com/office/drawing/2014/main" id="{5D5BD8C6-C793-284A-868E-5E1688E871C1}"/>
              </a:ext>
            </a:extLst>
          </p:cNvPr>
          <p:cNvSpPr txBox="1"/>
          <p:nvPr/>
        </p:nvSpPr>
        <p:spPr>
          <a:xfrm>
            <a:off x="8173842" y="1388327"/>
            <a:ext cx="3490331" cy="1477328"/>
          </a:xfrm>
          <a:prstGeom prst="rect">
            <a:avLst/>
          </a:prstGeom>
          <a:noFill/>
        </p:spPr>
        <p:txBody>
          <a:bodyPr wrap="square" rtlCol="0">
            <a:spAutoFit/>
          </a:bodyPr>
          <a:lstStyle/>
          <a:p>
            <a:r>
              <a:rPr lang="en-US" b="1" dirty="0"/>
              <a:t>E:</a:t>
            </a:r>
            <a:r>
              <a:rPr lang="en-US" dirty="0"/>
              <a:t> Coronal CT cut showing complete sacral fracture with vertical displacement of hemipelvis</a:t>
            </a:r>
          </a:p>
          <a:p>
            <a:r>
              <a:rPr lang="en-US" b="1" dirty="0"/>
              <a:t>F, G:</a:t>
            </a:r>
            <a:r>
              <a:rPr lang="en-US" dirty="0"/>
              <a:t> 3D CT scan reconstructions of inlet and outlet views.</a:t>
            </a:r>
          </a:p>
        </p:txBody>
      </p:sp>
      <p:pic>
        <p:nvPicPr>
          <p:cNvPr id="19460" name="Picture 4">
            <a:extLst>
              <a:ext uri="{FF2B5EF4-FFF2-40B4-BE49-F238E27FC236}">
                <a16:creationId xmlns:a16="http://schemas.microsoft.com/office/drawing/2014/main" id="{D07734A1-EAE7-E940-ADB5-2354F804E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158" y="743985"/>
            <a:ext cx="7824593" cy="52424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97489" y="6656760"/>
            <a:ext cx="8458200" cy="258532"/>
          </a:xfrm>
          <a:prstGeom prst="rect">
            <a:avLst/>
          </a:prstGeom>
        </p:spPr>
        <p:txBody>
          <a:bodyPr wrap="square">
            <a:spAutoFit/>
          </a:bodyPr>
          <a:lstStyle/>
          <a:p>
            <a:pPr lvl="0" algn="ctr">
              <a:lnSpc>
                <a:spcPct val="90000"/>
              </a:lnSpc>
              <a:spcBef>
                <a:spcPts val="1000"/>
              </a:spcBef>
            </a:pPr>
            <a:r>
              <a:rPr lang="en-US" sz="1200" dirty="0">
                <a:solidFill>
                  <a:prstClr val="black"/>
                </a:solidFill>
              </a:rPr>
              <a:t>Agarwal A, 49:Pelvic ring injuries, Rockwood and Green’s Fractures in Adults, 9e, </a:t>
            </a:r>
            <a:r>
              <a:rPr lang="en-US" sz="1200" dirty="0" err="1">
                <a:solidFill>
                  <a:prstClr val="black"/>
                </a:solidFill>
              </a:rPr>
              <a:t>Tornetta</a:t>
            </a:r>
            <a:r>
              <a:rPr lang="en-US" sz="1200" dirty="0">
                <a:solidFill>
                  <a:prstClr val="black"/>
                </a:solidFill>
              </a:rPr>
              <a:t> et al (</a:t>
            </a:r>
            <a:r>
              <a:rPr lang="en-US" sz="1200" dirty="0" err="1">
                <a:solidFill>
                  <a:prstClr val="black"/>
                </a:solidFill>
              </a:rPr>
              <a:t>eds</a:t>
            </a:r>
            <a:r>
              <a:rPr lang="en-US" sz="1200" dirty="0">
                <a:solidFill>
                  <a:prstClr val="black"/>
                </a:solidFill>
              </a:rPr>
              <a:t>), Wolters Kluwer 2020.</a:t>
            </a:r>
          </a:p>
        </p:txBody>
      </p:sp>
    </p:spTree>
    <p:extLst>
      <p:ext uri="{BB962C8B-B14F-4D97-AF65-F5344CB8AC3E}">
        <p14:creationId xmlns:p14="http://schemas.microsoft.com/office/powerpoint/2010/main" val="3161079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34 </a:t>
            </a:r>
            <a:r>
              <a:rPr lang="en-US" b="1" u="sng" dirty="0" err="1"/>
              <a:t>yo</a:t>
            </a:r>
            <a:r>
              <a:rPr lang="en-US" b="1" u="sng" dirty="0"/>
              <a:t> male s/p MVA</a:t>
            </a:r>
          </a:p>
        </p:txBody>
      </p:sp>
      <p:pic>
        <p:nvPicPr>
          <p:cNvPr id="8" name="Picture 7" descr="Screenshot 2014-09-08 20.26.00.png">
            <a:extLst>
              <a:ext uri="{FF2B5EF4-FFF2-40B4-BE49-F238E27FC236}">
                <a16:creationId xmlns:a16="http://schemas.microsoft.com/office/drawing/2014/main" id="{A510E163-DA16-2148-8ABB-984C23B982CD}"/>
              </a:ext>
            </a:extLst>
          </p:cNvPr>
          <p:cNvPicPr>
            <a:picLocks noChangeAspect="1"/>
          </p:cNvPicPr>
          <p:nvPr/>
        </p:nvPicPr>
        <p:blipFill rotWithShape="1">
          <a:blip r:embed="rId2">
            <a:extLst>
              <a:ext uri="{28A0092B-C50C-407E-A947-70E740481C1C}">
                <a14:useLocalDpi xmlns:a14="http://schemas.microsoft.com/office/drawing/2010/main" val="0"/>
              </a:ext>
            </a:extLst>
          </a:blip>
          <a:srcRect t="8868"/>
          <a:stretch/>
        </p:blipFill>
        <p:spPr>
          <a:xfrm>
            <a:off x="122418" y="1590044"/>
            <a:ext cx="5992679" cy="3791414"/>
          </a:xfrm>
          <a:prstGeom prst="rect">
            <a:avLst/>
          </a:prstGeom>
        </p:spPr>
      </p:pic>
    </p:spTree>
    <p:extLst>
      <p:ext uri="{BB962C8B-B14F-4D97-AF65-F5344CB8AC3E}">
        <p14:creationId xmlns:p14="http://schemas.microsoft.com/office/powerpoint/2010/main" val="434073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34 </a:t>
            </a:r>
            <a:r>
              <a:rPr lang="en-US" b="1" u="sng" dirty="0" err="1"/>
              <a:t>yo</a:t>
            </a:r>
            <a:r>
              <a:rPr lang="en-US" b="1" u="sng" dirty="0"/>
              <a:t> male s/p MVA</a:t>
            </a:r>
          </a:p>
        </p:txBody>
      </p:sp>
      <p:pic>
        <p:nvPicPr>
          <p:cNvPr id="8" name="Picture 7" descr="Screenshot 2014-09-08 20.26.00.png">
            <a:extLst>
              <a:ext uri="{FF2B5EF4-FFF2-40B4-BE49-F238E27FC236}">
                <a16:creationId xmlns:a16="http://schemas.microsoft.com/office/drawing/2014/main" id="{A510E163-DA16-2148-8ABB-984C23B982CD}"/>
              </a:ext>
            </a:extLst>
          </p:cNvPr>
          <p:cNvPicPr>
            <a:picLocks noChangeAspect="1"/>
          </p:cNvPicPr>
          <p:nvPr/>
        </p:nvPicPr>
        <p:blipFill rotWithShape="1">
          <a:blip r:embed="rId2">
            <a:extLst>
              <a:ext uri="{28A0092B-C50C-407E-A947-70E740481C1C}">
                <a14:useLocalDpi xmlns:a14="http://schemas.microsoft.com/office/drawing/2010/main" val="0"/>
              </a:ext>
            </a:extLst>
          </a:blip>
          <a:srcRect t="8868"/>
          <a:stretch/>
        </p:blipFill>
        <p:spPr>
          <a:xfrm>
            <a:off x="122418" y="1590044"/>
            <a:ext cx="5992679" cy="3791414"/>
          </a:xfrm>
          <a:prstGeom prst="rect">
            <a:avLst/>
          </a:prstGeom>
        </p:spPr>
      </p:pic>
      <p:pic>
        <p:nvPicPr>
          <p:cNvPr id="9" name="Picture 8" descr="Screenshot 2014-09-08 20.36.15.png">
            <a:extLst>
              <a:ext uri="{FF2B5EF4-FFF2-40B4-BE49-F238E27FC236}">
                <a16:creationId xmlns:a16="http://schemas.microsoft.com/office/drawing/2014/main" id="{39CE4AF8-E717-F84B-987A-2CF07416F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195" y="1500834"/>
            <a:ext cx="5232698" cy="3880624"/>
          </a:xfrm>
          <a:prstGeom prst="rect">
            <a:avLst/>
          </a:prstGeom>
        </p:spPr>
      </p:pic>
      <p:sp>
        <p:nvSpPr>
          <p:cNvPr id="10" name="TextBox 9">
            <a:extLst>
              <a:ext uri="{FF2B5EF4-FFF2-40B4-BE49-F238E27FC236}">
                <a16:creationId xmlns:a16="http://schemas.microsoft.com/office/drawing/2014/main" id="{FD50D9D3-6093-2642-B405-53653F0074E6}"/>
              </a:ext>
            </a:extLst>
          </p:cNvPr>
          <p:cNvSpPr txBox="1"/>
          <p:nvPr/>
        </p:nvSpPr>
        <p:spPr>
          <a:xfrm>
            <a:off x="4783874" y="6243796"/>
            <a:ext cx="3601843" cy="523220"/>
          </a:xfrm>
          <a:prstGeom prst="rect">
            <a:avLst/>
          </a:prstGeom>
          <a:noFill/>
        </p:spPr>
        <p:txBody>
          <a:bodyPr wrap="square" rtlCol="0">
            <a:spAutoFit/>
          </a:bodyPr>
          <a:lstStyle/>
          <a:p>
            <a:r>
              <a:rPr lang="en-US" sz="2800" dirty="0"/>
              <a:t>How do we get there?</a:t>
            </a:r>
          </a:p>
        </p:txBody>
      </p:sp>
      <p:sp>
        <p:nvSpPr>
          <p:cNvPr id="18" name="Curved Up Arrow 17">
            <a:extLst>
              <a:ext uri="{FF2B5EF4-FFF2-40B4-BE49-F238E27FC236}">
                <a16:creationId xmlns:a16="http://schemas.microsoft.com/office/drawing/2014/main" id="{9E57C4E9-F1B6-D842-BE94-D938A6925413}"/>
              </a:ext>
            </a:extLst>
          </p:cNvPr>
          <p:cNvSpPr/>
          <p:nvPr/>
        </p:nvSpPr>
        <p:spPr>
          <a:xfrm>
            <a:off x="5464098" y="5553307"/>
            <a:ext cx="2185639" cy="690489"/>
          </a:xfrm>
          <a:prstGeom prst="curvedUpArrow">
            <a:avLst>
              <a:gd name="adj1" fmla="val 25000"/>
              <a:gd name="adj2" fmla="val 8093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82003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9C8A-9A40-4A7A-AB6D-CD9D34513E55}"/>
              </a:ext>
            </a:extLst>
          </p:cNvPr>
          <p:cNvSpPr>
            <a:spLocks noGrp="1"/>
          </p:cNvSpPr>
          <p:nvPr>
            <p:ph type="title"/>
          </p:nvPr>
        </p:nvSpPr>
        <p:spPr/>
        <p:txBody>
          <a:bodyPr/>
          <a:lstStyle/>
          <a:p>
            <a:r>
              <a:rPr lang="en-US" b="1" u="sng" dirty="0"/>
              <a:t>Objectives</a:t>
            </a:r>
          </a:p>
        </p:txBody>
      </p:sp>
      <p:sp>
        <p:nvSpPr>
          <p:cNvPr id="3" name="Content Placeholder 2">
            <a:extLst>
              <a:ext uri="{FF2B5EF4-FFF2-40B4-BE49-F238E27FC236}">
                <a16:creationId xmlns:a16="http://schemas.microsoft.com/office/drawing/2014/main" id="{A8E9CCEE-C0F6-4A0E-9E1E-AF6FDAAFE95A}"/>
              </a:ext>
            </a:extLst>
          </p:cNvPr>
          <p:cNvSpPr>
            <a:spLocks noGrp="1"/>
          </p:cNvSpPr>
          <p:nvPr>
            <p:ph idx="1"/>
          </p:nvPr>
        </p:nvSpPr>
        <p:spPr/>
        <p:txBody>
          <a:bodyPr/>
          <a:lstStyle/>
          <a:p>
            <a:pPr marL="0" indent="0">
              <a:buNone/>
            </a:pPr>
            <a:r>
              <a:rPr lang="en-US" dirty="0"/>
              <a:t>Understand the treatment algorithm for the hemodynamically unstable patient with a pelvic ring injury</a:t>
            </a:r>
          </a:p>
          <a:p>
            <a:pPr lvl="1"/>
            <a:endParaRPr lang="en-US" dirty="0"/>
          </a:p>
          <a:p>
            <a:pPr lvl="1"/>
            <a:r>
              <a:rPr lang="en-US" dirty="0"/>
              <a:t>Review pertinent anatomy and injury patterns</a:t>
            </a:r>
          </a:p>
          <a:p>
            <a:pPr lvl="1"/>
            <a:r>
              <a:rPr lang="en-US" dirty="0"/>
              <a:t>Systematic evaluation of the trauma patient</a:t>
            </a:r>
          </a:p>
          <a:p>
            <a:pPr lvl="1"/>
            <a:r>
              <a:rPr lang="en-US" dirty="0"/>
              <a:t>Goals of initial resuscitation and necessary interventions</a:t>
            </a:r>
          </a:p>
          <a:p>
            <a:pPr lvl="1"/>
            <a:r>
              <a:rPr lang="en-US" dirty="0"/>
              <a:t>Acute stabilization methods</a:t>
            </a:r>
          </a:p>
          <a:p>
            <a:endParaRPr lang="en-US" b="1" dirty="0"/>
          </a:p>
        </p:txBody>
      </p:sp>
    </p:spTree>
    <p:extLst>
      <p:ext uri="{BB962C8B-B14F-4D97-AF65-F5344CB8AC3E}">
        <p14:creationId xmlns:p14="http://schemas.microsoft.com/office/powerpoint/2010/main" val="3558192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shot 2014-09-08 20.26.00.png">
            <a:extLst>
              <a:ext uri="{FF2B5EF4-FFF2-40B4-BE49-F238E27FC236}">
                <a16:creationId xmlns:a16="http://schemas.microsoft.com/office/drawing/2014/main" id="{A510E163-DA16-2148-8ABB-984C23B982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868"/>
          <a:stretch/>
        </p:blipFill>
        <p:spPr>
          <a:xfrm>
            <a:off x="6038576" y="447405"/>
            <a:ext cx="4187091" cy="2649065"/>
          </a:xfrm>
          <a:prstGeom prst="rect">
            <a:avLst/>
          </a:prstGeom>
        </p:spPr>
      </p:pic>
      <p:pic>
        <p:nvPicPr>
          <p:cNvPr id="9" name="Picture 8" descr="Screenshot 2014-09-08 20.36.15.png">
            <a:extLst>
              <a:ext uri="{FF2B5EF4-FFF2-40B4-BE49-F238E27FC236}">
                <a16:creationId xmlns:a16="http://schemas.microsoft.com/office/drawing/2014/main" id="{39CE4AF8-E717-F84B-987A-2CF07416F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1228" y="3961906"/>
            <a:ext cx="3423659" cy="2539022"/>
          </a:xfrm>
          <a:prstGeom prst="rect">
            <a:avLst/>
          </a:prstGeom>
        </p:spPr>
      </p:pic>
      <p:pic>
        <p:nvPicPr>
          <p:cNvPr id="7" name="Picture 6" descr="Screenshot 2014-09-08 20.33.10.png">
            <a:extLst>
              <a:ext uri="{FF2B5EF4-FFF2-40B4-BE49-F238E27FC236}">
                <a16:creationId xmlns:a16="http://schemas.microsoft.com/office/drawing/2014/main" id="{3A7181B7-FD9D-624C-95C6-EC3BE09F50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1913" y="3961906"/>
            <a:ext cx="3306824" cy="2448689"/>
          </a:xfrm>
          <a:prstGeom prst="rect">
            <a:avLst/>
          </a:prstGeom>
        </p:spPr>
      </p:pic>
      <p:sp>
        <p:nvSpPr>
          <p:cNvPr id="3" name="TextBox 2">
            <a:extLst>
              <a:ext uri="{FF2B5EF4-FFF2-40B4-BE49-F238E27FC236}">
                <a16:creationId xmlns:a16="http://schemas.microsoft.com/office/drawing/2014/main" id="{768C15FF-D627-294A-B744-12E500EB40CE}"/>
              </a:ext>
            </a:extLst>
          </p:cNvPr>
          <p:cNvSpPr txBox="1"/>
          <p:nvPr/>
        </p:nvSpPr>
        <p:spPr>
          <a:xfrm>
            <a:off x="174781" y="1952338"/>
            <a:ext cx="4414837" cy="523220"/>
          </a:xfrm>
          <a:prstGeom prst="rect">
            <a:avLst/>
          </a:prstGeom>
          <a:noFill/>
        </p:spPr>
        <p:txBody>
          <a:bodyPr wrap="square" rtlCol="0">
            <a:spAutoFit/>
          </a:bodyPr>
          <a:lstStyle/>
          <a:p>
            <a:r>
              <a:rPr lang="en-US" sz="2800" dirty="0">
                <a:solidFill>
                  <a:srgbClr val="FF0000"/>
                </a:solidFill>
                <a:highlight>
                  <a:srgbClr val="FFFF00"/>
                </a:highlight>
              </a:rPr>
              <a:t>Patient arrives in Trauma Bay</a:t>
            </a:r>
          </a:p>
        </p:txBody>
      </p:sp>
      <p:sp>
        <p:nvSpPr>
          <p:cNvPr id="11" name="Down Arrow 10">
            <a:extLst>
              <a:ext uri="{FF2B5EF4-FFF2-40B4-BE49-F238E27FC236}">
                <a16:creationId xmlns:a16="http://schemas.microsoft.com/office/drawing/2014/main" id="{9D64C084-DBB3-484A-A372-125C5954FE76}"/>
              </a:ext>
            </a:extLst>
          </p:cNvPr>
          <p:cNvSpPr/>
          <p:nvPr/>
        </p:nvSpPr>
        <p:spPr>
          <a:xfrm>
            <a:off x="8103507" y="3325722"/>
            <a:ext cx="443635" cy="509540"/>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B5668AAC-DB68-2744-8665-99A8645680FA}"/>
              </a:ext>
            </a:extLst>
          </p:cNvPr>
          <p:cNvSpPr/>
          <p:nvPr/>
        </p:nvSpPr>
        <p:spPr>
          <a:xfrm rot="5400000">
            <a:off x="5609583" y="4931480"/>
            <a:ext cx="443635" cy="509540"/>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62459214-1CC8-4249-AB44-5DF59D1715F0}"/>
              </a:ext>
            </a:extLst>
          </p:cNvPr>
          <p:cNvSpPr/>
          <p:nvPr/>
        </p:nvSpPr>
        <p:spPr>
          <a:xfrm rot="16200000">
            <a:off x="5092279" y="1980807"/>
            <a:ext cx="443635" cy="509540"/>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Question Mark with solid fill">
            <a:extLst>
              <a:ext uri="{FF2B5EF4-FFF2-40B4-BE49-F238E27FC236}">
                <a16:creationId xmlns:a16="http://schemas.microsoft.com/office/drawing/2014/main" id="{994D39D6-E422-5D4A-B7DC-6AB77750DCE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01052" y="2475558"/>
            <a:ext cx="509541" cy="509541"/>
          </a:xfrm>
          <a:prstGeom prst="rect">
            <a:avLst/>
          </a:prstGeom>
        </p:spPr>
      </p:pic>
      <p:pic>
        <p:nvPicPr>
          <p:cNvPr id="15" name="Graphic 14" descr="Question Mark with solid fill">
            <a:extLst>
              <a:ext uri="{FF2B5EF4-FFF2-40B4-BE49-F238E27FC236}">
                <a16:creationId xmlns:a16="http://schemas.microsoft.com/office/drawing/2014/main" id="{75EB44B8-F1AE-974E-BF56-7BA49DEAED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47142" y="3325722"/>
            <a:ext cx="509541" cy="509541"/>
          </a:xfrm>
          <a:prstGeom prst="rect">
            <a:avLst/>
          </a:prstGeom>
        </p:spPr>
      </p:pic>
      <p:pic>
        <p:nvPicPr>
          <p:cNvPr id="16" name="Graphic 15" descr="Question Mark with solid fill">
            <a:extLst>
              <a:ext uri="{FF2B5EF4-FFF2-40B4-BE49-F238E27FC236}">
                <a16:creationId xmlns:a16="http://schemas.microsoft.com/office/drawing/2014/main" id="{9DBB63D5-574A-674A-9275-69097E6F41B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16785" y="5478517"/>
            <a:ext cx="509541" cy="509541"/>
          </a:xfrm>
          <a:prstGeom prst="rect">
            <a:avLst/>
          </a:prstGeom>
        </p:spPr>
      </p:pic>
    </p:spTree>
    <p:extLst>
      <p:ext uri="{BB962C8B-B14F-4D97-AF65-F5344CB8AC3E}">
        <p14:creationId xmlns:p14="http://schemas.microsoft.com/office/powerpoint/2010/main" val="3021619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Principles of ATLS</a:t>
            </a:r>
          </a:p>
        </p:txBody>
      </p:sp>
      <p:graphicFrame>
        <p:nvGraphicFramePr>
          <p:cNvPr id="6" name="Diagram 5">
            <a:extLst>
              <a:ext uri="{FF2B5EF4-FFF2-40B4-BE49-F238E27FC236}">
                <a16:creationId xmlns:a16="http://schemas.microsoft.com/office/drawing/2014/main" id="{ED93EE00-AE5B-A246-AFFF-784E622A8698}"/>
              </a:ext>
            </a:extLst>
          </p:cNvPr>
          <p:cNvGraphicFramePr/>
          <p:nvPr>
            <p:extLst>
              <p:ext uri="{D42A27DB-BD31-4B8C-83A1-F6EECF244321}">
                <p14:modId xmlns:p14="http://schemas.microsoft.com/office/powerpoint/2010/main" val="692798789"/>
              </p:ext>
            </p:extLst>
          </p:nvPr>
        </p:nvGraphicFramePr>
        <p:xfrm>
          <a:off x="2257425" y="1665750"/>
          <a:ext cx="7073900" cy="4472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U-Turn Arrow 18">
            <a:extLst>
              <a:ext uri="{FF2B5EF4-FFF2-40B4-BE49-F238E27FC236}">
                <a16:creationId xmlns:a16="http://schemas.microsoft.com/office/drawing/2014/main" id="{EB92726E-2734-C340-8FE9-7F566840568F}"/>
              </a:ext>
            </a:extLst>
          </p:cNvPr>
          <p:cNvSpPr/>
          <p:nvPr/>
        </p:nvSpPr>
        <p:spPr>
          <a:xfrm rot="16200000">
            <a:off x="16688" y="2868992"/>
            <a:ext cx="2373275" cy="1950246"/>
          </a:xfrm>
          <a:prstGeom prst="uturnArrow">
            <a:avLst>
              <a:gd name="adj1" fmla="val 16941"/>
              <a:gd name="adj2" fmla="val 15987"/>
              <a:gd name="adj3" fmla="val 25000"/>
              <a:gd name="adj4" fmla="val 43750"/>
              <a:gd name="adj5" fmla="val 969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1141738F-AD3E-244B-9D77-DEF80A3DECAE}"/>
              </a:ext>
            </a:extLst>
          </p:cNvPr>
          <p:cNvSpPr txBox="1"/>
          <p:nvPr/>
        </p:nvSpPr>
        <p:spPr>
          <a:xfrm>
            <a:off x="9734948" y="3649204"/>
            <a:ext cx="2228850" cy="1200329"/>
          </a:xfrm>
          <a:prstGeom prst="rect">
            <a:avLst/>
          </a:prstGeom>
          <a:solidFill>
            <a:schemeClr val="accent4"/>
          </a:solidFill>
          <a:ln>
            <a:solidFill>
              <a:schemeClr val="tx1"/>
            </a:solidFill>
          </a:ln>
        </p:spPr>
        <p:txBody>
          <a:bodyPr wrap="square" rtlCol="0">
            <a:spAutoFit/>
          </a:bodyPr>
          <a:lstStyle/>
          <a:p>
            <a:pPr algn="ctr"/>
            <a:r>
              <a:rPr lang="en-US" dirty="0"/>
              <a:t>Continuous Reassessment.</a:t>
            </a:r>
          </a:p>
          <a:p>
            <a:pPr algn="ctr"/>
            <a:r>
              <a:rPr lang="en-US" dirty="0"/>
              <a:t>Unstable? Restart at primary survey.</a:t>
            </a:r>
          </a:p>
        </p:txBody>
      </p:sp>
      <p:sp>
        <p:nvSpPr>
          <p:cNvPr id="21" name="Bent Arrow 20">
            <a:extLst>
              <a:ext uri="{FF2B5EF4-FFF2-40B4-BE49-F238E27FC236}">
                <a16:creationId xmlns:a16="http://schemas.microsoft.com/office/drawing/2014/main" id="{C0D7C897-DBF0-2149-81C1-B0B41639D76C}"/>
              </a:ext>
            </a:extLst>
          </p:cNvPr>
          <p:cNvSpPr/>
          <p:nvPr/>
        </p:nvSpPr>
        <p:spPr>
          <a:xfrm flipH="1">
            <a:off x="9511319" y="1730991"/>
            <a:ext cx="1471004" cy="1832490"/>
          </a:xfrm>
          <a:prstGeom prst="bentArrow">
            <a:avLst>
              <a:gd name="adj1" fmla="val 25000"/>
              <a:gd name="adj2" fmla="val 22185"/>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84003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Primary Survey – ABC, DE</a:t>
            </a:r>
          </a:p>
        </p:txBody>
      </p:sp>
      <p:sp>
        <p:nvSpPr>
          <p:cNvPr id="3" name="Content Placeholder 2"/>
          <p:cNvSpPr>
            <a:spLocks noGrp="1"/>
          </p:cNvSpPr>
          <p:nvPr>
            <p:ph idx="1"/>
          </p:nvPr>
        </p:nvSpPr>
        <p:spPr/>
        <p:txBody>
          <a:bodyPr/>
          <a:lstStyle/>
          <a:p>
            <a:r>
              <a:rPr lang="en-US" b="1" u="sng" dirty="0"/>
              <a:t>A</a:t>
            </a:r>
            <a:r>
              <a:rPr lang="en-US" dirty="0"/>
              <a:t>irway with cervical spine protection</a:t>
            </a:r>
          </a:p>
          <a:p>
            <a:r>
              <a:rPr lang="en-US" b="1" u="sng" dirty="0"/>
              <a:t>B</a:t>
            </a:r>
            <a:r>
              <a:rPr lang="en-US" dirty="0"/>
              <a:t>reathing – oxygenation and ventilation</a:t>
            </a:r>
          </a:p>
          <a:p>
            <a:r>
              <a:rPr lang="en-US" b="1" u="sng" dirty="0"/>
              <a:t>C</a:t>
            </a:r>
            <a:r>
              <a:rPr lang="en-US" dirty="0"/>
              <a:t>irculation – including hemorrhage control</a:t>
            </a:r>
          </a:p>
          <a:p>
            <a:pPr marL="457200" lvl="1" indent="0">
              <a:buNone/>
            </a:pPr>
            <a:r>
              <a:rPr lang="en-US" b="1" dirty="0"/>
              <a:t>	</a:t>
            </a:r>
          </a:p>
          <a:p>
            <a:r>
              <a:rPr lang="en-US" b="1" u="sng" dirty="0"/>
              <a:t>D</a:t>
            </a:r>
            <a:r>
              <a:rPr lang="en-US" dirty="0"/>
              <a:t>isability – neurologic status</a:t>
            </a:r>
          </a:p>
          <a:p>
            <a:r>
              <a:rPr lang="en-US" b="1" u="sng" dirty="0"/>
              <a:t>E</a:t>
            </a:r>
            <a:r>
              <a:rPr lang="en-US" dirty="0"/>
              <a:t>xposure/Environment – expose patient, avoid hypothermia</a:t>
            </a:r>
          </a:p>
        </p:txBody>
      </p:sp>
    </p:spTree>
    <p:extLst>
      <p:ext uri="{BB962C8B-B14F-4D97-AF65-F5344CB8AC3E}">
        <p14:creationId xmlns:p14="http://schemas.microsoft.com/office/powerpoint/2010/main" val="1173858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Physical Exam</a:t>
            </a:r>
          </a:p>
        </p:txBody>
      </p:sp>
      <p:sp>
        <p:nvSpPr>
          <p:cNvPr id="3" name="Content Placeholder 2"/>
          <p:cNvSpPr>
            <a:spLocks noGrp="1"/>
          </p:cNvSpPr>
          <p:nvPr>
            <p:ph idx="1"/>
          </p:nvPr>
        </p:nvSpPr>
        <p:spPr/>
        <p:txBody>
          <a:bodyPr/>
          <a:lstStyle/>
          <a:p>
            <a:r>
              <a:rPr lang="en-US" dirty="0"/>
              <a:t>Assess pelvic stability manually (once)</a:t>
            </a:r>
          </a:p>
          <a:p>
            <a:r>
              <a:rPr lang="en-US" dirty="0"/>
              <a:t>Contusions, ecchymoses, degloving injuries</a:t>
            </a:r>
          </a:p>
          <a:p>
            <a:r>
              <a:rPr lang="en-US" dirty="0"/>
              <a:t>Open wounds around pelvis, groin, perineum</a:t>
            </a:r>
          </a:p>
          <a:p>
            <a:r>
              <a:rPr lang="en-US" dirty="0"/>
              <a:t>Leg length inequality</a:t>
            </a:r>
          </a:p>
          <a:p>
            <a:r>
              <a:rPr lang="en-US" dirty="0"/>
              <a:t>Blood at urethral meatus, rectum or vagina</a:t>
            </a:r>
          </a:p>
          <a:p>
            <a:r>
              <a:rPr lang="en-US" dirty="0"/>
              <a:t>Scrotal edema</a:t>
            </a:r>
          </a:p>
          <a:p>
            <a:r>
              <a:rPr lang="en-US" dirty="0"/>
              <a:t>Lower extremity neurologic deficits</a:t>
            </a:r>
          </a:p>
        </p:txBody>
      </p:sp>
      <p:pic>
        <p:nvPicPr>
          <p:cNvPr id="4" name="Picture 4">
            <a:extLst>
              <a:ext uri="{FF2B5EF4-FFF2-40B4-BE49-F238E27FC236}">
                <a16:creationId xmlns:a16="http://schemas.microsoft.com/office/drawing/2014/main" id="{40CB251D-1BD8-C34E-A726-2FE5D7BD9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9190" y="2011362"/>
            <a:ext cx="4141569"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014019" y="5300662"/>
            <a:ext cx="3851910" cy="258532"/>
          </a:xfrm>
          <a:prstGeom prst="rect">
            <a:avLst/>
          </a:prstGeom>
          <a:noFill/>
        </p:spPr>
        <p:txBody>
          <a:bodyPr wrap="square" rtlCol="0">
            <a:spAutoFit/>
          </a:bodyPr>
          <a:lstStyle/>
          <a:p>
            <a:pPr lvl="0" algn="ctr">
              <a:lnSpc>
                <a:spcPct val="90000"/>
              </a:lnSpc>
              <a:spcBef>
                <a:spcPts val="1000"/>
              </a:spcBef>
            </a:pPr>
            <a:r>
              <a:rPr lang="en-US" sz="1200" b="1" i="1" dirty="0">
                <a:solidFill>
                  <a:prstClr val="black"/>
                </a:solidFill>
              </a:rPr>
              <a:t>Courtesy of Sean Nork, MD</a:t>
            </a:r>
          </a:p>
        </p:txBody>
      </p:sp>
    </p:spTree>
    <p:extLst>
      <p:ext uri="{BB962C8B-B14F-4D97-AF65-F5344CB8AC3E}">
        <p14:creationId xmlns:p14="http://schemas.microsoft.com/office/powerpoint/2010/main" val="2853066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Open Pelvic Fractures</a:t>
            </a:r>
          </a:p>
        </p:txBody>
      </p:sp>
      <p:sp>
        <p:nvSpPr>
          <p:cNvPr id="3" name="Content Placeholder 2"/>
          <p:cNvSpPr>
            <a:spLocks noGrp="1"/>
          </p:cNvSpPr>
          <p:nvPr>
            <p:ph idx="1"/>
          </p:nvPr>
        </p:nvSpPr>
        <p:spPr>
          <a:xfrm>
            <a:off x="838199" y="1825625"/>
            <a:ext cx="7305675" cy="4351338"/>
          </a:xfrm>
        </p:spPr>
        <p:txBody>
          <a:bodyPr>
            <a:normAutofit fontScale="92500" lnSpcReduction="20000"/>
          </a:bodyPr>
          <a:lstStyle/>
          <a:p>
            <a:r>
              <a:rPr lang="en-US" dirty="0"/>
              <a:t>Increased mortality </a:t>
            </a:r>
          </a:p>
          <a:p>
            <a:pPr lvl="1"/>
            <a:r>
              <a:rPr lang="en-US" dirty="0"/>
              <a:t>Up to 50% with open injuries with fecal contamination</a:t>
            </a:r>
          </a:p>
          <a:p>
            <a:r>
              <a:rPr lang="en-US" dirty="0"/>
              <a:t>High index of suspicion with blood at rectum, vagina and perineal wounds</a:t>
            </a:r>
          </a:p>
          <a:p>
            <a:r>
              <a:rPr lang="en-US" dirty="0"/>
              <a:t>Control hemorrhage -&gt; washout and pack wounds</a:t>
            </a:r>
          </a:p>
          <a:p>
            <a:pPr lvl="1"/>
            <a:r>
              <a:rPr lang="en-US" dirty="0"/>
              <a:t>Will need aggressive debridement once stable</a:t>
            </a:r>
          </a:p>
          <a:p>
            <a:r>
              <a:rPr lang="en-US" dirty="0"/>
              <a:t>Open fracture antibiotics</a:t>
            </a:r>
          </a:p>
          <a:p>
            <a:r>
              <a:rPr lang="en-US" dirty="0"/>
              <a:t>Early repair of vaginal lacerations</a:t>
            </a:r>
          </a:p>
          <a:p>
            <a:r>
              <a:rPr lang="en-US" dirty="0"/>
              <a:t>Proctoscopy to visualize rectal injury</a:t>
            </a:r>
          </a:p>
          <a:p>
            <a:r>
              <a:rPr lang="en-US" dirty="0"/>
              <a:t>Consider diverting colostomy with perineal wounds or communication with colon/rectum</a:t>
            </a:r>
          </a:p>
        </p:txBody>
      </p:sp>
      <p:pic>
        <p:nvPicPr>
          <p:cNvPr id="4" name="Picture 5">
            <a:extLst>
              <a:ext uri="{FF2B5EF4-FFF2-40B4-BE49-F238E27FC236}">
                <a16:creationId xmlns:a16="http://schemas.microsoft.com/office/drawing/2014/main" id="{F433F0CC-068E-024D-B63F-DE710B22C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6529" y="657952"/>
            <a:ext cx="3269061" cy="245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a:extLst>
              <a:ext uri="{FF2B5EF4-FFF2-40B4-BE49-F238E27FC236}">
                <a16:creationId xmlns:a16="http://schemas.microsoft.com/office/drawing/2014/main" id="{2E1578F2-0434-1E4E-A23B-B32B5A908E80}"/>
              </a:ext>
            </a:extLst>
          </p:cNvPr>
          <p:cNvSpPr>
            <a:spLocks noGrp="1" noChangeAspect="1" noChangeArrowheads="1"/>
          </p:cNvSpPr>
          <p:nvPr/>
        </p:nvSpPr>
        <p:spPr bwMode="auto">
          <a:xfrm>
            <a:off x="8486528" y="3748253"/>
            <a:ext cx="3269061" cy="2165283"/>
          </a:xfrm>
          <a:prstGeom prst="rect">
            <a:avLst/>
          </a:prstGeom>
          <a:blipFill dpi="0" rotWithShape="0">
            <a:blip r:embed="rId3" cstate="screen"/>
            <a:srcRect/>
            <a:stretch>
              <a:fillRect r="-100"/>
            </a:stretch>
          </a:blipFill>
          <a:ln w="76200">
            <a:noFill/>
            <a:miter lim="800000"/>
            <a:headEnd/>
            <a:tailEnd/>
          </a:ln>
          <a:effectLst/>
        </p:spPr>
        <p:txBody>
          <a:bodyPr/>
          <a:lstStyle/>
          <a:p>
            <a:pPr>
              <a:defRPr/>
            </a:pPr>
            <a:endParaRPr lang="en-US">
              <a:latin typeface="Times New Roman" pitchFamily="-106" charset="0"/>
              <a:ea typeface="+mn-ea"/>
            </a:endParaRPr>
          </a:p>
        </p:txBody>
      </p:sp>
      <p:sp>
        <p:nvSpPr>
          <p:cNvPr id="6" name="TextBox 5"/>
          <p:cNvSpPr txBox="1"/>
          <p:nvPr/>
        </p:nvSpPr>
        <p:spPr>
          <a:xfrm>
            <a:off x="8195103" y="5986879"/>
            <a:ext cx="3851910" cy="258532"/>
          </a:xfrm>
          <a:prstGeom prst="rect">
            <a:avLst/>
          </a:prstGeom>
          <a:noFill/>
        </p:spPr>
        <p:txBody>
          <a:bodyPr wrap="square" rtlCol="0">
            <a:spAutoFit/>
          </a:bodyPr>
          <a:lstStyle/>
          <a:p>
            <a:pPr lvl="0" algn="ctr">
              <a:lnSpc>
                <a:spcPct val="90000"/>
              </a:lnSpc>
              <a:spcBef>
                <a:spcPts val="1000"/>
              </a:spcBef>
            </a:pPr>
            <a:r>
              <a:rPr lang="en-US" sz="1200" b="1" i="1" dirty="0">
                <a:solidFill>
                  <a:prstClr val="black"/>
                </a:solidFill>
              </a:rPr>
              <a:t>Images courtesy of Sean Nork, MD</a:t>
            </a:r>
          </a:p>
        </p:txBody>
      </p:sp>
    </p:spTree>
    <p:extLst>
      <p:ext uri="{BB962C8B-B14F-4D97-AF65-F5344CB8AC3E}">
        <p14:creationId xmlns:p14="http://schemas.microsoft.com/office/powerpoint/2010/main" val="350632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Open Pelvic Fractures</a:t>
            </a:r>
          </a:p>
        </p:txBody>
      </p:sp>
      <p:pic>
        <p:nvPicPr>
          <p:cNvPr id="8" name="New picture">
            <a:extLst>
              <a:ext uri="{FF2B5EF4-FFF2-40B4-BE49-F238E27FC236}">
                <a16:creationId xmlns:a16="http://schemas.microsoft.com/office/drawing/2014/main" id="{52FDAB8D-74B9-3740-82C7-9CDD0963B789}"/>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543048" y="1964531"/>
            <a:ext cx="5669859" cy="327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9" name="TextBox 8">
            <a:extLst>
              <a:ext uri="{FF2B5EF4-FFF2-40B4-BE49-F238E27FC236}">
                <a16:creationId xmlns:a16="http://schemas.microsoft.com/office/drawing/2014/main" id="{0C3D1616-481B-E245-9CEE-7FBCC1B214EB}"/>
              </a:ext>
            </a:extLst>
          </p:cNvPr>
          <p:cNvSpPr txBox="1"/>
          <p:nvPr/>
        </p:nvSpPr>
        <p:spPr>
          <a:xfrm>
            <a:off x="7313709" y="1138845"/>
            <a:ext cx="3976713" cy="1200329"/>
          </a:xfrm>
          <a:prstGeom prst="rect">
            <a:avLst/>
          </a:prstGeom>
          <a:noFill/>
        </p:spPr>
        <p:txBody>
          <a:bodyPr wrap="square" rtlCol="0">
            <a:spAutoFit/>
          </a:bodyPr>
          <a:lstStyle/>
          <a:p>
            <a:r>
              <a:rPr lang="en-US" sz="2400" dirty="0"/>
              <a:t>CT scan showing </a:t>
            </a:r>
            <a:r>
              <a:rPr lang="en-US" sz="2400" dirty="0" err="1"/>
              <a:t>paralabial</a:t>
            </a:r>
            <a:r>
              <a:rPr lang="en-US" sz="2400" dirty="0"/>
              <a:t> wound communicating with ramus fracture</a:t>
            </a:r>
          </a:p>
        </p:txBody>
      </p:sp>
      <p:sp>
        <p:nvSpPr>
          <p:cNvPr id="5" name="Rectangle 4"/>
          <p:cNvSpPr/>
          <p:nvPr/>
        </p:nvSpPr>
        <p:spPr>
          <a:xfrm>
            <a:off x="1497489" y="6656760"/>
            <a:ext cx="8458200" cy="258532"/>
          </a:xfrm>
          <a:prstGeom prst="rect">
            <a:avLst/>
          </a:prstGeom>
        </p:spPr>
        <p:txBody>
          <a:bodyPr wrap="square">
            <a:spAutoFit/>
          </a:bodyPr>
          <a:lstStyle/>
          <a:p>
            <a:pPr lvl="0" algn="ctr">
              <a:lnSpc>
                <a:spcPct val="90000"/>
              </a:lnSpc>
              <a:spcBef>
                <a:spcPts val="1000"/>
              </a:spcBef>
            </a:pPr>
            <a:r>
              <a:rPr lang="en-US" sz="1200" dirty="0">
                <a:solidFill>
                  <a:prstClr val="black"/>
                </a:solidFill>
              </a:rPr>
              <a:t>Agarwal A, 49:Pelvic ring injuries, Rockwood and Green’s Fractures in Adults, 9e, </a:t>
            </a:r>
            <a:r>
              <a:rPr lang="en-US" sz="1200" dirty="0" err="1">
                <a:solidFill>
                  <a:prstClr val="black"/>
                </a:solidFill>
              </a:rPr>
              <a:t>Tornetta</a:t>
            </a:r>
            <a:r>
              <a:rPr lang="en-US" sz="1200" dirty="0">
                <a:solidFill>
                  <a:prstClr val="black"/>
                </a:solidFill>
              </a:rPr>
              <a:t> et al (</a:t>
            </a:r>
            <a:r>
              <a:rPr lang="en-US" sz="1200" dirty="0" err="1">
                <a:solidFill>
                  <a:prstClr val="black"/>
                </a:solidFill>
              </a:rPr>
              <a:t>eds</a:t>
            </a:r>
            <a:r>
              <a:rPr lang="en-US" sz="1200" dirty="0">
                <a:solidFill>
                  <a:prstClr val="black"/>
                </a:solidFill>
              </a:rPr>
              <a:t>), Wolters Kluwer 2020.</a:t>
            </a:r>
          </a:p>
        </p:txBody>
      </p:sp>
    </p:spTree>
    <p:extLst>
      <p:ext uri="{BB962C8B-B14F-4D97-AF65-F5344CB8AC3E}">
        <p14:creationId xmlns:p14="http://schemas.microsoft.com/office/powerpoint/2010/main" val="1770775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Open Pelvic Fractures</a:t>
            </a:r>
          </a:p>
        </p:txBody>
      </p:sp>
      <p:sp>
        <p:nvSpPr>
          <p:cNvPr id="9" name="TextBox 8">
            <a:extLst>
              <a:ext uri="{FF2B5EF4-FFF2-40B4-BE49-F238E27FC236}">
                <a16:creationId xmlns:a16="http://schemas.microsoft.com/office/drawing/2014/main" id="{0C3D1616-481B-E245-9CEE-7FBCC1B214EB}"/>
              </a:ext>
            </a:extLst>
          </p:cNvPr>
          <p:cNvSpPr txBox="1"/>
          <p:nvPr/>
        </p:nvSpPr>
        <p:spPr>
          <a:xfrm>
            <a:off x="1516281" y="5871482"/>
            <a:ext cx="3976713" cy="923330"/>
          </a:xfrm>
          <a:prstGeom prst="rect">
            <a:avLst/>
          </a:prstGeom>
          <a:noFill/>
        </p:spPr>
        <p:txBody>
          <a:bodyPr wrap="square" rtlCol="0">
            <a:spAutoFit/>
          </a:bodyPr>
          <a:lstStyle/>
          <a:p>
            <a:r>
              <a:rPr lang="en-US" dirty="0"/>
              <a:t>Patient prone. Degloving injury over posterior pelvis with exposed sacral fractures</a:t>
            </a:r>
          </a:p>
        </p:txBody>
      </p:sp>
      <p:pic>
        <p:nvPicPr>
          <p:cNvPr id="4" name="Picture 3" descr="A picture containing text, indoor, dish, snack food&#10;&#10;Description automatically generated">
            <a:extLst>
              <a:ext uri="{FF2B5EF4-FFF2-40B4-BE49-F238E27FC236}">
                <a16:creationId xmlns:a16="http://schemas.microsoft.com/office/drawing/2014/main" id="{F209C007-2FC3-3141-B8EC-3E33A249BF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8" t="4262" r="5748" b="4835"/>
          <a:stretch/>
        </p:blipFill>
        <p:spPr>
          <a:xfrm rot="5400000">
            <a:off x="1232701" y="1935873"/>
            <a:ext cx="4317359" cy="3310360"/>
          </a:xfrm>
          <a:prstGeom prst="rect">
            <a:avLst/>
          </a:prstGeom>
        </p:spPr>
      </p:pic>
      <p:pic>
        <p:nvPicPr>
          <p:cNvPr id="6" name="Picture 5" descr="A picture containing person, indoor&#10;&#10;Description automatically generated">
            <a:extLst>
              <a:ext uri="{FF2B5EF4-FFF2-40B4-BE49-F238E27FC236}">
                <a16:creationId xmlns:a16="http://schemas.microsoft.com/office/drawing/2014/main" id="{AB336A92-25A2-3F4B-AD95-74BE0F35C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65859" y="1984101"/>
            <a:ext cx="4413815" cy="3310361"/>
          </a:xfrm>
          <a:prstGeom prst="rect">
            <a:avLst/>
          </a:prstGeom>
        </p:spPr>
      </p:pic>
      <p:sp>
        <p:nvSpPr>
          <p:cNvPr id="10" name="TextBox 9">
            <a:extLst>
              <a:ext uri="{FF2B5EF4-FFF2-40B4-BE49-F238E27FC236}">
                <a16:creationId xmlns:a16="http://schemas.microsoft.com/office/drawing/2014/main" id="{A0450C74-6ABE-CE42-A17E-83BF296A6F3D}"/>
              </a:ext>
            </a:extLst>
          </p:cNvPr>
          <p:cNvSpPr txBox="1"/>
          <p:nvPr/>
        </p:nvSpPr>
        <p:spPr>
          <a:xfrm>
            <a:off x="6096000" y="5957820"/>
            <a:ext cx="3976713" cy="369332"/>
          </a:xfrm>
          <a:prstGeom prst="rect">
            <a:avLst/>
          </a:prstGeom>
          <a:noFill/>
        </p:spPr>
        <p:txBody>
          <a:bodyPr wrap="square" rtlCol="0">
            <a:spAutoFit/>
          </a:bodyPr>
          <a:lstStyle/>
          <a:p>
            <a:r>
              <a:rPr lang="en-US" dirty="0"/>
              <a:t>Open wound in groin with APC injury</a:t>
            </a:r>
          </a:p>
        </p:txBody>
      </p:sp>
    </p:spTree>
    <p:extLst>
      <p:ext uri="{BB962C8B-B14F-4D97-AF65-F5344CB8AC3E}">
        <p14:creationId xmlns:p14="http://schemas.microsoft.com/office/powerpoint/2010/main" val="3223467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Urologic Injury</a:t>
            </a:r>
          </a:p>
        </p:txBody>
      </p:sp>
      <p:sp>
        <p:nvSpPr>
          <p:cNvPr id="3" name="Content Placeholder 2"/>
          <p:cNvSpPr>
            <a:spLocks noGrp="1"/>
          </p:cNvSpPr>
          <p:nvPr>
            <p:ph idx="1"/>
          </p:nvPr>
        </p:nvSpPr>
        <p:spPr/>
        <p:txBody>
          <a:bodyPr>
            <a:normAutofit/>
          </a:bodyPr>
          <a:lstStyle/>
          <a:p>
            <a:r>
              <a:rPr lang="en-US" dirty="0"/>
              <a:t>Incidence: 6-15%</a:t>
            </a:r>
          </a:p>
          <a:p>
            <a:r>
              <a:rPr lang="en-US" dirty="0"/>
              <a:t>Males have higher incidence of urethral injuries compared to females</a:t>
            </a:r>
          </a:p>
          <a:p>
            <a:r>
              <a:rPr lang="en-US" dirty="0"/>
              <a:t>Bladder injuries: 60% extraperitoneal, 30% intraperitoneal, 10% both</a:t>
            </a:r>
          </a:p>
          <a:p>
            <a:pPr lvl="1"/>
            <a:r>
              <a:rPr lang="en-US" dirty="0"/>
              <a:t>Increased mortality with bladder rupture</a:t>
            </a:r>
          </a:p>
          <a:p>
            <a:endParaRPr lang="en-US" dirty="0"/>
          </a:p>
          <a:p>
            <a:r>
              <a:rPr lang="en-US" dirty="0"/>
              <a:t>Microscopic or gross hematuria?</a:t>
            </a:r>
          </a:p>
          <a:p>
            <a:pPr lvl="1"/>
            <a:r>
              <a:rPr lang="en-US" dirty="0"/>
              <a:t>Cystogram</a:t>
            </a:r>
          </a:p>
          <a:p>
            <a:r>
              <a:rPr lang="en-US" dirty="0"/>
              <a:t>Blood at urethral meatus?</a:t>
            </a:r>
          </a:p>
          <a:p>
            <a:pPr lvl="1"/>
            <a:r>
              <a:rPr lang="en-US" dirty="0"/>
              <a:t>Retrograde urethrogram </a:t>
            </a:r>
          </a:p>
        </p:txBody>
      </p:sp>
    </p:spTree>
    <p:extLst>
      <p:ext uri="{BB962C8B-B14F-4D97-AF65-F5344CB8AC3E}">
        <p14:creationId xmlns:p14="http://schemas.microsoft.com/office/powerpoint/2010/main" val="3268867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Urologic Injury</a:t>
            </a:r>
          </a:p>
        </p:txBody>
      </p:sp>
      <p:pic>
        <p:nvPicPr>
          <p:cNvPr id="7" name="Picture Placeholder 1" descr="FIGURE 2">
            <a:extLst>
              <a:ext uri="{FF2B5EF4-FFF2-40B4-BE49-F238E27FC236}">
                <a16:creationId xmlns:a16="http://schemas.microsoft.com/office/drawing/2014/main" id="{981BA91C-6230-F941-9A0F-DE10BEE38BDE}"/>
              </a:ext>
            </a:extLst>
          </p:cNvPr>
          <p:cNvPicPr>
            <a:picLocks noChangeAspect="1"/>
          </p:cNvPicPr>
          <p:nvPr/>
        </p:nvPicPr>
        <p:blipFill>
          <a:blip r:embed="rId3"/>
          <a:stretch>
            <a:fillRect/>
          </a:stretch>
        </p:blipFill>
        <p:spPr>
          <a:xfrm>
            <a:off x="6344455" y="1494299"/>
            <a:ext cx="5041772" cy="3705703"/>
          </a:xfrm>
          <a:prstGeom prst="rect">
            <a:avLst/>
          </a:prstGeom>
        </p:spPr>
      </p:pic>
      <p:pic>
        <p:nvPicPr>
          <p:cNvPr id="8" name="New picture">
            <a:extLst>
              <a:ext uri="{FF2B5EF4-FFF2-40B4-BE49-F238E27FC236}">
                <a16:creationId xmlns:a16="http://schemas.microsoft.com/office/drawing/2014/main" id="{7125DA05-2CAA-3844-B0B7-DFEAC1D516F9}"/>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99418" y="1494299"/>
            <a:ext cx="5243003" cy="370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9" name="TextBox 8">
            <a:extLst>
              <a:ext uri="{FF2B5EF4-FFF2-40B4-BE49-F238E27FC236}">
                <a16:creationId xmlns:a16="http://schemas.microsoft.com/office/drawing/2014/main" id="{D6684DAA-5EB3-384A-B165-9490658751B0}"/>
              </a:ext>
            </a:extLst>
          </p:cNvPr>
          <p:cNvSpPr txBox="1"/>
          <p:nvPr/>
        </p:nvSpPr>
        <p:spPr>
          <a:xfrm>
            <a:off x="613756" y="5200002"/>
            <a:ext cx="4672619" cy="646331"/>
          </a:xfrm>
          <a:prstGeom prst="rect">
            <a:avLst/>
          </a:prstGeom>
          <a:noFill/>
        </p:spPr>
        <p:txBody>
          <a:bodyPr wrap="square" rtlCol="0">
            <a:spAutoFit/>
          </a:bodyPr>
          <a:lstStyle/>
          <a:p>
            <a:r>
              <a:rPr lang="en-US" b="1" dirty="0"/>
              <a:t>A</a:t>
            </a:r>
            <a:r>
              <a:rPr lang="en-US" dirty="0"/>
              <a:t>. Proximal urethral disruption seen by contrast extravasation over the perineum</a:t>
            </a:r>
          </a:p>
        </p:txBody>
      </p:sp>
      <p:sp>
        <p:nvSpPr>
          <p:cNvPr id="10" name="TextBox 9">
            <a:extLst>
              <a:ext uri="{FF2B5EF4-FFF2-40B4-BE49-F238E27FC236}">
                <a16:creationId xmlns:a16="http://schemas.microsoft.com/office/drawing/2014/main" id="{34539DBC-51F0-D245-ABF6-1C5B7669BAF9}"/>
              </a:ext>
            </a:extLst>
          </p:cNvPr>
          <p:cNvSpPr txBox="1"/>
          <p:nvPr/>
        </p:nvSpPr>
        <p:spPr>
          <a:xfrm>
            <a:off x="6529031" y="5208879"/>
            <a:ext cx="4672619" cy="646331"/>
          </a:xfrm>
          <a:prstGeom prst="rect">
            <a:avLst/>
          </a:prstGeom>
          <a:noFill/>
        </p:spPr>
        <p:txBody>
          <a:bodyPr wrap="square" rtlCol="0">
            <a:spAutoFit/>
          </a:bodyPr>
          <a:lstStyle/>
          <a:p>
            <a:r>
              <a:rPr lang="en-US" b="1" dirty="0"/>
              <a:t>B</a:t>
            </a:r>
            <a:r>
              <a:rPr lang="en-US" dirty="0"/>
              <a:t>. </a:t>
            </a:r>
            <a:r>
              <a:rPr lang="en-US" dirty="0" err="1"/>
              <a:t>Cystogram</a:t>
            </a:r>
            <a:r>
              <a:rPr lang="en-US" dirty="0"/>
              <a:t> showing bladder rupture with contrast extravasation</a:t>
            </a:r>
          </a:p>
        </p:txBody>
      </p:sp>
      <p:sp>
        <p:nvSpPr>
          <p:cNvPr id="11" name="Rectangle 10"/>
          <p:cNvSpPr/>
          <p:nvPr/>
        </p:nvSpPr>
        <p:spPr>
          <a:xfrm>
            <a:off x="1348740" y="6138829"/>
            <a:ext cx="8740486" cy="774571"/>
          </a:xfrm>
          <a:prstGeom prst="rect">
            <a:avLst/>
          </a:prstGeom>
        </p:spPr>
        <p:txBody>
          <a:bodyPr wrap="square">
            <a:spAutoFit/>
          </a:bodyPr>
          <a:lstStyle/>
          <a:p>
            <a:pPr lvl="0">
              <a:spcBef>
                <a:spcPts val="1000"/>
              </a:spcBef>
            </a:pPr>
            <a:r>
              <a:rPr lang="en-US" sz="1200" b="1" dirty="0">
                <a:solidFill>
                  <a:prstClr val="black"/>
                </a:solidFill>
              </a:rPr>
              <a:t>Figure A: </a:t>
            </a:r>
            <a:r>
              <a:rPr lang="en-US" sz="1200" dirty="0">
                <a:solidFill>
                  <a:prstClr val="black"/>
                </a:solidFill>
              </a:rPr>
              <a:t>Agarwal A, 49:Pelvic ring injuries, Rockwood and Green’s Fractures in Adults, 9e, </a:t>
            </a:r>
            <a:r>
              <a:rPr lang="en-US" sz="1200" dirty="0" err="1">
                <a:solidFill>
                  <a:prstClr val="black"/>
                </a:solidFill>
              </a:rPr>
              <a:t>Tornetta</a:t>
            </a:r>
            <a:r>
              <a:rPr lang="en-US" sz="1200" dirty="0">
                <a:solidFill>
                  <a:prstClr val="black"/>
                </a:solidFill>
              </a:rPr>
              <a:t> et al (</a:t>
            </a:r>
            <a:r>
              <a:rPr lang="en-US" sz="1200" dirty="0" err="1">
                <a:solidFill>
                  <a:prstClr val="black"/>
                </a:solidFill>
              </a:rPr>
              <a:t>eds</a:t>
            </a:r>
            <a:r>
              <a:rPr lang="en-US" sz="1200" dirty="0">
                <a:solidFill>
                  <a:prstClr val="black"/>
                </a:solidFill>
              </a:rPr>
              <a:t>), Wolters Kluwer 2020.</a:t>
            </a:r>
          </a:p>
          <a:p>
            <a:pPr lvl="0">
              <a:spcBef>
                <a:spcPts val="1000"/>
              </a:spcBef>
            </a:pPr>
            <a:r>
              <a:rPr lang="en-US" sz="1200" b="1" dirty="0">
                <a:solidFill>
                  <a:prstClr val="black"/>
                </a:solidFill>
              </a:rPr>
              <a:t>Figure B: </a:t>
            </a:r>
            <a:r>
              <a:rPr lang="en-US" sz="1200" dirty="0">
                <a:solidFill>
                  <a:prstClr val="black"/>
                </a:solidFill>
              </a:rPr>
              <a:t>Alexander G, et al. Septic arthritis of the hip after </a:t>
            </a:r>
            <a:r>
              <a:rPr lang="en-US" sz="1200" dirty="0" err="1">
                <a:solidFill>
                  <a:prstClr val="black"/>
                </a:solidFill>
              </a:rPr>
              <a:t>nonoperative</a:t>
            </a:r>
            <a:r>
              <a:rPr lang="en-US" sz="1200" dirty="0">
                <a:solidFill>
                  <a:prstClr val="black"/>
                </a:solidFill>
              </a:rPr>
              <a:t> treatment of a pelvic fracture associated with bladder rupture. J </a:t>
            </a:r>
            <a:r>
              <a:rPr lang="en-US" sz="1200" dirty="0" err="1">
                <a:solidFill>
                  <a:prstClr val="black"/>
                </a:solidFill>
              </a:rPr>
              <a:t>Orthop</a:t>
            </a:r>
            <a:r>
              <a:rPr lang="en-US" sz="1200" dirty="0">
                <a:solidFill>
                  <a:prstClr val="black"/>
                </a:solidFill>
              </a:rPr>
              <a:t> Trauma, 26(5):e40-e42, May 2012.</a:t>
            </a:r>
          </a:p>
        </p:txBody>
      </p:sp>
    </p:spTree>
    <p:extLst>
      <p:ext uri="{BB962C8B-B14F-4D97-AF65-F5344CB8AC3E}">
        <p14:creationId xmlns:p14="http://schemas.microsoft.com/office/powerpoint/2010/main" val="1968066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Urologic Injury</a:t>
            </a:r>
          </a:p>
        </p:txBody>
      </p:sp>
      <p:sp>
        <p:nvSpPr>
          <p:cNvPr id="10" name="TextBox 9">
            <a:extLst>
              <a:ext uri="{FF2B5EF4-FFF2-40B4-BE49-F238E27FC236}">
                <a16:creationId xmlns:a16="http://schemas.microsoft.com/office/drawing/2014/main" id="{34539DBC-51F0-D245-ABF6-1C5B7669BAF9}"/>
              </a:ext>
            </a:extLst>
          </p:cNvPr>
          <p:cNvSpPr txBox="1"/>
          <p:nvPr/>
        </p:nvSpPr>
        <p:spPr>
          <a:xfrm>
            <a:off x="7577387" y="1674674"/>
            <a:ext cx="4000857" cy="2031325"/>
          </a:xfrm>
          <a:prstGeom prst="rect">
            <a:avLst/>
          </a:prstGeom>
          <a:noFill/>
        </p:spPr>
        <p:txBody>
          <a:bodyPr wrap="square" rtlCol="0">
            <a:spAutoFit/>
          </a:bodyPr>
          <a:lstStyle/>
          <a:p>
            <a:r>
              <a:rPr lang="en-US" b="1" dirty="0"/>
              <a:t>A:</a:t>
            </a:r>
            <a:r>
              <a:rPr lang="en-US" dirty="0"/>
              <a:t> Contrast extravasation in obese female patient indicating bladder rupture. </a:t>
            </a:r>
          </a:p>
          <a:p>
            <a:r>
              <a:rPr lang="en-US" b="1" dirty="0"/>
              <a:t>B–D:</a:t>
            </a:r>
            <a:r>
              <a:rPr lang="en-US" dirty="0"/>
              <a:t> Because of the size of the patient and poor plain imaging, suspected bladder rupture is confirmed with CT cystogram.</a:t>
            </a:r>
          </a:p>
        </p:txBody>
      </p:sp>
      <p:pic>
        <p:nvPicPr>
          <p:cNvPr id="11" name="New picture">
            <a:extLst>
              <a:ext uri="{FF2B5EF4-FFF2-40B4-BE49-F238E27FC236}">
                <a16:creationId xmlns:a16="http://schemas.microsoft.com/office/drawing/2014/main" id="{60E6660F-D63D-2F48-9C7B-16C199FF47CB}"/>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70868" y="1462861"/>
            <a:ext cx="7009296"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Rectangle 4"/>
          <p:cNvSpPr/>
          <p:nvPr/>
        </p:nvSpPr>
        <p:spPr>
          <a:xfrm>
            <a:off x="1497489" y="6656760"/>
            <a:ext cx="8458200" cy="258532"/>
          </a:xfrm>
          <a:prstGeom prst="rect">
            <a:avLst/>
          </a:prstGeom>
        </p:spPr>
        <p:txBody>
          <a:bodyPr wrap="square">
            <a:spAutoFit/>
          </a:bodyPr>
          <a:lstStyle/>
          <a:p>
            <a:pPr lvl="0" algn="ctr">
              <a:lnSpc>
                <a:spcPct val="90000"/>
              </a:lnSpc>
              <a:spcBef>
                <a:spcPts val="1000"/>
              </a:spcBef>
            </a:pPr>
            <a:r>
              <a:rPr lang="en-US" sz="1200" dirty="0">
                <a:solidFill>
                  <a:prstClr val="black"/>
                </a:solidFill>
              </a:rPr>
              <a:t>Agarwal A, 49:Pelvic ring injuries, Rockwood and Green’s Fractures in Adults, 9e, </a:t>
            </a:r>
            <a:r>
              <a:rPr lang="en-US" sz="1200" dirty="0" err="1">
                <a:solidFill>
                  <a:prstClr val="black"/>
                </a:solidFill>
              </a:rPr>
              <a:t>Tornetta</a:t>
            </a:r>
            <a:r>
              <a:rPr lang="en-US" sz="1200" dirty="0">
                <a:solidFill>
                  <a:prstClr val="black"/>
                </a:solidFill>
              </a:rPr>
              <a:t> et al (</a:t>
            </a:r>
            <a:r>
              <a:rPr lang="en-US" sz="1200" dirty="0" err="1">
                <a:solidFill>
                  <a:prstClr val="black"/>
                </a:solidFill>
              </a:rPr>
              <a:t>eds</a:t>
            </a:r>
            <a:r>
              <a:rPr lang="en-US" sz="1200" dirty="0">
                <a:solidFill>
                  <a:prstClr val="black"/>
                </a:solidFill>
              </a:rPr>
              <a:t>), Wolters Kluwer 2020.</a:t>
            </a:r>
          </a:p>
        </p:txBody>
      </p:sp>
    </p:spTree>
    <p:extLst>
      <p:ext uri="{BB962C8B-B14F-4D97-AF65-F5344CB8AC3E}">
        <p14:creationId xmlns:p14="http://schemas.microsoft.com/office/powerpoint/2010/main" val="3169779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9C8A-9A40-4A7A-AB6D-CD9D34513E55}"/>
              </a:ext>
            </a:extLst>
          </p:cNvPr>
          <p:cNvSpPr>
            <a:spLocks noGrp="1"/>
          </p:cNvSpPr>
          <p:nvPr>
            <p:ph type="title"/>
          </p:nvPr>
        </p:nvSpPr>
        <p:spPr/>
        <p:txBody>
          <a:bodyPr/>
          <a:lstStyle/>
          <a:p>
            <a:r>
              <a:rPr lang="en-US" b="1" u="sng" dirty="0"/>
              <a:t>Background</a:t>
            </a:r>
          </a:p>
        </p:txBody>
      </p:sp>
      <p:sp>
        <p:nvSpPr>
          <p:cNvPr id="3" name="Content Placeholder 2">
            <a:extLst>
              <a:ext uri="{FF2B5EF4-FFF2-40B4-BE49-F238E27FC236}">
                <a16:creationId xmlns:a16="http://schemas.microsoft.com/office/drawing/2014/main" id="{A8E9CCEE-C0F6-4A0E-9E1E-AF6FDAAFE95A}"/>
              </a:ext>
            </a:extLst>
          </p:cNvPr>
          <p:cNvSpPr>
            <a:spLocks noGrp="1"/>
          </p:cNvSpPr>
          <p:nvPr>
            <p:ph idx="1"/>
          </p:nvPr>
        </p:nvSpPr>
        <p:spPr>
          <a:xfrm>
            <a:off x="838200" y="1825625"/>
            <a:ext cx="6466241" cy="4351338"/>
          </a:xfrm>
        </p:spPr>
        <p:txBody>
          <a:bodyPr/>
          <a:lstStyle/>
          <a:p>
            <a:r>
              <a:rPr lang="en-US" dirty="0"/>
              <a:t>Overall mortality 10-15%</a:t>
            </a:r>
          </a:p>
          <a:p>
            <a:endParaRPr lang="en-US" dirty="0"/>
          </a:p>
          <a:p>
            <a:r>
              <a:rPr lang="en-US" dirty="0"/>
              <a:t>Increasing mortality (up to 50%) with:</a:t>
            </a:r>
          </a:p>
          <a:p>
            <a:pPr lvl="1"/>
            <a:r>
              <a:rPr lang="en-US" dirty="0"/>
              <a:t>Hemodynamically unstable on arrival on ER</a:t>
            </a:r>
          </a:p>
          <a:p>
            <a:pPr lvl="1"/>
            <a:r>
              <a:rPr lang="en-US" dirty="0"/>
              <a:t>Concomitant head, chest and major abdominal injuries</a:t>
            </a:r>
          </a:p>
          <a:p>
            <a:pPr lvl="1"/>
            <a:r>
              <a:rPr lang="en-US" dirty="0"/>
              <a:t>Open pelvic fractures</a:t>
            </a:r>
          </a:p>
          <a:p>
            <a:pPr lvl="1"/>
            <a:r>
              <a:rPr lang="en-US" dirty="0"/>
              <a:t>Age &gt;65</a:t>
            </a:r>
          </a:p>
          <a:p>
            <a:pPr marL="0" indent="0">
              <a:buNone/>
            </a:pPr>
            <a:endParaRPr lang="en-US" b="1" dirty="0"/>
          </a:p>
        </p:txBody>
      </p:sp>
      <p:pic>
        <p:nvPicPr>
          <p:cNvPr id="4" name="Picture 3" descr="image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05712" y="1825625"/>
            <a:ext cx="4586288"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990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Urologic Injury</a:t>
            </a:r>
          </a:p>
        </p:txBody>
      </p:sp>
      <p:sp>
        <p:nvSpPr>
          <p:cNvPr id="3" name="Content Placeholder 2"/>
          <p:cNvSpPr>
            <a:spLocks noGrp="1"/>
          </p:cNvSpPr>
          <p:nvPr>
            <p:ph idx="1"/>
          </p:nvPr>
        </p:nvSpPr>
        <p:spPr/>
        <p:txBody>
          <a:bodyPr>
            <a:normAutofit/>
          </a:bodyPr>
          <a:lstStyle/>
          <a:p>
            <a:r>
              <a:rPr lang="en-US" dirty="0"/>
              <a:t>Bladder rupture</a:t>
            </a:r>
          </a:p>
          <a:p>
            <a:pPr lvl="1"/>
            <a:r>
              <a:rPr lang="en-US" dirty="0"/>
              <a:t>Intraperitoneal = Ex-Lap and repair</a:t>
            </a:r>
          </a:p>
          <a:p>
            <a:pPr lvl="1"/>
            <a:r>
              <a:rPr lang="en-US" dirty="0"/>
              <a:t>Extraperitoneal = suprapubic catheter or direct repair. Must coordinate with urology for optimal catheter placement and/or repair in conjunction with definitive fixation</a:t>
            </a:r>
          </a:p>
          <a:p>
            <a:pPr lvl="1"/>
            <a:endParaRPr lang="en-US" dirty="0"/>
          </a:p>
          <a:p>
            <a:r>
              <a:rPr lang="en-US" dirty="0"/>
              <a:t>Urethral injuries</a:t>
            </a:r>
          </a:p>
          <a:p>
            <a:pPr lvl="1"/>
            <a:r>
              <a:rPr lang="en-US" dirty="0"/>
              <a:t>Initial treatment with foley followed by delayed repair</a:t>
            </a:r>
          </a:p>
        </p:txBody>
      </p:sp>
    </p:spTree>
    <p:extLst>
      <p:ext uri="{BB962C8B-B14F-4D97-AF65-F5344CB8AC3E}">
        <p14:creationId xmlns:p14="http://schemas.microsoft.com/office/powerpoint/2010/main" val="1880551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Urologic Injury</a:t>
            </a:r>
          </a:p>
        </p:txBody>
      </p:sp>
      <p:pic>
        <p:nvPicPr>
          <p:cNvPr id="4" name="Picture Placeholder 1" descr="FIG. 2.">
            <a:extLst>
              <a:ext uri="{FF2B5EF4-FFF2-40B4-BE49-F238E27FC236}">
                <a16:creationId xmlns:a16="http://schemas.microsoft.com/office/drawing/2014/main" id="{2C3DDFC2-9086-BD45-B044-C64DD68624F7}"/>
              </a:ext>
            </a:extLst>
          </p:cNvPr>
          <p:cNvPicPr>
            <a:picLocks noChangeAspect="1"/>
          </p:cNvPicPr>
          <p:nvPr/>
        </p:nvPicPr>
        <p:blipFill>
          <a:blip r:embed="rId2"/>
          <a:stretch>
            <a:fillRect/>
          </a:stretch>
        </p:blipFill>
        <p:spPr>
          <a:xfrm>
            <a:off x="1383030" y="1402859"/>
            <a:ext cx="4959698" cy="4430103"/>
          </a:xfrm>
          <a:prstGeom prst="rect">
            <a:avLst/>
          </a:prstGeom>
        </p:spPr>
      </p:pic>
      <p:sp>
        <p:nvSpPr>
          <p:cNvPr id="5" name="TextBox 4">
            <a:extLst>
              <a:ext uri="{FF2B5EF4-FFF2-40B4-BE49-F238E27FC236}">
                <a16:creationId xmlns:a16="http://schemas.microsoft.com/office/drawing/2014/main" id="{34539DBC-51F0-D245-ABF6-1C5B7669BAF9}"/>
              </a:ext>
            </a:extLst>
          </p:cNvPr>
          <p:cNvSpPr txBox="1"/>
          <p:nvPr/>
        </p:nvSpPr>
        <p:spPr>
          <a:xfrm>
            <a:off x="7128499" y="1665750"/>
            <a:ext cx="4000857" cy="923330"/>
          </a:xfrm>
          <a:prstGeom prst="rect">
            <a:avLst/>
          </a:prstGeom>
          <a:noFill/>
        </p:spPr>
        <p:txBody>
          <a:bodyPr wrap="square" rtlCol="0">
            <a:spAutoFit/>
          </a:bodyPr>
          <a:lstStyle/>
          <a:p>
            <a:r>
              <a:rPr lang="en-US" dirty="0"/>
              <a:t>CT </a:t>
            </a:r>
            <a:r>
              <a:rPr lang="en-US" dirty="0" err="1"/>
              <a:t>cystogram</a:t>
            </a:r>
            <a:r>
              <a:rPr lang="en-US" dirty="0"/>
              <a:t> with arrow indicating bladder entrapment within ramus fracture and contrast extravasation.</a:t>
            </a:r>
          </a:p>
        </p:txBody>
      </p:sp>
      <p:sp>
        <p:nvSpPr>
          <p:cNvPr id="6" name="Rectangle 5"/>
          <p:cNvSpPr/>
          <p:nvPr/>
        </p:nvSpPr>
        <p:spPr>
          <a:xfrm>
            <a:off x="1383030" y="6581001"/>
            <a:ext cx="8740486" cy="276999"/>
          </a:xfrm>
          <a:prstGeom prst="rect">
            <a:avLst/>
          </a:prstGeom>
        </p:spPr>
        <p:txBody>
          <a:bodyPr wrap="square">
            <a:spAutoFit/>
          </a:bodyPr>
          <a:lstStyle/>
          <a:p>
            <a:pPr lvl="0">
              <a:spcBef>
                <a:spcPts val="1000"/>
              </a:spcBef>
            </a:pPr>
            <a:r>
              <a:rPr lang="en-US" sz="1200" dirty="0">
                <a:solidFill>
                  <a:prstClr val="black"/>
                </a:solidFill>
              </a:rPr>
              <a:t>Wright DG, et al. Case report: pelvic and bladder trauma: a case report and subject review. J </a:t>
            </a:r>
            <a:r>
              <a:rPr lang="en-US" sz="1200" dirty="0" err="1">
                <a:solidFill>
                  <a:prstClr val="black"/>
                </a:solidFill>
              </a:rPr>
              <a:t>Orthop</a:t>
            </a:r>
            <a:r>
              <a:rPr lang="en-US" sz="1200" dirty="0">
                <a:solidFill>
                  <a:prstClr val="black"/>
                </a:solidFill>
              </a:rPr>
              <a:t> Trauma, 10(5):351-354, July 1996.</a:t>
            </a:r>
          </a:p>
        </p:txBody>
      </p:sp>
    </p:spTree>
    <p:extLst>
      <p:ext uri="{BB962C8B-B14F-4D97-AF65-F5344CB8AC3E}">
        <p14:creationId xmlns:p14="http://schemas.microsoft.com/office/powerpoint/2010/main" val="2908863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Hemorrhage </a:t>
            </a:r>
            <a:r>
              <a:rPr lang="en-US" u="sng" dirty="0"/>
              <a:t>and Pelvic Fractures</a:t>
            </a:r>
            <a:endParaRPr lang="en-US" b="1" u="sng" dirty="0"/>
          </a:p>
        </p:txBody>
      </p:sp>
      <p:sp>
        <p:nvSpPr>
          <p:cNvPr id="3" name="Content Placeholder 2"/>
          <p:cNvSpPr>
            <a:spLocks noGrp="1"/>
          </p:cNvSpPr>
          <p:nvPr>
            <p:ph idx="1"/>
          </p:nvPr>
        </p:nvSpPr>
        <p:spPr/>
        <p:txBody>
          <a:bodyPr>
            <a:normAutofit fontScale="92500" lnSpcReduction="20000"/>
          </a:bodyPr>
          <a:lstStyle/>
          <a:p>
            <a:r>
              <a:rPr lang="en-US" dirty="0"/>
              <a:t>Control of pelvic bleeding is integral in the management of a trauma patient with pelvic fractures</a:t>
            </a:r>
          </a:p>
          <a:p>
            <a:endParaRPr lang="en-US" dirty="0"/>
          </a:p>
          <a:p>
            <a:r>
              <a:rPr lang="en-US" dirty="0"/>
              <a:t>Arterial and venous structures at risk within the pelvis</a:t>
            </a:r>
          </a:p>
          <a:p>
            <a:pPr lvl="1"/>
            <a:r>
              <a:rPr lang="en-US" dirty="0"/>
              <a:t>Venous plexus most frequent source of hemorrhage</a:t>
            </a:r>
          </a:p>
          <a:p>
            <a:pPr lvl="1"/>
            <a:r>
              <a:rPr lang="en-US" dirty="0"/>
              <a:t>Mortality associated with arterial injury</a:t>
            </a:r>
          </a:p>
          <a:p>
            <a:endParaRPr lang="en-US" dirty="0"/>
          </a:p>
          <a:p>
            <a:r>
              <a:rPr lang="en-US" dirty="0"/>
              <a:t>Some degree of hemorrhage expected from fractured bone</a:t>
            </a:r>
          </a:p>
          <a:p>
            <a:endParaRPr lang="en-US" b="1" dirty="0"/>
          </a:p>
          <a:p>
            <a:pPr marL="0" indent="0">
              <a:buNone/>
            </a:pPr>
            <a:r>
              <a:rPr lang="en-US" b="1" dirty="0"/>
              <a:t>	Shock (SBP&lt;90) on presentation</a:t>
            </a:r>
          </a:p>
          <a:p>
            <a:pPr marL="0" indent="0">
              <a:buNone/>
            </a:pPr>
            <a:r>
              <a:rPr lang="en-US" b="1" dirty="0"/>
              <a:t>	Early transfusion requirements</a:t>
            </a:r>
          </a:p>
        </p:txBody>
      </p:sp>
      <p:sp>
        <p:nvSpPr>
          <p:cNvPr id="4" name="TextBox 3">
            <a:extLst>
              <a:ext uri="{FF2B5EF4-FFF2-40B4-BE49-F238E27FC236}">
                <a16:creationId xmlns:a16="http://schemas.microsoft.com/office/drawing/2014/main" id="{19E37DE8-D096-354C-8A17-C1F61C63A870}"/>
              </a:ext>
            </a:extLst>
          </p:cNvPr>
          <p:cNvSpPr txBox="1"/>
          <p:nvPr/>
        </p:nvSpPr>
        <p:spPr>
          <a:xfrm>
            <a:off x="7542168" y="5193267"/>
            <a:ext cx="3587188" cy="523220"/>
          </a:xfrm>
          <a:prstGeom prst="rect">
            <a:avLst/>
          </a:prstGeom>
          <a:noFill/>
        </p:spPr>
        <p:txBody>
          <a:bodyPr wrap="square" rtlCol="0">
            <a:spAutoFit/>
          </a:bodyPr>
          <a:lstStyle/>
          <a:p>
            <a:r>
              <a:rPr lang="en-US" sz="2800" b="1" dirty="0"/>
              <a:t>Increased Mortality</a:t>
            </a:r>
            <a:endParaRPr lang="en-US" b="1" dirty="0"/>
          </a:p>
        </p:txBody>
      </p:sp>
      <p:sp>
        <p:nvSpPr>
          <p:cNvPr id="5" name="Equal 4">
            <a:extLst>
              <a:ext uri="{FF2B5EF4-FFF2-40B4-BE49-F238E27FC236}">
                <a16:creationId xmlns:a16="http://schemas.microsoft.com/office/drawing/2014/main" id="{0559510D-8602-A54D-99F5-2E5A95CBD757}"/>
              </a:ext>
            </a:extLst>
          </p:cNvPr>
          <p:cNvSpPr/>
          <p:nvPr/>
        </p:nvSpPr>
        <p:spPr>
          <a:xfrm>
            <a:off x="6597570" y="5162308"/>
            <a:ext cx="578734" cy="585139"/>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48498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Hemorrhage </a:t>
            </a:r>
            <a:r>
              <a:rPr lang="en-US" u="sng" dirty="0"/>
              <a:t>and Pelvic Fractures</a:t>
            </a:r>
            <a:endParaRPr lang="en-US" b="1" u="sng" dirty="0"/>
          </a:p>
        </p:txBody>
      </p:sp>
      <p:sp>
        <p:nvSpPr>
          <p:cNvPr id="3" name="Content Placeholder 2"/>
          <p:cNvSpPr>
            <a:spLocks noGrp="1"/>
          </p:cNvSpPr>
          <p:nvPr>
            <p:ph idx="1"/>
          </p:nvPr>
        </p:nvSpPr>
        <p:spPr>
          <a:xfrm>
            <a:off x="838199" y="1825625"/>
            <a:ext cx="6862763" cy="4351338"/>
          </a:xfrm>
        </p:spPr>
        <p:txBody>
          <a:bodyPr>
            <a:normAutofit lnSpcReduction="10000"/>
          </a:bodyPr>
          <a:lstStyle/>
          <a:p>
            <a:r>
              <a:rPr lang="en-US" sz="2600" dirty="0"/>
              <a:t>Fracture pattern is associated with risk of hemorrhage + transfusion requirements</a:t>
            </a:r>
          </a:p>
          <a:p>
            <a:pPr lvl="1"/>
            <a:r>
              <a:rPr lang="en-US" dirty="0"/>
              <a:t>Original Young and Burgess description:</a:t>
            </a:r>
          </a:p>
          <a:p>
            <a:pPr lvl="3"/>
            <a:r>
              <a:rPr lang="en-US" dirty="0"/>
              <a:t>LC – 3.6 units</a:t>
            </a:r>
          </a:p>
          <a:p>
            <a:pPr lvl="3"/>
            <a:r>
              <a:rPr lang="en-US" dirty="0"/>
              <a:t>APC – 14.8 units</a:t>
            </a:r>
          </a:p>
          <a:p>
            <a:pPr lvl="3"/>
            <a:r>
              <a:rPr lang="en-US" dirty="0"/>
              <a:t>VS – 9.2 units</a:t>
            </a:r>
          </a:p>
          <a:p>
            <a:pPr lvl="3"/>
            <a:r>
              <a:rPr lang="en-US" dirty="0"/>
              <a:t>Combine – 8.5 units</a:t>
            </a:r>
          </a:p>
          <a:p>
            <a:pPr marL="0" indent="0">
              <a:buNone/>
            </a:pPr>
            <a:endParaRPr lang="en-US" dirty="0"/>
          </a:p>
          <a:p>
            <a:r>
              <a:rPr lang="en-US" sz="2600" dirty="0"/>
              <a:t>Highest risk with LC III, APC II, APC III and VS</a:t>
            </a:r>
          </a:p>
          <a:p>
            <a:endParaRPr lang="en-US" sz="2600" dirty="0"/>
          </a:p>
          <a:p>
            <a:r>
              <a:rPr lang="en-US" sz="2600" dirty="0"/>
              <a:t>Severe hemorrhage can occur in </a:t>
            </a:r>
            <a:r>
              <a:rPr lang="en-US" sz="2600" u="sng" dirty="0"/>
              <a:t>any</a:t>
            </a:r>
            <a:r>
              <a:rPr lang="en-US" sz="2600" dirty="0"/>
              <a:t> pattern</a:t>
            </a:r>
          </a:p>
          <a:p>
            <a:endParaRPr lang="en-US" b="1" dirty="0"/>
          </a:p>
        </p:txBody>
      </p:sp>
      <p:grpSp>
        <p:nvGrpSpPr>
          <p:cNvPr id="5" name="Group 4">
            <a:extLst>
              <a:ext uri="{FF2B5EF4-FFF2-40B4-BE49-F238E27FC236}">
                <a16:creationId xmlns:a16="http://schemas.microsoft.com/office/drawing/2014/main" id="{BE02E7C5-2769-7944-B339-F772428DB9F5}"/>
              </a:ext>
            </a:extLst>
          </p:cNvPr>
          <p:cNvGrpSpPr/>
          <p:nvPr/>
        </p:nvGrpSpPr>
        <p:grpSpPr>
          <a:xfrm>
            <a:off x="7700963" y="2100263"/>
            <a:ext cx="4491037" cy="3528991"/>
            <a:chOff x="5547240" y="1172293"/>
            <a:chExt cx="6644760" cy="4714136"/>
          </a:xfrm>
        </p:grpSpPr>
        <p:grpSp>
          <p:nvGrpSpPr>
            <p:cNvPr id="6" name="Group 5">
              <a:extLst>
                <a:ext uri="{FF2B5EF4-FFF2-40B4-BE49-F238E27FC236}">
                  <a16:creationId xmlns:a16="http://schemas.microsoft.com/office/drawing/2014/main" id="{F1C2F21F-8050-4D4A-A7C7-2FBAAC8B06E7}"/>
                </a:ext>
              </a:extLst>
            </p:cNvPr>
            <p:cNvGrpSpPr/>
            <p:nvPr/>
          </p:nvGrpSpPr>
          <p:grpSpPr>
            <a:xfrm>
              <a:off x="5809785" y="1172293"/>
              <a:ext cx="6382215" cy="4714136"/>
              <a:chOff x="5809785" y="1172293"/>
              <a:chExt cx="6382215" cy="4714136"/>
            </a:xfrm>
          </p:grpSpPr>
          <p:pic>
            <p:nvPicPr>
              <p:cNvPr id="10" name="Picture 9">
                <a:extLst>
                  <a:ext uri="{FF2B5EF4-FFF2-40B4-BE49-F238E27FC236}">
                    <a16:creationId xmlns:a16="http://schemas.microsoft.com/office/drawing/2014/main" id="{FF6682CD-9823-264B-A75E-CF1D72CB0A2F}"/>
                  </a:ext>
                </a:extLst>
              </p:cNvPr>
              <p:cNvPicPr>
                <a:picLocks noChangeAspect="1"/>
              </p:cNvPicPr>
              <p:nvPr/>
            </p:nvPicPr>
            <p:blipFill>
              <a:blip r:embed="rId3"/>
              <a:stretch>
                <a:fillRect/>
              </a:stretch>
            </p:blipFill>
            <p:spPr>
              <a:xfrm>
                <a:off x="5809785" y="1172293"/>
                <a:ext cx="6382215" cy="4714136"/>
              </a:xfrm>
              <a:prstGeom prst="rect">
                <a:avLst/>
              </a:prstGeom>
            </p:spPr>
          </p:pic>
          <p:sp>
            <p:nvSpPr>
              <p:cNvPr id="11" name="Oval 10">
                <a:extLst>
                  <a:ext uri="{FF2B5EF4-FFF2-40B4-BE49-F238E27FC236}">
                    <a16:creationId xmlns:a16="http://schemas.microsoft.com/office/drawing/2014/main" id="{013346ED-5297-5D41-8B85-AA6B945A970F}"/>
                  </a:ext>
                </a:extLst>
              </p:cNvPr>
              <p:cNvSpPr/>
              <p:nvPr/>
            </p:nvSpPr>
            <p:spPr>
              <a:xfrm>
                <a:off x="5983778" y="2196773"/>
                <a:ext cx="224444" cy="2118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8289B8-38CE-D445-8BEB-0EC41C0936BD}"/>
                  </a:ext>
                </a:extLst>
              </p:cNvPr>
              <p:cNvSpPr/>
              <p:nvPr/>
            </p:nvSpPr>
            <p:spPr>
              <a:xfrm>
                <a:off x="5969620" y="3935664"/>
                <a:ext cx="224444" cy="2118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A6BEC73-1CF4-C746-B75C-4661915A5340}"/>
                  </a:ext>
                </a:extLst>
              </p:cNvPr>
              <p:cNvSpPr/>
              <p:nvPr/>
            </p:nvSpPr>
            <p:spPr>
              <a:xfrm>
                <a:off x="7853466" y="5473834"/>
                <a:ext cx="224444" cy="2118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D4227882-E5A3-7B47-8086-A8ED35BDAF56}"/>
                </a:ext>
              </a:extLst>
            </p:cNvPr>
            <p:cNvSpPr txBox="1"/>
            <p:nvPr/>
          </p:nvSpPr>
          <p:spPr>
            <a:xfrm>
              <a:off x="5607203" y="1787246"/>
              <a:ext cx="405161" cy="338554"/>
            </a:xfrm>
            <a:prstGeom prst="rect">
              <a:avLst/>
            </a:prstGeom>
            <a:noFill/>
          </p:spPr>
          <p:txBody>
            <a:bodyPr wrap="square" rtlCol="0">
              <a:spAutoFit/>
            </a:bodyPr>
            <a:lstStyle/>
            <a:p>
              <a:r>
                <a:rPr lang="en-US" sz="1600" b="1" dirty="0"/>
                <a:t>LC</a:t>
              </a:r>
              <a:endParaRPr lang="en-US" b="1" dirty="0"/>
            </a:p>
          </p:txBody>
        </p:sp>
        <p:sp>
          <p:nvSpPr>
            <p:cNvPr id="8" name="TextBox 7">
              <a:extLst>
                <a:ext uri="{FF2B5EF4-FFF2-40B4-BE49-F238E27FC236}">
                  <a16:creationId xmlns:a16="http://schemas.microsoft.com/office/drawing/2014/main" id="{5E38F63C-55FD-3148-8216-C926082BBEAF}"/>
                </a:ext>
              </a:extLst>
            </p:cNvPr>
            <p:cNvSpPr txBox="1"/>
            <p:nvPr/>
          </p:nvSpPr>
          <p:spPr>
            <a:xfrm>
              <a:off x="5547240" y="3356860"/>
              <a:ext cx="525089" cy="338554"/>
            </a:xfrm>
            <a:prstGeom prst="rect">
              <a:avLst/>
            </a:prstGeom>
            <a:noFill/>
          </p:spPr>
          <p:txBody>
            <a:bodyPr wrap="square" rtlCol="0">
              <a:spAutoFit/>
            </a:bodyPr>
            <a:lstStyle/>
            <a:p>
              <a:r>
                <a:rPr lang="en-US" sz="1600" b="1" dirty="0"/>
                <a:t>APC</a:t>
              </a:r>
              <a:endParaRPr lang="en-US" b="1" dirty="0"/>
            </a:p>
          </p:txBody>
        </p:sp>
        <p:sp>
          <p:nvSpPr>
            <p:cNvPr id="9" name="TextBox 8">
              <a:extLst>
                <a:ext uri="{FF2B5EF4-FFF2-40B4-BE49-F238E27FC236}">
                  <a16:creationId xmlns:a16="http://schemas.microsoft.com/office/drawing/2014/main" id="{28FF2F29-AE2F-ED4B-B72D-DFEAB3EC4082}"/>
                </a:ext>
              </a:extLst>
            </p:cNvPr>
            <p:cNvSpPr txBox="1"/>
            <p:nvPr/>
          </p:nvSpPr>
          <p:spPr>
            <a:xfrm>
              <a:off x="7448305" y="4942842"/>
              <a:ext cx="405161" cy="338554"/>
            </a:xfrm>
            <a:prstGeom prst="rect">
              <a:avLst/>
            </a:prstGeom>
            <a:noFill/>
          </p:spPr>
          <p:txBody>
            <a:bodyPr wrap="square" rtlCol="0">
              <a:spAutoFit/>
            </a:bodyPr>
            <a:lstStyle/>
            <a:p>
              <a:r>
                <a:rPr lang="en-US" sz="1600" b="1" dirty="0"/>
                <a:t>VS</a:t>
              </a:r>
              <a:endParaRPr lang="en-US" b="1" dirty="0"/>
            </a:p>
          </p:txBody>
        </p:sp>
      </p:grpSp>
      <p:sp>
        <p:nvSpPr>
          <p:cNvPr id="14" name="Rounded Rectangle 13">
            <a:extLst>
              <a:ext uri="{FF2B5EF4-FFF2-40B4-BE49-F238E27FC236}">
                <a16:creationId xmlns:a16="http://schemas.microsoft.com/office/drawing/2014/main" id="{C05BDD88-7587-9844-8C4F-C69E87CD760C}"/>
              </a:ext>
            </a:extLst>
          </p:cNvPr>
          <p:cNvSpPr/>
          <p:nvPr/>
        </p:nvSpPr>
        <p:spPr>
          <a:xfrm>
            <a:off x="9263315" y="2100263"/>
            <a:ext cx="2856465" cy="117157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BBB7E3C-E4AD-9545-88A9-24BE1DE955FC}"/>
              </a:ext>
            </a:extLst>
          </p:cNvPr>
          <p:cNvSpPr/>
          <p:nvPr/>
        </p:nvSpPr>
        <p:spPr>
          <a:xfrm>
            <a:off x="10548407" y="3429000"/>
            <a:ext cx="1571373" cy="117157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02414676-8316-C842-8974-04E5A19D1681}"/>
              </a:ext>
            </a:extLst>
          </p:cNvPr>
          <p:cNvSpPr/>
          <p:nvPr/>
        </p:nvSpPr>
        <p:spPr>
          <a:xfrm>
            <a:off x="9255370" y="4643416"/>
            <a:ext cx="1571373" cy="117157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380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Hemorrhage Control</a:t>
            </a:r>
          </a:p>
        </p:txBody>
      </p:sp>
      <p:sp>
        <p:nvSpPr>
          <p:cNvPr id="3" name="Content Placeholder 2"/>
          <p:cNvSpPr>
            <a:spLocks noGrp="1"/>
          </p:cNvSpPr>
          <p:nvPr>
            <p:ph idx="1"/>
          </p:nvPr>
        </p:nvSpPr>
        <p:spPr/>
        <p:txBody>
          <a:bodyPr/>
          <a:lstStyle/>
          <a:p>
            <a:r>
              <a:rPr lang="en-US" dirty="0"/>
              <a:t>Pelvic Containment</a:t>
            </a:r>
          </a:p>
          <a:p>
            <a:pPr lvl="2"/>
            <a:r>
              <a:rPr lang="en-US" dirty="0"/>
              <a:t>Binder, Sheet, External Fixation, C-clamp, Internal Fixation</a:t>
            </a:r>
          </a:p>
          <a:p>
            <a:pPr lvl="2"/>
            <a:endParaRPr lang="en-US" dirty="0"/>
          </a:p>
          <a:p>
            <a:r>
              <a:rPr lang="en-US" dirty="0"/>
              <a:t>Angiography with embolization</a:t>
            </a:r>
          </a:p>
          <a:p>
            <a:endParaRPr lang="en-US" dirty="0"/>
          </a:p>
          <a:p>
            <a:r>
              <a:rPr lang="en-US" dirty="0"/>
              <a:t>Laparotomy with pelvic packing</a:t>
            </a:r>
          </a:p>
        </p:txBody>
      </p:sp>
    </p:spTree>
    <p:extLst>
      <p:ext uri="{BB962C8B-B14F-4D97-AF65-F5344CB8AC3E}">
        <p14:creationId xmlns:p14="http://schemas.microsoft.com/office/powerpoint/2010/main" val="711731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Hemorrhage Control</a:t>
            </a:r>
          </a:p>
        </p:txBody>
      </p:sp>
      <p:sp>
        <p:nvSpPr>
          <p:cNvPr id="3" name="Content Placeholder 2"/>
          <p:cNvSpPr>
            <a:spLocks noGrp="1"/>
          </p:cNvSpPr>
          <p:nvPr>
            <p:ph idx="1"/>
          </p:nvPr>
        </p:nvSpPr>
        <p:spPr/>
        <p:txBody>
          <a:bodyPr/>
          <a:lstStyle/>
          <a:p>
            <a:r>
              <a:rPr lang="en-US" dirty="0"/>
              <a:t>Pelvic Containment</a:t>
            </a:r>
          </a:p>
          <a:p>
            <a:pPr lvl="2"/>
            <a:r>
              <a:rPr lang="en-US" dirty="0"/>
              <a:t>Binder, Sheet, External Fixation, C-clamp, Internal Fixation</a:t>
            </a:r>
          </a:p>
          <a:p>
            <a:pPr lvl="2"/>
            <a:endParaRPr lang="en-US" dirty="0"/>
          </a:p>
          <a:p>
            <a:pPr lvl="1">
              <a:buFont typeface="Wingdings" pitchFamily="2" charset="2"/>
              <a:buChar char="Ø"/>
            </a:pPr>
            <a:r>
              <a:rPr lang="en-US" dirty="0"/>
              <a:t>Reduces pelvic volume to allow for tamponade effect</a:t>
            </a:r>
          </a:p>
          <a:p>
            <a:pPr lvl="1">
              <a:buFont typeface="Wingdings" pitchFamily="2" charset="2"/>
              <a:buChar char="Ø"/>
            </a:pPr>
            <a:r>
              <a:rPr lang="en-US" dirty="0"/>
              <a:t>Stabilizes pelvic injury to allow for clot formation</a:t>
            </a:r>
          </a:p>
          <a:p>
            <a:pPr lvl="1">
              <a:buFont typeface="Wingdings" pitchFamily="2" charset="2"/>
              <a:buChar char="Ø"/>
            </a:pPr>
            <a:endParaRPr lang="en-US" dirty="0"/>
          </a:p>
          <a:p>
            <a:pPr marL="457200" lvl="1" indent="0">
              <a:buNone/>
            </a:pPr>
            <a:r>
              <a:rPr lang="en-US" dirty="0"/>
              <a:t>** Uncontrolled arterial bleeding can overwhelm tamponade effect</a:t>
            </a:r>
          </a:p>
          <a:p>
            <a:pPr lvl="1">
              <a:buFont typeface="Wingdings" pitchFamily="2" charset="2"/>
              <a:buChar char="Ø"/>
            </a:pPr>
            <a:endParaRPr lang="en-US" b="1" dirty="0"/>
          </a:p>
        </p:txBody>
      </p:sp>
    </p:spTree>
    <p:extLst>
      <p:ext uri="{BB962C8B-B14F-4D97-AF65-F5344CB8AC3E}">
        <p14:creationId xmlns:p14="http://schemas.microsoft.com/office/powerpoint/2010/main" val="2740782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Pelvic Binder</a:t>
            </a:r>
          </a:p>
        </p:txBody>
      </p:sp>
      <p:sp>
        <p:nvSpPr>
          <p:cNvPr id="3" name="Content Placeholder 2"/>
          <p:cNvSpPr>
            <a:spLocks noGrp="1"/>
          </p:cNvSpPr>
          <p:nvPr>
            <p:ph idx="1"/>
          </p:nvPr>
        </p:nvSpPr>
        <p:spPr/>
        <p:txBody>
          <a:bodyPr/>
          <a:lstStyle/>
          <a:p>
            <a:r>
              <a:rPr lang="en-US" dirty="0"/>
              <a:t>Several commercially available options</a:t>
            </a:r>
          </a:p>
          <a:p>
            <a:r>
              <a:rPr lang="en-US" dirty="0"/>
              <a:t>Easily applied by EMS and ER providers</a:t>
            </a:r>
          </a:p>
          <a:p>
            <a:r>
              <a:rPr lang="en-US" dirty="0"/>
              <a:t>Must be properly positioned, centered on greater trochanters</a:t>
            </a:r>
          </a:p>
        </p:txBody>
      </p:sp>
      <p:pic>
        <p:nvPicPr>
          <p:cNvPr id="4" name="Picture 1028" descr="Binder 1.jpg                                                   001327E4Macintosh HD                   BBA76DE9:">
            <a:extLst>
              <a:ext uri="{FF2B5EF4-FFF2-40B4-BE49-F238E27FC236}">
                <a16:creationId xmlns:a16="http://schemas.microsoft.com/office/drawing/2014/main" id="{618D543E-7946-9846-B34D-C8BEB2B79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874" y="3429000"/>
            <a:ext cx="2878877"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29" descr="Binder 2.jpg                                                   001327E4Macintosh HD                   BBA76DE9:">
            <a:extLst>
              <a:ext uri="{FF2B5EF4-FFF2-40B4-BE49-F238E27FC236}">
                <a16:creationId xmlns:a16="http://schemas.microsoft.com/office/drawing/2014/main" id="{A42192CB-E8FE-7D43-95BE-3D656C72D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9712" y="3517899"/>
            <a:ext cx="3962400"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167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Pelvic Binder</a:t>
            </a:r>
          </a:p>
        </p:txBody>
      </p:sp>
      <p:sp>
        <p:nvSpPr>
          <p:cNvPr id="10" name="Down Arrow 9">
            <a:extLst>
              <a:ext uri="{FF2B5EF4-FFF2-40B4-BE49-F238E27FC236}">
                <a16:creationId xmlns:a16="http://schemas.microsoft.com/office/drawing/2014/main" id="{7A69EAC0-87BE-D74C-A7FF-8AF1EA20C9B2}"/>
              </a:ext>
            </a:extLst>
          </p:cNvPr>
          <p:cNvSpPr/>
          <p:nvPr/>
        </p:nvSpPr>
        <p:spPr>
          <a:xfrm rot="16200000">
            <a:off x="5691974" y="3494860"/>
            <a:ext cx="443635" cy="509540"/>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creenshot 2014-08-08 14.44.47.png">
            <a:extLst>
              <a:ext uri="{FF2B5EF4-FFF2-40B4-BE49-F238E27FC236}">
                <a16:creationId xmlns:a16="http://schemas.microsoft.com/office/drawing/2014/main" id="{D92FAFDD-82B5-A446-8291-26CDDC9B754E}"/>
              </a:ext>
            </a:extLst>
          </p:cNvPr>
          <p:cNvPicPr>
            <a:picLocks noChangeAspect="1"/>
          </p:cNvPicPr>
          <p:nvPr/>
        </p:nvPicPr>
        <p:blipFill rotWithShape="1">
          <a:blip r:embed="rId2">
            <a:extLst>
              <a:ext uri="{28A0092B-C50C-407E-A947-70E740481C1C}">
                <a14:useLocalDpi xmlns:a14="http://schemas.microsoft.com/office/drawing/2010/main" val="0"/>
              </a:ext>
            </a:extLst>
          </a:blip>
          <a:srcRect l="2202" t="5312" r="2202"/>
          <a:stretch/>
        </p:blipFill>
        <p:spPr>
          <a:xfrm>
            <a:off x="80011" y="1665749"/>
            <a:ext cx="5419213" cy="4167762"/>
          </a:xfrm>
          <a:prstGeom prst="rect">
            <a:avLst/>
          </a:prstGeom>
        </p:spPr>
      </p:pic>
      <p:pic>
        <p:nvPicPr>
          <p:cNvPr id="12" name="Picture 11" descr="Screenshot 2014-08-08 14.44.56.png">
            <a:extLst>
              <a:ext uri="{FF2B5EF4-FFF2-40B4-BE49-F238E27FC236}">
                <a16:creationId xmlns:a16="http://schemas.microsoft.com/office/drawing/2014/main" id="{D5AD7AA0-D4FE-4948-A82F-B91ACFD53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359" y="1665750"/>
            <a:ext cx="5783631" cy="4167762"/>
          </a:xfrm>
          <a:prstGeom prst="rect">
            <a:avLst/>
          </a:prstGeom>
        </p:spPr>
      </p:pic>
    </p:spTree>
    <p:extLst>
      <p:ext uri="{BB962C8B-B14F-4D97-AF65-F5344CB8AC3E}">
        <p14:creationId xmlns:p14="http://schemas.microsoft.com/office/powerpoint/2010/main" val="2973064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Pelvic </a:t>
            </a:r>
            <a:r>
              <a:rPr lang="en-US" u="sng" dirty="0"/>
              <a:t>Antishock </a:t>
            </a:r>
            <a:r>
              <a:rPr lang="en-US" b="1" u="sng" dirty="0"/>
              <a:t>Sheet Binder</a:t>
            </a:r>
          </a:p>
        </p:txBody>
      </p:sp>
      <p:pic>
        <p:nvPicPr>
          <p:cNvPr id="8" name="Picture Placeholder 1" descr="FIG. 2. A:">
            <a:extLst>
              <a:ext uri="{FF2B5EF4-FFF2-40B4-BE49-F238E27FC236}">
                <a16:creationId xmlns:a16="http://schemas.microsoft.com/office/drawing/2014/main" id="{B713E3D5-E8F4-1B4F-8387-8C4A790A797B}"/>
              </a:ext>
            </a:extLst>
          </p:cNvPr>
          <p:cNvPicPr>
            <a:picLocks noChangeAspect="1"/>
          </p:cNvPicPr>
          <p:nvPr/>
        </p:nvPicPr>
        <p:blipFill>
          <a:blip r:embed="rId2"/>
          <a:stretch>
            <a:fillRect/>
          </a:stretch>
        </p:blipFill>
        <p:spPr>
          <a:xfrm>
            <a:off x="205394" y="1452563"/>
            <a:ext cx="7020200" cy="5276850"/>
          </a:xfrm>
          <a:prstGeom prst="rect">
            <a:avLst/>
          </a:prstGeom>
        </p:spPr>
      </p:pic>
      <p:sp>
        <p:nvSpPr>
          <p:cNvPr id="9" name="TextBox 8">
            <a:extLst>
              <a:ext uri="{FF2B5EF4-FFF2-40B4-BE49-F238E27FC236}">
                <a16:creationId xmlns:a16="http://schemas.microsoft.com/office/drawing/2014/main" id="{EA18F366-BB20-1E42-B991-2323596832AF}"/>
              </a:ext>
            </a:extLst>
          </p:cNvPr>
          <p:cNvSpPr txBox="1"/>
          <p:nvPr/>
        </p:nvSpPr>
        <p:spPr>
          <a:xfrm>
            <a:off x="7577387" y="1674674"/>
            <a:ext cx="4000857" cy="3693319"/>
          </a:xfrm>
          <a:prstGeom prst="rect">
            <a:avLst/>
          </a:prstGeom>
          <a:noFill/>
        </p:spPr>
        <p:txBody>
          <a:bodyPr wrap="square" rtlCol="0">
            <a:spAutoFit/>
          </a:bodyPr>
          <a:lstStyle/>
          <a:p>
            <a:r>
              <a:rPr lang="en-US" dirty="0"/>
              <a:t>Circumferential pelvic antishock sheeting is applied in this example patient. The patient's clothing should be removed before application. Two people needed for application.</a:t>
            </a:r>
          </a:p>
          <a:p>
            <a:endParaRPr lang="en-US" dirty="0"/>
          </a:p>
          <a:p>
            <a:r>
              <a:rPr lang="en-US" b="1" dirty="0"/>
              <a:t>A. </a:t>
            </a:r>
            <a:r>
              <a:rPr lang="en-US" dirty="0"/>
              <a:t>The sheet is positioned beneath the patient's pelvis smoothly.</a:t>
            </a:r>
          </a:p>
          <a:p>
            <a:r>
              <a:rPr lang="en-US" b="1" dirty="0"/>
              <a:t>B,C. </a:t>
            </a:r>
            <a:r>
              <a:rPr lang="en-US" dirty="0"/>
              <a:t>The ends of the sheet are crossed in an overlapping manner anteriorly and are pulled taut. </a:t>
            </a:r>
          </a:p>
          <a:p>
            <a:r>
              <a:rPr lang="en-US" b="1" dirty="0"/>
              <a:t>D. </a:t>
            </a:r>
            <a:r>
              <a:rPr lang="en-US" dirty="0"/>
              <a:t>Clamps secure the smooth and snug sheet. </a:t>
            </a:r>
          </a:p>
        </p:txBody>
      </p:sp>
      <p:sp>
        <p:nvSpPr>
          <p:cNvPr id="5" name="Rectangle 4"/>
          <p:cNvSpPr/>
          <p:nvPr/>
        </p:nvSpPr>
        <p:spPr>
          <a:xfrm>
            <a:off x="7577387" y="5746611"/>
            <a:ext cx="3497580" cy="646331"/>
          </a:xfrm>
          <a:prstGeom prst="rect">
            <a:avLst/>
          </a:prstGeom>
        </p:spPr>
        <p:txBody>
          <a:bodyPr wrap="square">
            <a:spAutoFit/>
          </a:bodyPr>
          <a:lstStyle/>
          <a:p>
            <a:pPr lvl="0">
              <a:spcBef>
                <a:spcPts val="1000"/>
              </a:spcBef>
            </a:pPr>
            <a:r>
              <a:rPr lang="en-US" sz="1200" dirty="0">
                <a:solidFill>
                  <a:prstClr val="black"/>
                </a:solidFill>
              </a:rPr>
              <a:t>Routt CM, et al. Circumferential pelvic </a:t>
            </a:r>
            <a:r>
              <a:rPr lang="en-US" sz="1200" dirty="0" err="1">
                <a:solidFill>
                  <a:prstClr val="black"/>
                </a:solidFill>
              </a:rPr>
              <a:t>antishock</a:t>
            </a:r>
            <a:r>
              <a:rPr lang="en-US" sz="1200" dirty="0">
                <a:solidFill>
                  <a:prstClr val="black"/>
                </a:solidFill>
              </a:rPr>
              <a:t> sheeting: a temporary resuscitation aid. J </a:t>
            </a:r>
            <a:r>
              <a:rPr lang="en-US" sz="1200" dirty="0" err="1">
                <a:solidFill>
                  <a:prstClr val="black"/>
                </a:solidFill>
              </a:rPr>
              <a:t>Orthop</a:t>
            </a:r>
            <a:r>
              <a:rPr lang="en-US" sz="1200" dirty="0">
                <a:solidFill>
                  <a:prstClr val="black"/>
                </a:solidFill>
              </a:rPr>
              <a:t> Trauma, 16(1):45-48, January 2002.</a:t>
            </a:r>
          </a:p>
        </p:txBody>
      </p:sp>
    </p:spTree>
    <p:extLst>
      <p:ext uri="{BB962C8B-B14F-4D97-AF65-F5344CB8AC3E}">
        <p14:creationId xmlns:p14="http://schemas.microsoft.com/office/powerpoint/2010/main" val="1513779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Pelvic </a:t>
            </a:r>
            <a:r>
              <a:rPr lang="en-US" u="sng" dirty="0"/>
              <a:t>Antishock </a:t>
            </a:r>
            <a:r>
              <a:rPr lang="en-US" b="1" u="sng" dirty="0"/>
              <a:t>Sheet Binder</a:t>
            </a:r>
          </a:p>
        </p:txBody>
      </p:sp>
      <p:sp>
        <p:nvSpPr>
          <p:cNvPr id="6" name="TextBox 5"/>
          <p:cNvSpPr txBox="1"/>
          <p:nvPr/>
        </p:nvSpPr>
        <p:spPr>
          <a:xfrm>
            <a:off x="3112770" y="2324100"/>
            <a:ext cx="6377940" cy="646331"/>
          </a:xfrm>
          <a:prstGeom prst="rect">
            <a:avLst/>
          </a:prstGeom>
          <a:noFill/>
        </p:spPr>
        <p:txBody>
          <a:bodyPr wrap="square" rtlCol="0">
            <a:spAutoFit/>
          </a:bodyPr>
          <a:lstStyle/>
          <a:p>
            <a:r>
              <a:rPr lang="en-US" dirty="0"/>
              <a:t>Insert video from Harborview/Routt of sheeting technique</a:t>
            </a:r>
          </a:p>
          <a:p>
            <a:r>
              <a:rPr lang="en-US" dirty="0"/>
              <a:t>-Need to confirm how to do this and permissions</a:t>
            </a:r>
          </a:p>
        </p:txBody>
      </p:sp>
      <p:sp>
        <p:nvSpPr>
          <p:cNvPr id="4" name="Rectangle 3"/>
          <p:cNvSpPr/>
          <p:nvPr/>
        </p:nvSpPr>
        <p:spPr>
          <a:xfrm>
            <a:off x="3112770" y="3270754"/>
            <a:ext cx="6096000" cy="646331"/>
          </a:xfrm>
          <a:prstGeom prst="rect">
            <a:avLst/>
          </a:prstGeom>
        </p:spPr>
        <p:txBody>
          <a:bodyPr>
            <a:spAutoFit/>
          </a:bodyPr>
          <a:lstStyle/>
          <a:p>
            <a:r>
              <a:rPr lang="en-US" dirty="0"/>
              <a:t>https://www.uwmedicine.org/provider-resource/videos/pelvic-sheeting-for-immobilization</a:t>
            </a:r>
          </a:p>
        </p:txBody>
      </p:sp>
    </p:spTree>
    <p:extLst>
      <p:ext uri="{BB962C8B-B14F-4D97-AF65-F5344CB8AC3E}">
        <p14:creationId xmlns:p14="http://schemas.microsoft.com/office/powerpoint/2010/main" val="1544141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Pelvic Anatomy </a:t>
            </a:r>
            <a:r>
              <a:rPr lang="en-US" u="sng" dirty="0"/>
              <a:t>R</a:t>
            </a:r>
            <a:r>
              <a:rPr lang="en-US" b="1" u="sng" dirty="0"/>
              <a:t>eview</a:t>
            </a:r>
          </a:p>
        </p:txBody>
      </p:sp>
      <p:sp>
        <p:nvSpPr>
          <p:cNvPr id="3" name="Content Placeholder 2"/>
          <p:cNvSpPr>
            <a:spLocks noGrp="1"/>
          </p:cNvSpPr>
          <p:nvPr>
            <p:ph idx="1"/>
          </p:nvPr>
        </p:nvSpPr>
        <p:spPr/>
        <p:txBody>
          <a:bodyPr/>
          <a:lstStyle/>
          <a:p>
            <a:r>
              <a:rPr lang="en-US" dirty="0"/>
              <a:t>Basic pelvic osteology</a:t>
            </a:r>
          </a:p>
          <a:p>
            <a:r>
              <a:rPr lang="en-US" dirty="0"/>
              <a:t>Pelvic ligaments</a:t>
            </a:r>
          </a:p>
          <a:p>
            <a:r>
              <a:rPr lang="en-US" dirty="0"/>
              <a:t>Pelvic vasculature</a:t>
            </a:r>
          </a:p>
        </p:txBody>
      </p:sp>
      <p:pic>
        <p:nvPicPr>
          <p:cNvPr id="4" name="Picture 3"/>
          <p:cNvPicPr>
            <a:picLocks noChangeAspect="1"/>
          </p:cNvPicPr>
          <p:nvPr/>
        </p:nvPicPr>
        <p:blipFill>
          <a:blip r:embed="rId2"/>
          <a:stretch>
            <a:fillRect/>
          </a:stretch>
        </p:blipFill>
        <p:spPr>
          <a:xfrm>
            <a:off x="5871556" y="1825625"/>
            <a:ext cx="4617932" cy="4028625"/>
          </a:xfrm>
          <a:prstGeom prst="rect">
            <a:avLst/>
          </a:prstGeom>
        </p:spPr>
      </p:pic>
      <p:sp>
        <p:nvSpPr>
          <p:cNvPr id="5" name="TextBox 4"/>
          <p:cNvSpPr txBox="1"/>
          <p:nvPr/>
        </p:nvSpPr>
        <p:spPr>
          <a:xfrm>
            <a:off x="6254567" y="5913963"/>
            <a:ext cx="3851910" cy="258532"/>
          </a:xfrm>
          <a:prstGeom prst="rect">
            <a:avLst/>
          </a:prstGeom>
          <a:noFill/>
        </p:spPr>
        <p:txBody>
          <a:bodyPr wrap="square" rtlCol="0">
            <a:spAutoFit/>
          </a:bodyPr>
          <a:lstStyle/>
          <a:p>
            <a:pPr lvl="0" algn="ctr">
              <a:lnSpc>
                <a:spcPct val="90000"/>
              </a:lnSpc>
              <a:spcBef>
                <a:spcPts val="1000"/>
              </a:spcBef>
            </a:pPr>
            <a:r>
              <a:rPr lang="en-US" sz="1200" b="1" i="1" dirty="0">
                <a:solidFill>
                  <a:prstClr val="black"/>
                </a:solidFill>
              </a:rPr>
              <a:t>Courtesy of Joshua Gary, MD</a:t>
            </a:r>
          </a:p>
        </p:txBody>
      </p:sp>
    </p:spTree>
    <p:extLst>
      <p:ext uri="{BB962C8B-B14F-4D97-AF65-F5344CB8AC3E}">
        <p14:creationId xmlns:p14="http://schemas.microsoft.com/office/powerpoint/2010/main" val="3995750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Pelvic </a:t>
            </a:r>
            <a:r>
              <a:rPr lang="en-US" u="sng" dirty="0"/>
              <a:t>Antishock </a:t>
            </a:r>
            <a:r>
              <a:rPr lang="en-US" b="1" u="sng" dirty="0"/>
              <a:t>Sheet Binder</a:t>
            </a:r>
          </a:p>
        </p:txBody>
      </p:sp>
      <p:pic>
        <p:nvPicPr>
          <p:cNvPr id="5" name="Picture Placeholder 1" descr="FIGURE 4"/>
          <p:cNvPicPr>
            <a:picLocks noChangeAspect="1"/>
          </p:cNvPicPr>
          <p:nvPr/>
        </p:nvPicPr>
        <p:blipFill>
          <a:blip r:embed="rId2"/>
          <a:stretch>
            <a:fillRect/>
          </a:stretch>
        </p:blipFill>
        <p:spPr>
          <a:xfrm>
            <a:off x="1492630" y="1665750"/>
            <a:ext cx="8757851" cy="3240405"/>
          </a:xfrm>
          <a:prstGeom prst="rect">
            <a:avLst/>
          </a:prstGeom>
        </p:spPr>
      </p:pic>
      <p:sp>
        <p:nvSpPr>
          <p:cNvPr id="7" name="TextBox 6">
            <a:extLst>
              <a:ext uri="{FF2B5EF4-FFF2-40B4-BE49-F238E27FC236}">
                <a16:creationId xmlns:a16="http://schemas.microsoft.com/office/drawing/2014/main" id="{EA18F366-BB20-1E42-B991-2323596832AF}"/>
              </a:ext>
            </a:extLst>
          </p:cNvPr>
          <p:cNvSpPr txBox="1"/>
          <p:nvPr/>
        </p:nvSpPr>
        <p:spPr>
          <a:xfrm>
            <a:off x="1615994" y="5160824"/>
            <a:ext cx="8511122" cy="923330"/>
          </a:xfrm>
          <a:prstGeom prst="rect">
            <a:avLst/>
          </a:prstGeom>
          <a:noFill/>
        </p:spPr>
        <p:txBody>
          <a:bodyPr wrap="square" rtlCol="0">
            <a:spAutoFit/>
          </a:bodyPr>
          <a:lstStyle/>
          <a:p>
            <a:r>
              <a:rPr lang="en-US" dirty="0"/>
              <a:t>Anterior view of the femoral vascular and anterior external fixation pin working portal (A), and lateral view demonstrating the </a:t>
            </a:r>
            <a:r>
              <a:rPr lang="en-US" dirty="0" err="1"/>
              <a:t>iliosacral</a:t>
            </a:r>
            <a:r>
              <a:rPr lang="en-US" dirty="0"/>
              <a:t> and </a:t>
            </a:r>
            <a:r>
              <a:rPr lang="en-US" dirty="0" err="1"/>
              <a:t>antegrade</a:t>
            </a:r>
            <a:r>
              <a:rPr lang="en-US" dirty="0"/>
              <a:t> ramus screw portals (B). </a:t>
            </a:r>
          </a:p>
          <a:p>
            <a:endParaRPr lang="en-US" dirty="0"/>
          </a:p>
        </p:txBody>
      </p:sp>
      <p:sp>
        <p:nvSpPr>
          <p:cNvPr id="8" name="Rectangle 7"/>
          <p:cNvSpPr/>
          <p:nvPr/>
        </p:nvSpPr>
        <p:spPr>
          <a:xfrm>
            <a:off x="1628675" y="6581001"/>
            <a:ext cx="8485760" cy="276999"/>
          </a:xfrm>
          <a:prstGeom prst="rect">
            <a:avLst/>
          </a:prstGeom>
        </p:spPr>
        <p:txBody>
          <a:bodyPr wrap="square">
            <a:spAutoFit/>
          </a:bodyPr>
          <a:lstStyle/>
          <a:p>
            <a:pPr lvl="0">
              <a:spcBef>
                <a:spcPts val="1000"/>
              </a:spcBef>
            </a:pPr>
            <a:r>
              <a:rPr lang="en-US" sz="1200" dirty="0">
                <a:solidFill>
                  <a:prstClr val="black"/>
                </a:solidFill>
              </a:rPr>
              <a:t>Routt CM, et al. Circumferential pelvic </a:t>
            </a:r>
            <a:r>
              <a:rPr lang="en-US" sz="1200" dirty="0" err="1">
                <a:solidFill>
                  <a:prstClr val="black"/>
                </a:solidFill>
              </a:rPr>
              <a:t>antishock</a:t>
            </a:r>
            <a:r>
              <a:rPr lang="en-US" sz="1200" dirty="0">
                <a:solidFill>
                  <a:prstClr val="black"/>
                </a:solidFill>
              </a:rPr>
              <a:t> sheeting: a temporary resuscitation aid. J </a:t>
            </a:r>
            <a:r>
              <a:rPr lang="en-US" sz="1200" dirty="0" err="1">
                <a:solidFill>
                  <a:prstClr val="black"/>
                </a:solidFill>
              </a:rPr>
              <a:t>Orthop</a:t>
            </a:r>
            <a:r>
              <a:rPr lang="en-US" sz="1200" dirty="0">
                <a:solidFill>
                  <a:prstClr val="black"/>
                </a:solidFill>
              </a:rPr>
              <a:t> Trauma, 16(1):45-48, January 2002.</a:t>
            </a:r>
          </a:p>
        </p:txBody>
      </p:sp>
    </p:spTree>
    <p:extLst>
      <p:ext uri="{BB962C8B-B14F-4D97-AF65-F5344CB8AC3E}">
        <p14:creationId xmlns:p14="http://schemas.microsoft.com/office/powerpoint/2010/main" val="3798973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u="sng" dirty="0"/>
              <a:t>Pelvic Antishock Sheet Binder</a:t>
            </a:r>
            <a:endParaRPr lang="en-US" b="1" u="sng" dirty="0"/>
          </a:p>
        </p:txBody>
      </p:sp>
      <p:sp>
        <p:nvSpPr>
          <p:cNvPr id="7" name="Down Arrow 6">
            <a:extLst>
              <a:ext uri="{FF2B5EF4-FFF2-40B4-BE49-F238E27FC236}">
                <a16:creationId xmlns:a16="http://schemas.microsoft.com/office/drawing/2014/main" id="{B4098806-EB39-054C-B77B-BB8E162ECEAC}"/>
              </a:ext>
            </a:extLst>
          </p:cNvPr>
          <p:cNvSpPr/>
          <p:nvPr/>
        </p:nvSpPr>
        <p:spPr>
          <a:xfrm rot="16200000">
            <a:off x="5874182" y="3578565"/>
            <a:ext cx="443635" cy="509540"/>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X-ray film, blur&#10;&#10;Description automatically generated">
            <a:extLst>
              <a:ext uri="{FF2B5EF4-FFF2-40B4-BE49-F238E27FC236}">
                <a16:creationId xmlns:a16="http://schemas.microsoft.com/office/drawing/2014/main" id="{B798820A-61DE-1048-B2CF-66167BA3C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038" y="1854071"/>
            <a:ext cx="5633962" cy="3860530"/>
          </a:xfrm>
          <a:prstGeom prst="rect">
            <a:avLst/>
          </a:prstGeom>
        </p:spPr>
      </p:pic>
      <p:pic>
        <p:nvPicPr>
          <p:cNvPr id="9" name="Picture 8" descr="A picture containing text, X-ray film&#10;&#10;Description automatically generated">
            <a:extLst>
              <a:ext uri="{FF2B5EF4-FFF2-40B4-BE49-F238E27FC236}">
                <a16:creationId xmlns:a16="http://schemas.microsoft.com/office/drawing/2014/main" id="{A58FC3E3-94F5-4043-99E0-4E21F7722754}"/>
              </a:ext>
            </a:extLst>
          </p:cNvPr>
          <p:cNvPicPr>
            <a:picLocks noChangeAspect="1"/>
          </p:cNvPicPr>
          <p:nvPr/>
        </p:nvPicPr>
        <p:blipFill rotWithShape="1">
          <a:blip r:embed="rId4">
            <a:extLst>
              <a:ext uri="{28A0092B-C50C-407E-A947-70E740481C1C}">
                <a14:useLocalDpi xmlns:a14="http://schemas.microsoft.com/office/drawing/2010/main" val="0"/>
              </a:ext>
            </a:extLst>
          </a:blip>
          <a:srcRect l="6827" t="2473" r="-7073"/>
          <a:stretch/>
        </p:blipFill>
        <p:spPr>
          <a:xfrm>
            <a:off x="140039" y="1854071"/>
            <a:ext cx="5944282" cy="3883210"/>
          </a:xfrm>
          <a:prstGeom prst="rect">
            <a:avLst/>
          </a:prstGeom>
        </p:spPr>
      </p:pic>
    </p:spTree>
    <p:extLst>
      <p:ext uri="{BB962C8B-B14F-4D97-AF65-F5344CB8AC3E}">
        <p14:creationId xmlns:p14="http://schemas.microsoft.com/office/powerpoint/2010/main" val="3886659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22799"/>
            <a:ext cx="10515600" cy="4351338"/>
          </a:xfrm>
        </p:spPr>
        <p:txBody>
          <a:bodyPr/>
          <a:lstStyle/>
          <a:p>
            <a:pPr marL="0" indent="0">
              <a:buNone/>
            </a:pPr>
            <a:r>
              <a:rPr lang="en-US" dirty="0"/>
              <a:t>Beware of skin necrosis with binder or sheet placement</a:t>
            </a:r>
          </a:p>
          <a:p>
            <a:pPr marL="0" indent="0">
              <a:buNone/>
            </a:pPr>
            <a:r>
              <a:rPr lang="en-US" dirty="0"/>
              <a:t>	-Can occur as quickly as 24hrs</a:t>
            </a:r>
          </a:p>
          <a:p>
            <a:pPr marL="0" indent="0">
              <a:buNone/>
            </a:pPr>
            <a:r>
              <a:rPr lang="en-US" dirty="0"/>
              <a:t>	-Must formulate timely plan for removal and pelvic fixation</a:t>
            </a:r>
          </a:p>
        </p:txBody>
      </p:sp>
      <p:pic>
        <p:nvPicPr>
          <p:cNvPr id="6" name="Picture Placeholder 1" descr="FIGURE 4">
            <a:extLst>
              <a:ext uri="{FF2B5EF4-FFF2-40B4-BE49-F238E27FC236}">
                <a16:creationId xmlns:a16="http://schemas.microsoft.com/office/drawing/2014/main" id="{79FD8EB9-C385-214C-94D1-614B57888092}"/>
              </a:ext>
            </a:extLst>
          </p:cNvPr>
          <p:cNvPicPr>
            <a:picLocks noChangeAspect="1"/>
          </p:cNvPicPr>
          <p:nvPr/>
        </p:nvPicPr>
        <p:blipFill>
          <a:blip r:embed="rId2"/>
          <a:stretch>
            <a:fillRect/>
          </a:stretch>
        </p:blipFill>
        <p:spPr>
          <a:xfrm>
            <a:off x="1395797" y="2725276"/>
            <a:ext cx="5715000" cy="3209925"/>
          </a:xfrm>
          <a:prstGeom prst="rect">
            <a:avLst/>
          </a:prstGeom>
        </p:spPr>
      </p:pic>
      <p:sp>
        <p:nvSpPr>
          <p:cNvPr id="7" name="TextBox 6">
            <a:extLst>
              <a:ext uri="{FF2B5EF4-FFF2-40B4-BE49-F238E27FC236}">
                <a16:creationId xmlns:a16="http://schemas.microsoft.com/office/drawing/2014/main" id="{106745F9-7461-914F-A30A-6D84F992D06C}"/>
              </a:ext>
            </a:extLst>
          </p:cNvPr>
          <p:cNvSpPr txBox="1"/>
          <p:nvPr/>
        </p:nvSpPr>
        <p:spPr>
          <a:xfrm>
            <a:off x="7474016" y="3979251"/>
            <a:ext cx="4000857" cy="646331"/>
          </a:xfrm>
          <a:prstGeom prst="rect">
            <a:avLst/>
          </a:prstGeom>
          <a:noFill/>
        </p:spPr>
        <p:txBody>
          <a:bodyPr wrap="square" rtlCol="0">
            <a:spAutoFit/>
          </a:bodyPr>
          <a:lstStyle/>
          <a:p>
            <a:r>
              <a:rPr lang="en-US" dirty="0"/>
              <a:t>Images demonstrating skin necrosis following antishock pelvic sheeting </a:t>
            </a:r>
          </a:p>
        </p:txBody>
      </p:sp>
      <p:sp>
        <p:nvSpPr>
          <p:cNvPr id="5" name="Rectangle 4"/>
          <p:cNvSpPr/>
          <p:nvPr/>
        </p:nvSpPr>
        <p:spPr>
          <a:xfrm>
            <a:off x="1919215" y="6396335"/>
            <a:ext cx="7555229" cy="461665"/>
          </a:xfrm>
          <a:prstGeom prst="rect">
            <a:avLst/>
          </a:prstGeom>
        </p:spPr>
        <p:txBody>
          <a:bodyPr wrap="square">
            <a:spAutoFit/>
          </a:bodyPr>
          <a:lstStyle/>
          <a:p>
            <a:r>
              <a:rPr lang="en-US" sz="1200" dirty="0"/>
              <a:t>Schaller TM et al. Skin breakdown following circumferential pelvic </a:t>
            </a:r>
            <a:r>
              <a:rPr lang="en-US" sz="1200" dirty="0" err="1"/>
              <a:t>antishock</a:t>
            </a:r>
            <a:r>
              <a:rPr lang="en-US" sz="1200" dirty="0"/>
              <a:t> sheeting: a case report. J </a:t>
            </a:r>
            <a:r>
              <a:rPr lang="en-US" sz="1200" dirty="0" err="1"/>
              <a:t>Orthop</a:t>
            </a:r>
            <a:r>
              <a:rPr lang="en-US" sz="1200" dirty="0"/>
              <a:t> Trauma, 19(9):661-665, October 2005.</a:t>
            </a:r>
          </a:p>
        </p:txBody>
      </p:sp>
    </p:spTree>
    <p:extLst>
      <p:ext uri="{BB962C8B-B14F-4D97-AF65-F5344CB8AC3E}">
        <p14:creationId xmlns:p14="http://schemas.microsoft.com/office/powerpoint/2010/main" val="3128830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Taping lower extremities</a:t>
            </a:r>
          </a:p>
        </p:txBody>
      </p:sp>
      <p:sp>
        <p:nvSpPr>
          <p:cNvPr id="9" name="TextBox 8">
            <a:extLst>
              <a:ext uri="{FF2B5EF4-FFF2-40B4-BE49-F238E27FC236}">
                <a16:creationId xmlns:a16="http://schemas.microsoft.com/office/drawing/2014/main" id="{EA18F366-BB20-1E42-B991-2323596832AF}"/>
              </a:ext>
            </a:extLst>
          </p:cNvPr>
          <p:cNvSpPr txBox="1"/>
          <p:nvPr/>
        </p:nvSpPr>
        <p:spPr>
          <a:xfrm>
            <a:off x="7128499" y="840177"/>
            <a:ext cx="4000857" cy="923330"/>
          </a:xfrm>
          <a:prstGeom prst="rect">
            <a:avLst/>
          </a:prstGeom>
          <a:noFill/>
        </p:spPr>
        <p:txBody>
          <a:bodyPr wrap="square" rtlCol="0">
            <a:spAutoFit/>
          </a:bodyPr>
          <a:lstStyle/>
          <a:p>
            <a:r>
              <a:rPr lang="en-US" i="1" dirty="0"/>
              <a:t>Another method for stabilizing the pelvis and decreasing pelvic volume</a:t>
            </a:r>
          </a:p>
          <a:p>
            <a:endParaRPr lang="en-US" i="1" dirty="0"/>
          </a:p>
        </p:txBody>
      </p:sp>
      <p:pic>
        <p:nvPicPr>
          <p:cNvPr id="5" name="Picture Placeholder 1" descr="FIGURE 1">
            <a:extLst>
              <a:ext uri="{FF2B5EF4-FFF2-40B4-BE49-F238E27FC236}">
                <a16:creationId xmlns:a16="http://schemas.microsoft.com/office/drawing/2014/main" id="{D92FB82B-DBA3-BC4F-AB9D-3D6CB17A5AFE}"/>
              </a:ext>
            </a:extLst>
          </p:cNvPr>
          <p:cNvPicPr>
            <a:picLocks noChangeAspect="1"/>
          </p:cNvPicPr>
          <p:nvPr/>
        </p:nvPicPr>
        <p:blipFill>
          <a:blip r:embed="rId2"/>
          <a:stretch>
            <a:fillRect/>
          </a:stretch>
        </p:blipFill>
        <p:spPr>
          <a:xfrm>
            <a:off x="178888" y="1493133"/>
            <a:ext cx="3045950" cy="5221629"/>
          </a:xfrm>
          <a:prstGeom prst="rect">
            <a:avLst/>
          </a:prstGeom>
        </p:spPr>
      </p:pic>
      <p:pic>
        <p:nvPicPr>
          <p:cNvPr id="6" name="Picture Placeholder 1" descr="FIGURE 3">
            <a:extLst>
              <a:ext uri="{FF2B5EF4-FFF2-40B4-BE49-F238E27FC236}">
                <a16:creationId xmlns:a16="http://schemas.microsoft.com/office/drawing/2014/main" id="{5DAA6273-EC3B-274D-80CC-2690535BBD72}"/>
              </a:ext>
            </a:extLst>
          </p:cNvPr>
          <p:cNvPicPr>
            <a:picLocks noChangeAspect="1"/>
          </p:cNvPicPr>
          <p:nvPr/>
        </p:nvPicPr>
        <p:blipFill>
          <a:blip r:embed="rId3"/>
          <a:stretch>
            <a:fillRect/>
          </a:stretch>
        </p:blipFill>
        <p:spPr>
          <a:xfrm>
            <a:off x="4277893" y="1908480"/>
            <a:ext cx="6301368" cy="3108675"/>
          </a:xfrm>
          <a:prstGeom prst="rect">
            <a:avLst/>
          </a:prstGeom>
        </p:spPr>
      </p:pic>
      <p:sp>
        <p:nvSpPr>
          <p:cNvPr id="3" name="Rectangle 2">
            <a:extLst>
              <a:ext uri="{FF2B5EF4-FFF2-40B4-BE49-F238E27FC236}">
                <a16:creationId xmlns:a16="http://schemas.microsoft.com/office/drawing/2014/main" id="{86C4794B-258D-AF43-9E8D-4113B8B16A05}"/>
              </a:ext>
            </a:extLst>
          </p:cNvPr>
          <p:cNvSpPr/>
          <p:nvPr/>
        </p:nvSpPr>
        <p:spPr>
          <a:xfrm>
            <a:off x="4185295" y="5259886"/>
            <a:ext cx="6849236" cy="923330"/>
          </a:xfrm>
          <a:prstGeom prst="rect">
            <a:avLst/>
          </a:prstGeom>
        </p:spPr>
        <p:txBody>
          <a:bodyPr wrap="square">
            <a:spAutoFit/>
          </a:bodyPr>
          <a:lstStyle/>
          <a:p>
            <a:r>
              <a:rPr lang="en-US" dirty="0"/>
              <a:t>As the lower extremities are taped in progressively more internal rotation, the pelvic reduction improves. The position of the feet in the upper row corresponds to the fluoroscopic images in the lower row.</a:t>
            </a:r>
          </a:p>
        </p:txBody>
      </p:sp>
      <p:sp>
        <p:nvSpPr>
          <p:cNvPr id="7" name="Rectangle 6"/>
          <p:cNvSpPr/>
          <p:nvPr/>
        </p:nvSpPr>
        <p:spPr>
          <a:xfrm>
            <a:off x="3714751" y="6396335"/>
            <a:ext cx="6275070" cy="461665"/>
          </a:xfrm>
          <a:prstGeom prst="rect">
            <a:avLst/>
          </a:prstGeom>
        </p:spPr>
        <p:txBody>
          <a:bodyPr wrap="square">
            <a:spAutoFit/>
          </a:bodyPr>
          <a:lstStyle/>
          <a:p>
            <a:pPr lvl="0">
              <a:spcBef>
                <a:spcPts val="1000"/>
              </a:spcBef>
            </a:pPr>
            <a:r>
              <a:rPr lang="en-US" sz="1200" dirty="0">
                <a:solidFill>
                  <a:prstClr val="black"/>
                </a:solidFill>
              </a:rPr>
              <a:t>Gardner MJ, et al. Internal rotation and taping of the lower extremities for closed pelvic reduction. J </a:t>
            </a:r>
            <a:r>
              <a:rPr lang="en-US" sz="1200" dirty="0" err="1">
                <a:solidFill>
                  <a:prstClr val="black"/>
                </a:solidFill>
              </a:rPr>
              <a:t>Orthop</a:t>
            </a:r>
            <a:r>
              <a:rPr lang="en-US" sz="1200" dirty="0">
                <a:solidFill>
                  <a:prstClr val="black"/>
                </a:solidFill>
              </a:rPr>
              <a:t> Trauma, 23(5):361-364, May-June 2009.</a:t>
            </a:r>
          </a:p>
        </p:txBody>
      </p:sp>
    </p:spTree>
    <p:extLst>
      <p:ext uri="{BB962C8B-B14F-4D97-AF65-F5344CB8AC3E}">
        <p14:creationId xmlns:p14="http://schemas.microsoft.com/office/powerpoint/2010/main" val="3627412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External Fixation</a:t>
            </a:r>
          </a:p>
        </p:txBody>
      </p:sp>
      <p:sp>
        <p:nvSpPr>
          <p:cNvPr id="3" name="Content Placeholder 2"/>
          <p:cNvSpPr>
            <a:spLocks noGrp="1"/>
          </p:cNvSpPr>
          <p:nvPr>
            <p:ph idx="1"/>
          </p:nvPr>
        </p:nvSpPr>
        <p:spPr>
          <a:xfrm>
            <a:off x="1532681" y="1665750"/>
            <a:ext cx="3270813" cy="1763250"/>
          </a:xfrm>
        </p:spPr>
        <p:txBody>
          <a:bodyPr/>
          <a:lstStyle/>
          <a:p>
            <a:pPr marL="0" indent="0">
              <a:buNone/>
            </a:pPr>
            <a:r>
              <a:rPr lang="en-US" dirty="0"/>
              <a:t>Placement Options</a:t>
            </a:r>
          </a:p>
          <a:p>
            <a:pPr lvl="1"/>
            <a:r>
              <a:rPr lang="en-US" dirty="0"/>
              <a:t>AIIS</a:t>
            </a:r>
          </a:p>
          <a:p>
            <a:pPr lvl="1"/>
            <a:r>
              <a:rPr lang="en-US" dirty="0"/>
              <a:t>ASIS</a:t>
            </a:r>
          </a:p>
          <a:p>
            <a:pPr lvl="1"/>
            <a:r>
              <a:rPr lang="en-US" dirty="0"/>
              <a:t>C-clamp</a:t>
            </a:r>
          </a:p>
        </p:txBody>
      </p:sp>
      <p:sp>
        <p:nvSpPr>
          <p:cNvPr id="4" name="Content Placeholder 2">
            <a:extLst>
              <a:ext uri="{FF2B5EF4-FFF2-40B4-BE49-F238E27FC236}">
                <a16:creationId xmlns:a16="http://schemas.microsoft.com/office/drawing/2014/main" id="{EE780071-E655-BC44-ABDA-7E462DDA3E8D}"/>
              </a:ext>
            </a:extLst>
          </p:cNvPr>
          <p:cNvSpPr txBox="1">
            <a:spLocks/>
          </p:cNvSpPr>
          <p:nvPr/>
        </p:nvSpPr>
        <p:spPr>
          <a:xfrm>
            <a:off x="5506657" y="1699228"/>
            <a:ext cx="3270813" cy="1763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Clinical Application</a:t>
            </a:r>
          </a:p>
          <a:p>
            <a:pPr lvl="1"/>
            <a:r>
              <a:rPr lang="en-US" b="1" dirty="0">
                <a:highlight>
                  <a:srgbClr val="FF0000"/>
                </a:highlight>
              </a:rPr>
              <a:t>Resuscitative</a:t>
            </a:r>
          </a:p>
          <a:p>
            <a:pPr lvl="1"/>
            <a:r>
              <a:rPr lang="en-US" dirty="0"/>
              <a:t>Augmentative</a:t>
            </a:r>
          </a:p>
          <a:p>
            <a:pPr lvl="1"/>
            <a:r>
              <a:rPr lang="en-US" dirty="0"/>
              <a:t>Definitive</a:t>
            </a:r>
          </a:p>
        </p:txBody>
      </p:sp>
      <p:sp>
        <p:nvSpPr>
          <p:cNvPr id="5" name="Content Placeholder 2">
            <a:extLst>
              <a:ext uri="{FF2B5EF4-FFF2-40B4-BE49-F238E27FC236}">
                <a16:creationId xmlns:a16="http://schemas.microsoft.com/office/drawing/2014/main" id="{042C4B21-BA18-C443-A8CD-69D864F96B40}"/>
              </a:ext>
            </a:extLst>
          </p:cNvPr>
          <p:cNvSpPr txBox="1">
            <a:spLocks/>
          </p:cNvSpPr>
          <p:nvPr/>
        </p:nvSpPr>
        <p:spPr>
          <a:xfrm>
            <a:off x="942372" y="3600128"/>
            <a:ext cx="7287228" cy="282637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All options can be very effective when posterior ring is intact</a:t>
            </a:r>
          </a:p>
          <a:p>
            <a:r>
              <a:rPr lang="en-US" dirty="0"/>
              <a:t>AIIS placement </a:t>
            </a:r>
          </a:p>
          <a:p>
            <a:pPr lvl="1"/>
            <a:r>
              <a:rPr lang="en-US" dirty="0"/>
              <a:t>Helpful with vertically and rotationally unstable patterns</a:t>
            </a:r>
          </a:p>
          <a:p>
            <a:pPr lvl="1"/>
            <a:r>
              <a:rPr lang="en-US" dirty="0"/>
              <a:t>Allows easier access to pelvis/abdomen</a:t>
            </a:r>
          </a:p>
          <a:p>
            <a:pPr lvl="1"/>
            <a:r>
              <a:rPr lang="en-US" dirty="0"/>
              <a:t>Tolerated better by patients – allows them to sit upright</a:t>
            </a:r>
          </a:p>
          <a:p>
            <a:pPr lvl="1"/>
            <a:r>
              <a:rPr lang="en-US" dirty="0"/>
              <a:t>Increased control of the ring</a:t>
            </a:r>
          </a:p>
        </p:txBody>
      </p:sp>
      <p:pic>
        <p:nvPicPr>
          <p:cNvPr id="6" name="Picture 4" descr="Longenecker Post 2.jpg                                         00132E19Macintosh HD                   BBA76DE9:">
            <a:extLst>
              <a:ext uri="{FF2B5EF4-FFF2-40B4-BE49-F238E27FC236}">
                <a16:creationId xmlns:a16="http://schemas.microsoft.com/office/drawing/2014/main" id="{0B3D58A4-8A99-2541-8956-F39ECA009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7470" y="2840222"/>
            <a:ext cx="3193351" cy="28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071021" y="5666595"/>
            <a:ext cx="2606247" cy="265331"/>
          </a:xfrm>
          <a:prstGeom prst="rect">
            <a:avLst/>
          </a:prstGeom>
          <a:noFill/>
        </p:spPr>
        <p:txBody>
          <a:bodyPr wrap="square" rtlCol="0">
            <a:spAutoFit/>
          </a:bodyPr>
          <a:lstStyle/>
          <a:p>
            <a:pPr lvl="0" algn="ctr">
              <a:lnSpc>
                <a:spcPct val="90000"/>
              </a:lnSpc>
              <a:spcBef>
                <a:spcPts val="1000"/>
              </a:spcBef>
            </a:pPr>
            <a:r>
              <a:rPr lang="en-US" sz="1200" b="1" i="1" dirty="0">
                <a:solidFill>
                  <a:prstClr val="black"/>
                </a:solidFill>
              </a:rPr>
              <a:t>Courtesy of Sean Nork, MD</a:t>
            </a:r>
          </a:p>
        </p:txBody>
      </p:sp>
    </p:spTree>
    <p:extLst>
      <p:ext uri="{BB962C8B-B14F-4D97-AF65-F5344CB8AC3E}">
        <p14:creationId xmlns:p14="http://schemas.microsoft.com/office/powerpoint/2010/main" val="3031180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ASIS Technique</a:t>
            </a:r>
          </a:p>
        </p:txBody>
      </p:sp>
      <p:sp>
        <p:nvSpPr>
          <p:cNvPr id="5" name="Content Placeholder 2">
            <a:extLst>
              <a:ext uri="{FF2B5EF4-FFF2-40B4-BE49-F238E27FC236}">
                <a16:creationId xmlns:a16="http://schemas.microsoft.com/office/drawing/2014/main" id="{042C4B21-BA18-C443-A8CD-69D864F96B40}"/>
              </a:ext>
            </a:extLst>
          </p:cNvPr>
          <p:cNvSpPr txBox="1">
            <a:spLocks/>
          </p:cNvSpPr>
          <p:nvPr/>
        </p:nvSpPr>
        <p:spPr>
          <a:xfrm>
            <a:off x="699304" y="1665750"/>
            <a:ext cx="5620474" cy="367118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Fluoro</a:t>
            </a:r>
            <a:r>
              <a:rPr lang="en-US" dirty="0"/>
              <a:t> guidance</a:t>
            </a:r>
          </a:p>
          <a:p>
            <a:r>
              <a:rPr lang="en-US" dirty="0"/>
              <a:t>3-5cm posterior to ASIS</a:t>
            </a:r>
          </a:p>
          <a:p>
            <a:r>
              <a:rPr lang="en-US" dirty="0"/>
              <a:t>Along gluteus </a:t>
            </a:r>
            <a:r>
              <a:rPr lang="en-US" dirty="0" err="1"/>
              <a:t>medius</a:t>
            </a:r>
            <a:r>
              <a:rPr lang="en-US" dirty="0"/>
              <a:t> pillar</a:t>
            </a:r>
          </a:p>
          <a:p>
            <a:r>
              <a:rPr lang="en-US" dirty="0"/>
              <a:t>Incisions directed toward final pin location</a:t>
            </a:r>
          </a:p>
          <a:p>
            <a:r>
              <a:rPr lang="en-US" dirty="0"/>
              <a:t>Pin entry at junction of lateral 2/3 and medial 1/3 of iliac crest</a:t>
            </a:r>
          </a:p>
          <a:p>
            <a:r>
              <a:rPr lang="en-US" dirty="0"/>
              <a:t>Aim 30-45 degrees towards hip joint</a:t>
            </a:r>
          </a:p>
          <a:p>
            <a:r>
              <a:rPr lang="en-US" dirty="0"/>
              <a:t>Pillar is “thin” – pin can easily violate medially or laterally or be “in-out-in”</a:t>
            </a:r>
          </a:p>
          <a:p>
            <a:endParaRPr lang="en-US" b="1" dirty="0"/>
          </a:p>
          <a:p>
            <a:pPr marL="0" indent="0">
              <a:buNone/>
            </a:pPr>
            <a:endParaRPr lang="en-US" b="1" dirty="0"/>
          </a:p>
        </p:txBody>
      </p:sp>
      <p:pic>
        <p:nvPicPr>
          <p:cNvPr id="15" name="Picture 5">
            <a:extLst>
              <a:ext uri="{FF2B5EF4-FFF2-40B4-BE49-F238E27FC236}">
                <a16:creationId xmlns:a16="http://schemas.microsoft.com/office/drawing/2014/main" id="{7A7AB124-A6B7-7A45-9ABE-ADAD254263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6950" y="1591761"/>
            <a:ext cx="4983025" cy="3327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845338" y="4919241"/>
            <a:ext cx="2606247" cy="265331"/>
          </a:xfrm>
          <a:prstGeom prst="rect">
            <a:avLst/>
          </a:prstGeom>
          <a:noFill/>
        </p:spPr>
        <p:txBody>
          <a:bodyPr wrap="square" rtlCol="0">
            <a:spAutoFit/>
          </a:bodyPr>
          <a:lstStyle/>
          <a:p>
            <a:pPr lvl="0" algn="ctr">
              <a:lnSpc>
                <a:spcPct val="90000"/>
              </a:lnSpc>
              <a:spcBef>
                <a:spcPts val="1000"/>
              </a:spcBef>
            </a:pPr>
            <a:r>
              <a:rPr lang="en-US" sz="1200" b="1" i="1" dirty="0">
                <a:solidFill>
                  <a:prstClr val="black"/>
                </a:solidFill>
              </a:rPr>
              <a:t>Courtesy of Sean Nork, MD</a:t>
            </a:r>
          </a:p>
        </p:txBody>
      </p:sp>
    </p:spTree>
    <p:extLst>
      <p:ext uri="{BB962C8B-B14F-4D97-AF65-F5344CB8AC3E}">
        <p14:creationId xmlns:p14="http://schemas.microsoft.com/office/powerpoint/2010/main" val="2741141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ASIS Technique</a:t>
            </a:r>
          </a:p>
        </p:txBody>
      </p:sp>
      <p:sp>
        <p:nvSpPr>
          <p:cNvPr id="6" name="Rectangle 2">
            <a:extLst>
              <a:ext uri="{FF2B5EF4-FFF2-40B4-BE49-F238E27FC236}">
                <a16:creationId xmlns:a16="http://schemas.microsoft.com/office/drawing/2014/main" id="{F207DBA9-2881-D446-9E62-4E77FE4A70F7}"/>
              </a:ext>
            </a:extLst>
          </p:cNvPr>
          <p:cNvSpPr>
            <a:spLocks noGrp="1" noChangeArrowheads="1"/>
          </p:cNvSpPr>
          <p:nvPr>
            <p:ph idx="1"/>
          </p:nvPr>
        </p:nvSpPr>
        <p:spPr>
          <a:xfrm>
            <a:off x="152400" y="2667000"/>
            <a:ext cx="2362200" cy="3276600"/>
          </a:xfrm>
          <a:ln>
            <a:solidFill>
              <a:schemeClr val="accent1"/>
            </a:solidFill>
            <a:miter lim="800000"/>
            <a:headEnd/>
            <a:tailEnd/>
          </a:ln>
        </p:spPr>
        <p:txBody>
          <a:bodyPr/>
          <a:lstStyle/>
          <a:p>
            <a:pPr eaLnBrk="1" hangingPunct="1"/>
            <a:r>
              <a:rPr lang="en-US" altLang="en-US" sz="2400" dirty="0">
                <a:ea typeface="ＭＳ Ｐゴシック" panose="020B0600070205080204" pitchFamily="34" charset="-128"/>
              </a:rPr>
              <a:t>Inner Table</a:t>
            </a:r>
          </a:p>
          <a:p>
            <a:pPr eaLnBrk="1" hangingPunct="1"/>
            <a:endParaRPr lang="en-US" altLang="en-US" sz="2400" dirty="0">
              <a:ea typeface="ＭＳ Ｐゴシック" panose="020B0600070205080204" pitchFamily="34" charset="-128"/>
            </a:endParaRPr>
          </a:p>
          <a:p>
            <a:pPr eaLnBrk="1" hangingPunct="1"/>
            <a:endParaRPr lang="en-US" altLang="en-US" sz="2400" dirty="0">
              <a:ea typeface="ＭＳ Ｐゴシック" panose="020B0600070205080204" pitchFamily="34" charset="-128"/>
            </a:endParaRPr>
          </a:p>
          <a:p>
            <a:pPr eaLnBrk="1" hangingPunct="1"/>
            <a:r>
              <a:rPr lang="en-US" altLang="en-US" sz="2400" dirty="0">
                <a:ea typeface="ＭＳ Ｐゴシック" panose="020B0600070205080204" pitchFamily="34" charset="-128"/>
              </a:rPr>
              <a:t>Outer Table</a:t>
            </a:r>
          </a:p>
          <a:p>
            <a:pPr eaLnBrk="1" hangingPunct="1"/>
            <a:endParaRPr lang="en-US" altLang="en-US" sz="2400" dirty="0">
              <a:ea typeface="ＭＳ Ｐゴシック" panose="020B0600070205080204" pitchFamily="34" charset="-128"/>
            </a:endParaRPr>
          </a:p>
          <a:p>
            <a:pPr eaLnBrk="1" hangingPunct="1"/>
            <a:endParaRPr lang="en-US" altLang="en-US" sz="2400" dirty="0">
              <a:ea typeface="ＭＳ Ｐゴシック" panose="020B0600070205080204" pitchFamily="34" charset="-128"/>
            </a:endParaRPr>
          </a:p>
          <a:p>
            <a:pPr eaLnBrk="1" hangingPunct="1"/>
            <a:r>
              <a:rPr lang="en-US" altLang="en-US" sz="2400" dirty="0">
                <a:ea typeface="ＭＳ Ｐゴシック" panose="020B0600070205080204" pitchFamily="34" charset="-128"/>
              </a:rPr>
              <a:t>ASIS</a:t>
            </a:r>
          </a:p>
        </p:txBody>
      </p:sp>
      <p:pic>
        <p:nvPicPr>
          <p:cNvPr id="7" name="Picture 3" descr="Iliac Wing.jpg                                                 0002D4BCMacintosh HD                   ABA78158:">
            <a:extLst>
              <a:ext uri="{FF2B5EF4-FFF2-40B4-BE49-F238E27FC236}">
                <a16:creationId xmlns:a16="http://schemas.microsoft.com/office/drawing/2014/main" id="{FD8E1A04-A9C2-B44B-91D8-97397E5D8384}"/>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2640013" y="1828800"/>
            <a:ext cx="6503987"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6">
            <a:extLst>
              <a:ext uri="{FF2B5EF4-FFF2-40B4-BE49-F238E27FC236}">
                <a16:creationId xmlns:a16="http://schemas.microsoft.com/office/drawing/2014/main" id="{45E99F23-DF4D-DD43-A094-16EC6877A98E}"/>
              </a:ext>
            </a:extLst>
          </p:cNvPr>
          <p:cNvSpPr>
            <a:spLocks noChangeShapeType="1"/>
          </p:cNvSpPr>
          <p:nvPr/>
        </p:nvSpPr>
        <p:spPr bwMode="auto">
          <a:xfrm flipV="1">
            <a:off x="1981200" y="4114800"/>
            <a:ext cx="2286000" cy="152400"/>
          </a:xfrm>
          <a:prstGeom prst="line">
            <a:avLst/>
          </a:prstGeom>
          <a:noFill/>
          <a:ln w="254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 name="Line 8">
            <a:extLst>
              <a:ext uri="{FF2B5EF4-FFF2-40B4-BE49-F238E27FC236}">
                <a16:creationId xmlns:a16="http://schemas.microsoft.com/office/drawing/2014/main" id="{E9E07D0E-8768-BE45-96D4-ED2F0039A152}"/>
              </a:ext>
            </a:extLst>
          </p:cNvPr>
          <p:cNvSpPr>
            <a:spLocks noChangeShapeType="1"/>
          </p:cNvSpPr>
          <p:nvPr/>
        </p:nvSpPr>
        <p:spPr bwMode="auto">
          <a:xfrm>
            <a:off x="3048000" y="2133600"/>
            <a:ext cx="3124200" cy="3810000"/>
          </a:xfrm>
          <a:prstGeom prst="line">
            <a:avLst/>
          </a:prstGeom>
          <a:noFill/>
          <a:ln w="127000">
            <a:solidFill>
              <a:schemeClr val="accent6">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Line 9">
            <a:extLst>
              <a:ext uri="{FF2B5EF4-FFF2-40B4-BE49-F238E27FC236}">
                <a16:creationId xmlns:a16="http://schemas.microsoft.com/office/drawing/2014/main" id="{166C07F4-8ED7-F744-AD49-D3045DBE992F}"/>
              </a:ext>
            </a:extLst>
          </p:cNvPr>
          <p:cNvSpPr>
            <a:spLocks noChangeShapeType="1"/>
          </p:cNvSpPr>
          <p:nvPr/>
        </p:nvSpPr>
        <p:spPr bwMode="auto">
          <a:xfrm>
            <a:off x="1981200" y="2971800"/>
            <a:ext cx="2590800" cy="838200"/>
          </a:xfrm>
          <a:prstGeom prst="line">
            <a:avLst/>
          </a:prstGeom>
          <a:noFill/>
          <a:ln w="254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 name="Line 10">
            <a:extLst>
              <a:ext uri="{FF2B5EF4-FFF2-40B4-BE49-F238E27FC236}">
                <a16:creationId xmlns:a16="http://schemas.microsoft.com/office/drawing/2014/main" id="{0D767BE2-E2A8-CB4E-9F31-DBD49D88B0B4}"/>
              </a:ext>
            </a:extLst>
          </p:cNvPr>
          <p:cNvSpPr>
            <a:spLocks noChangeShapeType="1"/>
          </p:cNvSpPr>
          <p:nvPr/>
        </p:nvSpPr>
        <p:spPr bwMode="auto">
          <a:xfrm flipV="1">
            <a:off x="1066800" y="4038600"/>
            <a:ext cx="3810000" cy="1371600"/>
          </a:xfrm>
          <a:prstGeom prst="line">
            <a:avLst/>
          </a:prstGeom>
          <a:noFill/>
          <a:ln w="254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TextBox 11">
            <a:extLst>
              <a:ext uri="{FF2B5EF4-FFF2-40B4-BE49-F238E27FC236}">
                <a16:creationId xmlns:a16="http://schemas.microsoft.com/office/drawing/2014/main" id="{4ABEA6B6-ECD1-134B-B6BA-F29A842CBA7D}"/>
              </a:ext>
            </a:extLst>
          </p:cNvPr>
          <p:cNvSpPr txBox="1"/>
          <p:nvPr/>
        </p:nvSpPr>
        <p:spPr>
          <a:xfrm>
            <a:off x="9252512" y="1981709"/>
            <a:ext cx="2754775" cy="400110"/>
          </a:xfrm>
          <a:prstGeom prst="rect">
            <a:avLst/>
          </a:prstGeom>
          <a:noFill/>
        </p:spPr>
        <p:txBody>
          <a:bodyPr wrap="square" rtlCol="0">
            <a:spAutoFit/>
          </a:bodyPr>
          <a:lstStyle/>
          <a:p>
            <a:r>
              <a:rPr lang="en-US" sz="2000" b="1" dirty="0"/>
              <a:t>Outlet Oblique View</a:t>
            </a:r>
          </a:p>
        </p:txBody>
      </p:sp>
      <p:sp>
        <p:nvSpPr>
          <p:cNvPr id="13" name="TextBox 12"/>
          <p:cNvSpPr txBox="1"/>
          <p:nvPr/>
        </p:nvSpPr>
        <p:spPr>
          <a:xfrm>
            <a:off x="8816888" y="6176541"/>
            <a:ext cx="2606247" cy="265331"/>
          </a:xfrm>
          <a:prstGeom prst="rect">
            <a:avLst/>
          </a:prstGeom>
          <a:noFill/>
        </p:spPr>
        <p:txBody>
          <a:bodyPr wrap="square" rtlCol="0">
            <a:spAutoFit/>
          </a:bodyPr>
          <a:lstStyle/>
          <a:p>
            <a:pPr lvl="0" algn="ctr">
              <a:lnSpc>
                <a:spcPct val="90000"/>
              </a:lnSpc>
              <a:spcBef>
                <a:spcPts val="1000"/>
              </a:spcBef>
            </a:pPr>
            <a:r>
              <a:rPr lang="en-US" sz="1200" b="1" i="1" dirty="0">
                <a:solidFill>
                  <a:prstClr val="black"/>
                </a:solidFill>
              </a:rPr>
              <a:t>Courtesy of Sean Nork, MD</a:t>
            </a:r>
          </a:p>
        </p:txBody>
      </p:sp>
    </p:spTree>
    <p:extLst>
      <p:ext uri="{BB962C8B-B14F-4D97-AF65-F5344CB8AC3E}">
        <p14:creationId xmlns:p14="http://schemas.microsoft.com/office/powerpoint/2010/main" val="1010304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ASIS Technique</a:t>
            </a:r>
          </a:p>
        </p:txBody>
      </p:sp>
      <p:pic>
        <p:nvPicPr>
          <p:cNvPr id="12" name="Picture 4" descr="&#10;K-wire.jpg                                                     0002D4BCMacintosh HD                   ABA78158:">
            <a:extLst>
              <a:ext uri="{FF2B5EF4-FFF2-40B4-BE49-F238E27FC236}">
                <a16:creationId xmlns:a16="http://schemas.microsoft.com/office/drawing/2014/main" id="{FBBB759D-B3D5-AA49-8562-E68B36BBA765}"/>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78039" y="1747777"/>
            <a:ext cx="5290976" cy="396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Pin2.jpg                                                       0002D4BCMacintosh HD                   ABA78158:">
            <a:extLst>
              <a:ext uri="{FF2B5EF4-FFF2-40B4-BE49-F238E27FC236}">
                <a16:creationId xmlns:a16="http://schemas.microsoft.com/office/drawing/2014/main" id="{66A0934B-7E90-DD47-A9FC-1D93DA6CF367}"/>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6390772" y="1747778"/>
            <a:ext cx="5290976" cy="396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EE1775E-F763-7A49-95A0-06FB8BF75D04}"/>
              </a:ext>
            </a:extLst>
          </p:cNvPr>
          <p:cNvSpPr txBox="1"/>
          <p:nvPr/>
        </p:nvSpPr>
        <p:spPr>
          <a:xfrm>
            <a:off x="1574157" y="5798036"/>
            <a:ext cx="2754775" cy="369332"/>
          </a:xfrm>
          <a:prstGeom prst="rect">
            <a:avLst/>
          </a:prstGeom>
          <a:noFill/>
        </p:spPr>
        <p:txBody>
          <a:bodyPr wrap="square" rtlCol="0">
            <a:spAutoFit/>
          </a:bodyPr>
          <a:lstStyle/>
          <a:p>
            <a:r>
              <a:rPr lang="en-US" dirty="0"/>
              <a:t>Tip: Localize with k-wire</a:t>
            </a:r>
          </a:p>
        </p:txBody>
      </p:sp>
      <p:sp>
        <p:nvSpPr>
          <p:cNvPr id="6" name="TextBox 5"/>
          <p:cNvSpPr txBox="1"/>
          <p:nvPr/>
        </p:nvSpPr>
        <p:spPr>
          <a:xfrm>
            <a:off x="9216938" y="5897205"/>
            <a:ext cx="2606247" cy="265331"/>
          </a:xfrm>
          <a:prstGeom prst="rect">
            <a:avLst/>
          </a:prstGeom>
          <a:noFill/>
        </p:spPr>
        <p:txBody>
          <a:bodyPr wrap="square" rtlCol="0">
            <a:spAutoFit/>
          </a:bodyPr>
          <a:lstStyle/>
          <a:p>
            <a:pPr lvl="0" algn="ctr">
              <a:lnSpc>
                <a:spcPct val="90000"/>
              </a:lnSpc>
              <a:spcBef>
                <a:spcPts val="1000"/>
              </a:spcBef>
            </a:pPr>
            <a:r>
              <a:rPr lang="en-US" sz="1200" b="1" i="1" dirty="0">
                <a:solidFill>
                  <a:prstClr val="black"/>
                </a:solidFill>
              </a:rPr>
              <a:t>Images courtesy of Sean Nork, MD</a:t>
            </a:r>
          </a:p>
        </p:txBody>
      </p:sp>
    </p:spTree>
    <p:extLst>
      <p:ext uri="{BB962C8B-B14F-4D97-AF65-F5344CB8AC3E}">
        <p14:creationId xmlns:p14="http://schemas.microsoft.com/office/powerpoint/2010/main" val="244490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AIIS Technique</a:t>
            </a:r>
          </a:p>
        </p:txBody>
      </p:sp>
      <p:sp>
        <p:nvSpPr>
          <p:cNvPr id="5" name="Content Placeholder 2">
            <a:extLst>
              <a:ext uri="{FF2B5EF4-FFF2-40B4-BE49-F238E27FC236}">
                <a16:creationId xmlns:a16="http://schemas.microsoft.com/office/drawing/2014/main" id="{042C4B21-BA18-C443-A8CD-69D864F96B40}"/>
              </a:ext>
            </a:extLst>
          </p:cNvPr>
          <p:cNvSpPr txBox="1">
            <a:spLocks/>
          </p:cNvSpPr>
          <p:nvPr/>
        </p:nvSpPr>
        <p:spPr>
          <a:xfrm>
            <a:off x="699304" y="1665750"/>
            <a:ext cx="5620474" cy="426026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Fluoro</a:t>
            </a:r>
            <a:r>
              <a:rPr lang="en-US" dirty="0"/>
              <a:t> dependent</a:t>
            </a:r>
          </a:p>
          <a:p>
            <a:pPr lvl="1"/>
            <a:r>
              <a:rPr lang="en-US" dirty="0"/>
              <a:t>Obturator outlet oblique – entry and direction</a:t>
            </a:r>
          </a:p>
          <a:p>
            <a:pPr lvl="1"/>
            <a:r>
              <a:rPr lang="en-US" dirty="0"/>
              <a:t>Iliac oblique – positioning superior to sciatic notch</a:t>
            </a:r>
          </a:p>
          <a:p>
            <a:pPr lvl="1"/>
            <a:r>
              <a:rPr lang="en-US" dirty="0"/>
              <a:t>Obturator inlet – confirm depth</a:t>
            </a:r>
          </a:p>
          <a:p>
            <a:r>
              <a:rPr lang="en-US" dirty="0"/>
              <a:t>Localize with k-wire</a:t>
            </a:r>
          </a:p>
          <a:p>
            <a:r>
              <a:rPr lang="en-US" dirty="0"/>
              <a:t>Incision directed towards final position</a:t>
            </a:r>
          </a:p>
          <a:p>
            <a:r>
              <a:rPr lang="en-US" dirty="0"/>
              <a:t>Blunt dissection down to AIIS</a:t>
            </a:r>
          </a:p>
          <a:p>
            <a:r>
              <a:rPr lang="en-US" dirty="0"/>
              <a:t>Incisions directed toward final pin location</a:t>
            </a:r>
          </a:p>
          <a:p>
            <a:r>
              <a:rPr lang="en-US" dirty="0"/>
              <a:t>Use </a:t>
            </a:r>
            <a:r>
              <a:rPr lang="en-US" dirty="0" err="1"/>
              <a:t>fluoro</a:t>
            </a:r>
            <a:r>
              <a:rPr lang="en-US" dirty="0"/>
              <a:t> views to direct path</a:t>
            </a:r>
          </a:p>
          <a:p>
            <a:endParaRPr lang="en-US" dirty="0"/>
          </a:p>
          <a:p>
            <a:endParaRPr lang="en-US" b="1" dirty="0"/>
          </a:p>
        </p:txBody>
      </p:sp>
      <p:pic>
        <p:nvPicPr>
          <p:cNvPr id="6" name="Picture 9" descr="AIIS Frame AP.jpg                                              0013305CMacintosh HD                   BBA76DE9:">
            <a:extLst>
              <a:ext uri="{FF2B5EF4-FFF2-40B4-BE49-F238E27FC236}">
                <a16:creationId xmlns:a16="http://schemas.microsoft.com/office/drawing/2014/main" id="{28DED196-46F5-C24B-A493-E051AB557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7211" y="1396206"/>
            <a:ext cx="5219700"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085368" y="5461794"/>
            <a:ext cx="2606247" cy="265331"/>
          </a:xfrm>
          <a:prstGeom prst="rect">
            <a:avLst/>
          </a:prstGeom>
          <a:noFill/>
        </p:spPr>
        <p:txBody>
          <a:bodyPr wrap="square" rtlCol="0">
            <a:spAutoFit/>
          </a:bodyPr>
          <a:lstStyle/>
          <a:p>
            <a:pPr lvl="0" algn="ctr">
              <a:lnSpc>
                <a:spcPct val="90000"/>
              </a:lnSpc>
              <a:spcBef>
                <a:spcPts val="1000"/>
              </a:spcBef>
            </a:pPr>
            <a:r>
              <a:rPr lang="en-US" sz="1200" b="1" i="1" dirty="0">
                <a:solidFill>
                  <a:prstClr val="black"/>
                </a:solidFill>
              </a:rPr>
              <a:t>Courtesy of Sean Nork, MD</a:t>
            </a:r>
          </a:p>
        </p:txBody>
      </p:sp>
    </p:spTree>
    <p:extLst>
      <p:ext uri="{BB962C8B-B14F-4D97-AF65-F5344CB8AC3E}">
        <p14:creationId xmlns:p14="http://schemas.microsoft.com/office/powerpoint/2010/main" val="8151478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AIIS Technique</a:t>
            </a:r>
          </a:p>
        </p:txBody>
      </p:sp>
      <p:pic>
        <p:nvPicPr>
          <p:cNvPr id="8" name="Picture 4" descr="starting point OOV.jpg                                         0013305CMacintosh HD                   BBA76DE9:">
            <a:extLst>
              <a:ext uri="{FF2B5EF4-FFF2-40B4-BE49-F238E27FC236}">
                <a16:creationId xmlns:a16="http://schemas.microsoft.com/office/drawing/2014/main" id="{99229687-C410-9C46-81E5-758A242033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93"/>
          <a:stretch/>
        </p:blipFill>
        <p:spPr bwMode="auto">
          <a:xfrm>
            <a:off x="135277" y="1665750"/>
            <a:ext cx="5865162" cy="447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ending point OOV.jpg                                           0013305CMacintosh HD                   BBA76DE9:">
            <a:extLst>
              <a:ext uri="{FF2B5EF4-FFF2-40B4-BE49-F238E27FC236}">
                <a16:creationId xmlns:a16="http://schemas.microsoft.com/office/drawing/2014/main" id="{0BF8384F-322F-3546-871E-3D93AF1ACA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92"/>
          <a:stretch/>
        </p:blipFill>
        <p:spPr bwMode="auto">
          <a:xfrm>
            <a:off x="6191563" y="1665750"/>
            <a:ext cx="5865162" cy="451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
            <a:extLst>
              <a:ext uri="{FF2B5EF4-FFF2-40B4-BE49-F238E27FC236}">
                <a16:creationId xmlns:a16="http://schemas.microsoft.com/office/drawing/2014/main" id="{A88B126A-EBA0-3547-837D-B6F0CACFDC86}"/>
              </a:ext>
            </a:extLst>
          </p:cNvPr>
          <p:cNvSpPr>
            <a:spLocks noChangeArrowheads="1"/>
          </p:cNvSpPr>
          <p:nvPr/>
        </p:nvSpPr>
        <p:spPr bwMode="auto">
          <a:xfrm>
            <a:off x="3867463" y="6289213"/>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buFontTx/>
              <a:buNone/>
            </a:pPr>
            <a:r>
              <a:rPr lang="en-US" altLang="en-US" sz="2000" b="1" dirty="0">
                <a:latin typeface="Times" pitchFamily="2" charset="0"/>
              </a:rPr>
              <a:t>Outlet Obturator Oblique</a:t>
            </a:r>
          </a:p>
        </p:txBody>
      </p:sp>
      <p:sp>
        <p:nvSpPr>
          <p:cNvPr id="6" name="TextBox 5"/>
          <p:cNvSpPr txBox="1"/>
          <p:nvPr/>
        </p:nvSpPr>
        <p:spPr>
          <a:xfrm>
            <a:off x="9641602" y="6180136"/>
            <a:ext cx="2606247" cy="265331"/>
          </a:xfrm>
          <a:prstGeom prst="rect">
            <a:avLst/>
          </a:prstGeom>
          <a:noFill/>
        </p:spPr>
        <p:txBody>
          <a:bodyPr wrap="square" rtlCol="0">
            <a:spAutoFit/>
          </a:bodyPr>
          <a:lstStyle/>
          <a:p>
            <a:pPr lvl="0" algn="ctr">
              <a:lnSpc>
                <a:spcPct val="90000"/>
              </a:lnSpc>
              <a:spcBef>
                <a:spcPts val="1000"/>
              </a:spcBef>
            </a:pPr>
            <a:r>
              <a:rPr lang="en-US" sz="1200" b="1" i="1" dirty="0">
                <a:solidFill>
                  <a:prstClr val="black"/>
                </a:solidFill>
              </a:rPr>
              <a:t>Images courtesy of Sean Nork, MD</a:t>
            </a:r>
          </a:p>
        </p:txBody>
      </p:sp>
    </p:spTree>
    <p:extLst>
      <p:ext uri="{BB962C8B-B14F-4D97-AF65-F5344CB8AC3E}">
        <p14:creationId xmlns:p14="http://schemas.microsoft.com/office/powerpoint/2010/main" val="2486899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Pelvic Anatomy </a:t>
            </a:r>
            <a:r>
              <a:rPr lang="en-US" u="sng" dirty="0"/>
              <a:t>R</a:t>
            </a:r>
            <a:r>
              <a:rPr lang="en-US" b="1" u="sng" dirty="0"/>
              <a:t>eview - Osteology</a:t>
            </a:r>
          </a:p>
        </p:txBody>
      </p:sp>
      <p:sp>
        <p:nvSpPr>
          <p:cNvPr id="4" name="Content Placeholder 3"/>
          <p:cNvSpPr>
            <a:spLocks noGrp="1"/>
          </p:cNvSpPr>
          <p:nvPr>
            <p:ph idx="1"/>
          </p:nvPr>
        </p:nvSpPr>
        <p:spPr>
          <a:xfrm>
            <a:off x="7992933" y="1742530"/>
            <a:ext cx="3022898" cy="4351338"/>
          </a:xfrm>
        </p:spPr>
        <p:txBody>
          <a:bodyPr/>
          <a:lstStyle/>
          <a:p>
            <a:r>
              <a:rPr lang="en-US" b="1" dirty="0">
                <a:solidFill>
                  <a:schemeClr val="accent1"/>
                </a:solidFill>
              </a:rPr>
              <a:t>Ilium</a:t>
            </a:r>
          </a:p>
          <a:p>
            <a:r>
              <a:rPr lang="en-US" b="1" dirty="0">
                <a:solidFill>
                  <a:srgbClr val="FF0000"/>
                </a:solidFill>
              </a:rPr>
              <a:t>Sacrum</a:t>
            </a:r>
          </a:p>
          <a:p>
            <a:r>
              <a:rPr lang="en-US" b="1" dirty="0">
                <a:solidFill>
                  <a:srgbClr val="7030A0"/>
                </a:solidFill>
              </a:rPr>
              <a:t>SI Joint</a:t>
            </a:r>
          </a:p>
          <a:p>
            <a:r>
              <a:rPr lang="en-US" b="1" dirty="0">
                <a:solidFill>
                  <a:schemeClr val="accent2"/>
                </a:solidFill>
              </a:rPr>
              <a:t>Acetabulum</a:t>
            </a:r>
          </a:p>
          <a:p>
            <a:r>
              <a:rPr lang="en-US" b="1" dirty="0">
                <a:solidFill>
                  <a:schemeClr val="accent4">
                    <a:lumMod val="60000"/>
                    <a:lumOff val="40000"/>
                  </a:schemeClr>
                </a:solidFill>
              </a:rPr>
              <a:t>Pubis</a:t>
            </a:r>
          </a:p>
          <a:p>
            <a:r>
              <a:rPr lang="en-US" b="1" dirty="0">
                <a:solidFill>
                  <a:schemeClr val="accent6"/>
                </a:solidFill>
              </a:rPr>
              <a:t>Ischium</a:t>
            </a:r>
          </a:p>
        </p:txBody>
      </p:sp>
      <p:pic>
        <p:nvPicPr>
          <p:cNvPr id="5" name="Picture 4"/>
          <p:cNvPicPr>
            <a:picLocks noChangeAspect="1"/>
          </p:cNvPicPr>
          <p:nvPr/>
        </p:nvPicPr>
        <p:blipFill>
          <a:blip r:embed="rId2"/>
          <a:stretch>
            <a:fillRect/>
          </a:stretch>
        </p:blipFill>
        <p:spPr>
          <a:xfrm>
            <a:off x="1493295" y="1742530"/>
            <a:ext cx="5182049" cy="4517528"/>
          </a:xfrm>
          <a:prstGeom prst="rect">
            <a:avLst/>
          </a:prstGeom>
        </p:spPr>
      </p:pic>
      <p:sp>
        <p:nvSpPr>
          <p:cNvPr id="6" name="Oval 5"/>
          <p:cNvSpPr/>
          <p:nvPr/>
        </p:nvSpPr>
        <p:spPr>
          <a:xfrm>
            <a:off x="1813068" y="2163210"/>
            <a:ext cx="1043492" cy="1559859"/>
          </a:xfrm>
          <a:prstGeom prst="ellipse">
            <a:avLst/>
          </a:prstGeom>
          <a:solidFill>
            <a:schemeClr val="accent1">
              <a:alpha val="4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3229524" y="2484575"/>
            <a:ext cx="1646166" cy="2033637"/>
          </a:xfrm>
          <a:prstGeom prst="rect">
            <a:avLst/>
          </a:prstGeom>
        </p:spPr>
      </p:pic>
      <p:pic>
        <p:nvPicPr>
          <p:cNvPr id="11" name="Picture 10"/>
          <p:cNvPicPr>
            <a:picLocks noChangeAspect="1"/>
          </p:cNvPicPr>
          <p:nvPr/>
        </p:nvPicPr>
        <p:blipFill>
          <a:blip r:embed="rId4"/>
          <a:stretch>
            <a:fillRect/>
          </a:stretch>
        </p:blipFill>
        <p:spPr>
          <a:xfrm>
            <a:off x="5229479" y="2185698"/>
            <a:ext cx="1054699" cy="1572904"/>
          </a:xfrm>
          <a:prstGeom prst="rect">
            <a:avLst/>
          </a:prstGeom>
        </p:spPr>
      </p:pic>
      <p:sp>
        <p:nvSpPr>
          <p:cNvPr id="12" name="Rounded Rectangle 11"/>
          <p:cNvSpPr/>
          <p:nvPr/>
        </p:nvSpPr>
        <p:spPr>
          <a:xfrm>
            <a:off x="3410174" y="4518212"/>
            <a:ext cx="1312433" cy="839096"/>
          </a:xfrm>
          <a:prstGeom prst="roundRect">
            <a:avLst/>
          </a:prstGeom>
          <a:solidFill>
            <a:schemeClr val="accent4">
              <a:lumMod val="60000"/>
              <a:lumOff val="40000"/>
              <a:alpha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oon 12"/>
          <p:cNvSpPr/>
          <p:nvPr/>
        </p:nvSpPr>
        <p:spPr>
          <a:xfrm rot="7551953">
            <a:off x="2464541" y="3687271"/>
            <a:ext cx="716676" cy="1112871"/>
          </a:xfrm>
          <a:prstGeom prst="moon">
            <a:avLst>
              <a:gd name="adj" fmla="val 74906"/>
            </a:avLst>
          </a:prstGeom>
          <a:solidFill>
            <a:schemeClr val="accent2">
              <a:alpha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oon 9"/>
          <p:cNvSpPr/>
          <p:nvPr/>
        </p:nvSpPr>
        <p:spPr>
          <a:xfrm rot="2908331">
            <a:off x="4939388" y="3746806"/>
            <a:ext cx="682434" cy="1031710"/>
          </a:xfrm>
          <a:prstGeom prst="moon">
            <a:avLst>
              <a:gd name="adj" fmla="val 74906"/>
            </a:avLst>
          </a:prstGeom>
          <a:solidFill>
            <a:schemeClr val="accent2">
              <a:alpha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925144" y="2328245"/>
            <a:ext cx="324960" cy="1229790"/>
          </a:xfrm>
          <a:prstGeom prst="ellipse">
            <a:avLst/>
          </a:prstGeom>
          <a:solidFill>
            <a:srgbClr val="7030A0">
              <a:alpha val="4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855110" y="2357255"/>
            <a:ext cx="324960" cy="1229790"/>
          </a:xfrm>
          <a:prstGeom prst="ellipse">
            <a:avLst/>
          </a:prstGeom>
          <a:solidFill>
            <a:srgbClr val="7030A0">
              <a:alpha val="4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9103751">
            <a:off x="2906512" y="4891606"/>
            <a:ext cx="392809" cy="791737"/>
          </a:xfrm>
          <a:prstGeom prst="ellipse">
            <a:avLst/>
          </a:prstGeom>
          <a:solidFill>
            <a:schemeClr val="accent6">
              <a:alpha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671701">
            <a:off x="4833419" y="4942643"/>
            <a:ext cx="392809" cy="791737"/>
          </a:xfrm>
          <a:prstGeom prst="ellipse">
            <a:avLst/>
          </a:prstGeom>
          <a:solidFill>
            <a:schemeClr val="accent6">
              <a:alpha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6309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AIIS Technique</a:t>
            </a:r>
          </a:p>
        </p:txBody>
      </p:sp>
      <p:sp>
        <p:nvSpPr>
          <p:cNvPr id="13" name="Rectangle 10">
            <a:extLst>
              <a:ext uri="{FF2B5EF4-FFF2-40B4-BE49-F238E27FC236}">
                <a16:creationId xmlns:a16="http://schemas.microsoft.com/office/drawing/2014/main" id="{A88B126A-EBA0-3547-837D-B6F0CACFDC86}"/>
              </a:ext>
            </a:extLst>
          </p:cNvPr>
          <p:cNvSpPr>
            <a:spLocks noChangeArrowheads="1"/>
          </p:cNvSpPr>
          <p:nvPr/>
        </p:nvSpPr>
        <p:spPr bwMode="auto">
          <a:xfrm>
            <a:off x="979884" y="5593458"/>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buFontTx/>
              <a:buNone/>
            </a:pPr>
            <a:r>
              <a:rPr lang="en-US" altLang="en-US" sz="2000" b="1" dirty="0">
                <a:latin typeface="Times" pitchFamily="2" charset="0"/>
              </a:rPr>
              <a:t>Iliac Oblique</a:t>
            </a:r>
          </a:p>
        </p:txBody>
      </p:sp>
      <p:pic>
        <p:nvPicPr>
          <p:cNvPr id="6" name="Picture 4" descr="early direction IOV.jpg                                        0013305CMacintosh HD                   BBA76DE9:">
            <a:extLst>
              <a:ext uri="{FF2B5EF4-FFF2-40B4-BE49-F238E27FC236}">
                <a16:creationId xmlns:a16="http://schemas.microsoft.com/office/drawing/2014/main" id="{325F96D6-FD1B-634C-9420-B766B61201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09" t="10959" r="4315"/>
          <a:stretch/>
        </p:blipFill>
        <p:spPr bwMode="auto">
          <a:xfrm>
            <a:off x="128805" y="409913"/>
            <a:ext cx="6062758" cy="511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28" descr="OII Left.jpg                                                   0013CFC5Macintosh HD                   BBA76DE9:">
            <a:extLst>
              <a:ext uri="{FF2B5EF4-FFF2-40B4-BE49-F238E27FC236}">
                <a16:creationId xmlns:a16="http://schemas.microsoft.com/office/drawing/2014/main" id="{E695C47A-5FCA-0F4B-B646-6B2E51595E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01" t="11966" r="8557"/>
          <a:stretch/>
        </p:blipFill>
        <p:spPr bwMode="auto">
          <a:xfrm>
            <a:off x="6453263" y="409913"/>
            <a:ext cx="5269360" cy="511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a:extLst>
              <a:ext uri="{FF2B5EF4-FFF2-40B4-BE49-F238E27FC236}">
                <a16:creationId xmlns:a16="http://schemas.microsoft.com/office/drawing/2014/main" id="{7BFE2A8B-E9BB-DA4E-8918-9B862DEBEEBD}"/>
              </a:ext>
            </a:extLst>
          </p:cNvPr>
          <p:cNvSpPr>
            <a:spLocks noChangeArrowheads="1"/>
          </p:cNvSpPr>
          <p:nvPr/>
        </p:nvSpPr>
        <p:spPr bwMode="auto">
          <a:xfrm>
            <a:off x="6763843" y="5593458"/>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buFontTx/>
              <a:buNone/>
            </a:pPr>
            <a:r>
              <a:rPr lang="en-US" altLang="en-US" sz="2000" b="1" dirty="0">
                <a:latin typeface="Times" pitchFamily="2" charset="0"/>
              </a:rPr>
              <a:t>Obturator Inlet Oblique</a:t>
            </a:r>
          </a:p>
        </p:txBody>
      </p:sp>
      <p:sp>
        <p:nvSpPr>
          <p:cNvPr id="8" name="TextBox 7"/>
          <p:cNvSpPr txBox="1"/>
          <p:nvPr/>
        </p:nvSpPr>
        <p:spPr>
          <a:xfrm>
            <a:off x="9641602" y="6180136"/>
            <a:ext cx="2606247" cy="265331"/>
          </a:xfrm>
          <a:prstGeom prst="rect">
            <a:avLst/>
          </a:prstGeom>
          <a:noFill/>
        </p:spPr>
        <p:txBody>
          <a:bodyPr wrap="square" rtlCol="0">
            <a:spAutoFit/>
          </a:bodyPr>
          <a:lstStyle/>
          <a:p>
            <a:pPr lvl="0" algn="ctr">
              <a:lnSpc>
                <a:spcPct val="90000"/>
              </a:lnSpc>
              <a:spcBef>
                <a:spcPts val="1000"/>
              </a:spcBef>
            </a:pPr>
            <a:r>
              <a:rPr lang="en-US" sz="1200" b="1" i="1" dirty="0">
                <a:solidFill>
                  <a:prstClr val="black"/>
                </a:solidFill>
              </a:rPr>
              <a:t>Images courtesy of Sean Nork, MD</a:t>
            </a:r>
          </a:p>
        </p:txBody>
      </p:sp>
    </p:spTree>
    <p:extLst>
      <p:ext uri="{BB962C8B-B14F-4D97-AF65-F5344CB8AC3E}">
        <p14:creationId xmlns:p14="http://schemas.microsoft.com/office/powerpoint/2010/main" val="3404193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Wilson 2.jpg                                                   00132E33Macintosh HD                   BBA76DE9:">
            <a:extLst>
              <a:ext uri="{FF2B5EF4-FFF2-40B4-BE49-F238E27FC236}">
                <a16:creationId xmlns:a16="http://schemas.microsoft.com/office/drawing/2014/main" id="{D23342D8-9DF4-0449-B5D2-1D5B761AB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68" y="792705"/>
            <a:ext cx="5109412" cy="512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Wilson 3.jpg                                                   00132E33Macintosh HD                   BBA76DE9:">
            <a:extLst>
              <a:ext uri="{FF2B5EF4-FFF2-40B4-BE49-F238E27FC236}">
                <a16:creationId xmlns:a16="http://schemas.microsoft.com/office/drawing/2014/main" id="{3F38FA1D-C312-CB47-A868-10CAD7AEFD91}"/>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6096000" y="792704"/>
            <a:ext cx="5608573" cy="484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585753" y="5921384"/>
            <a:ext cx="2606247" cy="265331"/>
          </a:xfrm>
          <a:prstGeom prst="rect">
            <a:avLst/>
          </a:prstGeom>
          <a:noFill/>
        </p:spPr>
        <p:txBody>
          <a:bodyPr wrap="square" rtlCol="0">
            <a:spAutoFit/>
          </a:bodyPr>
          <a:lstStyle/>
          <a:p>
            <a:pPr lvl="0" algn="ctr">
              <a:lnSpc>
                <a:spcPct val="90000"/>
              </a:lnSpc>
              <a:spcBef>
                <a:spcPts val="1000"/>
              </a:spcBef>
            </a:pPr>
            <a:r>
              <a:rPr lang="en-US" sz="1200" b="1" i="1" dirty="0">
                <a:solidFill>
                  <a:prstClr val="black"/>
                </a:solidFill>
              </a:rPr>
              <a:t>Images courtesy of Sean Nork, MD</a:t>
            </a:r>
          </a:p>
        </p:txBody>
      </p:sp>
    </p:spTree>
    <p:extLst>
      <p:ext uri="{BB962C8B-B14F-4D97-AF65-F5344CB8AC3E}">
        <p14:creationId xmlns:p14="http://schemas.microsoft.com/office/powerpoint/2010/main" val="7104199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AIIS Technique</a:t>
            </a:r>
          </a:p>
        </p:txBody>
      </p:sp>
      <p:sp>
        <p:nvSpPr>
          <p:cNvPr id="3" name="TextBox 2"/>
          <p:cNvSpPr txBox="1"/>
          <p:nvPr/>
        </p:nvSpPr>
        <p:spPr>
          <a:xfrm>
            <a:off x="3108960" y="1863090"/>
            <a:ext cx="4537710" cy="646331"/>
          </a:xfrm>
          <a:prstGeom prst="rect">
            <a:avLst/>
          </a:prstGeom>
          <a:noFill/>
        </p:spPr>
        <p:txBody>
          <a:bodyPr wrap="square" rtlCol="0">
            <a:spAutoFit/>
          </a:bodyPr>
          <a:lstStyle/>
          <a:p>
            <a:r>
              <a:rPr lang="en-US" dirty="0"/>
              <a:t>Insert OTA video of supra-acetabular </a:t>
            </a:r>
            <a:r>
              <a:rPr lang="en-US" dirty="0" err="1"/>
              <a:t>exfix</a:t>
            </a:r>
            <a:r>
              <a:rPr lang="en-US" dirty="0"/>
              <a:t> placement</a:t>
            </a:r>
          </a:p>
        </p:txBody>
      </p:sp>
      <p:sp>
        <p:nvSpPr>
          <p:cNvPr id="4" name="TextBox 3"/>
          <p:cNvSpPr txBox="1"/>
          <p:nvPr/>
        </p:nvSpPr>
        <p:spPr>
          <a:xfrm>
            <a:off x="2446020" y="3223260"/>
            <a:ext cx="5326380" cy="923330"/>
          </a:xfrm>
          <a:prstGeom prst="rect">
            <a:avLst/>
          </a:prstGeom>
          <a:noFill/>
        </p:spPr>
        <p:txBody>
          <a:bodyPr wrap="square" rtlCol="0">
            <a:spAutoFit/>
          </a:bodyPr>
          <a:lstStyle/>
          <a:p>
            <a:r>
              <a:rPr lang="en-US" dirty="0"/>
              <a:t>https://otaonline.org/video-library/45036/procedures-and-techniques/multimedia/16731357/percutaneous-supra-acetabular-external-pelvic</a:t>
            </a:r>
          </a:p>
        </p:txBody>
      </p:sp>
    </p:spTree>
    <p:extLst>
      <p:ext uri="{BB962C8B-B14F-4D97-AF65-F5344CB8AC3E}">
        <p14:creationId xmlns:p14="http://schemas.microsoft.com/office/powerpoint/2010/main" val="3158192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Anti-Shock C-Clamp</a:t>
            </a:r>
          </a:p>
        </p:txBody>
      </p:sp>
      <p:sp>
        <p:nvSpPr>
          <p:cNvPr id="3" name="Content Placeholder 2"/>
          <p:cNvSpPr>
            <a:spLocks noGrp="1"/>
          </p:cNvSpPr>
          <p:nvPr>
            <p:ph idx="1"/>
          </p:nvPr>
        </p:nvSpPr>
        <p:spPr>
          <a:xfrm>
            <a:off x="838200" y="1825625"/>
            <a:ext cx="4936958" cy="4197106"/>
          </a:xfrm>
        </p:spPr>
        <p:txBody>
          <a:bodyPr>
            <a:normAutofit fontScale="92500" lnSpcReduction="20000"/>
          </a:bodyPr>
          <a:lstStyle/>
          <a:p>
            <a:r>
              <a:rPr lang="en-US" dirty="0"/>
              <a:t>Improved control of posterior pelvic ring</a:t>
            </a:r>
          </a:p>
          <a:p>
            <a:r>
              <a:rPr lang="en-US" dirty="0"/>
              <a:t>Allows unrestricted abdominal access</a:t>
            </a:r>
          </a:p>
          <a:p>
            <a:r>
              <a:rPr lang="en-US" dirty="0"/>
              <a:t>Recommend </a:t>
            </a:r>
            <a:r>
              <a:rPr lang="en-US" dirty="0" err="1"/>
              <a:t>fluoro</a:t>
            </a:r>
            <a:r>
              <a:rPr lang="en-US" dirty="0"/>
              <a:t> guidance for placement, although can be placed blindly if emergently indicated</a:t>
            </a:r>
          </a:p>
          <a:p>
            <a:r>
              <a:rPr lang="en-US" dirty="0"/>
              <a:t>Pin placement on external iliac fossa</a:t>
            </a:r>
          </a:p>
          <a:p>
            <a:r>
              <a:rPr lang="en-US" dirty="0"/>
              <a:t>Iatrogenic injury due to mal-positioning is concern</a:t>
            </a:r>
          </a:p>
        </p:txBody>
      </p:sp>
      <p:pic>
        <p:nvPicPr>
          <p:cNvPr id="4" name="Picture 4" descr="&#10;C-clamp 5.tif                                                  0001E3A7Macintosh HD                   ABA78158:">
            <a:extLst>
              <a:ext uri="{FF2B5EF4-FFF2-40B4-BE49-F238E27FC236}">
                <a16:creationId xmlns:a16="http://schemas.microsoft.com/office/drawing/2014/main" id="{2273DD5F-9212-3744-AE84-80B8C743A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844" y="1825625"/>
            <a:ext cx="5239795" cy="412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585753" y="5921384"/>
            <a:ext cx="2606247" cy="265331"/>
          </a:xfrm>
          <a:prstGeom prst="rect">
            <a:avLst/>
          </a:prstGeom>
          <a:noFill/>
        </p:spPr>
        <p:txBody>
          <a:bodyPr wrap="square" rtlCol="0">
            <a:spAutoFit/>
          </a:bodyPr>
          <a:lstStyle/>
          <a:p>
            <a:pPr lvl="0" algn="ctr">
              <a:lnSpc>
                <a:spcPct val="90000"/>
              </a:lnSpc>
              <a:spcBef>
                <a:spcPts val="1000"/>
              </a:spcBef>
            </a:pPr>
            <a:r>
              <a:rPr lang="en-US" sz="1200" b="1" i="1" dirty="0">
                <a:solidFill>
                  <a:prstClr val="black"/>
                </a:solidFill>
              </a:rPr>
              <a:t>Courtesy of Sean Nork, MD</a:t>
            </a:r>
          </a:p>
        </p:txBody>
      </p:sp>
    </p:spTree>
    <p:extLst>
      <p:ext uri="{BB962C8B-B14F-4D97-AF65-F5344CB8AC3E}">
        <p14:creationId xmlns:p14="http://schemas.microsoft.com/office/powerpoint/2010/main" val="1369993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Anti-Shock C-Clamp</a:t>
            </a:r>
          </a:p>
        </p:txBody>
      </p:sp>
      <p:pic>
        <p:nvPicPr>
          <p:cNvPr id="7" name="Picture 6">
            <a:extLst>
              <a:ext uri="{FF2B5EF4-FFF2-40B4-BE49-F238E27FC236}">
                <a16:creationId xmlns:a16="http://schemas.microsoft.com/office/drawing/2014/main" id="{E3612923-31F6-8A4F-97CD-DDEDFBE46E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5012" y="1665750"/>
            <a:ext cx="5463558" cy="4654839"/>
          </a:xfrm>
          <a:prstGeom prst="rect">
            <a:avLst/>
          </a:prstGeom>
        </p:spPr>
      </p:pic>
      <p:pic>
        <p:nvPicPr>
          <p:cNvPr id="8" name="Picture 7">
            <a:extLst>
              <a:ext uri="{FF2B5EF4-FFF2-40B4-BE49-F238E27FC236}">
                <a16:creationId xmlns:a16="http://schemas.microsoft.com/office/drawing/2014/main" id="{F40505F3-45DC-7F47-AA6B-1E3EE046A7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0063" y="1665750"/>
            <a:ext cx="5114167" cy="4654839"/>
          </a:xfrm>
          <a:prstGeom prst="rect">
            <a:avLst/>
          </a:prstGeom>
        </p:spPr>
      </p:pic>
      <p:sp>
        <p:nvSpPr>
          <p:cNvPr id="6" name="TextBox 5"/>
          <p:cNvSpPr txBox="1"/>
          <p:nvPr/>
        </p:nvSpPr>
        <p:spPr>
          <a:xfrm>
            <a:off x="6960871" y="6599468"/>
            <a:ext cx="2943516" cy="258532"/>
          </a:xfrm>
          <a:prstGeom prst="rect">
            <a:avLst/>
          </a:prstGeom>
          <a:noFill/>
        </p:spPr>
        <p:txBody>
          <a:bodyPr wrap="square" rtlCol="0">
            <a:spAutoFit/>
          </a:bodyPr>
          <a:lstStyle/>
          <a:p>
            <a:pPr lvl="0" algn="ctr">
              <a:lnSpc>
                <a:spcPct val="90000"/>
              </a:lnSpc>
              <a:spcBef>
                <a:spcPts val="1000"/>
              </a:spcBef>
            </a:pPr>
            <a:r>
              <a:rPr lang="en-US" sz="1200" b="1" i="1" dirty="0">
                <a:solidFill>
                  <a:prstClr val="black"/>
                </a:solidFill>
              </a:rPr>
              <a:t>Images courtesy of Thomas Moore Jr, MD</a:t>
            </a:r>
          </a:p>
        </p:txBody>
      </p:sp>
    </p:spTree>
    <p:extLst>
      <p:ext uri="{BB962C8B-B14F-4D97-AF65-F5344CB8AC3E}">
        <p14:creationId xmlns:p14="http://schemas.microsoft.com/office/powerpoint/2010/main" val="27575631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Anti-Shock C-Clamp</a:t>
            </a:r>
          </a:p>
        </p:txBody>
      </p:sp>
      <p:pic>
        <p:nvPicPr>
          <p:cNvPr id="5" name="Picture 2" descr="Image">
            <a:extLst>
              <a:ext uri="{FF2B5EF4-FFF2-40B4-BE49-F238E27FC236}">
                <a16:creationId xmlns:a16="http://schemas.microsoft.com/office/drawing/2014/main" id="{2EB69CB3-1914-3741-A053-179E665878A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8101" t="19986" r="9074"/>
          <a:stretch/>
        </p:blipFill>
        <p:spPr bwMode="auto">
          <a:xfrm>
            <a:off x="1268730" y="1745760"/>
            <a:ext cx="5288826" cy="3832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a:extLst>
              <a:ext uri="{FF2B5EF4-FFF2-40B4-BE49-F238E27FC236}">
                <a16:creationId xmlns:a16="http://schemas.microsoft.com/office/drawing/2014/main" id="{5323BC61-2FF9-E742-B3EB-A0FB0094600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41482"/>
          <a:stretch/>
        </p:blipFill>
        <p:spPr bwMode="auto">
          <a:xfrm>
            <a:off x="7228670" y="1745760"/>
            <a:ext cx="4911412" cy="38320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361171" y="5742218"/>
            <a:ext cx="2943516" cy="258532"/>
          </a:xfrm>
          <a:prstGeom prst="rect">
            <a:avLst/>
          </a:prstGeom>
          <a:noFill/>
        </p:spPr>
        <p:txBody>
          <a:bodyPr wrap="square" rtlCol="0">
            <a:spAutoFit/>
          </a:bodyPr>
          <a:lstStyle/>
          <a:p>
            <a:pPr lvl="0" algn="ctr">
              <a:lnSpc>
                <a:spcPct val="90000"/>
              </a:lnSpc>
              <a:spcBef>
                <a:spcPts val="1000"/>
              </a:spcBef>
            </a:pPr>
            <a:r>
              <a:rPr lang="en-US" sz="1200" b="1" i="1" dirty="0">
                <a:solidFill>
                  <a:prstClr val="black"/>
                </a:solidFill>
              </a:rPr>
              <a:t>Images courtesy of Thomas Moore Jr, MD</a:t>
            </a:r>
          </a:p>
        </p:txBody>
      </p:sp>
    </p:spTree>
    <p:extLst>
      <p:ext uri="{BB962C8B-B14F-4D97-AF65-F5344CB8AC3E}">
        <p14:creationId xmlns:p14="http://schemas.microsoft.com/office/powerpoint/2010/main" val="20660560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Pelvic Packing</a:t>
            </a:r>
          </a:p>
        </p:txBody>
      </p:sp>
      <p:sp>
        <p:nvSpPr>
          <p:cNvPr id="3" name="Content Placeholder 2"/>
          <p:cNvSpPr>
            <a:spLocks noGrp="1"/>
          </p:cNvSpPr>
          <p:nvPr>
            <p:ph idx="1"/>
          </p:nvPr>
        </p:nvSpPr>
        <p:spPr>
          <a:xfrm>
            <a:off x="838200" y="1825625"/>
            <a:ext cx="6268453" cy="4351338"/>
          </a:xfrm>
        </p:spPr>
        <p:txBody>
          <a:bodyPr/>
          <a:lstStyle/>
          <a:p>
            <a:r>
              <a:rPr lang="en-US" dirty="0"/>
              <a:t>Can be done in conjunction with </a:t>
            </a:r>
            <a:r>
              <a:rPr lang="en-US" dirty="0" err="1"/>
              <a:t>ExLap</a:t>
            </a:r>
            <a:endParaRPr lang="en-US" dirty="0"/>
          </a:p>
          <a:p>
            <a:r>
              <a:rPr lang="en-US" dirty="0"/>
              <a:t>To be effective, must have pelvic stability (</a:t>
            </a:r>
            <a:r>
              <a:rPr lang="en-US" dirty="0" err="1"/>
              <a:t>ExFix</a:t>
            </a:r>
            <a:r>
              <a:rPr lang="en-US" dirty="0"/>
              <a:t> or C-clamp)</a:t>
            </a:r>
          </a:p>
          <a:p>
            <a:r>
              <a:rPr lang="en-US" dirty="0"/>
              <a:t>Limited centers perform this routinely in USA</a:t>
            </a:r>
          </a:p>
          <a:p>
            <a:r>
              <a:rPr lang="en-US" dirty="0"/>
              <a:t>Pack in space of </a:t>
            </a:r>
            <a:r>
              <a:rPr lang="en-US" dirty="0" err="1"/>
              <a:t>Retzius</a:t>
            </a:r>
            <a:r>
              <a:rPr lang="en-US" dirty="0"/>
              <a:t>, </a:t>
            </a:r>
            <a:r>
              <a:rPr lang="en-US" dirty="0" err="1"/>
              <a:t>paravesicular</a:t>
            </a:r>
            <a:r>
              <a:rPr lang="en-US" dirty="0"/>
              <a:t> gutters, true pelvis</a:t>
            </a:r>
          </a:p>
          <a:p>
            <a:pPr marL="0" indent="0">
              <a:buNone/>
            </a:pPr>
            <a:endParaRPr lang="en-US" b="1" dirty="0"/>
          </a:p>
        </p:txBody>
      </p:sp>
      <p:pic>
        <p:nvPicPr>
          <p:cNvPr id="4" name="Picture 4" descr="Smasher1.tif                                                   0001E3ACMacintosh HD                   ABA78158:">
            <a:extLst>
              <a:ext uri="{FF2B5EF4-FFF2-40B4-BE49-F238E27FC236}">
                <a16:creationId xmlns:a16="http://schemas.microsoft.com/office/drawing/2014/main" id="{6A62476F-1DF2-5347-9834-3070C1AFD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6653" y="1339516"/>
            <a:ext cx="4779981" cy="417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585753" y="5518484"/>
            <a:ext cx="2606247" cy="265331"/>
          </a:xfrm>
          <a:prstGeom prst="rect">
            <a:avLst/>
          </a:prstGeom>
          <a:noFill/>
        </p:spPr>
        <p:txBody>
          <a:bodyPr wrap="square" rtlCol="0">
            <a:spAutoFit/>
          </a:bodyPr>
          <a:lstStyle/>
          <a:p>
            <a:pPr lvl="0" algn="ctr">
              <a:lnSpc>
                <a:spcPct val="90000"/>
              </a:lnSpc>
              <a:spcBef>
                <a:spcPts val="1000"/>
              </a:spcBef>
            </a:pPr>
            <a:r>
              <a:rPr lang="en-US" sz="1200" b="1" i="1" dirty="0">
                <a:solidFill>
                  <a:prstClr val="black"/>
                </a:solidFill>
              </a:rPr>
              <a:t>Courtesy of Sean Nork, MD</a:t>
            </a:r>
          </a:p>
        </p:txBody>
      </p:sp>
    </p:spTree>
    <p:extLst>
      <p:ext uri="{BB962C8B-B14F-4D97-AF65-F5344CB8AC3E}">
        <p14:creationId xmlns:p14="http://schemas.microsoft.com/office/powerpoint/2010/main" val="3435901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Resuscitative SI Screw Placement</a:t>
            </a:r>
          </a:p>
        </p:txBody>
      </p:sp>
      <p:sp>
        <p:nvSpPr>
          <p:cNvPr id="3" name="Content Placeholder 2"/>
          <p:cNvSpPr>
            <a:spLocks noGrp="1"/>
          </p:cNvSpPr>
          <p:nvPr>
            <p:ph idx="1"/>
          </p:nvPr>
        </p:nvSpPr>
        <p:spPr>
          <a:xfrm>
            <a:off x="838200" y="1825625"/>
            <a:ext cx="6868886" cy="4351338"/>
          </a:xfrm>
        </p:spPr>
        <p:txBody>
          <a:bodyPr>
            <a:normAutofit/>
          </a:bodyPr>
          <a:lstStyle/>
          <a:p>
            <a:r>
              <a:rPr lang="en-US" dirty="0"/>
              <a:t>As alternative to external fixation, c-clamp or binders, can emergently place SI screws to effectively reduce pelvic volume</a:t>
            </a:r>
          </a:p>
          <a:p>
            <a:r>
              <a:rPr lang="en-US" dirty="0"/>
              <a:t>In experienced hands, can be done as quickly as other methods of stabilization</a:t>
            </a:r>
          </a:p>
          <a:p>
            <a:pPr marL="0" indent="0">
              <a:buNone/>
            </a:pPr>
            <a:endParaRPr lang="en-US" b="1" dirty="0"/>
          </a:p>
        </p:txBody>
      </p:sp>
    </p:spTree>
    <p:extLst>
      <p:ext uri="{BB962C8B-B14F-4D97-AF65-F5344CB8AC3E}">
        <p14:creationId xmlns:p14="http://schemas.microsoft.com/office/powerpoint/2010/main" val="26622255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Resuscitative SI Screw Placement</a:t>
            </a:r>
          </a:p>
        </p:txBody>
      </p:sp>
      <p:pic>
        <p:nvPicPr>
          <p:cNvPr id="6" name="Picture Placeholder 1" descr="FIGURE 1">
            <a:extLst>
              <a:ext uri="{FF2B5EF4-FFF2-40B4-BE49-F238E27FC236}">
                <a16:creationId xmlns:a16="http://schemas.microsoft.com/office/drawing/2014/main" id="{8CC9ADF5-D8AE-284E-B645-FBBCBAB4AEBC}"/>
              </a:ext>
            </a:extLst>
          </p:cNvPr>
          <p:cNvPicPr>
            <a:picLocks noChangeAspect="1"/>
          </p:cNvPicPr>
          <p:nvPr/>
        </p:nvPicPr>
        <p:blipFill>
          <a:blip r:embed="rId2"/>
          <a:stretch>
            <a:fillRect/>
          </a:stretch>
        </p:blipFill>
        <p:spPr>
          <a:xfrm>
            <a:off x="1443824" y="1293876"/>
            <a:ext cx="8855464" cy="3984959"/>
          </a:xfrm>
          <a:prstGeom prst="rect">
            <a:avLst/>
          </a:prstGeom>
        </p:spPr>
      </p:pic>
      <p:sp>
        <p:nvSpPr>
          <p:cNvPr id="7" name="Rectangle 6">
            <a:extLst>
              <a:ext uri="{FF2B5EF4-FFF2-40B4-BE49-F238E27FC236}">
                <a16:creationId xmlns:a16="http://schemas.microsoft.com/office/drawing/2014/main" id="{33D4E3E8-4D1C-504E-8DE3-4CD525BAD3CC}"/>
              </a:ext>
            </a:extLst>
          </p:cNvPr>
          <p:cNvSpPr/>
          <p:nvPr/>
        </p:nvSpPr>
        <p:spPr>
          <a:xfrm>
            <a:off x="1026695" y="5317484"/>
            <a:ext cx="10740205" cy="1200329"/>
          </a:xfrm>
          <a:prstGeom prst="rect">
            <a:avLst/>
          </a:prstGeom>
        </p:spPr>
        <p:txBody>
          <a:bodyPr wrap="square">
            <a:spAutoFit/>
          </a:bodyPr>
          <a:lstStyle/>
          <a:p>
            <a:r>
              <a:rPr lang="en-US" dirty="0"/>
              <a:t>Case example of patient with unstable pelvic fracture and pelvic hemorrhage. Both circumferential pelvic sheet and anterior pelvic compressor were ineffective in reducing the pelvis and controlling bleeding. Pelvic inlet fluoroscopic view demonstrates significant sacroiliac joint displacement (A). After placement of anterior pelvic compressor, reduction was improved but still inadequate (B).</a:t>
            </a:r>
          </a:p>
        </p:txBody>
      </p:sp>
      <p:sp>
        <p:nvSpPr>
          <p:cNvPr id="5" name="Rectangle 4"/>
          <p:cNvSpPr/>
          <p:nvPr/>
        </p:nvSpPr>
        <p:spPr>
          <a:xfrm>
            <a:off x="2153917" y="6581001"/>
            <a:ext cx="8485760" cy="276999"/>
          </a:xfrm>
          <a:prstGeom prst="rect">
            <a:avLst/>
          </a:prstGeom>
        </p:spPr>
        <p:txBody>
          <a:bodyPr wrap="square">
            <a:spAutoFit/>
          </a:bodyPr>
          <a:lstStyle/>
          <a:p>
            <a:pPr lvl="0" algn="ctr">
              <a:spcBef>
                <a:spcPts val="1000"/>
              </a:spcBef>
            </a:pPr>
            <a:r>
              <a:rPr lang="en-US" sz="1200" dirty="0">
                <a:solidFill>
                  <a:prstClr val="black"/>
                </a:solidFill>
              </a:rPr>
              <a:t>Gardner MJ, et al. The </a:t>
            </a:r>
            <a:r>
              <a:rPr lang="en-US" sz="1200" dirty="0" err="1">
                <a:solidFill>
                  <a:prstClr val="black"/>
                </a:solidFill>
              </a:rPr>
              <a:t>antishock</a:t>
            </a:r>
            <a:r>
              <a:rPr lang="en-US" sz="1200" dirty="0">
                <a:solidFill>
                  <a:prstClr val="black"/>
                </a:solidFill>
              </a:rPr>
              <a:t> </a:t>
            </a:r>
            <a:r>
              <a:rPr lang="en-US" sz="1200" dirty="0" err="1">
                <a:solidFill>
                  <a:prstClr val="black"/>
                </a:solidFill>
              </a:rPr>
              <a:t>iliosacral</a:t>
            </a:r>
            <a:r>
              <a:rPr lang="en-US" sz="1200" dirty="0">
                <a:solidFill>
                  <a:prstClr val="black"/>
                </a:solidFill>
              </a:rPr>
              <a:t> screw. J </a:t>
            </a:r>
            <a:r>
              <a:rPr lang="en-US" sz="1200" dirty="0" err="1">
                <a:solidFill>
                  <a:prstClr val="black"/>
                </a:solidFill>
              </a:rPr>
              <a:t>Orthop</a:t>
            </a:r>
            <a:r>
              <a:rPr lang="en-US" sz="1200" dirty="0">
                <a:solidFill>
                  <a:prstClr val="black"/>
                </a:solidFill>
              </a:rPr>
              <a:t> Trauma, 24(10):e86-e89, October 2010.</a:t>
            </a:r>
          </a:p>
        </p:txBody>
      </p:sp>
    </p:spTree>
    <p:extLst>
      <p:ext uri="{BB962C8B-B14F-4D97-AF65-F5344CB8AC3E}">
        <p14:creationId xmlns:p14="http://schemas.microsoft.com/office/powerpoint/2010/main" val="28592672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D4E3E8-4D1C-504E-8DE3-4CD525BAD3CC}"/>
              </a:ext>
            </a:extLst>
          </p:cNvPr>
          <p:cNvSpPr/>
          <p:nvPr/>
        </p:nvSpPr>
        <p:spPr>
          <a:xfrm>
            <a:off x="725897" y="5247067"/>
            <a:ext cx="10740205" cy="923330"/>
          </a:xfrm>
          <a:prstGeom prst="rect">
            <a:avLst/>
          </a:prstGeom>
        </p:spPr>
        <p:txBody>
          <a:bodyPr wrap="square">
            <a:spAutoFit/>
          </a:bodyPr>
          <a:lstStyle/>
          <a:p>
            <a:r>
              <a:rPr lang="en-US" dirty="0"/>
              <a:t>The patient underwent antishock </a:t>
            </a:r>
            <a:r>
              <a:rPr lang="en-US" dirty="0" err="1"/>
              <a:t>iliosacral</a:t>
            </a:r>
            <a:r>
              <a:rPr lang="en-US" dirty="0"/>
              <a:t> screw procedure to reduce wide sacroiliac diastasis, as seen on pelvic inlet view (row A) and pelvic outlet view (row B). Starting points and orientations of two screws were planned to allow balanced reduction of sacroiliac joint and safe screw placement.</a:t>
            </a:r>
          </a:p>
        </p:txBody>
      </p:sp>
      <p:pic>
        <p:nvPicPr>
          <p:cNvPr id="5" name="Picture Placeholder 1" descr="FIGURE 2">
            <a:extLst>
              <a:ext uri="{FF2B5EF4-FFF2-40B4-BE49-F238E27FC236}">
                <a16:creationId xmlns:a16="http://schemas.microsoft.com/office/drawing/2014/main" id="{0BA20AF8-C9A8-894A-A4C8-D79C577D818F}"/>
              </a:ext>
            </a:extLst>
          </p:cNvPr>
          <p:cNvPicPr>
            <a:picLocks noChangeAspect="1"/>
          </p:cNvPicPr>
          <p:nvPr/>
        </p:nvPicPr>
        <p:blipFill>
          <a:blip r:embed="rId2"/>
          <a:stretch>
            <a:fillRect/>
          </a:stretch>
        </p:blipFill>
        <p:spPr>
          <a:xfrm>
            <a:off x="2215215" y="285313"/>
            <a:ext cx="7761570" cy="4825109"/>
          </a:xfrm>
          <a:prstGeom prst="rect">
            <a:avLst/>
          </a:prstGeom>
        </p:spPr>
      </p:pic>
      <p:sp>
        <p:nvSpPr>
          <p:cNvPr id="6" name="Rectangle 5"/>
          <p:cNvSpPr/>
          <p:nvPr/>
        </p:nvSpPr>
        <p:spPr>
          <a:xfrm>
            <a:off x="2153917" y="6581001"/>
            <a:ext cx="8485760" cy="276999"/>
          </a:xfrm>
          <a:prstGeom prst="rect">
            <a:avLst/>
          </a:prstGeom>
        </p:spPr>
        <p:txBody>
          <a:bodyPr wrap="square">
            <a:spAutoFit/>
          </a:bodyPr>
          <a:lstStyle/>
          <a:p>
            <a:pPr lvl="0" algn="ctr">
              <a:spcBef>
                <a:spcPts val="1000"/>
              </a:spcBef>
            </a:pPr>
            <a:r>
              <a:rPr lang="en-US" sz="1200" dirty="0">
                <a:solidFill>
                  <a:prstClr val="black"/>
                </a:solidFill>
              </a:rPr>
              <a:t>Gardner MJ, et al. The </a:t>
            </a:r>
            <a:r>
              <a:rPr lang="en-US" sz="1200" dirty="0" err="1">
                <a:solidFill>
                  <a:prstClr val="black"/>
                </a:solidFill>
              </a:rPr>
              <a:t>antishock</a:t>
            </a:r>
            <a:r>
              <a:rPr lang="en-US" sz="1200" dirty="0">
                <a:solidFill>
                  <a:prstClr val="black"/>
                </a:solidFill>
              </a:rPr>
              <a:t> </a:t>
            </a:r>
            <a:r>
              <a:rPr lang="en-US" sz="1200" dirty="0" err="1">
                <a:solidFill>
                  <a:prstClr val="black"/>
                </a:solidFill>
              </a:rPr>
              <a:t>iliosacral</a:t>
            </a:r>
            <a:r>
              <a:rPr lang="en-US" sz="1200" dirty="0">
                <a:solidFill>
                  <a:prstClr val="black"/>
                </a:solidFill>
              </a:rPr>
              <a:t> screw. J </a:t>
            </a:r>
            <a:r>
              <a:rPr lang="en-US" sz="1200" dirty="0" err="1">
                <a:solidFill>
                  <a:prstClr val="black"/>
                </a:solidFill>
              </a:rPr>
              <a:t>Orthop</a:t>
            </a:r>
            <a:r>
              <a:rPr lang="en-US" sz="1200" dirty="0">
                <a:solidFill>
                  <a:prstClr val="black"/>
                </a:solidFill>
              </a:rPr>
              <a:t> Trauma, 24(10):e86-e89, October 2010.</a:t>
            </a:r>
          </a:p>
        </p:txBody>
      </p:sp>
    </p:spTree>
    <p:extLst>
      <p:ext uri="{BB962C8B-B14F-4D97-AF65-F5344CB8AC3E}">
        <p14:creationId xmlns:p14="http://schemas.microsoft.com/office/powerpoint/2010/main" val="307852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Pelvic Anatomy </a:t>
            </a:r>
            <a:r>
              <a:rPr lang="en-US" u="sng" dirty="0"/>
              <a:t>R</a:t>
            </a:r>
            <a:r>
              <a:rPr lang="en-US" b="1" u="sng" dirty="0"/>
              <a:t>eview - Ligaments</a:t>
            </a:r>
          </a:p>
        </p:txBody>
      </p:sp>
      <p:pic>
        <p:nvPicPr>
          <p:cNvPr id="19" name="Picture 18"/>
          <p:cNvPicPr>
            <a:picLocks noChangeAspect="1"/>
          </p:cNvPicPr>
          <p:nvPr/>
        </p:nvPicPr>
        <p:blipFill rotWithShape="1">
          <a:blip r:embed="rId2"/>
          <a:srcRect t="49720"/>
          <a:stretch/>
        </p:blipFill>
        <p:spPr>
          <a:xfrm>
            <a:off x="6217987" y="1665749"/>
            <a:ext cx="5599189" cy="3305170"/>
          </a:xfrm>
          <a:prstGeom prst="rect">
            <a:avLst/>
          </a:prstGeom>
        </p:spPr>
      </p:pic>
      <p:pic>
        <p:nvPicPr>
          <p:cNvPr id="4" name="Picture 3">
            <a:extLst>
              <a:ext uri="{FF2B5EF4-FFF2-40B4-BE49-F238E27FC236}">
                <a16:creationId xmlns:a16="http://schemas.microsoft.com/office/drawing/2014/main" id="{8DC1CD9F-84B5-1F4F-9591-F774C1FE2F0D}"/>
              </a:ext>
            </a:extLst>
          </p:cNvPr>
          <p:cNvPicPr>
            <a:picLocks noChangeAspect="1"/>
          </p:cNvPicPr>
          <p:nvPr/>
        </p:nvPicPr>
        <p:blipFill rotWithShape="1">
          <a:blip r:embed="rId2"/>
          <a:srcRect b="49720"/>
          <a:stretch/>
        </p:blipFill>
        <p:spPr>
          <a:xfrm>
            <a:off x="121859" y="1665749"/>
            <a:ext cx="5974141" cy="3526501"/>
          </a:xfrm>
          <a:prstGeom prst="rect">
            <a:avLst/>
          </a:prstGeom>
        </p:spPr>
      </p:pic>
      <p:sp>
        <p:nvSpPr>
          <p:cNvPr id="5" name="TextBox 4"/>
          <p:cNvSpPr txBox="1"/>
          <p:nvPr/>
        </p:nvSpPr>
        <p:spPr>
          <a:xfrm>
            <a:off x="1802476" y="6599468"/>
            <a:ext cx="8138160" cy="258532"/>
          </a:xfrm>
          <a:prstGeom prst="rect">
            <a:avLst/>
          </a:prstGeom>
          <a:noFill/>
        </p:spPr>
        <p:txBody>
          <a:bodyPr wrap="square" rtlCol="0">
            <a:spAutoFit/>
          </a:bodyPr>
          <a:lstStyle/>
          <a:p>
            <a:pPr lvl="0" algn="ctr">
              <a:lnSpc>
                <a:spcPct val="90000"/>
              </a:lnSpc>
              <a:spcBef>
                <a:spcPts val="1000"/>
              </a:spcBef>
            </a:pPr>
            <a:r>
              <a:rPr lang="en-US" sz="1200" dirty="0">
                <a:solidFill>
                  <a:prstClr val="black"/>
                </a:solidFill>
              </a:rPr>
              <a:t>Agarwal A, 49:Pelvic ring injuries in Rockwood and Green’s Fractures in Adults, 9e, </a:t>
            </a:r>
            <a:r>
              <a:rPr lang="en-US" sz="1200" dirty="0" err="1">
                <a:solidFill>
                  <a:prstClr val="black"/>
                </a:solidFill>
              </a:rPr>
              <a:t>Tornetta</a:t>
            </a:r>
            <a:r>
              <a:rPr lang="en-US" sz="1200" dirty="0">
                <a:solidFill>
                  <a:prstClr val="black"/>
                </a:solidFill>
              </a:rPr>
              <a:t> et al (</a:t>
            </a:r>
            <a:r>
              <a:rPr lang="en-US" sz="1200" dirty="0" err="1">
                <a:solidFill>
                  <a:prstClr val="black"/>
                </a:solidFill>
              </a:rPr>
              <a:t>eds</a:t>
            </a:r>
            <a:r>
              <a:rPr lang="en-US" sz="1200" dirty="0">
                <a:solidFill>
                  <a:prstClr val="black"/>
                </a:solidFill>
              </a:rPr>
              <a:t>), Wolters Kluwer 2020.</a:t>
            </a:r>
          </a:p>
        </p:txBody>
      </p:sp>
      <p:sp>
        <p:nvSpPr>
          <p:cNvPr id="3" name="TextBox 2"/>
          <p:cNvSpPr txBox="1"/>
          <p:nvPr/>
        </p:nvSpPr>
        <p:spPr>
          <a:xfrm>
            <a:off x="121859" y="5202479"/>
            <a:ext cx="5593080" cy="1107996"/>
          </a:xfrm>
          <a:prstGeom prst="rect">
            <a:avLst/>
          </a:prstGeom>
          <a:noFill/>
        </p:spPr>
        <p:txBody>
          <a:bodyPr wrap="square" rtlCol="0">
            <a:spAutoFit/>
          </a:bodyPr>
          <a:lstStyle/>
          <a:p>
            <a:r>
              <a:rPr lang="en-US" sz="1200" b="1" dirty="0"/>
              <a:t>Anterior view – ligaments intact on right side, with the sacrospinous and ILL (lumbosacral band) removed on the left side for better visualization of underlying structures (</a:t>
            </a:r>
            <a:r>
              <a:rPr lang="en-US" sz="1200" b="1" dirty="0" err="1"/>
              <a:t>sacrotuberous</a:t>
            </a:r>
            <a:r>
              <a:rPr lang="en-US" sz="1200" b="1" dirty="0"/>
              <a:t>, lateral coccygeal, and full visualization of anterior sacroiliac ligaments).</a:t>
            </a:r>
            <a:endParaRPr lang="en-US" sz="1200" dirty="0"/>
          </a:p>
          <a:p>
            <a:endParaRPr lang="en-US" dirty="0"/>
          </a:p>
        </p:txBody>
      </p:sp>
      <p:sp>
        <p:nvSpPr>
          <p:cNvPr id="7" name="TextBox 6"/>
          <p:cNvSpPr txBox="1"/>
          <p:nvPr/>
        </p:nvSpPr>
        <p:spPr>
          <a:xfrm>
            <a:off x="6224096" y="5202479"/>
            <a:ext cx="5593080" cy="1107996"/>
          </a:xfrm>
          <a:prstGeom prst="rect">
            <a:avLst/>
          </a:prstGeom>
          <a:noFill/>
        </p:spPr>
        <p:txBody>
          <a:bodyPr wrap="square" rtlCol="0">
            <a:spAutoFit/>
          </a:bodyPr>
          <a:lstStyle/>
          <a:p>
            <a:r>
              <a:rPr lang="en-US" sz="1200" b="1" dirty="0"/>
              <a:t>Posterior view – ligaments intact on right side, with the long posterior sacroiliac and </a:t>
            </a:r>
            <a:r>
              <a:rPr lang="en-US" sz="1200" b="1" dirty="0" err="1"/>
              <a:t>sacrotuberous</a:t>
            </a:r>
            <a:r>
              <a:rPr lang="en-US" sz="1200" b="1" dirty="0"/>
              <a:t> ligaments removed on left side for better visualization of underlying structures (sacrospinous, interosseous sacroiliac, and short posterior sacroiliac ligaments).</a:t>
            </a:r>
            <a:endParaRPr lang="en-US" sz="1200" dirty="0"/>
          </a:p>
          <a:p>
            <a:endParaRPr lang="en-US" dirty="0"/>
          </a:p>
        </p:txBody>
      </p:sp>
    </p:spTree>
    <p:extLst>
      <p:ext uri="{BB962C8B-B14F-4D97-AF65-F5344CB8AC3E}">
        <p14:creationId xmlns:p14="http://schemas.microsoft.com/office/powerpoint/2010/main" val="88292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Role of Angiography</a:t>
            </a:r>
          </a:p>
        </p:txBody>
      </p:sp>
      <p:sp>
        <p:nvSpPr>
          <p:cNvPr id="3" name="Content Placeholder 2"/>
          <p:cNvSpPr>
            <a:spLocks noGrp="1"/>
          </p:cNvSpPr>
          <p:nvPr>
            <p:ph idx="1"/>
          </p:nvPr>
        </p:nvSpPr>
        <p:spPr/>
        <p:txBody>
          <a:bodyPr/>
          <a:lstStyle/>
          <a:p>
            <a:r>
              <a:rPr lang="en-US" dirty="0"/>
              <a:t>Institution dependent, but trend toward more utilization </a:t>
            </a:r>
          </a:p>
          <a:p>
            <a:r>
              <a:rPr lang="en-US" dirty="0"/>
              <a:t>Historic effectiveness questioned given pelvic bleeding more commonly venous</a:t>
            </a:r>
          </a:p>
          <a:p>
            <a:r>
              <a:rPr lang="en-US" dirty="0"/>
              <a:t>Evidence supports angiography in the persistently unstable patient with pelvic fracture</a:t>
            </a:r>
          </a:p>
          <a:p>
            <a:r>
              <a:rPr lang="en-US" dirty="0"/>
              <a:t>If CT shows contrast extravasation, proceed with </a:t>
            </a:r>
            <a:r>
              <a:rPr lang="en-US" dirty="0" err="1"/>
              <a:t>angio</a:t>
            </a:r>
            <a:endParaRPr lang="en-US" dirty="0"/>
          </a:p>
          <a:p>
            <a:endParaRPr lang="en-US" dirty="0"/>
          </a:p>
          <a:p>
            <a:r>
              <a:rPr lang="en-US" dirty="0"/>
              <a:t>Majority of arterial injuries involve internal iliac and its branches</a:t>
            </a:r>
          </a:p>
          <a:p>
            <a:pPr lvl="1"/>
            <a:r>
              <a:rPr lang="en-US" dirty="0"/>
              <a:t>Superior gluteal, internal pudendal, obturator</a:t>
            </a:r>
          </a:p>
          <a:p>
            <a:pPr lvl="1"/>
            <a:endParaRPr lang="en-US" b="1" dirty="0"/>
          </a:p>
          <a:p>
            <a:pPr marL="0" indent="0">
              <a:buNone/>
            </a:pPr>
            <a:endParaRPr lang="en-US" b="1" dirty="0"/>
          </a:p>
        </p:txBody>
      </p:sp>
    </p:spTree>
    <p:extLst>
      <p:ext uri="{BB962C8B-B14F-4D97-AF65-F5344CB8AC3E}">
        <p14:creationId xmlns:p14="http://schemas.microsoft.com/office/powerpoint/2010/main" val="2566758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01D20F7-484F-DD4F-AF11-EF3D44D33B58}"/>
              </a:ext>
            </a:extLst>
          </p:cNvPr>
          <p:cNvSpPr txBox="1"/>
          <p:nvPr/>
        </p:nvSpPr>
        <p:spPr>
          <a:xfrm>
            <a:off x="6951745" y="1674674"/>
            <a:ext cx="4261687" cy="1323439"/>
          </a:xfrm>
          <a:prstGeom prst="rect">
            <a:avLst/>
          </a:prstGeom>
          <a:noFill/>
        </p:spPr>
        <p:txBody>
          <a:bodyPr wrap="square" rtlCol="0">
            <a:spAutoFit/>
          </a:bodyPr>
          <a:lstStyle/>
          <a:p>
            <a:r>
              <a:rPr lang="en-US" sz="2000" dirty="0"/>
              <a:t>Emergent angiography demonstrated left superior gluteal artery disruption (arrow) and multiple areas of petechial bleeding.</a:t>
            </a:r>
          </a:p>
        </p:txBody>
      </p:sp>
      <p:pic>
        <p:nvPicPr>
          <p:cNvPr id="10" name="Picture Placeholder 1" descr="FIGURE 6">
            <a:extLst>
              <a:ext uri="{FF2B5EF4-FFF2-40B4-BE49-F238E27FC236}">
                <a16:creationId xmlns:a16="http://schemas.microsoft.com/office/drawing/2014/main" id="{BE47F0C3-E3AF-0F41-A2A1-F5FADFE68FC1}"/>
              </a:ext>
            </a:extLst>
          </p:cNvPr>
          <p:cNvPicPr>
            <a:picLocks noChangeAspect="1"/>
          </p:cNvPicPr>
          <p:nvPr/>
        </p:nvPicPr>
        <p:blipFill>
          <a:blip r:embed="rId2"/>
          <a:stretch>
            <a:fillRect/>
          </a:stretch>
        </p:blipFill>
        <p:spPr>
          <a:xfrm>
            <a:off x="418700" y="571499"/>
            <a:ext cx="5998142" cy="6162475"/>
          </a:xfrm>
          <a:prstGeom prst="rect">
            <a:avLst/>
          </a:prstGeom>
        </p:spPr>
      </p:pic>
      <p:sp>
        <p:nvSpPr>
          <p:cNvPr id="4" name="Rectangle 3"/>
          <p:cNvSpPr/>
          <p:nvPr/>
        </p:nvSpPr>
        <p:spPr>
          <a:xfrm>
            <a:off x="6736882" y="5838051"/>
            <a:ext cx="4043300" cy="646331"/>
          </a:xfrm>
          <a:prstGeom prst="rect">
            <a:avLst/>
          </a:prstGeom>
        </p:spPr>
        <p:txBody>
          <a:bodyPr wrap="square">
            <a:spAutoFit/>
          </a:bodyPr>
          <a:lstStyle/>
          <a:p>
            <a:pPr lvl="0">
              <a:spcBef>
                <a:spcPts val="1000"/>
              </a:spcBef>
            </a:pPr>
            <a:r>
              <a:rPr lang="en-US" sz="1200" dirty="0">
                <a:solidFill>
                  <a:prstClr val="black"/>
                </a:solidFill>
              </a:rPr>
              <a:t>Gardner MJ, et al. Percutaneous pelvic fixation using working portals in a circumferential pelvic </a:t>
            </a:r>
            <a:r>
              <a:rPr lang="en-US" sz="1200" dirty="0" err="1">
                <a:solidFill>
                  <a:prstClr val="black"/>
                </a:solidFill>
              </a:rPr>
              <a:t>antishock</a:t>
            </a:r>
            <a:r>
              <a:rPr lang="en-US" sz="1200" dirty="0">
                <a:solidFill>
                  <a:prstClr val="black"/>
                </a:solidFill>
              </a:rPr>
              <a:t> sheet. J </a:t>
            </a:r>
            <a:r>
              <a:rPr lang="en-US" sz="1200" dirty="0" err="1">
                <a:solidFill>
                  <a:prstClr val="black"/>
                </a:solidFill>
              </a:rPr>
              <a:t>Orthop</a:t>
            </a:r>
            <a:r>
              <a:rPr lang="en-US" sz="1200" dirty="0">
                <a:solidFill>
                  <a:prstClr val="black"/>
                </a:solidFill>
              </a:rPr>
              <a:t> Trauma, 23(9):668-674, October 2009.</a:t>
            </a:r>
          </a:p>
        </p:txBody>
      </p:sp>
    </p:spTree>
    <p:extLst>
      <p:ext uri="{BB962C8B-B14F-4D97-AF65-F5344CB8AC3E}">
        <p14:creationId xmlns:p14="http://schemas.microsoft.com/office/powerpoint/2010/main" val="249466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descr="FIGURE 2">
            <a:extLst>
              <a:ext uri="{FF2B5EF4-FFF2-40B4-BE49-F238E27FC236}">
                <a16:creationId xmlns:a16="http://schemas.microsoft.com/office/drawing/2014/main" id="{E1B564EC-0780-C54C-87EB-2C8F8A198023}"/>
              </a:ext>
            </a:extLst>
          </p:cNvPr>
          <p:cNvPicPr>
            <a:picLocks noChangeAspect="1"/>
          </p:cNvPicPr>
          <p:nvPr/>
        </p:nvPicPr>
        <p:blipFill>
          <a:blip r:embed="rId2"/>
          <a:stretch>
            <a:fillRect/>
          </a:stretch>
        </p:blipFill>
        <p:spPr>
          <a:xfrm>
            <a:off x="2296377" y="22729"/>
            <a:ext cx="3542949" cy="6835272"/>
          </a:xfrm>
          <a:prstGeom prst="rect">
            <a:avLst/>
          </a:prstGeom>
        </p:spPr>
      </p:pic>
      <p:sp>
        <p:nvSpPr>
          <p:cNvPr id="9" name="TextBox 8">
            <a:extLst>
              <a:ext uri="{FF2B5EF4-FFF2-40B4-BE49-F238E27FC236}">
                <a16:creationId xmlns:a16="http://schemas.microsoft.com/office/drawing/2014/main" id="{001D20F7-484F-DD4F-AF11-EF3D44D33B58}"/>
              </a:ext>
            </a:extLst>
          </p:cNvPr>
          <p:cNvSpPr txBox="1"/>
          <p:nvPr/>
        </p:nvSpPr>
        <p:spPr>
          <a:xfrm>
            <a:off x="6951745" y="1674674"/>
            <a:ext cx="4000857" cy="2862322"/>
          </a:xfrm>
          <a:prstGeom prst="rect">
            <a:avLst/>
          </a:prstGeom>
          <a:noFill/>
        </p:spPr>
        <p:txBody>
          <a:bodyPr wrap="square" rtlCol="0">
            <a:spAutoFit/>
          </a:bodyPr>
          <a:lstStyle/>
          <a:p>
            <a:r>
              <a:rPr lang="en-US" sz="2000" b="1" dirty="0"/>
              <a:t>A. </a:t>
            </a:r>
            <a:r>
              <a:rPr lang="en-US" sz="2000" dirty="0"/>
              <a:t>Angiography shows that the most brisk bleeding is from the left superior gluteal artery. </a:t>
            </a:r>
          </a:p>
          <a:p>
            <a:endParaRPr lang="en-US" sz="2000" b="1" dirty="0"/>
          </a:p>
          <a:p>
            <a:r>
              <a:rPr lang="en-US" sz="2000" b="1" dirty="0"/>
              <a:t>B. </a:t>
            </a:r>
            <a:r>
              <a:rPr lang="en-US" sz="2000" dirty="0"/>
              <a:t>Status postembolization, with coil in the superior gluteal artery (solid arrow). Bleeding also noted from anterior division of the internal iliac artery (dashed arrow).</a:t>
            </a:r>
          </a:p>
        </p:txBody>
      </p:sp>
      <p:sp>
        <p:nvSpPr>
          <p:cNvPr id="4" name="Rectangle 3"/>
          <p:cNvSpPr/>
          <p:nvPr/>
        </p:nvSpPr>
        <p:spPr>
          <a:xfrm>
            <a:off x="6096802" y="6066651"/>
            <a:ext cx="4043300" cy="646331"/>
          </a:xfrm>
          <a:prstGeom prst="rect">
            <a:avLst/>
          </a:prstGeom>
        </p:spPr>
        <p:txBody>
          <a:bodyPr wrap="square">
            <a:spAutoFit/>
          </a:bodyPr>
          <a:lstStyle/>
          <a:p>
            <a:pPr lvl="0">
              <a:spcBef>
                <a:spcPts val="1000"/>
              </a:spcBef>
            </a:pPr>
            <a:r>
              <a:rPr lang="en-US" sz="1200" dirty="0">
                <a:solidFill>
                  <a:prstClr val="black"/>
                </a:solidFill>
              </a:rPr>
              <a:t>Schaller TM, et al. Skin breakdown following circumferential pelvic </a:t>
            </a:r>
            <a:r>
              <a:rPr lang="en-US" sz="1200" dirty="0" err="1">
                <a:solidFill>
                  <a:prstClr val="black"/>
                </a:solidFill>
              </a:rPr>
              <a:t>antishock</a:t>
            </a:r>
            <a:r>
              <a:rPr lang="en-US" sz="1200" dirty="0">
                <a:solidFill>
                  <a:prstClr val="black"/>
                </a:solidFill>
              </a:rPr>
              <a:t> sheeting: a case report. J </a:t>
            </a:r>
            <a:r>
              <a:rPr lang="en-US" sz="1200" dirty="0" err="1">
                <a:solidFill>
                  <a:prstClr val="black"/>
                </a:solidFill>
              </a:rPr>
              <a:t>Orthop</a:t>
            </a:r>
            <a:r>
              <a:rPr lang="en-US" sz="1200" dirty="0">
                <a:solidFill>
                  <a:prstClr val="black"/>
                </a:solidFill>
              </a:rPr>
              <a:t> Trauma, 19(9):661-665, October 2005.</a:t>
            </a:r>
          </a:p>
        </p:txBody>
      </p:sp>
    </p:spTree>
    <p:extLst>
      <p:ext uri="{BB962C8B-B14F-4D97-AF65-F5344CB8AC3E}">
        <p14:creationId xmlns:p14="http://schemas.microsoft.com/office/powerpoint/2010/main" val="362976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Role of Angiography</a:t>
            </a:r>
          </a:p>
        </p:txBody>
      </p:sp>
      <p:sp>
        <p:nvSpPr>
          <p:cNvPr id="4" name="TextBox 3">
            <a:extLst>
              <a:ext uri="{FF2B5EF4-FFF2-40B4-BE49-F238E27FC236}">
                <a16:creationId xmlns:a16="http://schemas.microsoft.com/office/drawing/2014/main" id="{23544D19-CBEE-E949-9124-273072759E87}"/>
              </a:ext>
            </a:extLst>
          </p:cNvPr>
          <p:cNvSpPr txBox="1"/>
          <p:nvPr/>
        </p:nvSpPr>
        <p:spPr>
          <a:xfrm>
            <a:off x="276873" y="2095509"/>
            <a:ext cx="5851212" cy="461665"/>
          </a:xfrm>
          <a:prstGeom prst="rect">
            <a:avLst/>
          </a:prstGeom>
          <a:solidFill>
            <a:schemeClr val="accent4"/>
          </a:solidFill>
        </p:spPr>
        <p:txBody>
          <a:bodyPr wrap="square" rtlCol="0">
            <a:spAutoFit/>
          </a:bodyPr>
          <a:lstStyle/>
          <a:p>
            <a:r>
              <a:rPr lang="en-US" sz="2400" b="1" dirty="0"/>
              <a:t>Hypotensive with stable fracture pattern</a:t>
            </a:r>
          </a:p>
        </p:txBody>
      </p:sp>
      <p:sp>
        <p:nvSpPr>
          <p:cNvPr id="5" name="TextBox 4">
            <a:extLst>
              <a:ext uri="{FF2B5EF4-FFF2-40B4-BE49-F238E27FC236}">
                <a16:creationId xmlns:a16="http://schemas.microsoft.com/office/drawing/2014/main" id="{4F1663DE-A4F7-524E-B769-7A0541C96F9C}"/>
              </a:ext>
            </a:extLst>
          </p:cNvPr>
          <p:cNvSpPr txBox="1"/>
          <p:nvPr/>
        </p:nvSpPr>
        <p:spPr>
          <a:xfrm>
            <a:off x="276873" y="3830054"/>
            <a:ext cx="5851212" cy="1938992"/>
          </a:xfrm>
          <a:prstGeom prst="rect">
            <a:avLst/>
          </a:prstGeom>
          <a:solidFill>
            <a:schemeClr val="accent4"/>
          </a:solidFill>
        </p:spPr>
        <p:txBody>
          <a:bodyPr wrap="square" rtlCol="0">
            <a:spAutoFit/>
          </a:bodyPr>
          <a:lstStyle/>
          <a:p>
            <a:pPr marL="342900" indent="-342900">
              <a:buFont typeface="Arial" panose="020B0604020202020204" pitchFamily="34" charset="0"/>
              <a:buChar char="•"/>
            </a:pPr>
            <a:r>
              <a:rPr lang="en-US" sz="2400" b="1" dirty="0"/>
              <a:t>Hypotensive with unstable fracture pattern</a:t>
            </a:r>
          </a:p>
          <a:p>
            <a:pPr marL="342900" indent="-342900">
              <a:buFont typeface="Arial" panose="020B0604020202020204" pitchFamily="34" charset="0"/>
              <a:buChar char="•"/>
            </a:pPr>
            <a:r>
              <a:rPr lang="en-US" sz="2400" b="1" dirty="0"/>
              <a:t>Transient responder after binder placement</a:t>
            </a:r>
          </a:p>
          <a:p>
            <a:pPr marL="342900" indent="-342900">
              <a:buFont typeface="Arial" panose="020B0604020202020204" pitchFamily="34" charset="0"/>
              <a:buChar char="•"/>
            </a:pPr>
            <a:r>
              <a:rPr lang="en-US" sz="2400" b="1" dirty="0"/>
              <a:t>CT evidence of contrast extravasation</a:t>
            </a:r>
          </a:p>
        </p:txBody>
      </p:sp>
      <p:sp>
        <p:nvSpPr>
          <p:cNvPr id="9" name="TextBox 8">
            <a:extLst>
              <a:ext uri="{FF2B5EF4-FFF2-40B4-BE49-F238E27FC236}">
                <a16:creationId xmlns:a16="http://schemas.microsoft.com/office/drawing/2014/main" id="{716E6FC4-A0A5-4E4E-AAFF-6FB28D3AA36F}"/>
              </a:ext>
            </a:extLst>
          </p:cNvPr>
          <p:cNvSpPr txBox="1"/>
          <p:nvPr/>
        </p:nvSpPr>
        <p:spPr>
          <a:xfrm>
            <a:off x="7876674" y="1726176"/>
            <a:ext cx="3882188" cy="1200329"/>
          </a:xfrm>
          <a:prstGeom prst="rect">
            <a:avLst/>
          </a:prstGeom>
          <a:solidFill>
            <a:schemeClr val="accent5">
              <a:lumMod val="60000"/>
              <a:lumOff val="40000"/>
            </a:schemeClr>
          </a:solidFill>
        </p:spPr>
        <p:txBody>
          <a:bodyPr wrap="square" rtlCol="0">
            <a:spAutoFit/>
          </a:bodyPr>
          <a:lstStyle/>
          <a:p>
            <a:pPr marL="342900" indent="-342900">
              <a:buFont typeface="Arial" panose="020B0604020202020204" pitchFamily="34" charset="0"/>
              <a:buChar char="•"/>
            </a:pPr>
            <a:r>
              <a:rPr lang="en-US" sz="2400" b="1" dirty="0"/>
              <a:t>Look for other source of hemorrhage</a:t>
            </a:r>
          </a:p>
          <a:p>
            <a:pPr marL="342900" indent="-342900">
              <a:buFont typeface="Arial" panose="020B0604020202020204" pitchFamily="34" charset="0"/>
              <a:buChar char="•"/>
            </a:pPr>
            <a:r>
              <a:rPr lang="en-US" sz="2400" b="1" dirty="0"/>
              <a:t>Proceed to laparotomy</a:t>
            </a:r>
          </a:p>
        </p:txBody>
      </p:sp>
      <p:sp>
        <p:nvSpPr>
          <p:cNvPr id="10" name="TextBox 9">
            <a:extLst>
              <a:ext uri="{FF2B5EF4-FFF2-40B4-BE49-F238E27FC236}">
                <a16:creationId xmlns:a16="http://schemas.microsoft.com/office/drawing/2014/main" id="{3E537C89-99F7-6E40-895E-4364DCF9A85B}"/>
              </a:ext>
            </a:extLst>
          </p:cNvPr>
          <p:cNvSpPr txBox="1"/>
          <p:nvPr/>
        </p:nvSpPr>
        <p:spPr>
          <a:xfrm>
            <a:off x="7876673" y="4568717"/>
            <a:ext cx="3882189" cy="461665"/>
          </a:xfrm>
          <a:prstGeom prst="rect">
            <a:avLst/>
          </a:prstGeom>
          <a:solidFill>
            <a:schemeClr val="accent5">
              <a:lumMod val="60000"/>
              <a:lumOff val="40000"/>
            </a:schemeClr>
          </a:solidFill>
        </p:spPr>
        <p:txBody>
          <a:bodyPr wrap="square" rtlCol="0">
            <a:spAutoFit/>
          </a:bodyPr>
          <a:lstStyle/>
          <a:p>
            <a:pPr marL="342900" indent="-342900">
              <a:buFont typeface="Arial" panose="020B0604020202020204" pitchFamily="34" charset="0"/>
              <a:buChar char="•"/>
            </a:pPr>
            <a:r>
              <a:rPr lang="en-US" sz="2400" b="1" dirty="0"/>
              <a:t>Proceed to </a:t>
            </a:r>
            <a:r>
              <a:rPr lang="en-US" sz="2400" b="1" dirty="0" err="1"/>
              <a:t>angio</a:t>
            </a:r>
            <a:endParaRPr lang="en-US" sz="2400" b="1" dirty="0"/>
          </a:p>
        </p:txBody>
      </p:sp>
      <p:sp>
        <p:nvSpPr>
          <p:cNvPr id="11" name="Right Arrow 10">
            <a:extLst>
              <a:ext uri="{FF2B5EF4-FFF2-40B4-BE49-F238E27FC236}">
                <a16:creationId xmlns:a16="http://schemas.microsoft.com/office/drawing/2014/main" id="{57D84A0E-5275-884E-8DF0-EBDF7D19EE9F}"/>
              </a:ext>
            </a:extLst>
          </p:cNvPr>
          <p:cNvSpPr/>
          <p:nvPr/>
        </p:nvSpPr>
        <p:spPr>
          <a:xfrm>
            <a:off x="6497053" y="2095509"/>
            <a:ext cx="1026694" cy="23083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8626774F-9507-F440-8F2A-11ADA47B00AD}"/>
              </a:ext>
            </a:extLst>
          </p:cNvPr>
          <p:cNvSpPr/>
          <p:nvPr/>
        </p:nvSpPr>
        <p:spPr>
          <a:xfrm>
            <a:off x="6489032" y="4684133"/>
            <a:ext cx="1026694" cy="23083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79118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37937"/>
          </a:xfrm>
        </p:spPr>
        <p:txBody>
          <a:bodyPr>
            <a:normAutofit/>
          </a:bodyPr>
          <a:lstStyle/>
          <a:p>
            <a:pPr algn="ctr"/>
            <a:r>
              <a:rPr lang="en-US" sz="3600" b="1" u="sng" dirty="0"/>
              <a:t>Example of a Successful Pelvic Hemorrhage Protocol</a:t>
            </a:r>
          </a:p>
        </p:txBody>
      </p:sp>
      <p:pic>
        <p:nvPicPr>
          <p:cNvPr id="4" name="Picture Placeholder 1" descr="FIGURE 1">
            <a:extLst>
              <a:ext uri="{FF2B5EF4-FFF2-40B4-BE49-F238E27FC236}">
                <a16:creationId xmlns:a16="http://schemas.microsoft.com/office/drawing/2014/main" id="{6105BEA4-A89C-474F-A189-4A4A6DCAC106}"/>
              </a:ext>
            </a:extLst>
          </p:cNvPr>
          <p:cNvPicPr>
            <a:picLocks noChangeAspect="1"/>
          </p:cNvPicPr>
          <p:nvPr/>
        </p:nvPicPr>
        <p:blipFill>
          <a:blip r:embed="rId2"/>
          <a:stretch>
            <a:fillRect/>
          </a:stretch>
        </p:blipFill>
        <p:spPr>
          <a:xfrm>
            <a:off x="2340142" y="751553"/>
            <a:ext cx="7511715" cy="5884176"/>
          </a:xfrm>
          <a:prstGeom prst="rect">
            <a:avLst/>
          </a:prstGeom>
        </p:spPr>
      </p:pic>
      <p:sp>
        <p:nvSpPr>
          <p:cNvPr id="5" name="Rectangle 4"/>
          <p:cNvSpPr/>
          <p:nvPr/>
        </p:nvSpPr>
        <p:spPr>
          <a:xfrm>
            <a:off x="10121488" y="4787956"/>
            <a:ext cx="2070512" cy="1384995"/>
          </a:xfrm>
          <a:prstGeom prst="rect">
            <a:avLst/>
          </a:prstGeom>
        </p:spPr>
        <p:txBody>
          <a:bodyPr wrap="square">
            <a:spAutoFit/>
          </a:bodyPr>
          <a:lstStyle/>
          <a:p>
            <a:pPr lvl="0">
              <a:spcBef>
                <a:spcPts val="1000"/>
              </a:spcBef>
            </a:pPr>
            <a:r>
              <a:rPr lang="en-US" sz="1200" dirty="0">
                <a:solidFill>
                  <a:prstClr val="black"/>
                </a:solidFill>
              </a:rPr>
              <a:t>Black SR, et al. Improved survival after pelvic fracture: 13-year experience at a single trauma center using a multidisciplinary institutional protocol. J </a:t>
            </a:r>
            <a:r>
              <a:rPr lang="en-US" sz="1200" dirty="0" err="1">
                <a:solidFill>
                  <a:prstClr val="black"/>
                </a:solidFill>
              </a:rPr>
              <a:t>Orthop</a:t>
            </a:r>
            <a:r>
              <a:rPr lang="en-US" sz="1200" dirty="0">
                <a:solidFill>
                  <a:prstClr val="black"/>
                </a:solidFill>
              </a:rPr>
              <a:t> Trauma, 30(1):22-28, January 2016.</a:t>
            </a:r>
          </a:p>
        </p:txBody>
      </p:sp>
    </p:spTree>
    <p:extLst>
      <p:ext uri="{BB962C8B-B14F-4D97-AF65-F5344CB8AC3E}">
        <p14:creationId xmlns:p14="http://schemas.microsoft.com/office/powerpoint/2010/main" val="33673538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53331"/>
            <a:ext cx="10515600" cy="4351338"/>
          </a:xfrm>
        </p:spPr>
        <p:txBody>
          <a:bodyPr>
            <a:normAutofit/>
          </a:bodyPr>
          <a:lstStyle/>
          <a:p>
            <a:pPr marL="0" indent="0">
              <a:buNone/>
            </a:pPr>
            <a:r>
              <a:rPr lang="en-US" sz="3200" dirty="0"/>
              <a:t>A multidisciplinary approach at a Level 1 Trauma Center coordinated by trauma surgeons and orthopaedic traumatologists has resulted in improved patient survival.</a:t>
            </a:r>
          </a:p>
          <a:p>
            <a:pPr marL="0" indent="0">
              <a:buNone/>
            </a:pPr>
            <a:endParaRPr lang="en-US" sz="3200" dirty="0"/>
          </a:p>
          <a:p>
            <a:r>
              <a:rPr lang="en-US" sz="3200" dirty="0"/>
              <a:t>Improved protocols and system resources</a:t>
            </a:r>
          </a:p>
          <a:p>
            <a:r>
              <a:rPr lang="en-US" sz="3200" dirty="0"/>
              <a:t>Reduced early deaths from exsanguination</a:t>
            </a:r>
          </a:p>
          <a:p>
            <a:r>
              <a:rPr lang="en-US" sz="3200" dirty="0"/>
              <a:t>Reduced late deaths from multiple organ failure</a:t>
            </a:r>
          </a:p>
        </p:txBody>
      </p:sp>
    </p:spTree>
    <p:extLst>
      <p:ext uri="{BB962C8B-B14F-4D97-AF65-F5344CB8AC3E}">
        <p14:creationId xmlns:p14="http://schemas.microsoft.com/office/powerpoint/2010/main" val="32192545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Summary</a:t>
            </a:r>
          </a:p>
        </p:txBody>
      </p:sp>
      <p:sp>
        <p:nvSpPr>
          <p:cNvPr id="3" name="Content Placeholder 2"/>
          <p:cNvSpPr>
            <a:spLocks noGrp="1"/>
          </p:cNvSpPr>
          <p:nvPr>
            <p:ph idx="1"/>
          </p:nvPr>
        </p:nvSpPr>
        <p:spPr/>
        <p:txBody>
          <a:bodyPr/>
          <a:lstStyle/>
          <a:p>
            <a:r>
              <a:rPr lang="en-US" dirty="0"/>
              <a:t>Understand fracture patterns and related anatomy</a:t>
            </a:r>
          </a:p>
          <a:p>
            <a:pPr lvl="1"/>
            <a:r>
              <a:rPr lang="en-US" dirty="0"/>
              <a:t>Combine knowledge of fracture, patient’s condition, physical exam and available resources to determine next step in care</a:t>
            </a:r>
          </a:p>
          <a:p>
            <a:endParaRPr lang="en-US" dirty="0"/>
          </a:p>
          <a:p>
            <a:r>
              <a:rPr lang="en-US" dirty="0"/>
              <a:t>Be prepared to intervene to stop hemorrhage</a:t>
            </a:r>
          </a:p>
          <a:p>
            <a:pPr lvl="2"/>
            <a:r>
              <a:rPr lang="en-US" dirty="0"/>
              <a:t>Use any method that is best suited for the patient, surgeon and institution</a:t>
            </a:r>
          </a:p>
          <a:p>
            <a:endParaRPr lang="en-US" dirty="0"/>
          </a:p>
          <a:p>
            <a:r>
              <a:rPr lang="en-US" dirty="0"/>
              <a:t>Management of hemodynamically unstable pelvic ring patient is a </a:t>
            </a:r>
            <a:r>
              <a:rPr lang="en-US"/>
              <a:t>multi-disciplinary event </a:t>
            </a:r>
            <a:r>
              <a:rPr lang="en-US" dirty="0"/>
              <a:t>with coordinated care between services</a:t>
            </a:r>
          </a:p>
        </p:txBody>
      </p:sp>
    </p:spTree>
    <p:extLst>
      <p:ext uri="{BB962C8B-B14F-4D97-AF65-F5344CB8AC3E}">
        <p14:creationId xmlns:p14="http://schemas.microsoft.com/office/powerpoint/2010/main" val="2303288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Pelvic Anatomy </a:t>
            </a:r>
            <a:r>
              <a:rPr lang="en-US" u="sng" dirty="0"/>
              <a:t>R</a:t>
            </a:r>
            <a:r>
              <a:rPr lang="en-US" b="1" u="sng" dirty="0"/>
              <a:t>eview - Vasculature</a:t>
            </a:r>
          </a:p>
        </p:txBody>
      </p:sp>
      <p:pic>
        <p:nvPicPr>
          <p:cNvPr id="4" name="New picture">
            <a:extLst>
              <a:ext uri="{FF2B5EF4-FFF2-40B4-BE49-F238E27FC236}">
                <a16:creationId xmlns:a16="http://schemas.microsoft.com/office/drawing/2014/main" id="{A14B6F52-EF35-9D4D-BD85-58175DADFD30}"/>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7295785" y="1286728"/>
            <a:ext cx="4347511" cy="4165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1026" name="Picture 2">
            <a:extLst>
              <a:ext uri="{FF2B5EF4-FFF2-40B4-BE49-F238E27FC236}">
                <a16:creationId xmlns:a16="http://schemas.microsoft.com/office/drawing/2014/main" id="{C40A4298-381E-6245-A7E3-10AFE3A0A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264" y="1286728"/>
            <a:ext cx="6510581" cy="41884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42456" y="6599468"/>
            <a:ext cx="8458200" cy="258532"/>
          </a:xfrm>
          <a:prstGeom prst="rect">
            <a:avLst/>
          </a:prstGeom>
        </p:spPr>
        <p:txBody>
          <a:bodyPr wrap="square">
            <a:spAutoFit/>
          </a:bodyPr>
          <a:lstStyle/>
          <a:p>
            <a:pPr lvl="0" algn="ctr">
              <a:lnSpc>
                <a:spcPct val="90000"/>
              </a:lnSpc>
              <a:spcBef>
                <a:spcPts val="1000"/>
              </a:spcBef>
            </a:pPr>
            <a:r>
              <a:rPr lang="en-US" sz="1200" dirty="0">
                <a:solidFill>
                  <a:prstClr val="black"/>
                </a:solidFill>
              </a:rPr>
              <a:t>Agarwal A, 49:Pelvic ring injuries, Rockwood and Green’s Fractures in Adults, 9e, </a:t>
            </a:r>
            <a:r>
              <a:rPr lang="en-US" sz="1200" dirty="0" err="1">
                <a:solidFill>
                  <a:prstClr val="black"/>
                </a:solidFill>
              </a:rPr>
              <a:t>Tornetta</a:t>
            </a:r>
            <a:r>
              <a:rPr lang="en-US" sz="1200" dirty="0">
                <a:solidFill>
                  <a:prstClr val="black"/>
                </a:solidFill>
              </a:rPr>
              <a:t> et al (</a:t>
            </a:r>
            <a:r>
              <a:rPr lang="en-US" sz="1200" dirty="0" err="1">
                <a:solidFill>
                  <a:prstClr val="black"/>
                </a:solidFill>
              </a:rPr>
              <a:t>eds</a:t>
            </a:r>
            <a:r>
              <a:rPr lang="en-US" sz="1200" dirty="0">
                <a:solidFill>
                  <a:prstClr val="black"/>
                </a:solidFill>
              </a:rPr>
              <a:t>), Wolters Kluwer 2020.</a:t>
            </a:r>
          </a:p>
        </p:txBody>
      </p:sp>
      <p:sp>
        <p:nvSpPr>
          <p:cNvPr id="7" name="TextBox 6"/>
          <p:cNvSpPr txBox="1"/>
          <p:nvPr/>
        </p:nvSpPr>
        <p:spPr>
          <a:xfrm>
            <a:off x="1085894" y="5520821"/>
            <a:ext cx="5593080" cy="830997"/>
          </a:xfrm>
          <a:prstGeom prst="rect">
            <a:avLst/>
          </a:prstGeom>
          <a:noFill/>
        </p:spPr>
        <p:txBody>
          <a:bodyPr wrap="square" rtlCol="0">
            <a:spAutoFit/>
          </a:bodyPr>
          <a:lstStyle/>
          <a:p>
            <a:r>
              <a:rPr lang="en-US" sz="1200" b="1" dirty="0"/>
              <a:t>A. The left </a:t>
            </a:r>
            <a:r>
              <a:rPr lang="en-US" sz="1200" b="1" dirty="0" err="1"/>
              <a:t>hemipelvis</a:t>
            </a:r>
            <a:r>
              <a:rPr lang="en-US" sz="1200" b="1" dirty="0"/>
              <a:t> is visualized with a transparent sacrum and L5 body. The internal iliac branches are seen anterior to the SI joint. The proximity of the bladder and urethra to the symphysis is appreciated. The nerve roots exiting the foramen are demonstrated with the L5 nerve root anterior on the sacral ala.</a:t>
            </a:r>
            <a:endParaRPr lang="en-US" dirty="0"/>
          </a:p>
        </p:txBody>
      </p:sp>
      <p:sp>
        <p:nvSpPr>
          <p:cNvPr id="8" name="TextBox 7"/>
          <p:cNvSpPr txBox="1"/>
          <p:nvPr/>
        </p:nvSpPr>
        <p:spPr>
          <a:xfrm>
            <a:off x="7295784" y="5520821"/>
            <a:ext cx="4347511" cy="646331"/>
          </a:xfrm>
          <a:prstGeom prst="rect">
            <a:avLst/>
          </a:prstGeom>
          <a:noFill/>
        </p:spPr>
        <p:txBody>
          <a:bodyPr wrap="square" rtlCol="0">
            <a:spAutoFit/>
          </a:bodyPr>
          <a:lstStyle/>
          <a:p>
            <a:r>
              <a:rPr lang="en-US" sz="1200" b="1" dirty="0"/>
              <a:t>B. Arteriogram of pelvic arteries with common iliac and branches identified. Note the superior gluteal artery exiting the greater sciatic notch.</a:t>
            </a:r>
            <a:endParaRPr lang="en-US" dirty="0"/>
          </a:p>
        </p:txBody>
      </p:sp>
    </p:spTree>
    <p:extLst>
      <p:ext uri="{BB962C8B-B14F-4D97-AF65-F5344CB8AC3E}">
        <p14:creationId xmlns:p14="http://schemas.microsoft.com/office/powerpoint/2010/main" val="2503151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E03BF3C9-F525-F542-A9EA-6B7A7AF50B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56"/>
          <a:stretch/>
        </p:blipFill>
        <p:spPr>
          <a:xfrm>
            <a:off x="-12021" y="1529653"/>
            <a:ext cx="5513258" cy="4068259"/>
          </a:xfrm>
          <a:prstGeom prst="rect">
            <a:avLst/>
          </a:prstGeom>
        </p:spPr>
      </p:pic>
      <p:grpSp>
        <p:nvGrpSpPr>
          <p:cNvPr id="12" name="Group 11">
            <a:extLst>
              <a:ext uri="{FF2B5EF4-FFF2-40B4-BE49-F238E27FC236}">
                <a16:creationId xmlns:a16="http://schemas.microsoft.com/office/drawing/2014/main" id="{F2C92F20-5201-954D-9E5B-8E6AF4BFEBD0}"/>
              </a:ext>
            </a:extLst>
          </p:cNvPr>
          <p:cNvGrpSpPr/>
          <p:nvPr/>
        </p:nvGrpSpPr>
        <p:grpSpPr>
          <a:xfrm>
            <a:off x="5547240" y="1172293"/>
            <a:ext cx="6644760" cy="4714136"/>
            <a:chOff x="5547240" y="1172293"/>
            <a:chExt cx="6644760" cy="4714136"/>
          </a:xfrm>
        </p:grpSpPr>
        <p:grpSp>
          <p:nvGrpSpPr>
            <p:cNvPr id="6" name="Group 5">
              <a:extLst>
                <a:ext uri="{FF2B5EF4-FFF2-40B4-BE49-F238E27FC236}">
                  <a16:creationId xmlns:a16="http://schemas.microsoft.com/office/drawing/2014/main" id="{56CB9BB9-4F26-024A-B134-BC4972B5C3DB}"/>
                </a:ext>
              </a:extLst>
            </p:cNvPr>
            <p:cNvGrpSpPr/>
            <p:nvPr/>
          </p:nvGrpSpPr>
          <p:grpSpPr>
            <a:xfrm>
              <a:off x="5809785" y="1172293"/>
              <a:ext cx="6382215" cy="4714136"/>
              <a:chOff x="5809785" y="1172293"/>
              <a:chExt cx="6382215" cy="4714136"/>
            </a:xfrm>
          </p:grpSpPr>
          <p:pic>
            <p:nvPicPr>
              <p:cNvPr id="4" name="Picture 3"/>
              <p:cNvPicPr>
                <a:picLocks noChangeAspect="1"/>
              </p:cNvPicPr>
              <p:nvPr/>
            </p:nvPicPr>
            <p:blipFill>
              <a:blip r:embed="rId3"/>
              <a:stretch>
                <a:fillRect/>
              </a:stretch>
            </p:blipFill>
            <p:spPr>
              <a:xfrm>
                <a:off x="5809785" y="1172293"/>
                <a:ext cx="6382215" cy="4714136"/>
              </a:xfrm>
              <a:prstGeom prst="rect">
                <a:avLst/>
              </a:prstGeom>
            </p:spPr>
          </p:pic>
          <p:sp>
            <p:nvSpPr>
              <p:cNvPr id="5" name="Oval 4">
                <a:extLst>
                  <a:ext uri="{FF2B5EF4-FFF2-40B4-BE49-F238E27FC236}">
                    <a16:creationId xmlns:a16="http://schemas.microsoft.com/office/drawing/2014/main" id="{3926AD94-22D9-B04C-AA5C-99771D02102B}"/>
                  </a:ext>
                </a:extLst>
              </p:cNvPr>
              <p:cNvSpPr/>
              <p:nvPr/>
            </p:nvSpPr>
            <p:spPr>
              <a:xfrm>
                <a:off x="5983778" y="2196773"/>
                <a:ext cx="224444" cy="2118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1CC83A7-8840-8843-B56B-EFC07F98D102}"/>
                  </a:ext>
                </a:extLst>
              </p:cNvPr>
              <p:cNvSpPr/>
              <p:nvPr/>
            </p:nvSpPr>
            <p:spPr>
              <a:xfrm>
                <a:off x="5969620" y="3935664"/>
                <a:ext cx="224444" cy="2118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014B089-F8FC-CF46-B99F-1046F5097FC6}"/>
                  </a:ext>
                </a:extLst>
              </p:cNvPr>
              <p:cNvSpPr/>
              <p:nvPr/>
            </p:nvSpPr>
            <p:spPr>
              <a:xfrm>
                <a:off x="7853466" y="5473834"/>
                <a:ext cx="224444" cy="2118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E76E20E-4758-B54A-8262-8BF24198C96A}"/>
                </a:ext>
              </a:extLst>
            </p:cNvPr>
            <p:cNvSpPr txBox="1"/>
            <p:nvPr/>
          </p:nvSpPr>
          <p:spPr>
            <a:xfrm>
              <a:off x="5607203" y="1787246"/>
              <a:ext cx="405161" cy="338554"/>
            </a:xfrm>
            <a:prstGeom prst="rect">
              <a:avLst/>
            </a:prstGeom>
            <a:noFill/>
          </p:spPr>
          <p:txBody>
            <a:bodyPr wrap="square" rtlCol="0">
              <a:spAutoFit/>
            </a:bodyPr>
            <a:lstStyle/>
            <a:p>
              <a:r>
                <a:rPr lang="en-US" sz="1600" b="1" dirty="0"/>
                <a:t>LC</a:t>
              </a:r>
              <a:endParaRPr lang="en-US" b="1" dirty="0"/>
            </a:p>
          </p:txBody>
        </p:sp>
        <p:sp>
          <p:nvSpPr>
            <p:cNvPr id="10" name="TextBox 9">
              <a:extLst>
                <a:ext uri="{FF2B5EF4-FFF2-40B4-BE49-F238E27FC236}">
                  <a16:creationId xmlns:a16="http://schemas.microsoft.com/office/drawing/2014/main" id="{5532821A-6889-5548-9541-B39F61BD3F8D}"/>
                </a:ext>
              </a:extLst>
            </p:cNvPr>
            <p:cNvSpPr txBox="1"/>
            <p:nvPr/>
          </p:nvSpPr>
          <p:spPr>
            <a:xfrm>
              <a:off x="5547240" y="3356860"/>
              <a:ext cx="525089" cy="338554"/>
            </a:xfrm>
            <a:prstGeom prst="rect">
              <a:avLst/>
            </a:prstGeom>
            <a:noFill/>
          </p:spPr>
          <p:txBody>
            <a:bodyPr wrap="square" rtlCol="0">
              <a:spAutoFit/>
            </a:bodyPr>
            <a:lstStyle/>
            <a:p>
              <a:r>
                <a:rPr lang="en-US" sz="1600" b="1" dirty="0"/>
                <a:t>APC</a:t>
              </a:r>
              <a:endParaRPr lang="en-US" b="1" dirty="0"/>
            </a:p>
          </p:txBody>
        </p:sp>
        <p:sp>
          <p:nvSpPr>
            <p:cNvPr id="11" name="TextBox 10">
              <a:extLst>
                <a:ext uri="{FF2B5EF4-FFF2-40B4-BE49-F238E27FC236}">
                  <a16:creationId xmlns:a16="http://schemas.microsoft.com/office/drawing/2014/main" id="{34BE3D9B-3C5F-F849-A4EE-A88C539A640F}"/>
                </a:ext>
              </a:extLst>
            </p:cNvPr>
            <p:cNvSpPr txBox="1"/>
            <p:nvPr/>
          </p:nvSpPr>
          <p:spPr>
            <a:xfrm>
              <a:off x="7448305" y="4942842"/>
              <a:ext cx="405161" cy="338554"/>
            </a:xfrm>
            <a:prstGeom prst="rect">
              <a:avLst/>
            </a:prstGeom>
            <a:noFill/>
          </p:spPr>
          <p:txBody>
            <a:bodyPr wrap="square" rtlCol="0">
              <a:spAutoFit/>
            </a:bodyPr>
            <a:lstStyle/>
            <a:p>
              <a:r>
                <a:rPr lang="en-US" sz="1600" b="1" dirty="0"/>
                <a:t>VS</a:t>
              </a:r>
              <a:endParaRPr lang="en-US" b="1" dirty="0"/>
            </a:p>
          </p:txBody>
        </p:sp>
      </p:grpSp>
      <p:sp>
        <p:nvSpPr>
          <p:cNvPr id="2" name="Title 1"/>
          <p:cNvSpPr>
            <a:spLocks noGrp="1"/>
          </p:cNvSpPr>
          <p:nvPr>
            <p:ph type="title"/>
          </p:nvPr>
        </p:nvSpPr>
        <p:spPr>
          <a:xfrm>
            <a:off x="613756" y="340187"/>
            <a:ext cx="10515600" cy="1325563"/>
          </a:xfrm>
        </p:spPr>
        <p:txBody>
          <a:bodyPr/>
          <a:lstStyle/>
          <a:p>
            <a:r>
              <a:rPr lang="en-US" b="1" u="sng" dirty="0"/>
              <a:t>Young and Burgess Classification</a:t>
            </a:r>
          </a:p>
        </p:txBody>
      </p:sp>
      <p:sp>
        <p:nvSpPr>
          <p:cNvPr id="13" name="TextBox 12"/>
          <p:cNvSpPr txBox="1"/>
          <p:nvPr/>
        </p:nvSpPr>
        <p:spPr>
          <a:xfrm>
            <a:off x="7074937" y="6078867"/>
            <a:ext cx="3851910" cy="258532"/>
          </a:xfrm>
          <a:prstGeom prst="rect">
            <a:avLst/>
          </a:prstGeom>
          <a:noFill/>
        </p:spPr>
        <p:txBody>
          <a:bodyPr wrap="square" rtlCol="0">
            <a:spAutoFit/>
          </a:bodyPr>
          <a:lstStyle/>
          <a:p>
            <a:pPr lvl="0" algn="ctr">
              <a:lnSpc>
                <a:spcPct val="90000"/>
              </a:lnSpc>
              <a:spcBef>
                <a:spcPts val="1000"/>
              </a:spcBef>
            </a:pPr>
            <a:r>
              <a:rPr lang="en-US" sz="1200" b="1" i="1" dirty="0">
                <a:solidFill>
                  <a:prstClr val="black"/>
                </a:solidFill>
              </a:rPr>
              <a:t>Courtesy of Sean Nork, MD</a:t>
            </a:r>
          </a:p>
        </p:txBody>
      </p:sp>
      <p:sp>
        <p:nvSpPr>
          <p:cNvPr id="15" name="TextBox 14">
            <a:extLst>
              <a:ext uri="{FF2B5EF4-FFF2-40B4-BE49-F238E27FC236}">
                <a16:creationId xmlns:a16="http://schemas.microsoft.com/office/drawing/2014/main" id="{9E25900E-2A3B-9F4D-A92A-E9A422B0807F}"/>
              </a:ext>
            </a:extLst>
          </p:cNvPr>
          <p:cNvSpPr txBox="1"/>
          <p:nvPr/>
        </p:nvSpPr>
        <p:spPr>
          <a:xfrm>
            <a:off x="1451745" y="6041933"/>
            <a:ext cx="3215258" cy="590931"/>
          </a:xfrm>
          <a:prstGeom prst="rect">
            <a:avLst/>
          </a:prstGeom>
          <a:noFill/>
        </p:spPr>
        <p:txBody>
          <a:bodyPr wrap="square" rtlCol="0">
            <a:spAutoFit/>
          </a:bodyPr>
          <a:lstStyle/>
          <a:p>
            <a:pPr lvl="0" algn="ctr">
              <a:lnSpc>
                <a:spcPct val="90000"/>
              </a:lnSpc>
              <a:spcBef>
                <a:spcPts val="1000"/>
              </a:spcBef>
            </a:pPr>
            <a:r>
              <a:rPr lang="en-US" sz="1200" dirty="0">
                <a:solidFill>
                  <a:prstClr val="black"/>
                </a:solidFill>
              </a:rPr>
              <a:t>Agarwal A, 49:Pelvic ring injuries in Rockwood and Green’s Fractures in Adults, 9e, </a:t>
            </a:r>
            <a:r>
              <a:rPr lang="en-US" sz="1200" dirty="0" err="1">
                <a:solidFill>
                  <a:prstClr val="black"/>
                </a:solidFill>
              </a:rPr>
              <a:t>Tornetta</a:t>
            </a:r>
            <a:r>
              <a:rPr lang="en-US" sz="1200" dirty="0">
                <a:solidFill>
                  <a:prstClr val="black"/>
                </a:solidFill>
              </a:rPr>
              <a:t> et al (</a:t>
            </a:r>
            <a:r>
              <a:rPr lang="en-US" sz="1200" dirty="0" err="1">
                <a:solidFill>
                  <a:prstClr val="black"/>
                </a:solidFill>
              </a:rPr>
              <a:t>eds</a:t>
            </a:r>
            <a:r>
              <a:rPr lang="en-US" sz="1200" dirty="0">
                <a:solidFill>
                  <a:prstClr val="black"/>
                </a:solidFill>
              </a:rPr>
              <a:t>), Wolters Kluwer 2020.</a:t>
            </a:r>
          </a:p>
        </p:txBody>
      </p:sp>
    </p:spTree>
    <p:extLst>
      <p:ext uri="{BB962C8B-B14F-4D97-AF65-F5344CB8AC3E}">
        <p14:creationId xmlns:p14="http://schemas.microsoft.com/office/powerpoint/2010/main" val="3837187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89" y="78577"/>
            <a:ext cx="10515600" cy="523220"/>
          </a:xfrm>
        </p:spPr>
        <p:txBody>
          <a:bodyPr>
            <a:normAutofit fontScale="90000"/>
          </a:bodyPr>
          <a:lstStyle/>
          <a:p>
            <a:r>
              <a:rPr lang="en-US" sz="3200" b="1" u="sng" dirty="0"/>
              <a:t>LC I</a:t>
            </a:r>
          </a:p>
        </p:txBody>
      </p:sp>
      <p:pic>
        <p:nvPicPr>
          <p:cNvPr id="6" name="New picture">
            <a:extLst>
              <a:ext uri="{FF2B5EF4-FFF2-40B4-BE49-F238E27FC236}">
                <a16:creationId xmlns:a16="http://schemas.microsoft.com/office/drawing/2014/main" id="{2DF878DA-885D-D24B-8ED7-6DE0D04BD4C5}"/>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830069" y="240699"/>
            <a:ext cx="5437202" cy="617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7" name="TextBox 6">
            <a:extLst>
              <a:ext uri="{FF2B5EF4-FFF2-40B4-BE49-F238E27FC236}">
                <a16:creationId xmlns:a16="http://schemas.microsoft.com/office/drawing/2014/main" id="{5D5BD8C6-C793-284A-868E-5E1688E871C1}"/>
              </a:ext>
            </a:extLst>
          </p:cNvPr>
          <p:cNvSpPr txBox="1"/>
          <p:nvPr/>
        </p:nvSpPr>
        <p:spPr>
          <a:xfrm>
            <a:off x="8162692" y="1343722"/>
            <a:ext cx="3490331" cy="2585323"/>
          </a:xfrm>
          <a:prstGeom prst="rect">
            <a:avLst/>
          </a:prstGeom>
          <a:noFill/>
        </p:spPr>
        <p:txBody>
          <a:bodyPr wrap="square" rtlCol="0">
            <a:spAutoFit/>
          </a:bodyPr>
          <a:lstStyle/>
          <a:p>
            <a:r>
              <a:rPr lang="en-US" b="1" dirty="0"/>
              <a:t>A:</a:t>
            </a:r>
            <a:r>
              <a:rPr lang="en-US" dirty="0"/>
              <a:t> AP radiograph showing posterior lesion (</a:t>
            </a:r>
            <a:r>
              <a:rPr lang="en-US" i="1" dirty="0"/>
              <a:t>red oval</a:t>
            </a:r>
            <a:r>
              <a:rPr lang="en-US" dirty="0"/>
              <a:t>) and anterior lesions (rami fractures; </a:t>
            </a:r>
            <a:r>
              <a:rPr lang="en-US" i="1" dirty="0"/>
              <a:t>arrows</a:t>
            </a:r>
            <a:r>
              <a:rPr lang="en-US" dirty="0"/>
              <a:t>). </a:t>
            </a:r>
          </a:p>
          <a:p>
            <a:r>
              <a:rPr lang="en-US" b="1" dirty="0"/>
              <a:t>B:</a:t>
            </a:r>
            <a:r>
              <a:rPr lang="en-US" dirty="0"/>
              <a:t> CT scan axial cut showing impaction fracture of sacrum (</a:t>
            </a:r>
            <a:r>
              <a:rPr lang="en-US" i="1" dirty="0"/>
              <a:t>arrow</a:t>
            </a:r>
            <a:r>
              <a:rPr lang="en-US" dirty="0"/>
              <a:t>). </a:t>
            </a:r>
          </a:p>
          <a:p>
            <a:r>
              <a:rPr lang="en-US" b="1" dirty="0"/>
              <a:t>C–E:</a:t>
            </a:r>
            <a:r>
              <a:rPr lang="en-US" dirty="0"/>
              <a:t> 3D reconstructions of AP, inlet, and outlet views showing injury.</a:t>
            </a:r>
          </a:p>
        </p:txBody>
      </p:sp>
      <p:sp>
        <p:nvSpPr>
          <p:cNvPr id="5" name="Rectangle 4"/>
          <p:cNvSpPr/>
          <p:nvPr/>
        </p:nvSpPr>
        <p:spPr>
          <a:xfrm>
            <a:off x="1497489" y="6656760"/>
            <a:ext cx="8458200" cy="258532"/>
          </a:xfrm>
          <a:prstGeom prst="rect">
            <a:avLst/>
          </a:prstGeom>
        </p:spPr>
        <p:txBody>
          <a:bodyPr wrap="square">
            <a:spAutoFit/>
          </a:bodyPr>
          <a:lstStyle/>
          <a:p>
            <a:pPr lvl="0" algn="ctr">
              <a:lnSpc>
                <a:spcPct val="90000"/>
              </a:lnSpc>
              <a:spcBef>
                <a:spcPts val="1000"/>
              </a:spcBef>
            </a:pPr>
            <a:r>
              <a:rPr lang="en-US" sz="1200" dirty="0">
                <a:solidFill>
                  <a:prstClr val="black"/>
                </a:solidFill>
              </a:rPr>
              <a:t>Agarwal A, 49:Pelvic ring injuries, Rockwood and Green’s Fractures in Adults, 9e, </a:t>
            </a:r>
            <a:r>
              <a:rPr lang="en-US" sz="1200" dirty="0" err="1">
                <a:solidFill>
                  <a:prstClr val="black"/>
                </a:solidFill>
              </a:rPr>
              <a:t>Tornetta</a:t>
            </a:r>
            <a:r>
              <a:rPr lang="en-US" sz="1200" dirty="0">
                <a:solidFill>
                  <a:prstClr val="black"/>
                </a:solidFill>
              </a:rPr>
              <a:t> et al (</a:t>
            </a:r>
            <a:r>
              <a:rPr lang="en-US" sz="1200" dirty="0" err="1">
                <a:solidFill>
                  <a:prstClr val="black"/>
                </a:solidFill>
              </a:rPr>
              <a:t>eds</a:t>
            </a:r>
            <a:r>
              <a:rPr lang="en-US" sz="1200" dirty="0">
                <a:solidFill>
                  <a:prstClr val="black"/>
                </a:solidFill>
              </a:rPr>
              <a:t>), Wolters Kluwer 2020.</a:t>
            </a:r>
          </a:p>
        </p:txBody>
      </p:sp>
    </p:spTree>
    <p:extLst>
      <p:ext uri="{BB962C8B-B14F-4D97-AF65-F5344CB8AC3E}">
        <p14:creationId xmlns:p14="http://schemas.microsoft.com/office/powerpoint/2010/main" val="9506637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ags/tag2.xml><?xml version="1.0" encoding="utf-8"?>
<p:tagLst xmlns:a="http://schemas.openxmlformats.org/drawingml/2006/main" xmlns:r="http://schemas.openxmlformats.org/officeDocument/2006/relationships" xmlns:p="http://schemas.openxmlformats.org/presentationml/2006/main">
  <p:tag name="AS_UNIQUEID" val="90"/>
</p:tagLst>
</file>

<file path=ppt/tags/tag3.xml><?xml version="1.0" encoding="utf-8"?>
<p:tagLst xmlns:a="http://schemas.openxmlformats.org/drawingml/2006/main" xmlns:r="http://schemas.openxmlformats.org/officeDocument/2006/relationships" xmlns:p="http://schemas.openxmlformats.org/presentationml/2006/main">
  <p:tag name="AS_UNIQUEID" val="90"/>
</p:tagLst>
</file>

<file path=ppt/tags/tag4.xml><?xml version="1.0" encoding="utf-8"?>
<p:tagLst xmlns:a="http://schemas.openxmlformats.org/drawingml/2006/main" xmlns:r="http://schemas.openxmlformats.org/officeDocument/2006/relationships" xmlns:p="http://schemas.openxmlformats.org/presentationml/2006/main">
  <p:tag name="AS_UNIQUEID" val="90"/>
</p:tagLst>
</file>

<file path=ppt/tags/tag5.xml><?xml version="1.0" encoding="utf-8"?>
<p:tagLst xmlns:a="http://schemas.openxmlformats.org/drawingml/2006/main" xmlns:r="http://schemas.openxmlformats.org/officeDocument/2006/relationships" xmlns:p="http://schemas.openxmlformats.org/presentationml/2006/main">
  <p:tag name="AS_UNIQUEID" val="90"/>
</p:tagLst>
</file>

<file path=ppt/tags/tag6.xml><?xml version="1.0" encoding="utf-8"?>
<p:tagLst xmlns:a="http://schemas.openxmlformats.org/drawingml/2006/main" xmlns:r="http://schemas.openxmlformats.org/officeDocument/2006/relationships" xmlns:p="http://schemas.openxmlformats.org/presentationml/2006/main">
  <p:tag name="AS_UNIQUEID" val="90"/>
</p:tagLst>
</file>

<file path=ppt/tags/tag7.xml><?xml version="1.0" encoding="utf-8"?>
<p:tagLst xmlns:a="http://schemas.openxmlformats.org/drawingml/2006/main" xmlns:r="http://schemas.openxmlformats.org/officeDocument/2006/relationships" xmlns:p="http://schemas.openxmlformats.org/presentationml/2006/main">
  <p:tag name="AS_UNIQUEID" val="90"/>
</p:tagLst>
</file>

<file path=ppt/tags/tag8.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2669</TotalTime>
  <Words>3199</Words>
  <Application>Microsoft Office PowerPoint</Application>
  <PresentationFormat>Widescreen</PresentationFormat>
  <Paragraphs>369</Paragraphs>
  <Slides>66</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Calibri Light</vt:lpstr>
      <vt:lpstr>Times</vt:lpstr>
      <vt:lpstr>Times New Roman</vt:lpstr>
      <vt:lpstr>Wingdings</vt:lpstr>
      <vt:lpstr>Office Theme</vt:lpstr>
      <vt:lpstr>Acute Management of Pelvic Ring Injuries</vt:lpstr>
      <vt:lpstr>Objectives</vt:lpstr>
      <vt:lpstr>Background</vt:lpstr>
      <vt:lpstr>Pelvic Anatomy Review</vt:lpstr>
      <vt:lpstr>Pelvic Anatomy Review - Osteology</vt:lpstr>
      <vt:lpstr>Pelvic Anatomy Review - Ligaments</vt:lpstr>
      <vt:lpstr>Pelvic Anatomy Review - Vasculature</vt:lpstr>
      <vt:lpstr>Young and Burgess Classification</vt:lpstr>
      <vt:lpstr>LC I</vt:lpstr>
      <vt:lpstr>LC II: fracture-dislocation (crescent) through left SI Joint</vt:lpstr>
      <vt:lpstr>LC III: right-sided LC injury and left-sided APC injury</vt:lpstr>
      <vt:lpstr>LC III: right-sided LC injury and left-sided APC injury</vt:lpstr>
      <vt:lpstr>APC I</vt:lpstr>
      <vt:lpstr>APC II</vt:lpstr>
      <vt:lpstr>APC III</vt:lpstr>
      <vt:lpstr>VS</vt:lpstr>
      <vt:lpstr>VS</vt:lpstr>
      <vt:lpstr>34 yo male s/p MVA</vt:lpstr>
      <vt:lpstr>34 yo male s/p MVA</vt:lpstr>
      <vt:lpstr>PowerPoint Presentation</vt:lpstr>
      <vt:lpstr>Principles of ATLS</vt:lpstr>
      <vt:lpstr>Primary Survey – ABC, DE</vt:lpstr>
      <vt:lpstr>Physical Exam</vt:lpstr>
      <vt:lpstr>Open Pelvic Fractures</vt:lpstr>
      <vt:lpstr>Open Pelvic Fractures</vt:lpstr>
      <vt:lpstr>Open Pelvic Fractures</vt:lpstr>
      <vt:lpstr>Urologic Injury</vt:lpstr>
      <vt:lpstr>Urologic Injury</vt:lpstr>
      <vt:lpstr>Urologic Injury</vt:lpstr>
      <vt:lpstr>Urologic Injury</vt:lpstr>
      <vt:lpstr>Urologic Injury</vt:lpstr>
      <vt:lpstr>Hemorrhage and Pelvic Fractures</vt:lpstr>
      <vt:lpstr>Hemorrhage and Pelvic Fractures</vt:lpstr>
      <vt:lpstr>Hemorrhage Control</vt:lpstr>
      <vt:lpstr>Hemorrhage Control</vt:lpstr>
      <vt:lpstr>Pelvic Binder</vt:lpstr>
      <vt:lpstr>Pelvic Binder</vt:lpstr>
      <vt:lpstr>Pelvic Antishock Sheet Binder</vt:lpstr>
      <vt:lpstr>Pelvic Antishock Sheet Binder</vt:lpstr>
      <vt:lpstr>Pelvic Antishock Sheet Binder</vt:lpstr>
      <vt:lpstr>Pelvic Antishock Sheet Binder</vt:lpstr>
      <vt:lpstr>PowerPoint Presentation</vt:lpstr>
      <vt:lpstr>Taping lower extremities</vt:lpstr>
      <vt:lpstr>External Fixation</vt:lpstr>
      <vt:lpstr>ASIS Technique</vt:lpstr>
      <vt:lpstr>ASIS Technique</vt:lpstr>
      <vt:lpstr>ASIS Technique</vt:lpstr>
      <vt:lpstr>AIIS Technique</vt:lpstr>
      <vt:lpstr>AIIS Technique</vt:lpstr>
      <vt:lpstr>AIIS Technique</vt:lpstr>
      <vt:lpstr>PowerPoint Presentation</vt:lpstr>
      <vt:lpstr>AIIS Technique</vt:lpstr>
      <vt:lpstr>Anti-Shock C-Clamp</vt:lpstr>
      <vt:lpstr>Anti-Shock C-Clamp</vt:lpstr>
      <vt:lpstr>Anti-Shock C-Clamp</vt:lpstr>
      <vt:lpstr>Pelvic Packing</vt:lpstr>
      <vt:lpstr>Resuscitative SI Screw Placement</vt:lpstr>
      <vt:lpstr>Resuscitative SI Screw Placement</vt:lpstr>
      <vt:lpstr>PowerPoint Presentation</vt:lpstr>
      <vt:lpstr>Role of Angiography</vt:lpstr>
      <vt:lpstr>PowerPoint Presentation</vt:lpstr>
      <vt:lpstr>PowerPoint Presentation</vt:lpstr>
      <vt:lpstr>Role of Angiography</vt:lpstr>
      <vt:lpstr>Example of a Successful Pelvic Hemorrhage Protocol</vt:lpstr>
      <vt:lpstr>PowerPoint Presentation</vt:lpstr>
      <vt:lpstr>Summary</vt:lpstr>
    </vt:vector>
  </TitlesOfParts>
  <Company>Penn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Mehta, Samir</dc:creator>
  <cp:lastModifiedBy>Sharon Moore</cp:lastModifiedBy>
  <cp:revision>100</cp:revision>
  <dcterms:created xsi:type="dcterms:W3CDTF">2020-05-02T17:28:30Z</dcterms:created>
  <dcterms:modified xsi:type="dcterms:W3CDTF">2022-01-31T21:05:55Z</dcterms:modified>
</cp:coreProperties>
</file>