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8" r:id="rId4"/>
    <p:sldId id="266" r:id="rId5"/>
    <p:sldId id="343" r:id="rId6"/>
    <p:sldId id="267" r:id="rId7"/>
    <p:sldId id="269" r:id="rId8"/>
    <p:sldId id="270" r:id="rId9"/>
    <p:sldId id="272" r:id="rId10"/>
    <p:sldId id="273" r:id="rId11"/>
    <p:sldId id="342" r:id="rId12"/>
    <p:sldId id="345" r:id="rId13"/>
    <p:sldId id="346" r:id="rId14"/>
    <p:sldId id="281" r:id="rId15"/>
    <p:sldId id="280" r:id="rId16"/>
    <p:sldId id="282" r:id="rId17"/>
    <p:sldId id="283" r:id="rId18"/>
    <p:sldId id="347" r:id="rId19"/>
    <p:sldId id="302" r:id="rId20"/>
    <p:sldId id="303" r:id="rId21"/>
    <p:sldId id="319" r:id="rId22"/>
    <p:sldId id="338" r:id="rId23"/>
    <p:sldId id="292" r:id="rId24"/>
    <p:sldId id="284" r:id="rId25"/>
    <p:sldId id="293" r:id="rId26"/>
    <p:sldId id="316" r:id="rId27"/>
    <p:sldId id="317" r:id="rId28"/>
    <p:sldId id="318" r:id="rId29"/>
    <p:sldId id="320" r:id="rId30"/>
    <p:sldId id="322" r:id="rId31"/>
    <p:sldId id="331" r:id="rId32"/>
    <p:sldId id="348" r:id="rId33"/>
    <p:sldId id="349" r:id="rId34"/>
    <p:sldId id="350" r:id="rId35"/>
    <p:sldId id="332" r:id="rId36"/>
    <p:sldId id="333" r:id="rId37"/>
    <p:sldId id="340" r:id="rId38"/>
    <p:sldId id="298" r:id="rId39"/>
    <p:sldId id="304" r:id="rId40"/>
    <p:sldId id="352" r:id="rId41"/>
    <p:sldId id="351" r:id="rId42"/>
    <p:sldId id="326" r:id="rId43"/>
    <p:sldId id="308" r:id="rId44"/>
    <p:sldId id="306" r:id="rId45"/>
    <p:sldId id="325" r:id="rId46"/>
    <p:sldId id="295" r:id="rId47"/>
    <p:sldId id="323" r:id="rId48"/>
    <p:sldId id="339" r:id="rId49"/>
    <p:sldId id="330" r:id="rId50"/>
    <p:sldId id="305" r:id="rId51"/>
    <p:sldId id="313" r:id="rId52"/>
    <p:sldId id="314" r:id="rId53"/>
    <p:sldId id="315" r:id="rId54"/>
    <p:sldId id="296" r:id="rId55"/>
    <p:sldId id="324" r:id="rId56"/>
    <p:sldId id="327" r:id="rId57"/>
    <p:sldId id="328" r:id="rId58"/>
    <p:sldId id="297" r:id="rId59"/>
    <p:sldId id="341" r:id="rId60"/>
    <p:sldId id="337" r:id="rId61"/>
    <p:sldId id="329" r:id="rId62"/>
    <p:sldId id="335" r:id="rId63"/>
    <p:sldId id="353" r:id="rId64"/>
    <p:sldId id="336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91" d="100"/>
          <a:sy n="191" d="100"/>
        </p:scale>
        <p:origin x="15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5T17:17:36.6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96 456 0 0,'3'2'11278'0'0,"11"5"-10443"0"0,-7-7 8 0 0,-7 0-840 0 0,1 0 0 0 0,0 0-1 0 0,-1 0 1 0 0,1 0-1 0 0,-1 0 1 0 0,1 0-1 0 0,0 0 1 0 0,-1 0-1 0 0,1 0 1 0 0,0 0 0 0 0,-1 1-1 0 0,1-1 1 0 0,-1 0-1 0 0,1 0 1 0 0,0 1-1 0 0,-1-1 1 0 0,1 0-1 0 0,-1 1 1 0 0,2 0 0 0 0,2 0-3 0 0,0-1 0 0 0,-1 1 0 0 0,1-1 0 0 0,-1 1 0 0 0,1-1 0 0 0,-1 0 0 0 0,0 0-15 0 0,-3 0-60 0 0,1 1-2 0 0,8-3-36 0 0,-6 1 113 0 0,8-1 21 0 0,-9 1-17 0 0,0 1 0 0 0,0 0 1 0 0,-1-1-1 0 0,1 1 0 0 0,0-1 1 0 0,0 0-1 0 0,0 0 0 0 0,0 1 0 0 0,2-3 1 0 0,31-15-5 0 0,-29 16-116 0 0,-5 2 101 0 0,0-1 0 0 0,0 1 0 0 0,0-1 0 0 0,0 1 0 0 0,0 0 0 0 0,0-1 0 0 0,0 0 0 0 0,0 1 0 0 0,0-1 0 0 0,0 0 0 0 0,0 1 0 0 0,0-1 0 0 0,1-2 0 0 0,-2 3 47 0 0,1-1-51 0 0,0 1 1 0 0,0-1-1 0 0,0 0 0 0 0,0 0 0 0 0,0 1 0 0 0,0-1 1 0 0,0 1-1 0 0,0-1 0 0 0,0 1 0 0 0,0 0 0 0 0,0-1 0 0 0,0 1 1 0 0,2-1-1 0 0,16-3-870 0 0,-18 4 864 0 0,1 0-1 0 0,-1 0 0 0 0,1-1 0 0 0,-1 1 1 0 0,0-1-1 0 0,1 1 0 0 0,-1-1 0 0 0,0 0 1 0 0,0 1-1 0 0,1-1 0 0 0,-1 0 0 0 0,0 0 1 0 0,0 0-1 0 0,1-1 0 0 0,7-4-845 0 0,-8 6 766 0 0,-1 0 75 0 0,1 0 0 0 0,-1 0 0 0 0,1 0 0 0 0,-1-1 0 0 0,0 1 0 0 0,1 0 1 0 0,-1 0-1 0 0,1 0 0 0 0,-1 0 0 0 0,0 0 0 0 0,1-1 0 0 0,-1 1 0 0 0,1 0 0 0 0,-1 0 1 0 0,0-1-1 0 0,1 1 0 0 0,-1 0 0 0 0,0-1 0 0 0,1 0 0 0 0,0 0-31 0 0,0 0-1 0 0,0 0 1 0 0,0 1-1 0 0,0-1 1 0 0,0 0-1 0 0,1 0 0 0 0,-1 1 1 0 0,0-1-1 0 0,0 1 1 0 0,1-1-1 0 0,1 0 1 0 0,23-6-163 0 0,-24 6 224 0 0,2 0 0 0 0,-1 0 0 0 0,0 0 12 0 0,22-5-6 0 0,-21 6-9 0 0,0-1-1 0 0,0 0 0 0 0,0-1 0 0 0,7-2 1 0 0,-9 3 3 0 0,0 1 0 0 0,0 0 0 0 0,10-1 125 0 0,-11 1-104 0 0,0 0 1 0 0,0 0-1 0 0,0 0 1 0 0,1 0-1 0 0,-1 0 1 0 0,0 0-1 0 0,0 0 0 0 0,0 1 1 0 0,0-1-1 0 0,0 0 1 0 0,0 1-1 0 0,0-1 1 0 0,1 1-1 0 0,-1-1 335 0 0,15 6-468 0 0,-14-7-76 0 0,0 1 173 0 0,0 0 0 0 0,1 1 0 0 0,-1-1 0 0 0,0 0 0 0 0,-1 1 1 0 0,1-1-1 0 0,0 1 0 0 0,0 0 0 0 0,0-1 0 0 0,0 1 0 0 0,3 2 0 0 0,5-1 155 0 0,13 1-6 0 0,-20-3-134 0 0,0 2 10 0 0,1 1 46 0 0,14 8 14 0 0,-10-9 281 0 0,-6-2-283 0 0,0 1-1 0 0,0-1 0 0 0,0 1 1 0 0,-1-1-1 0 0,1 1 0 0 0,0 0 1 0 0,0-1-1 0 0,0 1 1 0 0,0 0-1 0 0,-1 0 0 0 0,4 3 1 0 0,13 6-68 0 0,-17-10 0 0 0,9 6 0 0 0,11 9 64 0 0,-10-3 278 0 0,-3-3-128 0 0,-7-8-146 0 0,3 3 257 0 0,6 12-282 0 0,2 12 221 0 0,-11-6-77 0 0,0-15-152 0 0,-1 0 1 0 0,0 0-1 0 0,-1 12 1 0 0,1-18-26 0 0,0 0 0 0 0,0-1 0 0 0,0 1-1 0 0,0 0 1 0 0,0-1 0 0 0,0 1 0 0 0,0 0 0 0 0,0 0 0 0 0,0-1 0 0 0,0 1 0 0 0,0 0-1 0 0,0-1 1 0 0,0 1 0 0 0,1 0 0 0 0,-1-1 0 0 0,0 1 0 0 0,0 0 0 0 0,1-1-1 0 0,-1 1 1 0 0,1 0 0 0 0,2 6 222 0 0,-1-4-232 0 0,-1 1 0 0 0,2 1 0 0 0,-1 2 0 0 0,-1-1 0 0 0,-1-2 0 0 0,0-3 0 0 0,0 0 0 0 0,1 1 0 0 0,-1-1 0 0 0,0 0 0 0 0,0 0 0 0 0,1 0 0 0 0,-1 0 0 0 0,0 0 0 0 0,1 0 0 0 0,-1 0 0 0 0,1 0 0 0 0,-1 0 0 0 0,1 0 0 0 0,0 0 0 0 0,0 0 0 0 0,0 1 0 0 0,1 3 0 0 0,4 8 0 0 0,5 10 841 0 0,-5-4-720 0 0,4-5-35 0 0,30 24 988 0 0,-32-30-991 0 0,-7-7-192 0 0,0-1 0 0 0,-1 0 1 0 0,1 1-1 0 0,-1-1 0 0 0,1 1 0 0 0,-1-1 1 0 0,1 1-1 0 0,-1 0 0 0 0,0-1 1 0 0,1 1-1 0 0,-1-1 0 0 0,1 1 1 0 0,-1 0-1 0 0,0 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5T17:17:41.4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1 391 1376 0 0,'0'0'12520'0'0,"0"0"-12456"0"0,3 0 0 0 0,-2 0 0 0 0,1 1-47 0 0,1-1 1 0 0,0 0 0 0 0,0 1 0 0 0,0-1 0 0 0,5 3-1 0 0,10 2-19 0 0,-16-5 5 0 0,0 1 0 0 0,0-1 0 0 0,1 1 1 0 0,-1-1-1 0 0,0 0 0 0 0,0 0 0 0 0,1 0 1 0 0,-1 0-1 0 0,0 0 0 0 0,0 0 0 0 0,1-1 0 0 0,-1 1 1 0 0,0-1-1 0 0,0 0 0 0 0,0 0 0 0 0,0 1 1 0 0,3-3-1 0 0,3 0 3 0 0,-5 2 4 0 0,-3 0-6 0 0,1 1-1 0 0,-1 0 0 0 0,1 0 1 0 0,-1 0-1 0 0,1-1 1 0 0,-1 1-1 0 0,1 0 1 0 0,-1 0-1 0 0,1-1 0 0 0,-1 1 1 0 0,1-1-1 0 0,-1 1 1 0 0,0 0-1 0 0,1-1 1 0 0,-1 1-1 0 0,1-1 0 0 0,-1 1 1 0 0,0-1-1 0 0,1 0 1 0 0,8-10-137 0 0,-7 9 76 0 0,0 0-1 0 0,0 0 0 0 0,0 0 0 0 0,0 0 1 0 0,0 0-1 0 0,-1 0 0 0 0,1 0 1 0 0,-1-1-1 0 0,0 1 0 0 0,0-1 0 0 0,1 1 1 0 0,-2-1-1 0 0,2-4 0 0 0,12-21 349 0 0,-14 26-222 0 0,1 1 23 0 0,-3-10-90 0 0,-4-14 86 0 0,3-7 432 0 0,1-2-88 0 0,4 26-365 0 0,1-16 2 0 0,-3 22-69 0 0,-1-2 0 0 0,2-2 0 0 0,3-5 0 0 0,-4 4 0 0 0,0 7 0 0 0,0 0 0 0 0,0-1 0 0 0,0 1 0 0 0,0 0 0 0 0,0-1 0 0 0,0 1 0 0 0,0 0 0 0 0,0 0 0 0 0,0-1 0 0 0,0 1 0 0 0,0 0 0 0 0,0-1 0 0 0,0 1 0 0 0,1 0 0 0 0,-1-1 0 0 0,0 1 0 0 0,0 0 0 0 0,0 0 0 0 0,0-1 0 0 0,0 1 0 0 0,1 0 0 0 0,-1 0 0 0 0,0-1 0 0 0,0 1 0 0 0,0 0 0 0 0,1 0 0 0 0,3-12-5 0 0,-1-2 63 0 0,0 9 6 0 0,11-18-177 0 0,0 12-237 0 0,-4 5 280 0 0,3-4 90 0 0,-12 9-15 0 0,1-1-1 0 0,0 1 1 0 0,0-1 0 0 0,0 1 0 0 0,0 0 0 0 0,0 0 0 0 0,0 0 0 0 0,3-1 0 0 0,10-8-69 0 0,23-7 202 0 0,-37 17-106 0 0,-1-1-64 0 0,4 1 8 0 0,21-8-42 0 0,-17 7 68 0 0,6-1 48 0 0,0 1 1 0 0,19 0-1 0 0,2 1 253 0 0,-34 1-293 0 0,0-1 44 0 0,2 0 27 0 0,-2 0 68 0 0,27 6 293 0 0,-24-5-509 0 0,17 9 198 0 0,-20-10-185 0 0,17 5 140 0 0,-15-4-105 0 0,-2-1-70 0 0,1 2-47 0 0,1-1 141 0 0,0 0-1 0 0,0 0 1 0 0,0 0-1 0 0,0 0 1 0 0,6 1 0 0 0,-7-2 9 0 0,-1 0 56 0 0,0 0-34 0 0,0 0 0 0 0,0 0 0 0 0,0 0 0 0 0,0 0 0 0 0,0 0 0 0 0,0 0 0 0 0,0 0 0 0 0,0 0 0 0 0,0 1 1 0 0,0-1-1 0 0,0 1 0 0 0,1-1 0 0 0,3 2-45 0 0,-3-2 9 0 0,16 4 0 0 0,-13-3 21 0 0,1-1 0 0 0,-1 1 1 0 0,0-1-1 0 0,1 0 0 0 0,5-1 1 0 0,19-1 159 0 0,8-1-53 0 0,-13 2 304 0 0,-24 1-560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5T17:18:37.2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68 465 4144 0 0,'0'0'8704'0'0,"20"10"-5472"0"0,-12-8-2525 0 0,1 0 1 0 0,14 1-1 0 0,7-3 692 0 0,-17-5-577 0 0,-11 5-812 0 0,0-1-1 0 0,-1 1 0 0 0,1-1 0 0 0,-1 0 1 0 0,0 1-1 0 0,1-1 0 0 0,-1 0 0 0 0,0 0 0 0 0,1 0 1 0 0,-1 0-1 0 0,0 0 0 0 0,0 0 0 0 0,1-1 1 0 0,12-12-12 0 0,9-9 130 0 0,-17 19-125 0 0,-1 1-13 0 0,5-14 135 0 0,-10 14-115 0 0,6-9-10 0 0,-5 10 0 0 0,9-25 616 0 0,-10 24-616 0 0,-1 1 0 0 0,2 0 0 0 0,-1 0 0 0 0,0-1 51 0 0,0 0-1 0 0,0 0 0 0 0,0-1 0 0 0,-1 1 0 0 0,0 0 1 0 0,1 0-1 0 0,-3-6 0 0 0,-1-3 262 0 0,3 8-188 0 0,0-1 1 0 0,0 0-1 0 0,1 1 1 0 0,0-8-1 0 0,0 9-122 0 0,-1-4 1 0 0,1 1 1 0 0,1 0-1 0 0,-1 0 1 0 0,2-7-1 0 0,7-22-227 0 0,-11 12 213 0 0,-2 6 11 0 0,2 10 11 0 0,0 1 0 0 0,0-1-1 0 0,-1 1 1 0 0,0 0 0 0 0,-7-10-1 0 0,7 10 1 0 0,3 6 32 0 0,0-2-39 0 0,-1 1 1 0 0,1 0 0 0 0,0 0-1 0 0,0 0 1 0 0,-1 0 0 0 0,1 0-1 0 0,-1 0 1 0 0,1 0 0 0 0,-1 0 0 0 0,1 0-1 0 0,-1 0 1 0 0,-1-1 0 0 0,-1-3 8 0 0,2 4-23 0 0,0 0-33 0 0,1 0 42 0 0,-1 0 0 0 0,1 0 0 0 0,-1 0 0 0 0,0 0 0 0 0,0 0 0 0 0,1 0 0 0 0,-1 0 0 0 0,0 0 0 0 0,0 1 0 0 0,0-1 0 0 0,-2-1 0 0 0,2 1 1 0 0,1 1 0 0 0,-1-1 0 0 0,0 1 1 0 0,0-1-1 0 0,1 0 0 0 0,-1 0 0 0 0,0 1 0 0 0,1-1 0 0 0,-1 0 0 0 0,1 0 0 0 0,-1 0 0 0 0,1 1 0 0 0,-1-1 0 0 0,1 0 0 0 0,-1-2 0 0 0,1 3 4 0 0,0-1-1 0 0,0 1 1 0 0,0-1-1 0 0,-1 1 1 0 0,1 0-1 0 0,0-1 1 0 0,0 1-1 0 0,0 0 0 0 0,-1-1 1 0 0,1 1-1 0 0,0 0 1 0 0,-1-1-1 0 0,1 1 1 0 0,0 0-1 0 0,0 0 1 0 0,-1-1-1 0 0,1 1 1 0 0,0 0-1 0 0,-1 0 1 0 0,1 0-1 0 0,-1-1 0 0 0,0 1 1 0 0,0-1 0 0 0,0 1 0 0 0,0 0-1 0 0,1-1 1 0 0,-1 0 0 0 0,0 1-1 0 0,0-1 1 0 0,1 1 0 0 0,-1-1-1 0 0,0 0 1 0 0,1 1 0 0 0,-1-1 0 0 0,0-2-1 0 0,0 3 2 0 0,0-1-1 0 0,1 0 0 0 0,-1 1 0 0 0,0-1 0 0 0,0 0 1 0 0,1 1-1 0 0,-1-1 0 0 0,0 1 0 0 0,0-1 1 0 0,0 1-1 0 0,0-1 0 0 0,0 1 0 0 0,0 0 0 0 0,0-1 1 0 0,0 1-1 0 0,-1 0 0 0 0,1 0-12 0 0,-10-6 147 0 0,8 4-151 0 0,0 0-1 0 0,0 0 1 0 0,0 0-1 0 0,0 1 1 0 0,-6-2-1 0 0,7 3 3 0 0,-28-10 20 0 0,-8 4-10 0 0,36 6-20 0 0,-1 0-1 0 0,1 0 0 0 0,-1 1 0 0 0,1-1 1 0 0,0 1-1 0 0,-1 0 0 0 0,1 0 1 0 0,0 0-1 0 0,-1 0 0 0 0,1 0 1 0 0,0 0-1 0 0,0 1 0 0 0,0-1 0 0 0,0 1 1 0 0,0-1-1 0 0,-2 3 0 0 0,-6 9-28 0 0,4-2 34 0 0,5-8 15 0 0,-2 4 0 0 0,2 8 0 0 0,0-13 0 0 0,3 18 0 0 0,7 4 182 0 0,-7-22-170 0 0,0-1 24 0 0,3 11 144 0 0,9 17 42 0 0,-7-8-222 0 0,-7 0 64 0 0,0-18-64 0 0,0 0 0 0 0,0 0 0 0 0,0 0 0 0 0,-1 0 0 0 0,-1 6 0 0 0,0 0 0 0 0,1 0 0 0 0,0 13 0 0 0,0 1 0 0 0,0-17 0 0 0,0 0 0 0 0,1 0 0 0 0,0 1 0 0 0,1-1 0 0 0,1 12 0 0 0,11 39 0 0 0,-13-51 0 0 0,2-3 0 0 0,7 16 0 0 0,-7-16 0 0 0,-1 1-5 0 0,0-1 0 0 0,0 0 0 0 0,1 1 0 0 0,0-1 0 0 0,-1 0 0 0 0,1 0-1 0 0,0 0 1 0 0,3 3 0 0 0,1 1-9 0 0,-4-5-239 0 0,-1 1 1 0 0,1 0-1 0 0,0 0 0 0 0,-1 0 0 0 0,1 0 0 0 0,-1 1 1 0 0,1 4-1 0 0,-2-6-849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5T17:18:46.3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372 533 2760 0 0,'1'0'7320'0'0,"5"-8"-5310"0"0,-3 7-1996 0 0,0-1-14 0 0,-1 1 12 0 0,-2 1 57 0 0,9-20 2092 0 0,-7-32-1283 0 0,-2 21-446 0 0,0 30-415 0 0,0 0 0 0 0,0 0 1 0 0,-1 0-1 0 0,1 1 0 0 0,0-1 1 0 0,0 0-1 0 0,1 0 1 0 0,-1 0-1 0 0,0 0 0 0 0,0 0 1 0 0,0 1-1 0 0,1-1 1 0 0,-1 0-1 0 0,0 0 0 0 0,1 0 1 0 0,-1 1-1 0 0,0-1 1 0 0,1 0-1 0 0,-1 0 0 0 0,1 1 1 0 0,0-1-1 0 0,0 0 1 0 0,6-15-17 0 0,-7 16 86 0 0,5-12 662 0 0,-3 10-739 0 0,-2 1 4 0 0,0 1 0 0 0,1-1 0 0 0,-1 0 0 0 0,0 1-1 0 0,1-1 1 0 0,-1 1 0 0 0,0-1 0 0 0,0 1-1 0 0,0-1 1 0 0,1 0 0 0 0,-1 1 0 0 0,0-1-1 0 0,0 0 1 0 0,0 1 0 0 0,0-1 0 0 0,0 1-1 0 0,0-2 1 0 0,0 1 34 0 0,0 1 0 0 0,0-1 0 0 0,0 1-1 0 0,0-1 1 0 0,0 1 0 0 0,0-1 0 0 0,0 1 0 0 0,0-1-1 0 0,0 1 1 0 0,0-1 0 0 0,0 1 0 0 0,0-1 0 0 0,1 1-1 0 0,-1-1 1 0 0,0 1 0 0 0,0-1 0 0 0,1 1 0 0 0,-1 0-1 0 0,0-1 1 0 0,1 1 0 0 0,-1-1 0 0 0,0 1-1 0 0,1 0 1 0 0,0-1 0 0 0,17-22-75 0 0,-16 21 33 0 0,0 1-1 0 0,0-1 0 0 0,-1 0 0 0 0,1 1 0 0 0,-1-1 1 0 0,0 0-1 0 0,1 0 0 0 0,-1 0 0 0 0,0 0 0 0 0,0 0 1 0 0,0 0-1 0 0,-1-1 0 0 0,1 1 0 0 0,0 0 0 0 0,-1 0 1 0 0,0-1-1 0 0,1 1 0 0 0,-1 0 0 0 0,0-1 0 0 0,0 1 1 0 0,0 0-1 0 0,-1-5 0 0 0,1-7 3 0 0,-1 12-8 0 0,1 0 6 0 0,-1 0 0 0 0,1 0 0 0 0,-1 0 0 0 0,1 0 0 0 0,0-1 0 0 0,0 1 0 0 0,0 0 0 0 0,0 0 0 0 0,0 0 0 0 0,1-4 0 0 0,1-15-8 0 0,-2 16 62 0 0,0 0 0 0 0,-1 0 0 0 0,1 0 0 0 0,-1 0 0 0 0,0 0 0 0 0,0 0 0 0 0,0 1 0 0 0,-1-1 0 0 0,-2-6 0 0 0,-33-49 4 0 0,35 56-48 0 0,1 1-1 0 0,-1 0 1 0 0,0-1-1 0 0,-1 1 0 0 0,1 0 1 0 0,-1 0-1 0 0,1 0 0 0 0,-1 1 1 0 0,0-1-1 0 0,0 1 1 0 0,0 0-1 0 0,-7-4 0 0 0,9 5-15 0 0,0 1 0 0 0,0-1 0 0 0,1 1 0 0 0,-1-1 0 0 0,0 1 0 0 0,0-1 0 0 0,0 0 0 0 0,1 1 0 0 0,-1-1 0 0 0,0 0 0 0 0,0 1 0 0 0,1-1 0 0 0,-1 0 0 0 0,1 0 0 0 0,-2-1 0 0 0,2 1 0 0 0,0 0 0 0 0,-1 1 0 0 0,1-1 0 0 0,-1 0 0 0 0,1 1 0 0 0,-1-1 0 0 0,1 0 0 0 0,-1 1 0 0 0,1-1 0 0 0,-1 1 0 0 0,0-1 0 0 0,1 1 0 0 0,-2-1 0 0 0,-45-15-192 0 0,21 13 128 0 0,20 3 77 0 0,1 0 0 0 0,-1 0 0 0 0,1-1-1 0 0,-10-2 1 0 0,-7 2 6 0 0,19 1 2 0 0,-1 0 1 0 0,1 0-1 0 0,0 0 0 0 0,0 0 1 0 0,0-1-1 0 0,-1 1 0 0 0,-2-2 1 0 0,4 2-22 0 0,0-1 0 0 0,0 1 0 0 0,0 0 0 0 0,0-1-1 0 0,-1 1 1 0 0,1 0 0 0 0,0 0 0 0 0,0 1 0 0 0,0-1 0 0 0,0 0 0 0 0,0 1 0 0 0,0-1 0 0 0,-3 2 0 0 0,3-1 13 0 0,-1 0 1 0 0,1-1-1 0 0,-1 1 1 0 0,1-1-1 0 0,-1 1 0 0 0,0-1 1 0 0,1 0-1 0 0,-1 0 1 0 0,1 0-1 0 0,-5-1 0 0 0,6 1-13 0 0,0 0 0 0 0,-1 0 0 0 0,1 0 0 0 0,0 0 0 0 0,0 0 0 0 0,0 0 0 0 0,0 0 0 0 0,0 0 0 0 0,0 1 0 0 0,0-1 0 0 0,0 0 0 0 0,0 1 0 0 0,0-1 0 0 0,0 1 0 0 0,-1 0 0 0 0,-5 2 0 0 0,3-2 0 0 0,-1 0 0 0 0,1 0 0 0 0,-1 0 0 0 0,1 1 0 0 0,0 0 0 0 0,0 0 0 0 0,0 0 0 0 0,0 1 0 0 0,0-1 0 0 0,-7 6 0 0 0,-10 10 60 0 0,12-10 93 0 0,-2 4-386 0 0,11-11 230 0 0,0-1 0 0 0,0 0 0 0 0,-1 0 0 0 0,1 1 0 0 0,0-1 0 0 0,0 0 0 0 0,0 1 0 0 0,0-1 0 0 0,-1 1 0 0 0,1-1 0 0 0,0 0 0 0 0,0 1-1 0 0,0-1 1 0 0,0 0 0 0 0,0 1 0 0 0,0-1 0 0 0,0 1 0 0 0,0-1 0 0 0,0 0 0 0 0,0 1 0 0 0,0-1 0 0 0,0 0 0 0 0,1 1 0 0 0,-1-1 0 0 0,0 1 0 0 0,0-1-1 0 0,0 0 1 0 0,0 1 0 0 0,1-1 0 0 0,-1 0 0 0 0,0 0 0 0 0,0 1 0 0 0,1-1 0 0 0,-1 1 0 0 0,3 7-14 0 0,-4-2-267 0 0,1-5 301 0 0,0 0 1 0 0,0 0-1 0 0,0 0 1 0 0,0 0-1 0 0,0 0 1 0 0,0-1-1 0 0,-1 1 1 0 0,1 0-1 0 0,0 0 1 0 0,0 0-1 0 0,-1 0 0 0 0,1-1 1 0 0,-1 2-1 0 0,-1 7-17 0 0,-7 8 192 0 0,10-17-175 0 0,-1 1 0 0 0,1 0-1 0 0,-1-1 1 0 0,1 1 0 0 0,-1 0-1 0 0,1 0 1 0 0,-1-1-1 0 0,0 1 1 0 0,1 0 0 0 0,-1 0-1 0 0,0 0 1 0 0,0-1 0 0 0,1 1-1 0 0,-1 0 1 0 0,0 0-1 0 0,0 1 1 0 0,-1 17 167 0 0,-2-17-191 0 0,2 1-1 0 0,7 7 66 0 0,-2 1 104 0 0,-2-6-145 0 0,3 11 30 0 0,-3-12-42 0 0,-1-3 0 0 0,-1 0 0 0 0,1 1 0 0 0,0-1-1 0 0,0 1 1 0 0,0-1 0 0 0,0 0 0 0 0,0 0 0 0 0,0 0 0 0 0,2 3 0 0 0,10 10 133 0 0,-13-12-126 0 0,1-1 0 0 0,-1 1-1 0 0,1 0 1 0 0,-1-1-1 0 0,1 1 1 0 0,0-1 0 0 0,0 1-1 0 0,0-1 1 0 0,0 1 0 0 0,0-1-1 0 0,0 0 1 0 0,0 1-1 0 0,0-1 1 0 0,1 0 0 0 0,-1 0-1 0 0,3 2 1 0 0,2 3 124 0 0,11 23 74 0 0,-9-20-210 0 0,8 6 0 0 0,2 9 118 0 0,-2-4 20 0 0,3 2-10 0 0,-12-12-126 0 0,-6-8 4 0 0,0-1-1 0 0,0 1 1 0 0,0-1 0 0 0,1 1-1 0 0,-1-1 1 0 0,0 0 0 0 0,1 0-1 0 0,-1 1 1 0 0,1-1 0 0 0,2 2-1 0 0,-2-1-5 0 0,7 6-195 0 0,-7-6 224 0 0,0 0 1 0 0,0 0-1 0 0,0 1 0 0 0,0-1 1 0 0,-1 0-1 0 0,1 1 1 0 0,-1-1-1 0 0,2 4 1 0 0,-1-4-38 0 0,0 1 0 0 0,0-1 0 0 0,1 1 1 0 0,-1-1-1 0 0,0 0 0 0 0,1 0 1 0 0,0 0-1 0 0,-1-1 0 0 0,7 4 0 0 0,-5-4 8 0 0,-4-2 0 0 0,0 1 0 0 0,0 0 0 0 0,0 1 0 0 0,0-1 0 0 0,0 0 0 0 0,0 0 0 0 0,0 0 0 0 0,0 0 0 0 0,0 0 0 0 0,0 0 0 0 0,0 0 0 0 0,0 0 0 0 0,0 0 0 0 0,0 0 0 0 0,0 0 0 0 0,0 0 0 0 0,1 0 0 0 0,-1 0 0 0 0,0 0 0 0 0,0 0 0 0 0,0 0 0 0 0,0 0 0 0 0,0 0 0 0 0,0 0 0 0 0,0 0 0 0 0,0 0 0 0 0,0-1 0 0 0,0 1 0 0 0,0 0 0 0 0,0 0 0 0 0,0 0 0 0 0,0 0 0 0 0,0 0 0 0 0,0 0 0 0 0,0 0 0 0 0,0 0 0 0 0,0 0 0 0 0,0 0 0 0 0,0 0 0 0 0,0 0 0 0 0,0 0 0 0 0,0 0 0 0 0,0 0 0 0 0,0 0 0 0 0,0 0 0 0 0,0 0 0 0 0,0 0 0 0 0,0 0 0 0 0,0 0 0 0 0,0 0 0 0 0,0 0 0 0 0,0 0 0 0 0,0 0 0 0 0,0 0 0 0 0,0 0 0 0 0,0-1 0 0 0,0 1 0 0 0,0 0 0 0 0,0 0 0 0 0,0 0 0 0 0,0 0 0 0 0,0 0 0 0 0,0 0 0 0 0,0 0 0 0 0,16 7 0 0 0,10 5-208 0 0,-24-11 208 0 0,-1 0 1 0 0,1 0-1 0 0,0 0 0 0 0,-1 1 0 0 0,0-1 0 0 0,1 0 0 0 0,-1 1 0 0 0,2 2 0 0 0,-2-3-1 0 0,0 0 0 0 0,0 0 0 0 0,0 1 0 0 0,0-1 0 0 0,0 0 0 0 0,0 0 1 0 0,0-1-1 0 0,0 1 0 0 0,0 0 0 0 0,1 0 0 0 0,1 0 0 0 0,4 2-160 0 0,0 0 0 0 0,0 0 0 0 0,8 6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5T17:20:10.5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1215 920 0 0,'0'0'10448'0'0,"6"-5"-9600"0"0,-5 5-815 0 0,1-1 1 0 0,-1 0-1 0 0,0 1 1 0 0,0-1-1 0 0,0 0 1 0 0,0 0-1 0 0,0 0 1 0 0,0 0-1 0 0,0 0 1 0 0,0 0-1 0 0,0 0 1 0 0,1-2-1 0 0,7-8 289 0 0,-1 2-5 0 0,-8 8-31 0 0,0-13 810 0 0,1 12-995 0 0,0 0 1 0 0,0 0-1 0 0,0 0 1 0 0,0 0-1 0 0,0 0 1 0 0,1 1-1 0 0,-1-1 1 0 0,1 0 0 0 0,-1 0-1 0 0,1 1 1 0 0,2-3-1 0 0,10-11 209 0 0,-11 9-316 0 0,5-2 140 0 0,-6 7-125 0 0,-1-1 0 0 0,1 1 1 0 0,0-1-1 0 0,-1 0 1 0 0,0 1-1 0 0,1-1 0 0 0,-1 0 1 0 0,0 0-1 0 0,0 0 1 0 0,0 0-1 0 0,0 0 0 0 0,0 0 1 0 0,0-3-1 0 0,2-1 99 0 0,-2 2-108 0 0,12-16 64 0 0,-12 14 10 0 0,0 1 0 0 0,1 0 0 0 0,-1 0 0 0 0,1 0-1 0 0,5-7 1 0 0,3-3 412 0 0,4-9-85 0 0,-10 17-328 0 0,0 0 1 0 0,0 1 0 0 0,0-1-1 0 0,1 1 1 0 0,10-10-1 0 0,-3 2 26 0 0,8-17 511 0 0,-10 19-277 0 0,-8 10-293 0 0,0 0 0 0 0,0-1 0 0 0,0 1 0 0 0,0 0 0 0 0,5-3-1 0 0,-1-5-25 0 0,3-2-16 0 0,-6 10 60 0 0,0-1-1 0 0,-1 0 1 0 0,1 0-1 0 0,0 0 0 0 0,2-5 1 0 0,6-6-211 0 0,-10 13 148 0 0,0 0-1 0 0,0 0 0 0 0,0 0 0 0 0,0 0 0 0 0,-1 0 0 0 0,1 0 1 0 0,0 0-1 0 0,0 0 0 0 0,-1 0 0 0 0,1-1 0 0 0,0 0 0 0 0,-1 1 7 0 0,0 0 1 0 0,1 0-1 0 0,-1 1 0 0 0,0-1 0 0 0,1 0 0 0 0,-1 0 0 0 0,0 1 0 0 0,1-1 0 0 0,-1 1 0 0 0,1-1 1 0 0,-1 0-1 0 0,1 1 0 0 0,0-1 0 0 0,0 0 0 0 0,1 0 12 0 0,-1-1 1 0 0,1 0-1 0 0,0 0 1 0 0,-1 1-1 0 0,0-1 0 0 0,3-4 1 0 0,9-11 145 0 0,-10 14-141 0 0,0 0-1 0 0,-1-1 0 0 0,1 1 1 0 0,-1 0-1 0 0,0-1 0 0 0,0 1 1 0 0,0-1-1 0 0,2-5 0 0 0,15-17 123 0 0,-15 19-133 0 0,0 1-1 0 0,0 0 0 0 0,7-7 0 0 0,-4 5 33 0 0,47-64 193 0 0,-46 62-210 0 0,0 0-1 0 0,6-12 0 0 0,-5 7-21 0 0,-4 7 34 0 0,0-1 0 0 0,-1 0 0 0 0,6-15 0 0 0,-9 19-33 0 0,0 1 0 0 0,1 0 0 0 0,0 0 0 0 0,-1 0 0 0 0,1 0 0 0 0,1 1 0 0 0,-1-1 0 0 0,0 0 0 0 0,1 1 0 0 0,0 0 0 0 0,5-5 0 0 0,-7 7 4 0 0,-1 0 0 0 0,1 0 0 0 0,-1 0 0 0 0,1 0 0 0 0,-1 0 0 0 0,1 0 0 0 0,-1 0 0 0 0,0 0 0 0 0,1 0 0 0 0,-1 0 0 0 0,0 0 0 0 0,0 0 0 0 0,1 0 0 0 0,-1 0 0 0 0,0 0 0 0 0,0-2 0 0 0,2-9 54 0 0,1-1 98 0 0,-3 11-163 0 0,1 0 1 0 0,-1 0-1 0 0,0 1 0 0 0,1-1 0 0 0,-1 0 0 0 0,1 0 0 0 0,0 1 0 0 0,1-4 0 0 0,0 2 48 0 0,0 0-1 0 0,0 0 1 0 0,0 0-1 0 0,0-1 1 0 0,-1 1-1 0 0,1 0 1 0 0,0-7-1 0 0,2 3-41 0 0,-4 7 0 0 0,1 0 0 0 0,-1-1 0 0 0,0 1 0 0 0,0 0 0 0 0,1-1 0 0 0,-1 1 0 0 0,0 0 0 0 0,0-1 0 0 0,0 1 0 0 0,0 0 0 0 0,0-1 0 0 0,1 1 0 0 0,-1 0 0 0 0,0-1 0 0 0,0 1 0 0 0,0-1 0 0 0,0 1 0 0 0,0 0 0 0 0,0-1 0 0 0,0 1 0 0 0,0 0 0 0 0,0-1 0 0 0,0 1 0 0 0,-1 0 0 0 0,1-1 0 0 0,6-16 60 0 0,-5 15-53 0 0,1 0 0 0 0,0 0 0 0 0,-1-1 0 0 0,1 2 0 0 0,0-1 0 0 0,0 0 0 0 0,0 0 0 0 0,0 1 0 0 0,1-1-1 0 0,1-1 1 0 0,9-9-7 0 0,-11 11 0 0 0,-1 0 0 0 0,1 0 0 0 0,-1-1 0 0 0,0 1 0 0 0,1-1 0 0 0,-1 0 0 0 0,0 1 0 0 0,0-1 0 0 0,0 0 0 0 0,-1 0 0 0 0,1 1 0 0 0,0-1 0 0 0,-1 0 0 0 0,2-3 0 0 0,-2 3 3 0 0,1-1-1 0 0,0 1 0 0 0,1-1 1 0 0,-1 1-1 0 0,0 0 1 0 0,1-1-1 0 0,-1 1 0 0 0,4-4 1 0 0,0 3 28 0 0,0-2 1 0 0,0 1-1 0 0,-1 0 0 0 0,1-1 1 0 0,-1 0-1 0 0,4-7 1 0 0,-2 0-138 0 0,-6 10 107 0 0,1 0 0 0 0,0 0 0 0 0,-1 1 0 0 0,1-1-1 0 0,0 0 1 0 0,0 1 0 0 0,0-1 0 0 0,1 1 0 0 0,1-3-1 0 0,16-22 0 0 0,-6 14 1 0 0,-10 10 3 0 0,-1 1 1 0 0,0-1 0 0 0,0 0 0 0 0,0 0 0 0 0,0 0 0 0 0,0 0-1 0 0,-1 0 1 0 0,1 0 0 0 0,0-1 0 0 0,1-3 0 0 0,-2 4 1 0 0,1 0 0 0 0,-1 0 0 0 0,1 0 0 0 0,0 0 0 0 0,-1 0 0 0 0,1 0 1 0 0,0 1-1 0 0,0-1 0 0 0,0 1 0 0 0,0 0 0 0 0,0-1 0 0 0,3 0 0 0 0,-1-1-11 0 0,31-10 5 0 0,-17 6 70 0 0,-17 6-64 0 0,1 0 1 0 0,-1 1 0 0 0,0-1 0 0 0,0 1 0 0 0,0 0-1 0 0,1-1 1 0 0,-1 1 0 0 0,0 0 0 0 0,1 0 0 0 0,1-1-1 0 0,15 0-7 0 0,-3-3 13 0 0,-13 3 41 0 0,-1 1 11 0 0,8 0 54 0 0,-5-1-76 0 0,2 1-24 0 0,0 0 0 0 0,0 1 0 0 0,0-1 0 0 0,0 1 0 0 0,0 0 0 0 0,-1 1 0 0 0,1-1 0 0 0,7 4 0 0 0,26 15 234 0 0,-38-20-250 0 0,-1 0 0 0 0,1 0 0 0 0,-1 1 0 0 0,1-1 0 0 0,-1 0 0 0 0,0 1 0 0 0,1-1 0 0 0,-1 0 0 0 0,1 1 0 0 0,-1-1 0 0 0,0 0 0 0 0,1 1 0 0 0,-1-1 1 0 0,0 1-1 0 0,0-1 0 0 0,1 0 0 0 0,-1 1 0 0 0,0-1 0 0 0,0 1 0 0 0,0-1 0 0 0,1 1 0 0 0,-1-1 0 0 0,0 1 0 0 0,0-1 0 0 0,0 1 0 0 0,0-1 0 0 0,0 1 0 0 0,0-1 1 0 0,0 1-1 0 0,0 0 0 0 0,1 0 6 0 0,0-1-8 0 0,-1 0 0 0 0,0 0 0 0 0,1 1 0 0 0,-1-1 1 0 0,0 0-1 0 0,0 0 0 0 0,1 1 0 0 0,-1-1 0 0 0,0 0 0 0 0,0 0 0 0 0,1 1 0 0 0,-1-1 0 0 0,0 0 0 0 0,0 1 0 0 0,0-1 0 0 0,0 0 0 0 0,0 1 1 0 0,1-1-1 0 0,-1 0 0 0 0,0 1 0 0 0,0-1 0 0 0,0 0 0 0 0,0 1 0 0 0,0-1 0 0 0,0 1 0 0 0,0-1 0 0 0,0 1 0 0 0,1 1 8 0 0,1-1-1 0 0,0 1 0 0 0,0 0 1 0 0,-1-1-1 0 0,1 0 0 0 0,0 1 1 0 0,0-1-1 0 0,5 2 0 0 0,8 6-9 0 0,-7-1 2 0 0,-5-5 0 0 0,-2-1 6 0 0,-1-1-1 0 0,1 0 0 0 0,0 1 1 0 0,0-1-1 0 0,0 0 1 0 0,0 0-1 0 0,0 1 0 0 0,0-1 1 0 0,0 0-1 0 0,0 0 0 0 0,2 1 1 0 0,7 7-7 0 0,8 14 55 0 0,-16-19-44 0 0,0-1-4 0 0,-1 0-1 0 0,1-1 0 0 0,-1 1 1 0 0,1 0-1 0 0,0-1 1 0 0,0 0-1 0 0,0 1 0 0 0,4 2 1 0 0,1 4 9 0 0,-3 2 30 0 0,-3-10-39 0 0,-1 0 1 0 0,0 0-1 0 0,0 0 1 0 0,0 0-1 0 0,1 0 0 0 0,-1 0 1 0 0,0 0-1 0 0,1-1 1 0 0,-1 1-1 0 0,1 0 0 0 0,-1 0 1 0 0,2 1-1 0 0,-1 0 1 0 0,1-1 0 0 0,-1 1-1 0 0,1-1 1 0 0,0 1-1 0 0,0-1 1 0 0,-1 0 0 0 0,1 1-1 0 0,0-1 1 0 0,4 1 0 0 0,9 6-23 0 0,-15-7 19 0 0,0 0 0 0 0,1-1 0 0 0,-1 1 0 0 0,0-1 0 0 0,0 1 0 0 0,1 0 0 0 0,-1-1 0 0 0,0 1 0 0 0,0 0 0 0 0,0-1 0 0 0,0 1 0 0 0,0 0 0 0 0,0-1 0 0 0,0 1 0 0 0,0 0 0 0 0,0-1 0 0 0,0 1 0 0 0,0-1 0 0 0,-1 2 0 0 0,2 0-8 0 0,-1-1 0 0 0,1 0 1 0 0,0 0-1 0 0,-1 1 0 0 0,1-1 1 0 0,0 0-1 0 0,0 0 0 0 0,0 0 0 0 0,0 0 1 0 0,0 0-1 0 0,0 0 0 0 0,0 0 0 0 0,0 0 1 0 0,0 0-1 0 0,1 0 0 0 0,-1-1 0 0 0,0 1 1 0 0,0 0-1 0 0,3 0 0 0 0,12 8 205 0 0,-12-5-214 0 0,-4-2-61 0 0,0-1-20 0 0,1 1 91 0 0,-1-1 1 0 0,0 1-1 0 0,1-1 0 0 0,-1 0 0 0 0,1 1 0 0 0,0-1 1 0 0,-1 0-1 0 0,1 1 0 0 0,0-1 0 0 0,0 0 0 0 0,1 2 1 0 0,-1-3 8 0 0,-1 1 1 0 0,0 0 0 0 0,1-1-1 0 0,-1 1 1 0 0,1-1-1 0 0,-1 1 1 0 0,1-1 0 0 0,-1 1-1 0 0,1-1 1 0 0,0 0 0 0 0,-1 1-1 0 0,1-1 1 0 0,-1 0 0 0 0,1 1-1 0 0,0-1 1 0 0,-1 0 0 0 0,1 0-1 0 0,0 1 1 0 0,-1-1 0 0 0,1 0-1 0 0,1 0 1 0 0,-2 1 55 0 0,6 7-27 0 0,-5-7-31 0 0,0 0 0 0 0,0 0 0 0 0,0 0 0 0 0,0 0 0 0 0,-1 0 0 0 0,1 0 0 0 0,0 0 0 0 0,-1 0 0 0 0,1 1 0 0 0,-1-1 0 0 0,0 0 0 0 0,1 1 0 0 0,-1 1 0 0 0,0-1-3 0 0,7 8 0 0 0,7 3 0 0 0,-11-9 0 0 0,24 42 0 0 0,-25-42 0 0 0,0-1 0 0 0,1 1 0 0 0,8 11 0 0 0,9 12 64 0 0,-20-27-64 0 0,1 3 8 0 0,1 0-1 0 0,0 0 0 0 0,0-1 0 0 0,0 1 1 0 0,0-1-1 0 0,0 1 0 0 0,5 3 1 0 0,12 10 13 0 0,-4 3-21 0 0,-11-16 0 0 0,19 19 51 0 0,-12-9-27 0 0,11 10 153 0 0,-22-22-70 0 0,12 15 86 0 0,-1-2-221 0 0,25 23-77 0 0,-17-15 182 0 0,-5-9-96 0 0,-6-6 2 0 0,-1 0 0 0 0,0 1 1 0 0,0 0-1 0 0,0 1 0 0 0,5 9 0 0 0,12 14 17 0 0,8 7 54 0 0,-27-31-39 0 0,-4-7-10 0 0,0 0-1 0 0,0 1 1 0 0,0-1 0 0 0,0 0-1 0 0,0 0 1 0 0,1 0-1 0 0,-1 0 1 0 0,0 0-1 0 0,0 0 1 0 0,1 0-1 0 0,2 1 1 0 0,10 9-1 0 0,5 5-6 0 0,-16-13 3 0 0,-1 0 1 0 0,1-1-1 0 0,0 1 0 0 0,0-1 0 0 0,0 0 0 0 0,0 0 0 0 0,0 0 0 0 0,0 0 1 0 0,1 0-1 0 0,3 1 0 0 0,-4-2 21 0 0,0-1-1 0 0,0 2 1 0 0,-1-1 0 0 0,1 0 0 0 0,-1 1-1 0 0,1-1 1 0 0,-1 1 0 0 0,5 3 0 0 0,3 2-49 0 0,41 18 135 0 0,-46-22-106 0 0,14 5-14 0 0,-14-7 13 0 0,1 1 0 0 0,-1 0 0 0 0,0 0 0 0 0,0 1 0 0 0,0-1 0 0 0,-1 1 0 0 0,1 0 0 0 0,-1 0 0 0 0,8 7 0 0 0,-9-8-17 0 0,0 0 0 0 0,0 0 0 0 0,1 0 0 0 0,-1 0 0 0 0,1-1 0 0 0,0 1 0 0 0,-1-1 0 0 0,1 0 0 0 0,0 0 0 0 0,0 0 0 0 0,6 0 0 0 0,59 13 27 0 0,14 2 170 0 0,-66-14-201 0 0,-12-1 10 0 0,0-1 0 0 0,1 1 0 0 0,-1 0 0 0 0,0 1 0 0 0,9 2 0 0 0,-10-3 10 0 0,3 0 0 0 0,1 0 0 0 0,-1 0 0 0 0,11 4 0 0 0,0 0 0 0 0,-8-4 18 0 0,0 0 1 0 0,0-1-1 0 0,13 0 0 0 0,-15-1-2 0 0,1 1 0 0 0,-1 0-1 0 0,10 2 1 0 0,20-1 33 0 0,-21-2-34 0 0,54 5 273 0 0,-66-4-288 0 0,2 0 0 0 0,-1 0 0 0 0,1 1 0 0 0,10 1 0 0 0,17-5 0 0 0,30-4 0 0 0,-39-3 64 0 0,3 5 77 0 0,-21 4-96 0 0,0 0 0 0 0,0 0-1 0 0,10-4 1 0 0,3-4 265 0 0,-15 6-175 0 0,1 1 0 0 0,0-1 0 0 0,0 1-1 0 0,7-2 1 0 0,-10 4-135 0 0,0-1 0 0 0,-1 0 0 0 0,1 0 0 0 0,0 0 0 0 0,-1-1 0 0 0,1 1 0 0 0,3-3 0 0 0,9-4 0 0 0,-5 1 0 0 0,-9 6 0 0 0,0 0 0 0 0,0 0 0 0 0,0 0 0 0 0,0 1 0 0 0,0-1 0 0 0,0 0 0 0 0,0 1 0 0 0,1-1 0 0 0,-1 1 0 0 0,2-1 0 0 0,27-18-130 0 0,-14 8 444 0 0,7 1-234 0 0,-21 9-80 0 0,0-1 0 0 0,0 1 0 0 0,0 0 0 0 0,0 0 0 0 0,-1-1 0 0 0,1 1 0 0 0,-1-1 0 0 0,3-2 0 0 0,-3 3 0 0 0,0-1 0 0 0,0 1 0 0 0,0 0 0 0 0,0 0 0 0 0,0 1 0 0 0,0-1 0 0 0,0 0 0 0 0,0 0 0 0 0,1 0 0 0 0,-1 1 0 0 0,0-1 0 0 0,3 0 0 0 0,9-10 0 0 0,-11 10 0 0 0,1-1 0 0 0,-1 1 0 0 0,0-1 0 0 0,0 0 0 0 0,0 0 0 0 0,0 0 0 0 0,2-3 0 0 0,0 1 0 0 0,0 0 0 0 0,0 0 0 0 0,0 0 0 0 0,0 1 0 0 0,6-4 0 0 0,9-17 0 0 0,43-51 75 0 0,-60 72-62 0 0,1-1 0 0 0,-1 1 0 0 0,1-1 0 0 0,0 1 0 0 0,0 0 0 0 0,4-3 0 0 0,10-9 13 0 0,-1-4-26 0 0,-13 15 0 0 0,-1 0 0 0 0,1 1 0 0 0,0-1 0 0 0,0 1 0 0 0,0 0 0 0 0,7-5 0 0 0,-8 6 0 0 0,17-18 0 0 0,-7 10 0 0 0,7-3 0 0 0,-5-1 0 0 0,-12 13 0 0 0,-1-1 0 0 0,1 1 0 0 0,-1-1 0 0 0,1 1 0 0 0,-1 0 0 0 0,1 0 0 0 0,3-2 0 0 0,24-18 0 0 0,-25 19 0 0 0,0 0 0 0 0,0 0 0 0 0,0 1 0 0 0,8-3 0 0 0,7-3 0 0 0,-16 6-1 0 0,13-5-59 0 0,-5 3 49 0 0,-6 2 11 0 0,-1 0 0 0 0,0 0 0 0 0,0 0 0 0 0,1 0 0 0 0,-1 1 0 0 0,0 0 0 0 0,6 0 0 0 0,1 0 0 0 0,64 5-64 0 0,-55 2 64 0 0,-16-6 2 0 0,0 0-1 0 0,0 0 0 0 0,0 0 1 0 0,0 0-1 0 0,0 0 0 0 0,1-1 1 0 0,5 0-1 0 0,1 4 52 0 0,-7-3-49 0 0,1 1 73 0 0,7 6-22 0 0,-8-7-55 0 0,-3-1 0 0 0,0 0 0 0 0,0 0 0 0 0,0 0 0 0 0,-1 1 0 0 0,1-1 0 0 0,0 0 0 0 0,0 0 0 0 0,-1 0 0 0 0,1 1 0 0 0,0-1 0 0 0,0 0 0 0 0,-1 1 0 0 0,1-1 0 0 0,0 1 0 0 0,-1-1 0 0 0,1 1 0 0 0,-1-1 0 0 0,1 1 0 0 0,0-1 0 0 0,0 1 0 0 0,19 10 54 0 0,-5-2-44 0 0,-2-3-10 0 0,5 3 0 0 0,21 14 0 0 0,-15-9 18 0 0,-16-11-10 0 0,0 1-1 0 0,-1 1 1 0 0,0-1 0 0 0,0 1-1 0 0,7 6 1 0 0,11 9-8 0 0,-18-16 0 0 0,-4-3 0 0 0,-1 0 0 0 0,0 1 0 0 0,0-1 0 0 0,0 0 0 0 0,0 1 0 0 0,0-1 0 0 0,0 1 0 0 0,0 0 0 0 0,1 2 0 0 0,0-1 15 0 0,0 0 1 0 0,1 1-1 0 0,-1-2 0 0 0,1 1 0 0 0,4 3 0 0 0,7 5 22 0 0,72 53-37 0 0,-6-1 160 0 0,-41-35-248 0 0,-25-11 152 0 0,-13-15-70 0 0,-1 0 0 0 0,1 0 0 0 0,0 0 0 0 0,-1 0 0 0 0,1 0 1 0 0,0-1-1 0 0,0 1 0 0 0,4 2 0 0 0,-1 0 15 0 0,0 0 1 0 0,0 1-1 0 0,-1 0 0 0 0,1 0 1 0 0,3 6-1 0 0,17 18-12 0 0,-21-25 3 0 0,0 0 0 0 0,0 0 0 0 0,-1 1 0 0 0,0-1 0 0 0,5 8 0 0 0,-3-3 0 0 0,34 43 0 0 0,-34-46-1 0 0,0 0 0 0 0,0-1-1 0 0,8 7 1 0 0,5 6 6 0 0,-1-1-9 0 0,0 0 0 0 0,23 16 0 0 0,-25-16-56 0 0,-12-14 60 0 0,23 32 0 0 0,4-1 0 0 0,-26-31-509 0 0,6 4 940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5T17:20:22.59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0 577 0 0 0,'0'0'10424'0'0,"12"-12"-9506"0"0,-11 10-890 0 0,0 1 2 0 0,5-7 1679 0 0,13-10-992 0 0,-18 17-586 0 0,14-10-32 0 0,-10 7-17 0 0,-1 1 0 0 0,0-1 0 0 0,0 0 1 0 0,0 0-1 0 0,0 0 0 0 0,3-5 1 0 0,-1 0 31 0 0,-4 6-63 0 0,0 0 0 0 0,0 1 0 0 0,0-1 0 0 0,0 0 0 0 0,0 1 0 0 0,1 0 0 0 0,4-4 0 0 0,5-2 302 0 0,-9 6-351 0 0,1 0-1 0 0,0-1 1 0 0,-1 1-1 0 0,1-1 1 0 0,-1 0-1 0 0,0 0 1 0 0,0 0-1 0 0,0 0 1 0 0,5-7-1 0 0,-7 7 35 0 0,1 1-1 0 0,0 0 1 0 0,-1 0 0 0 0,1 0-1 0 0,0 1 1 0 0,0-1 0 0 0,0 0-1 0 0,1 1 1 0 0,-1-1-1 0 0,0 1 1 0 0,1 0 0 0 0,-1 0-1 0 0,1 0 1 0 0,-1 0 0 0 0,5-1-1 0 0,-3 1 89 0 0,-3 1-52 0 0,25-17 64 0 0,-7 7-136 0 0,-1-3 332 0 0,9-5-273 0 0,-26 18-58 0 0,0 0 0 0 0,-1-1-1 0 0,1 1 1 0 0,0 0-1 0 0,-1-1 1 0 0,1 1-1 0 0,-1-1 1 0 0,1 1 0 0 0,-1-1-1 0 0,1 1 1 0 0,-1-1-1 0 0,1 1 1 0 0,-1-1-1 0 0,1 0 1 0 0,0 0 0 0 0,3-3 43 0 0,29-9 246 0 0,-29 12-290 0 0,-3-2 11 0 0,0 2 32 0 0,2 0-18 0 0,-2 1 44 0 0,7-6 159 0 0,5-2-42 0 0,9-3-72 0 0,20-9 10 0 0,-7 5 580 0 0,-23 9-563 0 0,1 3-90 0 0,-5 0-51 0 0,3-2 0 0 0,6-7 75 0 0,-12 11-22 0 0,16-7 75 0 0,-18 7-117 0 0,-1 1 32 0 0,28-13 746 0 0,-10-2-544 0 0,-17 13-239 0 0,0 0-1 0 0,0 0 0 0 0,-1 1 1 0 0,1-1-1 0 0,1 1 0 0 0,-1 0 1 0 0,0 0-1 0 0,0 0 0 0 0,0 1 1 0 0,0-1-1 0 0,7 0 0 0 0,3-4 121 0 0,-11 4-111 0 0,0 0-1 0 0,0 0 0 0 0,-1 0 1 0 0,1 0-1 0 0,0 1 1 0 0,0-1-1 0 0,0 1 0 0 0,0-1 1 0 0,0 1-1 0 0,0 0 1 0 0,3-1-1 0 0,23-10 50 0 0,-27 11-8 0 0,21-8 101 0 0,50-11 379 0 0,-68 18-525 0 0,0-1 54 0 0,-3 2 61 0 0,52-6 368 0 0,-49 6-490 0 0,-1 0 0 0 0,1 0 0 0 0,-1-1 0 0 0,1 1 0 0 0,-1-1 0 0 0,0 0 0 0 0,5-2-1 0 0,18-3 238 0 0,13 3-123 0 0,-19 2 11 0 0,24-6-1 0 0,-20 3 7 0 0,-22 4-95 0 0,17-3 83 0 0,0 2 1 0 0,20-1-1 0 0,-37 2-132 0 0,3 1 14 0 0,-1-1 0 0 0,1-1-1 0 0,-1 1 1 0 0,1-1 0 0 0,0 1 0 0 0,-1-1-1 0 0,1 0 1 0 0,4-3 0 0 0,-6 4 73 0 0,0-1-1 0 0,0 0 1 0 0,0 0 0 0 0,0 1 0 0 0,0 0 0 0 0,0-1 0 0 0,0 1 0 0 0,4 1 0 0 0,3-1-13 0 0,40-5-1 0 0,-42 6-149 0 0,28-7-222 0 0,-31 5 307 0 0,-3 1 0 0 0,0-1 0 0 0,0 1 0 0 0,0 0 0 0 0,0 0 0 0 0,0 0 0 0 0,0 0 0 0 0,0 0 0 0 0,0 0 0 0 0,3 1 0 0 0,52-3 0 0 0,-23 0 268 0 0,-34 2-374 0 0,23-3 8 0 0,-4 1 217 0 0,18-2 66 0 0,0-1-102 0 0,-11-3 74 0 0,2 6 19 0 0,-19 1-176 0 0,-4 0 0 0 0,1 0 0 0 0,0 0 0 0 0,11 0 0 0 0,-13 2 0 0 0,67 0 0 0 0,7 1 412 0 0,-7 4 68 0 0,-52-3-456 0 0,66-1 372 0 0,-13 2-321 0 0,-21-6 74 0 0,27-2-69 0 0,-53 5-106 0 0,-16 0 12 0 0,1-1 0 0 0,0 0 0 0 0,-1 0 0 0 0,11-2 0 0 0,21 1 14 0 0,-33 2 0 0 0,1-1 0 0 0,16-2 0 0 0,6 0 0 0 0,27-2 142 0 0,17-2-316 0 0,-34 0 174 0 0,-19 5 0 0 0,4 0 0 0 0,-18 0 0 0 0,0 0 0 0 0,0 1 0 0 0,11 1 0 0 0,-3-1 0 0 0,48 0 0 0 0,-51 1 0 0 0,43 4 144 0 0,-24-2-149 0 0,-13 0 2 0 0,56 2-50 0 0,-60-5 258 0 0,-2-1-223 0 0,-1 1 1 0 0,1 1-1 0 0,0 0 1 0 0,20 5-1 0 0,12 2 250 0 0,-39-7-232 0 0,4 3 0 0 0,-8-3 0 0 0,-1-1 0 0 0,1 1 0 0 0,-1-1 0 0 0,1 1 0 0 0,-1-1 0 0 0,1 0 0 0 0,-1 1 0 0 0,1-1 0 0 0,-1 0 0 0 0,3 0 0 0 0,8 2 0 0 0,33 11 0 0 0,-24-8 0 0 0,-19-4 0 0 0,1-1 0 0 0,-1 0 0 0 0,0 1 0 0 0,1 0 0 0 0,-1 0 0 0 0,0-1 0 0 0,3 3 0 0 0,-3-2 0 0 0,0 1 0 0 0,0-1 0 0 0,0 0 0 0 0,1 0 0 0 0,-1 1 0 0 0,4 0 0 0 0,11 4 0 0 0,16 8 26 0 0,-25-11-18 0 0,0 0-1 0 0,0 0 1 0 0,0 1 0 0 0,-1 1-1 0 0,11 6 1 0 0,24 11-8 0 0,-40-20 0 0 0,0-1 0 0 0,0 1 0 0 0,0-1 0 0 0,1 0 0 0 0,-1 0 0 0 0,1 0 0 0 0,-1 0 0 0 0,5 1 0 0 0,3 1 0 0 0,45 16 0 0 0,-23-1 0 0 0,-27-15 1 0 0,1 0-1 0 0,-1 0 1 0 0,10 2-1 0 0,-8-2 53 0 0,-1-1 1 0 0,0 1-1 0 0,0 0 1 0 0,0 0-1 0 0,0 0 1 0 0,9 8-1 0 0,8 4-53 0 0,-18-12 0 0 0,-1-1 0 0 0,0 1 0 0 0,1 0 0 0 0,3 5 0 0 0,10 4 0 0 0,0-2 0 0 0,10 4 0 0 0,-11-6 0 0 0,44 13 0 0 0,25 9 0 0 0,-82-28 0 0 0,0 0 0 0 0,0 1 0 0 0,0-1 0 0 0,6 5-1 0 0,-2 0 56 0 0,52 42 382 0 0,-57-46-405 0 0,0-1 0 0 0,0 0 0 0 0,0 0 0 0 0,0-1 0 0 0,0 1 0 0 0,0 0 0 0 0,5 0 0 0 0,14 9 32 0 0,27 21 397 0 0,-27-22-633 0 0,-21-10 89 0 0,13 14-1907 0 0,-14-14 1662 0 0,1 1 198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5T17:21:02.56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88 456 0 0,'0'0'9228'0'0,"14"2"-8902"0"0,-10-2-227 0 0,47-4 1946 0 0,-50 4-1854 0 0,10-2 890 0 0,28-5-1395 0 0,-35 8 295 0 0,0-1 1 0 0,-1 0 0 0 0,1 1 0 0 0,0 0 0 0 0,4 1 0 0 0,1 0 759 0 0,-4-2-705 0 0,16 5-82 0 0,15 7 2088 0 0,-36-11-1949 0 0,2 0-80 0 0,0 0 53 0 0,-1 0-1 0 0,1 0 0 0 0,0-1 1 0 0,0 1-1 0 0,-1 0 0 0 0,1-1 1 0 0,0 1-1 0 0,0-1 0 0 0,3 1 0 0 0,21 4 1202 0 0,-25-5-1354 0 0,20 8-82 0 0,-11-5 437 0 0,-6-2-234 0 0,0 1 0 0 0,0-1 0 0 0,-1 0 0 0 0,7 4-1 0 0,-7-4 33 0 0,-1 0 0 0 0,1 0 0 0 0,0 0 0 0 0,-1 0 0 0 0,1-1 0 0 0,-1 0 0 0 0,4 1 0 0 0,3 0 172 0 0,1 2-25 0 0,0 0 0 0 0,15 2 1 0 0,-15-4-25 0 0,0-1 0 0 0,13 0 1 0 0,-22 0-202 0 0,0-1 0 0 0,0 1 0 0 0,0 0 0 0 0,0 0 0 0 0,0 0 0 0 0,0 0 0 0 0,0 1 0 0 0,0-1 0 0 0,0 0 0 0 0,0 0 0 0 0,0 1 0 0 0,0-1 0 0 0,0 0 0 0 0,1 1 0 0 0,-2 0 9 0 0,1-1 0 0 0,0 1 0 0 0,0-1-1 0 0,-1 0 1 0 0,1 0 0 0 0,0 1-1 0 0,0-1 1 0 0,-1 0 0 0 0,1 0 0 0 0,0 0-1 0 0,0 0 1 0 0,0 0 0 0 0,1 0-1 0 0,33 5-10 0 0,-21-5 271 0 0,-7 0-212 0 0,0 0 0 0 0,0 1 0 0 0,8 1 0 0 0,-12-1 8 0 0,18-3 53 0 0,23 8-28 0 0,-37-7-9 0 0,-2 1 14 0 0,-1 0 1 0 0,1 0-1 0 0,-1 1 0 0 0,1-1 0 0 0,7 3 0 0 0,15-3 208 0 0,-27 0-52 0 0,23 5-9 0 0,-11-5-549 0 0,-8-1 378 0 0,0 1 1 0 0,0-1-1 0 0,0 1 1 0 0,0 1-1 0 0,0-1 0 0 0,0 0 1 0 0,4 2-1 0 0,-8-2-283 0 0,9 0-284 0 0,9 0 770 0 0,-6-1-73 0 0,-12 1-32 0 0,15 0-362 0 0,-14 0 204 0 0,6 0-2 0 0,0 0 1 0 0,0 0 0 0 0,11-3-1 0 0,1 3 384 0 0,-6 0-295 0 0,17-4 85 0 0,14 1-121 0 0,11 2 4 0 0,-53 1-43 0 0,5 0 70 0 0,0 0 1 0 0,0 0-1 0 0,0-1 0 0 0,-1 0 1 0 0,1 0-1 0 0,10-3 0 0 0,-11 2-19 0 0,19-1 514 0 0,-5-4-459 0 0,6-1 292 0 0,-21 7-452 0 0,0 0 0 0 0,1 0 0 0 0,-1 0 0 0 0,8-4 0 0 0,-13 5 252 0 0,25-6-121 0 0,-7-2-73 0 0,-15 7-13 0 0,0-1-1 0 0,0 1 0 0 0,0-1 1 0 0,0 1-1 0 0,0 0 1 0 0,0 0-1 0 0,0 1 1 0 0,0-1-1 0 0,4 0 1 0 0,-3 0-18 0 0,-1 1 0 0 0,0-1-1 0 0,0 0 1 0 0,1-1 0 0 0,-1 1 0 0 0,3-3 0 0 0,20-6-53 0 0,52-12 165 0 0,-15 3 0 0 0,4-4-96 0 0,-58 20-2 0 0,0 1 0 0 0,1-1 0 0 0,10 0 0 0 0,-17 3 2 0 0,-2-1 32 0 0,1 1-1 0 0,-1 0 0 0 0,1-1 1 0 0,-1 0-1 0 0,1 1 0 0 0,-1-1 1 0 0,1 0-1 0 0,-1 0 0 0 0,2-1 1 0 0,4-2-1244 0 0,-2 3-2940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5T17:21:05.6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1208 64 2760 0 0,'0'0'2001'0'0,"-1"0"-1478"0"0,-6-4-2123 0 0,7 4 1939 0 0,-1-1-1 0 0,0 0 0 0 0,0 1 0 0 0,0 0 0 0 0,0-1 0 0 0,0 1 0 0 0,0-1 1 0 0,0 1-1 0 0,0 0 0 0 0,0 0 0 0 0,0-1 0 0 0,0 1 0 0 0,-2 0 0 0 0,-19-9 2893 0 0,-21-4-2659 0 0,40 12-583 0 0,1 0-1 0 0,-1 0 1 0 0,0 0 0 0 0,0 1 0 0 0,0-1 0 0 0,-5 1-1 0 0,-6-2 279 0 0,13 2-108 0 0,-30-5 33 0 0,-15-1 202 0 0,14 4 2500 0 0,28 2-2905 0 0,0-1 0 0 0,1 1 0 0 0,-1 0 0 0 0,0 0 0 0 0,-6 2 0 0 0,-7-1 13 0 0,4 0-17 0 0,3-1 135 0 0,0 0-1 0 0,-19-3 1 0 0,25 2-118 0 0,-1 1 1 0 0,0-1 0 0 0,0 1-1 0 0,0 0 1 0 0,-9 2 0 0 0,10-1 43 0 0,0-1 0 0 0,0 0 0 0 0,0 0 1 0 0,0 0-1 0 0,0 0 0 0 0,-5-1 0 0 0,-27 0 158 0 0,19 1 94 0 0,15 0-193 0 0,0 0 0 0 0,0 1-1 0 0,0-1 1 0 0,0 0 0 0 0,0 0 0 0 0,0-1 0 0 0,0 1 0 0 0,0 0-1 0 0,0-1 1 0 0,-2 0 0 0 0,1 0-79 0 0,0 0 1 0 0,0 0-1 0 0,0 1 0 0 0,0-1 0 0 0,0 1 0 0 0,0 0 1 0 0,-1 0-1 0 0,1 0 0 0 0,-3 1 0 0 0,-17-2 741 0 0,-33-3 945 0 0,52 3-1656 0 0,0 1-1 0 0,0-1 0 0 0,0 1 0 0 0,-1 0 0 0 0,1 1 0 0 0,0-1 1 0 0,-5 2-1 0 0,5-1 33 0 0,0 0-1 0 0,0-1 1 0 0,-1 1 0 0 0,1-1 0 0 0,-7 0 0 0 0,6 0-109 0 0,0 1-1 0 0,0-1 1 0 0,-1 1-1 0 0,-6 1 1 0 0,7-1 102 0 0,0 0 1 0 0,-1 0-1 0 0,1-1 1 0 0,-11 1-1 0 0,12-1-73 0 0,-1 0 0 0 0,0 0 0 0 0,1 0 0 0 0,-1 1 0 0 0,1 0 1 0 0,-1 0-1 0 0,-7 2 0 0 0,4 0 9 0 0,0-1 0 0 0,0 1 0 0 0,-11 0 0 0 0,9-1-11 0 0,0 1 52 0 0,-3-1 31 0 0,8-1-70 0 0,1-1-1 0 0,-1 1 1 0 0,1 0 0 0 0,-1 0 0 0 0,-6 3 0 0 0,7-3-8 0 0,0 1 0 0 0,0-1 1 0 0,0 0-1 0 0,0 0 1 0 0,-6 0-1 0 0,-53 3-179 0 0,30 0 198 0 0,31-4-20 0 0,-2 2-18 0 0,0-1 0 0 0,1 1 0 0 0,-1-1 0 0 0,0 0-1 0 0,-8 1 1 0 0,10-2 13 0 0,-1 1 0 0 0,0-1 0 0 0,1 1-1 0 0,-1 0 1 0 0,0 0 0 0 0,1 0 0 0 0,-3 1 0 0 0,-26 7 152 0 0,31-9-114 0 0,-8 1-16 0 0,1 0 1 0 0,0 1 0 0 0,-1-1 0 0 0,-8 4 0 0 0,3-1-29 0 0,11-4 0 0 0,0 1 0 0 0,1-1 0 0 0,0 0 0 0 0,-1 0 0 0 0,1 1 0 0 0,0-1-1 0 0,0 0 1 0 0,-1 1 0 0 0,1 0 0 0 0,0-1 0 0 0,0 1 0 0 0,-2 0 0 0 0,-5 0-837 0 0,6-1 561 0 0,2 0-2 0 0,-7 1-471 0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953723" y="6366554"/>
            <a:ext cx="3155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47531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D4724-D698-47D4-A663-A96C66F201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77DA90-9C27-4E1F-99A1-E6516E2C4B56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756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1BB07-7AF7-4B17-80BC-DC29DEF74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8771CC-05B5-4990-99DC-910542E86C8C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94610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DA92C2-499C-41F6-8959-9FA83F39D0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880537-A7BC-46E6-8E01-27E18D49CDA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98030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B6D0E1-6F87-4CED-9DE4-F10059F6BE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1ACD1C-73DB-40EC-8DFA-F0DE99A9CD15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850157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8DE133-07EF-426D-9E9C-F759B01C0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279109-501F-4C8C-9679-AA0631E5AA9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71348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B1BF96-39BE-4D5A-9FD2-10BE56E57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4037B4-3CF5-4CC9-BDC2-61937E195D72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15265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4BAD2-3FEA-4F32-9D1D-CB78B0BE3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5807F5-0CBA-4789-8B7A-031740EE3228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42530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DC778-5876-463F-9576-996D6990B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726AFF-2537-41C4-9F22-98B8928ED9A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0794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2B9269-5DD5-4B15-89D6-537E8C963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6E1A62-C05B-4564-AD54-68F9FA12DCCB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2629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6AAA24-3D51-4CD0-BFBC-35135D6AA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40504B-FFCD-4257-A350-7AD35AC41F4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09983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81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otaonline.org/video-library/45037/annual-meeting-and-conferences/multimedia/18524822/hip-dislocations-and-pelvic-injuries-eua-and-need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7.wdp"/><Relationship Id="rId4" Type="http://schemas.openxmlformats.org/officeDocument/2006/relationships/image" Target="../media/image20.png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13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microsoft.com/office/2007/relationships/hdphoto" Target="../media/hdphoto15.wdp"/><Relationship Id="rId5" Type="http://schemas.openxmlformats.org/officeDocument/2006/relationships/image" Target="../media/image36.jpeg"/><Relationship Id="rId10" Type="http://schemas.openxmlformats.org/officeDocument/2006/relationships/image" Target="../media/image39.png"/><Relationship Id="rId4" Type="http://schemas.microsoft.com/office/2007/relationships/hdphoto" Target="../media/hdphoto12.wdp"/><Relationship Id="rId9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microsoft.com/office/2007/relationships/hdphoto" Target="../media/hdphoto19.wdp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microsoft.com/office/2007/relationships/hdphoto" Target="../media/hdphoto19.wdp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customXml" Target="../ink/ink2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customXml" Target="../ink/ink4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customXml" Target="../ink/ink6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customXml" Target="../ink/ink8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otaonline.org/video-library/45036/procedures-and-techniques/multimedia/16731381/pre-operative-planning-for-percutaenous-transiliac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microsoft.com/office/2007/relationships/hdphoto" Target="../media/hdphoto26.wdp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microsoft.com/office/2007/relationships/hdphoto" Target="../media/hdphoto29.wdp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microsoft.com/office/2007/relationships/hdphoto" Target="../media/hdphoto29.wdp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otaonline.org/video-library/45036/procedures-and-techniques/multimedia/16731359/the-anterior-pelvic-internal-fixator-infix" TargetMode="External"/><Relationship Id="rId2" Type="http://schemas.openxmlformats.org/officeDocument/2006/relationships/hyperlink" Target="https://otaonline.org/video-library/45036/procedures-and-techniques/multimedia/16731357/percutaneous-supra-acetabular-external-pelvic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7" Type="http://schemas.microsoft.com/office/2007/relationships/hdphoto" Target="../media/hdphoto32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microsoft.com/office/2007/relationships/hdphoto" Target="../media/hdphoto31.wdp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4.wdp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7" Type="http://schemas.microsoft.com/office/2007/relationships/hdphoto" Target="../media/hdphoto38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microsoft.com/office/2007/relationships/hdphoto" Target="../media/hdphoto37.wdp"/><Relationship Id="rId4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7" Type="http://schemas.microsoft.com/office/2007/relationships/hdphoto" Target="../media/hdphoto38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microsoft.com/office/2007/relationships/hdphoto" Target="../media/hdphoto37.wdp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1.wdp"/><Relationship Id="rId4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microsoft.com/office/2007/relationships/hdphoto" Target="../media/hdphoto43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microsoft.com/office/2007/relationships/hdphoto" Target="../media/hdphoto42.wdp"/><Relationship Id="rId4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5.wdp"/><Relationship Id="rId4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Definitive Treatment of Pelvic Ring Injuries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63362" y="4634243"/>
            <a:ext cx="9465275" cy="1744319"/>
          </a:xfrm>
        </p:spPr>
        <p:txBody>
          <a:bodyPr>
            <a:normAutofit lnSpcReduction="10000"/>
          </a:bodyPr>
          <a:lstStyle/>
          <a:p>
            <a:r>
              <a:rPr lang="en-US" b="1" i="1" dirty="0"/>
              <a:t>Jerad Allen, MD</a:t>
            </a:r>
          </a:p>
          <a:p>
            <a:r>
              <a:rPr lang="en-US" b="1" i="1" dirty="0"/>
              <a:t>Assistant Professor</a:t>
            </a:r>
          </a:p>
          <a:p>
            <a:r>
              <a:rPr lang="en-US" b="1" i="1" dirty="0"/>
              <a:t>Grady Memorial Hospital</a:t>
            </a:r>
          </a:p>
          <a:p>
            <a:r>
              <a:rPr lang="en-US" b="1" i="1" dirty="0"/>
              <a:t>Emory University Department of Orthopaedic Surgery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AAA865-224E-4621-97FA-D2E26E3F0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6" y="2144663"/>
            <a:ext cx="4127488" cy="3124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8E6DFD-8D2F-4A1F-B6F9-9699F6646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3097" y="2144662"/>
            <a:ext cx="4068844" cy="3124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13955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6239B-19BF-441D-8B45-033EDC2F7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in doubt </a:t>
            </a:r>
            <a:r>
              <a:rPr lang="en-US" dirty="0">
                <a:sym typeface="Wingdings" panose="05000000000000000000" pitchFamily="2" charset="2"/>
              </a:rPr>
              <a:t> Obtain more data!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E9E61-FE24-4609-A53E-5A5ABF964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Sagi</a:t>
            </a:r>
            <a:r>
              <a:rPr lang="en-US" dirty="0"/>
              <a:t> et al. (JOT 2011) performed an examination under anesthesia (EUA) for 68 patients with AO/OTA-61B injuries.</a:t>
            </a:r>
          </a:p>
          <a:p>
            <a:r>
              <a:rPr lang="en-US" dirty="0"/>
              <a:t>All patients received a standardized 15 fluoroscopic view EUA.</a:t>
            </a:r>
          </a:p>
          <a:p>
            <a:endParaRPr lang="en-US" dirty="0"/>
          </a:p>
          <a:p>
            <a:r>
              <a:rPr lang="en-US" b="1" u="sng" dirty="0"/>
              <a:t>50%</a:t>
            </a:r>
            <a:r>
              <a:rPr lang="en-US" dirty="0"/>
              <a:t> of APC-1 injuries were found to be occult APC-2 injuries which necessitated surgical intervention.</a:t>
            </a:r>
          </a:p>
          <a:p>
            <a:r>
              <a:rPr lang="en-US" b="1" u="sng" dirty="0"/>
              <a:t>37%</a:t>
            </a:r>
            <a:r>
              <a:rPr lang="en-US" dirty="0"/>
              <a:t> of LC-1 injuries were found to be unstable and were treated with surgical fixation.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7790AF-67BC-4528-841E-DF7FD41C8597}"/>
              </a:ext>
            </a:extLst>
          </p:cNvPr>
          <p:cNvSpPr txBox="1"/>
          <p:nvPr/>
        </p:nvSpPr>
        <p:spPr>
          <a:xfrm>
            <a:off x="1380014" y="6627168"/>
            <a:ext cx="854374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Sagi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HC, </a:t>
            </a:r>
            <a:r>
              <a:rPr lang="en-US" sz="9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Coniglione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FM, Stanford JH. Examination under anesthetic for occult pelvic ring instability. </a:t>
            </a:r>
            <a:r>
              <a:rPr lang="en-US" sz="9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J </a:t>
            </a:r>
            <a:r>
              <a:rPr lang="en-US" sz="900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Orthop</a:t>
            </a:r>
            <a:r>
              <a:rPr lang="en-US" sz="9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Trauma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Sep 2011;25(9):529-36.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48104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79D7-42EB-4114-A7BF-E0118E120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Examination Under Anesthesia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13526-D057-4A72-8CE0-6125B7BF7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https://otaonline.org/video-library/45037/annual-meeting-and-conferences/multimedia/18524822/hip-dislocations-and-pelvic-injuries-eua-and-need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458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6239B-19BF-441D-8B45-033EDC2F7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in doubt </a:t>
            </a:r>
            <a:r>
              <a:rPr lang="en-US" dirty="0">
                <a:sym typeface="Wingdings" panose="05000000000000000000" pitchFamily="2" charset="2"/>
              </a:rPr>
              <a:t> Obtain more data!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E9E61-FE24-4609-A53E-5A5ABF964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Sigel et al. (JBJS 2008) studied 38 injured patients with pelvic pain in a clinic setting.</a:t>
            </a:r>
          </a:p>
          <a:p>
            <a:r>
              <a:rPr lang="en-US" dirty="0"/>
              <a:t>Standard pelvic x-rays (AP, inlet, outlet) as well as single leg stance films (“flamingo” views) were obtained.</a:t>
            </a:r>
          </a:p>
          <a:p>
            <a:endParaRPr lang="en-US" dirty="0"/>
          </a:p>
          <a:p>
            <a:r>
              <a:rPr lang="en-US" b="1" u="sng" dirty="0"/>
              <a:t>25/38</a:t>
            </a:r>
            <a:r>
              <a:rPr lang="en-US" dirty="0"/>
              <a:t> patients were found to have an unstable pelvic ring injury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4FA618-2AF0-4271-BD2C-87EFECCF431B}"/>
              </a:ext>
            </a:extLst>
          </p:cNvPr>
          <p:cNvSpPr txBox="1"/>
          <p:nvPr/>
        </p:nvSpPr>
        <p:spPr>
          <a:xfrm>
            <a:off x="1093913" y="6627168"/>
            <a:ext cx="916083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Siegel J, Templeman DC, </a:t>
            </a:r>
            <a:r>
              <a:rPr lang="en-US" sz="9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Tornetta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P. Single-leg-stance radiographs in the diagnosis of pelvic instability. </a:t>
            </a:r>
            <a:r>
              <a:rPr lang="en-US" sz="9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J Bone Joint Surg Am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Oct 2008;90(10):2119-25.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22358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6239B-19BF-441D-8B45-033EDC2F7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in doubt </a:t>
            </a:r>
            <a:r>
              <a:rPr lang="en-US" dirty="0">
                <a:sym typeface="Wingdings" panose="05000000000000000000" pitchFamily="2" charset="2"/>
              </a:rPr>
              <a:t> Obtain more data!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E9E61-FE24-4609-A53E-5A5ABF964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37" y="1372778"/>
            <a:ext cx="5803580" cy="2067106"/>
          </a:xfrm>
        </p:spPr>
        <p:txBody>
          <a:bodyPr>
            <a:normAutofit/>
          </a:bodyPr>
          <a:lstStyle/>
          <a:p>
            <a:r>
              <a:rPr lang="en-US" dirty="0"/>
              <a:t>Assess for subtleties in pre-operative imaging: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L5 transverse process fracture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Avulsion fractures of ischial spine (not shown)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A476F0-C9D2-486D-BD71-002177DFC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47" y="3439884"/>
            <a:ext cx="2852955" cy="2318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E38738-5911-4EB7-A30E-BDEA9DEE9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0592" y="3298506"/>
            <a:ext cx="2950625" cy="286716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3371DC8-9AE6-48B0-96A2-E93341F07904}"/>
              </a:ext>
            </a:extLst>
          </p:cNvPr>
          <p:cNvCxnSpPr>
            <a:cxnSpLocks/>
          </p:cNvCxnSpPr>
          <p:nvPr/>
        </p:nvCxnSpPr>
        <p:spPr>
          <a:xfrm>
            <a:off x="2953402" y="3187337"/>
            <a:ext cx="1032313" cy="69341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3E863F5-C8FD-4E72-B350-C2C84F7B95AC}"/>
              </a:ext>
            </a:extLst>
          </p:cNvPr>
          <p:cNvCxnSpPr>
            <a:cxnSpLocks/>
          </p:cNvCxnSpPr>
          <p:nvPr/>
        </p:nvCxnSpPr>
        <p:spPr>
          <a:xfrm>
            <a:off x="3239589" y="3117669"/>
            <a:ext cx="825699" cy="54265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C57B9A0-9469-4D1C-A470-F85B13053310}"/>
              </a:ext>
            </a:extLst>
          </p:cNvPr>
          <p:cNvSpPr txBox="1"/>
          <p:nvPr/>
        </p:nvSpPr>
        <p:spPr>
          <a:xfrm>
            <a:off x="1759131" y="6198869"/>
            <a:ext cx="3091540" cy="374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Pre-operative imaging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806D6E-E8D4-4A14-AFDE-82463C4FB5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46" t="1507" r="1759" b="1880"/>
          <a:stretch/>
        </p:blipFill>
        <p:spPr>
          <a:xfrm rot="1855075">
            <a:off x="6460929" y="1989440"/>
            <a:ext cx="2574321" cy="2618133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1DF234-6569-4C9D-A31F-F8282E2BCB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58" t="1269" r="2457" b="3292"/>
          <a:stretch/>
        </p:blipFill>
        <p:spPr>
          <a:xfrm rot="1719922">
            <a:off x="9292094" y="1934615"/>
            <a:ext cx="2720250" cy="2727779"/>
          </a:xfrm>
          <a:prstGeom prst="ellipse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BA7F56-66F2-4CC5-BE87-966BA6310D61}"/>
              </a:ext>
            </a:extLst>
          </p:cNvPr>
          <p:cNvSpPr txBox="1"/>
          <p:nvPr/>
        </p:nvSpPr>
        <p:spPr>
          <a:xfrm>
            <a:off x="7979191" y="4773205"/>
            <a:ext cx="3091540" cy="374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Examination under anesthesia</a:t>
            </a:r>
          </a:p>
        </p:txBody>
      </p:sp>
    </p:spTree>
    <p:extLst>
      <p:ext uri="{BB962C8B-B14F-4D97-AF65-F5344CB8AC3E}">
        <p14:creationId xmlns:p14="http://schemas.microsoft.com/office/powerpoint/2010/main" val="3404976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C7FCA-59F0-47F5-B6BB-DA9D666F9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– Rotationally Unstable Fractures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023A-C1D0-45A1-9B17-BE6C1B97F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increased burden of injury, as shown in the later 61B classifications signifies greater pelvic instability. </a:t>
            </a:r>
          </a:p>
          <a:p>
            <a:r>
              <a:rPr lang="en-US" dirty="0"/>
              <a:t>These are generally treated operatively.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D8E936-A503-4761-84B7-8BC3371C0157}"/>
              </a:ext>
            </a:extLst>
          </p:cNvPr>
          <p:cNvGrpSpPr/>
          <p:nvPr/>
        </p:nvGrpSpPr>
        <p:grpSpPr>
          <a:xfrm>
            <a:off x="130628" y="3309257"/>
            <a:ext cx="5965371" cy="2479970"/>
            <a:chOff x="130628" y="3309257"/>
            <a:chExt cx="5965371" cy="24799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2EDCE83-433B-4ABF-A259-0F73CD52591E}"/>
                </a:ext>
              </a:extLst>
            </p:cNvPr>
            <p:cNvGrpSpPr/>
            <p:nvPr/>
          </p:nvGrpSpPr>
          <p:grpSpPr>
            <a:xfrm>
              <a:off x="130628" y="3309257"/>
              <a:ext cx="5965371" cy="2479970"/>
              <a:chOff x="130628" y="3309257"/>
              <a:chExt cx="5965371" cy="247997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7996618-17FA-4320-B075-91E5BD2C66E4}"/>
                  </a:ext>
                </a:extLst>
              </p:cNvPr>
              <p:cNvGrpSpPr/>
              <p:nvPr/>
            </p:nvGrpSpPr>
            <p:grpSpPr>
              <a:xfrm>
                <a:off x="130628" y="3429000"/>
                <a:ext cx="5965371" cy="2360227"/>
                <a:chOff x="130628" y="3429000"/>
                <a:chExt cx="5965371" cy="2360227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0650E3E3-47E6-499F-B078-892055AC49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42"/>
                <a:stretch/>
              </p:blipFill>
              <p:spPr>
                <a:xfrm>
                  <a:off x="130628" y="3429000"/>
                  <a:ext cx="5965371" cy="2360227"/>
                </a:xfrm>
                <a:prstGeom prst="rect">
                  <a:avLst/>
                </a:prstGeom>
              </p:spPr>
            </p:pic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A25693D1-D752-474D-9872-9EE20F36666F}"/>
                    </a:ext>
                  </a:extLst>
                </p:cNvPr>
                <p:cNvSpPr/>
                <p:nvPr/>
              </p:nvSpPr>
              <p:spPr>
                <a:xfrm>
                  <a:off x="130628" y="5695406"/>
                  <a:ext cx="95795" cy="938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1684545-4BD6-4B53-A69C-5A8A952E68A6}"/>
                  </a:ext>
                </a:extLst>
              </p:cNvPr>
              <p:cNvSpPr/>
              <p:nvPr/>
            </p:nvSpPr>
            <p:spPr>
              <a:xfrm>
                <a:off x="130628" y="3309257"/>
                <a:ext cx="3004458" cy="2525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4AF1E1-C0E3-466D-B166-B7B65B6690FC}"/>
                </a:ext>
              </a:extLst>
            </p:cNvPr>
            <p:cNvSpPr/>
            <p:nvPr/>
          </p:nvSpPr>
          <p:spPr>
            <a:xfrm>
              <a:off x="4345577" y="3326675"/>
              <a:ext cx="557349" cy="1197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EC32D2-C5F4-4C69-B3E8-362345183AEB}"/>
              </a:ext>
            </a:extLst>
          </p:cNvPr>
          <p:cNvGrpSpPr>
            <a:grpSpLocks noChangeAspect="1"/>
          </p:cNvGrpSpPr>
          <p:nvPr/>
        </p:nvGrpSpPr>
        <p:grpSpPr>
          <a:xfrm>
            <a:off x="6261462" y="3489963"/>
            <a:ext cx="5704115" cy="1325563"/>
            <a:chOff x="6357257" y="3781780"/>
            <a:chExt cx="5704115" cy="132556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C9355C7-FE78-4DE7-B73D-9AAA4D37F990}"/>
                </a:ext>
              </a:extLst>
            </p:cNvPr>
            <p:cNvGrpSpPr/>
            <p:nvPr/>
          </p:nvGrpSpPr>
          <p:grpSpPr>
            <a:xfrm>
              <a:off x="6357257" y="3797375"/>
              <a:ext cx="5704115" cy="1309968"/>
              <a:chOff x="6357257" y="3797375"/>
              <a:chExt cx="5704115" cy="130996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908CFC3-3606-4979-9D58-D41CB70AC5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2427"/>
              <a:stretch/>
            </p:blipFill>
            <p:spPr>
              <a:xfrm>
                <a:off x="6442231" y="3797375"/>
                <a:ext cx="5619141" cy="1309968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98EDC73-C3D5-423A-837A-08DF9BBF9C0C}"/>
                  </a:ext>
                </a:extLst>
              </p:cNvPr>
              <p:cNvSpPr/>
              <p:nvPr/>
            </p:nvSpPr>
            <p:spPr>
              <a:xfrm>
                <a:off x="6357257" y="4990011"/>
                <a:ext cx="182880" cy="117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54D78BD-4A9F-46E8-8B84-5E85E7E968F2}"/>
                </a:ext>
              </a:extLst>
            </p:cNvPr>
            <p:cNvSpPr/>
            <p:nvPr/>
          </p:nvSpPr>
          <p:spPr>
            <a:xfrm>
              <a:off x="6418217" y="3781780"/>
              <a:ext cx="1497874" cy="119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E446F7C-4092-46C9-AC17-95FE5C85262B}"/>
              </a:ext>
            </a:extLst>
          </p:cNvPr>
          <p:cNvSpPr/>
          <p:nvPr/>
        </p:nvSpPr>
        <p:spPr>
          <a:xfrm>
            <a:off x="3910148" y="6627168"/>
            <a:ext cx="386660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Verdana" panose="020B0604030504040204" pitchFamily="34" charset="0"/>
              </a:rPr>
              <a:t>Pelvic Ring. </a:t>
            </a:r>
            <a:r>
              <a:rPr lang="en-US" sz="900" i="1" dirty="0">
                <a:solidFill>
                  <a:srgbClr val="000000"/>
                </a:solidFill>
                <a:latin typeface="Verdana" panose="020B0604030504040204" pitchFamily="34" charset="0"/>
              </a:rPr>
              <a:t>J </a:t>
            </a:r>
            <a:r>
              <a:rPr lang="en-US" sz="9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Orthop</a:t>
            </a:r>
            <a:r>
              <a:rPr lang="en-US" sz="900" i="1" dirty="0">
                <a:solidFill>
                  <a:srgbClr val="000000"/>
                </a:solidFill>
                <a:latin typeface="Verdana" panose="020B0604030504040204" pitchFamily="34" charset="0"/>
              </a:rPr>
              <a:t> Trauma</a:t>
            </a:r>
            <a:r>
              <a:rPr lang="en-US" sz="900" dirty="0">
                <a:solidFill>
                  <a:srgbClr val="000000"/>
                </a:solidFill>
                <a:latin typeface="Verdana" panose="020B0604030504040204" pitchFamily="34" charset="0"/>
              </a:rPr>
              <a:t>. Jan 2018;32 Suppl 1:S71-S76.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258014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84828-1D79-48E8-95C4-9B0D8B065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13960" cy="1325563"/>
          </a:xfrm>
        </p:spPr>
        <p:txBody>
          <a:bodyPr/>
          <a:lstStyle/>
          <a:p>
            <a:r>
              <a:rPr lang="en-US" dirty="0"/>
              <a:t>Stability – Complete </a:t>
            </a:r>
            <a:br>
              <a:rPr lang="en-US" dirty="0"/>
            </a:br>
            <a:r>
              <a:rPr lang="en-US" dirty="0"/>
              <a:t>Posterior Instability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14E18-9B34-43F7-8C18-75D6A9B5A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2642"/>
            <a:ext cx="5390234" cy="2850878"/>
          </a:xfrm>
        </p:spPr>
        <p:txBody>
          <a:bodyPr/>
          <a:lstStyle/>
          <a:p>
            <a:r>
              <a:rPr lang="en-US" dirty="0"/>
              <a:t>Tile “C” and AO/OTA 61C represent pelvic ring injuries with incompetent posterior structures necessitating operative intervention.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F0D087-C4FE-4EB5-A6A7-3F50DE065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435" y="2284568"/>
            <a:ext cx="4739834" cy="1834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93B1B0-075F-48FD-B2FD-2C80106BB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434" y="4543696"/>
            <a:ext cx="4739833" cy="180528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495D171-4BC7-4B10-B05D-60B3CD209F01}"/>
              </a:ext>
            </a:extLst>
          </p:cNvPr>
          <p:cNvGrpSpPr/>
          <p:nvPr/>
        </p:nvGrpSpPr>
        <p:grpSpPr>
          <a:xfrm>
            <a:off x="6096000" y="110884"/>
            <a:ext cx="4771908" cy="1834043"/>
            <a:chOff x="6096000" y="110884"/>
            <a:chExt cx="4771908" cy="18340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68728FB-BCF2-4EB0-84B6-5A02527E11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66" b="-1075"/>
            <a:stretch/>
          </p:blipFill>
          <p:spPr>
            <a:xfrm>
              <a:off x="6096000" y="110884"/>
              <a:ext cx="4771908" cy="183404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73DAC5-38F8-47FF-BC67-3F9AE8E13B17}"/>
                </a:ext>
              </a:extLst>
            </p:cNvPr>
            <p:cNvSpPr/>
            <p:nvPr/>
          </p:nvSpPr>
          <p:spPr>
            <a:xfrm>
              <a:off x="6096000" y="1820091"/>
              <a:ext cx="132434" cy="1248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1EC3D91-F3B6-4371-A28A-8CDF4B3A3626}"/>
              </a:ext>
            </a:extLst>
          </p:cNvPr>
          <p:cNvSpPr/>
          <p:nvPr/>
        </p:nvSpPr>
        <p:spPr>
          <a:xfrm>
            <a:off x="3910148" y="6627168"/>
            <a:ext cx="386660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Verdana" panose="020B0604030504040204" pitchFamily="34" charset="0"/>
              </a:rPr>
              <a:t>Pelvic Ring. </a:t>
            </a:r>
            <a:r>
              <a:rPr lang="en-US" sz="900" i="1" dirty="0">
                <a:solidFill>
                  <a:srgbClr val="000000"/>
                </a:solidFill>
                <a:latin typeface="Verdana" panose="020B0604030504040204" pitchFamily="34" charset="0"/>
              </a:rPr>
              <a:t>J </a:t>
            </a:r>
            <a:r>
              <a:rPr lang="en-US" sz="9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Orthop</a:t>
            </a:r>
            <a:r>
              <a:rPr lang="en-US" sz="900" i="1" dirty="0">
                <a:solidFill>
                  <a:srgbClr val="000000"/>
                </a:solidFill>
                <a:latin typeface="Verdana" panose="020B0604030504040204" pitchFamily="34" charset="0"/>
              </a:rPr>
              <a:t> Trauma</a:t>
            </a:r>
            <a:r>
              <a:rPr lang="en-US" sz="900" dirty="0">
                <a:solidFill>
                  <a:srgbClr val="000000"/>
                </a:solidFill>
                <a:latin typeface="Verdana" panose="020B0604030504040204" pitchFamily="34" charset="0"/>
              </a:rPr>
              <a:t>. Jan 2018;32 Suppl 1:S71-S76.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84303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431B9-9BA1-4F7F-8E6D-D186CD20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3631E-6F84-4B88-A795-25AB9E783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Ultimate treatment is dependent upon…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Amount of fracture displacement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Physiologic status of patient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Concurrent injuries which may preclude certain operative positions or approaches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Angiographic embolization which may increase infection risks of certain approaches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Prior abdominal surgeries (i.e. a prior hernia repair with mesh)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Knowledge and comfort level of the operative surgeon</a:t>
            </a:r>
          </a:p>
        </p:txBody>
      </p:sp>
    </p:spTree>
    <p:extLst>
      <p:ext uri="{BB962C8B-B14F-4D97-AF65-F5344CB8AC3E}">
        <p14:creationId xmlns:p14="http://schemas.microsoft.com/office/powerpoint/2010/main" val="497693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431B9-9BA1-4F7F-8E6D-D186CD20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Strategy,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3631E-6F84-4B88-A795-25AB9E783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Available operative interventions exist in a spectrum of invasiveness.</a:t>
            </a:r>
          </a:p>
          <a:p>
            <a:endParaRPr lang="en-US" dirty="0"/>
          </a:p>
          <a:p>
            <a:r>
              <a:rPr lang="en-US" dirty="0"/>
              <a:t>Careful preoperative planning is essential. Use all imaging modalities available to include CT and 3D surface rendered imaging.</a:t>
            </a:r>
          </a:p>
          <a:p>
            <a:endParaRPr lang="en-US" dirty="0"/>
          </a:p>
          <a:p>
            <a:r>
              <a:rPr lang="en-US" dirty="0"/>
              <a:t>The surgeon must have the ability to alter the preoperative plan should a less invasive treatment not result in an accurate reduction.</a:t>
            </a:r>
          </a:p>
        </p:txBody>
      </p:sp>
    </p:spTree>
    <p:extLst>
      <p:ext uri="{BB962C8B-B14F-4D97-AF65-F5344CB8AC3E}">
        <p14:creationId xmlns:p14="http://schemas.microsoft.com/office/powerpoint/2010/main" val="1150633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97235-C748-475F-BBB3-195196192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Posterior Pelvis Reduction and Fixation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D93B66-4D5E-4F10-BC4C-33FABFC6E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1520" y="1594076"/>
            <a:ext cx="7647339" cy="483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79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3E4C0-022F-44E5-B4AB-A299C89E0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Sacroiliac Joint Reduction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48C7E4-6E58-421A-82E5-AE8AC8680F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4" t="2512" r="2103" b="3616"/>
          <a:stretch/>
        </p:blipFill>
        <p:spPr>
          <a:xfrm>
            <a:off x="9539232" y="454332"/>
            <a:ext cx="2603947" cy="261226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FAF9C-94B6-4F67-AD93-586A0EBDA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77280"/>
            <a:ext cx="5676901" cy="4714513"/>
          </a:xfrm>
        </p:spPr>
        <p:txBody>
          <a:bodyPr>
            <a:normAutofit/>
          </a:bodyPr>
          <a:lstStyle/>
          <a:p>
            <a:r>
              <a:rPr lang="en-US" dirty="0"/>
              <a:t>Usually reduced </a:t>
            </a:r>
            <a:r>
              <a:rPr lang="en-US" i="1" u="sng" dirty="0"/>
              <a:t>indirectly</a:t>
            </a:r>
            <a:r>
              <a:rPr lang="en-US" dirty="0"/>
              <a:t> with reduction of the anterior ring. </a:t>
            </a:r>
          </a:p>
          <a:p>
            <a:r>
              <a:rPr lang="en-US" dirty="0"/>
              <a:t>Can be performed open from the lateral window of an ilioinguinal approach </a:t>
            </a:r>
            <a:r>
              <a:rPr lang="en-US" u="sng" dirty="0"/>
              <a:t>or</a:t>
            </a:r>
            <a:r>
              <a:rPr lang="en-US" dirty="0"/>
              <a:t> posteriorly through a paramedian approach.</a:t>
            </a:r>
          </a:p>
          <a:p>
            <a:r>
              <a:rPr lang="en-US" dirty="0"/>
              <a:t>Clamp tine placed posterior on the ilium and about the anterior sacral ala (</a:t>
            </a:r>
            <a:r>
              <a:rPr lang="en-US" i="1" dirty="0"/>
              <a:t>top right</a:t>
            </a:r>
            <a:r>
              <a:rPr lang="en-US" dirty="0"/>
              <a:t>).</a:t>
            </a:r>
          </a:p>
          <a:p>
            <a:r>
              <a:rPr lang="en-US" dirty="0"/>
              <a:t>Screw based clamp may be required (</a:t>
            </a:r>
            <a:r>
              <a:rPr lang="en-US" i="1" dirty="0"/>
              <a:t>bottom right</a:t>
            </a:r>
            <a:r>
              <a:rPr lang="en-US" dirty="0"/>
              <a:t>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C9648-6D55-4556-AC63-72FBF185A0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6" t="3222" r="4029" b="4273"/>
          <a:stretch/>
        </p:blipFill>
        <p:spPr>
          <a:xfrm>
            <a:off x="6859812" y="454332"/>
            <a:ext cx="2646137" cy="2612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8E0451-F9DB-4FF4-92F9-45846F305A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95"/>
          <a:stretch/>
        </p:blipFill>
        <p:spPr>
          <a:xfrm>
            <a:off x="9511381" y="3429000"/>
            <a:ext cx="2681632" cy="2612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47DE8-0604-4BB4-B601-FBE775EF8A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626"/>
          <a:stretch/>
        </p:blipFill>
        <p:spPr>
          <a:xfrm>
            <a:off x="6865419" y="3429000"/>
            <a:ext cx="2549728" cy="261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07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Describe classification systems in regards to:</a:t>
            </a:r>
          </a:p>
          <a:p>
            <a:pPr lvl="1"/>
            <a:r>
              <a:rPr lang="en-US" b="1" dirty="0"/>
              <a:t>Stability</a:t>
            </a:r>
          </a:p>
          <a:p>
            <a:pPr lvl="1"/>
            <a:r>
              <a:rPr lang="en-US" b="1" dirty="0"/>
              <a:t>Treatment</a:t>
            </a:r>
          </a:p>
          <a:p>
            <a:r>
              <a:rPr lang="en-US" b="1" dirty="0"/>
              <a:t>Define classically operative and non-operative pelvic ring injuries</a:t>
            </a:r>
          </a:p>
          <a:p>
            <a:r>
              <a:rPr lang="en-US" b="1" dirty="0"/>
              <a:t>Be aware of controversy in determining proper management</a:t>
            </a:r>
          </a:p>
          <a:p>
            <a:r>
              <a:rPr lang="en-US" b="1" dirty="0"/>
              <a:t>Explain treatment strategies:</a:t>
            </a:r>
          </a:p>
          <a:p>
            <a:pPr lvl="1"/>
            <a:r>
              <a:rPr lang="en-US" b="1" dirty="0"/>
              <a:t>Posterior pelvic ring</a:t>
            </a:r>
          </a:p>
          <a:p>
            <a:pPr lvl="1"/>
            <a:r>
              <a:rPr lang="en-US" b="1" dirty="0"/>
              <a:t>Anterior pelvic ring</a:t>
            </a:r>
          </a:p>
          <a:p>
            <a:r>
              <a:rPr lang="en-US" b="1" dirty="0"/>
              <a:t>Describe outcomes</a:t>
            </a:r>
          </a:p>
        </p:txBody>
      </p:sp>
    </p:spTree>
    <p:extLst>
      <p:ext uri="{BB962C8B-B14F-4D97-AF65-F5344CB8AC3E}">
        <p14:creationId xmlns:p14="http://schemas.microsoft.com/office/powerpoint/2010/main" val="3558192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C29BC-5851-44F4-AF79-417033FC1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Sacral Fracture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E1CC0-402D-43AC-97C1-CCB54E6BB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055" y="1782080"/>
            <a:ext cx="5734050" cy="4351338"/>
          </a:xfrm>
        </p:spPr>
        <p:txBody>
          <a:bodyPr/>
          <a:lstStyle/>
          <a:p>
            <a:r>
              <a:rPr lang="en-US" dirty="0"/>
              <a:t>Generally performed </a:t>
            </a:r>
            <a:r>
              <a:rPr lang="en-US" i="1" u="sng" dirty="0"/>
              <a:t>indirectly</a:t>
            </a:r>
            <a:r>
              <a:rPr lang="en-US" dirty="0"/>
              <a:t> with external fixator, universal distractor, c-clamp, or reduction frame.</a:t>
            </a:r>
          </a:p>
          <a:p>
            <a:r>
              <a:rPr lang="en-US" dirty="0"/>
              <a:t>Open reduction through posterior paramedian approach.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Reduce with </a:t>
            </a:r>
            <a:r>
              <a:rPr lang="en-US" dirty="0" err="1"/>
              <a:t>schanz</a:t>
            </a:r>
            <a:r>
              <a:rPr lang="en-US" dirty="0"/>
              <a:t> pins placed in each PSIS.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Clamp tines placed on sacral spinous processes and PSIS.</a:t>
            </a:r>
          </a:p>
        </p:txBody>
      </p:sp>
      <p:pic>
        <p:nvPicPr>
          <p:cNvPr id="10" name="Picture 3" descr="E:\08302018_130504\ch1_image_009.bmp">
            <a:extLst>
              <a:ext uri="{FF2B5EF4-FFF2-40B4-BE49-F238E27FC236}">
                <a16:creationId xmlns:a16="http://schemas.microsoft.com/office/drawing/2014/main" id="{0215CB6B-9F90-424C-92F3-061FE676F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1"/>
          <a:stretch/>
        </p:blipFill>
        <p:spPr bwMode="auto">
          <a:xfrm rot="5400000">
            <a:off x="6398931" y="1464300"/>
            <a:ext cx="5360956" cy="397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283423-FBEB-452B-86A8-F2B19ED5A5F7}"/>
              </a:ext>
            </a:extLst>
          </p:cNvPr>
          <p:cNvSpPr txBox="1"/>
          <p:nvPr/>
        </p:nvSpPr>
        <p:spPr>
          <a:xfrm>
            <a:off x="11210925" y="2028825"/>
            <a:ext cx="6096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Iliac crest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4C02B00-F0A6-4FE0-9B32-ACE774EA263E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10744200" y="2124075"/>
            <a:ext cx="466725" cy="197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CA21E28-F6BF-4316-A7C2-F27B37BAE642}"/>
              </a:ext>
            </a:extLst>
          </p:cNvPr>
          <p:cNvSpPr txBox="1"/>
          <p:nvPr/>
        </p:nvSpPr>
        <p:spPr>
          <a:xfrm>
            <a:off x="8910683" y="4219575"/>
            <a:ext cx="116214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Right sacral fracture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90D2B7-77A3-4DC2-8A09-981E20FAF64C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8467725" y="3634801"/>
            <a:ext cx="1024028" cy="5847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0D54973-2AF7-4849-8AD3-39CD8A919644}"/>
              </a:ext>
            </a:extLst>
          </p:cNvPr>
          <p:cNvSpPr txBox="1"/>
          <p:nvPr/>
        </p:nvSpPr>
        <p:spPr>
          <a:xfrm>
            <a:off x="7477124" y="1489692"/>
            <a:ext cx="84772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Midline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ADFD6F-2F71-42B7-B2B2-0D92C766E1F8}"/>
              </a:ext>
            </a:extLst>
          </p:cNvPr>
          <p:cNvCxnSpPr>
            <a:cxnSpLocks/>
          </p:cNvCxnSpPr>
          <p:nvPr/>
        </p:nvCxnSpPr>
        <p:spPr>
          <a:xfrm>
            <a:off x="7931940" y="1828246"/>
            <a:ext cx="100013" cy="4073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4C5D8A2-32A0-45CA-9B24-9108841F909A}"/>
              </a:ext>
            </a:extLst>
          </p:cNvPr>
          <p:cNvSpPr txBox="1"/>
          <p:nvPr/>
        </p:nvSpPr>
        <p:spPr>
          <a:xfrm>
            <a:off x="6731180" y="6492875"/>
            <a:ext cx="3187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</a:t>
            </a:r>
            <a:r>
              <a:rPr lang="en-US" dirty="0" err="1"/>
              <a:t>Conor</a:t>
            </a:r>
            <a:r>
              <a:rPr lang="en-US" dirty="0"/>
              <a:t> </a:t>
            </a:r>
            <a:r>
              <a:rPr lang="en-US" dirty="0" err="1"/>
              <a:t>Kleweno</a:t>
            </a:r>
            <a:r>
              <a:rPr lang="en-US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930791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AE59E-3138-448B-AB87-361C196E1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1077" cy="810456"/>
          </a:xfrm>
        </p:spPr>
        <p:txBody>
          <a:bodyPr/>
          <a:lstStyle/>
          <a:p>
            <a:r>
              <a:rPr lang="en-US" dirty="0"/>
              <a:t>Sacral Fracture Reduction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01E32E-17B9-4E1B-BDBD-307E20195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170"/>
            <a:ext cx="5091368" cy="286389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B0D109B-FAAF-4C7C-A608-1B54137E6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034" y="3748477"/>
            <a:ext cx="2572980" cy="255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44ECC2-AFA8-4ACA-B26B-75825FC687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29" y="240864"/>
            <a:ext cx="5091368" cy="2863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BB9647-81EF-4B08-BB43-B58F4C268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4395" y="3229366"/>
            <a:ext cx="2084906" cy="2072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6D4A77-89A0-4663-BCD5-1A6563C2A1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9110" y="3229365"/>
            <a:ext cx="2069773" cy="20727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42E5A2-CA23-4FF5-B8F1-7924E2635B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8692" y="3229365"/>
            <a:ext cx="2053308" cy="207279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913EA9-5DD9-45D5-9722-37778755F726}"/>
              </a:ext>
            </a:extLst>
          </p:cNvPr>
          <p:cNvCxnSpPr>
            <a:cxnSpLocks/>
          </p:cNvCxnSpPr>
          <p:nvPr/>
        </p:nvCxnSpPr>
        <p:spPr>
          <a:xfrm>
            <a:off x="5455104" y="1807418"/>
            <a:ext cx="0" cy="388211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8D16A7-649F-41FC-8E2D-F0D3DC91E434}"/>
              </a:ext>
            </a:extLst>
          </p:cNvPr>
          <p:cNvCxnSpPr>
            <a:cxnSpLocks/>
          </p:cNvCxnSpPr>
          <p:nvPr/>
        </p:nvCxnSpPr>
        <p:spPr>
          <a:xfrm>
            <a:off x="5531304" y="1807418"/>
            <a:ext cx="0" cy="388211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D7D9428-C2C6-45FE-A008-24BFB8A49910}"/>
              </a:ext>
            </a:extLst>
          </p:cNvPr>
          <p:cNvSpPr txBox="1"/>
          <p:nvPr/>
        </p:nvSpPr>
        <p:spPr>
          <a:xfrm>
            <a:off x="85725" y="3748477"/>
            <a:ext cx="2383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Right sided paramedian approach with T-handled chucks attached to 5.0mm </a:t>
            </a:r>
            <a:r>
              <a:rPr lang="en-US" dirty="0" err="1"/>
              <a:t>schanz</a:t>
            </a:r>
            <a:r>
              <a:rPr lang="en-US" dirty="0"/>
              <a:t> pins placed in each PSIS. These are used to manipulate the injured hemipelvis.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1420A0-243E-4231-BD36-AA74677860DB}"/>
              </a:ext>
            </a:extLst>
          </p:cNvPr>
          <p:cNvSpPr txBox="1"/>
          <p:nvPr/>
        </p:nvSpPr>
        <p:spPr>
          <a:xfrm>
            <a:off x="5960476" y="5302157"/>
            <a:ext cx="60102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gross reduction is achieved, fine-tuning and compression are accomplished with 2 large Weber clamps with clamp tines placed on the PSIS and sacral spinous processes. Note 1 clamp provides lateral to medial compression while the other cranial to caudal.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3143B4-8EDC-43CA-8FA5-06982225964B}"/>
              </a:ext>
            </a:extLst>
          </p:cNvPr>
          <p:cNvSpPr txBox="1"/>
          <p:nvPr/>
        </p:nvSpPr>
        <p:spPr>
          <a:xfrm>
            <a:off x="2267767" y="6501832"/>
            <a:ext cx="3187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</a:t>
            </a:r>
            <a:r>
              <a:rPr lang="en-US" dirty="0" err="1"/>
              <a:t>Conor</a:t>
            </a:r>
            <a:r>
              <a:rPr lang="en-US" dirty="0"/>
              <a:t> </a:t>
            </a:r>
            <a:r>
              <a:rPr lang="en-US" dirty="0" err="1"/>
              <a:t>Kleweno</a:t>
            </a:r>
            <a:r>
              <a:rPr lang="en-US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3844118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C5830-3A6F-4AA0-BEFE-FEF27900E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Crescent Fracture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3A611-B44A-4DEC-9C31-CFC99051D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29846" cy="4351338"/>
          </a:xfrm>
        </p:spPr>
        <p:txBody>
          <a:bodyPr/>
          <a:lstStyle/>
          <a:p>
            <a:r>
              <a:rPr lang="en-US" dirty="0"/>
              <a:t>These injuries are fracture / dislocations of the sacroiliac joint seen in the Young-Burgess “LC-2” patterns.</a:t>
            </a:r>
          </a:p>
          <a:p>
            <a:r>
              <a:rPr lang="en-US" dirty="0"/>
              <a:t>Indirect reduction is standard with traction, external/internal fixators, and/or reduction of anterior injuries.</a:t>
            </a:r>
          </a:p>
          <a:p>
            <a:r>
              <a:rPr lang="en-US" dirty="0"/>
              <a:t>May be opened through a lateral window of an ilioinguinal approach for clamp placement.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9742D-F5BF-4AB5-BE91-F803F0AF7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306" y="1388609"/>
            <a:ext cx="3729801" cy="478835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49B2F3F-49DC-4E1A-B585-DA7F04E397E0}"/>
              </a:ext>
            </a:extLst>
          </p:cNvPr>
          <p:cNvCxnSpPr>
            <a:cxnSpLocks/>
          </p:cNvCxnSpPr>
          <p:nvPr/>
        </p:nvCxnSpPr>
        <p:spPr>
          <a:xfrm>
            <a:off x="8334375" y="1152525"/>
            <a:ext cx="647700" cy="12954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269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479CC-9D9C-43B5-9B32-F56ECC0B6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2B73A-E0D3-4111-8DF3-F3B9DFA7F8F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US" dirty="0"/>
              <a:t>Posterior Ring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dirty="0"/>
              <a:t>Percutaneous sacroiliac screws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dirty="0"/>
              <a:t>Percutaneous trans-iliac, trans-sacral screws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dirty="0"/>
              <a:t>Percutaneous lumbopelvic fixation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dirty="0"/>
              <a:t>Open sacroiliac joint plating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dirty="0"/>
              <a:t>Open sacral plating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dirty="0"/>
              <a:t>Lumbopelvic fusion</a:t>
            </a:r>
          </a:p>
          <a:p>
            <a:pPr marL="457200" lvl="1" indent="0">
              <a:buNone/>
            </a:pPr>
            <a:endParaRPr lang="en-US" dirty="0"/>
          </a:p>
          <a:p>
            <a:pPr marL="1028700" lvl="1" indent="-571500">
              <a:buFont typeface="+mj-lt"/>
              <a:buAutoNum type="romanLcPeriod"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51076B-E6F7-464C-9E74-DC65BC298F1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71500" indent="-571500">
              <a:buFont typeface="+mj-lt"/>
              <a:buAutoNum type="romanUcPeriod" startAt="2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Anterior Ring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External fixation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Internal-external fixation (Infix)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Percutaneous ramus screws</a:t>
            </a:r>
          </a:p>
          <a:p>
            <a:pPr marL="1485900" lvl="2" indent="-571500">
              <a:buFont typeface="+mj-lt"/>
              <a:buAutoNum type="alphaL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Antegrade or retrograde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Open plating of pubic symphysis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Open plating of pubic ramus</a:t>
            </a:r>
          </a:p>
          <a:p>
            <a:pPr marL="1028700" lvl="1" indent="-571500">
              <a:buFont typeface="+mj-lt"/>
              <a:buAutoNum type="romanLcPeriod"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39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A076B-49A9-4D7F-B675-8002203A3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– Posterior 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178D0-5C37-4B2B-8497-E888E5712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8000"/>
            <a:ext cx="10515600" cy="4351338"/>
          </a:xfrm>
        </p:spPr>
        <p:txBody>
          <a:bodyPr/>
          <a:lstStyle/>
          <a:p>
            <a:r>
              <a:rPr lang="en-US" dirty="0"/>
              <a:t>Percutaneous fixation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Minimally invasive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Can be used as a reduction tool, resuscitative aid (shown below), or to stabilize comminution in the setting of a sacral fracture.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11D59B-786F-4D1C-9818-CAB806650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8177" y="3429000"/>
            <a:ext cx="3267823" cy="3323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F39F32-122E-4C78-B0D6-147652058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6971" y="3428999"/>
            <a:ext cx="3323559" cy="332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12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09DA4-ACBF-4C33-A233-3C9B4BF9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Percutaneous </a:t>
            </a:r>
            <a:r>
              <a:rPr lang="en-US" dirty="0" err="1"/>
              <a:t>Iliosacral</a:t>
            </a:r>
            <a:r>
              <a:rPr lang="en-US" dirty="0"/>
              <a:t> Screws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897F7-0DFD-4126-9329-11218B3827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Sacroiliac screw (shown in upper sacral segment)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Trajectory – </a:t>
            </a:r>
            <a:r>
              <a:rPr lang="en-US" u="sng" dirty="0"/>
              <a:t>Posterior</a:t>
            </a:r>
            <a:r>
              <a:rPr lang="en-US" dirty="0"/>
              <a:t> and </a:t>
            </a:r>
            <a:r>
              <a:rPr lang="en-US" u="sng" dirty="0"/>
              <a:t>Caudal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u="sng" dirty="0"/>
              <a:t>Anterior</a:t>
            </a:r>
            <a:r>
              <a:rPr lang="en-US" dirty="0"/>
              <a:t> and </a:t>
            </a:r>
            <a:r>
              <a:rPr lang="en-US" u="sng" dirty="0"/>
              <a:t>Cranial</a:t>
            </a:r>
          </a:p>
          <a:p>
            <a:pPr marL="457200" lvl="1" indent="0">
              <a:buNone/>
            </a:pPr>
            <a:endParaRPr lang="en-US" u="sng" dirty="0"/>
          </a:p>
          <a:p>
            <a:r>
              <a:rPr lang="en-US" b="1" dirty="0"/>
              <a:t>Trans-iliac, trans-sacral screw (shown in second sacral segment)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Trajectory – screw passes safely across 6 cortices perpendicular to the long axis of the sacrum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DEEC9A-5628-4CDD-BA83-6B2E725BC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792" y="1239338"/>
            <a:ext cx="3660027" cy="2426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E76D9D-4370-4DA3-AD49-0F3D0B668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067" y="3685359"/>
            <a:ext cx="3093476" cy="2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63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26E81-8ECE-4BFD-B866-572640153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Iliosacral</a:t>
            </a:r>
            <a:r>
              <a:rPr lang="en-US" dirty="0"/>
              <a:t> screw radiographic views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FE5F63-3462-457E-A31F-0B1CACF80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091" y="1438404"/>
            <a:ext cx="2840571" cy="2242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A97E0C-0B89-41AA-BC43-77E8B24DB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8149" y="1438404"/>
            <a:ext cx="3035702" cy="22410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652DBB-FACA-4B22-B9EB-4D47EAB8BD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1676" y="1438404"/>
            <a:ext cx="3035702" cy="22396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4BDCEE-8A82-48D2-8A71-2240AB02DD45}"/>
              </a:ext>
            </a:extLst>
          </p:cNvPr>
          <p:cNvSpPr txBox="1"/>
          <p:nvPr/>
        </p:nvSpPr>
        <p:spPr>
          <a:xfrm>
            <a:off x="304800" y="3762375"/>
            <a:ext cx="3590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Inlet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Bodies of S1 and S2 are overlapped.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guide placement of screw in the anterior to posterior plane.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EA377D-D382-44AB-A9A0-ABA249662649}"/>
              </a:ext>
            </a:extLst>
          </p:cNvPr>
          <p:cNvSpPr txBox="1"/>
          <p:nvPr/>
        </p:nvSpPr>
        <p:spPr>
          <a:xfrm>
            <a:off x="4300537" y="3762375"/>
            <a:ext cx="3590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Outlet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Pubic symphysis bisects the body of S2.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guide placement of screw in the cranial to caudal plane.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EC7721-5C50-4706-BBB5-054FDC78357B}"/>
              </a:ext>
            </a:extLst>
          </p:cNvPr>
          <p:cNvSpPr txBox="1"/>
          <p:nvPr/>
        </p:nvSpPr>
        <p:spPr>
          <a:xfrm>
            <a:off x="8364064" y="3762375"/>
            <a:ext cx="35909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Sacral Lateral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Iliac cortical densities are overlapped.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determine safe screw placement when the wire/drill bit is at the level of the L5 nerve root.</a:t>
            </a:r>
          </a:p>
        </p:txBody>
      </p:sp>
    </p:spTree>
    <p:extLst>
      <p:ext uri="{BB962C8B-B14F-4D97-AF65-F5344CB8AC3E}">
        <p14:creationId xmlns:p14="http://schemas.microsoft.com/office/powerpoint/2010/main" val="2844282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26E81-8ECE-4BFD-B866-572640153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Iliosacral</a:t>
            </a:r>
            <a:r>
              <a:rPr lang="en-US" dirty="0"/>
              <a:t> screw radiographic views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FE5F63-3462-457E-A31F-0B1CACF80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091" y="1438404"/>
            <a:ext cx="2840571" cy="2242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A97E0C-0B89-41AA-BC43-77E8B24DB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8149" y="1438404"/>
            <a:ext cx="3035702" cy="22410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652DBB-FACA-4B22-B9EB-4D47EAB8BD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1676" y="1438404"/>
            <a:ext cx="3035702" cy="22396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4BDCEE-8A82-48D2-8A71-2240AB02DD45}"/>
              </a:ext>
            </a:extLst>
          </p:cNvPr>
          <p:cNvSpPr txBox="1"/>
          <p:nvPr/>
        </p:nvSpPr>
        <p:spPr>
          <a:xfrm>
            <a:off x="304800" y="3762375"/>
            <a:ext cx="3590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Inlet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Bodies of S1 and S2 are overlapped.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guide placement of screw in the anterior to posterior plane.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EA377D-D382-44AB-A9A0-ABA249662649}"/>
              </a:ext>
            </a:extLst>
          </p:cNvPr>
          <p:cNvSpPr txBox="1"/>
          <p:nvPr/>
        </p:nvSpPr>
        <p:spPr>
          <a:xfrm>
            <a:off x="4300537" y="3762375"/>
            <a:ext cx="3590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Outlet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Pubic symphysis bisects the body of S2.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guide placement of screw in the cranial to caudal plane.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EC7721-5C50-4706-BBB5-054FDC78357B}"/>
              </a:ext>
            </a:extLst>
          </p:cNvPr>
          <p:cNvSpPr txBox="1"/>
          <p:nvPr/>
        </p:nvSpPr>
        <p:spPr>
          <a:xfrm>
            <a:off x="8364064" y="3762375"/>
            <a:ext cx="35909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Sacral Lateral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Iliac cortical densities are overlapped.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determine safe screw placement when the wire/drill bit is at the level of the L5 nerve root.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3A0411-A1A0-4B8B-A0BC-6073D69EF8D3}"/>
              </a:ext>
            </a:extLst>
          </p:cNvPr>
          <p:cNvCxnSpPr/>
          <p:nvPr/>
        </p:nvCxnSpPr>
        <p:spPr>
          <a:xfrm>
            <a:off x="1506826" y="2295525"/>
            <a:ext cx="124589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A7B975-4180-44AC-91CD-4053C640EED1}"/>
              </a:ext>
            </a:extLst>
          </p:cNvPr>
          <p:cNvCxnSpPr>
            <a:cxnSpLocks/>
          </p:cNvCxnSpPr>
          <p:nvPr/>
        </p:nvCxnSpPr>
        <p:spPr>
          <a:xfrm>
            <a:off x="1506826" y="2114550"/>
            <a:ext cx="590550" cy="190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67DBA6-6939-4189-B241-2508D5B00B0A}"/>
              </a:ext>
            </a:extLst>
          </p:cNvPr>
          <p:cNvCxnSpPr>
            <a:cxnSpLocks/>
          </p:cNvCxnSpPr>
          <p:nvPr/>
        </p:nvCxnSpPr>
        <p:spPr>
          <a:xfrm flipV="1">
            <a:off x="2106901" y="2114550"/>
            <a:ext cx="560099" cy="190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328212E-6563-419B-A901-73512BD5791D}"/>
              </a:ext>
            </a:extLst>
          </p:cNvPr>
          <p:cNvCxnSpPr>
            <a:cxnSpLocks/>
          </p:cNvCxnSpPr>
          <p:nvPr/>
        </p:nvCxnSpPr>
        <p:spPr>
          <a:xfrm>
            <a:off x="5667375" y="2558240"/>
            <a:ext cx="107632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31FBB0C-B31E-48B2-919C-1C18FD1ACC5F}"/>
              </a:ext>
            </a:extLst>
          </p:cNvPr>
          <p:cNvCxnSpPr/>
          <p:nvPr/>
        </p:nvCxnSpPr>
        <p:spPr>
          <a:xfrm flipV="1">
            <a:off x="5667375" y="2219325"/>
            <a:ext cx="538162" cy="266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F47E17-4C46-4FE4-AE8E-43CEB9B83E5B}"/>
              </a:ext>
            </a:extLst>
          </p:cNvPr>
          <p:cNvCxnSpPr>
            <a:cxnSpLocks/>
          </p:cNvCxnSpPr>
          <p:nvPr/>
        </p:nvCxnSpPr>
        <p:spPr>
          <a:xfrm flipH="1" flipV="1">
            <a:off x="6234111" y="2250095"/>
            <a:ext cx="538162" cy="266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172DBE89-763D-4BC7-9DD8-C9D16DF9C10F}"/>
              </a:ext>
            </a:extLst>
          </p:cNvPr>
          <p:cNvSpPr/>
          <p:nvPr/>
        </p:nvSpPr>
        <p:spPr>
          <a:xfrm>
            <a:off x="10625137" y="2637235"/>
            <a:ext cx="47625" cy="595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FCF0FA4-0A38-464B-B877-3639409CBCBC}"/>
              </a:ext>
            </a:extLst>
          </p:cNvPr>
          <p:cNvSpPr/>
          <p:nvPr/>
        </p:nvSpPr>
        <p:spPr>
          <a:xfrm>
            <a:off x="10567987" y="2865835"/>
            <a:ext cx="47625" cy="5953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2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50188-9505-4985-AAEA-C81988EBC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Sacral Lateral 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E80D0-3225-4260-A35F-F7B85F2A4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885" y="149269"/>
            <a:ext cx="4124032" cy="28146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278C6D-5227-4023-815A-0B7642808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885" y="3528194"/>
            <a:ext cx="4163202" cy="28146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EF5FE3-A30E-47E8-B31F-014AE2C3BC48}"/>
              </a:ext>
            </a:extLst>
          </p:cNvPr>
          <p:cNvSpPr txBox="1"/>
          <p:nvPr/>
        </p:nvSpPr>
        <p:spPr>
          <a:xfrm>
            <a:off x="357051" y="1367246"/>
            <a:ext cx="638338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Will assist in determining if the L5 nerve root is in danger of becoming damaged.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Iliac cortical densities are the </a:t>
            </a:r>
            <a:r>
              <a:rPr lang="en-US" sz="2200" i="1" u="sng" dirty="0"/>
              <a:t>overlap</a:t>
            </a:r>
            <a:r>
              <a:rPr lang="en-US" sz="2200" dirty="0"/>
              <a:t> of the true pelvis posterior to the acetabulum – this is used as a proxy for the slope of the sacral ala.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bilateral iliac cortical densities must be overlapped to determine screw safety.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 wire or drill bit that is anterior to the iliac cortical density (at the level of the L5 nerve root) is too anterior and the nerve root is in danger.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27340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50188-9505-4985-AAEA-C81988EBC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Sacral Lateral 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E80D0-3225-4260-A35F-F7B85F2A4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885" y="149269"/>
            <a:ext cx="4124032" cy="28146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278C6D-5227-4023-815A-0B7642808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885" y="3528194"/>
            <a:ext cx="4163202" cy="28146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EF5FE3-A30E-47E8-B31F-014AE2C3BC48}"/>
              </a:ext>
            </a:extLst>
          </p:cNvPr>
          <p:cNvSpPr txBox="1"/>
          <p:nvPr/>
        </p:nvSpPr>
        <p:spPr>
          <a:xfrm>
            <a:off x="357051" y="1367246"/>
            <a:ext cx="638338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Will assist in determining if the L5 nerve root is in danger of becoming damaged.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Iliac cortical densities are the </a:t>
            </a:r>
            <a:r>
              <a:rPr lang="en-US" sz="2200" i="1" u="sng" dirty="0"/>
              <a:t>overlap</a:t>
            </a:r>
            <a:r>
              <a:rPr lang="en-US" sz="2200" dirty="0"/>
              <a:t> of the true pelvis posterior to the acetabulum – this is used as a proxy for the slope of the sacral ala.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bilateral iliac cortical densities must be overlapped to determine screw safety.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 wire or drill bit that is anterior to the iliac cortical density (at the level of the L5 nerve root) is too anterior and the nerve root is in danger.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18DCFC-1987-46C3-9064-263567818A7F}"/>
              </a:ext>
            </a:extLst>
          </p:cNvPr>
          <p:cNvCxnSpPr>
            <a:cxnSpLocks/>
          </p:cNvCxnSpPr>
          <p:nvPr/>
        </p:nvCxnSpPr>
        <p:spPr>
          <a:xfrm>
            <a:off x="9712486" y="1398066"/>
            <a:ext cx="864326" cy="29262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E2C4F9-F59F-469B-837E-8CDDDF8827C4}"/>
              </a:ext>
            </a:extLst>
          </p:cNvPr>
          <p:cNvCxnSpPr>
            <a:cxnSpLocks/>
          </p:cNvCxnSpPr>
          <p:nvPr/>
        </p:nvCxnSpPr>
        <p:spPr>
          <a:xfrm>
            <a:off x="9761169" y="1256518"/>
            <a:ext cx="864326" cy="29262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33A64A-169B-4A8A-9D8C-46523C9E3208}"/>
              </a:ext>
            </a:extLst>
          </p:cNvPr>
          <p:cNvCxnSpPr>
            <a:cxnSpLocks/>
          </p:cNvCxnSpPr>
          <p:nvPr/>
        </p:nvCxnSpPr>
        <p:spPr>
          <a:xfrm>
            <a:off x="9988711" y="4768821"/>
            <a:ext cx="1098389" cy="3031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EDAC554-8F05-4E2C-931E-5EE8D9CE7EEE}"/>
              </a:ext>
            </a:extLst>
          </p:cNvPr>
          <p:cNvSpPr txBox="1"/>
          <p:nvPr/>
        </p:nvSpPr>
        <p:spPr>
          <a:xfrm>
            <a:off x="7630885" y="2588225"/>
            <a:ext cx="189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 overlapped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8F3C1D-B2E9-46B7-8792-F01F2089C6E6}"/>
              </a:ext>
            </a:extLst>
          </p:cNvPr>
          <p:cNvSpPr txBox="1"/>
          <p:nvPr/>
        </p:nvSpPr>
        <p:spPr>
          <a:xfrm>
            <a:off x="7630885" y="5976572"/>
            <a:ext cx="189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Overlapped</a:t>
            </a:r>
          </a:p>
        </p:txBody>
      </p:sp>
    </p:spTree>
    <p:extLst>
      <p:ext uri="{BB962C8B-B14F-4D97-AF65-F5344CB8AC3E}">
        <p14:creationId xmlns:p14="http://schemas.microsoft.com/office/powerpoint/2010/main" val="920781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43029-B33F-41AB-80D3-82172BE06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2514"/>
            <a:ext cx="10515600" cy="56544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Treatment depends entirely on the </a:t>
            </a:r>
            <a:r>
              <a:rPr lang="en-US" sz="4000" i="1" u="sng" dirty="0"/>
              <a:t>stability</a:t>
            </a:r>
            <a:r>
              <a:rPr lang="en-US" sz="4000" dirty="0"/>
              <a:t> of the pelvic ring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But…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What </a:t>
            </a:r>
            <a:r>
              <a:rPr lang="en-US" sz="4000" i="1" u="sng" dirty="0"/>
              <a:t>is</a:t>
            </a:r>
            <a:r>
              <a:rPr lang="en-US" sz="4000" dirty="0"/>
              <a:t> stability?</a:t>
            </a:r>
          </a:p>
        </p:txBody>
      </p:sp>
    </p:spTree>
    <p:extLst>
      <p:ext uri="{BB962C8B-B14F-4D97-AF65-F5344CB8AC3E}">
        <p14:creationId xmlns:p14="http://schemas.microsoft.com/office/powerpoint/2010/main" val="413404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BDFB7-BA3F-4DCC-9C41-1365F11B1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025"/>
            <a:ext cx="10515600" cy="1325563"/>
          </a:xfrm>
        </p:spPr>
        <p:txBody>
          <a:bodyPr/>
          <a:lstStyle/>
          <a:p>
            <a:r>
              <a:rPr lang="en-US" dirty="0"/>
              <a:t>Sacral Lateral 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E4620A-9580-4772-8494-705F1E32F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873" y="1213618"/>
            <a:ext cx="5728254" cy="387273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B8D4C4-8403-4E5D-AD0C-2E7CF27766A0}"/>
              </a:ext>
            </a:extLst>
          </p:cNvPr>
          <p:cNvCxnSpPr>
            <a:cxnSpLocks/>
          </p:cNvCxnSpPr>
          <p:nvPr/>
        </p:nvCxnSpPr>
        <p:spPr>
          <a:xfrm>
            <a:off x="6998776" y="3562351"/>
            <a:ext cx="250403" cy="1780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FE2207-AEE1-45D2-88A7-E34D9C66AF96}"/>
              </a:ext>
            </a:extLst>
          </p:cNvPr>
          <p:cNvCxnSpPr>
            <a:cxnSpLocks/>
          </p:cNvCxnSpPr>
          <p:nvPr/>
        </p:nvCxnSpPr>
        <p:spPr>
          <a:xfrm>
            <a:off x="6831039" y="3929705"/>
            <a:ext cx="167737" cy="1128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ardrop 14">
            <a:extLst>
              <a:ext uri="{FF2B5EF4-FFF2-40B4-BE49-F238E27FC236}">
                <a16:creationId xmlns:a16="http://schemas.microsoft.com/office/drawing/2014/main" id="{05E86AEA-D26F-4B14-93CB-70F07F727DAC}"/>
              </a:ext>
            </a:extLst>
          </p:cNvPr>
          <p:cNvSpPr/>
          <p:nvPr/>
        </p:nvSpPr>
        <p:spPr>
          <a:xfrm rot="20071370">
            <a:off x="6966512" y="3303631"/>
            <a:ext cx="510846" cy="247264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B49F0E09-5B3D-4B62-9033-F89683151B08}"/>
              </a:ext>
            </a:extLst>
          </p:cNvPr>
          <p:cNvSpPr/>
          <p:nvPr/>
        </p:nvSpPr>
        <p:spPr>
          <a:xfrm rot="20071370">
            <a:off x="6837700" y="3681601"/>
            <a:ext cx="322152" cy="247264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2678D2-1BFB-4129-B52F-A78EAE40C66D}"/>
              </a:ext>
            </a:extLst>
          </p:cNvPr>
          <p:cNvSpPr txBox="1"/>
          <p:nvPr/>
        </p:nvSpPr>
        <p:spPr>
          <a:xfrm>
            <a:off x="1628775" y="5219700"/>
            <a:ext cx="8343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Blue areas represent safe zones for screw placement. If more than one screw is to be placed in the same sacral segment, one should be </a:t>
            </a:r>
            <a:r>
              <a:rPr lang="en-US" sz="2200" b="1" u="sng" dirty="0">
                <a:solidFill>
                  <a:srgbClr val="FF0000"/>
                </a:solidFill>
              </a:rPr>
              <a:t>anterior</a:t>
            </a:r>
            <a:r>
              <a:rPr lang="en-US" sz="2200" dirty="0"/>
              <a:t> and </a:t>
            </a:r>
            <a:r>
              <a:rPr lang="en-US" sz="2200" b="1" u="sng" dirty="0">
                <a:solidFill>
                  <a:srgbClr val="FF0000"/>
                </a:solidFill>
              </a:rPr>
              <a:t>caudal</a:t>
            </a:r>
            <a:r>
              <a:rPr lang="en-US" sz="2200" dirty="0"/>
              <a:t>, while the other is </a:t>
            </a:r>
            <a:r>
              <a:rPr lang="en-US" sz="2200" b="1" u="sng" dirty="0">
                <a:solidFill>
                  <a:srgbClr val="92D050"/>
                </a:solidFill>
              </a:rPr>
              <a:t>posterior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/>
              <a:t>and </a:t>
            </a:r>
            <a:r>
              <a:rPr lang="en-US" sz="2200" b="1" u="sng" dirty="0">
                <a:solidFill>
                  <a:srgbClr val="92D050"/>
                </a:solidFill>
              </a:rPr>
              <a:t>cranial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2A7BE0-C2B9-4712-A91F-2C7ADDA56894}"/>
              </a:ext>
            </a:extLst>
          </p:cNvPr>
          <p:cNvSpPr/>
          <p:nvPr/>
        </p:nvSpPr>
        <p:spPr>
          <a:xfrm>
            <a:off x="6998776" y="3402476"/>
            <a:ext cx="152400" cy="15306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B0A56F9-95CD-4AE2-983E-10863A3679BA}"/>
              </a:ext>
            </a:extLst>
          </p:cNvPr>
          <p:cNvSpPr/>
          <p:nvPr/>
        </p:nvSpPr>
        <p:spPr>
          <a:xfrm>
            <a:off x="7197369" y="3295649"/>
            <a:ext cx="152400" cy="15306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5B973EB-F2F4-454E-A3FE-918ADD5FE851}"/>
              </a:ext>
            </a:extLst>
          </p:cNvPr>
          <p:cNvSpPr/>
          <p:nvPr/>
        </p:nvSpPr>
        <p:spPr>
          <a:xfrm>
            <a:off x="6861969" y="3744676"/>
            <a:ext cx="152400" cy="15306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15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70C6E-860E-4C74-802B-D04B42DE0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Sacral Dysmorphism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9A7732-09DA-4B2C-B156-B29068727353}"/>
              </a:ext>
            </a:extLst>
          </p:cNvPr>
          <p:cNvSpPr/>
          <p:nvPr/>
        </p:nvSpPr>
        <p:spPr>
          <a:xfrm>
            <a:off x="6553199" y="599986"/>
            <a:ext cx="5495925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*Danger*</a:t>
            </a:r>
          </a:p>
          <a:p>
            <a:pPr lvl="1"/>
            <a:r>
              <a:rPr lang="en-US" sz="2200" dirty="0"/>
              <a:t>The iliac cortical density, as seen on a sacral lateral, cannot be used to determine screw safety in a dysmorphic sacrum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Features of sacral dysmorphism: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Acute upper sacral segment slope.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Height of sacrum similar to that of iliac wing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Mamillary processes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Irregularly round shaped S1 nerve root tunnel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Dorsally recessed upper sacral segment ala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Residual S1 disc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“Tongue-in-groove” sacroiliac joint</a:t>
            </a:r>
          </a:p>
          <a:p>
            <a:pPr marL="914400" lvl="1" indent="-457200">
              <a:buFont typeface="+mj-lt"/>
              <a:buAutoNum type="arabicParenR"/>
            </a:pP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1F3D3-8E95-4D12-BDFB-16071B40B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1533524"/>
            <a:ext cx="6172063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222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70C6E-860E-4C74-802B-D04B42DE0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Sacral Dysmorphism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9A7732-09DA-4B2C-B156-B29068727353}"/>
              </a:ext>
            </a:extLst>
          </p:cNvPr>
          <p:cNvSpPr/>
          <p:nvPr/>
        </p:nvSpPr>
        <p:spPr>
          <a:xfrm>
            <a:off x="6553199" y="599986"/>
            <a:ext cx="5495925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*Danger*</a:t>
            </a:r>
          </a:p>
          <a:p>
            <a:pPr lvl="1"/>
            <a:r>
              <a:rPr lang="en-US" sz="2200" dirty="0"/>
              <a:t>The iliac cortical density, as seen on a sacral lateral, cannot be used to determine screw safety in a dysmorphic sacrum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Features of sacral dysmorphism: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>
                <a:solidFill>
                  <a:srgbClr val="FF0000"/>
                </a:solidFill>
              </a:rPr>
              <a:t>Acute upper sacral segment slope.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Height of sacrum similar to that of iliac wing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Mamillary processes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Irregularly round shaped S1 nerve root tunnel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Dorsally recessed upper sacral segment ala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Residual S1 disc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“Tongue-in-groove” sacroiliac joint</a:t>
            </a:r>
          </a:p>
          <a:p>
            <a:pPr marL="914400" lvl="1" indent="-457200">
              <a:buFont typeface="+mj-lt"/>
              <a:buAutoNum type="arabicParenR"/>
            </a:pPr>
            <a:endParaRPr lang="en-US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41B3C6-A6DE-4E3C-A3EC-3A019F31B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1533524"/>
            <a:ext cx="6172063" cy="446722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CCAA7E2-7D46-4B1E-BDB0-6B31343A979E}"/>
              </a:ext>
            </a:extLst>
          </p:cNvPr>
          <p:cNvCxnSpPr>
            <a:cxnSpLocks/>
          </p:cNvCxnSpPr>
          <p:nvPr/>
        </p:nvCxnSpPr>
        <p:spPr>
          <a:xfrm flipH="1" flipV="1">
            <a:off x="3430158" y="2417355"/>
            <a:ext cx="912766" cy="6357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9C7DFD-6DA0-4785-B074-8FB7772DE733}"/>
              </a:ext>
            </a:extLst>
          </p:cNvPr>
          <p:cNvCxnSpPr>
            <a:cxnSpLocks/>
          </p:cNvCxnSpPr>
          <p:nvPr/>
        </p:nvCxnSpPr>
        <p:spPr>
          <a:xfrm flipV="1">
            <a:off x="2218510" y="2398349"/>
            <a:ext cx="912766" cy="6357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315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70C6E-860E-4C74-802B-D04B42DE0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Sacral Dysmorphism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9A7732-09DA-4B2C-B156-B29068727353}"/>
              </a:ext>
            </a:extLst>
          </p:cNvPr>
          <p:cNvSpPr/>
          <p:nvPr/>
        </p:nvSpPr>
        <p:spPr>
          <a:xfrm>
            <a:off x="6553199" y="599986"/>
            <a:ext cx="5495925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*Danger*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/>
              <a:t>The iliac cortical density, as seen on a sacral lateral, cannot be used to determine screw safety in a dysmorphic sacrum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Features of sacral dysmorphism: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Acute upper sacral segment slope.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Height of sacrum similar to that of iliac wing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>
                <a:solidFill>
                  <a:srgbClr val="FF0000"/>
                </a:solidFill>
              </a:rPr>
              <a:t>Mamillary processes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Irregularly round shaped S1 nerve root tunnel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Dorsally recessed upper sacral segment ala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Residual S1 disc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“Tongue-in-groove” sacroiliac joint</a:t>
            </a:r>
          </a:p>
          <a:p>
            <a:pPr marL="914400" lvl="1" indent="-457200">
              <a:buFont typeface="+mj-lt"/>
              <a:buAutoNum type="arabicParenR"/>
            </a:pPr>
            <a:endParaRPr lang="en-US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1DFFE4-7C11-4222-B9D8-5273B7F4A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1533524"/>
            <a:ext cx="6172063" cy="44672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F0760EC-AFDF-4520-9AB7-AAECA8E63EB0}"/>
                  </a:ext>
                </a:extLst>
              </p14:cNvPr>
              <p14:cNvContentPartPr/>
              <p14:nvPr/>
            </p14:nvContentPartPr>
            <p14:xfrm>
              <a:off x="3737087" y="2340452"/>
              <a:ext cx="263160" cy="148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F0760EC-AFDF-4520-9AB7-AAECA8E63EB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28447" y="2331812"/>
                <a:ext cx="2808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9E7072F-10F4-4D99-B555-0F2C5D75C38E}"/>
                  </a:ext>
                </a:extLst>
              </p14:cNvPr>
              <p14:cNvContentPartPr/>
              <p14:nvPr/>
            </p14:nvContentPartPr>
            <p14:xfrm>
              <a:off x="2594447" y="2395172"/>
              <a:ext cx="252720" cy="145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9E7072F-10F4-4D99-B555-0F2C5D75C38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85807" y="2386532"/>
                <a:ext cx="270360" cy="16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51265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70C6E-860E-4C74-802B-D04B42DE0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Sacral Dysmorphism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9A7732-09DA-4B2C-B156-B29068727353}"/>
              </a:ext>
            </a:extLst>
          </p:cNvPr>
          <p:cNvSpPr/>
          <p:nvPr/>
        </p:nvSpPr>
        <p:spPr>
          <a:xfrm>
            <a:off x="6553199" y="599986"/>
            <a:ext cx="5495925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*Danger*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/>
              <a:t>The iliac cortical density, as seen on a sacral lateral, cannot be used to determine screw safety in a dysmorphic sacrum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Features of sacral dysmorphism: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Acute upper sacral segment slope.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Height of sacrum similar to that of iliac wing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Mamillary processes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>
                <a:solidFill>
                  <a:srgbClr val="FF0000"/>
                </a:solidFill>
              </a:rPr>
              <a:t>Irregularly round shaped S1 nerve root tunnel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Dorsally recessed upper sacral segment ala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Residual S1 disc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“Tongue-in-groove” sacroiliac joint</a:t>
            </a:r>
          </a:p>
          <a:p>
            <a:pPr marL="914400" lvl="1" indent="-457200">
              <a:buFont typeface="+mj-lt"/>
              <a:buAutoNum type="arabicParenR"/>
            </a:pPr>
            <a:endParaRPr lang="en-US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C071C5-5B05-4BA0-B18F-C106B541B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1533524"/>
            <a:ext cx="6172063" cy="44672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AE14A90-483C-4FAD-97A6-B34FB1849197}"/>
                  </a:ext>
                </a:extLst>
              </p14:cNvPr>
              <p14:cNvContentPartPr/>
              <p14:nvPr/>
            </p14:nvContentPartPr>
            <p14:xfrm>
              <a:off x="3594145" y="2678911"/>
              <a:ext cx="96120" cy="177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AE14A90-483C-4FAD-97A6-B34FB184919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85145" y="2670271"/>
                <a:ext cx="11376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06A729C-27CE-44BB-BA42-083E92C45680}"/>
                  </a:ext>
                </a:extLst>
              </p14:cNvPr>
              <p14:cNvContentPartPr/>
              <p14:nvPr/>
            </p14:nvContentPartPr>
            <p14:xfrm>
              <a:off x="2815465" y="2671351"/>
              <a:ext cx="167400" cy="199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06A729C-27CE-44BB-BA42-083E92C4568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06465" y="2662351"/>
                <a:ext cx="185040" cy="21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8637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70C6E-860E-4C74-802B-D04B42DE0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Sacral Dysmorphism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9331A4-2C18-4C19-BBCD-A4C5729F517E}"/>
              </a:ext>
            </a:extLst>
          </p:cNvPr>
          <p:cNvSpPr/>
          <p:nvPr/>
        </p:nvSpPr>
        <p:spPr>
          <a:xfrm>
            <a:off x="6553199" y="599986"/>
            <a:ext cx="5495925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*Danger*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/>
              <a:t>The iliac cortical density, as seen on a sacral lateral, cannot be used to determine screw safety in a dysmorphic sacrum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Features of sacral dysmorphism: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Acute upper sacral segment slope.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Height of sacrum similar to that of iliac wing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Mamillary processes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Irregularly round shaped S1 nerve root tunnel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>
                <a:solidFill>
                  <a:srgbClr val="FF0000"/>
                </a:solidFill>
              </a:rPr>
              <a:t>Dorsally recessed upper sacral segment ala </a:t>
            </a:r>
            <a:r>
              <a:rPr lang="en-US" sz="2200" dirty="0">
                <a:solidFill>
                  <a:srgbClr val="00B0F0"/>
                </a:solidFill>
              </a:rPr>
              <a:t>(S2 in blue)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Residual S1 disc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“Tongue-in-groove” sacroiliac joint</a:t>
            </a:r>
          </a:p>
          <a:p>
            <a:pPr marL="914400" lvl="1" indent="-457200">
              <a:buFont typeface="+mj-lt"/>
              <a:buAutoNum type="arabicParenR"/>
            </a:pPr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5CB16D-088D-4639-B70B-CC9E1E875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47788"/>
            <a:ext cx="5495925" cy="47200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C6FA10C-2382-4FDC-B17E-7B5CCBCC00AC}"/>
                  </a:ext>
                </a:extLst>
              </p14:cNvPr>
              <p14:cNvContentPartPr/>
              <p14:nvPr/>
            </p14:nvContentPartPr>
            <p14:xfrm>
              <a:off x="2454840" y="2671395"/>
              <a:ext cx="1598760" cy="47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C6FA10C-2382-4FDC-B17E-7B5CCBCC00A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46200" y="2662395"/>
                <a:ext cx="1616400" cy="48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E4AD962-6C37-47CC-891B-31618D335AEE}"/>
                  </a:ext>
                </a:extLst>
              </p14:cNvPr>
              <p14:cNvContentPartPr/>
              <p14:nvPr/>
            </p14:nvContentPartPr>
            <p14:xfrm>
              <a:off x="2564280" y="3062715"/>
              <a:ext cx="1472400" cy="207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E4AD962-6C37-47CC-891B-31618D335AE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55280" y="3054075"/>
                <a:ext cx="1490040" cy="22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89955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70C6E-860E-4C74-802B-D04B42DE0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Sacral Dysmorphism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05A93B-66C5-498D-B850-8E7F6D24F0B8}"/>
              </a:ext>
            </a:extLst>
          </p:cNvPr>
          <p:cNvSpPr/>
          <p:nvPr/>
        </p:nvSpPr>
        <p:spPr>
          <a:xfrm>
            <a:off x="6553199" y="599986"/>
            <a:ext cx="5495925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*Danger*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/>
              <a:t>The iliac cortical density, as seen on a sacral lateral, cannot be used to determine screw safety in a dysmorphic sacrum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Features of sacral dysmorphism: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Acute upper sacral segment slope.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Height of sacrum similar to that of iliac wing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Mamillary processes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Irregularly round shaped S1 nerve root tunnel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Dorsally recessed upper sacral segment ala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>
                <a:solidFill>
                  <a:srgbClr val="FF0000"/>
                </a:solidFill>
              </a:rPr>
              <a:t>Residual S1 disc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/>
              <a:t>“Tongue-in-groove” sacroiliac joint</a:t>
            </a:r>
          </a:p>
          <a:p>
            <a:pPr marL="914400" lvl="1" indent="-457200">
              <a:buFont typeface="+mj-lt"/>
              <a:buAutoNum type="arabicParenR"/>
            </a:pPr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91C060-5603-4B79-B0B6-E6C4E24B2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1533524"/>
            <a:ext cx="6172063" cy="44672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7836FD3-7236-4BC1-A0D6-069B5A3F5BF3}"/>
                  </a:ext>
                </a:extLst>
              </p14:cNvPr>
              <p14:cNvContentPartPr/>
              <p14:nvPr/>
            </p14:nvContentPartPr>
            <p14:xfrm>
              <a:off x="2995104" y="2751688"/>
              <a:ext cx="579240" cy="65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7836FD3-7236-4BC1-A0D6-069B5A3F5BF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90784" y="2747368"/>
                <a:ext cx="58788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7C82434-24D8-4CC7-8975-7597DEFEA30C}"/>
                  </a:ext>
                </a:extLst>
              </p14:cNvPr>
              <p14:cNvContentPartPr/>
              <p14:nvPr/>
            </p14:nvContentPartPr>
            <p14:xfrm>
              <a:off x="3055224" y="2748808"/>
              <a:ext cx="435240" cy="39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7C82434-24D8-4CC7-8975-7597DEFEA30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0904" y="2744488"/>
                <a:ext cx="443880" cy="4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12858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D613-E4F8-43E3-9B1B-6258CB728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Pre-Operative Planning </a:t>
            </a:r>
            <a:r>
              <a:rPr lang="en-US" dirty="0" err="1"/>
              <a:t>Iliosacral</a:t>
            </a:r>
            <a:r>
              <a:rPr lang="en-US" dirty="0"/>
              <a:t> Screws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4ED47-9351-4013-A49A-6803CC3B7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https://otaonline.org/video-library/45036/procedures-and-techniques/multimedia/16731381/pre-operative-planning-for-percutaenous-transiliac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0252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8FF0A-5F9A-45C2-8DF9-01DD09A27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Sacroiliac joint plating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C65E-92B8-4C1C-8289-6DF1D2266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92337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Used when: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Sacroiliac joint cannot be reduced by closed means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Osseous fixation pathways do not allow safe screw placement</a:t>
            </a:r>
          </a:p>
          <a:p>
            <a:endParaRPr lang="en-US" dirty="0"/>
          </a:p>
          <a:p>
            <a:r>
              <a:rPr lang="en-US" dirty="0"/>
              <a:t>Performed through lateral window of ilioinguinal approach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Can add inguinal ligament peel or ASIS osteotomy to improve visualization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D30631-23E1-4FD7-AC74-A1730D2F47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324" r="2355" b="8445"/>
          <a:stretch/>
        </p:blipFill>
        <p:spPr>
          <a:xfrm>
            <a:off x="6095999" y="678315"/>
            <a:ext cx="5523635" cy="407624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8B27FD4-4479-49C9-81DD-EB34A15AB03A}"/>
              </a:ext>
            </a:extLst>
          </p:cNvPr>
          <p:cNvCxnSpPr>
            <a:cxnSpLocks/>
          </p:cNvCxnSpPr>
          <p:nvPr/>
        </p:nvCxnSpPr>
        <p:spPr>
          <a:xfrm flipH="1">
            <a:off x="10443479" y="365125"/>
            <a:ext cx="1010306" cy="95980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B95A02D-4A8C-40DF-B10A-12082F54E44D}"/>
              </a:ext>
            </a:extLst>
          </p:cNvPr>
          <p:cNvCxnSpPr>
            <a:cxnSpLocks/>
          </p:cNvCxnSpPr>
          <p:nvPr/>
        </p:nvCxnSpPr>
        <p:spPr>
          <a:xfrm flipH="1">
            <a:off x="10443479" y="1262222"/>
            <a:ext cx="1489716" cy="54864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AA5FA86-5A3B-4C38-A5AD-6DE0D839251E}"/>
              </a:ext>
            </a:extLst>
          </p:cNvPr>
          <p:cNvSpPr txBox="1"/>
          <p:nvPr/>
        </p:nvSpPr>
        <p:spPr>
          <a:xfrm>
            <a:off x="6228916" y="4829175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Left sided SI joint plating shown by red arrows. This was necessary due to the crescent fracture propagating into the area of any </a:t>
            </a:r>
            <a:r>
              <a:rPr lang="en-US" dirty="0" err="1"/>
              <a:t>iliosacral</a:t>
            </a:r>
            <a:r>
              <a:rPr lang="en-US" dirty="0"/>
              <a:t> screw placement. Courtesy of Robert </a:t>
            </a:r>
            <a:r>
              <a:rPr lang="en-US" dirty="0" err="1"/>
              <a:t>Wojahn</a:t>
            </a:r>
            <a:r>
              <a:rPr lang="en-US" dirty="0"/>
              <a:t>, MD.</a:t>
            </a:r>
          </a:p>
        </p:txBody>
      </p:sp>
    </p:spTree>
    <p:extLst>
      <p:ext uri="{BB962C8B-B14F-4D97-AF65-F5344CB8AC3E}">
        <p14:creationId xmlns:p14="http://schemas.microsoft.com/office/powerpoint/2010/main" val="22074099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AB3F3-63DC-4934-9255-0C2EFD1D9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Sacral Fracture Plating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4E1FE-76E7-4D5C-8DA2-44C35856A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7300" y="1701800"/>
            <a:ext cx="63627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Used to restore posterior tension (refer to suspension bridge analogy)</a:t>
            </a:r>
          </a:p>
          <a:p>
            <a:endParaRPr lang="en-US" dirty="0"/>
          </a:p>
          <a:p>
            <a:r>
              <a:rPr lang="en-US" dirty="0"/>
              <a:t>Placed through bilateral paramedian approaches</a:t>
            </a:r>
          </a:p>
          <a:p>
            <a:endParaRPr lang="en-US" dirty="0"/>
          </a:p>
          <a:p>
            <a:r>
              <a:rPr lang="en-US" dirty="0"/>
              <a:t>Useful when existing hardware precludes </a:t>
            </a:r>
            <a:r>
              <a:rPr lang="en-US" dirty="0" err="1"/>
              <a:t>iliosacral</a:t>
            </a:r>
            <a:r>
              <a:rPr lang="en-US" dirty="0"/>
              <a:t> screw placement (shown) or no safe sacral osseous fixation pathway exists.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4E71E-21B6-4D0C-9509-BE6F745B3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05"/>
          <a:stretch/>
        </p:blipFill>
        <p:spPr>
          <a:xfrm>
            <a:off x="262356" y="1939685"/>
            <a:ext cx="4736364" cy="354092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75DC287-7B8D-4F53-B24C-650A660D9319}"/>
              </a:ext>
            </a:extLst>
          </p:cNvPr>
          <p:cNvCxnSpPr>
            <a:cxnSpLocks/>
          </p:cNvCxnSpPr>
          <p:nvPr/>
        </p:nvCxnSpPr>
        <p:spPr>
          <a:xfrm flipH="1">
            <a:off x="3004454" y="2500472"/>
            <a:ext cx="1489716" cy="54864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657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F9702-D777-4796-AFF3-8D6A94695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FCF59-4A0D-48CB-8D89-2DF40DED9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3406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Pelvic stability is the ability to withstand physiologic loads</a:t>
            </a:r>
          </a:p>
          <a:p>
            <a:endParaRPr lang="en-US" dirty="0"/>
          </a:p>
          <a:p>
            <a:r>
              <a:rPr lang="en-US" dirty="0"/>
              <a:t>Loads from the trunk are distributed from the lumbar spine through the posterior pelvic ring to the bilateral </a:t>
            </a:r>
            <a:r>
              <a:rPr lang="en-US" dirty="0" err="1"/>
              <a:t>acetabulae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Stability is therefore related to the degree of posterior ring injury: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41334F-2C50-47B6-A981-D40F42EBB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611" y="4629466"/>
            <a:ext cx="7692778" cy="20931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5D340F-7EBD-412D-8A0A-1EFC9C584AFF}"/>
              </a:ext>
            </a:extLst>
          </p:cNvPr>
          <p:cNvSpPr/>
          <p:nvPr/>
        </p:nvSpPr>
        <p:spPr>
          <a:xfrm>
            <a:off x="3910148" y="6627168"/>
            <a:ext cx="386660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Verdana" panose="020B0604030504040204" pitchFamily="34" charset="0"/>
              </a:rPr>
              <a:t>Pelvic Ring. </a:t>
            </a:r>
            <a:r>
              <a:rPr lang="en-US" sz="900" i="1" dirty="0">
                <a:solidFill>
                  <a:srgbClr val="000000"/>
                </a:solidFill>
                <a:latin typeface="Verdana" panose="020B0604030504040204" pitchFamily="34" charset="0"/>
              </a:rPr>
              <a:t>J </a:t>
            </a:r>
            <a:r>
              <a:rPr lang="en-US" sz="9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Orthop</a:t>
            </a:r>
            <a:r>
              <a:rPr lang="en-US" sz="900" i="1" dirty="0">
                <a:solidFill>
                  <a:srgbClr val="000000"/>
                </a:solidFill>
                <a:latin typeface="Verdana" panose="020B0604030504040204" pitchFamily="34" charset="0"/>
              </a:rPr>
              <a:t> Trauma</a:t>
            </a:r>
            <a:r>
              <a:rPr lang="en-US" sz="900" dirty="0">
                <a:solidFill>
                  <a:srgbClr val="000000"/>
                </a:solidFill>
                <a:latin typeface="Verdana" panose="020B0604030504040204" pitchFamily="34" charset="0"/>
              </a:rPr>
              <a:t>. Jan 2018;32 Suppl 1:S71-S76.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649011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C2E10-50E7-47AA-9EF1-4C1BF98F9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Lumbopelvic Instrumentation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C775F-EDD1-415A-B909-1C7C6E971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19725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Refer to “Lumbopelvic Fractures and Fixation” lecture.</a:t>
            </a:r>
          </a:p>
          <a:p>
            <a:endParaRPr lang="en-US" dirty="0"/>
          </a:p>
          <a:p>
            <a:r>
              <a:rPr lang="en-US" dirty="0"/>
              <a:t>Consider lumbopelvic </a:t>
            </a:r>
            <a:r>
              <a:rPr lang="en-US" b="1" i="1" u="sng" dirty="0"/>
              <a:t>fusion</a:t>
            </a:r>
            <a:r>
              <a:rPr lang="en-US" dirty="0"/>
              <a:t> (</a:t>
            </a:r>
            <a:r>
              <a:rPr lang="en-US" i="1" dirty="0"/>
              <a:t>above right</a:t>
            </a:r>
            <a:r>
              <a:rPr lang="en-US" dirty="0"/>
              <a:t>) if sacral nerve roots require decompression or if no osseous fixation pathways exist for safe </a:t>
            </a:r>
            <a:r>
              <a:rPr lang="en-US" dirty="0" err="1"/>
              <a:t>iliosacral</a:t>
            </a:r>
            <a:r>
              <a:rPr lang="en-US" dirty="0"/>
              <a:t> screw placement.</a:t>
            </a:r>
          </a:p>
          <a:p>
            <a:endParaRPr lang="en-US" dirty="0"/>
          </a:p>
          <a:p>
            <a:r>
              <a:rPr lang="en-US" dirty="0"/>
              <a:t>Consider lumbopelvic </a:t>
            </a:r>
            <a:r>
              <a:rPr lang="en-US" b="1" i="1" u="sng" dirty="0"/>
              <a:t>fixation</a:t>
            </a:r>
            <a:r>
              <a:rPr lang="en-US" dirty="0"/>
              <a:t> (</a:t>
            </a:r>
            <a:r>
              <a:rPr lang="en-US" i="1" dirty="0"/>
              <a:t>below right</a:t>
            </a:r>
            <a:r>
              <a:rPr lang="en-US" dirty="0"/>
              <a:t>) for highly comminuted sacral fractures and/or those with vertical displacement. Can be percutaneously placed, unilateral, or bilateral.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D34C641-40F0-44BF-8BAD-EC84D507D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904" y="0"/>
            <a:ext cx="4081465" cy="295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AA8E6C-D1C9-41C8-B657-8C8705E8D7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8904" y="3113375"/>
            <a:ext cx="4076659" cy="3209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85448F-C367-44CF-9D22-7BC444F02306}"/>
              </a:ext>
            </a:extLst>
          </p:cNvPr>
          <p:cNvSpPr txBox="1"/>
          <p:nvPr/>
        </p:nvSpPr>
        <p:spPr>
          <a:xfrm>
            <a:off x="4153989" y="6483592"/>
            <a:ext cx="5808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Reza </a:t>
            </a:r>
            <a:r>
              <a:rPr lang="en-US" dirty="0" err="1"/>
              <a:t>Firoozabadi</a:t>
            </a:r>
            <a:r>
              <a:rPr lang="en-US" dirty="0"/>
              <a:t>, MD and </a:t>
            </a:r>
            <a:r>
              <a:rPr lang="en-US" dirty="0" err="1"/>
              <a:t>Conor</a:t>
            </a:r>
            <a:r>
              <a:rPr lang="en-US" dirty="0"/>
              <a:t> </a:t>
            </a:r>
            <a:r>
              <a:rPr lang="en-US" dirty="0" err="1"/>
              <a:t>Kleweno</a:t>
            </a:r>
            <a:r>
              <a:rPr lang="en-US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3261278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52C9B-9974-454C-A049-454DD954C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Pelvis Fixation Biomechanics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76FE5-B7BC-4FEB-84CC-7D61B4160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Overall, biomechanical data lacks in comparison studies.</a:t>
            </a:r>
          </a:p>
          <a:p>
            <a:endParaRPr lang="en-US" dirty="0"/>
          </a:p>
          <a:p>
            <a:r>
              <a:rPr lang="en-US" dirty="0"/>
              <a:t>Greater than 1 point of fixation (i.e. a single </a:t>
            </a:r>
            <a:r>
              <a:rPr lang="en-US" dirty="0" err="1"/>
              <a:t>iliosacral</a:t>
            </a:r>
            <a:r>
              <a:rPr lang="en-US" dirty="0"/>
              <a:t> screw) increases stability of an unstable posterior injury.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Ideally, multiple screws at multiple sacral segments will increase construct stiffness.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r>
              <a:rPr lang="en-US" dirty="0"/>
              <a:t>Lumbopelvic fixation adds to posterior pelvic ring stiffness, especially with sacral comminution. A combination of an </a:t>
            </a:r>
            <a:r>
              <a:rPr lang="en-US" dirty="0" err="1"/>
              <a:t>iliosacral</a:t>
            </a:r>
            <a:r>
              <a:rPr lang="en-US" dirty="0"/>
              <a:t> screw and lumbopelvic fixation greatly increases construct strength.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4042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F5A75-CDCA-4C49-A7D2-C098BB84D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Anterior Pelvis Reduction and Fixation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D17A5D-68FF-4D80-9E1E-CA498AD68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3712" y="1418000"/>
            <a:ext cx="612457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800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479CC-9D9C-43B5-9B32-F56ECC0B6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2B73A-E0D3-4111-8DF3-F3B9DFA7F8F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Posterior Ring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Percutaneous sacroiliac screws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Percutaneous trans-iliac, trans-sacral screws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Percutaneous lumbopelvic fixation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Open sacroiliac joint plating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Open sacral plating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Lumbopelvic fusion</a:t>
            </a: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1028700" lvl="1" indent="-571500">
              <a:buFont typeface="+mj-lt"/>
              <a:buAutoNum type="romanLcPeriod"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51076B-E6F7-464C-9E74-DC65BC298F1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71500" indent="-571500">
              <a:buFont typeface="+mj-lt"/>
              <a:buAutoNum type="romanUcPeriod" startAt="2"/>
            </a:pPr>
            <a:r>
              <a:rPr lang="en-US" dirty="0"/>
              <a:t>Anterior Ring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dirty="0"/>
              <a:t>External fixation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dirty="0"/>
              <a:t>Internal-external fixation (Infix)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dirty="0"/>
              <a:t>Percutaneous ramus screws</a:t>
            </a:r>
          </a:p>
          <a:p>
            <a:pPr marL="1485900" lvl="2" indent="-571500">
              <a:buFont typeface="+mj-lt"/>
              <a:buAutoNum type="alphaLcPeriod"/>
            </a:pPr>
            <a:r>
              <a:rPr lang="en-US" dirty="0"/>
              <a:t>Antegrade or retrograde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dirty="0"/>
              <a:t>Open plating of pubic symphysis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dirty="0"/>
              <a:t>Open plating of pubic ramus</a:t>
            </a:r>
          </a:p>
          <a:p>
            <a:pPr marL="1028700" lvl="1" indent="-571500">
              <a:buFont typeface="+mj-lt"/>
              <a:buAutoNum type="romanL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5392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D3755-3C04-4DE1-8330-ECFE6691F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fixation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37EDC-1609-4E72-B24B-4CE289CA7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0193"/>
            <a:ext cx="10515600" cy="4351338"/>
          </a:xfrm>
        </p:spPr>
        <p:txBody>
          <a:bodyPr/>
          <a:lstStyle/>
          <a:p>
            <a:r>
              <a:rPr lang="en-US" dirty="0"/>
              <a:t>Applications: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u="sng" dirty="0"/>
              <a:t>Temporize</a:t>
            </a:r>
            <a:r>
              <a:rPr lang="en-US" dirty="0"/>
              <a:t> a patient in extremis (</a:t>
            </a: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u="sng" dirty="0"/>
              <a:t>Provisionally</a:t>
            </a:r>
            <a:r>
              <a:rPr lang="en-US" dirty="0"/>
              <a:t> reduce anterior and/or posterior pelvic ring (</a:t>
            </a:r>
            <a:r>
              <a:rPr lang="en-US" b="1" dirty="0">
                <a:solidFill>
                  <a:srgbClr val="FF0000"/>
                </a:solidFill>
              </a:rPr>
              <a:t>B</a:t>
            </a:r>
            <a:r>
              <a:rPr lang="en-US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u="sng" dirty="0"/>
              <a:t>Definitively treat </a:t>
            </a:r>
            <a:r>
              <a:rPr lang="en-US" dirty="0"/>
              <a:t>anterior pelvic ring comminution (</a:t>
            </a:r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4CC9B-A566-4DB1-8F48-69ABFC1E5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778" y="3337969"/>
            <a:ext cx="3548755" cy="27170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BD8B96-F5F3-44D6-9401-2879F279B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8377" y="3337969"/>
            <a:ext cx="3768845" cy="2717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AD2030-9E0D-4E82-AF38-35902D266E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3624" y="2995749"/>
            <a:ext cx="2367305" cy="24035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04559B-6B45-441B-9F31-AEB046FA98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4948" y="4524103"/>
            <a:ext cx="2338806" cy="23338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E12140-74D3-4F9A-AAF5-589536934709}"/>
              </a:ext>
            </a:extLst>
          </p:cNvPr>
          <p:cNvSpPr txBox="1"/>
          <p:nvPr/>
        </p:nvSpPr>
        <p:spPr>
          <a:xfrm>
            <a:off x="154778" y="5685711"/>
            <a:ext cx="32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4698A6-8933-436A-A5E5-905877CF6F32}"/>
              </a:ext>
            </a:extLst>
          </p:cNvPr>
          <p:cNvSpPr txBox="1"/>
          <p:nvPr/>
        </p:nvSpPr>
        <p:spPr>
          <a:xfrm>
            <a:off x="4332899" y="5685711"/>
            <a:ext cx="32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8392F6-79B4-4F06-B333-7DCF03AC8BB1}"/>
              </a:ext>
            </a:extLst>
          </p:cNvPr>
          <p:cNvSpPr txBox="1"/>
          <p:nvPr/>
        </p:nvSpPr>
        <p:spPr>
          <a:xfrm>
            <a:off x="8268377" y="5685711"/>
            <a:ext cx="32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6" name="Arrow: Bent 5">
            <a:extLst>
              <a:ext uri="{FF2B5EF4-FFF2-40B4-BE49-F238E27FC236}">
                <a16:creationId xmlns:a16="http://schemas.microsoft.com/office/drawing/2014/main" id="{96AA833C-A544-41B1-96D2-2D061E106390}"/>
              </a:ext>
            </a:extLst>
          </p:cNvPr>
          <p:cNvSpPr/>
          <p:nvPr/>
        </p:nvSpPr>
        <p:spPr>
          <a:xfrm flipV="1">
            <a:off x="5121525" y="5467807"/>
            <a:ext cx="683423" cy="587236"/>
          </a:xfrm>
          <a:prstGeom prst="ben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7952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1A198-285D-4F0B-9F6A-70C8B8F1A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Subcutaneous fixator (“Infix”)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2AB6D-041E-4983-B7F2-AA3E41CCF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8572"/>
            <a:ext cx="6302829" cy="52109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Applications: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Long term definitive treatment of anterior pelvic ring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Decreases pin site infections seen in external fixators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Increased biomechanical strength compared to external fixator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Requires additional surgery to remove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May cause femoral nerve palsy if placed incorrectly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764750-8E41-46F4-8F56-3A3BCA854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2723" y="186445"/>
            <a:ext cx="4141266" cy="3008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812D2A-7370-480C-B904-D0F846C627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1" t="3174" r="2445" b="7174"/>
          <a:stretch/>
        </p:blipFill>
        <p:spPr>
          <a:xfrm>
            <a:off x="7632721" y="3373611"/>
            <a:ext cx="4141265" cy="2998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ECF5AD-82F0-4223-BA14-CDE7BC99E2C9}"/>
              </a:ext>
            </a:extLst>
          </p:cNvPr>
          <p:cNvSpPr txBox="1"/>
          <p:nvPr/>
        </p:nvSpPr>
        <p:spPr>
          <a:xfrm>
            <a:off x="6211215" y="6494808"/>
            <a:ext cx="3492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Thomas Moore Jr., MD</a:t>
            </a:r>
          </a:p>
        </p:txBody>
      </p:sp>
    </p:spTree>
    <p:extLst>
      <p:ext uri="{BB962C8B-B14F-4D97-AF65-F5344CB8AC3E}">
        <p14:creationId xmlns:p14="http://schemas.microsoft.com/office/powerpoint/2010/main" val="11615287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4E0C4-AF44-497E-AB25-16D7C800E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fixation / Infix Radiographic views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C3A35D-8B0F-4235-8680-A46ED5F4F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465" y="1422427"/>
            <a:ext cx="3342317" cy="26128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C565F1-91BD-4B2C-B113-6C093104A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9682" y="1422426"/>
            <a:ext cx="2787837" cy="26128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830AC7-BE58-493A-BE4B-44900D8872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419" y="1422426"/>
            <a:ext cx="3404010" cy="26128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FC12E9-B53C-4B11-8493-731095B65048}"/>
              </a:ext>
            </a:extLst>
          </p:cNvPr>
          <p:cNvSpPr txBox="1"/>
          <p:nvPr/>
        </p:nvSpPr>
        <p:spPr>
          <a:xfrm>
            <a:off x="145465" y="4314825"/>
            <a:ext cx="38550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Combined outlet, obturator oblique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Shows iliac “teardrop” – view down the osseous fixation pathway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this view to place pin specifically into a portion of the pathway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1315AD-4EC7-4C60-B580-4EF5F828A8A2}"/>
              </a:ext>
            </a:extLst>
          </p:cNvPr>
          <p:cNvSpPr txBox="1"/>
          <p:nvPr/>
        </p:nvSpPr>
        <p:spPr>
          <a:xfrm>
            <a:off x="4096082" y="4314825"/>
            <a:ext cx="3855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Iliac oblique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Highlights the cranial and caudal trajectory of the fixator pin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D12B92-1433-4992-9243-BB95B0E3EE16}"/>
              </a:ext>
            </a:extLst>
          </p:cNvPr>
          <p:cNvSpPr txBox="1"/>
          <p:nvPr/>
        </p:nvSpPr>
        <p:spPr>
          <a:xfrm>
            <a:off x="8333906" y="4314825"/>
            <a:ext cx="38550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Combined inlet, obturator oblique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Shows medial and lateral border of the osseous fixation pathway.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fixation is taken to the PSIS, a sacral lateral may be needed to ensure hardware is not proud posteriorly.</a:t>
            </a:r>
          </a:p>
        </p:txBody>
      </p:sp>
    </p:spTree>
    <p:extLst>
      <p:ext uri="{BB962C8B-B14F-4D97-AF65-F5344CB8AC3E}">
        <p14:creationId xmlns:p14="http://schemas.microsoft.com/office/powerpoint/2010/main" val="35341130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4E0C4-AF44-497E-AB25-16D7C800E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fixation / Infix Radiographic views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C3A35D-8B0F-4235-8680-A46ED5F4F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465" y="1422427"/>
            <a:ext cx="3342317" cy="26128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C565F1-91BD-4B2C-B113-6C093104A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9682" y="1422426"/>
            <a:ext cx="2787837" cy="26128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830AC7-BE58-493A-BE4B-44900D8872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419" y="1422426"/>
            <a:ext cx="3404010" cy="26128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FC12E9-B53C-4B11-8493-731095B65048}"/>
              </a:ext>
            </a:extLst>
          </p:cNvPr>
          <p:cNvSpPr txBox="1"/>
          <p:nvPr/>
        </p:nvSpPr>
        <p:spPr>
          <a:xfrm>
            <a:off x="145465" y="4314825"/>
            <a:ext cx="38550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Combined outlet, obturator oblique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Shows iliac “teardrop” – view down the osseous fixation pathway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this view to place pin specifically into a portion of the pathway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1315AD-4EC7-4C60-B580-4EF5F828A8A2}"/>
              </a:ext>
            </a:extLst>
          </p:cNvPr>
          <p:cNvSpPr txBox="1"/>
          <p:nvPr/>
        </p:nvSpPr>
        <p:spPr>
          <a:xfrm>
            <a:off x="4096082" y="4314825"/>
            <a:ext cx="3855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Iliac oblique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Highlights the cranial and caudal trajectory of the fixator pin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D12B92-1433-4992-9243-BB95B0E3EE16}"/>
              </a:ext>
            </a:extLst>
          </p:cNvPr>
          <p:cNvSpPr txBox="1"/>
          <p:nvPr/>
        </p:nvSpPr>
        <p:spPr>
          <a:xfrm>
            <a:off x="8333906" y="4314825"/>
            <a:ext cx="38550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Combined inlet, obturator oblique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Shows medial and lateral border of the osseous fixation pathway.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fixation is taken to the PSIS, a sacral lateral may be needed to ensure hardware is not proud posteriorly.</a:t>
            </a:r>
          </a:p>
        </p:txBody>
      </p:sp>
      <p:sp>
        <p:nvSpPr>
          <p:cNvPr id="4" name="Teardrop 3">
            <a:extLst>
              <a:ext uri="{FF2B5EF4-FFF2-40B4-BE49-F238E27FC236}">
                <a16:creationId xmlns:a16="http://schemas.microsoft.com/office/drawing/2014/main" id="{11BEA56E-EF4A-4D99-B6C0-AC197E83B209}"/>
              </a:ext>
            </a:extLst>
          </p:cNvPr>
          <p:cNvSpPr/>
          <p:nvPr/>
        </p:nvSpPr>
        <p:spPr>
          <a:xfrm rot="21027279">
            <a:off x="2501567" y="2413945"/>
            <a:ext cx="281523" cy="224024"/>
          </a:xfrm>
          <a:prstGeom prst="teardrop">
            <a:avLst/>
          </a:prstGeom>
          <a:solidFill>
            <a:srgbClr val="FF0000">
              <a:alpha val="10000"/>
            </a:srgb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ylinder 4">
            <a:extLst>
              <a:ext uri="{FF2B5EF4-FFF2-40B4-BE49-F238E27FC236}">
                <a16:creationId xmlns:a16="http://schemas.microsoft.com/office/drawing/2014/main" id="{BC70BD42-FB4C-439D-A23C-2720F83AAD53}"/>
              </a:ext>
            </a:extLst>
          </p:cNvPr>
          <p:cNvSpPr/>
          <p:nvPr/>
        </p:nvSpPr>
        <p:spPr>
          <a:xfrm rot="7178136">
            <a:off x="6439129" y="1970031"/>
            <a:ext cx="229965" cy="1089879"/>
          </a:xfrm>
          <a:prstGeom prst="can">
            <a:avLst/>
          </a:prstGeom>
          <a:solidFill>
            <a:srgbClr val="FF0000">
              <a:alpha val="10000"/>
            </a:srgb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E3F7570A-34BA-4686-9E36-FBEAE91C947A}"/>
              </a:ext>
            </a:extLst>
          </p:cNvPr>
          <p:cNvSpPr/>
          <p:nvPr/>
        </p:nvSpPr>
        <p:spPr>
          <a:xfrm rot="10158401">
            <a:off x="10831487" y="1841849"/>
            <a:ext cx="154719" cy="1438204"/>
          </a:xfrm>
          <a:prstGeom prst="can">
            <a:avLst/>
          </a:prstGeom>
          <a:solidFill>
            <a:srgbClr val="FF0000">
              <a:alpha val="10000"/>
            </a:srgb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2304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32824-418D-4193-89E4-7818DA38C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Ex-fix / Infix Technique 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AFA85-148C-4041-BB5E-C22DD8186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External Fixator</a:t>
            </a:r>
          </a:p>
          <a:p>
            <a:pPr lvl="1"/>
            <a:r>
              <a:rPr lang="en-US" dirty="0">
                <a:hlinkClick r:id="rId2"/>
              </a:rPr>
              <a:t>https://otaonline.org/video-library/45036/procedures-and-techniques/multimedia/16731357/percutaneous-supra-acetabular-external-pelvic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Infix</a:t>
            </a:r>
          </a:p>
          <a:p>
            <a:pPr lvl="1"/>
            <a:r>
              <a:rPr lang="en-US" dirty="0">
                <a:hlinkClick r:id="rId3"/>
              </a:rPr>
              <a:t>https://otaonline.org/video-library/45036/procedures-and-techniques/multimedia/16731359/the-anterior-pelvic-internal-fixator-infix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674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524AE-ED2D-41D9-93A9-21DD0F165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“LC2” Channel Screw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CCB22-9EAE-498C-A156-5E36A5D68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57330"/>
            <a:ext cx="4306001" cy="4429320"/>
          </a:xfrm>
        </p:spPr>
        <p:txBody>
          <a:bodyPr>
            <a:normAutofit/>
          </a:bodyPr>
          <a:lstStyle/>
          <a:p>
            <a:r>
              <a:rPr lang="en-US" dirty="0"/>
              <a:t>Crescent fracture fixation may include a screw placed in the same corridor used by external / internal fixators.</a:t>
            </a:r>
          </a:p>
          <a:p>
            <a:r>
              <a:rPr lang="en-US" dirty="0"/>
              <a:t>Osseous fixation pathway is often large enough to accommodate more than one screw if desired (</a:t>
            </a:r>
            <a:r>
              <a:rPr lang="en-US" i="1" dirty="0"/>
              <a:t>below right</a:t>
            </a:r>
            <a:r>
              <a:rPr lang="en-US" dirty="0"/>
              <a:t>).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162579-8B2D-48E7-95DB-7FAE5B032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7228" y="3137291"/>
            <a:ext cx="3369824" cy="3344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0E5AF0-B671-4CA7-A8DD-1FB85BFFA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1010" y="3126070"/>
            <a:ext cx="3349408" cy="33443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2EDE84-800C-4544-B990-C5FFCD3714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6889" y="44217"/>
            <a:ext cx="3660678" cy="300378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ED59996-1BF2-4944-A211-FA1ADCAC9D7E}"/>
              </a:ext>
            </a:extLst>
          </p:cNvPr>
          <p:cNvCxnSpPr>
            <a:cxnSpLocks/>
          </p:cNvCxnSpPr>
          <p:nvPr/>
        </p:nvCxnSpPr>
        <p:spPr>
          <a:xfrm>
            <a:off x="6802623" y="523353"/>
            <a:ext cx="1124222" cy="100910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17B5978-4B79-4D37-996A-9476A0161B38}"/>
              </a:ext>
            </a:extLst>
          </p:cNvPr>
          <p:cNvSpPr txBox="1"/>
          <p:nvPr/>
        </p:nvSpPr>
        <p:spPr>
          <a:xfrm>
            <a:off x="6211215" y="6494808"/>
            <a:ext cx="3492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Reza </a:t>
            </a:r>
            <a:r>
              <a:rPr lang="en-US" dirty="0" err="1"/>
              <a:t>Firoozabadi</a:t>
            </a:r>
            <a:r>
              <a:rPr lang="en-US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2530009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2B2CB-AEBB-439A-85AB-898E7FE92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C4FB6-6D6C-412B-AE35-140DE557E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Posterior pelvic stability is analogous to a suspension bridge, with the posterior sacroiliac ligaments forming the cables and the posterior ilium and sacrum acting as towers.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9C6302-90EA-420F-8C10-176F46E3D831}"/>
              </a:ext>
            </a:extLst>
          </p:cNvPr>
          <p:cNvGrpSpPr/>
          <p:nvPr/>
        </p:nvGrpSpPr>
        <p:grpSpPr>
          <a:xfrm>
            <a:off x="3097929" y="3254869"/>
            <a:ext cx="5996142" cy="3238006"/>
            <a:chOff x="3097929" y="3254869"/>
            <a:chExt cx="5996142" cy="3238006"/>
          </a:xfrm>
        </p:grpSpPr>
        <p:pic>
          <p:nvPicPr>
            <p:cNvPr id="5" name="Picture 2" descr="Golden Gate Bridge, Bridge, Suspension Bridge">
              <a:extLst>
                <a:ext uri="{FF2B5EF4-FFF2-40B4-BE49-F238E27FC236}">
                  <a16:creationId xmlns:a16="http://schemas.microsoft.com/office/drawing/2014/main" id="{DE35A38B-67B7-43E3-BFD2-03FA3E8A18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166" b="34583"/>
            <a:stretch/>
          </p:blipFill>
          <p:spPr bwMode="auto">
            <a:xfrm>
              <a:off x="3097929" y="3426319"/>
              <a:ext cx="5771766" cy="628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24FAF1C-2ADA-4164-83F0-FA17BEDD4B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4" t="21405" r="6341" b="3977"/>
            <a:stretch/>
          </p:blipFill>
          <p:spPr bwMode="auto">
            <a:xfrm flipV="1">
              <a:off x="3097929" y="3254869"/>
              <a:ext cx="5996142" cy="3238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0666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212E0-5859-4B72-919D-A030A9AE1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Pubic Symphysis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33F14-8501-48A6-A01F-D52699758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80909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Indicated when disruption of anterior symphysis results in instability</a:t>
            </a:r>
          </a:p>
          <a:p>
            <a:pPr lvl="1"/>
            <a:r>
              <a:rPr lang="en-US" dirty="0"/>
              <a:t>Historically, a disruption of greater than 2.5 cm indication for fixation</a:t>
            </a:r>
          </a:p>
          <a:p>
            <a:pPr lvl="1"/>
            <a:r>
              <a:rPr lang="en-US" dirty="0"/>
              <a:t>Imaging may not represent the true disruption (e.g. application of binder, interval reduction) at time of acute trauma</a:t>
            </a:r>
          </a:p>
          <a:p>
            <a:endParaRPr lang="en-US" dirty="0"/>
          </a:p>
          <a:p>
            <a:r>
              <a:rPr lang="en-US" dirty="0"/>
              <a:t>Performed through </a:t>
            </a:r>
            <a:r>
              <a:rPr lang="en-US" dirty="0" err="1"/>
              <a:t>Stoppa</a:t>
            </a:r>
            <a:r>
              <a:rPr lang="en-US" dirty="0"/>
              <a:t> approach</a:t>
            </a:r>
          </a:p>
          <a:p>
            <a:endParaRPr lang="en-US" dirty="0"/>
          </a:p>
          <a:p>
            <a:r>
              <a:rPr lang="en-US" dirty="0"/>
              <a:t>Weber clamp with tines upon each pubic tubercle</a:t>
            </a:r>
          </a:p>
          <a:p>
            <a:endParaRPr lang="en-US" dirty="0"/>
          </a:p>
          <a:p>
            <a:r>
              <a:rPr lang="en-US" dirty="0"/>
              <a:t>Screw based clamp may be needed for difficult reductions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CAB02D-DCCC-4811-A1EE-A34E5E9FAA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370" t="4691" r="3926" b="6599"/>
          <a:stretch/>
        </p:blipFill>
        <p:spPr>
          <a:xfrm>
            <a:off x="8129892" y="435655"/>
            <a:ext cx="2844268" cy="2779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EFB951-3B56-4D2B-A3F6-7FD622EE15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75" t="1358" r="2146" b="1521"/>
          <a:stretch/>
        </p:blipFill>
        <p:spPr>
          <a:xfrm>
            <a:off x="8129892" y="3287848"/>
            <a:ext cx="2846208" cy="288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914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97E12-1F3D-4706-93EE-C535FFB75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Pubic Symphysis Fixation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7C45D-B51C-4193-BA3B-904E132CA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71606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Superior plate with &gt; 2 screws on either side of the symphysis</a:t>
            </a:r>
          </a:p>
          <a:p>
            <a:endParaRPr lang="en-US" dirty="0"/>
          </a:p>
          <a:p>
            <a:r>
              <a:rPr lang="en-US" dirty="0"/>
              <a:t>Anterior plate can be added to a superior plate for difficult reductions or revision surgery</a:t>
            </a:r>
          </a:p>
          <a:p>
            <a:endParaRPr lang="en-US" dirty="0"/>
          </a:p>
          <a:p>
            <a:r>
              <a:rPr lang="en-US" dirty="0"/>
              <a:t>Indirect reduction with percutaneous fixation has been described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CC1F22-7C78-4FC8-B265-C16E40C4E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9806" y="1442847"/>
            <a:ext cx="5474122" cy="397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63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F93CF-D833-42AF-859B-6E217E645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Percutaneous ramus screws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D75ED-94AA-43B7-957D-99DA43FB4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100"/>
            <a:ext cx="10515600" cy="4351338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anterior</a:t>
            </a:r>
            <a:r>
              <a:rPr lang="en-US" dirty="0"/>
              <a:t> and </a:t>
            </a:r>
            <a:r>
              <a:rPr lang="en-US" i="1" dirty="0"/>
              <a:t>inferior</a:t>
            </a:r>
            <a:r>
              <a:rPr lang="en-US" dirty="0"/>
              <a:t> superior pubic ramus bony morphology is undulating. This can lead to “in-out-in” screws if placed incorrectly.</a:t>
            </a:r>
          </a:p>
          <a:p>
            <a:r>
              <a:rPr lang="en-US" dirty="0"/>
              <a:t>A safe position for a ramus screw is therefore </a:t>
            </a:r>
            <a:r>
              <a:rPr lang="en-US" b="1" u="sng" dirty="0"/>
              <a:t>superior</a:t>
            </a:r>
            <a:r>
              <a:rPr lang="en-US" dirty="0"/>
              <a:t> and </a:t>
            </a:r>
            <a:r>
              <a:rPr lang="en-US" b="1" u="sng" dirty="0"/>
              <a:t>posterior</a:t>
            </a:r>
            <a:r>
              <a:rPr lang="en-US" dirty="0"/>
              <a:t> within the ramus.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74905-11A5-4314-9325-125E432FD5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5" t="2255" r="810" b="6764"/>
          <a:stretch/>
        </p:blipFill>
        <p:spPr>
          <a:xfrm>
            <a:off x="7809532" y="3153569"/>
            <a:ext cx="4053856" cy="2924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FB0E23-7EC8-4856-8143-64FF499C8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6" t="3870" r="988"/>
          <a:stretch/>
        </p:blipFill>
        <p:spPr>
          <a:xfrm>
            <a:off x="328612" y="3153570"/>
            <a:ext cx="3376221" cy="2924174"/>
          </a:xfrm>
          <a:prstGeom prst="rect">
            <a:avLst/>
          </a:prstGeom>
        </p:spPr>
      </p:pic>
      <p:sp>
        <p:nvSpPr>
          <p:cNvPr id="8" name="Arc 7">
            <a:extLst>
              <a:ext uri="{FF2B5EF4-FFF2-40B4-BE49-F238E27FC236}">
                <a16:creationId xmlns:a16="http://schemas.microsoft.com/office/drawing/2014/main" id="{642CCBF1-2C18-4E1A-97CB-A5684BB40BB7}"/>
              </a:ext>
            </a:extLst>
          </p:cNvPr>
          <p:cNvSpPr/>
          <p:nvPr/>
        </p:nvSpPr>
        <p:spPr>
          <a:xfrm rot="1491779">
            <a:off x="1426189" y="4570481"/>
            <a:ext cx="830927" cy="647447"/>
          </a:xfrm>
          <a:prstGeom prst="arc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3D20FE-7658-4E64-980A-E0E1B657842C}"/>
              </a:ext>
            </a:extLst>
          </p:cNvPr>
          <p:cNvCxnSpPr>
            <a:cxnSpLocks/>
          </p:cNvCxnSpPr>
          <p:nvPr/>
        </p:nvCxnSpPr>
        <p:spPr>
          <a:xfrm>
            <a:off x="1908883" y="4683269"/>
            <a:ext cx="358623" cy="196132"/>
          </a:xfrm>
          <a:prstGeom prst="line">
            <a:avLst/>
          </a:prstGeom>
          <a:ln w="38100" cap="rnd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c 6">
            <a:extLst>
              <a:ext uri="{FF2B5EF4-FFF2-40B4-BE49-F238E27FC236}">
                <a16:creationId xmlns:a16="http://schemas.microsoft.com/office/drawing/2014/main" id="{D4316422-14D0-4D0D-B2EF-69CAFBA6219D}"/>
              </a:ext>
            </a:extLst>
          </p:cNvPr>
          <p:cNvSpPr/>
          <p:nvPr/>
        </p:nvSpPr>
        <p:spPr>
          <a:xfrm rot="16866179">
            <a:off x="1672424" y="4662819"/>
            <a:ext cx="831542" cy="658903"/>
          </a:xfrm>
          <a:prstGeom prst="arc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D6B076-EBAB-4413-A57E-CA5A9EEE40B2}"/>
              </a:ext>
            </a:extLst>
          </p:cNvPr>
          <p:cNvCxnSpPr>
            <a:cxnSpLocks/>
          </p:cNvCxnSpPr>
          <p:nvPr/>
        </p:nvCxnSpPr>
        <p:spPr>
          <a:xfrm>
            <a:off x="1119289" y="4229532"/>
            <a:ext cx="795236" cy="456768"/>
          </a:xfrm>
          <a:prstGeom prst="line">
            <a:avLst/>
          </a:prstGeom>
          <a:ln w="38100" cap="rnd">
            <a:solidFill>
              <a:srgbClr val="00B0F0"/>
            </a:solidFill>
            <a:prstDash val="sysDash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35DFF13-D63B-4908-B3E5-AFDCD08F8CB2}"/>
              </a:ext>
            </a:extLst>
          </p:cNvPr>
          <p:cNvCxnSpPr/>
          <p:nvPr/>
        </p:nvCxnSpPr>
        <p:spPr>
          <a:xfrm>
            <a:off x="4733925" y="383857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17EFF31-1414-46EE-88E7-EC6BF29F525D}"/>
              </a:ext>
            </a:extLst>
          </p:cNvPr>
          <p:cNvCxnSpPr>
            <a:cxnSpLocks/>
          </p:cNvCxnSpPr>
          <p:nvPr/>
        </p:nvCxnSpPr>
        <p:spPr>
          <a:xfrm>
            <a:off x="2309653" y="4894204"/>
            <a:ext cx="166872" cy="98066"/>
          </a:xfrm>
          <a:prstGeom prst="line">
            <a:avLst/>
          </a:prstGeom>
          <a:ln w="38100">
            <a:solidFill>
              <a:srgbClr val="00B0F0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C0CCBCBE-30E3-4CE5-A119-ADE7AA1185F7}"/>
              </a:ext>
            </a:extLst>
          </p:cNvPr>
          <p:cNvSpPr/>
          <p:nvPr/>
        </p:nvSpPr>
        <p:spPr>
          <a:xfrm>
            <a:off x="8629649" y="5648325"/>
            <a:ext cx="809625" cy="676275"/>
          </a:xfrm>
          <a:prstGeom prst="arc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311BA90-D6B7-4CB5-AD5B-371B04604C02}"/>
              </a:ext>
            </a:extLst>
          </p:cNvPr>
          <p:cNvCxnSpPr>
            <a:cxnSpLocks/>
          </p:cNvCxnSpPr>
          <p:nvPr/>
        </p:nvCxnSpPr>
        <p:spPr>
          <a:xfrm>
            <a:off x="9131988" y="5666402"/>
            <a:ext cx="307286" cy="3200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4926325-741B-4377-83FD-EBBCB41E0751}"/>
              </a:ext>
            </a:extLst>
          </p:cNvPr>
          <p:cNvCxnSpPr>
            <a:cxnSpLocks/>
          </p:cNvCxnSpPr>
          <p:nvPr/>
        </p:nvCxnSpPr>
        <p:spPr>
          <a:xfrm>
            <a:off x="8434595" y="4984923"/>
            <a:ext cx="697393" cy="692274"/>
          </a:xfrm>
          <a:prstGeom prst="line">
            <a:avLst/>
          </a:prstGeom>
          <a:ln w="38100" cap="rnd">
            <a:prstDash val="sysDash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199C213-33B0-400F-90CE-626774F9AB31}"/>
              </a:ext>
            </a:extLst>
          </p:cNvPr>
          <p:cNvSpPr txBox="1"/>
          <p:nvPr/>
        </p:nvSpPr>
        <p:spPr>
          <a:xfrm>
            <a:off x="3705225" y="3153569"/>
            <a:ext cx="352804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red outlines the obturator sulcus. The blue line represents a screw placed too inferiorly, causing an in-out-in screw.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B3B54F-092F-4D91-9CD5-B234378D43F6}"/>
              </a:ext>
            </a:extLst>
          </p:cNvPr>
          <p:cNvSpPr txBox="1"/>
          <p:nvPr/>
        </p:nvSpPr>
        <p:spPr>
          <a:xfrm>
            <a:off x="4580557" y="4587547"/>
            <a:ext cx="3228975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green curve outlines the pectineal recess. The blue line represents a screw placed too anteriorly, causing an in-out-in screw.</a:t>
            </a:r>
          </a:p>
        </p:txBody>
      </p:sp>
    </p:spTree>
    <p:extLst>
      <p:ext uri="{BB962C8B-B14F-4D97-AF65-F5344CB8AC3E}">
        <p14:creationId xmlns:p14="http://schemas.microsoft.com/office/powerpoint/2010/main" val="37511291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5D0BA-8A70-4547-9AED-D958D83E2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Retrograde Percutaneous Ramus Screw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40198-BD39-4AA5-88B1-B248683CC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*Danger* The spermatic cord passes approximately 3cm lateral to midline – near the starting point for a retrograde ramus screw. Use caution in young male patients.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9D9935-8EF5-4E02-8684-F5E66D1FA6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8" t="9089" r="4778"/>
          <a:stretch/>
        </p:blipFill>
        <p:spPr>
          <a:xfrm>
            <a:off x="3500845" y="3637632"/>
            <a:ext cx="5190309" cy="290866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9BD57AD-D466-4409-8177-475D64B7E00E}"/>
              </a:ext>
            </a:extLst>
          </p:cNvPr>
          <p:cNvCxnSpPr/>
          <p:nvPr/>
        </p:nvCxnSpPr>
        <p:spPr>
          <a:xfrm flipV="1">
            <a:off x="6740434" y="3352800"/>
            <a:ext cx="627017" cy="8360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2E92B7-2F07-4856-8875-4F5479FD83A1}"/>
              </a:ext>
            </a:extLst>
          </p:cNvPr>
          <p:cNvCxnSpPr/>
          <p:nvPr/>
        </p:nvCxnSpPr>
        <p:spPr>
          <a:xfrm flipV="1">
            <a:off x="5782491" y="3335383"/>
            <a:ext cx="1480458" cy="8360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D0A8081-2C95-4B44-8010-A0141DACCE73}"/>
              </a:ext>
            </a:extLst>
          </p:cNvPr>
          <p:cNvSpPr txBox="1"/>
          <p:nvPr/>
        </p:nvSpPr>
        <p:spPr>
          <a:xfrm>
            <a:off x="7262949" y="2983468"/>
            <a:ext cx="16908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Spermatic cords</a:t>
            </a:r>
          </a:p>
        </p:txBody>
      </p:sp>
    </p:spTree>
    <p:extLst>
      <p:ext uri="{BB962C8B-B14F-4D97-AF65-F5344CB8AC3E}">
        <p14:creationId xmlns:p14="http://schemas.microsoft.com/office/powerpoint/2010/main" val="3322652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51C6F-92D9-4DE0-816F-565323D9E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Percutaneous ramus screw radiographic views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777D68-87F4-4DB2-879D-3072CDFCB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992" y="1314164"/>
            <a:ext cx="3071812" cy="26622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B9A481-3C40-4951-8F05-34EAF8832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357" y="1314164"/>
            <a:ext cx="3439285" cy="26622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DD1838-C7F4-41D3-88CD-09AB415C78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6722" y="1314164"/>
            <a:ext cx="3293286" cy="26622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03E6A8-237F-4D37-A748-EB33B1EF3488}"/>
              </a:ext>
            </a:extLst>
          </p:cNvPr>
          <p:cNvSpPr txBox="1"/>
          <p:nvPr/>
        </p:nvSpPr>
        <p:spPr>
          <a:xfrm>
            <a:off x="151992" y="4152900"/>
            <a:ext cx="3572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Combined outlet, obturator oblique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Allows visualization of the </a:t>
            </a:r>
            <a:r>
              <a:rPr lang="en-US" i="1" dirty="0"/>
              <a:t>cranial</a:t>
            </a:r>
            <a:r>
              <a:rPr lang="en-US" dirty="0"/>
              <a:t> and </a:t>
            </a:r>
            <a:r>
              <a:rPr lang="en-US" i="1" dirty="0"/>
              <a:t>caudal</a:t>
            </a:r>
            <a:r>
              <a:rPr lang="en-US" dirty="0"/>
              <a:t> borders of the osseous fixation pathway.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A63CC3-4C8B-4DC3-96C2-6C0F2168F7BF}"/>
              </a:ext>
            </a:extLst>
          </p:cNvPr>
          <p:cNvSpPr txBox="1"/>
          <p:nvPr/>
        </p:nvSpPr>
        <p:spPr>
          <a:xfrm>
            <a:off x="4309857" y="4152899"/>
            <a:ext cx="3572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Inlet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Allows visualization of the </a:t>
            </a:r>
            <a:r>
              <a:rPr lang="en-US" i="1" dirty="0"/>
              <a:t>anterior</a:t>
            </a:r>
            <a:r>
              <a:rPr lang="en-US" dirty="0"/>
              <a:t> and </a:t>
            </a:r>
            <a:r>
              <a:rPr lang="en-US" i="1" dirty="0"/>
              <a:t>posterior</a:t>
            </a:r>
            <a:r>
              <a:rPr lang="en-US" dirty="0"/>
              <a:t> borders of the osseous fixation pathway.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F9E7CD-0460-4364-87BC-88A26D5FC450}"/>
              </a:ext>
            </a:extLst>
          </p:cNvPr>
          <p:cNvSpPr txBox="1"/>
          <p:nvPr/>
        </p:nvSpPr>
        <p:spPr>
          <a:xfrm>
            <a:off x="8467722" y="4152899"/>
            <a:ext cx="3572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Combined inlet, iliac oblique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Used as an alternative to the inlet to visualize the </a:t>
            </a:r>
            <a:r>
              <a:rPr lang="en-US" i="1" dirty="0"/>
              <a:t>anterior</a:t>
            </a:r>
            <a:r>
              <a:rPr lang="en-US" dirty="0"/>
              <a:t> and </a:t>
            </a:r>
            <a:r>
              <a:rPr lang="en-US" i="1" dirty="0"/>
              <a:t>posterior</a:t>
            </a:r>
            <a:r>
              <a:rPr lang="en-US" dirty="0"/>
              <a:t> borders of the ramus.</a:t>
            </a:r>
          </a:p>
        </p:txBody>
      </p:sp>
    </p:spTree>
    <p:extLst>
      <p:ext uri="{BB962C8B-B14F-4D97-AF65-F5344CB8AC3E}">
        <p14:creationId xmlns:p14="http://schemas.microsoft.com/office/powerpoint/2010/main" val="5256184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51C6F-92D9-4DE0-816F-565323D9E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Percutaneous ramus screw radiographic views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777D68-87F4-4DB2-879D-3072CDFCB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992" y="1314164"/>
            <a:ext cx="3071812" cy="26622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B9A481-3C40-4951-8F05-34EAF8832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357" y="1314164"/>
            <a:ext cx="3439285" cy="26622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DD1838-C7F4-41D3-88CD-09AB415C78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6722" y="1314164"/>
            <a:ext cx="3293286" cy="26622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03E6A8-237F-4D37-A748-EB33B1EF3488}"/>
              </a:ext>
            </a:extLst>
          </p:cNvPr>
          <p:cNvSpPr txBox="1"/>
          <p:nvPr/>
        </p:nvSpPr>
        <p:spPr>
          <a:xfrm>
            <a:off x="151992" y="4152900"/>
            <a:ext cx="3572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Combined outlet, obturator oblique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Allows visualization of the </a:t>
            </a:r>
            <a:r>
              <a:rPr lang="en-US" i="1" dirty="0"/>
              <a:t>cranial</a:t>
            </a:r>
            <a:r>
              <a:rPr lang="en-US" dirty="0"/>
              <a:t> and </a:t>
            </a:r>
            <a:r>
              <a:rPr lang="en-US" i="1" dirty="0"/>
              <a:t>caudal</a:t>
            </a:r>
            <a:r>
              <a:rPr lang="en-US" dirty="0"/>
              <a:t> borders of the osseous fixation pathway.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A63CC3-4C8B-4DC3-96C2-6C0F2168F7BF}"/>
              </a:ext>
            </a:extLst>
          </p:cNvPr>
          <p:cNvSpPr txBox="1"/>
          <p:nvPr/>
        </p:nvSpPr>
        <p:spPr>
          <a:xfrm>
            <a:off x="4309857" y="4152899"/>
            <a:ext cx="3572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Inlet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Allows visualization of the </a:t>
            </a:r>
            <a:r>
              <a:rPr lang="en-US" i="1" dirty="0"/>
              <a:t>anterior</a:t>
            </a:r>
            <a:r>
              <a:rPr lang="en-US" dirty="0"/>
              <a:t> and </a:t>
            </a:r>
            <a:r>
              <a:rPr lang="en-US" i="1" dirty="0"/>
              <a:t>posterior</a:t>
            </a:r>
            <a:r>
              <a:rPr lang="en-US" dirty="0"/>
              <a:t> borders of the osseous fixation pathway.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F9E7CD-0460-4364-87BC-88A26D5FC450}"/>
              </a:ext>
            </a:extLst>
          </p:cNvPr>
          <p:cNvSpPr txBox="1"/>
          <p:nvPr/>
        </p:nvSpPr>
        <p:spPr>
          <a:xfrm>
            <a:off x="8467722" y="4152899"/>
            <a:ext cx="3572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Combined inlet, iliac oblique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Used as an alternative to the inlet to visualize the </a:t>
            </a:r>
            <a:r>
              <a:rPr lang="en-US" i="1" dirty="0"/>
              <a:t>anterior</a:t>
            </a:r>
            <a:r>
              <a:rPr lang="en-US" dirty="0"/>
              <a:t> and </a:t>
            </a:r>
            <a:r>
              <a:rPr lang="en-US" i="1" dirty="0"/>
              <a:t>posterior</a:t>
            </a:r>
            <a:r>
              <a:rPr lang="en-US" dirty="0"/>
              <a:t> borders of the ramus.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2DB1B97-45E2-41A0-80B6-F4058FFB08AA}"/>
              </a:ext>
            </a:extLst>
          </p:cNvPr>
          <p:cNvCxnSpPr>
            <a:cxnSpLocks/>
          </p:cNvCxnSpPr>
          <p:nvPr/>
        </p:nvCxnSpPr>
        <p:spPr>
          <a:xfrm>
            <a:off x="861632" y="2464593"/>
            <a:ext cx="1205293" cy="402432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E30325-E61A-49FB-B53E-738007AE8E05}"/>
              </a:ext>
            </a:extLst>
          </p:cNvPr>
          <p:cNvCxnSpPr>
            <a:cxnSpLocks/>
          </p:cNvCxnSpPr>
          <p:nvPr/>
        </p:nvCxnSpPr>
        <p:spPr>
          <a:xfrm>
            <a:off x="5181600" y="2952750"/>
            <a:ext cx="914398" cy="904875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A2A867-DCA0-43CA-889D-B5E3E7305A7F}"/>
              </a:ext>
            </a:extLst>
          </p:cNvPr>
          <p:cNvCxnSpPr>
            <a:cxnSpLocks/>
          </p:cNvCxnSpPr>
          <p:nvPr/>
        </p:nvCxnSpPr>
        <p:spPr>
          <a:xfrm>
            <a:off x="9658350" y="2720577"/>
            <a:ext cx="428625" cy="889254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6595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18942-A0C8-44B8-B9DE-F9DAF4A1A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Anterior Pelvic Ring Plating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C8304-253C-4ED6-8C66-784919B75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for segmental or comminuted anterior ring injuries</a:t>
            </a:r>
          </a:p>
          <a:p>
            <a:r>
              <a:rPr lang="en-US" dirty="0"/>
              <a:t>Considered when an external fixator or ramus screws aren’t ideal</a:t>
            </a:r>
          </a:p>
          <a:p>
            <a:r>
              <a:rPr lang="en-US" dirty="0"/>
              <a:t>Careful plate contouring is essential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AF288C-C228-4FF5-93CA-410452B0F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5120" y="3429000"/>
            <a:ext cx="4881760" cy="332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417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1C10C-DFB4-4EC0-8B75-C0DE5AF26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Anterior Pelvic Ring Plating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12F9-8532-48C2-A705-0C09A94BC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699"/>
            <a:ext cx="10515600" cy="4351338"/>
          </a:xfrm>
        </p:spPr>
        <p:txBody>
          <a:bodyPr/>
          <a:lstStyle/>
          <a:p>
            <a:r>
              <a:rPr lang="en-US" dirty="0"/>
              <a:t>Lateral plate is anchored with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Supra-acetabular cortical screws (</a:t>
            </a:r>
            <a:r>
              <a:rPr lang="en-US" b="1" dirty="0">
                <a:solidFill>
                  <a:srgbClr val="FF0000"/>
                </a:solidFill>
              </a:rPr>
              <a:t>*</a:t>
            </a:r>
            <a:r>
              <a:rPr lang="en-US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Quadrilateral surface screws (</a:t>
            </a:r>
            <a:r>
              <a:rPr lang="en-US" b="1" dirty="0">
                <a:solidFill>
                  <a:srgbClr val="00B0F0"/>
                </a:solidFill>
              </a:rPr>
              <a:t>*</a:t>
            </a:r>
            <a:r>
              <a:rPr lang="en-US" dirty="0"/>
              <a:t>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E53474-ED97-49DC-9488-812D5E599854}"/>
              </a:ext>
            </a:extLst>
          </p:cNvPr>
          <p:cNvGrpSpPr/>
          <p:nvPr/>
        </p:nvGrpSpPr>
        <p:grpSpPr>
          <a:xfrm>
            <a:off x="1933303" y="2820262"/>
            <a:ext cx="3812556" cy="3842271"/>
            <a:chOff x="7350035" y="1084352"/>
            <a:chExt cx="4665995" cy="46892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FB418F-AB43-4C8D-BBDE-66E5B9DBB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50035" y="1084352"/>
              <a:ext cx="4665995" cy="468929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27362D-6BF0-439A-86F8-A6D550956990}"/>
                </a:ext>
              </a:extLst>
            </p:cNvPr>
            <p:cNvSpPr/>
            <p:nvPr/>
          </p:nvSpPr>
          <p:spPr>
            <a:xfrm>
              <a:off x="10336897" y="2953111"/>
              <a:ext cx="43954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*</a:t>
              </a:r>
              <a:endParaRPr lang="en-US" sz="40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5A69546-8F1E-4873-9A6C-D1E2094DC11A}"/>
                </a:ext>
              </a:extLst>
            </p:cNvPr>
            <p:cNvSpPr/>
            <p:nvPr/>
          </p:nvSpPr>
          <p:spPr>
            <a:xfrm>
              <a:off x="9930461" y="3550069"/>
              <a:ext cx="43954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>
                  <a:solidFill>
                    <a:srgbClr val="00B0F0"/>
                  </a:solidFill>
                </a:rPr>
                <a:t>*</a:t>
              </a:r>
              <a:endParaRPr lang="en-US" sz="4000" b="1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37EF517-8013-4F92-A110-4DB7A0B25C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529" t="3482" r="4433" b="10910"/>
          <a:stretch/>
        </p:blipFill>
        <p:spPr>
          <a:xfrm>
            <a:off x="6509352" y="2867706"/>
            <a:ext cx="4970988" cy="29783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12647B9-5CA3-4F56-B689-C74EC434C1A6}"/>
              </a:ext>
            </a:extLst>
          </p:cNvPr>
          <p:cNvSpPr/>
          <p:nvPr/>
        </p:nvSpPr>
        <p:spPr>
          <a:xfrm>
            <a:off x="9202964" y="4132712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*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390470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92BA2-DF45-445C-92C9-C014A93BB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Quadrilateral surface screw radiographic views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15CAC2-951D-4636-B7B8-F76ACDE65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694" y="1341823"/>
            <a:ext cx="2512540" cy="2490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943725-4A20-4F19-842D-DE005148B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254" y="1462473"/>
            <a:ext cx="2370137" cy="2370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E5C42-BD16-4BE9-808E-E80DE31CEC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635" y="1602649"/>
            <a:ext cx="2930123" cy="20897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52AE2A-D070-4E95-9067-93E64E9859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2323" b="6838"/>
          <a:stretch/>
        </p:blipFill>
        <p:spPr>
          <a:xfrm>
            <a:off x="6849058" y="1602649"/>
            <a:ext cx="2262762" cy="20897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9F22F4-0A37-464C-BA47-B61BEE5AC4B0}"/>
              </a:ext>
            </a:extLst>
          </p:cNvPr>
          <p:cNvSpPr txBox="1"/>
          <p:nvPr/>
        </p:nvSpPr>
        <p:spPr>
          <a:xfrm>
            <a:off x="145635" y="3892934"/>
            <a:ext cx="51978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Combined outlet, modified iliac oblique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Iliac oblique is adjusted to view the quadrilateral surface at its thinnest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Allows visualization of the medial and lateral borders of the quadrilateral surface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B18F9E-408C-40D2-B679-88212957F4B2}"/>
              </a:ext>
            </a:extLst>
          </p:cNvPr>
          <p:cNvSpPr txBox="1"/>
          <p:nvPr/>
        </p:nvSpPr>
        <p:spPr>
          <a:xfrm>
            <a:off x="6392432" y="3892934"/>
            <a:ext cx="5438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Obturator oblique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Used to determine the anterior and posterior extent of the fixation pathway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Screw will end in the caudal ischium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276554-87C6-4832-92FB-A898A8BF9B5D}"/>
              </a:ext>
            </a:extLst>
          </p:cNvPr>
          <p:cNvCxnSpPr>
            <a:cxnSpLocks/>
          </p:cNvCxnSpPr>
          <p:nvPr/>
        </p:nvCxnSpPr>
        <p:spPr>
          <a:xfrm flipH="1">
            <a:off x="4926911" y="2517491"/>
            <a:ext cx="737417" cy="27432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BECDAE-E6C5-4F4B-9DC1-CED9DC0BACCA}"/>
              </a:ext>
            </a:extLst>
          </p:cNvPr>
          <p:cNvCxnSpPr>
            <a:cxnSpLocks/>
          </p:cNvCxnSpPr>
          <p:nvPr/>
        </p:nvCxnSpPr>
        <p:spPr>
          <a:xfrm flipH="1">
            <a:off x="10778956" y="2624489"/>
            <a:ext cx="737417" cy="27432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1586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0BFF9-D52C-4FE5-B76F-7B63B2055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Anterior Pelvis Fixation Biomechanics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739AD-E5C4-4352-B9D2-63812ED84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screw construct for pubic symphysis plating is inferior to &gt;2 screws.</a:t>
            </a:r>
          </a:p>
          <a:p>
            <a:r>
              <a:rPr lang="en-US" dirty="0"/>
              <a:t>Anterior pelvic ring fixation can increase stability of the pelvic ring up to ~20%</a:t>
            </a:r>
          </a:p>
          <a:p>
            <a:r>
              <a:rPr lang="en-US" dirty="0"/>
              <a:t>Retrograde pubic ramus screws have a higher incidence of failure than antegrade screws. </a:t>
            </a:r>
          </a:p>
          <a:p>
            <a:r>
              <a:rPr lang="en-US" dirty="0"/>
              <a:t>Anterior based external fixator may provide some posterior compression, although not as much as a c-clamp or </a:t>
            </a:r>
            <a:r>
              <a:rPr lang="en-US" dirty="0" err="1"/>
              <a:t>iliosacral</a:t>
            </a:r>
            <a:r>
              <a:rPr lang="en-US" dirty="0"/>
              <a:t> screw.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66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8D86C-1DB7-4013-BA3B-0E6B68E62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– Axially Stable Fractures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50B5CD-371F-4402-A8AD-5A8F5A8FA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4071"/>
            <a:ext cx="10515600" cy="4723220"/>
          </a:xfrm>
        </p:spPr>
        <p:txBody>
          <a:bodyPr/>
          <a:lstStyle/>
          <a:p>
            <a:r>
              <a:rPr lang="en-US" dirty="0"/>
              <a:t>Refer to “Radiographic Evaluation and Classification of Pelvic Ring Injuries” lecture</a:t>
            </a:r>
          </a:p>
          <a:p>
            <a:r>
              <a:rPr lang="en-US" dirty="0"/>
              <a:t>Tile “A” fractures and AO/OTA 61A fractures are inherently stable in terms of the posterior pelvic ring: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Generally, these are treated non-operatively…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5D1D9C-A30C-41F7-A465-835C5741E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7" y="3543300"/>
            <a:ext cx="1524000" cy="1123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B55787-8BA2-462D-9DCB-D06449A5F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105" y="3543300"/>
            <a:ext cx="1571625" cy="1152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E85524-5323-4061-9977-CEFBF3A66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804" y="3529012"/>
            <a:ext cx="1495425" cy="1152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B00987-FDF4-449A-8D45-D59A9003F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474" y="3543300"/>
            <a:ext cx="1600200" cy="1171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EF73CC-73A9-43EE-B3F2-E78A17AD4F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7973" y="3567111"/>
            <a:ext cx="1438275" cy="1076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E392E0-1CFC-4C80-9D6D-0314144EE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5547" y="3567111"/>
            <a:ext cx="1428750" cy="1123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4BF75E-1AD5-4E3C-B858-46EFD5A164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3594" y="3567111"/>
            <a:ext cx="2238375" cy="1143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62240E4-9AA6-4580-97C9-B26404E3CF2E}"/>
              </a:ext>
            </a:extLst>
          </p:cNvPr>
          <p:cNvSpPr/>
          <p:nvPr/>
        </p:nvSpPr>
        <p:spPr>
          <a:xfrm>
            <a:off x="3910148" y="6627168"/>
            <a:ext cx="386660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Verdana" panose="020B0604030504040204" pitchFamily="34" charset="0"/>
              </a:rPr>
              <a:t>Pelvic Ring. </a:t>
            </a:r>
            <a:r>
              <a:rPr lang="en-US" sz="900" i="1" dirty="0">
                <a:solidFill>
                  <a:srgbClr val="000000"/>
                </a:solidFill>
                <a:latin typeface="Verdana" panose="020B0604030504040204" pitchFamily="34" charset="0"/>
              </a:rPr>
              <a:t>J </a:t>
            </a:r>
            <a:r>
              <a:rPr lang="en-US" sz="9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Orthop</a:t>
            </a:r>
            <a:r>
              <a:rPr lang="en-US" sz="900" i="1" dirty="0">
                <a:solidFill>
                  <a:srgbClr val="000000"/>
                </a:solidFill>
                <a:latin typeface="Verdana" panose="020B0604030504040204" pitchFamily="34" charset="0"/>
              </a:rPr>
              <a:t> Trauma</a:t>
            </a:r>
            <a:r>
              <a:rPr lang="en-US" sz="900" dirty="0">
                <a:solidFill>
                  <a:srgbClr val="000000"/>
                </a:solidFill>
                <a:latin typeface="Verdana" panose="020B0604030504040204" pitchFamily="34" charset="0"/>
              </a:rPr>
              <a:t>. Jan 2018;32 Suppl 1:S71-S76.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15861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C0E1-96ED-4FB0-8F94-D8BE15A8B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Pelvic Ring Injury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E80F-3B35-4EAD-8C79-00A76968B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Mortality	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8.6 – 9.1%, largely due to associated injuries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Mortality and transfusion requirements increase with increasing Young-Burgess classification (i.e. an APC3 has a higher mortality and transfusion requirement than an APC2, etc.)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Lateral compression type fractures carry higher chest related injuries than anterior-posterior fractures.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Anterior-posterior injuries carry higher abdominal injuries than lateral compression injuries.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336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15F04-53FF-4192-B42D-E8C2FE811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125"/>
            <a:ext cx="10515600" cy="1325563"/>
          </a:xfrm>
        </p:spPr>
        <p:txBody>
          <a:bodyPr/>
          <a:lstStyle/>
          <a:p>
            <a:r>
              <a:rPr lang="en-US" dirty="0"/>
              <a:t>Anterior Pelvic Ring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57357-7D0E-422A-9C68-702CE4C2F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Hardware failure with loss of reduction of the </a:t>
            </a:r>
            <a:r>
              <a:rPr lang="en-US" i="1" dirty="0"/>
              <a:t>anterior pelvic ring </a:t>
            </a:r>
            <a:r>
              <a:rPr lang="en-US" dirty="0"/>
              <a:t>can occur in 11-88% of cases.</a:t>
            </a:r>
          </a:p>
          <a:p>
            <a:r>
              <a:rPr lang="en-US" dirty="0"/>
              <a:t>Examples include pubic symphysis plate breakage (figure above) and pullout of pubic ramus screws (figure below).</a:t>
            </a:r>
          </a:p>
          <a:p>
            <a:r>
              <a:rPr lang="en-US" dirty="0"/>
              <a:t>Most patients do not require a revision surgery however.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447AC8-631D-4120-BFC8-05556703B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8366" y="103895"/>
            <a:ext cx="4029928" cy="32055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4C77D4-9916-4D90-912A-87BDDCE484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927" t="6498" b="1986"/>
          <a:stretch/>
        </p:blipFill>
        <p:spPr>
          <a:xfrm>
            <a:off x="7620886" y="3429000"/>
            <a:ext cx="3884888" cy="300249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E81B08E-8AF5-416A-81F8-5FDA3CB3F766}"/>
              </a:ext>
            </a:extLst>
          </p:cNvPr>
          <p:cNvCxnSpPr>
            <a:cxnSpLocks/>
          </p:cNvCxnSpPr>
          <p:nvPr/>
        </p:nvCxnSpPr>
        <p:spPr>
          <a:xfrm flipH="1">
            <a:off x="9525000" y="5486400"/>
            <a:ext cx="419330" cy="28575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22A09C0-6CD4-4D99-ABF4-5501FA77725D}"/>
              </a:ext>
            </a:extLst>
          </p:cNvPr>
          <p:cNvCxnSpPr>
            <a:cxnSpLocks/>
          </p:cNvCxnSpPr>
          <p:nvPr/>
        </p:nvCxnSpPr>
        <p:spPr>
          <a:xfrm>
            <a:off x="9010650" y="1266825"/>
            <a:ext cx="410035" cy="423863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1364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617F5-D2F3-4962-8BC4-EF3D7A270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 by Sex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9C20C-2585-4520-996A-8A1B6F8D0D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Women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9FCE41-41B2-437F-87C2-69A7679157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Dyspareunia reported up to 56%</a:t>
            </a:r>
          </a:p>
          <a:p>
            <a:r>
              <a:rPr lang="en-US" dirty="0"/>
              <a:t>Bladder rupture / lower extremity injury associated with worse outcomes.</a:t>
            </a:r>
          </a:p>
          <a:p>
            <a:r>
              <a:rPr lang="en-US" dirty="0"/>
              <a:t>Hardware retention not found to preclude vaginal delivery, however a greater rate of women with prior pelvis fracture have cesarean deliveries.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27359-9373-44C4-992E-989029F6C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/>
              <a:t>Men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A8FA09-0A10-480C-8F0A-9A1F6A6BC0C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Erectile dysfunction as high as 30%</a:t>
            </a:r>
          </a:p>
        </p:txBody>
      </p:sp>
    </p:spTree>
    <p:extLst>
      <p:ext uri="{BB962C8B-B14F-4D97-AF65-F5344CB8AC3E}">
        <p14:creationId xmlns:p14="http://schemas.microsoft.com/office/powerpoint/2010/main" val="32948611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72B42-6D77-4D6B-8685-3F0FF6BAB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64D9C-1FB3-45CD-B30B-7E7C399AF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Thorough knowledge of normal, dysmorphic, and pathologic anatomy is critical for treating pelvic ring fractures.</a:t>
            </a:r>
          </a:p>
          <a:p>
            <a:r>
              <a:rPr lang="en-US" dirty="0"/>
              <a:t>The patient’s overall injury burden can often affect definitive management. Factors such as soft tissue envelope, prior embolization and prior abdominal/urologic surgery must be taken into account while pre-operatively planning.</a:t>
            </a:r>
          </a:p>
          <a:p>
            <a:r>
              <a:rPr lang="en-US" dirty="0"/>
              <a:t>Surgical treatment options exist in a spectrum of invasiveness. Choose the least invasive technique that will achieve an accurate reduction.</a:t>
            </a:r>
          </a:p>
          <a:p>
            <a:r>
              <a:rPr lang="en-US" dirty="0"/>
              <a:t>Ensure the posterior pelvic ring is well reduced. This will often require anterior pelvis fixation to “protect” the </a:t>
            </a:r>
            <a:r>
              <a:rPr lang="en-US"/>
              <a:t>posterior ring.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0199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EA176-DDD0-4A8B-B437-CC5ECE4E2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BBE1C-3F84-45C7-985A-D2512FA08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749" y="1201273"/>
            <a:ext cx="11283576" cy="4712728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1. Pelvic Ring. 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J </a:t>
            </a:r>
            <a:r>
              <a:rPr lang="en-US" sz="1000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Orthop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Trauma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Jan 2018;32 Suppl 1:S71-S76. doi:10.1097/BOT.0000000000001066</a:t>
            </a:r>
          </a:p>
          <a:p>
            <a:pPr marL="0" indent="0" algn="l">
              <a:buNone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2. Bishop JA, Routt ML. Osseous fixation pathways in pelvic and acetabular fracture surgery: osteology, radiology, and clinical applications. 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J Trauma Acute Care Surg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Jun 2012;72(6):1502-9. doi:10.1097/TA.0b013e318246efe5</a:t>
            </a:r>
          </a:p>
          <a:p>
            <a:pPr marL="0" indent="0" algn="l">
              <a:buNone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3. Bruce B, Reilly M, Sims S. OTA highlight paper predicting future displacement of nonoperatively managed lateral compression sacral fractures: can it be done? 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J </a:t>
            </a:r>
            <a:r>
              <a:rPr lang="en-US" sz="1000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Orthop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Trauma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Sep 2011;25(9):523-7. doi:10.1097/BOT.0b013e3181f8be33</a:t>
            </a:r>
          </a:p>
          <a:p>
            <a:pPr marL="0" indent="0" algn="l">
              <a:buNone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4. Eastman JG, Chip Routt ML. Intramedullary Fixation Techniques for the Anterior Pelvic Ring. 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J </a:t>
            </a:r>
            <a:r>
              <a:rPr lang="en-US" sz="1000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Orthop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Trauma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Sep 2018;32 Suppl 6:S4-S13. doi:10.1097/BOT.0000000000001250</a:t>
            </a:r>
          </a:p>
          <a:p>
            <a:pPr marL="0" indent="0" algn="l">
              <a:buNone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5. </a:t>
            </a:r>
            <a:r>
              <a:rPr lang="en-US" sz="10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Firoozabadi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R, Stafford P, Routt M. Risk of Spermatic Cord Injury During Anterior Pelvic Ring and Acetabular Surgery: An Anatomical Study. 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Arch Bone </a:t>
            </a:r>
            <a:r>
              <a:rPr lang="en-US" sz="1000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Jt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Surg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Oct 2015;3(4):269-73.</a:t>
            </a:r>
          </a:p>
          <a:p>
            <a:pPr marL="0" indent="0" algn="l">
              <a:buNone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6. Langford JR, Burgess AR, </a:t>
            </a:r>
            <a:r>
              <a:rPr lang="en-US" sz="10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Liporace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FA, </a:t>
            </a:r>
            <a:r>
              <a:rPr lang="en-US" sz="10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Haidukewych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GJ. Pelvic fractures: part 2. Contemporary indications and techniques for definitive surgical management. 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J Am </a:t>
            </a:r>
            <a:r>
              <a:rPr lang="en-US" sz="1000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Acad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1000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Orthop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Surg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Aug 2013;21(8):458-68. doi:10.5435/JAAOS-21-08-458</a:t>
            </a:r>
          </a:p>
          <a:p>
            <a:pPr marL="0" indent="0" algn="l">
              <a:buNone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7. Lee C, </a:t>
            </a:r>
            <a:r>
              <a:rPr lang="en-US" sz="10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Sciadini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M. The Use of External Fixation for the Management of the Unstable Anterior Pelvic Ring. 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J </a:t>
            </a:r>
            <a:r>
              <a:rPr lang="en-US" sz="1000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Orthop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Trauma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Sep 2018;32 Suppl 6:S14-S17. doi:10.1097/BOT.0000000000001251</a:t>
            </a:r>
          </a:p>
          <a:p>
            <a:pPr marL="0" indent="0" algn="l">
              <a:buNone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8. Routt ML, Simonian PT, Agnew SG, Mann FA. Radiographic recognition of the sacral alar slope for optimal placement of </a:t>
            </a:r>
            <a:r>
              <a:rPr lang="en-US" sz="10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iliosacral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screws: a cadaveric and clinical study. 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J </a:t>
            </a:r>
            <a:r>
              <a:rPr lang="en-US" sz="1000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Orthop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Trauma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1996;10(3):171-7. doi:10.1097/00005131-199604000-00005</a:t>
            </a:r>
          </a:p>
          <a:p>
            <a:pPr marL="0" indent="0" algn="l">
              <a:buNone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9. </a:t>
            </a:r>
            <a:r>
              <a:rPr lang="en-US" sz="10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Sagi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HC, </a:t>
            </a:r>
            <a:r>
              <a:rPr lang="en-US" sz="10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Coniglione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FM, Stanford JH. Examination under anesthetic for occult pelvic ring instability. 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J </a:t>
            </a:r>
            <a:r>
              <a:rPr lang="en-US" sz="1000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Orthop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Trauma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Sep 2011;25(9):529-36. doi:10.1097/BOT.0b013e31822b02ae</a:t>
            </a:r>
          </a:p>
          <a:p>
            <a:pPr marL="0" indent="0" algn="l">
              <a:buNone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10. Siegel J, Templeman DC, </a:t>
            </a:r>
            <a:r>
              <a:rPr lang="en-US" sz="10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Tornetta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P. Single-leg-stance radiographs in the diagnosis of pelvic instability. 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J Bone Joint Surg Am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Oct 2008;90(10):2119-25. doi:10.2106/JBJS.G.01559</a:t>
            </a:r>
          </a:p>
          <a:p>
            <a:pPr marL="0" indent="0" algn="l">
              <a:buNone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11. Simonian PT, Routt ML. Biomechanics of pelvic fixation. </a:t>
            </a:r>
            <a:r>
              <a:rPr lang="en-US" sz="1000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Orthop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Clin North Am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Jul 1997;28(3):351-67. doi:10.1016/s0030-5898(05)70294-7</a:t>
            </a:r>
          </a:p>
          <a:p>
            <a:pPr marL="0" indent="0" algn="l">
              <a:buNone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12. Vaidya R, Woodbury D, Nasr K. Anterior Subcutaneous Internal Pelvic Fixation/INFIX: A Systemic Review. 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J </a:t>
            </a:r>
            <a:r>
              <a:rPr lang="en-US" sz="1000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Orthop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Trauma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Sep 2018;32 Suppl 6:S24-S30. doi:10.1097/BOT.0000000000001248</a:t>
            </a:r>
          </a:p>
          <a:p>
            <a:pPr marL="0" indent="0" algn="l">
              <a:buNone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13. </a:t>
            </a:r>
            <a:r>
              <a:rPr lang="en-US" sz="10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Vallier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HA, Cureton BA, </a:t>
            </a:r>
            <a:r>
              <a:rPr lang="en-US" sz="10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Schubeck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D. Pregnancy outcomes after pelvic ring injury. 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J </a:t>
            </a:r>
            <a:r>
              <a:rPr lang="en-US" sz="1000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Orthop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Trauma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May 2012;26(5):302-7. doi:10.1097/BOT.0b013e31822428c5</a:t>
            </a:r>
          </a:p>
          <a:p>
            <a:pPr marL="0" indent="0" algn="l">
              <a:buNone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14. Wright RD. Indications for Open Reduction Internal Fixation of Anterior Pelvic Ring Disruptions. 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J </a:t>
            </a:r>
            <a:r>
              <a:rPr lang="en-US" sz="1000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Orthop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Trauma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Sep 2018;32 Suppl 6:S18-S23. doi:10.1097/BOT.0000000000001252</a:t>
            </a:r>
          </a:p>
          <a:p>
            <a:pPr marL="0" indent="0"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48932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20895-3B92-429E-95F7-83AE9C466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Pelvic Ring ≠ Non-operative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25845-D195-4378-8628-DA88208E4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2676"/>
            <a:ext cx="5614851" cy="311213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Operative treatment may be considered when: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Patient is polytraumatized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Fracture pain severely limits mobilization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Non-operative treatment has failed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B1F44E6-7241-4F5D-AC48-E02CF3C1E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320" y="1241313"/>
            <a:ext cx="3044952" cy="288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3DEFF6F-7231-4E4A-86F5-21855CDCC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330" y="4135574"/>
            <a:ext cx="3422933" cy="272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23195A-C026-4BD0-A141-EFB7A1F6B11E}"/>
              </a:ext>
            </a:extLst>
          </p:cNvPr>
          <p:cNvSpPr txBox="1"/>
          <p:nvPr/>
        </p:nvSpPr>
        <p:spPr>
          <a:xfrm>
            <a:off x="3466011" y="6488668"/>
            <a:ext cx="3187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</a:t>
            </a:r>
            <a:r>
              <a:rPr lang="en-US" dirty="0" err="1"/>
              <a:t>Conor</a:t>
            </a:r>
            <a:r>
              <a:rPr lang="en-US" dirty="0"/>
              <a:t> </a:t>
            </a:r>
            <a:r>
              <a:rPr lang="en-US" dirty="0" err="1"/>
              <a:t>Kleweno</a:t>
            </a:r>
            <a:r>
              <a:rPr lang="en-US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2712403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373FF3-1FBD-4067-AE14-BCDE32511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24"/>
          <a:stretch/>
        </p:blipFill>
        <p:spPr>
          <a:xfrm>
            <a:off x="6519862" y="3587931"/>
            <a:ext cx="5033963" cy="28911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F1B51-B210-4A90-98F9-0B53BE043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– Rotationally Unstable Fractures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B0384-12EC-435F-99FA-067017EE5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5575"/>
            <a:ext cx="10515600" cy="4351338"/>
          </a:xfrm>
        </p:spPr>
        <p:txBody>
          <a:bodyPr/>
          <a:lstStyle/>
          <a:p>
            <a:r>
              <a:rPr lang="en-US" dirty="0"/>
              <a:t>Tile “B” and AO/OTA 61B are rotationally unstable with incomplete posterior pelvic ring injuries:</a:t>
            </a:r>
          </a:p>
          <a:p>
            <a:endParaRPr lang="en-US" dirty="0"/>
          </a:p>
          <a:p>
            <a:r>
              <a:rPr lang="en-US" dirty="0"/>
              <a:t>Controversy exists as to treatment method in this category</a:t>
            </a:r>
          </a:p>
          <a:p>
            <a:endParaRPr lang="en-US" dirty="0"/>
          </a:p>
          <a:p>
            <a:r>
              <a:rPr lang="en-US" dirty="0"/>
              <a:t>Many 61B1 injuries can be </a:t>
            </a:r>
          </a:p>
          <a:p>
            <a:pPr marL="0" indent="0">
              <a:buNone/>
            </a:pPr>
            <a:r>
              <a:rPr lang="en-US" dirty="0"/>
              <a:t>   treated non-operatively, however…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F2F517-A40E-4580-B2A2-ADA64B1329F8}"/>
              </a:ext>
            </a:extLst>
          </p:cNvPr>
          <p:cNvSpPr/>
          <p:nvPr/>
        </p:nvSpPr>
        <p:spPr>
          <a:xfrm>
            <a:off x="3910148" y="6627168"/>
            <a:ext cx="386660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Verdana" panose="020B0604030504040204" pitchFamily="34" charset="0"/>
              </a:rPr>
              <a:t>Pelvic Ring. </a:t>
            </a:r>
            <a:r>
              <a:rPr lang="en-US" sz="900" i="1" dirty="0">
                <a:solidFill>
                  <a:srgbClr val="000000"/>
                </a:solidFill>
                <a:latin typeface="Verdana" panose="020B0604030504040204" pitchFamily="34" charset="0"/>
              </a:rPr>
              <a:t>J </a:t>
            </a:r>
            <a:r>
              <a:rPr lang="en-US" sz="9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Orthop</a:t>
            </a:r>
            <a:r>
              <a:rPr lang="en-US" sz="900" i="1" dirty="0">
                <a:solidFill>
                  <a:srgbClr val="000000"/>
                </a:solidFill>
                <a:latin typeface="Verdana" panose="020B0604030504040204" pitchFamily="34" charset="0"/>
              </a:rPr>
              <a:t> Trauma</a:t>
            </a:r>
            <a:r>
              <a:rPr lang="en-US" sz="900" dirty="0">
                <a:solidFill>
                  <a:srgbClr val="000000"/>
                </a:solidFill>
                <a:latin typeface="Verdana" panose="020B0604030504040204" pitchFamily="34" charset="0"/>
              </a:rPr>
              <a:t>. Jan 2018;32 Suppl 1:S71-S76.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21281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1BD05-0D43-45AB-AF77-3A1CE6F65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– Rotationally Unstable Fractures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A975C-BEFC-4F65-9441-46C573F34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53140" cy="4351338"/>
          </a:xfrm>
        </p:spPr>
        <p:txBody>
          <a:bodyPr/>
          <a:lstStyle/>
          <a:p>
            <a:r>
              <a:rPr lang="en-US" dirty="0"/>
              <a:t>Bruce et al. (JOT 2010) studied 117 lateral compression pelvis fractures (AO/OTA 61B) which were managed non-operatively.</a:t>
            </a:r>
          </a:p>
          <a:p>
            <a:r>
              <a:rPr lang="en-US" dirty="0"/>
              <a:t>Distinguishing features of the pelvis fractures were correlated with late radiographic fracture displacement.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45F94A-A9EC-466E-8D06-43369844F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891" y="1286894"/>
            <a:ext cx="4250576" cy="2227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5DF29-122A-48CF-9D6F-DAA2B0FCC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309" y="3531592"/>
            <a:ext cx="4233158" cy="29637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070ED0-8B25-41A8-BC0C-39CC8AC9C66B}"/>
              </a:ext>
            </a:extLst>
          </p:cNvPr>
          <p:cNvSpPr txBox="1"/>
          <p:nvPr/>
        </p:nvSpPr>
        <p:spPr>
          <a:xfrm>
            <a:off x="1345510" y="6488668"/>
            <a:ext cx="81462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Bruce B, Reilly M, Sims S. OTA highlight paper predicting future displacement of nonoperatively managed lateral compression sacral fractures: can it be done? </a:t>
            </a:r>
            <a:r>
              <a:rPr lang="en-US" sz="9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J </a:t>
            </a:r>
            <a:r>
              <a:rPr lang="en-US" sz="900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Orthop</a:t>
            </a:r>
            <a:r>
              <a:rPr lang="en-US" sz="900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Trauma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Sep 2011;25(9):523-7.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83234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5638</TotalTime>
  <Words>4073</Words>
  <Application>Microsoft Office PowerPoint</Application>
  <PresentationFormat>Widescreen</PresentationFormat>
  <Paragraphs>456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Calibri</vt:lpstr>
      <vt:lpstr>Calibri Light</vt:lpstr>
      <vt:lpstr>Courier New</vt:lpstr>
      <vt:lpstr>Verdana</vt:lpstr>
      <vt:lpstr>Office Theme</vt:lpstr>
      <vt:lpstr>Definitive Treatment of Pelvic Ring Injuries</vt:lpstr>
      <vt:lpstr>Objectives</vt:lpstr>
      <vt:lpstr>PowerPoint Presentation</vt:lpstr>
      <vt:lpstr>Stability</vt:lpstr>
      <vt:lpstr>Stability</vt:lpstr>
      <vt:lpstr>Stability – Axially Stable Fractures</vt:lpstr>
      <vt:lpstr>Stable Pelvic Ring ≠ Non-operative Treatment</vt:lpstr>
      <vt:lpstr>Stability – Rotationally Unstable Fractures </vt:lpstr>
      <vt:lpstr>Stability – Rotationally Unstable Fractures </vt:lpstr>
      <vt:lpstr>When in doubt  Obtain more data!</vt:lpstr>
      <vt:lpstr>Examination Under Anesthesia</vt:lpstr>
      <vt:lpstr>When in doubt  Obtain more data!</vt:lpstr>
      <vt:lpstr>When in doubt  Obtain more data!</vt:lpstr>
      <vt:lpstr>Stability – Rotationally Unstable Fractures </vt:lpstr>
      <vt:lpstr>Stability – Complete  Posterior Instability</vt:lpstr>
      <vt:lpstr>Treatment Strategy</vt:lpstr>
      <vt:lpstr>Treatment Strategy, continued</vt:lpstr>
      <vt:lpstr>Posterior Pelvis Reduction and Fixation</vt:lpstr>
      <vt:lpstr>Sacroiliac Joint Reduction</vt:lpstr>
      <vt:lpstr>Sacral Fracture Reduction</vt:lpstr>
      <vt:lpstr>Sacral Fracture Reduction</vt:lpstr>
      <vt:lpstr>Crescent Fracture Reduction</vt:lpstr>
      <vt:lpstr>Treatment Options</vt:lpstr>
      <vt:lpstr>Treatment – Posterior Ring</vt:lpstr>
      <vt:lpstr>Percutaneous Iliosacral Screws</vt:lpstr>
      <vt:lpstr>Iliosacral screw radiographic views</vt:lpstr>
      <vt:lpstr>Iliosacral screw radiographic views</vt:lpstr>
      <vt:lpstr>Sacral Lateral View</vt:lpstr>
      <vt:lpstr>Sacral Lateral View</vt:lpstr>
      <vt:lpstr>Sacral Lateral View</vt:lpstr>
      <vt:lpstr>Sacral Dysmorphism</vt:lpstr>
      <vt:lpstr>Sacral Dysmorphism</vt:lpstr>
      <vt:lpstr>Sacral Dysmorphism</vt:lpstr>
      <vt:lpstr>Sacral Dysmorphism</vt:lpstr>
      <vt:lpstr>Sacral Dysmorphism</vt:lpstr>
      <vt:lpstr>Sacral Dysmorphism</vt:lpstr>
      <vt:lpstr>Pre-Operative Planning Iliosacral Screws</vt:lpstr>
      <vt:lpstr>Sacroiliac joint plating</vt:lpstr>
      <vt:lpstr>Sacral Fracture Plating</vt:lpstr>
      <vt:lpstr>Lumbopelvic Instrumentation</vt:lpstr>
      <vt:lpstr>Posterior Pelvis Fixation Biomechanics</vt:lpstr>
      <vt:lpstr>Anterior Pelvis Reduction and Fixation</vt:lpstr>
      <vt:lpstr>Treatment Options</vt:lpstr>
      <vt:lpstr>External fixation</vt:lpstr>
      <vt:lpstr>Subcutaneous fixator (“Infix”)</vt:lpstr>
      <vt:lpstr>External fixation / Infix Radiographic views</vt:lpstr>
      <vt:lpstr>External fixation / Infix Radiographic views</vt:lpstr>
      <vt:lpstr>Ex-fix / Infix Technique Videos</vt:lpstr>
      <vt:lpstr>“LC2” Channel Screw</vt:lpstr>
      <vt:lpstr>Pubic Symphysis Reduction</vt:lpstr>
      <vt:lpstr>Pubic Symphysis Fixation</vt:lpstr>
      <vt:lpstr>Percutaneous ramus screws</vt:lpstr>
      <vt:lpstr>Retrograde Percutaneous Ramus Screw</vt:lpstr>
      <vt:lpstr>Percutaneous ramus screw radiographic views</vt:lpstr>
      <vt:lpstr>Percutaneous ramus screw radiographic views</vt:lpstr>
      <vt:lpstr>Anterior Pelvic Ring Plating</vt:lpstr>
      <vt:lpstr>Anterior Pelvic Ring Plating</vt:lpstr>
      <vt:lpstr>Quadrilateral surface screw radiographic views</vt:lpstr>
      <vt:lpstr>Anterior Pelvis Fixation Biomechanics</vt:lpstr>
      <vt:lpstr>Pelvic Ring Injury Outcomes</vt:lpstr>
      <vt:lpstr>Anterior Pelvic Ring Outcomes</vt:lpstr>
      <vt:lpstr>Outcomes by Sex</vt:lpstr>
      <vt:lpstr>Summary</vt:lpstr>
      <vt:lpstr>References</vt:lpstr>
    </vt:vector>
  </TitlesOfParts>
  <Company>Penn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Mehta, Samir</dc:creator>
  <cp:lastModifiedBy>Sharon Moore</cp:lastModifiedBy>
  <cp:revision>207</cp:revision>
  <dcterms:created xsi:type="dcterms:W3CDTF">2020-05-02T17:28:30Z</dcterms:created>
  <dcterms:modified xsi:type="dcterms:W3CDTF">2022-01-31T21:03:12Z</dcterms:modified>
</cp:coreProperties>
</file>