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8" r:id="rId5"/>
    <p:sldId id="295" r:id="rId6"/>
    <p:sldId id="267" r:id="rId7"/>
    <p:sldId id="274" r:id="rId8"/>
    <p:sldId id="277" r:id="rId9"/>
    <p:sldId id="282" r:id="rId10"/>
    <p:sldId id="275" r:id="rId11"/>
    <p:sldId id="283" r:id="rId12"/>
    <p:sldId id="284" r:id="rId13"/>
    <p:sldId id="279" r:id="rId14"/>
    <p:sldId id="278" r:id="rId15"/>
    <p:sldId id="280" r:id="rId16"/>
    <p:sldId id="281" r:id="rId17"/>
    <p:sldId id="270" r:id="rId18"/>
    <p:sldId id="271" r:id="rId19"/>
    <p:sldId id="276" r:id="rId20"/>
    <p:sldId id="300" r:id="rId21"/>
    <p:sldId id="288" r:id="rId22"/>
    <p:sldId id="272" r:id="rId23"/>
    <p:sldId id="289" r:id="rId24"/>
    <p:sldId id="298" r:id="rId25"/>
    <p:sldId id="290" r:id="rId26"/>
    <p:sldId id="297" r:id="rId27"/>
    <p:sldId id="273" r:id="rId28"/>
    <p:sldId id="299" r:id="rId29"/>
    <p:sldId id="291" r:id="rId30"/>
    <p:sldId id="285" r:id="rId31"/>
    <p:sldId id="292" r:id="rId32"/>
    <p:sldId id="287" r:id="rId33"/>
    <p:sldId id="293" r:id="rId34"/>
    <p:sldId id="286" r:id="rId35"/>
    <p:sldId id="294" r:id="rId36"/>
    <p:sldId id="260" r:id="rId37"/>
    <p:sldId id="266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953723" y="6366554"/>
            <a:ext cx="315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4753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D4724-D698-47D4-A663-A96C66F20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7DA90-9C27-4E1F-99A1-E6516E2C4B56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756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1BB07-7AF7-4B17-80BC-DC29DEF74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8771CC-05B5-4990-99DC-910542E86C8C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946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A92C2-499C-41F6-8959-9FA83F39D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880537-A7BC-46E6-8E01-27E18D49CDA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9803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6D0E1-6F87-4CED-9DE4-F10059F6B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1ACD1C-73DB-40EC-8DFA-F0DE99A9CD15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8501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DE133-07EF-426D-9E9C-F759B01C0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279109-501F-4C8C-9679-AA0631E5AA9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27134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1BF96-39BE-4D5A-9FD2-10BE56E5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4037B4-3CF5-4CC9-BDC2-61937E195D72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1526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4BAD2-3FEA-4F32-9D1D-CB78B0BE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807F5-0CBA-4789-8B7A-031740EE3228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425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DC778-5876-463F-9576-996D6990B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726AFF-2537-41C4-9F22-98B8928ED9A4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07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B9269-5DD5-4B15-89D6-537E8C963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E1A62-C05B-4564-AD54-68F9FA12DCCB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35262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AA24-3D51-4CD0-BFBC-35135D6AA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62126"/>
            <a:ext cx="1043539" cy="591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40504B-FFCD-4257-A350-7AD35AC41F47}"/>
              </a:ext>
            </a:extLst>
          </p:cNvPr>
          <p:cNvSpPr/>
          <p:nvPr userDrawn="1"/>
        </p:nvSpPr>
        <p:spPr>
          <a:xfrm>
            <a:off x="9953723" y="6366554"/>
            <a:ext cx="214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1600" b="1" dirty="0"/>
              <a:t>ore</a:t>
            </a:r>
            <a:r>
              <a:rPr lang="en-US" sz="2400" b="1" dirty="0"/>
              <a:t> C</a:t>
            </a:r>
            <a:r>
              <a:rPr lang="en-US" sz="1600" b="1" dirty="0"/>
              <a:t>urriculum</a:t>
            </a:r>
            <a:r>
              <a:rPr lang="en-US" sz="2400" b="1" dirty="0"/>
              <a:t> V5</a:t>
            </a:r>
          </a:p>
        </p:txBody>
      </p:sp>
    </p:spTree>
    <p:extLst>
      <p:ext uri="{BB962C8B-B14F-4D97-AF65-F5344CB8AC3E}">
        <p14:creationId xmlns:p14="http://schemas.microsoft.com/office/powerpoint/2010/main" val="10998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Lumbopelvic</a:t>
            </a:r>
            <a:r>
              <a:rPr lang="en-US" b="1" dirty="0">
                <a:solidFill>
                  <a:srgbClr val="002060"/>
                </a:solidFill>
              </a:rPr>
              <a:t> Fractures and Fixation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529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Richard Bransford, MD</a:t>
            </a:r>
          </a:p>
          <a:p>
            <a:r>
              <a:rPr lang="en-US" b="1" i="1" dirty="0"/>
              <a:t>Professor of </a:t>
            </a:r>
            <a:r>
              <a:rPr lang="en-US" b="1" i="1" dirty="0" err="1"/>
              <a:t>Orthopaedic</a:t>
            </a:r>
            <a:r>
              <a:rPr lang="en-US" b="1" i="1" dirty="0"/>
              <a:t> Surgery</a:t>
            </a:r>
          </a:p>
          <a:p>
            <a:r>
              <a:rPr lang="en-US" b="1" i="1" dirty="0"/>
              <a:t>University of Washington, Harborview Medical Center</a:t>
            </a:r>
          </a:p>
          <a:p>
            <a:endParaRPr lang="en-US" b="1" i="1" dirty="0"/>
          </a:p>
          <a:p>
            <a:r>
              <a:rPr lang="en-US" b="1" i="1" dirty="0"/>
              <a:t>Jonathan Kark, MD</a:t>
            </a:r>
          </a:p>
          <a:p>
            <a:r>
              <a:rPr lang="en-US" b="1" i="1" dirty="0"/>
              <a:t>Assistant Professor of </a:t>
            </a:r>
            <a:r>
              <a:rPr lang="en-US" b="1" i="1" dirty="0" err="1"/>
              <a:t>Orthopaedic</a:t>
            </a:r>
            <a:r>
              <a:rPr lang="en-US" b="1" i="1" dirty="0"/>
              <a:t> Surgery</a:t>
            </a:r>
          </a:p>
          <a:p>
            <a:r>
              <a:rPr lang="en-US" b="1" i="1" dirty="0"/>
              <a:t>University of Kentucky</a:t>
            </a:r>
          </a:p>
        </p:txBody>
      </p:sp>
    </p:spTree>
    <p:extLst>
      <p:ext uri="{BB962C8B-B14F-4D97-AF65-F5344CB8AC3E}">
        <p14:creationId xmlns:p14="http://schemas.microsoft.com/office/powerpoint/2010/main" val="131395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333041"/>
            <a:ext cx="10515600" cy="1325563"/>
          </a:xfrm>
        </p:spPr>
        <p:txBody>
          <a:bodyPr/>
          <a:lstStyle/>
          <a:p>
            <a:r>
              <a:rPr lang="en-US" u="sng" dirty="0"/>
              <a:t>Radiologic Findings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Plain radiography only identifies ~30% of sacral fractures. Advanced imaging is recommended</a:t>
            </a:r>
          </a:p>
          <a:p>
            <a:pPr lvl="1"/>
            <a:r>
              <a:rPr lang="en-US" sz="2000" dirty="0"/>
              <a:t>CT with 1-2mm cuts, as well as coronal and sagittal reconstruction to asses bony anatomy</a:t>
            </a:r>
          </a:p>
          <a:p>
            <a:pPr lvl="1"/>
            <a:r>
              <a:rPr lang="en-US" sz="2000" dirty="0"/>
              <a:t>MRI is better utilized to assess for areas of neural compression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Paradoxical inlet view </a:t>
            </a:r>
            <a:r>
              <a:rPr lang="en-US" sz="2400" dirty="0"/>
              <a:t>of the upper sacrum on the standard AP pelvic radiograph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L5 transverse process fracture found in 61% of patients with sacral fracture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”</a:t>
            </a:r>
            <a:r>
              <a:rPr lang="en-US" sz="2400" b="1" dirty="0"/>
              <a:t>stepladder sign</a:t>
            </a:r>
            <a:r>
              <a:rPr lang="en-US" sz="2400" dirty="0"/>
              <a:t>” = anterior sacral </a:t>
            </a:r>
            <a:r>
              <a:rPr lang="en-US" sz="2400" dirty="0" err="1"/>
              <a:t>foraminal</a:t>
            </a:r>
            <a:r>
              <a:rPr lang="en-US" sz="2400" dirty="0"/>
              <a:t> disruption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11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236-3B66-824F-8970-23EEECE6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Paradoxical Inlet XR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1D4BA-F99D-E246-8644-C77D91B56E14}"/>
              </a:ext>
            </a:extLst>
          </p:cNvPr>
          <p:cNvSpPr txBox="1"/>
          <p:nvPr/>
        </p:nvSpPr>
        <p:spPr>
          <a:xfrm>
            <a:off x="2031023" y="2567354"/>
            <a:ext cx="61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48" t="20869" r="36617"/>
          <a:stretch/>
        </p:blipFill>
        <p:spPr>
          <a:xfrm>
            <a:off x="1751526" y="1468191"/>
            <a:ext cx="3554570" cy="4838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800" t="22166" r="30028" b="5168"/>
          <a:stretch/>
        </p:blipFill>
        <p:spPr>
          <a:xfrm>
            <a:off x="5473521" y="1468191"/>
            <a:ext cx="5396247" cy="470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9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236-3B66-824F-8970-23EEECE6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US" dirty="0"/>
              <a:t>“ Step Ladder” 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52" r="22534"/>
          <a:stretch/>
        </p:blipFill>
        <p:spPr>
          <a:xfrm>
            <a:off x="1803042" y="1002478"/>
            <a:ext cx="7276564" cy="57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Fracture Classification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Denis Classification – </a:t>
            </a:r>
            <a:r>
              <a:rPr lang="en-US" dirty="0"/>
              <a:t>Does not take spinopelvic stability into account</a:t>
            </a:r>
          </a:p>
          <a:p>
            <a:pPr lvl="1"/>
            <a:r>
              <a:rPr lang="en-US" dirty="0"/>
              <a:t>Based upon location of fractures relative to sacral foramen and associated risks of neurologic deficits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42" y="3044365"/>
            <a:ext cx="3326231" cy="3473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4314" y="3932158"/>
            <a:ext cx="6288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 I: 5.9% incidence of predominantly L5 nerve root injury</a:t>
            </a:r>
          </a:p>
          <a:p>
            <a:endParaRPr lang="en-US" dirty="0"/>
          </a:p>
          <a:p>
            <a:r>
              <a:rPr lang="en-US" dirty="0"/>
              <a:t>Zone II: 28.4% incidence of L5, S1 nerve root injury</a:t>
            </a:r>
          </a:p>
          <a:p>
            <a:endParaRPr lang="en-US" dirty="0"/>
          </a:p>
          <a:p>
            <a:r>
              <a:rPr lang="en-US" dirty="0"/>
              <a:t>Zone III (central canal fracture): 56.7% incidence of neurologic injury, usually sacral plexus or cauda </a:t>
            </a:r>
            <a:r>
              <a:rPr lang="en-US" dirty="0" err="1"/>
              <a:t>equina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6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Denis Classification – Zone III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662137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just purely longitudinal or transverse, but complex, </a:t>
            </a:r>
            <a:r>
              <a:rPr lang="en-US" dirty="0" err="1"/>
              <a:t>multiplanar</a:t>
            </a:r>
            <a:r>
              <a:rPr lang="en-US" dirty="0"/>
              <a:t> fractures</a:t>
            </a:r>
          </a:p>
          <a:p>
            <a:endParaRPr lang="en-US" dirty="0"/>
          </a:p>
          <a:p>
            <a:r>
              <a:rPr lang="en-US" dirty="0"/>
              <a:t>Any fracture that is transverse is, by definition a Denis Zone III, however when combined with bilateral longitudinal fractures, the resulting ”U”, “H”, “Y” and “Lambda” fracture patterns result in spinopelvic dissociation</a:t>
            </a:r>
          </a:p>
          <a:p>
            <a:endParaRPr lang="en-US" b="1" dirty="0"/>
          </a:p>
          <a:p>
            <a:r>
              <a:rPr lang="en-US" b="1" dirty="0"/>
              <a:t>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137" y="1825625"/>
            <a:ext cx="3701301" cy="41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19" cy="1325563"/>
          </a:xfrm>
        </p:spPr>
        <p:txBody>
          <a:bodyPr/>
          <a:lstStyle/>
          <a:p>
            <a:r>
              <a:rPr lang="en-US" u="sng" dirty="0"/>
              <a:t>Modifications of Denis Classification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35" y="1825625"/>
            <a:ext cx="4888684" cy="316902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9183" y="1960562"/>
            <a:ext cx="64049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Denis Classification did not allow for characterization of  displacement and angulation patterns</a:t>
            </a:r>
          </a:p>
          <a:p>
            <a:endParaRPr lang="en-US" b="1" dirty="0"/>
          </a:p>
          <a:p>
            <a:r>
              <a:rPr lang="en-US" dirty="0"/>
              <a:t>Roy-Camille (1-3) and Strange </a:t>
            </a:r>
            <a:r>
              <a:rPr lang="en-US" dirty="0" err="1"/>
              <a:t>Vognsen</a:t>
            </a:r>
            <a:r>
              <a:rPr lang="en-US" dirty="0"/>
              <a:t> – </a:t>
            </a:r>
            <a:r>
              <a:rPr lang="en-US" dirty="0" err="1"/>
              <a:t>Lebech</a:t>
            </a:r>
            <a:r>
              <a:rPr lang="en-US" dirty="0"/>
              <a:t> (4) classified the type IIIs based upon displacement and angulation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8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12"/>
            <a:ext cx="10904619" cy="1325563"/>
          </a:xfrm>
        </p:spPr>
        <p:txBody>
          <a:bodyPr/>
          <a:lstStyle/>
          <a:p>
            <a:r>
              <a:rPr lang="en-US" u="sng" dirty="0"/>
              <a:t>AO Sacral Fracture Classification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95" y="1102692"/>
            <a:ext cx="2945612" cy="553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76" y="1053822"/>
            <a:ext cx="3515772" cy="558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4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Importance of kyphosis reduction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1484C7-C042-CD4E-982A-F824D688143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Goal of fixation is to correct and prevent further displacement, which can lead to postural malalignment, chronic  pain, and neurologic compromise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Restoration of appropriate sagittal alignment of the sacral fracture “decreases pain by preventing compensatory lumbar </a:t>
            </a:r>
            <a:r>
              <a:rPr lang="en-US" sz="2400" dirty="0" err="1"/>
              <a:t>hyperlordosis</a:t>
            </a:r>
            <a:r>
              <a:rPr lang="en-US" sz="2400" dirty="0"/>
              <a:t>, allowing for more physiologic alignment of the lumbar spine”</a:t>
            </a:r>
          </a:p>
          <a:p>
            <a:endParaRPr lang="en-US" sz="2400" dirty="0"/>
          </a:p>
          <a:p>
            <a:r>
              <a:rPr lang="en-US" sz="2400" dirty="0"/>
              <a:t>Normal pelvic incidence (~50 degrees +/- 10 degrees) can be used an objective measure of adequacy in reduction of sacral kyphosis</a:t>
            </a:r>
          </a:p>
          <a:p>
            <a:endParaRPr lang="en-US" sz="2400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16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Hardware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3D88-E3FB-024C-9F44-1752292173B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Anterior pelvic ring injuries and/or acetabular injuries must be addressed first, as the rigidity of lumbopelvic fixation will prevent any further reduction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Lumbopelvic fixation provides the most rigid fixation of sacral fractures, as compared to </a:t>
            </a:r>
            <a:r>
              <a:rPr lang="en-US" sz="2400" dirty="0" err="1"/>
              <a:t>transacral</a:t>
            </a:r>
            <a:r>
              <a:rPr lang="en-US" sz="2400" dirty="0"/>
              <a:t> screws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Obtained by pedicle screws placed at L5, and screw fixation in the ilium</a:t>
            </a:r>
          </a:p>
          <a:p>
            <a:pPr lvl="2"/>
            <a:r>
              <a:rPr lang="en-US" sz="1600" dirty="0"/>
              <a:t>If poor bone quality, L5 pedicle is involved, or preexisting L4-5 instability, extension to L4 is warranted</a:t>
            </a:r>
            <a:endParaRPr lang="en-US" sz="2000" dirty="0"/>
          </a:p>
          <a:p>
            <a:pPr lvl="1"/>
            <a:r>
              <a:rPr lang="en-US" sz="2000" dirty="0"/>
              <a:t>Allows for earlier mobilization, if other injures allow</a:t>
            </a:r>
          </a:p>
          <a:p>
            <a:pPr lvl="1"/>
            <a:r>
              <a:rPr lang="en-US" sz="2000" dirty="0"/>
              <a:t>S1 screws are not routinely placed due to poor purchase in fractured sacrum</a:t>
            </a:r>
          </a:p>
          <a:p>
            <a:pPr lvl="1"/>
            <a:endParaRPr lang="en-US" sz="2000" dirty="0"/>
          </a:p>
          <a:p>
            <a:pPr lvl="2"/>
            <a:endParaRPr lang="en-US" sz="1600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57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Percutaneous vs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1EE7-739F-FB43-967F-23D9507435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Percutaneous fixation has been shown to have similar restoration of pelvic incidence, lumbar lordosis, operative time, and length of stay, although not studied in severe displacement</a:t>
            </a:r>
          </a:p>
          <a:p>
            <a:endParaRPr lang="en-US" sz="2400" dirty="0"/>
          </a:p>
          <a:p>
            <a:r>
              <a:rPr lang="en-US" sz="2400" dirty="0"/>
              <a:t>Percutaneous does have less estimated blood loss, although both open and percutaneous fixation required transfusions at a similar rate</a:t>
            </a:r>
          </a:p>
          <a:p>
            <a:endParaRPr lang="en-US" sz="2400" dirty="0"/>
          </a:p>
          <a:p>
            <a:r>
              <a:rPr lang="en-US" sz="2400" dirty="0"/>
              <a:t>Percutaneous allows for indirect decompression of sacral nerve roots, whereas open allows for sacral laminectomy and direct decompression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  <a:endParaRPr lang="en-US" sz="2000" b="1" dirty="0"/>
          </a:p>
          <a:p>
            <a:pPr lvl="2"/>
            <a:endParaRPr lang="en-US" sz="1600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707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C8A-9A40-4A7A-AB6D-CD9D3451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CCEE-C0F6-4A0E-9E1E-AF6FDAAF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“spinopelvic dissociation”</a:t>
            </a:r>
          </a:p>
          <a:p>
            <a:r>
              <a:rPr lang="en-US" b="1" dirty="0"/>
              <a:t>Anatomy</a:t>
            </a:r>
          </a:p>
          <a:p>
            <a:r>
              <a:rPr lang="en-US" b="1" dirty="0" err="1"/>
              <a:t>Pathoanatomy</a:t>
            </a:r>
            <a:endParaRPr lang="en-US" b="1" dirty="0"/>
          </a:p>
          <a:p>
            <a:r>
              <a:rPr lang="en-US" b="1" dirty="0"/>
              <a:t>Epidemiology</a:t>
            </a:r>
          </a:p>
          <a:p>
            <a:r>
              <a:rPr lang="en-US" b="1" dirty="0"/>
              <a:t>Clinical evaluation</a:t>
            </a:r>
          </a:p>
          <a:p>
            <a:r>
              <a:rPr lang="en-US" b="1" dirty="0"/>
              <a:t>Radiographic evaluation</a:t>
            </a:r>
          </a:p>
          <a:p>
            <a:r>
              <a:rPr lang="en-US" b="1" dirty="0"/>
              <a:t>Fracture Classifications</a:t>
            </a:r>
          </a:p>
          <a:p>
            <a:r>
              <a:rPr lang="en-US" b="1" dirty="0"/>
              <a:t>Importance of kyphosis reduction / sagittal balance</a:t>
            </a:r>
          </a:p>
          <a:p>
            <a:r>
              <a:rPr lang="en-US" b="1" dirty="0"/>
              <a:t>Hardware placement and reduction techniques</a:t>
            </a:r>
          </a:p>
          <a:p>
            <a:r>
              <a:rPr lang="en-US" b="1" dirty="0"/>
              <a:t>Common pitfalls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19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130194"/>
            <a:ext cx="10515600" cy="807751"/>
          </a:xfrm>
        </p:spPr>
        <p:txBody>
          <a:bodyPr/>
          <a:lstStyle/>
          <a:p>
            <a:r>
              <a:rPr lang="en-US" dirty="0"/>
              <a:t>Percutaneous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31059" t="13295" r="22824"/>
          <a:stretch/>
        </p:blipFill>
        <p:spPr>
          <a:xfrm>
            <a:off x="1512569" y="1172876"/>
            <a:ext cx="3584398" cy="2974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36" t="33847" r="15637" b="20924"/>
          <a:stretch/>
        </p:blipFill>
        <p:spPr>
          <a:xfrm>
            <a:off x="1302214" y="4412916"/>
            <a:ext cx="3572196" cy="1923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300" t="27775" r="34600" b="15808"/>
          <a:stretch/>
        </p:blipFill>
        <p:spPr>
          <a:xfrm>
            <a:off x="5125952" y="3501808"/>
            <a:ext cx="4255007" cy="3265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7342" y="743241"/>
            <a:ext cx="3890823" cy="2918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1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Neurologic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5248-7D30-2245-9E08-FC7BA5B2E8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When neurologic deficits are present, direct decompression by laminectomy may enhance neurologic recovery</a:t>
            </a:r>
          </a:p>
          <a:p>
            <a:pPr lvl="1"/>
            <a:r>
              <a:rPr lang="en-US" dirty="0"/>
              <a:t>Although, neurologic injuries secondary to sacral fractures are not considered neurologic emergencies, and surgical timing does not necessarily correlate with neurologic recovery</a:t>
            </a:r>
          </a:p>
          <a:p>
            <a:r>
              <a:rPr lang="en-US" dirty="0"/>
              <a:t>Sacral laminectomy should be performed cranial to caudal, decompressing S1-4, lateral to the sacral pedicles, to ensure thorough decompression </a:t>
            </a:r>
          </a:p>
          <a:p>
            <a:pPr lvl="1"/>
            <a:r>
              <a:rPr lang="en-US" dirty="0"/>
              <a:t>Up to 80% of patients experience improvement in neurologic function following spinopelvic instability fractures, regardless of treatment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21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Fracture Reduction – Indirect with 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D4D-1763-0F4C-B778-3190464692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Restoration of length is required for successful fracture realignment </a:t>
            </a:r>
          </a:p>
          <a:p>
            <a:r>
              <a:rPr lang="en-US" dirty="0"/>
              <a:t>Bifemoral traction allows for dis-impaction of the cranial and caudal fracture fragments, and allows for restoration of fracture length and some sagittal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90590-AA7F-D042-B7C6-6D1EDE72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58" y="3640046"/>
            <a:ext cx="9013884" cy="2374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9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Fracture Reduction – Utilization of Distractor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D4D-1763-0F4C-B778-31904646929E}"/>
              </a:ext>
            </a:extLst>
          </p:cNvPr>
          <p:cNvSpPr txBox="1">
            <a:spLocks/>
          </p:cNvSpPr>
          <p:nvPr/>
        </p:nvSpPr>
        <p:spPr>
          <a:xfrm>
            <a:off x="480848" y="1378040"/>
            <a:ext cx="7772408" cy="477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Femoral distractor utilizes </a:t>
            </a:r>
            <a:r>
              <a:rPr lang="en-US" dirty="0" err="1"/>
              <a:t>Schanz</a:t>
            </a:r>
            <a:r>
              <a:rPr lang="en-US" dirty="0"/>
              <a:t> pins placed ipsilaterally in same trajectory as spinopelvic hardware to hold distraction</a:t>
            </a:r>
          </a:p>
          <a:p>
            <a:endParaRPr lang="en-US" dirty="0"/>
          </a:p>
          <a:p>
            <a:pPr lvl="1"/>
            <a:r>
              <a:rPr lang="en-US" dirty="0"/>
              <a:t>Allows for sacral laminectomy, and access to transverse fracture line by mobilization of sacral nerve roots</a:t>
            </a:r>
          </a:p>
          <a:p>
            <a:pPr lvl="1"/>
            <a:r>
              <a:rPr lang="en-US" dirty="0"/>
              <a:t>Elevator placed in to fracture line, and a </a:t>
            </a:r>
            <a:r>
              <a:rPr lang="en-US" dirty="0" err="1"/>
              <a:t>Schanz</a:t>
            </a:r>
            <a:r>
              <a:rPr lang="en-US" dirty="0"/>
              <a:t> pin placed in cranial sacral piece, for </a:t>
            </a:r>
            <a:r>
              <a:rPr lang="en-US" dirty="0" err="1"/>
              <a:t>joysticking</a:t>
            </a:r>
            <a:r>
              <a:rPr lang="en-US" dirty="0"/>
              <a:t> of fracture</a:t>
            </a:r>
          </a:p>
          <a:p>
            <a:pPr lvl="1"/>
            <a:r>
              <a:rPr lang="en-US" dirty="0"/>
              <a:t>Distraction can be decreased once reduction is obtained, and </a:t>
            </a:r>
            <a:r>
              <a:rPr lang="en-US" dirty="0" err="1"/>
              <a:t>Iliosacral</a:t>
            </a:r>
            <a:r>
              <a:rPr lang="en-US" dirty="0"/>
              <a:t> / </a:t>
            </a:r>
            <a:r>
              <a:rPr lang="en-US" dirty="0" err="1"/>
              <a:t>transsacral</a:t>
            </a:r>
            <a:r>
              <a:rPr lang="en-US" dirty="0"/>
              <a:t> screws can be placed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LumbopelvicFemoralDistracto"/>
          <p:cNvPicPr>
            <a:picLocks noChangeAspect="1" noChangeArrowheads="1"/>
          </p:cNvPicPr>
          <p:nvPr/>
        </p:nvPicPr>
        <p:blipFill rotWithShape="1">
          <a:blip r:embed="rId2"/>
          <a:srcRect r="17149" b="9007"/>
          <a:stretch/>
        </p:blipFill>
        <p:spPr bwMode="auto">
          <a:xfrm>
            <a:off x="8610608" y="1528550"/>
            <a:ext cx="3266965" cy="286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1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Fracture Reduction – Utilization of Cobbs and Schantz 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D4D-1763-0F4C-B778-31904646929E}"/>
              </a:ext>
            </a:extLst>
          </p:cNvPr>
          <p:cNvSpPr txBox="1">
            <a:spLocks/>
          </p:cNvSpPr>
          <p:nvPr/>
        </p:nvSpPr>
        <p:spPr>
          <a:xfrm>
            <a:off x="339180" y="1519707"/>
            <a:ext cx="10788166" cy="477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r>
              <a:rPr lang="en-US" dirty="0"/>
              <a:t>Elevator placed in to fracture line, and a </a:t>
            </a:r>
            <a:r>
              <a:rPr lang="en-US" dirty="0" err="1"/>
              <a:t>Schanz</a:t>
            </a:r>
            <a:r>
              <a:rPr lang="en-US" dirty="0"/>
              <a:t> pin placed in cranial or caudal sacral piece, for </a:t>
            </a:r>
            <a:r>
              <a:rPr lang="en-US" dirty="0" err="1"/>
              <a:t>joysticking</a:t>
            </a:r>
            <a:r>
              <a:rPr lang="en-US" dirty="0"/>
              <a:t> of fracture</a:t>
            </a:r>
          </a:p>
          <a:p>
            <a:pPr lvl="1"/>
            <a:r>
              <a:rPr lang="en-US" dirty="0"/>
              <a:t>Cobbs can also be places into fracture to tray and dis-impact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/>
          <a:srcRect l="30535" t="8518" r="28372" b="11052"/>
          <a:stretch/>
        </p:blipFill>
        <p:spPr bwMode="auto">
          <a:xfrm>
            <a:off x="1142186" y="3142445"/>
            <a:ext cx="3921376" cy="3482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53770" y="5858859"/>
            <a:ext cx="2187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Cobbs to lever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2186" y="3142445"/>
            <a:ext cx="953037" cy="708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/>
          <a:srcRect l="34995" t="6732" r="27967" b="11647"/>
          <a:stretch/>
        </p:blipFill>
        <p:spPr bwMode="auto">
          <a:xfrm>
            <a:off x="8637480" y="3016120"/>
            <a:ext cx="3417146" cy="3417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617" y="3710971"/>
            <a:ext cx="2947987" cy="2147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096000" y="6033155"/>
            <a:ext cx="2187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</a:rPr>
              <a:t>Schanz</a:t>
            </a:r>
            <a:r>
              <a:rPr lang="en-US" altLang="en-US" sz="2000" dirty="0">
                <a:solidFill>
                  <a:schemeClr val="tx1"/>
                </a:solidFill>
              </a:rPr>
              <a:t> Pin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8025647" y="4765182"/>
            <a:ext cx="1710781" cy="13106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6542469" y="5241700"/>
            <a:ext cx="132382" cy="8128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Fracture Reduction – Indirect with Contouring of Rods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D4D-1763-0F4C-B778-3190464692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lumbar pedicle screw and iliac bolt placed, a temporary rod is locked in to place on once screw, allowing for distraction across the other</a:t>
            </a:r>
          </a:p>
          <a:p>
            <a:r>
              <a:rPr lang="en-US" dirty="0"/>
              <a:t>Once length is established, 2</a:t>
            </a:r>
            <a:r>
              <a:rPr lang="en-US" baseline="30000" dirty="0"/>
              <a:t>nd</a:t>
            </a:r>
            <a:r>
              <a:rPr lang="en-US" dirty="0"/>
              <a:t> screw is locked down</a:t>
            </a:r>
          </a:p>
          <a:p>
            <a:r>
              <a:rPr lang="en-US" dirty="0"/>
              <a:t>Rod is then contoured with in situ benders to correct kyphosis</a:t>
            </a:r>
          </a:p>
          <a:p>
            <a:r>
              <a:rPr lang="en-US" dirty="0"/>
              <a:t>Once reduction is complete, contralateral rod is placed, and then initial rod is replaced with a new, unstressed, rod.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642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515600" cy="1094704"/>
          </a:xfrm>
        </p:spPr>
        <p:txBody>
          <a:bodyPr>
            <a:normAutofit/>
          </a:bodyPr>
          <a:lstStyle/>
          <a:p>
            <a:r>
              <a:rPr lang="en-US" sz="3600" u="sng" dirty="0"/>
              <a:t>Fracture Reduction – Indirect with Contouring of Rods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AD4D-1763-0F4C-B778-3190464692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/>
          <a:srcRect l="29077" t="5540" r="29319" b="5093"/>
          <a:stretch/>
        </p:blipFill>
        <p:spPr bwMode="auto">
          <a:xfrm>
            <a:off x="2994841" y="847289"/>
            <a:ext cx="5976938" cy="582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48134" y="4951335"/>
            <a:ext cx="4894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Lumbo</a:t>
            </a:r>
            <a:r>
              <a:rPr lang="en-US" altLang="en-US" sz="2400" dirty="0">
                <a:solidFill>
                  <a:schemeClr val="bg1"/>
                </a:solidFill>
              </a:rPr>
              <a:t>-pelvic Fixation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With Distraction and Rod Contouring 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7096763" y="3240804"/>
            <a:ext cx="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53562" y="3086894"/>
            <a:ext cx="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013656" y="837127"/>
            <a:ext cx="953037" cy="7083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70FEC-E268-1A4E-BC35-AF2D2E7C95D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Often due to high energy mechanisms, with traumatized soft tissue envelope, predisposing to wound complications</a:t>
            </a:r>
          </a:p>
          <a:p>
            <a:pPr lvl="1"/>
            <a:r>
              <a:rPr lang="en-US" dirty="0"/>
              <a:t>Percutaneous screws may be preferable in this situation, however the nature of the injury may necessitate open treatment</a:t>
            </a:r>
          </a:p>
          <a:p>
            <a:r>
              <a:rPr lang="en-US" dirty="0"/>
              <a:t>Lack of soft tissue in this area may lead to painful prominent hardware, skin breakdown, and necessitate hardware removal</a:t>
            </a:r>
          </a:p>
          <a:p>
            <a:r>
              <a:rPr lang="en-US" dirty="0"/>
              <a:t>Broken hardware usually occurs after fracture has healed, due to micromotion at the SI joint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07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936"/>
          </a:xfrm>
        </p:spPr>
        <p:txBody>
          <a:bodyPr/>
          <a:lstStyle/>
          <a:p>
            <a:r>
              <a:rPr lang="en-US" u="sng" dirty="0"/>
              <a:t>Complications</a:t>
            </a:r>
          </a:p>
        </p:txBody>
      </p:sp>
      <p:pic>
        <p:nvPicPr>
          <p:cNvPr id="5" name="Picture 5" descr="10Contusion"/>
          <p:cNvPicPr>
            <a:picLocks noChangeAspect="1" noChangeArrowheads="1"/>
          </p:cNvPicPr>
          <p:nvPr/>
        </p:nvPicPr>
        <p:blipFill>
          <a:blip r:embed="rId2"/>
          <a:srcRect l="18594" t="6250" r="12656" b="1758"/>
          <a:stretch>
            <a:fillRect/>
          </a:stretch>
        </p:blipFill>
        <p:spPr bwMode="auto">
          <a:xfrm>
            <a:off x="1054190" y="1116062"/>
            <a:ext cx="4533900" cy="485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581" t="42708" r="29722" b="12500"/>
          <a:stretch/>
        </p:blipFill>
        <p:spPr>
          <a:xfrm>
            <a:off x="6272279" y="1572935"/>
            <a:ext cx="4726279" cy="4147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47898" y="6080962"/>
            <a:ext cx="425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traumatized soft tissue envelope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7020" y="5850129"/>
            <a:ext cx="276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prominent hardware</a:t>
            </a:r>
          </a:p>
        </p:txBody>
      </p:sp>
    </p:spTree>
    <p:extLst>
      <p:ext uri="{BB962C8B-B14F-4D97-AF65-F5344CB8AC3E}">
        <p14:creationId xmlns:p14="http://schemas.microsoft.com/office/powerpoint/2010/main" val="411263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70FEC-E268-1A4E-BC35-AF2D2E7C95D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Sacral fractures can be missed up to 30% of the time, especially insufficiency fractures</a:t>
            </a:r>
          </a:p>
          <a:p>
            <a:r>
              <a:rPr lang="en-US" dirty="0"/>
              <a:t>Neurologic compromise is often distal to S1, and will not be picked up on a motor examination</a:t>
            </a:r>
          </a:p>
          <a:p>
            <a:r>
              <a:rPr lang="en-US" dirty="0"/>
              <a:t>Distraction across fracture, may predispose to non-union, so caution should be taken when distracting across pedicle screws for reduction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906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Spinopelvic Dissociation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Bilateral longitudinal sacral fractures, connected with a transverse component, resulting in separation of the axial skeleton from the appendicular skeleton</a:t>
            </a:r>
          </a:p>
          <a:p>
            <a:endParaRPr lang="en-US" dirty="0"/>
          </a:p>
          <a:p>
            <a:r>
              <a:rPr lang="en-US" dirty="0"/>
              <a:t>Often times treated with </a:t>
            </a:r>
            <a:r>
              <a:rPr lang="en-US" dirty="0" err="1"/>
              <a:t>Iliosacral</a:t>
            </a:r>
            <a:r>
              <a:rPr lang="en-US" dirty="0"/>
              <a:t> or </a:t>
            </a:r>
            <a:r>
              <a:rPr lang="en-US" dirty="0" err="1"/>
              <a:t>transiliac-transsacral</a:t>
            </a:r>
            <a:r>
              <a:rPr lang="en-US" dirty="0"/>
              <a:t> screw fixation, however </a:t>
            </a:r>
            <a:r>
              <a:rPr lang="en-US" dirty="0" err="1"/>
              <a:t>lumbopelvic</a:t>
            </a:r>
            <a:r>
              <a:rPr lang="en-US" dirty="0"/>
              <a:t> fixation is utilized in specific instances due to anatomy of severity of injury</a:t>
            </a:r>
          </a:p>
          <a:p>
            <a:pPr lvl="1"/>
            <a:r>
              <a:rPr lang="en-US" dirty="0"/>
              <a:t>Sacral </a:t>
            </a:r>
            <a:r>
              <a:rPr lang="en-US" dirty="0" err="1"/>
              <a:t>dysmorphism</a:t>
            </a:r>
            <a:endParaRPr lang="en-US" dirty="0"/>
          </a:p>
          <a:p>
            <a:pPr lvl="1"/>
            <a:r>
              <a:rPr lang="en-US" dirty="0"/>
              <a:t>Spinopelvic instability with displaced U-type variant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330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B7A-E2DF-DA4E-8ECD-D39F9895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Case Example: Sacral Insufficiency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C05D05-F831-2A45-BDD5-25735407101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77 year old female, with 2 months of pain during ambulation, following a ground level fall, in the setting of osteoporosis. Neurologically intact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80540-8145-5740-AC47-87D11AF4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843334"/>
            <a:ext cx="2624015" cy="2597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DF424-26B8-0C4A-9521-05A2007F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24" y="2843334"/>
            <a:ext cx="3651603" cy="2597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B84D2-4C87-1F49-B254-4F9C0168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37" y="2843334"/>
            <a:ext cx="3799254" cy="25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8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223B26-2741-4441-B0A6-B82310864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>
            <a:off x="4007310" y="1447005"/>
            <a:ext cx="3061406" cy="4821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35B7A-E2DF-DA4E-8ECD-D39F9895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Case Example: Sacral Insufficiency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C05D05-F831-2A45-BDD5-25735407101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2E638E-57E0-FD4D-8956-B6DDC86537DB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23B26-2741-4441-B0A6-B82310864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60387"/>
          <a:stretch/>
        </p:blipFill>
        <p:spPr>
          <a:xfrm>
            <a:off x="1072083" y="1447005"/>
            <a:ext cx="2889863" cy="4821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E83E0-C5A9-BD4A-9027-5525F7D6E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16" y="1978025"/>
            <a:ext cx="4610100" cy="3136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76796E-3B72-A542-9EC2-8ED0D6318BBA}"/>
              </a:ext>
            </a:extLst>
          </p:cNvPr>
          <p:cNvSpPr txBox="1"/>
          <p:nvPr/>
        </p:nvSpPr>
        <p:spPr>
          <a:xfrm>
            <a:off x="4007900" y="3661875"/>
            <a:ext cx="863699" cy="3913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6796E-3B72-A542-9EC2-8ED0D6318BBA}"/>
              </a:ext>
            </a:extLst>
          </p:cNvPr>
          <p:cNvSpPr txBox="1"/>
          <p:nvPr/>
        </p:nvSpPr>
        <p:spPr>
          <a:xfrm>
            <a:off x="1092187" y="3762324"/>
            <a:ext cx="863699" cy="3913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90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82AF-FC2B-AD46-A614-1ED265E1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Example: Sacral Kyphosis with sacral nerve root dysfunction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6870A-274B-154E-957F-361A83327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796822"/>
            <a:ext cx="10020300" cy="304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67B1E-2756-4F43-B676-6CD5337DB58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18 year old female, struck by a motor vehicle, with loss of S2-4 function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117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82AF-FC2B-AD46-A614-1ED265E1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Example: Sacral Kyphosis with sacral nerve root dysfunction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67B1E-2756-4F43-B676-6CD5337DB584}"/>
              </a:ext>
            </a:extLst>
          </p:cNvPr>
          <p:cNvSpPr txBox="1">
            <a:spLocks/>
          </p:cNvSpPr>
          <p:nvPr/>
        </p:nvSpPr>
        <p:spPr>
          <a:xfrm>
            <a:off x="838200" y="17922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D0312-F027-5D4A-8687-F4374BA1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6" y="3006727"/>
            <a:ext cx="4521200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725BA-A3DC-4F42-A3A5-E2F50BA3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28" y="3006727"/>
            <a:ext cx="39343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B7A-E2DF-DA4E-8ECD-D39F989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Example: Combined spinopelvic dissociation and pelvic 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838F-97D3-8443-98D6-8F3FF4A36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82" y="2696644"/>
            <a:ext cx="3873961" cy="3196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1ED4D-E30D-C549-93CB-2A2F50692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692398"/>
            <a:ext cx="6487792" cy="36962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EB5ED8-9861-D941-BCD1-AAD061D4AD7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542172" cy="859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69 year old male, motorcycle wreck at high speeds, with concomitant pelvic ring injury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843234" y="2692398"/>
            <a:ext cx="887063" cy="553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87130" y="2703129"/>
            <a:ext cx="887063" cy="553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3234" y="4540536"/>
            <a:ext cx="887063" cy="553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74250" y="4540536"/>
            <a:ext cx="887063" cy="5530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B7A-E2DF-DA4E-8ECD-D39F989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Example: Combined spinopelvic dissociation and pelvic 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18952-9C9C-1A43-A9F0-0A912DFF6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2" y="3072430"/>
            <a:ext cx="4715145" cy="37039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A4888A-5A8C-CD4A-99BD-60E3B8EFFC59}"/>
              </a:ext>
            </a:extLst>
          </p:cNvPr>
          <p:cNvSpPr txBox="1">
            <a:spLocks/>
          </p:cNvSpPr>
          <p:nvPr/>
        </p:nvSpPr>
        <p:spPr>
          <a:xfrm>
            <a:off x="838200" y="187131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Pelvic ring injury treated 1</a:t>
            </a:r>
            <a:r>
              <a:rPr lang="en-US" baseline="30000" dirty="0"/>
              <a:t>st</a:t>
            </a:r>
            <a:r>
              <a:rPr lang="en-US" dirty="0"/>
              <a:t>, with anterior plating, and right sided </a:t>
            </a:r>
            <a:r>
              <a:rPr lang="en-US" dirty="0" err="1"/>
              <a:t>iliosacral</a:t>
            </a:r>
            <a:r>
              <a:rPr lang="en-US" dirty="0"/>
              <a:t> screws. Due to poor corridors, lumbopelvic fixation was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692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6" y="340187"/>
            <a:ext cx="10515600" cy="1325563"/>
          </a:xfrm>
        </p:spPr>
        <p:txBody>
          <a:bodyPr/>
          <a:lstStyle/>
          <a:p>
            <a:r>
              <a:rPr lang="en-US" b="1" u="sng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Spinopelvic dissociation is a rare, but devasting injury, whose instability can lead to progressive deformity and neurologic compromise if not addressed appropriately</a:t>
            </a:r>
          </a:p>
          <a:p>
            <a:r>
              <a:rPr lang="en-US" dirty="0"/>
              <a:t>Occurs in both the young and elderly populations, although due to different underlying mechanisms </a:t>
            </a:r>
          </a:p>
          <a:p>
            <a:r>
              <a:rPr lang="en-US" dirty="0"/>
              <a:t> Lumbopelvic fixation is an appropriate treatment option, should </a:t>
            </a:r>
            <a:r>
              <a:rPr lang="en-US" dirty="0" err="1"/>
              <a:t>iliosacral</a:t>
            </a:r>
            <a:r>
              <a:rPr lang="en-US" dirty="0"/>
              <a:t> or </a:t>
            </a:r>
            <a:r>
              <a:rPr lang="en-US" dirty="0" err="1"/>
              <a:t>transiliac</a:t>
            </a:r>
            <a:r>
              <a:rPr lang="en-US" dirty="0"/>
              <a:t> </a:t>
            </a:r>
            <a:r>
              <a:rPr lang="en-US" dirty="0" err="1"/>
              <a:t>transscaral</a:t>
            </a:r>
            <a:r>
              <a:rPr lang="en-US" dirty="0"/>
              <a:t> screw fixation not be an option</a:t>
            </a:r>
          </a:p>
          <a:p>
            <a:r>
              <a:rPr lang="en-US" dirty="0"/>
              <a:t>Sacral laminectomy is often needed, both for nerve root decompression, but also for direct fracture reduction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073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6" y="340187"/>
            <a:ext cx="10515600" cy="1325563"/>
          </a:xfrm>
        </p:spPr>
        <p:txBody>
          <a:bodyPr/>
          <a:lstStyle/>
          <a:p>
            <a:r>
              <a:rPr lang="en-US" b="1" u="sng" dirty="0"/>
              <a:t>References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C0EAEE-5ADF-414E-BCF8-FE0F5509A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08304"/>
            <a:ext cx="10291156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Chaiyamongkol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Kritsaneephaiboon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Bintachitt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P, et al. Biomechanical Study of Posterior Pelvic Fixations in Vertically Unstable Sacral Fractures: An Alternative to Triangular Osteosynthesis. Asian Spine J. 2018;12(6):967–972.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Hart RA,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Badra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Madala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et al. Use of Pelvic Incidence as a Guide to Reduction of H-Type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Spino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-Pelvic Dissociation Injuries. J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Trauma. 2007;21(6):369–374.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Gribnau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AJG,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Hensbroek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PB van,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Haverlag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R, et al. U-shaped sacral fractures: Surgical treatment and quality of life. Inj. 2009;40(10):1040–1048.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Schildhauer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TA, Ledoux WR, Chapman JR, et al. Triangular Osteosynthesis and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Iliosacral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Screw Fixation for Unstable Sacral Fractures: A Cadaveric and Biomechanical Evaluation Under Cyclic Loads. J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Trauma. 2003;17(1):22–31.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Kaye ID, Yoon RS, Stickney W, et al. Treatment of Spinopelvic Dissociation.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Jbjs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Rev. 2018;6(1):e7.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Bents RT, France JC, Glover JM, et al. Traumatic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Spondylopelvic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Dissociation. Spine. 1996;21(15):1814–1819.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Yi C,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DJ. Traumatic spinopelvic dissociation or U-shaped sacral fracture: A review of the literature. Inj. 2012;43(4):402–408.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ROY-CAMILLE R, SAILLANT G, GAGNA G, et al. Transverse Fracture of the Upper Sacrum. Spine. 1985;10(9):838–845.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Bellabarba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C, Schroeder GD, Kepler CK, et al. The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AOSpine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Sacral Fracture Classification. Global Spine J. 2016;6(1_suppl):s-0036-1582696-s-0036-1582696.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Kelly M, Zhang J, Humphrey CA, et al. Surgical management of U/H type sacral fractures: outcomes following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iliosacral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lumbopelvic fixation. J Spine Surg. 2018;4(2):361–367.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11. König MA,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Jehan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Boszczyk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AA, et al. Surgical management of U-shaped sacral fractures: a systematic review of current treatment strategies.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Spine J. 2012;21(5):829–836.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 Pulley BR, Cotman SB, Fowler TT. Surgical Fixation of Geriatric Sacral U-Type Insufficiency Fractures. J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Trauma. 2018;32(12):617–622.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D, Capone A,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F, et al. Suicidal jumper’s fracture – sacral fractures and spinopelvic instability: a case series. J Medical Case Reports. 2018;12(1):186.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 Routt MLC, Simonian PT,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Swiontkowski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MF. STABILIZATION OF PELVIC RING DISRUPTIONS.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 Am. 1997;28(3):369–388.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15. Sullivan MP, Smith HE, Schuster JM, et al.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Spondylopelvic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Dissociation.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 Am. 2014;45(1):65–75.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16. Pearson JM,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Niemeier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McGwin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G, et al. Spinopelvic Dissociation: Comparison of Outcomes of Percutaneous versus Open Fixation Strategies. Adv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2018;2018:1–6.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17. Chou DTS, El-Daly I, Ranganathan A, et al. Spinopelvic Dissociation. J Am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Acad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Sur. 2018;26(14):e302–e312.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4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56" y="340187"/>
            <a:ext cx="10515600" cy="1325563"/>
          </a:xfrm>
        </p:spPr>
        <p:txBody>
          <a:bodyPr/>
          <a:lstStyle/>
          <a:p>
            <a:r>
              <a:rPr lang="en-US" b="1" u="sng" dirty="0"/>
              <a:t>References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C0EAEE-5ADF-414E-BCF8-FE0F5509A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54470"/>
            <a:ext cx="1029115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18. Schindler O,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Watura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R,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Cobby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M. Sacral Insufficiency Fractures. J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Surg-hong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K. 2007;15(3):339–346.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19.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Hak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DJ, Baran S,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Stahel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P. Sacral Fractures: Current Strategies in Diagnosis and Management. Orthopedics. 2009;32(10):752–757.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20. Denis F, Davis S, Comfort T. Sacral fractures: an important problem. Retrospective analysis of 236 cases.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Relat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R. 1988;227:67–81.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21. Rodrigues-Pinto R, Kurd MF, Schroeder GD, et al. Sacral Fractures and Associated Injuries. Global Spine J. 2017;7(7):609–616.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22. Mehta S, Auerbach JD, Born CT, et al. Sacral Fractures. J Am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Acad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Sur. 2006;14(12):656–665.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23. DENIS F, DAVIS S, COMFORT T. Sacral Fractures.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Relat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R. 1988;227(NA;):67–81.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24. Williams SK,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Quinnan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SM. Percutaneous Lumbopelvic Fixation for Reduction and Stabilization of Sacral Fractures With Spinopelvic Dissociation Patterns. J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Trauma. 2016;30(9):e318–e324.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25. Chung N-S, Jeon C-H, Lee H-D, et al. Measurement of Spinopelvic Parameters on Standing Lateral Lumbar Radiographs.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Spine Surg. 2017;30(2):E119–E123.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26. Park Y-S,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Baek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S-W, Kim H-S, et al. Management of sacral fractures associated with spinal or pelvic ring injury. J Trauma Acute Care. 2012;73(1):239–242.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27.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Kleweno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Bellabarba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C. Lumbopelvic Fixation for Pelvic Fractures. Operative Techniques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2015;25(4):270–281.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28. Verhaegen MJA, Sauter AJM. Insufficiency fractures, an often unrecognized diagnosis. Arch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Traum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Su. 1999;119(1–2):115–116.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29. Lee H-D, Jeon C-H, Won S-H, et al. Global Sagittal Imbalance Due to Change in Pelvic Incidence After Traumatic Spinopelvic Dissociation. J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Trauma. 2017;31(7):e195–e199.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30.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Schildhauer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TA, Chapman JR. Fragility Fractures of the Pelvis. 2017;175–189.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31. Lindahl J,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Mäkinen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TJ, Koskinen SK, et al. Factors associated with outcome of spinopelvic dissociation treated with lumbopelvic fixation. Inj. 2014;45(12):1914–1920.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32. Vaccaro AR, Kim DH,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Brodke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DS, et al. Diagnosis and management of sacral spine fractures.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Instr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Course Lect. 2004;53:375–85.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33.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Schildhauer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TA,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Bellabarba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C, Nork SE, et al. Decompression and Lumbopelvic Fixation for Sacral Fracture-Dislocations With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Spino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-pelvic Dissociation. J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Trauma. 2006;20(7):447–457.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34.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Barcellos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ALL, Rocha VM da,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Guimarães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JAM. Current concepts in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spondylopelvic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dissociation. Inj. 2017;48:S5–S11.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35. Jones CB,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Sietsema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DL, Hoffmann MF. Can Lumbopelvic Fixation Salvage Unstable Complex Sacral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Fractures&amp;quest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Clin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Orthop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Relat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R. 2012;470(8):2132–2141.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Anatomy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131AB6-6138-5C47-8D22-189F95462446}"/>
              </a:ext>
            </a:extLst>
          </p:cNvPr>
          <p:cNvSpPr txBox="1">
            <a:spLocks/>
          </p:cNvSpPr>
          <p:nvPr/>
        </p:nvSpPr>
        <p:spPr>
          <a:xfrm>
            <a:off x="838200" y="185949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Transmission of the torso’s weight is directed via axial loading through the spine at the lumbosacral junction</a:t>
            </a:r>
          </a:p>
          <a:p>
            <a:endParaRPr lang="en-US" dirty="0"/>
          </a:p>
          <a:p>
            <a:r>
              <a:rPr lang="en-US" dirty="0"/>
              <a:t>Weight is transmitted from the lumbosacral junction, through the sacroiliac joints, and from the ilium to the lower extremities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Skeletal support and muscular forces keep the head centered over the pelvis in the coronal and sagittal planes, preventing imbalance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010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Pathoanatomy</a:t>
            </a:r>
            <a:endParaRPr lang="en-US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131AB6-6138-5C47-8D22-189F954624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Dissociation of the axial spine from the pelvis results in loss of osseous integrity</a:t>
            </a:r>
          </a:p>
          <a:p>
            <a:r>
              <a:rPr lang="en-US" dirty="0"/>
              <a:t>May lead to kyphotic deformity</a:t>
            </a:r>
          </a:p>
          <a:p>
            <a:pPr lvl="1"/>
            <a:r>
              <a:rPr lang="en-US" dirty="0"/>
              <a:t>Initial deforming force at time of injury</a:t>
            </a:r>
          </a:p>
          <a:p>
            <a:pPr lvl="1"/>
            <a:r>
              <a:rPr lang="en-US" dirty="0"/>
              <a:t>Psoas muscle (T12-L4 transverse process to lesser trochanter of femur) can flex through sacral fracture</a:t>
            </a:r>
          </a:p>
          <a:p>
            <a:pPr lvl="1"/>
            <a:r>
              <a:rPr lang="en-US" dirty="0"/>
              <a:t>Gravity can cause progressive kyphotic deformity in undiagnosed insufficiency fractures</a:t>
            </a:r>
          </a:p>
          <a:p>
            <a:r>
              <a:rPr lang="en-US" dirty="0"/>
              <a:t>Results in progressive positive sagittal balance, and/or neurologic deficits from nerve compression in the sacral canal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692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Epidemiology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Bimodal distribution</a:t>
            </a:r>
          </a:p>
          <a:p>
            <a:pPr lvl="1"/>
            <a:r>
              <a:rPr lang="en-US" dirty="0"/>
              <a:t>Young patients typically with high energy mechanisms</a:t>
            </a:r>
          </a:p>
          <a:p>
            <a:pPr lvl="2"/>
            <a:r>
              <a:rPr lang="en-US" dirty="0"/>
              <a:t>Fall from height (suicide jumper)</a:t>
            </a:r>
          </a:p>
          <a:p>
            <a:pPr lvl="2"/>
            <a:r>
              <a:rPr lang="en-US" dirty="0"/>
              <a:t>Auto vs pedestrian</a:t>
            </a:r>
          </a:p>
          <a:p>
            <a:pPr lvl="2"/>
            <a:r>
              <a:rPr lang="en-US" dirty="0"/>
              <a:t>Motorcycle accident</a:t>
            </a:r>
          </a:p>
          <a:p>
            <a:pPr lvl="2"/>
            <a:r>
              <a:rPr lang="en-US" dirty="0"/>
              <a:t>Automobile collisions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Older patients with lower energy / insufficiency fractures</a:t>
            </a:r>
          </a:p>
          <a:p>
            <a:pPr lvl="2"/>
            <a:r>
              <a:rPr lang="en-US" dirty="0"/>
              <a:t>Ground level falls</a:t>
            </a:r>
          </a:p>
          <a:p>
            <a:pPr lvl="2"/>
            <a:r>
              <a:rPr lang="en-US" dirty="0"/>
              <a:t>Trauma in setting of osteoporosis</a:t>
            </a:r>
          </a:p>
          <a:p>
            <a:pPr lvl="2"/>
            <a:r>
              <a:rPr lang="en-US" dirty="0"/>
              <a:t>Failure of conservative treatment</a:t>
            </a:r>
          </a:p>
          <a:p>
            <a:pPr marL="914400" lvl="2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8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CD7874-9C3B-49BD-AADD-68187088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1325563"/>
          </a:xfrm>
        </p:spPr>
        <p:txBody>
          <a:bodyPr/>
          <a:lstStyle/>
          <a:p>
            <a:r>
              <a:rPr lang="en-US" b="1" u="sng" dirty="0"/>
              <a:t>Epidemiology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Fractures of the pelvis represent less than 3% of skeletal injuries</a:t>
            </a:r>
          </a:p>
          <a:p>
            <a:pPr lvl="1"/>
            <a:r>
              <a:rPr lang="en-US" dirty="0"/>
              <a:t>Sacral fractures occur in 45% of pelvic fractures</a:t>
            </a:r>
          </a:p>
          <a:p>
            <a:r>
              <a:rPr lang="en-US" dirty="0"/>
              <a:t>Only 3-5% of sacral fractures are spinopelvic dissociations</a:t>
            </a:r>
          </a:p>
          <a:p>
            <a:r>
              <a:rPr lang="en-US" dirty="0"/>
              <a:t>4.5% of sacral fractures have transverse component</a:t>
            </a:r>
          </a:p>
          <a:p>
            <a:r>
              <a:rPr lang="en-US" dirty="0"/>
              <a:t>25% of sacral fractures have a neurologic component </a:t>
            </a:r>
          </a:p>
          <a:p>
            <a:endParaRPr lang="en-US" dirty="0"/>
          </a:p>
          <a:p>
            <a:r>
              <a:rPr lang="en-US" dirty="0"/>
              <a:t>No good data on the incidence of geriatric sacral insufficiency fractures requiring surgery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071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Clinical Evaluation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Always evaluate for lacerations, bruising, tenderness, swelling, crepitus, sacral prominence, or subcutaneous fluid collection/</a:t>
            </a:r>
            <a:r>
              <a:rPr lang="en-US" sz="2400" dirty="0" err="1"/>
              <a:t>degloving</a:t>
            </a:r>
            <a:r>
              <a:rPr lang="en-US" sz="2400" dirty="0"/>
              <a:t> (Morel-Lavelle lesion)</a:t>
            </a:r>
          </a:p>
          <a:p>
            <a:r>
              <a:rPr lang="en-US" sz="2400" dirty="0"/>
              <a:t>Any report of pain with AP or lateral compression of the pelvis should prompt imaging</a:t>
            </a:r>
          </a:p>
          <a:p>
            <a:r>
              <a:rPr lang="en-US" sz="2400" dirty="0"/>
              <a:t>Neurologic evaluation</a:t>
            </a:r>
          </a:p>
          <a:p>
            <a:pPr lvl="1"/>
            <a:r>
              <a:rPr lang="en-US" sz="2000" dirty="0"/>
              <a:t>Predisposed to bowel, bladder, and sexual dysfunction given the location of sacral fractures</a:t>
            </a:r>
          </a:p>
          <a:p>
            <a:pPr lvl="1"/>
            <a:r>
              <a:rPr lang="en-US" sz="2000" dirty="0"/>
              <a:t>If sacral injury is more caudal to S1, motor exam my appear normal</a:t>
            </a:r>
          </a:p>
          <a:p>
            <a:pPr lvl="2"/>
            <a:r>
              <a:rPr lang="en-US" sz="1800" dirty="0"/>
              <a:t>Rectal exam is needed to assess motor function more distal to S1 </a:t>
            </a:r>
            <a:endParaRPr lang="en-US" sz="2000" dirty="0"/>
          </a:p>
          <a:p>
            <a:r>
              <a:rPr lang="en-US" sz="2400" dirty="0"/>
              <a:t>Urogenital examination to assess for urethral, bladder, rectal and/or vaginal injuries as well as open fractures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229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5C0F-F3A7-E34F-A899-D3645040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85CA-62FE-0C4C-B93A-ABB8F3443C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AP x-ray obtained as part of standard trauma workup</a:t>
            </a:r>
          </a:p>
          <a:p>
            <a:pPr lvl="1"/>
            <a:r>
              <a:rPr lang="en-US" dirty="0"/>
              <a:t>Inlet and outlet views if concern for pelvic ring injury </a:t>
            </a:r>
          </a:p>
          <a:p>
            <a:pPr lvl="2"/>
            <a:r>
              <a:rPr lang="en-US" dirty="0"/>
              <a:t>Inlet – shows sacral canal and superior view of S1</a:t>
            </a:r>
          </a:p>
          <a:p>
            <a:pPr lvl="2"/>
            <a:r>
              <a:rPr lang="en-US" dirty="0"/>
              <a:t>Outlet – true AP of the sacrum</a:t>
            </a:r>
          </a:p>
          <a:p>
            <a:pPr lvl="2"/>
            <a:r>
              <a:rPr lang="en-US" dirty="0"/>
              <a:t>Either performed with standard radiography, or with CT reformats</a:t>
            </a:r>
          </a:p>
          <a:p>
            <a:endParaRPr lang="en-US" dirty="0"/>
          </a:p>
          <a:p>
            <a:r>
              <a:rPr lang="en-US" dirty="0"/>
              <a:t>CT pelvis reformats allow for visualization of  transverse fracture lines, sacral kyphosis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MRI used to assess nerve root / cauda equina compression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927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2801</Words>
  <Application>Microsoft Office PowerPoint</Application>
  <PresentationFormat>Widescreen</PresentationFormat>
  <Paragraphs>375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Lumbopelvic Fractures and Fixation</vt:lpstr>
      <vt:lpstr>Objectives</vt:lpstr>
      <vt:lpstr>Spinopelvic Dissociation</vt:lpstr>
      <vt:lpstr>Anatomy</vt:lpstr>
      <vt:lpstr>Pathoanatomy</vt:lpstr>
      <vt:lpstr>Epidemiology</vt:lpstr>
      <vt:lpstr>Epidemiology</vt:lpstr>
      <vt:lpstr>Clinical Evaluation</vt:lpstr>
      <vt:lpstr>Radiography</vt:lpstr>
      <vt:lpstr>Radiologic Findings</vt:lpstr>
      <vt:lpstr>Paradoxical Inlet XR</vt:lpstr>
      <vt:lpstr>“ Step Ladder” sign</vt:lpstr>
      <vt:lpstr>Fracture Classification</vt:lpstr>
      <vt:lpstr>Denis Classification – Zone III</vt:lpstr>
      <vt:lpstr>Modifications of Denis Classification</vt:lpstr>
      <vt:lpstr>AO Sacral Fracture Classification</vt:lpstr>
      <vt:lpstr>Importance of kyphosis reduction</vt:lpstr>
      <vt:lpstr>Hardware Placement</vt:lpstr>
      <vt:lpstr>Percutaneous vs Open</vt:lpstr>
      <vt:lpstr>Percutaneous</vt:lpstr>
      <vt:lpstr>Neurologic Decompression</vt:lpstr>
      <vt:lpstr>Fracture Reduction – Indirect with traction</vt:lpstr>
      <vt:lpstr>Fracture Reduction – Utilization of Distractor</vt:lpstr>
      <vt:lpstr>Fracture Reduction – Utilization of Cobbs and Schantz Pins</vt:lpstr>
      <vt:lpstr>Fracture Reduction – Indirect with Contouring of Rods</vt:lpstr>
      <vt:lpstr>Fracture Reduction – Indirect with Contouring of Rods</vt:lpstr>
      <vt:lpstr>Complications</vt:lpstr>
      <vt:lpstr>Complications</vt:lpstr>
      <vt:lpstr>Common Pitfalls</vt:lpstr>
      <vt:lpstr>Case Example: Sacral Insufficiency</vt:lpstr>
      <vt:lpstr>Case Example: Sacral Insufficiency</vt:lpstr>
      <vt:lpstr>Case Example: Sacral Kyphosis with sacral nerve root dysfunction</vt:lpstr>
      <vt:lpstr>Case Example: Sacral Kyphosis with sacral nerve root dysfunction</vt:lpstr>
      <vt:lpstr>Case Example: Combined spinopelvic dissociation and pelvic ring</vt:lpstr>
      <vt:lpstr>Case Example: Combined spinopelvic dissociation and pelvic ring</vt:lpstr>
      <vt:lpstr>Summary</vt:lpstr>
      <vt:lpstr>References</vt:lpstr>
      <vt:lpstr>References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Mehta, Samir</dc:creator>
  <cp:lastModifiedBy>Sharon Moore</cp:lastModifiedBy>
  <cp:revision>55</cp:revision>
  <dcterms:created xsi:type="dcterms:W3CDTF">2020-05-02T17:28:30Z</dcterms:created>
  <dcterms:modified xsi:type="dcterms:W3CDTF">2022-01-31T21:07:46Z</dcterms:modified>
</cp:coreProperties>
</file>